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0"/>
  </p:notesMasterIdLst>
  <p:handoutMasterIdLst>
    <p:handoutMasterId r:id="rId41"/>
  </p:handoutMasterIdLst>
  <p:sldIdLst>
    <p:sldId id="256" r:id="rId2"/>
    <p:sldId id="257" r:id="rId3"/>
    <p:sldId id="348" r:id="rId4"/>
    <p:sldId id="258" r:id="rId5"/>
    <p:sldId id="274" r:id="rId6"/>
    <p:sldId id="260" r:id="rId7"/>
    <p:sldId id="350" r:id="rId8"/>
    <p:sldId id="319" r:id="rId9"/>
    <p:sldId id="290" r:id="rId10"/>
    <p:sldId id="291" r:id="rId11"/>
    <p:sldId id="292" r:id="rId12"/>
    <p:sldId id="354" r:id="rId13"/>
    <p:sldId id="294" r:id="rId14"/>
    <p:sldId id="345" r:id="rId15"/>
    <p:sldId id="295" r:id="rId16"/>
    <p:sldId id="296" r:id="rId17"/>
    <p:sldId id="297" r:id="rId18"/>
    <p:sldId id="349" r:id="rId19"/>
    <p:sldId id="351" r:id="rId20"/>
    <p:sldId id="324" r:id="rId21"/>
    <p:sldId id="325" r:id="rId22"/>
    <p:sldId id="326" r:id="rId23"/>
    <p:sldId id="327" r:id="rId24"/>
    <p:sldId id="328" r:id="rId25"/>
    <p:sldId id="320" r:id="rId26"/>
    <p:sldId id="332" r:id="rId27"/>
    <p:sldId id="333" r:id="rId28"/>
    <p:sldId id="334" r:id="rId29"/>
    <p:sldId id="335" r:id="rId30"/>
    <p:sldId id="336" r:id="rId31"/>
    <p:sldId id="337" r:id="rId32"/>
    <p:sldId id="353" r:id="rId33"/>
    <p:sldId id="307" r:id="rId34"/>
    <p:sldId id="352" r:id="rId35"/>
    <p:sldId id="318" r:id="rId36"/>
    <p:sldId id="310" r:id="rId37"/>
    <p:sldId id="321" r:id="rId38"/>
    <p:sldId id="346" r:id="rId3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5" autoAdjust="0"/>
    <p:restoredTop sz="75510" autoAdjust="0"/>
  </p:normalViewPr>
  <p:slideViewPr>
    <p:cSldViewPr>
      <p:cViewPr varScale="1">
        <p:scale>
          <a:sx n="83" d="100"/>
          <a:sy n="83" d="100"/>
        </p:scale>
        <p:origin x="2838"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1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ABAB1-023C-4EA5-BD0B-E06486AE1B65}"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de-DE"/>
        </a:p>
      </dgm:t>
    </dgm:pt>
    <dgm:pt modelId="{4F4BB922-C3AF-4C47-AB0D-5126039AF1D7}">
      <dgm:prSet phldrT="[Text]"/>
      <dgm:spPr/>
      <dgm:t>
        <a:bodyPr/>
        <a:lstStyle/>
        <a:p>
          <a:r>
            <a:rPr lang="de-DE" dirty="0">
              <a:latin typeface="Calibri" panose="020F0502020204030204" pitchFamily="34" charset="0"/>
              <a:cs typeface="Calibri" panose="020F0502020204030204" pitchFamily="34" charset="0"/>
            </a:rPr>
            <a:t>Präsenz</a:t>
          </a:r>
        </a:p>
      </dgm:t>
    </dgm:pt>
    <dgm:pt modelId="{476FB909-FB9F-4219-8426-5EE4F719C4B8}" type="parTrans" cxnId="{90FFEA48-49DA-4B1C-BD5C-7D0E4A57E424}">
      <dgm:prSet/>
      <dgm:spPr/>
      <dgm:t>
        <a:bodyPr/>
        <a:lstStyle/>
        <a:p>
          <a:endParaRPr lang="de-DE">
            <a:latin typeface="Calibri" panose="020F0502020204030204" pitchFamily="34" charset="0"/>
            <a:cs typeface="Calibri" panose="020F0502020204030204" pitchFamily="34" charset="0"/>
          </a:endParaRPr>
        </a:p>
      </dgm:t>
    </dgm:pt>
    <dgm:pt modelId="{23C0A155-DF3E-4328-910F-3B49AE25BD78}" type="sibTrans" cxnId="{90FFEA48-49DA-4B1C-BD5C-7D0E4A57E424}">
      <dgm:prSet/>
      <dgm:spPr/>
      <dgm:t>
        <a:bodyPr/>
        <a:lstStyle/>
        <a:p>
          <a:endParaRPr lang="de-DE">
            <a:latin typeface="Calibri" panose="020F0502020204030204" pitchFamily="34" charset="0"/>
            <a:cs typeface="Calibri" panose="020F0502020204030204" pitchFamily="34" charset="0"/>
          </a:endParaRPr>
        </a:p>
      </dgm:t>
    </dgm:pt>
    <dgm:pt modelId="{45701A7D-2AE5-4F4B-987B-925B4BB9D568}">
      <dgm:prSet phldrT="[Text]" custT="1"/>
      <dgm:spPr/>
      <dgm:t>
        <a:bodyPr lIns="36000" tIns="50400" rIns="50400" bIns="50400"/>
        <a:lstStyle/>
        <a:p>
          <a:pPr marL="36000" indent="0" algn="ctr">
            <a:lnSpc>
              <a:spcPct val="100000"/>
            </a:lnSpc>
            <a:spcAft>
              <a:spcPts val="0"/>
            </a:spcAft>
            <a:buNone/>
          </a:pPr>
          <a:r>
            <a:rPr lang="de-DE" sz="1200" dirty="0">
              <a:latin typeface="Calibri" panose="020F0502020204030204" pitchFamily="34" charset="0"/>
              <a:cs typeface="Calibri" panose="020F0502020204030204" pitchFamily="34" charset="0"/>
            </a:rPr>
            <a:t>Einführung in das Lernleiterkonzept Ionen und Salze</a:t>
          </a:r>
        </a:p>
      </dgm:t>
    </dgm:pt>
    <dgm:pt modelId="{554A188A-1737-4AA2-A7AC-A4405E7CDC17}" type="parTrans" cxnId="{ACBC479E-5DE7-42CE-BED7-8088759D2941}">
      <dgm:prSet/>
      <dgm:spPr/>
      <dgm:t>
        <a:bodyPr/>
        <a:lstStyle/>
        <a:p>
          <a:endParaRPr lang="de-DE">
            <a:latin typeface="Calibri" panose="020F0502020204030204" pitchFamily="34" charset="0"/>
            <a:cs typeface="Calibri" panose="020F0502020204030204" pitchFamily="34" charset="0"/>
          </a:endParaRPr>
        </a:p>
      </dgm:t>
    </dgm:pt>
    <dgm:pt modelId="{BDEF34B8-DBEB-4A0D-B7E4-77E179719220}" type="sibTrans" cxnId="{ACBC479E-5DE7-42CE-BED7-8088759D2941}">
      <dgm:prSet/>
      <dgm:spPr/>
      <dgm:t>
        <a:bodyPr/>
        <a:lstStyle/>
        <a:p>
          <a:endParaRPr lang="de-DE">
            <a:latin typeface="Calibri" panose="020F0502020204030204" pitchFamily="34" charset="0"/>
            <a:cs typeface="Calibri" panose="020F0502020204030204" pitchFamily="34" charset="0"/>
          </a:endParaRPr>
        </a:p>
      </dgm:t>
    </dgm:pt>
    <dgm:pt modelId="{F1ECCC50-4FD1-4EB8-B831-719BD868306A}">
      <dgm:prSet phldrT="[Text]"/>
      <dgm:spPr>
        <a:solidFill>
          <a:schemeClr val="accent3"/>
        </a:solidFill>
      </dgm:spPr>
      <dgm:t>
        <a:bodyPr/>
        <a:lstStyle/>
        <a:p>
          <a:r>
            <a:rPr lang="de-DE" dirty="0">
              <a:latin typeface="Calibri" panose="020F0502020204030204" pitchFamily="34" charset="0"/>
              <a:cs typeface="Calibri" panose="020F0502020204030204" pitchFamily="34" charset="0"/>
            </a:rPr>
            <a:t>Distanz</a:t>
          </a:r>
        </a:p>
      </dgm:t>
    </dgm:pt>
    <dgm:pt modelId="{4EF1785A-C5B0-48A7-B5C3-9E33F0FB6684}" type="parTrans" cxnId="{DCC87672-3A93-4E06-9F86-93A57D8BCCAD}">
      <dgm:prSet/>
      <dgm:spPr/>
      <dgm:t>
        <a:bodyPr/>
        <a:lstStyle/>
        <a:p>
          <a:endParaRPr lang="de-DE">
            <a:latin typeface="Calibri" panose="020F0502020204030204" pitchFamily="34" charset="0"/>
            <a:cs typeface="Calibri" panose="020F0502020204030204" pitchFamily="34" charset="0"/>
          </a:endParaRPr>
        </a:p>
      </dgm:t>
    </dgm:pt>
    <dgm:pt modelId="{719A1EDE-010B-46A1-A5F6-9A7002B3D030}" type="sibTrans" cxnId="{DCC87672-3A93-4E06-9F86-93A57D8BCCAD}">
      <dgm:prSet/>
      <dgm:spPr>
        <a:solidFill>
          <a:schemeClr val="accent3"/>
        </a:solidFill>
      </dgm:spPr>
      <dgm:t>
        <a:bodyPr/>
        <a:lstStyle/>
        <a:p>
          <a:endParaRPr lang="de-DE">
            <a:latin typeface="Calibri" panose="020F0502020204030204" pitchFamily="34" charset="0"/>
            <a:cs typeface="Calibri" panose="020F0502020204030204" pitchFamily="34" charset="0"/>
          </a:endParaRPr>
        </a:p>
      </dgm:t>
    </dgm:pt>
    <dgm:pt modelId="{E61412B5-0E08-497B-B3CF-72CCC3527F8B}">
      <dgm:prSet phldrT="[Text]" custT="1"/>
      <dgm:spPr>
        <a:ln>
          <a:solidFill>
            <a:schemeClr val="accent3"/>
          </a:solidFill>
        </a:ln>
      </dgm:spPr>
      <dgm:t>
        <a:bodyPr lIns="50400" tIns="50400" rIns="50400" bIns="50400"/>
        <a:lstStyle/>
        <a:p>
          <a:pPr marL="0" indent="0" algn="ctr">
            <a:lnSpc>
              <a:spcPct val="100000"/>
            </a:lnSpc>
            <a:spcAft>
              <a:spcPts val="0"/>
            </a:spcAft>
            <a:buNone/>
          </a:pPr>
          <a:r>
            <a:rPr lang="de-DE" sz="1200" dirty="0">
              <a:latin typeface="Calibri" panose="020F0502020204030204" pitchFamily="34" charset="0"/>
              <a:cs typeface="Calibri" panose="020F0502020204030204" pitchFamily="34" charset="0"/>
            </a:rPr>
            <a:t>Sichtung des Lernleitermaterials – erste Erprobung und Adaptions-notwendigkeiten </a:t>
          </a:r>
        </a:p>
      </dgm:t>
    </dgm:pt>
    <dgm:pt modelId="{BF198B24-BE00-4811-A316-73FB983E80A7}" type="parTrans" cxnId="{2431E502-AF84-4621-9858-3191DB6D4355}">
      <dgm:prSet/>
      <dgm:spPr/>
      <dgm:t>
        <a:bodyPr/>
        <a:lstStyle/>
        <a:p>
          <a:endParaRPr lang="de-DE">
            <a:latin typeface="Calibri" panose="020F0502020204030204" pitchFamily="34" charset="0"/>
            <a:cs typeface="Calibri" panose="020F0502020204030204" pitchFamily="34" charset="0"/>
          </a:endParaRPr>
        </a:p>
      </dgm:t>
    </dgm:pt>
    <dgm:pt modelId="{588E5A83-AF99-401B-9ECE-79E5D117C38D}" type="sibTrans" cxnId="{2431E502-AF84-4621-9858-3191DB6D4355}">
      <dgm:prSet/>
      <dgm:spPr/>
      <dgm:t>
        <a:bodyPr/>
        <a:lstStyle/>
        <a:p>
          <a:endParaRPr lang="de-DE">
            <a:latin typeface="Calibri" panose="020F0502020204030204" pitchFamily="34" charset="0"/>
            <a:cs typeface="Calibri" panose="020F0502020204030204" pitchFamily="34" charset="0"/>
          </a:endParaRPr>
        </a:p>
      </dgm:t>
    </dgm:pt>
    <dgm:pt modelId="{2CFE5FC7-1CB2-4A73-9D1A-ADE7294D9A4D}">
      <dgm:prSet phldrT="[Text]"/>
      <dgm:spPr/>
      <dgm:t>
        <a:bodyPr/>
        <a:lstStyle/>
        <a:p>
          <a:r>
            <a:rPr lang="de-DE" dirty="0">
              <a:latin typeface="Calibri" panose="020F0502020204030204" pitchFamily="34" charset="0"/>
              <a:cs typeface="Calibri" panose="020F0502020204030204" pitchFamily="34" charset="0"/>
            </a:rPr>
            <a:t>Präsenz</a:t>
          </a:r>
        </a:p>
      </dgm:t>
    </dgm:pt>
    <dgm:pt modelId="{379CB1BD-0D0F-4573-AFE2-9348C6EFD123}" type="parTrans" cxnId="{03A68520-5924-46CD-BD15-3B23496FD6DF}">
      <dgm:prSet/>
      <dgm:spPr/>
      <dgm:t>
        <a:bodyPr/>
        <a:lstStyle/>
        <a:p>
          <a:endParaRPr lang="de-DE">
            <a:latin typeface="Calibri" panose="020F0502020204030204" pitchFamily="34" charset="0"/>
            <a:cs typeface="Calibri" panose="020F0502020204030204" pitchFamily="34" charset="0"/>
          </a:endParaRPr>
        </a:p>
      </dgm:t>
    </dgm:pt>
    <dgm:pt modelId="{939CD90B-C2B5-4801-8306-F91422A34FE8}" type="sibTrans" cxnId="{03A68520-5924-46CD-BD15-3B23496FD6DF}">
      <dgm:prSet/>
      <dgm:spPr/>
      <dgm:t>
        <a:bodyPr/>
        <a:lstStyle/>
        <a:p>
          <a:endParaRPr lang="de-DE">
            <a:latin typeface="Calibri" panose="020F0502020204030204" pitchFamily="34" charset="0"/>
            <a:cs typeface="Calibri" panose="020F0502020204030204" pitchFamily="34" charset="0"/>
          </a:endParaRPr>
        </a:p>
      </dgm:t>
    </dgm:pt>
    <dgm:pt modelId="{B9502E97-D745-4C3C-9D74-221945B630D8}">
      <dgm:prSet phldrT="[Text]" custT="1"/>
      <dgm:spPr/>
      <dgm:t>
        <a:bodyPr lIns="50400" tIns="50400" rIns="50400" bIns="50400"/>
        <a:lstStyle/>
        <a:p>
          <a:pPr marL="0" indent="0" algn="ctr">
            <a:lnSpc>
              <a:spcPct val="100000"/>
            </a:lnSpc>
            <a:spcAft>
              <a:spcPts val="0"/>
            </a:spcAft>
            <a:buNone/>
          </a:pPr>
          <a:r>
            <a:rPr lang="de-DE" sz="1200" dirty="0">
              <a:latin typeface="Calibri" panose="020F0502020204030204" pitchFamily="34" charset="0"/>
              <a:cs typeface="Calibri" panose="020F0502020204030204" pitchFamily="34" charset="0"/>
            </a:rPr>
            <a:t>Unterstützungs-angebote zur Adaption und Unterrichtserprobung</a:t>
          </a:r>
        </a:p>
      </dgm:t>
    </dgm:pt>
    <dgm:pt modelId="{E1A4C07E-5DFB-4193-9254-24FFA993FD55}" type="parTrans" cxnId="{E8AC7F7C-1F6C-41D3-B91F-2A8DCAB93EE8}">
      <dgm:prSet/>
      <dgm:spPr/>
      <dgm:t>
        <a:bodyPr/>
        <a:lstStyle/>
        <a:p>
          <a:endParaRPr lang="de-DE">
            <a:latin typeface="Calibri" panose="020F0502020204030204" pitchFamily="34" charset="0"/>
            <a:cs typeface="Calibri" panose="020F0502020204030204" pitchFamily="34" charset="0"/>
          </a:endParaRPr>
        </a:p>
      </dgm:t>
    </dgm:pt>
    <dgm:pt modelId="{DA0FB5FE-0430-4016-B645-1D5C440D5D38}" type="sibTrans" cxnId="{E8AC7F7C-1F6C-41D3-B91F-2A8DCAB93EE8}">
      <dgm:prSet/>
      <dgm:spPr/>
      <dgm:t>
        <a:bodyPr/>
        <a:lstStyle/>
        <a:p>
          <a:endParaRPr lang="de-DE">
            <a:latin typeface="Calibri" panose="020F0502020204030204" pitchFamily="34" charset="0"/>
            <a:cs typeface="Calibri" panose="020F0502020204030204" pitchFamily="34" charset="0"/>
          </a:endParaRPr>
        </a:p>
      </dgm:t>
    </dgm:pt>
    <dgm:pt modelId="{9D6E77DE-62F5-4A78-939D-3DF4096FB316}">
      <dgm:prSet/>
      <dgm:spPr>
        <a:solidFill>
          <a:schemeClr val="accent3"/>
        </a:solidFill>
      </dgm:spPr>
      <dgm:t>
        <a:bodyPr/>
        <a:lstStyle/>
        <a:p>
          <a:r>
            <a:rPr lang="de-DE" dirty="0">
              <a:latin typeface="Calibri" panose="020F0502020204030204" pitchFamily="34" charset="0"/>
              <a:cs typeface="Calibri" panose="020F0502020204030204" pitchFamily="34" charset="0"/>
            </a:rPr>
            <a:t>Distanz</a:t>
          </a:r>
        </a:p>
      </dgm:t>
    </dgm:pt>
    <dgm:pt modelId="{5FA32195-18EB-4226-B5F5-256A5B58A836}" type="parTrans" cxnId="{217782B3-5527-4A16-A597-BDEEFFCCE437}">
      <dgm:prSet/>
      <dgm:spPr/>
      <dgm:t>
        <a:bodyPr/>
        <a:lstStyle/>
        <a:p>
          <a:endParaRPr lang="de-DE">
            <a:latin typeface="Calibri" panose="020F0502020204030204" pitchFamily="34" charset="0"/>
            <a:cs typeface="Calibri" panose="020F0502020204030204" pitchFamily="34" charset="0"/>
          </a:endParaRPr>
        </a:p>
      </dgm:t>
    </dgm:pt>
    <dgm:pt modelId="{CE49B3F2-C197-4D7A-897E-AFA70EAD8527}" type="sibTrans" cxnId="{217782B3-5527-4A16-A597-BDEEFFCCE437}">
      <dgm:prSet/>
      <dgm:spPr>
        <a:solidFill>
          <a:schemeClr val="accent3"/>
        </a:solidFill>
      </dgm:spPr>
      <dgm:t>
        <a:bodyPr/>
        <a:lstStyle/>
        <a:p>
          <a:endParaRPr lang="de-DE">
            <a:latin typeface="Calibri" panose="020F0502020204030204" pitchFamily="34" charset="0"/>
            <a:cs typeface="Calibri" panose="020F0502020204030204" pitchFamily="34" charset="0"/>
          </a:endParaRPr>
        </a:p>
      </dgm:t>
    </dgm:pt>
    <dgm:pt modelId="{C15673D5-9AEF-4E34-BF40-E8EF9A308D49}">
      <dgm:prSet phldrT="[Text]" custT="1"/>
      <dgm:spPr/>
      <dgm:t>
        <a:bodyPr lIns="50400" tIns="50400" rIns="50400" bIns="50400"/>
        <a:lstStyle/>
        <a:p>
          <a:pPr marL="0" indent="0" algn="ctr">
            <a:lnSpc>
              <a:spcPct val="100000"/>
            </a:lnSpc>
            <a:spcAft>
              <a:spcPts val="0"/>
            </a:spcAft>
          </a:pPr>
          <a:endParaRPr lang="de-DE" sz="1000" dirty="0">
            <a:latin typeface="Calibri" panose="020F0502020204030204" pitchFamily="34" charset="0"/>
            <a:cs typeface="Calibri" panose="020F0502020204030204" pitchFamily="34" charset="0"/>
          </a:endParaRPr>
        </a:p>
      </dgm:t>
    </dgm:pt>
    <dgm:pt modelId="{32153310-33DA-477F-A1DB-04337744566E}" type="parTrans" cxnId="{71FA34EB-1E4D-4A02-8971-522325808D23}">
      <dgm:prSet/>
      <dgm:spPr/>
      <dgm:t>
        <a:bodyPr/>
        <a:lstStyle/>
        <a:p>
          <a:endParaRPr lang="de-DE">
            <a:latin typeface="Calibri" panose="020F0502020204030204" pitchFamily="34" charset="0"/>
            <a:cs typeface="Calibri" panose="020F0502020204030204" pitchFamily="34" charset="0"/>
          </a:endParaRPr>
        </a:p>
      </dgm:t>
    </dgm:pt>
    <dgm:pt modelId="{10CA790A-7A83-46BC-8B2D-F20A660354E5}" type="sibTrans" cxnId="{71FA34EB-1E4D-4A02-8971-522325808D23}">
      <dgm:prSet/>
      <dgm:spPr/>
      <dgm:t>
        <a:bodyPr/>
        <a:lstStyle/>
        <a:p>
          <a:endParaRPr lang="de-DE">
            <a:latin typeface="Calibri" panose="020F0502020204030204" pitchFamily="34" charset="0"/>
            <a:cs typeface="Calibri" panose="020F0502020204030204" pitchFamily="34" charset="0"/>
          </a:endParaRPr>
        </a:p>
      </dgm:t>
    </dgm:pt>
    <dgm:pt modelId="{D574D8F5-5D48-4615-B9DE-6C504FF929E7}">
      <dgm:prSet phldrT="[Text]"/>
      <dgm:spPr>
        <a:solidFill>
          <a:schemeClr val="accent6"/>
        </a:solidFill>
      </dgm:spPr>
      <dgm:t>
        <a:bodyPr/>
        <a:lstStyle/>
        <a:p>
          <a:r>
            <a:rPr lang="de-DE" dirty="0">
              <a:latin typeface="Calibri" panose="020F0502020204030204" pitchFamily="34" charset="0"/>
              <a:cs typeface="Calibri" panose="020F0502020204030204" pitchFamily="34" charset="0"/>
            </a:rPr>
            <a:t>Präsenz</a:t>
          </a:r>
        </a:p>
      </dgm:t>
    </dgm:pt>
    <dgm:pt modelId="{D80CCE7D-372E-4071-9324-FC9D05162A08}" type="parTrans" cxnId="{38BAFBF3-65DB-47E0-AE5A-BF8CE0DCD94E}">
      <dgm:prSet/>
      <dgm:spPr/>
      <dgm:t>
        <a:bodyPr/>
        <a:lstStyle/>
        <a:p>
          <a:endParaRPr lang="de-DE">
            <a:latin typeface="Calibri" panose="020F0502020204030204" pitchFamily="34" charset="0"/>
            <a:cs typeface="Calibri" panose="020F0502020204030204" pitchFamily="34" charset="0"/>
          </a:endParaRPr>
        </a:p>
      </dgm:t>
    </dgm:pt>
    <dgm:pt modelId="{CF3CAF6D-C3EA-434A-8098-24DB32162C13}" type="sibTrans" cxnId="{38BAFBF3-65DB-47E0-AE5A-BF8CE0DCD94E}">
      <dgm:prSet/>
      <dgm:spPr/>
      <dgm:t>
        <a:bodyPr/>
        <a:lstStyle/>
        <a:p>
          <a:endParaRPr lang="de-DE">
            <a:latin typeface="Calibri" panose="020F0502020204030204" pitchFamily="34" charset="0"/>
            <a:cs typeface="Calibri" panose="020F0502020204030204" pitchFamily="34" charset="0"/>
          </a:endParaRPr>
        </a:p>
      </dgm:t>
    </dgm:pt>
    <dgm:pt modelId="{9C07A845-E279-4CE0-8380-83D11D1B1DFD}">
      <dgm:prSet custT="1"/>
      <dgm:spPr>
        <a:ln>
          <a:solidFill>
            <a:schemeClr val="accent3"/>
          </a:solidFill>
        </a:ln>
      </dgm:spPr>
      <dgm:t>
        <a:bodyPr/>
        <a:lstStyle/>
        <a:p>
          <a:pPr marL="0" indent="0" algn="ctr">
            <a:lnSpc>
              <a:spcPct val="100000"/>
            </a:lnSpc>
            <a:spcAft>
              <a:spcPts val="0"/>
            </a:spcAft>
            <a:buNone/>
          </a:pPr>
          <a:r>
            <a:rPr lang="de-DE" sz="1200" baseline="0" dirty="0">
              <a:latin typeface="Calibri" panose="020F0502020204030204" pitchFamily="34" charset="0"/>
              <a:cs typeface="Calibri" panose="020F0502020204030204" pitchFamily="34" charset="0"/>
            </a:rPr>
            <a:t>Erprobung der Lernleiter im  Unterricht</a:t>
          </a:r>
        </a:p>
      </dgm:t>
    </dgm:pt>
    <dgm:pt modelId="{E0824701-E70F-49A3-B505-7574D466DA42}" type="parTrans" cxnId="{12A35E47-1D14-4C1C-BBD4-786057EAFA99}">
      <dgm:prSet/>
      <dgm:spPr/>
      <dgm:t>
        <a:bodyPr/>
        <a:lstStyle/>
        <a:p>
          <a:endParaRPr lang="de-DE">
            <a:latin typeface="Calibri" panose="020F0502020204030204" pitchFamily="34" charset="0"/>
            <a:cs typeface="Calibri" panose="020F0502020204030204" pitchFamily="34" charset="0"/>
          </a:endParaRPr>
        </a:p>
      </dgm:t>
    </dgm:pt>
    <dgm:pt modelId="{B116D6EB-9287-45D0-B078-B53901B8FAE9}" type="sibTrans" cxnId="{12A35E47-1D14-4C1C-BBD4-786057EAFA99}">
      <dgm:prSet/>
      <dgm:spPr/>
      <dgm:t>
        <a:bodyPr/>
        <a:lstStyle/>
        <a:p>
          <a:endParaRPr lang="de-DE">
            <a:latin typeface="Calibri" panose="020F0502020204030204" pitchFamily="34" charset="0"/>
            <a:cs typeface="Calibri" panose="020F0502020204030204" pitchFamily="34" charset="0"/>
          </a:endParaRPr>
        </a:p>
      </dgm:t>
    </dgm:pt>
    <dgm:pt modelId="{9ADF4B6E-CF02-4335-BC01-F69F5F23E746}">
      <dgm:prSet custT="1"/>
      <dgm:spPr/>
      <dgm:t>
        <a:bodyPr/>
        <a:lstStyle/>
        <a:p>
          <a:pPr marL="0" indent="0" algn="ctr">
            <a:lnSpc>
              <a:spcPct val="100000"/>
            </a:lnSpc>
            <a:spcAft>
              <a:spcPts val="0"/>
            </a:spcAft>
            <a:buNone/>
          </a:pPr>
          <a:r>
            <a:rPr lang="de-DE" sz="1200" dirty="0">
              <a:latin typeface="Calibri" panose="020F0502020204030204" pitchFamily="34" charset="0"/>
              <a:cs typeface="Calibri" panose="020F0502020204030204" pitchFamily="34" charset="0"/>
            </a:rPr>
            <a:t>Reflexion des Unterrichts und Transfer</a:t>
          </a:r>
        </a:p>
      </dgm:t>
    </dgm:pt>
    <dgm:pt modelId="{FDE3FE3A-9529-4C7B-9AFF-BCF660CEEE43}" type="parTrans" cxnId="{80C42086-F05D-4C3D-A47C-D5C779536CA0}">
      <dgm:prSet/>
      <dgm:spPr/>
      <dgm:t>
        <a:bodyPr/>
        <a:lstStyle/>
        <a:p>
          <a:endParaRPr lang="de-DE">
            <a:latin typeface="Calibri" panose="020F0502020204030204" pitchFamily="34" charset="0"/>
            <a:cs typeface="Calibri" panose="020F0502020204030204" pitchFamily="34" charset="0"/>
          </a:endParaRPr>
        </a:p>
      </dgm:t>
    </dgm:pt>
    <dgm:pt modelId="{563A9A0C-4288-4472-B275-527477C88163}" type="sibTrans" cxnId="{80C42086-F05D-4C3D-A47C-D5C779536CA0}">
      <dgm:prSet/>
      <dgm:spPr/>
      <dgm:t>
        <a:bodyPr/>
        <a:lstStyle/>
        <a:p>
          <a:endParaRPr lang="de-DE">
            <a:latin typeface="Calibri" panose="020F0502020204030204" pitchFamily="34" charset="0"/>
            <a:cs typeface="Calibri" panose="020F0502020204030204" pitchFamily="34" charset="0"/>
          </a:endParaRPr>
        </a:p>
      </dgm:t>
    </dgm:pt>
    <dgm:pt modelId="{6235C0E8-A3AD-4940-A0C6-5E7829A7E1B8}" type="pres">
      <dgm:prSet presAssocID="{FFFABAB1-023C-4EA5-BD0B-E06486AE1B65}" presName="Name0" presStyleCnt="0">
        <dgm:presLayoutVars>
          <dgm:dir/>
          <dgm:animLvl val="lvl"/>
          <dgm:resizeHandles val="exact"/>
        </dgm:presLayoutVars>
      </dgm:prSet>
      <dgm:spPr/>
      <dgm:t>
        <a:bodyPr/>
        <a:lstStyle/>
        <a:p>
          <a:endParaRPr lang="de-DE"/>
        </a:p>
      </dgm:t>
    </dgm:pt>
    <dgm:pt modelId="{2808CA9E-4425-42F5-BFC8-0CFFF376149B}" type="pres">
      <dgm:prSet presAssocID="{FFFABAB1-023C-4EA5-BD0B-E06486AE1B65}" presName="tSp" presStyleCnt="0"/>
      <dgm:spPr/>
    </dgm:pt>
    <dgm:pt modelId="{58B2C72F-DA86-4FAA-81FD-6EADADC92840}" type="pres">
      <dgm:prSet presAssocID="{FFFABAB1-023C-4EA5-BD0B-E06486AE1B65}" presName="bSp" presStyleCnt="0"/>
      <dgm:spPr/>
    </dgm:pt>
    <dgm:pt modelId="{4D8D62E0-2EE0-4AF8-9370-2A4F92A309CE}" type="pres">
      <dgm:prSet presAssocID="{FFFABAB1-023C-4EA5-BD0B-E06486AE1B65}" presName="process" presStyleCnt="0"/>
      <dgm:spPr/>
    </dgm:pt>
    <dgm:pt modelId="{0CF0B706-89BE-44DC-9EF1-1793069CF8BA}" type="pres">
      <dgm:prSet presAssocID="{4F4BB922-C3AF-4C47-AB0D-5126039AF1D7}" presName="composite1" presStyleCnt="0"/>
      <dgm:spPr/>
    </dgm:pt>
    <dgm:pt modelId="{2FCE220D-FBC6-44A9-9E0E-57E5D1211F7E}" type="pres">
      <dgm:prSet presAssocID="{4F4BB922-C3AF-4C47-AB0D-5126039AF1D7}" presName="dummyNode1" presStyleLbl="node1" presStyleIdx="0" presStyleCnt="5"/>
      <dgm:spPr/>
    </dgm:pt>
    <dgm:pt modelId="{9D104E1C-461D-4D22-9C1D-579EB241F7AC}" type="pres">
      <dgm:prSet presAssocID="{4F4BB922-C3AF-4C47-AB0D-5126039AF1D7}" presName="childNode1" presStyleLbl="bgAcc1" presStyleIdx="0" presStyleCnt="5" custScaleX="131911" custScaleY="131229" custLinFactNeighborX="9306" custLinFactNeighborY="0">
        <dgm:presLayoutVars>
          <dgm:bulletEnabled val="1"/>
        </dgm:presLayoutVars>
      </dgm:prSet>
      <dgm:spPr/>
      <dgm:t>
        <a:bodyPr/>
        <a:lstStyle/>
        <a:p>
          <a:endParaRPr lang="de-DE"/>
        </a:p>
      </dgm:t>
    </dgm:pt>
    <dgm:pt modelId="{109E22D3-6A02-4C91-88B9-594DDB8FA98A}" type="pres">
      <dgm:prSet presAssocID="{4F4BB922-C3AF-4C47-AB0D-5126039AF1D7}" presName="childNode1tx" presStyleLbl="bgAcc1" presStyleIdx="0" presStyleCnt="5">
        <dgm:presLayoutVars>
          <dgm:bulletEnabled val="1"/>
        </dgm:presLayoutVars>
      </dgm:prSet>
      <dgm:spPr/>
      <dgm:t>
        <a:bodyPr/>
        <a:lstStyle/>
        <a:p>
          <a:endParaRPr lang="de-DE"/>
        </a:p>
      </dgm:t>
    </dgm:pt>
    <dgm:pt modelId="{A8E8AA59-6960-4E68-A083-74E630FF7085}" type="pres">
      <dgm:prSet presAssocID="{4F4BB922-C3AF-4C47-AB0D-5126039AF1D7}" presName="parentNode1" presStyleLbl="node1" presStyleIdx="0" presStyleCnt="5">
        <dgm:presLayoutVars>
          <dgm:chMax val="1"/>
          <dgm:bulletEnabled val="1"/>
        </dgm:presLayoutVars>
      </dgm:prSet>
      <dgm:spPr/>
      <dgm:t>
        <a:bodyPr/>
        <a:lstStyle/>
        <a:p>
          <a:endParaRPr lang="de-DE"/>
        </a:p>
      </dgm:t>
    </dgm:pt>
    <dgm:pt modelId="{767198B5-9E32-4C79-ADF2-4505352F27C4}" type="pres">
      <dgm:prSet presAssocID="{4F4BB922-C3AF-4C47-AB0D-5126039AF1D7}" presName="connSite1" presStyleCnt="0"/>
      <dgm:spPr/>
    </dgm:pt>
    <dgm:pt modelId="{75F77835-935A-4E62-9883-A021BD878AF3}" type="pres">
      <dgm:prSet presAssocID="{23C0A155-DF3E-4328-910F-3B49AE25BD78}" presName="Name9" presStyleLbl="sibTrans2D1" presStyleIdx="0" presStyleCnt="4" custLinFactNeighborX="10624" custLinFactNeighborY="3002"/>
      <dgm:spPr/>
      <dgm:t>
        <a:bodyPr/>
        <a:lstStyle/>
        <a:p>
          <a:endParaRPr lang="de-DE"/>
        </a:p>
      </dgm:t>
    </dgm:pt>
    <dgm:pt modelId="{063A2501-7075-4589-A143-B524C2EA1036}" type="pres">
      <dgm:prSet presAssocID="{F1ECCC50-4FD1-4EB8-B831-719BD868306A}" presName="composite2" presStyleCnt="0"/>
      <dgm:spPr/>
    </dgm:pt>
    <dgm:pt modelId="{D092B326-8E3F-4571-B79B-64C635B2FF07}" type="pres">
      <dgm:prSet presAssocID="{F1ECCC50-4FD1-4EB8-B831-719BD868306A}" presName="dummyNode2" presStyleLbl="node1" presStyleIdx="0" presStyleCnt="5"/>
      <dgm:spPr/>
    </dgm:pt>
    <dgm:pt modelId="{35DD8A8C-B0E1-4617-AD7E-81A98D93F521}" type="pres">
      <dgm:prSet presAssocID="{F1ECCC50-4FD1-4EB8-B831-719BD868306A}" presName="childNode2" presStyleLbl="bgAcc1" presStyleIdx="1" presStyleCnt="5" custScaleX="134958" custScaleY="131549" custLinFactNeighborX="1826" custLinFactNeighborY="10">
        <dgm:presLayoutVars>
          <dgm:bulletEnabled val="1"/>
        </dgm:presLayoutVars>
      </dgm:prSet>
      <dgm:spPr/>
      <dgm:t>
        <a:bodyPr/>
        <a:lstStyle/>
        <a:p>
          <a:endParaRPr lang="de-DE"/>
        </a:p>
      </dgm:t>
    </dgm:pt>
    <dgm:pt modelId="{BFE4EC2D-34B9-4BE3-BEC7-A0769FB47BAA}" type="pres">
      <dgm:prSet presAssocID="{F1ECCC50-4FD1-4EB8-B831-719BD868306A}" presName="childNode2tx" presStyleLbl="bgAcc1" presStyleIdx="1" presStyleCnt="5">
        <dgm:presLayoutVars>
          <dgm:bulletEnabled val="1"/>
        </dgm:presLayoutVars>
      </dgm:prSet>
      <dgm:spPr/>
      <dgm:t>
        <a:bodyPr/>
        <a:lstStyle/>
        <a:p>
          <a:endParaRPr lang="de-DE"/>
        </a:p>
      </dgm:t>
    </dgm:pt>
    <dgm:pt modelId="{41202E85-0720-406E-9544-34777920412D}" type="pres">
      <dgm:prSet presAssocID="{F1ECCC50-4FD1-4EB8-B831-719BD868306A}" presName="parentNode2" presStyleLbl="node1" presStyleIdx="1" presStyleCnt="5">
        <dgm:presLayoutVars>
          <dgm:chMax val="0"/>
          <dgm:bulletEnabled val="1"/>
        </dgm:presLayoutVars>
      </dgm:prSet>
      <dgm:spPr/>
      <dgm:t>
        <a:bodyPr/>
        <a:lstStyle/>
        <a:p>
          <a:endParaRPr lang="de-DE"/>
        </a:p>
      </dgm:t>
    </dgm:pt>
    <dgm:pt modelId="{1ECECF7A-A4AC-46CB-B7D3-F12D3D51BA94}" type="pres">
      <dgm:prSet presAssocID="{F1ECCC50-4FD1-4EB8-B831-719BD868306A}" presName="connSite2" presStyleCnt="0"/>
      <dgm:spPr/>
    </dgm:pt>
    <dgm:pt modelId="{1369115E-26A0-4FAC-891E-81511473AD71}" type="pres">
      <dgm:prSet presAssocID="{719A1EDE-010B-46A1-A5F6-9A7002B3D030}" presName="Name18" presStyleLbl="sibTrans2D1" presStyleIdx="1" presStyleCnt="4" custLinFactNeighborX="7646" custLinFactNeighborY="1951"/>
      <dgm:spPr/>
      <dgm:t>
        <a:bodyPr/>
        <a:lstStyle/>
        <a:p>
          <a:endParaRPr lang="de-DE"/>
        </a:p>
      </dgm:t>
    </dgm:pt>
    <dgm:pt modelId="{4D1E40B4-D1D0-47FB-B920-58105434A644}" type="pres">
      <dgm:prSet presAssocID="{2CFE5FC7-1CB2-4A73-9D1A-ADE7294D9A4D}" presName="composite1" presStyleCnt="0"/>
      <dgm:spPr/>
    </dgm:pt>
    <dgm:pt modelId="{10521C38-4BEF-4C20-A6E9-79676FFBB9D4}" type="pres">
      <dgm:prSet presAssocID="{2CFE5FC7-1CB2-4A73-9D1A-ADE7294D9A4D}" presName="dummyNode1" presStyleLbl="node1" presStyleIdx="1" presStyleCnt="5"/>
      <dgm:spPr/>
    </dgm:pt>
    <dgm:pt modelId="{EAA044B6-D702-47F9-A300-B464379F4740}" type="pres">
      <dgm:prSet presAssocID="{2CFE5FC7-1CB2-4A73-9D1A-ADE7294D9A4D}" presName="childNode1" presStyleLbl="bgAcc1" presStyleIdx="2" presStyleCnt="5" custScaleX="145234" custScaleY="131228" custLinFactNeighborX="6964" custLinFactNeighborY="0">
        <dgm:presLayoutVars>
          <dgm:bulletEnabled val="1"/>
        </dgm:presLayoutVars>
      </dgm:prSet>
      <dgm:spPr/>
      <dgm:t>
        <a:bodyPr/>
        <a:lstStyle/>
        <a:p>
          <a:endParaRPr lang="de-DE"/>
        </a:p>
      </dgm:t>
    </dgm:pt>
    <dgm:pt modelId="{2D8B2DC1-4A19-46A1-9B0E-49DC0808A654}" type="pres">
      <dgm:prSet presAssocID="{2CFE5FC7-1CB2-4A73-9D1A-ADE7294D9A4D}" presName="childNode1tx" presStyleLbl="bgAcc1" presStyleIdx="2" presStyleCnt="5">
        <dgm:presLayoutVars>
          <dgm:bulletEnabled val="1"/>
        </dgm:presLayoutVars>
      </dgm:prSet>
      <dgm:spPr/>
      <dgm:t>
        <a:bodyPr/>
        <a:lstStyle/>
        <a:p>
          <a:endParaRPr lang="de-DE"/>
        </a:p>
      </dgm:t>
    </dgm:pt>
    <dgm:pt modelId="{0E6B3A61-8562-4AD2-97C8-8FB5FD4FBF24}" type="pres">
      <dgm:prSet presAssocID="{2CFE5FC7-1CB2-4A73-9D1A-ADE7294D9A4D}" presName="parentNode1" presStyleLbl="node1" presStyleIdx="2" presStyleCnt="5">
        <dgm:presLayoutVars>
          <dgm:chMax val="1"/>
          <dgm:bulletEnabled val="1"/>
        </dgm:presLayoutVars>
      </dgm:prSet>
      <dgm:spPr/>
      <dgm:t>
        <a:bodyPr/>
        <a:lstStyle/>
        <a:p>
          <a:endParaRPr lang="de-DE"/>
        </a:p>
      </dgm:t>
    </dgm:pt>
    <dgm:pt modelId="{F7EF569E-592F-4BA5-9596-0AF8B7DFF555}" type="pres">
      <dgm:prSet presAssocID="{2CFE5FC7-1CB2-4A73-9D1A-ADE7294D9A4D}" presName="connSite1" presStyleCnt="0"/>
      <dgm:spPr/>
    </dgm:pt>
    <dgm:pt modelId="{37556B7A-8692-487D-AA13-B1D2CEA44080}" type="pres">
      <dgm:prSet presAssocID="{939CD90B-C2B5-4801-8306-F91422A34FE8}" presName="Name9" presStyleLbl="sibTrans2D1" presStyleIdx="2" presStyleCnt="4"/>
      <dgm:spPr/>
      <dgm:t>
        <a:bodyPr/>
        <a:lstStyle/>
        <a:p>
          <a:endParaRPr lang="de-DE"/>
        </a:p>
      </dgm:t>
    </dgm:pt>
    <dgm:pt modelId="{A1C995DF-D5F8-430D-8D0D-7B55B55473D7}" type="pres">
      <dgm:prSet presAssocID="{9D6E77DE-62F5-4A78-939D-3DF4096FB316}" presName="composite2" presStyleCnt="0"/>
      <dgm:spPr/>
    </dgm:pt>
    <dgm:pt modelId="{7B58F45F-C4EB-4CE8-ADF4-AC82474CF8A6}" type="pres">
      <dgm:prSet presAssocID="{9D6E77DE-62F5-4A78-939D-3DF4096FB316}" presName="dummyNode2" presStyleLbl="node1" presStyleIdx="2" presStyleCnt="5"/>
      <dgm:spPr/>
    </dgm:pt>
    <dgm:pt modelId="{2F104605-F3EF-470C-BC5E-AD2590DCC7CF}" type="pres">
      <dgm:prSet presAssocID="{9D6E77DE-62F5-4A78-939D-3DF4096FB316}" presName="childNode2" presStyleLbl="bgAcc1" presStyleIdx="3" presStyleCnt="5" custScaleX="133362" custScaleY="131761">
        <dgm:presLayoutVars>
          <dgm:bulletEnabled val="1"/>
        </dgm:presLayoutVars>
      </dgm:prSet>
      <dgm:spPr/>
      <dgm:t>
        <a:bodyPr/>
        <a:lstStyle/>
        <a:p>
          <a:endParaRPr lang="de-DE"/>
        </a:p>
      </dgm:t>
    </dgm:pt>
    <dgm:pt modelId="{EE2FDCDC-BB86-4AE3-B90B-C905063EA661}" type="pres">
      <dgm:prSet presAssocID="{9D6E77DE-62F5-4A78-939D-3DF4096FB316}" presName="childNode2tx" presStyleLbl="bgAcc1" presStyleIdx="3" presStyleCnt="5">
        <dgm:presLayoutVars>
          <dgm:bulletEnabled val="1"/>
        </dgm:presLayoutVars>
      </dgm:prSet>
      <dgm:spPr/>
      <dgm:t>
        <a:bodyPr/>
        <a:lstStyle/>
        <a:p>
          <a:endParaRPr lang="de-DE"/>
        </a:p>
      </dgm:t>
    </dgm:pt>
    <dgm:pt modelId="{B937F7A4-34B2-45CD-BAB0-DEEAC81CF0C4}" type="pres">
      <dgm:prSet presAssocID="{9D6E77DE-62F5-4A78-939D-3DF4096FB316}" presName="parentNode2" presStyleLbl="node1" presStyleIdx="3" presStyleCnt="5">
        <dgm:presLayoutVars>
          <dgm:chMax val="0"/>
          <dgm:bulletEnabled val="1"/>
        </dgm:presLayoutVars>
      </dgm:prSet>
      <dgm:spPr/>
      <dgm:t>
        <a:bodyPr/>
        <a:lstStyle/>
        <a:p>
          <a:endParaRPr lang="de-DE"/>
        </a:p>
      </dgm:t>
    </dgm:pt>
    <dgm:pt modelId="{977E39B8-3CD0-43EC-8A45-9FCD88D981C4}" type="pres">
      <dgm:prSet presAssocID="{9D6E77DE-62F5-4A78-939D-3DF4096FB316}" presName="connSite2" presStyleCnt="0"/>
      <dgm:spPr/>
    </dgm:pt>
    <dgm:pt modelId="{6FFA5B80-6F34-45F1-ADEE-298902A0C381}" type="pres">
      <dgm:prSet presAssocID="{CE49B3F2-C197-4D7A-897E-AFA70EAD8527}" presName="Name18" presStyleLbl="sibTrans2D1" presStyleIdx="3" presStyleCnt="4"/>
      <dgm:spPr/>
      <dgm:t>
        <a:bodyPr/>
        <a:lstStyle/>
        <a:p>
          <a:endParaRPr lang="de-DE"/>
        </a:p>
      </dgm:t>
    </dgm:pt>
    <dgm:pt modelId="{C5F94C41-6D97-4675-8D60-6C931755DF99}" type="pres">
      <dgm:prSet presAssocID="{D574D8F5-5D48-4615-B9DE-6C504FF929E7}" presName="composite1" presStyleCnt="0"/>
      <dgm:spPr/>
    </dgm:pt>
    <dgm:pt modelId="{19AF6012-E2A9-4B10-B57F-4BD14C1C8081}" type="pres">
      <dgm:prSet presAssocID="{D574D8F5-5D48-4615-B9DE-6C504FF929E7}" presName="dummyNode1" presStyleLbl="node1" presStyleIdx="3" presStyleCnt="5"/>
      <dgm:spPr/>
    </dgm:pt>
    <dgm:pt modelId="{E205C7FF-162D-455C-B868-3680C7804226}" type="pres">
      <dgm:prSet presAssocID="{D574D8F5-5D48-4615-B9DE-6C504FF929E7}" presName="childNode1" presStyleLbl="bgAcc1" presStyleIdx="4" presStyleCnt="5" custScaleX="130092" custScaleY="131229" custLinFactNeighborX="-1566" custLinFactNeighborY="0">
        <dgm:presLayoutVars>
          <dgm:bulletEnabled val="1"/>
        </dgm:presLayoutVars>
      </dgm:prSet>
      <dgm:spPr/>
      <dgm:t>
        <a:bodyPr/>
        <a:lstStyle/>
        <a:p>
          <a:endParaRPr lang="de-DE"/>
        </a:p>
      </dgm:t>
    </dgm:pt>
    <dgm:pt modelId="{2CC382F0-2054-4B76-878D-BB673557999C}" type="pres">
      <dgm:prSet presAssocID="{D574D8F5-5D48-4615-B9DE-6C504FF929E7}" presName="childNode1tx" presStyleLbl="bgAcc1" presStyleIdx="4" presStyleCnt="5">
        <dgm:presLayoutVars>
          <dgm:bulletEnabled val="1"/>
        </dgm:presLayoutVars>
      </dgm:prSet>
      <dgm:spPr/>
      <dgm:t>
        <a:bodyPr/>
        <a:lstStyle/>
        <a:p>
          <a:endParaRPr lang="de-DE"/>
        </a:p>
      </dgm:t>
    </dgm:pt>
    <dgm:pt modelId="{3594C78B-4787-4020-B656-FA61E2F0C1AD}" type="pres">
      <dgm:prSet presAssocID="{D574D8F5-5D48-4615-B9DE-6C504FF929E7}" presName="parentNode1" presStyleLbl="node1" presStyleIdx="4" presStyleCnt="5">
        <dgm:presLayoutVars>
          <dgm:chMax val="1"/>
          <dgm:bulletEnabled val="1"/>
        </dgm:presLayoutVars>
      </dgm:prSet>
      <dgm:spPr/>
      <dgm:t>
        <a:bodyPr/>
        <a:lstStyle/>
        <a:p>
          <a:endParaRPr lang="de-DE"/>
        </a:p>
      </dgm:t>
    </dgm:pt>
    <dgm:pt modelId="{079E63F4-350B-4028-99D4-5D139DDA32C2}" type="pres">
      <dgm:prSet presAssocID="{D574D8F5-5D48-4615-B9DE-6C504FF929E7}" presName="connSite1" presStyleCnt="0"/>
      <dgm:spPr/>
    </dgm:pt>
  </dgm:ptLst>
  <dgm:cxnLst>
    <dgm:cxn modelId="{E8AC7F7C-1F6C-41D3-B91F-2A8DCAB93EE8}" srcId="{2CFE5FC7-1CB2-4A73-9D1A-ADE7294D9A4D}" destId="{B9502E97-D745-4C3C-9D74-221945B630D8}" srcOrd="0" destOrd="0" parTransId="{E1A4C07E-5DFB-4193-9254-24FFA993FD55}" sibTransId="{DA0FB5FE-0430-4016-B645-1D5C440D5D38}"/>
    <dgm:cxn modelId="{D57F4404-12F4-4D0B-A1F8-DC2C1C938359}" type="presOf" srcId="{4F4BB922-C3AF-4C47-AB0D-5126039AF1D7}" destId="{A8E8AA59-6960-4E68-A083-74E630FF7085}" srcOrd="0" destOrd="0" presId="urn:microsoft.com/office/officeart/2005/8/layout/hProcess4"/>
    <dgm:cxn modelId="{DCC87672-3A93-4E06-9F86-93A57D8BCCAD}" srcId="{FFFABAB1-023C-4EA5-BD0B-E06486AE1B65}" destId="{F1ECCC50-4FD1-4EB8-B831-719BD868306A}" srcOrd="1" destOrd="0" parTransId="{4EF1785A-C5B0-48A7-B5C3-9E33F0FB6684}" sibTransId="{719A1EDE-010B-46A1-A5F6-9A7002B3D030}"/>
    <dgm:cxn modelId="{217782B3-5527-4A16-A597-BDEEFFCCE437}" srcId="{FFFABAB1-023C-4EA5-BD0B-E06486AE1B65}" destId="{9D6E77DE-62F5-4A78-939D-3DF4096FB316}" srcOrd="3" destOrd="0" parTransId="{5FA32195-18EB-4226-B5F5-256A5B58A836}" sibTransId="{CE49B3F2-C197-4D7A-897E-AFA70EAD8527}"/>
    <dgm:cxn modelId="{12A35E47-1D14-4C1C-BBD4-786057EAFA99}" srcId="{9D6E77DE-62F5-4A78-939D-3DF4096FB316}" destId="{9C07A845-E279-4CE0-8380-83D11D1B1DFD}" srcOrd="0" destOrd="0" parTransId="{E0824701-E70F-49A3-B505-7574D466DA42}" sibTransId="{B116D6EB-9287-45D0-B078-B53901B8FAE9}"/>
    <dgm:cxn modelId="{38BAFBF3-65DB-47E0-AE5A-BF8CE0DCD94E}" srcId="{FFFABAB1-023C-4EA5-BD0B-E06486AE1B65}" destId="{D574D8F5-5D48-4615-B9DE-6C504FF929E7}" srcOrd="4" destOrd="0" parTransId="{D80CCE7D-372E-4071-9324-FC9D05162A08}" sibTransId="{CF3CAF6D-C3EA-434A-8098-24DB32162C13}"/>
    <dgm:cxn modelId="{6495E2D3-609F-4AE8-97B3-7B8A46EAD4FE}" type="presOf" srcId="{B9502E97-D745-4C3C-9D74-221945B630D8}" destId="{EAA044B6-D702-47F9-A300-B464379F4740}" srcOrd="0" destOrd="0" presId="urn:microsoft.com/office/officeart/2005/8/layout/hProcess4"/>
    <dgm:cxn modelId="{7CAE1D8F-33E0-4EDB-975C-9D00A8C5ABC9}" type="presOf" srcId="{FFFABAB1-023C-4EA5-BD0B-E06486AE1B65}" destId="{6235C0E8-A3AD-4940-A0C6-5E7829A7E1B8}" srcOrd="0" destOrd="0" presId="urn:microsoft.com/office/officeart/2005/8/layout/hProcess4"/>
    <dgm:cxn modelId="{21AAEA89-5D6C-409F-B974-0D1CDC0E8AC0}" type="presOf" srcId="{C15673D5-9AEF-4E34-BF40-E8EF9A308D49}" destId="{2D8B2DC1-4A19-46A1-9B0E-49DC0808A654}" srcOrd="1" destOrd="1" presId="urn:microsoft.com/office/officeart/2005/8/layout/hProcess4"/>
    <dgm:cxn modelId="{79BE787B-72C4-484D-BE13-C9CE6ABC541A}" type="presOf" srcId="{9D6E77DE-62F5-4A78-939D-3DF4096FB316}" destId="{B937F7A4-34B2-45CD-BAB0-DEEAC81CF0C4}" srcOrd="0" destOrd="0" presId="urn:microsoft.com/office/officeart/2005/8/layout/hProcess4"/>
    <dgm:cxn modelId="{636ABC23-C97B-4C65-B4E6-CE6C5D74B58D}" type="presOf" srcId="{939CD90B-C2B5-4801-8306-F91422A34FE8}" destId="{37556B7A-8692-487D-AA13-B1D2CEA44080}" srcOrd="0" destOrd="0" presId="urn:microsoft.com/office/officeart/2005/8/layout/hProcess4"/>
    <dgm:cxn modelId="{84F7A661-6005-4ED0-A92C-E19078F223EF}" type="presOf" srcId="{9C07A845-E279-4CE0-8380-83D11D1B1DFD}" destId="{EE2FDCDC-BB86-4AE3-B90B-C905063EA661}" srcOrd="1" destOrd="0" presId="urn:microsoft.com/office/officeart/2005/8/layout/hProcess4"/>
    <dgm:cxn modelId="{51A07BDB-ACE6-4BD9-AAA2-7A2D623D9372}" type="presOf" srcId="{45701A7D-2AE5-4F4B-987B-925B4BB9D568}" destId="{9D104E1C-461D-4D22-9C1D-579EB241F7AC}" srcOrd="0" destOrd="0" presId="urn:microsoft.com/office/officeart/2005/8/layout/hProcess4"/>
    <dgm:cxn modelId="{03A68520-5924-46CD-BD15-3B23496FD6DF}" srcId="{FFFABAB1-023C-4EA5-BD0B-E06486AE1B65}" destId="{2CFE5FC7-1CB2-4A73-9D1A-ADE7294D9A4D}" srcOrd="2" destOrd="0" parTransId="{379CB1BD-0D0F-4573-AFE2-9348C6EFD123}" sibTransId="{939CD90B-C2B5-4801-8306-F91422A34FE8}"/>
    <dgm:cxn modelId="{ACBC479E-5DE7-42CE-BED7-8088759D2941}" srcId="{4F4BB922-C3AF-4C47-AB0D-5126039AF1D7}" destId="{45701A7D-2AE5-4F4B-987B-925B4BB9D568}" srcOrd="0" destOrd="0" parTransId="{554A188A-1737-4AA2-A7AC-A4405E7CDC17}" sibTransId="{BDEF34B8-DBEB-4A0D-B7E4-77E179719220}"/>
    <dgm:cxn modelId="{D8CFB354-830E-46DC-A922-5D8DB8AD8F25}" type="presOf" srcId="{719A1EDE-010B-46A1-A5F6-9A7002B3D030}" destId="{1369115E-26A0-4FAC-891E-81511473AD71}" srcOrd="0" destOrd="0" presId="urn:microsoft.com/office/officeart/2005/8/layout/hProcess4"/>
    <dgm:cxn modelId="{77D4F37B-006A-4D63-9FB1-AA8D42C21875}" type="presOf" srcId="{23C0A155-DF3E-4328-910F-3B49AE25BD78}" destId="{75F77835-935A-4E62-9883-A021BD878AF3}" srcOrd="0" destOrd="0" presId="urn:microsoft.com/office/officeart/2005/8/layout/hProcess4"/>
    <dgm:cxn modelId="{4F9D537A-CBE5-4224-9A3A-C95645176125}" type="presOf" srcId="{9ADF4B6E-CF02-4335-BC01-F69F5F23E746}" destId="{E205C7FF-162D-455C-B868-3680C7804226}" srcOrd="0" destOrd="0" presId="urn:microsoft.com/office/officeart/2005/8/layout/hProcess4"/>
    <dgm:cxn modelId="{2431E502-AF84-4621-9858-3191DB6D4355}" srcId="{F1ECCC50-4FD1-4EB8-B831-719BD868306A}" destId="{E61412B5-0E08-497B-B3CF-72CCC3527F8B}" srcOrd="0" destOrd="0" parTransId="{BF198B24-BE00-4811-A316-73FB983E80A7}" sibTransId="{588E5A83-AF99-401B-9ECE-79E5D117C38D}"/>
    <dgm:cxn modelId="{FF9532B1-4A8A-48D7-B956-6D5FBDAC58FC}" type="presOf" srcId="{E61412B5-0E08-497B-B3CF-72CCC3527F8B}" destId="{BFE4EC2D-34B9-4BE3-BEC7-A0769FB47BAA}" srcOrd="1" destOrd="0" presId="urn:microsoft.com/office/officeart/2005/8/layout/hProcess4"/>
    <dgm:cxn modelId="{71FA34EB-1E4D-4A02-8971-522325808D23}" srcId="{2CFE5FC7-1CB2-4A73-9D1A-ADE7294D9A4D}" destId="{C15673D5-9AEF-4E34-BF40-E8EF9A308D49}" srcOrd="1" destOrd="0" parTransId="{32153310-33DA-477F-A1DB-04337744566E}" sibTransId="{10CA790A-7A83-46BC-8B2D-F20A660354E5}"/>
    <dgm:cxn modelId="{77037C39-9220-42BF-B70A-6D0A422A8701}" type="presOf" srcId="{CE49B3F2-C197-4D7A-897E-AFA70EAD8527}" destId="{6FFA5B80-6F34-45F1-ADEE-298902A0C381}" srcOrd="0" destOrd="0" presId="urn:microsoft.com/office/officeart/2005/8/layout/hProcess4"/>
    <dgm:cxn modelId="{15AF4D4C-B8C5-4B02-951D-80A51CA2A32D}" type="presOf" srcId="{D574D8F5-5D48-4615-B9DE-6C504FF929E7}" destId="{3594C78B-4787-4020-B656-FA61E2F0C1AD}" srcOrd="0" destOrd="0" presId="urn:microsoft.com/office/officeart/2005/8/layout/hProcess4"/>
    <dgm:cxn modelId="{C2A12FE7-AE4A-43A3-BF9A-653232574AB3}" type="presOf" srcId="{45701A7D-2AE5-4F4B-987B-925B4BB9D568}" destId="{109E22D3-6A02-4C91-88B9-594DDB8FA98A}" srcOrd="1" destOrd="0" presId="urn:microsoft.com/office/officeart/2005/8/layout/hProcess4"/>
    <dgm:cxn modelId="{DDEE1205-8D78-4CA3-BFD8-B810B65D9634}" type="presOf" srcId="{C15673D5-9AEF-4E34-BF40-E8EF9A308D49}" destId="{EAA044B6-D702-47F9-A300-B464379F4740}" srcOrd="0" destOrd="1" presId="urn:microsoft.com/office/officeart/2005/8/layout/hProcess4"/>
    <dgm:cxn modelId="{90FFEA48-49DA-4B1C-BD5C-7D0E4A57E424}" srcId="{FFFABAB1-023C-4EA5-BD0B-E06486AE1B65}" destId="{4F4BB922-C3AF-4C47-AB0D-5126039AF1D7}" srcOrd="0" destOrd="0" parTransId="{476FB909-FB9F-4219-8426-5EE4F719C4B8}" sibTransId="{23C0A155-DF3E-4328-910F-3B49AE25BD78}"/>
    <dgm:cxn modelId="{80C42086-F05D-4C3D-A47C-D5C779536CA0}" srcId="{D574D8F5-5D48-4615-B9DE-6C504FF929E7}" destId="{9ADF4B6E-CF02-4335-BC01-F69F5F23E746}" srcOrd="0" destOrd="0" parTransId="{FDE3FE3A-9529-4C7B-9AFF-BCF660CEEE43}" sibTransId="{563A9A0C-4288-4472-B275-527477C88163}"/>
    <dgm:cxn modelId="{F33474D7-2823-48A3-95A3-DC6966CDB9FA}" type="presOf" srcId="{9C07A845-E279-4CE0-8380-83D11D1B1DFD}" destId="{2F104605-F3EF-470C-BC5E-AD2590DCC7CF}" srcOrd="0" destOrd="0" presId="urn:microsoft.com/office/officeart/2005/8/layout/hProcess4"/>
    <dgm:cxn modelId="{13E76C1E-62AE-44D9-AB75-17C95D14D5B3}" type="presOf" srcId="{F1ECCC50-4FD1-4EB8-B831-719BD868306A}" destId="{41202E85-0720-406E-9544-34777920412D}" srcOrd="0" destOrd="0" presId="urn:microsoft.com/office/officeart/2005/8/layout/hProcess4"/>
    <dgm:cxn modelId="{05587A08-C753-49D6-9AFB-40756639DFA2}" type="presOf" srcId="{E61412B5-0E08-497B-B3CF-72CCC3527F8B}" destId="{35DD8A8C-B0E1-4617-AD7E-81A98D93F521}" srcOrd="0" destOrd="0" presId="urn:microsoft.com/office/officeart/2005/8/layout/hProcess4"/>
    <dgm:cxn modelId="{93384EA7-52AA-4C44-B460-0EADE75B8AE0}" type="presOf" srcId="{9ADF4B6E-CF02-4335-BC01-F69F5F23E746}" destId="{2CC382F0-2054-4B76-878D-BB673557999C}" srcOrd="1" destOrd="0" presId="urn:microsoft.com/office/officeart/2005/8/layout/hProcess4"/>
    <dgm:cxn modelId="{AD16855D-3E30-446F-B857-122157694E2B}" type="presOf" srcId="{B9502E97-D745-4C3C-9D74-221945B630D8}" destId="{2D8B2DC1-4A19-46A1-9B0E-49DC0808A654}" srcOrd="1" destOrd="0" presId="urn:microsoft.com/office/officeart/2005/8/layout/hProcess4"/>
    <dgm:cxn modelId="{E7E5CA97-771F-43F5-A2C6-CDB9DCA518E7}" type="presOf" srcId="{2CFE5FC7-1CB2-4A73-9D1A-ADE7294D9A4D}" destId="{0E6B3A61-8562-4AD2-97C8-8FB5FD4FBF24}" srcOrd="0" destOrd="0" presId="urn:microsoft.com/office/officeart/2005/8/layout/hProcess4"/>
    <dgm:cxn modelId="{A68CB1A2-3BEF-4B9A-ABA4-851901E6290F}" type="presParOf" srcId="{6235C0E8-A3AD-4940-A0C6-5E7829A7E1B8}" destId="{2808CA9E-4425-42F5-BFC8-0CFFF376149B}" srcOrd="0" destOrd="0" presId="urn:microsoft.com/office/officeart/2005/8/layout/hProcess4"/>
    <dgm:cxn modelId="{A677FB26-BC77-47D3-879E-6DEAFF69B6E3}" type="presParOf" srcId="{6235C0E8-A3AD-4940-A0C6-5E7829A7E1B8}" destId="{58B2C72F-DA86-4FAA-81FD-6EADADC92840}" srcOrd="1" destOrd="0" presId="urn:microsoft.com/office/officeart/2005/8/layout/hProcess4"/>
    <dgm:cxn modelId="{B539ED25-EC01-482B-9C9C-3874F8DD2C8F}" type="presParOf" srcId="{6235C0E8-A3AD-4940-A0C6-5E7829A7E1B8}" destId="{4D8D62E0-2EE0-4AF8-9370-2A4F92A309CE}" srcOrd="2" destOrd="0" presId="urn:microsoft.com/office/officeart/2005/8/layout/hProcess4"/>
    <dgm:cxn modelId="{F435A89D-E5A5-44AA-AFCE-8EE50B406E50}" type="presParOf" srcId="{4D8D62E0-2EE0-4AF8-9370-2A4F92A309CE}" destId="{0CF0B706-89BE-44DC-9EF1-1793069CF8BA}" srcOrd="0" destOrd="0" presId="urn:microsoft.com/office/officeart/2005/8/layout/hProcess4"/>
    <dgm:cxn modelId="{14BC2F90-1D5D-4FDA-81C1-258368C108E0}" type="presParOf" srcId="{0CF0B706-89BE-44DC-9EF1-1793069CF8BA}" destId="{2FCE220D-FBC6-44A9-9E0E-57E5D1211F7E}" srcOrd="0" destOrd="0" presId="urn:microsoft.com/office/officeart/2005/8/layout/hProcess4"/>
    <dgm:cxn modelId="{99E8205C-9D9F-40F9-97E9-CBBEB31174A5}" type="presParOf" srcId="{0CF0B706-89BE-44DC-9EF1-1793069CF8BA}" destId="{9D104E1C-461D-4D22-9C1D-579EB241F7AC}" srcOrd="1" destOrd="0" presId="urn:microsoft.com/office/officeart/2005/8/layout/hProcess4"/>
    <dgm:cxn modelId="{00F1EAE6-2B80-4400-A2FD-A00B3D8D1CAC}" type="presParOf" srcId="{0CF0B706-89BE-44DC-9EF1-1793069CF8BA}" destId="{109E22D3-6A02-4C91-88B9-594DDB8FA98A}" srcOrd="2" destOrd="0" presId="urn:microsoft.com/office/officeart/2005/8/layout/hProcess4"/>
    <dgm:cxn modelId="{34A57EAC-D5CF-47A7-8A1C-BA7CD8DEB601}" type="presParOf" srcId="{0CF0B706-89BE-44DC-9EF1-1793069CF8BA}" destId="{A8E8AA59-6960-4E68-A083-74E630FF7085}" srcOrd="3" destOrd="0" presId="urn:microsoft.com/office/officeart/2005/8/layout/hProcess4"/>
    <dgm:cxn modelId="{83F60503-DE9A-4A8B-80C3-96BEE49B96AB}" type="presParOf" srcId="{0CF0B706-89BE-44DC-9EF1-1793069CF8BA}" destId="{767198B5-9E32-4C79-ADF2-4505352F27C4}" srcOrd="4" destOrd="0" presId="urn:microsoft.com/office/officeart/2005/8/layout/hProcess4"/>
    <dgm:cxn modelId="{80618D21-C8BE-4574-96A8-90D07E733090}" type="presParOf" srcId="{4D8D62E0-2EE0-4AF8-9370-2A4F92A309CE}" destId="{75F77835-935A-4E62-9883-A021BD878AF3}" srcOrd="1" destOrd="0" presId="urn:microsoft.com/office/officeart/2005/8/layout/hProcess4"/>
    <dgm:cxn modelId="{2044129F-05A6-4E86-9BC3-D342140B8251}" type="presParOf" srcId="{4D8D62E0-2EE0-4AF8-9370-2A4F92A309CE}" destId="{063A2501-7075-4589-A143-B524C2EA1036}" srcOrd="2" destOrd="0" presId="urn:microsoft.com/office/officeart/2005/8/layout/hProcess4"/>
    <dgm:cxn modelId="{784123F9-4326-46A0-A41F-655ACBAAADEB}" type="presParOf" srcId="{063A2501-7075-4589-A143-B524C2EA1036}" destId="{D092B326-8E3F-4571-B79B-64C635B2FF07}" srcOrd="0" destOrd="0" presId="urn:microsoft.com/office/officeart/2005/8/layout/hProcess4"/>
    <dgm:cxn modelId="{3849832D-0A2D-4591-8201-01EEC2A146AF}" type="presParOf" srcId="{063A2501-7075-4589-A143-B524C2EA1036}" destId="{35DD8A8C-B0E1-4617-AD7E-81A98D93F521}" srcOrd="1" destOrd="0" presId="urn:microsoft.com/office/officeart/2005/8/layout/hProcess4"/>
    <dgm:cxn modelId="{4CD94D7C-F6FD-4B83-A2F7-8400A8070551}" type="presParOf" srcId="{063A2501-7075-4589-A143-B524C2EA1036}" destId="{BFE4EC2D-34B9-4BE3-BEC7-A0769FB47BAA}" srcOrd="2" destOrd="0" presId="urn:microsoft.com/office/officeart/2005/8/layout/hProcess4"/>
    <dgm:cxn modelId="{2F217FBA-75C8-46D9-BAF0-2079266A66A1}" type="presParOf" srcId="{063A2501-7075-4589-A143-B524C2EA1036}" destId="{41202E85-0720-406E-9544-34777920412D}" srcOrd="3" destOrd="0" presId="urn:microsoft.com/office/officeart/2005/8/layout/hProcess4"/>
    <dgm:cxn modelId="{04448FAD-EFEB-4968-9F66-FBCEF8AE301F}" type="presParOf" srcId="{063A2501-7075-4589-A143-B524C2EA1036}" destId="{1ECECF7A-A4AC-46CB-B7D3-F12D3D51BA94}" srcOrd="4" destOrd="0" presId="urn:microsoft.com/office/officeart/2005/8/layout/hProcess4"/>
    <dgm:cxn modelId="{0F25EC73-0366-412B-9D9F-4F1E7A5B737E}" type="presParOf" srcId="{4D8D62E0-2EE0-4AF8-9370-2A4F92A309CE}" destId="{1369115E-26A0-4FAC-891E-81511473AD71}" srcOrd="3" destOrd="0" presId="urn:microsoft.com/office/officeart/2005/8/layout/hProcess4"/>
    <dgm:cxn modelId="{FE6D6243-B87C-47FA-887C-10BD4010EF15}" type="presParOf" srcId="{4D8D62E0-2EE0-4AF8-9370-2A4F92A309CE}" destId="{4D1E40B4-D1D0-47FB-B920-58105434A644}" srcOrd="4" destOrd="0" presId="urn:microsoft.com/office/officeart/2005/8/layout/hProcess4"/>
    <dgm:cxn modelId="{9CAAA17E-EEAA-4E32-ABFC-ABC4D0728212}" type="presParOf" srcId="{4D1E40B4-D1D0-47FB-B920-58105434A644}" destId="{10521C38-4BEF-4C20-A6E9-79676FFBB9D4}" srcOrd="0" destOrd="0" presId="urn:microsoft.com/office/officeart/2005/8/layout/hProcess4"/>
    <dgm:cxn modelId="{0154DEA8-898D-4EF1-93D3-F48047BC4854}" type="presParOf" srcId="{4D1E40B4-D1D0-47FB-B920-58105434A644}" destId="{EAA044B6-D702-47F9-A300-B464379F4740}" srcOrd="1" destOrd="0" presId="urn:microsoft.com/office/officeart/2005/8/layout/hProcess4"/>
    <dgm:cxn modelId="{959A84EE-6811-400D-AC7F-DDB129943DBE}" type="presParOf" srcId="{4D1E40B4-D1D0-47FB-B920-58105434A644}" destId="{2D8B2DC1-4A19-46A1-9B0E-49DC0808A654}" srcOrd="2" destOrd="0" presId="urn:microsoft.com/office/officeart/2005/8/layout/hProcess4"/>
    <dgm:cxn modelId="{693405F6-D9EE-4008-9380-87033789017E}" type="presParOf" srcId="{4D1E40B4-D1D0-47FB-B920-58105434A644}" destId="{0E6B3A61-8562-4AD2-97C8-8FB5FD4FBF24}" srcOrd="3" destOrd="0" presId="urn:microsoft.com/office/officeart/2005/8/layout/hProcess4"/>
    <dgm:cxn modelId="{A171E8CC-62CA-4AF5-958B-EC6012492B40}" type="presParOf" srcId="{4D1E40B4-D1D0-47FB-B920-58105434A644}" destId="{F7EF569E-592F-4BA5-9596-0AF8B7DFF555}" srcOrd="4" destOrd="0" presId="urn:microsoft.com/office/officeart/2005/8/layout/hProcess4"/>
    <dgm:cxn modelId="{26959019-CCC9-44D2-8291-0FCCEF90E1DD}" type="presParOf" srcId="{4D8D62E0-2EE0-4AF8-9370-2A4F92A309CE}" destId="{37556B7A-8692-487D-AA13-B1D2CEA44080}" srcOrd="5" destOrd="0" presId="urn:microsoft.com/office/officeart/2005/8/layout/hProcess4"/>
    <dgm:cxn modelId="{1A503FF5-142C-4B21-8BFD-BF6BD77D2A15}" type="presParOf" srcId="{4D8D62E0-2EE0-4AF8-9370-2A4F92A309CE}" destId="{A1C995DF-D5F8-430D-8D0D-7B55B55473D7}" srcOrd="6" destOrd="0" presId="urn:microsoft.com/office/officeart/2005/8/layout/hProcess4"/>
    <dgm:cxn modelId="{B0646A84-FDFF-4DCB-B01B-37BC92145B32}" type="presParOf" srcId="{A1C995DF-D5F8-430D-8D0D-7B55B55473D7}" destId="{7B58F45F-C4EB-4CE8-ADF4-AC82474CF8A6}" srcOrd="0" destOrd="0" presId="urn:microsoft.com/office/officeart/2005/8/layout/hProcess4"/>
    <dgm:cxn modelId="{E2E7A24D-0B8F-489D-A3F4-ABEAEA77E523}" type="presParOf" srcId="{A1C995DF-D5F8-430D-8D0D-7B55B55473D7}" destId="{2F104605-F3EF-470C-BC5E-AD2590DCC7CF}" srcOrd="1" destOrd="0" presId="urn:microsoft.com/office/officeart/2005/8/layout/hProcess4"/>
    <dgm:cxn modelId="{E67D5493-CD01-4BCF-8032-BC8AAB16B9A7}" type="presParOf" srcId="{A1C995DF-D5F8-430D-8D0D-7B55B55473D7}" destId="{EE2FDCDC-BB86-4AE3-B90B-C905063EA661}" srcOrd="2" destOrd="0" presId="urn:microsoft.com/office/officeart/2005/8/layout/hProcess4"/>
    <dgm:cxn modelId="{1A5EC8F7-434B-4776-ACA5-394B8CF8EE0F}" type="presParOf" srcId="{A1C995DF-D5F8-430D-8D0D-7B55B55473D7}" destId="{B937F7A4-34B2-45CD-BAB0-DEEAC81CF0C4}" srcOrd="3" destOrd="0" presId="urn:microsoft.com/office/officeart/2005/8/layout/hProcess4"/>
    <dgm:cxn modelId="{7E0462A5-413D-4010-907E-EA63FDF243ED}" type="presParOf" srcId="{A1C995DF-D5F8-430D-8D0D-7B55B55473D7}" destId="{977E39B8-3CD0-43EC-8A45-9FCD88D981C4}" srcOrd="4" destOrd="0" presId="urn:microsoft.com/office/officeart/2005/8/layout/hProcess4"/>
    <dgm:cxn modelId="{81D94A35-0AE4-4AFC-9531-84E346AB168D}" type="presParOf" srcId="{4D8D62E0-2EE0-4AF8-9370-2A4F92A309CE}" destId="{6FFA5B80-6F34-45F1-ADEE-298902A0C381}" srcOrd="7" destOrd="0" presId="urn:microsoft.com/office/officeart/2005/8/layout/hProcess4"/>
    <dgm:cxn modelId="{9A8B7B86-A65C-47C4-8BE6-862D2EF26DB8}" type="presParOf" srcId="{4D8D62E0-2EE0-4AF8-9370-2A4F92A309CE}" destId="{C5F94C41-6D97-4675-8D60-6C931755DF99}" srcOrd="8" destOrd="0" presId="urn:microsoft.com/office/officeart/2005/8/layout/hProcess4"/>
    <dgm:cxn modelId="{678F855E-FE13-4548-B688-B018DFA5C77C}" type="presParOf" srcId="{C5F94C41-6D97-4675-8D60-6C931755DF99}" destId="{19AF6012-E2A9-4B10-B57F-4BD14C1C8081}" srcOrd="0" destOrd="0" presId="urn:microsoft.com/office/officeart/2005/8/layout/hProcess4"/>
    <dgm:cxn modelId="{0931A79B-D091-494B-AB3C-DF116DA59F82}" type="presParOf" srcId="{C5F94C41-6D97-4675-8D60-6C931755DF99}" destId="{E205C7FF-162D-455C-B868-3680C7804226}" srcOrd="1" destOrd="0" presId="urn:microsoft.com/office/officeart/2005/8/layout/hProcess4"/>
    <dgm:cxn modelId="{5FC06639-C35B-465A-BFF6-1E94376E4C06}" type="presParOf" srcId="{C5F94C41-6D97-4675-8D60-6C931755DF99}" destId="{2CC382F0-2054-4B76-878D-BB673557999C}" srcOrd="2" destOrd="0" presId="urn:microsoft.com/office/officeart/2005/8/layout/hProcess4"/>
    <dgm:cxn modelId="{01AAF9C6-D1E5-497D-BD3A-E484F0877B58}" type="presParOf" srcId="{C5F94C41-6D97-4675-8D60-6C931755DF99}" destId="{3594C78B-4787-4020-B656-FA61E2F0C1AD}" srcOrd="3" destOrd="0" presId="urn:microsoft.com/office/officeart/2005/8/layout/hProcess4"/>
    <dgm:cxn modelId="{3A6C129D-8093-4B4F-AF5E-23E291556C27}" type="presParOf" srcId="{C5F94C41-6D97-4675-8D60-6C931755DF99}" destId="{079E63F4-350B-4028-99D4-5D139DDA32C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04E1C-461D-4D22-9C1D-579EB241F7AC}">
      <dsp:nvSpPr>
        <dsp:cNvPr id="0" name=""/>
        <dsp:cNvSpPr/>
      </dsp:nvSpPr>
      <dsp:spPr>
        <a:xfrm>
          <a:off x="111571" y="1630478"/>
          <a:ext cx="1576452" cy="129352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50400" rIns="50400" bIns="50400" numCol="1" spcCol="1270" anchor="t" anchorCtr="0">
          <a:noAutofit/>
        </a:bodyPr>
        <a:lstStyle/>
        <a:p>
          <a:pPr marL="36000" lvl="1" indent="0" algn="ctr" defTabSz="533400">
            <a:lnSpc>
              <a:spcPct val="100000"/>
            </a:lnSpc>
            <a:spcBef>
              <a:spcPct val="0"/>
            </a:spcBef>
            <a:spcAft>
              <a:spcPts val="0"/>
            </a:spcAft>
            <a:buChar char="••"/>
          </a:pPr>
          <a:r>
            <a:rPr lang="de-DE" sz="1200" kern="1200" dirty="0">
              <a:latin typeface="Calibri" panose="020F0502020204030204" pitchFamily="34" charset="0"/>
              <a:cs typeface="Calibri" panose="020F0502020204030204" pitchFamily="34" charset="0"/>
            </a:rPr>
            <a:t>Einführung in das Lernleiterkonzept Ionen und Salze</a:t>
          </a:r>
        </a:p>
      </dsp:txBody>
      <dsp:txXfrm>
        <a:off x="141338" y="1660245"/>
        <a:ext cx="1516918" cy="956803"/>
      </dsp:txXfrm>
    </dsp:sp>
    <dsp:sp modelId="{75F77835-935A-4E62-9883-A021BD878AF3}">
      <dsp:nvSpPr>
        <dsp:cNvPr id="0" name=""/>
        <dsp:cNvSpPr/>
      </dsp:nvSpPr>
      <dsp:spPr>
        <a:xfrm>
          <a:off x="1016614" y="1823201"/>
          <a:ext cx="1646206" cy="1646206"/>
        </a:xfrm>
        <a:prstGeom prst="leftCircularArrow">
          <a:avLst>
            <a:gd name="adj1" fmla="val 2496"/>
            <a:gd name="adj2" fmla="val 302518"/>
            <a:gd name="adj3" fmla="val 2078308"/>
            <a:gd name="adj4" fmla="val 9024768"/>
            <a:gd name="adj5" fmla="val 291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8AA59-6960-4E68-A083-74E630FF7085}">
      <dsp:nvSpPr>
        <dsp:cNvPr id="0" name=""/>
        <dsp:cNvSpPr/>
      </dsp:nvSpPr>
      <dsp:spPr>
        <a:xfrm>
          <a:off x="456614" y="2558867"/>
          <a:ext cx="1062300" cy="42244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a:latin typeface="Calibri" panose="020F0502020204030204" pitchFamily="34" charset="0"/>
              <a:cs typeface="Calibri" panose="020F0502020204030204" pitchFamily="34" charset="0"/>
            </a:rPr>
            <a:t>Präsenz</a:t>
          </a:r>
        </a:p>
      </dsp:txBody>
      <dsp:txXfrm>
        <a:off x="468987" y="2571240"/>
        <a:ext cx="1037554" cy="397695"/>
      </dsp:txXfrm>
    </dsp:sp>
    <dsp:sp modelId="{35DD8A8C-B0E1-4617-AD7E-81A98D93F521}">
      <dsp:nvSpPr>
        <dsp:cNvPr id="0" name=""/>
        <dsp:cNvSpPr/>
      </dsp:nvSpPr>
      <dsp:spPr>
        <a:xfrm>
          <a:off x="1794324" y="1626790"/>
          <a:ext cx="1612866" cy="1296675"/>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50400" tIns="50400" rIns="50400" bIns="50400" numCol="1" spcCol="1270" anchor="t" anchorCtr="0">
          <a:noAutofit/>
        </a:bodyPr>
        <a:lstStyle/>
        <a:p>
          <a:pPr marL="0" lvl="1" indent="0" algn="ctr" defTabSz="533400">
            <a:lnSpc>
              <a:spcPct val="100000"/>
            </a:lnSpc>
            <a:spcBef>
              <a:spcPct val="0"/>
            </a:spcBef>
            <a:spcAft>
              <a:spcPts val="0"/>
            </a:spcAft>
            <a:buChar char="••"/>
          </a:pPr>
          <a:r>
            <a:rPr lang="de-DE" sz="1200" kern="1200" dirty="0">
              <a:latin typeface="Calibri" panose="020F0502020204030204" pitchFamily="34" charset="0"/>
              <a:cs typeface="Calibri" panose="020F0502020204030204" pitchFamily="34" charset="0"/>
            </a:rPr>
            <a:t>Sichtung des Lernleitermaterials – erste Erprobung und Adaptions-notwendigkeiten </a:t>
          </a:r>
        </a:p>
      </dsp:txBody>
      <dsp:txXfrm>
        <a:off x="1824164" y="1934489"/>
        <a:ext cx="1553186" cy="959136"/>
      </dsp:txXfrm>
    </dsp:sp>
    <dsp:sp modelId="{1369115E-26A0-4FAC-891E-81511473AD71}">
      <dsp:nvSpPr>
        <dsp:cNvPr id="0" name=""/>
        <dsp:cNvSpPr/>
      </dsp:nvSpPr>
      <dsp:spPr>
        <a:xfrm>
          <a:off x="2761447" y="1090909"/>
          <a:ext cx="1961078" cy="1961078"/>
        </a:xfrm>
        <a:prstGeom prst="circularArrow">
          <a:avLst>
            <a:gd name="adj1" fmla="val 2096"/>
            <a:gd name="adj2" fmla="val 251610"/>
            <a:gd name="adj3" fmla="val 19572903"/>
            <a:gd name="adj4" fmla="val 12575535"/>
            <a:gd name="adj5" fmla="val 2445"/>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41202E85-0720-406E-9544-34777920412D}">
      <dsp:nvSpPr>
        <dsp:cNvPr id="0" name=""/>
        <dsp:cNvSpPr/>
      </dsp:nvSpPr>
      <dsp:spPr>
        <a:xfrm>
          <a:off x="2246966" y="1570959"/>
          <a:ext cx="1062300" cy="42244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a:latin typeface="Calibri" panose="020F0502020204030204" pitchFamily="34" charset="0"/>
              <a:cs typeface="Calibri" panose="020F0502020204030204" pitchFamily="34" charset="0"/>
            </a:rPr>
            <a:t>Distanz</a:t>
          </a:r>
        </a:p>
      </dsp:txBody>
      <dsp:txXfrm>
        <a:off x="2259339" y="1583332"/>
        <a:ext cx="1037554" cy="397695"/>
      </dsp:txXfrm>
    </dsp:sp>
    <dsp:sp modelId="{EAA044B6-D702-47F9-A300-B464379F4740}">
      <dsp:nvSpPr>
        <dsp:cNvPr id="0" name=""/>
        <dsp:cNvSpPr/>
      </dsp:nvSpPr>
      <dsp:spPr>
        <a:xfrm>
          <a:off x="3664287" y="1630483"/>
          <a:ext cx="1735673" cy="129351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400" tIns="50400" rIns="50400" bIns="50400" numCol="1" spcCol="1270" anchor="t" anchorCtr="0">
          <a:noAutofit/>
        </a:bodyPr>
        <a:lstStyle/>
        <a:p>
          <a:pPr marL="0" lvl="1" indent="0" algn="ctr" defTabSz="533400">
            <a:lnSpc>
              <a:spcPct val="100000"/>
            </a:lnSpc>
            <a:spcBef>
              <a:spcPct val="0"/>
            </a:spcBef>
            <a:spcAft>
              <a:spcPts val="0"/>
            </a:spcAft>
            <a:buChar char="••"/>
          </a:pPr>
          <a:r>
            <a:rPr lang="de-DE" sz="1200" kern="1200" dirty="0">
              <a:latin typeface="Calibri" panose="020F0502020204030204" pitchFamily="34" charset="0"/>
              <a:cs typeface="Calibri" panose="020F0502020204030204" pitchFamily="34" charset="0"/>
            </a:rPr>
            <a:t>Unterstützungs-angebote zur Adaption und Unterrichtserprobung</a:t>
          </a:r>
        </a:p>
        <a:p>
          <a:pPr marL="0" lvl="1" indent="0" algn="ctr" defTabSz="444500">
            <a:lnSpc>
              <a:spcPct val="100000"/>
            </a:lnSpc>
            <a:spcBef>
              <a:spcPct val="0"/>
            </a:spcBef>
            <a:spcAft>
              <a:spcPts val="0"/>
            </a:spcAft>
            <a:buChar char="••"/>
          </a:pPr>
          <a:endParaRPr lang="de-DE" sz="1000" kern="1200" dirty="0">
            <a:latin typeface="Calibri" panose="020F0502020204030204" pitchFamily="34" charset="0"/>
            <a:cs typeface="Calibri" panose="020F0502020204030204" pitchFamily="34" charset="0"/>
          </a:endParaRPr>
        </a:p>
      </dsp:txBody>
      <dsp:txXfrm>
        <a:off x="3694054" y="1660250"/>
        <a:ext cx="1676139" cy="956796"/>
      </dsp:txXfrm>
    </dsp:sp>
    <dsp:sp modelId="{37556B7A-8692-487D-AA13-B1D2CEA44080}">
      <dsp:nvSpPr>
        <dsp:cNvPr id="0" name=""/>
        <dsp:cNvSpPr/>
      </dsp:nvSpPr>
      <dsp:spPr>
        <a:xfrm>
          <a:off x="4498391" y="1732291"/>
          <a:ext cx="1701695" cy="1701695"/>
        </a:xfrm>
        <a:prstGeom prst="leftCircularArrow">
          <a:avLst>
            <a:gd name="adj1" fmla="val 2415"/>
            <a:gd name="adj2" fmla="val 292103"/>
            <a:gd name="adj3" fmla="val 2067659"/>
            <a:gd name="adj4" fmla="val 9024535"/>
            <a:gd name="adj5" fmla="val 2817"/>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6B3A61-8562-4AD2-97C8-8FB5FD4FBF24}">
      <dsp:nvSpPr>
        <dsp:cNvPr id="0" name=""/>
        <dsp:cNvSpPr/>
      </dsp:nvSpPr>
      <dsp:spPr>
        <a:xfrm>
          <a:off x="4116929" y="2558867"/>
          <a:ext cx="1062300" cy="42244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a:latin typeface="Calibri" panose="020F0502020204030204" pitchFamily="34" charset="0"/>
              <a:cs typeface="Calibri" panose="020F0502020204030204" pitchFamily="34" charset="0"/>
            </a:rPr>
            <a:t>Präsenz</a:t>
          </a:r>
        </a:p>
      </dsp:txBody>
      <dsp:txXfrm>
        <a:off x="4129302" y="2571240"/>
        <a:ext cx="1037554" cy="397695"/>
      </dsp:txXfrm>
    </dsp:sp>
    <dsp:sp modelId="{2F104605-F3EF-470C-BC5E-AD2590DCC7CF}">
      <dsp:nvSpPr>
        <dsp:cNvPr id="0" name=""/>
        <dsp:cNvSpPr/>
      </dsp:nvSpPr>
      <dsp:spPr>
        <a:xfrm>
          <a:off x="5512427" y="1625639"/>
          <a:ext cx="1593793" cy="1298764"/>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533400">
            <a:lnSpc>
              <a:spcPct val="100000"/>
            </a:lnSpc>
            <a:spcBef>
              <a:spcPct val="0"/>
            </a:spcBef>
            <a:spcAft>
              <a:spcPts val="0"/>
            </a:spcAft>
            <a:buChar char="••"/>
          </a:pPr>
          <a:r>
            <a:rPr lang="de-DE" sz="1200" kern="1200" baseline="0" dirty="0">
              <a:latin typeface="Calibri" panose="020F0502020204030204" pitchFamily="34" charset="0"/>
              <a:cs typeface="Calibri" panose="020F0502020204030204" pitchFamily="34" charset="0"/>
            </a:rPr>
            <a:t>Erprobung der Lernleiter im  Unterricht</a:t>
          </a:r>
        </a:p>
      </dsp:txBody>
      <dsp:txXfrm>
        <a:off x="5542315" y="1933834"/>
        <a:ext cx="1534017" cy="960682"/>
      </dsp:txXfrm>
    </dsp:sp>
    <dsp:sp modelId="{6FFA5B80-6F34-45F1-ADEE-298902A0C381}">
      <dsp:nvSpPr>
        <dsp:cNvPr id="0" name=""/>
        <dsp:cNvSpPr/>
      </dsp:nvSpPr>
      <dsp:spPr>
        <a:xfrm>
          <a:off x="6357037" y="1111426"/>
          <a:ext cx="1728826" cy="1728826"/>
        </a:xfrm>
        <a:prstGeom prst="circularArrow">
          <a:avLst>
            <a:gd name="adj1" fmla="val 2377"/>
            <a:gd name="adj2" fmla="val 287267"/>
            <a:gd name="adj3" fmla="val 19537268"/>
            <a:gd name="adj4" fmla="val 12575556"/>
            <a:gd name="adj5" fmla="val 2773"/>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B937F7A4-34B2-45CD-BAB0-DEEAC81CF0C4}">
      <dsp:nvSpPr>
        <dsp:cNvPr id="0" name=""/>
        <dsp:cNvSpPr/>
      </dsp:nvSpPr>
      <dsp:spPr>
        <a:xfrm>
          <a:off x="5977355" y="1570952"/>
          <a:ext cx="1062300" cy="42244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a:latin typeface="Calibri" panose="020F0502020204030204" pitchFamily="34" charset="0"/>
              <a:cs typeface="Calibri" panose="020F0502020204030204" pitchFamily="34" charset="0"/>
            </a:rPr>
            <a:t>Distanz</a:t>
          </a:r>
        </a:p>
      </dsp:txBody>
      <dsp:txXfrm>
        <a:off x="5989728" y="1583325"/>
        <a:ext cx="1037554" cy="397695"/>
      </dsp:txXfrm>
    </dsp:sp>
    <dsp:sp modelId="{E205C7FF-162D-455C-B868-3680C7804226}">
      <dsp:nvSpPr>
        <dsp:cNvPr id="0" name=""/>
        <dsp:cNvSpPr/>
      </dsp:nvSpPr>
      <dsp:spPr>
        <a:xfrm>
          <a:off x="7283198" y="1630478"/>
          <a:ext cx="1554713" cy="129352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533400">
            <a:lnSpc>
              <a:spcPct val="100000"/>
            </a:lnSpc>
            <a:spcBef>
              <a:spcPct val="0"/>
            </a:spcBef>
            <a:spcAft>
              <a:spcPts val="0"/>
            </a:spcAft>
            <a:buChar char="••"/>
          </a:pPr>
          <a:r>
            <a:rPr lang="de-DE" sz="1200" kern="1200" dirty="0">
              <a:latin typeface="Calibri" panose="020F0502020204030204" pitchFamily="34" charset="0"/>
              <a:cs typeface="Calibri" panose="020F0502020204030204" pitchFamily="34" charset="0"/>
            </a:rPr>
            <a:t>Reflexion des Unterrichts und Transfer</a:t>
          </a:r>
        </a:p>
      </dsp:txBody>
      <dsp:txXfrm>
        <a:off x="7312965" y="1660245"/>
        <a:ext cx="1495179" cy="956803"/>
      </dsp:txXfrm>
    </dsp:sp>
    <dsp:sp modelId="{3594C78B-4787-4020-B656-FA61E2F0C1AD}">
      <dsp:nvSpPr>
        <dsp:cNvPr id="0" name=""/>
        <dsp:cNvSpPr/>
      </dsp:nvSpPr>
      <dsp:spPr>
        <a:xfrm>
          <a:off x="7747301" y="2558867"/>
          <a:ext cx="1062300" cy="42244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a:latin typeface="Calibri" panose="020F0502020204030204" pitchFamily="34" charset="0"/>
              <a:cs typeface="Calibri" panose="020F0502020204030204" pitchFamily="34" charset="0"/>
            </a:rPr>
            <a:t>Präsenz</a:t>
          </a:r>
        </a:p>
      </dsp:txBody>
      <dsp:txXfrm>
        <a:off x="7759674" y="2571240"/>
        <a:ext cx="1037554" cy="3976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060" cy="512111"/>
          </a:xfrm>
          <a:prstGeom prst="rect">
            <a:avLst/>
          </a:prstGeom>
        </p:spPr>
        <p:txBody>
          <a:bodyPr vert="horz" lIns="86446" tIns="43223" rIns="86446" bIns="43223" rtlCol="0"/>
          <a:lstStyle>
            <a:lvl1pPr algn="l">
              <a:defRPr sz="1100"/>
            </a:lvl1pPr>
          </a:lstStyle>
          <a:p>
            <a:endParaRPr lang="de-DE" dirty="0"/>
          </a:p>
        </p:txBody>
      </p:sp>
      <p:sp>
        <p:nvSpPr>
          <p:cNvPr id="3" name="Datumsplatzhalter 2"/>
          <p:cNvSpPr>
            <a:spLocks noGrp="1"/>
          </p:cNvSpPr>
          <p:nvPr>
            <p:ph type="dt" sz="quarter" idx="1"/>
          </p:nvPr>
        </p:nvSpPr>
        <p:spPr>
          <a:xfrm>
            <a:off x="4020750" y="1"/>
            <a:ext cx="3077060" cy="512111"/>
          </a:xfrm>
          <a:prstGeom prst="rect">
            <a:avLst/>
          </a:prstGeom>
        </p:spPr>
        <p:txBody>
          <a:bodyPr vert="horz" lIns="86446" tIns="43223" rIns="86446" bIns="43223" rtlCol="0"/>
          <a:lstStyle>
            <a:lvl1pPr algn="r">
              <a:defRPr sz="1100"/>
            </a:lvl1pPr>
          </a:lstStyle>
          <a:p>
            <a:r>
              <a:rPr lang="de-DE"/>
              <a:t>16.02.2019</a:t>
            </a:r>
            <a:endParaRPr lang="de-DE" dirty="0"/>
          </a:p>
        </p:txBody>
      </p:sp>
      <p:sp>
        <p:nvSpPr>
          <p:cNvPr id="4" name="Fußzeilenplatzhalter 3"/>
          <p:cNvSpPr>
            <a:spLocks noGrp="1"/>
          </p:cNvSpPr>
          <p:nvPr>
            <p:ph type="ftr" sz="quarter" idx="2"/>
          </p:nvPr>
        </p:nvSpPr>
        <p:spPr>
          <a:xfrm>
            <a:off x="0" y="9720984"/>
            <a:ext cx="3077060" cy="512110"/>
          </a:xfrm>
          <a:prstGeom prst="rect">
            <a:avLst/>
          </a:prstGeom>
        </p:spPr>
        <p:txBody>
          <a:bodyPr vert="horz" lIns="86446" tIns="43223" rIns="86446" bIns="43223" rtlCol="0" anchor="b"/>
          <a:lstStyle>
            <a:lvl1pPr algn="l">
              <a:defRPr sz="1100"/>
            </a:lvl1pPr>
          </a:lstStyle>
          <a:p>
            <a:endParaRPr lang="de-DE" dirty="0"/>
          </a:p>
        </p:txBody>
      </p:sp>
      <p:sp>
        <p:nvSpPr>
          <p:cNvPr id="5" name="Foliennummernplatzhalter 4"/>
          <p:cNvSpPr>
            <a:spLocks noGrp="1"/>
          </p:cNvSpPr>
          <p:nvPr>
            <p:ph type="sldNum" sz="quarter" idx="3"/>
          </p:nvPr>
        </p:nvSpPr>
        <p:spPr>
          <a:xfrm>
            <a:off x="4020750" y="9720984"/>
            <a:ext cx="3077060" cy="512110"/>
          </a:xfrm>
          <a:prstGeom prst="rect">
            <a:avLst/>
          </a:prstGeom>
        </p:spPr>
        <p:txBody>
          <a:bodyPr vert="horz" lIns="86446" tIns="43223" rIns="86446" bIns="43223" rtlCol="0" anchor="b"/>
          <a:lstStyle>
            <a:lvl1pPr algn="r">
              <a:defRPr sz="1100"/>
            </a:lvl1pPr>
          </a:lstStyle>
          <a:p>
            <a:fld id="{F2E842E1-6391-465F-B934-712331EAA8AE}" type="slidenum">
              <a:rPr lang="de-DE" smtClean="0"/>
              <a:pPr/>
              <a:t>‹Nr.›</a:t>
            </a:fld>
            <a:endParaRPr lang="de-DE" dirty="0"/>
          </a:p>
        </p:txBody>
      </p:sp>
    </p:spTree>
    <p:extLst>
      <p:ext uri="{BB962C8B-B14F-4D97-AF65-F5344CB8AC3E}">
        <p14:creationId xmlns:p14="http://schemas.microsoft.com/office/powerpoint/2010/main" val="15376878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060" cy="512111"/>
          </a:xfrm>
          <a:prstGeom prst="rect">
            <a:avLst/>
          </a:prstGeom>
        </p:spPr>
        <p:txBody>
          <a:bodyPr vert="horz" lIns="86446" tIns="43223" rIns="86446" bIns="43223" rtlCol="0"/>
          <a:lstStyle>
            <a:lvl1pPr algn="l">
              <a:defRPr sz="1100"/>
            </a:lvl1pPr>
          </a:lstStyle>
          <a:p>
            <a:endParaRPr lang="de-DE" dirty="0"/>
          </a:p>
        </p:txBody>
      </p:sp>
      <p:sp>
        <p:nvSpPr>
          <p:cNvPr id="3" name="Datumsplatzhalter 2"/>
          <p:cNvSpPr>
            <a:spLocks noGrp="1"/>
          </p:cNvSpPr>
          <p:nvPr>
            <p:ph type="dt" idx="1"/>
          </p:nvPr>
        </p:nvSpPr>
        <p:spPr>
          <a:xfrm>
            <a:off x="4020750" y="1"/>
            <a:ext cx="3077060" cy="512111"/>
          </a:xfrm>
          <a:prstGeom prst="rect">
            <a:avLst/>
          </a:prstGeom>
        </p:spPr>
        <p:txBody>
          <a:bodyPr vert="horz" lIns="86446" tIns="43223" rIns="86446" bIns="43223" rtlCol="0"/>
          <a:lstStyle>
            <a:lvl1pPr algn="r">
              <a:defRPr sz="1100"/>
            </a:lvl1pPr>
          </a:lstStyle>
          <a:p>
            <a:r>
              <a:rPr lang="de-DE"/>
              <a:t>16.02.2019</a:t>
            </a:r>
            <a:endParaRPr lang="de-DE" dirty="0"/>
          </a:p>
        </p:txBody>
      </p:sp>
      <p:sp>
        <p:nvSpPr>
          <p:cNvPr id="4" name="Folienbildplatzhalt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86446" tIns="43223" rIns="86446" bIns="43223" rtlCol="0" anchor="ctr"/>
          <a:lstStyle/>
          <a:p>
            <a:endParaRPr lang="de-DE" dirty="0"/>
          </a:p>
        </p:txBody>
      </p:sp>
      <p:sp>
        <p:nvSpPr>
          <p:cNvPr id="5" name="Notizenplatzhalter 4"/>
          <p:cNvSpPr>
            <a:spLocks noGrp="1"/>
          </p:cNvSpPr>
          <p:nvPr>
            <p:ph type="body" sz="quarter" idx="3"/>
          </p:nvPr>
        </p:nvSpPr>
        <p:spPr>
          <a:xfrm>
            <a:off x="709634" y="4861251"/>
            <a:ext cx="5680036" cy="4605955"/>
          </a:xfrm>
          <a:prstGeom prst="rect">
            <a:avLst/>
          </a:prstGeom>
        </p:spPr>
        <p:txBody>
          <a:bodyPr vert="horz" lIns="86446" tIns="43223" rIns="86446" bIns="4322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0984"/>
            <a:ext cx="3077060" cy="512110"/>
          </a:xfrm>
          <a:prstGeom prst="rect">
            <a:avLst/>
          </a:prstGeom>
        </p:spPr>
        <p:txBody>
          <a:bodyPr vert="horz" lIns="86446" tIns="43223" rIns="86446" bIns="43223" rtlCol="0" anchor="b"/>
          <a:lstStyle>
            <a:lvl1pPr algn="l">
              <a:defRPr sz="1100"/>
            </a:lvl1pPr>
          </a:lstStyle>
          <a:p>
            <a:endParaRPr lang="de-DE" dirty="0"/>
          </a:p>
        </p:txBody>
      </p:sp>
      <p:sp>
        <p:nvSpPr>
          <p:cNvPr id="7" name="Foliennummernplatzhalter 6"/>
          <p:cNvSpPr>
            <a:spLocks noGrp="1"/>
          </p:cNvSpPr>
          <p:nvPr>
            <p:ph type="sldNum" sz="quarter" idx="5"/>
          </p:nvPr>
        </p:nvSpPr>
        <p:spPr>
          <a:xfrm>
            <a:off x="4020750" y="9720984"/>
            <a:ext cx="3077060" cy="512110"/>
          </a:xfrm>
          <a:prstGeom prst="rect">
            <a:avLst/>
          </a:prstGeom>
        </p:spPr>
        <p:txBody>
          <a:bodyPr vert="horz" lIns="86446" tIns="43223" rIns="86446" bIns="43223" rtlCol="0" anchor="b"/>
          <a:lstStyle>
            <a:lvl1pPr algn="r">
              <a:defRPr sz="1100"/>
            </a:lvl1pPr>
          </a:lstStyle>
          <a:p>
            <a:fld id="{CEB8CB1F-137B-460C-8DCA-BFC5CA627DF6}" type="slidenum">
              <a:rPr lang="de-DE" smtClean="0"/>
              <a:pPr/>
              <a:t>‹Nr.›</a:t>
            </a:fld>
            <a:endParaRPr lang="de-DE" dirty="0"/>
          </a:p>
        </p:txBody>
      </p:sp>
    </p:spTree>
    <p:extLst>
      <p:ext uri="{BB962C8B-B14F-4D97-AF65-F5344CB8AC3E}">
        <p14:creationId xmlns:p14="http://schemas.microsoft.com/office/powerpoint/2010/main" val="13543906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chulentwicklung.nrw.de/sinus/upload/Publikation_2020/Sinus-NRW_-_2020_Motivation_durch_kognitive_Aktivierung_6004814w.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hulentwicklung.nrw.de/referenzrahmen/broschuere.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docs.de/volltexte/2018/15495/pdf/Maurer_2017_Qualitaetsvoller_Chemie_und_Physikunterricht.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Diese </a:t>
            </a:r>
            <a:r>
              <a:rPr lang="de-DE" dirty="0" err="1"/>
              <a:t>Powerpoint</a:t>
            </a:r>
            <a:r>
              <a:rPr lang="de-DE" dirty="0"/>
              <a:t>-Präsentation enthält eine Einführung in das Lernleiterkonzept Ionen und Salze und kann beispielsweise für einen Input im Rahmen einer Fortbildungsveranstaltung oder Beratung von Fachschaften genutzt werden.</a:t>
            </a:r>
          </a:p>
        </p:txBody>
      </p:sp>
      <p:sp>
        <p:nvSpPr>
          <p:cNvPr id="4" name="Foliennummernplatzhalter 3"/>
          <p:cNvSpPr>
            <a:spLocks noGrp="1"/>
          </p:cNvSpPr>
          <p:nvPr>
            <p:ph type="sldNum" sz="quarter" idx="10"/>
          </p:nvPr>
        </p:nvSpPr>
        <p:spPr/>
        <p:txBody>
          <a:bodyPr/>
          <a:lstStyle/>
          <a:p>
            <a:fld id="{CEB8CB1F-137B-460C-8DCA-BFC5CA627DF6}" type="slidenum">
              <a:rPr lang="de-DE" smtClean="0"/>
              <a:pPr/>
              <a:t>1</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362683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Erläuterung des Aufbaus am Beispiel des </a:t>
            </a:r>
            <a:r>
              <a:rPr lang="de-DE" b="1" dirty="0"/>
              <a:t>1.</a:t>
            </a:r>
            <a:r>
              <a:rPr lang="de-DE" dirty="0"/>
              <a:t> </a:t>
            </a:r>
            <a:r>
              <a:rPr lang="de-DE" dirty="0" smtClean="0"/>
              <a:t>Milestones:</a:t>
            </a:r>
            <a:endParaRPr lang="de-DE" dirty="0"/>
          </a:p>
          <a:p>
            <a:endParaRPr lang="de-DE" dirty="0"/>
          </a:p>
          <a:p>
            <a:pPr>
              <a:buFont typeface="Arial" pitchFamily="34" charset="0"/>
              <a:buNone/>
            </a:pPr>
            <a:r>
              <a:rPr lang="de-DE" sz="1200" b="1" kern="1200" baseline="0" dirty="0">
                <a:solidFill>
                  <a:schemeClr val="tx1"/>
                </a:solidFill>
                <a:latin typeface="+mn-lt"/>
                <a:ea typeface="+mn-ea"/>
                <a:cs typeface="+mn-cs"/>
              </a:rPr>
              <a:t>Prozessstruktur </a:t>
            </a:r>
            <a:r>
              <a:rPr lang="de-DE" sz="1200" kern="1200" baseline="0" dirty="0">
                <a:solidFill>
                  <a:schemeClr val="tx1"/>
                </a:solidFill>
                <a:latin typeface="+mn-lt"/>
                <a:ea typeface="+mn-ea"/>
                <a:cs typeface="+mn-cs"/>
              </a:rPr>
              <a:t>eines Milestones: </a:t>
            </a:r>
            <a:r>
              <a:rPr lang="de-DE" sz="1200" b="1" kern="1200" baseline="0" dirty="0">
                <a:solidFill>
                  <a:schemeClr val="tx1"/>
                </a:solidFill>
                <a:latin typeface="+mn-lt"/>
                <a:ea typeface="+mn-ea"/>
                <a:cs typeface="+mn-cs"/>
              </a:rPr>
              <a:t>fünf unterschiedliche Bausteine </a:t>
            </a:r>
            <a:r>
              <a:rPr lang="de-DE" sz="1200" kern="1200" baseline="0" dirty="0">
                <a:solidFill>
                  <a:schemeClr val="tx1"/>
                </a:solidFill>
                <a:latin typeface="+mn-lt"/>
                <a:ea typeface="+mn-ea"/>
                <a:cs typeface="+mn-cs"/>
              </a:rPr>
              <a:t>(</a:t>
            </a:r>
            <a:r>
              <a:rPr lang="de-DE" sz="1200" b="1" kern="1200" baseline="0" dirty="0">
                <a:solidFill>
                  <a:schemeClr val="tx1"/>
                </a:solidFill>
                <a:latin typeface="+mn-lt"/>
                <a:ea typeface="+mn-ea"/>
                <a:cs typeface="+mn-cs"/>
              </a:rPr>
              <a:t>Lernleiterfelder</a:t>
            </a:r>
            <a:r>
              <a:rPr lang="de-DE" sz="1200" kern="1200" baseline="0" dirty="0">
                <a:solidFill>
                  <a:schemeClr val="tx1"/>
                </a:solidFill>
                <a:latin typeface="+mn-lt"/>
                <a:ea typeface="+mn-ea"/>
                <a:cs typeface="+mn-cs"/>
              </a:rPr>
              <a:t>) in fester und stets identischer Abfolge</a:t>
            </a:r>
          </a:p>
          <a:p>
            <a:pPr>
              <a:buFont typeface="Arial" pitchFamily="34" charset="0"/>
              <a:buChar char="•"/>
            </a:pPr>
            <a:endParaRPr lang="de-DE" sz="1200" kern="1200" baseline="0" dirty="0">
              <a:solidFill>
                <a:schemeClr val="tx1"/>
              </a:solidFill>
              <a:latin typeface="+mn-lt"/>
              <a:ea typeface="+mn-ea"/>
              <a:cs typeface="+mn-cs"/>
            </a:endParaRPr>
          </a:p>
          <a:p>
            <a:pPr lvl="1">
              <a:lnSpc>
                <a:spcPct val="100000"/>
              </a:lnSpc>
              <a:spcBef>
                <a:spcPts val="600"/>
              </a:spcBef>
              <a:spcAft>
                <a:spcPts val="600"/>
              </a:spcAft>
              <a:buFont typeface="Wingdings" pitchFamily="2" charset="2"/>
              <a:buChar char="Ø"/>
            </a:pPr>
            <a:r>
              <a:rPr lang="de-DE" sz="1200" b="1" kern="1200" baseline="0" dirty="0">
                <a:solidFill>
                  <a:schemeClr val="tx1"/>
                </a:solidFill>
                <a:latin typeface="+mn-lt"/>
                <a:ea typeface="+mn-ea"/>
                <a:cs typeface="+mn-cs"/>
              </a:rPr>
              <a:t>Aneignung:</a:t>
            </a:r>
            <a:r>
              <a:rPr lang="de-DE" sz="1200" kern="1200" baseline="0" dirty="0">
                <a:solidFill>
                  <a:schemeClr val="tx1"/>
                </a:solidFill>
                <a:latin typeface="+mn-lt"/>
                <a:ea typeface="+mn-ea"/>
                <a:cs typeface="+mn-cs"/>
              </a:rPr>
              <a:t> Erarbeitung neuer fachlicher Inhalte </a:t>
            </a:r>
          </a:p>
          <a:p>
            <a:pPr lvl="1">
              <a:lnSpc>
                <a:spcPct val="100000"/>
              </a:lnSpc>
              <a:spcBef>
                <a:spcPts val="600"/>
              </a:spcBef>
              <a:spcAft>
                <a:spcPts val="600"/>
              </a:spcAft>
              <a:buFont typeface="Wingdings" pitchFamily="2" charset="2"/>
              <a:buChar char="Ø"/>
            </a:pPr>
            <a:endParaRPr lang="de-DE" sz="1200" kern="1200" baseline="0" dirty="0">
              <a:solidFill>
                <a:schemeClr val="tx1"/>
              </a:solidFill>
              <a:latin typeface="+mn-lt"/>
              <a:ea typeface="+mn-ea"/>
              <a:cs typeface="+mn-cs"/>
            </a:endParaRPr>
          </a:p>
          <a:p>
            <a:pPr lvl="1">
              <a:lnSpc>
                <a:spcPct val="100000"/>
              </a:lnSpc>
              <a:spcBef>
                <a:spcPts val="600"/>
              </a:spcBef>
              <a:spcAft>
                <a:spcPts val="600"/>
              </a:spcAft>
              <a:buFont typeface="Wingdings" pitchFamily="2" charset="2"/>
              <a:buChar char="Ø"/>
            </a:pPr>
            <a:r>
              <a:rPr lang="de-DE" sz="1200" b="1" kern="1200" baseline="0" dirty="0">
                <a:solidFill>
                  <a:schemeClr val="tx1"/>
                </a:solidFill>
                <a:latin typeface="+mn-lt"/>
                <a:ea typeface="+mn-ea"/>
                <a:cs typeface="+mn-cs"/>
              </a:rPr>
              <a:t>Basisübung:</a:t>
            </a:r>
            <a:r>
              <a:rPr lang="de-DE" sz="1200" kern="1200" baseline="0" dirty="0">
                <a:solidFill>
                  <a:schemeClr val="tx1"/>
                </a:solidFill>
                <a:latin typeface="+mn-lt"/>
                <a:ea typeface="+mn-ea"/>
                <a:cs typeface="+mn-cs"/>
              </a:rPr>
              <a:t> Erste eigenständige Anwendung des grundlegenden Wissens</a:t>
            </a:r>
          </a:p>
          <a:p>
            <a:pPr lvl="2">
              <a:lnSpc>
                <a:spcPct val="100000"/>
              </a:lnSpc>
              <a:spcBef>
                <a:spcPts val="600"/>
              </a:spcBef>
              <a:spcAft>
                <a:spcPts val="600"/>
              </a:spcAft>
              <a:buFont typeface="Wingdings" pitchFamily="2" charset="2"/>
              <a:buNone/>
            </a:pPr>
            <a:endParaRPr lang="de-DE" sz="1200" kern="1200" baseline="0" dirty="0">
              <a:solidFill>
                <a:schemeClr val="tx1"/>
              </a:solidFill>
              <a:latin typeface="+mn-lt"/>
              <a:ea typeface="+mn-ea"/>
              <a:cs typeface="+mn-cs"/>
            </a:endParaRPr>
          </a:p>
          <a:p>
            <a:pPr lvl="1">
              <a:lnSpc>
                <a:spcPct val="100000"/>
              </a:lnSpc>
              <a:spcBef>
                <a:spcPts val="600"/>
              </a:spcBef>
              <a:spcAft>
                <a:spcPts val="600"/>
              </a:spcAft>
              <a:buFont typeface="Wingdings" pitchFamily="2" charset="2"/>
              <a:buChar char="Ø"/>
            </a:pPr>
            <a:r>
              <a:rPr lang="de-DE" sz="1200" b="1" kern="1200" baseline="0" dirty="0">
                <a:solidFill>
                  <a:schemeClr val="tx1"/>
                </a:solidFill>
                <a:latin typeface="+mn-lt"/>
                <a:ea typeface="+mn-ea"/>
                <a:cs typeface="+mn-cs"/>
              </a:rPr>
              <a:t>Selbsteinschätzung:</a:t>
            </a:r>
            <a:r>
              <a:rPr lang="de-DE" sz="1200" kern="1200" baseline="0" dirty="0">
                <a:solidFill>
                  <a:schemeClr val="tx1"/>
                </a:solidFill>
                <a:latin typeface="+mn-lt"/>
                <a:ea typeface="+mn-ea"/>
                <a:cs typeface="+mn-cs"/>
              </a:rPr>
              <a:t> Beurteilung der eigenen Kompetenzen mithilfe eines Selbsteinschätzungsbogens als Grundlage für </a:t>
            </a:r>
            <a:r>
              <a:rPr lang="de-DE" sz="1200" kern="1200" dirty="0">
                <a:solidFill>
                  <a:schemeClr val="tx1"/>
                </a:solidFill>
                <a:latin typeface="+mn-lt"/>
                <a:ea typeface="+mn-ea"/>
                <a:cs typeface="+mn-cs"/>
              </a:rPr>
              <a:t>die Auswahl der passenden Lernaufgaben der anschließenden binnendifferenzierten Übungsphase auf drei Niveaustufen</a:t>
            </a:r>
            <a:br>
              <a:rPr lang="de-DE" sz="1200" kern="1200" dirty="0">
                <a:solidFill>
                  <a:schemeClr val="tx1"/>
                </a:solidFill>
                <a:latin typeface="+mn-lt"/>
                <a:ea typeface="+mn-ea"/>
                <a:cs typeface="+mn-cs"/>
              </a:rPr>
            </a:br>
            <a:r>
              <a:rPr lang="de-DE" sz="1200" kern="1200" dirty="0" smtClean="0">
                <a:solidFill>
                  <a:schemeClr val="tx1"/>
                </a:solidFill>
                <a:latin typeface="+mn-lt"/>
                <a:ea typeface="+mn-ea"/>
                <a:cs typeface="+mn-cs"/>
              </a:rPr>
              <a:t>Der</a:t>
            </a:r>
            <a:r>
              <a:rPr lang="de-DE" sz="1200" kern="1200" baseline="0" dirty="0" smtClean="0">
                <a:solidFill>
                  <a:schemeClr val="tx1"/>
                </a:solidFill>
                <a:latin typeface="+mn-lt"/>
                <a:ea typeface="+mn-ea"/>
                <a:cs typeface="+mn-cs"/>
              </a:rPr>
              <a:t>  </a:t>
            </a:r>
            <a:r>
              <a:rPr lang="de-DE" sz="1200" kern="1200" dirty="0">
                <a:solidFill>
                  <a:schemeClr val="tx1"/>
                </a:solidFill>
                <a:latin typeface="+mn-lt"/>
                <a:ea typeface="+mn-ea"/>
                <a:cs typeface="+mn-cs"/>
              </a:rPr>
              <a:t>Selbsteinschätzungsbogen stärkt die Eigenverantwortung und die Selbstregulation der Schülerinnen und Schüler im Lernprozess.</a:t>
            </a:r>
          </a:p>
          <a:p>
            <a:pPr lvl="2">
              <a:lnSpc>
                <a:spcPct val="100000"/>
              </a:lnSpc>
              <a:spcBef>
                <a:spcPts val="600"/>
              </a:spcBef>
              <a:spcAft>
                <a:spcPts val="600"/>
              </a:spcAft>
              <a:buFont typeface="Wingdings" pitchFamily="2" charset="2"/>
              <a:buNone/>
            </a:pPr>
            <a:endParaRPr lang="de-DE" sz="1200"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600"/>
              </a:spcBef>
              <a:spcAft>
                <a:spcPts val="600"/>
              </a:spcAft>
              <a:buClrTx/>
              <a:buSzTx/>
              <a:buFont typeface="Wingdings" pitchFamily="2" charset="2"/>
              <a:buChar char="Ø"/>
              <a:tabLst/>
              <a:defRPr/>
            </a:pPr>
            <a:r>
              <a:rPr lang="de-DE" sz="1200" b="1" kern="1200" baseline="0" dirty="0">
                <a:solidFill>
                  <a:schemeClr val="tx1"/>
                </a:solidFill>
                <a:latin typeface="+mn-lt"/>
                <a:ea typeface="+mn-ea"/>
                <a:cs typeface="+mn-cs"/>
              </a:rPr>
              <a:t>individuelle Übung: </a:t>
            </a:r>
            <a:r>
              <a:rPr lang="de-DE" sz="1200" kern="1200" baseline="0" dirty="0">
                <a:solidFill>
                  <a:schemeClr val="tx1"/>
                </a:solidFill>
                <a:latin typeface="+mn-lt"/>
                <a:ea typeface="+mn-ea"/>
                <a:cs typeface="+mn-cs"/>
              </a:rPr>
              <a:t>Bearbeitung von Übungsaufgaben auf unterschiedlichen </a:t>
            </a:r>
            <a:r>
              <a:rPr lang="de-DE" sz="1200" kern="1200" dirty="0" smtClean="0">
                <a:solidFill>
                  <a:schemeClr val="tx1"/>
                </a:solidFill>
                <a:latin typeface="+mn-lt"/>
                <a:ea typeface="+mn-ea"/>
                <a:cs typeface="+mn-cs"/>
              </a:rPr>
              <a:t>Niveaustufen</a:t>
            </a:r>
            <a:r>
              <a:rPr lang="de-DE" sz="1200" kern="1200" baseline="0" dirty="0">
                <a:solidFill>
                  <a:schemeClr val="tx1"/>
                </a:solidFill>
                <a:latin typeface="+mn-lt"/>
                <a:ea typeface="+mn-ea"/>
                <a:cs typeface="+mn-cs"/>
              </a:rPr>
              <a:t>:</a:t>
            </a:r>
            <a:r>
              <a:rPr lang="de-DE" sz="1200" kern="1200" baseline="0" dirty="0" smtClean="0">
                <a:solidFill>
                  <a:schemeClr val="tx1"/>
                </a:solidFill>
                <a:latin typeface="+mn-lt"/>
                <a:ea typeface="+mn-ea"/>
                <a:cs typeface="+mn-cs"/>
              </a:rPr>
              <a:t> </a:t>
            </a:r>
            <a:r>
              <a:rPr lang="de-DE" sz="1200" kern="1200" dirty="0">
                <a:solidFill>
                  <a:schemeClr val="tx1"/>
                </a:solidFill>
                <a:latin typeface="+mn-lt"/>
                <a:ea typeface="+mn-ea"/>
                <a:cs typeface="+mn-cs"/>
              </a:rPr>
              <a:t>Die Lernaufgaben der Niveaustufen A und B fördern die Schülerinnen und Schüler mit unterschiedlichen Schwerpunkten </a:t>
            </a:r>
            <a:r>
              <a:rPr lang="de-DE" sz="1200" b="0" kern="1200" dirty="0">
                <a:solidFill>
                  <a:schemeClr val="tx1"/>
                </a:solidFill>
                <a:latin typeface="+mn-lt"/>
                <a:ea typeface="+mn-ea"/>
                <a:cs typeface="+mn-cs"/>
              </a:rPr>
              <a:t>im </a:t>
            </a:r>
            <a:r>
              <a:rPr lang="de-DE" sz="1200" b="0" kern="1200" baseline="0" dirty="0">
                <a:solidFill>
                  <a:schemeClr val="tx1"/>
                </a:solidFill>
                <a:latin typeface="+mn-lt"/>
                <a:ea typeface="+mn-ea"/>
                <a:cs typeface="+mn-cs"/>
              </a:rPr>
              <a:t>Bereich</a:t>
            </a:r>
            <a:r>
              <a:rPr lang="de-DE" sz="1200" b="0" kern="1200" dirty="0">
                <a:solidFill>
                  <a:schemeClr val="tx1"/>
                </a:solidFill>
                <a:latin typeface="+mn-lt"/>
                <a:ea typeface="+mn-ea"/>
                <a:cs typeface="+mn-cs"/>
              </a:rPr>
              <a:t> der </a:t>
            </a:r>
            <a:r>
              <a:rPr lang="de-DE" sz="1200" kern="1200" dirty="0">
                <a:solidFill>
                  <a:schemeClr val="tx1"/>
                </a:solidFill>
                <a:latin typeface="+mn-lt"/>
                <a:ea typeface="+mn-ea"/>
                <a:cs typeface="+mn-cs"/>
              </a:rPr>
              <a:t>Lerninhalte der Aneignungsphase. </a:t>
            </a:r>
            <a:br>
              <a:rPr lang="de-DE" sz="1200" kern="1200" dirty="0">
                <a:solidFill>
                  <a:schemeClr val="tx1"/>
                </a:solidFill>
                <a:latin typeface="+mn-lt"/>
                <a:ea typeface="+mn-ea"/>
                <a:cs typeface="+mn-cs"/>
              </a:rPr>
            </a:br>
            <a:r>
              <a:rPr lang="de-DE" sz="1200" kern="1200" dirty="0" smtClean="0">
                <a:solidFill>
                  <a:schemeClr val="tx1"/>
                </a:solidFill>
                <a:latin typeface="+mn-lt"/>
                <a:ea typeface="+mn-ea"/>
                <a:cs typeface="+mn-cs"/>
              </a:rPr>
              <a:t>Die </a:t>
            </a:r>
            <a:r>
              <a:rPr lang="de-DE" sz="1200" kern="1200" dirty="0">
                <a:solidFill>
                  <a:schemeClr val="tx1"/>
                </a:solidFill>
                <a:latin typeface="+mn-lt"/>
                <a:ea typeface="+mn-ea"/>
                <a:cs typeface="+mn-cs"/>
              </a:rPr>
              <a:t>Lernaufgaben der Niveaustufe C haben Transfercharakter und gehen über die Lerninhalte der Aneignungsphase hinaus, ohne jedoch Inhalte des nächsten Milestones vorwegzunehmen</a:t>
            </a:r>
            <a:r>
              <a:rPr lang="de-DE" sz="1200" kern="1200" dirty="0" smtClean="0">
                <a:solidFill>
                  <a:schemeClr val="tx1"/>
                </a:solidFill>
                <a:latin typeface="+mn-lt"/>
                <a:ea typeface="+mn-ea"/>
                <a:cs typeface="+mn-cs"/>
              </a:rPr>
              <a:t>. </a:t>
            </a:r>
            <a:r>
              <a:rPr lang="de-DE" sz="1200" dirty="0" smtClean="0">
                <a:effectLst/>
                <a:latin typeface="Segoe UI" panose="020B0502040204020203" pitchFamily="34" charset="0"/>
              </a:rPr>
              <a:t>Die Phase der individuellen Übung ist so gestaltet, dass der Zeitumfang der individuellen Übung für die verschiedenen Niveaustufen gleich ist. </a:t>
            </a:r>
            <a:endParaRPr lang="de-DE" sz="1200" kern="1200" dirty="0">
              <a:solidFill>
                <a:schemeClr val="tx1"/>
              </a:solidFill>
              <a:latin typeface="+mn-lt"/>
              <a:ea typeface="+mn-ea"/>
              <a:cs typeface="+mn-cs"/>
            </a:endParaRPr>
          </a:p>
          <a:p>
            <a:pPr lvl="2">
              <a:lnSpc>
                <a:spcPct val="100000"/>
              </a:lnSpc>
              <a:spcBef>
                <a:spcPts val="600"/>
              </a:spcBef>
              <a:spcAft>
                <a:spcPts val="600"/>
              </a:spcAft>
              <a:buFont typeface="Wingdings" pitchFamily="2" charset="2"/>
              <a:buChar char="Ø"/>
            </a:pPr>
            <a:endParaRPr lang="de-DE"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de-DE" sz="1200" b="1" kern="1200" baseline="0" dirty="0">
                <a:solidFill>
                  <a:schemeClr val="tx1"/>
                </a:solidFill>
                <a:latin typeface="+mn-lt"/>
                <a:ea typeface="+mn-ea"/>
                <a:cs typeface="+mn-cs"/>
              </a:rPr>
              <a:t>Evaluation:</a:t>
            </a:r>
            <a:r>
              <a:rPr lang="de-DE" sz="1200" kern="1200" baseline="0" dirty="0">
                <a:solidFill>
                  <a:schemeClr val="tx1"/>
                </a:solidFill>
                <a:latin typeface="+mn-lt"/>
                <a:ea typeface="+mn-ea"/>
                <a:cs typeface="+mn-cs"/>
              </a:rPr>
              <a:t> </a:t>
            </a:r>
            <a:r>
              <a:rPr lang="de-DE" sz="1200" b="1" kern="1200" dirty="0">
                <a:solidFill>
                  <a:schemeClr val="tx1"/>
                </a:solidFill>
                <a:latin typeface="+mn-lt"/>
                <a:ea typeface="+mn-ea"/>
                <a:cs typeface="+mn-cs"/>
              </a:rPr>
              <a:t>Lernerfolgsüberprüfung</a:t>
            </a:r>
            <a:r>
              <a:rPr lang="de-DE" sz="1200" kern="1200" baseline="0" dirty="0">
                <a:solidFill>
                  <a:schemeClr val="tx1"/>
                </a:solidFill>
                <a:latin typeface="+mn-lt"/>
                <a:ea typeface="+mn-ea"/>
                <a:cs typeface="+mn-cs"/>
              </a:rPr>
              <a:t> − Schriftliche Überprüfung des Leistungsstandes, die nach jedem </a:t>
            </a:r>
            <a:r>
              <a:rPr lang="de-DE" sz="1200" kern="1200" dirty="0">
                <a:solidFill>
                  <a:schemeClr val="tx1"/>
                </a:solidFill>
                <a:latin typeface="+mn-lt"/>
                <a:ea typeface="+mn-ea"/>
                <a:cs typeface="+mn-cs"/>
              </a:rPr>
              <a:t>Milestone von den Schülerinnen und Schülern bearbeitet wird. </a:t>
            </a:r>
            <a:r>
              <a:rPr lang="de-DE" sz="1200" dirty="0" smtClean="0">
                <a:effectLst/>
                <a:latin typeface="Segoe UI" panose="020B0502040204020203" pitchFamily="34" charset="0"/>
              </a:rPr>
              <a:t>Mit der Lernerfolgsüberprüfung, die</a:t>
            </a:r>
            <a:r>
              <a:rPr lang="de-DE" sz="1200" baseline="0" dirty="0" smtClean="0">
                <a:effectLst/>
                <a:latin typeface="Segoe UI" panose="020B0502040204020203" pitchFamily="34" charset="0"/>
              </a:rPr>
              <a:t> </a:t>
            </a:r>
            <a:r>
              <a:rPr lang="de-DE" sz="1200" dirty="0" smtClean="0">
                <a:effectLst/>
                <a:latin typeface="Segoe UI" panose="020B0502040204020203" pitchFamily="34" charset="0"/>
              </a:rPr>
              <a:t>zeitgleich für alle Schülerinnen und Schüler stattfindet, werden die Schülerinnen und Schüler aus der Binnendifferenzierung wieder zusammengeführt. </a:t>
            </a:r>
            <a:endParaRPr lang="de-DE" sz="1200" dirty="0" smtClean="0">
              <a:effectLst/>
              <a:latin typeface="Arial" panose="020B0604020202020204" pitchFamily="34" charset="0"/>
            </a:endParaRPr>
          </a:p>
          <a:p>
            <a:pPr marL="457200" marR="0" lvl="1" indent="0" algn="l" defTabSz="914400" rtl="0" eaLnBrk="1" fontAlgn="auto" latinLnBrk="0" hangingPunct="1">
              <a:lnSpc>
                <a:spcPct val="100000"/>
              </a:lnSpc>
              <a:spcBef>
                <a:spcPts val="600"/>
              </a:spcBef>
              <a:spcAft>
                <a:spcPts val="600"/>
              </a:spcAft>
              <a:buClrTx/>
              <a:buSzTx/>
              <a:buFont typeface="Wingdings" pitchFamily="2" charset="2"/>
              <a:buNone/>
              <a:tabLst/>
              <a:defRPr/>
            </a:pPr>
            <a:r>
              <a:rPr lang="de-DE" sz="1200" kern="1200" dirty="0" smtClean="0">
                <a:solidFill>
                  <a:schemeClr val="tx1"/>
                </a:solidFill>
                <a:latin typeface="+mn-lt"/>
                <a:ea typeface="+mn-ea"/>
                <a:cs typeface="+mn-cs"/>
              </a:rPr>
              <a:t>Einerseits </a:t>
            </a:r>
            <a:r>
              <a:rPr lang="de-DE" sz="1200" kern="1200" dirty="0">
                <a:solidFill>
                  <a:schemeClr val="tx1"/>
                </a:solidFill>
                <a:latin typeface="+mn-lt"/>
                <a:ea typeface="+mn-ea"/>
                <a:cs typeface="+mn-cs"/>
              </a:rPr>
              <a:t>gibt diese eine Rückmeldung über den aktuellen Lernstand, andererseits stellt sie eine Hilfe für weiteres Lernen dar. Das Testverfahren der Lernerfolgsüberprüfungen ist immer als „</a:t>
            </a:r>
            <a:r>
              <a:rPr lang="de-DE" sz="1200" b="1" kern="1200" dirty="0">
                <a:solidFill>
                  <a:schemeClr val="tx1"/>
                </a:solidFill>
                <a:latin typeface="+mn-lt"/>
                <a:ea typeface="+mn-ea"/>
                <a:cs typeface="+mn-cs"/>
              </a:rPr>
              <a:t>Multiple-Choice-Test</a:t>
            </a:r>
            <a:r>
              <a:rPr lang="de-DE" sz="1200" kern="1200" dirty="0">
                <a:solidFill>
                  <a:schemeClr val="tx1"/>
                </a:solidFill>
                <a:latin typeface="+mn-lt"/>
                <a:ea typeface="+mn-ea"/>
                <a:cs typeface="+mn-cs"/>
              </a:rPr>
              <a:t>“ angelegt, bei dem immer nur eine gültige Antwort aus mehreren zutreffend ist. Dazu muss als Hilfsmittel ein Periodensystem ausgeteilt werden. </a:t>
            </a:r>
            <a:endParaRPr lang="de-DE" sz="1200"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10</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Zur farbigen Kodierung der Lernleiter: Die orange gehaltene Visualisierung der Lernleiter grenzt sich farblich</a:t>
            </a:r>
            <a:r>
              <a:rPr lang="de-DE" baseline="0" dirty="0" smtClean="0"/>
              <a:t> ab von der blau gehaltenen Visualisierung der Lernleiter zum Atombau.</a:t>
            </a:r>
            <a:endParaRPr lang="de-DE" dirty="0" smtClean="0"/>
          </a:p>
          <a:p>
            <a:endParaRPr lang="de-DE" dirty="0" smtClean="0"/>
          </a:p>
          <a:p>
            <a:r>
              <a:rPr lang="de-DE" dirty="0" smtClean="0"/>
              <a:t>Zum Aufbau </a:t>
            </a:r>
            <a:r>
              <a:rPr lang="de-DE" dirty="0"/>
              <a:t>des </a:t>
            </a:r>
            <a:r>
              <a:rPr lang="de-DE" dirty="0" smtClean="0"/>
              <a:t>Lernleiterfeldes:</a:t>
            </a:r>
            <a:r>
              <a:rPr lang="de-DE" dirty="0"/>
              <a:t/>
            </a:r>
            <a:br>
              <a:rPr lang="de-DE" dirty="0"/>
            </a:br>
            <a:r>
              <a:rPr lang="de-DE" dirty="0"/>
              <a:t>(Alle </a:t>
            </a:r>
            <a:r>
              <a:rPr lang="de-DE" sz="1200" kern="1200" baseline="0" dirty="0">
                <a:solidFill>
                  <a:schemeClr val="tx1"/>
                </a:solidFill>
                <a:latin typeface="+mn-lt"/>
                <a:ea typeface="+mn-ea"/>
                <a:cs typeface="+mn-cs"/>
              </a:rPr>
              <a:t>Piktogramme und Zahlen werden einheitlich auf den Arbeitsblättern verwendet.)</a:t>
            </a:r>
          </a:p>
          <a:p>
            <a:endParaRPr lang="de-DE" dirty="0"/>
          </a:p>
          <a:p>
            <a:pPr lvl="1">
              <a:buFont typeface="Arial" pitchFamily="34" charset="0"/>
              <a:buNone/>
            </a:pPr>
            <a:r>
              <a:rPr lang="de-DE" dirty="0"/>
              <a:t>Integriertes</a:t>
            </a:r>
            <a:r>
              <a:rPr lang="de-DE" baseline="0" dirty="0"/>
              <a:t> Feld</a:t>
            </a:r>
            <a:r>
              <a:rPr lang="de-DE" dirty="0"/>
              <a:t>: </a:t>
            </a:r>
            <a:r>
              <a:rPr lang="de-DE" b="1" dirty="0"/>
              <a:t>Nummer und Bezeichnung</a:t>
            </a:r>
            <a:r>
              <a:rPr lang="de-DE" dirty="0"/>
              <a:t> des Milestones, hier: </a:t>
            </a:r>
            <a:r>
              <a:rPr lang="de-DE" b="1" dirty="0">
                <a:solidFill>
                  <a:srgbClr val="00B0F0"/>
                </a:solidFill>
              </a:rPr>
              <a:t>2 </a:t>
            </a:r>
            <a:r>
              <a:rPr lang="de-DE" b="1" dirty="0">
                <a:solidFill>
                  <a:schemeClr val="tx1"/>
                </a:solidFill>
              </a:rPr>
              <a:t>Aneignung</a:t>
            </a:r>
          </a:p>
          <a:p>
            <a:pPr lvl="1">
              <a:buFont typeface="Arial" pitchFamily="34" charset="0"/>
              <a:buNone/>
            </a:pPr>
            <a:endParaRPr lang="de-DE" b="0" dirty="0">
              <a:solidFill>
                <a:schemeClr val="tx1"/>
              </a:solidFill>
            </a:endParaRPr>
          </a:p>
          <a:p>
            <a:pPr lvl="1">
              <a:buFont typeface="Arial" pitchFamily="34" charset="0"/>
              <a:buNone/>
            </a:pPr>
            <a:r>
              <a:rPr lang="de-DE" b="0" dirty="0">
                <a:solidFill>
                  <a:schemeClr val="tx1"/>
                </a:solidFill>
              </a:rPr>
              <a:t>Zentrales</a:t>
            </a:r>
            <a:r>
              <a:rPr lang="de-DE" b="0" baseline="0" dirty="0">
                <a:solidFill>
                  <a:schemeClr val="tx1"/>
                </a:solidFill>
              </a:rPr>
              <a:t> Feld</a:t>
            </a:r>
            <a:r>
              <a:rPr lang="de-DE" dirty="0"/>
              <a:t>:</a:t>
            </a:r>
          </a:p>
          <a:p>
            <a:pPr lvl="1">
              <a:buFont typeface="Arial" pitchFamily="34" charset="0"/>
              <a:buChar char="•"/>
            </a:pPr>
            <a:r>
              <a:rPr lang="de-DE" b="1" dirty="0"/>
              <a:t>Thema</a:t>
            </a:r>
            <a:r>
              <a:rPr lang="de-DE" dirty="0"/>
              <a:t> des Milestones,</a:t>
            </a:r>
            <a:r>
              <a:rPr lang="de-DE" baseline="0" dirty="0"/>
              <a:t> hier:</a:t>
            </a:r>
            <a:r>
              <a:rPr lang="de-DE" dirty="0"/>
              <a:t> Eigenschaften von Salzen</a:t>
            </a:r>
          </a:p>
          <a:p>
            <a:pPr lvl="1">
              <a:buFont typeface="Arial" pitchFamily="34" charset="0"/>
              <a:buChar char="•"/>
            </a:pPr>
            <a:r>
              <a:rPr lang="de-DE" dirty="0"/>
              <a:t>Piktogramme</a:t>
            </a:r>
            <a:r>
              <a:rPr lang="de-DE" baseline="0" dirty="0"/>
              <a:t> </a:t>
            </a:r>
            <a:r>
              <a:rPr lang="de-DE" baseline="0" dirty="0">
                <a:sym typeface="Wingdings" pitchFamily="2" charset="2"/>
              </a:rPr>
              <a:t> </a:t>
            </a:r>
            <a:r>
              <a:rPr lang="de-DE" baseline="0" dirty="0"/>
              <a:t>siehe folgende Folie</a:t>
            </a:r>
          </a:p>
          <a:p>
            <a:pPr lvl="1">
              <a:buFont typeface="Arial" pitchFamily="34" charset="0"/>
              <a:buChar char="•"/>
            </a:pPr>
            <a:r>
              <a:rPr lang="de-DE" baseline="0" dirty="0"/>
              <a:t>Unter den Piktogrammen: Zentrale Begriffe und Konzepte des Milestones, hier: Schmelztemperatur.…</a:t>
            </a:r>
          </a:p>
        </p:txBody>
      </p:sp>
      <p:sp>
        <p:nvSpPr>
          <p:cNvPr id="4" name="Foliennummernplatzhalter 3"/>
          <p:cNvSpPr>
            <a:spLocks noGrp="1"/>
          </p:cNvSpPr>
          <p:nvPr>
            <p:ph type="sldNum" sz="quarter" idx="10"/>
          </p:nvPr>
        </p:nvSpPr>
        <p:spPr/>
        <p:txBody>
          <a:bodyPr/>
          <a:lstStyle/>
          <a:p>
            <a:fld id="{CEB8CB1F-137B-460C-8DCA-BFC5CA627DF6}" type="slidenum">
              <a:rPr lang="de-DE" smtClean="0"/>
              <a:pPr/>
              <a:t>11</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Die Unterrichtsform wird in der Lernleiter durch die auf</a:t>
            </a:r>
            <a:r>
              <a:rPr lang="de-DE" sz="1200" kern="1200" baseline="0" dirty="0">
                <a:solidFill>
                  <a:schemeClr val="tx1"/>
                </a:solidFill>
                <a:latin typeface="+mn-lt"/>
                <a:ea typeface="+mn-ea"/>
                <a:cs typeface="+mn-cs"/>
              </a:rPr>
              <a:t> der Folie abgebildeten</a:t>
            </a:r>
            <a:r>
              <a:rPr lang="de-DE" sz="1200" kern="1200" dirty="0">
                <a:solidFill>
                  <a:schemeClr val="tx1"/>
                </a:solidFill>
                <a:latin typeface="+mn-lt"/>
                <a:ea typeface="+mn-ea"/>
                <a:cs typeface="+mn-cs"/>
              </a:rPr>
              <a:t> Piktogramme veranschaulicht.</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Methodische Grundlage der Lernleiter ist das selbstregulierte Lernen, das die Schülerinnen und Schüler hier gezielt einüben. </a:t>
            </a:r>
          </a:p>
          <a:p>
            <a:endParaRPr lang="de-DE" sz="1200" kern="1200" dirty="0">
              <a:solidFill>
                <a:schemeClr val="tx1"/>
              </a:solidFill>
              <a:latin typeface="+mn-lt"/>
              <a:ea typeface="+mn-ea"/>
              <a:cs typeface="+mn-cs"/>
            </a:endParaRPr>
          </a:p>
          <a:p>
            <a:r>
              <a:rPr lang="de-DE" sz="1200" b="1" kern="1200" dirty="0">
                <a:solidFill>
                  <a:schemeClr val="tx1"/>
                </a:solidFill>
                <a:latin typeface="+mn-lt"/>
                <a:ea typeface="+mn-ea"/>
                <a:cs typeface="+mn-cs"/>
              </a:rPr>
              <a:t>Literatur: </a:t>
            </a:r>
            <a:r>
              <a:rPr lang="de-DE" sz="1200" kern="1200" dirty="0">
                <a:solidFill>
                  <a:schemeClr val="tx1"/>
                </a:solidFill>
                <a:latin typeface="+mn-lt"/>
                <a:ea typeface="+mn-ea"/>
                <a:cs typeface="+mn-cs"/>
              </a:rPr>
              <a:t>Götz,</a:t>
            </a:r>
            <a:r>
              <a:rPr lang="de-DE" sz="1200" kern="1200" baseline="0" dirty="0">
                <a:solidFill>
                  <a:schemeClr val="tx1"/>
                </a:solidFill>
                <a:latin typeface="+mn-lt"/>
                <a:ea typeface="+mn-ea"/>
                <a:cs typeface="+mn-cs"/>
              </a:rPr>
              <a:t> T. (Hrsg.). (2017). </a:t>
            </a:r>
            <a:r>
              <a:rPr lang="de-DE" i="1" dirty="0">
                <a:effectLst/>
              </a:rPr>
              <a:t>Emotion, Motivation und selbstreguliertes Lernen</a:t>
            </a:r>
            <a:r>
              <a:rPr lang="de-DE" dirty="0">
                <a:effectLst/>
              </a:rPr>
              <a:t> (2. aktualisierte Aufl</a:t>
            </a:r>
            <a:r>
              <a:rPr lang="de-DE" dirty="0" smtClean="0">
                <a:effectLst/>
              </a:rPr>
              <a:t>.).</a:t>
            </a:r>
            <a:r>
              <a:rPr lang="de-DE" baseline="0" dirty="0" smtClean="0">
                <a:effectLst/>
              </a:rPr>
              <a:t> </a:t>
            </a:r>
            <a:r>
              <a:rPr lang="de-DE" dirty="0" smtClean="0">
                <a:effectLst/>
              </a:rPr>
              <a:t>Paderborn</a:t>
            </a:r>
            <a:r>
              <a:rPr lang="de-DE" dirty="0">
                <a:effectLst/>
              </a:rPr>
              <a:t>: Ferdinand Schöningh.</a:t>
            </a:r>
          </a:p>
          <a:p>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„Definition: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Selbstreguliertes Lernen ist eine Form des Erwerbs von Wissen und Kompetenzen,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bei der Lerner sich selbstständig und eigenmotiviert Ziele setzen sowie eigenständig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Strategien auswählen, die zur Erreichung dieser Ziele führen und durch Bewertung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von Erfolgen bezüglich der Reduzierung der Ist-Soll-Differenz Ziele und Aktivitäten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im Hinblick auf eine Erreichung des Soll-Zustandes prozessbegleitend</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modifizieren und optimieren.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Entsprechend dieser Definition ist ein Bündel an Fähigkeiten und Fertigkeiten für</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die Initiierung und Aufrechterhaltung selbstregulierten Lernens notwendig. Insbesondere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folgende Kompetenzen sind für ein Gelingen selbstregulierten Lernens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zentral:</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Fähigkeit, sich selbständig angemessene Ziele zu setzen (z</a:t>
            </a:r>
            <a:r>
              <a:rPr lang="de-DE" sz="1200" kern="1200" dirty="0" smtClean="0">
                <a:solidFill>
                  <a:schemeClr val="tx1"/>
                </a:solidFill>
                <a:effectLst/>
                <a:latin typeface="+mn-lt"/>
                <a:ea typeface="+mn-ea"/>
                <a:cs typeface="+mn-cs"/>
              </a:rPr>
              <a:t>. B</a:t>
            </a:r>
            <a:r>
              <a:rPr lang="de-DE" sz="1200" kern="1200" dirty="0">
                <a:solidFill>
                  <a:schemeClr val="tx1"/>
                </a:solidFill>
                <a:effectLst/>
                <a:latin typeface="+mn-lt"/>
                <a:ea typeface="+mn-ea"/>
                <a:cs typeface="+mn-cs"/>
              </a:rPr>
              <a:t>. Qualität und Quantität</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der zu erwerbenden Inhalte, Lernzeiten für die Erarbeitung der Inhalte, Ausmaß</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an Tiefenverarbeitung bei der Wissensaneignung – beispielsweise wie oberflächlich</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vs. elaboriert neue Inhalte verarbeitet werden sollten).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Diagnostische Kompetenzen im Hinblick auf die Bewertung des Ist-Zustandes und</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der Ist-Soll-Differenzen während des Prozesses des Versuches der Zielerreichung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(z.B. realistische Einschätzung des eigenen Wissensstandes und individueller</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Fähigkeiten, realistische Einschätzung bereits gemachter Lernfortschritte und des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Abstands zum Lernziel – beispielsweise wie weit man noch davon entfernt ist, bei der nächsten Klassenarbeit in Mathematik voraussichtlich mindestens die Note 2</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zu erreichen).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Wissen und Fertigkeiten zur Reduzierung der Ist-Soll-Differenz (z.B. Planungskompetenz,</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Vorhandensein eines Repertoires an Lernstrategien, Wissen dazu, welche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Strategien wann effektiv eingesetzt werden können – beispielsweise welche Strategie geeignet ist, um sehr schnell – wenngleich oberflächlich – Vokabeln lernen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zu können, da am nächsten Tag eine Klassenarbeit ansteht).</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Motivation, Lernprozesse zu initiieren und aufrechtzuerhalten (z.B. Initiierung und</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Aufrechterhaltung leistungsförderlicher motivationaler Orientierungen und positiver</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affektiver Einstellungen zu Inhalten und Zielen, Motivation und Mut, suboptimale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Vorgehensweisen aufzugeben bzw. zu optimieren – beispielsweise eine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Lerngruppe zu verlassen, wenn diese ineffektiv vorgeht oder zu versuchen, die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Qualität der Arbeit in der Lerngruppe zu verbessern).“ (ebd., S. 146f)</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12</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100260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13</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Damit das Arbeiten mit </a:t>
            </a:r>
            <a:r>
              <a:rPr lang="de-DE" sz="1200" kern="1200" dirty="0" smtClean="0">
                <a:solidFill>
                  <a:schemeClr val="tx1"/>
                </a:solidFill>
                <a:latin typeface="+mn-lt"/>
                <a:ea typeface="+mn-ea"/>
                <a:cs typeface="+mn-cs"/>
              </a:rPr>
              <a:t>der</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Lernleiter </a:t>
            </a:r>
            <a:r>
              <a:rPr lang="de-DE" sz="1200" kern="1200" dirty="0">
                <a:solidFill>
                  <a:schemeClr val="tx1"/>
                </a:solidFill>
                <a:latin typeface="+mn-lt"/>
                <a:ea typeface="+mn-ea"/>
                <a:cs typeface="+mn-cs"/>
              </a:rPr>
              <a:t>erfolgreich gelingen kann, wird </a:t>
            </a:r>
            <a:r>
              <a:rPr lang="de-DE" sz="1200" b="1" kern="1200" dirty="0">
                <a:solidFill>
                  <a:schemeClr val="tx1"/>
                </a:solidFill>
                <a:latin typeface="+mn-lt"/>
                <a:ea typeface="+mn-ea"/>
                <a:cs typeface="+mn-cs"/>
              </a:rPr>
              <a:t>zu Beginn einer jeden Unterrichtsstunde auf die Metastrategien des selbstregulierten</a:t>
            </a:r>
            <a:r>
              <a:rPr lang="de-DE" sz="1200" b="1" kern="1200" baseline="0" dirty="0">
                <a:solidFill>
                  <a:schemeClr val="tx1"/>
                </a:solidFill>
                <a:latin typeface="+mn-lt"/>
                <a:ea typeface="+mn-ea"/>
                <a:cs typeface="+mn-cs"/>
              </a:rPr>
              <a:t> Lernens</a:t>
            </a:r>
            <a:r>
              <a:rPr lang="de-DE" sz="1200" b="1" kern="1200" dirty="0">
                <a:solidFill>
                  <a:schemeClr val="tx1"/>
                </a:solidFill>
                <a:latin typeface="+mn-lt"/>
                <a:ea typeface="+mn-ea"/>
                <a:cs typeface="+mn-cs"/>
              </a:rPr>
              <a:t> verwiesen</a:t>
            </a:r>
            <a:r>
              <a:rPr lang="de-DE"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Die gegenwärtige Stunde wird in die Lernleiter eingeordnet und verdeutlicht, was die Schülerinnen und Schüler bereits gelernt haben sollten und was sie in der kommenden Stunde erwartet. Hierzu wird das Poster der Lernleiter genutzt.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Bevor die Schülerinnen und Schüler beginnen</a:t>
            </a:r>
            <a:r>
              <a:rPr lang="de-DE" sz="1200" kern="1200" baseline="0" dirty="0">
                <a:solidFill>
                  <a:schemeClr val="tx1"/>
                </a:solidFill>
                <a:latin typeface="+mn-lt"/>
                <a:ea typeface="+mn-ea"/>
                <a:cs typeface="+mn-cs"/>
              </a:rPr>
              <a:t> mit</a:t>
            </a:r>
            <a:r>
              <a:rPr lang="de-DE" sz="1200" kern="1200" dirty="0">
                <a:solidFill>
                  <a:schemeClr val="tx1"/>
                </a:solidFill>
                <a:latin typeface="+mn-lt"/>
                <a:ea typeface="+mn-ea"/>
                <a:cs typeface="+mn-cs"/>
              </a:rPr>
              <a:t> der Lernleiter zu arbeiten, werden</a:t>
            </a:r>
            <a:r>
              <a:rPr lang="de-DE" sz="1200" kern="1200" baseline="0" dirty="0">
                <a:solidFill>
                  <a:schemeClr val="tx1"/>
                </a:solidFill>
                <a:latin typeface="+mn-lt"/>
                <a:ea typeface="+mn-ea"/>
                <a:cs typeface="+mn-cs"/>
              </a:rPr>
              <a:t> diese durch das begleitende </a:t>
            </a:r>
            <a:r>
              <a:rPr lang="de-DE" sz="1200" b="1" kern="1200" baseline="0" dirty="0">
                <a:solidFill>
                  <a:schemeClr val="tx1"/>
                </a:solidFill>
                <a:latin typeface="+mn-lt"/>
                <a:ea typeface="+mn-ea"/>
                <a:cs typeface="+mn-cs"/>
              </a:rPr>
              <a:t>Handout geschult</a:t>
            </a:r>
            <a:r>
              <a:rPr lang="de-DE"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Calibri" panose="020F0502020204030204" pitchFamily="34" charset="0"/>
                <a:cs typeface="Calibri" panose="020F0502020204030204" pitchFamily="34" charset="0"/>
              </a:rPr>
              <a:t>Literatur: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latin typeface="Calibri" panose="020F0502020204030204" pitchFamily="34" charset="0"/>
                <a:cs typeface="Calibri" panose="020F0502020204030204" pitchFamily="34" charset="0"/>
              </a:rPr>
              <a:t>Stebner</a:t>
            </a:r>
            <a:r>
              <a:rPr lang="de-DE" sz="1200" dirty="0">
                <a:latin typeface="Calibri" panose="020F0502020204030204" pitchFamily="34" charset="0"/>
                <a:cs typeface="Calibri" panose="020F0502020204030204" pitchFamily="34" charset="0"/>
              </a:rPr>
              <a:t>, F., Schiffhauer, S., Schmeck, A., Schuster, C., Leutner, D. &amp; Wirth, J. (2015). </a:t>
            </a:r>
            <a:r>
              <a:rPr lang="de-DE" sz="1200" i="1" dirty="0">
                <a:latin typeface="Calibri" panose="020F0502020204030204" pitchFamily="34" charset="0"/>
                <a:cs typeface="Calibri" panose="020F0502020204030204" pitchFamily="34" charset="0"/>
              </a:rPr>
              <a:t>Selbstreguliertes Lernen in den Naturwissenschaften. Praxismaterial für die 5.und 6. Jahrgangsstufe</a:t>
            </a:r>
            <a:r>
              <a:rPr lang="de-DE" sz="1200" dirty="0">
                <a:latin typeface="Calibri" panose="020F0502020204030204" pitchFamily="34" charset="0"/>
                <a:cs typeface="Calibri" panose="020F0502020204030204" pitchFamily="34" charset="0"/>
              </a:rPr>
              <a:t>. Münster: </a:t>
            </a:r>
            <a:r>
              <a:rPr lang="de-DE" sz="1200" dirty="0" err="1">
                <a:latin typeface="Calibri" panose="020F0502020204030204" pitchFamily="34" charset="0"/>
                <a:cs typeface="Calibri" panose="020F0502020204030204" pitchFamily="34" charset="0"/>
              </a:rPr>
              <a:t>Waxmann</a:t>
            </a:r>
            <a:r>
              <a:rPr lang="de-DE" sz="1200" dirty="0">
                <a:latin typeface="Calibri" panose="020F0502020204030204" pitchFamily="34" charset="0"/>
                <a:cs typeface="Calibri" panose="020F0502020204030204" pitchFamily="34" charset="0"/>
              </a:rPr>
              <a:t>. Verfügbar unter  </a:t>
            </a:r>
            <a:r>
              <a:rPr lang="de-DE" sz="1200" u="sng" dirty="0" smtClean="0">
                <a:latin typeface="Calibri" panose="020F0502020204030204" pitchFamily="34" charset="0"/>
                <a:cs typeface="Calibri" panose="020F0502020204030204" pitchFamily="34" charset="0"/>
              </a:rPr>
              <a:t>https://</a:t>
            </a:r>
            <a:r>
              <a:rPr lang="de-DE" sz="1200" u="sng" dirty="0" err="1" smtClean="0">
                <a:latin typeface="Calibri" panose="020F0502020204030204" pitchFamily="34" charset="0"/>
                <a:cs typeface="Calibri" panose="020F0502020204030204" pitchFamily="34" charset="0"/>
              </a:rPr>
              <a:t>www.waxmann.com</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waxmann-buecher</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no_cache</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1&amp;tx_p2waxmann_pi2%5Bbuch%5D</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BUC124261&amp;tx_p2waxmann_pi2%5Baction%5D</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show&amp;tx_p2waxmann_pi2%5Bcontroller%5D</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Buch&amp;cHash</a:t>
            </a:r>
            <a:r>
              <a:rPr lang="de-DE" sz="1200" u="sng" dirty="0" smtClean="0">
                <a:latin typeface="Calibri" panose="020F0502020204030204" pitchFamily="34" charset="0"/>
                <a:cs typeface="Calibri" panose="020F0502020204030204" pitchFamily="34" charset="0"/>
              </a:rPr>
              <a:t>=</a:t>
            </a:r>
            <a:r>
              <a:rPr lang="de-DE" sz="1200" u="sng" dirty="0" err="1" smtClean="0">
                <a:latin typeface="Calibri" panose="020F0502020204030204" pitchFamily="34" charset="0"/>
                <a:cs typeface="Calibri" panose="020F0502020204030204" pitchFamily="34" charset="0"/>
              </a:rPr>
              <a:t>4c43c96bdf058754486340d019485dbb</a:t>
            </a:r>
            <a:r>
              <a:rPr lang="de-DE" sz="1200" u="sng" dirty="0" smtClean="0">
                <a:latin typeface="Calibri" panose="020F0502020204030204" pitchFamily="34" charset="0"/>
                <a:cs typeface="Calibri" panose="020F0502020204030204" pitchFamily="34" charset="0"/>
              </a:rPr>
              <a:t>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14</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219458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Am Beispiel AB 1 des 1. Milestones wird deutlich, dass immer in der Kopfzeile</a:t>
            </a:r>
            <a:r>
              <a:rPr lang="de-DE" baseline="0" dirty="0"/>
              <a:t> des Blattes die Piktogramme und Zahlen der Lernleiter entsprechend ihrer Kodierung wieder zu finden sind:</a:t>
            </a:r>
          </a:p>
          <a:p>
            <a:pPr lvl="1">
              <a:buFont typeface="Arial" pitchFamily="34" charset="0"/>
              <a:buChar char="•"/>
            </a:pPr>
            <a:r>
              <a:rPr lang="de-DE" baseline="0" dirty="0"/>
              <a:t>Nummer des Milestones</a:t>
            </a:r>
          </a:p>
          <a:p>
            <a:pPr lvl="1">
              <a:buFont typeface="Arial" pitchFamily="34" charset="0"/>
              <a:buChar char="•"/>
            </a:pPr>
            <a:r>
              <a:rPr lang="de-DE" baseline="0" dirty="0"/>
              <a:t>Bezeichnung des Lernleiterfeldes</a:t>
            </a:r>
          </a:p>
          <a:p>
            <a:pPr lvl="1">
              <a:buFont typeface="Arial" pitchFamily="34" charset="0"/>
              <a:buChar char="•"/>
            </a:pPr>
            <a:r>
              <a:rPr lang="de-DE" baseline="0" dirty="0"/>
              <a:t>Name des Milestones</a:t>
            </a:r>
          </a:p>
          <a:p>
            <a:pPr lvl="1">
              <a:buFont typeface="Arial" pitchFamily="34" charset="0"/>
              <a:buChar char="•"/>
            </a:pPr>
            <a:r>
              <a:rPr lang="de-DE" baseline="0" dirty="0"/>
              <a:t>Piktogramm</a:t>
            </a:r>
          </a:p>
          <a:p>
            <a:pPr lvl="1">
              <a:buFont typeface="Arial" pitchFamily="34" charset="0"/>
              <a:buChar char="•"/>
            </a:pPr>
            <a:endParaRPr lang="de-DE" baseline="0" dirty="0"/>
          </a:p>
          <a:p>
            <a:r>
              <a:rPr lang="de-DE" sz="1200" kern="1200" baseline="0" dirty="0">
                <a:solidFill>
                  <a:schemeClr val="tx1"/>
                </a:solidFill>
                <a:latin typeface="+mn-lt"/>
                <a:ea typeface="+mn-ea"/>
                <a:cs typeface="+mn-cs"/>
              </a:rPr>
              <a:t>Grundsätzlich werden die Aufgaben dieser Arbeitsblätter von allen Schülerinnen und Schüler in unterschiedlichen Sozialformen bearbeitet, hier beispielsweise in Partnerarbeit. </a:t>
            </a:r>
          </a:p>
          <a:p>
            <a:r>
              <a:rPr lang="de-DE" sz="1200" kern="1200" baseline="0" dirty="0">
                <a:solidFill>
                  <a:schemeClr val="tx1"/>
                </a:solidFill>
                <a:latin typeface="+mn-lt"/>
                <a:ea typeface="+mn-ea"/>
                <a:cs typeface="+mn-cs"/>
              </a:rPr>
              <a:t>Die individuelle Förderung findet in der „individuellen Übungsphase“ statt. Hier werden Arbeitsblätter mit den drei unterschiedlichen Schwierigkeitsniveaus A, B, C bearbeitet.</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15</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DE" sz="1200" kern="1200" dirty="0">
                <a:solidFill>
                  <a:schemeClr val="tx1"/>
                </a:solidFill>
                <a:latin typeface="+mn-lt"/>
                <a:ea typeface="+mn-ea"/>
                <a:cs typeface="+mn-cs"/>
              </a:rPr>
              <a:t>„Selbsteinschätzung“: Die Schülerinnen und Schüler schätzen selbst ein, welche Inhalte sie schon gut verstanden haben und was sie besser noch einmal üben solltet. Auf Basis ihrer Selbsteinschätzung ordnen sie sich ein Arbeitsblatt zu. Um</a:t>
            </a:r>
            <a:r>
              <a:rPr lang="de-DE" sz="1200" kern="1200" baseline="0" dirty="0">
                <a:solidFill>
                  <a:schemeClr val="tx1"/>
                </a:solidFill>
                <a:latin typeface="+mn-lt"/>
                <a:ea typeface="+mn-ea"/>
                <a:cs typeface="+mn-cs"/>
              </a:rPr>
              <a:t> zu verhindern, dass z. B. nach „Sympathie“ ausgewählt wird, notieren sie die Nummer der Aufgabe auf dem Selbsteinschätzungsbogen.</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Der Selbsteinschätzungsbogen stärkt die Eigenverantwortung und die Selbstregulation der Schülerinnen und Schüler im Lernprozess, denn dieser ist Grundlage für die Auswahl der passenden Lernaufgaben der anschließenden binnendifferenzierten Übungsphase auf drei Niveaustufen. Die Lernaufgaben der Niveaustufe A und B fördern die Lernenden mit unterschiedlichen Schwerpunkten im Bereich der Lerninhalte der Aneignungsphase. Die Lernaufgaben der Niveaustufe C haben Transfercharakter und gehen über die Lerninhalte der Aneignungsphase hinaus, ohne jedoch Inhalte des nächsten Milestones vorweg zu nehmen.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latin typeface="+mn-lt"/>
                <a:ea typeface="+mn-ea"/>
                <a:cs typeface="+mn-cs"/>
              </a:rPr>
              <a:t>In der im Rahmen des Projekts </a:t>
            </a:r>
            <a:r>
              <a:rPr lang="de-DE" sz="1200" i="1" kern="1200" baseline="0" dirty="0">
                <a:solidFill>
                  <a:schemeClr val="tx1"/>
                </a:solidFill>
                <a:latin typeface="+mn-lt"/>
                <a:ea typeface="+mn-ea"/>
                <a:cs typeface="+mn-cs"/>
              </a:rPr>
              <a:t>Ganz In </a:t>
            </a:r>
            <a:r>
              <a:rPr lang="de-DE" sz="1200" kern="1200" baseline="0" dirty="0">
                <a:solidFill>
                  <a:schemeClr val="tx1"/>
                </a:solidFill>
                <a:latin typeface="+mn-lt"/>
                <a:ea typeface="+mn-ea"/>
                <a:cs typeface="+mn-cs"/>
              </a:rPr>
              <a:t>durchgeführten Evaluation wurden die Bausteine zur Selbsteinschätzung und individuellen Übung von 42 der 46 interviewten Schülerinnen und Schüler als besondere Stärke des Lernleiteransatzes genannt. </a:t>
            </a:r>
            <a:br>
              <a:rPr lang="de-DE" sz="1200" kern="1200" baseline="0" dirty="0">
                <a:solidFill>
                  <a:schemeClr val="tx1"/>
                </a:solidFill>
                <a:latin typeface="+mn-lt"/>
                <a:ea typeface="+mn-ea"/>
                <a:cs typeface="+mn-cs"/>
              </a:rPr>
            </a:br>
            <a:r>
              <a:rPr lang="de-DE" sz="1200" b="1" kern="1200" baseline="0" dirty="0">
                <a:solidFill>
                  <a:schemeClr val="tx1"/>
                </a:solidFill>
                <a:latin typeface="+mn-lt"/>
                <a:ea typeface="+mn-ea"/>
                <a:cs typeface="+mn-cs"/>
              </a:rPr>
              <a:t>Siehe auch: </a:t>
            </a:r>
            <a:r>
              <a:rPr lang="de-DE" sz="1200" dirty="0">
                <a:effectLst/>
              </a:rPr>
              <a:t>van </a:t>
            </a:r>
            <a:r>
              <a:rPr lang="de-DE" sz="1200" dirty="0" err="1">
                <a:effectLst/>
              </a:rPr>
              <a:t>Vorst</a:t>
            </a:r>
            <a:r>
              <a:rPr lang="de-DE" sz="1200" dirty="0">
                <a:effectLst/>
              </a:rPr>
              <a:t>, H. (2018b). </a:t>
            </a:r>
            <a:r>
              <a:rPr lang="de-DE" sz="1200" i="0" dirty="0">
                <a:effectLst/>
              </a:rPr>
              <a:t>Zum </a:t>
            </a:r>
            <a:r>
              <a:rPr lang="de-DE" sz="1200" i="0" dirty="0" err="1">
                <a:effectLst/>
              </a:rPr>
              <a:t>Bohr’schen</a:t>
            </a:r>
            <a:r>
              <a:rPr lang="de-DE" sz="1200" i="0" dirty="0">
                <a:effectLst/>
              </a:rPr>
              <a:t> Atomkonzept mit der Lernleiter. Ein Ansatz zur Unterrichtsstrukturierung und Differenzierung. </a:t>
            </a:r>
            <a:r>
              <a:rPr lang="de-DE" sz="1200" i="1" dirty="0">
                <a:effectLst/>
              </a:rPr>
              <a:t>MNU, </a:t>
            </a:r>
            <a:r>
              <a:rPr lang="de-DE" sz="1200" kern="1200" dirty="0">
                <a:solidFill>
                  <a:schemeClr val="tx1"/>
                </a:solidFill>
              </a:rPr>
              <a:t>5, S. 321.</a:t>
            </a:r>
            <a:endParaRPr lang="de-DE" sz="1200" dirty="0"/>
          </a:p>
          <a:p>
            <a:endParaRPr lang="de-DE" sz="1200" b="1"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16</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Integraler Bestandteil der Lernleiter ist das sehr umfangreiche und </a:t>
            </a:r>
            <a:r>
              <a:rPr lang="de-DE" sz="1200" b="1" kern="1200" dirty="0">
                <a:solidFill>
                  <a:schemeClr val="tx1"/>
                </a:solidFill>
                <a:latin typeface="+mn-lt"/>
                <a:ea typeface="+mn-ea"/>
                <a:cs typeface="+mn-cs"/>
              </a:rPr>
              <a:t>handlungsorientierte Material</a:t>
            </a:r>
            <a:r>
              <a:rPr lang="de-DE" sz="1200" kern="1200" dirty="0">
                <a:solidFill>
                  <a:schemeClr val="tx1"/>
                </a:solidFill>
                <a:latin typeface="+mn-lt"/>
                <a:ea typeface="+mn-ea"/>
                <a:cs typeface="+mn-cs"/>
              </a:rPr>
              <a:t>, z</a:t>
            </a:r>
            <a:r>
              <a:rPr lang="de-DE" sz="1200" kern="1200" dirty="0" smtClean="0">
                <a:solidFill>
                  <a:schemeClr val="tx1"/>
                </a:solidFill>
                <a:latin typeface="+mn-lt"/>
                <a:ea typeface="+mn-ea"/>
                <a:cs typeface="+mn-cs"/>
              </a:rPr>
              <a:t>. B</a:t>
            </a:r>
            <a:r>
              <a:rPr lang="de-DE" sz="1200" kern="1200" dirty="0">
                <a:solidFill>
                  <a:schemeClr val="tx1"/>
                </a:solidFill>
                <a:latin typeface="+mn-lt"/>
                <a:ea typeface="+mn-ea"/>
                <a:cs typeface="+mn-cs"/>
              </a:rPr>
              <a:t>. Spiele, Modelle und Schülerexperimente. Die Bilder zeigen </a:t>
            </a:r>
            <a:r>
              <a:rPr lang="de-DE" dirty="0"/>
              <a:t>eine Auswahl des Materials. </a:t>
            </a:r>
          </a:p>
          <a:p>
            <a:r>
              <a:rPr lang="de-DE" dirty="0"/>
              <a:t>Zum Beispiel werden d</a:t>
            </a:r>
            <a:r>
              <a:rPr lang="de-DE" baseline="0" dirty="0"/>
              <a:t>ie Spielkarten selbst gebastelt, indem die Materialien ausgedruckt, laminiert und zugeschnitten werden. </a:t>
            </a:r>
          </a:p>
          <a:p>
            <a:r>
              <a:rPr lang="de-DE" baseline="0" dirty="0"/>
              <a:t>Das Material für die an der Fortbildung Teilnehmenden enthält eine differenzierte </a:t>
            </a:r>
            <a:r>
              <a:rPr lang="de-DE" b="1" baseline="0" dirty="0" smtClean="0"/>
              <a:t>Materialliste</a:t>
            </a:r>
            <a:r>
              <a:rPr lang="de-DE" baseline="0" dirty="0" smtClean="0"/>
              <a:t> </a:t>
            </a:r>
            <a:r>
              <a:rPr lang="de-DE" baseline="0" dirty="0"/>
              <a:t>für die Vorbereitung der Lernleiter. Zusätzlich hat es sich bewährt, die Materialien in kleinen </a:t>
            </a:r>
            <a:r>
              <a:rPr lang="de-DE" b="1" baseline="0" dirty="0"/>
              <a:t>Kunststoffkisten</a:t>
            </a:r>
            <a:r>
              <a:rPr lang="de-DE" baseline="0" dirty="0"/>
              <a:t> aufzubewahren, hierzu gibt es auch eine Vorlage für die benötigten Etiketten der Kisten.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Wichtig: </a:t>
            </a:r>
            <a:r>
              <a:rPr lang="de-DE" baseline="0" dirty="0"/>
              <a:t>An dieser Stelle sollte das konkrete Erstellen der Materialien noch nicht thematisiert werden. Unter „Nächste Schritte“ können hier gemeinsam Strategien entwickelt werden.</a:t>
            </a:r>
            <a:endParaRPr lang="de-DE"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17</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a:solidFill>
                  <a:schemeClr val="tx1"/>
                </a:solidFill>
                <a:latin typeface="+mn-lt"/>
                <a:ea typeface="+mn-ea"/>
                <a:cs typeface="+mn-cs"/>
              </a:rPr>
              <a:t>Dieser Schülerversuch ist Bestandteil der individuellen Übung im Milestone 1 (AB 6A).</a:t>
            </a:r>
            <a:endParaRPr lang="de-DE"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18</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150557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19</a:t>
            </a:fld>
            <a:endParaRPr lang="de-DE" dirty="0"/>
          </a:p>
        </p:txBody>
      </p:sp>
    </p:spTree>
    <p:extLst>
      <p:ext uri="{BB962C8B-B14F-4D97-AF65-F5344CB8AC3E}">
        <p14:creationId xmlns:p14="http://schemas.microsoft.com/office/powerpoint/2010/main" val="178836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Dieser zeitliche und inhaltliche Vorschlag bietet lediglich eine Orientierung und kann den individuellen Bedarfen entsprechend angepasst werden.</a:t>
            </a:r>
          </a:p>
        </p:txBody>
      </p:sp>
      <p:sp>
        <p:nvSpPr>
          <p:cNvPr id="4" name="Foliennummernplatzhalter 3"/>
          <p:cNvSpPr>
            <a:spLocks noGrp="1"/>
          </p:cNvSpPr>
          <p:nvPr>
            <p:ph type="sldNum" sz="quarter" idx="10"/>
          </p:nvPr>
        </p:nvSpPr>
        <p:spPr/>
        <p:txBody>
          <a:bodyPr/>
          <a:lstStyle/>
          <a:p>
            <a:fld id="{CEB8CB1F-137B-460C-8DCA-BFC5CA627DF6}" type="slidenum">
              <a:rPr lang="de-DE" smtClean="0"/>
              <a:pPr/>
              <a:t>2</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Ministerium für Schule und Bildung des Landes Nordrhein-Westfalen (</a:t>
            </a:r>
            <a:r>
              <a:rPr lang="de-DE" dirty="0" smtClean="0"/>
              <a:t>Hrsg.). </a:t>
            </a:r>
            <a:r>
              <a:rPr lang="de-DE" dirty="0"/>
              <a:t>(2019).</a:t>
            </a:r>
            <a:r>
              <a:rPr lang="de-DE" b="1" dirty="0"/>
              <a:t> </a:t>
            </a:r>
            <a:r>
              <a:rPr lang="de-DE" i="1" dirty="0"/>
              <a:t>Kernlehrplan für</a:t>
            </a:r>
            <a:r>
              <a:rPr lang="de-DE" dirty="0"/>
              <a:t> </a:t>
            </a:r>
            <a:r>
              <a:rPr lang="de-DE" i="1" dirty="0"/>
              <a:t>die Sekundarstufe I Gymnasium in Nordrhein-Westfalen - Chemie. </a:t>
            </a:r>
            <a:r>
              <a:rPr lang="de-DE" dirty="0"/>
              <a:t>Düsseldorf: Ritterbach. </a:t>
            </a:r>
          </a:p>
          <a:p>
            <a:r>
              <a:rPr lang="de-DE" dirty="0"/>
              <a:t>Verfügbar unter https://www.schulentwicklung.nrw.de/lehrplaene/lehrplan/198/g9_ch_klp_%203415_2019_06_23.pdf [06.09.2021</a:t>
            </a:r>
            <a:r>
              <a:rPr lang="de-DE" dirty="0" smtClean="0"/>
              <a:t>].</a:t>
            </a:r>
          </a:p>
          <a:p>
            <a:endParaRPr lang="de-DE" dirty="0" smtClean="0"/>
          </a:p>
          <a:p>
            <a:r>
              <a:rPr lang="de-DE" dirty="0" smtClean="0"/>
              <a:t>Die hellgrau dargestellten Aspekte werden innerhalb der Lernleiter Ionen und Salze nicht thematisiert.</a:t>
            </a:r>
            <a:endParaRPr lang="de-DE" dirty="0"/>
          </a:p>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Ministerium für Schule und Bildung des Landes Nordrhein-Westfalen (</a:t>
            </a:r>
            <a:r>
              <a:rPr lang="de-DE" dirty="0" smtClean="0"/>
              <a:t>Hrsg.). </a:t>
            </a:r>
            <a:r>
              <a:rPr lang="de-DE" dirty="0"/>
              <a:t>(2019).</a:t>
            </a:r>
            <a:r>
              <a:rPr lang="de-DE" b="1" dirty="0"/>
              <a:t> </a:t>
            </a:r>
            <a:r>
              <a:rPr lang="de-DE" i="1" dirty="0"/>
              <a:t>Kernlehrplan für</a:t>
            </a:r>
            <a:r>
              <a:rPr lang="de-DE" dirty="0"/>
              <a:t> </a:t>
            </a:r>
            <a:r>
              <a:rPr lang="de-DE" i="1" dirty="0"/>
              <a:t>die Sekundarstufe I Gymnasium in Nordrhein-Westfalen - Chemie. </a:t>
            </a:r>
            <a:r>
              <a:rPr lang="de-DE" dirty="0"/>
              <a:t>Düsseldorf: Ritterbach. </a:t>
            </a:r>
          </a:p>
          <a:p>
            <a:r>
              <a:rPr lang="de-DE" dirty="0"/>
              <a:t>Verfügbar unter https://www.schulentwicklung.nrw.de/lehrplaene/lehrplan/198/g9_ch_klp_%203415_2019_06_23.pdf [06.09.2021].</a:t>
            </a:r>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21</a:t>
            </a:fld>
            <a:endParaRPr lang="de-DE" dirty="0"/>
          </a:p>
        </p:txBody>
      </p:sp>
    </p:spTree>
    <p:extLst>
      <p:ext uri="{BB962C8B-B14F-4D97-AF65-F5344CB8AC3E}">
        <p14:creationId xmlns:p14="http://schemas.microsoft.com/office/powerpoint/2010/main" val="9483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Ministerium für Schule und Bildung des Landes Nordrhein-Westfalen (</a:t>
            </a:r>
            <a:r>
              <a:rPr lang="de-DE" dirty="0" smtClean="0"/>
              <a:t>Hrsg.). </a:t>
            </a:r>
            <a:r>
              <a:rPr lang="de-DE" dirty="0"/>
              <a:t>(2019).</a:t>
            </a:r>
            <a:r>
              <a:rPr lang="de-DE" b="1" dirty="0"/>
              <a:t> </a:t>
            </a:r>
            <a:r>
              <a:rPr lang="de-DE" i="1" dirty="0"/>
              <a:t>Kernlehrplan für</a:t>
            </a:r>
            <a:r>
              <a:rPr lang="de-DE" dirty="0"/>
              <a:t> </a:t>
            </a:r>
            <a:r>
              <a:rPr lang="de-DE" i="1" dirty="0"/>
              <a:t>die Sekundarstufe I Gymnasium in Nordrhein-Westfalen - Chemie. </a:t>
            </a:r>
            <a:r>
              <a:rPr lang="de-DE" dirty="0"/>
              <a:t>Düsseldorf: Ritterbach. </a:t>
            </a:r>
          </a:p>
          <a:p>
            <a:r>
              <a:rPr lang="de-DE" dirty="0"/>
              <a:t>Verfügbar unter https://www.schulentwicklung.nrw.de/lehrplaene/lehrplan/198/g9_ch_klp_%203415_2019_06_23.pdf [06.09.2021].</a:t>
            </a:r>
          </a:p>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22</a:t>
            </a:fld>
            <a:endParaRPr lang="de-DE" dirty="0"/>
          </a:p>
        </p:txBody>
      </p:sp>
    </p:spTree>
    <p:extLst>
      <p:ext uri="{BB962C8B-B14F-4D97-AF65-F5344CB8AC3E}">
        <p14:creationId xmlns:p14="http://schemas.microsoft.com/office/powerpoint/2010/main" val="2253112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Ministerium für Schule und Bildung des Landes Nordrhein-Westfalen (</a:t>
            </a:r>
            <a:r>
              <a:rPr lang="de-DE" dirty="0" smtClean="0"/>
              <a:t>Hrsg.). </a:t>
            </a:r>
            <a:r>
              <a:rPr lang="de-DE" dirty="0"/>
              <a:t>(2019).</a:t>
            </a:r>
            <a:r>
              <a:rPr lang="de-DE" b="1" dirty="0"/>
              <a:t> </a:t>
            </a:r>
            <a:r>
              <a:rPr lang="de-DE" i="1" dirty="0"/>
              <a:t>Kernlehrplan für</a:t>
            </a:r>
            <a:r>
              <a:rPr lang="de-DE" dirty="0"/>
              <a:t> </a:t>
            </a:r>
            <a:r>
              <a:rPr lang="de-DE" i="1" dirty="0"/>
              <a:t>die Sekundarstufe I Gymnasium in Nordrhein-Westfalen - Chemie. </a:t>
            </a:r>
            <a:r>
              <a:rPr lang="de-DE" dirty="0"/>
              <a:t>Düsseldorf: Ritterbach. </a:t>
            </a:r>
          </a:p>
          <a:p>
            <a:r>
              <a:rPr lang="de-DE" dirty="0"/>
              <a:t>Verfügbar unter https://www.schulentwicklung.nrw.de/lehrplaene/lehrplan/198/g9_ch_klp_%203415_2019_06_23.pdf [06.09.2021].</a:t>
            </a:r>
          </a:p>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23</a:t>
            </a:fld>
            <a:endParaRPr lang="de-DE" dirty="0"/>
          </a:p>
        </p:txBody>
      </p:sp>
    </p:spTree>
    <p:extLst>
      <p:ext uri="{BB962C8B-B14F-4D97-AF65-F5344CB8AC3E}">
        <p14:creationId xmlns:p14="http://schemas.microsoft.com/office/powerpoint/2010/main" val="3644279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Ministerium für Schule und Bildung des Landes Nordrhein-Westfalen (</a:t>
            </a:r>
            <a:r>
              <a:rPr lang="de-DE" dirty="0" smtClean="0"/>
              <a:t>Hrsg.). </a:t>
            </a:r>
            <a:r>
              <a:rPr lang="de-DE" dirty="0"/>
              <a:t>(2019).</a:t>
            </a:r>
            <a:r>
              <a:rPr lang="de-DE" b="1" dirty="0"/>
              <a:t> </a:t>
            </a:r>
            <a:r>
              <a:rPr lang="de-DE" i="1" dirty="0"/>
              <a:t>Kernlehrplan für</a:t>
            </a:r>
            <a:r>
              <a:rPr lang="de-DE" dirty="0"/>
              <a:t> </a:t>
            </a:r>
            <a:r>
              <a:rPr lang="de-DE" i="1" dirty="0"/>
              <a:t>die Sekundarstufe I Gymnasium in Nordrhein-Westfalen - Chemie. </a:t>
            </a:r>
            <a:r>
              <a:rPr lang="de-DE" dirty="0"/>
              <a:t>Düsseldorf: Ritterbach. </a:t>
            </a:r>
          </a:p>
          <a:p>
            <a:r>
              <a:rPr lang="de-DE" dirty="0"/>
              <a:t>Verfügbar unter https://www.schulentwicklung.nrw.de/lehrplaene/lehrplan/198/g9_ch_klp_%203415_2019_06_23.pdf [06.09.2021].</a:t>
            </a:r>
          </a:p>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24</a:t>
            </a:fld>
            <a:endParaRPr lang="de-DE" dirty="0"/>
          </a:p>
        </p:txBody>
      </p:sp>
    </p:spTree>
    <p:extLst>
      <p:ext uri="{BB962C8B-B14F-4D97-AF65-F5344CB8AC3E}">
        <p14:creationId xmlns:p14="http://schemas.microsoft.com/office/powerpoint/2010/main" val="545036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25</a:t>
            </a:fld>
            <a:endParaRPr lang="de-DE" dirty="0"/>
          </a:p>
        </p:txBody>
      </p:sp>
    </p:spTree>
    <p:extLst>
      <p:ext uri="{BB962C8B-B14F-4D97-AF65-F5344CB8AC3E}">
        <p14:creationId xmlns:p14="http://schemas.microsoft.com/office/powerpoint/2010/main" val="416378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baseline="0" dirty="0">
                <a:solidFill>
                  <a:schemeClr val="tx1"/>
                </a:solidFill>
                <a:latin typeface="+mn-lt"/>
                <a:ea typeface="+mn-ea"/>
                <a:cs typeface="+mn-cs"/>
              </a:rPr>
              <a:t>Die Evaluationsergebnisse sind zu finden 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cs typeface="Calibri" panose="020F0502020204030204" pitchFamily="34" charset="0"/>
              </a:rPr>
              <a:t>van Vorst, H. &amp; Wolf, E. (2020). Einführung in das Ionenkonzept mit der Lernleiter. In J. </a:t>
            </a:r>
            <a:r>
              <a:rPr lang="de-DE" sz="1200" dirty="0" err="1">
                <a:latin typeface="Calibri" panose="020F0502020204030204" pitchFamily="34" charset="0"/>
                <a:cs typeface="Calibri" panose="020F0502020204030204" pitchFamily="34" charset="0"/>
              </a:rPr>
              <a:t>Roß</a:t>
            </a:r>
            <a:r>
              <a:rPr lang="de-DE" sz="1200" dirty="0">
                <a:latin typeface="Calibri" panose="020F0502020204030204" pitchFamily="34" charset="0"/>
                <a:cs typeface="Calibri" panose="020F0502020204030204" pitchFamily="34" charset="0"/>
              </a:rPr>
              <a:t> (Hrsg.), </a:t>
            </a:r>
            <a:r>
              <a:rPr lang="de-DE" sz="1200" i="1" dirty="0">
                <a:latin typeface="Calibri" panose="020F0502020204030204" pitchFamily="34" charset="0"/>
                <a:cs typeface="Calibri" panose="020F0502020204030204" pitchFamily="34" charset="0"/>
              </a:rPr>
              <a:t>SINUS.NRW: Motivation durch kognitive Aktivierung. Impulse zur Weiterentwicklung des Unterrichts in den MINT-Fächern </a:t>
            </a:r>
            <a:r>
              <a:rPr lang="de-DE" sz="1200" dirty="0">
                <a:latin typeface="Calibri" panose="020F0502020204030204" pitchFamily="34" charset="0"/>
                <a:cs typeface="Calibri" panose="020F0502020204030204" pitchFamily="34" charset="0"/>
              </a:rPr>
              <a:t>(S. 101–116). Bielefeld: </a:t>
            </a:r>
            <a:r>
              <a:rPr lang="de-DE" sz="1200" dirty="0" err="1">
                <a:latin typeface="Calibri" panose="020F0502020204030204" pitchFamily="34" charset="0"/>
                <a:cs typeface="Calibri" panose="020F0502020204030204" pitchFamily="34" charset="0"/>
              </a:rPr>
              <a:t>wbv</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media</a:t>
            </a:r>
            <a:r>
              <a:rPr lang="de-DE" sz="1200" dirty="0">
                <a:latin typeface="Calibri" panose="020F0502020204030204" pitchFamily="34" charset="0"/>
                <a:cs typeface="Calibri" panose="020F0502020204030204" pitchFamily="34" charset="0"/>
              </a:rPr>
              <a:t>. Verfügbar unter </a:t>
            </a:r>
            <a:r>
              <a:rPr lang="de-DE" sz="1200" dirty="0">
                <a:latin typeface="Calibri" panose="020F0502020204030204" pitchFamily="34" charset="0"/>
                <a:cs typeface="Calibri" panose="020F0502020204030204" pitchFamily="34" charset="0"/>
                <a:hlinkClick r:id="rId3"/>
              </a:rPr>
              <a:t>https://www.schulentwicklung.nrw.de/sinus/upload/Publikation_2020/Sinus-NRW_-_2020_Motivation_durch_kognitive_Aktivierung_6004814w.pdf</a:t>
            </a:r>
            <a:r>
              <a:rPr lang="de-DE" sz="1200" dirty="0">
                <a:latin typeface="Calibri" panose="020F0502020204030204" pitchFamily="34" charset="0"/>
                <a:cs typeface="Calibri" panose="020F0502020204030204" pitchFamily="34" charset="0"/>
              </a:rPr>
              <a:t> [04.05.2021].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baseline="0" dirty="0">
                <a:solidFill>
                  <a:schemeClr val="tx1"/>
                </a:solidFill>
                <a:latin typeface="+mn-lt"/>
                <a:ea typeface="+mn-ea"/>
                <a:cs typeface="+mn-cs"/>
              </a:rPr>
              <a:t>Die Evaluationsergebnisse zur Lernleiter Atombau finden sich hier: </a:t>
            </a:r>
            <a:r>
              <a:rPr lang="de-DE" sz="1200" kern="1200" baseline="0" dirty="0">
                <a:solidFill>
                  <a:schemeClr val="tx1"/>
                </a:solidFill>
                <a:latin typeface="+mn-lt"/>
                <a:ea typeface="+mn-ea"/>
                <a:cs typeface="+mn-cs"/>
              </a:rPr>
              <a:t/>
            </a:r>
            <a:br>
              <a:rPr lang="de-DE" sz="1200" kern="1200" baseline="0" dirty="0">
                <a:solidFill>
                  <a:schemeClr val="tx1"/>
                </a:solidFill>
                <a:latin typeface="+mn-lt"/>
                <a:ea typeface="+mn-ea"/>
                <a:cs typeface="+mn-cs"/>
              </a:rPr>
            </a:br>
            <a:r>
              <a:rPr lang="de-DE" sz="1200" dirty="0">
                <a:effectLst/>
              </a:rPr>
              <a:t>van Vorst, H. (2018b). </a:t>
            </a:r>
            <a:r>
              <a:rPr lang="de-DE" sz="1200" i="0" dirty="0">
                <a:effectLst/>
              </a:rPr>
              <a:t>Zum </a:t>
            </a:r>
            <a:r>
              <a:rPr lang="de-DE" sz="1200" i="0" dirty="0" err="1">
                <a:effectLst/>
              </a:rPr>
              <a:t>Bohr’schen</a:t>
            </a:r>
            <a:r>
              <a:rPr lang="de-DE" sz="1200" i="0" dirty="0">
                <a:effectLst/>
              </a:rPr>
              <a:t> Atomkonzept mit der Lernleiter. Ein Ansatz zur Unterrichtsstrukturierung und Differenzierung. </a:t>
            </a:r>
            <a:r>
              <a:rPr lang="de-DE" sz="1200" i="1" dirty="0">
                <a:effectLst/>
              </a:rPr>
              <a:t>MNU, </a:t>
            </a:r>
            <a:r>
              <a:rPr lang="de-DE" sz="1200" kern="1200" dirty="0">
                <a:solidFill>
                  <a:schemeClr val="tx1"/>
                </a:solidFill>
              </a:rPr>
              <a:t>5, S. 321.</a:t>
            </a:r>
          </a:p>
          <a:p>
            <a:r>
              <a:rPr lang="de-DE" sz="1200" kern="1200" baseline="0" dirty="0">
                <a:solidFill>
                  <a:schemeClr val="tx1"/>
                </a:solidFill>
                <a:latin typeface="+mn-lt"/>
                <a:ea typeface="+mn-ea"/>
                <a:cs typeface="+mn-cs"/>
              </a:rPr>
              <a:t>„Das Lernleiter-Material wurde von einer Gruppe aus Lehrkräften, begleitet von Fachdidaktiker/inne/n der Universität Duisburg-Essen im Rahmen des Ganz In-Projektes entwickelt, reflektiert und überarbeitet. </a:t>
            </a:r>
            <a:r>
              <a:rPr lang="de-DE" sz="1200" kern="1200" baseline="0" dirty="0" smtClean="0">
                <a:solidFill>
                  <a:schemeClr val="tx1"/>
                </a:solidFill>
                <a:latin typeface="+mn-lt"/>
                <a:ea typeface="+mn-ea"/>
                <a:cs typeface="+mn-cs"/>
              </a:rPr>
              <a:t>[…]</a:t>
            </a:r>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Um den Erfolg des Konzepts im Schulalltag nachverfolgen zu können, wurde der Implementationsprozess durch </a:t>
            </a:r>
            <a:r>
              <a:rPr lang="de-DE" sz="1200" b="1" kern="1200" baseline="0" dirty="0">
                <a:solidFill>
                  <a:schemeClr val="tx1"/>
                </a:solidFill>
                <a:latin typeface="+mn-lt"/>
                <a:ea typeface="+mn-ea"/>
                <a:cs typeface="+mn-cs"/>
              </a:rPr>
              <a:t>Schülerfragebögen zum Interesse und zur Lernleistung </a:t>
            </a:r>
            <a:r>
              <a:rPr lang="de-DE" sz="1200" kern="1200" baseline="0" dirty="0">
                <a:solidFill>
                  <a:schemeClr val="tx1"/>
                </a:solidFill>
                <a:latin typeface="+mn-lt"/>
                <a:ea typeface="+mn-ea"/>
                <a:cs typeface="+mn-cs"/>
              </a:rPr>
              <a:t>begleitet. Ergänzt wurde die durchgeführte Evaluation durch Interviews mit jeweils drei Schüler/inne/n aus jeder beteiligten Lernleiterklasse.</a:t>
            </a:r>
          </a:p>
          <a:p>
            <a:r>
              <a:rPr lang="de-DE" sz="1200" kern="1200" baseline="0" dirty="0">
                <a:solidFill>
                  <a:schemeClr val="tx1"/>
                </a:solidFill>
                <a:latin typeface="+mn-lt"/>
                <a:ea typeface="+mn-ea"/>
                <a:cs typeface="+mn-cs"/>
              </a:rPr>
              <a:t>Um außerdem einen Vergleich zwischen regulärem Chemieunterricht und dem Lernleiter-Konzept herstellen zu können, haben sich darüber hinaus fünf weitere Projektschulen dazu bereit erklärt, an der Schülerbefragung als Kontrollschulen teilzunehmen. So konnten die Daten zum Fachwissen und zum Schülerinteresse am Fach Chemie und seinen Inhalten sowie der Motivation von insgesamt 543 Schüler/innen ausgewertet werden. Um die Vergleichbarkeit der Testergebnisse im Fachwissenstest zwischen Interventions- und Kontrollgruppe zu gewährleisten, wurden die Lehrkräfte der Kontrollklassen</a:t>
            </a:r>
          </a:p>
          <a:p>
            <a:r>
              <a:rPr lang="de-DE" sz="1200" kern="1200" baseline="0" dirty="0">
                <a:solidFill>
                  <a:schemeClr val="tx1"/>
                </a:solidFill>
                <a:latin typeface="+mn-lt"/>
                <a:ea typeface="+mn-ea"/>
                <a:cs typeface="+mn-cs"/>
              </a:rPr>
              <a:t>gebeten, eine Rückmeldung zur Passung der Testaufgaben des Posttests zu ihren behandelten Unterrichtsinhalten zu geben. Dabei konnte bestätigt werden, dass die Fachinhalte des Tests auch im Unterricht der Kontrollgruppe behandelt wurden.</a:t>
            </a:r>
          </a:p>
          <a:p>
            <a:r>
              <a:rPr lang="de-DE" sz="1200" kern="1200" baseline="0" dirty="0">
                <a:solidFill>
                  <a:schemeClr val="tx1"/>
                </a:solidFill>
                <a:latin typeface="+mn-lt"/>
                <a:ea typeface="+mn-ea"/>
                <a:cs typeface="+mn-cs"/>
              </a:rPr>
              <a:t>Die Auswertung der Fragebogenerhebung zeigt positive Ergebnisse für den Lernleiter-Einsatz an den Schulen: Während es keine signifikanten Unterschiede zwischen den Lernenden der Kontroll- und Lernleiterklassen vor Beginn der Unterrichtsreihe zum </a:t>
            </a:r>
            <a:r>
              <a:rPr lang="de-DE" sz="1200" i="0" kern="1200" baseline="0" dirty="0">
                <a:solidFill>
                  <a:schemeClr val="tx1"/>
                </a:solidFill>
                <a:latin typeface="+mn-lt"/>
                <a:ea typeface="+mn-ea"/>
                <a:cs typeface="+mn-cs"/>
              </a:rPr>
              <a:t>Atombau gab </a:t>
            </a:r>
            <a:r>
              <a:rPr lang="de-DE" sz="1200" i="0" kern="1200" baseline="0" dirty="0" smtClean="0">
                <a:solidFill>
                  <a:schemeClr val="tx1"/>
                </a:solidFill>
                <a:latin typeface="+mn-lt"/>
                <a:ea typeface="+mn-ea"/>
                <a:cs typeface="+mn-cs"/>
              </a:rPr>
              <a:t>[…], </a:t>
            </a:r>
            <a:r>
              <a:rPr lang="de-DE" sz="1200" b="1" i="0" kern="1200" baseline="0" dirty="0">
                <a:solidFill>
                  <a:schemeClr val="tx1"/>
                </a:solidFill>
                <a:latin typeface="+mn-lt"/>
                <a:ea typeface="+mn-ea"/>
                <a:cs typeface="+mn-cs"/>
              </a:rPr>
              <a:t>lernen die Schüler/innen im Unterricht </a:t>
            </a:r>
            <a:r>
              <a:rPr lang="de-DE" sz="1200" b="1" kern="1200" baseline="0" dirty="0">
                <a:solidFill>
                  <a:schemeClr val="tx1"/>
                </a:solidFill>
                <a:latin typeface="+mn-lt"/>
                <a:ea typeface="+mn-ea"/>
                <a:cs typeface="+mn-cs"/>
              </a:rPr>
              <a:t>mit der Lernleiter im Vergleich zur Kontrollgruppe signifikant mehr</a:t>
            </a:r>
            <a:r>
              <a:rPr lang="de-DE" sz="1200" kern="1200" baseline="0" dirty="0">
                <a:solidFill>
                  <a:schemeClr val="tx1"/>
                </a:solidFill>
                <a:latin typeface="+mn-lt"/>
                <a:ea typeface="+mn-ea"/>
                <a:cs typeface="+mn-cs"/>
              </a:rPr>
              <a:t> dazu </a:t>
            </a:r>
            <a:r>
              <a:rPr lang="de-DE" sz="1200" kern="1200" baseline="0" dirty="0" smtClean="0">
                <a:solidFill>
                  <a:schemeClr val="tx1"/>
                </a:solidFill>
                <a:latin typeface="+mn-lt"/>
                <a:ea typeface="+mn-ea"/>
                <a:cs typeface="+mn-cs"/>
              </a:rPr>
              <a:t>[…].</a:t>
            </a:r>
            <a:endParaRPr lang="de-DE" sz="1200" kern="1200" baseline="0" dirty="0">
              <a:solidFill>
                <a:schemeClr val="tx1"/>
              </a:solidFill>
              <a:latin typeface="+mn-lt"/>
              <a:ea typeface="+mn-ea"/>
              <a:cs typeface="+mn-cs"/>
            </a:endParaRPr>
          </a:p>
          <a:p>
            <a:r>
              <a:rPr lang="de-DE" sz="1200" i="0" kern="1200" baseline="0" dirty="0">
                <a:solidFill>
                  <a:schemeClr val="tx1"/>
                </a:solidFill>
                <a:latin typeface="+mn-lt"/>
                <a:ea typeface="+mn-ea"/>
                <a:cs typeface="+mn-cs"/>
              </a:rPr>
              <a:t>Dieser positive Effekt der Lernleiter auf das erworbene Fachwissen </a:t>
            </a:r>
            <a:r>
              <a:rPr lang="de-DE" sz="1200" kern="1200" baseline="0" dirty="0">
                <a:solidFill>
                  <a:schemeClr val="tx1"/>
                </a:solidFill>
                <a:latin typeface="+mn-lt"/>
                <a:ea typeface="+mn-ea"/>
                <a:cs typeface="+mn-cs"/>
              </a:rPr>
              <a:t>der Schüler/innen zeigt sich auch für das </a:t>
            </a:r>
            <a:r>
              <a:rPr lang="de-DE" sz="1200" b="1" kern="1200" baseline="0" dirty="0">
                <a:solidFill>
                  <a:schemeClr val="tx1"/>
                </a:solidFill>
                <a:latin typeface="+mn-lt"/>
                <a:ea typeface="+mn-ea"/>
                <a:cs typeface="+mn-cs"/>
              </a:rPr>
              <a:t>Schülerinteresse und die Motivation bezogen auf das Fach Chemie</a:t>
            </a:r>
            <a:r>
              <a:rPr lang="de-DE" sz="1200" kern="1200" baseline="0" dirty="0">
                <a:solidFill>
                  <a:schemeClr val="tx1"/>
                </a:solidFill>
                <a:latin typeface="+mn-lt"/>
                <a:ea typeface="+mn-ea"/>
                <a:cs typeface="+mn-cs"/>
              </a:rPr>
              <a:t>. Es gelingt dem Lernleiter-Konzept, das chemiebezogene Interesse der Lernenden über die Unterrichtsreihe Atombau </a:t>
            </a:r>
            <a:r>
              <a:rPr lang="de-DE" sz="1200" i="0" kern="1200" baseline="0" dirty="0">
                <a:solidFill>
                  <a:schemeClr val="tx1"/>
                </a:solidFill>
                <a:latin typeface="+mn-lt"/>
                <a:ea typeface="+mn-ea"/>
                <a:cs typeface="+mn-cs"/>
              </a:rPr>
              <a:t>stabil zu halten </a:t>
            </a:r>
            <a:r>
              <a:rPr lang="de-DE" sz="1200" i="0" kern="1200" baseline="0" dirty="0" smtClean="0">
                <a:solidFill>
                  <a:schemeClr val="tx1"/>
                </a:solidFill>
                <a:latin typeface="+mn-lt"/>
                <a:ea typeface="+mn-ea"/>
                <a:cs typeface="+mn-cs"/>
              </a:rPr>
              <a:t>[…], </a:t>
            </a:r>
            <a:r>
              <a:rPr lang="de-DE" sz="1200" i="0" kern="1200" baseline="0" dirty="0">
                <a:solidFill>
                  <a:schemeClr val="tx1"/>
                </a:solidFill>
                <a:latin typeface="+mn-lt"/>
                <a:ea typeface="+mn-ea"/>
                <a:cs typeface="+mn-cs"/>
              </a:rPr>
              <a:t>während das Interesse der Schüler/innen der Kontrollgruppe signifikant abnimmt </a:t>
            </a:r>
            <a:r>
              <a:rPr lang="de-DE" sz="1200" i="0" kern="1200" baseline="0" dirty="0" smtClean="0">
                <a:solidFill>
                  <a:schemeClr val="tx1"/>
                </a:solidFill>
                <a:latin typeface="+mn-lt"/>
                <a:ea typeface="+mn-ea"/>
                <a:cs typeface="+mn-cs"/>
              </a:rPr>
              <a:t>[…]. </a:t>
            </a:r>
            <a:r>
              <a:rPr lang="de-DE" sz="1200" i="0" kern="1200" baseline="0" dirty="0">
                <a:solidFill>
                  <a:schemeClr val="tx1"/>
                </a:solidFill>
                <a:latin typeface="+mn-lt"/>
                <a:ea typeface="+mn-ea"/>
                <a:cs typeface="+mn-cs"/>
              </a:rPr>
              <a:t>Außerdem belegen die Ergebnisse der Schülerinterviews mit den Schüler/innen der Lernleiterklassen ihre </a:t>
            </a:r>
            <a:r>
              <a:rPr lang="de-DE" sz="1200" b="1" i="0" kern="1200" baseline="0" dirty="0">
                <a:solidFill>
                  <a:schemeClr val="tx1"/>
                </a:solidFill>
                <a:latin typeface="+mn-lt"/>
                <a:ea typeface="+mn-ea"/>
                <a:cs typeface="+mn-cs"/>
              </a:rPr>
              <a:t>positive Einstellung</a:t>
            </a:r>
            <a:r>
              <a:rPr lang="de-DE" sz="1200" i="0" kern="1200" baseline="0" dirty="0">
                <a:solidFill>
                  <a:schemeClr val="tx1"/>
                </a:solidFill>
                <a:latin typeface="+mn-lt"/>
                <a:ea typeface="+mn-ea"/>
                <a:cs typeface="+mn-cs"/>
              </a:rPr>
              <a:t> zum </a:t>
            </a:r>
            <a:r>
              <a:rPr lang="de-DE" sz="1200" b="1" i="0" kern="1200" baseline="0" dirty="0">
                <a:solidFill>
                  <a:schemeClr val="tx1"/>
                </a:solidFill>
                <a:latin typeface="+mn-lt"/>
                <a:ea typeface="+mn-ea"/>
                <a:cs typeface="+mn-cs"/>
              </a:rPr>
              <a:t>Lernleiter-Konzept.</a:t>
            </a:r>
          </a:p>
          <a:p>
            <a:r>
              <a:rPr lang="de-DE" sz="1200" kern="1200" baseline="0" dirty="0">
                <a:solidFill>
                  <a:schemeClr val="tx1"/>
                </a:solidFill>
                <a:latin typeface="+mn-lt"/>
                <a:ea typeface="+mn-ea"/>
                <a:cs typeface="+mn-cs"/>
              </a:rPr>
              <a:t>Dabei bewerten 31 der 46 interviewten Lernenden das Konzept als sehr gelungen, während nur zwei der Lernenden ihren vorherigen Unterricht bevorzugen. Als Gründe für dieses positive Urteil nennen die Schüler/innen vor allem die </a:t>
            </a:r>
            <a:r>
              <a:rPr lang="de-DE" sz="1200" b="1" kern="1200" baseline="0" dirty="0">
                <a:solidFill>
                  <a:schemeClr val="tx1"/>
                </a:solidFill>
                <a:latin typeface="+mn-lt"/>
                <a:ea typeface="+mn-ea"/>
                <a:cs typeface="+mn-cs"/>
              </a:rPr>
              <a:t>Strukturiertheit und Transparenz </a:t>
            </a:r>
            <a:r>
              <a:rPr lang="de-DE" sz="1200" kern="1200" baseline="0" dirty="0">
                <a:solidFill>
                  <a:schemeClr val="tx1"/>
                </a:solidFill>
                <a:latin typeface="+mn-lt"/>
                <a:ea typeface="+mn-ea"/>
                <a:cs typeface="+mn-cs"/>
              </a:rPr>
              <a:t>des Unterrichts sowie die bessere Verständlichkeit der Inhalte. Eine besondere </a:t>
            </a:r>
            <a:r>
              <a:rPr lang="de-DE" sz="1200" b="1" kern="1200" baseline="0" dirty="0">
                <a:solidFill>
                  <a:schemeClr val="tx1"/>
                </a:solidFill>
                <a:latin typeface="+mn-lt"/>
                <a:ea typeface="+mn-ea"/>
                <a:cs typeface="+mn-cs"/>
              </a:rPr>
              <a:t>Wertschätzung</a:t>
            </a:r>
            <a:r>
              <a:rPr lang="de-DE" sz="1200" kern="1200" baseline="0" dirty="0">
                <a:solidFill>
                  <a:schemeClr val="tx1"/>
                </a:solidFill>
                <a:latin typeface="+mn-lt"/>
                <a:ea typeface="+mn-ea"/>
                <a:cs typeface="+mn-cs"/>
              </a:rPr>
              <a:t> erfahren dabei </a:t>
            </a:r>
            <a:r>
              <a:rPr lang="de-DE" sz="1200" b="1" kern="1200" baseline="0" dirty="0">
                <a:solidFill>
                  <a:schemeClr val="tx1"/>
                </a:solidFill>
                <a:latin typeface="+mn-lt"/>
                <a:ea typeface="+mn-ea"/>
                <a:cs typeface="+mn-cs"/>
              </a:rPr>
              <a:t>die Bausteine zur Selbsteinschätzung und individuellen Übung</a:t>
            </a:r>
            <a:r>
              <a:rPr lang="de-DE" sz="1200" kern="1200" baseline="0" dirty="0">
                <a:solidFill>
                  <a:schemeClr val="tx1"/>
                </a:solidFill>
                <a:latin typeface="+mn-lt"/>
                <a:ea typeface="+mn-ea"/>
                <a:cs typeface="+mn-cs"/>
              </a:rPr>
              <a:t>, die von 42 der 46 interviewten Schüler/innen als besondere Stärke des Lernleiteransatzes genannt werden. </a:t>
            </a:r>
            <a:r>
              <a:rPr lang="de-DE" sz="1200" kern="1200" baseline="0" dirty="0" smtClean="0">
                <a:solidFill>
                  <a:schemeClr val="tx1"/>
                </a:solidFill>
                <a:latin typeface="+mn-lt"/>
                <a:ea typeface="+mn-ea"/>
                <a:cs typeface="+mn-cs"/>
              </a:rPr>
              <a:t>[…]</a:t>
            </a:r>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Diese Lernenden sehen gerade hier einen geeigneten </a:t>
            </a:r>
            <a:r>
              <a:rPr lang="de-DE" sz="1200" b="1" kern="1200" baseline="0" dirty="0">
                <a:solidFill>
                  <a:schemeClr val="tx1"/>
                </a:solidFill>
                <a:latin typeface="+mn-lt"/>
                <a:ea typeface="+mn-ea"/>
                <a:cs typeface="+mn-cs"/>
              </a:rPr>
              <a:t>Weg, eigene Stärken und Schwächen</a:t>
            </a:r>
            <a:r>
              <a:rPr lang="de-DE" sz="1200" kern="1200" baseline="0" dirty="0">
                <a:solidFill>
                  <a:schemeClr val="tx1"/>
                </a:solidFill>
                <a:latin typeface="+mn-lt"/>
                <a:ea typeface="+mn-ea"/>
                <a:cs typeface="+mn-cs"/>
              </a:rPr>
              <a:t> zu erkennen und mögliche </a:t>
            </a:r>
            <a:r>
              <a:rPr lang="de-DE" sz="1200" b="1" kern="1200" baseline="0" dirty="0">
                <a:solidFill>
                  <a:schemeClr val="tx1"/>
                </a:solidFill>
                <a:latin typeface="+mn-lt"/>
                <a:ea typeface="+mn-ea"/>
                <a:cs typeface="+mn-cs"/>
              </a:rPr>
              <a:t>Lücken durch die anschließenden Übungsaufgaben zu schließen</a:t>
            </a:r>
            <a:r>
              <a:rPr lang="de-DE" sz="1200" kern="1200" baseline="0" dirty="0">
                <a:solidFill>
                  <a:schemeClr val="tx1"/>
                </a:solidFill>
                <a:latin typeface="+mn-lt"/>
                <a:ea typeface="+mn-ea"/>
                <a:cs typeface="+mn-cs"/>
              </a:rPr>
              <a:t>. Gerade </a:t>
            </a:r>
            <a:r>
              <a:rPr lang="de-DE" sz="1200" b="1" kern="1200" baseline="0" dirty="0">
                <a:solidFill>
                  <a:schemeClr val="tx1"/>
                </a:solidFill>
                <a:latin typeface="+mn-lt"/>
                <a:ea typeface="+mn-ea"/>
                <a:cs typeface="+mn-cs"/>
              </a:rPr>
              <a:t>schwächere Schüler/innen </a:t>
            </a:r>
            <a:r>
              <a:rPr lang="de-DE" sz="1200" kern="1200" baseline="0" dirty="0">
                <a:solidFill>
                  <a:schemeClr val="tx1"/>
                </a:solidFill>
                <a:latin typeface="+mn-lt"/>
                <a:ea typeface="+mn-ea"/>
                <a:cs typeface="+mn-cs"/>
              </a:rPr>
              <a:t>schätzen zudem die </a:t>
            </a:r>
            <a:r>
              <a:rPr lang="de-DE" sz="1200" b="1" kern="1200" baseline="0" dirty="0">
                <a:solidFill>
                  <a:schemeClr val="tx1"/>
                </a:solidFill>
                <a:latin typeface="+mn-lt"/>
                <a:ea typeface="+mn-ea"/>
                <a:cs typeface="+mn-cs"/>
              </a:rPr>
              <a:t>Strukturiertheit und Transparenz</a:t>
            </a:r>
            <a:r>
              <a:rPr lang="de-DE" sz="1200" kern="1200" baseline="0" dirty="0">
                <a:solidFill>
                  <a:schemeClr val="tx1"/>
                </a:solidFill>
                <a:latin typeface="+mn-lt"/>
                <a:ea typeface="+mn-ea"/>
                <a:cs typeface="+mn-cs"/>
              </a:rPr>
              <a:t> der Methode, die sie als Erleichterung für ihren Lernprozess wahrnehmen.“ (ebd., S. 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26</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Literatur:</a:t>
            </a:r>
            <a:endParaRPr lang="de-DE" sz="1200" kern="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van </a:t>
            </a:r>
            <a:r>
              <a:rPr lang="de-DE" sz="1200" kern="1200" dirty="0" err="1">
                <a:solidFill>
                  <a:schemeClr val="tx1"/>
                </a:solidFill>
                <a:latin typeface="Calibri" panose="020F0502020204030204" pitchFamily="34" charset="0"/>
                <a:cs typeface="Calibri" panose="020F0502020204030204" pitchFamily="34" charset="0"/>
              </a:rPr>
              <a:t>Vorst</a:t>
            </a:r>
            <a:r>
              <a:rPr lang="de-DE" sz="1200" kern="1200" dirty="0">
                <a:solidFill>
                  <a:schemeClr val="tx1"/>
                </a:solidFill>
                <a:latin typeface="Calibri" panose="020F0502020204030204" pitchFamily="34" charset="0"/>
                <a:cs typeface="Calibri" panose="020F0502020204030204" pitchFamily="34" charset="0"/>
              </a:rPr>
              <a:t>, H. &amp; Wolf, E. (2020). Einführung in das Ionenkonzept mit der Lernleiter. In J. </a:t>
            </a:r>
            <a:r>
              <a:rPr lang="de-DE" sz="1200" kern="1200" dirty="0" err="1">
                <a:solidFill>
                  <a:schemeClr val="tx1"/>
                </a:solidFill>
                <a:latin typeface="Calibri" panose="020F0502020204030204" pitchFamily="34" charset="0"/>
                <a:cs typeface="Calibri" panose="020F0502020204030204" pitchFamily="34" charset="0"/>
              </a:rPr>
              <a:t>Roß</a:t>
            </a:r>
            <a:r>
              <a:rPr lang="de-DE" sz="1200" kern="1200" dirty="0">
                <a:solidFill>
                  <a:schemeClr val="tx1"/>
                </a:solidFill>
                <a:latin typeface="Calibri" panose="020F0502020204030204" pitchFamily="34" charset="0"/>
                <a:cs typeface="Calibri" panose="020F0502020204030204" pitchFamily="34" charset="0"/>
              </a:rPr>
              <a:t> (Hrsg.), </a:t>
            </a:r>
            <a:r>
              <a:rPr lang="de-DE" sz="1200" i="1" kern="1200" dirty="0">
                <a:solidFill>
                  <a:schemeClr val="tx1"/>
                </a:solidFill>
                <a:latin typeface="Calibri" panose="020F0502020204030204" pitchFamily="34" charset="0"/>
                <a:cs typeface="Calibri" panose="020F0502020204030204" pitchFamily="34" charset="0"/>
              </a:rPr>
              <a:t>SINUS.NRW: Motivation durch kognitive Aktivierung. Impulse zur Weiterentwicklung des Unterrichts in den MINT-Fächern</a:t>
            </a:r>
            <a:r>
              <a:rPr lang="de-DE" sz="1200" kern="1200" dirty="0">
                <a:solidFill>
                  <a:schemeClr val="tx1"/>
                </a:solidFill>
                <a:latin typeface="Calibri" panose="020F0502020204030204" pitchFamily="34" charset="0"/>
                <a:cs typeface="Calibri" panose="020F0502020204030204" pitchFamily="34" charset="0"/>
              </a:rPr>
              <a:t>. Bielefeld: </a:t>
            </a:r>
            <a:r>
              <a:rPr lang="de-DE" sz="1200" kern="1200" dirty="0" err="1">
                <a:solidFill>
                  <a:schemeClr val="tx1"/>
                </a:solidFill>
                <a:latin typeface="Calibri" panose="020F0502020204030204" pitchFamily="34" charset="0"/>
                <a:cs typeface="Calibri" panose="020F0502020204030204" pitchFamily="34" charset="0"/>
              </a:rPr>
              <a:t>wbv</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media</a:t>
            </a:r>
            <a:r>
              <a:rPr lang="de-DE" sz="1200" kern="1200" dirty="0">
                <a:solidFill>
                  <a:schemeClr val="tx1"/>
                </a:solidFill>
                <a:latin typeface="Calibri" panose="020F0502020204030204" pitchFamily="34" charset="0"/>
                <a:cs typeface="Calibri" panose="020F0502020204030204" pitchFamily="34" charset="0"/>
              </a:rPr>
              <a:t>, S. 113. Verfügbar unter </a:t>
            </a:r>
            <a:r>
              <a:rPr lang="de-DE" sz="1200" dirty="0">
                <a:latin typeface="Calibri" panose="020F0502020204030204" pitchFamily="34" charset="0"/>
                <a:cs typeface="Calibri" panose="020F0502020204030204" pitchFamily="34" charset="0"/>
              </a:rPr>
              <a:t>https://www.schulentwicklung.nrw.de/sinus/upload/Publikation_2020/Sinus-NRW_-_2020_Motivation_durch_kognitive_Aktivierung_6004814w.pdf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endParaRPr lang="de-DE" sz="1200" b="1" kern="1200" baseline="0" dirty="0">
              <a:solidFill>
                <a:schemeClr val="tx1"/>
              </a:solidFill>
              <a:latin typeface="+mn-lt"/>
              <a:ea typeface="+mn-ea"/>
              <a:cs typeface="+mn-cs"/>
            </a:endParaRPr>
          </a:p>
          <a:p>
            <a:endParaRPr lang="de-DE" sz="1200" b="1" kern="1200" baseline="0" dirty="0">
              <a:solidFill>
                <a:schemeClr val="tx1"/>
              </a:solidFill>
              <a:latin typeface="+mn-lt"/>
              <a:ea typeface="+mn-ea"/>
              <a:cs typeface="+mn-cs"/>
            </a:endParaRPr>
          </a:p>
          <a:p>
            <a:r>
              <a:rPr lang="de-DE" sz="1200" b="1" kern="1200" baseline="0" dirty="0">
                <a:solidFill>
                  <a:schemeClr val="tx1"/>
                </a:solidFill>
                <a:latin typeface="+mn-lt"/>
                <a:ea typeface="+mn-ea"/>
                <a:cs typeface="+mn-cs"/>
              </a:rPr>
              <a:t>Lernzuwachs und Fachwissen: </a:t>
            </a:r>
          </a:p>
          <a:p>
            <a:r>
              <a:rPr lang="de-DE" dirty="0"/>
              <a:t>„Die Durchführung einer Varianzanalyse mit Messwiederholung zeigt einen signifikanten Fachwissenszuwachs im Themenfeld Ionen und Salze mit einer hohen Effektstärke (</a:t>
            </a:r>
            <a:r>
              <a:rPr lang="de-DE" dirty="0" smtClean="0"/>
              <a:t>F(1,79</a:t>
            </a:r>
            <a:r>
              <a:rPr lang="de-DE" dirty="0"/>
              <a:t>) = 93,847; p &lt; 0,001; </a:t>
            </a:r>
            <a:r>
              <a:rPr lang="de-DE" dirty="0" err="1"/>
              <a:t>ηp</a:t>
            </a:r>
            <a:r>
              <a:rPr lang="de-DE" dirty="0"/>
              <a:t> 2 = 0,543). Hinsichtlich des Fachwissenszuwachses kann der Unterricht mit der Lernleiter somit als positiv bewertet werden.“ (ebd., S. 113)</a:t>
            </a:r>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Lernende der Lernleiter-Klassen erzielen signifikant bessere Ergebnisse im Posttest als im Prätest. </a:t>
            </a:r>
          </a:p>
          <a:p>
            <a:endParaRPr lang="de-DE" sz="1200" kern="1200" baseline="0" dirty="0">
              <a:solidFill>
                <a:schemeClr val="tx1"/>
              </a:solidFill>
              <a:latin typeface="+mn-lt"/>
              <a:ea typeface="+mn-ea"/>
              <a:cs typeface="+mn-cs"/>
            </a:endParaRPr>
          </a:p>
          <a:p>
            <a:endParaRPr lang="de-DE" sz="1200"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27</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Literatur</a:t>
            </a:r>
            <a:r>
              <a:rPr lang="de-DE" b="1" dirty="0" smtClean="0"/>
              <a:t>:</a:t>
            </a:r>
            <a:endParaRPr lang="de-DE" sz="1200" kern="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van </a:t>
            </a:r>
            <a:r>
              <a:rPr lang="de-DE" sz="1200" kern="1200" dirty="0" err="1">
                <a:solidFill>
                  <a:schemeClr val="tx1"/>
                </a:solidFill>
                <a:latin typeface="Calibri" panose="020F0502020204030204" pitchFamily="34" charset="0"/>
                <a:cs typeface="Calibri" panose="020F0502020204030204" pitchFamily="34" charset="0"/>
              </a:rPr>
              <a:t>Vorst</a:t>
            </a:r>
            <a:r>
              <a:rPr lang="de-DE" sz="1200" kern="1200" dirty="0">
                <a:solidFill>
                  <a:schemeClr val="tx1"/>
                </a:solidFill>
                <a:latin typeface="Calibri" panose="020F0502020204030204" pitchFamily="34" charset="0"/>
                <a:cs typeface="Calibri" panose="020F0502020204030204" pitchFamily="34" charset="0"/>
              </a:rPr>
              <a:t>, H. &amp; Wolf, E. (2020). Einführung in das Ionenkonzept mit der Lernleiter. In J. </a:t>
            </a:r>
            <a:r>
              <a:rPr lang="de-DE" sz="1200" kern="1200" dirty="0" err="1">
                <a:solidFill>
                  <a:schemeClr val="tx1"/>
                </a:solidFill>
                <a:latin typeface="Calibri" panose="020F0502020204030204" pitchFamily="34" charset="0"/>
                <a:cs typeface="Calibri" panose="020F0502020204030204" pitchFamily="34" charset="0"/>
              </a:rPr>
              <a:t>Roß</a:t>
            </a:r>
            <a:r>
              <a:rPr lang="de-DE" sz="1200" kern="1200" dirty="0">
                <a:solidFill>
                  <a:schemeClr val="tx1"/>
                </a:solidFill>
                <a:latin typeface="Calibri" panose="020F0502020204030204" pitchFamily="34" charset="0"/>
                <a:cs typeface="Calibri" panose="020F0502020204030204" pitchFamily="34" charset="0"/>
              </a:rPr>
              <a:t> (Hrsg.), </a:t>
            </a:r>
            <a:r>
              <a:rPr lang="de-DE" sz="1200" i="1" kern="1200" dirty="0">
                <a:solidFill>
                  <a:schemeClr val="tx1"/>
                </a:solidFill>
                <a:latin typeface="Calibri" panose="020F0502020204030204" pitchFamily="34" charset="0"/>
                <a:cs typeface="Calibri" panose="020F0502020204030204" pitchFamily="34" charset="0"/>
              </a:rPr>
              <a:t>SINUS.NRW: Motivation durch kognitive Aktivierung. Impulse zur Weiterentwicklung des Unterrichts in den MINT-Fächern</a:t>
            </a:r>
            <a:r>
              <a:rPr lang="de-DE" sz="1200" kern="1200" dirty="0">
                <a:solidFill>
                  <a:schemeClr val="tx1"/>
                </a:solidFill>
                <a:latin typeface="Calibri" panose="020F0502020204030204" pitchFamily="34" charset="0"/>
                <a:cs typeface="Calibri" panose="020F0502020204030204" pitchFamily="34" charset="0"/>
              </a:rPr>
              <a:t>. Bielefeld: </a:t>
            </a:r>
            <a:r>
              <a:rPr lang="de-DE" sz="1200" kern="1200" dirty="0" err="1">
                <a:solidFill>
                  <a:schemeClr val="tx1"/>
                </a:solidFill>
                <a:latin typeface="Calibri" panose="020F0502020204030204" pitchFamily="34" charset="0"/>
                <a:cs typeface="Calibri" panose="020F0502020204030204" pitchFamily="34" charset="0"/>
              </a:rPr>
              <a:t>wbv</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media</a:t>
            </a:r>
            <a:r>
              <a:rPr lang="de-DE" sz="1200" kern="1200" dirty="0">
                <a:solidFill>
                  <a:schemeClr val="tx1"/>
                </a:solidFill>
                <a:latin typeface="Calibri" panose="020F0502020204030204" pitchFamily="34" charset="0"/>
                <a:cs typeface="Calibri" panose="020F0502020204030204" pitchFamily="34" charset="0"/>
              </a:rPr>
              <a:t>, S. 114. Verfügbar unter </a:t>
            </a:r>
            <a:r>
              <a:rPr lang="de-DE" sz="1200" dirty="0">
                <a:latin typeface="Calibri" panose="020F0502020204030204" pitchFamily="34" charset="0"/>
                <a:cs typeface="Calibri" panose="020F0502020204030204" pitchFamily="34" charset="0"/>
              </a:rPr>
              <a:t>https://www.schulentwicklung.nrw.de/sinus/upload/Publikation_2020/Sinus-NRW_-_2020_Motivation_durch_kognitive_Aktivierung_6004814w.pdf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endParaRPr lang="de-DE" sz="1200" b="1" kern="1200" baseline="0" dirty="0">
              <a:solidFill>
                <a:schemeClr val="tx1"/>
              </a:solidFill>
              <a:latin typeface="+mn-lt"/>
              <a:ea typeface="+mn-ea"/>
              <a:cs typeface="+mn-cs"/>
            </a:endParaRPr>
          </a:p>
          <a:p>
            <a:endParaRPr lang="de-DE" sz="1200" b="1" kern="1200" baseline="0" dirty="0">
              <a:solidFill>
                <a:schemeClr val="tx1"/>
              </a:solidFill>
              <a:latin typeface="+mn-lt"/>
              <a:ea typeface="+mn-ea"/>
              <a:cs typeface="+mn-cs"/>
            </a:endParaRPr>
          </a:p>
          <a:p>
            <a:r>
              <a:rPr lang="de-DE" sz="1200" b="1" kern="1200" baseline="0" dirty="0">
                <a:solidFill>
                  <a:schemeClr val="tx1"/>
                </a:solidFill>
                <a:latin typeface="+mn-lt"/>
                <a:ea typeface="+mn-ea"/>
                <a:cs typeface="+mn-cs"/>
              </a:rPr>
              <a:t>Sach-/Fachinteresse und Selbstkonzept </a:t>
            </a:r>
          </a:p>
          <a:p>
            <a:r>
              <a:rPr lang="de-DE" dirty="0"/>
              <a:t>„Für das Interesse und Selbstkonzept der Lernenden konnten keine signifikanten Effekte des Unterrichts mit der Lernleiter Ionen und Salze gefunden werden. Die Werte liegen nach wie vor im mittleren Bereich. Dies erscheint zunächst als ernüchterndes Ergebnis, kann aber vor dem Hintergrund des allgemein festgestellten Interessenrückgangs am Fach Chemie in der </a:t>
            </a:r>
            <a:r>
              <a:rPr lang="de-DE" b="0" dirty="0"/>
              <a:t>Sekundarstufe I (</a:t>
            </a:r>
            <a:r>
              <a:rPr lang="de-DE" b="0" dirty="0" err="1"/>
              <a:t>Merzyn</a:t>
            </a:r>
            <a:r>
              <a:rPr lang="de-DE" b="0" dirty="0"/>
              <a:t>, 2008) </a:t>
            </a:r>
            <a:r>
              <a:rPr lang="de-DE" dirty="0"/>
              <a:t>als positiv gewertet werden. Dem sonst negativ verlaufenden Trend des Interesses der Lernenden konnte zumindest entgegengewirkt werden.“ (ebd., S. 114) </a:t>
            </a:r>
            <a:endParaRPr lang="de-DE" sz="1200" b="1"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Dieses zeigte auch die Studie zur Lernleiter Atombau: Während das Interesse der Lernenden der Kontrollgruppe im Verlauf der Unterrichtsreihe zum Atombau sinkt, bleibt das Interesse der Schülerinnen und Schüler der Lernleiter-Klassen konstant. Dieser Effekt ist vor allem bei den leistungsschwachen Lernenden mit mittlerem Leistungsniveau zu beobachten. </a:t>
            </a:r>
          </a:p>
          <a:p>
            <a:endParaRPr lang="de-DE" sz="1200"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28</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179571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Literatur:</a:t>
            </a:r>
            <a:endParaRPr lang="de-DE" sz="1200" kern="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van </a:t>
            </a:r>
            <a:r>
              <a:rPr lang="de-DE" sz="1200" kern="1200" dirty="0" err="1">
                <a:solidFill>
                  <a:schemeClr val="tx1"/>
                </a:solidFill>
                <a:latin typeface="Calibri" panose="020F0502020204030204" pitchFamily="34" charset="0"/>
                <a:cs typeface="Calibri" panose="020F0502020204030204" pitchFamily="34" charset="0"/>
              </a:rPr>
              <a:t>Vorst</a:t>
            </a:r>
            <a:r>
              <a:rPr lang="de-DE" sz="1200" kern="1200" dirty="0">
                <a:solidFill>
                  <a:schemeClr val="tx1"/>
                </a:solidFill>
                <a:latin typeface="Calibri" panose="020F0502020204030204" pitchFamily="34" charset="0"/>
                <a:cs typeface="Calibri" panose="020F0502020204030204" pitchFamily="34" charset="0"/>
              </a:rPr>
              <a:t>, H. &amp; Wolf, E. (2020). Einführung in das Ionenkonzept mit der Lernleiter. In J. </a:t>
            </a:r>
            <a:r>
              <a:rPr lang="de-DE" sz="1200" kern="1200" dirty="0" err="1">
                <a:solidFill>
                  <a:schemeClr val="tx1"/>
                </a:solidFill>
                <a:latin typeface="Calibri" panose="020F0502020204030204" pitchFamily="34" charset="0"/>
                <a:cs typeface="Calibri" panose="020F0502020204030204" pitchFamily="34" charset="0"/>
              </a:rPr>
              <a:t>Roß</a:t>
            </a:r>
            <a:r>
              <a:rPr lang="de-DE" sz="1200" kern="1200" dirty="0">
                <a:solidFill>
                  <a:schemeClr val="tx1"/>
                </a:solidFill>
                <a:latin typeface="Calibri" panose="020F0502020204030204" pitchFamily="34" charset="0"/>
                <a:cs typeface="Calibri" panose="020F0502020204030204" pitchFamily="34" charset="0"/>
              </a:rPr>
              <a:t> (Hrsg.), </a:t>
            </a:r>
            <a:r>
              <a:rPr lang="de-DE" sz="1200" i="1" kern="1200" dirty="0">
                <a:solidFill>
                  <a:schemeClr val="tx1"/>
                </a:solidFill>
                <a:latin typeface="Calibri" panose="020F0502020204030204" pitchFamily="34" charset="0"/>
                <a:cs typeface="Calibri" panose="020F0502020204030204" pitchFamily="34" charset="0"/>
              </a:rPr>
              <a:t>SINUS.NRW: Motivation durch kognitive Aktivierung. Impulse zur Weiterentwicklung des Unterrichts in den MINT-Fächern</a:t>
            </a:r>
            <a:r>
              <a:rPr lang="de-DE" sz="1200" kern="1200" dirty="0">
                <a:solidFill>
                  <a:schemeClr val="tx1"/>
                </a:solidFill>
                <a:latin typeface="Calibri" panose="020F0502020204030204" pitchFamily="34" charset="0"/>
                <a:cs typeface="Calibri" panose="020F0502020204030204" pitchFamily="34" charset="0"/>
              </a:rPr>
              <a:t>. Bielefeld: </a:t>
            </a:r>
            <a:r>
              <a:rPr lang="de-DE" sz="1200" kern="1200" dirty="0" err="1">
                <a:solidFill>
                  <a:schemeClr val="tx1"/>
                </a:solidFill>
                <a:latin typeface="Calibri" panose="020F0502020204030204" pitchFamily="34" charset="0"/>
                <a:cs typeface="Calibri" panose="020F0502020204030204" pitchFamily="34" charset="0"/>
              </a:rPr>
              <a:t>wbv</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media</a:t>
            </a:r>
            <a:r>
              <a:rPr lang="de-DE" sz="1200" kern="1200" dirty="0">
                <a:solidFill>
                  <a:schemeClr val="tx1"/>
                </a:solidFill>
                <a:latin typeface="Calibri" panose="020F0502020204030204" pitchFamily="34" charset="0"/>
                <a:cs typeface="Calibri" panose="020F0502020204030204" pitchFamily="34" charset="0"/>
              </a:rPr>
              <a:t>, S. 114. Verfügbar unter </a:t>
            </a:r>
            <a:r>
              <a:rPr lang="de-DE" sz="1200" dirty="0">
                <a:latin typeface="Calibri" panose="020F0502020204030204" pitchFamily="34" charset="0"/>
                <a:cs typeface="Calibri" panose="020F0502020204030204" pitchFamily="34" charset="0"/>
              </a:rPr>
              <a:t>https://www.schulentwicklung.nrw.de/sinus/upload/Publikation_2020/Sinus-NRW_-_2020_Motivation_durch_kognitive_Aktivierung_6004814w.pdf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p>
          <a:p>
            <a:endParaRPr lang="de-DE" sz="1200"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29</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346533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3</a:t>
            </a:fld>
            <a:endParaRPr lang="de-DE" dirty="0"/>
          </a:p>
        </p:txBody>
      </p:sp>
    </p:spTree>
    <p:extLst>
      <p:ext uri="{BB962C8B-B14F-4D97-AF65-F5344CB8AC3E}">
        <p14:creationId xmlns:p14="http://schemas.microsoft.com/office/powerpoint/2010/main" val="473605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Literatur: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van </a:t>
            </a:r>
            <a:r>
              <a:rPr lang="de-DE" sz="1200" kern="1200" dirty="0" err="1">
                <a:solidFill>
                  <a:schemeClr val="tx1"/>
                </a:solidFill>
                <a:latin typeface="Calibri" panose="020F0502020204030204" pitchFamily="34" charset="0"/>
                <a:cs typeface="Calibri" panose="020F0502020204030204" pitchFamily="34" charset="0"/>
              </a:rPr>
              <a:t>Vorst</a:t>
            </a:r>
            <a:r>
              <a:rPr lang="de-DE" sz="1200" kern="1200" dirty="0">
                <a:solidFill>
                  <a:schemeClr val="tx1"/>
                </a:solidFill>
                <a:latin typeface="Calibri" panose="020F0502020204030204" pitchFamily="34" charset="0"/>
                <a:cs typeface="Calibri" panose="020F0502020204030204" pitchFamily="34" charset="0"/>
              </a:rPr>
              <a:t>, H. &amp; Wolf, E. (2020). Einführung in das Ionenkonzept mit der Lernleiter. In J. </a:t>
            </a:r>
            <a:r>
              <a:rPr lang="de-DE" sz="1200" kern="1200" dirty="0" err="1">
                <a:solidFill>
                  <a:schemeClr val="tx1"/>
                </a:solidFill>
                <a:latin typeface="Calibri" panose="020F0502020204030204" pitchFamily="34" charset="0"/>
                <a:cs typeface="Calibri" panose="020F0502020204030204" pitchFamily="34" charset="0"/>
              </a:rPr>
              <a:t>Roß</a:t>
            </a:r>
            <a:r>
              <a:rPr lang="de-DE" sz="1200" kern="1200" dirty="0">
                <a:solidFill>
                  <a:schemeClr val="tx1"/>
                </a:solidFill>
                <a:latin typeface="Calibri" panose="020F0502020204030204" pitchFamily="34" charset="0"/>
                <a:cs typeface="Calibri" panose="020F0502020204030204" pitchFamily="34" charset="0"/>
              </a:rPr>
              <a:t> (Hrsg.), </a:t>
            </a:r>
            <a:r>
              <a:rPr lang="de-DE" sz="1200" i="1" kern="1200" dirty="0">
                <a:solidFill>
                  <a:schemeClr val="tx1"/>
                </a:solidFill>
                <a:latin typeface="Calibri" panose="020F0502020204030204" pitchFamily="34" charset="0"/>
                <a:cs typeface="Calibri" panose="020F0502020204030204" pitchFamily="34" charset="0"/>
              </a:rPr>
              <a:t>SINUS.NRW: Motivation durch kognitive Aktivierung. Impulse zur Weiterentwicklung des Unterrichts in den MINT-Fächern</a:t>
            </a:r>
            <a:r>
              <a:rPr lang="de-DE" sz="1200" kern="1200" dirty="0">
                <a:solidFill>
                  <a:schemeClr val="tx1"/>
                </a:solidFill>
                <a:latin typeface="Calibri" panose="020F0502020204030204" pitchFamily="34" charset="0"/>
                <a:cs typeface="Calibri" panose="020F0502020204030204" pitchFamily="34" charset="0"/>
              </a:rPr>
              <a:t>. Bielefeld: </a:t>
            </a:r>
            <a:r>
              <a:rPr lang="de-DE" sz="1200" kern="1200" dirty="0" err="1">
                <a:solidFill>
                  <a:schemeClr val="tx1"/>
                </a:solidFill>
                <a:latin typeface="Calibri" panose="020F0502020204030204" pitchFamily="34" charset="0"/>
                <a:cs typeface="Calibri" panose="020F0502020204030204" pitchFamily="34" charset="0"/>
              </a:rPr>
              <a:t>wbv</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media</a:t>
            </a:r>
            <a:r>
              <a:rPr lang="de-DE" sz="1200" kern="1200" dirty="0">
                <a:solidFill>
                  <a:schemeClr val="tx1"/>
                </a:solidFill>
                <a:latin typeface="Calibri" panose="020F0502020204030204" pitchFamily="34" charset="0"/>
                <a:cs typeface="Calibri" panose="020F0502020204030204" pitchFamily="34" charset="0"/>
              </a:rPr>
              <a:t>, S. 101-116. Verfügbar unter </a:t>
            </a:r>
            <a:r>
              <a:rPr lang="de-DE" sz="1200" dirty="0">
                <a:latin typeface="Calibri" panose="020F0502020204030204" pitchFamily="34" charset="0"/>
                <a:cs typeface="Calibri" panose="020F0502020204030204" pitchFamily="34" charset="0"/>
              </a:rPr>
              <a:t>https://www.schulentwicklung.nrw.de/sinus/upload/Publikation_2020/Sinus-NRW_-_2020_Motivation_durch_kognitive_Aktivierung_6004814w.pdf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unterrichtspraktische Erprobung zeigt, dass die Lernleiter Ionen und Salze auch unabhängig von der Lernleiter Atombau erfolgreich eingesetzt werden kann, wenn die Schülerinnen und Schüler in den Umgang mit der Lernleiter eingeführt werden. Rückmeldungen der Schülerinnen und Schüler zeigen, dass sie am Unterricht mit der Lernleiter insbesondere das transparente und strukturierte Vorgehen in Kombination mit der Selbstverantwortung für ihren eigenen Lernprozess schätzen. Die Unterrichtsbeobachtung der Lehrkräfte, aber auch Aussagen der Lernenden machen deutlich, dass sie die Transparenz des Unterrichtsgeschehens als besonders förderlich für ihren Lernprozess bewerten. Durch das Lernleiterposter, auf dem der Unterrichtsstand in jeder Unterrichtsstunde gemeinsam mit den Schülerinnen und Schülern eingeordnet wird, sind sowohl der Lerninhalt, aber auch die Sozialform transparent. Die Erfahrungen der Lehrkräfte, die mit der Lernleiter unterrichteten, machen deutlich, dass die Lernenden von den kleinschrittigen Lernsequenzen sowie der klaren Gliederung in Milestones und Bausteine profitieren. Hierdurch wird das strukturierte Arbeiten gefördert. Die Lehrkraft ist dabei als Lernberater gefragt, die die Schülerinnen und Schüler individuell während der Selbsteinschätzung und der individuellen Übungsphase unterstützt, was eine genaue Beobachtung des Lernverhaltens und das gezielte und individuelle Anbieten geeigneter Hilfestellungen erfordert. Gerade das handlungsorientierte Material, wie z. B. Lernspiele, erhöht die Motivation der Schülerinnen und Schüler in den Übungsphasen. Anders als in der Lernleiter Atombau, in der inhaltsbedingt nur Modellexperimente eingesetzt wurden, integriert die Lernleiter Ionen und Salze auch Schülerexperimente. Während das SINUS-Team bei der Konstruktion des Lernleitermaterials davon ausging, dass der Einsatz von Schülerexperimenten einen besonderen motivierenden Effekt hat, zeigt die praktische Erprobung an diesen Stellen die größten Herausforderungen für den unterrichtlichen Einsatz. Zum einen ist es notwendig, die einzelnen Versuchsvorschriften an die Gegebenheiten und die Ausstattung der jeweiligen Schule sowie die Experimentiererfahrungen der Schülerinnen und Schüler anzupassen. Zum anderen ist ein geübtes </a:t>
            </a:r>
            <a:r>
              <a:rPr lang="de-DE" dirty="0" err="1"/>
              <a:t>ClassroomManagement</a:t>
            </a:r>
            <a:r>
              <a:rPr lang="de-DE" dirty="0"/>
              <a:t> erforderlich, da die Lernenden abhängig von der Niveaustufe unterschiedliche Experimente durchführen. Die Auswertung der Experimente zu den Eigenschaften der Salze erfolgt zudem nicht nur auf phänomenologischer Ebene, sondern mithilfe der submikroskopischen Struktur der Salze. Gerade leistungsschwächere Lernende erkennen an dieser Stelle nicht die Notwendigkeit der strukturellen Erklärung, sondern bleiben auf der Ebene der phänomenologischen Auswertung des Experiments. Ihnen fällt es damit schwerer, die für diesen Milestone relevanten Kenntnisse zu erwerben. Trotz dieser besonderen Herausforderungen sehen alle Lehrkräfte der Netzwerkschulen, die die Lernleiter Ionen und Salze bisher einsetzten, diese als sehr gewinnbringend an. Durch die transparente Prozess- und Inhaltsstruktur wurde aus ihrer Sicht nachhaltiges Lernen und die Zufriedenheit der Schülerinnen und Schüler im Chemieunterricht nachhaltig gefördert.“ (ebd. S.114f.)</a:t>
            </a:r>
            <a:endParaRPr lang="de-DE" sz="1200"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30</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151250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31</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16.02.2019</a:t>
            </a:r>
            <a:endParaRPr lang="de-DE" dirty="0"/>
          </a:p>
        </p:txBody>
      </p:sp>
      <p:sp>
        <p:nvSpPr>
          <p:cNvPr id="5" name="Foliennummernplatzhalter 4"/>
          <p:cNvSpPr>
            <a:spLocks noGrp="1"/>
          </p:cNvSpPr>
          <p:nvPr>
            <p:ph type="sldNum" sz="quarter" idx="5"/>
          </p:nvPr>
        </p:nvSpPr>
        <p:spPr/>
        <p:txBody>
          <a:bodyPr/>
          <a:lstStyle/>
          <a:p>
            <a:fld id="{CEB8CB1F-137B-460C-8DCA-BFC5CA627DF6}" type="slidenum">
              <a:rPr lang="de-DE" smtClean="0"/>
              <a:pPr/>
              <a:t>32</a:t>
            </a:fld>
            <a:endParaRPr lang="de-DE" dirty="0"/>
          </a:p>
        </p:txBody>
      </p:sp>
    </p:spTree>
    <p:extLst>
      <p:ext uri="{BB962C8B-B14F-4D97-AF65-F5344CB8AC3E}">
        <p14:creationId xmlns:p14="http://schemas.microsoft.com/office/powerpoint/2010/main" val="3493283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33</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2510047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Die Hinweise für Fachlehrkräfte zum Unterricht mit der Lernleiter für Präsenz- und Distanzunterricht sind Bestandteil der Unterrichtsmaterialien im Bereich „Aus der Praxis für die Beratung und Fortbildung“, der direkte Link zu den Materialien ist: https://www.schulentwicklung.nrw.de/materialdatenbank/material/view/5864</a:t>
            </a: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34</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3295286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35</a:t>
            </a:fld>
            <a:endParaRPr lang="de-DE" dirty="0"/>
          </a:p>
        </p:txBody>
      </p:sp>
    </p:spTree>
    <p:extLst>
      <p:ext uri="{BB962C8B-B14F-4D97-AF65-F5344CB8AC3E}">
        <p14:creationId xmlns:p14="http://schemas.microsoft.com/office/powerpoint/2010/main" val="2872334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36</a:t>
            </a:fld>
            <a:endParaRPr lang="de-DE" dirty="0"/>
          </a:p>
        </p:txBody>
      </p:sp>
    </p:spTree>
    <p:extLst>
      <p:ext uri="{BB962C8B-B14F-4D97-AF65-F5344CB8AC3E}">
        <p14:creationId xmlns:p14="http://schemas.microsoft.com/office/powerpoint/2010/main" val="3014441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37</a:t>
            </a:fld>
            <a:endParaRPr lang="de-DE" dirty="0"/>
          </a:p>
        </p:txBody>
      </p:sp>
    </p:spTree>
    <p:extLst>
      <p:ext uri="{BB962C8B-B14F-4D97-AF65-F5344CB8AC3E}">
        <p14:creationId xmlns:p14="http://schemas.microsoft.com/office/powerpoint/2010/main" val="3014441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38</a:t>
            </a:fld>
            <a:endParaRPr lang="de-DE" dirty="0"/>
          </a:p>
        </p:txBody>
      </p:sp>
    </p:spTree>
    <p:extLst>
      <p:ext uri="{BB962C8B-B14F-4D97-AF65-F5344CB8AC3E}">
        <p14:creationId xmlns:p14="http://schemas.microsoft.com/office/powerpoint/2010/main" val="218617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DE" b="1" dirty="0">
                <a:effectLst/>
              </a:rPr>
              <a:t>Weiterführende</a:t>
            </a:r>
            <a:r>
              <a:rPr lang="de-DE" b="1" baseline="0" dirty="0">
                <a:effectLst/>
              </a:rPr>
              <a:t> Informationen und </a:t>
            </a:r>
            <a:r>
              <a:rPr lang="de-DE" b="1" dirty="0">
                <a:effectLst/>
              </a:rPr>
              <a:t>Literatur: </a:t>
            </a:r>
          </a:p>
          <a:p>
            <a:endParaRPr lang="de-DE" b="1"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baseline="0" dirty="0">
                <a:solidFill>
                  <a:schemeClr val="tx1"/>
                </a:solidFill>
                <a:latin typeface="+mn-lt"/>
                <a:ea typeface="+mn-ea"/>
                <a:cs typeface="+mn-cs"/>
              </a:rPr>
              <a:t>„Jeder junge Mensch hat ohne Rücksicht auf seine wirtschaftliche Lage und Herkunft und sein Geschlecht ein Recht auf schulische Bildung, Erziehung und individuelle Förderung.“ </a:t>
            </a:r>
            <a:r>
              <a:rPr lang="de-DE" sz="1200" dirty="0">
                <a:latin typeface="Calibri" panose="020F0502020204030204" pitchFamily="34" charset="0"/>
                <a:cs typeface="Calibri" panose="020F0502020204030204" pitchFamily="34" charset="0"/>
              </a:rPr>
              <a:t>(Ministerium für Schule und Weiterbildung des Landes Nordrhein-Westfalen (2005).</a:t>
            </a:r>
            <a:r>
              <a:rPr lang="de-DE" sz="1200" b="1" dirty="0">
                <a:latin typeface="Calibri" panose="020F0502020204030204" pitchFamily="34" charset="0"/>
                <a:cs typeface="Calibri" panose="020F0502020204030204" pitchFamily="34" charset="0"/>
              </a:rPr>
              <a:t> </a:t>
            </a:r>
            <a:r>
              <a:rPr lang="de-DE" sz="1200" i="1" dirty="0">
                <a:latin typeface="Calibri" panose="020F0502020204030204" pitchFamily="34" charset="0"/>
                <a:cs typeface="Calibri" panose="020F0502020204030204" pitchFamily="34" charset="0"/>
              </a:rPr>
              <a:t>Schulgesetz für das Land Nordrhein-Westfalen - § 1 (1). </a:t>
            </a:r>
            <a:r>
              <a:rPr lang="de-DE" sz="1200" dirty="0">
                <a:latin typeface="Calibri" panose="020F0502020204030204" pitchFamily="34" charset="0"/>
                <a:cs typeface="Calibri" panose="020F0502020204030204" pitchFamily="34" charset="0"/>
              </a:rPr>
              <a:t>Verfügbar </a:t>
            </a:r>
            <a:r>
              <a:rPr lang="de-DE" sz="1200" dirty="0" smtClean="0">
                <a:latin typeface="Calibri" panose="020F0502020204030204" pitchFamily="34" charset="0"/>
                <a:cs typeface="Calibri" panose="020F0502020204030204" pitchFamily="34" charset="0"/>
              </a:rPr>
              <a:t>unter</a:t>
            </a:r>
            <a:r>
              <a:rPr lang="de-DE" sz="1200" baseline="0" dirty="0" smtClean="0">
                <a:latin typeface="Calibri" panose="020F0502020204030204" pitchFamily="34" charset="0"/>
                <a:cs typeface="Calibri" panose="020F0502020204030204" pitchFamily="34" charset="0"/>
              </a:rPr>
              <a:t> </a:t>
            </a:r>
            <a:r>
              <a:rPr lang="de-DE" sz="1200" dirty="0" smtClean="0">
                <a:latin typeface="Calibri" panose="020F0502020204030204" pitchFamily="34" charset="0"/>
                <a:cs typeface="Calibri" panose="020F0502020204030204" pitchFamily="34" charset="0"/>
              </a:rPr>
              <a:t>https</a:t>
            </a:r>
            <a:r>
              <a:rPr lang="de-DE" sz="1200" dirty="0">
                <a:latin typeface="Calibri" panose="020F0502020204030204" pitchFamily="34" charset="0"/>
                <a:cs typeface="Calibri" panose="020F0502020204030204" pitchFamily="34" charset="0"/>
              </a:rPr>
              <a:t>://bass.schul-welt.de/6043.htm</a:t>
            </a:r>
            <a:r>
              <a:rPr lang="de-DE" sz="1200" baseline="0" dirty="0">
                <a:latin typeface="Calibri" panose="020F0502020204030204" pitchFamily="34" charset="0"/>
                <a:cs typeface="Calibri" panose="020F0502020204030204" pitchFamily="34" charset="0"/>
              </a:rPr>
              <a:t> </a:t>
            </a:r>
            <a:r>
              <a:rPr lang="de-DE" sz="1200" dirty="0">
                <a:effectLst/>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04.05.2021].)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cs typeface="Calibri" panose="020F0502020204030204" pitchFamily="34" charset="0"/>
              </a:rPr>
              <a:t/>
            </a:r>
            <a:br>
              <a:rPr lang="de-DE" sz="1200" dirty="0">
                <a:latin typeface="Calibri" panose="020F0502020204030204" pitchFamily="34" charset="0"/>
                <a:cs typeface="Calibri" panose="020F0502020204030204" pitchFamily="34" charset="0"/>
              </a:rPr>
            </a:br>
            <a:endParaRPr lang="de-DE" sz="1200" dirty="0">
              <a:latin typeface="Calibri" panose="020F0502020204030204" pitchFamily="34" charset="0"/>
              <a:cs typeface="Calibri" panose="020F0502020204030204" pitchFamily="34" charset="0"/>
            </a:endParaRPr>
          </a:p>
          <a:p>
            <a:pPr marL="171450" indent="-171450" algn="l">
              <a:spcBef>
                <a:spcPts val="600"/>
              </a:spcBef>
              <a:spcAft>
                <a:spcPts val="600"/>
              </a:spcAft>
              <a:buFont typeface="Arial" panose="020B0604020202020204" pitchFamily="34" charset="0"/>
              <a:buChar char="•"/>
            </a:pPr>
            <a:r>
              <a:rPr lang="de-DE" sz="1200" dirty="0">
                <a:latin typeface="Calibri" panose="020F0502020204030204" pitchFamily="34" charset="0"/>
                <a:cs typeface="Calibri" panose="020F0502020204030204" pitchFamily="34" charset="0"/>
              </a:rPr>
              <a:t>Ministerium für Schule und Bildung des Landes Nordrhein-Westfalen (Hrsg.). (2020). </a:t>
            </a:r>
            <a:r>
              <a:rPr lang="de-DE" sz="1200" i="1" dirty="0">
                <a:latin typeface="Calibri" panose="020F0502020204030204" pitchFamily="34" charset="0"/>
                <a:cs typeface="Calibri" panose="020F0502020204030204" pitchFamily="34" charset="0"/>
              </a:rPr>
              <a:t>Referenzrahmen Schulqualität NRW. Schule in NRW Nr</a:t>
            </a:r>
            <a:r>
              <a:rPr lang="de-DE" sz="1200" i="1" dirty="0" smtClean="0">
                <a:latin typeface="Calibri" panose="020F0502020204030204" pitchFamily="34" charset="0"/>
                <a:cs typeface="Calibri" panose="020F0502020204030204" pitchFamily="34" charset="0"/>
              </a:rPr>
              <a:t>. 951</a:t>
            </a:r>
            <a:r>
              <a:rPr lang="de-DE" sz="1200" i="1"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Verfügbar unter </a:t>
            </a:r>
            <a:r>
              <a:rPr lang="de-DE" sz="1200" u="sng" dirty="0">
                <a:latin typeface="Calibri" panose="020F0502020204030204" pitchFamily="34" charset="0"/>
                <a:cs typeface="Calibri" panose="020F0502020204030204" pitchFamily="34" charset="0"/>
                <a:hlinkClick r:id="rId3"/>
              </a:rPr>
              <a:t>https://www.schulentwicklung.nrw.de/referenzrahmen/broschuere.pdf</a:t>
            </a:r>
            <a:r>
              <a:rPr lang="de-DE" sz="1200" dirty="0">
                <a:latin typeface="Calibri" panose="020F0502020204030204" pitchFamily="34" charset="0"/>
                <a:cs typeface="Calibri" panose="020F0502020204030204" pitchFamily="34" charset="0"/>
              </a:rPr>
              <a:t> [28.10.2021].</a:t>
            </a:r>
          </a:p>
          <a:p>
            <a:endParaRPr lang="de-DE" b="1" dirty="0">
              <a:effectLst/>
            </a:endParaRPr>
          </a:p>
          <a:p>
            <a:endParaRPr lang="de-DE" b="1" dirty="0">
              <a:effectLst/>
            </a:endParaRPr>
          </a:p>
          <a:p>
            <a:pPr marL="171450" indent="-171450">
              <a:buFont typeface="Arial" panose="020B0604020202020204" pitchFamily="34" charset="0"/>
              <a:buChar char="•"/>
            </a:pPr>
            <a:r>
              <a:rPr lang="de-DE" b="0" dirty="0">
                <a:effectLst/>
              </a:rPr>
              <a:t>van </a:t>
            </a:r>
            <a:r>
              <a:rPr lang="de-DE" b="0" dirty="0" err="1">
                <a:effectLst/>
              </a:rPr>
              <a:t>Vorst</a:t>
            </a:r>
            <a:r>
              <a:rPr lang="de-DE" b="0" dirty="0">
                <a:effectLst/>
              </a:rPr>
              <a:t>, H. (2018 a). Unterrichtsstrukturierung und Binnendifferenzierung durch Lernleitern. In C. Maurer (Hrsg.), </a:t>
            </a:r>
            <a:r>
              <a:rPr lang="de-DE" b="0" i="1" dirty="0">
                <a:effectLst/>
              </a:rPr>
              <a:t>Qualitätsvoller Chemie- und Physikunterricht – normative und empirische Dimensionen. Gesellschaft für Didaktik der Chemie und Physik</a:t>
            </a:r>
            <a:r>
              <a:rPr lang="de-DE" b="0" dirty="0">
                <a:effectLst/>
              </a:rPr>
              <a:t>. Jahrestagung in Regensburg. (Bd. 38, S. 126–129). </a:t>
            </a:r>
            <a:r>
              <a:rPr lang="de-DE" dirty="0">
                <a:effectLst/>
              </a:rPr>
              <a:t>Verfügbar unter </a:t>
            </a:r>
            <a:r>
              <a:rPr lang="de-DE" sz="1200" u="sng" kern="1200" dirty="0">
                <a:solidFill>
                  <a:schemeClr val="tx1"/>
                </a:solidFill>
                <a:effectLst/>
                <a:latin typeface="+mn-lt"/>
                <a:ea typeface="+mn-ea"/>
                <a:cs typeface="+mn-cs"/>
                <a:hlinkClick r:id="rId4"/>
              </a:rPr>
              <a:t>https://www.pedocs.de/volltexte/2018/15495/pdf/Maurer_2017_Qualitaetsvoller_Chemie_und_Physikunterricht.pdf </a:t>
            </a:r>
            <a:r>
              <a:rPr lang="de-DE" dirty="0">
                <a:effectLst/>
              </a:rPr>
              <a:t>[28.10.2021]. </a:t>
            </a:r>
            <a:endParaRPr lang="de-DE" sz="1200" kern="1200" baseline="0" dirty="0">
              <a:solidFill>
                <a:schemeClr val="tx1"/>
              </a:solidFill>
              <a:effectLst/>
              <a:latin typeface="+mn-lt"/>
              <a:ea typeface="+mn-ea"/>
              <a:cs typeface="+mn-cs"/>
            </a:endParaRPr>
          </a:p>
          <a:p>
            <a:endParaRPr lang="de-DE" sz="1200" kern="1200" baseline="0" dirty="0">
              <a:solidFill>
                <a:schemeClr val="tx1"/>
              </a:solidFill>
              <a:latin typeface="+mn-lt"/>
              <a:ea typeface="+mn-ea"/>
              <a:cs typeface="+mn-cs"/>
            </a:endParaRPr>
          </a:p>
          <a:p>
            <a:pPr lvl="1"/>
            <a:r>
              <a:rPr lang="de-DE" sz="1200" b="0" kern="1200" baseline="0" dirty="0">
                <a:solidFill>
                  <a:schemeClr val="tx1"/>
                </a:solidFill>
                <a:latin typeface="+mn-lt"/>
                <a:ea typeface="+mn-ea"/>
                <a:cs typeface="+mn-cs"/>
              </a:rPr>
              <a:t>„Mit der Änderung des Schulgesetzes im Jahr 2005 hat die nordrhein-westfälische Landesregierung erstmals neben dem Recht auf Bildung und Erziehung auch das Recht auf individuelle Förderung in den ersten Paragraphen des Gesetzes aufgenommen und damit der Aktualität der bildungspolitischen Diskussion um Differenzierung und Individualisierung im Unterricht Rechnung getragen. Denn trotz aller Homogenisierungsansätze des deutschen Bildungssystems ist eine zunehmende Heterogenität der Schülerschaft im Klassenzimmer, vor allem an Gymnasien, festzustellen. Gleichzeitig zeigen u. a. Daten der aktuellen PISA-Studie für die naturwissenschaftlichen Fächer in Deutschland, dass mehr als die Hälfte der Fünfzehnjährigen über eine seltene oder gar keine Differenzierung im Unterricht berichtet (Schiepe-Tiska, Schmidtner, Müller, Heine, Neumann &amp; Lüdtke, 2016). Nach wie vor orientieren sich Lehrkräfte in ihrer Unterrichtsplanung häufig am mittleren Leistungsniveau und lassen dabei die besonderen Stärken und Schwächen der einzelnen Schülerinnen und Schüler außer Acht (Bönsch, 2012). Trautmann und Wischer (2007) kritisieren jedoch die nur unzureichende empirische Forschungslage hinsichtlich der Verbreitung und Effektivität von Differenzierung im Unterricht. In ihrem Übersichtsartikel stellen sie vor allem positive Effekte solcher Maßnahmen hinsichtlich affektiver Schülermerkmale fest. Ergebnisse der PISA-Erhebung 2015 bestätigen darüber hinaus auch positive Zusammenhänge zwischen der wahrgenommenen Differenzierung und den Schülerleistungen im Bereich der Naturwissenschaften (OECD, 2016). Es ist jedoch davon auszugehen, dass einzelne Differenzierungsmaßnahmen auf verschiedene Schülergruppen unterschiedlich wirken. So zeigen Befunde für leistungsschwache Schülerinnen und Schüler, dass sie durch die häufig offen angelegte Unterrichtsgestaltung, die mit differenzierendem Unterricht meist einhergeht, überfordert sind und stattdessen stärker von einem strukturierten und angeleiteten Unterrichtsgang profitieren (Bohl, Batzel &amp; Richey, 2012).“ (ebd., S.126)</a:t>
            </a:r>
          </a:p>
          <a:p>
            <a:endParaRPr lang="de-DE" sz="1200" b="1"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err="1">
                <a:solidFill>
                  <a:schemeClr val="tx1"/>
                </a:solidFill>
                <a:latin typeface="+mn-lt"/>
                <a:ea typeface="+mn-ea"/>
                <a:cs typeface="+mn-cs"/>
              </a:rPr>
              <a:t>Schiepe-Tiska</a:t>
            </a:r>
            <a:r>
              <a:rPr lang="de-DE" sz="1200" b="0" i="0" u="none" strike="noStrike" kern="1200" baseline="0" dirty="0">
                <a:solidFill>
                  <a:schemeClr val="tx1"/>
                </a:solidFill>
                <a:latin typeface="+mn-lt"/>
                <a:ea typeface="+mn-ea"/>
                <a:cs typeface="+mn-cs"/>
              </a:rPr>
              <a:t>, A., </a:t>
            </a:r>
            <a:r>
              <a:rPr lang="de-DE" sz="1200" b="0" i="0" u="none" strike="noStrike" kern="1200" baseline="0" dirty="0" err="1">
                <a:solidFill>
                  <a:schemeClr val="tx1"/>
                </a:solidFill>
                <a:latin typeface="+mn-lt"/>
                <a:ea typeface="+mn-ea"/>
                <a:cs typeface="+mn-cs"/>
              </a:rPr>
              <a:t>Schmidtner</a:t>
            </a:r>
            <a:r>
              <a:rPr lang="de-DE" sz="1200" b="0" i="0" u="none" strike="noStrike" kern="1200" baseline="0" dirty="0">
                <a:solidFill>
                  <a:schemeClr val="tx1"/>
                </a:solidFill>
                <a:latin typeface="+mn-lt"/>
                <a:ea typeface="+mn-ea"/>
                <a:cs typeface="+mn-cs"/>
              </a:rPr>
              <a:t>, St., Müller, K., Heine, J.-H., Neumann, K. &amp; Lüdtke, O. (2016). Naturwissenschaftlicher Unterricht in Deutschland in PISA 2015 im internationalen Vergleich. In K. </a:t>
            </a:r>
            <a:r>
              <a:rPr lang="de-DE" sz="1200" b="0" i="0" u="none" strike="noStrike" kern="1200" baseline="0" dirty="0" err="1">
                <a:solidFill>
                  <a:schemeClr val="tx1"/>
                </a:solidFill>
                <a:latin typeface="+mn-lt"/>
                <a:ea typeface="+mn-ea"/>
                <a:cs typeface="+mn-cs"/>
              </a:rPr>
              <a:t>Reiss</a:t>
            </a:r>
            <a:r>
              <a:rPr lang="de-DE" sz="1200" b="0" i="0" u="none" strike="noStrike" kern="1200" baseline="0" dirty="0">
                <a:solidFill>
                  <a:schemeClr val="tx1"/>
                </a:solidFill>
                <a:latin typeface="+mn-lt"/>
                <a:ea typeface="+mn-ea"/>
                <a:cs typeface="+mn-cs"/>
              </a:rPr>
              <a:t>, C. Sälzer, A. </a:t>
            </a:r>
            <a:r>
              <a:rPr lang="de-DE" sz="1200" b="0" i="0" u="none" strike="noStrike" kern="1200" baseline="0" dirty="0" err="1">
                <a:solidFill>
                  <a:schemeClr val="tx1"/>
                </a:solidFill>
                <a:latin typeface="+mn-lt"/>
                <a:ea typeface="+mn-ea"/>
                <a:cs typeface="+mn-cs"/>
              </a:rPr>
              <a:t>Schiepe-Tiska</a:t>
            </a:r>
            <a:r>
              <a:rPr lang="de-DE" sz="1200" b="0" i="0" u="none" strike="noStrike" kern="1200" baseline="0" dirty="0">
                <a:solidFill>
                  <a:schemeClr val="tx1"/>
                </a:solidFill>
                <a:latin typeface="+mn-lt"/>
                <a:ea typeface="+mn-ea"/>
                <a:cs typeface="+mn-cs"/>
              </a:rPr>
              <a:t>, E. </a:t>
            </a:r>
            <a:r>
              <a:rPr lang="de-DE" sz="1200" b="0" i="0" u="none" strike="noStrike" kern="1200" baseline="0" dirty="0" err="1">
                <a:solidFill>
                  <a:schemeClr val="tx1"/>
                </a:solidFill>
                <a:latin typeface="+mn-lt"/>
                <a:ea typeface="+mn-ea"/>
                <a:cs typeface="+mn-cs"/>
              </a:rPr>
              <a:t>Klieme</a:t>
            </a:r>
            <a:r>
              <a:rPr lang="de-DE" sz="1200" b="0" i="0" u="none" strike="noStrike" kern="1200" baseline="0" dirty="0">
                <a:solidFill>
                  <a:schemeClr val="tx1"/>
                </a:solidFill>
                <a:latin typeface="+mn-lt"/>
                <a:ea typeface="+mn-ea"/>
                <a:cs typeface="+mn-cs"/>
              </a:rPr>
              <a:t> &amp; O. Köller (Hrsg.), </a:t>
            </a:r>
            <a:r>
              <a:rPr lang="de-DE" sz="1200" b="0" i="1" u="none" strike="noStrike" kern="1200" baseline="0" dirty="0">
                <a:solidFill>
                  <a:schemeClr val="tx1"/>
                </a:solidFill>
                <a:latin typeface="+mn-lt"/>
                <a:ea typeface="+mn-ea"/>
                <a:cs typeface="+mn-cs"/>
              </a:rPr>
              <a:t>PISA 2015. Eine Studie zwischen Kontinuität und Innovation </a:t>
            </a:r>
            <a:r>
              <a:rPr lang="de-DE" sz="1200" b="0" i="0" u="none" strike="noStrike" kern="1200" baseline="0" dirty="0">
                <a:solidFill>
                  <a:schemeClr val="tx1"/>
                </a:solidFill>
                <a:latin typeface="+mn-lt"/>
                <a:ea typeface="+mn-ea"/>
                <a:cs typeface="+mn-cs"/>
              </a:rPr>
              <a:t>(S. 133</a:t>
            </a:r>
            <a:r>
              <a:rPr lang="de-DE" sz="1200" dirty="0">
                <a:effectLst/>
                <a:latin typeface="Calibri" panose="020F0502020204030204" pitchFamily="34" charset="0"/>
                <a:cs typeface="Calibri" panose="020F0502020204030204" pitchFamily="34" charset="0"/>
              </a:rPr>
              <a:t>–175</a:t>
            </a:r>
            <a:r>
              <a:rPr lang="de-DE" sz="1200" b="0" i="0" u="none" strike="noStrike" kern="1200" baseline="0" dirty="0">
                <a:solidFill>
                  <a:schemeClr val="tx1"/>
                </a:solidFill>
                <a:latin typeface="+mn-lt"/>
                <a:ea typeface="+mn-ea"/>
                <a:cs typeface="+mn-cs"/>
              </a:rPr>
              <a:t>). Münster, New York: </a:t>
            </a:r>
            <a:r>
              <a:rPr lang="de-DE" sz="1200" b="0" i="0" u="none" strike="noStrike" kern="1200" baseline="0" dirty="0" err="1">
                <a:solidFill>
                  <a:schemeClr val="tx1"/>
                </a:solidFill>
                <a:latin typeface="+mn-lt"/>
                <a:ea typeface="+mn-ea"/>
                <a:cs typeface="+mn-cs"/>
              </a:rPr>
              <a:t>Waxmann</a:t>
            </a:r>
            <a:r>
              <a:rPr lang="de-DE"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latin typeface="+mn-lt"/>
                <a:ea typeface="+mn-ea"/>
                <a:cs typeface="+mn-cs"/>
              </a:rPr>
              <a:t>„</a:t>
            </a:r>
            <a:r>
              <a:rPr lang="de-DE" sz="1200" b="0" i="0" u="none" strike="noStrike" kern="1200" baseline="0" dirty="0">
                <a:solidFill>
                  <a:schemeClr val="tx1"/>
                </a:solidFill>
                <a:latin typeface="+mn-lt"/>
                <a:ea typeface="+mn-ea"/>
                <a:cs typeface="+mn-cs"/>
              </a:rPr>
              <a:t>Die Unterrichtsmerkmale </a:t>
            </a:r>
            <a:r>
              <a:rPr lang="de-DE" sz="1200" b="0" i="1" u="none" strike="noStrike" kern="1200" baseline="0" dirty="0">
                <a:solidFill>
                  <a:schemeClr val="tx1"/>
                </a:solidFill>
                <a:latin typeface="+mn-lt"/>
                <a:ea typeface="+mn-ea"/>
                <a:cs typeface="+mn-cs"/>
              </a:rPr>
              <a:t>Rückmeldung </a:t>
            </a:r>
            <a:r>
              <a:rPr lang="de-DE" sz="1200" b="0" i="0" u="none" strike="noStrike" kern="1200" baseline="0" dirty="0">
                <a:solidFill>
                  <a:schemeClr val="tx1"/>
                </a:solidFill>
                <a:latin typeface="+mn-lt"/>
                <a:ea typeface="+mn-ea"/>
                <a:cs typeface="+mn-cs"/>
              </a:rPr>
              <a:t>und </a:t>
            </a:r>
            <a:r>
              <a:rPr lang="de-DE" sz="1200" b="0" i="1" u="none" strike="noStrike" kern="1200" baseline="0" dirty="0">
                <a:solidFill>
                  <a:schemeClr val="tx1"/>
                </a:solidFill>
                <a:latin typeface="+mn-lt"/>
                <a:ea typeface="+mn-ea"/>
                <a:cs typeface="+mn-cs"/>
              </a:rPr>
              <a:t>Differenzierung </a:t>
            </a:r>
            <a:r>
              <a:rPr lang="de-DE" sz="1200" b="0" i="0" u="none" strike="noStrike" kern="1200" baseline="0" dirty="0">
                <a:solidFill>
                  <a:schemeClr val="tx1"/>
                </a:solidFill>
                <a:latin typeface="+mn-lt"/>
                <a:ea typeface="+mn-ea"/>
                <a:cs typeface="+mn-cs"/>
              </a:rPr>
              <a:t>liegen in Deutschland [...] unterhalb des OECD-Durchschnitts. Jugendliche in Deutschland nehmen weniger individuelle Rückmeldungen zu ihrer Leistung wahr. Nur ein Fünftel berichtet, dass ihnen die Lehrkraft im Naturwissenschaftsunterricht in allen oder den meisten Stunden Rückmeldung gibt, wie sie sich verbessern können. [...] Entsprechend verhält es sich bei der wahrgenommenen </a:t>
            </a:r>
            <a:r>
              <a:rPr lang="de-DE" sz="1200" b="0" i="1" u="none" strike="noStrike" kern="1200" baseline="0" dirty="0">
                <a:solidFill>
                  <a:schemeClr val="tx1"/>
                </a:solidFill>
                <a:latin typeface="+mn-lt"/>
                <a:ea typeface="+mn-ea"/>
                <a:cs typeface="+mn-cs"/>
              </a:rPr>
              <a:t>Differenzierung </a:t>
            </a:r>
            <a:r>
              <a:rPr lang="de-DE" sz="1200" b="0" i="0" u="none" strike="noStrike" kern="1200" baseline="0" dirty="0">
                <a:solidFill>
                  <a:schemeClr val="tx1"/>
                </a:solidFill>
                <a:latin typeface="+mn-lt"/>
                <a:ea typeface="+mn-ea"/>
                <a:cs typeface="+mn-cs"/>
              </a:rPr>
              <a:t>im naturwissenschaftlichen Unterricht, denn auch diese scheint an Schulen in Deutschland weniger verbreitet zu sein. Etwas mehr als die Hälfte der Fünfzehnjährigen gibt an, dass die Lehrkraft nur in einigen Stunden oder sogar nie den Unterricht an die Bedürfnisse und den Wissensstand der Klasse anpasst.“ (ebd., S. 144f).</a:t>
            </a:r>
            <a:endParaRPr lang="de-DE" sz="1200" b="0"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Schiepe-Tiska</a:t>
            </a:r>
            <a:r>
              <a:rPr lang="de-DE" dirty="0"/>
              <a:t>, A., </a:t>
            </a:r>
            <a:r>
              <a:rPr lang="de-DE" dirty="0" err="1"/>
              <a:t>Rönnebeck</a:t>
            </a:r>
            <a:r>
              <a:rPr lang="de-DE" dirty="0"/>
              <a:t>, S. &amp; Neumann, K. (2019). Naturwissenschaftliche Kompetenz in PISA 2018 – aktueller Stand, Veränderungen und Implikationen für die naturwissenschaftliche Bildung in Deutschland. In K. </a:t>
            </a:r>
            <a:r>
              <a:rPr lang="de-DE" dirty="0" err="1"/>
              <a:t>Reiss</a:t>
            </a:r>
            <a:r>
              <a:rPr lang="de-DE" dirty="0"/>
              <a:t>, M. Weis, E. </a:t>
            </a:r>
            <a:r>
              <a:rPr lang="de-DE" dirty="0" err="1"/>
              <a:t>Klieme</a:t>
            </a:r>
            <a:r>
              <a:rPr lang="de-DE" dirty="0"/>
              <a:t> &amp; O. Köller (Hrsg.), </a:t>
            </a:r>
            <a:r>
              <a:rPr lang="de-DE" sz="1200" b="0" i="1" u="none" strike="noStrike" kern="1200" baseline="0" dirty="0">
                <a:solidFill>
                  <a:schemeClr val="tx1"/>
                </a:solidFill>
                <a:latin typeface="+mn-lt"/>
                <a:ea typeface="+mn-ea"/>
                <a:cs typeface="+mn-cs"/>
              </a:rPr>
              <a:t>PISA 2018. Grundbildung im internationalen Vergleich </a:t>
            </a:r>
            <a:r>
              <a:rPr lang="de-DE" sz="1200" b="0" i="0" u="none" strike="noStrike" kern="1200" baseline="0" dirty="0">
                <a:solidFill>
                  <a:schemeClr val="tx1"/>
                </a:solidFill>
                <a:latin typeface="+mn-lt"/>
                <a:ea typeface="+mn-ea"/>
                <a:cs typeface="+mn-cs"/>
              </a:rPr>
              <a:t>(S. 211</a:t>
            </a:r>
            <a:r>
              <a:rPr lang="de-DE" sz="1200" dirty="0">
                <a:effectLst/>
                <a:latin typeface="Calibri" panose="020F0502020204030204" pitchFamily="34" charset="0"/>
                <a:cs typeface="Calibri" panose="020F0502020204030204" pitchFamily="34" charset="0"/>
              </a:rPr>
              <a:t>–240</a:t>
            </a:r>
            <a:r>
              <a:rPr lang="de-DE" sz="1200" b="0" i="0" u="none" strike="noStrike" kern="1200" baseline="0" dirty="0">
                <a:solidFill>
                  <a:schemeClr val="tx1"/>
                </a:solidFill>
                <a:latin typeface="+mn-lt"/>
                <a:ea typeface="+mn-ea"/>
                <a:cs typeface="+mn-cs"/>
              </a:rPr>
              <a:t>). Münster, New York: </a:t>
            </a:r>
            <a:r>
              <a:rPr lang="de-DE" sz="1200" b="0" i="0" u="none" strike="noStrike" kern="1200" baseline="0" dirty="0" err="1">
                <a:solidFill>
                  <a:schemeClr val="tx1"/>
                </a:solidFill>
                <a:latin typeface="+mn-lt"/>
                <a:ea typeface="+mn-ea"/>
                <a:cs typeface="+mn-cs"/>
              </a:rPr>
              <a:t>Waxmann</a:t>
            </a:r>
            <a:r>
              <a:rPr lang="de-DE" sz="1200" b="0" i="0" u="none" strike="noStrike" kern="1200" baseline="0" dirty="0">
                <a:solidFill>
                  <a:schemeClr val="tx1"/>
                </a:solidFill>
                <a:latin typeface="+mn-lt"/>
                <a:ea typeface="+mn-ea"/>
                <a:cs typeface="+mn-cs"/>
              </a:rPr>
              <a:t>.</a:t>
            </a:r>
            <a:endParaRPr lang="de-DE" sz="1200" b="0"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4</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Die Lernleiter Ionen und Salze kann in verschiedene Kontextszenerien in Abhängigkeit von den Interessen der Lerngruppe oder regionalen Besonderheiten eingebunden und gerahmt werden, z. B. Salze in der Nahrung, Salze und Gesundheit o.ä..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Literatur</a:t>
            </a:r>
            <a:r>
              <a:rPr lang="de-DE" sz="1200" b="0" i="0" u="none" strike="noStrike" kern="1200" baseline="0" dirty="0">
                <a:solidFill>
                  <a:schemeClr val="tx1"/>
                </a:solidFill>
                <a:latin typeface="+mn-lt"/>
                <a:ea typeface="+mn-ea"/>
                <a:cs typeface="+mn-cs"/>
              </a:rPr>
              <a:t>: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Lange, D. (2012). </a:t>
            </a:r>
            <a:r>
              <a:rPr lang="de-DE" sz="1200" b="0" i="1" u="none" strike="noStrike" kern="1200" baseline="0" dirty="0">
                <a:solidFill>
                  <a:schemeClr val="tx1"/>
                </a:solidFill>
                <a:latin typeface="+mn-lt"/>
                <a:ea typeface="+mn-ea"/>
                <a:cs typeface="+mn-cs"/>
              </a:rPr>
              <a:t>Steigerung selbstregulierten Lernens durch computerbasiertes Feedback beim Erwerb von Experimentierkompetenz im Fach Biologie</a:t>
            </a:r>
            <a:r>
              <a:rPr lang="de-DE" sz="1200" b="0" i="0" u="none" strike="noStrike" kern="1200" baseline="0" dirty="0">
                <a:solidFill>
                  <a:schemeClr val="tx1"/>
                </a:solidFill>
                <a:latin typeface="+mn-lt"/>
                <a:ea typeface="+mn-ea"/>
                <a:cs typeface="+mn-cs"/>
              </a:rPr>
              <a:t>. Verfügbar unter </a:t>
            </a:r>
            <a:r>
              <a:rPr lang="de-DE" b="0" dirty="0"/>
              <a:t>https://ediss.uni-goettingen.de/bitstream/handle/11858/00-1735-0000-0015-A36E-6/Diss_S.Lange.pdf?sequence=3 </a:t>
            </a:r>
            <a:r>
              <a:rPr lang="de-DE" b="0" dirty="0">
                <a:latin typeface="Calibri"/>
              </a:rPr>
              <a:t>[06.09.2021].</a:t>
            </a:r>
            <a:endParaRPr lang="de-D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„Nach kognitionspsychologischen Aspekten erfolgt Lernen durch den Aufbau von Schemata und deren Automatisierung. Ein Schema ist als Konzept definiert, welches zu einem bestimmten Sachverhalt eine Struktur liefert, welche an verschiedene Situationen angepasst werden kann und keinen Anspruch auf Vollständigkeit hat. Dabei erfüllt die Schemakonstruktion zwei Hauptaufgaben: einerseits den Aufbau und die Speicherung von Wissen im Langzeitgedächtnis, andererseits die Reduzierung der Belastung des Arbeitsgedächtnisses im Rahmen von Informationsverarbeitungsprozessen (Anderson, 2001; Chi et al., 1982). Durch intensives Üben kann das Ausführen von Prozeduren automatisiert werden (Schemaautomatisierung). Diese automatisierten Prozeduren entlasten das Arbeitsgedächtnis und schaffen damit freie Kapazitäten für die Verarbeitung neuer Informationen. Dadurch werden Lern- und </a:t>
            </a:r>
            <a:r>
              <a:rPr lang="de-DE" sz="1200" b="0" i="0" u="none" strike="noStrike" kern="1200" baseline="0" dirty="0" err="1">
                <a:solidFill>
                  <a:schemeClr val="tx1"/>
                </a:solidFill>
                <a:latin typeface="+mn-lt"/>
                <a:ea typeface="+mn-ea"/>
                <a:cs typeface="+mn-cs"/>
              </a:rPr>
              <a:t>Verstehensprozesse</a:t>
            </a:r>
            <a:r>
              <a:rPr lang="de-DE" sz="1200" b="0" i="0" u="none" strike="noStrike" kern="1200" baseline="0" dirty="0">
                <a:solidFill>
                  <a:schemeClr val="tx1"/>
                </a:solidFill>
                <a:latin typeface="+mn-lt"/>
                <a:ea typeface="+mn-ea"/>
                <a:cs typeface="+mn-cs"/>
              </a:rPr>
              <a:t> ermöglicht, die ansonsten zu einer Überlastung des Arbeitsgedächtnisses geführt hätten. Somit dient die Schemaautomatisierung ebenso wie die Schemakonstruktion der Entlastung des Arbeitsgedächtnisses und erhöht somit dessen freie Kapazität für die Aneignung von neuen Inhalten und Strukturen.“ (ebd., S. 74).</a:t>
            </a:r>
            <a:endParaRPr lang="de-DE"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latin typeface="+mn-lt"/>
                <a:ea typeface="+mn-ea"/>
                <a:cs typeface="+mn-cs"/>
              </a:rPr>
              <a:t>Ausführliche Informationen zum Thema finden sich darüber hinaus auf S. 33-35 in der Dissertation von E. </a:t>
            </a:r>
            <a:r>
              <a:rPr lang="de-DE" sz="1200" kern="1200" baseline="0" dirty="0" err="1">
                <a:solidFill>
                  <a:schemeClr val="tx1"/>
                </a:solidFill>
                <a:latin typeface="+mn-lt"/>
                <a:ea typeface="+mn-ea"/>
                <a:cs typeface="+mn-cs"/>
              </a:rPr>
              <a:t>Kölbach</a:t>
            </a:r>
            <a:r>
              <a:rPr lang="de-DE"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err="1">
                <a:solidFill>
                  <a:schemeClr val="tx1"/>
                </a:solidFill>
                <a:latin typeface="Calibri" panose="020F0502020204030204" pitchFamily="34" charset="0"/>
              </a:rPr>
              <a:t>Kölbach</a:t>
            </a:r>
            <a:r>
              <a:rPr lang="de-DE" sz="1200" b="0" kern="1200" dirty="0">
                <a:solidFill>
                  <a:schemeClr val="tx1"/>
                </a:solidFill>
                <a:latin typeface="Calibri" panose="020F0502020204030204" pitchFamily="34" charset="0"/>
              </a:rPr>
              <a:t>, E. (2011). </a:t>
            </a:r>
            <a:r>
              <a:rPr lang="de-DE" sz="1200" b="0" i="1" dirty="0">
                <a:latin typeface="Calibri" panose="020F0502020204030204" pitchFamily="34" charset="0"/>
              </a:rPr>
              <a:t>Kontexteinflüsse beim Lernen mit Lösungsbeispielen </a:t>
            </a:r>
            <a:r>
              <a:rPr lang="de-DE" sz="1200" b="0" dirty="0">
                <a:latin typeface="Calibri" panose="020F0502020204030204" pitchFamily="34" charset="0"/>
              </a:rPr>
              <a:t>(Studien zum Physik- und Chemielernen, Band 123). Berlin: Logos-Verlag.</a:t>
            </a:r>
            <a:r>
              <a:rPr lang="de-DE" sz="1200" b="0" baseline="0" dirty="0">
                <a:latin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latin typeface="Calibri" panose="020F0502020204030204" pitchFamily="34" charset="0"/>
              <a:ea typeface="+mn-ea"/>
              <a:cs typeface="+mn-cs"/>
            </a:endParaRPr>
          </a:p>
          <a:p>
            <a:pPr marL="171450" lvl="0" indent="-171450">
              <a:buFontTx/>
              <a:buChar char="-"/>
            </a:pPr>
            <a:r>
              <a:rPr lang="de-DE" sz="1200" kern="1200" dirty="0">
                <a:solidFill>
                  <a:schemeClr val="tx1"/>
                </a:solidFill>
                <a:latin typeface="+mn-lt"/>
                <a:ea typeface="+mn-ea"/>
                <a:cs typeface="+mn-cs"/>
              </a:rPr>
              <a:t>Die </a:t>
            </a:r>
            <a:r>
              <a:rPr lang="de-DE" sz="1200" b="1" kern="1200" dirty="0">
                <a:solidFill>
                  <a:schemeClr val="tx1"/>
                </a:solidFill>
                <a:latin typeface="+mn-lt"/>
                <a:ea typeface="+mn-ea"/>
                <a:cs typeface="+mn-cs"/>
              </a:rPr>
              <a:t>motivationale Komponente</a:t>
            </a:r>
            <a:r>
              <a:rPr lang="de-DE" sz="1200" kern="1200" dirty="0">
                <a:solidFill>
                  <a:schemeClr val="tx1"/>
                </a:solidFill>
                <a:latin typeface="+mn-lt"/>
                <a:ea typeface="+mn-ea"/>
                <a:cs typeface="+mn-cs"/>
              </a:rPr>
              <a:t> soll in den Blick genommen werden, indem z. B. entsprechende Methoden eingesetzt werden oder das Interesse der Schülerinnen und Schüler durch einen variierenden Kontexteinsatz geweckt wird.</a:t>
            </a:r>
          </a:p>
          <a:p>
            <a:pPr marL="171450" lvl="0" indent="-171450">
              <a:buFontTx/>
              <a:buChar char="-"/>
            </a:pPr>
            <a:r>
              <a:rPr lang="de-DE" sz="1200" kern="1200" dirty="0">
                <a:solidFill>
                  <a:schemeClr val="tx1"/>
                </a:solidFill>
                <a:latin typeface="+mn-lt"/>
                <a:ea typeface="+mn-ea"/>
                <a:cs typeface="+mn-cs"/>
              </a:rPr>
              <a:t>Der </a:t>
            </a:r>
            <a:r>
              <a:rPr lang="de-DE" sz="1200" b="1" kern="1200" dirty="0">
                <a:solidFill>
                  <a:schemeClr val="tx1"/>
                </a:solidFill>
                <a:latin typeface="+mn-lt"/>
                <a:ea typeface="+mn-ea"/>
                <a:cs typeface="+mn-cs"/>
              </a:rPr>
              <a:t>Problematik des Vergessens</a:t>
            </a:r>
            <a:r>
              <a:rPr lang="de-DE" sz="1200" kern="1200" dirty="0">
                <a:solidFill>
                  <a:schemeClr val="tx1"/>
                </a:solidFill>
                <a:latin typeface="+mn-lt"/>
                <a:ea typeface="+mn-ea"/>
                <a:cs typeface="+mn-cs"/>
              </a:rPr>
              <a:t> bisher erarbeiteter Inhalte soll dahingehend begegnet werden, dass vereinzelt Aufgaben zur Wiederholung bereits behandelter Konzepte in das Übungsmaterial integriert werden.</a:t>
            </a:r>
          </a:p>
          <a:p>
            <a:endParaRPr lang="de-DE" sz="1200" kern="1200" dirty="0">
              <a:solidFill>
                <a:schemeClr val="tx1"/>
              </a:solidFill>
              <a:latin typeface="+mn-lt"/>
              <a:ea typeface="+mn-ea"/>
              <a:cs typeface="+mn-cs"/>
            </a:endParaRP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5</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effectLst/>
              </a:rPr>
              <a:t>Literatur: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a:effectLst/>
              </a:rPr>
              <a:t>Hauerstein</a:t>
            </a:r>
            <a:r>
              <a:rPr lang="de-DE" b="0" dirty="0">
                <a:effectLst/>
              </a:rPr>
              <a:t>, M.-T., van </a:t>
            </a:r>
            <a:r>
              <a:rPr lang="de-DE" b="0" dirty="0" err="1">
                <a:effectLst/>
              </a:rPr>
              <a:t>Vorst</a:t>
            </a:r>
            <a:r>
              <a:rPr lang="de-DE" b="0" dirty="0">
                <a:effectLst/>
              </a:rPr>
              <a:t>, H. &amp; </a:t>
            </a:r>
            <a:r>
              <a:rPr lang="de-DE" b="0" dirty="0" err="1">
                <a:effectLst/>
              </a:rPr>
              <a:t>Sumfleth</a:t>
            </a:r>
            <a:r>
              <a:rPr lang="de-DE" b="0" dirty="0">
                <a:effectLst/>
              </a:rPr>
              <a:t>, E. (2017). Effektivität von Lernleitern im Chemieunterricht der Sekundarstufe I. In C. Maurer (Hrsg.),</a:t>
            </a:r>
            <a:r>
              <a:rPr lang="de-DE" b="0" i="1" dirty="0">
                <a:effectLst/>
              </a:rPr>
              <a:t> Implementation fachdidaktischer Innovation im Spiegel von Forschung und Praxis. Gesellschaft für Didaktik der Chemie und Physik</a:t>
            </a:r>
            <a:r>
              <a:rPr lang="de-DE" b="0" dirty="0">
                <a:effectLst/>
              </a:rPr>
              <a:t>. Jahrestagung in Zürich 2016 (Bd. 37, S. 792–795). </a:t>
            </a:r>
            <a:r>
              <a:rPr lang="de-DE" dirty="0">
                <a:effectLst/>
              </a:rPr>
              <a:t>Verfügbar unter </a:t>
            </a:r>
            <a:r>
              <a:rPr lang="de-DE" dirty="0" smtClean="0">
                <a:effectLst/>
              </a:rPr>
              <a:t>https://</a:t>
            </a:r>
            <a:r>
              <a:rPr lang="de-DE" dirty="0" err="1" smtClean="0">
                <a:effectLst/>
              </a:rPr>
              <a:t>www.gdcp-ev.de</a:t>
            </a:r>
            <a:r>
              <a:rPr lang="de-DE" dirty="0" smtClean="0">
                <a:effectLst/>
              </a:rPr>
              <a:t>/</a:t>
            </a:r>
            <a:r>
              <a:rPr lang="de-DE" dirty="0" err="1" smtClean="0">
                <a:effectLst/>
              </a:rPr>
              <a:t>wp</a:t>
            </a:r>
            <a:r>
              <a:rPr lang="de-DE" dirty="0" smtClean="0">
                <a:effectLst/>
              </a:rPr>
              <a:t>-content/</a:t>
            </a:r>
            <a:r>
              <a:rPr lang="de-DE" dirty="0" err="1" smtClean="0">
                <a:effectLst/>
              </a:rPr>
              <a:t>tagungsbaende</a:t>
            </a:r>
            <a:r>
              <a:rPr lang="de-DE" dirty="0" smtClean="0">
                <a:effectLst/>
              </a:rPr>
              <a:t>/</a:t>
            </a:r>
            <a:r>
              <a:rPr lang="de-DE" dirty="0" err="1" smtClean="0">
                <a:effectLst/>
              </a:rPr>
              <a:t>GDCP_Band37.pdf</a:t>
            </a:r>
            <a:endParaRPr lang="de-D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effectLst/>
              </a:rPr>
              <a:t>[</a:t>
            </a:r>
            <a:r>
              <a:rPr lang="de-DE" dirty="0">
                <a:effectLst/>
              </a:rPr>
              <a:t>02.09.2021].</a:t>
            </a: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algn="just"/>
            <a:r>
              <a:rPr lang="de-DE" sz="1200" kern="1200" dirty="0">
                <a:solidFill>
                  <a:schemeClr val="tx1"/>
                </a:solidFill>
                <a:latin typeface="+mn-lt"/>
                <a:ea typeface="+mn-ea"/>
                <a:cs typeface="+mn-cs"/>
              </a:rPr>
              <a:t>„</a:t>
            </a:r>
            <a:r>
              <a:rPr lang="de-DE" sz="1200" kern="1200" dirty="0">
                <a:solidFill>
                  <a:schemeClr val="tx1"/>
                </a:solidFill>
                <a:effectLst/>
                <a:latin typeface="+mn-lt"/>
                <a:ea typeface="+mn-ea"/>
                <a:cs typeface="+mn-cs"/>
              </a:rPr>
              <a:t>[…] [Bei der Lernleiter] handelt es sich</a:t>
            </a:r>
            <a:r>
              <a:rPr lang="de-DE" sz="1200" kern="1200" dirty="0">
                <a:solidFill>
                  <a:schemeClr val="tx1"/>
                </a:solidFill>
                <a:latin typeface="+mn-lt"/>
                <a:ea typeface="+mn-ea"/>
                <a:cs typeface="+mn-cs"/>
              </a:rPr>
              <a:t> um eine Strukturierungshilfe, die den Schülerinnen und Schülern das Ionenkonzept transparent macht, dabei den Unterrichtsgang strukturiert und darüber hinaus </a:t>
            </a:r>
            <a:r>
              <a:rPr lang="de-DE" sz="1200" dirty="0">
                <a:latin typeface="Calibri" panose="020F0502020204030204" pitchFamily="34" charset="0"/>
              </a:rPr>
              <a:t>Bausteine für individualisierte Übungsphasen enthält, in denen die Schülerinnen und Schüler Aufgaben bearbeiten können, die zu dem jeweiligen Leistungsstand und den individuellen Lernvoraussetzungen</a:t>
            </a:r>
            <a:r>
              <a:rPr lang="de-DE" sz="1200" baseline="0" dirty="0">
                <a:latin typeface="Calibri" panose="020F0502020204030204" pitchFamily="34" charset="0"/>
              </a:rPr>
              <a:t> </a:t>
            </a:r>
            <a:r>
              <a:rPr lang="de-DE" sz="1200" dirty="0">
                <a:latin typeface="Calibri" panose="020F0502020204030204" pitchFamily="34" charset="0"/>
              </a:rPr>
              <a:t>der Schülerinnen und Schüler passen.“ (ebd., S. 792)</a:t>
            </a:r>
          </a:p>
          <a:p>
            <a:pPr algn="just"/>
            <a:endParaRPr lang="de-DE" sz="1200" dirty="0">
              <a:latin typeface="Calibri" panose="020F0502020204030204" pitchFamily="34" charset="0"/>
            </a:endParaRPr>
          </a:p>
          <a:p>
            <a:pPr algn="just"/>
            <a:endParaRPr lang="de-DE"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effectLst/>
              </a:rPr>
              <a:t>van </a:t>
            </a:r>
            <a:r>
              <a:rPr lang="de-DE" sz="1200" b="0" dirty="0" err="1">
                <a:effectLst/>
              </a:rPr>
              <a:t>Vorst</a:t>
            </a:r>
            <a:r>
              <a:rPr lang="de-DE" sz="1200" b="0" dirty="0">
                <a:effectLst/>
              </a:rPr>
              <a:t>, H. (2018b). </a:t>
            </a:r>
            <a:r>
              <a:rPr lang="de-DE" sz="1200" b="0" i="0" dirty="0">
                <a:effectLst/>
              </a:rPr>
              <a:t>Zum </a:t>
            </a:r>
            <a:r>
              <a:rPr lang="de-DE" sz="1200" b="0" i="0" dirty="0" err="1">
                <a:effectLst/>
              </a:rPr>
              <a:t>Bohr’schen</a:t>
            </a:r>
            <a:r>
              <a:rPr lang="de-DE" sz="1200" b="0" i="0" dirty="0">
                <a:effectLst/>
              </a:rPr>
              <a:t> Atomkonzept mit der Lernleiter. Ein Ansatz zur Unterrichtsstrukturierung und Differenzierung. </a:t>
            </a:r>
            <a:r>
              <a:rPr lang="de-DE" sz="1200" b="0" i="1" dirty="0">
                <a:effectLst/>
              </a:rPr>
              <a:t>MNU, </a:t>
            </a:r>
            <a:r>
              <a:rPr lang="de-DE" sz="1200" b="0" kern="1200" dirty="0">
                <a:solidFill>
                  <a:schemeClr val="tx1"/>
                </a:solidFill>
              </a:rPr>
              <a:t>5, S. 317-324.</a:t>
            </a:r>
            <a:endParaRPr lang="de-DE"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„Ziel ist es u.a., leistungsschwache Lernende durch ein strukturiertes Vorgehen zu unterstützen, gleichzeitig leistungsstarke Schülerinnen und Schüler durch Transferaufgaben zu fördern und auch den durchschnittlichen Lernenden durch passgenaue Aufgaben gerecht zu werden.“</a:t>
            </a:r>
            <a:r>
              <a:rPr lang="de-DE" sz="1200" b="1" kern="1200" baseline="0" dirty="0">
                <a:solidFill>
                  <a:schemeClr val="tx1"/>
                </a:solidFill>
                <a:latin typeface="+mn-lt"/>
                <a:ea typeface="+mn-ea"/>
                <a:cs typeface="+mn-cs"/>
              </a:rPr>
              <a:t> </a:t>
            </a:r>
            <a:r>
              <a:rPr lang="de-DE" sz="1200" b="0" kern="1200" baseline="0" dirty="0">
                <a:solidFill>
                  <a:schemeClr val="tx1"/>
                </a:solidFill>
                <a:latin typeface="+mn-lt"/>
                <a:ea typeface="+mn-ea"/>
                <a:cs typeface="+mn-cs"/>
              </a:rPr>
              <a:t>(ebd., S. 317)</a:t>
            </a:r>
            <a:endParaRPr lang="de-DE" sz="1200" b="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6</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Segoe UI" panose="020B0502040204020203" pitchFamily="34" charset="0"/>
              </a:rPr>
              <a:t>Der Lerninhalt wird meist problemorientiert auf deduktivem oder induktivem Weg vermittelt. </a:t>
            </a:r>
            <a:endParaRPr lang="de-DE" sz="1200" dirty="0" smtClean="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effectLst/>
              </a:rPr>
              <a:t>Literatur</a:t>
            </a:r>
            <a:r>
              <a:rPr lang="de-DE" b="1"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a:effectLst/>
              </a:rPr>
              <a:t>Hauerstein</a:t>
            </a:r>
            <a:r>
              <a:rPr lang="de-DE" b="0" dirty="0">
                <a:effectLst/>
              </a:rPr>
              <a:t>, M.-T., van </a:t>
            </a:r>
            <a:r>
              <a:rPr lang="de-DE" b="0" dirty="0" err="1">
                <a:effectLst/>
              </a:rPr>
              <a:t>Vorst</a:t>
            </a:r>
            <a:r>
              <a:rPr lang="de-DE" b="0" dirty="0">
                <a:effectLst/>
              </a:rPr>
              <a:t>, H. &amp; </a:t>
            </a:r>
            <a:r>
              <a:rPr lang="de-DE" b="0" dirty="0" err="1">
                <a:effectLst/>
              </a:rPr>
              <a:t>Sumfleth</a:t>
            </a:r>
            <a:r>
              <a:rPr lang="de-DE" b="0" dirty="0">
                <a:effectLst/>
              </a:rPr>
              <a:t>, E. (2016). Effektivität von Lernleitern im Chemieunterricht der Sekundarstufe I. In C. Maurer (Hrsg.),</a:t>
            </a:r>
            <a:r>
              <a:rPr lang="de-DE" b="0" i="1" dirty="0">
                <a:effectLst/>
              </a:rPr>
              <a:t> Implementation fachdidaktischer Innovation im Spiegel von Forschung und Praxis. Gesellschaft für Didaktik der Chemie und Physik</a:t>
            </a:r>
            <a:r>
              <a:rPr lang="de-DE" b="0" dirty="0">
                <a:effectLst/>
              </a:rPr>
              <a:t>. Jahrestagung in Zürich 2016 (Bd. 37, S. 792-795). </a:t>
            </a:r>
            <a:r>
              <a:rPr lang="de-DE" dirty="0">
                <a:effectLst/>
              </a:rPr>
              <a:t>Verfügbar unter </a:t>
            </a:r>
            <a:r>
              <a:rPr lang="de-DE" dirty="0" smtClean="0">
                <a:effectLst/>
              </a:rPr>
              <a:t>https://</a:t>
            </a:r>
            <a:r>
              <a:rPr lang="de-DE" dirty="0" err="1" smtClean="0">
                <a:effectLst/>
              </a:rPr>
              <a:t>www.gdcp-ev.de</a:t>
            </a:r>
            <a:r>
              <a:rPr lang="de-DE" dirty="0" smtClean="0">
                <a:effectLst/>
              </a:rPr>
              <a:t>/</a:t>
            </a:r>
            <a:r>
              <a:rPr lang="de-DE" dirty="0" err="1" smtClean="0">
                <a:effectLst/>
              </a:rPr>
              <a:t>wp</a:t>
            </a:r>
            <a:r>
              <a:rPr lang="de-DE" dirty="0" smtClean="0">
                <a:effectLst/>
              </a:rPr>
              <a:t>-content/</a:t>
            </a:r>
            <a:r>
              <a:rPr lang="de-DE" dirty="0" err="1" smtClean="0">
                <a:effectLst/>
              </a:rPr>
              <a:t>tagungsbaende</a:t>
            </a:r>
            <a:r>
              <a:rPr lang="de-DE" dirty="0" smtClean="0">
                <a:effectLst/>
              </a:rPr>
              <a:t>/</a:t>
            </a:r>
            <a:r>
              <a:rPr lang="de-DE" dirty="0" err="1" smtClean="0">
                <a:effectLst/>
              </a:rPr>
              <a:t>GDCP_Band37.pdf</a:t>
            </a:r>
            <a:endParaRPr lang="de-DE"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effectLst/>
              </a:rPr>
              <a:t>[</a:t>
            </a:r>
            <a:r>
              <a:rPr lang="de-DE" dirty="0">
                <a:effectLst/>
              </a:rPr>
              <a:t>02.09.2021].</a:t>
            </a:r>
            <a:endParaRPr lang="de-DE" sz="1200" kern="120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eingesetzte Lernleiter [...] umfasst insgesamt drei </a:t>
            </a:r>
            <a:r>
              <a:rPr lang="de-DE" sz="1200" b="0" i="1" u="none" strike="noStrike" kern="1200" baseline="0" dirty="0">
                <a:solidFill>
                  <a:schemeClr val="tx1"/>
                </a:solidFill>
                <a:latin typeface="+mn-lt"/>
                <a:ea typeface="+mn-ea"/>
                <a:cs typeface="+mn-cs"/>
              </a:rPr>
              <a:t>Milestones</a:t>
            </a:r>
            <a:r>
              <a:rPr lang="de-DE" sz="1200" b="0" i="0" u="none" strike="noStrike" kern="1200" baseline="0" dirty="0">
                <a:solidFill>
                  <a:schemeClr val="tx1"/>
                </a:solidFill>
                <a:latin typeface="+mn-lt"/>
                <a:ea typeface="+mn-ea"/>
                <a:cs typeface="+mn-cs"/>
              </a:rPr>
              <a:t>, wobei jeder </a:t>
            </a:r>
            <a:r>
              <a:rPr lang="de-DE" sz="1200" b="0" i="1" u="none" strike="noStrike" kern="1200" baseline="0" dirty="0">
                <a:solidFill>
                  <a:schemeClr val="tx1"/>
                </a:solidFill>
                <a:latin typeface="+mn-lt"/>
                <a:ea typeface="+mn-ea"/>
                <a:cs typeface="+mn-cs"/>
              </a:rPr>
              <a:t>Milestone </a:t>
            </a:r>
            <a:r>
              <a:rPr lang="de-DE" sz="1200" b="0" i="0" u="none" strike="noStrike" kern="1200" baseline="0" dirty="0">
                <a:solidFill>
                  <a:schemeClr val="tx1"/>
                </a:solidFill>
                <a:latin typeface="+mn-lt"/>
                <a:ea typeface="+mn-ea"/>
                <a:cs typeface="+mn-cs"/>
              </a:rPr>
              <a:t>aus fünf Bausteinen besteht, die nacheinander durchlaufen werden. </a:t>
            </a:r>
          </a:p>
          <a:p>
            <a:r>
              <a:rPr lang="de-DE" sz="1200" b="0" i="0" u="none" strike="noStrike" kern="1200" baseline="0" dirty="0">
                <a:solidFill>
                  <a:schemeClr val="tx1"/>
                </a:solidFill>
                <a:latin typeface="+mn-lt"/>
                <a:ea typeface="+mn-ea"/>
                <a:cs typeface="+mn-cs"/>
              </a:rPr>
              <a:t>Jeder </a:t>
            </a:r>
            <a:r>
              <a:rPr lang="de-DE" sz="1200" b="0" i="1" u="none" strike="noStrike" kern="1200" baseline="0" dirty="0">
                <a:solidFill>
                  <a:schemeClr val="tx1"/>
                </a:solidFill>
                <a:latin typeface="+mn-lt"/>
                <a:ea typeface="+mn-ea"/>
                <a:cs typeface="+mn-cs"/>
              </a:rPr>
              <a:t>Milestone </a:t>
            </a:r>
            <a:r>
              <a:rPr lang="de-DE" sz="1200" b="0" i="0" u="none" strike="noStrike" kern="1200" baseline="0" dirty="0">
                <a:solidFill>
                  <a:schemeClr val="tx1"/>
                </a:solidFill>
                <a:latin typeface="+mn-lt"/>
                <a:ea typeface="+mn-ea"/>
                <a:cs typeface="+mn-cs"/>
              </a:rPr>
              <a:t>beginnt mit einer „Aneignungsphase“, in der in einen neuen Lerninhalt eingeführt wird. </a:t>
            </a:r>
          </a:p>
          <a:p>
            <a:r>
              <a:rPr lang="de-DE" sz="1200" b="0" i="0" u="none" strike="noStrike" kern="1200" baseline="0" dirty="0">
                <a:solidFill>
                  <a:schemeClr val="tx1"/>
                </a:solidFill>
                <a:latin typeface="+mn-lt"/>
                <a:ea typeface="+mn-ea"/>
                <a:cs typeface="+mn-cs"/>
              </a:rPr>
              <a:t>Es schließt sich eine „Basisübung“ an, in der die Inhalte der Aneignung in Aufgaben angewendet werden sollen.</a:t>
            </a:r>
          </a:p>
          <a:p>
            <a:r>
              <a:rPr lang="de-DE" sz="1200" b="0" i="0" u="none" strike="noStrike" kern="1200" baseline="0" dirty="0">
                <a:solidFill>
                  <a:schemeClr val="tx1"/>
                </a:solidFill>
                <a:latin typeface="+mn-lt"/>
                <a:ea typeface="+mn-ea"/>
                <a:cs typeface="+mn-cs"/>
              </a:rPr>
              <a:t>Auf die Basisübung folgt eine „Selbsteinschätzung“, bei der die Schülerinnen und Schüler ihre eigenen Fähigkeiten mit Hilfe eines Selbsteinschätzungsbogens selbstständig beurteilen (vgl. </a:t>
            </a:r>
            <a:r>
              <a:rPr lang="de-DE" sz="1200" b="0" i="0" u="none" strike="noStrike" kern="1200" baseline="0" dirty="0" err="1">
                <a:solidFill>
                  <a:schemeClr val="tx1"/>
                </a:solidFill>
                <a:latin typeface="+mn-lt"/>
                <a:ea typeface="+mn-ea"/>
                <a:cs typeface="+mn-cs"/>
              </a:rPr>
              <a:t>Kallweit</a:t>
            </a:r>
            <a:r>
              <a:rPr lang="de-DE" sz="1200" b="0" i="0" u="none" strike="noStrike" kern="1200" baseline="0" dirty="0">
                <a:solidFill>
                  <a:schemeClr val="tx1"/>
                </a:solidFill>
                <a:latin typeface="+mn-lt"/>
                <a:ea typeface="+mn-ea"/>
                <a:cs typeface="+mn-cs"/>
              </a:rPr>
              <a:t>, 2014). Abhängig von ihrer Selbsteinschätzung wird den Schülerinnen und Schülern ein Arbeitsblatt zugeordnet, dessen Aufgaben an das jeweilige Leistungsniveau angepasst sind. </a:t>
            </a:r>
          </a:p>
          <a:p>
            <a:r>
              <a:rPr lang="de-DE" sz="1200" b="0" i="0" u="none" strike="noStrike" kern="1200" baseline="0" dirty="0">
                <a:solidFill>
                  <a:schemeClr val="tx1"/>
                </a:solidFill>
                <a:latin typeface="+mn-lt"/>
                <a:ea typeface="+mn-ea"/>
                <a:cs typeface="+mn-cs"/>
              </a:rPr>
              <a:t>In der sich anschließenden „Individuellen Übungsphase“ bearbeiten die Schülerinnen und Schüler das zugeordnete Arbeitsblatt. </a:t>
            </a:r>
          </a:p>
          <a:p>
            <a:r>
              <a:rPr lang="de-DE" sz="1200" b="0" i="0" u="none" strike="noStrike" kern="1200" baseline="0" dirty="0">
                <a:solidFill>
                  <a:schemeClr val="tx1"/>
                </a:solidFill>
                <a:latin typeface="+mn-lt"/>
                <a:ea typeface="+mn-ea"/>
                <a:cs typeface="+mn-cs"/>
              </a:rPr>
              <a:t>Jeder </a:t>
            </a:r>
            <a:r>
              <a:rPr lang="de-DE" sz="1200" b="0" i="1" u="none" strike="noStrike" kern="1200" baseline="0" dirty="0">
                <a:solidFill>
                  <a:schemeClr val="tx1"/>
                </a:solidFill>
                <a:latin typeface="+mn-lt"/>
                <a:ea typeface="+mn-ea"/>
                <a:cs typeface="+mn-cs"/>
              </a:rPr>
              <a:t>Milestone </a:t>
            </a:r>
            <a:r>
              <a:rPr lang="de-DE" sz="1200" b="0" i="0" u="none" strike="noStrike" kern="1200" baseline="0" dirty="0">
                <a:solidFill>
                  <a:schemeClr val="tx1"/>
                </a:solidFill>
                <a:latin typeface="+mn-lt"/>
                <a:ea typeface="+mn-ea"/>
                <a:cs typeface="+mn-cs"/>
              </a:rPr>
              <a:t>schließt mit einer „Evaluation“, in der ein Multiple-Choice-Test im Single-Select-Format eingesetzt wird.</a:t>
            </a:r>
          </a:p>
          <a:p>
            <a:r>
              <a:rPr lang="de-DE" sz="1200" b="0" i="0" u="none" strike="noStrike" kern="1200" baseline="0" dirty="0">
                <a:solidFill>
                  <a:schemeClr val="tx1"/>
                </a:solidFill>
                <a:latin typeface="+mn-lt"/>
                <a:ea typeface="+mn-ea"/>
                <a:cs typeface="+mn-cs"/>
              </a:rPr>
              <a:t>Dieser Fachwissenstest enthält Items zu den Inhalten des jeweiligen </a:t>
            </a:r>
            <a:r>
              <a:rPr lang="de-DE" sz="1200" b="0" i="1" u="none" strike="noStrike" kern="1200" baseline="0" dirty="0">
                <a:solidFill>
                  <a:schemeClr val="tx1"/>
                </a:solidFill>
                <a:latin typeface="+mn-lt"/>
                <a:ea typeface="+mn-ea"/>
                <a:cs typeface="+mn-cs"/>
              </a:rPr>
              <a:t>Milestones </a:t>
            </a:r>
            <a:r>
              <a:rPr lang="de-DE" sz="1200" b="0" i="0" u="none" strike="noStrike" kern="1200" baseline="0" dirty="0">
                <a:solidFill>
                  <a:schemeClr val="tx1"/>
                </a:solidFill>
                <a:latin typeface="+mn-lt"/>
                <a:ea typeface="+mn-ea"/>
                <a:cs typeface="+mn-cs"/>
              </a:rPr>
              <a:t>und dient einerseits als Leistungskontrolle für Lehrende und Lernende, andererseits soll auf diese Weise die Lernprogression im Verlauf der Bearbeitung der Lernleiter nachvollzogen werden.</a:t>
            </a:r>
          </a:p>
          <a:p>
            <a:r>
              <a:rPr lang="de-DE" sz="1200" b="0" i="0" u="none" strike="noStrike" kern="1200" baseline="0" dirty="0">
                <a:solidFill>
                  <a:schemeClr val="tx1"/>
                </a:solidFill>
                <a:latin typeface="+mn-lt"/>
                <a:ea typeface="+mn-ea"/>
                <a:cs typeface="+mn-cs"/>
              </a:rPr>
              <a:t>Der Baustein der individualisierten Übungsphase ermöglicht die Kopplung der Strukturierung mit der Binnendifferenzierung [...] .“ (ebd. S. 792f.)</a:t>
            </a:r>
            <a:endParaRPr lang="de-DE" sz="1200" b="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7</a:t>
            </a:fld>
            <a:endParaRPr lang="de-DE" dirty="0"/>
          </a:p>
        </p:txBody>
      </p:sp>
      <p:sp>
        <p:nvSpPr>
          <p:cNvPr id="5" name="Datumsplatzhalter 4"/>
          <p:cNvSpPr>
            <a:spLocks noGrp="1"/>
          </p:cNvSpPr>
          <p:nvPr>
            <p:ph type="dt" idx="11"/>
          </p:nvPr>
        </p:nvSpPr>
        <p:spPr/>
        <p:txBody>
          <a:bodyPr/>
          <a:lstStyle/>
          <a:p>
            <a:r>
              <a:rPr lang="de-DE"/>
              <a:t>16.02.2019</a:t>
            </a:r>
            <a:endParaRPr lang="de-DE" dirty="0"/>
          </a:p>
        </p:txBody>
      </p:sp>
    </p:spTree>
    <p:extLst>
      <p:ext uri="{BB962C8B-B14F-4D97-AF65-F5344CB8AC3E}">
        <p14:creationId xmlns:p14="http://schemas.microsoft.com/office/powerpoint/2010/main" val="141121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a:t>16.02.2019</a:t>
            </a:r>
            <a:endParaRPr lang="de-DE" dirty="0"/>
          </a:p>
        </p:txBody>
      </p:sp>
      <p:sp>
        <p:nvSpPr>
          <p:cNvPr id="5" name="Foliennummernplatzhalter 4"/>
          <p:cNvSpPr>
            <a:spLocks noGrp="1"/>
          </p:cNvSpPr>
          <p:nvPr>
            <p:ph type="sldNum" sz="quarter" idx="11"/>
          </p:nvPr>
        </p:nvSpPr>
        <p:spPr/>
        <p:txBody>
          <a:bodyPr/>
          <a:lstStyle/>
          <a:p>
            <a:fld id="{CEB8CB1F-137B-460C-8DCA-BFC5CA627DF6}" type="slidenum">
              <a:rPr lang="de-DE" smtClean="0"/>
              <a:pPr/>
              <a:t>8</a:t>
            </a:fld>
            <a:endParaRPr lang="de-DE" dirty="0"/>
          </a:p>
        </p:txBody>
      </p:sp>
    </p:spTree>
    <p:extLst>
      <p:ext uri="{BB962C8B-B14F-4D97-AF65-F5344CB8AC3E}">
        <p14:creationId xmlns:p14="http://schemas.microsoft.com/office/powerpoint/2010/main" val="453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0000"/>
              </a:lnSpc>
              <a:spcBef>
                <a:spcPts val="600"/>
              </a:spcBef>
              <a:spcAft>
                <a:spcPts val="600"/>
              </a:spcAft>
              <a:buFont typeface="Arial" pitchFamily="34" charset="0"/>
              <a:buNone/>
            </a:pPr>
            <a:r>
              <a:rPr lang="de-DE" sz="1200" b="1" kern="1200" baseline="0" dirty="0">
                <a:solidFill>
                  <a:schemeClr val="tx1"/>
                </a:solidFill>
                <a:latin typeface="+mn-lt"/>
                <a:ea typeface="+mn-ea"/>
                <a:cs typeface="+mn-cs"/>
              </a:rPr>
              <a:t>Literatur:</a:t>
            </a:r>
          </a:p>
          <a:p>
            <a:pPr>
              <a:lnSpc>
                <a:spcPct val="100000"/>
              </a:lnSpc>
              <a:spcBef>
                <a:spcPts val="600"/>
              </a:spcBef>
              <a:spcAft>
                <a:spcPts val="600"/>
              </a:spcAft>
              <a:buFont typeface="Arial" pitchFamily="34" charset="0"/>
              <a:buNone/>
            </a:pPr>
            <a:endParaRPr lang="de-DE"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de-DE" sz="1200" kern="1200" baseline="0" dirty="0">
                <a:solidFill>
                  <a:schemeClr val="tx1"/>
                </a:solidFill>
                <a:latin typeface="+mn-lt"/>
                <a:ea typeface="+mn-ea"/>
                <a:cs typeface="+mn-cs"/>
              </a:rPr>
              <a:t>Die Grafiken zur Lernleiter der folgenden Folien finden sich auf Seite 107 in:  </a:t>
            </a:r>
            <a:br>
              <a:rPr lang="de-DE" sz="1200" kern="1200" baseline="0" dirty="0">
                <a:solidFill>
                  <a:schemeClr val="tx1"/>
                </a:solidFill>
                <a:latin typeface="+mn-lt"/>
                <a:ea typeface="+mn-ea"/>
                <a:cs typeface="+mn-cs"/>
              </a:rPr>
            </a:br>
            <a:r>
              <a:rPr lang="de-DE" sz="1200" kern="1200" baseline="0" dirty="0">
                <a:solidFill>
                  <a:schemeClr val="tx1"/>
                </a:solidFill>
                <a:latin typeface="+mn-lt"/>
                <a:ea typeface="+mn-ea"/>
                <a:cs typeface="+mn-cs"/>
              </a:rPr>
              <a:t/>
            </a:r>
            <a:br>
              <a:rPr lang="de-DE" sz="1200" kern="1200" baseline="0" dirty="0">
                <a:solidFill>
                  <a:schemeClr val="tx1"/>
                </a:solidFill>
                <a:latin typeface="+mn-lt"/>
                <a:ea typeface="+mn-ea"/>
                <a:cs typeface="+mn-cs"/>
              </a:rPr>
            </a:br>
            <a:r>
              <a:rPr lang="de-DE" sz="1200" b="0" dirty="0">
                <a:effectLst/>
              </a:rPr>
              <a:t>van Vorst, H. &amp; Wolf, E. (2020). Einführung in das Ionenkonzept mit der Lernleiter. In J. </a:t>
            </a:r>
            <a:r>
              <a:rPr lang="de-DE" sz="1200" b="0" dirty="0" err="1">
                <a:effectLst/>
              </a:rPr>
              <a:t>Roß</a:t>
            </a:r>
            <a:r>
              <a:rPr lang="de-DE" sz="1200" b="0" dirty="0">
                <a:effectLst/>
              </a:rPr>
              <a:t> (Hrsg.), </a:t>
            </a:r>
            <a:r>
              <a:rPr lang="de-DE" sz="1200" b="0" i="1" dirty="0">
                <a:effectLst/>
              </a:rPr>
              <a:t>SINUS.NRW: Motivation durch kognitive Aktivierung. Impulse zur Weiterentwicklung des Unterrichts in den MINT-Fächern</a:t>
            </a:r>
            <a:r>
              <a:rPr lang="de-DE" sz="1200" b="0" i="1" baseline="0" dirty="0">
                <a:effectLst/>
              </a:rPr>
              <a:t> </a:t>
            </a:r>
            <a:r>
              <a:rPr lang="de-DE" sz="1200" b="0" dirty="0">
                <a:effectLst/>
              </a:rPr>
              <a:t>(S. 101</a:t>
            </a:r>
            <a:r>
              <a:rPr lang="de-DE" sz="1200" dirty="0">
                <a:latin typeface="Calibri" panose="020F0502020204030204" pitchFamily="34" charset="0"/>
                <a:cs typeface="Calibri" panose="020F0502020204030204" pitchFamily="34" charset="0"/>
              </a:rPr>
              <a:t>–</a:t>
            </a:r>
            <a:r>
              <a:rPr lang="de-DE" sz="1200" b="0" dirty="0">
                <a:effectLst/>
              </a:rPr>
              <a:t>116). Bielefeld: </a:t>
            </a:r>
            <a:r>
              <a:rPr lang="de-DE" sz="1200" b="0" dirty="0" err="1">
                <a:effectLst/>
              </a:rPr>
              <a:t>wbv</a:t>
            </a:r>
            <a:r>
              <a:rPr lang="de-DE" sz="1200" b="0" dirty="0">
                <a:effectLst/>
              </a:rPr>
              <a:t>-Media. </a:t>
            </a:r>
            <a:r>
              <a:rPr lang="de-DE" sz="1200" b="0" dirty="0" smtClean="0">
                <a:effectLst/>
              </a:rPr>
              <a:t>Verfügbar unter https://</a:t>
            </a:r>
            <a:r>
              <a:rPr lang="de-DE" sz="1200" b="0" dirty="0" err="1" smtClean="0">
                <a:effectLst/>
              </a:rPr>
              <a:t>www.schulentwicklung.nrw.de</a:t>
            </a:r>
            <a:r>
              <a:rPr lang="de-DE" sz="1200" b="0" dirty="0" smtClean="0">
                <a:effectLst/>
              </a:rPr>
              <a:t>/</a:t>
            </a:r>
            <a:r>
              <a:rPr lang="de-DE" sz="1200" b="0" dirty="0" err="1" smtClean="0">
                <a:effectLst/>
              </a:rPr>
              <a:t>sinus</a:t>
            </a:r>
            <a:r>
              <a:rPr lang="de-DE" sz="1200" b="0" dirty="0" smtClean="0">
                <a:effectLst/>
              </a:rPr>
              <a:t>/</a:t>
            </a:r>
            <a:r>
              <a:rPr lang="de-DE" sz="1200" b="0" dirty="0" err="1" smtClean="0">
                <a:effectLst/>
              </a:rPr>
              <a:t>upload</a:t>
            </a:r>
            <a:r>
              <a:rPr lang="de-DE" sz="1200" b="0" dirty="0" smtClean="0">
                <a:effectLst/>
              </a:rPr>
              <a:t>/</a:t>
            </a:r>
            <a:r>
              <a:rPr lang="de-DE" sz="1200" b="0" dirty="0" err="1" smtClean="0">
                <a:effectLst/>
              </a:rPr>
              <a:t>Phase06</a:t>
            </a:r>
            <a:r>
              <a:rPr lang="de-DE" sz="1200" b="0" dirty="0" smtClean="0">
                <a:effectLst/>
              </a:rPr>
              <a:t>/Artikel/</a:t>
            </a:r>
            <a:r>
              <a:rPr lang="de-DE" sz="1200" b="0" dirty="0" err="1" smtClean="0">
                <a:effectLst/>
              </a:rPr>
              <a:t>NW17-610.pdf</a:t>
            </a:r>
            <a:r>
              <a:rPr lang="de-DE" sz="1200" b="0" dirty="0" smtClean="0">
                <a:effectLst/>
              </a:rPr>
              <a:t> [05.05.2021].</a:t>
            </a:r>
          </a:p>
          <a:p>
            <a:pPr>
              <a:lnSpc>
                <a:spcPct val="100000"/>
              </a:lnSpc>
              <a:spcBef>
                <a:spcPts val="600"/>
              </a:spcBef>
              <a:spcAft>
                <a:spcPts val="600"/>
              </a:spcAft>
              <a:buFont typeface="Arial" pitchFamily="34" charset="0"/>
              <a:buNone/>
            </a:pPr>
            <a:endParaRPr lang="de-DE" sz="1200" b="0" dirty="0">
              <a:effectLst/>
            </a:endParaRPr>
          </a:p>
          <a:p>
            <a:pPr>
              <a:lnSpc>
                <a:spcPct val="100000"/>
              </a:lnSpc>
              <a:spcBef>
                <a:spcPts val="600"/>
              </a:spcBef>
              <a:spcAft>
                <a:spcPts val="600"/>
              </a:spcAft>
              <a:buFont typeface="Arial" pitchFamily="34" charset="0"/>
              <a:buNone/>
            </a:pPr>
            <a:endParaRPr lang="de-DE" sz="1200" b="0" dirty="0"/>
          </a:p>
          <a:p>
            <a:pPr>
              <a:lnSpc>
                <a:spcPct val="100000"/>
              </a:lnSpc>
              <a:spcBef>
                <a:spcPts val="600"/>
              </a:spcBef>
              <a:spcAft>
                <a:spcPts val="600"/>
              </a:spcAft>
              <a:buFont typeface="Arial" pitchFamily="34" charset="0"/>
              <a:buNone/>
            </a:pPr>
            <a:endParaRPr lang="de-DE" sz="1200" kern="1200" baseline="0" dirty="0">
              <a:solidFill>
                <a:schemeClr val="tx1"/>
              </a:solidFill>
              <a:latin typeface="+mn-lt"/>
              <a:ea typeface="+mn-ea"/>
              <a:cs typeface="+mn-cs"/>
            </a:endParaRPr>
          </a:p>
          <a:p>
            <a:pPr>
              <a:lnSpc>
                <a:spcPct val="100000"/>
              </a:lnSpc>
              <a:spcBef>
                <a:spcPts val="600"/>
              </a:spcBef>
              <a:spcAft>
                <a:spcPts val="600"/>
              </a:spcAft>
              <a:buFont typeface="Arial" pitchFamily="34" charset="0"/>
              <a:buNone/>
            </a:pPr>
            <a:endParaRPr lang="de-DE" sz="1200" kern="1200" baseline="0" dirty="0">
              <a:solidFill>
                <a:schemeClr val="tx1"/>
              </a:solidFill>
              <a:latin typeface="+mn-lt"/>
              <a:ea typeface="+mn-ea"/>
              <a:cs typeface="+mn-cs"/>
            </a:endParaRPr>
          </a:p>
          <a:p>
            <a:pPr>
              <a:lnSpc>
                <a:spcPct val="100000"/>
              </a:lnSpc>
              <a:spcBef>
                <a:spcPts val="600"/>
              </a:spcBef>
              <a:spcAft>
                <a:spcPts val="600"/>
              </a:spcAft>
              <a:buFont typeface="Arial" pitchFamily="34" charset="0"/>
              <a:buNone/>
            </a:pPr>
            <a:endParaRPr lang="de-DE" sz="1200"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EB8CB1F-137B-460C-8DCA-BFC5CA627DF6}" type="slidenum">
              <a:rPr lang="de-DE" smtClean="0"/>
              <a:pPr/>
              <a:t>9</a:t>
            </a:fld>
            <a:endParaRPr lang="de-DE"/>
          </a:p>
        </p:txBody>
      </p:sp>
      <p:sp>
        <p:nvSpPr>
          <p:cNvPr id="5" name="Datumsplatzhalter 4"/>
          <p:cNvSpPr>
            <a:spLocks noGrp="1"/>
          </p:cNvSpPr>
          <p:nvPr>
            <p:ph type="dt" idx="11"/>
          </p:nvPr>
        </p:nvSpPr>
        <p:spPr/>
        <p:txBody>
          <a:bodyPr/>
          <a:lstStyle/>
          <a:p>
            <a:r>
              <a:rPr lang="de-DE"/>
              <a:t>16.02.2019</a:t>
            </a: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32" name="PlaceHolder 2"/>
          <p:cNvSpPr>
            <a:spLocks noGrp="1"/>
          </p:cNvSpPr>
          <p:nvPr>
            <p:ph type="body"/>
          </p:nvPr>
        </p:nvSpPr>
        <p:spPr>
          <a:xfrm>
            <a:off x="457200" y="2421000"/>
            <a:ext cx="8229240" cy="1766880"/>
          </a:xfrm>
          <a:prstGeom prst="rect">
            <a:avLst/>
          </a:prstGeom>
        </p:spPr>
        <p:txBody>
          <a:bodyPr lIns="0" tIns="0" rIns="0" bIns="0"/>
          <a:lstStyle/>
          <a:p>
            <a:endParaRPr/>
          </a:p>
        </p:txBody>
      </p:sp>
      <p:sp>
        <p:nvSpPr>
          <p:cNvPr id="33" name="PlaceHolder 3"/>
          <p:cNvSpPr>
            <a:spLocks noGrp="1"/>
          </p:cNvSpPr>
          <p:nvPr>
            <p:ph type="body"/>
          </p:nvPr>
        </p:nvSpPr>
        <p:spPr>
          <a:xfrm>
            <a:off x="457200" y="4356000"/>
            <a:ext cx="8229240" cy="1766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35"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36"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37" name="PlaceHolder 4"/>
          <p:cNvSpPr>
            <a:spLocks noGrp="1"/>
          </p:cNvSpPr>
          <p:nvPr>
            <p:ph type="body"/>
          </p:nvPr>
        </p:nvSpPr>
        <p:spPr>
          <a:xfrm>
            <a:off x="4674240" y="4356000"/>
            <a:ext cx="4015800" cy="1766880"/>
          </a:xfrm>
          <a:prstGeom prst="rect">
            <a:avLst/>
          </a:prstGeom>
        </p:spPr>
        <p:txBody>
          <a:bodyPr lIns="0" tIns="0" rIns="0" bIns="0"/>
          <a:lstStyle/>
          <a:p>
            <a:endParaRPr/>
          </a:p>
        </p:txBody>
      </p:sp>
      <p:sp>
        <p:nvSpPr>
          <p:cNvPr id="38" name="PlaceHolder 5"/>
          <p:cNvSpPr>
            <a:spLocks noGrp="1"/>
          </p:cNvSpPr>
          <p:nvPr>
            <p:ph type="body"/>
          </p:nvPr>
        </p:nvSpPr>
        <p:spPr>
          <a:xfrm>
            <a:off x="457200" y="4356000"/>
            <a:ext cx="4015800" cy="1766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40" name="PlaceHolder 2"/>
          <p:cNvSpPr>
            <a:spLocks noGrp="1"/>
          </p:cNvSpPr>
          <p:nvPr>
            <p:ph type="body"/>
          </p:nvPr>
        </p:nvSpPr>
        <p:spPr>
          <a:xfrm>
            <a:off x="457200" y="2421000"/>
            <a:ext cx="8229240" cy="3704760"/>
          </a:xfrm>
          <a:prstGeom prst="rect">
            <a:avLst/>
          </a:prstGeom>
        </p:spPr>
        <p:txBody>
          <a:bodyPr lIns="0" tIns="0" rIns="0" bIns="0"/>
          <a:lstStyle/>
          <a:p>
            <a:endParaRPr/>
          </a:p>
        </p:txBody>
      </p:sp>
      <p:sp>
        <p:nvSpPr>
          <p:cNvPr id="41" name="PlaceHolder 3"/>
          <p:cNvSpPr>
            <a:spLocks noGrp="1"/>
          </p:cNvSpPr>
          <p:nvPr>
            <p:ph type="body"/>
          </p:nvPr>
        </p:nvSpPr>
        <p:spPr>
          <a:xfrm>
            <a:off x="457200" y="2421000"/>
            <a:ext cx="8229240" cy="3704760"/>
          </a:xfrm>
          <a:prstGeom prst="rect">
            <a:avLst/>
          </a:prstGeom>
        </p:spPr>
        <p:txBody>
          <a:bodyPr lIns="0" tIns="0" rIns="0" bIns="0"/>
          <a:lstStyle/>
          <a:p>
            <a:endParaRPr/>
          </a:p>
        </p:txBody>
      </p:sp>
      <p:pic>
        <p:nvPicPr>
          <p:cNvPr id="42" name="Grafik 41"/>
          <p:cNvPicPr/>
          <p:nvPr/>
        </p:nvPicPr>
        <p:blipFill>
          <a:blip r:embed="rId2" cstate="print"/>
          <a:stretch>
            <a:fillRect/>
          </a:stretch>
        </p:blipFill>
        <p:spPr>
          <a:xfrm>
            <a:off x="2250000" y="2420640"/>
            <a:ext cx="4643280" cy="3704760"/>
          </a:xfrm>
          <a:prstGeom prst="rect">
            <a:avLst/>
          </a:prstGeom>
          <a:ln>
            <a:noFill/>
          </a:ln>
        </p:spPr>
      </p:pic>
      <p:pic>
        <p:nvPicPr>
          <p:cNvPr id="43" name="Grafik 42"/>
          <p:cNvPicPr/>
          <p:nvPr/>
        </p:nvPicPr>
        <p:blipFill>
          <a:blip r:embed="rId2" cstate="print"/>
          <a:stretch>
            <a:fillRect/>
          </a:stretch>
        </p:blipFill>
        <p:spPr>
          <a:xfrm>
            <a:off x="2250000" y="2420640"/>
            <a:ext cx="4643280" cy="37047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1" name="PlaceHolder 2"/>
          <p:cNvSpPr>
            <a:spLocks noGrp="1"/>
          </p:cNvSpPr>
          <p:nvPr>
            <p:ph type="subTitle"/>
          </p:nvPr>
        </p:nvSpPr>
        <p:spPr>
          <a:xfrm>
            <a:off x="457200" y="2421000"/>
            <a:ext cx="8229240" cy="37051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3" name="PlaceHolder 2"/>
          <p:cNvSpPr>
            <a:spLocks noGrp="1"/>
          </p:cNvSpPr>
          <p:nvPr>
            <p:ph type="body"/>
          </p:nvPr>
        </p:nvSpPr>
        <p:spPr>
          <a:xfrm>
            <a:off x="457200" y="2421000"/>
            <a:ext cx="8229240" cy="37047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5" name="PlaceHolder 2"/>
          <p:cNvSpPr>
            <a:spLocks noGrp="1"/>
          </p:cNvSpPr>
          <p:nvPr>
            <p:ph type="body"/>
          </p:nvPr>
        </p:nvSpPr>
        <p:spPr>
          <a:xfrm>
            <a:off x="457200" y="2421000"/>
            <a:ext cx="4015800" cy="3704760"/>
          </a:xfrm>
          <a:prstGeom prst="rect">
            <a:avLst/>
          </a:prstGeom>
        </p:spPr>
        <p:txBody>
          <a:bodyPr lIns="0" tIns="0" rIns="0" bIns="0"/>
          <a:lstStyle/>
          <a:p>
            <a:endParaRPr/>
          </a:p>
        </p:txBody>
      </p:sp>
      <p:sp>
        <p:nvSpPr>
          <p:cNvPr id="16" name="PlaceHolder 3"/>
          <p:cNvSpPr>
            <a:spLocks noGrp="1"/>
          </p:cNvSpPr>
          <p:nvPr>
            <p:ph type="body"/>
          </p:nvPr>
        </p:nvSpPr>
        <p:spPr>
          <a:xfrm>
            <a:off x="4674240" y="2421000"/>
            <a:ext cx="4015800" cy="37047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67640" y="119664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0"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21" name="PlaceHolder 3"/>
          <p:cNvSpPr>
            <a:spLocks noGrp="1"/>
          </p:cNvSpPr>
          <p:nvPr>
            <p:ph type="body"/>
          </p:nvPr>
        </p:nvSpPr>
        <p:spPr>
          <a:xfrm>
            <a:off x="457200" y="4356000"/>
            <a:ext cx="4015800" cy="1766880"/>
          </a:xfrm>
          <a:prstGeom prst="rect">
            <a:avLst/>
          </a:prstGeom>
        </p:spPr>
        <p:txBody>
          <a:bodyPr lIns="0" tIns="0" rIns="0" bIns="0"/>
          <a:lstStyle/>
          <a:p>
            <a:endParaRPr/>
          </a:p>
        </p:txBody>
      </p:sp>
      <p:sp>
        <p:nvSpPr>
          <p:cNvPr id="22" name="PlaceHolder 4"/>
          <p:cNvSpPr>
            <a:spLocks noGrp="1"/>
          </p:cNvSpPr>
          <p:nvPr>
            <p:ph type="body"/>
          </p:nvPr>
        </p:nvSpPr>
        <p:spPr>
          <a:xfrm>
            <a:off x="4674240" y="2421000"/>
            <a:ext cx="4015800" cy="37047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4" name="PlaceHolder 2"/>
          <p:cNvSpPr>
            <a:spLocks noGrp="1"/>
          </p:cNvSpPr>
          <p:nvPr>
            <p:ph type="body"/>
          </p:nvPr>
        </p:nvSpPr>
        <p:spPr>
          <a:xfrm>
            <a:off x="457200" y="2421000"/>
            <a:ext cx="4015800" cy="3704760"/>
          </a:xfrm>
          <a:prstGeom prst="rect">
            <a:avLst/>
          </a:prstGeom>
        </p:spPr>
        <p:txBody>
          <a:bodyPr lIns="0" tIns="0" rIns="0" bIns="0"/>
          <a:lstStyle/>
          <a:p>
            <a:endParaRPr/>
          </a:p>
        </p:txBody>
      </p:sp>
      <p:sp>
        <p:nvSpPr>
          <p:cNvPr id="25"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26" name="PlaceHolder 4"/>
          <p:cNvSpPr>
            <a:spLocks noGrp="1"/>
          </p:cNvSpPr>
          <p:nvPr>
            <p:ph type="body"/>
          </p:nvPr>
        </p:nvSpPr>
        <p:spPr>
          <a:xfrm>
            <a:off x="4674240" y="4356000"/>
            <a:ext cx="4015800" cy="1766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8"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29"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30" name="PlaceHolder 4"/>
          <p:cNvSpPr>
            <a:spLocks noGrp="1"/>
          </p:cNvSpPr>
          <p:nvPr>
            <p:ph type="body"/>
          </p:nvPr>
        </p:nvSpPr>
        <p:spPr>
          <a:xfrm>
            <a:off x="457200" y="4356000"/>
            <a:ext cx="8229240" cy="1766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1196640"/>
            <a:ext cx="8229240" cy="1142640"/>
          </a:xfrm>
          <a:prstGeom prst="rect">
            <a:avLst/>
          </a:prstGeom>
        </p:spPr>
        <p:txBody>
          <a:bodyPr anchor="ctr"/>
          <a:lstStyle/>
          <a:p>
            <a:pPr algn="ctr">
              <a:lnSpc>
                <a:spcPct val="100000"/>
              </a:lnSpc>
            </a:pPr>
            <a:r>
              <a:rPr lang="de-DE" sz="4400">
                <a:solidFill>
                  <a:srgbClr val="000000"/>
                </a:solidFill>
                <a:latin typeface="Calibri"/>
              </a:rPr>
              <a:t>Klicken Sie, um das Format des Titeltextes zu bearbeitenTitelmasterformat durch Klicken bearbeiten</a:t>
            </a:r>
            <a:endParaRPr/>
          </a:p>
        </p:txBody>
      </p:sp>
      <p:sp>
        <p:nvSpPr>
          <p:cNvPr id="11" name="PlaceHolder 2"/>
          <p:cNvSpPr>
            <a:spLocks noGrp="1"/>
          </p:cNvSpPr>
          <p:nvPr>
            <p:ph type="body"/>
          </p:nvPr>
        </p:nvSpPr>
        <p:spPr>
          <a:xfrm>
            <a:off x="457200" y="2421000"/>
            <a:ext cx="8229240" cy="3704760"/>
          </a:xfrm>
          <a:prstGeom prst="rect">
            <a:avLst/>
          </a:prstGeom>
        </p:spPr>
        <p:txBody>
          <a:bodyPr/>
          <a:lstStyle/>
          <a:p>
            <a:pPr>
              <a:buSzPct val="45000"/>
              <a:buFont typeface="StarSymbol"/>
              <a:buChar char=""/>
            </a:pPr>
            <a:r>
              <a:rPr lang="de-DE" sz="3200" dirty="0">
                <a:solidFill>
                  <a:srgbClr val="000000"/>
                </a:solidFill>
                <a:latin typeface="Calibri"/>
              </a:rPr>
              <a:t>Klicken Sie, um die Formate des Gliederungstextes zu bearbeiten</a:t>
            </a:r>
            <a:endParaRPr dirty="0"/>
          </a:p>
          <a:p>
            <a:pPr lvl="1">
              <a:buSzPct val="75000"/>
              <a:buFont typeface="StarSymbol"/>
              <a:buChar char=""/>
            </a:pPr>
            <a:r>
              <a:rPr lang="de-DE" sz="3200" dirty="0">
                <a:solidFill>
                  <a:srgbClr val="000000"/>
                </a:solidFill>
                <a:latin typeface="Calibri"/>
              </a:rPr>
              <a:t>Zweite Gliederungsebene</a:t>
            </a:r>
            <a:endParaRPr dirty="0"/>
          </a:p>
          <a:p>
            <a:pPr lvl="2">
              <a:buSzPct val="45000"/>
              <a:buFont typeface="StarSymbol"/>
              <a:buChar char=""/>
            </a:pPr>
            <a:r>
              <a:rPr lang="de-DE" sz="3200" dirty="0">
                <a:solidFill>
                  <a:srgbClr val="000000"/>
                </a:solidFill>
                <a:latin typeface="Calibri"/>
              </a:rPr>
              <a:t>Dritte Gliederungsebene</a:t>
            </a:r>
            <a:endParaRPr dirty="0"/>
          </a:p>
          <a:p>
            <a:pPr lvl="3">
              <a:buSzPct val="75000"/>
              <a:buFont typeface="StarSymbol"/>
              <a:buChar char=""/>
            </a:pPr>
            <a:r>
              <a:rPr lang="de-DE" sz="3200" dirty="0">
                <a:solidFill>
                  <a:srgbClr val="000000"/>
                </a:solidFill>
                <a:latin typeface="Calibri"/>
              </a:rPr>
              <a:t>Vierte Gliederungsebene</a:t>
            </a:r>
            <a:endParaRPr dirty="0"/>
          </a:p>
          <a:p>
            <a:pPr lvl="4">
              <a:buSzPct val="45000"/>
              <a:buFont typeface="StarSymbol"/>
              <a:buChar char=""/>
            </a:pPr>
            <a:r>
              <a:rPr lang="de-DE" sz="3200" dirty="0">
                <a:solidFill>
                  <a:srgbClr val="000000"/>
                </a:solidFill>
                <a:latin typeface="Calibri"/>
              </a:rPr>
              <a:t>Fünfte Gliederungsebene</a:t>
            </a:r>
            <a:endParaRPr dirty="0"/>
          </a:p>
          <a:p>
            <a:pPr lvl="5">
              <a:buSzPct val="45000"/>
              <a:buFont typeface="StarSymbol"/>
              <a:buChar char=""/>
            </a:pPr>
            <a:r>
              <a:rPr lang="de-DE" sz="3200" dirty="0">
                <a:solidFill>
                  <a:srgbClr val="000000"/>
                </a:solidFill>
                <a:latin typeface="Calibri"/>
              </a:rPr>
              <a:t>Sechste Gliederungsebene</a:t>
            </a:r>
            <a:endParaRPr dirty="0"/>
          </a:p>
          <a:p>
            <a:pPr>
              <a:lnSpc>
                <a:spcPct val="100000"/>
              </a:lnSpc>
              <a:buFont typeface="Arial"/>
              <a:buChar char="•"/>
            </a:pPr>
            <a:r>
              <a:rPr lang="de-DE" sz="3200" dirty="0">
                <a:solidFill>
                  <a:srgbClr val="000000"/>
                </a:solidFill>
                <a:latin typeface="Calibri"/>
              </a:rPr>
              <a:t>Siebente </a:t>
            </a:r>
            <a:r>
              <a:rPr lang="de-DE" sz="3200" dirty="0" err="1">
                <a:solidFill>
                  <a:srgbClr val="000000"/>
                </a:solidFill>
                <a:latin typeface="Calibri"/>
              </a:rPr>
              <a:t>GliederungsebeneTextmasterformat</a:t>
            </a:r>
            <a:r>
              <a:rPr lang="de-DE" sz="3200" dirty="0">
                <a:solidFill>
                  <a:srgbClr val="000000"/>
                </a:solidFill>
                <a:latin typeface="Calibri"/>
              </a:rPr>
              <a:t> bearbeiten</a:t>
            </a:r>
            <a:endParaRPr dirty="0"/>
          </a:p>
          <a:p>
            <a:pPr lvl="1">
              <a:lnSpc>
                <a:spcPct val="100000"/>
              </a:lnSpc>
              <a:buFont typeface="Arial"/>
              <a:buChar char="–"/>
            </a:pPr>
            <a:r>
              <a:rPr lang="de-DE" sz="2800" dirty="0">
                <a:solidFill>
                  <a:srgbClr val="000000"/>
                </a:solidFill>
                <a:latin typeface="Calibri"/>
              </a:rPr>
              <a:t>Zweite Ebene</a:t>
            </a:r>
            <a:endParaRPr dirty="0"/>
          </a:p>
          <a:p>
            <a:pPr lvl="2">
              <a:lnSpc>
                <a:spcPct val="100000"/>
              </a:lnSpc>
              <a:buFont typeface="Arial"/>
              <a:buChar char="•"/>
            </a:pPr>
            <a:r>
              <a:rPr lang="de-DE" sz="2400" dirty="0">
                <a:solidFill>
                  <a:srgbClr val="000000"/>
                </a:solidFill>
                <a:latin typeface="Calibri"/>
              </a:rPr>
              <a:t>Dritte Ebene</a:t>
            </a:r>
            <a:endParaRPr dirty="0"/>
          </a:p>
          <a:p>
            <a:pPr lvl="3">
              <a:lnSpc>
                <a:spcPct val="100000"/>
              </a:lnSpc>
              <a:buFont typeface="Arial"/>
              <a:buChar char="–"/>
            </a:pPr>
            <a:r>
              <a:rPr lang="de-DE" sz="2000" dirty="0">
                <a:solidFill>
                  <a:srgbClr val="000000"/>
                </a:solidFill>
                <a:latin typeface="Calibri"/>
              </a:rPr>
              <a:t>Vierte Ebene</a:t>
            </a:r>
            <a:endParaRPr dirty="0"/>
          </a:p>
          <a:p>
            <a:pPr lvl="4">
              <a:lnSpc>
                <a:spcPct val="100000"/>
              </a:lnSpc>
              <a:buFont typeface="Arial"/>
              <a:buChar char="»"/>
            </a:pPr>
            <a:r>
              <a:rPr lang="de-DE" sz="2000" dirty="0">
                <a:solidFill>
                  <a:srgbClr val="000000"/>
                </a:solidFill>
                <a:latin typeface="Calibri"/>
              </a:rPr>
              <a:t>Fünfte Ebene</a:t>
            </a:r>
            <a:endParaRPr dirty="0"/>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fld id="{DE6FE52E-3D6A-4EC8-865B-BE27C477FE94}" type="datetime1">
              <a:rPr lang="de-DE" smtClean="0"/>
              <a:pPr>
                <a:lnSpc>
                  <a:spcPct val="100000"/>
                </a:lnSpc>
              </a:pPr>
              <a:t>12.07.2024</a:t>
            </a:fld>
            <a:endParaRPr dirty="0"/>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dirty="0"/>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25F13387-CFD0-4173-9B0E-92A53CB36F53}" type="slidenum">
              <a:rPr lang="de-DE" sz="1200">
                <a:solidFill>
                  <a:srgbClr val="8B8B8B"/>
                </a:solidFill>
                <a:latin typeface="Calibri"/>
              </a:rPr>
              <a:pPr algn="r">
                <a:lnSpc>
                  <a:spcPct val="100000"/>
                </a:lnSpc>
              </a:pPr>
              <a:t>‹Nr.›</a:t>
            </a:fld>
            <a:endParaRPr dirty="0"/>
          </a:p>
        </p:txBody>
      </p:sp>
      <p:pic>
        <p:nvPicPr>
          <p:cNvPr id="5" name="Picture 3"/>
          <p:cNvPicPr/>
          <p:nvPr/>
        </p:nvPicPr>
        <p:blipFill>
          <a:blip r:embed="rId14" cstate="print"/>
          <a:stretch>
            <a:fillRect/>
          </a:stretch>
        </p:blipFill>
        <p:spPr>
          <a:xfrm>
            <a:off x="5781240" y="182160"/>
            <a:ext cx="3257640" cy="895680"/>
          </a:xfrm>
          <a:prstGeom prst="rect">
            <a:avLst/>
          </a:prstGeom>
          <a:ln>
            <a:noFill/>
          </a:ln>
        </p:spPr>
      </p:pic>
      <p:pic>
        <p:nvPicPr>
          <p:cNvPr id="6" name="Picture 2"/>
          <p:cNvPicPr/>
          <p:nvPr/>
        </p:nvPicPr>
        <p:blipFill>
          <a:blip r:embed="rId15" cstate="print"/>
          <a:stretch>
            <a:fillRect/>
          </a:stretch>
        </p:blipFill>
        <p:spPr>
          <a:xfrm>
            <a:off x="251640" y="182160"/>
            <a:ext cx="2088000" cy="598320"/>
          </a:xfrm>
          <a:prstGeom prst="rect">
            <a:avLst/>
          </a:prstGeom>
          <a:ln>
            <a:noFill/>
          </a:ln>
        </p:spPr>
      </p:pic>
      <p:sp>
        <p:nvSpPr>
          <p:cNvPr id="7" name="CustomShape 6"/>
          <p:cNvSpPr/>
          <p:nvPr/>
        </p:nvSpPr>
        <p:spPr>
          <a:xfrm>
            <a:off x="-2160" y="6173640"/>
            <a:ext cx="2987640" cy="143640"/>
          </a:xfrm>
          <a:prstGeom prst="rect">
            <a:avLst/>
          </a:prstGeom>
          <a:gradFill>
            <a:gsLst>
              <a:gs pos="0">
                <a:srgbClr val="008000"/>
              </a:gs>
              <a:gs pos="100000">
                <a:srgbClr val="FFFFCC"/>
              </a:gs>
            </a:gsLst>
            <a:lin ang="0"/>
          </a:gradFill>
          <a:ln w="25560">
            <a:noFill/>
          </a:ln>
        </p:spPr>
      </p:sp>
      <p:sp>
        <p:nvSpPr>
          <p:cNvPr id="8" name="CustomShape 7"/>
          <p:cNvSpPr/>
          <p:nvPr/>
        </p:nvSpPr>
        <p:spPr>
          <a:xfrm>
            <a:off x="6156000" y="6173640"/>
            <a:ext cx="2987640" cy="143640"/>
          </a:xfrm>
          <a:prstGeom prst="rect">
            <a:avLst/>
          </a:prstGeom>
          <a:gradFill>
            <a:gsLst>
              <a:gs pos="0">
                <a:srgbClr val="FFEFD1"/>
              </a:gs>
              <a:gs pos="100000">
                <a:srgbClr val="D1C39F"/>
              </a:gs>
            </a:gsLst>
            <a:lin ang="10800000"/>
          </a:gradFill>
          <a:ln w="25560">
            <a:noFill/>
          </a:ln>
        </p:spPr>
      </p:sp>
      <p:sp>
        <p:nvSpPr>
          <p:cNvPr id="9" name="CustomShape 8"/>
          <p:cNvSpPr/>
          <p:nvPr/>
        </p:nvSpPr>
        <p:spPr>
          <a:xfrm>
            <a:off x="3088440" y="6173640"/>
            <a:ext cx="2987640" cy="143640"/>
          </a:xfrm>
          <a:prstGeom prst="rect">
            <a:avLst/>
          </a:prstGeom>
          <a:gradFill>
            <a:gsLst>
              <a:gs pos="0">
                <a:srgbClr val="808080"/>
              </a:gs>
              <a:gs pos="100000">
                <a:srgbClr val="FFFFCC"/>
              </a:gs>
            </a:gsLst>
            <a:lin ang="0"/>
          </a:gradFill>
          <a:ln w="25560">
            <a:noFill/>
          </a:ln>
        </p:spPr>
      </p:sp>
      <p:sp>
        <p:nvSpPr>
          <p:cNvPr id="12" name="Rechteck 11"/>
          <p:cNvSpPr/>
          <p:nvPr/>
        </p:nvSpPr>
        <p:spPr>
          <a:xfrm>
            <a:off x="6156000" y="6173705"/>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qua-lis.nrw.de/"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s://creativecommons.org/licenses/by-sa/4.0/deed.de"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5.png"/><Relationship Id="rId5" Type="http://schemas.openxmlformats.org/officeDocument/2006/relationships/diagramQuickStyle" Target="../diagrams/quickStyle1.xml"/><Relationship Id="rId10" Type="http://schemas.openxmlformats.org/officeDocument/2006/relationships/image" Target="../media/image34.png"/><Relationship Id="rId4" Type="http://schemas.openxmlformats.org/officeDocument/2006/relationships/diagramLayout" Target="../diagrams/layout1.xml"/><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dcp-ev.de/wp-content/tagungsbaende/GDCP_Band37.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bass.schul-welt.de/6043.htm" TargetMode="External"/><Relationship Id="rId4" Type="http://schemas.openxmlformats.org/officeDocument/2006/relationships/hyperlink" Target="http://hdl.handle.net/11858/00-1735-0000-0015-A36E-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chulentwicklung.nrw.de/lehrplaene/lehrplan/198/g9_ch_klp_%203415_2019_06_23.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www.schulentwicklung.nrw.de/methodensammlung/" TargetMode="External"/><Relationship Id="rId4" Type="http://schemas.openxmlformats.org/officeDocument/2006/relationships/hyperlink" Target="https://www.schulentwicklung.nrw.de/referenzrahmen/broschuere.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edocs.de/volltexte/2018/15495/pdf/Maurer_2017_Qualitaetsvoller_Chemie_und_Physikunterricht.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waxmann.com/waxmann-buecher/?tx_p2waxmann_pi2%5bbuchnr%5d=4093&amp;tx_p2waxmann_pi2%5baction%5d=show"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schulentwicklung.nrw.de/sinus/upload/Publikation_2020/Sinus-NRW_-_2020_Motivation_durch_kognitive_Aktivierung_6004814w.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TextShape 1"/>
          <p:cNvSpPr txBox="1"/>
          <p:nvPr/>
        </p:nvSpPr>
        <p:spPr>
          <a:xfrm>
            <a:off x="467640" y="1196640"/>
            <a:ext cx="8229240" cy="1142640"/>
          </a:xfrm>
          <a:prstGeom prst="rect">
            <a:avLst/>
          </a:prstGeom>
        </p:spPr>
        <p:txBody>
          <a:bodyPr anchor="ctr"/>
          <a:lstStyle/>
          <a:p>
            <a:pPr algn="ctr">
              <a:lnSpc>
                <a:spcPct val="100000"/>
              </a:lnSpc>
            </a:pPr>
            <a:endParaRPr sz="3200" dirty="0">
              <a:solidFill>
                <a:srgbClr val="FF0000"/>
              </a:solidFill>
            </a:endParaRPr>
          </a:p>
        </p:txBody>
      </p:sp>
      <p:sp>
        <p:nvSpPr>
          <p:cNvPr id="89" name="TextShape 2"/>
          <p:cNvSpPr txBox="1"/>
          <p:nvPr/>
        </p:nvSpPr>
        <p:spPr>
          <a:xfrm>
            <a:off x="457200" y="2421000"/>
            <a:ext cx="8229240" cy="3704760"/>
          </a:xfrm>
          <a:prstGeom prst="rect">
            <a:avLst/>
          </a:prstGeom>
        </p:spPr>
        <p:txBody>
          <a:bodyPr/>
          <a:lstStyle/>
          <a:p>
            <a:pPr algn="ctr">
              <a:lnSpc>
                <a:spcPct val="100000"/>
              </a:lnSpc>
            </a:pPr>
            <a:endParaRPr dirty="0"/>
          </a:p>
        </p:txBody>
      </p:sp>
      <p:sp>
        <p:nvSpPr>
          <p:cNvPr id="90" name="TextShape 3"/>
          <p:cNvSpPr txBox="1"/>
          <p:nvPr/>
        </p:nvSpPr>
        <p:spPr>
          <a:xfrm>
            <a:off x="457200" y="6356520"/>
            <a:ext cx="2458080" cy="364680"/>
          </a:xfrm>
          <a:prstGeom prst="rect">
            <a:avLst/>
          </a:prstGeom>
        </p:spPr>
        <p:txBody>
          <a:bodyPr anchor="ctr"/>
          <a:lstStyle/>
          <a:p>
            <a:pPr>
              <a:lnSpc>
                <a:spcPct val="100000"/>
              </a:lnSpc>
            </a:pPr>
            <a:endParaRPr dirty="0"/>
          </a:p>
        </p:txBody>
      </p:sp>
      <p:sp>
        <p:nvSpPr>
          <p:cNvPr id="6" name="Rechteck 5"/>
          <p:cNvSpPr/>
          <p:nvPr/>
        </p:nvSpPr>
        <p:spPr>
          <a:xfrm>
            <a:off x="611560" y="1052736"/>
            <a:ext cx="7704101" cy="1754326"/>
          </a:xfrm>
          <a:prstGeom prst="rect">
            <a:avLst/>
          </a:prstGeom>
        </p:spPr>
        <p:txBody>
          <a:bodyPr wrap="square">
            <a:spAutoFit/>
          </a:bodyPr>
          <a:lstStyle/>
          <a:p>
            <a:pPr algn="ctr"/>
            <a:r>
              <a:rPr lang="de-DE" altLang="de-DE" sz="3600" b="1" dirty="0">
                <a:latin typeface="Calibri" pitchFamily="34" charset="0"/>
                <a:ea typeface="ＭＳ Ｐゴシック" pitchFamily="34" charset="-128"/>
              </a:rPr>
              <a:t>Unterricht mit der Lernleiter</a:t>
            </a:r>
            <a:r>
              <a:rPr lang="de-DE" altLang="de-DE" dirty="0">
                <a:latin typeface="Calibri" pitchFamily="34" charset="0"/>
                <a:ea typeface="ＭＳ Ｐゴシック" pitchFamily="34" charset="-128"/>
              </a:rPr>
              <a:t/>
            </a:r>
            <a:br>
              <a:rPr lang="de-DE" altLang="de-DE" dirty="0">
                <a:latin typeface="Calibri" pitchFamily="34" charset="0"/>
                <a:ea typeface="ＭＳ Ｐゴシック" pitchFamily="34" charset="-128"/>
              </a:rPr>
            </a:br>
            <a:r>
              <a:rPr lang="de-DE" sz="2400" dirty="0">
                <a:latin typeface="Calibri" panose="020F0502020204030204" pitchFamily="34" charset="0"/>
                <a:cs typeface="Calibri" panose="020F0502020204030204" pitchFamily="34" charset="0"/>
              </a:rPr>
              <a:t>Ein Ansatz zur Strukturierung und Differenzierung im Chemieunterricht der Sekundarstufe I</a:t>
            </a:r>
          </a:p>
          <a:p>
            <a:pPr algn="ctr"/>
            <a:r>
              <a:rPr lang="de-DE" altLang="de-DE" sz="2400" dirty="0">
                <a:latin typeface="Calibri" pitchFamily="34" charset="0"/>
                <a:ea typeface="ＭＳ Ｐゴシック" pitchFamily="34" charset="-128"/>
              </a:rPr>
              <a:t>am Beispiel eines Unterrichtsvorhabens zu „Ionen und Salze“</a:t>
            </a:r>
            <a:endParaRPr lang="de-DE" sz="2400" dirty="0">
              <a:latin typeface="Calibri" pitchFamily="34" charset="0"/>
            </a:endParaRPr>
          </a:p>
        </p:txBody>
      </p:sp>
      <p:pic>
        <p:nvPicPr>
          <p:cNvPr id="7" name="Grafik 6" descr="Kostenlose Illustration: Karriere, &lt;strong&gt;Leiter&lt;/strong&gt;, Aufstieg, Beruf ..."/>
          <p:cNvPicPr>
            <a:picLocks noChangeAspect="1"/>
          </p:cNvPicPr>
          <p:nvPr/>
        </p:nvPicPr>
        <p:blipFill>
          <a:blip r:embed="rId4" cstate="print"/>
          <a:srcRect/>
          <a:stretch>
            <a:fillRect/>
          </a:stretch>
        </p:blipFill>
        <p:spPr bwMode="auto">
          <a:xfrm>
            <a:off x="3059886" y="2852936"/>
            <a:ext cx="3023362" cy="3024468"/>
          </a:xfrm>
          <a:prstGeom prst="rect">
            <a:avLst/>
          </a:prstGeom>
          <a:noFill/>
          <a:ln w="9525">
            <a:noFill/>
            <a:miter lim="800000"/>
            <a:headEnd/>
            <a:tailEnd/>
          </a:ln>
        </p:spPr>
      </p:pic>
      <p:pic>
        <p:nvPicPr>
          <p:cNvPr id="9" name="Grafik 8">
            <a:extLst>
              <a:ext uri="{FF2B5EF4-FFF2-40B4-BE49-F238E27FC236}">
                <a16:creationId xmlns:a16="http://schemas.microsoft.com/office/drawing/2014/main" id="{BF39C785-C856-D543-B2E9-D9E9746573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89756" y="6384870"/>
            <a:ext cx="874732" cy="306048"/>
          </a:xfrm>
          <a:prstGeom prst="rect">
            <a:avLst/>
          </a:prstGeom>
        </p:spPr>
      </p:pic>
      <p:sp>
        <p:nvSpPr>
          <p:cNvPr id="12" name="Textfeld 11">
            <a:extLst>
              <a:ext uri="{FF2B5EF4-FFF2-40B4-BE49-F238E27FC236}">
                <a16:creationId xmlns:a16="http://schemas.microsoft.com/office/drawing/2014/main" id="{08FE1B51-EDA0-9949-A034-A369DFEDF03C}"/>
              </a:ext>
            </a:extLst>
          </p:cNvPr>
          <p:cNvSpPr txBox="1"/>
          <p:nvPr/>
        </p:nvSpPr>
        <p:spPr>
          <a:xfrm>
            <a:off x="0" y="6297665"/>
            <a:ext cx="8229240" cy="553998"/>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Diese </a:t>
            </a:r>
            <a:r>
              <a:rPr lang="de-DE" sz="1000" dirty="0" err="1">
                <a:latin typeface="Calibri" panose="020F0502020204030204" pitchFamily="34" charset="0"/>
                <a:cs typeface="Calibri" panose="020F0502020204030204" pitchFamily="34" charset="0"/>
              </a:rPr>
              <a:t>Powerpoint</a:t>
            </a:r>
            <a:r>
              <a:rPr lang="de-DE" sz="1000" dirty="0">
                <a:latin typeface="Calibri" panose="020F0502020204030204" pitchFamily="34" charset="0"/>
                <a:cs typeface="Calibri" panose="020F0502020204030204" pitchFamily="34" charset="0"/>
              </a:rPr>
              <a:t>-Präsentation (</a:t>
            </a:r>
            <a:r>
              <a:rPr lang="de-DE" sz="1000" dirty="0" smtClean="0">
                <a:latin typeface="Calibri" panose="020F0502020204030204" pitchFamily="34" charset="0"/>
                <a:cs typeface="Calibri" panose="020F0502020204030204" pitchFamily="34" charset="0"/>
              </a:rPr>
              <a:t>Titel, </a:t>
            </a:r>
            <a:r>
              <a:rPr lang="de-DE" sz="1000" dirty="0">
                <a:latin typeface="Calibri" panose="020F0502020204030204" pitchFamily="34" charset="0"/>
                <a:cs typeface="Calibri" panose="020F0502020204030204" pitchFamily="34" charset="0"/>
              </a:rPr>
              <a:t>Untertitel, Text, Logo, etc. – Abweichungen sind gekennzeichnet) steht unter der Lizenz </a:t>
            </a:r>
            <a:r>
              <a:rPr lang="de-DE" sz="1000" u="sng" dirty="0">
                <a:latin typeface="Calibri" panose="020F0502020204030204" pitchFamily="34" charset="0"/>
                <a:cs typeface="Calibri" panose="020F0502020204030204" pitchFamily="34" charset="0"/>
                <a:hlinkClick r:id="rId6"/>
              </a:rPr>
              <a:t>CC BY-SA 4.0</a:t>
            </a:r>
            <a:r>
              <a:rPr lang="de-DE" sz="1000" dirty="0">
                <a:latin typeface="Calibri" panose="020F0502020204030204" pitchFamily="34" charset="0"/>
                <a:cs typeface="Calibri" panose="020F0502020204030204" pitchFamily="34" charset="0"/>
              </a:rPr>
              <a:t> </a:t>
            </a:r>
            <a:br>
              <a:rPr lang="de-DE" sz="1000" dirty="0">
                <a:latin typeface="Calibri" panose="020F0502020204030204" pitchFamily="34" charset="0"/>
                <a:cs typeface="Calibri" panose="020F0502020204030204" pitchFamily="34" charset="0"/>
              </a:rPr>
            </a:br>
            <a:r>
              <a:rPr lang="de-DE" sz="1000" dirty="0">
                <a:latin typeface="Calibri" panose="020F0502020204030204" pitchFamily="34" charset="0"/>
                <a:cs typeface="Calibri" panose="020F0502020204030204" pitchFamily="34" charset="0"/>
              </a:rPr>
              <a:t>und kann unter deren Bedingungen kostenlos und frei verwendet, verändert und weitergegeben werden. </a:t>
            </a:r>
            <a:r>
              <a:rPr lang="de-DE" sz="1000" dirty="0" smtClean="0">
                <a:latin typeface="Calibri" panose="020F0502020204030204" pitchFamily="34" charset="0"/>
                <a:cs typeface="Calibri" panose="020F0502020204030204" pitchFamily="34" charset="0"/>
              </a:rPr>
              <a:t>Diese Lizenz gilt nicht für verwendete Logos.</a:t>
            </a:r>
            <a:r>
              <a:rPr lang="de-DE" sz="1000" dirty="0">
                <a:latin typeface="Calibri" panose="020F0502020204030204" pitchFamily="34" charset="0"/>
                <a:cs typeface="Calibri" panose="020F0502020204030204" pitchFamily="34" charset="0"/>
              </a:rPr>
              <a:t/>
            </a:r>
            <a:br>
              <a:rPr lang="de-DE" sz="1000" dirty="0">
                <a:latin typeface="Calibri" panose="020F0502020204030204" pitchFamily="34" charset="0"/>
                <a:cs typeface="Calibri" panose="020F0502020204030204" pitchFamily="34" charset="0"/>
              </a:rPr>
            </a:br>
            <a:r>
              <a:rPr lang="de-DE" sz="1000" dirty="0">
                <a:latin typeface="Calibri" panose="020F0502020204030204" pitchFamily="34" charset="0"/>
                <a:cs typeface="Calibri" panose="020F0502020204030204" pitchFamily="34" charset="0"/>
              </a:rPr>
              <a:t>Urheberin im Sinne der Lizenz ist die </a:t>
            </a:r>
            <a:r>
              <a:rPr lang="de-DE" sz="1000" u="sng" dirty="0">
                <a:latin typeface="Calibri" panose="020F0502020204030204" pitchFamily="34" charset="0"/>
                <a:cs typeface="Calibri" panose="020F0502020204030204" pitchFamily="34" charset="0"/>
                <a:hlinkClick r:id="rId7"/>
              </a:rPr>
              <a:t>QUA-LiS NRW</a:t>
            </a:r>
            <a:r>
              <a:rPr lang="de-DE" sz="1000" dirty="0">
                <a:latin typeface="Calibri" panose="020F0502020204030204" pitchFamily="34" charset="0"/>
                <a:cs typeface="Calibri" panose="020F0502020204030204" pitchFamily="34"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323528" y="3717032"/>
            <a:ext cx="5670479" cy="2448272"/>
          </a:xfrm>
        </p:spPr>
        <p:txBody>
          <a:bodyPr/>
          <a:lstStyle/>
          <a:p>
            <a:pPr marL="144000" lvl="1" indent="-457200">
              <a:buFont typeface="+mj-lt"/>
              <a:buAutoNum type="arabicParenBoth"/>
            </a:pPr>
            <a:r>
              <a:rPr lang="de-DE" kern="1200" dirty="0">
                <a:solidFill>
                  <a:schemeClr val="tx1"/>
                </a:solidFill>
                <a:latin typeface="Calibri" pitchFamily="34" charset="0"/>
              </a:rPr>
              <a:t>Aneignung (Erwerb neuen Wissens)</a:t>
            </a:r>
          </a:p>
          <a:p>
            <a:pPr marL="144000" lvl="1" indent="-457200">
              <a:buFont typeface="+mj-lt"/>
              <a:buAutoNum type="arabicParenBoth"/>
            </a:pPr>
            <a:r>
              <a:rPr lang="de-DE" kern="1200" dirty="0">
                <a:solidFill>
                  <a:schemeClr val="tx1"/>
                </a:solidFill>
                <a:latin typeface="Calibri" pitchFamily="34" charset="0"/>
              </a:rPr>
              <a:t>Basisübung (Übung zum Grundwissen)</a:t>
            </a:r>
          </a:p>
          <a:p>
            <a:pPr marL="144000" lvl="1" indent="-457200">
              <a:buFont typeface="+mj-lt"/>
              <a:buAutoNum type="arabicParenBoth"/>
            </a:pPr>
            <a:r>
              <a:rPr lang="de-DE" kern="1200" dirty="0">
                <a:solidFill>
                  <a:schemeClr val="tx1"/>
                </a:solidFill>
                <a:latin typeface="Calibri" pitchFamily="34" charset="0"/>
              </a:rPr>
              <a:t>Selbsteinschätzung </a:t>
            </a:r>
          </a:p>
          <a:p>
            <a:pPr marL="396000" lvl="4"/>
            <a:r>
              <a:rPr lang="de-DE" kern="1200" dirty="0">
                <a:solidFill>
                  <a:schemeClr val="tx1"/>
                </a:solidFill>
                <a:latin typeface="Calibri" pitchFamily="34" charset="0"/>
              </a:rPr>
              <a:t> (Diagnose des eigenen Lernstands)</a:t>
            </a:r>
          </a:p>
          <a:p>
            <a:pPr marL="468000" lvl="1" indent="-457200">
              <a:buFont typeface="+mj-lt"/>
              <a:buAutoNum type="arabicParenBoth"/>
            </a:pPr>
            <a:r>
              <a:rPr lang="de-DE" kern="1200" dirty="0">
                <a:solidFill>
                  <a:schemeClr val="tx1"/>
                </a:solidFill>
                <a:latin typeface="Calibri" pitchFamily="34" charset="0"/>
              </a:rPr>
              <a:t>Individuelle Übung (Binnendifferenzierung auf drei Anforderungsniveaus)</a:t>
            </a:r>
          </a:p>
          <a:p>
            <a:pPr marL="144000" lvl="1" indent="-457200">
              <a:buFont typeface="+mj-lt"/>
              <a:buAutoNum type="arabicParenBoth"/>
            </a:pPr>
            <a:r>
              <a:rPr lang="de-DE" kern="1200" dirty="0">
                <a:solidFill>
                  <a:schemeClr val="tx1"/>
                </a:solidFill>
                <a:latin typeface="Calibri" pitchFamily="34" charset="0"/>
              </a:rPr>
              <a:t>Evaluation (</a:t>
            </a:r>
            <a:r>
              <a:rPr lang="de-DE" kern="1200" dirty="0" err="1">
                <a:solidFill>
                  <a:schemeClr val="tx1"/>
                </a:solidFill>
                <a:latin typeface="Calibri" pitchFamily="34" charset="0"/>
              </a:rPr>
              <a:t>Lernstandskontrolle</a:t>
            </a:r>
            <a:r>
              <a:rPr lang="de-DE" kern="1200" dirty="0">
                <a:solidFill>
                  <a:schemeClr val="tx1"/>
                </a:solidFill>
                <a:latin typeface="Calibri" pitchFamily="34" charset="0"/>
              </a:rPr>
              <a:t>)</a:t>
            </a:r>
          </a:p>
        </p:txBody>
      </p:sp>
      <p:pic>
        <p:nvPicPr>
          <p:cNvPr id="10" name="Grafik 9">
            <a:extLst>
              <a:ext uri="{FF2B5EF4-FFF2-40B4-BE49-F238E27FC236}">
                <a16:creationId xmlns:a16="http://schemas.microsoft.com/office/drawing/2014/main" id="{07285749-5D65-449D-90AB-6D35A5F3D8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4599" r="75077" b="32235"/>
          <a:stretch/>
        </p:blipFill>
        <p:spPr>
          <a:xfrm>
            <a:off x="886412" y="2378355"/>
            <a:ext cx="1915929" cy="1410685"/>
          </a:xfrm>
          <a:prstGeom prst="rect">
            <a:avLst/>
          </a:prstGeom>
        </p:spPr>
      </p:pic>
      <p:pic>
        <p:nvPicPr>
          <p:cNvPr id="12" name="Grafik 11">
            <a:extLst>
              <a:ext uri="{FF2B5EF4-FFF2-40B4-BE49-F238E27FC236}">
                <a16:creationId xmlns:a16="http://schemas.microsoft.com/office/drawing/2014/main" id="{1C739D0C-788A-45D0-8E2F-CF295E804F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908" t="34599" r="57179" b="32235"/>
          <a:stretch/>
        </p:blipFill>
        <p:spPr>
          <a:xfrm>
            <a:off x="3086533" y="2307737"/>
            <a:ext cx="1222089" cy="1409295"/>
          </a:xfrm>
          <a:prstGeom prst="rect">
            <a:avLst/>
          </a:prstGeom>
        </p:spPr>
      </p:pic>
      <p:pic>
        <p:nvPicPr>
          <p:cNvPr id="13" name="Grafik 12">
            <a:extLst>
              <a:ext uri="{FF2B5EF4-FFF2-40B4-BE49-F238E27FC236}">
                <a16:creationId xmlns:a16="http://schemas.microsoft.com/office/drawing/2014/main" id="{F0032600-1E42-426C-AAC0-28355CA25D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006" t="34599" r="34942" b="32235"/>
          <a:stretch/>
        </p:blipFill>
        <p:spPr>
          <a:xfrm>
            <a:off x="4524293" y="2284483"/>
            <a:ext cx="1565366" cy="1432549"/>
          </a:xfrm>
          <a:prstGeom prst="rect">
            <a:avLst/>
          </a:prstGeom>
        </p:spPr>
      </p:pic>
      <p:pic>
        <p:nvPicPr>
          <p:cNvPr id="14" name="Grafik 13">
            <a:extLst>
              <a:ext uri="{FF2B5EF4-FFF2-40B4-BE49-F238E27FC236}">
                <a16:creationId xmlns:a16="http://schemas.microsoft.com/office/drawing/2014/main" id="{E01A0E29-70CE-4F6D-8C46-226FE1A29A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7146" t="-316" r="18045" b="-264"/>
          <a:stretch/>
        </p:blipFill>
        <p:spPr>
          <a:xfrm>
            <a:off x="6273654" y="1394348"/>
            <a:ext cx="1020480" cy="3834852"/>
          </a:xfrm>
          <a:prstGeom prst="rect">
            <a:avLst/>
          </a:prstGeom>
        </p:spPr>
      </p:pic>
      <p:pic>
        <p:nvPicPr>
          <p:cNvPr id="16" name="Grafik 15">
            <a:extLst>
              <a:ext uri="{FF2B5EF4-FFF2-40B4-BE49-F238E27FC236}">
                <a16:creationId xmlns:a16="http://schemas.microsoft.com/office/drawing/2014/main" id="{95312E3E-230B-41AA-907B-1480C3D03C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974" t="34599" r="-347" b="32235"/>
          <a:stretch/>
        </p:blipFill>
        <p:spPr>
          <a:xfrm>
            <a:off x="7398465" y="2284677"/>
            <a:ext cx="1277991" cy="1432355"/>
          </a:xfrm>
          <a:prstGeom prst="rect">
            <a:avLst/>
          </a:prstGeom>
        </p:spPr>
      </p:pic>
      <p:sp>
        <p:nvSpPr>
          <p:cNvPr id="11" name="Rechteck 10"/>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sp>
        <p:nvSpPr>
          <p:cNvPr id="9" name="Textfeld 8">
            <a:extLst>
              <a:ext uri="{FF2B5EF4-FFF2-40B4-BE49-F238E27FC236}">
                <a16:creationId xmlns:a16="http://schemas.microsoft.com/office/drawing/2014/main" id="{FA01A757-7D9C-4300-9298-4274FB2F0A4E}"/>
              </a:ext>
            </a:extLst>
          </p:cNvPr>
          <p:cNvSpPr txBox="1"/>
          <p:nvPr/>
        </p:nvSpPr>
        <p:spPr>
          <a:xfrm>
            <a:off x="-44970" y="1632605"/>
            <a:ext cx="3672408" cy="400110"/>
          </a:xfrm>
          <a:prstGeom prst="rect">
            <a:avLst/>
          </a:prstGeom>
          <a:noFill/>
        </p:spPr>
        <p:txBody>
          <a:bodyPr wrap="square" rtlCol="0">
            <a:spAutoFit/>
          </a:bodyPr>
          <a:lstStyle/>
          <a:p>
            <a:pPr algn="ctr"/>
            <a:r>
              <a:rPr lang="de-DE" sz="2000" b="1" dirty="0">
                <a:latin typeface="Calibri" pitchFamily="34" charset="0"/>
              </a:rPr>
              <a:t>Der Milestone</a:t>
            </a:r>
          </a:p>
        </p:txBody>
      </p:sp>
      <p:sp>
        <p:nvSpPr>
          <p:cNvPr id="2" name="Textfeld 1"/>
          <p:cNvSpPr txBox="1"/>
          <p:nvPr/>
        </p:nvSpPr>
        <p:spPr>
          <a:xfrm>
            <a:off x="683568" y="2071881"/>
            <a:ext cx="432048" cy="276999"/>
          </a:xfrm>
          <a:prstGeom prst="rect">
            <a:avLst/>
          </a:prstGeom>
          <a:noFill/>
        </p:spPr>
        <p:txBody>
          <a:bodyPr wrap="square" rtlCol="0">
            <a:spAutoFit/>
          </a:bodyPr>
          <a:lstStyle/>
          <a:p>
            <a:r>
              <a:rPr lang="de-DE" sz="1200" dirty="0" smtClean="0"/>
              <a:t>(1)</a:t>
            </a:r>
            <a:endParaRPr lang="de-DE" sz="1200" dirty="0"/>
          </a:p>
        </p:txBody>
      </p:sp>
      <p:sp>
        <p:nvSpPr>
          <p:cNvPr id="15" name="Textfeld 14"/>
          <p:cNvSpPr txBox="1"/>
          <p:nvPr/>
        </p:nvSpPr>
        <p:spPr>
          <a:xfrm>
            <a:off x="2915816" y="2071881"/>
            <a:ext cx="432048" cy="276999"/>
          </a:xfrm>
          <a:prstGeom prst="rect">
            <a:avLst/>
          </a:prstGeom>
          <a:noFill/>
        </p:spPr>
        <p:txBody>
          <a:bodyPr wrap="square" rtlCol="0">
            <a:spAutoFit/>
          </a:bodyPr>
          <a:lstStyle/>
          <a:p>
            <a:r>
              <a:rPr lang="de-DE" sz="1200" dirty="0" smtClean="0"/>
              <a:t>(2)</a:t>
            </a:r>
            <a:endParaRPr lang="de-DE" sz="1200" dirty="0"/>
          </a:p>
        </p:txBody>
      </p:sp>
      <p:sp>
        <p:nvSpPr>
          <p:cNvPr id="17" name="Textfeld 16"/>
          <p:cNvSpPr txBox="1"/>
          <p:nvPr/>
        </p:nvSpPr>
        <p:spPr>
          <a:xfrm>
            <a:off x="4427984" y="2071881"/>
            <a:ext cx="432048" cy="276999"/>
          </a:xfrm>
          <a:prstGeom prst="rect">
            <a:avLst/>
          </a:prstGeom>
          <a:noFill/>
        </p:spPr>
        <p:txBody>
          <a:bodyPr wrap="square" rtlCol="0">
            <a:spAutoFit/>
          </a:bodyPr>
          <a:lstStyle/>
          <a:p>
            <a:r>
              <a:rPr lang="de-DE" sz="1200" dirty="0" smtClean="0"/>
              <a:t>(3)</a:t>
            </a:r>
            <a:endParaRPr lang="de-DE" sz="1200" dirty="0"/>
          </a:p>
        </p:txBody>
      </p:sp>
      <p:sp>
        <p:nvSpPr>
          <p:cNvPr id="18" name="Textfeld 17"/>
          <p:cNvSpPr txBox="1"/>
          <p:nvPr/>
        </p:nvSpPr>
        <p:spPr>
          <a:xfrm>
            <a:off x="5796136" y="1412776"/>
            <a:ext cx="432048" cy="276999"/>
          </a:xfrm>
          <a:prstGeom prst="rect">
            <a:avLst/>
          </a:prstGeom>
          <a:noFill/>
        </p:spPr>
        <p:txBody>
          <a:bodyPr wrap="square" rtlCol="0">
            <a:spAutoFit/>
          </a:bodyPr>
          <a:lstStyle/>
          <a:p>
            <a:r>
              <a:rPr lang="de-DE" sz="1200" dirty="0" smtClean="0"/>
              <a:t>(4)</a:t>
            </a:r>
            <a:endParaRPr lang="de-DE" sz="1200" dirty="0"/>
          </a:p>
        </p:txBody>
      </p:sp>
      <p:sp>
        <p:nvSpPr>
          <p:cNvPr id="19" name="Textfeld 18"/>
          <p:cNvSpPr txBox="1"/>
          <p:nvPr/>
        </p:nvSpPr>
        <p:spPr>
          <a:xfrm>
            <a:off x="7236296" y="2132856"/>
            <a:ext cx="432048" cy="276999"/>
          </a:xfrm>
          <a:prstGeom prst="rect">
            <a:avLst/>
          </a:prstGeom>
          <a:noFill/>
        </p:spPr>
        <p:txBody>
          <a:bodyPr wrap="square" rtlCol="0">
            <a:spAutoFit/>
          </a:bodyPr>
          <a:lstStyle/>
          <a:p>
            <a:r>
              <a:rPr lang="de-DE" sz="1200" dirty="0" smtClean="0"/>
              <a:t>(5)</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71800" y="1681644"/>
            <a:ext cx="3672408" cy="400110"/>
          </a:xfrm>
          <a:prstGeom prst="rect">
            <a:avLst/>
          </a:prstGeom>
          <a:noFill/>
        </p:spPr>
        <p:txBody>
          <a:bodyPr wrap="square" rtlCol="0">
            <a:spAutoFit/>
          </a:bodyPr>
          <a:lstStyle/>
          <a:p>
            <a:pPr algn="ctr"/>
            <a:r>
              <a:rPr lang="de-DE" sz="2000" b="1" dirty="0">
                <a:latin typeface="Calibri" pitchFamily="34" charset="0"/>
              </a:rPr>
              <a:t>Das Lernleiterfeld</a:t>
            </a:r>
          </a:p>
        </p:txBody>
      </p:sp>
      <p:sp>
        <p:nvSpPr>
          <p:cNvPr id="6" name="Rechteck 5"/>
          <p:cNvSpPr/>
          <p:nvPr/>
        </p:nvSpPr>
        <p:spPr>
          <a:xfrm>
            <a:off x="1043608" y="976805"/>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7" name="Grafik 6">
            <a:extLst>
              <a:ext uri="{FF2B5EF4-FFF2-40B4-BE49-F238E27FC236}">
                <a16:creationId xmlns:a16="http://schemas.microsoft.com/office/drawing/2014/main" id="{0BA674B3-F352-46CD-B763-00D1B282B09D}"/>
              </a:ext>
            </a:extLst>
          </p:cNvPr>
          <p:cNvPicPr>
            <a:picLocks noChangeAspect="1"/>
          </p:cNvPicPr>
          <p:nvPr/>
        </p:nvPicPr>
        <p:blipFill rotWithShape="1">
          <a:blip r:embed="rId3"/>
          <a:srcRect l="75267" t="36265" b="31115"/>
          <a:stretch/>
        </p:blipFill>
        <p:spPr>
          <a:xfrm>
            <a:off x="5526156" y="2420888"/>
            <a:ext cx="3078292" cy="2219924"/>
          </a:xfrm>
          <a:prstGeom prst="rect">
            <a:avLst/>
          </a:prstGeom>
        </p:spPr>
      </p:pic>
      <p:sp>
        <p:nvSpPr>
          <p:cNvPr id="9" name="Inhaltsplatzhalter 2">
            <a:extLst>
              <a:ext uri="{FF2B5EF4-FFF2-40B4-BE49-F238E27FC236}">
                <a16:creationId xmlns:a16="http://schemas.microsoft.com/office/drawing/2014/main" id="{22D3F068-511D-4471-AD83-EC3689C7BBE3}"/>
              </a:ext>
            </a:extLst>
          </p:cNvPr>
          <p:cNvSpPr txBox="1">
            <a:spLocks/>
          </p:cNvSpPr>
          <p:nvPr/>
        </p:nvSpPr>
        <p:spPr>
          <a:xfrm>
            <a:off x="485166" y="2408416"/>
            <a:ext cx="5184576" cy="34495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4163">
              <a:spcAft>
                <a:spcPts val="1200"/>
              </a:spcAft>
            </a:pPr>
            <a:r>
              <a:rPr lang="de-DE" altLang="de-DE" sz="1800" dirty="0">
                <a:latin typeface="Calibri" panose="020F0502020204030204" pitchFamily="34" charset="0"/>
                <a:cs typeface="Calibri" panose="020F0502020204030204" pitchFamily="34" charset="0"/>
              </a:rPr>
              <a:t>Farbige Kodierung repräsentiert den Inhaltsbereich der Lernleiter</a:t>
            </a:r>
            <a:br>
              <a:rPr lang="de-DE" altLang="de-DE" sz="1800" dirty="0">
                <a:latin typeface="Calibri" panose="020F0502020204030204" pitchFamily="34" charset="0"/>
                <a:cs typeface="Calibri" panose="020F0502020204030204" pitchFamily="34" charset="0"/>
              </a:rPr>
            </a:br>
            <a:endParaRPr lang="de-DE" altLang="de-DE" sz="1800" dirty="0">
              <a:latin typeface="Calibri" panose="020F0502020204030204" pitchFamily="34" charset="0"/>
              <a:cs typeface="Calibri" panose="020F0502020204030204" pitchFamily="34" charset="0"/>
            </a:endParaRPr>
          </a:p>
          <a:p>
            <a:pPr marL="287338" indent="-284163">
              <a:spcAft>
                <a:spcPts val="1200"/>
              </a:spcAft>
            </a:pPr>
            <a:r>
              <a:rPr lang="de-DE" altLang="de-DE" sz="1800" dirty="0">
                <a:latin typeface="Calibri" panose="020F0502020204030204" pitchFamily="34" charset="0"/>
                <a:cs typeface="Calibri" panose="020F0502020204030204" pitchFamily="34" charset="0"/>
              </a:rPr>
              <a:t>Zahl zeigt die Zugehörigkeit zum Milestone</a:t>
            </a:r>
            <a:br>
              <a:rPr lang="de-DE" altLang="de-DE" sz="1800" dirty="0">
                <a:latin typeface="Calibri" panose="020F0502020204030204" pitchFamily="34" charset="0"/>
                <a:cs typeface="Calibri" panose="020F0502020204030204" pitchFamily="34" charset="0"/>
              </a:rPr>
            </a:br>
            <a:endParaRPr lang="de-DE" altLang="de-DE" sz="1800" dirty="0">
              <a:latin typeface="Calibri" panose="020F0502020204030204" pitchFamily="34" charset="0"/>
              <a:cs typeface="Calibri" panose="020F0502020204030204" pitchFamily="34" charset="0"/>
            </a:endParaRPr>
          </a:p>
          <a:p>
            <a:pPr marL="287338" indent="-284163">
              <a:spcAft>
                <a:spcPts val="1200"/>
              </a:spcAft>
            </a:pPr>
            <a:r>
              <a:rPr lang="de-DE" altLang="de-DE" sz="1800" dirty="0">
                <a:latin typeface="Calibri" panose="020F0502020204030204" pitchFamily="34" charset="0"/>
                <a:cs typeface="Calibri" panose="020F0502020204030204" pitchFamily="34" charset="0"/>
              </a:rPr>
              <a:t>Piktogramm verdeutlicht die </a:t>
            </a:r>
            <a:r>
              <a:rPr lang="de-DE" altLang="de-DE" sz="1800" dirty="0" smtClean="0">
                <a:latin typeface="Calibri" panose="020F0502020204030204" pitchFamily="34" charset="0"/>
                <a:cs typeface="Calibri" panose="020F0502020204030204" pitchFamily="34" charset="0"/>
              </a:rPr>
              <a:t>Unterrichtsform</a:t>
            </a:r>
            <a:r>
              <a:rPr lang="de-DE" altLang="de-DE" sz="1800" dirty="0">
                <a:latin typeface="Calibri" panose="020F0502020204030204" pitchFamily="34" charset="0"/>
                <a:cs typeface="Calibri" panose="020F0502020204030204" pitchFamily="34" charset="0"/>
              </a:rPr>
              <a:t/>
            </a:r>
            <a:br>
              <a:rPr lang="de-DE" altLang="de-DE" sz="1800" dirty="0">
                <a:latin typeface="Calibri" panose="020F0502020204030204" pitchFamily="34" charset="0"/>
                <a:cs typeface="Calibri" panose="020F0502020204030204" pitchFamily="34" charset="0"/>
              </a:rPr>
            </a:br>
            <a:endParaRPr lang="de-DE" altLang="de-DE" sz="1800" dirty="0">
              <a:latin typeface="Calibri" panose="020F0502020204030204" pitchFamily="34" charset="0"/>
              <a:cs typeface="Calibri" panose="020F0502020204030204" pitchFamily="34" charset="0"/>
            </a:endParaRPr>
          </a:p>
          <a:p>
            <a:pPr marL="287338" indent="-284163">
              <a:spcAft>
                <a:spcPts val="1200"/>
              </a:spcAft>
            </a:pPr>
            <a:r>
              <a:rPr lang="de-DE" altLang="de-DE" sz="1800" dirty="0">
                <a:latin typeface="Calibri" panose="020F0502020204030204" pitchFamily="34" charset="0"/>
                <a:cs typeface="Calibri" panose="020F0502020204030204" pitchFamily="34" charset="0"/>
              </a:rPr>
              <a:t>Beschriftung beschreibt die wesentlichen Inhaltskonzepte des Milestones</a:t>
            </a:r>
          </a:p>
        </p:txBody>
      </p:sp>
      <p:cxnSp>
        <p:nvCxnSpPr>
          <p:cNvPr id="10" name="Gerader Verbinder 9">
            <a:extLst>
              <a:ext uri="{FF2B5EF4-FFF2-40B4-BE49-F238E27FC236}">
                <a16:creationId xmlns:a16="http://schemas.microsoft.com/office/drawing/2014/main" id="{40624BFA-A615-4604-9875-5C660957019A}"/>
              </a:ext>
            </a:extLst>
          </p:cNvPr>
          <p:cNvCxnSpPr>
            <a:cxnSpLocks/>
          </p:cNvCxnSpPr>
          <p:nvPr/>
        </p:nvCxnSpPr>
        <p:spPr>
          <a:xfrm flipV="1">
            <a:off x="3905546" y="2685531"/>
            <a:ext cx="1746574" cy="167405"/>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1" name="Gerader Verbinder 10">
            <a:extLst>
              <a:ext uri="{FF2B5EF4-FFF2-40B4-BE49-F238E27FC236}">
                <a16:creationId xmlns:a16="http://schemas.microsoft.com/office/drawing/2014/main" id="{6920CA72-2C33-4D0D-9932-55E5505F8C60}"/>
              </a:ext>
            </a:extLst>
          </p:cNvPr>
          <p:cNvCxnSpPr>
            <a:cxnSpLocks/>
          </p:cNvCxnSpPr>
          <p:nvPr/>
        </p:nvCxnSpPr>
        <p:spPr>
          <a:xfrm flipV="1">
            <a:off x="3905546" y="2708920"/>
            <a:ext cx="2538662" cy="648073"/>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3" name="Gerader Verbinder 12">
            <a:extLst>
              <a:ext uri="{FF2B5EF4-FFF2-40B4-BE49-F238E27FC236}">
                <a16:creationId xmlns:a16="http://schemas.microsoft.com/office/drawing/2014/main" id="{2B78FBF2-137E-4773-B888-21A3BC0ACEB6}"/>
              </a:ext>
            </a:extLst>
          </p:cNvPr>
          <p:cNvCxnSpPr>
            <a:cxnSpLocks/>
          </p:cNvCxnSpPr>
          <p:nvPr/>
        </p:nvCxnSpPr>
        <p:spPr>
          <a:xfrm flipV="1">
            <a:off x="3635896" y="3717032"/>
            <a:ext cx="2016224" cy="504056"/>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5" name="Gerader Verbinder 14">
            <a:extLst>
              <a:ext uri="{FF2B5EF4-FFF2-40B4-BE49-F238E27FC236}">
                <a16:creationId xmlns:a16="http://schemas.microsoft.com/office/drawing/2014/main" id="{EEB00232-5773-47A2-A87C-05FCCF9608AE}"/>
              </a:ext>
            </a:extLst>
          </p:cNvPr>
          <p:cNvCxnSpPr>
            <a:cxnSpLocks/>
          </p:cNvCxnSpPr>
          <p:nvPr/>
        </p:nvCxnSpPr>
        <p:spPr>
          <a:xfrm flipV="1">
            <a:off x="4355976" y="4437112"/>
            <a:ext cx="1872208" cy="576064"/>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00101" y="1685059"/>
            <a:ext cx="3600400" cy="400110"/>
          </a:xfrm>
          <a:prstGeom prst="rect">
            <a:avLst/>
          </a:prstGeom>
          <a:noFill/>
        </p:spPr>
        <p:txBody>
          <a:bodyPr wrap="square" rtlCol="0">
            <a:spAutoFit/>
          </a:bodyPr>
          <a:lstStyle/>
          <a:p>
            <a:pPr algn="ctr"/>
            <a:r>
              <a:rPr lang="de-DE" sz="2000" b="1" dirty="0">
                <a:latin typeface="Calibri" pitchFamily="34" charset="0"/>
              </a:rPr>
              <a:t>Unterrichtsformen</a:t>
            </a:r>
          </a:p>
        </p:txBody>
      </p:sp>
      <p:sp>
        <p:nvSpPr>
          <p:cNvPr id="7" name="Rechteck 6"/>
          <p:cNvSpPr/>
          <p:nvPr/>
        </p:nvSpPr>
        <p:spPr>
          <a:xfrm>
            <a:off x="1043608" y="990753"/>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grpSp>
        <p:nvGrpSpPr>
          <p:cNvPr id="8" name="Group 2"/>
          <p:cNvGrpSpPr>
            <a:grpSpLocks/>
          </p:cNvGrpSpPr>
          <p:nvPr/>
        </p:nvGrpSpPr>
        <p:grpSpPr bwMode="auto">
          <a:xfrm>
            <a:off x="-1188640" y="990754"/>
            <a:ext cx="8974491" cy="4682590"/>
            <a:chOff x="120243600" y="102797810"/>
            <a:chExt cx="8972866" cy="468251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76484" y="106040324"/>
              <a:ext cx="1618215" cy="144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59758" y="106239913"/>
              <a:ext cx="1284441" cy="12268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32425" y="106040324"/>
              <a:ext cx="1284041" cy="1221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10"/>
            <p:cNvSpPr txBox="1">
              <a:spLocks noChangeArrowheads="1"/>
            </p:cNvSpPr>
            <p:nvPr/>
          </p:nvSpPr>
          <p:spPr bwMode="auto">
            <a:xfrm>
              <a:off x="120243600" y="102797810"/>
              <a:ext cx="4018547" cy="1876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grpSp>
      <p:pic>
        <p:nvPicPr>
          <p:cNvPr id="2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311329"/>
            <a:ext cx="2018872" cy="12052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2343459"/>
            <a:ext cx="1360751" cy="10515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8221" y="2060055"/>
            <a:ext cx="1034883" cy="13201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feld 16"/>
          <p:cNvSpPr txBox="1"/>
          <p:nvPr/>
        </p:nvSpPr>
        <p:spPr>
          <a:xfrm>
            <a:off x="1123974" y="3380223"/>
            <a:ext cx="1503810" cy="369332"/>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Partnerarbeit</a:t>
            </a:r>
            <a:endParaRPr lang="de-DE" dirty="0">
              <a:latin typeface="Calibri" panose="020F0502020204030204" pitchFamily="34" charset="0"/>
              <a:cs typeface="Calibri" panose="020F0502020204030204" pitchFamily="34" charset="0"/>
            </a:endParaRPr>
          </a:p>
        </p:txBody>
      </p:sp>
      <p:sp>
        <p:nvSpPr>
          <p:cNvPr id="28" name="Textfeld 27"/>
          <p:cNvSpPr txBox="1"/>
          <p:nvPr/>
        </p:nvSpPr>
        <p:spPr>
          <a:xfrm>
            <a:off x="3635896" y="3419708"/>
            <a:ext cx="1584176" cy="369332"/>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Gruppenarbeit</a:t>
            </a:r>
            <a:endParaRPr lang="de-DE" dirty="0">
              <a:latin typeface="Calibri" panose="020F0502020204030204" pitchFamily="34" charset="0"/>
              <a:cs typeface="Calibri" panose="020F0502020204030204" pitchFamily="34" charset="0"/>
            </a:endParaRPr>
          </a:p>
        </p:txBody>
      </p:sp>
      <p:sp>
        <p:nvSpPr>
          <p:cNvPr id="29" name="Textfeld 28"/>
          <p:cNvSpPr txBox="1"/>
          <p:nvPr/>
        </p:nvSpPr>
        <p:spPr>
          <a:xfrm>
            <a:off x="6156176" y="3429000"/>
            <a:ext cx="2016224" cy="369332"/>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Schülerexperiment</a:t>
            </a:r>
            <a:endParaRPr lang="de-DE" dirty="0">
              <a:latin typeface="Calibri" panose="020F0502020204030204" pitchFamily="34" charset="0"/>
              <a:cs typeface="Calibri" panose="020F0502020204030204" pitchFamily="34" charset="0"/>
            </a:endParaRPr>
          </a:p>
        </p:txBody>
      </p:sp>
      <p:sp>
        <p:nvSpPr>
          <p:cNvPr id="30" name="Textfeld 29"/>
          <p:cNvSpPr txBox="1"/>
          <p:nvPr/>
        </p:nvSpPr>
        <p:spPr>
          <a:xfrm>
            <a:off x="683568" y="5507940"/>
            <a:ext cx="2520280" cy="369332"/>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Lehrer-Schüler-Gespräch</a:t>
            </a:r>
            <a:endParaRPr lang="de-DE" dirty="0">
              <a:latin typeface="Calibri" panose="020F0502020204030204" pitchFamily="34" charset="0"/>
              <a:cs typeface="Calibri" panose="020F0502020204030204" pitchFamily="34" charset="0"/>
            </a:endParaRPr>
          </a:p>
        </p:txBody>
      </p:sp>
      <p:sp>
        <p:nvSpPr>
          <p:cNvPr id="31" name="Textfeld 30"/>
          <p:cNvSpPr txBox="1"/>
          <p:nvPr/>
        </p:nvSpPr>
        <p:spPr>
          <a:xfrm>
            <a:off x="3203848" y="5517232"/>
            <a:ext cx="2520280" cy="369332"/>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Einzelarbeit</a:t>
            </a:r>
            <a:endParaRPr lang="de-DE" dirty="0">
              <a:latin typeface="Calibri" panose="020F0502020204030204" pitchFamily="34" charset="0"/>
              <a:cs typeface="Calibri" panose="020F0502020204030204" pitchFamily="34" charset="0"/>
            </a:endParaRPr>
          </a:p>
        </p:txBody>
      </p:sp>
      <p:sp>
        <p:nvSpPr>
          <p:cNvPr id="32" name="Textfeld 31"/>
          <p:cNvSpPr txBox="1"/>
          <p:nvPr/>
        </p:nvSpPr>
        <p:spPr>
          <a:xfrm>
            <a:off x="5652120" y="5517232"/>
            <a:ext cx="2520280" cy="369332"/>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Selbsteinschätzung</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14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5628" y="1704941"/>
            <a:ext cx="8784976" cy="2662267"/>
          </a:xfrm>
          <a:prstGeom prst="rect">
            <a:avLst/>
          </a:prstGeom>
          <a:noFill/>
        </p:spPr>
        <p:txBody>
          <a:bodyPr wrap="square" rtlCol="0">
            <a:spAutoFit/>
          </a:bodyPr>
          <a:lstStyle/>
          <a:p>
            <a:pPr algn="ctr">
              <a:spcAft>
                <a:spcPts val="600"/>
              </a:spcAft>
            </a:pPr>
            <a:r>
              <a:rPr lang="de-DE" sz="2000" b="1" dirty="0">
                <a:latin typeface="Calibri" pitchFamily="34" charset="0"/>
              </a:rPr>
              <a:t>Binnendifferenzierung in der Lernleiter</a:t>
            </a:r>
            <a:br>
              <a:rPr lang="de-DE" sz="2000" b="1" dirty="0">
                <a:latin typeface="Calibri" pitchFamily="34" charset="0"/>
              </a:rPr>
            </a:br>
            <a:endParaRPr lang="de-DE" sz="2000" b="1" dirty="0">
              <a:latin typeface="Calibri" pitchFamily="34" charset="0"/>
            </a:endParaRP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Aufgaben auf drei Schwierigkeitsniveaus</a:t>
            </a:r>
          </a:p>
          <a:p>
            <a:pPr marL="324000" lvl="1">
              <a:lnSpc>
                <a:spcPct val="150000"/>
              </a:lnSpc>
            </a:pPr>
            <a:r>
              <a:rPr lang="de-DE" b="1" dirty="0">
                <a:latin typeface="Calibri" panose="020F0502020204030204" pitchFamily="34" charset="0"/>
                <a:cs typeface="Calibri" panose="020F0502020204030204" pitchFamily="34" charset="0"/>
              </a:rPr>
              <a:t>Stufe A</a:t>
            </a:r>
            <a:r>
              <a:rPr lang="de-DE" dirty="0">
                <a:latin typeface="Calibri" panose="020F0502020204030204" pitchFamily="34" charset="0"/>
                <a:cs typeface="Calibri" panose="020F0502020204030204" pitchFamily="34" charset="0"/>
              </a:rPr>
              <a:t> Fakten und einfache Zusammenhänge wiedergeben</a:t>
            </a:r>
          </a:p>
          <a:p>
            <a:pPr marL="324000" lvl="1">
              <a:lnSpc>
                <a:spcPct val="150000"/>
              </a:lnSpc>
            </a:pPr>
            <a:r>
              <a:rPr lang="de-DE" b="1" dirty="0">
                <a:latin typeface="Calibri" panose="020F0502020204030204" pitchFamily="34" charset="0"/>
                <a:cs typeface="Calibri" panose="020F0502020204030204" pitchFamily="34" charset="0"/>
              </a:rPr>
              <a:t>Stufe B </a:t>
            </a:r>
            <a:r>
              <a:rPr lang="de-DE" dirty="0">
                <a:latin typeface="Calibri" panose="020F0502020204030204" pitchFamily="34" charset="0"/>
                <a:cs typeface="Calibri" panose="020F0502020204030204" pitchFamily="34" charset="0"/>
              </a:rPr>
              <a:t>Zusammenhänge anwenden, vollständige Konzepte wiedergeben</a:t>
            </a:r>
          </a:p>
          <a:p>
            <a:pPr marL="324000" lvl="1">
              <a:lnSpc>
                <a:spcPct val="150000"/>
              </a:lnSpc>
            </a:pPr>
            <a:r>
              <a:rPr lang="de-DE" b="1" dirty="0">
                <a:latin typeface="Calibri" panose="020F0502020204030204" pitchFamily="34" charset="0"/>
                <a:cs typeface="Calibri" panose="020F0502020204030204" pitchFamily="34" charset="0"/>
              </a:rPr>
              <a:t>Stufe C </a:t>
            </a:r>
            <a:r>
              <a:rPr lang="de-DE" dirty="0">
                <a:latin typeface="Calibri" panose="020F0502020204030204" pitchFamily="34" charset="0"/>
                <a:cs typeface="Calibri" panose="020F0502020204030204" pitchFamily="34" charset="0"/>
              </a:rPr>
              <a:t>Konzepte selbstständig auf neue Situationen anwenden</a:t>
            </a:r>
          </a:p>
          <a:p>
            <a:pPr marL="342900" indent="-342900">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Förderung des selbstregulierten Lernens durch Symbole und Aufgabenstellungen</a:t>
            </a:r>
          </a:p>
        </p:txBody>
      </p:sp>
      <p:sp>
        <p:nvSpPr>
          <p:cNvPr id="4" name="Rechteck 3"/>
          <p:cNvSpPr/>
          <p:nvPr/>
        </p:nvSpPr>
        <p:spPr>
          <a:xfrm>
            <a:off x="1043608" y="99301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5" name="Grafik 4">
            <a:extLst>
              <a:ext uri="{FF2B5EF4-FFF2-40B4-BE49-F238E27FC236}">
                <a16:creationId xmlns:a16="http://schemas.microsoft.com/office/drawing/2014/main" id="{2618260A-8C33-4A97-8B36-8CD13DB9DD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7146" t="-316" r="18045" b="-264"/>
          <a:stretch/>
        </p:blipFill>
        <p:spPr>
          <a:xfrm>
            <a:off x="8100392" y="2068206"/>
            <a:ext cx="853421" cy="3207065"/>
          </a:xfrm>
          <a:prstGeom prst="rect">
            <a:avLst/>
          </a:prstGeom>
        </p:spPr>
      </p:pic>
      <p:pic>
        <p:nvPicPr>
          <p:cNvPr id="6" name="Picture 3" descr="Ziel">
            <a:extLst>
              <a:ext uri="{FF2B5EF4-FFF2-40B4-BE49-F238E27FC236}">
                <a16:creationId xmlns:a16="http://schemas.microsoft.com/office/drawing/2014/main" id="{74CAD83A-2D6E-4AE5-AC4F-97257024D2C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1961" r="1961"/>
          <a:stretch>
            <a:fillRect/>
          </a:stretch>
        </p:blipFill>
        <p:spPr bwMode="auto">
          <a:xfrm>
            <a:off x="1475656" y="4367208"/>
            <a:ext cx="642961" cy="6858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2" descr="Überprüfen">
            <a:extLst>
              <a:ext uri="{FF2B5EF4-FFF2-40B4-BE49-F238E27FC236}">
                <a16:creationId xmlns:a16="http://schemas.microsoft.com/office/drawing/2014/main" id="{2A324B2D-FA01-4A11-A3C1-AD5E2F7B839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4423" y="4372180"/>
            <a:ext cx="685833" cy="702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Reagieren">
            <a:extLst>
              <a:ext uri="{FF2B5EF4-FFF2-40B4-BE49-F238E27FC236}">
                <a16:creationId xmlns:a16="http://schemas.microsoft.com/office/drawing/2014/main" id="{509E82F4-EFD0-476E-BAB8-0F947C2783A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76062" y="4367208"/>
            <a:ext cx="703083" cy="68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feld 1">
            <a:extLst>
              <a:ext uri="{FF2B5EF4-FFF2-40B4-BE49-F238E27FC236}">
                <a16:creationId xmlns:a16="http://schemas.microsoft.com/office/drawing/2014/main" id="{53462E35-7E26-4D21-9645-E00F76A699F0}"/>
              </a:ext>
            </a:extLst>
          </p:cNvPr>
          <p:cNvSpPr txBox="1"/>
          <p:nvPr/>
        </p:nvSpPr>
        <p:spPr>
          <a:xfrm>
            <a:off x="1241432" y="5275271"/>
            <a:ext cx="1478720"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Ziel setzen         </a:t>
            </a:r>
          </a:p>
        </p:txBody>
      </p:sp>
      <p:sp>
        <p:nvSpPr>
          <p:cNvPr id="10" name="Textfeld 9">
            <a:extLst>
              <a:ext uri="{FF2B5EF4-FFF2-40B4-BE49-F238E27FC236}">
                <a16:creationId xmlns:a16="http://schemas.microsoft.com/office/drawing/2014/main" id="{E5870338-44CD-4462-B927-73561E77223C}"/>
              </a:ext>
            </a:extLst>
          </p:cNvPr>
          <p:cNvSpPr txBox="1"/>
          <p:nvPr/>
        </p:nvSpPr>
        <p:spPr>
          <a:xfrm>
            <a:off x="3789154" y="5275271"/>
            <a:ext cx="1417924"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Überprüfen</a:t>
            </a:r>
            <a:r>
              <a:rPr lang="de-DE" dirty="0"/>
              <a:t>         </a:t>
            </a:r>
          </a:p>
        </p:txBody>
      </p:sp>
      <p:sp>
        <p:nvSpPr>
          <p:cNvPr id="11" name="Textfeld 10">
            <a:extLst>
              <a:ext uri="{FF2B5EF4-FFF2-40B4-BE49-F238E27FC236}">
                <a16:creationId xmlns:a16="http://schemas.microsoft.com/office/drawing/2014/main" id="{3B0131D3-30A5-4C85-90CA-D0AF53AB1ED7}"/>
              </a:ext>
            </a:extLst>
          </p:cNvPr>
          <p:cNvSpPr txBox="1"/>
          <p:nvPr/>
        </p:nvSpPr>
        <p:spPr>
          <a:xfrm>
            <a:off x="6221845" y="5275271"/>
            <a:ext cx="1417924"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Reagieren</a:t>
            </a:r>
            <a:r>
              <a:rPr lang="de-DE"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1632373"/>
            <a:ext cx="8064896" cy="2769989"/>
          </a:xfrm>
          <a:prstGeom prst="rect">
            <a:avLst/>
          </a:prstGeom>
          <a:noFill/>
        </p:spPr>
        <p:txBody>
          <a:bodyPr wrap="square" rtlCol="0">
            <a:spAutoFit/>
          </a:bodyPr>
          <a:lstStyle/>
          <a:p>
            <a:pPr algn="ctr"/>
            <a:r>
              <a:rPr lang="de-DE" sz="2000" b="1" dirty="0">
                <a:latin typeface="Calibri" pitchFamily="34" charset="0"/>
              </a:rPr>
              <a:t>Meta-Strategien des selbstregulierten Lernens</a:t>
            </a:r>
          </a:p>
          <a:p>
            <a:pPr algn="ctr"/>
            <a:endParaRPr lang="de-DE" sz="2800" b="1" dirty="0">
              <a:latin typeface="Calibri" pitchFamily="34" charset="0"/>
            </a:endParaRPr>
          </a:p>
          <a:p>
            <a:pPr lvl="3"/>
            <a:r>
              <a:rPr lang="de-DE" dirty="0">
                <a:latin typeface="Calibri" pitchFamily="34" charset="0"/>
              </a:rPr>
              <a:t>Ziel setzen: Setze dir ein realistisches, zuvor geplantes und genaues Ziel!</a:t>
            </a:r>
          </a:p>
          <a:p>
            <a:pPr lvl="3"/>
            <a:endParaRPr lang="de-DE" dirty="0">
              <a:latin typeface="Calibri" pitchFamily="34" charset="0"/>
            </a:endParaRPr>
          </a:p>
          <a:p>
            <a:pPr lvl="3"/>
            <a:r>
              <a:rPr lang="de-DE" dirty="0">
                <a:latin typeface="Calibri" pitchFamily="34" charset="0"/>
              </a:rPr>
              <a:t>Überprüfen: Überprüfe deinen Lösungsweg sowie deine Lösung auf Richtigkeit!</a:t>
            </a:r>
          </a:p>
          <a:p>
            <a:pPr lvl="3"/>
            <a:endParaRPr lang="de-DE" dirty="0">
              <a:latin typeface="Calibri" pitchFamily="34" charset="0"/>
            </a:endParaRPr>
          </a:p>
          <a:p>
            <a:pPr lvl="3"/>
            <a:r>
              <a:rPr lang="de-DE" dirty="0">
                <a:latin typeface="Calibri" pitchFamily="34" charset="0"/>
              </a:rPr>
              <a:t>Reagieren: Reagiere auf deine Fehler und verbessere sie!</a:t>
            </a:r>
          </a:p>
        </p:txBody>
      </p:sp>
      <p:sp>
        <p:nvSpPr>
          <p:cNvPr id="4" name="Rechteck 3"/>
          <p:cNvSpPr/>
          <p:nvPr/>
        </p:nvSpPr>
        <p:spPr>
          <a:xfrm>
            <a:off x="1043608" y="964443"/>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sp>
        <p:nvSpPr>
          <p:cNvPr id="7" name="Textfeld 6"/>
          <p:cNvSpPr txBox="1"/>
          <p:nvPr/>
        </p:nvSpPr>
        <p:spPr>
          <a:xfrm>
            <a:off x="5652120" y="5949280"/>
            <a:ext cx="3024336" cy="276999"/>
          </a:xfrm>
          <a:prstGeom prst="rect">
            <a:avLst/>
          </a:prstGeom>
          <a:noFill/>
        </p:spPr>
        <p:txBody>
          <a:bodyPr wrap="square" rtlCol="0">
            <a:spAutoFit/>
          </a:bodyPr>
          <a:lstStyle/>
          <a:p>
            <a:pPr algn="r"/>
            <a:r>
              <a:rPr lang="de-DE" sz="1200" dirty="0">
                <a:latin typeface="Calibri" panose="020F0502020204030204" pitchFamily="34" charset="0"/>
              </a:rPr>
              <a:t>(angelehnt an Stebner et al., 2015, S. 16)</a:t>
            </a:r>
          </a:p>
        </p:txBody>
      </p:sp>
      <p:pic>
        <p:nvPicPr>
          <p:cNvPr id="5" name="Picture 3" descr="Ziel">
            <a:extLst>
              <a:ext uri="{FF2B5EF4-FFF2-40B4-BE49-F238E27FC236}">
                <a16:creationId xmlns:a16="http://schemas.microsoft.com/office/drawing/2014/main" id="{8E2FA682-0271-485F-8405-3C57098B365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1961" r="1961"/>
          <a:stretch>
            <a:fillRect/>
          </a:stretch>
        </p:blipFill>
        <p:spPr bwMode="auto">
          <a:xfrm>
            <a:off x="978220" y="2331535"/>
            <a:ext cx="642961" cy="6858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Überprüfen">
            <a:extLst>
              <a:ext uri="{FF2B5EF4-FFF2-40B4-BE49-F238E27FC236}">
                <a16:creationId xmlns:a16="http://schemas.microsoft.com/office/drawing/2014/main" id="{F6710866-32B5-4C30-9FFD-F26D75F9547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57995" y="3170687"/>
            <a:ext cx="685833" cy="702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4" descr="Reagieren">
            <a:extLst>
              <a:ext uri="{FF2B5EF4-FFF2-40B4-BE49-F238E27FC236}">
                <a16:creationId xmlns:a16="http://schemas.microsoft.com/office/drawing/2014/main" id="{DA849BB8-220C-4959-9787-88421365BB9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78220" y="3943711"/>
            <a:ext cx="703083" cy="68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9973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2708920"/>
            <a:ext cx="2664296" cy="707886"/>
          </a:xfrm>
          <a:prstGeom prst="rect">
            <a:avLst/>
          </a:prstGeom>
          <a:noFill/>
        </p:spPr>
        <p:txBody>
          <a:bodyPr wrap="square" rtlCol="0">
            <a:spAutoFit/>
          </a:bodyPr>
          <a:lstStyle/>
          <a:p>
            <a:pPr algn="ctr"/>
            <a:r>
              <a:rPr lang="de-DE" sz="2000" b="1" dirty="0">
                <a:latin typeface="Calibri" pitchFamily="34" charset="0"/>
              </a:rPr>
              <a:t>Aufbau der </a:t>
            </a:r>
          </a:p>
          <a:p>
            <a:pPr algn="ctr"/>
            <a:r>
              <a:rPr lang="de-DE" sz="2000" b="1" dirty="0">
                <a:latin typeface="Calibri" pitchFamily="34" charset="0"/>
              </a:rPr>
              <a:t>Arbeitsblätter</a:t>
            </a:r>
          </a:p>
        </p:txBody>
      </p:sp>
      <p:sp>
        <p:nvSpPr>
          <p:cNvPr id="6" name="Rechteck 5"/>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2" name="Grafik 1"/>
          <p:cNvPicPr>
            <a:picLocks noChangeAspect="1"/>
          </p:cNvPicPr>
          <p:nvPr/>
        </p:nvPicPr>
        <p:blipFill>
          <a:blip r:embed="rId3"/>
          <a:stretch>
            <a:fillRect/>
          </a:stretch>
        </p:blipFill>
        <p:spPr>
          <a:xfrm>
            <a:off x="3203848" y="1556792"/>
            <a:ext cx="5087072" cy="45443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944270" y="1544598"/>
            <a:ext cx="4583710" cy="5170425"/>
          </a:xfrm>
          <a:prstGeom prst="rect">
            <a:avLst/>
          </a:prstGeom>
        </p:spPr>
      </p:pic>
      <p:sp>
        <p:nvSpPr>
          <p:cNvPr id="6" name="Rechteck 5"/>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1052" name="Grafik 105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3609" y="3553146"/>
            <a:ext cx="1656183" cy="12501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07704" y="1465620"/>
            <a:ext cx="5328592" cy="707886"/>
          </a:xfrm>
          <a:prstGeom prst="rect">
            <a:avLst/>
          </a:prstGeom>
          <a:noFill/>
        </p:spPr>
        <p:txBody>
          <a:bodyPr wrap="square" rtlCol="0">
            <a:spAutoFit/>
          </a:bodyPr>
          <a:lstStyle/>
          <a:p>
            <a:pPr algn="ctr"/>
            <a:r>
              <a:rPr lang="de-DE" sz="2000" b="1" dirty="0">
                <a:latin typeface="Calibri" pitchFamily="34" charset="0"/>
              </a:rPr>
              <a:t>Das handlungsorientierte Material </a:t>
            </a:r>
            <a:br>
              <a:rPr lang="de-DE" sz="2000" b="1" dirty="0">
                <a:latin typeface="Calibri" pitchFamily="34" charset="0"/>
              </a:rPr>
            </a:br>
            <a:r>
              <a:rPr lang="de-DE" sz="2000" b="1" dirty="0">
                <a:latin typeface="Calibri" pitchFamily="34" charset="0"/>
              </a:rPr>
              <a:t>– eine Auswahl</a:t>
            </a:r>
          </a:p>
        </p:txBody>
      </p:sp>
      <p:sp>
        <p:nvSpPr>
          <p:cNvPr id="7" name="Rechteck 6"/>
          <p:cNvSpPr/>
          <p:nvPr/>
        </p:nvSpPr>
        <p:spPr>
          <a:xfrm>
            <a:off x="719572" y="972734"/>
            <a:ext cx="7704856"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5" name="Grafik 4">
            <a:extLst>
              <a:ext uri="{FF2B5EF4-FFF2-40B4-BE49-F238E27FC236}">
                <a16:creationId xmlns:a16="http://schemas.microsoft.com/office/drawing/2014/main" id="{2828945E-E52F-48B6-B5B4-17D2F7207C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1991" y="2176289"/>
            <a:ext cx="2456270" cy="3069105"/>
          </a:xfrm>
          <a:prstGeom prst="rect">
            <a:avLst/>
          </a:prstGeom>
        </p:spPr>
      </p:pic>
      <p:pic>
        <p:nvPicPr>
          <p:cNvPr id="8" name="Grafik 7" descr="Ein Bild, das Text, drinnen enthält.&#10;&#10;Automatisch generierte Beschreibung">
            <a:extLst>
              <a:ext uri="{FF2B5EF4-FFF2-40B4-BE49-F238E27FC236}">
                <a16:creationId xmlns:a16="http://schemas.microsoft.com/office/drawing/2014/main" id="{66D57CA0-7319-4C6C-8E61-6433988F1A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62182" y="2666392"/>
            <a:ext cx="2527215" cy="2579002"/>
          </a:xfrm>
          <a:prstGeom prst="rect">
            <a:avLst/>
          </a:prstGeom>
        </p:spPr>
      </p:pic>
      <p:pic>
        <p:nvPicPr>
          <p:cNvPr id="10" name="Grafik 9">
            <a:extLst>
              <a:ext uri="{FF2B5EF4-FFF2-40B4-BE49-F238E27FC236}">
                <a16:creationId xmlns:a16="http://schemas.microsoft.com/office/drawing/2014/main" id="{06FCFD41-54AF-4A0B-852D-85E3FF4F9F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9512" y="2160228"/>
            <a:ext cx="3070077" cy="31409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07704" y="1465620"/>
            <a:ext cx="5328592" cy="707886"/>
          </a:xfrm>
          <a:prstGeom prst="rect">
            <a:avLst/>
          </a:prstGeom>
          <a:noFill/>
        </p:spPr>
        <p:txBody>
          <a:bodyPr wrap="square" rtlCol="0">
            <a:spAutoFit/>
          </a:bodyPr>
          <a:lstStyle/>
          <a:p>
            <a:pPr algn="ctr"/>
            <a:r>
              <a:rPr lang="de-DE" sz="2000" b="1" dirty="0">
                <a:latin typeface="Calibri" pitchFamily="34" charset="0"/>
              </a:rPr>
              <a:t>Binnendifferenzierte Schülerexperimente </a:t>
            </a:r>
            <a:br>
              <a:rPr lang="de-DE" sz="2000" b="1" dirty="0">
                <a:latin typeface="Calibri" pitchFamily="34" charset="0"/>
              </a:rPr>
            </a:br>
            <a:r>
              <a:rPr lang="de-DE" sz="2000" b="1" dirty="0">
                <a:latin typeface="Calibri" pitchFamily="34" charset="0"/>
              </a:rPr>
              <a:t>– eine Auswahl</a:t>
            </a:r>
          </a:p>
        </p:txBody>
      </p:sp>
      <p:sp>
        <p:nvSpPr>
          <p:cNvPr id="7" name="Rechteck 6"/>
          <p:cNvSpPr/>
          <p:nvPr/>
        </p:nvSpPr>
        <p:spPr>
          <a:xfrm>
            <a:off x="719572" y="982083"/>
            <a:ext cx="7704856"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pic>
        <p:nvPicPr>
          <p:cNvPr id="9" name="Grafik 8" descr="Versuchsaufbau Herstellung von Kupferiodid">
            <a:extLst>
              <a:ext uri="{FF2B5EF4-FFF2-40B4-BE49-F238E27FC236}">
                <a16:creationId xmlns:a16="http://schemas.microsoft.com/office/drawing/2014/main" id="{9911E431-FEE0-4A64-9DAA-29031CD530D9}"/>
              </a:ext>
            </a:extLst>
          </p:cNvPr>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Effect>
                      <a14:saturation sat="94000"/>
                    </a14:imgEffect>
                  </a14:imgLayer>
                </a14:imgProps>
              </a:ext>
              <a:ext uri="{28A0092B-C50C-407E-A947-70E740481C1C}">
                <a14:useLocalDpi xmlns:a14="http://schemas.microsoft.com/office/drawing/2010/main"/>
              </a:ext>
            </a:extLst>
          </a:blip>
          <a:srcRect r="4801" b="22890"/>
          <a:stretch/>
        </p:blipFill>
        <p:spPr bwMode="auto">
          <a:xfrm>
            <a:off x="705591" y="4252899"/>
            <a:ext cx="3276600" cy="1405255"/>
          </a:xfrm>
          <a:prstGeom prst="rect">
            <a:avLst/>
          </a:prstGeom>
          <a:ln>
            <a:noFill/>
          </a:ln>
          <a:extLst>
            <a:ext uri="{53640926-AAD7-44D8-BBD7-CCE9431645EC}">
              <a14:shadowObscured xmlns:a14="http://schemas.microsoft.com/office/drawing/2010/main"/>
            </a:ext>
          </a:extLst>
        </p:spPr>
      </p:pic>
      <p:sp>
        <p:nvSpPr>
          <p:cNvPr id="11" name="Textfeld 10">
            <a:extLst>
              <a:ext uri="{FF2B5EF4-FFF2-40B4-BE49-F238E27FC236}">
                <a16:creationId xmlns:a16="http://schemas.microsoft.com/office/drawing/2014/main" id="{B8AA2740-0B56-4BBA-AB2C-C01CC0AC0AE6}"/>
              </a:ext>
            </a:extLst>
          </p:cNvPr>
          <p:cNvSpPr txBox="1"/>
          <p:nvPr/>
        </p:nvSpPr>
        <p:spPr>
          <a:xfrm>
            <a:off x="235560" y="5825009"/>
            <a:ext cx="4192424" cy="338554"/>
          </a:xfrm>
          <a:prstGeom prst="rect">
            <a:avLst/>
          </a:prstGeom>
          <a:noFill/>
        </p:spPr>
        <p:txBody>
          <a:bodyPr wrap="square">
            <a:spAutoFit/>
          </a:bodyPr>
          <a:lstStyle/>
          <a:p>
            <a:pPr algn="just">
              <a:spcAft>
                <a:spcPts val="80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Abbildung 2: Versuchsaufbau zum Schülerversuch: Herstellung von Kupferiodid (M1 Individuelle Übung B)</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C3DE5107-5E7A-4B0C-9B00-56904F54B2DD}"/>
              </a:ext>
            </a:extLst>
          </p:cNvPr>
          <p:cNvSpPr/>
          <p:nvPr/>
        </p:nvSpPr>
        <p:spPr>
          <a:xfrm>
            <a:off x="5471712" y="2696088"/>
            <a:ext cx="2888615" cy="1619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13" name="Gruppieren 12">
            <a:extLst>
              <a:ext uri="{FF2B5EF4-FFF2-40B4-BE49-F238E27FC236}">
                <a16:creationId xmlns:a16="http://schemas.microsoft.com/office/drawing/2014/main" id="{D481C5F0-2999-43EE-A888-247124EC6ACB}"/>
              </a:ext>
            </a:extLst>
          </p:cNvPr>
          <p:cNvGrpSpPr/>
          <p:nvPr/>
        </p:nvGrpSpPr>
        <p:grpSpPr>
          <a:xfrm>
            <a:off x="5534895" y="2787079"/>
            <a:ext cx="2762248" cy="1562100"/>
            <a:chOff x="572802" y="0"/>
            <a:chExt cx="3677793" cy="1971624"/>
          </a:xfrm>
        </p:grpSpPr>
        <p:pic>
          <p:nvPicPr>
            <p:cNvPr id="14" name="Grafik 13">
              <a:extLst>
                <a:ext uri="{FF2B5EF4-FFF2-40B4-BE49-F238E27FC236}">
                  <a16:creationId xmlns:a16="http://schemas.microsoft.com/office/drawing/2014/main" id="{E3BEC02F-DE83-4DFB-9CE8-A7E04ECF4372}"/>
                </a:ext>
              </a:extLst>
            </p:cNvPr>
            <p:cNvPicPr>
              <a:picLocks noChangeAspect="1"/>
            </p:cNvPicPr>
            <p:nvPr/>
          </p:nvPicPr>
          <p:blipFill>
            <a:blip r:embed="rId5"/>
            <a:stretch>
              <a:fillRect/>
            </a:stretch>
          </p:blipFill>
          <p:spPr>
            <a:xfrm>
              <a:off x="1571675" y="272049"/>
              <a:ext cx="676275" cy="1657350"/>
            </a:xfrm>
            <a:prstGeom prst="rect">
              <a:avLst/>
            </a:prstGeom>
          </p:spPr>
        </p:pic>
        <p:sp>
          <p:nvSpPr>
            <p:cNvPr id="15" name="Freeform 20">
              <a:extLst>
                <a:ext uri="{FF2B5EF4-FFF2-40B4-BE49-F238E27FC236}">
                  <a16:creationId xmlns:a16="http://schemas.microsoft.com/office/drawing/2014/main" id="{9C0683A5-6712-4BC3-90A0-E74DB0460E8B}"/>
                </a:ext>
              </a:extLst>
            </p:cNvPr>
            <p:cNvSpPr>
              <a:spLocks noChangeAspect="1"/>
            </p:cNvSpPr>
            <p:nvPr/>
          </p:nvSpPr>
          <p:spPr bwMode="auto">
            <a:xfrm>
              <a:off x="2736861" y="1142754"/>
              <a:ext cx="1513734" cy="415343"/>
            </a:xfrm>
            <a:custGeom>
              <a:avLst/>
              <a:gdLst>
                <a:gd name="T0" fmla="*/ 0 w 2815"/>
                <a:gd name="T1" fmla="*/ 0 h 903"/>
                <a:gd name="T2" fmla="*/ 4418012 w 2815"/>
                <a:gd name="T3" fmla="*/ 0 h 903"/>
                <a:gd name="T4" fmla="*/ 4468812 w 2815"/>
                <a:gd name="T5" fmla="*/ 1127125 h 903"/>
                <a:gd name="T6" fmla="*/ 4341812 w 2815"/>
                <a:gd name="T7" fmla="*/ 1331913 h 903"/>
                <a:gd name="T8" fmla="*/ 4154487 w 2815"/>
                <a:gd name="T9" fmla="*/ 1384300 h 903"/>
                <a:gd name="T10" fmla="*/ 3830637 w 2815"/>
                <a:gd name="T11" fmla="*/ 1430338 h 903"/>
                <a:gd name="T12" fmla="*/ 493712 w 2815"/>
                <a:gd name="T13" fmla="*/ 1433513 h 903"/>
                <a:gd name="T14" fmla="*/ 236537 w 2815"/>
                <a:gd name="T15" fmla="*/ 1390650 h 903"/>
                <a:gd name="T16" fmla="*/ 76200 w 2815"/>
                <a:gd name="T17" fmla="*/ 1331913 h 903"/>
                <a:gd name="T18" fmla="*/ 7937 w 2815"/>
                <a:gd name="T19" fmla="*/ 1123950 h 903"/>
                <a:gd name="T20" fmla="*/ 0 w 2815"/>
                <a:gd name="T21" fmla="*/ 0 h 9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5" h="903">
                  <a:moveTo>
                    <a:pt x="0" y="0"/>
                  </a:moveTo>
                  <a:lnTo>
                    <a:pt x="2783" y="0"/>
                  </a:lnTo>
                  <a:lnTo>
                    <a:pt x="2815" y="710"/>
                  </a:lnTo>
                  <a:lnTo>
                    <a:pt x="2735" y="839"/>
                  </a:lnTo>
                  <a:lnTo>
                    <a:pt x="2617" y="872"/>
                  </a:lnTo>
                  <a:lnTo>
                    <a:pt x="2413" y="901"/>
                  </a:lnTo>
                  <a:lnTo>
                    <a:pt x="311" y="903"/>
                  </a:lnTo>
                  <a:lnTo>
                    <a:pt x="149" y="876"/>
                  </a:lnTo>
                  <a:lnTo>
                    <a:pt x="48" y="839"/>
                  </a:lnTo>
                  <a:lnTo>
                    <a:pt x="5" y="708"/>
                  </a:lnTo>
                  <a:lnTo>
                    <a:pt x="0" y="0"/>
                  </a:lnTo>
                  <a:close/>
                </a:path>
              </a:pathLst>
            </a:custGeom>
            <a:solidFill>
              <a:srgbClr val="00CCFF"/>
            </a:solidFill>
            <a:ln w="0" cap="flat" cmpd="sng">
              <a:solidFill>
                <a:srgbClr val="000000"/>
              </a:solidFill>
              <a:prstDash val="solid"/>
              <a:round/>
              <a:headEnd/>
              <a:tailEnd/>
            </a:ln>
            <a:effectLst/>
          </p:spPr>
          <p:txBody>
            <a:bodyPr wrap="none"/>
            <a:lstStyle/>
            <a:p>
              <a:endParaRPr lang="de-DE"/>
            </a:p>
          </p:txBody>
        </p:sp>
        <p:sp>
          <p:nvSpPr>
            <p:cNvPr id="16" name="Trapez 144">
              <a:extLst>
                <a:ext uri="{FF2B5EF4-FFF2-40B4-BE49-F238E27FC236}">
                  <a16:creationId xmlns:a16="http://schemas.microsoft.com/office/drawing/2014/main" id="{F6A4655D-87DF-40C8-BFD2-33321C6F9023}"/>
                </a:ext>
              </a:extLst>
            </p:cNvPr>
            <p:cNvSpPr/>
            <p:nvPr/>
          </p:nvSpPr>
          <p:spPr>
            <a:xfrm flipV="1">
              <a:off x="1632743" y="144406"/>
              <a:ext cx="291128" cy="333134"/>
            </a:xfrm>
            <a:custGeom>
              <a:avLst/>
              <a:gdLst/>
              <a:ahLst/>
              <a:cxnLst/>
              <a:rect l="l" t="t" r="r" b="b"/>
              <a:pathLst>
                <a:path w="291128" h="333134">
                  <a:moveTo>
                    <a:pt x="0" y="333134"/>
                  </a:moveTo>
                  <a:lnTo>
                    <a:pt x="291128" y="333134"/>
                  </a:lnTo>
                  <a:lnTo>
                    <a:pt x="266122" y="157334"/>
                  </a:lnTo>
                  <a:lnTo>
                    <a:pt x="266122" y="0"/>
                  </a:lnTo>
                  <a:lnTo>
                    <a:pt x="28522" y="0"/>
                  </a:lnTo>
                  <a:lnTo>
                    <a:pt x="28522" y="137269"/>
                  </a:lnTo>
                  <a:lnTo>
                    <a:pt x="27860" y="137269"/>
                  </a:lnTo>
                  <a:close/>
                </a:path>
              </a:pathLst>
            </a:custGeom>
            <a:solidFill>
              <a:schemeClr val="tx1">
                <a:lumMod val="50000"/>
                <a:lumOff val="50000"/>
              </a:schemeClr>
            </a:solidFill>
            <a:ln>
              <a:solidFill>
                <a:srgbClr val="0D0D0D"/>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e-DE"/>
            </a:p>
          </p:txBody>
        </p:sp>
        <p:sp>
          <p:nvSpPr>
            <p:cNvPr id="17" name="Freeform 21">
              <a:extLst>
                <a:ext uri="{FF2B5EF4-FFF2-40B4-BE49-F238E27FC236}">
                  <a16:creationId xmlns:a16="http://schemas.microsoft.com/office/drawing/2014/main" id="{7064B927-3FC2-4F69-9399-8404547C74B3}"/>
                </a:ext>
              </a:extLst>
            </p:cNvPr>
            <p:cNvSpPr>
              <a:spLocks noChangeAspect="1"/>
            </p:cNvSpPr>
            <p:nvPr/>
          </p:nvSpPr>
          <p:spPr bwMode="auto">
            <a:xfrm>
              <a:off x="2710843" y="998950"/>
              <a:ext cx="1539752" cy="554752"/>
            </a:xfrm>
            <a:custGeom>
              <a:avLst/>
              <a:gdLst>
                <a:gd name="T0" fmla="*/ 50800 w 2931"/>
                <a:gd name="T1" fmla="*/ 1322388 h 1056"/>
                <a:gd name="T2" fmla="*/ 646113 w 2931"/>
                <a:gd name="T3" fmla="*/ 1676400 h 1056"/>
                <a:gd name="T4" fmla="*/ 3948113 w 2931"/>
                <a:gd name="T5" fmla="*/ 1676400 h 1056"/>
                <a:gd name="T6" fmla="*/ 4646613 w 2931"/>
                <a:gd name="T7" fmla="*/ 1366838 h 1056"/>
                <a:gd name="T8" fmla="*/ 4652963 w 2931"/>
                <a:gd name="T9" fmla="*/ 0 h 1056"/>
                <a:gd name="T10" fmla="*/ 4557713 w 2931"/>
                <a:gd name="T11" fmla="*/ 0 h 1056"/>
                <a:gd name="T12" fmla="*/ 4560888 w 2931"/>
                <a:gd name="T13" fmla="*/ 1401763 h 1056"/>
                <a:gd name="T14" fmla="*/ 3863975 w 2931"/>
                <a:gd name="T15" fmla="*/ 1652588 h 1056"/>
                <a:gd name="T16" fmla="*/ 800100 w 2931"/>
                <a:gd name="T17" fmla="*/ 1655763 h 1056"/>
                <a:gd name="T18" fmla="*/ 152400 w 2931"/>
                <a:gd name="T19" fmla="*/ 1341438 h 1056"/>
                <a:gd name="T20" fmla="*/ 161925 w 2931"/>
                <a:gd name="T21" fmla="*/ 0 h 1056"/>
                <a:gd name="T22" fmla="*/ 4605338 w 2931"/>
                <a:gd name="T23" fmla="*/ 0 h 1056"/>
                <a:gd name="T24" fmla="*/ 50800 w 2931"/>
                <a:gd name="T25" fmla="*/ 0 h 1056"/>
                <a:gd name="T26" fmla="*/ 50800 w 2931"/>
                <a:gd name="T27" fmla="*/ 1322388 h 1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1" h="1056">
                  <a:moveTo>
                    <a:pt x="32" y="833"/>
                  </a:moveTo>
                  <a:cubicBezTo>
                    <a:pt x="96" y="1009"/>
                    <a:pt x="0" y="1019"/>
                    <a:pt x="407" y="1056"/>
                  </a:cubicBezTo>
                  <a:lnTo>
                    <a:pt x="2487" y="1056"/>
                  </a:lnTo>
                  <a:cubicBezTo>
                    <a:pt x="2906" y="1024"/>
                    <a:pt x="2853" y="1037"/>
                    <a:pt x="2927" y="861"/>
                  </a:cubicBezTo>
                  <a:lnTo>
                    <a:pt x="2931" y="0"/>
                  </a:lnTo>
                  <a:lnTo>
                    <a:pt x="2871" y="0"/>
                  </a:lnTo>
                  <a:lnTo>
                    <a:pt x="2873" y="883"/>
                  </a:lnTo>
                  <a:cubicBezTo>
                    <a:pt x="2841" y="997"/>
                    <a:pt x="2831" y="1012"/>
                    <a:pt x="2434" y="1041"/>
                  </a:cubicBezTo>
                  <a:lnTo>
                    <a:pt x="504" y="1043"/>
                  </a:lnTo>
                  <a:cubicBezTo>
                    <a:pt x="113" y="1011"/>
                    <a:pt x="161" y="1018"/>
                    <a:pt x="96" y="845"/>
                  </a:cubicBezTo>
                  <a:lnTo>
                    <a:pt x="102" y="0"/>
                  </a:lnTo>
                  <a:lnTo>
                    <a:pt x="2901" y="0"/>
                  </a:lnTo>
                  <a:lnTo>
                    <a:pt x="32" y="0"/>
                  </a:lnTo>
                  <a:lnTo>
                    <a:pt x="32" y="833"/>
                  </a:lnTo>
                  <a:close/>
                </a:path>
              </a:pathLst>
            </a:custGeom>
            <a:solidFill>
              <a:schemeClr val="bg2"/>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Freeform 61">
              <a:extLst>
                <a:ext uri="{FF2B5EF4-FFF2-40B4-BE49-F238E27FC236}">
                  <a16:creationId xmlns:a16="http://schemas.microsoft.com/office/drawing/2014/main" id="{4E0C76DC-A58E-4254-B873-DECC0D1867EF}"/>
                </a:ext>
              </a:extLst>
            </p:cNvPr>
            <p:cNvSpPr>
              <a:spLocks/>
            </p:cNvSpPr>
            <p:nvPr/>
          </p:nvSpPr>
          <p:spPr bwMode="auto">
            <a:xfrm rot="7393755">
              <a:off x="3014459" y="291719"/>
              <a:ext cx="320040" cy="1414463"/>
            </a:xfrm>
            <a:custGeom>
              <a:avLst/>
              <a:gdLst>
                <a:gd name="T0" fmla="*/ 428625 w 336"/>
                <a:gd name="T1" fmla="*/ 2357438 h 1485"/>
                <a:gd name="T2" fmla="*/ 409575 w 336"/>
                <a:gd name="T3" fmla="*/ 2352675 h 1485"/>
                <a:gd name="T4" fmla="*/ 409575 w 336"/>
                <a:gd name="T5" fmla="*/ 233363 h 1485"/>
                <a:gd name="T6" fmla="*/ 323850 w 336"/>
                <a:gd name="T7" fmla="*/ 134938 h 1485"/>
                <a:gd name="T8" fmla="*/ 9525 w 336"/>
                <a:gd name="T9" fmla="*/ 134938 h 1485"/>
                <a:gd name="T10" fmla="*/ 0 w 336"/>
                <a:gd name="T11" fmla="*/ 12700 h 1485"/>
                <a:gd name="T12" fmla="*/ 366713 w 336"/>
                <a:gd name="T13" fmla="*/ 12700 h 1485"/>
                <a:gd name="T14" fmla="*/ 514350 w 336"/>
                <a:gd name="T15" fmla="*/ 203200 h 1485"/>
                <a:gd name="T16" fmla="*/ 517525 w 336"/>
                <a:gd name="T17" fmla="*/ 2357438 h 1485"/>
                <a:gd name="T18" fmla="*/ 419100 w 336"/>
                <a:gd name="T19" fmla="*/ 2357438 h 1485"/>
                <a:gd name="T20" fmla="*/ 531813 w 336"/>
                <a:gd name="T21" fmla="*/ 2357438 h 1485"/>
                <a:gd name="T22" fmla="*/ 533400 w 336"/>
                <a:gd name="T23" fmla="*/ 198438 h 1485"/>
                <a:gd name="T24" fmla="*/ 384175 w 336"/>
                <a:gd name="T25" fmla="*/ 0 h 1485"/>
                <a:gd name="T26" fmla="*/ 0 w 336"/>
                <a:gd name="T27" fmla="*/ 0 h 1485"/>
                <a:gd name="T28" fmla="*/ 6350 w 336"/>
                <a:gd name="T29" fmla="*/ 114300 h 1485"/>
                <a:gd name="T30" fmla="*/ 328613 w 336"/>
                <a:gd name="T31" fmla="*/ 114300 h 1485"/>
                <a:gd name="T32" fmla="*/ 428625 w 336"/>
                <a:gd name="T33" fmla="*/ 234950 h 1485"/>
                <a:gd name="T34" fmla="*/ 428625 w 336"/>
                <a:gd name="T35" fmla="*/ 2357438 h 14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6" h="1485">
                  <a:moveTo>
                    <a:pt x="270" y="1485"/>
                  </a:moveTo>
                  <a:lnTo>
                    <a:pt x="258" y="1482"/>
                  </a:lnTo>
                  <a:lnTo>
                    <a:pt x="258" y="147"/>
                  </a:lnTo>
                  <a:lnTo>
                    <a:pt x="204" y="85"/>
                  </a:lnTo>
                  <a:lnTo>
                    <a:pt x="6" y="85"/>
                  </a:lnTo>
                  <a:lnTo>
                    <a:pt x="0" y="8"/>
                  </a:lnTo>
                  <a:lnTo>
                    <a:pt x="231" y="8"/>
                  </a:lnTo>
                  <a:lnTo>
                    <a:pt x="324" y="128"/>
                  </a:lnTo>
                  <a:lnTo>
                    <a:pt x="326" y="1485"/>
                  </a:lnTo>
                  <a:lnTo>
                    <a:pt x="264" y="1485"/>
                  </a:lnTo>
                  <a:lnTo>
                    <a:pt x="335" y="1485"/>
                  </a:lnTo>
                  <a:lnTo>
                    <a:pt x="336" y="125"/>
                  </a:lnTo>
                  <a:lnTo>
                    <a:pt x="242" y="0"/>
                  </a:lnTo>
                  <a:lnTo>
                    <a:pt x="0" y="0"/>
                  </a:lnTo>
                  <a:lnTo>
                    <a:pt x="4" y="72"/>
                  </a:lnTo>
                  <a:lnTo>
                    <a:pt x="207" y="72"/>
                  </a:lnTo>
                  <a:lnTo>
                    <a:pt x="270" y="148"/>
                  </a:lnTo>
                  <a:lnTo>
                    <a:pt x="270" y="1485"/>
                  </a:lnTo>
                  <a:close/>
                </a:path>
              </a:pathLst>
            </a:custGeom>
            <a:solidFill>
              <a:schemeClr val="tx1"/>
            </a:solidFill>
            <a:ln w="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p>
          </p:txBody>
        </p:sp>
        <p:cxnSp>
          <p:nvCxnSpPr>
            <p:cNvPr id="19" name="Gerader Verbinder 18">
              <a:extLst>
                <a:ext uri="{FF2B5EF4-FFF2-40B4-BE49-F238E27FC236}">
                  <a16:creationId xmlns:a16="http://schemas.microsoft.com/office/drawing/2014/main" id="{9D7593EB-C213-4269-A5FA-B533644DFADB}"/>
                </a:ext>
              </a:extLst>
            </p:cNvPr>
            <p:cNvCxnSpPr/>
            <p:nvPr/>
          </p:nvCxnSpPr>
          <p:spPr>
            <a:xfrm flipV="1">
              <a:off x="3850778" y="947801"/>
              <a:ext cx="2979" cy="304852"/>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FAD4ADCE-A91D-45B6-B66E-53DA619E4F29}"/>
                </a:ext>
              </a:extLst>
            </p:cNvPr>
            <p:cNvCxnSpPr/>
            <p:nvPr/>
          </p:nvCxnSpPr>
          <p:spPr>
            <a:xfrm flipV="1">
              <a:off x="3778807" y="947801"/>
              <a:ext cx="0" cy="28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498B8721-9237-4547-B568-EBA768E9C3AD}"/>
                </a:ext>
              </a:extLst>
            </p:cNvPr>
            <p:cNvCxnSpPr/>
            <p:nvPr/>
          </p:nvCxnSpPr>
          <p:spPr>
            <a:xfrm flipH="1" flipV="1">
              <a:off x="2439391" y="683815"/>
              <a:ext cx="102724" cy="7620"/>
            </a:xfrm>
            <a:prstGeom prst="line">
              <a:avLst/>
            </a:prstGeom>
            <a:ln w="9525"/>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F5A87B36-9A24-416E-8021-A386941FC583}"/>
                </a:ext>
              </a:extLst>
            </p:cNvPr>
            <p:cNvCxnSpPr/>
            <p:nvPr/>
          </p:nvCxnSpPr>
          <p:spPr>
            <a:xfrm flipH="1">
              <a:off x="2493134" y="691435"/>
              <a:ext cx="31360" cy="533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9B9B8693-763C-455B-8418-B67DA8D3775B}"/>
                </a:ext>
              </a:extLst>
            </p:cNvPr>
            <p:cNvCxnSpPr/>
            <p:nvPr/>
          </p:nvCxnSpPr>
          <p:spPr>
            <a:xfrm flipH="1" flipV="1">
              <a:off x="2425079" y="744775"/>
              <a:ext cx="80010" cy="3810"/>
            </a:xfrm>
            <a:prstGeom prst="line">
              <a:avLst/>
            </a:prstGeom>
            <a:ln w="9525"/>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6A2D0109-9F9B-4947-9B1E-6D713F5CDAC6}"/>
                </a:ext>
              </a:extLst>
            </p:cNvPr>
            <p:cNvCxnSpPr/>
            <p:nvPr/>
          </p:nvCxnSpPr>
          <p:spPr>
            <a:xfrm>
              <a:off x="3853757" y="125265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25524838-091F-444E-A562-8B151198E2F0}"/>
                </a:ext>
              </a:extLst>
            </p:cNvPr>
            <p:cNvSpPr/>
            <p:nvPr/>
          </p:nvSpPr>
          <p:spPr>
            <a:xfrm>
              <a:off x="2181285" y="655638"/>
              <a:ext cx="347904" cy="1249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Freeform 9">
              <a:extLst>
                <a:ext uri="{FF2B5EF4-FFF2-40B4-BE49-F238E27FC236}">
                  <a16:creationId xmlns:a16="http://schemas.microsoft.com/office/drawing/2014/main" id="{35623F96-25C9-4E8F-9FE0-39142F6CD1C3}"/>
                </a:ext>
              </a:extLst>
            </p:cNvPr>
            <p:cNvSpPr>
              <a:spLocks/>
            </p:cNvSpPr>
            <p:nvPr/>
          </p:nvSpPr>
          <p:spPr bwMode="auto">
            <a:xfrm rot="10800000">
              <a:off x="3688922" y="0"/>
              <a:ext cx="304800" cy="1311275"/>
            </a:xfrm>
            <a:custGeom>
              <a:avLst/>
              <a:gdLst>
                <a:gd name="T0" fmla="*/ 0 w 576"/>
                <a:gd name="T1" fmla="*/ 24982 h 2362"/>
                <a:gd name="T2" fmla="*/ 25400 w 576"/>
                <a:gd name="T3" fmla="*/ 33864 h 2362"/>
                <a:gd name="T4" fmla="*/ 25400 w 576"/>
                <a:gd name="T5" fmla="*/ 1243546 h 2362"/>
                <a:gd name="T6" fmla="*/ 61383 w 576"/>
                <a:gd name="T7" fmla="*/ 1290734 h 2362"/>
                <a:gd name="T8" fmla="*/ 110067 w 576"/>
                <a:gd name="T9" fmla="*/ 1311275 h 2362"/>
                <a:gd name="T10" fmla="*/ 198967 w 576"/>
                <a:gd name="T11" fmla="*/ 1311275 h 2362"/>
                <a:gd name="T12" fmla="*/ 254000 w 576"/>
                <a:gd name="T13" fmla="*/ 1287403 h 2362"/>
                <a:gd name="T14" fmla="*/ 287338 w 576"/>
                <a:gd name="T15" fmla="*/ 1244101 h 2362"/>
                <a:gd name="T16" fmla="*/ 287867 w 576"/>
                <a:gd name="T17" fmla="*/ 37195 h 2362"/>
                <a:gd name="T18" fmla="*/ 304800 w 576"/>
                <a:gd name="T19" fmla="*/ 21651 h 2362"/>
                <a:gd name="T20" fmla="*/ 285750 w 576"/>
                <a:gd name="T21" fmla="*/ 6662 h 2362"/>
                <a:gd name="T22" fmla="*/ 273050 w 576"/>
                <a:gd name="T23" fmla="*/ 0 h 2362"/>
                <a:gd name="T24" fmla="*/ 273050 w 576"/>
                <a:gd name="T25" fmla="*/ 1242436 h 2362"/>
                <a:gd name="T26" fmla="*/ 246062 w 576"/>
                <a:gd name="T27" fmla="*/ 1277411 h 2362"/>
                <a:gd name="T28" fmla="*/ 207433 w 576"/>
                <a:gd name="T29" fmla="*/ 1295731 h 2362"/>
                <a:gd name="T30" fmla="*/ 103717 w 576"/>
                <a:gd name="T31" fmla="*/ 1295731 h 2362"/>
                <a:gd name="T32" fmla="*/ 66675 w 576"/>
                <a:gd name="T33" fmla="*/ 1282407 h 2362"/>
                <a:gd name="T34" fmla="*/ 38100 w 576"/>
                <a:gd name="T35" fmla="*/ 1243546 h 2362"/>
                <a:gd name="T36" fmla="*/ 38100 w 576"/>
                <a:gd name="T37" fmla="*/ 4441 h 2362"/>
                <a:gd name="T38" fmla="*/ 277283 w 576"/>
                <a:gd name="T39" fmla="*/ 4441 h 2362"/>
                <a:gd name="T40" fmla="*/ 19050 w 576"/>
                <a:gd name="T41" fmla="*/ 4441 h 2362"/>
                <a:gd name="T42" fmla="*/ 0 w 576"/>
                <a:gd name="T43" fmla="*/ 24982 h 23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6" h="2362">
                  <a:moveTo>
                    <a:pt x="0" y="45"/>
                  </a:moveTo>
                  <a:lnTo>
                    <a:pt x="48" y="61"/>
                  </a:lnTo>
                  <a:lnTo>
                    <a:pt x="48" y="2240"/>
                  </a:lnTo>
                  <a:lnTo>
                    <a:pt x="116" y="2325"/>
                  </a:lnTo>
                  <a:lnTo>
                    <a:pt x="208" y="2362"/>
                  </a:lnTo>
                  <a:lnTo>
                    <a:pt x="376" y="2362"/>
                  </a:lnTo>
                  <a:lnTo>
                    <a:pt x="480" y="2319"/>
                  </a:lnTo>
                  <a:lnTo>
                    <a:pt x="543" y="2241"/>
                  </a:lnTo>
                  <a:lnTo>
                    <a:pt x="544" y="67"/>
                  </a:lnTo>
                  <a:lnTo>
                    <a:pt x="576" y="39"/>
                  </a:lnTo>
                  <a:lnTo>
                    <a:pt x="540" y="12"/>
                  </a:lnTo>
                  <a:lnTo>
                    <a:pt x="516" y="0"/>
                  </a:lnTo>
                  <a:lnTo>
                    <a:pt x="516" y="2238"/>
                  </a:lnTo>
                  <a:lnTo>
                    <a:pt x="465" y="2301"/>
                  </a:lnTo>
                  <a:lnTo>
                    <a:pt x="392" y="2334"/>
                  </a:lnTo>
                  <a:lnTo>
                    <a:pt x="196" y="2334"/>
                  </a:lnTo>
                  <a:lnTo>
                    <a:pt x="126" y="2310"/>
                  </a:lnTo>
                  <a:lnTo>
                    <a:pt x="72" y="2240"/>
                  </a:lnTo>
                  <a:lnTo>
                    <a:pt x="72" y="8"/>
                  </a:lnTo>
                  <a:lnTo>
                    <a:pt x="524" y="8"/>
                  </a:lnTo>
                  <a:lnTo>
                    <a:pt x="36" y="8"/>
                  </a:lnTo>
                  <a:lnTo>
                    <a:pt x="0" y="45"/>
                  </a:lnTo>
                  <a:close/>
                </a:path>
              </a:pathLst>
            </a:custGeom>
            <a:solidFill>
              <a:schemeClr val="tx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hteck 26">
              <a:extLst>
                <a:ext uri="{FF2B5EF4-FFF2-40B4-BE49-F238E27FC236}">
                  <a16:creationId xmlns:a16="http://schemas.microsoft.com/office/drawing/2014/main" id="{9DC1FA05-FB39-4AD0-90B6-AB46EE5C3820}"/>
                </a:ext>
              </a:extLst>
            </p:cNvPr>
            <p:cNvSpPr/>
            <p:nvPr/>
          </p:nvSpPr>
          <p:spPr>
            <a:xfrm>
              <a:off x="3791367" y="119800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Freeform 10">
              <a:extLst>
                <a:ext uri="{FF2B5EF4-FFF2-40B4-BE49-F238E27FC236}">
                  <a16:creationId xmlns:a16="http://schemas.microsoft.com/office/drawing/2014/main" id="{143693A8-9E5B-4CAD-AF65-89627F61F36A}"/>
                </a:ext>
              </a:extLst>
            </p:cNvPr>
            <p:cNvSpPr>
              <a:spLocks/>
            </p:cNvSpPr>
            <p:nvPr/>
          </p:nvSpPr>
          <p:spPr bwMode="auto">
            <a:xfrm>
              <a:off x="1655660" y="1142755"/>
              <a:ext cx="234950" cy="669925"/>
            </a:xfrm>
            <a:custGeom>
              <a:avLst/>
              <a:gdLst>
                <a:gd name="T0" fmla="*/ 0 w 333"/>
                <a:gd name="T1" fmla="*/ 0 h 1009"/>
                <a:gd name="T2" fmla="*/ 0 w 333"/>
                <a:gd name="T3" fmla="*/ 605522 h 1009"/>
                <a:gd name="T4" fmla="*/ 26811 w 333"/>
                <a:gd name="T5" fmla="*/ 649343 h 1009"/>
                <a:gd name="T6" fmla="*/ 67733 w 333"/>
                <a:gd name="T7" fmla="*/ 665941 h 1009"/>
                <a:gd name="T8" fmla="*/ 131233 w 333"/>
                <a:gd name="T9" fmla="*/ 669925 h 1009"/>
                <a:gd name="T10" fmla="*/ 181328 w 333"/>
                <a:gd name="T11" fmla="*/ 659966 h 1009"/>
                <a:gd name="T12" fmla="*/ 215194 w 333"/>
                <a:gd name="T13" fmla="*/ 638055 h 1009"/>
                <a:gd name="T14" fmla="*/ 234950 w 333"/>
                <a:gd name="T15" fmla="*/ 605522 h 1009"/>
                <a:gd name="T16" fmla="*/ 234950 w 333"/>
                <a:gd name="T17" fmla="*/ 664 h 1009"/>
                <a:gd name="T18" fmla="*/ 0 w 333"/>
                <a:gd name="T19" fmla="*/ 0 h 10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1009">
                  <a:moveTo>
                    <a:pt x="0" y="0"/>
                  </a:moveTo>
                  <a:lnTo>
                    <a:pt x="0" y="912"/>
                  </a:lnTo>
                  <a:lnTo>
                    <a:pt x="38" y="978"/>
                  </a:lnTo>
                  <a:lnTo>
                    <a:pt x="96" y="1003"/>
                  </a:lnTo>
                  <a:lnTo>
                    <a:pt x="186" y="1009"/>
                  </a:lnTo>
                  <a:lnTo>
                    <a:pt x="257" y="994"/>
                  </a:lnTo>
                  <a:lnTo>
                    <a:pt x="305" y="961"/>
                  </a:lnTo>
                  <a:lnTo>
                    <a:pt x="333" y="912"/>
                  </a:lnTo>
                  <a:lnTo>
                    <a:pt x="333" y="1"/>
                  </a:lnTo>
                  <a:lnTo>
                    <a:pt x="0" y="0"/>
                  </a:lnTo>
                  <a:close/>
                </a:path>
              </a:pathLst>
            </a:custGeom>
            <a:solidFill>
              <a:srgbClr val="00CCFF"/>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Freeform 10">
              <a:extLst>
                <a:ext uri="{FF2B5EF4-FFF2-40B4-BE49-F238E27FC236}">
                  <a16:creationId xmlns:a16="http://schemas.microsoft.com/office/drawing/2014/main" id="{F69C7303-6B06-4277-98F7-6265A11CBFDE}"/>
                </a:ext>
              </a:extLst>
            </p:cNvPr>
            <p:cNvSpPr>
              <a:spLocks/>
            </p:cNvSpPr>
            <p:nvPr/>
          </p:nvSpPr>
          <p:spPr bwMode="auto">
            <a:xfrm rot="10800000">
              <a:off x="3719611" y="11628"/>
              <a:ext cx="234950" cy="1299646"/>
            </a:xfrm>
            <a:custGeom>
              <a:avLst/>
              <a:gdLst>
                <a:gd name="T0" fmla="*/ 0 w 333"/>
                <a:gd name="T1" fmla="*/ 0 h 1009"/>
                <a:gd name="T2" fmla="*/ 0 w 333"/>
                <a:gd name="T3" fmla="*/ 605522 h 1009"/>
                <a:gd name="T4" fmla="*/ 26811 w 333"/>
                <a:gd name="T5" fmla="*/ 649343 h 1009"/>
                <a:gd name="T6" fmla="*/ 67733 w 333"/>
                <a:gd name="T7" fmla="*/ 665941 h 1009"/>
                <a:gd name="T8" fmla="*/ 131233 w 333"/>
                <a:gd name="T9" fmla="*/ 669925 h 1009"/>
                <a:gd name="T10" fmla="*/ 181328 w 333"/>
                <a:gd name="T11" fmla="*/ 659966 h 1009"/>
                <a:gd name="T12" fmla="*/ 215194 w 333"/>
                <a:gd name="T13" fmla="*/ 638055 h 1009"/>
                <a:gd name="T14" fmla="*/ 234950 w 333"/>
                <a:gd name="T15" fmla="*/ 605522 h 1009"/>
                <a:gd name="T16" fmla="*/ 234950 w 333"/>
                <a:gd name="T17" fmla="*/ 664 h 1009"/>
                <a:gd name="T18" fmla="*/ 0 w 333"/>
                <a:gd name="T19" fmla="*/ 0 h 10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1009">
                  <a:moveTo>
                    <a:pt x="0" y="0"/>
                  </a:moveTo>
                  <a:lnTo>
                    <a:pt x="0" y="912"/>
                  </a:lnTo>
                  <a:lnTo>
                    <a:pt x="38" y="978"/>
                  </a:lnTo>
                  <a:lnTo>
                    <a:pt x="96" y="1003"/>
                  </a:lnTo>
                  <a:lnTo>
                    <a:pt x="186" y="1009"/>
                  </a:lnTo>
                  <a:lnTo>
                    <a:pt x="257" y="994"/>
                  </a:lnTo>
                  <a:lnTo>
                    <a:pt x="305" y="961"/>
                  </a:lnTo>
                  <a:lnTo>
                    <a:pt x="333" y="912"/>
                  </a:lnTo>
                  <a:lnTo>
                    <a:pt x="333" y="1"/>
                  </a:lnTo>
                  <a:lnTo>
                    <a:pt x="0" y="0"/>
                  </a:lnTo>
                  <a:close/>
                </a:path>
              </a:pathLst>
            </a:custGeom>
            <a:solidFill>
              <a:srgbClr val="00CCFF"/>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Ellipse 29">
              <a:extLst>
                <a:ext uri="{FF2B5EF4-FFF2-40B4-BE49-F238E27FC236}">
                  <a16:creationId xmlns:a16="http://schemas.microsoft.com/office/drawing/2014/main" id="{01653C76-A453-4152-B058-78A0136745BE}"/>
                </a:ext>
              </a:extLst>
            </p:cNvPr>
            <p:cNvSpPr/>
            <p:nvPr/>
          </p:nvSpPr>
          <p:spPr>
            <a:xfrm>
              <a:off x="1824749" y="1746470"/>
              <a:ext cx="45719"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Ellipse 30">
              <a:extLst>
                <a:ext uri="{FF2B5EF4-FFF2-40B4-BE49-F238E27FC236}">
                  <a16:creationId xmlns:a16="http://schemas.microsoft.com/office/drawing/2014/main" id="{8F18CB3E-7302-4D15-8485-9E852CE2A24E}"/>
                </a:ext>
              </a:extLst>
            </p:cNvPr>
            <p:cNvSpPr/>
            <p:nvPr/>
          </p:nvSpPr>
          <p:spPr>
            <a:xfrm>
              <a:off x="1756083" y="1763220"/>
              <a:ext cx="45719"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 name="Ellipse 31">
              <a:extLst>
                <a:ext uri="{FF2B5EF4-FFF2-40B4-BE49-F238E27FC236}">
                  <a16:creationId xmlns:a16="http://schemas.microsoft.com/office/drawing/2014/main" id="{44F4CE1C-C3F8-4C7A-A5A3-420A10CCA34A}"/>
                </a:ext>
              </a:extLst>
            </p:cNvPr>
            <p:cNvSpPr/>
            <p:nvPr/>
          </p:nvSpPr>
          <p:spPr>
            <a:xfrm>
              <a:off x="1796280" y="1718001"/>
              <a:ext cx="45719"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 name="Ellipse 32">
              <a:extLst>
                <a:ext uri="{FF2B5EF4-FFF2-40B4-BE49-F238E27FC236}">
                  <a16:creationId xmlns:a16="http://schemas.microsoft.com/office/drawing/2014/main" id="{C91A2EF8-6DE5-46BF-B344-92040AB00D3E}"/>
                </a:ext>
              </a:extLst>
            </p:cNvPr>
            <p:cNvSpPr/>
            <p:nvPr/>
          </p:nvSpPr>
          <p:spPr>
            <a:xfrm>
              <a:off x="1697469" y="1744800"/>
              <a:ext cx="45719"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 name="Ellipse 33">
              <a:extLst>
                <a:ext uri="{FF2B5EF4-FFF2-40B4-BE49-F238E27FC236}">
                  <a16:creationId xmlns:a16="http://schemas.microsoft.com/office/drawing/2014/main" id="{1F7A1575-8B6D-40EE-BA95-C39F28F1B7D5}"/>
                </a:ext>
              </a:extLst>
            </p:cNvPr>
            <p:cNvSpPr/>
            <p:nvPr/>
          </p:nvSpPr>
          <p:spPr>
            <a:xfrm>
              <a:off x="1747714" y="1719680"/>
              <a:ext cx="45719"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5" name="Textfeld 56">
              <a:extLst>
                <a:ext uri="{FF2B5EF4-FFF2-40B4-BE49-F238E27FC236}">
                  <a16:creationId xmlns:a16="http://schemas.microsoft.com/office/drawing/2014/main" id="{1F951515-86DD-4AF9-B359-99BAC0C2737F}"/>
                </a:ext>
              </a:extLst>
            </p:cNvPr>
            <p:cNvSpPr txBox="1"/>
            <p:nvPr/>
          </p:nvSpPr>
          <p:spPr>
            <a:xfrm>
              <a:off x="572802" y="1311274"/>
              <a:ext cx="1039928" cy="501407"/>
            </a:xfrm>
            <a:prstGeom prst="rect">
              <a:avLst/>
            </a:prstGeom>
            <a:noFill/>
          </p:spPr>
          <p:txBody>
            <a:bodyPr wrap="square" rtlCol="0">
              <a:noAutofit/>
            </a:bodyPr>
            <a:lstStyle/>
            <a:p>
              <a:r>
                <a:rPr lang="de-DE" sz="1000" kern="1200">
                  <a:solidFill>
                    <a:srgbClr val="000000"/>
                  </a:solidFill>
                  <a:effectLst/>
                  <a:latin typeface="Arial" panose="020B0604020202020204" pitchFamily="34" charset="0"/>
                  <a:ea typeface="Calibri" panose="020F0502020204030204" pitchFamily="34" charset="0"/>
                </a:rPr>
                <a:t>verd. Salzsäure</a:t>
              </a:r>
              <a:endParaRPr lang="de-DE" sz="1200">
                <a:effectLst/>
                <a:latin typeface="Times New Roman" panose="02020603050405020304" pitchFamily="18" charset="0"/>
                <a:ea typeface="Calibri" panose="020F0502020204030204" pitchFamily="34" charset="0"/>
              </a:endParaRPr>
            </a:p>
          </p:txBody>
        </p:sp>
        <p:cxnSp>
          <p:nvCxnSpPr>
            <p:cNvPr id="36" name="Gerader Verbinder 35">
              <a:extLst>
                <a:ext uri="{FF2B5EF4-FFF2-40B4-BE49-F238E27FC236}">
                  <a16:creationId xmlns:a16="http://schemas.microsoft.com/office/drawing/2014/main" id="{87A67F45-F386-4D23-9CD3-80997C4011A8}"/>
                </a:ext>
              </a:extLst>
            </p:cNvPr>
            <p:cNvCxnSpPr/>
            <p:nvPr/>
          </p:nvCxnSpPr>
          <p:spPr>
            <a:xfrm>
              <a:off x="1216371" y="1476834"/>
              <a:ext cx="549282" cy="0"/>
            </a:xfrm>
            <a:prstGeom prst="line">
              <a:avLst/>
            </a:prstGeom>
          </p:spPr>
          <p:style>
            <a:lnRef idx="1">
              <a:schemeClr val="dk1"/>
            </a:lnRef>
            <a:fillRef idx="0">
              <a:schemeClr val="dk1"/>
            </a:fillRef>
            <a:effectRef idx="0">
              <a:schemeClr val="dk1"/>
            </a:effectRef>
            <a:fontRef idx="minor">
              <a:schemeClr val="tx1"/>
            </a:fontRef>
          </p:style>
        </p:cxnSp>
        <p:sp>
          <p:nvSpPr>
            <p:cNvPr id="37" name="Textfeld 59">
              <a:extLst>
                <a:ext uri="{FF2B5EF4-FFF2-40B4-BE49-F238E27FC236}">
                  <a16:creationId xmlns:a16="http://schemas.microsoft.com/office/drawing/2014/main" id="{6B0DC4AA-F753-4544-80D6-51986D99D03C}"/>
                </a:ext>
              </a:extLst>
            </p:cNvPr>
            <p:cNvSpPr txBox="1"/>
            <p:nvPr/>
          </p:nvSpPr>
          <p:spPr>
            <a:xfrm>
              <a:off x="2132448" y="1649625"/>
              <a:ext cx="1715770" cy="321999"/>
            </a:xfrm>
            <a:prstGeom prst="rect">
              <a:avLst/>
            </a:prstGeom>
            <a:noFill/>
          </p:spPr>
          <p:txBody>
            <a:bodyPr wrap="square" rtlCol="0">
              <a:noAutofit/>
            </a:bodyPr>
            <a:lstStyle/>
            <a:p>
              <a:r>
                <a:rPr lang="de-DE" sz="1000" kern="1200">
                  <a:solidFill>
                    <a:srgbClr val="000000"/>
                  </a:solidFill>
                  <a:effectLst/>
                  <a:latin typeface="Arial" panose="020B0604020202020204" pitchFamily="34" charset="0"/>
                  <a:ea typeface="Calibri" panose="020F0502020204030204" pitchFamily="34" charset="0"/>
                </a:rPr>
                <a:t>Magnesium</a:t>
              </a:r>
              <a:endParaRPr lang="de-DE" sz="1200">
                <a:effectLst/>
                <a:latin typeface="Times New Roman" panose="02020603050405020304" pitchFamily="18" charset="0"/>
                <a:ea typeface="Calibri" panose="020F0502020204030204" pitchFamily="34" charset="0"/>
              </a:endParaRPr>
            </a:p>
          </p:txBody>
        </p:sp>
        <p:cxnSp>
          <p:nvCxnSpPr>
            <p:cNvPr id="38" name="Gerader Verbinder 37">
              <a:extLst>
                <a:ext uri="{FF2B5EF4-FFF2-40B4-BE49-F238E27FC236}">
                  <a16:creationId xmlns:a16="http://schemas.microsoft.com/office/drawing/2014/main" id="{76A23EEA-C5C4-4C26-9B28-A8757A44832F}"/>
                </a:ext>
              </a:extLst>
            </p:cNvPr>
            <p:cNvCxnSpPr>
              <a:stCxn id="37" idx="1"/>
            </p:cNvCxnSpPr>
            <p:nvPr/>
          </p:nvCxnSpPr>
          <p:spPr>
            <a:xfrm flipH="1" flipV="1">
              <a:off x="1863774" y="1753166"/>
              <a:ext cx="268674" cy="57459"/>
            </a:xfrm>
            <a:prstGeom prst="line">
              <a:avLst/>
            </a:prstGeom>
          </p:spPr>
          <p:style>
            <a:lnRef idx="1">
              <a:schemeClr val="dk1"/>
            </a:lnRef>
            <a:fillRef idx="0">
              <a:schemeClr val="dk1"/>
            </a:fillRef>
            <a:effectRef idx="0">
              <a:schemeClr val="dk1"/>
            </a:effectRef>
            <a:fontRef idx="minor">
              <a:schemeClr val="tx1"/>
            </a:fontRef>
          </p:style>
        </p:cxnSp>
      </p:grpSp>
      <p:sp>
        <p:nvSpPr>
          <p:cNvPr id="39" name="Textfeld 38">
            <a:extLst>
              <a:ext uri="{FF2B5EF4-FFF2-40B4-BE49-F238E27FC236}">
                <a16:creationId xmlns:a16="http://schemas.microsoft.com/office/drawing/2014/main" id="{1D5BD835-E509-458C-A88F-1955433C75B0}"/>
              </a:ext>
            </a:extLst>
          </p:cNvPr>
          <p:cNvSpPr txBox="1"/>
          <p:nvPr/>
        </p:nvSpPr>
        <p:spPr>
          <a:xfrm>
            <a:off x="5583871" y="4409245"/>
            <a:ext cx="2664296" cy="526106"/>
          </a:xfrm>
          <a:prstGeom prst="rect">
            <a:avLst/>
          </a:prstGeom>
          <a:noFill/>
        </p:spPr>
        <p:txBody>
          <a:bodyPr wrap="square">
            <a:spAutoFit/>
          </a:bodyPr>
          <a:lstStyle/>
          <a:p>
            <a:pPr algn="r">
              <a:lnSpc>
                <a:spcPct val="107000"/>
              </a:lnSpc>
              <a:spcAft>
                <a:spcPts val="800"/>
              </a:spcAft>
            </a:pPr>
            <a:r>
              <a:rPr lang="de-DE" sz="9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Abbildung 3: Versuchsaufbau zum Schülerversuch: Herstellung von Magnesiumchlorid (M1 Individuelle Übung C)</a:t>
            </a:r>
            <a:endParaRPr lang="de-DE" sz="11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40" name="Grafik 39">
            <a:extLst>
              <a:ext uri="{FF2B5EF4-FFF2-40B4-BE49-F238E27FC236}">
                <a16:creationId xmlns:a16="http://schemas.microsoft.com/office/drawing/2014/main" id="{B379BF96-9375-4E5C-9D14-36327DE9A6A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8220" y="2297847"/>
            <a:ext cx="3838876" cy="1351883"/>
          </a:xfrm>
          <a:prstGeom prst="rect">
            <a:avLst/>
          </a:prstGeom>
        </p:spPr>
      </p:pic>
      <p:sp>
        <p:nvSpPr>
          <p:cNvPr id="41" name="Textfeld 40">
            <a:extLst>
              <a:ext uri="{FF2B5EF4-FFF2-40B4-BE49-F238E27FC236}">
                <a16:creationId xmlns:a16="http://schemas.microsoft.com/office/drawing/2014/main" id="{F25B5B74-D029-447E-B521-215EFDCDC6C7}"/>
              </a:ext>
            </a:extLst>
          </p:cNvPr>
          <p:cNvSpPr txBox="1"/>
          <p:nvPr/>
        </p:nvSpPr>
        <p:spPr>
          <a:xfrm>
            <a:off x="372339" y="3686861"/>
            <a:ext cx="3897474" cy="229743"/>
          </a:xfrm>
          <a:prstGeom prst="rect">
            <a:avLst/>
          </a:prstGeom>
          <a:noFill/>
        </p:spPr>
        <p:txBody>
          <a:bodyPr wrap="square">
            <a:spAutoFit/>
          </a:bodyPr>
          <a:lstStyle/>
          <a:p>
            <a:pPr algn="r">
              <a:lnSpc>
                <a:spcPct val="107000"/>
              </a:lnSpc>
              <a:spcAft>
                <a:spcPts val="800"/>
              </a:spcAft>
            </a:pPr>
            <a:r>
              <a:rPr lang="de-DE" sz="9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Abbildung 1: Versuchsvorschrift M1 Individuelle Übung A</a:t>
            </a:r>
            <a:endParaRPr lang="de-DE" sz="11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9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380" y="2204864"/>
            <a:ext cx="8229240" cy="1143000"/>
          </a:xfrm>
        </p:spPr>
        <p:txBody>
          <a:bodyPr/>
          <a:lstStyle/>
          <a:p>
            <a:pPr algn="ctr"/>
            <a:r>
              <a:rPr lang="de-DE" sz="2800" b="1" dirty="0">
                <a:latin typeface="Calibri" pitchFamily="34" charset="0"/>
                <a:cs typeface="Calibri" pitchFamily="34" charset="0"/>
              </a:rPr>
              <a:t>Die Lernleiter Ionen und Salze</a:t>
            </a:r>
            <a:br>
              <a:rPr lang="de-DE" sz="2800" b="1" dirty="0">
                <a:latin typeface="Calibri" pitchFamily="34" charset="0"/>
                <a:cs typeface="Calibri" pitchFamily="34" charset="0"/>
              </a:rPr>
            </a:br>
            <a:r>
              <a:rPr lang="de-DE" sz="2800" b="1" dirty="0">
                <a:latin typeface="Calibri" pitchFamily="34" charset="0"/>
                <a:cs typeface="Calibri" pitchFamily="34" charset="0"/>
              </a:rPr>
              <a:t>- Unterrichtliche Implementation -</a:t>
            </a:r>
            <a:endParaRPr lang="de-DE" sz="2800" b="1" dirty="0"/>
          </a:p>
        </p:txBody>
      </p:sp>
    </p:spTree>
    <p:extLst>
      <p:ext uri="{BB962C8B-B14F-4D97-AF65-F5344CB8AC3E}">
        <p14:creationId xmlns:p14="http://schemas.microsoft.com/office/powerpoint/2010/main" val="3457724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type="subTitle"/>
          </p:nvPr>
        </p:nvSpPr>
        <p:spPr bwMode="auto">
          <a:xfrm>
            <a:off x="683568" y="901745"/>
            <a:ext cx="7869200" cy="5201424"/>
          </a:xfrm>
          <a:prstGeom prst="rect">
            <a:avLst/>
          </a:prstGeom>
          <a:noFill/>
          <a:ln w="9525">
            <a:noFill/>
            <a:miter lim="800000"/>
            <a:headEnd/>
            <a:tailEnd/>
          </a:ln>
        </p:spPr>
        <p:txBody>
          <a:bodyPr wrap="square">
            <a:spAutoFit/>
          </a:bodyPr>
          <a:lstStyle/>
          <a:p>
            <a:pPr marL="531813" algn="ctr" defTabSz="360000">
              <a:spcAft>
                <a:spcPts val="600"/>
              </a:spcAft>
              <a:buClr>
                <a:srgbClr val="000000"/>
              </a:buClr>
              <a:buSzPct val="100000"/>
            </a:pPr>
            <a:r>
              <a:rPr lang="de-DE" altLang="de-DE" sz="2400" b="1" dirty="0">
                <a:latin typeface="Calibri" pitchFamily="34" charset="0"/>
                <a:ea typeface="MS PGothic" pitchFamily="34" charset="-128"/>
                <a:cs typeface="Calibri" pitchFamily="34" charset="0"/>
              </a:rPr>
              <a:t>Ablauf der Fortbildung</a:t>
            </a:r>
          </a:p>
          <a:p>
            <a:pPr marL="531813" algn="ctr" defTabSz="360000">
              <a:spcAft>
                <a:spcPts val="600"/>
              </a:spcAft>
              <a:buClr>
                <a:srgbClr val="000000"/>
              </a:buClr>
              <a:buSzPct val="100000"/>
            </a:pPr>
            <a:r>
              <a:rPr lang="de-DE" altLang="de-DE" sz="2200" b="1" dirty="0">
                <a:latin typeface="Calibri" pitchFamily="34" charset="0"/>
                <a:ea typeface="MS PGothic" pitchFamily="34" charset="-128"/>
                <a:cs typeface="Calibri" pitchFamily="34" charset="0"/>
              </a:rPr>
              <a:t>1. Modul </a:t>
            </a:r>
            <a:r>
              <a:rPr lang="de-DE" altLang="de-DE" sz="2200" dirty="0">
                <a:latin typeface="Calibri" pitchFamily="34" charset="0"/>
                <a:ea typeface="MS PGothic" pitchFamily="34" charset="-128"/>
                <a:cs typeface="Calibri" pitchFamily="34" charset="0"/>
              </a:rPr>
              <a:t>(Aneignung)</a:t>
            </a:r>
            <a:br>
              <a:rPr lang="de-DE" altLang="de-DE" sz="2200" dirty="0">
                <a:latin typeface="Calibri" pitchFamily="34" charset="0"/>
                <a:ea typeface="MS PGothic" pitchFamily="34" charset="-128"/>
                <a:cs typeface="Calibri" pitchFamily="34" charset="0"/>
              </a:rPr>
            </a:br>
            <a:endParaRPr lang="de-DE" altLang="de-DE" sz="2200" dirty="0">
              <a:latin typeface="Calibri" pitchFamily="34" charset="0"/>
              <a:ea typeface="MS PGothic" pitchFamily="34" charset="-128"/>
              <a:cs typeface="Calibri" pitchFamily="34" charset="0"/>
            </a:endParaRPr>
          </a:p>
          <a:p>
            <a:pPr marL="1795463" indent="-1612900" defTabSz="360000">
              <a:spcBef>
                <a:spcPts val="300"/>
              </a:spcBef>
              <a:spcAft>
                <a:spcPts val="600"/>
              </a:spcAft>
              <a:buClr>
                <a:srgbClr val="000000"/>
              </a:buClr>
              <a:buSzPct val="100000"/>
            </a:pPr>
            <a:r>
              <a:rPr lang="de-DE" altLang="de-DE" sz="2000" b="1" dirty="0">
                <a:solidFill>
                  <a:schemeClr val="tx1"/>
                </a:solidFill>
                <a:latin typeface="Calibri" pitchFamily="34" charset="0"/>
                <a:ea typeface="MS PGothic" pitchFamily="34" charset="-128"/>
                <a:cs typeface="Calibri" pitchFamily="34" charset="0"/>
              </a:rPr>
              <a:t>09:00 - </a:t>
            </a:r>
            <a:r>
              <a:rPr lang="de-DE" altLang="de-DE" sz="2000" b="1" dirty="0">
                <a:latin typeface="Calibri" pitchFamily="34" charset="0"/>
                <a:ea typeface="MS PGothic" pitchFamily="34" charset="-128"/>
                <a:cs typeface="Calibri" pitchFamily="34" charset="0"/>
              </a:rPr>
              <a:t>09</a:t>
            </a:r>
            <a:r>
              <a:rPr lang="de-DE" altLang="de-DE" sz="2000" b="1" dirty="0">
                <a:solidFill>
                  <a:schemeClr val="tx1"/>
                </a:solidFill>
                <a:latin typeface="Calibri" pitchFamily="34" charset="0"/>
                <a:ea typeface="MS PGothic" pitchFamily="34" charset="-128"/>
                <a:cs typeface="Calibri" pitchFamily="34" charset="0"/>
              </a:rPr>
              <a:t>:15		</a:t>
            </a:r>
            <a:r>
              <a:rPr lang="de-DE" sz="2000" dirty="0">
                <a:latin typeface="Calibri" pitchFamily="34" charset="0"/>
                <a:cs typeface="Calibri" pitchFamily="34" charset="0"/>
              </a:rPr>
              <a:t>Begrüßung und Vorstellung</a:t>
            </a:r>
            <a:endParaRPr lang="de-DE" altLang="de-DE" sz="2000" dirty="0">
              <a:solidFill>
                <a:schemeClr val="tx1"/>
              </a:solidFill>
              <a:latin typeface="Calibri" pitchFamily="34" charset="0"/>
              <a:ea typeface="MS PGothic" pitchFamily="34" charset="-128"/>
              <a:cs typeface="Calibri" pitchFamily="34" charset="0"/>
            </a:endParaRPr>
          </a:p>
          <a:p>
            <a:pPr marL="1795463" lvl="2" indent="-1612900" defTabSz="360000">
              <a:spcBef>
                <a:spcPts val="300"/>
              </a:spcBef>
              <a:spcAft>
                <a:spcPts val="600"/>
              </a:spcAft>
              <a:buClr>
                <a:srgbClr val="000000"/>
              </a:buClr>
              <a:buSzPct val="100000"/>
            </a:pPr>
            <a:r>
              <a:rPr lang="de-DE" altLang="de-DE" sz="2000" b="1" dirty="0">
                <a:latin typeface="Calibri" pitchFamily="34" charset="0"/>
                <a:ea typeface="MS PGothic" pitchFamily="34" charset="-128"/>
                <a:cs typeface="Calibri" pitchFamily="34" charset="0"/>
              </a:rPr>
              <a:t>09:15 - 10:45	</a:t>
            </a:r>
            <a:r>
              <a:rPr lang="de-DE" sz="2000" dirty="0">
                <a:latin typeface="Calibri" pitchFamily="34" charset="0"/>
                <a:cs typeface="Calibri" pitchFamily="34" charset="0"/>
              </a:rPr>
              <a:t>Die Lernleiter Ionen und Salze  </a:t>
            </a:r>
            <a:br>
              <a:rPr lang="de-DE" sz="2000" dirty="0">
                <a:latin typeface="Calibri" pitchFamily="34" charset="0"/>
                <a:cs typeface="Calibri" pitchFamily="34" charset="0"/>
              </a:rPr>
            </a:br>
            <a:r>
              <a:rPr lang="de-DE" sz="2000" dirty="0">
                <a:latin typeface="Calibri" pitchFamily="34" charset="0"/>
                <a:cs typeface="Calibri" pitchFamily="34" charset="0"/>
              </a:rPr>
              <a:t>– Begründung und Zielsetzung  </a:t>
            </a:r>
            <a:br>
              <a:rPr lang="de-DE" sz="2000" dirty="0">
                <a:latin typeface="Calibri" pitchFamily="34" charset="0"/>
                <a:cs typeface="Calibri" pitchFamily="34" charset="0"/>
              </a:rPr>
            </a:br>
            <a:r>
              <a:rPr lang="de-DE" sz="2000" dirty="0">
                <a:latin typeface="Calibri" pitchFamily="34" charset="0"/>
                <a:cs typeface="Calibri" pitchFamily="34" charset="0"/>
              </a:rPr>
              <a:t>– Aufbau und Materialien </a:t>
            </a:r>
            <a:br>
              <a:rPr lang="de-DE" sz="2000" dirty="0">
                <a:latin typeface="Calibri" pitchFamily="34" charset="0"/>
                <a:cs typeface="Calibri" pitchFamily="34" charset="0"/>
              </a:rPr>
            </a:br>
            <a:r>
              <a:rPr lang="de-DE" sz="2000" dirty="0">
                <a:latin typeface="Calibri" pitchFamily="34" charset="0"/>
                <a:cs typeface="Calibri" pitchFamily="34" charset="0"/>
              </a:rPr>
              <a:t>– Unterrichtliche Implementation </a:t>
            </a:r>
            <a:br>
              <a:rPr lang="de-DE" sz="2000" dirty="0">
                <a:latin typeface="Calibri" pitchFamily="34" charset="0"/>
                <a:cs typeface="Calibri" pitchFamily="34" charset="0"/>
              </a:rPr>
            </a:br>
            <a:r>
              <a:rPr lang="de-DE" sz="2000" dirty="0">
                <a:latin typeface="Calibri" pitchFamily="34" charset="0"/>
                <a:cs typeface="Calibri" pitchFamily="34" charset="0"/>
              </a:rPr>
              <a:t>– Evaluation</a:t>
            </a:r>
          </a:p>
          <a:p>
            <a:pPr marL="1795463" lvl="2" indent="-1612900" algn="ctr" defTabSz="360000">
              <a:spcBef>
                <a:spcPts val="300"/>
              </a:spcBef>
              <a:spcAft>
                <a:spcPts val="600"/>
              </a:spcAft>
              <a:buClr>
                <a:srgbClr val="000000"/>
              </a:buClr>
              <a:buSzPct val="100000"/>
            </a:pPr>
            <a:r>
              <a:rPr lang="de-DE" sz="2000" b="1" i="1" dirty="0">
                <a:latin typeface="Calibri" pitchFamily="34" charset="0"/>
                <a:cs typeface="Calibri" pitchFamily="34" charset="0"/>
              </a:rPr>
              <a:t>Kaffeepause</a:t>
            </a:r>
            <a:endParaRPr lang="de-DE" sz="2000" dirty="0">
              <a:latin typeface="Calibri" pitchFamily="34" charset="0"/>
              <a:cs typeface="Calibri" pitchFamily="34" charset="0"/>
            </a:endParaRPr>
          </a:p>
          <a:p>
            <a:pPr marL="1795463" lvl="2" indent="-1612900" algn="l" defTabSz="360000">
              <a:spcBef>
                <a:spcPts val="300"/>
              </a:spcBef>
              <a:spcAft>
                <a:spcPts val="600"/>
              </a:spcAft>
              <a:buClr>
                <a:srgbClr val="000000"/>
              </a:buClr>
              <a:buSzPct val="100000"/>
            </a:pPr>
            <a:r>
              <a:rPr lang="de-DE" altLang="de-DE" sz="2000" b="1" dirty="0">
                <a:latin typeface="Calibri" pitchFamily="34" charset="0"/>
                <a:ea typeface="MS PGothic" pitchFamily="34" charset="-128"/>
                <a:cs typeface="Calibri" pitchFamily="34" charset="0"/>
              </a:rPr>
              <a:t>11:45 - 12:30	</a:t>
            </a:r>
            <a:r>
              <a:rPr lang="de-DE" altLang="de-DE" sz="2000" dirty="0" smtClean="0">
                <a:latin typeface="Calibri" pitchFamily="34" charset="0"/>
                <a:ea typeface="MS PGothic" pitchFamily="34" charset="-128"/>
                <a:cs typeface="Calibri" pitchFamily="34" charset="0"/>
              </a:rPr>
              <a:t>Ablauf der Fortbildung sowie</a:t>
            </a:r>
            <a:r>
              <a:rPr lang="de-DE" altLang="de-DE" sz="2000" dirty="0">
                <a:latin typeface="Calibri" pitchFamily="34" charset="0"/>
                <a:ea typeface="MS PGothic" pitchFamily="34" charset="-128"/>
                <a:cs typeface="Calibri" pitchFamily="34" charset="0"/>
              </a:rPr>
              <a:t> </a:t>
            </a:r>
            <a:r>
              <a:rPr lang="de-DE" sz="2000" dirty="0" smtClean="0">
                <a:latin typeface="Calibri" pitchFamily="34" charset="0"/>
                <a:cs typeface="Calibri" pitchFamily="34" charset="0"/>
              </a:rPr>
              <a:t>Diskussion </a:t>
            </a:r>
            <a:r>
              <a:rPr lang="de-DE" sz="2000" dirty="0">
                <a:latin typeface="Calibri" pitchFamily="34" charset="0"/>
                <a:cs typeface="Calibri" pitchFamily="34" charset="0"/>
              </a:rPr>
              <a:t>– Rückfragen und Erfahrungen</a:t>
            </a:r>
          </a:p>
          <a:p>
            <a:pPr marL="1795463" indent="-1612900" defTabSz="360000">
              <a:spcBef>
                <a:spcPts val="300"/>
              </a:spcBef>
              <a:spcAft>
                <a:spcPts val="600"/>
              </a:spcAft>
              <a:buClr>
                <a:srgbClr val="000000"/>
              </a:buClr>
              <a:buSzPct val="100000"/>
            </a:pPr>
            <a:r>
              <a:rPr lang="de-DE" altLang="de-DE" sz="2000" b="1" dirty="0" smtClean="0">
                <a:solidFill>
                  <a:schemeClr val="tx1"/>
                </a:solidFill>
                <a:latin typeface="Calibri" pitchFamily="34" charset="0"/>
                <a:ea typeface="MS PGothic" pitchFamily="34" charset="-128"/>
                <a:cs typeface="Calibri" pitchFamily="34" charset="0"/>
              </a:rPr>
              <a:t>12:30 </a:t>
            </a:r>
            <a:r>
              <a:rPr lang="de-DE" altLang="de-DE" sz="2000" b="1" dirty="0">
                <a:solidFill>
                  <a:schemeClr val="tx1"/>
                </a:solidFill>
                <a:latin typeface="Calibri" pitchFamily="34" charset="0"/>
                <a:ea typeface="MS PGothic" pitchFamily="34" charset="-128"/>
                <a:cs typeface="Calibri" pitchFamily="34" charset="0"/>
              </a:rPr>
              <a:t>- </a:t>
            </a:r>
            <a:r>
              <a:rPr lang="de-DE" altLang="de-DE" sz="2000" b="1" dirty="0" smtClean="0">
                <a:solidFill>
                  <a:schemeClr val="tx1"/>
                </a:solidFill>
                <a:latin typeface="Calibri" pitchFamily="34" charset="0"/>
                <a:ea typeface="MS PGothic" pitchFamily="34" charset="-128"/>
                <a:cs typeface="Calibri" pitchFamily="34" charset="0"/>
              </a:rPr>
              <a:t>13:00</a:t>
            </a:r>
            <a:r>
              <a:rPr lang="de-DE" altLang="de-DE" sz="2000" b="1" dirty="0">
                <a:solidFill>
                  <a:schemeClr val="tx1"/>
                </a:solidFill>
                <a:latin typeface="Calibri" pitchFamily="34" charset="0"/>
                <a:ea typeface="MS PGothic" pitchFamily="34" charset="-128"/>
                <a:cs typeface="Calibri" pitchFamily="34" charset="0"/>
              </a:rPr>
              <a:t>		</a:t>
            </a:r>
            <a:r>
              <a:rPr lang="de-DE" sz="2000" dirty="0">
                <a:latin typeface="Calibri" pitchFamily="34" charset="0"/>
                <a:cs typeface="Calibri" pitchFamily="34" charset="0"/>
              </a:rPr>
              <a:t>Vorbereitung der Distanzphase</a:t>
            </a:r>
          </a:p>
          <a:p>
            <a:pPr marL="1795463" indent="-1612900" defTabSz="360000" eaLnBrk="1" hangingPunct="1">
              <a:spcBef>
                <a:spcPts val="300"/>
              </a:spcBef>
              <a:spcAft>
                <a:spcPts val="600"/>
              </a:spcAft>
              <a:buClr>
                <a:srgbClr val="000000"/>
              </a:buClr>
              <a:buSzPct val="100000"/>
              <a:buFont typeface="Times New Roman" pitchFamily="18" charset="0"/>
              <a:buNone/>
            </a:pPr>
            <a:endParaRPr lang="de-DE"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611560" y="1484784"/>
            <a:ext cx="8085224" cy="3960440"/>
          </a:xfrm>
        </p:spPr>
        <p:txBody>
          <a:bodyPr anchor="t"/>
          <a:lstStyle/>
          <a:p>
            <a:pPr algn="ctr"/>
            <a:r>
              <a:rPr lang="de-DE" sz="2000" b="1" dirty="0">
                <a:latin typeface="Calibri" panose="020F0502020204030204" pitchFamily="34" charset="0"/>
                <a:cs typeface="Calibri" panose="020F0502020204030204" pitchFamily="34" charset="0"/>
              </a:rPr>
              <a:t>Kernlehrplan für Sek I Gymnasium in NRW Chemie G9</a:t>
            </a:r>
          </a:p>
          <a:p>
            <a:pPr marL="176213" lvl="1" indent="1588">
              <a:tabLst>
                <a:tab pos="177800" algn="l"/>
                <a:tab pos="809625" algn="l"/>
              </a:tabLst>
            </a:pPr>
            <a:endParaRPr lang="de-DE" sz="2000" b="1" dirty="0">
              <a:latin typeface="Calibri" panose="020F0502020204030204" pitchFamily="34" charset="0"/>
              <a:cs typeface="Calibri" panose="020F0502020204030204" pitchFamily="34" charset="0"/>
            </a:endParaRPr>
          </a:p>
          <a:p>
            <a:pPr marL="0" indent="0">
              <a:spcBef>
                <a:spcPts val="0"/>
              </a:spcBef>
              <a:buNone/>
            </a:pPr>
            <a:r>
              <a:rPr lang="de-DE" sz="2000" b="1" dirty="0">
                <a:latin typeface="Calibri" panose="020F0502020204030204" pitchFamily="34" charset="0"/>
                <a:cs typeface="Calibri" panose="020F0502020204030204" pitchFamily="34" charset="0"/>
              </a:rPr>
              <a:t>Inhaltsfeld 6: Salze und Ionen</a:t>
            </a:r>
          </a:p>
          <a:p>
            <a:pPr marL="0" indent="0">
              <a:spcBef>
                <a:spcPts val="0"/>
              </a:spcBef>
              <a:buNone/>
            </a:pPr>
            <a:endParaRPr lang="de-DE" b="1" dirty="0">
              <a:latin typeface="Calibri" panose="020F0502020204030204" pitchFamily="34" charset="0"/>
              <a:cs typeface="Calibri" panose="020F0502020204030204" pitchFamily="34" charset="0"/>
            </a:endParaRPr>
          </a:p>
          <a:p>
            <a:pPr marL="0" indent="0">
              <a:buNone/>
            </a:pPr>
            <a:r>
              <a:rPr lang="de-DE" u="sng" dirty="0">
                <a:latin typeface="Calibri" panose="020F0502020204030204" pitchFamily="34" charset="0"/>
                <a:cs typeface="Calibri" panose="020F0502020204030204" pitchFamily="34" charset="0"/>
              </a:rPr>
              <a:t>Inhaltliche Schwerpunkte:</a:t>
            </a:r>
          </a:p>
          <a:p>
            <a:pPr marL="542925" lvl="1" indent="-285750">
              <a:buFont typeface="Symbol" panose="05050102010706020507" pitchFamily="18" charset="2"/>
              <a:buChar char="-"/>
            </a:pPr>
            <a:r>
              <a:rPr lang="de-DE" dirty="0" smtClean="0">
                <a:latin typeface="Calibri" panose="020F0502020204030204" pitchFamily="34" charset="0"/>
                <a:cs typeface="Calibri" panose="020F0502020204030204" pitchFamily="34" charset="0"/>
              </a:rPr>
              <a:t>„Ionenbindung</a:t>
            </a:r>
            <a:r>
              <a:rPr lang="de-DE" dirty="0">
                <a:latin typeface="Calibri" panose="020F0502020204030204" pitchFamily="34" charset="0"/>
                <a:cs typeface="Calibri" panose="020F0502020204030204" pitchFamily="34" charset="0"/>
              </a:rPr>
              <a:t>: Anionen, Kationen, Ionengitter, Ionenbildung</a:t>
            </a:r>
          </a:p>
          <a:p>
            <a:pPr marL="542925" lvl="1" indent="-285750">
              <a:buFont typeface="Symbol" panose="05050102010706020507" pitchFamily="18" charset="2"/>
              <a:buChar char="-"/>
            </a:pPr>
            <a:r>
              <a:rPr lang="de-DE" dirty="0">
                <a:latin typeface="Calibri" panose="020F0502020204030204" pitchFamily="34" charset="0"/>
                <a:cs typeface="Calibri" panose="020F0502020204030204" pitchFamily="34" charset="0"/>
              </a:rPr>
              <a:t>Eigenschaften von Ionenverbindungen: Kristalle, Leitfähigkeit von Salz</a:t>
            </a:r>
            <a:r>
              <a:rPr lang="de-DE" dirty="0">
                <a:solidFill>
                  <a:schemeClr val="bg1">
                    <a:lumMod val="50000"/>
                  </a:schemeClr>
                </a:solidFill>
                <a:latin typeface="Calibri" panose="020F0502020204030204" pitchFamily="34" charset="0"/>
                <a:cs typeface="Calibri" panose="020F0502020204030204" pitchFamily="34" charset="0"/>
              </a:rPr>
              <a:t>schmelzen</a:t>
            </a:r>
            <a:r>
              <a:rPr lang="de-DE" dirty="0">
                <a:latin typeface="Calibri" panose="020F0502020204030204" pitchFamily="34" charset="0"/>
                <a:cs typeface="Calibri" panose="020F0502020204030204" pitchFamily="34" charset="0"/>
              </a:rPr>
              <a:t>/-lösungen</a:t>
            </a:r>
          </a:p>
          <a:p>
            <a:pPr marL="542925" lvl="1" indent="-285750">
              <a:buFont typeface="Symbol" panose="05050102010706020507" pitchFamily="18" charset="2"/>
              <a:buChar char="-"/>
            </a:pPr>
            <a:r>
              <a:rPr lang="de-DE" dirty="0">
                <a:latin typeface="Calibri" panose="020F0502020204030204" pitchFamily="34" charset="0"/>
                <a:cs typeface="Calibri" panose="020F0502020204030204" pitchFamily="34" charset="0"/>
              </a:rPr>
              <a:t>Gehaltsangaben</a:t>
            </a:r>
          </a:p>
          <a:p>
            <a:pPr marL="542925" lvl="1" indent="-285750">
              <a:buFont typeface="Symbol" panose="05050102010706020507" pitchFamily="18" charset="2"/>
              <a:buChar char="-"/>
            </a:pPr>
            <a:r>
              <a:rPr lang="de-DE" dirty="0" smtClean="0">
                <a:latin typeface="Calibri" panose="020F0502020204030204" pitchFamily="34" charset="0"/>
                <a:cs typeface="Calibri" panose="020F0502020204030204" pitchFamily="34" charset="0"/>
              </a:rPr>
              <a:t>Verhältnisformel: </a:t>
            </a:r>
            <a:r>
              <a:rPr lang="de-DE" dirty="0">
                <a:solidFill>
                  <a:schemeClr val="bg1">
                    <a:lumMod val="50000"/>
                  </a:schemeClr>
                </a:solidFill>
                <a:latin typeface="Calibri" panose="020F0502020204030204" pitchFamily="34" charset="0"/>
                <a:cs typeface="Calibri" panose="020F0502020204030204" pitchFamily="34" charset="0"/>
              </a:rPr>
              <a:t>Gesetz der konstanten Massenverhältnisse</a:t>
            </a:r>
            <a:r>
              <a:rPr lang="de-DE" dirty="0">
                <a:latin typeface="Calibri" panose="020F0502020204030204" pitchFamily="34" charset="0"/>
                <a:cs typeface="Calibri" panose="020F0502020204030204" pitchFamily="34" charset="0"/>
              </a:rPr>
              <a:t>, Atomanzahlverhältnis, </a:t>
            </a:r>
            <a:r>
              <a:rPr lang="de-DE" dirty="0" smtClean="0">
                <a:latin typeface="Calibri" panose="020F0502020204030204" pitchFamily="34" charset="0"/>
                <a:cs typeface="Calibri" panose="020F0502020204030204" pitchFamily="34" charset="0"/>
              </a:rPr>
              <a:t>Reaktionsgleichung“</a:t>
            </a:r>
            <a:endParaRPr lang="de-DE" dirty="0">
              <a:latin typeface="Calibri" panose="020F0502020204030204" pitchFamily="34" charset="0"/>
              <a:cs typeface="Calibri" panose="020F0502020204030204" pitchFamily="34" charset="0"/>
            </a:endParaRPr>
          </a:p>
          <a:p>
            <a:pPr marL="461963" lvl="1" indent="-285750">
              <a:buFont typeface="Arial" panose="020B0604020202020204" pitchFamily="34" charset="0"/>
              <a:buChar char="•"/>
              <a:tabLst>
                <a:tab pos="177800" algn="l"/>
                <a:tab pos="809625" algn="l"/>
              </a:tabLst>
            </a:pPr>
            <a:endParaRPr lang="de-DE" dirty="0">
              <a:latin typeface="Calibri" panose="020F0502020204030204" pitchFamily="34" charset="0"/>
              <a:cs typeface="Calibri" panose="020F0502020204030204" pitchFamily="34" charset="0"/>
            </a:endParaRPr>
          </a:p>
          <a:p>
            <a:pPr marL="461963" lvl="1" indent="-285750">
              <a:buFont typeface="Arial" panose="020B0604020202020204" pitchFamily="34" charset="0"/>
              <a:buChar char="•"/>
              <a:tabLst>
                <a:tab pos="177800" algn="l"/>
                <a:tab pos="809625" algn="l"/>
              </a:tabLst>
            </a:pPr>
            <a:endParaRPr lang="de-DE" dirty="0">
              <a:latin typeface="Calibri" panose="020F0502020204030204" pitchFamily="34" charset="0"/>
              <a:cs typeface="Calibri" panose="020F0502020204030204" pitchFamily="34" charset="0"/>
            </a:endParaRPr>
          </a:p>
          <a:p>
            <a:pPr marL="461963" lvl="1" indent="-285750">
              <a:buFont typeface="Arial" panose="020B0604020202020204" pitchFamily="34" charset="0"/>
              <a:buChar char="•"/>
              <a:tabLst>
                <a:tab pos="177800" algn="l"/>
                <a:tab pos="809625" algn="l"/>
              </a:tabLst>
            </a:pPr>
            <a:endParaRPr lang="de-DE" dirty="0">
              <a:latin typeface="Calibri" panose="020F0502020204030204" pitchFamily="34" charset="0"/>
              <a:cs typeface="Calibri" panose="020F0502020204030204" pitchFamily="34" charset="0"/>
            </a:endParaRPr>
          </a:p>
          <a:p>
            <a:pPr marL="176213" lvl="1">
              <a:tabLst>
                <a:tab pos="177800" algn="l"/>
                <a:tab pos="809625" algn="l"/>
              </a:tabLst>
            </a:pPr>
            <a:r>
              <a:rPr lang="de-DE" dirty="0">
                <a:latin typeface="Calibri" panose="020F0502020204030204" pitchFamily="34" charset="0"/>
                <a:cs typeface="Calibri" panose="020F0502020204030204" pitchFamily="34" charset="0"/>
              </a:rPr>
              <a:t>(KLP Sek I Gymnasium NRW Chemie, 2019, S. 29)</a:t>
            </a:r>
          </a:p>
          <a:p>
            <a:pPr marL="176213" lvl="1">
              <a:tabLst>
                <a:tab pos="177800" algn="l"/>
                <a:tab pos="809625" algn="l"/>
              </a:tabLst>
            </a:pPr>
            <a:endParaRPr lang="de-DE" dirty="0">
              <a:latin typeface="Calibri" panose="020F0502020204030204" pitchFamily="34" charset="0"/>
              <a:cs typeface="Calibri" panose="020F0502020204030204" pitchFamily="34" charset="0"/>
            </a:endParaRPr>
          </a:p>
        </p:txBody>
      </p:sp>
      <p:sp>
        <p:nvSpPr>
          <p:cNvPr id="5" name="Rechteck 4"/>
          <p:cNvSpPr/>
          <p:nvPr/>
        </p:nvSpPr>
        <p:spPr>
          <a:xfrm>
            <a:off x="1043608" y="1012666"/>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Unterrichtliche Implementat</a:t>
            </a:r>
            <a:r>
              <a:rPr lang="de-DE" dirty="0">
                <a:latin typeface="Calibri" pitchFamily="34" charset="0"/>
                <a:cs typeface="Calibri" pitchFamily="34" charset="0"/>
              </a:rPr>
              <a:t>ion</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575556" y="1437254"/>
            <a:ext cx="7992888" cy="4608512"/>
          </a:xfrm>
        </p:spPr>
        <p:txBody>
          <a:bodyPr anchor="t"/>
          <a:lstStyle/>
          <a:p>
            <a:pPr algn="ctr">
              <a:spcAft>
                <a:spcPts val="600"/>
              </a:spcAft>
            </a:pPr>
            <a:r>
              <a:rPr lang="de-DE" sz="2000" b="1" dirty="0">
                <a:latin typeface="Calibri" pitchFamily="34" charset="0"/>
              </a:rPr>
              <a:t>Kernlehrplan für Sek I Gymnasium in NRW Chemie G9</a:t>
            </a:r>
          </a:p>
          <a:p>
            <a:pPr lvl="1">
              <a:spcAft>
                <a:spcPts val="600"/>
              </a:spcAft>
              <a:tabLst>
                <a:tab pos="177800" algn="l"/>
                <a:tab pos="809625" algn="l"/>
              </a:tabLst>
            </a:pPr>
            <a:r>
              <a:rPr lang="de-DE" sz="2000" b="1" dirty="0">
                <a:latin typeface="Calibri" pitchFamily="34" charset="0"/>
              </a:rPr>
              <a:t>Schwerpunkt der übergeordneten Kompetenzerwartungen</a:t>
            </a:r>
            <a:r>
              <a:rPr lang="de-DE" sz="2000" dirty="0">
                <a:latin typeface="Calibri" pitchFamily="34" charset="0"/>
              </a:rPr>
              <a:t>:</a:t>
            </a:r>
          </a:p>
          <a:p>
            <a:pPr marL="0" marR="0" lvl="0" indent="0" algn="l" defTabSz="914400" rtl="0" eaLnBrk="1" fontAlgn="auto" latinLnBrk="0" hangingPunct="1">
              <a:lnSpc>
                <a:spcPct val="90000"/>
              </a:lnSpc>
              <a:spcBef>
                <a:spcPts val="0"/>
              </a:spcBef>
              <a:spcAft>
                <a:spcPts val="0"/>
              </a:spcAft>
              <a:buClr>
                <a:srgbClr val="457A93"/>
              </a:buClr>
              <a:buSzTx/>
              <a:buFont typeface="Wingdings" panose="05000000000000000000" pitchFamily="2" charset="2"/>
              <a:buNone/>
              <a:tabLst/>
              <a:defRPr/>
            </a:pPr>
            <a:r>
              <a:rPr kumimoji="0" lang="de-DE"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„Die </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Schülerinnen und Schüler können …</a:t>
            </a:r>
          </a:p>
          <a:p>
            <a:pPr marL="0" marR="0" lvl="0" indent="0" algn="l" defTabSz="914400" rtl="0" eaLnBrk="1" fontAlgn="auto" latinLnBrk="0" hangingPunct="1">
              <a:lnSpc>
                <a:spcPct val="90000"/>
              </a:lnSpc>
              <a:spcBef>
                <a:spcPts val="1000"/>
              </a:spcBef>
              <a:spcAft>
                <a:spcPts val="0"/>
              </a:spcAft>
              <a:buClr>
                <a:srgbClr val="457A93"/>
              </a:buClr>
              <a:buSzTx/>
              <a:buFont typeface="Wingdings" panose="05000000000000000000" pitchFamily="2" charset="2"/>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UF 1 Wiedergabe und Erklärung </a:t>
            </a:r>
          </a:p>
          <a:p>
            <a:pPr marL="285750" marR="0" lvl="0" indent="-28575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chemisches Wissen strukturiert sowie bildungs- und fachsprachlich angemessen darstellen und Bezüge zu zentralen Konzepten und übergeordneten Regeln, Modellen und Prinzipien herstellen</a:t>
            </a:r>
            <a:r>
              <a:rPr kumimoji="0" lang="de-DE"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 </a:t>
            </a:r>
            <a:endPar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E4  Untersuchung und Experiment </a:t>
            </a:r>
          </a:p>
          <a:p>
            <a:pPr marL="285750" marR="0" lvl="0" indent="-28575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Untersuchungen und Experimente systematisch unter Beachtung von Sicherheitsvorschriften planen, dabei zu verändernde bzw. konstant zu haltende Variablen identifizieren sowie die Untersuchungen und Experimente zielorientiert durchführen und protokollieren</a:t>
            </a:r>
            <a:r>
              <a:rPr kumimoji="0" lang="de-DE"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6213" lvl="1">
              <a:buClr>
                <a:schemeClr val="tx1"/>
              </a:buClr>
              <a:tabLst>
                <a:tab pos="177800" algn="l"/>
                <a:tab pos="450850" algn="l"/>
              </a:tabLst>
            </a:pPr>
            <a:r>
              <a:rPr lang="de-DE" dirty="0">
                <a:latin typeface="Calibri" panose="020F0502020204030204" pitchFamily="34" charset="0"/>
                <a:cs typeface="Calibri" panose="020F0502020204030204" pitchFamily="34" charset="0"/>
              </a:rPr>
              <a:t>		</a:t>
            </a:r>
          </a:p>
          <a:p>
            <a:pPr marL="176213" lvl="1">
              <a:tabLst>
                <a:tab pos="177800" algn="l"/>
                <a:tab pos="450850" algn="l"/>
              </a:tabLst>
            </a:pPr>
            <a:r>
              <a:rPr lang="de-DE" dirty="0">
                <a:latin typeface="Calibri" pitchFamily="34" charset="0"/>
              </a:rPr>
              <a:t>(KLP Sek I Gymnasium NRW Chemie, 2019, S. 25f.)</a:t>
            </a:r>
            <a:endParaRPr lang="de-DE" dirty="0">
              <a:latin typeface="+mj-lt"/>
            </a:endParaRPr>
          </a:p>
        </p:txBody>
      </p:sp>
      <p:sp>
        <p:nvSpPr>
          <p:cNvPr id="5" name="Rechteck 4"/>
          <p:cNvSpPr/>
          <p:nvPr/>
        </p:nvSpPr>
        <p:spPr>
          <a:xfrm>
            <a:off x="1043608" y="996697"/>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Unterrichtliche Implementation</a:t>
            </a:r>
            <a:endParaRPr lang="de-DE" sz="2000" dirty="0"/>
          </a:p>
        </p:txBody>
      </p:sp>
    </p:spTree>
    <p:extLst>
      <p:ext uri="{BB962C8B-B14F-4D97-AF65-F5344CB8AC3E}">
        <p14:creationId xmlns:p14="http://schemas.microsoft.com/office/powerpoint/2010/main" val="22506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611560" y="1484784"/>
            <a:ext cx="8085224" cy="4176464"/>
          </a:xfrm>
        </p:spPr>
        <p:txBody>
          <a:bodyPr anchor="t"/>
          <a:lstStyle/>
          <a:p>
            <a:pPr algn="ctr"/>
            <a:r>
              <a:rPr lang="de-DE" sz="2000" b="1" dirty="0">
                <a:latin typeface="Calibri" pitchFamily="34" charset="0"/>
              </a:rPr>
              <a:t>Kernlehrplan für Sek I Gymnasium in NRW Chemie G9</a:t>
            </a:r>
          </a:p>
          <a:p>
            <a:pPr lvl="1">
              <a:spcBef>
                <a:spcPts val="600"/>
              </a:spcBef>
              <a:spcAft>
                <a:spcPts val="1200"/>
              </a:spcAft>
              <a:tabLst>
                <a:tab pos="177800" algn="l"/>
                <a:tab pos="809625" algn="l"/>
              </a:tabLst>
            </a:pPr>
            <a:r>
              <a:rPr lang="de-DE" sz="2000" b="1" dirty="0">
                <a:latin typeface="Calibri" pitchFamily="34" charset="0"/>
              </a:rPr>
              <a:t>Schwerpunkt der übergeordneten Kompetenzerwartungen</a:t>
            </a:r>
            <a:r>
              <a:rPr lang="de-DE" sz="2000" dirty="0">
                <a:latin typeface="Calibri" pitchFamily="34" charset="0"/>
              </a:rPr>
              <a:t>:</a:t>
            </a:r>
          </a:p>
          <a:p>
            <a:pPr marL="0" indent="0">
              <a:spcBef>
                <a:spcPts val="0"/>
              </a:spcBef>
              <a:spcAft>
                <a:spcPts val="600"/>
              </a:spcAft>
              <a:buNone/>
            </a:pPr>
            <a:r>
              <a:rPr lang="de-DE" dirty="0" smtClean="0">
                <a:latin typeface="Calibri" panose="020F0502020204030204" pitchFamily="34" charset="0"/>
                <a:cs typeface="Calibri" panose="020F0502020204030204" pitchFamily="34" charset="0"/>
              </a:rPr>
              <a:t>„Die </a:t>
            </a:r>
            <a:r>
              <a:rPr lang="de-DE" dirty="0">
                <a:latin typeface="Calibri" panose="020F0502020204030204" pitchFamily="34" charset="0"/>
                <a:cs typeface="Calibri" panose="020F0502020204030204" pitchFamily="34" charset="0"/>
              </a:rPr>
              <a:t>Schülerinnen und Schüler können …</a:t>
            </a:r>
          </a:p>
          <a:p>
            <a:pPr marL="0" indent="0">
              <a:buNone/>
            </a:pPr>
            <a:r>
              <a:rPr lang="de-DE" dirty="0">
                <a:latin typeface="Calibri" panose="020F0502020204030204" pitchFamily="34" charset="0"/>
                <a:cs typeface="Calibri" panose="020F0502020204030204" pitchFamily="34" charset="0"/>
              </a:rPr>
              <a:t>K1 Dokumentation </a:t>
            </a:r>
          </a:p>
          <a:p>
            <a:pPr marL="285750" indent="-285750" algn="l" rtl="0">
              <a:lnSpc>
                <a:spcPct val="90000"/>
              </a:lnSpc>
              <a:spcBef>
                <a:spcPts val="1000"/>
              </a:spcBef>
              <a:buClr>
                <a:schemeClr val="tx1"/>
              </a:buClr>
              <a:buFont typeface="Arial" panose="020B0604020202020204" pitchFamily="34" charset="0"/>
              <a:buChar char="•"/>
              <a:defRPr/>
            </a:pPr>
            <a:r>
              <a:rPr lang="de-DE" kern="1200" dirty="0">
                <a:solidFill>
                  <a:prstClr val="black"/>
                </a:solidFill>
                <a:latin typeface="Calibri" panose="020F0502020204030204" pitchFamily="34" charset="0"/>
                <a:ea typeface="+mn-ea"/>
                <a:cs typeface="Calibri" panose="020F0502020204030204" pitchFamily="34" charset="0"/>
              </a:rPr>
              <a:t>Arbeitsprozesse und Ergebnisse in strukturierter Form mithilfe analoger</a:t>
            </a:r>
            <a:br>
              <a:rPr lang="de-DE" kern="1200" dirty="0">
                <a:solidFill>
                  <a:prstClr val="black"/>
                </a:solidFill>
                <a:latin typeface="Calibri" panose="020F0502020204030204" pitchFamily="34" charset="0"/>
                <a:ea typeface="+mn-ea"/>
                <a:cs typeface="Calibri" panose="020F0502020204030204" pitchFamily="34" charset="0"/>
              </a:rPr>
            </a:br>
            <a:r>
              <a:rPr lang="de-DE" kern="1200" dirty="0">
                <a:solidFill>
                  <a:prstClr val="black"/>
                </a:solidFill>
                <a:latin typeface="Calibri" panose="020F0502020204030204" pitchFamily="34" charset="0"/>
                <a:ea typeface="+mn-ea"/>
                <a:cs typeface="Calibri" panose="020F0502020204030204" pitchFamily="34" charset="0"/>
              </a:rPr>
              <a:t>und digitaler Medien nachvollziehbar dokumentieren und dabei Bildungs- und Fachsprache sowie fachtypische Darstellungsformen verwenden</a:t>
            </a:r>
            <a:r>
              <a:rPr lang="de-DE" kern="1200" dirty="0" smtClean="0">
                <a:solidFill>
                  <a:prstClr val="black"/>
                </a:solidFill>
                <a:latin typeface="Calibri" panose="020F0502020204030204" pitchFamily="34" charset="0"/>
                <a:ea typeface="+mn-ea"/>
                <a:cs typeface="Calibri" panose="020F0502020204030204" pitchFamily="34" charset="0"/>
              </a:rPr>
              <a:t>. […]</a:t>
            </a:r>
            <a:r>
              <a:rPr lang="de-DE" kern="1200" dirty="0">
                <a:solidFill>
                  <a:prstClr val="black"/>
                </a:solidFill>
                <a:latin typeface="Calibri" panose="020F0502020204030204" pitchFamily="34" charset="0"/>
                <a:ea typeface="+mn-ea"/>
                <a:cs typeface="Calibri" panose="020F0502020204030204" pitchFamily="34" charset="0"/>
              </a:rPr>
              <a:t/>
            </a:r>
            <a:br>
              <a:rPr lang="de-DE" kern="1200" dirty="0">
                <a:solidFill>
                  <a:prstClr val="black"/>
                </a:solidFill>
                <a:latin typeface="Calibri" panose="020F0502020204030204" pitchFamily="34" charset="0"/>
                <a:ea typeface="+mn-ea"/>
                <a:cs typeface="Calibri" panose="020F0502020204030204" pitchFamily="34" charset="0"/>
              </a:rPr>
            </a:br>
            <a:endParaRPr lang="de-DE" kern="1200" dirty="0">
              <a:solidFill>
                <a:prstClr val="black"/>
              </a:solidFill>
              <a:latin typeface="Calibri" panose="020F0502020204030204" pitchFamily="34" charset="0"/>
              <a:ea typeface="+mn-ea"/>
              <a:cs typeface="Calibri" panose="020F0502020204030204" pitchFamily="34" charset="0"/>
            </a:endParaRPr>
          </a:p>
          <a:p>
            <a:pPr marL="0" indent="0">
              <a:buNone/>
            </a:pPr>
            <a:r>
              <a:rPr lang="de-DE" dirty="0">
                <a:latin typeface="Calibri" panose="020F0502020204030204" pitchFamily="34" charset="0"/>
                <a:cs typeface="Calibri" panose="020F0502020204030204" pitchFamily="34" charset="0"/>
              </a:rPr>
              <a:t>B1 Fakten- und Situationsanalyse</a:t>
            </a:r>
          </a:p>
          <a:p>
            <a:pPr marL="285750" indent="-285750">
              <a:buFont typeface="Arial" panose="020B0604020202020204" pitchFamily="34" charset="0"/>
              <a:buChar char="•"/>
            </a:pPr>
            <a:r>
              <a:rPr lang="de-DE" kern="1200" dirty="0">
                <a:solidFill>
                  <a:prstClr val="black"/>
                </a:solidFill>
                <a:latin typeface="Calibri" panose="020F0502020204030204" pitchFamily="34" charset="0"/>
                <a:ea typeface="+mn-ea"/>
                <a:cs typeface="Calibri" panose="020F0502020204030204" pitchFamily="34" charset="0"/>
              </a:rPr>
              <a:t>in einer Bewertungssituation relevante chemische und naturwissenschaftlich-technische Sachverhalte und Zusammenhänge </a:t>
            </a:r>
            <a:r>
              <a:rPr lang="de-DE" kern="1200" dirty="0" smtClean="0">
                <a:solidFill>
                  <a:prstClr val="black"/>
                </a:solidFill>
                <a:latin typeface="Calibri" panose="020F0502020204030204" pitchFamily="34" charset="0"/>
                <a:ea typeface="+mn-ea"/>
                <a:cs typeface="Calibri" panose="020F0502020204030204" pitchFamily="34" charset="0"/>
              </a:rPr>
              <a:t>identifizieren […].“</a:t>
            </a:r>
            <a:endParaRPr lang="de-DE" kern="1200" dirty="0">
              <a:solidFill>
                <a:prstClr val="black"/>
              </a:solidFill>
              <a:latin typeface="Calibri" panose="020F0502020204030204" pitchFamily="34" charset="0"/>
              <a:ea typeface="+mn-ea"/>
              <a:cs typeface="Calibri" panose="020F0502020204030204" pitchFamily="34" charset="0"/>
            </a:endParaRPr>
          </a:p>
          <a:p>
            <a:pPr marL="361950" lvl="1">
              <a:tabLst>
                <a:tab pos="358775" algn="l"/>
                <a:tab pos="809625" algn="l"/>
              </a:tabLst>
            </a:pPr>
            <a:endParaRPr lang="de-DE" dirty="0">
              <a:latin typeface="Calibri" panose="020F0502020204030204" pitchFamily="34" charset="0"/>
              <a:cs typeface="Calibri" panose="020F0502020204030204" pitchFamily="34" charset="0"/>
            </a:endParaRPr>
          </a:p>
          <a:p>
            <a:pPr lvl="1">
              <a:tabLst>
                <a:tab pos="358775" algn="l"/>
                <a:tab pos="809625" algn="l"/>
              </a:tabLst>
            </a:pPr>
            <a:r>
              <a:rPr lang="de-DE" sz="1800" dirty="0">
                <a:latin typeface="Calibri" pitchFamily="34" charset="0"/>
              </a:rPr>
              <a:t>(KLP Sek I Gymnasium NRW Chemie, 2019, </a:t>
            </a:r>
            <a:r>
              <a:rPr lang="de-DE" dirty="0">
                <a:latin typeface="Calibri" panose="020F0502020204030204" pitchFamily="34" charset="0"/>
                <a:cs typeface="Calibri" panose="020F0502020204030204" pitchFamily="34" charset="0"/>
              </a:rPr>
              <a:t>S. 26f.)</a:t>
            </a:r>
          </a:p>
          <a:p>
            <a:pPr marL="176213" lvl="1">
              <a:tabLst>
                <a:tab pos="177800" algn="l"/>
                <a:tab pos="809625" algn="l"/>
              </a:tabLst>
            </a:pPr>
            <a:endParaRPr lang="de-DE" dirty="0">
              <a:latin typeface="Calibri" pitchFamily="34" charset="0"/>
            </a:endParaRPr>
          </a:p>
        </p:txBody>
      </p:sp>
      <p:sp>
        <p:nvSpPr>
          <p:cNvPr id="5" name="Rechteck 4"/>
          <p:cNvSpPr/>
          <p:nvPr/>
        </p:nvSpPr>
        <p:spPr>
          <a:xfrm>
            <a:off x="1043608" y="996697"/>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Unterrichtliche Implem</a:t>
            </a:r>
            <a:r>
              <a:rPr lang="de-DE" dirty="0">
                <a:latin typeface="Calibri" pitchFamily="34" charset="0"/>
                <a:cs typeface="Calibri" pitchFamily="34" charset="0"/>
              </a:rPr>
              <a:t>entation</a:t>
            </a:r>
            <a:endParaRPr lang="de-DE" dirty="0"/>
          </a:p>
        </p:txBody>
      </p:sp>
    </p:spTree>
    <p:extLst>
      <p:ext uri="{BB962C8B-B14F-4D97-AF65-F5344CB8AC3E}">
        <p14:creationId xmlns:p14="http://schemas.microsoft.com/office/powerpoint/2010/main" val="13319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467544" y="1412776"/>
            <a:ext cx="8229240" cy="4536504"/>
          </a:xfrm>
        </p:spPr>
        <p:txBody>
          <a:bodyPr anchor="t"/>
          <a:lstStyle/>
          <a:p>
            <a:pPr algn="ctr"/>
            <a:r>
              <a:rPr lang="de-DE" sz="2000" b="1" dirty="0">
                <a:latin typeface="Calibri" pitchFamily="34" charset="0"/>
              </a:rPr>
              <a:t>Kernlehrplan für Sek I Gymnasium in NRW Chemie G9</a:t>
            </a:r>
          </a:p>
          <a:p>
            <a:pPr marL="176213" lvl="1">
              <a:spcBef>
                <a:spcPts val="600"/>
              </a:spcBef>
              <a:spcAft>
                <a:spcPts val="600"/>
              </a:spcAft>
              <a:tabLst>
                <a:tab pos="177800" algn="l"/>
                <a:tab pos="809625" algn="l"/>
              </a:tabLst>
            </a:pPr>
            <a:r>
              <a:rPr lang="de-DE" sz="2000" b="1" dirty="0">
                <a:latin typeface="Calibri" pitchFamily="34" charset="0"/>
              </a:rPr>
              <a:t>Geförderte konkrete Kompetenzerwartungen:</a:t>
            </a:r>
            <a:endParaRPr lang="de-DE" sz="2000" dirty="0">
              <a:latin typeface="Calibri" pitchFamily="34" charset="0"/>
            </a:endParaRPr>
          </a:p>
          <a:p>
            <a:pPr marL="176213" lvl="1">
              <a:spcAft>
                <a:spcPts val="600"/>
              </a:spcAft>
              <a:tabLst>
                <a:tab pos="177800" algn="l"/>
                <a:tab pos="809625" algn="l"/>
              </a:tabLst>
            </a:pPr>
            <a:r>
              <a:rPr lang="de-DE" u="sng" dirty="0" smtClean="0">
                <a:latin typeface="Calibri" panose="020F0502020204030204" pitchFamily="34" charset="0"/>
                <a:cs typeface="Calibri" panose="020F0502020204030204" pitchFamily="34" charset="0"/>
              </a:rPr>
              <a:t>„Umgang </a:t>
            </a:r>
            <a:r>
              <a:rPr lang="de-DE" u="sng" dirty="0">
                <a:latin typeface="Calibri" panose="020F0502020204030204" pitchFamily="34" charset="0"/>
                <a:cs typeface="Calibri" panose="020F0502020204030204" pitchFamily="34" charset="0"/>
              </a:rPr>
              <a:t>mit Fachwissen</a:t>
            </a:r>
          </a:p>
          <a:p>
            <a:pPr marL="176213" lvl="1">
              <a:tabLst>
                <a:tab pos="177800" algn="l"/>
                <a:tab pos="809625" algn="l"/>
              </a:tabLst>
            </a:pPr>
            <a:r>
              <a:rPr lang="de-DE" dirty="0">
                <a:latin typeface="Calibri" panose="020F0502020204030204" pitchFamily="34" charset="0"/>
                <a:cs typeface="Calibri" panose="020F0502020204030204" pitchFamily="34" charset="0"/>
              </a:rPr>
              <a:t>Die Schülerinnen und Schüler können ...</a:t>
            </a:r>
          </a:p>
          <a:p>
            <a:pPr marL="461963" lvl="1" indent="-285750">
              <a:buFont typeface="Arial" panose="020B0604020202020204" pitchFamily="34" charset="0"/>
              <a:buChar char="•"/>
              <a:tabLst>
                <a:tab pos="177800" algn="l"/>
                <a:tab pos="809625" algn="l"/>
              </a:tabLst>
            </a:pPr>
            <a:r>
              <a:rPr lang="de-DE" dirty="0">
                <a:latin typeface="Calibri" panose="020F0502020204030204" pitchFamily="34" charset="0"/>
                <a:cs typeface="Calibri" panose="020F0502020204030204" pitchFamily="34" charset="0"/>
              </a:rPr>
              <a:t>ausgewählte Eigenschaften von Salzen mit ihrem Aufbau aus</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Ionen und der Ionenbindung erläutern (UF1),</a:t>
            </a:r>
          </a:p>
          <a:p>
            <a:pPr marL="461963" lvl="1" indent="-285750">
              <a:buFont typeface="Arial" panose="020B0604020202020204" pitchFamily="34" charset="0"/>
              <a:buChar char="•"/>
              <a:tabLst>
                <a:tab pos="177800" algn="l"/>
                <a:tab pos="809625" algn="l"/>
              </a:tabLst>
            </a:pPr>
            <a:r>
              <a:rPr lang="de-DE" dirty="0">
                <a:latin typeface="Calibri" panose="020F0502020204030204" pitchFamily="34" charset="0"/>
                <a:cs typeface="Calibri" panose="020F0502020204030204" pitchFamily="34" charset="0"/>
              </a:rPr>
              <a:t>an einem Beispiel die Salzbildung unter Einbezug energetischer Betrachtungen auch mit Angabe einer Reaktionsgleichung in Ionenschreibweise erläutern (UF2).</a:t>
            </a:r>
          </a:p>
          <a:p>
            <a:pPr marL="461963" lvl="1" indent="-285750">
              <a:buFont typeface="Arial" panose="020B0604020202020204" pitchFamily="34" charset="0"/>
              <a:buChar char="•"/>
              <a:tabLst>
                <a:tab pos="177800" algn="l"/>
                <a:tab pos="809625" algn="l"/>
              </a:tabLst>
            </a:pPr>
            <a:endParaRPr lang="de-DE" u="sng" dirty="0">
              <a:latin typeface="Calibri" panose="020F0502020204030204" pitchFamily="34" charset="0"/>
              <a:cs typeface="Calibri" panose="020F0502020204030204" pitchFamily="34" charset="0"/>
            </a:endParaRPr>
          </a:p>
          <a:p>
            <a:pPr marL="176213" lvl="1">
              <a:tabLst>
                <a:tab pos="177800" algn="l"/>
                <a:tab pos="809625" algn="l"/>
              </a:tabLst>
            </a:pPr>
            <a:r>
              <a:rPr lang="de-DE" u="sng" dirty="0">
                <a:latin typeface="Calibri" panose="020F0502020204030204" pitchFamily="34" charset="0"/>
                <a:cs typeface="Calibri" panose="020F0502020204030204" pitchFamily="34" charset="0"/>
              </a:rPr>
              <a:t>Erkenntnisgewinnung:</a:t>
            </a:r>
            <a:br>
              <a:rPr lang="de-DE" u="sng"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Die Schülerinnen und Schüler können ...</a:t>
            </a:r>
            <a:endParaRPr lang="de-DE" u="sng" dirty="0">
              <a:latin typeface="Calibri" panose="020F0502020204030204" pitchFamily="34" charset="0"/>
              <a:cs typeface="Calibri" panose="020F0502020204030204" pitchFamily="34" charset="0"/>
            </a:endParaRPr>
          </a:p>
          <a:p>
            <a:pPr marL="461963" lvl="1" indent="-285750">
              <a:buFont typeface="Arial" panose="020B0604020202020204" pitchFamily="34" charset="0"/>
              <a:buChar char="•"/>
              <a:tabLst>
                <a:tab pos="177800" algn="l"/>
                <a:tab pos="809625" algn="l"/>
              </a:tabLst>
            </a:pPr>
            <a:r>
              <a:rPr lang="de-DE" dirty="0">
                <a:latin typeface="Calibri" panose="020F0502020204030204" pitchFamily="34" charset="0"/>
                <a:cs typeface="Calibri" panose="020F0502020204030204" pitchFamily="34" charset="0"/>
              </a:rPr>
              <a:t>den Gehalt von Salzen in einer Lösung durch Eindampfen ermitteln (</a:t>
            </a:r>
            <a:r>
              <a:rPr lang="de-DE" dirty="0" err="1">
                <a:latin typeface="Calibri" panose="020F0502020204030204" pitchFamily="34" charset="0"/>
                <a:cs typeface="Calibri" panose="020F0502020204030204" pitchFamily="34" charset="0"/>
              </a:rPr>
              <a:t>E4</a:t>
            </a:r>
            <a:r>
              <a:rPr lang="de-DE" dirty="0" smtClean="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a:p>
            <a:pPr marL="461963" lvl="1" indent="-285750">
              <a:buFont typeface="Wingdings" panose="05000000000000000000" pitchFamily="2" charset="2"/>
              <a:buChar char="v"/>
              <a:tabLst>
                <a:tab pos="177800" algn="l"/>
                <a:tab pos="809625" algn="l"/>
              </a:tabLst>
            </a:pPr>
            <a:endParaRPr lang="de-DE" dirty="0">
              <a:latin typeface="Calibri" panose="020F0502020204030204" pitchFamily="34" charset="0"/>
              <a:cs typeface="Calibri" panose="020F0502020204030204" pitchFamily="34" charset="0"/>
            </a:endParaRPr>
          </a:p>
          <a:p>
            <a:pPr marL="176213" lvl="1">
              <a:tabLst>
                <a:tab pos="177800" algn="l"/>
                <a:tab pos="809625" algn="l"/>
              </a:tabLst>
            </a:pPr>
            <a:r>
              <a:rPr lang="de-DE" sz="1800" dirty="0">
                <a:latin typeface="Calibri" pitchFamily="34" charset="0"/>
              </a:rPr>
              <a:t>(KLP Sek I Gymnasium NRW Chemie, 2019, </a:t>
            </a:r>
            <a:r>
              <a:rPr lang="de-DE" dirty="0">
                <a:latin typeface="Calibri" panose="020F0502020204030204" pitchFamily="34" charset="0"/>
                <a:cs typeface="Calibri" panose="020F0502020204030204" pitchFamily="34" charset="0"/>
              </a:rPr>
              <a:t>S. </a:t>
            </a:r>
            <a:r>
              <a:rPr lang="de-DE" dirty="0" err="1" smtClean="0">
                <a:latin typeface="Calibri" panose="020F0502020204030204" pitchFamily="34" charset="0"/>
                <a:cs typeface="Calibri" panose="020F0502020204030204" pitchFamily="34" charset="0"/>
              </a:rPr>
              <a:t>29f</a:t>
            </a:r>
            <a:r>
              <a:rPr lang="de-DE" dirty="0" smtClean="0">
                <a:latin typeface="Calibri" panose="020F0502020204030204" pitchFamily="34" charset="0"/>
                <a:cs typeface="Calibri" panose="020F0502020204030204" pitchFamily="34" charset="0"/>
              </a:rPr>
              <a:t>.)</a:t>
            </a:r>
            <a:endParaRPr lang="de-DE" dirty="0">
              <a:latin typeface="Calibri" panose="020F0502020204030204" pitchFamily="34" charset="0"/>
              <a:cs typeface="Calibri" panose="020F0502020204030204" pitchFamily="34" charset="0"/>
            </a:endParaRPr>
          </a:p>
          <a:p>
            <a:pPr marL="176213" lvl="1">
              <a:tabLst>
                <a:tab pos="177800" algn="l"/>
                <a:tab pos="809625" algn="l"/>
              </a:tabLst>
            </a:pPr>
            <a:endParaRPr lang="de-DE" dirty="0">
              <a:latin typeface="+mn-lt"/>
            </a:endParaRPr>
          </a:p>
          <a:p>
            <a:pPr marL="461963" lvl="1" indent="-285750">
              <a:buFont typeface="Wingdings" panose="05000000000000000000" pitchFamily="2" charset="2"/>
              <a:buChar char="v"/>
              <a:tabLst>
                <a:tab pos="177800" algn="l"/>
                <a:tab pos="809625" algn="l"/>
              </a:tabLst>
            </a:pPr>
            <a:endParaRPr lang="de-DE" dirty="0">
              <a:latin typeface="+mn-lt"/>
            </a:endParaRPr>
          </a:p>
          <a:p>
            <a:pPr marL="176213" lvl="1">
              <a:tabLst>
                <a:tab pos="177800" algn="l"/>
                <a:tab pos="809625" algn="l"/>
              </a:tabLst>
            </a:pPr>
            <a:endParaRPr lang="de-DE" dirty="0">
              <a:latin typeface="+mj-lt"/>
            </a:endParaRPr>
          </a:p>
        </p:txBody>
      </p:sp>
      <p:sp>
        <p:nvSpPr>
          <p:cNvPr id="5" name="Rechteck 4"/>
          <p:cNvSpPr/>
          <p:nvPr/>
        </p:nvSpPr>
        <p:spPr>
          <a:xfrm>
            <a:off x="1125780" y="985471"/>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Unterrichtliche Implementation</a:t>
            </a:r>
            <a:endParaRPr lang="de-DE" sz="2000" dirty="0"/>
          </a:p>
        </p:txBody>
      </p:sp>
    </p:spTree>
    <p:extLst>
      <p:ext uri="{BB962C8B-B14F-4D97-AF65-F5344CB8AC3E}">
        <p14:creationId xmlns:p14="http://schemas.microsoft.com/office/powerpoint/2010/main" val="12463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529388" y="1439912"/>
            <a:ext cx="8085224" cy="3816424"/>
          </a:xfrm>
        </p:spPr>
        <p:txBody>
          <a:bodyPr anchor="t"/>
          <a:lstStyle/>
          <a:p>
            <a:pPr algn="ctr"/>
            <a:r>
              <a:rPr lang="de-DE" sz="2000" b="1" dirty="0">
                <a:latin typeface="Calibri" pitchFamily="34" charset="0"/>
              </a:rPr>
              <a:t>Kernlehrplan für Sek I Gymnasium in NRW Chemie G9</a:t>
            </a:r>
          </a:p>
          <a:p>
            <a:pPr marL="173038" lvl="1">
              <a:spcBef>
                <a:spcPts val="600"/>
              </a:spcBef>
              <a:tabLst>
                <a:tab pos="625475" algn="l"/>
              </a:tabLst>
            </a:pPr>
            <a:r>
              <a:rPr lang="de-DE" sz="2000" b="1" dirty="0" smtClean="0">
                <a:latin typeface="Calibri" pitchFamily="34" charset="0"/>
              </a:rPr>
              <a:t>„Beiträge </a:t>
            </a:r>
            <a:r>
              <a:rPr lang="de-DE" sz="2000" b="1" dirty="0">
                <a:latin typeface="Calibri" pitchFamily="34" charset="0"/>
              </a:rPr>
              <a:t>zu den Basiskonzepten</a:t>
            </a:r>
          </a:p>
          <a:p>
            <a:pPr marL="355600" indent="3175">
              <a:spcBef>
                <a:spcPts val="600"/>
              </a:spcBef>
            </a:pPr>
            <a:r>
              <a:rPr lang="de-DE" dirty="0">
                <a:latin typeface="Calibri" pitchFamily="34" charset="0"/>
              </a:rPr>
              <a:t>Struktur der Materie:</a:t>
            </a:r>
          </a:p>
          <a:p>
            <a:pPr marL="355600" indent="3175"/>
            <a:r>
              <a:rPr lang="de-DE" dirty="0">
                <a:latin typeface="Calibri" pitchFamily="34" charset="0"/>
              </a:rPr>
              <a:t>Das Basiskonzept wird durch die Stoffgruppe der Salze und </a:t>
            </a:r>
            <a:r>
              <a:rPr lang="de-DE" dirty="0" smtClean="0">
                <a:latin typeface="Calibri" pitchFamily="34" charset="0"/>
              </a:rPr>
              <a:t>ihren Aufbau </a:t>
            </a:r>
            <a:r>
              <a:rPr lang="de-DE" dirty="0">
                <a:latin typeface="Calibri" pitchFamily="34" charset="0"/>
              </a:rPr>
              <a:t>aus Ionen erweitert. Mit der Ionenbindung wird eine </a:t>
            </a:r>
            <a:r>
              <a:rPr lang="de-DE" dirty="0" smtClean="0">
                <a:latin typeface="Calibri" pitchFamily="34" charset="0"/>
              </a:rPr>
              <a:t>wesentliche </a:t>
            </a:r>
            <a:r>
              <a:rPr lang="de-DE" dirty="0">
                <a:latin typeface="Calibri" pitchFamily="34" charset="0"/>
              </a:rPr>
              <a:t>Bindungsart eingeführt. Die charakteristischen </a:t>
            </a:r>
            <a:r>
              <a:rPr lang="de-DE" dirty="0" smtClean="0">
                <a:latin typeface="Calibri" pitchFamily="34" charset="0"/>
              </a:rPr>
              <a:t>Eigenschaften </a:t>
            </a:r>
            <a:r>
              <a:rPr lang="de-DE" dirty="0">
                <a:latin typeface="Calibri" pitchFamily="34" charset="0"/>
              </a:rPr>
              <a:t>der Salze, wie z.B. die Bildung von Kristallen und die elektrische Leitfähigkeit von Salz</a:t>
            </a:r>
            <a:r>
              <a:rPr lang="de-DE" dirty="0">
                <a:solidFill>
                  <a:schemeClr val="bg1">
                    <a:lumMod val="50000"/>
                  </a:schemeClr>
                </a:solidFill>
                <a:latin typeface="Calibri" pitchFamily="34" charset="0"/>
              </a:rPr>
              <a:t>schmelzen</a:t>
            </a:r>
            <a:r>
              <a:rPr lang="de-DE" dirty="0">
                <a:latin typeface="Calibri" pitchFamily="34" charset="0"/>
              </a:rPr>
              <a:t> und -lösungen, können durch den Aufbau der Salze aus Ionen erklärt werden. </a:t>
            </a:r>
            <a:r>
              <a:rPr lang="de-DE" dirty="0" smtClean="0">
                <a:latin typeface="Calibri" pitchFamily="34" charset="0"/>
              </a:rPr>
              <a:t>[…]</a:t>
            </a:r>
            <a:endParaRPr lang="de-DE" dirty="0">
              <a:latin typeface="Calibri" pitchFamily="34" charset="0"/>
            </a:endParaRPr>
          </a:p>
          <a:p>
            <a:pPr marL="355600" indent="3175"/>
            <a:endParaRPr lang="de-DE" dirty="0" smtClean="0">
              <a:latin typeface="Calibri" pitchFamily="34" charset="0"/>
            </a:endParaRPr>
          </a:p>
          <a:p>
            <a:pPr marL="355600" indent="3175"/>
            <a:r>
              <a:rPr lang="de-DE" dirty="0" smtClean="0">
                <a:latin typeface="Calibri" pitchFamily="34" charset="0"/>
              </a:rPr>
              <a:t>Energie</a:t>
            </a:r>
            <a:r>
              <a:rPr lang="de-DE" dirty="0">
                <a:latin typeface="Calibri" pitchFamily="34" charset="0"/>
              </a:rPr>
              <a:t>:</a:t>
            </a:r>
          </a:p>
          <a:p>
            <a:pPr marL="355600" indent="3175">
              <a:spcAft>
                <a:spcPts val="600"/>
              </a:spcAft>
            </a:pPr>
            <a:r>
              <a:rPr lang="de-DE" dirty="0">
                <a:latin typeface="Calibri" pitchFamily="34" charset="0"/>
              </a:rPr>
              <a:t>Veränderungen der Elektronenkonfiguration sind mit Energieumsätzen verbunden. Anhand der Eigenschaften der Salze lassen sich Rückschlüsse auf die Stärke der elektrostatischen Anziehungskräfte zwischen den Ionen ziehen</a:t>
            </a:r>
            <a:r>
              <a:rPr lang="de-DE" dirty="0" smtClean="0">
                <a:latin typeface="Calibri" pitchFamily="34" charset="0"/>
              </a:rPr>
              <a:t>.“ </a:t>
            </a:r>
            <a:endParaRPr lang="de-DE" dirty="0">
              <a:latin typeface="Calibri" pitchFamily="34" charset="0"/>
            </a:endParaRPr>
          </a:p>
          <a:p>
            <a:pPr marL="176213" lvl="1">
              <a:tabLst>
                <a:tab pos="177800" algn="l"/>
                <a:tab pos="809625" algn="l"/>
              </a:tabLst>
            </a:pPr>
            <a:r>
              <a:rPr lang="de-DE" dirty="0">
                <a:latin typeface="Calibri" pitchFamily="34" charset="0"/>
              </a:rPr>
              <a:t>(KLP Sek I Gymnasium NRW Chemie, 2019, S. </a:t>
            </a:r>
            <a:r>
              <a:rPr lang="de-DE" dirty="0" smtClean="0">
                <a:latin typeface="Calibri" pitchFamily="34" charset="0"/>
              </a:rPr>
              <a:t>30)</a:t>
            </a:r>
            <a:endParaRPr lang="de-DE" dirty="0">
              <a:latin typeface="Calibri" pitchFamily="34" charset="0"/>
            </a:endParaRPr>
          </a:p>
        </p:txBody>
      </p:sp>
      <p:sp>
        <p:nvSpPr>
          <p:cNvPr id="5" name="Rechteck 4"/>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Unterrichtliche Implementation</a:t>
            </a:r>
            <a:endParaRPr lang="de-DE" sz="2000" dirty="0"/>
          </a:p>
        </p:txBody>
      </p:sp>
    </p:spTree>
    <p:extLst>
      <p:ext uri="{BB962C8B-B14F-4D97-AF65-F5344CB8AC3E}">
        <p14:creationId xmlns:p14="http://schemas.microsoft.com/office/powerpoint/2010/main" val="145974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380" y="2204864"/>
            <a:ext cx="8229240" cy="1143000"/>
          </a:xfrm>
        </p:spPr>
        <p:txBody>
          <a:bodyPr/>
          <a:lstStyle/>
          <a:p>
            <a:pPr algn="ctr"/>
            <a:r>
              <a:rPr lang="de-DE" sz="2800" b="1" dirty="0">
                <a:latin typeface="Calibri" pitchFamily="34" charset="0"/>
                <a:cs typeface="Calibri" pitchFamily="34" charset="0"/>
              </a:rPr>
              <a:t>Die Lernleiter Ionen und Salze  </a:t>
            </a:r>
            <a:br>
              <a:rPr lang="de-DE" sz="2800" b="1" dirty="0">
                <a:latin typeface="Calibri" pitchFamily="34" charset="0"/>
                <a:cs typeface="Calibri" pitchFamily="34" charset="0"/>
              </a:rPr>
            </a:br>
            <a:r>
              <a:rPr lang="de-DE" sz="2800" b="1" dirty="0">
                <a:latin typeface="Calibri" pitchFamily="34" charset="0"/>
                <a:cs typeface="Calibri" pitchFamily="34" charset="0"/>
              </a:rPr>
              <a:t>- Evaluation -</a:t>
            </a:r>
            <a:endParaRPr lang="de-DE" sz="2800" b="1" dirty="0"/>
          </a:p>
        </p:txBody>
      </p:sp>
    </p:spTree>
    <p:extLst>
      <p:ext uri="{BB962C8B-B14F-4D97-AF65-F5344CB8AC3E}">
        <p14:creationId xmlns:p14="http://schemas.microsoft.com/office/powerpoint/2010/main" val="1303580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251520" y="1268760"/>
            <a:ext cx="8435100" cy="4536504"/>
          </a:xfrm>
        </p:spPr>
        <p:txBody>
          <a:bodyPr/>
          <a:lstStyle/>
          <a:p>
            <a:pPr marL="623888" indent="-274638" algn="ctr">
              <a:spcAft>
                <a:spcPts val="1200"/>
              </a:spcAft>
            </a:pPr>
            <a:r>
              <a:rPr lang="de-DE" sz="2000" b="1" dirty="0">
                <a:latin typeface="Calibri" pitchFamily="34" charset="0"/>
              </a:rPr>
              <a:t>Evaluation der Lernleiter </a:t>
            </a:r>
          </a:p>
          <a:p>
            <a:pPr marL="449263" indent="-274638"/>
            <a:r>
              <a:rPr lang="de-DE" kern="1200" dirty="0">
                <a:solidFill>
                  <a:schemeClr val="tx1"/>
                </a:solidFill>
                <a:latin typeface="Calibri" pitchFamily="34" charset="0"/>
              </a:rPr>
              <a:t>Welchen Einfluss hat das Lernleiter-Konzept?</a:t>
            </a:r>
            <a:br>
              <a:rPr lang="de-DE" kern="1200" dirty="0">
                <a:solidFill>
                  <a:schemeClr val="tx1"/>
                </a:solidFill>
                <a:latin typeface="Calibri" pitchFamily="34" charset="0"/>
              </a:rPr>
            </a:br>
            <a:endParaRPr lang="de-DE" kern="1200" dirty="0">
              <a:solidFill>
                <a:schemeClr val="tx1"/>
              </a:solidFill>
              <a:latin typeface="Calibri" pitchFamily="34" charset="0"/>
            </a:endParaRPr>
          </a:p>
          <a:p>
            <a:pPr marL="730250" lvl="1" indent="-285750">
              <a:buFont typeface="Arial" panose="020B0604020202020204" pitchFamily="34" charset="0"/>
              <a:buChar char="•"/>
            </a:pPr>
            <a:r>
              <a:rPr lang="de-DE" kern="1200" dirty="0">
                <a:solidFill>
                  <a:schemeClr val="tx1"/>
                </a:solidFill>
                <a:latin typeface="Calibri" pitchFamily="34" charset="0"/>
              </a:rPr>
              <a:t>Lernerfolg in den Bereichen Fachwissen und Modellkompetenz</a:t>
            </a:r>
          </a:p>
          <a:p>
            <a:pPr marL="730250" indent="-285750">
              <a:buFont typeface="Arial" panose="020B0604020202020204" pitchFamily="34" charset="0"/>
              <a:buChar char="•"/>
            </a:pPr>
            <a:r>
              <a:rPr lang="de-DE" kern="1200" dirty="0">
                <a:solidFill>
                  <a:schemeClr val="tx1"/>
                </a:solidFill>
                <a:latin typeface="Calibri" pitchFamily="34" charset="0"/>
              </a:rPr>
              <a:t>Interesse an dem Fach Chemie</a:t>
            </a:r>
          </a:p>
          <a:p>
            <a:pPr marL="730250" indent="-285750">
              <a:buFont typeface="Arial" panose="020B0604020202020204" pitchFamily="34" charset="0"/>
              <a:buChar char="•"/>
            </a:pPr>
            <a:r>
              <a:rPr lang="de-DE" kern="1200" dirty="0">
                <a:solidFill>
                  <a:schemeClr val="tx1"/>
                </a:solidFill>
                <a:latin typeface="Calibri" pitchFamily="34" charset="0"/>
              </a:rPr>
              <a:t>Stärkung des chemiebezogenen Selbstkonzepts</a:t>
            </a:r>
            <a:br>
              <a:rPr lang="de-DE" kern="1200" dirty="0">
                <a:solidFill>
                  <a:schemeClr val="tx1"/>
                </a:solidFill>
                <a:latin typeface="Calibri" pitchFamily="34" charset="0"/>
              </a:rPr>
            </a:br>
            <a:endParaRPr lang="de-DE" kern="1200" dirty="0">
              <a:solidFill>
                <a:schemeClr val="tx1"/>
              </a:solidFill>
              <a:latin typeface="Calibri" pitchFamily="34" charset="0"/>
            </a:endParaRPr>
          </a:p>
          <a:p>
            <a:pPr marL="171450" indent="1588"/>
            <a:r>
              <a:rPr lang="de-DE" kern="1200" dirty="0">
                <a:solidFill>
                  <a:schemeClr val="tx1"/>
                </a:solidFill>
                <a:latin typeface="Calibri" pitchFamily="34" charset="0"/>
              </a:rPr>
              <a:t>Vorgehen</a:t>
            </a:r>
            <a:br>
              <a:rPr lang="de-DE" kern="1200" dirty="0">
                <a:solidFill>
                  <a:schemeClr val="tx1"/>
                </a:solidFill>
                <a:latin typeface="Calibri" pitchFamily="34" charset="0"/>
              </a:rPr>
            </a:br>
            <a:endParaRPr lang="de-DE" kern="1200" dirty="0">
              <a:solidFill>
                <a:schemeClr val="tx1"/>
              </a:solidFill>
              <a:latin typeface="Calibri" pitchFamily="34" charset="0"/>
            </a:endParaRPr>
          </a:p>
          <a:p>
            <a:pPr marL="730250" lvl="1" indent="-285750" defTabSz="717550">
              <a:buFont typeface="Arial" panose="020B0604020202020204" pitchFamily="34" charset="0"/>
              <a:buChar char="•"/>
            </a:pPr>
            <a:r>
              <a:rPr lang="de-DE" kern="1200" dirty="0">
                <a:solidFill>
                  <a:schemeClr val="tx1"/>
                </a:solidFill>
                <a:latin typeface="Calibri" pitchFamily="34" charset="0"/>
              </a:rPr>
              <a:t>Quantitative Schülerbefragung im </a:t>
            </a:r>
            <a:r>
              <a:rPr lang="de-DE" kern="1200" dirty="0" err="1">
                <a:solidFill>
                  <a:schemeClr val="tx1"/>
                </a:solidFill>
                <a:latin typeface="Calibri" pitchFamily="34" charset="0"/>
              </a:rPr>
              <a:t>Prä</a:t>
            </a:r>
            <a:r>
              <a:rPr lang="de-DE" kern="1200" dirty="0">
                <a:solidFill>
                  <a:schemeClr val="tx1"/>
                </a:solidFill>
                <a:latin typeface="Calibri" pitchFamily="34" charset="0"/>
              </a:rPr>
              <a:t>-Post-Kontrollgruppendesign</a:t>
            </a:r>
          </a:p>
          <a:p>
            <a:pPr marL="730250" lvl="1" indent="-285750" defTabSz="717550">
              <a:buFont typeface="Arial" panose="020B0604020202020204" pitchFamily="34" charset="0"/>
              <a:buChar char="•"/>
            </a:pPr>
            <a:r>
              <a:rPr lang="de-DE" kern="1200" dirty="0">
                <a:solidFill>
                  <a:schemeClr val="tx1"/>
                </a:solidFill>
                <a:latin typeface="Calibri" pitchFamily="34" charset="0"/>
              </a:rPr>
              <a:t>Stichprobe: 80 Schülerinnen und Schüler der Jahrgangsstufen 8 und 9 aus drei verschiedenen Gymnasien</a:t>
            </a:r>
          </a:p>
          <a:p>
            <a:pPr marL="730250" lvl="1" indent="-285750" defTabSz="717550">
              <a:buFont typeface="Arial" panose="020B0604020202020204" pitchFamily="34" charset="0"/>
              <a:buChar char="•"/>
            </a:pPr>
            <a:r>
              <a:rPr lang="de-DE" kern="1200" dirty="0">
                <a:solidFill>
                  <a:schemeClr val="tx1"/>
                </a:solidFill>
                <a:latin typeface="Calibri" pitchFamily="34" charset="0"/>
              </a:rPr>
              <a:t>Auswertung der Implementationstagebücher der unterrichtenden Lehrkräfte</a:t>
            </a:r>
          </a:p>
        </p:txBody>
      </p:sp>
      <p:sp>
        <p:nvSpPr>
          <p:cNvPr id="5" name="Rechteck 4"/>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53772" y="954881"/>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endParaRPr lang="de-DE" sz="2000" dirty="0"/>
          </a:p>
        </p:txBody>
      </p:sp>
      <p:pic>
        <p:nvPicPr>
          <p:cNvPr id="11" name="Grafik 10">
            <a:extLst>
              <a:ext uri="{FF2B5EF4-FFF2-40B4-BE49-F238E27FC236}">
                <a16:creationId xmlns:a16="http://schemas.microsoft.com/office/drawing/2014/main" id="{E90DF4BD-09AD-4439-9ADC-06B939D71824}"/>
              </a:ext>
            </a:extLst>
          </p:cNvPr>
          <p:cNvPicPr>
            <a:picLocks noChangeAspect="1"/>
          </p:cNvPicPr>
          <p:nvPr/>
        </p:nvPicPr>
        <p:blipFill>
          <a:blip r:embed="rId3"/>
          <a:stretch>
            <a:fillRect/>
          </a:stretch>
        </p:blipFill>
        <p:spPr>
          <a:xfrm>
            <a:off x="1115616" y="1700808"/>
            <a:ext cx="7343825" cy="4307992"/>
          </a:xfrm>
          <a:prstGeom prst="rect">
            <a:avLst/>
          </a:prstGeom>
        </p:spPr>
      </p:pic>
      <p:sp>
        <p:nvSpPr>
          <p:cNvPr id="5" name="Titel 1"/>
          <p:cNvSpPr txBox="1">
            <a:spLocks/>
          </p:cNvSpPr>
          <p:nvPr/>
        </p:nvSpPr>
        <p:spPr>
          <a:xfrm>
            <a:off x="457380" y="1196752"/>
            <a:ext cx="8229240" cy="648072"/>
          </a:xfrm>
          <a:prstGeom prst="rect">
            <a:avLst/>
          </a:prstGeom>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itchFamily="34" charset="0"/>
              </a:rPr>
              <a:t>Ergebnisse zum</a:t>
            </a:r>
            <a:r>
              <a:rPr kumimoji="0" lang="de-DE" sz="2000" b="1" i="0" u="none" strike="noStrike" kern="0" cap="none" spc="0" normalizeH="0" noProof="0" dirty="0">
                <a:ln>
                  <a:noFill/>
                </a:ln>
                <a:solidFill>
                  <a:sysClr val="windowText" lastClr="000000"/>
                </a:solidFill>
                <a:effectLst/>
                <a:uLnTx/>
                <a:uFillTx/>
                <a:latin typeface="Calibri" pitchFamily="34" charset="0"/>
              </a:rPr>
              <a:t> Lernerfolg</a:t>
            </a:r>
            <a:endParaRPr kumimoji="0" lang="de-DE" sz="2000" b="1" i="0" u="none" strike="noStrike" kern="0" cap="none" spc="0" normalizeH="0" baseline="0" noProof="0" dirty="0">
              <a:ln>
                <a:noFill/>
              </a:ln>
              <a:solidFill>
                <a:sysClr val="windowText" lastClr="000000"/>
              </a:solidFill>
              <a:effectLst/>
              <a:uLnTx/>
              <a:uFillTx/>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53772" y="971193"/>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endParaRPr lang="de-DE" sz="2000" dirty="0"/>
          </a:p>
        </p:txBody>
      </p:sp>
      <p:pic>
        <p:nvPicPr>
          <p:cNvPr id="6" name="Grafik 5">
            <a:extLst>
              <a:ext uri="{FF2B5EF4-FFF2-40B4-BE49-F238E27FC236}">
                <a16:creationId xmlns:a16="http://schemas.microsoft.com/office/drawing/2014/main" id="{42F144B1-95A5-4AE6-8CB1-D1B91E2F6623}"/>
              </a:ext>
            </a:extLst>
          </p:cNvPr>
          <p:cNvPicPr>
            <a:picLocks noChangeAspect="1"/>
          </p:cNvPicPr>
          <p:nvPr/>
        </p:nvPicPr>
        <p:blipFill>
          <a:blip r:embed="rId3"/>
          <a:stretch>
            <a:fillRect/>
          </a:stretch>
        </p:blipFill>
        <p:spPr>
          <a:xfrm>
            <a:off x="1053772" y="1706547"/>
            <a:ext cx="7236296" cy="4263244"/>
          </a:xfrm>
          <a:prstGeom prst="rect">
            <a:avLst/>
          </a:prstGeom>
        </p:spPr>
      </p:pic>
      <p:sp>
        <p:nvSpPr>
          <p:cNvPr id="5" name="Titel 1"/>
          <p:cNvSpPr txBox="1">
            <a:spLocks/>
          </p:cNvSpPr>
          <p:nvPr/>
        </p:nvSpPr>
        <p:spPr>
          <a:xfrm>
            <a:off x="457380" y="1196752"/>
            <a:ext cx="8229240" cy="648072"/>
          </a:xfrm>
          <a:prstGeom prst="rect">
            <a:avLst/>
          </a:prstGeom>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itchFamily="34" charset="0"/>
              </a:rPr>
              <a:t>Ergebnisse zum</a:t>
            </a:r>
            <a:r>
              <a:rPr kumimoji="0" lang="de-DE" sz="2000" b="1" i="0" u="none" strike="noStrike" kern="0" cap="none" spc="0" normalizeH="0" noProof="0" dirty="0">
                <a:ln>
                  <a:noFill/>
                </a:ln>
                <a:solidFill>
                  <a:sysClr val="windowText" lastClr="000000"/>
                </a:solidFill>
                <a:effectLst/>
                <a:uLnTx/>
                <a:uFillTx/>
                <a:latin typeface="Calibri" pitchFamily="34" charset="0"/>
              </a:rPr>
              <a:t> Interesse</a:t>
            </a:r>
            <a:endParaRPr kumimoji="0" lang="de-DE" sz="2000" b="1" i="0" u="none" strike="noStrike" kern="0" cap="none" spc="0" normalizeH="0" baseline="0" noProof="0" dirty="0">
              <a:ln>
                <a:noFill/>
              </a:ln>
              <a:solidFill>
                <a:sysClr val="windowText" lastClr="000000"/>
              </a:solidFill>
              <a:effectLst/>
              <a:uLnTx/>
              <a:uFillTx/>
              <a:latin typeface="Calibri" pitchFamily="34" charset="0"/>
            </a:endParaRPr>
          </a:p>
        </p:txBody>
      </p:sp>
    </p:spTree>
    <p:extLst>
      <p:ext uri="{BB962C8B-B14F-4D97-AF65-F5344CB8AC3E}">
        <p14:creationId xmlns:p14="http://schemas.microsoft.com/office/powerpoint/2010/main" val="243974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57380" y="1196752"/>
            <a:ext cx="8229240" cy="648072"/>
          </a:xfrm>
          <a:prstGeom prst="rect">
            <a:avLst/>
          </a:prstGeom>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itchFamily="34" charset="0"/>
              </a:rPr>
              <a:t>Ergebnisse zum</a:t>
            </a:r>
            <a:r>
              <a:rPr kumimoji="0" lang="de-DE" sz="2000" b="1" i="0" u="none" strike="noStrike" kern="0" cap="none" spc="0" normalizeH="0" noProof="0" dirty="0">
                <a:ln>
                  <a:noFill/>
                </a:ln>
                <a:solidFill>
                  <a:sysClr val="windowText" lastClr="000000"/>
                </a:solidFill>
                <a:effectLst/>
                <a:uLnTx/>
                <a:uFillTx/>
                <a:latin typeface="Calibri" pitchFamily="34" charset="0"/>
              </a:rPr>
              <a:t> Selbstkonzept</a:t>
            </a:r>
            <a:endParaRPr kumimoji="0" lang="de-DE" sz="20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8" name="Rechteck 7"/>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endParaRPr lang="de-DE" sz="2000" dirty="0"/>
          </a:p>
        </p:txBody>
      </p:sp>
      <p:pic>
        <p:nvPicPr>
          <p:cNvPr id="6" name="Grafik 5">
            <a:extLst>
              <a:ext uri="{FF2B5EF4-FFF2-40B4-BE49-F238E27FC236}">
                <a16:creationId xmlns:a16="http://schemas.microsoft.com/office/drawing/2014/main" id="{2BC0E32A-5368-4D0A-96F3-EC98B3BB0520}"/>
              </a:ext>
            </a:extLst>
          </p:cNvPr>
          <p:cNvPicPr>
            <a:picLocks noChangeAspect="1"/>
          </p:cNvPicPr>
          <p:nvPr/>
        </p:nvPicPr>
        <p:blipFill>
          <a:blip r:embed="rId3"/>
          <a:stretch>
            <a:fillRect/>
          </a:stretch>
        </p:blipFill>
        <p:spPr>
          <a:xfrm>
            <a:off x="1115616" y="1772816"/>
            <a:ext cx="7255509" cy="4184506"/>
          </a:xfrm>
          <a:prstGeom prst="rect">
            <a:avLst/>
          </a:prstGeom>
        </p:spPr>
      </p:pic>
    </p:spTree>
    <p:extLst>
      <p:ext uri="{BB962C8B-B14F-4D97-AF65-F5344CB8AC3E}">
        <p14:creationId xmlns:p14="http://schemas.microsoft.com/office/powerpoint/2010/main" val="23990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380" y="2420888"/>
            <a:ext cx="8229240" cy="1143000"/>
          </a:xfrm>
        </p:spPr>
        <p:txBody>
          <a:bodyPr/>
          <a:lstStyle/>
          <a:p>
            <a:pPr algn="ctr"/>
            <a:r>
              <a:rPr lang="de-DE" sz="2800" b="1" dirty="0">
                <a:latin typeface="Calibri" pitchFamily="34" charset="0"/>
                <a:cs typeface="Calibri" pitchFamily="34" charset="0"/>
              </a:rPr>
              <a:t>Die Lernleiter Ionen und Salze</a:t>
            </a:r>
            <a:br>
              <a:rPr lang="de-DE" sz="2800" b="1" dirty="0">
                <a:latin typeface="Calibri" pitchFamily="34" charset="0"/>
                <a:cs typeface="Calibri" pitchFamily="34" charset="0"/>
              </a:rPr>
            </a:br>
            <a:r>
              <a:rPr lang="de-DE" sz="2800" dirty="0">
                <a:latin typeface="Calibri" pitchFamily="34" charset="0"/>
                <a:cs typeface="Calibri" pitchFamily="34" charset="0"/>
              </a:rPr>
              <a:t>– </a:t>
            </a:r>
            <a:r>
              <a:rPr lang="de-DE" sz="2800" b="1" dirty="0">
                <a:latin typeface="Calibri" pitchFamily="34" charset="0"/>
                <a:cs typeface="Calibri" pitchFamily="34" charset="0"/>
              </a:rPr>
              <a:t>Begründung und Zielsetzung</a:t>
            </a:r>
            <a:r>
              <a:rPr lang="de-DE" sz="2800" dirty="0"/>
              <a:t/>
            </a:r>
            <a:br>
              <a:rPr lang="de-DE" sz="2800" dirty="0"/>
            </a:br>
            <a:endParaRPr lang="de-DE" sz="2800" b="1" dirty="0"/>
          </a:p>
        </p:txBody>
      </p:sp>
    </p:spTree>
    <p:extLst>
      <p:ext uri="{BB962C8B-B14F-4D97-AF65-F5344CB8AC3E}">
        <p14:creationId xmlns:p14="http://schemas.microsoft.com/office/powerpoint/2010/main" val="86926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528012" y="1158995"/>
            <a:ext cx="8229240" cy="648072"/>
          </a:xfrm>
          <a:prstGeom prst="rect">
            <a:avLst/>
          </a:prstGeom>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ysClr val="windowText" lastClr="000000"/>
                </a:solidFill>
                <a:effectLst/>
                <a:uLnTx/>
                <a:uFillTx/>
                <a:latin typeface="Calibri" pitchFamily="34" charset="0"/>
              </a:rPr>
              <a:t>Ergebnisse </a:t>
            </a:r>
            <a:r>
              <a:rPr lang="de-DE" sz="2000" b="1" kern="0" dirty="0">
                <a:solidFill>
                  <a:sysClr val="windowText" lastClr="000000"/>
                </a:solidFill>
                <a:latin typeface="Calibri" pitchFamily="34" charset="0"/>
              </a:rPr>
              <a:t>der</a:t>
            </a:r>
            <a:r>
              <a:rPr kumimoji="0" lang="de-DE" sz="2000" b="1" i="0" u="none" strike="noStrike" kern="0" cap="none" spc="0" normalizeH="0" baseline="0" noProof="0" dirty="0">
                <a:ln>
                  <a:noFill/>
                </a:ln>
                <a:solidFill>
                  <a:sysClr val="windowText" lastClr="000000"/>
                </a:solidFill>
                <a:effectLst/>
                <a:uLnTx/>
                <a:uFillTx/>
                <a:latin typeface="Calibri" pitchFamily="34" charset="0"/>
              </a:rPr>
              <a:t> Implementationstagebücher</a:t>
            </a:r>
          </a:p>
        </p:txBody>
      </p:sp>
      <p:sp>
        <p:nvSpPr>
          <p:cNvPr id="8" name="Rechteck 7"/>
          <p:cNvSpPr/>
          <p:nvPr/>
        </p:nvSpPr>
        <p:spPr>
          <a:xfrm>
            <a:off x="1043608" y="1011153"/>
            <a:ext cx="7056784" cy="707886"/>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br>
              <a:rPr lang="de-DE" sz="2000" dirty="0">
                <a:latin typeface="Calibri" pitchFamily="34" charset="0"/>
                <a:cs typeface="Calibri" pitchFamily="34" charset="0"/>
              </a:rPr>
            </a:br>
            <a:endParaRPr lang="de-DE" sz="2000" dirty="0"/>
          </a:p>
        </p:txBody>
      </p:sp>
      <p:sp>
        <p:nvSpPr>
          <p:cNvPr id="3" name="Untertitel 2">
            <a:extLst>
              <a:ext uri="{FF2B5EF4-FFF2-40B4-BE49-F238E27FC236}">
                <a16:creationId xmlns:a16="http://schemas.microsoft.com/office/drawing/2014/main" id="{43C962C5-B07D-49D2-8F4C-C24FAD07247E}"/>
              </a:ext>
            </a:extLst>
          </p:cNvPr>
          <p:cNvSpPr>
            <a:spLocks noGrp="1"/>
          </p:cNvSpPr>
          <p:nvPr>
            <p:ph type="subTitle"/>
          </p:nvPr>
        </p:nvSpPr>
        <p:spPr>
          <a:xfrm>
            <a:off x="457380" y="1954909"/>
            <a:ext cx="8229240" cy="3705120"/>
          </a:xfrm>
        </p:spPr>
        <p:txBody>
          <a:bodyPr anchor="t"/>
          <a:lstStyle/>
          <a:p>
            <a:pPr marL="285750" indent="-285750" algn="l">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Die Schülerinnen und Schüler schätzen das transparente und strukturierte Vorgehen in Kombination mit der Selbstverantwortung für ihren eigenen Lernprozess.</a:t>
            </a:r>
          </a:p>
          <a:p>
            <a:pPr marL="285750" indent="-285750" algn="l">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Die transparente Strukturiertheit wirkt sich förderlich auf das Lernverhalten der Schülerinnen und Schüler aus. </a:t>
            </a:r>
          </a:p>
          <a:p>
            <a:pPr marL="285750" indent="-285750" algn="l">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Die Lehrkraft muss in den Phasen der Selbsteinschätzung und der individuellen Übung in die Rolle der </a:t>
            </a:r>
            <a:r>
              <a:rPr lang="de-DE" dirty="0" smtClean="0">
                <a:latin typeface="Calibri" panose="020F0502020204030204" pitchFamily="34" charset="0"/>
                <a:cs typeface="Calibri" panose="020F0502020204030204" pitchFamily="34" charset="0"/>
              </a:rPr>
              <a:t>Lernberaterin </a:t>
            </a:r>
            <a:r>
              <a:rPr lang="de-DE" dirty="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des Lernberaters </a:t>
            </a:r>
            <a:r>
              <a:rPr lang="de-DE" dirty="0">
                <a:latin typeface="Calibri" panose="020F0502020204030204" pitchFamily="34" charset="0"/>
                <a:cs typeface="Calibri" panose="020F0502020204030204" pitchFamily="34" charset="0"/>
              </a:rPr>
              <a:t>wechseln. </a:t>
            </a:r>
          </a:p>
          <a:p>
            <a:pPr marL="285750" indent="-285750" algn="l">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Das handlungsorientierte Material erhöht die Motivation der Schülerinnen und Schüler in den Übungsphasen. </a:t>
            </a:r>
          </a:p>
          <a:p>
            <a:pPr marL="285750" indent="-285750" algn="l">
              <a:spcBef>
                <a:spcPts val="600"/>
              </a:spcBef>
              <a:spcAft>
                <a:spcPts val="600"/>
              </a:spcAft>
              <a:buFont typeface="Arial" panose="020B0604020202020204" pitchFamily="34" charset="0"/>
              <a:buChar char="•"/>
            </a:pPr>
            <a:r>
              <a:rPr lang="de-DE" dirty="0">
                <a:latin typeface="Calibri" panose="020F0502020204030204" pitchFamily="34" charset="0"/>
                <a:cs typeface="Calibri" panose="020F0502020204030204" pitchFamily="34" charset="0"/>
              </a:rPr>
              <a:t>Gerade leistungsschwächere Schülerinnen und Schüler profitieren vom handlungsorientierten Unterstützungsmaterial, wenn sie ihre Beobachtungen auf phänomenologischer Ebene auf Teilchenebene deuten. </a:t>
            </a:r>
          </a:p>
        </p:txBody>
      </p:sp>
    </p:spTree>
    <p:extLst>
      <p:ext uri="{BB962C8B-B14F-4D97-AF65-F5344CB8AC3E}">
        <p14:creationId xmlns:p14="http://schemas.microsoft.com/office/powerpoint/2010/main" val="33134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107504" y="1628800"/>
            <a:ext cx="8589280" cy="3240360"/>
          </a:xfrm>
        </p:spPr>
        <p:txBody>
          <a:bodyPr/>
          <a:lstStyle/>
          <a:p>
            <a:pPr marL="274638" lvl="1" algn="ctr">
              <a:spcAft>
                <a:spcPts val="1200"/>
              </a:spcAft>
            </a:pPr>
            <a:r>
              <a:rPr lang="de-DE" sz="2000" b="1" kern="1200" dirty="0">
                <a:solidFill>
                  <a:schemeClr val="tx1"/>
                </a:solidFill>
                <a:latin typeface="Calibri" pitchFamily="34" charset="0"/>
              </a:rPr>
              <a:t>Zusammenfassung der Ergebnisse der Evaluation</a:t>
            </a:r>
            <a:endParaRPr lang="de-DE" sz="2000" kern="1200" dirty="0">
              <a:solidFill>
                <a:schemeClr val="tx1"/>
              </a:solidFill>
              <a:latin typeface="Calibri" pitchFamily="34" charset="0"/>
            </a:endParaRPr>
          </a:p>
          <a:p>
            <a:pPr marL="274638" lvl="1">
              <a:spcAft>
                <a:spcPts val="1200"/>
              </a:spcAft>
            </a:pPr>
            <a:r>
              <a:rPr lang="de-DE" kern="1200" dirty="0">
                <a:solidFill>
                  <a:schemeClr val="tx1"/>
                </a:solidFill>
                <a:latin typeface="Calibri" pitchFamily="34" charset="0"/>
              </a:rPr>
              <a:t>Positive Effekte des Lernleiter-Einsatzes im Vergleich zur Kontrollgruppe hinsichtlich</a:t>
            </a:r>
          </a:p>
          <a:p>
            <a:pPr marL="819150" indent="-285750">
              <a:buFont typeface="Arial" panose="020B0604020202020204" pitchFamily="34" charset="0"/>
              <a:buChar char="•"/>
            </a:pPr>
            <a:r>
              <a:rPr lang="de-DE" kern="1200" dirty="0">
                <a:solidFill>
                  <a:schemeClr val="tx1"/>
                </a:solidFill>
                <a:latin typeface="Calibri" pitchFamily="34" charset="0"/>
              </a:rPr>
              <a:t>Fachwissen</a:t>
            </a:r>
            <a:br>
              <a:rPr lang="de-DE" kern="1200" dirty="0">
                <a:solidFill>
                  <a:schemeClr val="tx1"/>
                </a:solidFill>
                <a:latin typeface="Calibri" pitchFamily="34" charset="0"/>
              </a:rPr>
            </a:br>
            <a:endParaRPr lang="de-DE" kern="1200" dirty="0">
              <a:solidFill>
                <a:schemeClr val="tx1"/>
              </a:solidFill>
              <a:latin typeface="Calibri" pitchFamily="34" charset="0"/>
            </a:endParaRPr>
          </a:p>
          <a:p>
            <a:pPr marL="819150" indent="-285750">
              <a:buFont typeface="Arial" panose="020B0604020202020204" pitchFamily="34" charset="0"/>
              <a:buChar char="•"/>
            </a:pPr>
            <a:r>
              <a:rPr lang="de-DE" kern="1200" dirty="0">
                <a:solidFill>
                  <a:schemeClr val="tx1"/>
                </a:solidFill>
                <a:latin typeface="Calibri" pitchFamily="34" charset="0"/>
              </a:rPr>
              <a:t>Selbstorganisation und Motivation</a:t>
            </a:r>
            <a:br>
              <a:rPr lang="de-DE" kern="1200" dirty="0">
                <a:solidFill>
                  <a:schemeClr val="tx1"/>
                </a:solidFill>
                <a:latin typeface="Calibri" pitchFamily="34" charset="0"/>
              </a:rPr>
            </a:br>
            <a:endParaRPr lang="de-DE" kern="1200" dirty="0">
              <a:solidFill>
                <a:schemeClr val="tx1"/>
              </a:solidFill>
              <a:latin typeface="Calibri" pitchFamily="34" charset="0"/>
            </a:endParaRPr>
          </a:p>
          <a:p>
            <a:pPr marL="819150" indent="-285750">
              <a:buFont typeface="Arial" panose="020B0604020202020204" pitchFamily="34" charset="0"/>
              <a:buChar char="•"/>
            </a:pPr>
            <a:r>
              <a:rPr lang="de-DE" kern="1200" dirty="0">
                <a:solidFill>
                  <a:schemeClr val="tx1"/>
                </a:solidFill>
                <a:latin typeface="Calibri" pitchFamily="34" charset="0"/>
              </a:rPr>
              <a:t>chemiebezogenem Selbstkonzept</a:t>
            </a:r>
          </a:p>
        </p:txBody>
      </p:sp>
      <p:sp>
        <p:nvSpPr>
          <p:cNvPr id="4" name="Rechteck 3"/>
          <p:cNvSpPr/>
          <p:nvPr/>
        </p:nvSpPr>
        <p:spPr>
          <a:xfrm>
            <a:off x="1053772"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a:t>
            </a:r>
            <a:r>
              <a:rPr lang="de-DE" sz="2000" dirty="0">
                <a:latin typeface="Calibri" pitchFamily="34" charset="0"/>
              </a:rPr>
              <a:t>–</a:t>
            </a:r>
            <a:r>
              <a:rPr lang="de-DE" sz="2000" dirty="0">
                <a:latin typeface="Calibri" pitchFamily="34" charset="0"/>
                <a:cs typeface="Calibri" pitchFamily="34" charset="0"/>
              </a:rPr>
              <a:t> Evaluation</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091B71D-4409-4129-952A-23EB0A74D08A}"/>
              </a:ext>
            </a:extLst>
          </p:cNvPr>
          <p:cNvGraphicFramePr/>
          <p:nvPr>
            <p:extLst>
              <p:ext uri="{D42A27DB-BD31-4B8C-83A1-F6EECF244321}">
                <p14:modId xmlns:p14="http://schemas.microsoft.com/office/powerpoint/2010/main" val="2458281787"/>
              </p:ext>
            </p:extLst>
          </p:nvPr>
        </p:nvGraphicFramePr>
        <p:xfrm>
          <a:off x="107504" y="1268760"/>
          <a:ext cx="8856984"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p:cNvSpPr txBox="1"/>
          <p:nvPr/>
        </p:nvSpPr>
        <p:spPr>
          <a:xfrm>
            <a:off x="899592" y="980728"/>
            <a:ext cx="7200800" cy="769441"/>
          </a:xfrm>
          <a:prstGeom prst="rect">
            <a:avLst/>
          </a:prstGeom>
          <a:noFill/>
        </p:spPr>
        <p:txBody>
          <a:bodyPr wrap="square" rtlCol="0">
            <a:spAutoFit/>
          </a:bodyPr>
          <a:lstStyle/>
          <a:p>
            <a:pPr algn="ctr"/>
            <a:r>
              <a:rPr lang="de-DE" altLang="de-DE" sz="2000" b="1" dirty="0">
                <a:latin typeface="Calibri" pitchFamily="34" charset="0"/>
                <a:ea typeface="MS PGothic" pitchFamily="34" charset="-128"/>
                <a:cs typeface="Calibri" pitchFamily="34" charset="0"/>
              </a:rPr>
              <a:t>Ablauf der Fortbildung</a:t>
            </a:r>
            <a:r>
              <a:rPr lang="de-DE" altLang="de-DE" sz="2400" b="1" dirty="0">
                <a:latin typeface="Calibri" pitchFamily="34" charset="0"/>
                <a:ea typeface="MS PGothic" pitchFamily="34" charset="-128"/>
                <a:cs typeface="Calibri" pitchFamily="34" charset="0"/>
              </a:rPr>
              <a:t/>
            </a:r>
            <a:br>
              <a:rPr lang="de-DE" altLang="de-DE" sz="2400" b="1" dirty="0">
                <a:latin typeface="Calibri" pitchFamily="34" charset="0"/>
                <a:ea typeface="MS PGothic" pitchFamily="34" charset="-128"/>
                <a:cs typeface="Calibri" pitchFamily="34" charset="0"/>
              </a:rPr>
            </a:br>
            <a:endParaRPr lang="de-DE" sz="2400" dirty="0"/>
          </a:p>
        </p:txBody>
      </p:sp>
      <p:pic>
        <p:nvPicPr>
          <p:cNvPr id="15" name="Grafik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552" y="2015929"/>
            <a:ext cx="936104" cy="476967"/>
          </a:xfrm>
          <a:prstGeom prst="rect">
            <a:avLst/>
          </a:prstGeom>
        </p:spPr>
      </p:pic>
      <p:pic>
        <p:nvPicPr>
          <p:cNvPr id="16" name="Grafik 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69148" y="4728392"/>
            <a:ext cx="1034700" cy="470429"/>
          </a:xfrm>
          <a:prstGeom prst="rect">
            <a:avLst/>
          </a:prstGeom>
        </p:spPr>
      </p:pic>
      <p:pic>
        <p:nvPicPr>
          <p:cNvPr id="17" name="Grafik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11960" y="1969283"/>
            <a:ext cx="969045" cy="486835"/>
          </a:xfrm>
          <a:prstGeom prst="rect">
            <a:avLst/>
          </a:prstGeom>
        </p:spPr>
      </p:pic>
      <p:pic>
        <p:nvPicPr>
          <p:cNvPr id="18" name="Grafik 1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68144" y="4728392"/>
            <a:ext cx="1076652" cy="470429"/>
          </a:xfrm>
          <a:prstGeom prst="rect">
            <a:avLst/>
          </a:prstGeom>
        </p:spPr>
      </p:pic>
      <p:pic>
        <p:nvPicPr>
          <p:cNvPr id="19" name="Grafik 18"/>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731290" y="1969282"/>
            <a:ext cx="966731" cy="486835"/>
          </a:xfrm>
          <a:prstGeom prst="rect">
            <a:avLst/>
          </a:prstGeom>
        </p:spPr>
      </p:pic>
    </p:spTree>
    <p:extLst>
      <p:ext uri="{BB962C8B-B14F-4D97-AF65-F5344CB8AC3E}">
        <p14:creationId xmlns:p14="http://schemas.microsoft.com/office/powerpoint/2010/main" val="2346409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type="subTitle"/>
          </p:nvPr>
        </p:nvSpPr>
        <p:spPr bwMode="auto">
          <a:xfrm>
            <a:off x="683568" y="1700808"/>
            <a:ext cx="7869200" cy="2462213"/>
          </a:xfrm>
          <a:prstGeom prst="rect">
            <a:avLst/>
          </a:prstGeom>
          <a:noFill/>
          <a:ln w="9525">
            <a:noFill/>
            <a:miter lim="800000"/>
            <a:headEnd/>
            <a:tailEnd/>
          </a:ln>
        </p:spPr>
        <p:txBody>
          <a:bodyPr wrap="square">
            <a:spAutoFit/>
          </a:bodyPr>
          <a:lstStyle/>
          <a:p>
            <a:pPr marL="531813" algn="ctr" defTabSz="360000">
              <a:spcBef>
                <a:spcPts val="600"/>
              </a:spcBef>
              <a:spcAft>
                <a:spcPts val="600"/>
              </a:spcAft>
              <a:buClr>
                <a:srgbClr val="000000"/>
              </a:buClr>
              <a:buSzPct val="100000"/>
            </a:pPr>
            <a:r>
              <a:rPr lang="de-DE" altLang="de-DE" sz="2800" b="1" dirty="0">
                <a:latin typeface="Calibri" pitchFamily="34" charset="0"/>
                <a:ea typeface="MS PGothic" pitchFamily="34" charset="-128"/>
                <a:cs typeface="Calibri" pitchFamily="34" charset="0"/>
              </a:rPr>
              <a:t>Diskussion</a:t>
            </a:r>
          </a:p>
          <a:p>
            <a:pPr marL="531813" algn="l" defTabSz="360000">
              <a:spcBef>
                <a:spcPts val="600"/>
              </a:spcBef>
              <a:spcAft>
                <a:spcPts val="600"/>
              </a:spcAft>
              <a:buClr>
                <a:srgbClr val="000000"/>
              </a:buClr>
              <a:buSzPct val="100000"/>
              <a:buFont typeface="Arial" pitchFamily="34" charset="0"/>
              <a:buChar char="•"/>
            </a:pPr>
            <a:r>
              <a:rPr lang="de-DE" altLang="de-DE" sz="2400" dirty="0">
                <a:latin typeface="Calibri" pitchFamily="34" charset="0"/>
                <a:ea typeface="MS PGothic" pitchFamily="34" charset="-128"/>
                <a:cs typeface="Calibri" pitchFamily="34" charset="0"/>
              </a:rPr>
              <a:t>…….</a:t>
            </a:r>
          </a:p>
          <a:p>
            <a:pPr marL="531813" algn="l" defTabSz="360000">
              <a:spcBef>
                <a:spcPts val="600"/>
              </a:spcBef>
              <a:spcAft>
                <a:spcPts val="600"/>
              </a:spcAft>
              <a:buClr>
                <a:srgbClr val="000000"/>
              </a:buClr>
              <a:buSzPct val="100000"/>
              <a:buFont typeface="Arial" pitchFamily="34" charset="0"/>
              <a:buChar char="•"/>
            </a:pPr>
            <a:r>
              <a:rPr lang="de-DE" altLang="de-DE" sz="2400" dirty="0">
                <a:latin typeface="Calibri" pitchFamily="34" charset="0"/>
                <a:ea typeface="MS PGothic" pitchFamily="34" charset="-128"/>
                <a:cs typeface="Calibri" pitchFamily="34" charset="0"/>
              </a:rPr>
              <a:t>…….</a:t>
            </a:r>
          </a:p>
          <a:p>
            <a:pPr marL="531813" algn="l" defTabSz="360000">
              <a:spcBef>
                <a:spcPts val="600"/>
              </a:spcBef>
              <a:spcAft>
                <a:spcPts val="600"/>
              </a:spcAft>
              <a:buClr>
                <a:srgbClr val="000000"/>
              </a:buClr>
              <a:buSzPct val="100000"/>
              <a:buFont typeface="Arial" pitchFamily="34" charset="0"/>
              <a:buChar char="•"/>
            </a:pPr>
            <a:r>
              <a:rPr lang="de-DE" altLang="de-DE" sz="2400" dirty="0">
                <a:latin typeface="Calibri" pitchFamily="34" charset="0"/>
                <a:ea typeface="MS PGothic" pitchFamily="34" charset="-128"/>
                <a:cs typeface="Calibri" pitchFamily="34" charset="0"/>
              </a:rPr>
              <a:t>…….</a:t>
            </a:r>
          </a:p>
          <a:p>
            <a:pPr marL="1795463" indent="-1612900" defTabSz="360000">
              <a:spcBef>
                <a:spcPts val="600"/>
              </a:spcBef>
              <a:spcAft>
                <a:spcPts val="600"/>
              </a:spcAft>
              <a:buClr>
                <a:srgbClr val="000000"/>
              </a:buClr>
              <a:buSzPct val="100000"/>
            </a:pPr>
            <a:r>
              <a:rPr lang="de-DE" altLang="de-DE" sz="2000" dirty="0">
                <a:solidFill>
                  <a:schemeClr val="tx1"/>
                </a:solidFill>
                <a:latin typeface="Calibri" pitchFamily="34" charset="0"/>
                <a:ea typeface="MS PGothic" pitchFamily="34" charset="-128"/>
                <a:cs typeface="Calibri" pitchFamily="34" charset="0"/>
              </a:rPr>
              <a:t>	</a:t>
            </a:r>
            <a:endParaRPr lang="en-US" altLang="de-DE" sz="2000" dirty="0">
              <a:latin typeface="Calibri" pitchFamily="34" charset="0"/>
              <a:ea typeface="MS PGothic" pitchFamily="34" charset="-128"/>
              <a:cs typeface="Calibri" pitchFamily="34" charset="0"/>
            </a:endParaRPr>
          </a:p>
        </p:txBody>
      </p:sp>
      <p:sp>
        <p:nvSpPr>
          <p:cNvPr id="3" name="Textfeld 2">
            <a:extLst>
              <a:ext uri="{FF2B5EF4-FFF2-40B4-BE49-F238E27FC236}">
                <a16:creationId xmlns:a16="http://schemas.microsoft.com/office/drawing/2014/main" id="{1A976FC6-F9D0-4A25-A1F9-2E9CF9E9F7E7}"/>
              </a:ext>
            </a:extLst>
          </p:cNvPr>
          <p:cNvSpPr txBox="1"/>
          <p:nvPr/>
        </p:nvSpPr>
        <p:spPr>
          <a:xfrm>
            <a:off x="0" y="980728"/>
            <a:ext cx="9144000" cy="369332"/>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Diskussion – Rückfragen und Erfahrungen</a:t>
            </a:r>
          </a:p>
        </p:txBody>
      </p:sp>
    </p:spTree>
    <p:extLst>
      <p:ext uri="{BB962C8B-B14F-4D97-AF65-F5344CB8AC3E}">
        <p14:creationId xmlns:p14="http://schemas.microsoft.com/office/powerpoint/2010/main" val="355779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type="subTitle"/>
          </p:nvPr>
        </p:nvSpPr>
        <p:spPr bwMode="auto">
          <a:xfrm>
            <a:off x="683568" y="1970113"/>
            <a:ext cx="7869200" cy="1923604"/>
          </a:xfrm>
          <a:prstGeom prst="rect">
            <a:avLst/>
          </a:prstGeom>
          <a:noFill/>
          <a:ln w="9525">
            <a:noFill/>
            <a:miter lim="800000"/>
            <a:headEnd/>
            <a:tailEnd/>
          </a:ln>
        </p:spPr>
        <p:txBody>
          <a:bodyPr wrap="square">
            <a:spAutoFit/>
          </a:bodyPr>
          <a:lstStyle/>
          <a:p>
            <a:pPr marL="531813" algn="ctr" defTabSz="360000">
              <a:spcBef>
                <a:spcPts val="600"/>
              </a:spcBef>
              <a:spcAft>
                <a:spcPts val="600"/>
              </a:spcAft>
              <a:buClr>
                <a:srgbClr val="000000"/>
              </a:buClr>
              <a:buSzPct val="100000"/>
            </a:pPr>
            <a:endParaRPr lang="de-DE" altLang="de-DE" sz="2800" b="1" dirty="0">
              <a:latin typeface="Calibri" pitchFamily="34" charset="0"/>
              <a:ea typeface="MS PGothic" pitchFamily="34" charset="-128"/>
              <a:cs typeface="Calibri" pitchFamily="34" charset="0"/>
            </a:endParaRPr>
          </a:p>
          <a:p>
            <a:pPr marL="285750" lvl="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Sichtung der Hinweise für Fachlehrkräfte</a:t>
            </a:r>
          </a:p>
          <a:p>
            <a:pPr marL="285750" lvl="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Teambildung für die Arbeit in den Distanzphasen</a:t>
            </a:r>
          </a:p>
          <a:p>
            <a:pPr marL="285750" lvl="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Abfrage von Bedarfen und Vorschlägen für den weiteren Verlauf</a:t>
            </a:r>
          </a:p>
          <a:p>
            <a:pPr marL="28575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Vorbereitung der ersten digitalen Arbeitsphase: Wünsche, Angebote und Vereinbarungen / mögliche Inhalte</a:t>
            </a:r>
            <a:r>
              <a:rPr lang="de-DE" altLang="de-DE" sz="2000" dirty="0">
                <a:solidFill>
                  <a:schemeClr val="tx1"/>
                </a:solidFill>
                <a:latin typeface="Calibri" pitchFamily="34" charset="0"/>
                <a:ea typeface="MS PGothic" pitchFamily="34" charset="-128"/>
                <a:cs typeface="Calibri" pitchFamily="34" charset="0"/>
              </a:rPr>
              <a:t>	</a:t>
            </a:r>
            <a:endParaRPr lang="en-US" altLang="de-DE" sz="2000" dirty="0">
              <a:latin typeface="Calibri" pitchFamily="34" charset="0"/>
              <a:ea typeface="MS PGothic" pitchFamily="34" charset="-128"/>
              <a:cs typeface="Calibri" pitchFamily="34" charset="0"/>
            </a:endParaRPr>
          </a:p>
        </p:txBody>
      </p:sp>
      <p:sp>
        <p:nvSpPr>
          <p:cNvPr id="3" name="Textfeld 2">
            <a:extLst>
              <a:ext uri="{FF2B5EF4-FFF2-40B4-BE49-F238E27FC236}">
                <a16:creationId xmlns:a16="http://schemas.microsoft.com/office/drawing/2014/main" id="{1A976FC6-F9D0-4A25-A1F9-2E9CF9E9F7E7}"/>
              </a:ext>
            </a:extLst>
          </p:cNvPr>
          <p:cNvSpPr txBox="1"/>
          <p:nvPr/>
        </p:nvSpPr>
        <p:spPr>
          <a:xfrm>
            <a:off x="0" y="980728"/>
            <a:ext cx="9144000" cy="369332"/>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Vorbereitung der Distanzphase</a:t>
            </a:r>
          </a:p>
        </p:txBody>
      </p:sp>
    </p:spTree>
    <p:extLst>
      <p:ext uri="{BB962C8B-B14F-4D97-AF65-F5344CB8AC3E}">
        <p14:creationId xmlns:p14="http://schemas.microsoft.com/office/powerpoint/2010/main" val="790287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380" y="809517"/>
            <a:ext cx="8229240" cy="720080"/>
          </a:xfrm>
        </p:spPr>
        <p:txBody>
          <a:bodyPr/>
          <a:lstStyle/>
          <a:p>
            <a:pPr algn="ctr"/>
            <a:r>
              <a:rPr lang="de-DE" sz="2000" dirty="0">
                <a:latin typeface="Calibri" panose="020F0502020204030204" pitchFamily="34" charset="0"/>
                <a:cs typeface="Calibri" panose="020F0502020204030204" pitchFamily="34" charset="0"/>
              </a:rPr>
              <a:t>Literaturverzeichnis</a:t>
            </a:r>
          </a:p>
        </p:txBody>
      </p:sp>
      <p:sp>
        <p:nvSpPr>
          <p:cNvPr id="3" name="Textplatzhalter 2"/>
          <p:cNvSpPr>
            <a:spLocks noGrp="1"/>
          </p:cNvSpPr>
          <p:nvPr>
            <p:ph type="body"/>
          </p:nvPr>
        </p:nvSpPr>
        <p:spPr>
          <a:xfrm>
            <a:off x="251520" y="1556792"/>
            <a:ext cx="8661288" cy="4602408"/>
          </a:xfrm>
        </p:spPr>
        <p:txBody>
          <a:bodyPr anchor="t"/>
          <a:lstStyle/>
          <a:p>
            <a:pPr>
              <a:spcBef>
                <a:spcPts val="600"/>
              </a:spcBef>
              <a:spcAft>
                <a:spcPts val="600"/>
              </a:spcAft>
            </a:pPr>
            <a:r>
              <a:rPr lang="de-DE" sz="1600" kern="1200" dirty="0">
                <a:solidFill>
                  <a:schemeClr val="tx1"/>
                </a:solidFill>
                <a:latin typeface="Calibri" panose="020F0502020204030204" pitchFamily="34" charset="0"/>
                <a:cs typeface="Calibri" panose="020F0502020204030204" pitchFamily="34" charset="0"/>
              </a:rPr>
              <a:t>Götz, T. (Hrsg.). (2017). </a:t>
            </a:r>
            <a:r>
              <a:rPr lang="de-DE" sz="1600" i="1" dirty="0">
                <a:effectLst/>
                <a:latin typeface="Calibri" panose="020F0502020204030204" pitchFamily="34" charset="0"/>
                <a:cs typeface="Calibri" panose="020F0502020204030204" pitchFamily="34" charset="0"/>
              </a:rPr>
              <a:t>Emotion, Motivation und selbstreguliertes Lernen</a:t>
            </a:r>
            <a:r>
              <a:rPr lang="de-DE" sz="1600" dirty="0">
                <a:effectLst/>
                <a:latin typeface="Calibri" panose="020F0502020204030204" pitchFamily="34" charset="0"/>
                <a:cs typeface="Calibri" panose="020F0502020204030204" pitchFamily="34" charset="0"/>
              </a:rPr>
              <a:t> (2. aktualisierte Aufl.).  Paderborn: Ferdinand Schöningh.</a:t>
            </a:r>
            <a:endParaRPr lang="de-DE" sz="1600" kern="1200" dirty="0">
              <a:solidFill>
                <a:schemeClr val="tx1"/>
              </a:solidFill>
              <a:latin typeface="Calibri" panose="020F0502020204030204" pitchFamily="34" charset="0"/>
              <a:cs typeface="Calibri" panose="020F0502020204030204" pitchFamily="34" charset="0"/>
            </a:endParaRPr>
          </a:p>
          <a:p>
            <a:pPr>
              <a:spcBef>
                <a:spcPts val="600"/>
              </a:spcBef>
              <a:spcAft>
                <a:spcPts val="600"/>
              </a:spcAft>
            </a:pPr>
            <a:r>
              <a:rPr lang="de-DE" sz="1600" b="0" dirty="0" err="1">
                <a:effectLst/>
                <a:latin typeface="Calibri" panose="020F0502020204030204" pitchFamily="34" charset="0"/>
                <a:cs typeface="Calibri" panose="020F0502020204030204" pitchFamily="34" charset="0"/>
              </a:rPr>
              <a:t>Hauerstein</a:t>
            </a:r>
            <a:r>
              <a:rPr lang="de-DE" sz="1600" b="0" dirty="0">
                <a:effectLst/>
                <a:latin typeface="Calibri" panose="020F0502020204030204" pitchFamily="34" charset="0"/>
                <a:cs typeface="Calibri" panose="020F0502020204030204" pitchFamily="34" charset="0"/>
              </a:rPr>
              <a:t>, M.-T., van Vorst, H. &amp; </a:t>
            </a:r>
            <a:r>
              <a:rPr lang="de-DE" sz="1600" b="0" dirty="0" err="1">
                <a:effectLst/>
                <a:latin typeface="Calibri" panose="020F0502020204030204" pitchFamily="34" charset="0"/>
                <a:cs typeface="Calibri" panose="020F0502020204030204" pitchFamily="34" charset="0"/>
              </a:rPr>
              <a:t>Sumfleth</a:t>
            </a:r>
            <a:r>
              <a:rPr lang="de-DE" sz="1600" b="0" dirty="0">
                <a:effectLst/>
                <a:latin typeface="Calibri" panose="020F0502020204030204" pitchFamily="34" charset="0"/>
                <a:cs typeface="Calibri" panose="020F0502020204030204" pitchFamily="34" charset="0"/>
              </a:rPr>
              <a:t>, E. (2016). Effektivität von Lernleitern im Chemieunterricht der Sekundarstufe I. In C. Maurer (Hrsg.),</a:t>
            </a:r>
            <a:r>
              <a:rPr lang="de-DE" sz="1600" b="0" i="1" dirty="0">
                <a:effectLst/>
                <a:latin typeface="Calibri" panose="020F0502020204030204" pitchFamily="34" charset="0"/>
                <a:cs typeface="Calibri" panose="020F0502020204030204" pitchFamily="34" charset="0"/>
              </a:rPr>
              <a:t> Implementation fachdidaktischer Innovation im Spiegel von Forschung und Praxis. Gesellschaft für Didaktik der Chemie und Physik</a:t>
            </a:r>
            <a:r>
              <a:rPr lang="de-DE" sz="1600" b="0" dirty="0">
                <a:effectLst/>
                <a:latin typeface="Calibri" panose="020F0502020204030204" pitchFamily="34" charset="0"/>
                <a:cs typeface="Calibri" panose="020F0502020204030204" pitchFamily="34" charset="0"/>
              </a:rPr>
              <a:t>. Jahrestagung in Zürich 2016 (Bd. 37, S. 792–795). </a:t>
            </a:r>
            <a:r>
              <a:rPr lang="de-DE" sz="1600" dirty="0">
                <a:latin typeface="Calibri" panose="020F0502020204030204" pitchFamily="34" charset="0"/>
                <a:cs typeface="Calibri" panose="020F0502020204030204" pitchFamily="34" charset="0"/>
              </a:rPr>
              <a:t>Verfügbar unter </a:t>
            </a:r>
            <a:r>
              <a:rPr lang="de-DE" sz="1600" dirty="0">
                <a:effectLst/>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hlinkClick r:id="rId3"/>
              </a:rPr>
              <a:t>https://www.gdcp-ev.de/wp-content/tagungsbaende/GDCP_Band37.pdf</a:t>
            </a:r>
            <a:r>
              <a:rPr lang="de-DE" sz="1600" dirty="0">
                <a:effectLst/>
                <a:latin typeface="Calibri" panose="020F0502020204030204" pitchFamily="34" charset="0"/>
                <a:cs typeface="Calibri" panose="020F0502020204030204" pitchFamily="34" charset="0"/>
              </a:rPr>
              <a:t>  [</a:t>
            </a:r>
            <a:r>
              <a:rPr lang="de-DE" sz="1600" dirty="0">
                <a:latin typeface="Calibri" panose="020F0502020204030204" pitchFamily="34" charset="0"/>
                <a:cs typeface="Calibri" panose="020F0502020204030204" pitchFamily="34" charset="0"/>
              </a:rPr>
              <a:t>04.05.2021].</a:t>
            </a:r>
            <a:endParaRPr lang="de-DE" sz="1600" dirty="0">
              <a:effectLst/>
              <a:latin typeface="Calibri" panose="020F0502020204030204" pitchFamily="34" charset="0"/>
              <a:cs typeface="Calibri" panose="020F0502020204030204" pitchFamily="34" charset="0"/>
            </a:endParaRPr>
          </a:p>
          <a:p>
            <a:pPr algn="l">
              <a:spcBef>
                <a:spcPts val="600"/>
              </a:spcBef>
              <a:spcAft>
                <a:spcPts val="600"/>
              </a:spcAft>
            </a:pPr>
            <a:r>
              <a:rPr lang="de-DE" sz="1600" kern="1200" dirty="0">
                <a:solidFill>
                  <a:schemeClr val="tx1"/>
                </a:solidFill>
                <a:latin typeface="Calibri" panose="020F0502020204030204" pitchFamily="34" charset="0"/>
                <a:cs typeface="Calibri" panose="020F0502020204030204" pitchFamily="34" charset="0"/>
              </a:rPr>
              <a:t>Lange, D. (2012). </a:t>
            </a:r>
            <a:r>
              <a:rPr lang="de-DE" sz="1600" i="1" kern="1200" dirty="0">
                <a:solidFill>
                  <a:schemeClr val="tx1"/>
                </a:solidFill>
                <a:latin typeface="Calibri" panose="020F0502020204030204" pitchFamily="34" charset="0"/>
                <a:cs typeface="Calibri" panose="020F0502020204030204" pitchFamily="34" charset="0"/>
              </a:rPr>
              <a:t>Steigerung selbstregulierten Lernens durch computerbasiertes Feedback beim Erwerb  von Experimentierkompetenz </a:t>
            </a:r>
            <a:r>
              <a:rPr lang="de-DE" sz="1600" i="1" kern="1200" dirty="0" smtClean="0">
                <a:solidFill>
                  <a:schemeClr val="tx1"/>
                </a:solidFill>
                <a:latin typeface="Calibri" panose="020F0502020204030204" pitchFamily="34" charset="0"/>
                <a:cs typeface="Calibri" panose="020F0502020204030204" pitchFamily="34" charset="0"/>
              </a:rPr>
              <a:t>im </a:t>
            </a:r>
            <a:r>
              <a:rPr lang="de-DE" sz="1600" i="1" kern="1200" dirty="0">
                <a:solidFill>
                  <a:schemeClr val="tx1"/>
                </a:solidFill>
                <a:latin typeface="Calibri" panose="020F0502020204030204" pitchFamily="34" charset="0"/>
                <a:cs typeface="Calibri" panose="020F0502020204030204" pitchFamily="34" charset="0"/>
              </a:rPr>
              <a:t>Fach Biologie</a:t>
            </a:r>
            <a:r>
              <a:rPr lang="de-DE" sz="1600" kern="1200" dirty="0">
                <a:solidFill>
                  <a:schemeClr val="tx1"/>
                </a:solidFill>
                <a:latin typeface="Calibri" panose="020F0502020204030204" pitchFamily="34" charset="0"/>
                <a:cs typeface="Calibri" panose="020F0502020204030204" pitchFamily="34" charset="0"/>
              </a:rPr>
              <a:t>. Verfügbar unter </a:t>
            </a:r>
            <a:r>
              <a:rPr lang="de-DE" sz="1600" dirty="0">
                <a:latin typeface="Calibri" panose="020F0502020204030204" pitchFamily="34" charset="0"/>
                <a:cs typeface="Calibri" panose="020F0502020204030204" pitchFamily="34" charset="0"/>
                <a:hlinkClick r:id="rId4"/>
              </a:rPr>
              <a:t>http://hdl.handle.net/11858/00-1735-0000-0015-A36E-6</a:t>
            </a:r>
            <a:r>
              <a:rPr lang="de-DE" sz="1600" dirty="0">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a:t>
            </a:r>
            <a:r>
              <a:rPr lang="de-DE" sz="1600" dirty="0">
                <a:latin typeface="Calibri" panose="020F0502020204030204" pitchFamily="34" charset="0"/>
                <a:cs typeface="Calibri" panose="020F0502020204030204" pitchFamily="34" charset="0"/>
              </a:rPr>
              <a:t>04.05.2021].</a:t>
            </a:r>
          </a:p>
          <a:p>
            <a:pPr algn="l">
              <a:spcBef>
                <a:spcPts val="600"/>
              </a:spcBef>
              <a:spcAft>
                <a:spcPts val="600"/>
              </a:spcAft>
            </a:pPr>
            <a:r>
              <a:rPr lang="de-DE" sz="1600" kern="1200" dirty="0" err="1">
                <a:solidFill>
                  <a:schemeClr val="tx1"/>
                </a:solidFill>
                <a:latin typeface="Calibri" panose="020F0502020204030204" pitchFamily="34" charset="0"/>
                <a:cs typeface="Calibri" panose="020F0502020204030204" pitchFamily="34" charset="0"/>
              </a:rPr>
              <a:t>Kölbach</a:t>
            </a:r>
            <a:r>
              <a:rPr lang="de-DE" sz="1600" kern="1200" dirty="0">
                <a:solidFill>
                  <a:schemeClr val="tx1"/>
                </a:solidFill>
                <a:latin typeface="Calibri" panose="020F0502020204030204" pitchFamily="34" charset="0"/>
                <a:cs typeface="Calibri" panose="020F0502020204030204" pitchFamily="34" charset="0"/>
              </a:rPr>
              <a:t>, E. (2011). </a:t>
            </a:r>
            <a:r>
              <a:rPr lang="de-DE" sz="1600" i="1" dirty="0">
                <a:latin typeface="Calibri" panose="020F0502020204030204" pitchFamily="34" charset="0"/>
                <a:cs typeface="Calibri" panose="020F0502020204030204" pitchFamily="34" charset="0"/>
              </a:rPr>
              <a:t>Kontexteinflüsse beim Lernen mit Lösungsbeispielen </a:t>
            </a:r>
            <a:r>
              <a:rPr lang="de-DE" sz="1600" dirty="0">
                <a:latin typeface="Calibri" panose="020F0502020204030204" pitchFamily="34" charset="0"/>
                <a:cs typeface="Calibri" panose="020F0502020204030204" pitchFamily="34" charset="0"/>
              </a:rPr>
              <a:t>(Studien zum Physik- und Chemielernen, Band 123). Berlin: Logos-Verlag.</a:t>
            </a:r>
          </a:p>
          <a:p>
            <a:pPr algn="l">
              <a:spcBef>
                <a:spcPts val="600"/>
              </a:spcBef>
              <a:spcAft>
                <a:spcPts val="600"/>
              </a:spcAft>
            </a:pPr>
            <a:r>
              <a:rPr lang="de-DE" sz="1600" dirty="0">
                <a:latin typeface="Calibri" panose="020F0502020204030204" pitchFamily="34" charset="0"/>
                <a:cs typeface="Calibri" panose="020F0502020204030204" pitchFamily="34" charset="0"/>
              </a:rPr>
              <a:t>Ministerium für Schule und Weiterbildung des Landes Nordrhein-Westfalen (2005).</a:t>
            </a:r>
            <a:r>
              <a:rPr lang="de-DE" sz="1600" b="1" dirty="0">
                <a:latin typeface="Calibri" panose="020F0502020204030204" pitchFamily="34" charset="0"/>
                <a:cs typeface="Calibri" panose="020F0502020204030204" pitchFamily="34" charset="0"/>
              </a:rPr>
              <a:t> </a:t>
            </a:r>
            <a:r>
              <a:rPr lang="de-DE" sz="1600" i="1" dirty="0">
                <a:latin typeface="Calibri" panose="020F0502020204030204" pitchFamily="34" charset="0"/>
                <a:cs typeface="Calibri" panose="020F0502020204030204" pitchFamily="34" charset="0"/>
              </a:rPr>
              <a:t>Schulgesetz für das Land Nordrhein-Westfalen. </a:t>
            </a:r>
            <a:r>
              <a:rPr lang="de-DE" sz="1600" dirty="0">
                <a:latin typeface="Calibri" panose="020F0502020204030204" pitchFamily="34" charset="0"/>
                <a:cs typeface="Calibri" panose="020F0502020204030204" pitchFamily="34" charset="0"/>
              </a:rPr>
              <a:t>Verfügbar unter  </a:t>
            </a:r>
            <a:r>
              <a:rPr lang="de-DE" sz="1600" dirty="0">
                <a:latin typeface="Calibri" panose="020F0502020204030204" pitchFamily="34" charset="0"/>
                <a:cs typeface="Calibri" panose="020F0502020204030204" pitchFamily="34" charset="0"/>
                <a:hlinkClick r:id="rId5"/>
              </a:rPr>
              <a:t>https://bass.schul-welt.de/6043.htm</a:t>
            </a:r>
            <a:r>
              <a:rPr lang="de-DE" sz="1600" dirty="0">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a:t>
            </a:r>
            <a:r>
              <a:rPr lang="de-DE" sz="1600" dirty="0">
                <a:latin typeface="Calibri" panose="020F0502020204030204" pitchFamily="34" charset="0"/>
                <a:cs typeface="Calibri" panose="020F0502020204030204" pitchFamily="34" charset="0"/>
              </a:rPr>
              <a:t>04.05.2021].</a:t>
            </a:r>
          </a:p>
          <a:p>
            <a:pPr algn="l">
              <a:spcBef>
                <a:spcPts val="600"/>
              </a:spcBef>
              <a:spcAft>
                <a:spcPts val="600"/>
              </a:spcAft>
            </a:pPr>
            <a:endParaRPr lang="de-DE" sz="1600" dirty="0">
              <a:latin typeface="Calibri" panose="020F0502020204030204" pitchFamily="34" charset="0"/>
              <a:cs typeface="Calibri" panose="020F0502020204030204" pitchFamily="34" charset="0"/>
            </a:endParaRPr>
          </a:p>
          <a:p>
            <a:pPr>
              <a:lnSpc>
                <a:spcPct val="100000"/>
              </a:lnSpc>
              <a:spcBef>
                <a:spcPts val="600"/>
              </a:spcBef>
              <a:spcAft>
                <a:spcPts val="600"/>
              </a:spcAft>
              <a:buFont typeface="Arial" pitchFamily="34" charset="0"/>
              <a:buNone/>
            </a:pPr>
            <a:endParaRPr lang="de-DE" sz="1600" kern="1200" dirty="0">
              <a:solidFill>
                <a:schemeClr val="tx1"/>
              </a:solidFill>
              <a:latin typeface="Calibri" panose="020F0502020204030204" pitchFamily="34" charset="0"/>
            </a:endParaRPr>
          </a:p>
          <a:p>
            <a:pPr algn="l">
              <a:spcBef>
                <a:spcPts val="600"/>
              </a:spcBef>
              <a:spcAft>
                <a:spcPts val="600"/>
              </a:spcAft>
            </a:pPr>
            <a:endParaRPr lang="de-DE" sz="1600" kern="1200" dirty="0">
              <a:solidFill>
                <a:schemeClr val="tx1"/>
              </a:solidFill>
              <a:latin typeface="Calibri" panose="020F0502020204030204" pitchFamily="34" charset="0"/>
            </a:endParaRPr>
          </a:p>
          <a:p>
            <a:pPr algn="l"/>
            <a:endParaRPr lang="de-DE" sz="1600" dirty="0"/>
          </a:p>
        </p:txBody>
      </p:sp>
    </p:spTree>
    <p:extLst>
      <p:ext uri="{BB962C8B-B14F-4D97-AF65-F5344CB8AC3E}">
        <p14:creationId xmlns:p14="http://schemas.microsoft.com/office/powerpoint/2010/main" val="2181487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251520" y="1484784"/>
            <a:ext cx="8416412" cy="4176464"/>
          </a:xfrm>
        </p:spPr>
        <p:txBody>
          <a:bodyPr anchor="t"/>
          <a:lstStyle/>
          <a:p>
            <a:pPr>
              <a:spcBef>
                <a:spcPts val="600"/>
              </a:spcBef>
              <a:spcAft>
                <a:spcPts val="600"/>
              </a:spcAft>
            </a:pPr>
            <a:r>
              <a:rPr lang="de-DE" sz="1600" dirty="0">
                <a:latin typeface="Calibri" panose="020F0502020204030204" pitchFamily="34" charset="0"/>
                <a:cs typeface="Calibri" panose="020F0502020204030204" pitchFamily="34" charset="0"/>
              </a:rPr>
              <a:t>Ministerium für Schule und Bildung des Landes Nordrhein-Westfalen (</a:t>
            </a:r>
            <a:r>
              <a:rPr lang="de-DE" sz="1600" dirty="0" err="1">
                <a:latin typeface="Calibri" panose="020F0502020204030204" pitchFamily="34" charset="0"/>
                <a:cs typeface="Calibri" panose="020F0502020204030204" pitchFamily="34" charset="0"/>
              </a:rPr>
              <a:t>Hrsg</a:t>
            </a:r>
            <a:r>
              <a:rPr lang="de-DE" sz="1600" dirty="0">
                <a:latin typeface="Calibri" panose="020F0502020204030204" pitchFamily="34" charset="0"/>
                <a:cs typeface="Calibri" panose="020F0502020204030204" pitchFamily="34" charset="0"/>
              </a:rPr>
              <a:t>). (2019).</a:t>
            </a:r>
            <a:r>
              <a:rPr lang="de-DE" sz="1600" b="1" dirty="0">
                <a:latin typeface="Calibri" panose="020F0502020204030204" pitchFamily="34" charset="0"/>
                <a:cs typeface="Calibri" panose="020F0502020204030204" pitchFamily="34" charset="0"/>
              </a:rPr>
              <a:t> </a:t>
            </a:r>
            <a:r>
              <a:rPr lang="de-DE" sz="1600" i="1" dirty="0">
                <a:latin typeface="Calibri" panose="020F0502020204030204" pitchFamily="34" charset="0"/>
                <a:cs typeface="Calibri" panose="020F0502020204030204" pitchFamily="34" charset="0"/>
              </a:rPr>
              <a:t>Kernlehrplan für</a:t>
            </a:r>
            <a:r>
              <a:rPr lang="de-DE" sz="1600" dirty="0">
                <a:latin typeface="Calibri" panose="020F0502020204030204" pitchFamily="34" charset="0"/>
                <a:cs typeface="Calibri" panose="020F0502020204030204" pitchFamily="34" charset="0"/>
              </a:rPr>
              <a:t> </a:t>
            </a:r>
            <a:r>
              <a:rPr lang="de-DE" sz="1600" i="1" dirty="0">
                <a:latin typeface="Calibri" panose="020F0502020204030204" pitchFamily="34" charset="0"/>
                <a:cs typeface="Calibri" panose="020F0502020204030204" pitchFamily="34" charset="0"/>
              </a:rPr>
              <a:t>die Sekundarstufe I Gymnasium in Nordrhein-Westfalen - Chemie. </a:t>
            </a:r>
            <a:r>
              <a:rPr lang="de-DE" sz="1600" dirty="0">
                <a:latin typeface="Calibri" panose="020F0502020204030204" pitchFamily="34" charset="0"/>
                <a:cs typeface="Calibri" panose="020F0502020204030204" pitchFamily="34" charset="0"/>
              </a:rPr>
              <a:t>Düsseldorf: Ritterbach. Verfügbar unter </a:t>
            </a:r>
            <a:r>
              <a:rPr lang="de-DE" sz="1600" dirty="0">
                <a:latin typeface="Calibri" panose="020F0502020204030204" pitchFamily="34" charset="0"/>
                <a:cs typeface="Calibri" panose="020F0502020204030204" pitchFamily="34" charset="0"/>
                <a:hlinkClick r:id="rId3"/>
              </a:rPr>
              <a:t>https://www.schulentwicklung.nrw.de/lehrplaene/lehrplan/198/g9_ch_klp_%203415_2019_06_23.pdf</a:t>
            </a:r>
            <a:r>
              <a:rPr lang="de-DE" sz="1600" dirty="0">
                <a:latin typeface="Calibri" panose="020F0502020204030204" pitchFamily="34" charset="0"/>
                <a:cs typeface="Calibri" panose="020F0502020204030204" pitchFamily="34" charset="0"/>
              </a:rPr>
              <a:t> [06.09.2021].</a:t>
            </a:r>
          </a:p>
          <a:p>
            <a:pPr algn="l">
              <a:spcBef>
                <a:spcPts val="600"/>
              </a:spcBef>
              <a:spcAft>
                <a:spcPts val="600"/>
              </a:spcAft>
            </a:pPr>
            <a:r>
              <a:rPr lang="de-DE" sz="1600" dirty="0">
                <a:latin typeface="Calibri" panose="020F0502020204030204" pitchFamily="34" charset="0"/>
                <a:cs typeface="Calibri" panose="020F0502020204030204" pitchFamily="34" charset="0"/>
              </a:rPr>
              <a:t>Ministerium für Schule und Bildung des Landes Nordrhein-Westfalen (Hrsg.). (2020). </a:t>
            </a:r>
            <a:r>
              <a:rPr lang="de-DE" sz="1600" i="1" dirty="0">
                <a:latin typeface="Calibri" panose="020F0502020204030204" pitchFamily="34" charset="0"/>
                <a:cs typeface="Calibri" panose="020F0502020204030204" pitchFamily="34" charset="0"/>
              </a:rPr>
              <a:t>Referenzrahmen Schulqualität NRW. Schule in NRW Nr.951. </a:t>
            </a:r>
            <a:r>
              <a:rPr lang="de-DE" sz="1600" dirty="0">
                <a:latin typeface="Calibri" panose="020F0502020204030204" pitchFamily="34" charset="0"/>
                <a:cs typeface="Calibri" panose="020F0502020204030204" pitchFamily="34" charset="0"/>
              </a:rPr>
              <a:t>Verfügbar unter </a:t>
            </a:r>
            <a:r>
              <a:rPr lang="de-DE" sz="1600" u="sng" dirty="0">
                <a:latin typeface="Calibri" panose="020F0502020204030204" pitchFamily="34" charset="0"/>
                <a:cs typeface="Calibri" panose="020F0502020204030204" pitchFamily="34" charset="0"/>
                <a:hlinkClick r:id="rId4"/>
              </a:rPr>
              <a:t>https://www.schulentwicklung.nrw.de/referenzrahmen/broschuere.pdf</a:t>
            </a:r>
            <a:r>
              <a:rPr lang="de-DE" sz="1600" dirty="0">
                <a:latin typeface="Calibri" panose="020F0502020204030204" pitchFamily="34" charset="0"/>
                <a:cs typeface="Calibri" panose="020F0502020204030204" pitchFamily="34" charset="0"/>
              </a:rPr>
              <a:t> [28.10.2021].</a:t>
            </a:r>
          </a:p>
          <a:p>
            <a:pPr algn="l">
              <a:spcBef>
                <a:spcPts val="600"/>
              </a:spcBef>
              <a:spcAft>
                <a:spcPts val="600"/>
              </a:spcAft>
            </a:pPr>
            <a:r>
              <a:rPr lang="de-DE" sz="1600" kern="1200" dirty="0">
                <a:solidFill>
                  <a:schemeClr val="tx1"/>
                </a:solidFill>
                <a:latin typeface="Calibri" panose="020F0502020204030204" pitchFamily="34" charset="0"/>
                <a:cs typeface="Calibri" panose="020F0502020204030204" pitchFamily="34" charset="0"/>
              </a:rPr>
              <a:t>QUA-LiS NRW (2021). Schulentwicklung. </a:t>
            </a:r>
            <a:r>
              <a:rPr lang="de-DE" sz="1600" i="1" kern="1200" dirty="0">
                <a:solidFill>
                  <a:schemeClr val="tx1"/>
                </a:solidFill>
                <a:latin typeface="Calibri" panose="020F0502020204030204" pitchFamily="34" charset="0"/>
                <a:cs typeface="Calibri" panose="020F0502020204030204" pitchFamily="34" charset="0"/>
              </a:rPr>
              <a:t>Methodensammlung. </a:t>
            </a:r>
            <a:r>
              <a:rPr lang="de-DE" sz="1600" kern="1200" dirty="0">
                <a:solidFill>
                  <a:schemeClr val="tx1"/>
                </a:solidFill>
                <a:latin typeface="Calibri" panose="020F0502020204030204" pitchFamily="34" charset="0"/>
                <a:cs typeface="Calibri" panose="020F0502020204030204" pitchFamily="34" charset="0"/>
              </a:rPr>
              <a:t>Verfügbar unter </a:t>
            </a:r>
            <a:r>
              <a:rPr lang="de-DE" sz="1600" kern="1200" dirty="0">
                <a:solidFill>
                  <a:schemeClr val="tx1"/>
                </a:solidFill>
                <a:latin typeface="Calibri" panose="020F0502020204030204" pitchFamily="34" charset="0"/>
                <a:cs typeface="Calibri" panose="020F0502020204030204" pitchFamily="34" charset="0"/>
                <a:hlinkClick r:id="rId5"/>
              </a:rPr>
              <a:t>https://www.schulentwicklung.nrw.de/methodensammlung/</a:t>
            </a:r>
            <a:r>
              <a:rPr lang="de-DE" sz="1600" kern="1200" dirty="0">
                <a:solidFill>
                  <a:schemeClr val="tx1"/>
                </a:solidFill>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a:t>
            </a:r>
            <a:r>
              <a:rPr lang="de-DE" sz="1600" dirty="0">
                <a:latin typeface="Calibri" panose="020F0502020204030204" pitchFamily="34" charset="0"/>
                <a:cs typeface="Calibri" panose="020F0502020204030204" pitchFamily="34" charset="0"/>
              </a:rPr>
              <a:t>04.05.2021].</a:t>
            </a:r>
          </a:p>
          <a:p>
            <a:pPr algn="l">
              <a:spcBef>
                <a:spcPts val="600"/>
              </a:spcBef>
              <a:spcAft>
                <a:spcPts val="600"/>
              </a:spcAft>
            </a:pPr>
            <a:r>
              <a:rPr lang="de-DE" sz="1600" kern="1200" dirty="0" err="1">
                <a:solidFill>
                  <a:schemeClr val="tx1"/>
                </a:solidFill>
                <a:latin typeface="Calibri" panose="020F0502020204030204" pitchFamily="34" charset="0"/>
                <a:cs typeface="Calibri" panose="020F0502020204030204" pitchFamily="34" charset="0"/>
              </a:rPr>
              <a:t>Reiss</a:t>
            </a:r>
            <a:r>
              <a:rPr lang="de-DE" sz="1600" kern="1200" dirty="0">
                <a:solidFill>
                  <a:schemeClr val="tx1"/>
                </a:solidFill>
                <a:latin typeface="Calibri" panose="020F0502020204030204" pitchFamily="34" charset="0"/>
                <a:cs typeface="Calibri" panose="020F0502020204030204" pitchFamily="34" charset="0"/>
              </a:rPr>
              <a:t>, K., Sälzer, C., </a:t>
            </a:r>
            <a:r>
              <a:rPr lang="de-DE" sz="1600" kern="1200" dirty="0" err="1">
                <a:solidFill>
                  <a:schemeClr val="tx1"/>
                </a:solidFill>
                <a:latin typeface="Calibri" panose="020F0502020204030204" pitchFamily="34" charset="0"/>
                <a:cs typeface="Calibri" panose="020F0502020204030204" pitchFamily="34" charset="0"/>
              </a:rPr>
              <a:t>Schiepe-Tiska</a:t>
            </a:r>
            <a:r>
              <a:rPr lang="de-DE" sz="1600" kern="1200" dirty="0">
                <a:solidFill>
                  <a:schemeClr val="tx1"/>
                </a:solidFill>
                <a:latin typeface="Calibri" panose="020F0502020204030204" pitchFamily="34" charset="0"/>
                <a:cs typeface="Calibri" panose="020F0502020204030204" pitchFamily="34" charset="0"/>
              </a:rPr>
              <a:t>, A., Klieme, E. &amp; Köller, O. (Hrsg</a:t>
            </a:r>
            <a:r>
              <a:rPr lang="de-DE" sz="1600" kern="1200" dirty="0" smtClean="0">
                <a:solidFill>
                  <a:schemeClr val="tx1"/>
                </a:solidFill>
                <a:latin typeface="Calibri" panose="020F0502020204030204" pitchFamily="34" charset="0"/>
                <a:cs typeface="Calibri" panose="020F0502020204030204" pitchFamily="34" charset="0"/>
              </a:rPr>
              <a:t>.). (</a:t>
            </a:r>
            <a:r>
              <a:rPr lang="de-DE" sz="1600" kern="1200" dirty="0">
                <a:solidFill>
                  <a:schemeClr val="tx1"/>
                </a:solidFill>
                <a:latin typeface="Calibri" panose="020F0502020204030204" pitchFamily="34" charset="0"/>
                <a:cs typeface="Calibri" panose="020F0502020204030204" pitchFamily="34" charset="0"/>
              </a:rPr>
              <a:t>2016). </a:t>
            </a:r>
            <a:r>
              <a:rPr lang="de-DE" sz="1600" i="1" kern="1200" dirty="0">
                <a:solidFill>
                  <a:schemeClr val="tx1"/>
                </a:solidFill>
                <a:latin typeface="Calibri" panose="020F0502020204030204" pitchFamily="34" charset="0"/>
                <a:cs typeface="Calibri" panose="020F0502020204030204" pitchFamily="34" charset="0"/>
              </a:rPr>
              <a:t>PISA 2015. Eine Studie zwischen Kontinuität und Innovation</a:t>
            </a:r>
            <a:r>
              <a:rPr lang="de-DE" sz="1600" kern="1200" dirty="0">
                <a:solidFill>
                  <a:schemeClr val="tx1"/>
                </a:solidFill>
                <a:latin typeface="Calibri" panose="020F0502020204030204" pitchFamily="34" charset="0"/>
                <a:cs typeface="Calibri" panose="020F0502020204030204" pitchFamily="34" charset="0"/>
              </a:rPr>
              <a:t>. Münster, New York: Waxmann.</a:t>
            </a:r>
          </a:p>
          <a:p>
            <a:pPr algn="l">
              <a:spcBef>
                <a:spcPts val="600"/>
              </a:spcBef>
            </a:pPr>
            <a:r>
              <a:rPr lang="de-DE" sz="1600" kern="1200" dirty="0" err="1">
                <a:solidFill>
                  <a:schemeClr val="tx1"/>
                </a:solidFill>
                <a:latin typeface="Calibri" panose="020F0502020204030204" pitchFamily="34" charset="0"/>
                <a:cs typeface="Calibri" panose="020F0502020204030204" pitchFamily="34" charset="0"/>
              </a:rPr>
              <a:t>Schiepe-Tiska</a:t>
            </a:r>
            <a:r>
              <a:rPr lang="de-DE" sz="1600" kern="1200" dirty="0">
                <a:solidFill>
                  <a:schemeClr val="tx1"/>
                </a:solidFill>
                <a:latin typeface="Calibri" panose="020F0502020204030204" pitchFamily="34" charset="0"/>
                <a:cs typeface="Calibri" panose="020F0502020204030204" pitchFamily="34" charset="0"/>
              </a:rPr>
              <a:t>, A., </a:t>
            </a:r>
            <a:r>
              <a:rPr lang="de-DE" sz="1600" kern="1200" dirty="0" err="1">
                <a:solidFill>
                  <a:schemeClr val="tx1"/>
                </a:solidFill>
                <a:latin typeface="Calibri" panose="020F0502020204030204" pitchFamily="34" charset="0"/>
                <a:cs typeface="Calibri" panose="020F0502020204030204" pitchFamily="34" charset="0"/>
              </a:rPr>
              <a:t>Schmidtner</a:t>
            </a:r>
            <a:r>
              <a:rPr lang="de-DE" sz="1600" kern="1200" dirty="0">
                <a:solidFill>
                  <a:schemeClr val="tx1"/>
                </a:solidFill>
                <a:latin typeface="Calibri" panose="020F0502020204030204" pitchFamily="34" charset="0"/>
                <a:cs typeface="Calibri" panose="020F0502020204030204" pitchFamily="34" charset="0"/>
              </a:rPr>
              <a:t>, St., Müller, K., Heine, J.-H., Neumann, K. &amp; Lüdtke, O. (2016). Naturwissenschaftlicher Unterricht in Deutschland in PISA 2015 im internationalen Vergleich. In K. </a:t>
            </a:r>
            <a:r>
              <a:rPr lang="de-DE" sz="1600" kern="1200" dirty="0" err="1">
                <a:solidFill>
                  <a:schemeClr val="tx1"/>
                </a:solidFill>
                <a:latin typeface="Calibri" panose="020F0502020204030204" pitchFamily="34" charset="0"/>
                <a:cs typeface="Calibri" panose="020F0502020204030204" pitchFamily="34" charset="0"/>
              </a:rPr>
              <a:t>Reiss</a:t>
            </a:r>
            <a:r>
              <a:rPr lang="de-DE" sz="1600" kern="1200" dirty="0">
                <a:solidFill>
                  <a:schemeClr val="tx1"/>
                </a:solidFill>
                <a:latin typeface="Calibri" panose="020F0502020204030204" pitchFamily="34" charset="0"/>
                <a:cs typeface="Calibri" panose="020F0502020204030204" pitchFamily="34" charset="0"/>
              </a:rPr>
              <a:t>, C. Sälzer, A. </a:t>
            </a:r>
            <a:r>
              <a:rPr lang="de-DE" sz="1600" kern="1200" dirty="0" err="1">
                <a:solidFill>
                  <a:schemeClr val="tx1"/>
                </a:solidFill>
                <a:latin typeface="Calibri" panose="020F0502020204030204" pitchFamily="34" charset="0"/>
                <a:cs typeface="Calibri" panose="020F0502020204030204" pitchFamily="34" charset="0"/>
              </a:rPr>
              <a:t>Schiepe-Tiska</a:t>
            </a:r>
            <a:r>
              <a:rPr lang="de-DE" sz="1600" kern="1200" dirty="0">
                <a:solidFill>
                  <a:schemeClr val="tx1"/>
                </a:solidFill>
                <a:latin typeface="Calibri" panose="020F0502020204030204" pitchFamily="34" charset="0"/>
                <a:cs typeface="Calibri" panose="020F0502020204030204" pitchFamily="34" charset="0"/>
              </a:rPr>
              <a:t>, E. Klieme &amp; O. Köller (Hrsg.), </a:t>
            </a:r>
            <a:r>
              <a:rPr lang="de-DE" sz="1600" i="1" kern="1200" dirty="0">
                <a:solidFill>
                  <a:schemeClr val="tx1"/>
                </a:solidFill>
                <a:latin typeface="Calibri" panose="020F0502020204030204" pitchFamily="34" charset="0"/>
                <a:cs typeface="Calibri" panose="020F0502020204030204" pitchFamily="34" charset="0"/>
              </a:rPr>
              <a:t>PISA 2015. Eine Studie zwischen Kontinuität und Innovation </a:t>
            </a:r>
            <a:r>
              <a:rPr lang="de-DE" sz="1600" kern="1200" dirty="0">
                <a:solidFill>
                  <a:schemeClr val="tx1"/>
                </a:solidFill>
                <a:latin typeface="Calibri" panose="020F0502020204030204" pitchFamily="34" charset="0"/>
                <a:cs typeface="Calibri" panose="020F0502020204030204" pitchFamily="34" charset="0"/>
              </a:rPr>
              <a:t>(S. 133</a:t>
            </a:r>
            <a:r>
              <a:rPr lang="de-DE" sz="1600" dirty="0">
                <a:effectLst/>
                <a:latin typeface="Calibri" panose="020F0502020204030204" pitchFamily="34" charset="0"/>
                <a:cs typeface="Calibri" panose="020F0502020204030204" pitchFamily="34" charset="0"/>
              </a:rPr>
              <a:t>–175</a:t>
            </a:r>
            <a:r>
              <a:rPr lang="de-DE" sz="1600" kern="1200" dirty="0">
                <a:solidFill>
                  <a:schemeClr val="tx1"/>
                </a:solidFill>
                <a:latin typeface="Calibri" panose="020F0502020204030204" pitchFamily="34" charset="0"/>
                <a:cs typeface="Calibri" panose="020F0502020204030204" pitchFamily="34" charset="0"/>
              </a:rPr>
              <a:t>). Münster, New York: Waxmann.</a:t>
            </a:r>
          </a:p>
          <a:p>
            <a:pPr algn="l">
              <a:spcBef>
                <a:spcPts val="600"/>
              </a:spcBef>
            </a:pPr>
            <a:endParaRPr lang="de-DE" sz="1600" dirty="0">
              <a:latin typeface="Calibri" panose="020F0502020204030204" pitchFamily="34" charset="0"/>
              <a:cs typeface="Calibri" panose="020F0502020204030204" pitchFamily="34" charset="0"/>
            </a:endParaRPr>
          </a:p>
          <a:p>
            <a:endParaRPr lang="de-DE" sz="1600" dirty="0">
              <a:effectLst/>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
        <p:nvSpPr>
          <p:cNvPr id="5" name="Titel 1"/>
          <p:cNvSpPr txBox="1">
            <a:spLocks/>
          </p:cNvSpPr>
          <p:nvPr/>
        </p:nvSpPr>
        <p:spPr>
          <a:xfrm>
            <a:off x="457380" y="836712"/>
            <a:ext cx="8229240" cy="720080"/>
          </a:xfrm>
          <a:prstGeom prst="rect">
            <a:avLst/>
          </a:prstGeom>
        </p:spPr>
        <p:txBody>
          <a:bodyPr lIns="0" tIns="0" rIns="0" bIns="0" anchor="ctr"/>
          <a:lstStyle/>
          <a:p>
            <a:pPr algn="ctr"/>
            <a:r>
              <a:rPr lang="de-DE" sz="2000" kern="0" dirty="0">
                <a:solidFill>
                  <a:sysClr val="windowText" lastClr="000000"/>
                </a:solidFill>
                <a:latin typeface="Calibri" panose="020F0502020204030204" pitchFamily="34" charset="0"/>
                <a:cs typeface="Calibri" panose="020F0502020204030204" pitchFamily="34" charset="0"/>
              </a:rPr>
              <a:t>Literaturverzeichnis</a:t>
            </a:r>
          </a:p>
        </p:txBody>
      </p:sp>
    </p:spTree>
    <p:extLst>
      <p:ext uri="{BB962C8B-B14F-4D97-AF65-F5344CB8AC3E}">
        <p14:creationId xmlns:p14="http://schemas.microsoft.com/office/powerpoint/2010/main" val="113733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251520" y="1772816"/>
            <a:ext cx="8435100" cy="3920784"/>
          </a:xfrm>
        </p:spPr>
        <p:txBody>
          <a:bodyPr anchor="t"/>
          <a:lstStyle/>
          <a:p>
            <a:pPr algn="l" rtl="0">
              <a:spcBef>
                <a:spcPts val="600"/>
              </a:spcBef>
              <a:spcAft>
                <a:spcPts val="600"/>
              </a:spcAft>
            </a:pPr>
            <a:r>
              <a:rPr lang="de-DE" sz="1600" dirty="0" err="1">
                <a:latin typeface="Calibri" panose="020F0502020204030204" pitchFamily="34" charset="0"/>
                <a:cs typeface="Calibri" panose="020F0502020204030204" pitchFamily="34" charset="0"/>
              </a:rPr>
              <a:t>Schiepe-Tiska</a:t>
            </a:r>
            <a:r>
              <a:rPr lang="de-DE" sz="1600" dirty="0">
                <a:latin typeface="Calibri" panose="020F0502020204030204" pitchFamily="34" charset="0"/>
                <a:cs typeface="Calibri" panose="020F0502020204030204" pitchFamily="34" charset="0"/>
              </a:rPr>
              <a:t>, A., </a:t>
            </a:r>
            <a:r>
              <a:rPr lang="de-DE" sz="1600" dirty="0" err="1">
                <a:latin typeface="Calibri" panose="020F0502020204030204" pitchFamily="34" charset="0"/>
                <a:cs typeface="Calibri" panose="020F0502020204030204" pitchFamily="34" charset="0"/>
              </a:rPr>
              <a:t>Rönnebeck</a:t>
            </a:r>
            <a:r>
              <a:rPr lang="de-DE" sz="1600" dirty="0">
                <a:latin typeface="Calibri" panose="020F0502020204030204" pitchFamily="34" charset="0"/>
                <a:cs typeface="Calibri" panose="020F0502020204030204" pitchFamily="34" charset="0"/>
              </a:rPr>
              <a:t>, S. &amp; Neumann, K. (2019). Naturwissenschaftliche Kompetenz in PISA 2018 – aktueller Stand, Veränderungen und Implikationen für die naturwissenschaftliche Bildung in Deutschland. In K. </a:t>
            </a:r>
            <a:r>
              <a:rPr lang="de-DE" sz="1600" dirty="0" err="1">
                <a:latin typeface="Calibri" panose="020F0502020204030204" pitchFamily="34" charset="0"/>
                <a:cs typeface="Calibri" panose="020F0502020204030204" pitchFamily="34" charset="0"/>
              </a:rPr>
              <a:t>Reiss</a:t>
            </a:r>
            <a:r>
              <a:rPr lang="de-DE" sz="1600" dirty="0">
                <a:latin typeface="Calibri" panose="020F0502020204030204" pitchFamily="34" charset="0"/>
                <a:cs typeface="Calibri" panose="020F0502020204030204" pitchFamily="34" charset="0"/>
              </a:rPr>
              <a:t>, M. Weis, E. </a:t>
            </a:r>
            <a:r>
              <a:rPr lang="de-DE" sz="1600" dirty="0" err="1">
                <a:latin typeface="Calibri" panose="020F0502020204030204" pitchFamily="34" charset="0"/>
                <a:cs typeface="Calibri" panose="020F0502020204030204" pitchFamily="34" charset="0"/>
              </a:rPr>
              <a:t>Klieme</a:t>
            </a:r>
            <a:r>
              <a:rPr lang="de-DE" sz="1600" dirty="0">
                <a:latin typeface="Calibri" panose="020F0502020204030204" pitchFamily="34" charset="0"/>
                <a:cs typeface="Calibri" panose="020F0502020204030204" pitchFamily="34" charset="0"/>
              </a:rPr>
              <a:t> &amp; O. Köller (Hrsg.), </a:t>
            </a:r>
            <a:r>
              <a:rPr lang="de-DE" sz="1600" i="1" kern="1200" dirty="0">
                <a:solidFill>
                  <a:schemeClr val="tx1"/>
                </a:solidFill>
                <a:latin typeface="Calibri" panose="020F0502020204030204" pitchFamily="34" charset="0"/>
                <a:cs typeface="Calibri" panose="020F0502020204030204" pitchFamily="34" charset="0"/>
              </a:rPr>
              <a:t>PISA 2018. Grundbildung im internationalen Vergleich </a:t>
            </a:r>
            <a:r>
              <a:rPr lang="de-DE" sz="1600" kern="1200" dirty="0">
                <a:solidFill>
                  <a:schemeClr val="tx1"/>
                </a:solidFill>
                <a:latin typeface="Calibri" panose="020F0502020204030204" pitchFamily="34" charset="0"/>
                <a:cs typeface="Calibri" panose="020F0502020204030204" pitchFamily="34" charset="0"/>
              </a:rPr>
              <a:t>(S. 211</a:t>
            </a:r>
            <a:r>
              <a:rPr lang="de-DE" sz="1600" dirty="0">
                <a:effectLst/>
                <a:latin typeface="Calibri" panose="020F0502020204030204" pitchFamily="34" charset="0"/>
                <a:cs typeface="Calibri" panose="020F0502020204030204" pitchFamily="34" charset="0"/>
              </a:rPr>
              <a:t>–240</a:t>
            </a:r>
            <a:r>
              <a:rPr lang="de-DE" sz="1600" kern="1200" dirty="0">
                <a:solidFill>
                  <a:schemeClr val="tx1"/>
                </a:solidFill>
                <a:latin typeface="Calibri" panose="020F0502020204030204" pitchFamily="34" charset="0"/>
                <a:cs typeface="Calibri" panose="020F0502020204030204" pitchFamily="34" charset="0"/>
              </a:rPr>
              <a:t>). Münster, New York: </a:t>
            </a:r>
            <a:r>
              <a:rPr lang="de-DE" sz="1600" kern="1200" dirty="0" err="1">
                <a:solidFill>
                  <a:schemeClr val="tx1"/>
                </a:solidFill>
                <a:latin typeface="Calibri" panose="020F0502020204030204" pitchFamily="34" charset="0"/>
                <a:cs typeface="Calibri" panose="020F0502020204030204" pitchFamily="34" charset="0"/>
              </a:rPr>
              <a:t>Waxmann</a:t>
            </a:r>
            <a:r>
              <a:rPr lang="de-DE" sz="1600" kern="1200" dirty="0">
                <a:solidFill>
                  <a:schemeClr val="tx1"/>
                </a:solidFill>
                <a:latin typeface="Calibri" panose="020F0502020204030204" pitchFamily="34" charset="0"/>
                <a:cs typeface="Calibri" panose="020F0502020204030204" pitchFamily="34" charset="0"/>
              </a:rPr>
              <a:t>.</a:t>
            </a:r>
            <a:endParaRPr lang="de-DE" sz="1600" dirty="0">
              <a:latin typeface="Calibri" panose="020F0502020204030204" pitchFamily="34" charset="0"/>
              <a:cs typeface="Calibri" panose="020F0502020204030204" pitchFamily="34" charset="0"/>
            </a:endParaRPr>
          </a:p>
          <a:p>
            <a:pPr algn="l">
              <a:spcBef>
                <a:spcPts val="600"/>
              </a:spcBef>
              <a:spcAft>
                <a:spcPts val="600"/>
              </a:spcAft>
            </a:pPr>
            <a:r>
              <a:rPr lang="de-DE" sz="1600" dirty="0">
                <a:latin typeface="Calibri" panose="020F0502020204030204" pitchFamily="34" charset="0"/>
                <a:cs typeface="Calibri" panose="020F0502020204030204" pitchFamily="34" charset="0"/>
              </a:rPr>
              <a:t>Stebner, F., Schiffhauer, S., Schmeck, A., Schuster, C., Leutner, D. &amp; Wirth, J. (2015). </a:t>
            </a:r>
            <a:r>
              <a:rPr lang="de-DE" sz="1600" i="1" dirty="0">
                <a:latin typeface="Calibri" panose="020F0502020204030204" pitchFamily="34" charset="0"/>
                <a:cs typeface="Calibri" panose="020F0502020204030204" pitchFamily="34" charset="0"/>
              </a:rPr>
              <a:t>Selbstreguliertes Lernen in den Naturwissenschaften. Praxismaterial für die 5.und 6. </a:t>
            </a:r>
            <a:r>
              <a:rPr lang="de-DE" sz="1600" dirty="0">
                <a:latin typeface="Calibri" panose="020F0502020204030204" pitchFamily="34" charset="0"/>
                <a:cs typeface="Calibri" panose="020F0502020204030204" pitchFamily="34" charset="0"/>
              </a:rPr>
              <a:t>Jahrgangsstufe. Münster: Waxmann. Verfügbar </a:t>
            </a:r>
            <a:r>
              <a:rPr lang="de-DE" sz="1600" dirty="0" smtClean="0">
                <a:latin typeface="Calibri" panose="020F0502020204030204" pitchFamily="34" charset="0"/>
                <a:cs typeface="Calibri" panose="020F0502020204030204" pitchFamily="34" charset="0"/>
              </a:rPr>
              <a:t>unter </a:t>
            </a:r>
            <a:r>
              <a:rPr lang="de-DE" sz="1600" u="sng" dirty="0" smtClean="0">
                <a:latin typeface="Calibri" panose="020F0502020204030204" pitchFamily="34" charset="0"/>
                <a:cs typeface="Calibri" panose="020F0502020204030204" pitchFamily="34" charset="0"/>
              </a:rPr>
              <a:t>https://</a:t>
            </a:r>
            <a:r>
              <a:rPr lang="de-DE" sz="1600" u="sng" dirty="0" err="1" smtClean="0">
                <a:latin typeface="Calibri" panose="020F0502020204030204" pitchFamily="34" charset="0"/>
                <a:cs typeface="Calibri" panose="020F0502020204030204" pitchFamily="34" charset="0"/>
              </a:rPr>
              <a:t>www.waxmann.com</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waxmann-buecher</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no_cache</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1&amp;tx_p2waxmann_pi2%5Bbuch%5D</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BUC124261&amp;tx_p2waxmann_pi2%5Baction%5D</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show&amp;tx_p2waxmann_pi2%5Bcontroller%5D</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Buch&amp;cHash</a:t>
            </a:r>
            <a:r>
              <a:rPr lang="de-DE" sz="1600" u="sng" dirty="0" smtClean="0">
                <a:latin typeface="Calibri" panose="020F0502020204030204" pitchFamily="34" charset="0"/>
                <a:cs typeface="Calibri" panose="020F0502020204030204" pitchFamily="34" charset="0"/>
              </a:rPr>
              <a:t>=</a:t>
            </a:r>
            <a:r>
              <a:rPr lang="de-DE" sz="1600" u="sng" dirty="0" err="1" smtClean="0">
                <a:latin typeface="Calibri" panose="020F0502020204030204" pitchFamily="34" charset="0"/>
                <a:cs typeface="Calibri" panose="020F0502020204030204" pitchFamily="34" charset="0"/>
              </a:rPr>
              <a:t>4c43c96bdf058754486340d019485dbb</a:t>
            </a:r>
            <a:r>
              <a:rPr lang="de-DE" sz="1600" u="sng" dirty="0" smtClean="0">
                <a:latin typeface="Calibri" panose="020F0502020204030204" pitchFamily="34" charset="0"/>
                <a:cs typeface="Calibri" panose="020F0502020204030204" pitchFamily="34" charset="0"/>
              </a:rPr>
              <a:t> </a:t>
            </a:r>
            <a:r>
              <a:rPr lang="de-DE" sz="1600" dirty="0" smtClean="0">
                <a:effectLst/>
                <a:latin typeface="Calibri" panose="020F0502020204030204" pitchFamily="34" charset="0"/>
                <a:cs typeface="Calibri" panose="020F0502020204030204" pitchFamily="34" charset="0"/>
              </a:rPr>
              <a:t>[</a:t>
            </a:r>
            <a:r>
              <a:rPr lang="de-DE" sz="1600" dirty="0">
                <a:latin typeface="Calibri" panose="020F0502020204030204" pitchFamily="34" charset="0"/>
                <a:cs typeface="Calibri" panose="020F0502020204030204" pitchFamily="34" charset="0"/>
              </a:rPr>
              <a:t>04.05.2021].</a:t>
            </a:r>
          </a:p>
          <a:p>
            <a:pPr algn="l">
              <a:spcBef>
                <a:spcPts val="600"/>
              </a:spcBef>
              <a:spcAft>
                <a:spcPts val="600"/>
              </a:spcAft>
            </a:pPr>
            <a:r>
              <a:rPr lang="de-DE" sz="1600" dirty="0">
                <a:latin typeface="Calibri" panose="020F0502020204030204" pitchFamily="34" charset="0"/>
                <a:cs typeface="Calibri" panose="020F0502020204030204" pitchFamily="34" charset="0"/>
              </a:rPr>
              <a:t>v</a:t>
            </a:r>
            <a:r>
              <a:rPr lang="de-DE" sz="1600" dirty="0">
                <a:effectLst/>
                <a:latin typeface="Calibri" panose="020F0502020204030204" pitchFamily="34" charset="0"/>
                <a:cs typeface="Calibri" panose="020F0502020204030204" pitchFamily="34" charset="0"/>
              </a:rPr>
              <a:t>an Vorst, H. (</a:t>
            </a:r>
            <a:r>
              <a:rPr lang="de-DE" sz="1600" dirty="0" err="1" smtClean="0">
                <a:effectLst/>
                <a:latin typeface="Calibri" panose="020F0502020204030204" pitchFamily="34" charset="0"/>
                <a:cs typeface="Calibri" panose="020F0502020204030204" pitchFamily="34" charset="0"/>
              </a:rPr>
              <a:t>2018a</a:t>
            </a:r>
            <a:r>
              <a:rPr lang="de-DE" sz="1600" dirty="0">
                <a:effectLst/>
                <a:latin typeface="Calibri" panose="020F0502020204030204" pitchFamily="34" charset="0"/>
                <a:cs typeface="Calibri" panose="020F0502020204030204" pitchFamily="34" charset="0"/>
              </a:rPr>
              <a:t>). Unterrichtsstrukturierung und Binnendifferenzierung durch Lernleitern. </a:t>
            </a:r>
            <a:r>
              <a:rPr lang="de-DE" sz="1600" dirty="0" smtClean="0">
                <a:effectLst/>
                <a:latin typeface="Calibri" panose="020F0502020204030204" pitchFamily="34" charset="0"/>
                <a:cs typeface="Calibri" panose="020F0502020204030204" pitchFamily="34" charset="0"/>
              </a:rPr>
              <a:t>In C</a:t>
            </a:r>
            <a:r>
              <a:rPr lang="de-DE" sz="1600" dirty="0">
                <a:effectLst/>
                <a:latin typeface="Calibri" panose="020F0502020204030204" pitchFamily="34" charset="0"/>
                <a:cs typeface="Calibri" panose="020F0502020204030204" pitchFamily="34" charset="0"/>
              </a:rPr>
              <a:t>. Maurer (Hrsg.), </a:t>
            </a:r>
            <a:r>
              <a:rPr lang="de-DE" sz="1600" i="1" dirty="0">
                <a:effectLst/>
                <a:latin typeface="Calibri" panose="020F0502020204030204" pitchFamily="34" charset="0"/>
                <a:cs typeface="Calibri" panose="020F0502020204030204" pitchFamily="34" charset="0"/>
              </a:rPr>
              <a:t>Qualitätsvoller Chemie- und Physikunterricht – normative und empirische Dimensionen</a:t>
            </a:r>
            <a:r>
              <a:rPr lang="de-DE" sz="1600" dirty="0">
                <a:effectLst/>
                <a:latin typeface="Calibri" panose="020F0502020204030204" pitchFamily="34" charset="0"/>
                <a:cs typeface="Calibri" panose="020F0502020204030204" pitchFamily="34" charset="0"/>
              </a:rPr>
              <a:t>. Gesellschaft für Didaktik der Chemie und Physik. Jahrestagung in Regensburg (Bd. 38, S. 126–129). Verfügbar unter  </a:t>
            </a:r>
            <a:r>
              <a:rPr lang="de-DE" sz="1600" dirty="0">
                <a:effectLst/>
                <a:latin typeface="Calibri" panose="020F0502020204030204" pitchFamily="34" charset="0"/>
                <a:cs typeface="Calibri" panose="020F0502020204030204" pitchFamily="34" charset="0"/>
                <a:hlinkClick r:id="rId3"/>
              </a:rPr>
              <a:t>https://www.pedocs.de/volltexte/2018/15495/pdf/Maurer_2017_Qualitaetsvoller_Chemie_und_Physikunterricht.pdf</a:t>
            </a:r>
            <a:r>
              <a:rPr lang="de-DE" sz="1600" dirty="0">
                <a:effectLst/>
                <a:latin typeface="Calibri" panose="020F0502020204030204" pitchFamily="34" charset="0"/>
                <a:cs typeface="Calibri" panose="020F0502020204030204" pitchFamily="34" charset="0"/>
              </a:rPr>
              <a:t>  [</a:t>
            </a:r>
            <a:r>
              <a:rPr lang="de-DE" sz="1600" dirty="0">
                <a:latin typeface="Calibri" panose="020F0502020204030204" pitchFamily="34" charset="0"/>
                <a:cs typeface="Calibri" panose="020F0502020204030204" pitchFamily="34" charset="0"/>
              </a:rPr>
              <a:t>04.05.2021].</a:t>
            </a:r>
            <a:endParaRPr lang="de-DE" sz="1600" dirty="0">
              <a:effectLst/>
              <a:latin typeface="Calibri" panose="020F0502020204030204" pitchFamily="34" charset="0"/>
              <a:cs typeface="Calibri" panose="020F0502020204030204" pitchFamily="34" charset="0"/>
            </a:endParaRPr>
          </a:p>
          <a:p>
            <a:endParaRPr lang="de-DE" sz="1600" dirty="0">
              <a:latin typeface="Calibri" panose="020F0502020204030204" pitchFamily="34" charset="0"/>
            </a:endParaRPr>
          </a:p>
          <a:p>
            <a:endParaRPr lang="de-DE" sz="1600" dirty="0">
              <a:effectLst/>
              <a:latin typeface="Calibri" panose="020F0502020204030204" pitchFamily="34" charset="0"/>
            </a:endParaRPr>
          </a:p>
        </p:txBody>
      </p:sp>
      <p:sp>
        <p:nvSpPr>
          <p:cNvPr id="5" name="Titel 1"/>
          <p:cNvSpPr txBox="1">
            <a:spLocks/>
          </p:cNvSpPr>
          <p:nvPr/>
        </p:nvSpPr>
        <p:spPr>
          <a:xfrm>
            <a:off x="457380" y="804360"/>
            <a:ext cx="8229240" cy="720080"/>
          </a:xfrm>
          <a:prstGeom prst="rect">
            <a:avLst/>
          </a:prstGeom>
        </p:spPr>
        <p:txBody>
          <a:bodyPr lIns="0" tIns="0" rIns="0" bIns="0" anchor="ctr"/>
          <a:lstStyle/>
          <a:p>
            <a:pPr algn="ctr"/>
            <a:r>
              <a:rPr lang="de-DE" sz="2000" kern="0" dirty="0">
                <a:solidFill>
                  <a:sysClr val="windowText" lastClr="000000"/>
                </a:solidFill>
                <a:latin typeface="Calibri" panose="020F0502020204030204" pitchFamily="34" charset="0"/>
                <a:cs typeface="Calibri" panose="020F0502020204030204" pitchFamily="34" charset="0"/>
              </a:rPr>
              <a:t>Literaturverzeichnis</a:t>
            </a:r>
          </a:p>
        </p:txBody>
      </p:sp>
    </p:spTree>
    <p:extLst>
      <p:ext uri="{BB962C8B-B14F-4D97-AF65-F5344CB8AC3E}">
        <p14:creationId xmlns:p14="http://schemas.microsoft.com/office/powerpoint/2010/main" val="4132524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447216" y="1268760"/>
            <a:ext cx="8229240" cy="3920784"/>
          </a:xfrm>
        </p:spPr>
        <p:txBody>
          <a:bodyPr anchor="t"/>
          <a:lstStyle/>
          <a:p>
            <a:endParaRPr lang="de-DE" sz="1600" dirty="0">
              <a:latin typeface="Calibri" panose="020F0502020204030204" pitchFamily="34" charset="0"/>
            </a:endParaRPr>
          </a:p>
          <a:p>
            <a:endParaRPr lang="de-DE" sz="1600" dirty="0">
              <a:effectLst/>
              <a:latin typeface="Calibri" panose="020F0502020204030204" pitchFamily="34" charset="0"/>
            </a:endParaRPr>
          </a:p>
        </p:txBody>
      </p:sp>
      <p:sp>
        <p:nvSpPr>
          <p:cNvPr id="4" name="Rechteck 3">
            <a:extLst>
              <a:ext uri="{FF2B5EF4-FFF2-40B4-BE49-F238E27FC236}">
                <a16:creationId xmlns:a16="http://schemas.microsoft.com/office/drawing/2014/main" id="{3A2EAE6F-09FE-7F46-A63E-868FC45EE4B3}"/>
              </a:ext>
            </a:extLst>
          </p:cNvPr>
          <p:cNvSpPr/>
          <p:nvPr/>
        </p:nvSpPr>
        <p:spPr>
          <a:xfrm>
            <a:off x="251520" y="1916832"/>
            <a:ext cx="8507108" cy="3354765"/>
          </a:xfrm>
          <a:prstGeom prst="rect">
            <a:avLst/>
          </a:prstGeom>
        </p:spPr>
        <p:txBody>
          <a:bodyPr wrap="square">
            <a:spAutoFit/>
          </a:bodyPr>
          <a:lstStyle/>
          <a:p>
            <a:pPr>
              <a:spcBef>
                <a:spcPts val="600"/>
              </a:spcBef>
              <a:spcAft>
                <a:spcPts val="600"/>
              </a:spcAft>
            </a:pPr>
            <a:r>
              <a:rPr lang="de-DE" sz="1600" dirty="0">
                <a:latin typeface="Calibri" panose="020F0502020204030204" pitchFamily="34" charset="0"/>
              </a:rPr>
              <a:t>van </a:t>
            </a:r>
            <a:r>
              <a:rPr lang="de-DE" sz="1600" dirty="0" err="1">
                <a:latin typeface="Calibri" panose="020F0502020204030204" pitchFamily="34" charset="0"/>
              </a:rPr>
              <a:t>Vorst</a:t>
            </a:r>
            <a:r>
              <a:rPr lang="de-DE" sz="1600" dirty="0">
                <a:latin typeface="Calibri" panose="020F0502020204030204" pitchFamily="34" charset="0"/>
              </a:rPr>
              <a:t>, H. (</a:t>
            </a:r>
            <a:r>
              <a:rPr lang="de-DE" sz="1600" dirty="0" err="1">
                <a:latin typeface="Calibri" panose="020F0502020204030204" pitchFamily="34" charset="0"/>
              </a:rPr>
              <a:t>2018b</a:t>
            </a:r>
            <a:r>
              <a:rPr lang="de-DE" sz="1600" dirty="0">
                <a:latin typeface="Calibri" panose="020F0502020204030204" pitchFamily="34" charset="0"/>
              </a:rPr>
              <a:t>). Zum </a:t>
            </a:r>
            <a:r>
              <a:rPr lang="de-DE" sz="1600" dirty="0" err="1">
                <a:latin typeface="Calibri" panose="020F0502020204030204" pitchFamily="34" charset="0"/>
              </a:rPr>
              <a:t>Bohr’schen</a:t>
            </a:r>
            <a:r>
              <a:rPr lang="de-DE" sz="1600" dirty="0">
                <a:latin typeface="Calibri" panose="020F0502020204030204" pitchFamily="34" charset="0"/>
              </a:rPr>
              <a:t> Atomkonzept mit der Lernleiter. Ein Ansatz zur Unterrichtsstrukturierung und Differenzierung. </a:t>
            </a:r>
            <a:r>
              <a:rPr lang="de-DE" sz="1600" i="1" dirty="0" err="1">
                <a:latin typeface="Calibri" panose="020F0502020204030204" pitchFamily="34" charset="0"/>
              </a:rPr>
              <a:t>MNU</a:t>
            </a:r>
            <a:r>
              <a:rPr lang="de-DE" sz="1600" i="1" dirty="0">
                <a:latin typeface="Calibri" panose="020F0502020204030204" pitchFamily="34" charset="0"/>
              </a:rPr>
              <a:t>, </a:t>
            </a:r>
            <a:r>
              <a:rPr lang="de-DE" sz="1600" dirty="0">
                <a:latin typeface="Calibri" panose="020F0502020204030204" pitchFamily="34" charset="0"/>
              </a:rPr>
              <a:t>5, S. 317</a:t>
            </a:r>
            <a:r>
              <a:rPr lang="de-DE" sz="1600" dirty="0">
                <a:latin typeface="Calibri" panose="020F0502020204030204" pitchFamily="34" charset="0"/>
                <a:cs typeface="Calibri" panose="020F0502020204030204" pitchFamily="34" charset="0"/>
              </a:rPr>
              <a:t>–</a:t>
            </a:r>
            <a:r>
              <a:rPr lang="de-DE" sz="1600" dirty="0">
                <a:latin typeface="Calibri" panose="020F0502020204030204" pitchFamily="34" charset="0"/>
              </a:rPr>
              <a:t>324.</a:t>
            </a:r>
          </a:p>
          <a:p>
            <a:pPr>
              <a:spcBef>
                <a:spcPts val="600"/>
              </a:spcBef>
              <a:spcAft>
                <a:spcPts val="600"/>
              </a:spcAft>
            </a:pPr>
            <a:r>
              <a:rPr lang="de-DE" sz="1600" smtClean="0">
                <a:latin typeface="Calibri" panose="020F0502020204030204" pitchFamily="34" charset="0"/>
                <a:cs typeface="Calibri" panose="020F0502020204030204" pitchFamily="34" charset="0"/>
              </a:rPr>
              <a:t>van </a:t>
            </a:r>
            <a:r>
              <a:rPr lang="de-DE" sz="1600" dirty="0" err="1">
                <a:latin typeface="Calibri" panose="020F0502020204030204" pitchFamily="34" charset="0"/>
                <a:cs typeface="Calibri" panose="020F0502020204030204" pitchFamily="34" charset="0"/>
              </a:rPr>
              <a:t>Vorst</a:t>
            </a:r>
            <a:r>
              <a:rPr lang="de-DE" sz="1600" dirty="0">
                <a:latin typeface="Calibri" panose="020F0502020204030204" pitchFamily="34" charset="0"/>
                <a:cs typeface="Calibri" panose="020F0502020204030204" pitchFamily="34" charset="0"/>
              </a:rPr>
              <a:t>, H. &amp; </a:t>
            </a:r>
            <a:r>
              <a:rPr lang="de-DE" sz="1600" dirty="0" err="1">
                <a:latin typeface="Calibri" panose="020F0502020204030204" pitchFamily="34" charset="0"/>
                <a:cs typeface="Calibri" panose="020F0502020204030204" pitchFamily="34" charset="0"/>
              </a:rPr>
              <a:t>Sumfleth</a:t>
            </a:r>
            <a:r>
              <a:rPr lang="de-DE" sz="1600" dirty="0">
                <a:latin typeface="Calibri" panose="020F0502020204030204" pitchFamily="34" charset="0"/>
                <a:cs typeface="Calibri" panose="020F0502020204030204" pitchFamily="34" charset="0"/>
              </a:rPr>
              <a:t>, E. (2020</a:t>
            </a:r>
            <a:r>
              <a:rPr lang="de-DE" sz="1600" i="1" dirty="0">
                <a:latin typeface="Calibri" panose="020F0502020204030204" pitchFamily="34" charset="0"/>
                <a:cs typeface="Calibri" panose="020F0502020204030204" pitchFamily="34" charset="0"/>
              </a:rPr>
              <a:t>). Von Sprosse zu Sprosse. Innovative Erarbeitung des </a:t>
            </a:r>
            <a:r>
              <a:rPr lang="de-DE" sz="1600" i="1" dirty="0" err="1" smtClean="0">
                <a:latin typeface="Calibri" panose="020F0502020204030204" pitchFamily="34" charset="0"/>
                <a:cs typeface="Calibri" panose="020F0502020204030204" pitchFamily="34" charset="0"/>
              </a:rPr>
              <a:t>Bohr‘schen</a:t>
            </a:r>
            <a:r>
              <a:rPr lang="de-DE" sz="1600" i="1" dirty="0" smtClean="0">
                <a:latin typeface="Calibri" panose="020F0502020204030204" pitchFamily="34" charset="0"/>
                <a:cs typeface="Calibri" panose="020F0502020204030204" pitchFamily="34" charset="0"/>
              </a:rPr>
              <a:t> </a:t>
            </a:r>
            <a:r>
              <a:rPr lang="de-DE" sz="1600" i="1" dirty="0">
                <a:latin typeface="Calibri" panose="020F0502020204030204" pitchFamily="34" charset="0"/>
                <a:cs typeface="Calibri" panose="020F0502020204030204" pitchFamily="34" charset="0"/>
              </a:rPr>
              <a:t>Atomkonzepts mit der Lernleiter. </a:t>
            </a:r>
            <a:r>
              <a:rPr lang="de-DE" sz="1600" dirty="0">
                <a:latin typeface="Calibri" panose="020F0502020204030204" pitchFamily="34" charset="0"/>
                <a:cs typeface="Calibri" panose="020F0502020204030204" pitchFamily="34" charset="0"/>
              </a:rPr>
              <a:t>Münster: </a:t>
            </a:r>
            <a:r>
              <a:rPr lang="de-DE" sz="1600" dirty="0" err="1">
                <a:latin typeface="Calibri" panose="020F0502020204030204" pitchFamily="34" charset="0"/>
                <a:cs typeface="Calibri" panose="020F0502020204030204" pitchFamily="34" charset="0"/>
              </a:rPr>
              <a:t>Waxmann</a:t>
            </a:r>
            <a:r>
              <a:rPr lang="de-DE" sz="1600" dirty="0">
                <a:latin typeface="Calibri" panose="020F0502020204030204" pitchFamily="34" charset="0"/>
                <a:cs typeface="Calibri" panose="020F0502020204030204" pitchFamily="34" charset="0"/>
              </a:rPr>
              <a:t>. Verfügbar unter </a:t>
            </a:r>
            <a:r>
              <a:rPr lang="de-DE" sz="1600" dirty="0">
                <a:latin typeface="Calibri" panose="020F0502020204030204" pitchFamily="34" charset="0"/>
                <a:cs typeface="Calibri" panose="020F0502020204030204" pitchFamily="34" charset="0"/>
                <a:hlinkClick r:id="rId3"/>
              </a:rPr>
              <a:t>https://www.waxmann.com/waxmann-buecher/?tx_p2waxmann_pi2%5bbuchnr%5d=4093&amp;tx_p2waxmann_pi2%5baction%5d=show</a:t>
            </a:r>
            <a:r>
              <a:rPr lang="de-DE" sz="1600" dirty="0">
                <a:latin typeface="Calibri" panose="020F0502020204030204" pitchFamily="34" charset="0"/>
                <a:cs typeface="Calibri" panose="020F0502020204030204" pitchFamily="34" charset="0"/>
              </a:rPr>
              <a:t> [04.05.2021].</a:t>
            </a:r>
          </a:p>
          <a:p>
            <a:pPr>
              <a:spcBef>
                <a:spcPts val="600"/>
              </a:spcBef>
              <a:spcAft>
                <a:spcPts val="600"/>
              </a:spcAft>
            </a:pPr>
            <a:r>
              <a:rPr lang="de-DE" sz="1600" dirty="0">
                <a:latin typeface="Calibri" panose="020F0502020204030204" pitchFamily="34" charset="0"/>
                <a:cs typeface="Calibri" panose="020F0502020204030204" pitchFamily="34" charset="0"/>
              </a:rPr>
              <a:t>van </a:t>
            </a:r>
            <a:r>
              <a:rPr lang="de-DE" sz="1600" dirty="0" err="1">
                <a:latin typeface="Calibri" panose="020F0502020204030204" pitchFamily="34" charset="0"/>
                <a:cs typeface="Calibri" panose="020F0502020204030204" pitchFamily="34" charset="0"/>
              </a:rPr>
              <a:t>Vorst</a:t>
            </a:r>
            <a:r>
              <a:rPr lang="de-DE" sz="1600" dirty="0">
                <a:latin typeface="Calibri" panose="020F0502020204030204" pitchFamily="34" charset="0"/>
                <a:cs typeface="Calibri" panose="020F0502020204030204" pitchFamily="34" charset="0"/>
              </a:rPr>
              <a:t>, H. &amp; Wolf, E. (2020). Einführung in das Ionenkonzept mit der Lernleiter. In J. </a:t>
            </a:r>
            <a:r>
              <a:rPr lang="de-DE" sz="1600" dirty="0" err="1">
                <a:latin typeface="Calibri" panose="020F0502020204030204" pitchFamily="34" charset="0"/>
                <a:cs typeface="Calibri" panose="020F0502020204030204" pitchFamily="34" charset="0"/>
              </a:rPr>
              <a:t>Roß</a:t>
            </a:r>
            <a:r>
              <a:rPr lang="de-DE" sz="1600" dirty="0">
                <a:latin typeface="Calibri" panose="020F0502020204030204" pitchFamily="34" charset="0"/>
                <a:cs typeface="Calibri" panose="020F0502020204030204" pitchFamily="34" charset="0"/>
              </a:rPr>
              <a:t> (Hrsg.), </a:t>
            </a:r>
            <a:r>
              <a:rPr lang="de-DE" sz="1600" i="1" dirty="0">
                <a:latin typeface="Calibri" panose="020F0502020204030204" pitchFamily="34" charset="0"/>
                <a:cs typeface="Calibri" panose="020F0502020204030204" pitchFamily="34" charset="0"/>
              </a:rPr>
              <a:t>SINUS.NRW: Motivation durch kognitive Aktivierung. Impulse zur Weiterentwicklung des Unterrichts in den MINT-Fächern </a:t>
            </a:r>
            <a:r>
              <a:rPr lang="de-DE" sz="1600" dirty="0">
                <a:latin typeface="Calibri" panose="020F0502020204030204" pitchFamily="34" charset="0"/>
                <a:cs typeface="Calibri" panose="020F0502020204030204" pitchFamily="34" charset="0"/>
              </a:rPr>
              <a:t>(S. 101–116). Bielefeld: </a:t>
            </a:r>
            <a:r>
              <a:rPr lang="de-DE" sz="1600" dirty="0" err="1">
                <a:latin typeface="Calibri" panose="020F0502020204030204" pitchFamily="34" charset="0"/>
                <a:cs typeface="Calibri" panose="020F0502020204030204" pitchFamily="34" charset="0"/>
              </a:rPr>
              <a:t>wbv</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media</a:t>
            </a:r>
            <a:r>
              <a:rPr lang="de-DE" sz="1600" dirty="0">
                <a:latin typeface="Calibri" panose="020F0502020204030204" pitchFamily="34" charset="0"/>
                <a:cs typeface="Calibri" panose="020F0502020204030204" pitchFamily="34" charset="0"/>
              </a:rPr>
              <a:t>. Verfügbar unter </a:t>
            </a:r>
            <a:r>
              <a:rPr lang="de-DE" sz="1600" dirty="0">
                <a:latin typeface="Calibri" panose="020F0502020204030204" pitchFamily="34" charset="0"/>
                <a:cs typeface="Calibri" panose="020F0502020204030204" pitchFamily="34" charset="0"/>
                <a:hlinkClick r:id="rId4"/>
              </a:rPr>
              <a:t>https://www.schulentwicklung.nrw.de/sinus/upload/Publikation_2020/Sinus-NRW_-_2020_Motivation_durch_kognitive_Aktivierung_6004814w.pdf</a:t>
            </a:r>
            <a:r>
              <a:rPr lang="de-DE" sz="1600" dirty="0">
                <a:latin typeface="Calibri" panose="020F0502020204030204" pitchFamily="34" charset="0"/>
                <a:cs typeface="Calibri" panose="020F0502020204030204" pitchFamily="34" charset="0"/>
              </a:rPr>
              <a:t> [04.05.2021].</a:t>
            </a:r>
          </a:p>
        </p:txBody>
      </p:sp>
      <p:sp>
        <p:nvSpPr>
          <p:cNvPr id="6" name="Titel 1"/>
          <p:cNvSpPr txBox="1">
            <a:spLocks/>
          </p:cNvSpPr>
          <p:nvPr/>
        </p:nvSpPr>
        <p:spPr>
          <a:xfrm>
            <a:off x="365044" y="836712"/>
            <a:ext cx="8229240" cy="720080"/>
          </a:xfrm>
          <a:prstGeom prst="rect">
            <a:avLst/>
          </a:prstGeom>
        </p:spPr>
        <p:txBody>
          <a:bodyPr lIns="0" tIns="0" rIns="0" bIns="0" anchor="ctr"/>
          <a:lstStyle/>
          <a:p>
            <a:pPr algn="ctr"/>
            <a:r>
              <a:rPr lang="de-DE" sz="2000" kern="0" dirty="0">
                <a:solidFill>
                  <a:sysClr val="windowText" lastClr="000000"/>
                </a:solidFill>
                <a:latin typeface="Calibri" panose="020F0502020204030204" pitchFamily="34" charset="0"/>
                <a:cs typeface="Calibri" panose="020F0502020204030204" pitchFamily="34" charset="0"/>
              </a:rPr>
              <a:t>Literaturverzeichnis</a:t>
            </a:r>
          </a:p>
        </p:txBody>
      </p:sp>
    </p:spTree>
    <p:extLst>
      <p:ext uri="{BB962C8B-B14F-4D97-AF65-F5344CB8AC3E}">
        <p14:creationId xmlns:p14="http://schemas.microsoft.com/office/powerpoint/2010/main" val="296559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683568" y="1232756"/>
            <a:ext cx="8229240" cy="4392488"/>
          </a:xfrm>
        </p:spPr>
        <p:txBody>
          <a:bodyPr/>
          <a:lstStyle/>
          <a:p>
            <a:pPr marL="177800" indent="-177800" algn="ctr">
              <a:spcAft>
                <a:spcPts val="1200"/>
              </a:spcAft>
              <a:buClr>
                <a:schemeClr val="tx2"/>
              </a:buClr>
            </a:pPr>
            <a:endParaRPr kumimoji="0" lang="de-DE" altLang="de-DE" sz="2800" b="1" i="0" u="none" strike="noStrike" kern="0" cap="none" spc="0" normalizeH="0" baseline="0" noProof="0" dirty="0">
              <a:ln>
                <a:noFill/>
              </a:ln>
              <a:solidFill>
                <a:sysClr val="windowText" lastClr="000000"/>
              </a:solidFill>
              <a:effectLst/>
              <a:uLnTx/>
              <a:uFillTx/>
              <a:latin typeface="Calibri" pitchFamily="34" charset="0"/>
              <a:ea typeface="ＭＳ Ｐゴシック" pitchFamily="34" charset="-128"/>
            </a:endParaRPr>
          </a:p>
          <a:p>
            <a:pPr marL="177800" indent="-177800" algn="ctr">
              <a:spcAft>
                <a:spcPts val="1200"/>
              </a:spcAft>
              <a:buClr>
                <a:schemeClr val="tx2"/>
              </a:buClr>
            </a:pPr>
            <a:endParaRPr lang="de-DE" altLang="de-DE" sz="2800" b="1" dirty="0">
              <a:latin typeface="Calibri" pitchFamily="34" charset="0"/>
              <a:ea typeface="ＭＳ Ｐゴシック" pitchFamily="34" charset="-128"/>
            </a:endParaRPr>
          </a:p>
          <a:p>
            <a:pPr marL="177800" indent="-177800" algn="ctr">
              <a:spcAft>
                <a:spcPts val="1200"/>
              </a:spcAft>
              <a:buClr>
                <a:schemeClr val="tx2"/>
              </a:buClr>
            </a:pPr>
            <a:endParaRPr kumimoji="0" lang="de-DE" altLang="de-DE" sz="2000" b="1" i="0" u="none" strike="noStrike" kern="0" cap="none" spc="0" normalizeH="0" baseline="0" noProof="0" dirty="0">
              <a:ln>
                <a:noFill/>
              </a:ln>
              <a:solidFill>
                <a:sysClr val="windowText" lastClr="000000"/>
              </a:solidFill>
              <a:effectLst/>
              <a:uLnTx/>
              <a:uFillTx/>
              <a:latin typeface="Calibri" pitchFamily="34" charset="0"/>
              <a:ea typeface="ＭＳ Ｐゴシック" pitchFamily="34" charset="-128"/>
            </a:endParaRPr>
          </a:p>
          <a:p>
            <a:pPr marL="177800" indent="-177800" algn="ctr">
              <a:spcAft>
                <a:spcPts val="1200"/>
              </a:spcAft>
              <a:buClr>
                <a:schemeClr val="tx2"/>
              </a:buClr>
            </a:pPr>
            <a:r>
              <a:rPr kumimoji="0" lang="de-DE" altLang="de-DE" sz="2000" b="1" i="0" u="none" strike="noStrike" kern="0" cap="none" spc="0" normalizeH="0" baseline="0" noProof="0" dirty="0">
                <a:ln>
                  <a:noFill/>
                </a:ln>
                <a:solidFill>
                  <a:sysClr val="windowText" lastClr="000000"/>
                </a:solidFill>
                <a:effectLst/>
                <a:uLnTx/>
                <a:uFillTx/>
                <a:latin typeface="Calibri" pitchFamily="34" charset="0"/>
                <a:ea typeface="ＭＳ Ｐゴシック" pitchFamily="34" charset="-128"/>
              </a:rPr>
              <a:t>Warum wurde das Lernleiterkonzept entwickelt? </a:t>
            </a:r>
            <a:endParaRPr lang="de-DE" altLang="de-DE" sz="2000" b="1" dirty="0">
              <a:solidFill>
                <a:schemeClr val="accent6">
                  <a:lumMod val="75000"/>
                </a:schemeClr>
              </a:solidFill>
              <a:latin typeface="Calibri" pitchFamily="34" charset="0"/>
              <a:ea typeface="ＭＳ Ｐゴシック" pitchFamily="34" charset="-128"/>
            </a:endParaRPr>
          </a:p>
          <a:p>
            <a:pPr marL="342900" indent="-342900">
              <a:spcBef>
                <a:spcPts val="600"/>
              </a:spcBef>
              <a:spcAft>
                <a:spcPts val="600"/>
              </a:spcAft>
              <a:buClr>
                <a:schemeClr val="tx2"/>
              </a:buClr>
              <a:buFont typeface="Arial" panose="020B0604020202020204" pitchFamily="34" charset="0"/>
              <a:buChar char="•"/>
              <a:defRPr/>
            </a:pPr>
            <a:r>
              <a:rPr lang="de-DE" altLang="de-DE" b="1" dirty="0">
                <a:solidFill>
                  <a:schemeClr val="accent6">
                    <a:lumMod val="75000"/>
                  </a:schemeClr>
                </a:solidFill>
                <a:latin typeface="Calibri" pitchFamily="34" charset="0"/>
                <a:ea typeface="ＭＳ Ｐゴシック" pitchFamily="34" charset="-128"/>
              </a:rPr>
              <a:t>Bezugsrahmen:  </a:t>
            </a:r>
            <a:r>
              <a:rPr lang="de-DE" altLang="de-DE" dirty="0">
                <a:latin typeface="Calibri" pitchFamily="34" charset="0"/>
                <a:ea typeface="ＭＳ Ｐゴシック" pitchFamily="34" charset="-128"/>
              </a:rPr>
              <a:t>Schulgesetz NRW</a:t>
            </a:r>
            <a:r>
              <a:rPr lang="de-DE" altLang="de-DE" b="1" dirty="0">
                <a:latin typeface="Calibri" pitchFamily="34" charset="0"/>
                <a:ea typeface="ＭＳ Ｐゴシック" pitchFamily="34" charset="-128"/>
              </a:rPr>
              <a:t>§</a:t>
            </a:r>
            <a:r>
              <a:rPr lang="de-DE" altLang="de-DE" dirty="0">
                <a:latin typeface="Calibri" pitchFamily="34" charset="0"/>
                <a:ea typeface="ＭＳ Ｐゴシック" pitchFamily="34" charset="-128"/>
              </a:rPr>
              <a:t>1 (1) seit 2005 und Referenzrahmen Schulqualität NRW (2020, Dimension 2.4) </a:t>
            </a:r>
          </a:p>
          <a:p>
            <a:pPr marL="342900" indent="-342900">
              <a:spcBef>
                <a:spcPts val="600"/>
              </a:spcBef>
              <a:spcAft>
                <a:spcPts val="600"/>
              </a:spcAft>
              <a:buClr>
                <a:schemeClr val="tx2"/>
              </a:buClr>
              <a:buFont typeface="Wingdings" panose="05000000000000000000" pitchFamily="2" charset="2"/>
              <a:buChar char="Ø"/>
              <a:defRPr/>
            </a:pPr>
            <a:r>
              <a:rPr lang="de-DE" altLang="de-DE" dirty="0">
                <a:latin typeface="Calibri" pitchFamily="34" charset="0"/>
                <a:ea typeface="ＭＳ Ｐゴシック" pitchFamily="34" charset="-128"/>
              </a:rPr>
              <a:t>Daraus folgt das </a:t>
            </a:r>
            <a:r>
              <a:rPr lang="de-DE" altLang="de-DE" b="1" dirty="0">
                <a:latin typeface="Calibri" pitchFamily="34" charset="0"/>
                <a:ea typeface="ＭＳ Ｐゴシック" pitchFamily="34" charset="-128"/>
              </a:rPr>
              <a:t>Recht auf individuelle Förderung</a:t>
            </a:r>
            <a:r>
              <a:rPr lang="de-DE" altLang="de-DE" dirty="0">
                <a:latin typeface="Calibri" pitchFamily="34" charset="0"/>
                <a:ea typeface="ＭＳ Ｐゴシック" pitchFamily="34" charset="-128"/>
              </a:rPr>
              <a:t> angesichts zunehmender </a:t>
            </a:r>
            <a:r>
              <a:rPr lang="de-DE" altLang="de-DE" b="1" dirty="0">
                <a:latin typeface="Calibri" pitchFamily="34" charset="0"/>
                <a:ea typeface="ＭＳ Ｐゴシック" pitchFamily="34" charset="-128"/>
              </a:rPr>
              <a:t>Heterogenität </a:t>
            </a:r>
            <a:r>
              <a:rPr lang="de-DE" altLang="de-DE" dirty="0">
                <a:latin typeface="Calibri" pitchFamily="34" charset="0"/>
                <a:ea typeface="ＭＳ Ｐゴシック" pitchFamily="34" charset="-128"/>
              </a:rPr>
              <a:t>der Schülerschaft, u.a. in den Bereichen:</a:t>
            </a:r>
          </a:p>
          <a:p>
            <a:pPr marL="730250" lvl="1" indent="-285750">
              <a:buClr>
                <a:schemeClr val="tx2"/>
              </a:buClr>
              <a:buFont typeface="Courier New" panose="02070309020205020404" pitchFamily="49" charset="0"/>
              <a:buChar char="o"/>
            </a:pPr>
            <a:r>
              <a:rPr kumimoji="0" lang="de-DE" altLang="de-DE"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Lerninteresse</a:t>
            </a:r>
          </a:p>
          <a:p>
            <a:pPr marL="730250" lvl="2" indent="-285750">
              <a:buClr>
                <a:schemeClr val="tx2"/>
              </a:buClr>
              <a:buFont typeface="Courier New" panose="02070309020205020404" pitchFamily="49" charset="0"/>
              <a:buChar char="o"/>
            </a:pPr>
            <a:r>
              <a:rPr kumimoji="0" lang="de-DE" altLang="de-DE"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Kognitive Fähigkeiten</a:t>
            </a:r>
          </a:p>
          <a:p>
            <a:pPr marL="730250" lvl="2" indent="-285750">
              <a:buClr>
                <a:schemeClr val="tx2"/>
              </a:buClr>
              <a:buFont typeface="Courier New" panose="02070309020205020404" pitchFamily="49" charset="0"/>
              <a:buChar char="o"/>
            </a:pPr>
            <a:r>
              <a:rPr kumimoji="0" lang="de-DE" altLang="de-DE"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Vorwissen	</a:t>
            </a:r>
            <a:endParaRPr lang="de-DE" altLang="de-DE" dirty="0">
              <a:solidFill>
                <a:schemeClr val="tx1"/>
              </a:solidFill>
              <a:latin typeface="Calibri" pitchFamily="34" charset="0"/>
              <a:ea typeface="ＭＳ Ｐゴシック" pitchFamily="34" charset="-128"/>
            </a:endParaRPr>
          </a:p>
          <a:p>
            <a:pPr marL="285750" lvl="2" indent="-285750">
              <a:spcBef>
                <a:spcPts val="600"/>
              </a:spcBef>
              <a:spcAft>
                <a:spcPts val="600"/>
              </a:spcAft>
              <a:buClr>
                <a:schemeClr val="tx2"/>
              </a:buClr>
              <a:buFont typeface="Arial" panose="020B0604020202020204" pitchFamily="34" charset="0"/>
              <a:buChar char="•"/>
              <a:defRPr/>
            </a:pPr>
            <a:r>
              <a:rPr lang="de-DE" altLang="de-DE" dirty="0">
                <a:latin typeface="Calibri" pitchFamily="34" charset="0"/>
                <a:ea typeface="ＭＳ Ｐゴシック" pitchFamily="34" charset="-128"/>
              </a:rPr>
              <a:t>Forderung der </a:t>
            </a:r>
            <a:r>
              <a:rPr lang="de-DE" altLang="de-DE" b="1" dirty="0">
                <a:latin typeface="Calibri" pitchFamily="34" charset="0"/>
                <a:ea typeface="ＭＳ Ｐゴシック" pitchFamily="34" charset="-128"/>
              </a:rPr>
              <a:t>Pisa-Studie 2015/2018: </a:t>
            </a:r>
            <a:r>
              <a:rPr lang="de-DE" altLang="de-DE" dirty="0">
                <a:latin typeface="Calibri" pitchFamily="34" charset="0"/>
                <a:ea typeface="ＭＳ Ｐゴシック" pitchFamily="34" charset="-128"/>
              </a:rPr>
              <a:t>Mehr Differenzierung  und Strukturierung im naturwissenschaftlichen Unterricht, um die Unterrichtsqualität und damit auch die Schülerleistungen zu steigern</a:t>
            </a:r>
          </a:p>
          <a:p>
            <a:pPr>
              <a:spcBef>
                <a:spcPts val="600"/>
              </a:spcBef>
              <a:spcAft>
                <a:spcPts val="600"/>
              </a:spcAft>
              <a:buClr>
                <a:schemeClr val="tx2"/>
              </a:buClr>
              <a:defRPr/>
            </a:pPr>
            <a:endParaRPr lang="de-DE" altLang="de-DE" sz="2000" b="1" dirty="0">
              <a:latin typeface="Calibri" pitchFamily="34" charset="0"/>
              <a:ea typeface="ＭＳ Ｐゴシック" pitchFamily="34" charset="-128"/>
            </a:endParaRPr>
          </a:p>
          <a:p>
            <a:pPr marL="266700" indent="-266700">
              <a:spcBef>
                <a:spcPts val="600"/>
              </a:spcBef>
              <a:spcAft>
                <a:spcPts val="600"/>
              </a:spcAft>
              <a:buClr>
                <a:schemeClr val="tx2"/>
              </a:buClr>
              <a:buFont typeface="Arial" pitchFamily="34" charset="0"/>
              <a:buChar char="•"/>
              <a:defRPr/>
            </a:pPr>
            <a:endParaRPr lang="de-DE" altLang="de-DE" sz="2000" b="1" dirty="0">
              <a:latin typeface="Calibri" pitchFamily="34" charset="0"/>
              <a:ea typeface="ＭＳ Ｐゴシック" pitchFamily="34" charset="-128"/>
            </a:endParaRPr>
          </a:p>
          <a:p>
            <a:pPr marL="444500" lvl="2">
              <a:buClr>
                <a:schemeClr val="tx2"/>
              </a:buClr>
            </a:pPr>
            <a:endParaRPr lang="de-DE" altLang="de-DE" sz="2000" dirty="0">
              <a:latin typeface="Calibri" pitchFamily="34" charset="0"/>
              <a:ea typeface="ＭＳ Ｐゴシック" pitchFamily="34" charset="-128"/>
            </a:endParaRPr>
          </a:p>
        </p:txBody>
      </p:sp>
      <p:sp>
        <p:nvSpPr>
          <p:cNvPr id="5" name="Rechteck 4"/>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Begründung und Zielsetzung</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323528" y="1772816"/>
            <a:ext cx="8229240" cy="4464496"/>
          </a:xfrm>
        </p:spPr>
        <p:txBody>
          <a:bodyPr anchor="t"/>
          <a:lstStyle/>
          <a:p>
            <a:pPr marL="355600" algn="ctr">
              <a:spcAft>
                <a:spcPts val="1200"/>
              </a:spcAft>
            </a:pPr>
            <a:r>
              <a:rPr lang="de-DE" sz="2000" b="1" kern="1200" dirty="0">
                <a:solidFill>
                  <a:schemeClr val="tx1"/>
                </a:solidFill>
                <a:latin typeface="Calibri" pitchFamily="34" charset="0"/>
              </a:rPr>
              <a:t>Zielsetzung</a:t>
            </a:r>
          </a:p>
          <a:p>
            <a:pPr marL="698500" indent="-342900" algn="l">
              <a:spcBef>
                <a:spcPts val="600"/>
              </a:spcBef>
              <a:spcAft>
                <a:spcPts val="600"/>
              </a:spcAft>
              <a:buFont typeface="Arial" panose="020B0604020202020204" pitchFamily="34" charset="0"/>
              <a:buChar char="•"/>
            </a:pPr>
            <a:r>
              <a:rPr lang="de-DE" kern="1200" dirty="0">
                <a:solidFill>
                  <a:schemeClr val="tx1"/>
                </a:solidFill>
                <a:latin typeface="Calibri" panose="020F0502020204030204" pitchFamily="34" charset="0"/>
              </a:rPr>
              <a:t>Entwicklung und Implementation eines Lern- und Übungskonzepts zur individuellen Förderung, um</a:t>
            </a:r>
          </a:p>
          <a:p>
            <a:pPr marL="900000" lvl="1" indent="-368300" algn="l">
              <a:spcBef>
                <a:spcPts val="600"/>
              </a:spcBef>
              <a:spcAft>
                <a:spcPts val="600"/>
              </a:spcAft>
              <a:buFont typeface="Courier New" panose="02070309020205020404" pitchFamily="49" charset="0"/>
              <a:buChar char="o"/>
            </a:pPr>
            <a:r>
              <a:rPr lang="de-DE" kern="1200" dirty="0">
                <a:solidFill>
                  <a:schemeClr val="tx1"/>
                </a:solidFill>
                <a:latin typeface="Calibri" panose="020F0502020204030204" pitchFamily="34" charset="0"/>
              </a:rPr>
              <a:t>Fachwissen </a:t>
            </a:r>
            <a:r>
              <a:rPr lang="de-DE" b="1" kern="1200" dirty="0">
                <a:solidFill>
                  <a:schemeClr val="tx1"/>
                </a:solidFill>
                <a:latin typeface="Calibri" pitchFamily="34" charset="0"/>
              </a:rPr>
              <a:t>und</a:t>
            </a:r>
            <a:r>
              <a:rPr lang="de-DE" kern="1200" dirty="0">
                <a:solidFill>
                  <a:schemeClr val="tx1"/>
                </a:solidFill>
                <a:latin typeface="Calibri" pitchFamily="34" charset="0"/>
              </a:rPr>
              <a:t> Modellverständnis zu </a:t>
            </a:r>
            <a:r>
              <a:rPr lang="de-DE" kern="1200" dirty="0" smtClean="0">
                <a:solidFill>
                  <a:schemeClr val="tx1"/>
                </a:solidFill>
                <a:latin typeface="Calibri" pitchFamily="34" charset="0"/>
              </a:rPr>
              <a:t>fördern,</a:t>
            </a:r>
            <a:endParaRPr lang="de-DE" kern="1200" dirty="0">
              <a:solidFill>
                <a:schemeClr val="tx1"/>
              </a:solidFill>
              <a:latin typeface="Calibri" pitchFamily="34" charset="0"/>
            </a:endParaRPr>
          </a:p>
          <a:p>
            <a:pPr marL="900000" lvl="1" indent="-368300" algn="l">
              <a:spcBef>
                <a:spcPts val="600"/>
              </a:spcBef>
              <a:spcAft>
                <a:spcPts val="600"/>
              </a:spcAft>
              <a:buFont typeface="Courier New" panose="02070309020205020404" pitchFamily="49" charset="0"/>
              <a:buChar char="o"/>
            </a:pPr>
            <a:r>
              <a:rPr lang="de-DE" kern="1200" dirty="0">
                <a:solidFill>
                  <a:schemeClr val="tx1"/>
                </a:solidFill>
                <a:latin typeface="Calibri" pitchFamily="34" charset="0"/>
              </a:rPr>
              <a:t>das </a:t>
            </a:r>
            <a:r>
              <a:rPr lang="de-DE" b="1" kern="1200" dirty="0">
                <a:solidFill>
                  <a:schemeClr val="tx1"/>
                </a:solidFill>
                <a:latin typeface="Calibri" pitchFamily="34" charset="0"/>
              </a:rPr>
              <a:t>Interesse</a:t>
            </a:r>
            <a:r>
              <a:rPr lang="de-DE" kern="1200" dirty="0">
                <a:solidFill>
                  <a:schemeClr val="tx1"/>
                </a:solidFill>
                <a:latin typeface="Calibri" pitchFamily="34" charset="0"/>
              </a:rPr>
              <a:t> am Fach Chemie durch entsprechende Methoden zu </a:t>
            </a:r>
            <a:r>
              <a:rPr lang="de-DE" kern="1200" dirty="0" smtClean="0">
                <a:solidFill>
                  <a:schemeClr val="tx1"/>
                </a:solidFill>
                <a:latin typeface="Calibri" pitchFamily="34" charset="0"/>
              </a:rPr>
              <a:t>wecken,</a:t>
            </a:r>
            <a:endParaRPr lang="de-DE" kern="1200" dirty="0">
              <a:solidFill>
                <a:schemeClr val="tx1"/>
              </a:solidFill>
              <a:latin typeface="Calibri" pitchFamily="34" charset="0"/>
            </a:endParaRPr>
          </a:p>
          <a:p>
            <a:pPr marL="900000" lvl="1" indent="-368300" algn="l">
              <a:spcBef>
                <a:spcPts val="600"/>
              </a:spcBef>
              <a:spcAft>
                <a:spcPts val="600"/>
              </a:spcAft>
              <a:buFont typeface="Courier New" panose="02070309020205020404" pitchFamily="49" charset="0"/>
              <a:buChar char="o"/>
            </a:pPr>
            <a:r>
              <a:rPr lang="de-DE" kern="1200" dirty="0">
                <a:solidFill>
                  <a:schemeClr val="tx1"/>
                </a:solidFill>
                <a:latin typeface="Calibri" pitchFamily="34" charset="0"/>
              </a:rPr>
              <a:t>den Prozess der </a:t>
            </a:r>
            <a:r>
              <a:rPr lang="de-DE" b="1" kern="1200" dirty="0">
                <a:solidFill>
                  <a:schemeClr val="tx1"/>
                </a:solidFill>
                <a:latin typeface="Calibri" pitchFamily="34" charset="0"/>
              </a:rPr>
              <a:t>Schemainduktion</a:t>
            </a:r>
            <a:r>
              <a:rPr lang="de-DE" kern="1200" dirty="0">
                <a:solidFill>
                  <a:schemeClr val="tx1"/>
                </a:solidFill>
                <a:latin typeface="Calibri" pitchFamily="34" charset="0"/>
              </a:rPr>
              <a:t> bewusst zu machen und zu begleiten sowie den Vorgang der </a:t>
            </a:r>
            <a:r>
              <a:rPr lang="de-DE" b="1" kern="1200" dirty="0">
                <a:solidFill>
                  <a:schemeClr val="tx1"/>
                </a:solidFill>
                <a:latin typeface="Calibri" pitchFamily="34" charset="0"/>
              </a:rPr>
              <a:t>Schemaautomatisierung</a:t>
            </a:r>
            <a:r>
              <a:rPr lang="de-DE" kern="1200" dirty="0">
                <a:solidFill>
                  <a:schemeClr val="tx1"/>
                </a:solidFill>
                <a:latin typeface="Calibri" pitchFamily="34" charset="0"/>
              </a:rPr>
              <a:t> zu </a:t>
            </a:r>
            <a:r>
              <a:rPr lang="de-DE" kern="1200" dirty="0" smtClean="0">
                <a:solidFill>
                  <a:schemeClr val="tx1"/>
                </a:solidFill>
                <a:latin typeface="Calibri" pitchFamily="34" charset="0"/>
              </a:rPr>
              <a:t>befördern,</a:t>
            </a:r>
            <a:endParaRPr lang="de-DE" kern="1200" dirty="0">
              <a:solidFill>
                <a:schemeClr val="tx1"/>
              </a:solidFill>
              <a:latin typeface="Calibri" pitchFamily="34" charset="0"/>
            </a:endParaRPr>
          </a:p>
          <a:p>
            <a:pPr marL="723900" indent="-368300" algn="l">
              <a:spcBef>
                <a:spcPts val="600"/>
              </a:spcBef>
              <a:spcAft>
                <a:spcPts val="600"/>
              </a:spcAft>
              <a:buFont typeface="Arial" panose="020B0604020202020204" pitchFamily="34" charset="0"/>
              <a:buChar char="•"/>
            </a:pPr>
            <a:r>
              <a:rPr lang="de-DE" kern="1200" dirty="0">
                <a:solidFill>
                  <a:schemeClr val="tx1"/>
                </a:solidFill>
                <a:latin typeface="Calibri" pitchFamily="34" charset="0"/>
              </a:rPr>
              <a:t>Entwicklung </a:t>
            </a:r>
            <a:r>
              <a:rPr lang="de-DE" kern="1200" dirty="0" smtClean="0">
                <a:solidFill>
                  <a:schemeClr val="tx1"/>
                </a:solidFill>
                <a:latin typeface="Calibri" pitchFamily="34" charset="0"/>
              </a:rPr>
              <a:t>eines </a:t>
            </a:r>
            <a:r>
              <a:rPr lang="de-DE" kern="1200" dirty="0">
                <a:solidFill>
                  <a:schemeClr val="tx1"/>
                </a:solidFill>
                <a:latin typeface="Calibri" pitchFamily="34" charset="0"/>
              </a:rPr>
              <a:t>Lern- und Übungskonzepts zur individuellen Förderung zum Inhaltsfeld 6 des KLP: </a:t>
            </a:r>
            <a:r>
              <a:rPr lang="de-DE" b="1" kern="1200" dirty="0">
                <a:solidFill>
                  <a:schemeClr val="tx1"/>
                </a:solidFill>
                <a:latin typeface="Calibri" pitchFamily="34" charset="0"/>
              </a:rPr>
              <a:t>Salze und </a:t>
            </a:r>
            <a:r>
              <a:rPr lang="de-DE" b="1" kern="1200" dirty="0" smtClean="0">
                <a:solidFill>
                  <a:schemeClr val="tx1"/>
                </a:solidFill>
                <a:latin typeface="Calibri" pitchFamily="34" charset="0"/>
              </a:rPr>
              <a:t>Ionen</a:t>
            </a:r>
            <a:r>
              <a:rPr lang="de-DE" kern="1200" dirty="0" smtClean="0">
                <a:solidFill>
                  <a:schemeClr val="tx1"/>
                </a:solidFill>
                <a:latin typeface="Calibri" pitchFamily="34" charset="0"/>
              </a:rPr>
              <a:t>.</a:t>
            </a:r>
            <a:endParaRPr lang="de-DE" kern="1200" dirty="0">
              <a:solidFill>
                <a:schemeClr val="tx1"/>
              </a:solidFill>
              <a:latin typeface="Calibri" pitchFamily="34" charset="0"/>
            </a:endParaRPr>
          </a:p>
          <a:p>
            <a:pPr marL="723900" indent="-368300" algn="l">
              <a:spcBef>
                <a:spcPts val="600"/>
              </a:spcBef>
              <a:spcAft>
                <a:spcPts val="600"/>
              </a:spcAft>
            </a:pPr>
            <a:endParaRPr lang="de-DE" sz="2000" kern="1200" dirty="0">
              <a:solidFill>
                <a:schemeClr val="tx1"/>
              </a:solidFill>
              <a:latin typeface="Calibri" pitchFamily="34" charset="0"/>
            </a:endParaRPr>
          </a:p>
          <a:p>
            <a:pPr marL="723900" indent="-368300" algn="l"/>
            <a:endParaRPr lang="de-DE" b="1" kern="1200" dirty="0">
              <a:solidFill>
                <a:schemeClr val="tx1"/>
              </a:solidFill>
            </a:endParaRPr>
          </a:p>
          <a:p>
            <a:pPr marL="723900" indent="-368300" algn="l"/>
            <a:endParaRPr lang="de-DE" b="1" kern="1200" dirty="0">
              <a:solidFill>
                <a:schemeClr val="tx1"/>
              </a:solidFill>
            </a:endParaRPr>
          </a:p>
          <a:p>
            <a:pPr marL="355600" algn="l"/>
            <a:endParaRPr lang="de-DE" i="1" kern="1200" dirty="0">
              <a:solidFill>
                <a:schemeClr val="tx1"/>
              </a:solidFill>
            </a:endParaRPr>
          </a:p>
        </p:txBody>
      </p:sp>
      <p:sp>
        <p:nvSpPr>
          <p:cNvPr id="5" name="Rechteck 4"/>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Begründung und Zielsetzung</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683568" y="1628800"/>
            <a:ext cx="7776864" cy="3240360"/>
          </a:xfrm>
        </p:spPr>
        <p:txBody>
          <a:bodyPr/>
          <a:lstStyle/>
          <a:p>
            <a:pPr algn="ctr">
              <a:spcAft>
                <a:spcPts val="1200"/>
              </a:spcAft>
            </a:pPr>
            <a:r>
              <a:rPr lang="de-DE" sz="2800" b="1" dirty="0">
                <a:latin typeface="Calibri" pitchFamily="34" charset="0"/>
              </a:rPr>
              <a:t> </a:t>
            </a:r>
            <a:r>
              <a:rPr lang="de-DE" sz="2000" b="1" dirty="0">
                <a:latin typeface="Calibri" pitchFamily="34" charset="0"/>
              </a:rPr>
              <a:t>Welche Chancen bietet ein Unterricht mit dem Lernleiter-Konzept?</a:t>
            </a:r>
          </a:p>
          <a:p>
            <a:pPr marL="1260000" algn="ctr">
              <a:spcAft>
                <a:spcPts val="1200"/>
              </a:spcAft>
            </a:pPr>
            <a:endParaRPr lang="de-DE" sz="2000" dirty="0"/>
          </a:p>
          <a:p>
            <a:pPr marL="1260000" algn="ctr">
              <a:spcAft>
                <a:spcPts val="1200"/>
              </a:spcAft>
            </a:pPr>
            <a:r>
              <a:rPr lang="de-DE" sz="2000" dirty="0">
                <a:latin typeface="Calibri" panose="020F0502020204030204" pitchFamily="34" charset="0"/>
                <a:cs typeface="Calibri" panose="020F0502020204030204" pitchFamily="34" charset="0"/>
              </a:rPr>
              <a:t>Eine Lernleiter verknüpft eine transparente </a:t>
            </a:r>
            <a:r>
              <a:rPr lang="de-DE" sz="2000" dirty="0">
                <a:solidFill>
                  <a:srgbClr val="00B050"/>
                </a:solidFill>
                <a:latin typeface="Calibri" panose="020F0502020204030204" pitchFamily="34" charset="0"/>
                <a:cs typeface="Calibri" panose="020F0502020204030204" pitchFamily="34" charset="0"/>
              </a:rPr>
              <a:t>Unterrichtsstrukturierung</a:t>
            </a:r>
            <a:r>
              <a:rPr lang="de-DE" sz="2000" dirty="0">
                <a:latin typeface="Calibri" panose="020F0502020204030204" pitchFamily="34" charset="0"/>
                <a:cs typeface="Calibri" panose="020F0502020204030204" pitchFamily="34" charset="0"/>
              </a:rPr>
              <a:t> mit einer systematischen </a:t>
            </a:r>
            <a:r>
              <a:rPr lang="de-DE" sz="2000" dirty="0">
                <a:solidFill>
                  <a:srgbClr val="00B050"/>
                </a:solidFill>
                <a:latin typeface="Calibri" panose="020F0502020204030204" pitchFamily="34" charset="0"/>
                <a:cs typeface="Calibri" panose="020F0502020204030204" pitchFamily="34" charset="0"/>
              </a:rPr>
              <a:t>Binnendifferenzierung</a:t>
            </a:r>
            <a:r>
              <a:rPr lang="de-DE" sz="2000" dirty="0">
                <a:latin typeface="Calibri" panose="020F0502020204030204" pitchFamily="34" charset="0"/>
                <a:cs typeface="Calibri" panose="020F0502020204030204" pitchFamily="34" charset="0"/>
              </a:rPr>
              <a:t>.</a:t>
            </a:r>
          </a:p>
          <a:p>
            <a:pPr algn="ctr">
              <a:spcAft>
                <a:spcPts val="1200"/>
              </a:spcAft>
            </a:pPr>
            <a:endParaRPr lang="de-DE" sz="2800" b="1" dirty="0">
              <a:latin typeface="Calibri" pitchFamily="34" charset="0"/>
            </a:endParaRPr>
          </a:p>
          <a:p>
            <a:r>
              <a:rPr lang="de-DE" sz="2400" dirty="0">
                <a:latin typeface="Calibri" pitchFamily="34" charset="0"/>
              </a:rPr>
              <a:t> </a:t>
            </a:r>
            <a:endParaRPr lang="de-DE" sz="2000" dirty="0"/>
          </a:p>
        </p:txBody>
      </p:sp>
      <p:sp>
        <p:nvSpPr>
          <p:cNvPr id="2" name="Pfeil nach rechts 1"/>
          <p:cNvSpPr/>
          <p:nvPr/>
        </p:nvSpPr>
        <p:spPr>
          <a:xfrm>
            <a:off x="1066982" y="2926754"/>
            <a:ext cx="978408" cy="484632"/>
          </a:xfrm>
          <a:prstGeom prst="rightArrow">
            <a:avLst/>
          </a:prstGeom>
          <a:solidFill>
            <a:schemeClr val="accent6">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Begründung und Zielsetzung</a:t>
            </a:r>
            <a:endParaRPr lang="de-DE"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p:nvPr>
        </p:nvSpPr>
        <p:spPr>
          <a:xfrm>
            <a:off x="395536" y="1484784"/>
            <a:ext cx="8064896" cy="3816424"/>
          </a:xfrm>
        </p:spPr>
        <p:txBody>
          <a:bodyPr/>
          <a:lstStyle/>
          <a:p>
            <a:pPr marL="628650" indent="-355600">
              <a:spcBef>
                <a:spcPts val="600"/>
              </a:spcBef>
              <a:spcAft>
                <a:spcPts val="600"/>
              </a:spcAft>
              <a:buFont typeface="Arial" panose="020B0604020202020204" pitchFamily="34" charset="0"/>
              <a:buChar char="•"/>
            </a:pPr>
            <a:r>
              <a:rPr lang="de-DE" dirty="0">
                <a:latin typeface="Calibri" pitchFamily="34" charset="0"/>
              </a:rPr>
              <a:t>Der Lerninhalt wird in kleinschrittigen Lernsequenzen (Milestones) strukturiert.</a:t>
            </a:r>
            <a:br>
              <a:rPr lang="de-DE" dirty="0">
                <a:latin typeface="Calibri" pitchFamily="34" charset="0"/>
              </a:rPr>
            </a:br>
            <a:endParaRPr lang="de-DE" dirty="0">
              <a:latin typeface="Calibri" pitchFamily="34" charset="0"/>
            </a:endParaRPr>
          </a:p>
          <a:p>
            <a:pPr marL="628650" indent="-355600">
              <a:buFont typeface="Arial" panose="020B0604020202020204" pitchFamily="34" charset="0"/>
              <a:buChar char="•"/>
            </a:pPr>
            <a:r>
              <a:rPr lang="de-DE" dirty="0">
                <a:latin typeface="Calibri" pitchFamily="34" charset="0"/>
              </a:rPr>
              <a:t>Die Bausteine zur individuellen Förderung enthalten</a:t>
            </a:r>
          </a:p>
          <a:p>
            <a:pPr marL="1016000" lvl="1" indent="-285750" defTabSz="990600">
              <a:spcBef>
                <a:spcPts val="300"/>
              </a:spcBef>
              <a:spcAft>
                <a:spcPts val="300"/>
              </a:spcAft>
              <a:buFont typeface="Courier New" panose="02070309020205020404" pitchFamily="49" charset="0"/>
              <a:buChar char="o"/>
            </a:pPr>
            <a:r>
              <a:rPr lang="de-DE" dirty="0">
                <a:latin typeface="Calibri" pitchFamily="34" charset="0"/>
              </a:rPr>
              <a:t>eine Unterstützung durch strukturiertes Vorgehen,</a:t>
            </a:r>
          </a:p>
          <a:p>
            <a:pPr marL="1016000" lvl="1" indent="-285750" defTabSz="990600">
              <a:spcBef>
                <a:spcPts val="300"/>
              </a:spcBef>
              <a:spcAft>
                <a:spcPts val="300"/>
              </a:spcAft>
              <a:buFont typeface="Courier New" panose="02070309020205020404" pitchFamily="49" charset="0"/>
              <a:buChar char="o"/>
            </a:pPr>
            <a:r>
              <a:rPr lang="de-DE" dirty="0">
                <a:latin typeface="Calibri" pitchFamily="34" charset="0"/>
              </a:rPr>
              <a:t>Adaptivität an die Voraussetzungen der Lernenden durch passgenaue Aufgaben und</a:t>
            </a:r>
          </a:p>
          <a:p>
            <a:pPr marL="1016000" lvl="1" indent="-285750" defTabSz="990600">
              <a:spcBef>
                <a:spcPts val="300"/>
              </a:spcBef>
              <a:spcAft>
                <a:spcPts val="300"/>
              </a:spcAft>
              <a:buFont typeface="Courier New" panose="02070309020205020404" pitchFamily="49" charset="0"/>
              <a:buChar char="o"/>
            </a:pPr>
            <a:r>
              <a:rPr lang="de-DE" dirty="0">
                <a:latin typeface="Calibri" pitchFamily="34" charset="0"/>
              </a:rPr>
              <a:t>eine Förderung durch Transferaufgaben.</a:t>
            </a:r>
          </a:p>
          <a:p>
            <a:pPr marL="730250" lvl="1" defTabSz="990600">
              <a:spcBef>
                <a:spcPts val="300"/>
              </a:spcBef>
              <a:spcAft>
                <a:spcPts val="300"/>
              </a:spcAft>
            </a:pPr>
            <a:endParaRPr lang="de-DE" sz="2200" dirty="0">
              <a:latin typeface="Calibri" pitchFamily="34" charset="0"/>
            </a:endParaRPr>
          </a:p>
          <a:p>
            <a:pPr marL="730250" lvl="1" defTabSz="990600">
              <a:spcBef>
                <a:spcPts val="300"/>
              </a:spcBef>
              <a:spcAft>
                <a:spcPts val="300"/>
              </a:spcAft>
            </a:pPr>
            <a:r>
              <a:rPr lang="de-DE" sz="1600" dirty="0">
                <a:latin typeface="Calibri" pitchFamily="34" charset="0"/>
              </a:rPr>
              <a:t>(</a:t>
            </a:r>
            <a:r>
              <a:rPr lang="de-DE" sz="1600" dirty="0" err="1">
                <a:latin typeface="Calibri" pitchFamily="34" charset="0"/>
              </a:rPr>
              <a:t>Hauerstein</a:t>
            </a:r>
            <a:r>
              <a:rPr lang="de-DE" sz="1600" dirty="0">
                <a:latin typeface="Calibri" pitchFamily="34" charset="0"/>
              </a:rPr>
              <a:t>, van </a:t>
            </a:r>
            <a:r>
              <a:rPr lang="de-DE" sz="1600" dirty="0" err="1">
                <a:latin typeface="Calibri" pitchFamily="34" charset="0"/>
              </a:rPr>
              <a:t>Vorst</a:t>
            </a:r>
            <a:r>
              <a:rPr lang="de-DE" sz="1600" dirty="0">
                <a:latin typeface="Calibri" pitchFamily="34" charset="0"/>
              </a:rPr>
              <a:t> &amp; Sumfleth, 2016, S. 792)</a:t>
            </a:r>
            <a:endParaRPr lang="de-DE" sz="1600" dirty="0"/>
          </a:p>
        </p:txBody>
      </p:sp>
      <p:sp>
        <p:nvSpPr>
          <p:cNvPr id="4" name="Rechteck 3"/>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Begründung und Zielsetzung</a:t>
            </a:r>
            <a:endParaRPr lang="de-DE" sz="2000" dirty="0"/>
          </a:p>
        </p:txBody>
      </p:sp>
    </p:spTree>
    <p:extLst>
      <p:ext uri="{BB962C8B-B14F-4D97-AF65-F5344CB8AC3E}">
        <p14:creationId xmlns:p14="http://schemas.microsoft.com/office/powerpoint/2010/main" val="37557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380" y="2204864"/>
            <a:ext cx="8229240" cy="1143000"/>
          </a:xfrm>
        </p:spPr>
        <p:txBody>
          <a:bodyPr/>
          <a:lstStyle/>
          <a:p>
            <a:pPr algn="ctr"/>
            <a:r>
              <a:rPr lang="de-DE" sz="2800" b="1" dirty="0">
                <a:latin typeface="Calibri" pitchFamily="34" charset="0"/>
                <a:cs typeface="Calibri" pitchFamily="34" charset="0"/>
              </a:rPr>
              <a:t>Die Lernleiter Ionen und Salze</a:t>
            </a:r>
            <a:br>
              <a:rPr lang="de-DE" sz="2800" b="1" dirty="0">
                <a:latin typeface="Calibri" pitchFamily="34" charset="0"/>
                <a:cs typeface="Calibri" pitchFamily="34" charset="0"/>
              </a:rPr>
            </a:br>
            <a:r>
              <a:rPr lang="de-DE" sz="2800" b="1" dirty="0">
                <a:latin typeface="Calibri" pitchFamily="34" charset="0"/>
                <a:cs typeface="Calibri" pitchFamily="34" charset="0"/>
              </a:rPr>
              <a:t>- Aufbau und Materialien -</a:t>
            </a:r>
            <a:endParaRPr lang="de-DE" sz="2800" b="1" dirty="0"/>
          </a:p>
        </p:txBody>
      </p:sp>
    </p:spTree>
    <p:extLst>
      <p:ext uri="{BB962C8B-B14F-4D97-AF65-F5344CB8AC3E}">
        <p14:creationId xmlns:p14="http://schemas.microsoft.com/office/powerpoint/2010/main" val="206262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2A337A70-1B79-4D15-A754-B68C35ADA047}"/>
              </a:ext>
            </a:extLst>
          </p:cNvPr>
          <p:cNvSpPr txBox="1">
            <a:spLocks/>
          </p:cNvSpPr>
          <p:nvPr/>
        </p:nvSpPr>
        <p:spPr>
          <a:xfrm>
            <a:off x="241668" y="3064369"/>
            <a:ext cx="4268175" cy="314110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4163">
              <a:spcAft>
                <a:spcPts val="1200"/>
              </a:spcAft>
            </a:pPr>
            <a:r>
              <a:rPr lang="de-DE" altLang="de-DE" sz="1800" dirty="0">
                <a:latin typeface="Calibri" panose="020F0502020204030204" pitchFamily="34" charset="0"/>
                <a:cs typeface="Calibri" panose="020F0502020204030204" pitchFamily="34" charset="0"/>
              </a:rPr>
              <a:t>Strukturierungsmethode für Unterrichtsinhalte und Lernprozesse</a:t>
            </a:r>
          </a:p>
          <a:p>
            <a:pPr marL="287338" indent="-284163">
              <a:spcAft>
                <a:spcPts val="1200"/>
              </a:spcAft>
            </a:pPr>
            <a:r>
              <a:rPr lang="de-DE" altLang="de-DE" sz="1800" dirty="0">
                <a:latin typeface="Calibri" panose="020F0502020204030204" pitchFamily="34" charset="0"/>
                <a:cs typeface="Calibri" panose="020F0502020204030204" pitchFamily="34" charset="0"/>
              </a:rPr>
              <a:t>Gliederung des Inhalts in Teilsequenzen (</a:t>
            </a:r>
            <a:r>
              <a:rPr lang="de-DE" altLang="de-DE" sz="1800" dirty="0">
                <a:solidFill>
                  <a:srgbClr val="C00000"/>
                </a:solidFill>
                <a:latin typeface="Calibri" panose="020F0502020204030204" pitchFamily="34" charset="0"/>
                <a:cs typeface="Calibri" panose="020F0502020204030204" pitchFamily="34" charset="0"/>
              </a:rPr>
              <a:t>Milestone</a:t>
            </a:r>
            <a:r>
              <a:rPr lang="de-DE" altLang="de-DE" sz="1800" dirty="0">
                <a:latin typeface="Calibri" panose="020F0502020204030204" pitchFamily="34" charset="0"/>
                <a:cs typeface="Calibri" panose="020F0502020204030204" pitchFamily="34" charset="0"/>
              </a:rPr>
              <a:t>)</a:t>
            </a:r>
          </a:p>
          <a:p>
            <a:pPr marL="287338" indent="-284163">
              <a:spcAft>
                <a:spcPts val="1200"/>
              </a:spcAft>
            </a:pPr>
            <a:r>
              <a:rPr lang="de-DE" altLang="de-DE" sz="1800" dirty="0">
                <a:latin typeface="Calibri" panose="020F0502020204030204" pitchFamily="34" charset="0"/>
                <a:cs typeface="Calibri" panose="020F0502020204030204" pitchFamily="34" charset="0"/>
              </a:rPr>
              <a:t>Gliederung des Lernprozesses in </a:t>
            </a:r>
            <a:r>
              <a:rPr lang="de-DE" altLang="de-DE" sz="1800" dirty="0">
                <a:solidFill>
                  <a:srgbClr val="00B050"/>
                </a:solidFill>
                <a:latin typeface="Calibri" panose="020F0502020204030204" pitchFamily="34" charset="0"/>
                <a:cs typeface="Calibri" panose="020F0502020204030204" pitchFamily="34" charset="0"/>
              </a:rPr>
              <a:t>Bausteine</a:t>
            </a:r>
          </a:p>
          <a:p>
            <a:endParaRPr lang="de-DE" dirty="0"/>
          </a:p>
        </p:txBody>
      </p:sp>
      <p:pic>
        <p:nvPicPr>
          <p:cNvPr id="7" name="Grafik 6">
            <a:extLst>
              <a:ext uri="{FF2B5EF4-FFF2-40B4-BE49-F238E27FC236}">
                <a16:creationId xmlns:a16="http://schemas.microsoft.com/office/drawing/2014/main" id="{13219BC2-9E76-44AB-8220-9913625FD19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7861" r="15691" b="9877"/>
          <a:stretch/>
        </p:blipFill>
        <p:spPr>
          <a:xfrm>
            <a:off x="4860032" y="1355024"/>
            <a:ext cx="3882962" cy="4810279"/>
          </a:xfrm>
          <a:prstGeom prst="rect">
            <a:avLst/>
          </a:prstGeom>
          <a:ln>
            <a:solidFill>
              <a:srgbClr val="00B050"/>
            </a:solidFill>
          </a:ln>
        </p:spPr>
      </p:pic>
      <p:cxnSp>
        <p:nvCxnSpPr>
          <p:cNvPr id="8" name="Gerader Verbinder 7">
            <a:extLst>
              <a:ext uri="{FF2B5EF4-FFF2-40B4-BE49-F238E27FC236}">
                <a16:creationId xmlns:a16="http://schemas.microsoft.com/office/drawing/2014/main" id="{32C569D4-2F95-4D3B-AE66-90AA52818A71}"/>
              </a:ext>
            </a:extLst>
          </p:cNvPr>
          <p:cNvCxnSpPr>
            <a:cxnSpLocks/>
          </p:cNvCxnSpPr>
          <p:nvPr/>
        </p:nvCxnSpPr>
        <p:spPr>
          <a:xfrm flipV="1">
            <a:off x="3020961" y="4077072"/>
            <a:ext cx="1488882" cy="144016"/>
          </a:xfrm>
          <a:prstGeom prst="line">
            <a:avLst/>
          </a:prstGeom>
        </p:spPr>
        <p:style>
          <a:lnRef idx="2">
            <a:schemeClr val="accent2"/>
          </a:lnRef>
          <a:fillRef idx="0">
            <a:schemeClr val="accent2"/>
          </a:fillRef>
          <a:effectRef idx="1">
            <a:schemeClr val="accent2"/>
          </a:effectRef>
          <a:fontRef idx="minor">
            <a:schemeClr val="tx1"/>
          </a:fontRef>
        </p:style>
      </p:cxnSp>
      <p:sp>
        <p:nvSpPr>
          <p:cNvPr id="9" name="Ellipse 8">
            <a:extLst>
              <a:ext uri="{FF2B5EF4-FFF2-40B4-BE49-F238E27FC236}">
                <a16:creationId xmlns:a16="http://schemas.microsoft.com/office/drawing/2014/main" id="{0DEF7FBE-03EE-4905-87B9-414030F2FAA0}"/>
              </a:ext>
            </a:extLst>
          </p:cNvPr>
          <p:cNvSpPr/>
          <p:nvPr/>
        </p:nvSpPr>
        <p:spPr>
          <a:xfrm>
            <a:off x="4283968" y="2852936"/>
            <a:ext cx="4680520" cy="180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0D72BF8-72AB-4E7C-9A1F-DC52B92ECF76}"/>
              </a:ext>
            </a:extLst>
          </p:cNvPr>
          <p:cNvCxnSpPr>
            <a:cxnSpLocks/>
          </p:cNvCxnSpPr>
          <p:nvPr/>
        </p:nvCxnSpPr>
        <p:spPr>
          <a:xfrm flipV="1">
            <a:off x="3908856" y="3789040"/>
            <a:ext cx="2319328" cy="1132183"/>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
        <p:nvSpPr>
          <p:cNvPr id="14" name="Ellipse 13">
            <a:extLst>
              <a:ext uri="{FF2B5EF4-FFF2-40B4-BE49-F238E27FC236}">
                <a16:creationId xmlns:a16="http://schemas.microsoft.com/office/drawing/2014/main" id="{DC1FAD7D-EFD3-4BA0-80B3-0CABB4CCD69A}"/>
              </a:ext>
            </a:extLst>
          </p:cNvPr>
          <p:cNvSpPr/>
          <p:nvPr/>
        </p:nvSpPr>
        <p:spPr>
          <a:xfrm>
            <a:off x="6185386" y="3429000"/>
            <a:ext cx="762878" cy="792088"/>
          </a:xfrm>
          <a:prstGeom prst="ellipse">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0" name="Rechteck 9"/>
          <p:cNvSpPr/>
          <p:nvPr/>
        </p:nvSpPr>
        <p:spPr>
          <a:xfrm>
            <a:off x="1043608" y="980728"/>
            <a:ext cx="7056784" cy="400110"/>
          </a:xfrm>
          <a:prstGeom prst="rect">
            <a:avLst/>
          </a:prstGeom>
        </p:spPr>
        <p:txBody>
          <a:bodyPr wrap="square">
            <a:spAutoFit/>
          </a:bodyPr>
          <a:lstStyle/>
          <a:p>
            <a:pPr algn="ctr"/>
            <a:r>
              <a:rPr lang="de-DE" sz="2000" dirty="0">
                <a:latin typeface="Calibri" pitchFamily="34" charset="0"/>
                <a:cs typeface="Calibri" pitchFamily="34" charset="0"/>
              </a:rPr>
              <a:t>Die Lernleiter Ionen und Salze – Aufbau und Materialien</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7128</Words>
  <Application>Microsoft Office PowerPoint</Application>
  <PresentationFormat>Bildschirmpräsentation (4:3)</PresentationFormat>
  <Paragraphs>494</Paragraphs>
  <Slides>38</Slides>
  <Notes>38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38</vt:i4>
      </vt:variant>
    </vt:vector>
  </HeadingPairs>
  <TitlesOfParts>
    <vt:vector size="50" baseType="lpstr">
      <vt:lpstr>ＭＳ Ｐゴシック</vt:lpstr>
      <vt:lpstr>ＭＳ Ｐゴシック</vt:lpstr>
      <vt:lpstr>Arial</vt:lpstr>
      <vt:lpstr>Calibri</vt:lpstr>
      <vt:lpstr>Courier New</vt:lpstr>
      <vt:lpstr>DejaVu Sans</vt:lpstr>
      <vt:lpstr>Segoe UI</vt:lpstr>
      <vt:lpstr>StarSymbol</vt:lpstr>
      <vt:lpstr>Symbol</vt:lpstr>
      <vt:lpstr>Times New Roman</vt:lpstr>
      <vt:lpstr>Wingdings</vt:lpstr>
      <vt:lpstr>Office Theme</vt:lpstr>
      <vt:lpstr>PowerPoint-Präsentation</vt:lpstr>
      <vt:lpstr>PowerPoint-Präsentation</vt:lpstr>
      <vt:lpstr>Die Lernleiter Ionen und Salze – Begründung und Zielsetzung </vt:lpstr>
      <vt:lpstr>PowerPoint-Präsentation</vt:lpstr>
      <vt:lpstr>PowerPoint-Präsentation</vt:lpstr>
      <vt:lpstr>PowerPoint-Präsentation</vt:lpstr>
      <vt:lpstr>PowerPoint-Präsentation</vt:lpstr>
      <vt:lpstr>Die Lernleiter Ionen und Salze - Aufbau und Materialien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Lernleiter Ionen und Salze - Unterrichtliche Implementation -</vt:lpstr>
      <vt:lpstr>PowerPoint-Präsentation</vt:lpstr>
      <vt:lpstr>PowerPoint-Präsentation</vt:lpstr>
      <vt:lpstr>PowerPoint-Präsentation</vt:lpstr>
      <vt:lpstr>PowerPoint-Präsentation</vt:lpstr>
      <vt:lpstr>PowerPoint-Präsentation</vt:lpstr>
      <vt:lpstr>Die Lernleiter Ionen und Salze   - Evaluation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Literaturverzeichnis</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modified xsi:type="dcterms:W3CDTF">2024-07-12T13:21:42Z</dcterms:modified>
  <cp:category/>
</cp:coreProperties>
</file>