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66"/>
  </p:notesMasterIdLst>
  <p:handoutMasterIdLst>
    <p:handoutMasterId r:id="rId67"/>
  </p:handoutMasterIdLst>
  <p:sldIdLst>
    <p:sldId id="256" r:id="rId2"/>
    <p:sldId id="392" r:id="rId3"/>
    <p:sldId id="403" r:id="rId4"/>
    <p:sldId id="366" r:id="rId5"/>
    <p:sldId id="340" r:id="rId6"/>
    <p:sldId id="401" r:id="rId7"/>
    <p:sldId id="404" r:id="rId8"/>
    <p:sldId id="303" r:id="rId9"/>
    <p:sldId id="475" r:id="rId10"/>
    <p:sldId id="371" r:id="rId11"/>
    <p:sldId id="405" r:id="rId12"/>
    <p:sldId id="388" r:id="rId13"/>
    <p:sldId id="389" r:id="rId14"/>
    <p:sldId id="386" r:id="rId15"/>
    <p:sldId id="387" r:id="rId16"/>
    <p:sldId id="390" r:id="rId17"/>
    <p:sldId id="476" r:id="rId18"/>
    <p:sldId id="406" r:id="rId19"/>
    <p:sldId id="428" r:id="rId20"/>
    <p:sldId id="373" r:id="rId21"/>
    <p:sldId id="374" r:id="rId22"/>
    <p:sldId id="408" r:id="rId23"/>
    <p:sldId id="429" r:id="rId24"/>
    <p:sldId id="412" r:id="rId25"/>
    <p:sldId id="430" r:id="rId26"/>
    <p:sldId id="432" r:id="rId27"/>
    <p:sldId id="383" r:id="rId28"/>
    <p:sldId id="377" r:id="rId29"/>
    <p:sldId id="474" r:id="rId30"/>
    <p:sldId id="477" r:id="rId31"/>
    <p:sldId id="478" r:id="rId32"/>
    <p:sldId id="437" r:id="rId33"/>
    <p:sldId id="434" r:id="rId34"/>
    <p:sldId id="438" r:id="rId35"/>
    <p:sldId id="471" r:id="rId36"/>
    <p:sldId id="472" r:id="rId37"/>
    <p:sldId id="443" r:id="rId38"/>
    <p:sldId id="449" r:id="rId39"/>
    <p:sldId id="446" r:id="rId40"/>
    <p:sldId id="483" r:id="rId41"/>
    <p:sldId id="473" r:id="rId42"/>
    <p:sldId id="450" r:id="rId43"/>
    <p:sldId id="451" r:id="rId44"/>
    <p:sldId id="479" r:id="rId45"/>
    <p:sldId id="453" r:id="rId46"/>
    <p:sldId id="485" r:id="rId47"/>
    <p:sldId id="484" r:id="rId48"/>
    <p:sldId id="455" r:id="rId49"/>
    <p:sldId id="456" r:id="rId50"/>
    <p:sldId id="457" r:id="rId51"/>
    <p:sldId id="470" r:id="rId52"/>
    <p:sldId id="464" r:id="rId53"/>
    <p:sldId id="465" r:id="rId54"/>
    <p:sldId id="460" r:id="rId55"/>
    <p:sldId id="458" r:id="rId56"/>
    <p:sldId id="461" r:id="rId57"/>
    <p:sldId id="463" r:id="rId58"/>
    <p:sldId id="468" r:id="rId59"/>
    <p:sldId id="466" r:id="rId60"/>
    <p:sldId id="489" r:id="rId61"/>
    <p:sldId id="469" r:id="rId62"/>
    <p:sldId id="407" r:id="rId63"/>
    <p:sldId id="480" r:id="rId64"/>
    <p:sldId id="482" r:id="rId65"/>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a:srgbClr val="E85AB5"/>
    <a:srgbClr val="FEBABA"/>
    <a:srgbClr val="E9CFE2"/>
    <a:srgbClr val="DC1E98"/>
    <a:srgbClr val="FE50C4"/>
    <a:srgbClr val="EFE0C8"/>
    <a:srgbClr val="0033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9" autoAdjust="0"/>
    <p:restoredTop sz="94125" autoAdjust="0"/>
  </p:normalViewPr>
  <p:slideViewPr>
    <p:cSldViewPr showGuides="1">
      <p:cViewPr varScale="1">
        <p:scale>
          <a:sx n="105" d="100"/>
          <a:sy n="105" d="100"/>
        </p:scale>
        <p:origin x="157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888"/>
          </a:xfrm>
          <a:prstGeom prst="rect">
            <a:avLst/>
          </a:prstGeom>
        </p:spPr>
        <p:txBody>
          <a:bodyPr vert="horz" lIns="91432" tIns="45716" rIns="91432" bIns="45716" rtlCol="0"/>
          <a:lstStyle>
            <a:lvl1pPr algn="r">
              <a:defRPr sz="1200"/>
            </a:lvl1pPr>
          </a:lstStyle>
          <a:p>
            <a:fld id="{A70FFBEA-A2C0-40B2-981A-40B6EF9D1A81}" type="datetimeFigureOut">
              <a:rPr lang="de-DE" smtClean="0"/>
              <a:t>07.02.2020</a:t>
            </a:fld>
            <a:endParaRPr lang="de-DE"/>
          </a:p>
        </p:txBody>
      </p:sp>
      <p:sp>
        <p:nvSpPr>
          <p:cNvPr id="4" name="Fußzeilenplatzhalter 3"/>
          <p:cNvSpPr>
            <a:spLocks noGrp="1"/>
          </p:cNvSpPr>
          <p:nvPr>
            <p:ph type="ftr" sz="quarter" idx="2"/>
          </p:nvPr>
        </p:nvSpPr>
        <p:spPr>
          <a:xfrm>
            <a:off x="0" y="9428164"/>
            <a:ext cx="2946400" cy="496887"/>
          </a:xfrm>
          <a:prstGeom prst="rect">
            <a:avLst/>
          </a:prstGeom>
        </p:spPr>
        <p:txBody>
          <a:bodyPr vert="horz" lIns="91432" tIns="45716" rIns="91432" bIns="45716"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164"/>
            <a:ext cx="2946400" cy="496887"/>
          </a:xfrm>
          <a:prstGeom prst="rect">
            <a:avLst/>
          </a:prstGeom>
        </p:spPr>
        <p:txBody>
          <a:bodyPr vert="horz" lIns="91432" tIns="45716" rIns="91432" bIns="45716" rtlCol="0" anchor="b"/>
          <a:lstStyle>
            <a:lvl1pPr algn="r">
              <a:defRPr sz="1200"/>
            </a:lvl1pPr>
          </a:lstStyle>
          <a:p>
            <a:fld id="{27EA4A06-14A4-470D-AC98-D77B8E735667}" type="slidenum">
              <a:rPr lang="de-DE" smtClean="0"/>
              <a:t>‹Nr.›</a:t>
            </a:fld>
            <a:endParaRPr lang="de-DE"/>
          </a:p>
        </p:txBody>
      </p:sp>
    </p:spTree>
    <p:extLst>
      <p:ext uri="{BB962C8B-B14F-4D97-AF65-F5344CB8AC3E}">
        <p14:creationId xmlns:p14="http://schemas.microsoft.com/office/powerpoint/2010/main" val="953357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45659" cy="496332"/>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idx="1"/>
          </p:nvPr>
        </p:nvSpPr>
        <p:spPr>
          <a:xfrm>
            <a:off x="3850445" y="1"/>
            <a:ext cx="2945659" cy="496332"/>
          </a:xfrm>
          <a:prstGeom prst="rect">
            <a:avLst/>
          </a:prstGeom>
        </p:spPr>
        <p:txBody>
          <a:bodyPr vert="horz" lIns="91432" tIns="45716" rIns="91432" bIns="45716" rtlCol="0"/>
          <a:lstStyle>
            <a:lvl1pPr algn="r">
              <a:defRPr sz="1200"/>
            </a:lvl1pPr>
          </a:lstStyle>
          <a:p>
            <a:fld id="{985472B4-A8F5-4AAC-8AF9-E73AECEF49A5}" type="datetimeFigureOut">
              <a:rPr lang="de-DE" smtClean="0"/>
              <a:t>07.02.2020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32" tIns="45716" rIns="91432" bIns="45716"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8584"/>
            <a:ext cx="2945659" cy="496332"/>
          </a:xfrm>
          <a:prstGeom prst="rect">
            <a:avLst/>
          </a:prstGeom>
        </p:spPr>
        <p:txBody>
          <a:bodyPr vert="horz" lIns="91432" tIns="45716" rIns="91432"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28584"/>
            <a:ext cx="2945659" cy="496332"/>
          </a:xfrm>
          <a:prstGeom prst="rect">
            <a:avLst/>
          </a:prstGeom>
        </p:spPr>
        <p:txBody>
          <a:bodyPr vert="horz" lIns="91432" tIns="45716" rIns="91432" bIns="45716"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a:t>
            </a:fld>
            <a:endParaRPr lang="de-DE"/>
          </a:p>
        </p:txBody>
      </p:sp>
    </p:spTree>
    <p:extLst>
      <p:ext uri="{BB962C8B-B14F-4D97-AF65-F5344CB8AC3E}">
        <p14:creationId xmlns:p14="http://schemas.microsoft.com/office/powerpoint/2010/main" val="382732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14</a:t>
            </a:fld>
            <a:endParaRPr lang="de-DE"/>
          </a:p>
        </p:txBody>
      </p:sp>
    </p:spTree>
    <p:extLst>
      <p:ext uri="{BB962C8B-B14F-4D97-AF65-F5344CB8AC3E}">
        <p14:creationId xmlns:p14="http://schemas.microsoft.com/office/powerpoint/2010/main" val="13244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15</a:t>
            </a:fld>
            <a:endParaRPr lang="de-DE"/>
          </a:p>
        </p:txBody>
      </p:sp>
    </p:spTree>
    <p:extLst>
      <p:ext uri="{BB962C8B-B14F-4D97-AF65-F5344CB8AC3E}">
        <p14:creationId xmlns:p14="http://schemas.microsoft.com/office/powerpoint/2010/main" val="611307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17</a:t>
            </a:fld>
            <a:endParaRPr lang="de-DE"/>
          </a:p>
        </p:txBody>
      </p:sp>
    </p:spTree>
    <p:extLst>
      <p:ext uri="{BB962C8B-B14F-4D97-AF65-F5344CB8AC3E}">
        <p14:creationId xmlns:p14="http://schemas.microsoft.com/office/powerpoint/2010/main" val="2411131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18</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19</a:t>
            </a:fld>
            <a:endParaRPr lang="de-DE"/>
          </a:p>
        </p:txBody>
      </p:sp>
    </p:spTree>
    <p:extLst>
      <p:ext uri="{BB962C8B-B14F-4D97-AF65-F5344CB8AC3E}">
        <p14:creationId xmlns:p14="http://schemas.microsoft.com/office/powerpoint/2010/main" val="1318663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xfrm>
            <a:off x="917575" y="744538"/>
            <a:ext cx="4964113" cy="3722687"/>
          </a:xfrm>
          <a:ln/>
        </p:spPr>
      </p:sp>
      <p:sp>
        <p:nvSpPr>
          <p:cNvPr id="860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p>
        </p:txBody>
      </p:sp>
      <p:sp>
        <p:nvSpPr>
          <p:cNvPr id="86020"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2950" indent="-285750" defTabSz="908050" eaLnBrk="0" hangingPunct="0">
              <a:spcBef>
                <a:spcPct val="30000"/>
              </a:spcBef>
              <a:defRPr sz="1200">
                <a:solidFill>
                  <a:schemeClr val="tx1"/>
                </a:solidFill>
                <a:latin typeface="Arial" pitchFamily="34" charset="0"/>
              </a:defRPr>
            </a:lvl2pPr>
            <a:lvl3pPr marL="1143000" indent="-228600" defTabSz="908050" eaLnBrk="0" hangingPunct="0">
              <a:spcBef>
                <a:spcPct val="30000"/>
              </a:spcBef>
              <a:defRPr sz="1200">
                <a:solidFill>
                  <a:schemeClr val="tx1"/>
                </a:solidFill>
                <a:latin typeface="Arial" pitchFamily="34" charset="0"/>
              </a:defRPr>
            </a:lvl3pPr>
            <a:lvl4pPr marL="1600200" indent="-228600" defTabSz="908050" eaLnBrk="0" hangingPunct="0">
              <a:spcBef>
                <a:spcPct val="30000"/>
              </a:spcBef>
              <a:defRPr sz="1200">
                <a:solidFill>
                  <a:schemeClr val="tx1"/>
                </a:solidFill>
                <a:latin typeface="Arial" pitchFamily="34" charset="0"/>
              </a:defRPr>
            </a:lvl4pPr>
            <a:lvl5pPr marL="2057400" indent="-228600" defTabSz="908050" eaLnBrk="0" hangingPunct="0">
              <a:spcBef>
                <a:spcPct val="30000"/>
              </a:spcBef>
              <a:defRPr sz="1200">
                <a:solidFill>
                  <a:schemeClr val="tx1"/>
                </a:solidFill>
                <a:latin typeface="Arial" pitchFamily="34" charset="0"/>
              </a:defRPr>
            </a:lvl5pPr>
            <a:lvl6pPr marL="2514600" indent="-228600" defTabSz="908050" eaLnBrk="0" fontAlgn="base" hangingPunct="0">
              <a:spcBef>
                <a:spcPct val="30000"/>
              </a:spcBef>
              <a:spcAft>
                <a:spcPct val="0"/>
              </a:spcAft>
              <a:defRPr sz="1200">
                <a:solidFill>
                  <a:schemeClr val="tx1"/>
                </a:solidFill>
                <a:latin typeface="Arial" pitchFamily="34" charset="0"/>
              </a:defRPr>
            </a:lvl6pPr>
            <a:lvl7pPr marL="2971800" indent="-228600" defTabSz="908050" eaLnBrk="0" fontAlgn="base" hangingPunct="0">
              <a:spcBef>
                <a:spcPct val="30000"/>
              </a:spcBef>
              <a:spcAft>
                <a:spcPct val="0"/>
              </a:spcAft>
              <a:defRPr sz="1200">
                <a:solidFill>
                  <a:schemeClr val="tx1"/>
                </a:solidFill>
                <a:latin typeface="Arial" pitchFamily="34" charset="0"/>
              </a:defRPr>
            </a:lvl7pPr>
            <a:lvl8pPr marL="3429000" indent="-228600" defTabSz="908050" eaLnBrk="0" fontAlgn="base" hangingPunct="0">
              <a:spcBef>
                <a:spcPct val="30000"/>
              </a:spcBef>
              <a:spcAft>
                <a:spcPct val="0"/>
              </a:spcAft>
              <a:defRPr sz="1200">
                <a:solidFill>
                  <a:schemeClr val="tx1"/>
                </a:solidFill>
                <a:latin typeface="Arial" pitchFamily="34" charset="0"/>
              </a:defRPr>
            </a:lvl8pPr>
            <a:lvl9pPr marL="3886200" indent="-228600"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7E20197-E507-49CA-8642-35B0AF761937}" type="slidenum">
              <a:rPr lang="de-DE" altLang="de-DE" smtClean="0">
                <a:solidFill>
                  <a:prstClr val="black"/>
                </a:solidFill>
              </a:rPr>
              <a:pPr eaLnBrk="1" hangingPunct="1">
                <a:spcBef>
                  <a:spcPct val="0"/>
                </a:spcBef>
              </a:pPr>
              <a:t>22</a:t>
            </a:fld>
            <a:endParaRPr lang="de-DE" altLang="de-DE">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897153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 FS, 2. Stufe: Sprechen -&gt; an Gesprächen teilnehmen</a:t>
            </a:r>
          </a:p>
        </p:txBody>
      </p:sp>
      <p:sp>
        <p:nvSpPr>
          <p:cNvPr id="4" name="Foliennummernplatzhalter 3"/>
          <p:cNvSpPr>
            <a:spLocks noGrp="1"/>
          </p:cNvSpPr>
          <p:nvPr>
            <p:ph type="sldNum" sz="quarter" idx="10"/>
          </p:nvPr>
        </p:nvSpPr>
        <p:spPr/>
        <p:txBody>
          <a:bodyPr/>
          <a:lstStyle/>
          <a:p>
            <a:fld id="{91EBFD06-840E-465F-BEE3-A3A19D45DCF6}" type="slidenum">
              <a:rPr lang="de-DE" smtClean="0"/>
              <a:t>31</a:t>
            </a:fld>
            <a:endParaRPr lang="de-DE"/>
          </a:p>
        </p:txBody>
      </p:sp>
    </p:spTree>
    <p:extLst>
      <p:ext uri="{BB962C8B-B14F-4D97-AF65-F5344CB8AC3E}">
        <p14:creationId xmlns:p14="http://schemas.microsoft.com/office/powerpoint/2010/main" val="1445613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32</a:t>
            </a:fld>
            <a:endParaRPr lang="de-DE"/>
          </a:p>
        </p:txBody>
      </p:sp>
    </p:spTree>
    <p:extLst>
      <p:ext uri="{BB962C8B-B14F-4D97-AF65-F5344CB8AC3E}">
        <p14:creationId xmlns:p14="http://schemas.microsoft.com/office/powerpoint/2010/main" val="46414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41</a:t>
            </a:fld>
            <a:endParaRPr lang="de-DE"/>
          </a:p>
        </p:txBody>
      </p:sp>
    </p:spTree>
    <p:extLst>
      <p:ext uri="{BB962C8B-B14F-4D97-AF65-F5344CB8AC3E}">
        <p14:creationId xmlns:p14="http://schemas.microsoft.com/office/powerpoint/2010/main" val="20261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42</a:t>
            </a:fld>
            <a:endParaRPr lang="de-DE"/>
          </a:p>
        </p:txBody>
      </p:sp>
    </p:spTree>
    <p:extLst>
      <p:ext uri="{BB962C8B-B14F-4D97-AF65-F5344CB8AC3E}">
        <p14:creationId xmlns:p14="http://schemas.microsoft.com/office/powerpoint/2010/main" val="3168365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55</a:t>
            </a:fld>
            <a:endParaRPr lang="de-DE"/>
          </a:p>
        </p:txBody>
      </p:sp>
    </p:spTree>
    <p:extLst>
      <p:ext uri="{BB962C8B-B14F-4D97-AF65-F5344CB8AC3E}">
        <p14:creationId xmlns:p14="http://schemas.microsoft.com/office/powerpoint/2010/main" val="3004053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62</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63</a:t>
            </a:fld>
            <a:endParaRPr lang="de-DE"/>
          </a:p>
        </p:txBody>
      </p:sp>
    </p:spTree>
    <p:extLst>
      <p:ext uri="{BB962C8B-B14F-4D97-AF65-F5344CB8AC3E}">
        <p14:creationId xmlns:p14="http://schemas.microsoft.com/office/powerpoint/2010/main" val="38083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a:t>
            </a:fld>
            <a:endParaRPr lang="de-DE"/>
          </a:p>
        </p:txBody>
      </p:sp>
    </p:spTree>
    <p:extLst>
      <p:ext uri="{BB962C8B-B14F-4D97-AF65-F5344CB8AC3E}">
        <p14:creationId xmlns:p14="http://schemas.microsoft.com/office/powerpoint/2010/main" val="3926418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Ca. 70 % sind verplant</a:t>
            </a:r>
          </a:p>
        </p:txBody>
      </p:sp>
      <p:sp>
        <p:nvSpPr>
          <p:cNvPr id="4" name="Foliennummernplatzhalter 3"/>
          <p:cNvSpPr>
            <a:spLocks noGrp="1"/>
          </p:cNvSpPr>
          <p:nvPr>
            <p:ph type="sldNum" sz="quarter" idx="5"/>
          </p:nvPr>
        </p:nvSpPr>
        <p:spPr/>
        <p:txBody>
          <a:bodyPr/>
          <a:lstStyle/>
          <a:p>
            <a:fld id="{91EBFD06-840E-465F-BEE3-A3A19D45DCF6}" type="slidenum">
              <a:rPr lang="de-DE" smtClean="0"/>
              <a:t>6</a:t>
            </a:fld>
            <a:endParaRPr lang="de-DE"/>
          </a:p>
        </p:txBody>
      </p:sp>
    </p:spTree>
    <p:extLst>
      <p:ext uri="{BB962C8B-B14F-4D97-AF65-F5344CB8AC3E}">
        <p14:creationId xmlns:p14="http://schemas.microsoft.com/office/powerpoint/2010/main" val="139074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7</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8</a:t>
            </a:fld>
            <a:endParaRPr lang="de-DE"/>
          </a:p>
        </p:txBody>
      </p:sp>
    </p:spTree>
    <p:extLst>
      <p:ext uri="{BB962C8B-B14F-4D97-AF65-F5344CB8AC3E}">
        <p14:creationId xmlns:p14="http://schemas.microsoft.com/office/powerpoint/2010/main" val="3914906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9</a:t>
            </a:fld>
            <a:endParaRPr lang="de-DE"/>
          </a:p>
        </p:txBody>
      </p:sp>
    </p:spTree>
    <p:extLst>
      <p:ext uri="{BB962C8B-B14F-4D97-AF65-F5344CB8AC3E}">
        <p14:creationId xmlns:p14="http://schemas.microsoft.com/office/powerpoint/2010/main" val="87103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11</a:t>
            </a:fld>
            <a:endParaRPr lang="de-DE"/>
          </a:p>
        </p:txBody>
      </p:sp>
    </p:spTree>
    <p:extLst>
      <p:ext uri="{BB962C8B-B14F-4D97-AF65-F5344CB8AC3E}">
        <p14:creationId xmlns:p14="http://schemas.microsoft.com/office/powerpoint/2010/main" val="197121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179512" y="6356350"/>
            <a:ext cx="3312368" cy="365125"/>
          </a:xfrm>
        </p:spPr>
        <p:txBody>
          <a:bodyPr/>
          <a:lstStyle/>
          <a:p>
            <a:r>
              <a:rPr lang="de-DE" dirty="0"/>
              <a:t>Implementationsveranstaltung zur Einführung des Kernlehrplans Spanisch Gymnasium  Sek I</a:t>
            </a:r>
          </a:p>
        </p:txBody>
      </p:sp>
      <p:sp>
        <p:nvSpPr>
          <p:cNvPr id="5" name="Fußzeilenplatzhalter 4"/>
          <p:cNvSpPr>
            <a:spLocks noGrp="1"/>
          </p:cNvSpPr>
          <p:nvPr>
            <p:ph type="ftr" sz="quarter" idx="11"/>
          </p:nvPr>
        </p:nvSpPr>
        <p:spPr/>
        <p:txBody>
          <a:bodyPr/>
          <a:lstStyle>
            <a:lvl1pPr>
              <a:defRPr/>
            </a:lvl1pPr>
          </a:lstStyle>
          <a:p>
            <a:r>
              <a:rPr lang="de-DE" dirty="0"/>
              <a:t>BR Arnsberg, Detmold, Düsseldorf, Köln, Münster</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dirty="0"/>
              <a:t>Implementationsveranstaltung zur Einführung der Kernlehrpläne Gymnasium SI </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dirty="0"/>
              <a:t>Implementationsveranstaltung zur Einführung der Kernlehrpläne Gymnasium SI </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dirty="0"/>
              <a:t>Implementationsveranstaltung zur Einführung der Kernlehrpläne Gymnasium SI </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179512" y="6356350"/>
            <a:ext cx="3024336" cy="365125"/>
          </a:xfrm>
        </p:spPr>
        <p:txBody>
          <a:bodyPr/>
          <a:lstStyle/>
          <a:p>
            <a:r>
              <a:rPr lang="de-DE" dirty="0"/>
              <a:t>Implementationsveranstaltung zur Einführung der Kernlehrpläne Gymnasium SI </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dirty="0"/>
              <a:t>Implementationsveranstaltung zur Einführung der Kernlehrpläne Gymnasium SI </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dirty="0"/>
              <a:t>Implementationsveranstaltung zur Einführung der Kernlehrpläne Gymnasium SI </a:t>
            </a:r>
          </a:p>
        </p:txBody>
      </p:sp>
      <p:sp>
        <p:nvSpPr>
          <p:cNvPr id="6" name="Fußzeilenplatzhalter 5"/>
          <p:cNvSpPr>
            <a:spLocks noGrp="1"/>
          </p:cNvSpPr>
          <p:nvPr>
            <p:ph type="ftr" sz="quarter" idx="11"/>
          </p:nvPr>
        </p:nvSpPr>
        <p:spPr/>
        <p:txBody>
          <a:bodyPr/>
          <a:lstStyle/>
          <a:p>
            <a:r>
              <a:rPr lang="de-DE"/>
              <a:t>((Bitte BR spezifische Kontaktinformationen  einfügen!))</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dirty="0"/>
              <a:t>Implementationsveranstaltung zur Einführung der Kernlehrpläne Gymnasium SI </a:t>
            </a:r>
          </a:p>
        </p:txBody>
      </p:sp>
      <p:sp>
        <p:nvSpPr>
          <p:cNvPr id="8" name="Fußzeilenplatzhalter 7"/>
          <p:cNvSpPr>
            <a:spLocks noGrp="1"/>
          </p:cNvSpPr>
          <p:nvPr>
            <p:ph type="ftr" sz="quarter" idx="11"/>
          </p:nvPr>
        </p:nvSpPr>
        <p:spPr/>
        <p:txBody>
          <a:bodyPr/>
          <a:lstStyle/>
          <a:p>
            <a:r>
              <a:rPr lang="de-DE"/>
              <a:t>((Bitte BR spezifische Kontaktinformationen  einfügen!))</a:t>
            </a:r>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a:xfrm>
            <a:off x="457200" y="6356351"/>
            <a:ext cx="3682752" cy="360040"/>
          </a:xfrm>
        </p:spPr>
        <p:txBody>
          <a:bodyPr/>
          <a:lstStyle/>
          <a:p>
            <a:r>
              <a:rPr lang="de-DE" dirty="0"/>
              <a:t>Implementationsveranstaltung zur Einführung der Kernlehrpläne Gymnasium SI </a:t>
            </a:r>
          </a:p>
        </p:txBody>
      </p:sp>
      <p:sp>
        <p:nvSpPr>
          <p:cNvPr id="4" name="Fußzeilenplatzhalter 3"/>
          <p:cNvSpPr>
            <a:spLocks noGrp="1"/>
          </p:cNvSpPr>
          <p:nvPr>
            <p:ph type="ftr" sz="quarter" idx="11"/>
          </p:nvPr>
        </p:nvSpPr>
        <p:spPr>
          <a:xfrm>
            <a:off x="4427984" y="6356350"/>
            <a:ext cx="2952328" cy="365125"/>
          </a:xfrm>
        </p:spPr>
        <p:txBody>
          <a:bodyPr/>
          <a:lstStyle/>
          <a:p>
            <a:r>
              <a:rPr lang="de-DE"/>
              <a:t>((Bitte BR spezifische Kontaktinformationen  einfügen!))</a:t>
            </a:r>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Implementationsveranstaltung zur Einführung der Kernlehrpläne Gymnasium SI </a:t>
            </a:r>
          </a:p>
        </p:txBody>
      </p:sp>
      <p:sp>
        <p:nvSpPr>
          <p:cNvPr id="3" name="Fußzeilenplatzhalter 2"/>
          <p:cNvSpPr>
            <a:spLocks noGrp="1"/>
          </p:cNvSpPr>
          <p:nvPr>
            <p:ph type="ftr" sz="quarter" idx="11"/>
          </p:nvPr>
        </p:nvSpPr>
        <p:spPr/>
        <p:txBody>
          <a:bodyPr/>
          <a:lstStyle/>
          <a:p>
            <a:r>
              <a:rPr lang="de-DE"/>
              <a:t>((Bitte BR spezifische Kontaktinformationen  einfügen!))</a:t>
            </a:r>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dirty="0"/>
              <a:t>Implementationsveranstaltung zur Einführung der Kernlehrpläne Gymnasium SI </a:t>
            </a:r>
          </a:p>
        </p:txBody>
      </p:sp>
      <p:sp>
        <p:nvSpPr>
          <p:cNvPr id="6" name="Fußzeilenplatzhalter 5"/>
          <p:cNvSpPr>
            <a:spLocks noGrp="1"/>
          </p:cNvSpPr>
          <p:nvPr>
            <p:ph type="ftr" sz="quarter" idx="11"/>
          </p:nvPr>
        </p:nvSpPr>
        <p:spPr/>
        <p:txBody>
          <a:bodyPr/>
          <a:lstStyle/>
          <a:p>
            <a:r>
              <a:rPr lang="de-DE"/>
              <a:t>((Bitte BR spezifische Kontaktinformationen  einfügen!))</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179512" y="6356350"/>
            <a:ext cx="2962672"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dirty="0"/>
              <a:t>Implementationsveranstaltung zur Einführung der Kernlehrpläne Gymnasium SI </a:t>
            </a:r>
          </a:p>
        </p:txBody>
      </p:sp>
      <p:sp>
        <p:nvSpPr>
          <p:cNvPr id="5" name="Fußzeilenplatzhalter 4"/>
          <p:cNvSpPr>
            <a:spLocks noGrp="1"/>
          </p:cNvSpPr>
          <p:nvPr>
            <p:ph type="ftr" sz="quarter" idx="3"/>
          </p:nvPr>
        </p:nvSpPr>
        <p:spPr>
          <a:xfrm>
            <a:off x="3419872" y="6204656"/>
            <a:ext cx="2664296" cy="6533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((Bitte BR spezifische Kontaktinformationen  einfügen!))</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94655" y="1700808"/>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1757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Q:\Projekte\KLP-Entwicklung Gymnasium SI\Organisation\Formulare und Logos\klp_logo-farbe.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059832" y="175481"/>
            <a:ext cx="2471588" cy="9366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QUA-LIS\Formulare und Muster\AbsenderKennungMSB neu-farbig.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791588" y="332728"/>
            <a:ext cx="3018668"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00809"/>
            <a:ext cx="7772400" cy="792087"/>
          </a:xfrm>
        </p:spPr>
        <p:txBody>
          <a:bodyPr/>
          <a:lstStyle/>
          <a:p>
            <a:pPr algn="ctr"/>
            <a:r>
              <a:rPr lang="de-DE" sz="4000" b="1" cap="small" dirty="0">
                <a:solidFill>
                  <a:srgbClr val="002060"/>
                </a:solidFill>
              </a:rPr>
              <a:t>Herzlich willkommen</a:t>
            </a:r>
          </a:p>
        </p:txBody>
      </p:sp>
      <p:sp>
        <p:nvSpPr>
          <p:cNvPr id="3" name="Untertitel 2"/>
          <p:cNvSpPr>
            <a:spLocks noGrp="1"/>
          </p:cNvSpPr>
          <p:nvPr>
            <p:ph type="subTitle" idx="1"/>
          </p:nvPr>
        </p:nvSpPr>
        <p:spPr>
          <a:xfrm>
            <a:off x="1259632" y="3140968"/>
            <a:ext cx="6400800" cy="2736304"/>
          </a:xfrm>
        </p:spPr>
        <p:txBody>
          <a:bodyPr>
            <a:noAutofit/>
          </a:bodyPr>
          <a:lstStyle/>
          <a:p>
            <a:r>
              <a:rPr lang="de-DE" sz="3600" dirty="0">
                <a:solidFill>
                  <a:srgbClr val="002060"/>
                </a:solidFill>
              </a:rPr>
              <a:t>Neue Kernlehrpläne für die </a:t>
            </a:r>
          </a:p>
          <a:p>
            <a:r>
              <a:rPr lang="de-DE" sz="3600" dirty="0">
                <a:solidFill>
                  <a:srgbClr val="002060"/>
                </a:solidFill>
              </a:rPr>
              <a:t>Sekundarstufe I des Gymnasiums</a:t>
            </a:r>
          </a:p>
          <a:p>
            <a:endParaRPr lang="de-DE" sz="3600" dirty="0">
              <a:solidFill>
                <a:srgbClr val="002060"/>
              </a:solidFill>
            </a:endParaRPr>
          </a:p>
          <a:p>
            <a:r>
              <a:rPr lang="de-DE" sz="3200" dirty="0">
                <a:solidFill>
                  <a:srgbClr val="002060"/>
                </a:solidFill>
              </a:rPr>
              <a:t>Kernlehrplan Spanisch</a:t>
            </a:r>
          </a:p>
        </p:txBody>
      </p:sp>
    </p:spTree>
    <p:extLst>
      <p:ext uri="{BB962C8B-B14F-4D97-AF65-F5344CB8AC3E}">
        <p14:creationId xmlns:p14="http://schemas.microsoft.com/office/powerpoint/2010/main" val="307078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Individuellen Bedürfnissen und Bedarfen (Z1)</a:t>
            </a:r>
          </a:p>
          <a:p>
            <a:pPr lvl="1"/>
            <a:r>
              <a:rPr lang="de-DE" dirty="0"/>
              <a:t>Gesellschaftlichen Einflüssen auf Konsumentscheidungen (Z2)</a:t>
            </a:r>
          </a:p>
          <a:p>
            <a:pPr lvl="1"/>
            <a:r>
              <a:rPr lang="de-DE" dirty="0"/>
              <a:t>Individuellen und gesellschaftlichen Folgen des Konsums (Z3)</a:t>
            </a:r>
          </a:p>
          <a:p>
            <a:pPr lvl="1"/>
            <a:r>
              <a:rPr lang="de-DE" dirty="0"/>
              <a:t>Politisch-rechtlichen und sozioökonomischen Rahmenbedingungen (Z4)</a:t>
            </a:r>
          </a:p>
          <a:p>
            <a:pPr lvl="1"/>
            <a:r>
              <a:rPr lang="de-DE" dirty="0"/>
              <a:t>Kriterien für Konsumentscheidungen (Z5)</a:t>
            </a:r>
          </a:p>
          <a:p>
            <a:pPr lvl="1"/>
            <a:r>
              <a:rPr lang="de-DE" dirty="0"/>
              <a:t>Individuellen, kollektiven und politischen Gestaltungsoptionen des Konsums (Z6)</a:t>
            </a:r>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10</a:t>
            </a:fld>
            <a:endParaRPr lang="de-DE"/>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extLst>
              <p:ext uri="{D42A27DB-BD31-4B8C-83A1-F6EECF244321}">
                <p14:modId xmlns:p14="http://schemas.microsoft.com/office/powerpoint/2010/main" val="2999166442"/>
              </p:ext>
            </p:extLst>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val="673817853"/>
                    </a:ext>
                  </a:extLst>
                </a:gridCol>
                <a:gridCol w="2062785">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
        <p:nvSpPr>
          <p:cNvPr id="8"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3651193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solidFill>
                  <a:schemeClr val="bg1">
                    <a:lumMod val="65000"/>
                  </a:schemeClr>
                </a:solidFill>
              </a:rPr>
              <a:t>Merkmale der neuen Kernlehrpläne</a:t>
            </a:r>
          </a:p>
          <a:p>
            <a:pPr marL="514350" indent="-514350">
              <a:spcBef>
                <a:spcPts val="1200"/>
              </a:spcBef>
              <a:buFont typeface="+mj-lt"/>
              <a:buAutoNum type="arabicPeriod"/>
            </a:pPr>
            <a:r>
              <a:rPr lang="de-DE" dirty="0">
                <a:solidFill>
                  <a:schemeClr val="bg1">
                    <a:lumMod val="65000"/>
                  </a:schemeClr>
                </a:solidFill>
              </a:rPr>
              <a:t>Übergreifende Aufgaben</a:t>
            </a:r>
          </a:p>
          <a:p>
            <a:pPr marL="514350" indent="-514350">
              <a:spcBef>
                <a:spcPts val="1200"/>
              </a:spcBef>
              <a:buFont typeface="+mj-lt"/>
              <a:buAutoNum type="arabicPeriod"/>
            </a:pPr>
            <a:r>
              <a:rPr lang="de-DE" dirty="0"/>
              <a:t>Schulinterne Lehrpläne</a:t>
            </a:r>
          </a:p>
          <a:p>
            <a:pPr marL="514350" indent="-514350">
              <a:spcBef>
                <a:spcPts val="1200"/>
              </a:spcBef>
              <a:buFont typeface="+mj-lt"/>
              <a:buAutoNum type="arabicPeriod"/>
            </a:pPr>
            <a:r>
              <a:rPr lang="de-DE" dirty="0">
                <a:solidFill>
                  <a:schemeClr val="bg1">
                    <a:lumMod val="65000"/>
                  </a:schemeClr>
                </a:solidFill>
              </a:rPr>
              <a:t>Der Kernlehrplan Spanisch im Detail</a:t>
            </a:r>
          </a:p>
          <a:p>
            <a:pPr marL="514350" indent="-514350">
              <a:spcBef>
                <a:spcPts val="1200"/>
              </a:spcBef>
              <a:buFont typeface="+mj-lt"/>
              <a:buAutoNum type="arabicPeriod"/>
            </a:pPr>
            <a:r>
              <a:rPr lang="de-DE" dirty="0">
                <a:solidFill>
                  <a:schemeClr val="bg1">
                    <a:lumMod val="65000"/>
                  </a:schemeClr>
                </a:solidFill>
              </a:rPr>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11</a:t>
            </a:fld>
            <a:endParaRPr lang="de-DE"/>
          </a:p>
        </p:txBody>
      </p:sp>
      <p:sp>
        <p:nvSpPr>
          <p:cNvPr id="7"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796514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dirty="0"/>
              <a:t>Schulinterne Lehrpläne - rechtlicher Rahmen</a:t>
            </a:r>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12</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pic>
        <p:nvPicPr>
          <p:cNvPr id="7" name="Picture 50" descr="paragraph_2">
            <a:extLst>
              <a:ext uri="{FF2B5EF4-FFF2-40B4-BE49-F238E27FC236}">
                <a16:creationId xmlns:a16="http://schemas.microsoft.com/office/drawing/2014/main" id="{85CD0BEE-55BF-0E44-98E6-E99F3FCD4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794" y="17728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1500921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dirty="0"/>
              <a:t>Schulinterne Lehrpläne - rechtlicher Rahmen</a:t>
            </a:r>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13</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a:t>Grundsätze zur Leistungsbewertung,</a:t>
            </a:r>
          </a:p>
          <a:p>
            <a:pPr lvl="1">
              <a:spcBef>
                <a:spcPct val="50000"/>
              </a:spcBef>
              <a:buFontTx/>
              <a:buAutoNum type="arabicPeriod"/>
            </a:pPr>
            <a:r>
              <a:rPr lang="de-DE" altLang="de-DE" sz="1600" dirty="0"/>
              <a:t>Vorschläge an die Lehrerkonferenz zur Einführung von Lernmitteln</a:t>
            </a:r>
          </a:p>
        </p:txBody>
      </p:sp>
      <p:pic>
        <p:nvPicPr>
          <p:cNvPr id="9" name="Picture 50" descr="paragraph_2">
            <a:extLst>
              <a:ext uri="{FF2B5EF4-FFF2-40B4-BE49-F238E27FC236}">
                <a16:creationId xmlns:a16="http://schemas.microsoft.com/office/drawing/2014/main" id="{7448CAB6-CF26-2140-A437-3E8C5E4534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194" y="19252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3191616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76897"/>
            <a:ext cx="8158606" cy="504403"/>
          </a:xfrm>
        </p:spPr>
        <p:txBody>
          <a:bodyPr/>
          <a:lstStyle/>
          <a:p>
            <a:r>
              <a:rPr lang="de-DE" sz="3200" b="1" dirty="0"/>
              <a:t>Curricula: Entwicklung von Wissen und Können</a:t>
            </a:r>
            <a:endParaRPr lang="de-DE" sz="16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80542" y="5519701"/>
              <a:ext cx="1203187" cy="646331"/>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a:t>Kern-lehrpläne</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a:t>Lehrpläne</a:t>
              </a:r>
            </a:p>
          </p:txBody>
        </p:sp>
        <p:pic>
          <p:nvPicPr>
            <p:cNvPr id="1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2994" y="2362597"/>
              <a:ext cx="1741461" cy="1337594"/>
            </a:xfrm>
            <a:prstGeom prst="rect">
              <a:avLst/>
            </a:prstGeom>
            <a:solidFill>
              <a:schemeClr val="bg1">
                <a:lumMod val="85000"/>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a:t>Welches Niveau?</a:t>
            </a:r>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14</a:t>
            </a:fld>
            <a:endParaRPr lang="de-DE"/>
          </a:p>
        </p:txBody>
      </p:sp>
      <p:sp>
        <p:nvSpPr>
          <p:cNvPr id="21"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829100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von schulinternen Lehrplänen</a:t>
            </a:r>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lnSpcReduction="10000"/>
          </a:bodyPr>
          <a:lstStyle/>
          <a:p>
            <a:pPr>
              <a:spcBef>
                <a:spcPts val="1200"/>
              </a:spcBef>
            </a:pPr>
            <a:r>
              <a:rPr lang="de-DE" dirty="0"/>
              <a:t>Schulbezogene Konkretisierung der Kernlehrpläne</a:t>
            </a:r>
          </a:p>
          <a:p>
            <a:pPr>
              <a:spcBef>
                <a:spcPts val="1200"/>
              </a:spcBef>
            </a:pPr>
            <a:r>
              <a:rPr lang="de-DE" dirty="0"/>
              <a:t>Instrument zur Unterrichtsentwicklung und Unterrichtsvorbereitung</a:t>
            </a:r>
          </a:p>
          <a:p>
            <a:pPr>
              <a:spcBef>
                <a:spcPts val="1200"/>
              </a:spcBef>
            </a:pPr>
            <a:r>
              <a:rPr lang="de-DE" dirty="0"/>
              <a:t>Ausgestaltung von Freiräumen</a:t>
            </a:r>
          </a:p>
          <a:p>
            <a:pPr>
              <a:spcBef>
                <a:spcPts val="1200"/>
              </a:spcBef>
            </a:pPr>
            <a:endParaRPr lang="de-DE" dirty="0"/>
          </a:p>
          <a:p>
            <a:pPr>
              <a:spcBef>
                <a:spcPts val="1200"/>
              </a:spcBef>
            </a:pPr>
            <a:r>
              <a:rPr lang="de-DE" dirty="0"/>
              <a:t>Grundlage der fachlichen Arbeit im Team</a:t>
            </a:r>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15</a:t>
            </a:fld>
            <a:endParaRPr lang="de-DE"/>
          </a:p>
        </p:txBody>
      </p:sp>
      <p:sp>
        <p:nvSpPr>
          <p:cNvPr id="7"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275043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a:t>Gliederung </a:t>
            </a:r>
            <a:r>
              <a:rPr lang="de-DE" dirty="0"/>
              <a:t>für einen schulinternen Lehrplan</a:t>
            </a:r>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16</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Font typeface="Arial" panose="020B0604020202020204" pitchFamily="34" charset="0"/>
              <a:buNone/>
            </a:pPr>
            <a:r>
              <a:rPr lang="de-DE" sz="2400" dirty="0"/>
              <a:t>Inhalt</a:t>
            </a:r>
          </a:p>
          <a:p>
            <a:pPr marL="0" indent="0" defTabSz="536575">
              <a:buFont typeface="Arial" panose="020B0604020202020204" pitchFamily="34" charset="0"/>
              <a:buNone/>
            </a:pPr>
            <a:r>
              <a:rPr lang="de-DE" sz="2400" dirty="0"/>
              <a:t>1	Rahmenbedingungen der fachlichen Arbeit</a:t>
            </a:r>
          </a:p>
          <a:p>
            <a:pPr marL="0" indent="0" defTabSz="536575">
              <a:buFont typeface="Arial" panose="020B0604020202020204" pitchFamily="34" charset="0"/>
              <a:buNone/>
            </a:pPr>
            <a:r>
              <a:rPr lang="de-DE" sz="2400" dirty="0"/>
              <a:t>2	Entscheidungen zum Unterricht</a:t>
            </a:r>
          </a:p>
          <a:p>
            <a:pPr marL="400050" lvl="1" indent="0" defTabSz="536575">
              <a:buFont typeface="Arial" panose="020B0604020202020204" pitchFamily="34" charset="0"/>
              <a:buNone/>
            </a:pPr>
            <a:r>
              <a:rPr lang="de-DE" sz="2200" dirty="0"/>
              <a:t>2.1 	Unterrichtsvorhaben	</a:t>
            </a:r>
          </a:p>
          <a:p>
            <a:pPr marL="400050" lvl="1" indent="0" defTabSz="536575">
              <a:buFont typeface="Arial" panose="020B0604020202020204" pitchFamily="34" charset="0"/>
              <a:buNone/>
            </a:pPr>
            <a:r>
              <a:rPr lang="de-DE" sz="2200" dirty="0"/>
              <a:t>2.2	Grundsätze der fachdidaktischen und fachmethodischen Arbeit</a:t>
            </a:r>
          </a:p>
          <a:p>
            <a:pPr marL="400050" lvl="1" indent="0" defTabSz="536575">
              <a:buFont typeface="Arial" panose="020B0604020202020204" pitchFamily="34" charset="0"/>
              <a:buNone/>
            </a:pPr>
            <a:r>
              <a:rPr lang="de-DE" sz="2200" dirty="0"/>
              <a:t>2.3	Grundsätze der Leistungsbewertung und Leistungsrückmeldung</a:t>
            </a:r>
          </a:p>
          <a:p>
            <a:pPr marL="400050" lvl="1" indent="0" defTabSz="536575">
              <a:buFont typeface="Arial" panose="020B0604020202020204" pitchFamily="34" charset="0"/>
              <a:buNone/>
            </a:pPr>
            <a:r>
              <a:rPr lang="de-DE" sz="2200" dirty="0"/>
              <a:t>2.4	Lehr- und Lernmittel</a:t>
            </a:r>
          </a:p>
          <a:p>
            <a:pPr marL="0" indent="0" defTabSz="536575">
              <a:buFont typeface="Arial" panose="020B0604020202020204" pitchFamily="34" charset="0"/>
              <a:buNone/>
            </a:pPr>
            <a:r>
              <a:rPr lang="de-DE" sz="2400" dirty="0"/>
              <a:t>3	Entscheidungen zu fach- und unterrichtsübergreifenden Fragen</a:t>
            </a:r>
          </a:p>
          <a:p>
            <a:pPr marL="0" indent="0" defTabSz="536575">
              <a:buFont typeface="Arial" panose="020B0604020202020204" pitchFamily="34" charset="0"/>
              <a:buNone/>
            </a:pPr>
            <a:r>
              <a:rPr lang="de-DE" sz="2400" dirty="0"/>
              <a:t>4	Qualitätssicherung und Evaluation</a:t>
            </a:r>
          </a:p>
          <a:p>
            <a:pPr defTabSz="536575"/>
            <a:endParaRPr lang="de-DE" dirty="0"/>
          </a:p>
        </p:txBody>
      </p:sp>
      <p:sp>
        <p:nvSpPr>
          <p:cNvPr id="7"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139333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17</a:t>
            </a:fld>
            <a:endParaRPr lang="de-D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692" y="1793776"/>
            <a:ext cx="5319886" cy="39713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0919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solidFill>
                  <a:schemeClr val="bg1">
                    <a:lumMod val="65000"/>
                  </a:schemeClr>
                </a:solidFill>
              </a:rPr>
              <a:t>Merkmale der neuen Kernlehrpläne</a:t>
            </a:r>
          </a:p>
          <a:p>
            <a:pPr marL="514350" indent="-514350">
              <a:spcBef>
                <a:spcPts val="1200"/>
              </a:spcBef>
              <a:buFont typeface="+mj-lt"/>
              <a:buAutoNum type="arabicPeriod"/>
            </a:pPr>
            <a:r>
              <a:rPr lang="de-DE" dirty="0">
                <a:solidFill>
                  <a:schemeClr val="bg1">
                    <a:lumMod val="65000"/>
                  </a:schemeClr>
                </a:solidFill>
              </a:rPr>
              <a:t>Übergreifende Aufgaben</a:t>
            </a:r>
          </a:p>
          <a:p>
            <a:pPr marL="514350" indent="-514350">
              <a:spcBef>
                <a:spcPts val="1200"/>
              </a:spcBef>
              <a:buFont typeface="+mj-lt"/>
              <a:buAutoNum type="arabicPeriod"/>
            </a:pPr>
            <a:r>
              <a:rPr lang="de-DE" dirty="0">
                <a:solidFill>
                  <a:schemeClr val="bg1">
                    <a:lumMod val="65000"/>
                  </a:schemeClr>
                </a:solidFill>
              </a:rPr>
              <a:t>Schulinterne Lehrpläne</a:t>
            </a:r>
          </a:p>
          <a:p>
            <a:pPr marL="514350" indent="-514350">
              <a:spcBef>
                <a:spcPts val="1200"/>
              </a:spcBef>
              <a:buFont typeface="+mj-lt"/>
              <a:buAutoNum type="arabicPeriod"/>
            </a:pPr>
            <a:r>
              <a:rPr lang="de-DE" dirty="0"/>
              <a:t>Der Kernlehrplan Spanisch im Detail</a:t>
            </a:r>
          </a:p>
          <a:p>
            <a:pPr marL="514350" indent="-514350">
              <a:spcBef>
                <a:spcPts val="1200"/>
              </a:spcBef>
              <a:buFont typeface="+mj-lt"/>
              <a:buAutoNum type="arabicPeriod"/>
            </a:pPr>
            <a:r>
              <a:rPr lang="de-DE" dirty="0">
                <a:solidFill>
                  <a:schemeClr val="bg1">
                    <a:lumMod val="65000"/>
                  </a:schemeClr>
                </a:solidFill>
              </a:rPr>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18</a:t>
            </a:fld>
            <a:endParaRPr lang="de-DE"/>
          </a:p>
        </p:txBody>
      </p:sp>
      <p:sp>
        <p:nvSpPr>
          <p:cNvPr id="7"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796514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Gliederung des Kernlehrplans </a:t>
            </a:r>
            <a:r>
              <a:rPr lang="de-DE" sz="2000" dirty="0"/>
              <a:t>(Spanisch)</a:t>
            </a:r>
            <a:endParaRPr lang="de-DE" sz="3200" dirty="0"/>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graphicFrame>
        <p:nvGraphicFramePr>
          <p:cNvPr id="8" name="Group 50"/>
          <p:cNvGraphicFramePr>
            <a:graphicFrameLocks/>
          </p:cNvGraphicFramePr>
          <p:nvPr>
            <p:extLst>
              <p:ext uri="{D42A27DB-BD31-4B8C-83A1-F6EECF244321}">
                <p14:modId xmlns:p14="http://schemas.microsoft.com/office/powerpoint/2010/main" val="3284368740"/>
              </p:ext>
            </p:extLst>
          </p:nvPr>
        </p:nvGraphicFramePr>
        <p:xfrm>
          <a:off x="539552" y="1624464"/>
          <a:ext cx="8064500" cy="4252808"/>
        </p:xfrm>
        <a:graphic>
          <a:graphicData uri="http://schemas.openxmlformats.org/drawingml/2006/table">
            <a:tbl>
              <a:tblPr/>
              <a:tblGrid>
                <a:gridCol w="863600">
                  <a:extLst>
                    <a:ext uri="{9D8B030D-6E8A-4147-A177-3AD203B41FA5}">
                      <a16:colId xmlns:a16="http://schemas.microsoft.com/office/drawing/2014/main" val="20000"/>
                    </a:ext>
                  </a:extLst>
                </a:gridCol>
                <a:gridCol w="7200900">
                  <a:extLst>
                    <a:ext uri="{9D8B030D-6E8A-4147-A177-3AD203B41FA5}">
                      <a16:colId xmlns:a16="http://schemas.microsoft.com/office/drawing/2014/main" val="20001"/>
                    </a:ext>
                  </a:extLst>
                </a:gridCol>
              </a:tblGrid>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charset="0"/>
                        </a:rPr>
                        <a:t>Kapitel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a:ln>
                            <a:noFill/>
                          </a:ln>
                          <a:solidFill>
                            <a:schemeClr val="tx1"/>
                          </a:solidFill>
                          <a:effectLst/>
                          <a:latin typeface="Arial" charset="0"/>
                        </a:rPr>
                        <a:t>Gliederungspunkt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85316">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a:ln>
                            <a:noFill/>
                          </a:ln>
                          <a:solidFill>
                            <a:schemeClr val="tx1"/>
                          </a:solidFill>
                          <a:effectLst/>
                          <a:latin typeface="Arial" charset="0"/>
                        </a:rPr>
                        <a:t>Vorbemerkungen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0076">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Arial" charset="0"/>
                          <a:ea typeface="ヒラギノ角ゴ Pro W3" charset="-128"/>
                        </a:rPr>
                        <a:t>Aufgaben und Ziele des Faches</a:t>
                      </a:r>
                      <a:r>
                        <a:rPr kumimoji="0" lang="de-DE" altLang="de-DE" sz="1400" b="1" i="0" u="none" strike="noStrike" cap="none" normalizeH="0" baseline="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2828">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charset="0"/>
                          <a:ea typeface="ヒラギノ角ゴ Pro W3" charset="-128"/>
                        </a:rPr>
                        <a:t>Kompetenzbereiche</a:t>
                      </a:r>
                      <a:r>
                        <a:rPr kumimoji="0" lang="de-DE" altLang="de-DE" sz="1400" b="1" i="0" u="none" strike="noStrike" cap="none" normalizeH="0" baseline="0">
                          <a:ln>
                            <a:noFill/>
                          </a:ln>
                          <a:solidFill>
                            <a:srgbClr val="000000"/>
                          </a:solidFill>
                          <a:effectLst/>
                          <a:latin typeface="Arial" charset="0"/>
                          <a:ea typeface="ヒラギノ角ゴ Pro W3" charset="-128"/>
                        </a:rPr>
                        <a:t>, </a:t>
                      </a:r>
                      <a:r>
                        <a:rPr kumimoji="0" lang="de-DE" altLang="de-DE" sz="1400" b="1" i="0" u="none" strike="noStrike" cap="none" normalizeH="0" baseline="0" smtClean="0">
                          <a:ln>
                            <a:noFill/>
                          </a:ln>
                          <a:solidFill>
                            <a:srgbClr val="000000"/>
                          </a:solidFill>
                          <a:effectLst/>
                          <a:latin typeface="Arial" charset="0"/>
                          <a:ea typeface="ヒラギノ角ゴ Pro W3" charset="-128"/>
                        </a:rPr>
                        <a:t>Kompetenzerwartungen </a:t>
                      </a:r>
                      <a:r>
                        <a:rPr kumimoji="0" lang="de-DE" altLang="de-DE" sz="1400" b="1" i="0" u="none" strike="noStrike" cap="none" normalizeH="0" baseline="0" dirty="0">
                          <a:ln>
                            <a:noFill/>
                          </a:ln>
                          <a:solidFill>
                            <a:srgbClr val="000000"/>
                          </a:solidFill>
                          <a:effectLst/>
                          <a:latin typeface="Arial" charset="0"/>
                          <a:ea typeface="ヒラギノ角ゴ Pro W3" charset="-128"/>
                        </a:rPr>
                        <a:t>und fachliche Konkretisierungen</a:t>
                      </a:r>
                      <a:r>
                        <a:rPr kumimoji="0" lang="de-DE" altLang="de-DE" sz="14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558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charset="0"/>
                          <a:ea typeface="ヒラギノ角ゴ Pro W3" charset="-128"/>
                        </a:rPr>
                        <a:t>Kompetenzbereiche des Faches</a:t>
                      </a:r>
                      <a:r>
                        <a:rPr kumimoji="0" lang="de-DE" altLang="de-DE" sz="1400" b="0"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4356">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charset="0"/>
                          <a:ea typeface="ヒラギノ角ゴ Pro W3" charset="-128"/>
                        </a:rPr>
                        <a:t>Spanisch als zweite Fremdsprache: Kompetenzerwartungen bis zum Ende der Sekundarstufe I</a:t>
                      </a:r>
                      <a:endParaRPr kumimoji="0" lang="de-DE" altLang="de-DE" sz="14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542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1" u="none" strike="noStrike" cap="none" normalizeH="0" baseline="0" dirty="0">
                          <a:ln>
                            <a:noFill/>
                          </a:ln>
                          <a:solidFill>
                            <a:schemeClr val="tx1"/>
                          </a:solidFill>
                          <a:effectLst/>
                          <a:latin typeface="Arial" charset="0"/>
                        </a:rPr>
                        <a:t>2.2.1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400" b="0" i="1" u="none" strike="noStrike" cap="none" normalizeH="0" baseline="0" dirty="0">
                          <a:ln>
                            <a:noFill/>
                          </a:ln>
                          <a:solidFill>
                            <a:srgbClr val="000000"/>
                          </a:solidFill>
                          <a:effectLst/>
                          <a:latin typeface="Arial" charset="0"/>
                        </a:rPr>
                        <a:t>Erste Stufe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8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1" u="none" strike="noStrike" cap="none" normalizeH="0" baseline="0" dirty="0">
                          <a:ln>
                            <a:noFill/>
                          </a:ln>
                          <a:solidFill>
                            <a:schemeClr val="tx1"/>
                          </a:solidFill>
                          <a:effectLst/>
                          <a:latin typeface="Arial" charset="0"/>
                        </a:rPr>
                        <a:t>2.2.2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400" b="0" i="1" u="none" strike="noStrike" cap="none" normalizeH="0" baseline="0" dirty="0">
                          <a:ln>
                            <a:noFill/>
                          </a:ln>
                          <a:solidFill>
                            <a:srgbClr val="000000"/>
                          </a:solidFill>
                          <a:effectLst/>
                          <a:latin typeface="Arial" charset="0"/>
                        </a:rPr>
                        <a:t>Zweite Stufe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037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kern="1200" cap="none" normalizeH="0" baseline="0" dirty="0">
                          <a:ln>
                            <a:noFill/>
                          </a:ln>
                          <a:solidFill>
                            <a:srgbClr val="000000"/>
                          </a:solidFill>
                          <a:effectLst/>
                          <a:latin typeface="Arial" charset="0"/>
                          <a:ea typeface="ヒラギノ角ゴ Pro W3" charset="-128"/>
                          <a:cs typeface="+mn-cs"/>
                        </a:rPr>
                        <a:t>Spanisch ab Jahrgangsstufe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47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kern="1200" cap="none" normalizeH="0" baseline="0" dirty="0">
                          <a:ln>
                            <a:noFill/>
                          </a:ln>
                          <a:solidFill>
                            <a:srgbClr val="000000"/>
                          </a:solidFill>
                          <a:effectLst/>
                          <a:latin typeface="Arial" charset="0"/>
                          <a:ea typeface="ヒラギノ角ゴ Pro W3" charset="-128"/>
                          <a:cs typeface="+mn-cs"/>
                        </a:rPr>
                        <a:t>Spanisch  als dritte Fremdsprache: Kompetenzerwartungen am Ende der Sekundarstufe 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charset="0"/>
                          <a:ea typeface="ヒラギノ角ゴ Pro W3" charset="-128"/>
                        </a:rPr>
                        <a:t>Lernerfolgsüberprüfung und Leistungsbewertung</a:t>
                      </a:r>
                      <a:r>
                        <a:rPr kumimoji="0" lang="de-DE" altLang="de-DE" sz="14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7"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48692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
        <p:nvSpPr>
          <p:cNvPr id="9" name="Inhaltsplatzhalter 2"/>
          <p:cNvSpPr>
            <a:spLocks noGrp="1"/>
          </p:cNvSpPr>
          <p:nvPr>
            <p:ph idx="1"/>
          </p:nvPr>
        </p:nvSpPr>
        <p:spPr>
          <a:xfrm>
            <a:off x="323528" y="1772816"/>
            <a:ext cx="8219256" cy="4205064"/>
          </a:xfrm>
        </p:spPr>
        <p:txBody>
          <a:bodyPr>
            <a:normAutofit/>
          </a:bodyPr>
          <a:lstStyle/>
          <a:p>
            <a:pPr marL="514350" indent="-514350">
              <a:spcBef>
                <a:spcPts val="1200"/>
              </a:spcBef>
              <a:buFont typeface="+mj-lt"/>
              <a:buAutoNum type="arabicPeriod"/>
            </a:pPr>
            <a:r>
              <a:rPr lang="de-DE" dirty="0"/>
              <a:t>Merkmale der neuen Kernlehrpläne</a:t>
            </a:r>
          </a:p>
          <a:p>
            <a:pPr marL="514350" indent="-514350">
              <a:spcBef>
                <a:spcPts val="1200"/>
              </a:spcBef>
              <a:buFont typeface="+mj-lt"/>
              <a:buAutoNum type="arabicPeriod"/>
            </a:pPr>
            <a:r>
              <a:rPr lang="de-DE" dirty="0"/>
              <a:t>Übergreifende Aufgaben</a:t>
            </a:r>
          </a:p>
          <a:p>
            <a:pPr marL="514350" indent="-514350">
              <a:spcBef>
                <a:spcPts val="1200"/>
              </a:spcBef>
              <a:buFont typeface="+mj-lt"/>
              <a:buAutoNum type="arabicPeriod"/>
            </a:pPr>
            <a:r>
              <a:rPr lang="de-DE" dirty="0"/>
              <a:t>Schulinterne Lehrpläne</a:t>
            </a:r>
          </a:p>
          <a:p>
            <a:pPr marL="514350" indent="-514350">
              <a:spcBef>
                <a:spcPts val="1200"/>
              </a:spcBef>
              <a:buFont typeface="+mj-lt"/>
              <a:buAutoNum type="arabicPeriod"/>
            </a:pPr>
            <a:r>
              <a:rPr lang="de-DE" dirty="0"/>
              <a:t>Der Kernlehrplan Spanisch im Detail</a:t>
            </a:r>
          </a:p>
          <a:p>
            <a:pPr marL="514350" indent="-514350">
              <a:spcBef>
                <a:spcPts val="1200"/>
              </a:spcBef>
              <a:buFont typeface="+mj-lt"/>
              <a:buAutoNum type="arabicPeriod"/>
            </a:pPr>
            <a:r>
              <a:rPr lang="de-DE" dirty="0"/>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2</a:t>
            </a:fld>
            <a:endParaRPr lang="de-DE"/>
          </a:p>
        </p:txBody>
      </p:sp>
    </p:spTree>
    <p:extLst>
      <p:ext uri="{BB962C8B-B14F-4D97-AF65-F5344CB8AC3E}">
        <p14:creationId xmlns:p14="http://schemas.microsoft.com/office/powerpoint/2010/main" val="1279957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4FFF9-7FB3-F24D-8A89-D29A7BD6BEB6}"/>
              </a:ext>
            </a:extLst>
          </p:cNvPr>
          <p:cNvSpPr>
            <a:spLocks noGrp="1"/>
          </p:cNvSpPr>
          <p:nvPr>
            <p:ph type="title"/>
          </p:nvPr>
        </p:nvSpPr>
        <p:spPr/>
        <p:txBody>
          <a:bodyPr/>
          <a:lstStyle/>
          <a:p>
            <a:r>
              <a:rPr lang="de-DE" dirty="0"/>
              <a:t>Die wichtigsten Kontinuitäten</a:t>
            </a:r>
          </a:p>
        </p:txBody>
      </p:sp>
      <p:sp>
        <p:nvSpPr>
          <p:cNvPr id="3" name="Inhaltsplatzhalter 2">
            <a:extLst>
              <a:ext uri="{FF2B5EF4-FFF2-40B4-BE49-F238E27FC236}">
                <a16:creationId xmlns:a16="http://schemas.microsoft.com/office/drawing/2014/main" id="{F2ADA2A4-372F-E048-9555-ACAF3F44B8CE}"/>
              </a:ext>
            </a:extLst>
          </p:cNvPr>
          <p:cNvSpPr>
            <a:spLocks noGrp="1"/>
          </p:cNvSpPr>
          <p:nvPr>
            <p:ph idx="1"/>
          </p:nvPr>
        </p:nvSpPr>
        <p:spPr/>
        <p:txBody>
          <a:bodyPr/>
          <a:lstStyle/>
          <a:p>
            <a:r>
              <a:rPr lang="de-DE" dirty="0"/>
              <a:t>grundlegende Ausrichtung des Faches bleibt unverändert </a:t>
            </a:r>
          </a:p>
          <a:p>
            <a:r>
              <a:rPr lang="de-DE" dirty="0"/>
              <a:t>übergreifendes Ziel: </a:t>
            </a:r>
            <a:br>
              <a:rPr lang="de-DE" dirty="0"/>
            </a:br>
            <a:r>
              <a:rPr lang="de-DE" dirty="0"/>
              <a:t>interkulturelle Handlungsfähigkeit</a:t>
            </a:r>
          </a:p>
          <a:p>
            <a:pPr marL="0" indent="0">
              <a:buNone/>
            </a:pPr>
            <a:endParaRPr lang="de-DE" dirty="0"/>
          </a:p>
        </p:txBody>
      </p:sp>
      <p:sp>
        <p:nvSpPr>
          <p:cNvPr id="6" name="Foliennummernplatzhalter 5">
            <a:extLst>
              <a:ext uri="{FF2B5EF4-FFF2-40B4-BE49-F238E27FC236}">
                <a16:creationId xmlns:a16="http://schemas.microsoft.com/office/drawing/2014/main" id="{AA250A9D-98AA-6F44-8CB8-DE79BC50D592}"/>
              </a:ext>
            </a:extLst>
          </p:cNvPr>
          <p:cNvSpPr>
            <a:spLocks noGrp="1"/>
          </p:cNvSpPr>
          <p:nvPr>
            <p:ph type="sldNum" sz="quarter" idx="12"/>
          </p:nvPr>
        </p:nvSpPr>
        <p:spPr/>
        <p:txBody>
          <a:bodyPr/>
          <a:lstStyle/>
          <a:p>
            <a:fld id="{512A4277-7E7A-4AAF-BFC7-47646BF5CD0C}" type="slidenum">
              <a:rPr lang="de-DE" smtClean="0"/>
              <a:t>20</a:t>
            </a:fld>
            <a:endParaRPr lang="de-DE"/>
          </a:p>
        </p:txBody>
      </p:sp>
      <p:sp>
        <p:nvSpPr>
          <p:cNvPr id="7"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1808054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24E87-3501-2549-97F6-0BE4068189D7}"/>
              </a:ext>
            </a:extLst>
          </p:cNvPr>
          <p:cNvSpPr>
            <a:spLocks noGrp="1"/>
          </p:cNvSpPr>
          <p:nvPr>
            <p:ph type="title"/>
          </p:nvPr>
        </p:nvSpPr>
        <p:spPr/>
        <p:txBody>
          <a:bodyPr/>
          <a:lstStyle/>
          <a:p>
            <a:r>
              <a:rPr lang="de-DE" dirty="0"/>
              <a:t>Die wichtigsten Neuerungen</a:t>
            </a:r>
          </a:p>
        </p:txBody>
      </p:sp>
      <p:sp>
        <p:nvSpPr>
          <p:cNvPr id="3" name="Inhaltsplatzhalter 2">
            <a:extLst>
              <a:ext uri="{FF2B5EF4-FFF2-40B4-BE49-F238E27FC236}">
                <a16:creationId xmlns:a16="http://schemas.microsoft.com/office/drawing/2014/main" id="{323EFAE1-F979-1049-BA0C-ABF010A35C81}"/>
              </a:ext>
            </a:extLst>
          </p:cNvPr>
          <p:cNvSpPr>
            <a:spLocks noGrp="1"/>
          </p:cNvSpPr>
          <p:nvPr>
            <p:ph idx="1"/>
          </p:nvPr>
        </p:nvSpPr>
        <p:spPr/>
        <p:txBody>
          <a:bodyPr>
            <a:normAutofit/>
          </a:bodyPr>
          <a:lstStyle/>
          <a:p>
            <a:r>
              <a:rPr lang="de-DE" dirty="0"/>
              <a:t>Übernahme des Kompetenzmodells aus dem Kernlehrplan der gymnasialen Oberstufe  </a:t>
            </a:r>
          </a:p>
          <a:p>
            <a:r>
              <a:rPr lang="de-DE" dirty="0"/>
              <a:t>Übernahme der Anordnung der Kompetenzbereiche aus </a:t>
            </a:r>
            <a:r>
              <a:rPr lang="de-DE" dirty="0" err="1"/>
              <a:t>GOSt</a:t>
            </a:r>
            <a:endParaRPr lang="de-DE" dirty="0"/>
          </a:p>
          <a:p>
            <a:r>
              <a:rPr lang="de-DE" dirty="0"/>
              <a:t>Anpassung der Kompetenzbereiche aus dem KLP </a:t>
            </a:r>
            <a:r>
              <a:rPr lang="de-DE" dirty="0" err="1"/>
              <a:t>GOSt</a:t>
            </a:r>
            <a:r>
              <a:rPr lang="de-DE" dirty="0"/>
              <a:t> für Sek I</a:t>
            </a:r>
          </a:p>
          <a:p>
            <a:endParaRPr lang="de-DE" dirty="0"/>
          </a:p>
        </p:txBody>
      </p:sp>
      <p:sp>
        <p:nvSpPr>
          <p:cNvPr id="6" name="Foliennummernplatzhalter 5">
            <a:extLst>
              <a:ext uri="{FF2B5EF4-FFF2-40B4-BE49-F238E27FC236}">
                <a16:creationId xmlns:a16="http://schemas.microsoft.com/office/drawing/2014/main" id="{1434D6F9-E209-6148-BC5D-EF58A2F29410}"/>
              </a:ext>
            </a:extLst>
          </p:cNvPr>
          <p:cNvSpPr>
            <a:spLocks noGrp="1"/>
          </p:cNvSpPr>
          <p:nvPr>
            <p:ph type="sldNum" sz="quarter" idx="12"/>
          </p:nvPr>
        </p:nvSpPr>
        <p:spPr/>
        <p:txBody>
          <a:bodyPr/>
          <a:lstStyle/>
          <a:p>
            <a:fld id="{512A4277-7E7A-4AAF-BFC7-47646BF5CD0C}" type="slidenum">
              <a:rPr lang="de-DE" smtClean="0"/>
              <a:t>21</a:t>
            </a:fld>
            <a:endParaRPr lang="de-DE"/>
          </a:p>
        </p:txBody>
      </p:sp>
      <p:sp>
        <p:nvSpPr>
          <p:cNvPr id="7"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1210155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Inhaltsplatzhalter 6"/>
          <p:cNvPicPr>
            <a:picLocks noChangeAspect="1"/>
          </p:cNvPicPr>
          <p:nvPr/>
        </p:nvPicPr>
        <p:blipFill rotWithShape="1">
          <a:blip r:embed="rId3"/>
          <a:srcRect l="34750" t="34261" r="34750" b="4096"/>
          <a:stretch/>
        </p:blipFill>
        <p:spPr>
          <a:xfrm>
            <a:off x="97862" y="1403350"/>
            <a:ext cx="4303251" cy="5163901"/>
          </a:xfrm>
          <a:prstGeom prst="rect">
            <a:avLst/>
          </a:prstGeom>
          <a:solidFill>
            <a:schemeClr val="bg1"/>
          </a:solidFill>
          <a:effectLst/>
        </p:spPr>
      </p:pic>
      <p:sp>
        <p:nvSpPr>
          <p:cNvPr id="32770" name="Titel 1"/>
          <p:cNvSpPr>
            <a:spLocks noGrp="1"/>
          </p:cNvSpPr>
          <p:nvPr>
            <p:ph type="title"/>
          </p:nvPr>
        </p:nvSpPr>
        <p:spPr>
          <a:xfrm>
            <a:off x="457200" y="476672"/>
            <a:ext cx="8229600" cy="398463"/>
          </a:xfrm>
        </p:spPr>
        <p:txBody>
          <a:bodyPr/>
          <a:lstStyle/>
          <a:p>
            <a:pPr algn="ctr"/>
            <a:r>
              <a:rPr lang="de-DE" altLang="de-DE" sz="2400" dirty="0">
                <a:latin typeface="Corbel" pitchFamily="34" charset="0"/>
              </a:rPr>
              <a:t>Kompetenzbereiche im Vergleich: KLP SI – KLP </a:t>
            </a:r>
            <a:r>
              <a:rPr lang="de-DE" altLang="de-DE" sz="2400" dirty="0" err="1">
                <a:latin typeface="Corbel" pitchFamily="34" charset="0"/>
              </a:rPr>
              <a:t>GOSt</a:t>
            </a:r>
            <a:endParaRPr lang="de-DE" altLang="de-DE" sz="2400" dirty="0">
              <a:latin typeface="Corbel" pitchFamily="34" charset="0"/>
            </a:endParaRPr>
          </a:p>
        </p:txBody>
      </p:sp>
      <p:graphicFrame>
        <p:nvGraphicFramePr>
          <p:cNvPr id="14" name="Inhaltsplatzhalter 13"/>
          <p:cNvGraphicFramePr>
            <a:graphicFrameLocks noGrp="1"/>
          </p:cNvGraphicFramePr>
          <p:nvPr>
            <p:ph sz="half" idx="2"/>
            <p:extLst>
              <p:ext uri="{D42A27DB-BD31-4B8C-83A1-F6EECF244321}">
                <p14:modId xmlns:p14="http://schemas.microsoft.com/office/powerpoint/2010/main" val="4285607113"/>
              </p:ext>
            </p:extLst>
          </p:nvPr>
        </p:nvGraphicFramePr>
        <p:xfrm>
          <a:off x="4435661" y="1414339"/>
          <a:ext cx="4340658" cy="4951051"/>
        </p:xfrm>
        <a:graphic>
          <a:graphicData uri="http://schemas.openxmlformats.org/drawingml/2006/table">
            <a:tbl>
              <a:tblPr firstRow="1" bandRow="1">
                <a:tableStyleId>{5C22544A-7EE6-4342-B048-85BDC9FD1C3A}</a:tableStyleId>
              </a:tblPr>
              <a:tblGrid>
                <a:gridCol w="784411">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747935">
                  <a:extLst>
                    <a:ext uri="{9D8B030D-6E8A-4147-A177-3AD203B41FA5}">
                      <a16:colId xmlns:a16="http://schemas.microsoft.com/office/drawing/2014/main" val="20002"/>
                    </a:ext>
                  </a:extLst>
                </a:gridCol>
              </a:tblGrid>
              <a:tr h="1122926">
                <a:tc rowSpan="3">
                  <a:txBody>
                    <a:bodyPr/>
                    <a:lstStyle/>
                    <a:p>
                      <a:pPr algn="ctr"/>
                      <a:endParaRPr lang="de-DE" sz="800" dirty="0">
                        <a:solidFill>
                          <a:schemeClr val="tx1"/>
                        </a:solidFill>
                      </a:endParaRPr>
                    </a:p>
                    <a:p>
                      <a:pPr algn="ctr"/>
                      <a:r>
                        <a:rPr lang="de-DE" sz="1400" dirty="0">
                          <a:solidFill>
                            <a:schemeClr val="tx1"/>
                          </a:solidFill>
                        </a:rPr>
                        <a:t>Sprachlernkompetenz</a:t>
                      </a:r>
                    </a:p>
                  </a:txBody>
                  <a:tcPr vert="vert">
                    <a:lnL w="285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a:solidFill>
                            <a:schemeClr val="tx1"/>
                          </a:solidFill>
                        </a:rPr>
                        <a:t>Interkulturelle</a:t>
                      </a:r>
                      <a:r>
                        <a:rPr lang="de-DE" sz="1400" baseline="0" dirty="0">
                          <a:solidFill>
                            <a:schemeClr val="tx1"/>
                          </a:solidFill>
                        </a:rPr>
                        <a:t> kommunikative Kompetenz</a:t>
                      </a:r>
                    </a:p>
                    <a:p>
                      <a:pPr algn="ctr"/>
                      <a:endParaRPr lang="de-DE" sz="1400" baseline="0" dirty="0">
                        <a:solidFill>
                          <a:schemeClr val="tx1"/>
                        </a:solidFill>
                      </a:endParaRPr>
                    </a:p>
                    <a:p>
                      <a:pPr algn="ctr"/>
                      <a:r>
                        <a:rPr lang="de-DE" sz="1200" b="0" baseline="0" dirty="0">
                          <a:solidFill>
                            <a:schemeClr val="tx1"/>
                          </a:solidFill>
                        </a:rPr>
                        <a:t>Verstehen	Handeln</a:t>
                      </a:r>
                    </a:p>
                    <a:p>
                      <a:pPr algn="ctr"/>
                      <a:r>
                        <a:rPr lang="de-DE" sz="1200" b="0" baseline="0" dirty="0">
                          <a:solidFill>
                            <a:schemeClr val="tx1"/>
                          </a:solidFill>
                        </a:rPr>
                        <a:t>Wissen	Einstellungen    Bewusstheit</a:t>
                      </a:r>
                      <a:endParaRPr lang="de-DE" sz="1400" b="0" dirty="0">
                        <a:solidFill>
                          <a:schemeClr val="tx1"/>
                        </a:solidFill>
                      </a:endParaRP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chemeClr val="bg1"/>
                    </a:solidFill>
                  </a:tcPr>
                </a:tc>
                <a:tc rowSpan="3">
                  <a:txBody>
                    <a:bodyPr/>
                    <a:lstStyle/>
                    <a:p>
                      <a:pPr algn="ctr"/>
                      <a:endParaRPr lang="de-DE" sz="800" dirty="0">
                        <a:solidFill>
                          <a:schemeClr val="tx1"/>
                        </a:solidFill>
                      </a:endParaRPr>
                    </a:p>
                    <a:p>
                      <a:pPr algn="ctr"/>
                      <a:r>
                        <a:rPr lang="de-DE" sz="1400" dirty="0">
                          <a:solidFill>
                            <a:schemeClr val="tx1"/>
                          </a:solidFill>
                        </a:rPr>
                        <a:t>Sprachbewusstheit</a:t>
                      </a:r>
                    </a:p>
                  </a:txBody>
                  <a:tcPr vert="vert">
                    <a:lnL w="31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02964">
                <a:tc vMerge="1">
                  <a:txBody>
                    <a:bodyPr/>
                    <a:lstStyle/>
                    <a:p>
                      <a:endParaRPr lang="de-DE" dirty="0"/>
                    </a:p>
                  </a:txBody>
                  <a:tcPr/>
                </a:tc>
                <a:tc>
                  <a:txBody>
                    <a:bodyPr/>
                    <a:lstStyle/>
                    <a:p>
                      <a:pPr marL="0" algn="ctr" defTabSz="914400" rtl="0" eaLnBrk="1" latinLnBrk="0" hangingPunct="1"/>
                      <a:r>
                        <a:rPr lang="de-DE" sz="1400" b="1" kern="1200" dirty="0">
                          <a:solidFill>
                            <a:schemeClr val="tx1"/>
                          </a:solidFill>
                          <a:latin typeface="+mn-lt"/>
                          <a:ea typeface="+mn-ea"/>
                          <a:cs typeface="+mn-cs"/>
                        </a:rPr>
                        <a:t>Funktionale kommunikative Kompetenz</a:t>
                      </a:r>
                    </a:p>
                    <a:p>
                      <a:pPr marL="0" algn="ctr" defTabSz="914400" rtl="0" eaLnBrk="1" latinLnBrk="0" hangingPunct="1"/>
                      <a:endParaRPr lang="de-DE" sz="1400" b="1" kern="1200" dirty="0">
                        <a:solidFill>
                          <a:schemeClr val="tx1"/>
                        </a:solidFill>
                        <a:latin typeface="+mn-lt"/>
                        <a:ea typeface="+mn-ea"/>
                        <a:cs typeface="+mn-cs"/>
                      </a:endParaRPr>
                    </a:p>
                    <a:p>
                      <a:pPr marL="0" algn="ctr" defTabSz="914400" rtl="0" eaLnBrk="1" latinLnBrk="0" hangingPunct="1"/>
                      <a:r>
                        <a:rPr lang="de-DE" sz="1200" b="0" kern="1200" dirty="0">
                          <a:solidFill>
                            <a:schemeClr val="tx1"/>
                          </a:solidFill>
                          <a:latin typeface="+mn-lt"/>
                          <a:ea typeface="+mn-ea"/>
                          <a:cs typeface="+mn-cs"/>
                        </a:rPr>
                        <a:t>Hör-/Hörsehverstehen</a:t>
                      </a:r>
                    </a:p>
                    <a:p>
                      <a:pPr marL="0" algn="ctr" defTabSz="914400" rtl="0" eaLnBrk="1" latinLnBrk="0" hangingPunct="1"/>
                      <a:r>
                        <a:rPr lang="de-DE" sz="1200" b="0" kern="1200" dirty="0">
                          <a:solidFill>
                            <a:schemeClr val="tx1"/>
                          </a:solidFill>
                          <a:latin typeface="+mn-lt"/>
                          <a:ea typeface="+mn-ea"/>
                          <a:cs typeface="+mn-cs"/>
                        </a:rPr>
                        <a:t>Leseverstehen</a:t>
                      </a:r>
                    </a:p>
                    <a:p>
                      <a:pPr marL="0" algn="ctr" defTabSz="914400" rtl="0" eaLnBrk="1" latinLnBrk="0" hangingPunct="1"/>
                      <a:r>
                        <a:rPr lang="de-DE" sz="1200" b="0" kern="1200" dirty="0">
                          <a:solidFill>
                            <a:schemeClr val="tx1"/>
                          </a:solidFill>
                          <a:latin typeface="+mn-lt"/>
                          <a:ea typeface="+mn-ea"/>
                          <a:cs typeface="+mn-cs"/>
                        </a:rPr>
                        <a:t>Schreiben</a:t>
                      </a:r>
                    </a:p>
                    <a:p>
                      <a:pPr marL="0" algn="ctr" defTabSz="914400" rtl="0" eaLnBrk="1" latinLnBrk="0" hangingPunct="1"/>
                      <a:r>
                        <a:rPr lang="de-DE" sz="1200" b="0" kern="1200" dirty="0">
                          <a:solidFill>
                            <a:schemeClr val="tx1"/>
                          </a:solidFill>
                          <a:latin typeface="+mn-lt"/>
                          <a:ea typeface="+mn-ea"/>
                          <a:cs typeface="+mn-cs"/>
                        </a:rPr>
                        <a:t>Sprechen</a:t>
                      </a:r>
                    </a:p>
                    <a:p>
                      <a:pPr marL="0" algn="ctr" defTabSz="914400" rtl="0" eaLnBrk="1" latinLnBrk="0" hangingPunct="1"/>
                      <a:r>
                        <a:rPr lang="de-DE" sz="1200" b="0" kern="1200" dirty="0">
                          <a:solidFill>
                            <a:schemeClr val="tx1"/>
                          </a:solidFill>
                          <a:latin typeface="+mn-lt"/>
                          <a:ea typeface="+mn-ea"/>
                          <a:cs typeface="+mn-cs"/>
                        </a:rPr>
                        <a:t>Sprachmittlung</a:t>
                      </a:r>
                    </a:p>
                    <a:p>
                      <a:pPr marL="0" algn="ctr" defTabSz="914400" rtl="0" eaLnBrk="1" latinLnBrk="0" hangingPunct="1"/>
                      <a:endParaRPr lang="de-DE" sz="1200" b="0" kern="1200" dirty="0">
                        <a:solidFill>
                          <a:schemeClr val="tx1"/>
                        </a:solidFill>
                        <a:latin typeface="+mn-lt"/>
                        <a:ea typeface="+mn-ea"/>
                        <a:cs typeface="+mn-cs"/>
                      </a:endParaRPr>
                    </a:p>
                    <a:p>
                      <a:pPr marL="0" algn="ctr" defTabSz="914400" rtl="0" eaLnBrk="1" latinLnBrk="0" hangingPunct="1"/>
                      <a:r>
                        <a:rPr lang="de-DE" sz="1200" b="1" i="1" kern="1200" dirty="0">
                          <a:solidFill>
                            <a:schemeClr val="tx1"/>
                          </a:solidFill>
                          <a:latin typeface="+mn-lt"/>
                          <a:ea typeface="+mn-ea"/>
                          <a:cs typeface="+mn-cs"/>
                        </a:rPr>
                        <a:t>Verfügen über sprachliche Mittel </a:t>
                      </a:r>
                    </a:p>
                    <a:p>
                      <a:pPr marL="0" algn="ctr" defTabSz="914400" rtl="0" eaLnBrk="1" latinLnBrk="0" hangingPunct="1"/>
                      <a:r>
                        <a:rPr lang="de-DE" sz="1200" b="0" kern="1200" dirty="0">
                          <a:solidFill>
                            <a:schemeClr val="tx1"/>
                          </a:solidFill>
                          <a:latin typeface="+mn-lt"/>
                          <a:ea typeface="+mn-ea"/>
                          <a:cs typeface="+mn-cs"/>
                        </a:rPr>
                        <a:t>und kommunikative Strategien</a:t>
                      </a: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solidFill>
                      <a:schemeClr val="bg1"/>
                    </a:solidFill>
                  </a:tcPr>
                </a:tc>
                <a:tc vMerge="1">
                  <a:txBody>
                    <a:bodyPr/>
                    <a:lstStyle/>
                    <a:p>
                      <a:endParaRPr lang="de-DE" dirty="0"/>
                    </a:p>
                  </a:txBody>
                  <a:tcPr/>
                </a:tc>
                <a:extLst>
                  <a:ext uri="{0D108BD9-81ED-4DB2-BD59-A6C34878D82A}">
                    <a16:rowId xmlns:a16="http://schemas.microsoft.com/office/drawing/2014/main" val="10001"/>
                  </a:ext>
                </a:extLst>
              </a:tr>
              <a:tr h="1367927">
                <a:tc vMerge="1">
                  <a:txBody>
                    <a:bodyPr/>
                    <a:lstStyle/>
                    <a:p>
                      <a:endParaRPr lang="de-DE" dirty="0"/>
                    </a:p>
                  </a:txBody>
                  <a:tcPr/>
                </a:tc>
                <a:tc>
                  <a:txBody>
                    <a:bodyPr/>
                    <a:lstStyle/>
                    <a:p>
                      <a:pPr marL="0" algn="ctr" defTabSz="914400" rtl="0" eaLnBrk="1" latinLnBrk="0" hangingPunct="1"/>
                      <a:r>
                        <a:rPr lang="de-DE" sz="1400" b="1" kern="1200" dirty="0">
                          <a:solidFill>
                            <a:schemeClr val="tx1"/>
                          </a:solidFill>
                          <a:latin typeface="+mn-lt"/>
                          <a:ea typeface="+mn-ea"/>
                          <a:cs typeface="+mn-cs"/>
                        </a:rPr>
                        <a:t>Text- und Medienkompetenz</a:t>
                      </a:r>
                    </a:p>
                    <a:p>
                      <a:pPr marL="0" algn="ctr" defTabSz="914400" rtl="0" eaLnBrk="1" latinLnBrk="0" hangingPunct="1"/>
                      <a:endParaRPr lang="de-DE" sz="1400" b="1" kern="1200" dirty="0">
                        <a:solidFill>
                          <a:schemeClr val="tx1"/>
                        </a:solidFill>
                        <a:latin typeface="+mn-lt"/>
                        <a:ea typeface="+mn-ea"/>
                        <a:cs typeface="+mn-cs"/>
                      </a:endParaRPr>
                    </a:p>
                    <a:p>
                      <a:pPr marL="0" algn="ctr" defTabSz="914400" rtl="0" eaLnBrk="1" latinLnBrk="0" hangingPunct="1"/>
                      <a:r>
                        <a:rPr lang="de-DE" sz="1200" b="0" kern="1200" dirty="0">
                          <a:solidFill>
                            <a:schemeClr val="tx1"/>
                          </a:solidFill>
                          <a:latin typeface="+mn-lt"/>
                          <a:ea typeface="+mn-ea"/>
                          <a:cs typeface="+mn-cs"/>
                        </a:rPr>
                        <a:t>mündlich	schriftlich	medial</a:t>
                      </a: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de-DE" dirty="0"/>
                    </a:p>
                  </a:txBody>
                  <a:tcPr/>
                </a:tc>
                <a:extLst>
                  <a:ext uri="{0D108BD9-81ED-4DB2-BD59-A6C34878D82A}">
                    <a16:rowId xmlns:a16="http://schemas.microsoft.com/office/drawing/2014/main" val="10002"/>
                  </a:ext>
                </a:extLst>
              </a:tr>
            </a:tbl>
          </a:graphicData>
        </a:graphic>
      </p:graphicFrame>
      <p:sp>
        <p:nvSpPr>
          <p:cNvPr id="32772" name="Foliennummernplatzhalter 6"/>
          <p:cNvSpPr>
            <a:spLocks noGrp="1"/>
          </p:cNvSpPr>
          <p:nvPr>
            <p:ph type="sldNum" sz="quarter" idx="10"/>
          </p:nvPr>
        </p:nvSpPr>
        <p:spPr>
          <a:xfrm>
            <a:off x="8560295" y="6408039"/>
            <a:ext cx="43204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E5FE0641-D878-497A-9FF7-04C59C1B936F}" type="slidenum">
              <a:rPr lang="de-DE" altLang="de-DE" sz="800" smtClean="0">
                <a:solidFill>
                  <a:prstClr val="black"/>
                </a:solidFill>
              </a:rPr>
              <a:pPr eaLnBrk="1" hangingPunct="1">
                <a:spcBef>
                  <a:spcPct val="0"/>
                </a:spcBef>
                <a:buFontTx/>
                <a:buNone/>
              </a:pPr>
              <a:t>22</a:t>
            </a:fld>
            <a:endParaRPr lang="de-DE" altLang="de-DE" sz="800">
              <a:solidFill>
                <a:prstClr val="black"/>
              </a:solidFill>
            </a:endParaRPr>
          </a:p>
        </p:txBody>
      </p:sp>
      <p:sp>
        <p:nvSpPr>
          <p:cNvPr id="32774" name="Textplatzhalter 2"/>
          <p:cNvSpPr>
            <a:spLocks noGrp="1"/>
          </p:cNvSpPr>
          <p:nvPr>
            <p:ph type="body" idx="1"/>
          </p:nvPr>
        </p:nvSpPr>
        <p:spPr>
          <a:xfrm>
            <a:off x="365125" y="1403350"/>
            <a:ext cx="1250950" cy="304800"/>
          </a:xfrm>
        </p:spPr>
        <p:txBody>
          <a:bodyPr>
            <a:normAutofit fontScale="85000" lnSpcReduction="20000"/>
          </a:bodyPr>
          <a:lstStyle/>
          <a:p>
            <a:r>
              <a:rPr lang="de-DE" altLang="de-DE" sz="2000"/>
              <a:t>KLP Sek I</a:t>
            </a:r>
          </a:p>
        </p:txBody>
      </p:sp>
      <p:cxnSp>
        <p:nvCxnSpPr>
          <p:cNvPr id="16" name="Gewinkelte Verbindung 15"/>
          <p:cNvCxnSpPr/>
          <p:nvPr/>
        </p:nvCxnSpPr>
        <p:spPr>
          <a:xfrm>
            <a:off x="2854325" y="2005013"/>
            <a:ext cx="2890838" cy="1616075"/>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Gewinkelte Verbindung 17"/>
          <p:cNvCxnSpPr/>
          <p:nvPr/>
        </p:nvCxnSpPr>
        <p:spPr>
          <a:xfrm>
            <a:off x="3759200" y="3671888"/>
            <a:ext cx="1497013" cy="746125"/>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Gewinkelte Verbindung 19"/>
          <p:cNvCxnSpPr/>
          <p:nvPr/>
        </p:nvCxnSpPr>
        <p:spPr>
          <a:xfrm flipV="1">
            <a:off x="1644650" y="1543050"/>
            <a:ext cx="3611563" cy="1531938"/>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Gewinkelte Verbindung 21"/>
          <p:cNvCxnSpPr/>
          <p:nvPr/>
        </p:nvCxnSpPr>
        <p:spPr>
          <a:xfrm flipV="1">
            <a:off x="2854325" y="4202113"/>
            <a:ext cx="1809750" cy="166211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Gewinkelte Verbindung 30"/>
          <p:cNvCxnSpPr/>
          <p:nvPr/>
        </p:nvCxnSpPr>
        <p:spPr>
          <a:xfrm flipV="1">
            <a:off x="2854325" y="5287963"/>
            <a:ext cx="2530475" cy="263525"/>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flipV="1">
            <a:off x="4027488" y="3233738"/>
            <a:ext cx="4191000" cy="95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Datumsplatzhalter 3"/>
          <p:cNvSpPr txBox="1">
            <a:spLocks/>
          </p:cNvSpPr>
          <p:nvPr/>
        </p:nvSpPr>
        <p:spPr>
          <a:xfrm>
            <a:off x="179512" y="6448251"/>
            <a:ext cx="756084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100"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23919172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24E87-3501-2549-97F6-0BE4068189D7}"/>
              </a:ext>
            </a:extLst>
          </p:cNvPr>
          <p:cNvSpPr>
            <a:spLocks noGrp="1"/>
          </p:cNvSpPr>
          <p:nvPr>
            <p:ph type="title"/>
          </p:nvPr>
        </p:nvSpPr>
        <p:spPr/>
        <p:txBody>
          <a:bodyPr/>
          <a:lstStyle/>
          <a:p>
            <a:r>
              <a:rPr lang="de-DE" dirty="0"/>
              <a:t>Neues Strukturmerkmal</a:t>
            </a:r>
          </a:p>
        </p:txBody>
      </p:sp>
      <p:sp>
        <p:nvSpPr>
          <p:cNvPr id="3" name="Inhaltsplatzhalter 2">
            <a:extLst>
              <a:ext uri="{FF2B5EF4-FFF2-40B4-BE49-F238E27FC236}">
                <a16:creationId xmlns:a16="http://schemas.microsoft.com/office/drawing/2014/main" id="{323EFAE1-F979-1049-BA0C-ABF010A35C81}"/>
              </a:ext>
            </a:extLst>
          </p:cNvPr>
          <p:cNvSpPr>
            <a:spLocks noGrp="1"/>
          </p:cNvSpPr>
          <p:nvPr>
            <p:ph idx="1"/>
          </p:nvPr>
        </p:nvSpPr>
        <p:spPr/>
        <p:txBody>
          <a:bodyPr>
            <a:normAutofit/>
          </a:bodyPr>
          <a:lstStyle/>
          <a:p>
            <a:pPr marL="0" indent="0">
              <a:buNone/>
            </a:pPr>
            <a:r>
              <a:rPr lang="de-DE" sz="3200" dirty="0"/>
              <a:t>Fachliche Konkretisierungen:</a:t>
            </a:r>
          </a:p>
          <a:p>
            <a:pPr marL="457200" lvl="1" indent="0">
              <a:buNone/>
            </a:pPr>
            <a:endParaRPr lang="de-DE" sz="3200" i="1" dirty="0"/>
          </a:p>
          <a:p>
            <a:pPr marL="457200" lvl="1" indent="0">
              <a:buNone/>
            </a:pPr>
            <a:r>
              <a:rPr lang="de-DE" sz="3200" i="1" dirty="0"/>
              <a:t>„Fachliche Konkretisierungen</a:t>
            </a:r>
            <a:r>
              <a:rPr lang="de-DE" sz="3200" dirty="0"/>
              <a:t> stellen gegenständliche Ausschärfungen sowie repräsentative inhaltliche Bezüge der Kompetenzerwartungen dar und sind obligatorisch.“</a:t>
            </a:r>
          </a:p>
          <a:p>
            <a:pPr marL="0" indent="0">
              <a:buNone/>
            </a:pPr>
            <a:endParaRPr lang="de-DE" dirty="0"/>
          </a:p>
        </p:txBody>
      </p:sp>
      <p:sp>
        <p:nvSpPr>
          <p:cNvPr id="6" name="Foliennummernplatzhalter 5">
            <a:extLst>
              <a:ext uri="{FF2B5EF4-FFF2-40B4-BE49-F238E27FC236}">
                <a16:creationId xmlns:a16="http://schemas.microsoft.com/office/drawing/2014/main" id="{1434D6F9-E209-6148-BC5D-EF58A2F29410}"/>
              </a:ext>
            </a:extLst>
          </p:cNvPr>
          <p:cNvSpPr>
            <a:spLocks noGrp="1"/>
          </p:cNvSpPr>
          <p:nvPr>
            <p:ph type="sldNum" sz="quarter" idx="12"/>
          </p:nvPr>
        </p:nvSpPr>
        <p:spPr/>
        <p:txBody>
          <a:bodyPr/>
          <a:lstStyle/>
          <a:p>
            <a:fld id="{512A4277-7E7A-4AAF-BFC7-47646BF5CD0C}" type="slidenum">
              <a:rPr lang="de-DE" smtClean="0"/>
              <a:t>23</a:t>
            </a:fld>
            <a:endParaRPr lang="de-DE"/>
          </a:p>
        </p:txBody>
      </p:sp>
      <p:sp>
        <p:nvSpPr>
          <p:cNvPr id="7"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1582219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Aufbau und neues Strukturmerkmal </a:t>
            </a:r>
          </a:p>
        </p:txBody>
      </p:sp>
      <p:sp>
        <p:nvSpPr>
          <p:cNvPr id="6" name="Foliennummernplatzhalter 5"/>
          <p:cNvSpPr>
            <a:spLocks noGrp="1"/>
          </p:cNvSpPr>
          <p:nvPr>
            <p:ph type="sldNum" sz="quarter" idx="12"/>
          </p:nvPr>
        </p:nvSpPr>
        <p:spPr/>
        <p:txBody>
          <a:bodyPr/>
          <a:lstStyle/>
          <a:p>
            <a:pPr>
              <a:defRPr/>
            </a:pPr>
            <a:fld id="{5F29FA2F-AB80-4156-AA02-55DE9B062AD5}" type="slidenum">
              <a:rPr lang="de-DE" smtClean="0">
                <a:solidFill>
                  <a:prstClr val="black">
                    <a:tint val="75000"/>
                  </a:prstClr>
                </a:solidFill>
              </a:rPr>
              <a:pPr>
                <a:defRPr/>
              </a:pPr>
              <a:t>24</a:t>
            </a:fld>
            <a:endParaRPr lang="de-DE">
              <a:solidFill>
                <a:prstClr val="black">
                  <a:tint val="75000"/>
                </a:prstClr>
              </a:solidFill>
            </a:endParaRPr>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5974" t="32883" r="55845" b="50086"/>
          <a:stretch/>
        </p:blipFill>
        <p:spPr bwMode="auto">
          <a:xfrm>
            <a:off x="542322" y="3074315"/>
            <a:ext cx="7918109" cy="269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542323" y="1804174"/>
            <a:ext cx="2249334" cy="369332"/>
          </a:xfrm>
          <a:prstGeom prst="rect">
            <a:avLst/>
          </a:prstGeom>
          <a:noFill/>
        </p:spPr>
        <p:txBody>
          <a:bodyPr wrap="none" rtlCol="0">
            <a:spAutoFit/>
          </a:bodyPr>
          <a:lstStyle/>
          <a:p>
            <a:r>
              <a:rPr lang="de-DE" b="1" i="1" dirty="0">
                <a:latin typeface="Arial" panose="020B0604020202020204" pitchFamily="34" charset="0"/>
                <a:cs typeface="Arial" panose="020B0604020202020204" pitchFamily="34" charset="0"/>
              </a:rPr>
              <a:t>Kompetenzbereich</a:t>
            </a:r>
          </a:p>
        </p:txBody>
      </p:sp>
      <p:sp>
        <p:nvSpPr>
          <p:cNvPr id="7" name="Textfeld 6"/>
          <p:cNvSpPr txBox="1"/>
          <p:nvPr/>
        </p:nvSpPr>
        <p:spPr>
          <a:xfrm>
            <a:off x="611560" y="2190152"/>
            <a:ext cx="7198029" cy="723275"/>
          </a:xfrm>
          <a:prstGeom prst="rect">
            <a:avLst/>
          </a:prstGeom>
          <a:solidFill>
            <a:schemeClr val="bg1">
              <a:lumMod val="95000"/>
            </a:schemeClr>
          </a:solidFill>
        </p:spPr>
        <p:txBody>
          <a:bodyPr wrap="square" rtlCol="0">
            <a:spAutoFit/>
          </a:bodyPr>
          <a:lstStyle/>
          <a:p>
            <a:pPr>
              <a:spcAft>
                <a:spcPts val="600"/>
              </a:spcAft>
            </a:pPr>
            <a:r>
              <a:rPr lang="de-DE" dirty="0">
                <a:solidFill>
                  <a:schemeClr val="tx1">
                    <a:lumMod val="50000"/>
                    <a:lumOff val="50000"/>
                  </a:schemeClr>
                </a:solidFill>
                <a:latin typeface="Arial" panose="020B0604020202020204" pitchFamily="34" charset="0"/>
                <a:cs typeface="Arial" panose="020B0604020202020204" pitchFamily="34" charset="0"/>
              </a:rPr>
              <a:t>Deskriptor:</a:t>
            </a:r>
          </a:p>
          <a:p>
            <a:r>
              <a:rPr lang="de-DE" dirty="0">
                <a:latin typeface="Arial" panose="020B0604020202020204" pitchFamily="34" charset="0"/>
                <a:cs typeface="Arial" panose="020B0604020202020204" pitchFamily="34" charset="0"/>
              </a:rPr>
              <a:t>Die Schülerinnen und Schüler können</a:t>
            </a:r>
          </a:p>
        </p:txBody>
      </p:sp>
      <p:sp>
        <p:nvSpPr>
          <p:cNvPr id="8"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2950256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fld id="{5F29FA2F-AB80-4156-AA02-55DE9B062AD5}" type="slidenum">
              <a:rPr lang="de-DE" smtClean="0">
                <a:solidFill>
                  <a:prstClr val="black">
                    <a:tint val="75000"/>
                  </a:prstClr>
                </a:solidFill>
              </a:rPr>
              <a:pPr>
                <a:defRPr/>
              </a:pPr>
              <a:t>25</a:t>
            </a:fld>
            <a:endParaRPr lang="de-DE">
              <a:solidFill>
                <a:prstClr val="black">
                  <a:tint val="75000"/>
                </a:prstClr>
              </a:solidFill>
            </a:endParaRPr>
          </a:p>
        </p:txBody>
      </p:sp>
      <p:sp>
        <p:nvSpPr>
          <p:cNvPr id="3" name="Textfeld 2"/>
          <p:cNvSpPr txBox="1"/>
          <p:nvPr/>
        </p:nvSpPr>
        <p:spPr>
          <a:xfrm>
            <a:off x="395536" y="1984493"/>
            <a:ext cx="2249334" cy="369332"/>
          </a:xfrm>
          <a:prstGeom prst="rect">
            <a:avLst/>
          </a:prstGeom>
          <a:noFill/>
        </p:spPr>
        <p:txBody>
          <a:bodyPr wrap="none" rtlCol="0">
            <a:spAutoFit/>
          </a:bodyPr>
          <a:lstStyle/>
          <a:p>
            <a:r>
              <a:rPr lang="de-DE" b="1" i="1" dirty="0">
                <a:latin typeface="Arial" panose="020B0604020202020204" pitchFamily="34" charset="0"/>
                <a:cs typeface="Arial" panose="020B0604020202020204" pitchFamily="34" charset="0"/>
              </a:rPr>
              <a:t>Kompetenzbereich</a:t>
            </a:r>
          </a:p>
        </p:txBody>
      </p:sp>
      <p:sp>
        <p:nvSpPr>
          <p:cNvPr id="12" name="Titel 1"/>
          <p:cNvSpPr>
            <a:spLocks noGrp="1"/>
          </p:cNvSpPr>
          <p:nvPr>
            <p:ph type="title"/>
          </p:nvPr>
        </p:nvSpPr>
        <p:spPr/>
        <p:txBody>
          <a:bodyPr/>
          <a:lstStyle/>
          <a:p>
            <a:r>
              <a:rPr lang="de-DE" dirty="0"/>
              <a:t>Aufbau und neues Strukturmerkmal </a:t>
            </a:r>
          </a:p>
        </p:txBody>
      </p:sp>
      <p:sp>
        <p:nvSpPr>
          <p:cNvPr id="13" name="Titel 1"/>
          <p:cNvSpPr txBox="1">
            <a:spLocks/>
          </p:cNvSpPr>
          <p:nvPr/>
        </p:nvSpPr>
        <p:spPr>
          <a:xfrm rot="19647786">
            <a:off x="642450" y="4008120"/>
            <a:ext cx="2026859"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800" dirty="0">
                <a:solidFill>
                  <a:srgbClr val="FF0000"/>
                </a:solidFill>
              </a:rPr>
              <a:t>Beispiel, Seite 19f</a:t>
            </a:r>
          </a:p>
        </p:txBody>
      </p:sp>
      <p:graphicFrame>
        <p:nvGraphicFramePr>
          <p:cNvPr id="5" name="Tabelle 4"/>
          <p:cNvGraphicFramePr>
            <a:graphicFrameLocks noGrp="1"/>
          </p:cNvGraphicFramePr>
          <p:nvPr>
            <p:extLst>
              <p:ext uri="{D42A27DB-BD31-4B8C-83A1-F6EECF244321}">
                <p14:modId xmlns:p14="http://schemas.microsoft.com/office/powerpoint/2010/main" val="2145882999"/>
              </p:ext>
            </p:extLst>
          </p:nvPr>
        </p:nvGraphicFramePr>
        <p:xfrm>
          <a:off x="3995936" y="1665106"/>
          <a:ext cx="4727004" cy="4249737"/>
        </p:xfrm>
        <a:graphic>
          <a:graphicData uri="http://schemas.openxmlformats.org/drawingml/2006/table">
            <a:tbl>
              <a:tblPr firstRow="1" firstCol="1" bandRow="1"/>
              <a:tblGrid>
                <a:gridCol w="2363502">
                  <a:extLst>
                    <a:ext uri="{9D8B030D-6E8A-4147-A177-3AD203B41FA5}">
                      <a16:colId xmlns:a16="http://schemas.microsoft.com/office/drawing/2014/main" val="20000"/>
                    </a:ext>
                  </a:extLst>
                </a:gridCol>
                <a:gridCol w="2363502">
                  <a:extLst>
                    <a:ext uri="{9D8B030D-6E8A-4147-A177-3AD203B41FA5}">
                      <a16:colId xmlns:a16="http://schemas.microsoft.com/office/drawing/2014/main" val="20001"/>
                    </a:ext>
                  </a:extLst>
                </a:gridCol>
              </a:tblGrid>
              <a:tr h="581713">
                <a:tc gridSpan="2">
                  <a:txBody>
                    <a:bodyPr/>
                    <a:lstStyle/>
                    <a:p>
                      <a:pPr algn="just">
                        <a:lnSpc>
                          <a:spcPct val="115000"/>
                        </a:lnSpc>
                        <a:spcAft>
                          <a:spcPts val="0"/>
                        </a:spcAft>
                      </a:pPr>
                      <a:r>
                        <a:rPr lang="de-DE" sz="1100" dirty="0">
                          <a:effectLst/>
                          <a:latin typeface="Arial"/>
                          <a:ea typeface="Times New Roman"/>
                          <a:cs typeface="Times New Roman"/>
                        </a:rPr>
                        <a:t>Die Schülerinnen und Schüler können Aussprache- und Intonationsmuster der spanischen Standardsprache ihren Hör- und Sprechabsichten entsprechend weitgehend korrekt anwenden.</a:t>
                      </a:r>
                    </a:p>
                  </a:txBody>
                  <a:tcPr marL="63230" marR="63230" marT="0" marB="0">
                    <a:lnL>
                      <a:noFill/>
                    </a:lnL>
                    <a:lnR>
                      <a:noFill/>
                    </a:lnR>
                    <a:lnT>
                      <a:noFill/>
                    </a:lnT>
                    <a:lnB>
                      <a:noFill/>
                    </a:lnB>
                    <a:solidFill>
                      <a:srgbClr val="F2F2F2"/>
                    </a:solidFill>
                  </a:tcPr>
                </a:tc>
                <a:tc hMerge="1">
                  <a:txBody>
                    <a:bodyPr/>
                    <a:lstStyle/>
                    <a:p>
                      <a:endParaRPr lang="de-DE"/>
                    </a:p>
                  </a:txBody>
                  <a:tcPr/>
                </a:tc>
                <a:extLst>
                  <a:ext uri="{0D108BD9-81ED-4DB2-BD59-A6C34878D82A}">
                    <a16:rowId xmlns:a16="http://schemas.microsoft.com/office/drawing/2014/main" val="10000"/>
                  </a:ext>
                </a:extLst>
              </a:tr>
              <a:tr h="193904">
                <a:tc gridSpan="2">
                  <a:txBody>
                    <a:bodyPr/>
                    <a:lstStyle/>
                    <a:p>
                      <a:pPr algn="just">
                        <a:lnSpc>
                          <a:spcPct val="115000"/>
                        </a:lnSpc>
                        <a:spcAft>
                          <a:spcPts val="0"/>
                        </a:spcAft>
                      </a:pPr>
                      <a:r>
                        <a:rPr lang="de-DE" sz="1100" dirty="0">
                          <a:effectLst/>
                          <a:latin typeface="Arial"/>
                          <a:ea typeface="Times New Roman"/>
                          <a:cs typeface="Times New Roman"/>
                        </a:rPr>
                        <a:t> </a:t>
                      </a:r>
                    </a:p>
                  </a:txBody>
                  <a:tcPr marL="63230" marR="63230" marT="0" marB="0">
                    <a:lnL>
                      <a:noFill/>
                    </a:lnL>
                    <a:lnR>
                      <a:noFill/>
                    </a:lnR>
                    <a:lnT>
                      <a:noFill/>
                    </a:lnT>
                    <a:lnB>
                      <a:noFill/>
                    </a:lnB>
                  </a:tcPr>
                </a:tc>
                <a:tc hMerge="1">
                  <a:txBody>
                    <a:bodyPr/>
                    <a:lstStyle/>
                    <a:p>
                      <a:endParaRPr lang="de-DE"/>
                    </a:p>
                  </a:txBody>
                  <a:tcPr/>
                </a:tc>
                <a:extLst>
                  <a:ext uri="{0D108BD9-81ED-4DB2-BD59-A6C34878D82A}">
                    <a16:rowId xmlns:a16="http://schemas.microsoft.com/office/drawing/2014/main" val="10001"/>
                  </a:ext>
                </a:extLst>
              </a:tr>
              <a:tr h="953363">
                <a:tc>
                  <a:txBody>
                    <a:bodyPr/>
                    <a:lstStyle/>
                    <a:p>
                      <a:pPr>
                        <a:lnSpc>
                          <a:spcPct val="115000"/>
                        </a:lnSpc>
                      </a:pPr>
                      <a:r>
                        <a:rPr lang="de-DE" sz="1000" dirty="0">
                          <a:effectLst/>
                          <a:latin typeface="Calibri"/>
                        </a:rPr>
                        <a:t>Sie können</a:t>
                      </a:r>
                    </a:p>
                    <a:p>
                      <a:pPr marL="342900" lvl="0" indent="-342900">
                        <a:lnSpc>
                          <a:spcPct val="115000"/>
                        </a:lnSpc>
                        <a:buFont typeface="Symbol"/>
                        <a:buChar char=""/>
                      </a:pPr>
                      <a:r>
                        <a:rPr lang="de-DE" sz="1100" dirty="0">
                          <a:effectLst/>
                          <a:latin typeface="Calibri"/>
                        </a:rPr>
                        <a:t>kurze, einfache Sprech- und Lesetexte sinngestaltend und adressatenbezogen vortragen,</a:t>
                      </a:r>
                      <a:endParaRPr lang="de-DE" sz="1000" dirty="0">
                        <a:effectLst/>
                        <a:latin typeface="Calibri"/>
                      </a:endParaRPr>
                    </a:p>
                    <a:p>
                      <a:pPr marL="228600">
                        <a:lnSpc>
                          <a:spcPct val="115000"/>
                        </a:lnSpc>
                      </a:pPr>
                      <a:r>
                        <a:rPr lang="de-DE" sz="1100" dirty="0">
                          <a:effectLst/>
                          <a:latin typeface="Calibri"/>
                        </a:rPr>
                        <a:t> </a:t>
                      </a:r>
                      <a:endParaRPr lang="de-DE" sz="1000" dirty="0">
                        <a:effectLst/>
                        <a:latin typeface="Calibri"/>
                      </a:endParaRPr>
                    </a:p>
                  </a:txBody>
                  <a:tcPr marL="63230" marR="63230" marT="0" marB="0">
                    <a:lnL>
                      <a:noFill/>
                    </a:lnL>
                    <a:lnR w="12700" cap="flat" cmpd="sng" algn="ctr">
                      <a:solidFill>
                        <a:srgbClr val="000000"/>
                      </a:solidFill>
                      <a:prstDash val="solid"/>
                      <a:round/>
                      <a:headEnd type="none" w="med" len="med"/>
                      <a:tailEnd type="none" w="med" len="med"/>
                    </a:lnR>
                    <a:lnT>
                      <a:noFill/>
                    </a:lnT>
                    <a:lnB>
                      <a:noFill/>
                    </a:lnB>
                  </a:tcPr>
                </a:tc>
                <a:tc rowSpan="3">
                  <a:txBody>
                    <a:bodyPr/>
                    <a:lstStyle/>
                    <a:p>
                      <a:pPr algn="ctr">
                        <a:lnSpc>
                          <a:spcPct val="115000"/>
                        </a:lnSpc>
                      </a:pPr>
                      <a:r>
                        <a:rPr lang="de-DE" sz="1000" b="1" dirty="0">
                          <a:effectLst/>
                          <a:latin typeface="Calibri"/>
                        </a:rPr>
                        <a:t> </a:t>
                      </a:r>
                      <a:endParaRPr lang="de-DE" sz="1000" dirty="0">
                        <a:effectLst/>
                        <a:latin typeface="Calibri"/>
                      </a:endParaRPr>
                    </a:p>
                    <a:p>
                      <a:pPr algn="ctr">
                        <a:lnSpc>
                          <a:spcPct val="115000"/>
                        </a:lnSpc>
                      </a:pPr>
                      <a:r>
                        <a:rPr lang="de-DE" sz="1000" b="1" dirty="0">
                          <a:effectLst/>
                          <a:latin typeface="Calibri"/>
                        </a:rPr>
                        <a:t>Fachliche Konkretisierung</a:t>
                      </a:r>
                      <a:endParaRPr lang="de-DE" sz="1000" dirty="0">
                        <a:effectLst/>
                        <a:latin typeface="Calibri"/>
                      </a:endParaRPr>
                    </a:p>
                    <a:p>
                      <a:pPr algn="ctr">
                        <a:lnSpc>
                          <a:spcPct val="115000"/>
                        </a:lnSpc>
                      </a:pPr>
                      <a:r>
                        <a:rPr lang="de-DE" sz="1000" b="1" dirty="0">
                          <a:effectLst/>
                          <a:latin typeface="Calibri"/>
                        </a:rPr>
                        <a:t> </a:t>
                      </a:r>
                      <a:endParaRPr lang="de-DE" sz="1000" dirty="0">
                        <a:effectLst/>
                        <a:latin typeface="Calibri"/>
                      </a:endParaRPr>
                    </a:p>
                    <a:p>
                      <a:pPr marL="342900" lvl="0" indent="-342900">
                        <a:lnSpc>
                          <a:spcPct val="115000"/>
                        </a:lnSpc>
                        <a:buFont typeface="Symbol"/>
                        <a:buChar char=""/>
                      </a:pPr>
                      <a:r>
                        <a:rPr lang="de-DE" sz="1100" dirty="0">
                          <a:effectLst/>
                          <a:latin typeface="Calibri"/>
                        </a:rPr>
                        <a:t>weitgehend korrekte Aussprache der Buchstaben des spanischen Alphabets sowie der Diphthonge</a:t>
                      </a:r>
                      <a:endParaRPr lang="de-DE" sz="1000" dirty="0">
                        <a:effectLst/>
                        <a:latin typeface="Calibri"/>
                      </a:endParaRPr>
                    </a:p>
                    <a:p>
                      <a:pPr marL="342900" lvl="0" indent="-342900">
                        <a:lnSpc>
                          <a:spcPct val="115000"/>
                        </a:lnSpc>
                        <a:buFont typeface="Symbol"/>
                        <a:buChar char=""/>
                      </a:pPr>
                      <a:r>
                        <a:rPr lang="de-DE" sz="1100" dirty="0">
                          <a:effectLst/>
                          <a:latin typeface="Calibri"/>
                        </a:rPr>
                        <a:t>möglichst korrekte Bildung der r-Laute</a:t>
                      </a:r>
                      <a:endParaRPr lang="de-DE" sz="1000" dirty="0">
                        <a:effectLst/>
                        <a:latin typeface="Calibri"/>
                      </a:endParaRPr>
                    </a:p>
                    <a:p>
                      <a:pPr marL="342900" lvl="0" indent="-342900">
                        <a:lnSpc>
                          <a:spcPct val="115000"/>
                        </a:lnSpc>
                        <a:buFont typeface="Symbol"/>
                        <a:buChar char=""/>
                      </a:pPr>
                      <a:r>
                        <a:rPr lang="de-DE" sz="1100" dirty="0">
                          <a:effectLst/>
                          <a:latin typeface="Calibri"/>
                        </a:rPr>
                        <a:t>weitgehend korrekte phonetische Umsetzung der Betonungsregeln </a:t>
                      </a:r>
                      <a:endParaRPr lang="de-DE" sz="1000" dirty="0">
                        <a:effectLst/>
                        <a:latin typeface="Calibri"/>
                      </a:endParaRPr>
                    </a:p>
                    <a:p>
                      <a:pPr marL="342900" lvl="0" indent="-342900">
                        <a:lnSpc>
                          <a:spcPct val="115000"/>
                        </a:lnSpc>
                        <a:buFont typeface="Symbol"/>
                        <a:buChar char=""/>
                      </a:pPr>
                      <a:r>
                        <a:rPr lang="de-DE" sz="1100" dirty="0">
                          <a:effectLst/>
                          <a:latin typeface="Calibri"/>
                        </a:rPr>
                        <a:t>weitgehend korrekte positionsbedingte phonetische Realisierung von „g“ und „c“</a:t>
                      </a:r>
                      <a:endParaRPr lang="de-DE" sz="1000" dirty="0">
                        <a:effectLst/>
                        <a:latin typeface="Calibri"/>
                      </a:endParaRPr>
                    </a:p>
                  </a:txBody>
                  <a:tcPr marL="63230" marR="63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51235">
                <a:tc>
                  <a:txBody>
                    <a:bodyPr/>
                    <a:lstStyle/>
                    <a:p>
                      <a:pPr marL="342900" lvl="0" indent="-342900">
                        <a:lnSpc>
                          <a:spcPct val="115000"/>
                        </a:lnSpc>
                        <a:buFont typeface="Symbol"/>
                        <a:buChar char=""/>
                      </a:pPr>
                      <a:r>
                        <a:rPr lang="de-DE" sz="1100" dirty="0">
                          <a:effectLst/>
                          <a:latin typeface="Calibri"/>
                        </a:rPr>
                        <a:t>in sprachlich einfach strukturierten Gesprächssituationen und in kurzen Redebeiträgen Aussprache und Intonation weitgehend angemessen anwenden,</a:t>
                      </a:r>
                      <a:endParaRPr lang="de-DE" sz="1000" dirty="0">
                        <a:effectLst/>
                        <a:latin typeface="Calibri"/>
                      </a:endParaRPr>
                    </a:p>
                    <a:p>
                      <a:pPr marL="228600">
                        <a:lnSpc>
                          <a:spcPct val="115000"/>
                        </a:lnSpc>
                      </a:pPr>
                      <a:r>
                        <a:rPr lang="de-DE" sz="1100" dirty="0">
                          <a:effectLst/>
                          <a:latin typeface="Calibri"/>
                        </a:rPr>
                        <a:t> </a:t>
                      </a:r>
                      <a:endParaRPr lang="de-DE" sz="1000" dirty="0">
                        <a:effectLst/>
                        <a:latin typeface="Calibri"/>
                      </a:endParaRPr>
                    </a:p>
                  </a:txBody>
                  <a:tcPr marL="63230" marR="6323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de-DE"/>
                    </a:p>
                  </a:txBody>
                  <a:tcPr/>
                </a:tc>
                <a:extLst>
                  <a:ext uri="{0D108BD9-81ED-4DB2-BD59-A6C34878D82A}">
                    <a16:rowId xmlns:a16="http://schemas.microsoft.com/office/drawing/2014/main" val="10003"/>
                  </a:ext>
                </a:extLst>
              </a:tr>
              <a:tr h="969522">
                <a:tc>
                  <a:txBody>
                    <a:bodyPr/>
                    <a:lstStyle/>
                    <a:p>
                      <a:pPr marL="342900" lvl="0" indent="-342900">
                        <a:lnSpc>
                          <a:spcPct val="115000"/>
                        </a:lnSpc>
                        <a:buFont typeface="Symbol"/>
                        <a:buChar char=""/>
                      </a:pPr>
                      <a:r>
                        <a:rPr lang="de-DE" sz="1100" dirty="0">
                          <a:effectLst/>
                          <a:latin typeface="Calibri"/>
                        </a:rPr>
                        <a:t>erste Kenntnisse über Aussprache und Intonation beim Hör- und Hörsehverstehen einsetzen.</a:t>
                      </a:r>
                      <a:endParaRPr lang="de-DE" sz="1000" dirty="0">
                        <a:effectLst/>
                        <a:latin typeface="Calibri"/>
                      </a:endParaRPr>
                    </a:p>
                    <a:p>
                      <a:pPr marL="228600">
                        <a:lnSpc>
                          <a:spcPct val="115000"/>
                        </a:lnSpc>
                      </a:pPr>
                      <a:r>
                        <a:rPr lang="de-DE" sz="1100" dirty="0">
                          <a:effectLst/>
                          <a:latin typeface="Calibri"/>
                        </a:rPr>
                        <a:t> </a:t>
                      </a:r>
                      <a:endParaRPr lang="de-DE" sz="1000" dirty="0">
                        <a:effectLst/>
                        <a:latin typeface="Calibri"/>
                      </a:endParaRPr>
                    </a:p>
                  </a:txBody>
                  <a:tcPr marL="63230" marR="6323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de-DE"/>
                    </a:p>
                  </a:txBody>
                  <a:tcPr/>
                </a:tc>
                <a:extLst>
                  <a:ext uri="{0D108BD9-81ED-4DB2-BD59-A6C34878D82A}">
                    <a16:rowId xmlns:a16="http://schemas.microsoft.com/office/drawing/2014/main" val="10004"/>
                  </a:ext>
                </a:extLst>
              </a:tr>
            </a:tbl>
          </a:graphicData>
        </a:graphic>
      </p:graphicFrame>
      <p:sp>
        <p:nvSpPr>
          <p:cNvPr id="8" name="Rectangle 1"/>
          <p:cNvSpPr>
            <a:spLocks noChangeArrowheads="1"/>
          </p:cNvSpPr>
          <p:nvPr/>
        </p:nvSpPr>
        <p:spPr bwMode="auto">
          <a:xfrm>
            <a:off x="395536" y="2375146"/>
            <a:ext cx="28894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altLang="de-DE" sz="1200" b="1" i="1" u="none" strike="noStrike" cap="none" normalizeH="0" baseline="0" dirty="0">
                <a:ln>
                  <a:noFill/>
                </a:ln>
                <a:solidFill>
                  <a:schemeClr val="tx1"/>
                </a:solidFill>
                <a:effectLst/>
                <a:latin typeface="Arial" pitchFamily="34" charset="0"/>
                <a:ea typeface="Times New Roman" pitchFamily="18" charset="0"/>
                <a:cs typeface="Arial" pitchFamily="34" charset="0"/>
              </a:rPr>
              <a:t>Aussprache und Intonation</a:t>
            </a:r>
          </a:p>
          <a:p>
            <a:pPr marL="171450" marR="0" lvl="0" indent="-171450" algn="just" defTabSz="914400" rtl="0" eaLnBrk="1" fontAlgn="base" latinLnBrk="0" hangingPunct="1">
              <a:lnSpc>
                <a:spcPct val="100000"/>
              </a:lnSpc>
              <a:spcBef>
                <a:spcPct val="0"/>
              </a:spcBef>
              <a:spcAft>
                <a:spcPct val="0"/>
              </a:spcAft>
              <a:buClrTx/>
              <a:buSzTx/>
              <a:buFontTx/>
              <a:buChar char="-"/>
              <a:tabLst/>
            </a:pPr>
            <a:r>
              <a:rPr lang="de-DE" altLang="de-DE" sz="1200" b="1" i="1" dirty="0">
                <a:ea typeface="Times New Roman" pitchFamily="18" charset="0"/>
              </a:rPr>
              <a:t>Erste Stufe –</a:t>
            </a:r>
          </a:p>
        </p:txBody>
      </p:sp>
      <p:sp>
        <p:nvSpPr>
          <p:cNvPr id="9"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89435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Hinweis zu den fachlichen Konkretisierungen </a:t>
            </a:r>
          </a:p>
        </p:txBody>
      </p:sp>
      <p:sp>
        <p:nvSpPr>
          <p:cNvPr id="6" name="Foliennummernplatzhalter 5"/>
          <p:cNvSpPr>
            <a:spLocks noGrp="1"/>
          </p:cNvSpPr>
          <p:nvPr>
            <p:ph type="sldNum" sz="quarter" idx="12"/>
          </p:nvPr>
        </p:nvSpPr>
        <p:spPr/>
        <p:txBody>
          <a:bodyPr/>
          <a:lstStyle/>
          <a:p>
            <a:pPr>
              <a:defRPr/>
            </a:pPr>
            <a:fld id="{5F29FA2F-AB80-4156-AA02-55DE9B062AD5}" type="slidenum">
              <a:rPr lang="de-DE" smtClean="0">
                <a:solidFill>
                  <a:prstClr val="black">
                    <a:tint val="75000"/>
                  </a:prstClr>
                </a:solidFill>
              </a:rPr>
              <a:pPr>
                <a:defRPr/>
              </a:pPr>
              <a:t>26</a:t>
            </a:fld>
            <a:endParaRPr lang="de-DE">
              <a:solidFill>
                <a:prstClr val="black">
                  <a:tint val="75000"/>
                </a:prstClr>
              </a:solidFill>
            </a:endParaRPr>
          </a:p>
        </p:txBody>
      </p:sp>
      <p:sp>
        <p:nvSpPr>
          <p:cNvPr id="8" name="Rechteck 7"/>
          <p:cNvSpPr/>
          <p:nvPr/>
        </p:nvSpPr>
        <p:spPr>
          <a:xfrm>
            <a:off x="467544" y="1772816"/>
            <a:ext cx="8424936" cy="1015663"/>
          </a:xfrm>
          <a:prstGeom prst="rect">
            <a:avLst/>
          </a:prstGeom>
        </p:spPr>
        <p:txBody>
          <a:bodyPr wrap="square">
            <a:spAutoFit/>
          </a:bodyPr>
          <a:lstStyle/>
          <a:p>
            <a:pPr lvl="0"/>
            <a:r>
              <a:rPr lang="de-DE" sz="2000" i="1" dirty="0"/>
              <a:t>Um Redundanzen zu vermeiden und den Querschnittscharakter der einzelnen Kompetenzbereichen herauszustellen, erfolgen fachliche Konkretisierungen nicht in allen Bereichen.</a:t>
            </a:r>
          </a:p>
        </p:txBody>
      </p:sp>
      <p:graphicFrame>
        <p:nvGraphicFramePr>
          <p:cNvPr id="9" name="Tabelle 8"/>
          <p:cNvGraphicFramePr>
            <a:graphicFrameLocks noGrp="1"/>
          </p:cNvGraphicFramePr>
          <p:nvPr>
            <p:extLst>
              <p:ext uri="{D42A27DB-BD31-4B8C-83A1-F6EECF244321}">
                <p14:modId xmlns:p14="http://schemas.microsoft.com/office/powerpoint/2010/main" val="3358675323"/>
              </p:ext>
            </p:extLst>
          </p:nvPr>
        </p:nvGraphicFramePr>
        <p:xfrm>
          <a:off x="359532" y="2996952"/>
          <a:ext cx="8640960" cy="2494280"/>
        </p:xfrm>
        <a:graphic>
          <a:graphicData uri="http://schemas.openxmlformats.org/drawingml/2006/table">
            <a:tbl>
              <a:tblPr firstRow="1" bandRow="1">
                <a:tableStyleId>{5C22544A-7EE6-4342-B048-85BDC9FD1C3A}</a:tableStyleId>
              </a:tblPr>
              <a:tblGrid>
                <a:gridCol w="4413644">
                  <a:extLst>
                    <a:ext uri="{9D8B030D-6E8A-4147-A177-3AD203B41FA5}">
                      <a16:colId xmlns:a16="http://schemas.microsoft.com/office/drawing/2014/main" val="20000"/>
                    </a:ext>
                  </a:extLst>
                </a:gridCol>
                <a:gridCol w="4227316">
                  <a:extLst>
                    <a:ext uri="{9D8B030D-6E8A-4147-A177-3AD203B41FA5}">
                      <a16:colId xmlns:a16="http://schemas.microsoft.com/office/drawing/2014/main" val="20001"/>
                    </a:ext>
                  </a:extLst>
                </a:gridCol>
              </a:tblGrid>
              <a:tr h="370840">
                <a:tc gridSpan="2">
                  <a:txBody>
                    <a:bodyPr/>
                    <a:lstStyle/>
                    <a:p>
                      <a:r>
                        <a:rPr lang="de-DE" dirty="0"/>
                        <a:t>Übersicht über die</a:t>
                      </a:r>
                      <a:r>
                        <a:rPr lang="de-DE" baseline="0" dirty="0"/>
                        <a:t> Bereiche mit fachlichen Konkretisierungen</a:t>
                      </a:r>
                      <a:endParaRPr lang="de-DE" dirty="0"/>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r>
                        <a:rPr lang="de-DE" dirty="0"/>
                        <a:t>Funktionale kommunikative</a:t>
                      </a:r>
                      <a:r>
                        <a:rPr lang="de-DE" baseline="0" dirty="0"/>
                        <a:t>  Kompetenzen:</a:t>
                      </a:r>
                    </a:p>
                    <a:p>
                      <a:endParaRPr lang="de-DE" dirty="0"/>
                    </a:p>
                  </a:txBody>
                  <a:tcPr/>
                </a:tc>
                <a:tc>
                  <a:txBody>
                    <a:bodyPr/>
                    <a:lstStyle/>
                    <a:p>
                      <a:r>
                        <a:rPr lang="de-DE" dirty="0"/>
                        <a:t>Fachliche</a:t>
                      </a:r>
                      <a:r>
                        <a:rPr lang="de-DE" baseline="0" dirty="0"/>
                        <a:t> Konkretisierungen nur im Bereich des Verfügens über sprachliche Mittel</a:t>
                      </a:r>
                      <a:endParaRPr lang="de-DE" dirty="0"/>
                    </a:p>
                  </a:txBody>
                  <a:tcPr/>
                </a:tc>
                <a:extLst>
                  <a:ext uri="{0D108BD9-81ED-4DB2-BD59-A6C34878D82A}">
                    <a16:rowId xmlns:a16="http://schemas.microsoft.com/office/drawing/2014/main" val="10001"/>
                  </a:ext>
                </a:extLst>
              </a:tr>
              <a:tr h="370840">
                <a:tc>
                  <a:txBody>
                    <a:bodyPr/>
                    <a:lstStyle/>
                    <a:p>
                      <a:r>
                        <a:rPr lang="de-DE" dirty="0"/>
                        <a:t>Interkulturelle kommunikative</a:t>
                      </a:r>
                      <a:r>
                        <a:rPr lang="de-DE" baseline="0" dirty="0"/>
                        <a:t> Kompetenzen</a:t>
                      </a:r>
                      <a:endParaRPr lang="de-DE" dirty="0"/>
                    </a:p>
                  </a:txBody>
                  <a:tcPr/>
                </a:tc>
                <a:tc>
                  <a:txBody>
                    <a:bodyPr/>
                    <a:lstStyle/>
                    <a:p>
                      <a:r>
                        <a:rPr lang="de-DE" dirty="0"/>
                        <a:t>ja</a:t>
                      </a:r>
                    </a:p>
                  </a:txBody>
                  <a:tcPr/>
                </a:tc>
                <a:extLst>
                  <a:ext uri="{0D108BD9-81ED-4DB2-BD59-A6C34878D82A}">
                    <a16:rowId xmlns:a16="http://schemas.microsoft.com/office/drawing/2014/main" val="10002"/>
                  </a:ext>
                </a:extLst>
              </a:tr>
              <a:tr h="370840">
                <a:tc>
                  <a:txBody>
                    <a:bodyPr/>
                    <a:lstStyle/>
                    <a:p>
                      <a:r>
                        <a:rPr lang="de-DE" dirty="0"/>
                        <a:t>Text- und Medienkompetenz</a:t>
                      </a:r>
                    </a:p>
                  </a:txBody>
                  <a:tcPr/>
                </a:tc>
                <a:tc>
                  <a:txBody>
                    <a:bodyPr/>
                    <a:lstStyle/>
                    <a:p>
                      <a:r>
                        <a:rPr lang="de-DE" dirty="0"/>
                        <a:t>ja</a:t>
                      </a:r>
                    </a:p>
                  </a:txBody>
                  <a:tcPr/>
                </a:tc>
                <a:extLst>
                  <a:ext uri="{0D108BD9-81ED-4DB2-BD59-A6C34878D82A}">
                    <a16:rowId xmlns:a16="http://schemas.microsoft.com/office/drawing/2014/main" val="10003"/>
                  </a:ext>
                </a:extLst>
              </a:tr>
              <a:tr h="370840">
                <a:tc>
                  <a:txBody>
                    <a:bodyPr/>
                    <a:lstStyle/>
                    <a:p>
                      <a:r>
                        <a:rPr lang="de-DE" dirty="0"/>
                        <a:t>Sprachlernkompetenz</a:t>
                      </a:r>
                    </a:p>
                  </a:txBody>
                  <a:tcPr/>
                </a:tc>
                <a:tc>
                  <a:txBody>
                    <a:bodyPr/>
                    <a:lstStyle/>
                    <a:p>
                      <a:r>
                        <a:rPr lang="de-DE" dirty="0"/>
                        <a:t>ja</a:t>
                      </a:r>
                      <a:r>
                        <a:rPr lang="de-DE" baseline="0" dirty="0"/>
                        <a:t> (Strategien)</a:t>
                      </a:r>
                      <a:endParaRPr lang="de-DE" dirty="0"/>
                    </a:p>
                  </a:txBody>
                  <a:tcPr/>
                </a:tc>
                <a:extLst>
                  <a:ext uri="{0D108BD9-81ED-4DB2-BD59-A6C34878D82A}">
                    <a16:rowId xmlns:a16="http://schemas.microsoft.com/office/drawing/2014/main" val="10004"/>
                  </a:ext>
                </a:extLst>
              </a:tr>
              <a:tr h="370840">
                <a:tc>
                  <a:txBody>
                    <a:bodyPr/>
                    <a:lstStyle/>
                    <a:p>
                      <a:r>
                        <a:rPr lang="de-DE" dirty="0"/>
                        <a:t>Sprachbewusstheit</a:t>
                      </a:r>
                    </a:p>
                  </a:txBody>
                  <a:tcPr/>
                </a:tc>
                <a:tc>
                  <a:txBody>
                    <a:bodyPr/>
                    <a:lstStyle/>
                    <a:p>
                      <a:r>
                        <a:rPr lang="de-DE" dirty="0"/>
                        <a:t>nein</a:t>
                      </a:r>
                    </a:p>
                  </a:txBody>
                  <a:tcPr/>
                </a:tc>
                <a:extLst>
                  <a:ext uri="{0D108BD9-81ED-4DB2-BD59-A6C34878D82A}">
                    <a16:rowId xmlns:a16="http://schemas.microsoft.com/office/drawing/2014/main" val="10005"/>
                  </a:ext>
                </a:extLst>
              </a:tr>
            </a:tbl>
          </a:graphicData>
        </a:graphic>
      </p:graphicFrame>
      <p:sp>
        <p:nvSpPr>
          <p:cNvPr id="7"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1668395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A3A26-0D42-5242-9CBD-EE1D512B8179}"/>
              </a:ext>
            </a:extLst>
          </p:cNvPr>
          <p:cNvSpPr>
            <a:spLocks noGrp="1"/>
          </p:cNvSpPr>
          <p:nvPr>
            <p:ph type="title"/>
          </p:nvPr>
        </p:nvSpPr>
        <p:spPr>
          <a:xfrm>
            <a:off x="611560" y="2204864"/>
            <a:ext cx="7772400" cy="1362075"/>
          </a:xfrm>
        </p:spPr>
        <p:txBody>
          <a:bodyPr/>
          <a:lstStyle/>
          <a:p>
            <a:r>
              <a:rPr lang="de-DE" dirty="0"/>
              <a:t/>
            </a:r>
            <a:br>
              <a:rPr lang="de-DE" dirty="0"/>
            </a:br>
            <a:r>
              <a:rPr lang="de-DE" dirty="0"/>
              <a:t>Hinweise zu den Kompetenzbereichen</a:t>
            </a:r>
          </a:p>
        </p:txBody>
      </p:sp>
      <p:sp>
        <p:nvSpPr>
          <p:cNvPr id="15" name="Foliennummernplatzhalter 14">
            <a:extLst>
              <a:ext uri="{FF2B5EF4-FFF2-40B4-BE49-F238E27FC236}">
                <a16:creationId xmlns:a16="http://schemas.microsoft.com/office/drawing/2014/main" id="{7EF2240C-BC26-1C45-BB27-3EFB84512738}"/>
              </a:ext>
            </a:extLst>
          </p:cNvPr>
          <p:cNvSpPr>
            <a:spLocks noGrp="1"/>
          </p:cNvSpPr>
          <p:nvPr>
            <p:ph type="sldNum" sz="quarter" idx="12"/>
          </p:nvPr>
        </p:nvSpPr>
        <p:spPr/>
        <p:txBody>
          <a:bodyPr/>
          <a:lstStyle/>
          <a:p>
            <a:fld id="{512A4277-7E7A-4AAF-BFC7-47646BF5CD0C}" type="slidenum">
              <a:rPr lang="de-DE" smtClean="0"/>
              <a:t>27</a:t>
            </a:fld>
            <a:endParaRPr lang="de-DE"/>
          </a:p>
        </p:txBody>
      </p:sp>
      <p:sp>
        <p:nvSpPr>
          <p:cNvPr id="6"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1086377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28</a:t>
            </a:fld>
            <a:endParaRPr lang="de-DE"/>
          </a:p>
        </p:txBody>
      </p:sp>
      <p:sp>
        <p:nvSpPr>
          <p:cNvPr id="8" name="Textfeld 7"/>
          <p:cNvSpPr txBox="1"/>
          <p:nvPr/>
        </p:nvSpPr>
        <p:spPr>
          <a:xfrm>
            <a:off x="539552" y="980728"/>
            <a:ext cx="8136904" cy="523220"/>
          </a:xfrm>
          <a:prstGeom prst="rect">
            <a:avLst/>
          </a:prstGeom>
          <a:noFill/>
        </p:spPr>
        <p:txBody>
          <a:bodyPr wrap="square" rtlCol="0">
            <a:spAutoFit/>
          </a:bodyPr>
          <a:lstStyle/>
          <a:p>
            <a:r>
              <a:rPr lang="de-DE" sz="2800" dirty="0"/>
              <a:t>Funktionale kommunikative Kompetenzen - </a:t>
            </a:r>
            <a:r>
              <a:rPr lang="de-DE" sz="2800" dirty="0" err="1"/>
              <a:t>GeR</a:t>
            </a:r>
            <a:endParaRPr lang="de-DE" sz="2800" dirty="0"/>
          </a:p>
        </p:txBody>
      </p:sp>
      <p:sp>
        <p:nvSpPr>
          <p:cNvPr id="10" name="Textfeld 9"/>
          <p:cNvSpPr txBox="1"/>
          <p:nvPr/>
        </p:nvSpPr>
        <p:spPr>
          <a:xfrm>
            <a:off x="755576" y="1772815"/>
            <a:ext cx="7992888" cy="3785652"/>
          </a:xfrm>
          <a:prstGeom prst="rect">
            <a:avLst/>
          </a:prstGeom>
          <a:noFill/>
        </p:spPr>
        <p:txBody>
          <a:bodyPr wrap="square" rtlCol="0">
            <a:spAutoFit/>
          </a:bodyPr>
          <a:lstStyle/>
          <a:p>
            <a:r>
              <a:rPr lang="de-DE" sz="2400" b="1" dirty="0"/>
              <a:t>Spanisch als zweite Fremdsprache:</a:t>
            </a:r>
          </a:p>
          <a:p>
            <a:endParaRPr lang="de-DE" sz="2400" dirty="0"/>
          </a:p>
          <a:p>
            <a:r>
              <a:rPr lang="de-DE" sz="2400" dirty="0"/>
              <a:t>nach zwei Lernjahren (erste Stufe): 	A2 </a:t>
            </a:r>
          </a:p>
          <a:p>
            <a:endParaRPr lang="de-DE" sz="2400" dirty="0"/>
          </a:p>
          <a:p>
            <a:r>
              <a:rPr lang="de-DE" sz="2400" dirty="0"/>
              <a:t>nach vier Lernjahren</a:t>
            </a:r>
          </a:p>
          <a:p>
            <a:r>
              <a:rPr lang="de-DE" sz="2400" dirty="0"/>
              <a:t>am Ende der Sek. I (zweite Stufe): 	B1</a:t>
            </a:r>
          </a:p>
          <a:p>
            <a:endParaRPr lang="de-DE" sz="2400" dirty="0"/>
          </a:p>
          <a:p>
            <a:r>
              <a:rPr lang="de-DE" sz="2400" b="1" dirty="0"/>
              <a:t>Spanisch als dritte Fremdsprache: </a:t>
            </a:r>
            <a:r>
              <a:rPr lang="de-DE" sz="2400" dirty="0"/>
              <a:t>	</a:t>
            </a:r>
          </a:p>
          <a:p>
            <a:r>
              <a:rPr lang="de-DE" sz="2400" dirty="0"/>
              <a:t>nach zwei Lernjahren</a:t>
            </a:r>
          </a:p>
          <a:p>
            <a:r>
              <a:rPr lang="de-DE" sz="2400" dirty="0"/>
              <a:t>am Ende der Sek. I:			A2/B1</a:t>
            </a:r>
          </a:p>
        </p:txBody>
      </p:sp>
      <p:sp>
        <p:nvSpPr>
          <p:cNvPr id="9"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534457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29</a:t>
            </a:fld>
            <a:endParaRPr lang="de-DE"/>
          </a:p>
        </p:txBody>
      </p:sp>
      <p:sp>
        <p:nvSpPr>
          <p:cNvPr id="8" name="Textfeld 7"/>
          <p:cNvSpPr txBox="1"/>
          <p:nvPr/>
        </p:nvSpPr>
        <p:spPr>
          <a:xfrm>
            <a:off x="323528" y="188641"/>
            <a:ext cx="8496944" cy="954107"/>
          </a:xfrm>
          <a:prstGeom prst="rect">
            <a:avLst/>
          </a:prstGeom>
          <a:solidFill>
            <a:schemeClr val="bg1"/>
          </a:solidFill>
        </p:spPr>
        <p:txBody>
          <a:bodyPr wrap="square" rtlCol="0">
            <a:spAutoFit/>
          </a:bodyPr>
          <a:lstStyle/>
          <a:p>
            <a:pPr algn="ctr"/>
            <a:r>
              <a:rPr lang="de-DE" sz="2800" dirty="0"/>
              <a:t>Lesehilfe Deskriptor:  Beispiel: Hör-/Hörsehverstehen</a:t>
            </a:r>
          </a:p>
          <a:p>
            <a:pPr algn="ctr"/>
            <a:r>
              <a:rPr lang="de-DE" sz="2800" dirty="0"/>
              <a:t>Deskriptor zweite Fremdsprache, zweite Stufe (S. 24)</a:t>
            </a:r>
          </a:p>
        </p:txBody>
      </p:sp>
      <p:sp>
        <p:nvSpPr>
          <p:cNvPr id="9" name="Rechteck 8"/>
          <p:cNvSpPr/>
          <p:nvPr/>
        </p:nvSpPr>
        <p:spPr>
          <a:xfrm>
            <a:off x="2417549" y="1573635"/>
            <a:ext cx="4572000" cy="452431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de-DE" sz="2400" dirty="0"/>
              <a:t>Die Schülerinnen und Schüler können Äußerungen und </a:t>
            </a:r>
            <a:r>
              <a:rPr lang="de-DE" sz="2400" b="1" dirty="0" err="1"/>
              <a:t>didaktisierte</a:t>
            </a:r>
            <a:r>
              <a:rPr lang="de-DE" sz="2400" b="1" dirty="0"/>
              <a:t>, adaptierte sowie klar strukturierte authentische</a:t>
            </a:r>
            <a:r>
              <a:rPr lang="de-DE" sz="2400" dirty="0"/>
              <a:t> Hör- bzw. Hörsehtexte zu </a:t>
            </a:r>
            <a:r>
              <a:rPr lang="de-DE" sz="2400" b="1" dirty="0"/>
              <a:t>Themenfeldern und Kommunikationssituationen des soziokulturellen Orientierungswissens </a:t>
            </a:r>
            <a:r>
              <a:rPr lang="de-DE" sz="2400" dirty="0"/>
              <a:t>in der Regel verstehen, sofern </a:t>
            </a:r>
            <a:r>
              <a:rPr lang="de-DE" sz="2400" b="1" dirty="0"/>
              <a:t>deutlich artikulierte Standardsprache</a:t>
            </a:r>
            <a:r>
              <a:rPr lang="de-DE" sz="2400" dirty="0"/>
              <a:t> verwendet wird.</a:t>
            </a:r>
          </a:p>
        </p:txBody>
      </p:sp>
      <p:sp>
        <p:nvSpPr>
          <p:cNvPr id="15" name="Rechteckige Legende 14"/>
          <p:cNvSpPr/>
          <p:nvPr/>
        </p:nvSpPr>
        <p:spPr>
          <a:xfrm>
            <a:off x="146484" y="1546280"/>
            <a:ext cx="1944216" cy="2862322"/>
          </a:xfrm>
          <a:prstGeom prst="wedgeRectCallout">
            <a:avLst>
              <a:gd name="adj1" fmla="val 112080"/>
              <a:gd name="adj2" fmla="val 31770"/>
            </a:avLst>
          </a:prstGeom>
          <a:solidFill>
            <a:srgbClr val="E9CFE2">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lvl="0" algn="ctr"/>
            <a:r>
              <a:rPr lang="de-DE" b="1" dirty="0">
                <a:solidFill>
                  <a:prstClr val="black"/>
                </a:solidFill>
                <a:ea typeface="Calibri"/>
                <a:cs typeface="Times New Roman"/>
              </a:rPr>
              <a:t>thematische Anbindung</a:t>
            </a:r>
            <a:r>
              <a:rPr lang="de-DE" dirty="0">
                <a:solidFill>
                  <a:prstClr val="black"/>
                </a:solidFill>
                <a:ea typeface="Calibri"/>
                <a:cs typeface="Times New Roman"/>
              </a:rPr>
              <a:t>: Verweis auf </a:t>
            </a:r>
            <a:r>
              <a:rPr lang="de-DE" dirty="0" err="1">
                <a:solidFill>
                  <a:prstClr val="black"/>
                </a:solidFill>
                <a:ea typeface="Calibri"/>
                <a:cs typeface="Times New Roman"/>
              </a:rPr>
              <a:t>interkult</a:t>
            </a:r>
            <a:r>
              <a:rPr lang="de-DE" dirty="0">
                <a:solidFill>
                  <a:prstClr val="black"/>
                </a:solidFill>
                <a:ea typeface="Calibri"/>
                <a:cs typeface="Times New Roman"/>
              </a:rPr>
              <a:t>. komm. Kompetenz (soz.-kult. Orientierungs-wissen/fachliche Konkretisierung)</a:t>
            </a:r>
          </a:p>
          <a:p>
            <a:pPr algn="ctr"/>
            <a:endParaRPr lang="de-DE" dirty="0"/>
          </a:p>
        </p:txBody>
      </p:sp>
      <p:sp>
        <p:nvSpPr>
          <p:cNvPr id="17" name="Rechteckige Legende 16"/>
          <p:cNvSpPr/>
          <p:nvPr/>
        </p:nvSpPr>
        <p:spPr>
          <a:xfrm>
            <a:off x="19251" y="4759122"/>
            <a:ext cx="2232248" cy="1200329"/>
          </a:xfrm>
          <a:prstGeom prst="wedgeRectCallout">
            <a:avLst>
              <a:gd name="adj1" fmla="val 75551"/>
              <a:gd name="adj2" fmla="val 15896"/>
            </a:avLst>
          </a:prstGeom>
          <a:solidFill>
            <a:srgbClr val="E85AB5">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lvl="0" algn="ctr"/>
            <a:r>
              <a:rPr lang="de-DE" b="1" dirty="0">
                <a:solidFill>
                  <a:schemeClr val="tx1"/>
                </a:solidFill>
                <a:ea typeface="Calibri"/>
                <a:cs typeface="Times New Roman"/>
              </a:rPr>
              <a:t>Sprache: </a:t>
            </a:r>
            <a:r>
              <a:rPr lang="de-DE" dirty="0">
                <a:solidFill>
                  <a:schemeClr val="tx1"/>
                </a:solidFill>
                <a:ea typeface="Calibri"/>
                <a:cs typeface="Times New Roman"/>
              </a:rPr>
              <a:t>kein Dialekt, normales Sprechtempo</a:t>
            </a:r>
            <a:endParaRPr lang="de-DE" i="1" dirty="0">
              <a:solidFill>
                <a:prstClr val="black"/>
              </a:solidFill>
              <a:ea typeface="Calibri"/>
              <a:cs typeface="Times New Roman"/>
            </a:endParaRPr>
          </a:p>
          <a:p>
            <a:pPr algn="ctr"/>
            <a:endParaRPr lang="de-DE" dirty="0"/>
          </a:p>
        </p:txBody>
      </p:sp>
      <p:sp>
        <p:nvSpPr>
          <p:cNvPr id="18" name="Rechteckige Legende 17"/>
          <p:cNvSpPr/>
          <p:nvPr/>
        </p:nvSpPr>
        <p:spPr>
          <a:xfrm>
            <a:off x="7092280" y="2325069"/>
            <a:ext cx="1907704" cy="2800767"/>
          </a:xfrm>
          <a:prstGeom prst="wedgeRectCallout">
            <a:avLst>
              <a:gd name="adj1" fmla="val -86916"/>
              <a:gd name="adj2" fmla="val -38048"/>
            </a:avLst>
          </a:prstGeom>
          <a:solidFill>
            <a:srgbClr val="FEBABA"/>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lvl="0" algn="ctr"/>
            <a:r>
              <a:rPr lang="de-DE" sz="1600" b="1" dirty="0">
                <a:solidFill>
                  <a:prstClr val="black"/>
                </a:solidFill>
                <a:ea typeface="Calibri"/>
                <a:cs typeface="Times New Roman"/>
              </a:rPr>
              <a:t>Ausgangstexte:</a:t>
            </a:r>
            <a:r>
              <a:rPr lang="de-DE" sz="1600" dirty="0">
                <a:solidFill>
                  <a:prstClr val="black"/>
                </a:solidFill>
                <a:ea typeface="Calibri"/>
                <a:cs typeface="Times New Roman"/>
              </a:rPr>
              <a:t> adaptiert und </a:t>
            </a:r>
            <a:r>
              <a:rPr lang="de-DE" sz="1600" dirty="0" err="1">
                <a:solidFill>
                  <a:prstClr val="black"/>
                </a:solidFill>
                <a:ea typeface="Calibri"/>
                <a:cs typeface="Times New Roman"/>
              </a:rPr>
              <a:t>didaktisiert</a:t>
            </a:r>
            <a:r>
              <a:rPr lang="de-DE" sz="1600" dirty="0">
                <a:solidFill>
                  <a:prstClr val="black"/>
                </a:solidFill>
                <a:ea typeface="Calibri"/>
                <a:cs typeface="Times New Roman"/>
              </a:rPr>
              <a:t>, falls authentisch, dann klar strukturiert (z.B. „roter Faden“, wenige, klar voneinander abzugrenzende Sprecher, deutliche Sprechpausen, …)</a:t>
            </a:r>
            <a:endParaRPr lang="de-DE" sz="1600" dirty="0">
              <a:solidFill>
                <a:prstClr val="white"/>
              </a:solidFill>
            </a:endParaRPr>
          </a:p>
        </p:txBody>
      </p:sp>
      <p:sp>
        <p:nvSpPr>
          <p:cNvPr id="10"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119322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t>Merkmale der neuen Kernlehrpläne</a:t>
            </a:r>
          </a:p>
          <a:p>
            <a:pPr marL="514350" indent="-514350">
              <a:spcBef>
                <a:spcPts val="1200"/>
              </a:spcBef>
              <a:buFont typeface="+mj-lt"/>
              <a:buAutoNum type="arabicPeriod"/>
            </a:pPr>
            <a:r>
              <a:rPr lang="de-DE" dirty="0">
                <a:solidFill>
                  <a:schemeClr val="bg1">
                    <a:lumMod val="65000"/>
                  </a:schemeClr>
                </a:solidFill>
              </a:rPr>
              <a:t>Übergreifende Aufgaben</a:t>
            </a:r>
          </a:p>
          <a:p>
            <a:pPr marL="514350" indent="-514350">
              <a:spcBef>
                <a:spcPts val="1200"/>
              </a:spcBef>
              <a:buFont typeface="+mj-lt"/>
              <a:buAutoNum type="arabicPeriod"/>
            </a:pPr>
            <a:r>
              <a:rPr lang="de-DE" dirty="0">
                <a:solidFill>
                  <a:schemeClr val="bg1">
                    <a:lumMod val="65000"/>
                  </a:schemeClr>
                </a:solidFill>
              </a:rPr>
              <a:t>Schulinterne Lehrpläne</a:t>
            </a:r>
          </a:p>
          <a:p>
            <a:pPr marL="514350" indent="-514350">
              <a:spcBef>
                <a:spcPts val="1200"/>
              </a:spcBef>
              <a:buFont typeface="+mj-lt"/>
              <a:buAutoNum type="arabicPeriod"/>
            </a:pPr>
            <a:r>
              <a:rPr lang="de-DE" dirty="0">
                <a:solidFill>
                  <a:schemeClr val="bg1">
                    <a:lumMod val="65000"/>
                  </a:schemeClr>
                </a:solidFill>
              </a:rPr>
              <a:t>Der Kernlehrplan Spanisch im Detail</a:t>
            </a:r>
          </a:p>
          <a:p>
            <a:pPr marL="514350" indent="-514350">
              <a:spcBef>
                <a:spcPts val="1200"/>
              </a:spcBef>
              <a:buFont typeface="+mj-lt"/>
              <a:buAutoNum type="arabicPeriod"/>
            </a:pPr>
            <a:r>
              <a:rPr lang="de-DE" dirty="0">
                <a:solidFill>
                  <a:schemeClr val="bg1">
                    <a:lumMod val="65000"/>
                  </a:schemeClr>
                </a:solidFill>
              </a:rPr>
              <a:t>Fachliche Unterstützungsmaterialien</a:t>
            </a:r>
          </a:p>
          <a:p>
            <a:pPr marL="0" indent="0">
              <a:buNone/>
            </a:pPr>
            <a:endParaRPr lang="de-DE" dirty="0"/>
          </a:p>
          <a:p>
            <a:pPr marL="514350" indent="-514350">
              <a:buFont typeface="+mj-lt"/>
              <a:buAutoNum type="arabicPeriod"/>
            </a:pPr>
            <a:endParaRPr lang="de-DE" dirty="0"/>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3</a:t>
            </a:fld>
            <a:endParaRPr lang="de-DE"/>
          </a:p>
        </p:txBody>
      </p:sp>
      <p:sp>
        <p:nvSpPr>
          <p:cNvPr id="8"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796514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30</a:t>
            </a:fld>
            <a:endParaRPr lang="de-DE"/>
          </a:p>
        </p:txBody>
      </p:sp>
      <p:sp>
        <p:nvSpPr>
          <p:cNvPr id="8" name="Textfeld 7"/>
          <p:cNvSpPr txBox="1"/>
          <p:nvPr/>
        </p:nvSpPr>
        <p:spPr>
          <a:xfrm>
            <a:off x="323528" y="173733"/>
            <a:ext cx="8496944" cy="954107"/>
          </a:xfrm>
          <a:prstGeom prst="rect">
            <a:avLst/>
          </a:prstGeom>
          <a:solidFill>
            <a:schemeClr val="bg1"/>
          </a:solidFill>
        </p:spPr>
        <p:txBody>
          <a:bodyPr wrap="square" rtlCol="0">
            <a:spAutoFit/>
          </a:bodyPr>
          <a:lstStyle/>
          <a:p>
            <a:pPr algn="ctr"/>
            <a:r>
              <a:rPr lang="de-DE" sz="2800" dirty="0"/>
              <a:t>Lesehilfe Deskriptor:  Beispiel: Schreiben</a:t>
            </a:r>
          </a:p>
          <a:p>
            <a:pPr algn="ctr"/>
            <a:r>
              <a:rPr lang="de-DE" sz="2800" dirty="0"/>
              <a:t>Deskriptor zweite Fremdsprache, erste Stufe (S. 17)</a:t>
            </a:r>
          </a:p>
        </p:txBody>
      </p:sp>
      <p:sp>
        <p:nvSpPr>
          <p:cNvPr id="9" name="Rechteck 8"/>
          <p:cNvSpPr/>
          <p:nvPr/>
        </p:nvSpPr>
        <p:spPr>
          <a:xfrm>
            <a:off x="2934835" y="1690376"/>
            <a:ext cx="3816425" cy="39149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15000"/>
              </a:lnSpc>
              <a:spcAft>
                <a:spcPts val="0"/>
              </a:spcAft>
            </a:pPr>
            <a:r>
              <a:rPr lang="de-DE" sz="2400" dirty="0"/>
              <a:t>Die Schülerinnen und Schüler können </a:t>
            </a:r>
            <a:r>
              <a:rPr lang="de-DE" sz="2400" b="1" dirty="0"/>
              <a:t>kurze zusammenhängende</a:t>
            </a:r>
            <a:r>
              <a:rPr lang="de-DE" sz="2400" dirty="0"/>
              <a:t> Texte zu </a:t>
            </a:r>
            <a:r>
              <a:rPr lang="de-DE" sz="2400" b="1" dirty="0"/>
              <a:t>Themenfeldern des soziokulturellen Orientierungswissens </a:t>
            </a:r>
            <a:r>
              <a:rPr lang="de-DE" sz="2400" dirty="0"/>
              <a:t>weitgehend </a:t>
            </a:r>
            <a:r>
              <a:rPr lang="de-DE" sz="2400" b="1" dirty="0"/>
              <a:t>intentions- und adressatengerecht </a:t>
            </a:r>
            <a:r>
              <a:rPr lang="de-DE" sz="2400" dirty="0"/>
              <a:t>verfassen.</a:t>
            </a:r>
          </a:p>
        </p:txBody>
      </p:sp>
      <p:sp>
        <p:nvSpPr>
          <p:cNvPr id="15" name="Rechteckige Legende 14"/>
          <p:cNvSpPr/>
          <p:nvPr/>
        </p:nvSpPr>
        <p:spPr>
          <a:xfrm>
            <a:off x="179512" y="2466664"/>
            <a:ext cx="2239588" cy="729430"/>
          </a:xfrm>
          <a:prstGeom prst="wedgeRectCallout">
            <a:avLst>
              <a:gd name="adj1" fmla="val 100469"/>
              <a:gd name="adj2" fmla="val 103061"/>
            </a:avLst>
          </a:prstGeom>
          <a:solidFill>
            <a:srgbClr val="E9CFE2">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ct val="115000"/>
              </a:lnSpc>
              <a:spcAft>
                <a:spcPts val="0"/>
              </a:spcAft>
            </a:pPr>
            <a:r>
              <a:rPr lang="de-DE" b="1" dirty="0">
                <a:solidFill>
                  <a:schemeClr val="tx1"/>
                </a:solidFill>
                <a:ea typeface="Calibri"/>
                <a:cs typeface="Times New Roman"/>
              </a:rPr>
              <a:t>Thematische Anbindung</a:t>
            </a:r>
            <a:endParaRPr lang="de-DE" dirty="0">
              <a:solidFill>
                <a:schemeClr val="tx1"/>
              </a:solidFill>
              <a:ea typeface="Calibri"/>
              <a:cs typeface="Times New Roman"/>
            </a:endParaRPr>
          </a:p>
        </p:txBody>
      </p:sp>
      <p:sp>
        <p:nvSpPr>
          <p:cNvPr id="17" name="Rechteckige Legende 16"/>
          <p:cNvSpPr/>
          <p:nvPr/>
        </p:nvSpPr>
        <p:spPr>
          <a:xfrm>
            <a:off x="179513" y="4321323"/>
            <a:ext cx="2385705" cy="1685077"/>
          </a:xfrm>
          <a:prstGeom prst="wedgeRectCallout">
            <a:avLst>
              <a:gd name="adj1" fmla="val 65968"/>
              <a:gd name="adj2" fmla="val -14628"/>
            </a:avLst>
          </a:prstGeom>
          <a:solidFill>
            <a:srgbClr val="E85AB5">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ct val="115000"/>
              </a:lnSpc>
              <a:spcAft>
                <a:spcPts val="0"/>
              </a:spcAft>
            </a:pPr>
            <a:r>
              <a:rPr lang="de-DE" b="1" dirty="0">
                <a:solidFill>
                  <a:schemeClr val="tx1"/>
                </a:solidFill>
                <a:ea typeface="Calibri"/>
                <a:cs typeface="Times New Roman"/>
              </a:rPr>
              <a:t>Situative Einbettung</a:t>
            </a:r>
            <a:r>
              <a:rPr lang="de-DE" dirty="0">
                <a:solidFill>
                  <a:schemeClr val="tx1"/>
                </a:solidFill>
                <a:ea typeface="Calibri"/>
                <a:cs typeface="Times New Roman"/>
              </a:rPr>
              <a:t>:  aufgabengerecht, Idee erkennbar, Adressat passend (z.B. duzen, siezen)</a:t>
            </a:r>
            <a:endParaRPr lang="de-DE" dirty="0"/>
          </a:p>
        </p:txBody>
      </p:sp>
      <p:sp>
        <p:nvSpPr>
          <p:cNvPr id="18" name="Rechteckige Legende 17"/>
          <p:cNvSpPr/>
          <p:nvPr/>
        </p:nvSpPr>
        <p:spPr>
          <a:xfrm>
            <a:off x="7124121" y="2622994"/>
            <a:ext cx="1907704" cy="941796"/>
          </a:xfrm>
          <a:prstGeom prst="wedgeRectCallout">
            <a:avLst>
              <a:gd name="adj1" fmla="val -86167"/>
              <a:gd name="adj2" fmla="val -18888"/>
            </a:avLst>
          </a:prstGeom>
          <a:solidFill>
            <a:srgbClr val="FEBABA"/>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15000"/>
              </a:lnSpc>
              <a:spcAft>
                <a:spcPts val="0"/>
              </a:spcAft>
            </a:pPr>
            <a:r>
              <a:rPr lang="de-DE" sz="1600" b="1" dirty="0" err="1">
                <a:solidFill>
                  <a:schemeClr val="tx1"/>
                </a:solidFill>
                <a:ea typeface="Calibri"/>
                <a:cs typeface="Times New Roman"/>
              </a:rPr>
              <a:t>Zieltext</a:t>
            </a:r>
            <a:r>
              <a:rPr lang="de-DE" sz="1600" b="1" dirty="0">
                <a:solidFill>
                  <a:schemeClr val="tx1"/>
                </a:solidFill>
                <a:ea typeface="Calibri"/>
                <a:cs typeface="Times New Roman"/>
              </a:rPr>
              <a:t>:</a:t>
            </a:r>
            <a:r>
              <a:rPr lang="de-DE" sz="1600" dirty="0">
                <a:solidFill>
                  <a:schemeClr val="tx1"/>
                </a:solidFill>
                <a:ea typeface="Calibri"/>
                <a:cs typeface="Times New Roman"/>
              </a:rPr>
              <a:t> kurz, Sätze miteinander verbunden (</a:t>
            </a:r>
            <a:r>
              <a:rPr lang="de-DE" sz="1600" i="1" dirty="0" err="1">
                <a:solidFill>
                  <a:schemeClr val="tx1"/>
                </a:solidFill>
                <a:ea typeface="Calibri"/>
                <a:cs typeface="Times New Roman"/>
              </a:rPr>
              <a:t>enlaces</a:t>
            </a:r>
            <a:r>
              <a:rPr lang="de-DE" sz="1600" dirty="0">
                <a:solidFill>
                  <a:schemeClr val="tx1"/>
                </a:solidFill>
                <a:ea typeface="Calibri"/>
                <a:cs typeface="Times New Roman"/>
              </a:rPr>
              <a:t>)</a:t>
            </a:r>
          </a:p>
        </p:txBody>
      </p:sp>
      <p:sp>
        <p:nvSpPr>
          <p:cNvPr id="10"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206406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31</a:t>
            </a:fld>
            <a:endParaRPr lang="de-DE"/>
          </a:p>
        </p:txBody>
      </p:sp>
      <p:sp>
        <p:nvSpPr>
          <p:cNvPr id="8" name="Textfeld 7"/>
          <p:cNvSpPr txBox="1"/>
          <p:nvPr/>
        </p:nvSpPr>
        <p:spPr>
          <a:xfrm>
            <a:off x="323528" y="188641"/>
            <a:ext cx="8496944" cy="954107"/>
          </a:xfrm>
          <a:prstGeom prst="rect">
            <a:avLst/>
          </a:prstGeom>
          <a:solidFill>
            <a:schemeClr val="bg1"/>
          </a:solidFill>
        </p:spPr>
        <p:txBody>
          <a:bodyPr wrap="square" rtlCol="0">
            <a:spAutoFit/>
          </a:bodyPr>
          <a:lstStyle/>
          <a:p>
            <a:pPr algn="ctr"/>
            <a:r>
              <a:rPr lang="de-DE" sz="2800" dirty="0"/>
              <a:t>Funktionale kommunikative Kompetenzen –                                 Verhältnis Deskriptoren/Indikatoren (S. 25)</a:t>
            </a:r>
          </a:p>
        </p:txBody>
      </p:sp>
      <p:sp>
        <p:nvSpPr>
          <p:cNvPr id="9" name="Rechteck 8"/>
          <p:cNvSpPr/>
          <p:nvPr/>
        </p:nvSpPr>
        <p:spPr>
          <a:xfrm>
            <a:off x="467544" y="1266814"/>
            <a:ext cx="8219255" cy="1347805"/>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15000"/>
              </a:lnSpc>
              <a:spcAft>
                <a:spcPts val="0"/>
              </a:spcAft>
            </a:pPr>
            <a:r>
              <a:rPr lang="de-DE" u="sng" dirty="0"/>
              <a:t>Deskriptor:</a:t>
            </a:r>
          </a:p>
          <a:p>
            <a:pPr>
              <a:lnSpc>
                <a:spcPct val="115000"/>
              </a:lnSpc>
              <a:spcAft>
                <a:spcPts val="0"/>
              </a:spcAft>
            </a:pPr>
            <a:r>
              <a:rPr lang="de-DE" dirty="0"/>
              <a:t>Die Schülerinnen und Schüler können </a:t>
            </a:r>
            <a:r>
              <a:rPr lang="de-DE" b="1" dirty="0"/>
              <a:t>Kommunikationssituationen</a:t>
            </a:r>
            <a:r>
              <a:rPr lang="de-DE" dirty="0"/>
              <a:t> zu Themenfeldern des soziokulturellen Orientierungswissens in der Regel situationsangemessen und adressatengerecht </a:t>
            </a:r>
            <a:r>
              <a:rPr lang="de-DE" b="1" dirty="0"/>
              <a:t>bewältigen</a:t>
            </a:r>
            <a:r>
              <a:rPr lang="de-DE" dirty="0"/>
              <a:t>.</a:t>
            </a:r>
          </a:p>
        </p:txBody>
      </p:sp>
      <p:sp>
        <p:nvSpPr>
          <p:cNvPr id="4" name="Textfeld 3"/>
          <p:cNvSpPr txBox="1"/>
          <p:nvPr/>
        </p:nvSpPr>
        <p:spPr>
          <a:xfrm>
            <a:off x="492696" y="3566642"/>
            <a:ext cx="8219255" cy="2003625"/>
          </a:xfrm>
          <a:prstGeom prst="rect">
            <a:avLst/>
          </a:prstGeom>
          <a:solidFill>
            <a:schemeClr val="bg2">
              <a:lumMod val="75000"/>
            </a:schemeClr>
          </a:solidFill>
          <a:ln w="6350">
            <a:solidFill>
              <a:schemeClr val="tx1"/>
            </a:solidFill>
          </a:ln>
        </p:spPr>
        <p:txBody>
          <a:bodyPr wrap="square" rtlCol="0">
            <a:spAutoFit/>
          </a:bodyPr>
          <a:lstStyle/>
          <a:p>
            <a:pPr>
              <a:lnSpc>
                <a:spcPct val="115000"/>
              </a:lnSpc>
              <a:spcAft>
                <a:spcPts val="0"/>
              </a:spcAft>
            </a:pPr>
            <a:r>
              <a:rPr lang="de-DE" u="sng" dirty="0"/>
              <a:t>Indikatoren:</a:t>
            </a:r>
          </a:p>
          <a:p>
            <a:pPr>
              <a:lnSpc>
                <a:spcPct val="115000"/>
              </a:lnSpc>
              <a:spcAft>
                <a:spcPts val="0"/>
              </a:spcAft>
            </a:pPr>
            <a:r>
              <a:rPr lang="de-DE" dirty="0"/>
              <a:t>Sie können	</a:t>
            </a:r>
          </a:p>
          <a:p>
            <a:pPr marL="342900" lvl="0" indent="-342900">
              <a:lnSpc>
                <a:spcPct val="115000"/>
              </a:lnSpc>
              <a:spcAft>
                <a:spcPts val="0"/>
              </a:spcAft>
              <a:buFont typeface="Symbol"/>
              <a:buChar char=""/>
            </a:pPr>
            <a:r>
              <a:rPr lang="de-DE" b="1" dirty="0"/>
              <a:t>aktiv</a:t>
            </a:r>
            <a:r>
              <a:rPr lang="de-DE" dirty="0"/>
              <a:t> an der unterrichtlichen Kommunikation </a:t>
            </a:r>
            <a:r>
              <a:rPr lang="de-DE" b="1" dirty="0"/>
              <a:t>teilnehmen</a:t>
            </a:r>
            <a:r>
              <a:rPr lang="de-DE" dirty="0"/>
              <a:t>,</a:t>
            </a:r>
          </a:p>
          <a:p>
            <a:pPr marL="342900" lvl="0" indent="-342900">
              <a:lnSpc>
                <a:spcPct val="115000"/>
              </a:lnSpc>
              <a:spcAft>
                <a:spcPts val="0"/>
              </a:spcAft>
              <a:buFont typeface="Symbol"/>
              <a:buChar char=""/>
            </a:pPr>
            <a:r>
              <a:rPr lang="de-DE" dirty="0"/>
              <a:t>sich in </a:t>
            </a:r>
            <a:r>
              <a:rPr lang="de-DE" b="1" dirty="0"/>
              <a:t>unterschiedlichen Rollen</a:t>
            </a:r>
            <a:r>
              <a:rPr lang="de-DE" dirty="0"/>
              <a:t> in informellen sowie in formalisierten, auch digital gestützten Gesprächssituationen auch spontan </a:t>
            </a:r>
            <a:r>
              <a:rPr lang="de-DE" b="1" dirty="0"/>
              <a:t>an Gesprächen beteiligen</a:t>
            </a:r>
            <a:r>
              <a:rPr lang="de-DE" dirty="0"/>
              <a:t>,</a:t>
            </a:r>
          </a:p>
          <a:p>
            <a:pPr marL="342900" lvl="0" indent="-342900">
              <a:lnSpc>
                <a:spcPct val="115000"/>
              </a:lnSpc>
              <a:spcAft>
                <a:spcPts val="0"/>
              </a:spcAft>
              <a:buFont typeface="Symbol"/>
              <a:buChar char=""/>
            </a:pPr>
            <a:r>
              <a:rPr lang="de-DE" dirty="0"/>
              <a:t>eigene Interessen </a:t>
            </a:r>
            <a:r>
              <a:rPr lang="de-DE" b="1" dirty="0"/>
              <a:t>benennen und begründen</a:t>
            </a:r>
            <a:r>
              <a:rPr lang="de-DE" dirty="0"/>
              <a:t>.</a:t>
            </a:r>
          </a:p>
        </p:txBody>
      </p:sp>
      <p:sp>
        <p:nvSpPr>
          <p:cNvPr id="11" name="Ovale Legende 10"/>
          <p:cNvSpPr/>
          <p:nvPr/>
        </p:nvSpPr>
        <p:spPr>
          <a:xfrm>
            <a:off x="3635896" y="2429890"/>
            <a:ext cx="4896544" cy="936104"/>
          </a:xfrm>
          <a:prstGeom prst="wedgeEllipseCallout">
            <a:avLst>
              <a:gd name="adj1" fmla="val -50365"/>
              <a:gd name="adj2" fmla="val -4739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de-DE" b="1" dirty="0">
                <a:solidFill>
                  <a:srgbClr val="FF0000"/>
                </a:solidFill>
                <a:latin typeface="Arial"/>
                <a:ea typeface="Calibri"/>
                <a:cs typeface="Arial"/>
              </a:rPr>
              <a:t>→ → → Umfassende Beschreibung der Kompetenz</a:t>
            </a:r>
          </a:p>
        </p:txBody>
      </p:sp>
      <p:sp>
        <p:nvSpPr>
          <p:cNvPr id="12" name="Ovale Legende 11"/>
          <p:cNvSpPr/>
          <p:nvPr/>
        </p:nvSpPr>
        <p:spPr>
          <a:xfrm>
            <a:off x="5220072" y="5301208"/>
            <a:ext cx="3600400" cy="1296144"/>
          </a:xfrm>
          <a:prstGeom prst="wedgeEllipseCallout">
            <a:avLst>
              <a:gd name="adj1" fmla="val -51566"/>
              <a:gd name="adj2" fmla="val -4269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nSpc>
                <a:spcPct val="115000"/>
              </a:lnSpc>
              <a:spcAft>
                <a:spcPts val="0"/>
              </a:spcAft>
            </a:pPr>
            <a:r>
              <a:rPr lang="de-DE" sz="1400" b="1" dirty="0">
                <a:solidFill>
                  <a:srgbClr val="FF0000"/>
                </a:solidFill>
                <a:latin typeface="Arial"/>
                <a:ea typeface="Calibri"/>
                <a:cs typeface="Arial"/>
              </a:rPr>
              <a:t>→ → → Ausschärfung durch konkrete und messbare (überprüfbare) Indikatoren</a:t>
            </a:r>
          </a:p>
        </p:txBody>
      </p:sp>
      <p:sp>
        <p:nvSpPr>
          <p:cNvPr id="10" name="Datumsplatzhalter 3"/>
          <p:cNvSpPr>
            <a:spLocks noGrp="1"/>
          </p:cNvSpPr>
          <p:nvPr>
            <p:ph type="dt" sz="half" idx="10"/>
          </p:nvPr>
        </p:nvSpPr>
        <p:spPr>
          <a:xfrm>
            <a:off x="179512" y="6294288"/>
            <a:ext cx="504056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46275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32</a:t>
            </a:fld>
            <a:endParaRPr lang="de-DE"/>
          </a:p>
        </p:txBody>
      </p:sp>
      <p:sp>
        <p:nvSpPr>
          <p:cNvPr id="8" name="Textfeld 7"/>
          <p:cNvSpPr txBox="1"/>
          <p:nvPr/>
        </p:nvSpPr>
        <p:spPr>
          <a:xfrm>
            <a:off x="521033" y="332656"/>
            <a:ext cx="8424936" cy="523220"/>
          </a:xfrm>
          <a:prstGeom prst="rect">
            <a:avLst/>
          </a:prstGeom>
          <a:noFill/>
        </p:spPr>
        <p:txBody>
          <a:bodyPr wrap="square" rtlCol="0">
            <a:spAutoFit/>
          </a:bodyPr>
          <a:lstStyle/>
          <a:p>
            <a:r>
              <a:rPr lang="de-DE" sz="2800" dirty="0"/>
              <a:t>Funkt. komm. Kompetenzen – Deskriptoren - Progression</a:t>
            </a:r>
          </a:p>
        </p:txBody>
      </p:sp>
      <p:graphicFrame>
        <p:nvGraphicFramePr>
          <p:cNvPr id="2" name="Tabelle 1"/>
          <p:cNvGraphicFramePr>
            <a:graphicFrameLocks noGrp="1"/>
          </p:cNvGraphicFramePr>
          <p:nvPr>
            <p:extLst>
              <p:ext uri="{D42A27DB-BD31-4B8C-83A1-F6EECF244321}">
                <p14:modId xmlns:p14="http://schemas.microsoft.com/office/powerpoint/2010/main" val="581563093"/>
              </p:ext>
            </p:extLst>
          </p:nvPr>
        </p:nvGraphicFramePr>
        <p:xfrm>
          <a:off x="650617" y="1032623"/>
          <a:ext cx="8165767" cy="5001991"/>
        </p:xfrm>
        <a:graphic>
          <a:graphicData uri="http://schemas.openxmlformats.org/drawingml/2006/table">
            <a:tbl>
              <a:tblPr firstRow="1" firstCol="1" bandRow="1"/>
              <a:tblGrid>
                <a:gridCol w="4082492">
                  <a:extLst>
                    <a:ext uri="{9D8B030D-6E8A-4147-A177-3AD203B41FA5}">
                      <a16:colId xmlns:a16="http://schemas.microsoft.com/office/drawing/2014/main" val="20000"/>
                    </a:ext>
                  </a:extLst>
                </a:gridCol>
                <a:gridCol w="4083275">
                  <a:extLst>
                    <a:ext uri="{9D8B030D-6E8A-4147-A177-3AD203B41FA5}">
                      <a16:colId xmlns:a16="http://schemas.microsoft.com/office/drawing/2014/main" val="20001"/>
                    </a:ext>
                  </a:extLst>
                </a:gridCol>
              </a:tblGrid>
              <a:tr h="698896">
                <a:tc gridSpan="2">
                  <a:txBody>
                    <a:bodyPr/>
                    <a:lstStyle/>
                    <a:p>
                      <a:pPr algn="ctr">
                        <a:lnSpc>
                          <a:spcPct val="115000"/>
                        </a:lnSpc>
                        <a:spcAft>
                          <a:spcPts val="1000"/>
                        </a:spcAft>
                      </a:pPr>
                      <a:r>
                        <a:rPr lang="de-DE" sz="1800" b="1" dirty="0">
                          <a:effectLst/>
                          <a:latin typeface="+mn-lt"/>
                          <a:ea typeface="Calibri"/>
                          <a:cs typeface="Times New Roman"/>
                        </a:rPr>
                        <a:t>Verfügen über sprachliche Mittel</a:t>
                      </a:r>
                    </a:p>
                    <a:p>
                      <a:pPr algn="ctr">
                        <a:lnSpc>
                          <a:spcPct val="115000"/>
                        </a:lnSpc>
                        <a:spcAft>
                          <a:spcPts val="1000"/>
                        </a:spcAft>
                      </a:pPr>
                      <a:endParaRPr lang="de-DE"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alpha val="32000"/>
                      </a:schemeClr>
                    </a:solidFill>
                  </a:tcPr>
                </a:tc>
                <a:tc hMerge="1">
                  <a:txBody>
                    <a:bodyPr/>
                    <a:lstStyle/>
                    <a:p>
                      <a:pPr>
                        <a:lnSpc>
                          <a:spcPct val="115000"/>
                        </a:lnSpc>
                        <a:spcAft>
                          <a:spcPts val="0"/>
                        </a:spcAft>
                      </a:pPr>
                      <a:endParaRPr lang="de-DE"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450225">
                <a:tc>
                  <a:txBody>
                    <a:bodyPr/>
                    <a:lstStyle/>
                    <a:p>
                      <a:pPr algn="ctr">
                        <a:lnSpc>
                          <a:spcPct val="115000"/>
                        </a:lnSpc>
                        <a:spcAft>
                          <a:spcPts val="0"/>
                        </a:spcAft>
                      </a:pPr>
                      <a:r>
                        <a:rPr lang="de-DE" sz="1400" b="1" dirty="0">
                          <a:effectLst/>
                          <a:latin typeface="Calibri"/>
                          <a:ea typeface="Calibri"/>
                          <a:cs typeface="Times New Roman"/>
                        </a:rPr>
                        <a:t>Spanisch</a:t>
                      </a:r>
                      <a:r>
                        <a:rPr lang="de-DE" sz="1400" b="1" baseline="0" dirty="0">
                          <a:effectLst/>
                          <a:latin typeface="Calibri"/>
                          <a:ea typeface="Calibri"/>
                          <a:cs typeface="Times New Roman"/>
                        </a:rPr>
                        <a:t> als zweite Fremdsprache</a:t>
                      </a:r>
                    </a:p>
                    <a:p>
                      <a:pPr algn="ctr">
                        <a:lnSpc>
                          <a:spcPct val="115000"/>
                        </a:lnSpc>
                        <a:spcAft>
                          <a:spcPts val="0"/>
                        </a:spcAft>
                      </a:pPr>
                      <a:r>
                        <a:rPr lang="de-DE" sz="1400" b="1" baseline="0" dirty="0">
                          <a:effectLst/>
                          <a:latin typeface="Calibri"/>
                          <a:ea typeface="Calibri"/>
                          <a:cs typeface="Times New Roman"/>
                        </a:rPr>
                        <a:t>erste Stufe (S. 18)</a:t>
                      </a:r>
                      <a:endParaRPr lang="de-DE"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alpha val="73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de-DE" sz="1400" b="1" dirty="0">
                          <a:effectLst/>
                          <a:latin typeface="+mn-lt"/>
                          <a:ea typeface="Calibri"/>
                          <a:cs typeface="Times New Roman"/>
                        </a:rPr>
                        <a:t>Spanisch</a:t>
                      </a:r>
                      <a:r>
                        <a:rPr lang="de-DE" sz="1400" b="1" baseline="0" dirty="0">
                          <a:effectLst/>
                          <a:latin typeface="+mn-lt"/>
                          <a:ea typeface="Calibri"/>
                          <a:cs typeface="Times New Roman"/>
                        </a:rPr>
                        <a:t> als zweite Fremdsprache</a:t>
                      </a:r>
                    </a:p>
                    <a:p>
                      <a:pPr marL="0" marR="0" indent="0" algn="ctr" defTabSz="914400" rtl="0" eaLnBrk="1" fontAlgn="auto" latinLnBrk="0" hangingPunct="1">
                        <a:lnSpc>
                          <a:spcPct val="115000"/>
                        </a:lnSpc>
                        <a:spcBef>
                          <a:spcPts val="0"/>
                        </a:spcBef>
                        <a:spcAft>
                          <a:spcPts val="0"/>
                        </a:spcAft>
                        <a:buClrTx/>
                        <a:buSzTx/>
                        <a:buFontTx/>
                        <a:buNone/>
                        <a:tabLst/>
                        <a:defRPr/>
                      </a:pPr>
                      <a:r>
                        <a:rPr lang="de-DE" sz="1400" b="1" baseline="0" dirty="0">
                          <a:effectLst/>
                          <a:latin typeface="+mn-lt"/>
                          <a:ea typeface="Calibri"/>
                          <a:cs typeface="Times New Roman"/>
                        </a:rPr>
                        <a:t>zweite Stufe (S. 26)</a:t>
                      </a:r>
                      <a:endParaRPr lang="de-DE" sz="14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alpha val="73000"/>
                      </a:schemeClr>
                    </a:solidFill>
                  </a:tcPr>
                </a:tc>
                <a:extLst>
                  <a:ext uri="{0D108BD9-81ED-4DB2-BD59-A6C34878D82A}">
                    <a16:rowId xmlns:a16="http://schemas.microsoft.com/office/drawing/2014/main" val="10001"/>
                  </a:ext>
                </a:extLst>
              </a:tr>
              <a:tr h="1476361">
                <a:tc>
                  <a:txBody>
                    <a:bodyPr/>
                    <a:lstStyle/>
                    <a:p>
                      <a:pPr>
                        <a:lnSpc>
                          <a:spcPct val="115000"/>
                        </a:lnSpc>
                        <a:spcAft>
                          <a:spcPts val="0"/>
                        </a:spcAft>
                      </a:pPr>
                      <a:r>
                        <a:rPr lang="de-DE" sz="1500" dirty="0">
                          <a:effectLst/>
                          <a:latin typeface="Calibri"/>
                          <a:ea typeface="Calibri"/>
                          <a:cs typeface="Times New Roman"/>
                        </a:rPr>
                        <a:t>Die Schülerinnen und Schüler können ein </a:t>
                      </a:r>
                      <a:r>
                        <a:rPr lang="de-DE" sz="1500" b="1" dirty="0">
                          <a:solidFill>
                            <a:srgbClr val="FF0000"/>
                          </a:solidFill>
                          <a:effectLst/>
                          <a:latin typeface="Calibri"/>
                          <a:ea typeface="Calibri"/>
                          <a:cs typeface="Times New Roman"/>
                        </a:rPr>
                        <a:t>begrenztes</a:t>
                      </a:r>
                      <a:r>
                        <a:rPr lang="de-DE" sz="1500" b="1" dirty="0">
                          <a:effectLst/>
                          <a:latin typeface="Calibri"/>
                          <a:ea typeface="Calibri"/>
                          <a:cs typeface="Times New Roman"/>
                        </a:rPr>
                        <a:t> </a:t>
                      </a:r>
                      <a:r>
                        <a:rPr lang="de-DE" sz="1500" b="1" dirty="0">
                          <a:solidFill>
                            <a:srgbClr val="FF0000"/>
                          </a:solidFill>
                          <a:effectLst/>
                          <a:latin typeface="Calibri"/>
                          <a:ea typeface="Calibri"/>
                          <a:cs typeface="Times New Roman"/>
                        </a:rPr>
                        <a:t>Inventar </a:t>
                      </a:r>
                      <a:r>
                        <a:rPr lang="de-DE" sz="1500" dirty="0">
                          <a:effectLst/>
                          <a:latin typeface="Calibri"/>
                          <a:ea typeface="Calibri"/>
                          <a:cs typeface="Times New Roman"/>
                        </a:rPr>
                        <a:t>sprachlicher Mittel weitgehend funktional einsetzen. </a:t>
                      </a:r>
                      <a:r>
                        <a:rPr lang="de-DE" sz="1500" b="1" dirty="0">
                          <a:effectLst/>
                          <a:latin typeface="Calibri"/>
                          <a:ea typeface="Calibri"/>
                          <a:cs typeface="Times New Roman"/>
                        </a:rPr>
                        <a:t>Dabei auftretende sprachliche Normabweichungen </a:t>
                      </a:r>
                      <a:r>
                        <a:rPr lang="de-DE" sz="1500" dirty="0">
                          <a:effectLst/>
                          <a:latin typeface="Calibri"/>
                          <a:ea typeface="Calibri"/>
                          <a:cs typeface="Times New Roman"/>
                        </a:rPr>
                        <a:t>beeinträchtigen die Kommunikation </a:t>
                      </a:r>
                      <a:r>
                        <a:rPr lang="de-DE" sz="1500" b="1" dirty="0">
                          <a:solidFill>
                            <a:srgbClr val="FF0000"/>
                          </a:solidFill>
                          <a:effectLst/>
                          <a:latin typeface="Calibri"/>
                          <a:ea typeface="Calibri"/>
                          <a:cs typeface="Times New Roman"/>
                        </a:rPr>
                        <a:t>in der Regel nicht wesentlich</a:t>
                      </a:r>
                      <a:r>
                        <a:rPr lang="de-DE" sz="1500" dirty="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alpha val="73000"/>
                      </a:schemeClr>
                    </a:solidFill>
                  </a:tcPr>
                </a:tc>
                <a:tc>
                  <a:txBody>
                    <a:bodyPr/>
                    <a:lstStyle/>
                    <a:p>
                      <a:pPr>
                        <a:lnSpc>
                          <a:spcPct val="115000"/>
                        </a:lnSpc>
                        <a:spcAft>
                          <a:spcPts val="0"/>
                        </a:spcAft>
                      </a:pPr>
                      <a:r>
                        <a:rPr lang="de-DE" sz="1500" dirty="0">
                          <a:effectLst/>
                          <a:latin typeface="Calibri"/>
                          <a:ea typeface="Calibri"/>
                          <a:cs typeface="Times New Roman"/>
                        </a:rPr>
                        <a:t>Die Schülerinnen und Schüler können ein </a:t>
                      </a:r>
                      <a:r>
                        <a:rPr lang="de-DE" sz="1500" b="1" dirty="0">
                          <a:solidFill>
                            <a:srgbClr val="FF0000"/>
                          </a:solidFill>
                          <a:effectLst/>
                          <a:latin typeface="Calibri"/>
                          <a:ea typeface="Calibri"/>
                          <a:cs typeface="Times New Roman"/>
                        </a:rPr>
                        <a:t>grundlegendes</a:t>
                      </a:r>
                      <a:r>
                        <a:rPr lang="de-DE" sz="1500" b="1" dirty="0">
                          <a:effectLst/>
                          <a:latin typeface="Calibri"/>
                          <a:ea typeface="Calibri"/>
                          <a:cs typeface="Times New Roman"/>
                        </a:rPr>
                        <a:t> </a:t>
                      </a:r>
                      <a:r>
                        <a:rPr lang="de-DE" sz="1500" b="1" dirty="0">
                          <a:solidFill>
                            <a:srgbClr val="FF0000"/>
                          </a:solidFill>
                          <a:effectLst/>
                          <a:latin typeface="Calibri"/>
                          <a:ea typeface="Calibri"/>
                          <a:cs typeface="Times New Roman"/>
                        </a:rPr>
                        <a:t>Inventar </a:t>
                      </a:r>
                      <a:r>
                        <a:rPr lang="de-DE" sz="1500" dirty="0">
                          <a:effectLst/>
                          <a:latin typeface="Calibri"/>
                          <a:ea typeface="Calibri"/>
                          <a:cs typeface="Times New Roman"/>
                        </a:rPr>
                        <a:t>sprachlicher Mittel weitgehend funktional einsetzen. </a:t>
                      </a:r>
                      <a:r>
                        <a:rPr lang="de-DE" sz="1500" b="1" dirty="0">
                          <a:effectLst/>
                          <a:latin typeface="Calibri"/>
                          <a:ea typeface="Calibri"/>
                          <a:cs typeface="Times New Roman"/>
                        </a:rPr>
                        <a:t>Dabei </a:t>
                      </a:r>
                      <a:r>
                        <a:rPr lang="de-DE" sz="1500" b="1" dirty="0">
                          <a:solidFill>
                            <a:srgbClr val="FF0000"/>
                          </a:solidFill>
                          <a:effectLst/>
                          <a:latin typeface="Calibri"/>
                          <a:ea typeface="Calibri"/>
                          <a:cs typeface="Times New Roman"/>
                        </a:rPr>
                        <a:t>ggf. </a:t>
                      </a:r>
                      <a:r>
                        <a:rPr lang="de-DE" sz="1500" b="1" dirty="0">
                          <a:effectLst/>
                          <a:latin typeface="Calibri"/>
                          <a:ea typeface="Calibri"/>
                          <a:cs typeface="Times New Roman"/>
                        </a:rPr>
                        <a:t>auftretende sprachliche Normabweichungen </a:t>
                      </a:r>
                      <a:r>
                        <a:rPr lang="de-DE" sz="1500" dirty="0">
                          <a:effectLst/>
                          <a:latin typeface="Calibri"/>
                          <a:ea typeface="Calibri"/>
                          <a:cs typeface="Times New Roman"/>
                        </a:rPr>
                        <a:t>beeinträchtigen die Kommunikation </a:t>
                      </a:r>
                      <a:r>
                        <a:rPr lang="de-DE" sz="1500" b="1" dirty="0">
                          <a:solidFill>
                            <a:srgbClr val="FF0000"/>
                          </a:solidFill>
                          <a:effectLst/>
                          <a:latin typeface="Calibri"/>
                          <a:ea typeface="Calibri"/>
                          <a:cs typeface="Times New Roman"/>
                        </a:rPr>
                        <a:t>in der Regel nicht</a:t>
                      </a:r>
                      <a:r>
                        <a:rPr lang="de-DE" sz="1500" dirty="0">
                          <a:effectLst/>
                          <a:latin typeface="Calibri"/>
                          <a:ea typeface="Calibri"/>
                          <a:cs typeface="Times New Roman"/>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73000"/>
                      </a:schemeClr>
                    </a:solidFill>
                  </a:tcPr>
                </a:tc>
                <a:extLst>
                  <a:ext uri="{0D108BD9-81ED-4DB2-BD59-A6C34878D82A}">
                    <a16:rowId xmlns:a16="http://schemas.microsoft.com/office/drawing/2014/main" val="10002"/>
                  </a:ext>
                </a:extLst>
              </a:tr>
              <a:tr h="645393">
                <a:tc gridSpan="2">
                  <a:txBody>
                    <a:bodyPr/>
                    <a:lstStyle/>
                    <a:p>
                      <a:pPr>
                        <a:lnSpc>
                          <a:spcPct val="115000"/>
                        </a:lnSpc>
                        <a:spcAft>
                          <a:spcPts val="0"/>
                        </a:spcAft>
                      </a:pPr>
                      <a:endParaRPr lang="de-DE" sz="15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425177305"/>
                  </a:ext>
                </a:extLst>
              </a:tr>
              <a:tr h="461900">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de-DE" sz="1400" b="1" dirty="0">
                          <a:effectLst/>
                          <a:latin typeface="+mn-lt"/>
                          <a:ea typeface="Calibri"/>
                          <a:cs typeface="Times New Roman"/>
                        </a:rPr>
                        <a:t>Spanisch</a:t>
                      </a:r>
                      <a:r>
                        <a:rPr lang="de-DE" sz="1400" b="1" baseline="0" dirty="0">
                          <a:effectLst/>
                          <a:latin typeface="+mn-lt"/>
                          <a:ea typeface="Calibri"/>
                          <a:cs typeface="Times New Roman"/>
                        </a:rPr>
                        <a:t> als dritte Fremdsprache</a:t>
                      </a:r>
                    </a:p>
                    <a:p>
                      <a:pPr marL="0" marR="0" lvl="0" indent="0" algn="ctr" defTabSz="914400" rtl="0" eaLnBrk="1" fontAlgn="auto" latinLnBrk="0" hangingPunct="1">
                        <a:lnSpc>
                          <a:spcPct val="115000"/>
                        </a:lnSpc>
                        <a:spcBef>
                          <a:spcPts val="0"/>
                        </a:spcBef>
                        <a:spcAft>
                          <a:spcPts val="0"/>
                        </a:spcAft>
                        <a:buClrTx/>
                        <a:buSzTx/>
                        <a:buFontTx/>
                        <a:buNone/>
                        <a:tabLst/>
                        <a:defRPr/>
                      </a:pPr>
                      <a:r>
                        <a:rPr lang="de-DE" sz="1400" b="1" baseline="0" dirty="0">
                          <a:effectLst/>
                          <a:latin typeface="+mn-lt"/>
                          <a:ea typeface="Calibri"/>
                          <a:cs typeface="Times New Roman"/>
                        </a:rPr>
                        <a:t>(S. 36)</a:t>
                      </a:r>
                      <a:endParaRPr lang="de-DE"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alpha val="73000"/>
                      </a:schemeClr>
                    </a:solidFill>
                  </a:tcPr>
                </a:tc>
                <a:tc hMerge="1">
                  <a:txBody>
                    <a:bodyPr/>
                    <a:lstStyle/>
                    <a:p>
                      <a:pPr>
                        <a:lnSpc>
                          <a:spcPct val="115000"/>
                        </a:lnSpc>
                        <a:spcAft>
                          <a:spcPts val="0"/>
                        </a:spcAft>
                      </a:pPr>
                      <a:endParaRPr lang="de-DE"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alpha val="73000"/>
                      </a:schemeClr>
                    </a:solidFill>
                  </a:tcPr>
                </a:tc>
                <a:extLst>
                  <a:ext uri="{0D108BD9-81ED-4DB2-BD59-A6C34878D82A}">
                    <a16:rowId xmlns:a16="http://schemas.microsoft.com/office/drawing/2014/main" val="864202812"/>
                  </a:ext>
                </a:extLst>
              </a:tr>
              <a:tr h="1039866">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e-DE" sz="1500" dirty="0">
                          <a:effectLst/>
                          <a:latin typeface="+mn-lt"/>
                          <a:ea typeface="Calibri"/>
                          <a:cs typeface="Times New Roman"/>
                        </a:rPr>
                        <a:t>Die Schülerinnen und Schüler können ein </a:t>
                      </a:r>
                      <a:r>
                        <a:rPr lang="de-DE" sz="1500" b="1" dirty="0">
                          <a:solidFill>
                            <a:srgbClr val="FF0000"/>
                          </a:solidFill>
                          <a:effectLst/>
                          <a:latin typeface="+mn-lt"/>
                          <a:ea typeface="Calibri"/>
                          <a:cs typeface="Times New Roman"/>
                        </a:rPr>
                        <a:t>grundlegendes Inventar </a:t>
                      </a:r>
                      <a:r>
                        <a:rPr lang="de-DE" sz="1500" dirty="0">
                          <a:effectLst/>
                          <a:latin typeface="+mn-lt"/>
                          <a:ea typeface="Calibri"/>
                          <a:cs typeface="Times New Roman"/>
                        </a:rPr>
                        <a:t>sprachlicher Mittel weitgehend funktional einsetzen. </a:t>
                      </a:r>
                      <a:r>
                        <a:rPr lang="de-DE" sz="1500" b="1" dirty="0">
                          <a:effectLst/>
                          <a:latin typeface="+mn-lt"/>
                          <a:ea typeface="Calibri"/>
                          <a:cs typeface="Times New Roman"/>
                        </a:rPr>
                        <a:t>Dabei </a:t>
                      </a:r>
                      <a:r>
                        <a:rPr lang="de-DE" sz="1500" b="1" dirty="0">
                          <a:solidFill>
                            <a:srgbClr val="FF0000"/>
                          </a:solidFill>
                          <a:effectLst/>
                          <a:latin typeface="+mn-lt"/>
                          <a:ea typeface="Calibri"/>
                          <a:cs typeface="Times New Roman"/>
                        </a:rPr>
                        <a:t>ggf. </a:t>
                      </a:r>
                      <a:r>
                        <a:rPr lang="de-DE" sz="1500" b="1" dirty="0">
                          <a:effectLst/>
                          <a:latin typeface="+mn-lt"/>
                          <a:ea typeface="Calibri"/>
                          <a:cs typeface="Times New Roman"/>
                        </a:rPr>
                        <a:t>auftretende sprachliche Normabweichungen </a:t>
                      </a:r>
                      <a:r>
                        <a:rPr lang="de-DE" sz="1500" dirty="0">
                          <a:effectLst/>
                          <a:latin typeface="+mn-lt"/>
                          <a:ea typeface="Calibri"/>
                          <a:cs typeface="Times New Roman"/>
                        </a:rPr>
                        <a:t>beeinträchtigen die Kommunikation </a:t>
                      </a:r>
                      <a:r>
                        <a:rPr lang="de-DE" sz="1500" b="1" dirty="0">
                          <a:solidFill>
                            <a:srgbClr val="FF0000"/>
                          </a:solidFill>
                          <a:effectLst/>
                          <a:latin typeface="+mn-lt"/>
                          <a:ea typeface="Calibri"/>
                          <a:cs typeface="Times New Roman"/>
                        </a:rPr>
                        <a:t>in der Regel nicht</a:t>
                      </a:r>
                      <a:r>
                        <a:rPr lang="de-DE" sz="1500" dirty="0">
                          <a:effectLst/>
                          <a:latin typeface="+mn-lt"/>
                          <a:ea typeface="Calibri"/>
                          <a:cs typeface="Times New Roman"/>
                        </a:rPr>
                        <a:t>.</a:t>
                      </a:r>
                      <a:endParaRPr lang="de-DE"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alpha val="73000"/>
                      </a:schemeClr>
                    </a:solidFill>
                  </a:tcPr>
                </a:tc>
                <a:tc hMerge="1">
                  <a:txBody>
                    <a:bodyPr/>
                    <a:lstStyle/>
                    <a:p>
                      <a:pPr>
                        <a:lnSpc>
                          <a:spcPct val="115000"/>
                        </a:lnSpc>
                        <a:spcAft>
                          <a:spcPts val="0"/>
                        </a:spcAft>
                      </a:pPr>
                      <a:endParaRPr lang="de-DE"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alpha val="73000"/>
                      </a:schemeClr>
                    </a:solidFill>
                  </a:tcPr>
                </a:tc>
                <a:extLst>
                  <a:ext uri="{0D108BD9-81ED-4DB2-BD59-A6C34878D82A}">
                    <a16:rowId xmlns:a16="http://schemas.microsoft.com/office/drawing/2014/main" val="152257953"/>
                  </a:ext>
                </a:extLst>
              </a:tr>
            </a:tbl>
          </a:graphicData>
        </a:graphic>
      </p:graphicFrame>
      <p:sp>
        <p:nvSpPr>
          <p:cNvPr id="9"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1548921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33</a:t>
            </a:fld>
            <a:endParaRPr lang="de-DE"/>
          </a:p>
        </p:txBody>
      </p:sp>
      <p:sp>
        <p:nvSpPr>
          <p:cNvPr id="8" name="Textfeld 7"/>
          <p:cNvSpPr txBox="1"/>
          <p:nvPr/>
        </p:nvSpPr>
        <p:spPr>
          <a:xfrm>
            <a:off x="539552" y="332656"/>
            <a:ext cx="8424936" cy="523220"/>
          </a:xfrm>
          <a:prstGeom prst="rect">
            <a:avLst/>
          </a:prstGeom>
          <a:solidFill>
            <a:schemeClr val="accent5">
              <a:lumMod val="60000"/>
              <a:lumOff val="40000"/>
            </a:schemeClr>
          </a:solidFill>
        </p:spPr>
        <p:txBody>
          <a:bodyPr wrap="square" rtlCol="0">
            <a:spAutoFit/>
          </a:bodyPr>
          <a:lstStyle/>
          <a:p>
            <a:r>
              <a:rPr lang="de-DE" sz="2800" dirty="0"/>
              <a:t>Verfügen über sprachliche Mittel – Wortschatz</a:t>
            </a:r>
          </a:p>
        </p:txBody>
      </p:sp>
      <p:sp>
        <p:nvSpPr>
          <p:cNvPr id="10" name="Textfeld 9"/>
          <p:cNvSpPr txBox="1"/>
          <p:nvPr/>
        </p:nvSpPr>
        <p:spPr>
          <a:xfrm>
            <a:off x="189235" y="1268133"/>
            <a:ext cx="8784976" cy="4524315"/>
          </a:xfrm>
          <a:prstGeom prst="rect">
            <a:avLst/>
          </a:prstGeom>
          <a:solidFill>
            <a:srgbClr val="E9EDF4"/>
          </a:solidFill>
        </p:spPr>
        <p:txBody>
          <a:bodyPr wrap="square" rtlCol="0">
            <a:spAutoFit/>
          </a:bodyPr>
          <a:lstStyle/>
          <a:p>
            <a:r>
              <a:rPr lang="de-DE" sz="2400" b="1" u="sng" dirty="0"/>
              <a:t>Begrifflichkeiten</a:t>
            </a:r>
          </a:p>
          <a:p>
            <a:endParaRPr lang="de-DE" sz="2400" b="1" dirty="0"/>
          </a:p>
          <a:p>
            <a:r>
              <a:rPr lang="de-DE" sz="2400" b="1" dirty="0"/>
              <a:t>Quantität:</a:t>
            </a:r>
          </a:p>
          <a:p>
            <a:pPr marL="1257300" lvl="2" indent="-342900">
              <a:buFont typeface="Arial" panose="020B0604020202020204" pitchFamily="34" charset="0"/>
              <a:buChar char="•"/>
            </a:pPr>
            <a:r>
              <a:rPr lang="de-DE" sz="2400" dirty="0"/>
              <a:t>grundlegender Wortschatz </a:t>
            </a:r>
          </a:p>
          <a:p>
            <a:pPr marL="1257300" lvl="2" indent="-342900">
              <a:buFont typeface="Arial" panose="020B0604020202020204" pitchFamily="34" charset="0"/>
              <a:buChar char="•"/>
            </a:pPr>
            <a:r>
              <a:rPr lang="de-DE" sz="2400" dirty="0"/>
              <a:t>erweiterter Wortschatz</a:t>
            </a:r>
          </a:p>
          <a:p>
            <a:r>
              <a:rPr lang="de-DE" sz="2400" b="1" dirty="0"/>
              <a:t>Qualität:</a:t>
            </a:r>
          </a:p>
          <a:p>
            <a:pPr marL="800100" lvl="1" indent="-342900">
              <a:buFont typeface="Courier New" panose="02070309020205020404" pitchFamily="49" charset="0"/>
              <a:buChar char="o"/>
            </a:pPr>
            <a:r>
              <a:rPr lang="de-DE" sz="2400" dirty="0"/>
              <a:t>produktiver Wortschatz </a:t>
            </a:r>
            <a:r>
              <a:rPr lang="de-DE" sz="2400" dirty="0">
                <a:sym typeface="Wingdings" panose="05000000000000000000" pitchFamily="2" charset="2"/>
              </a:rPr>
              <a:t> </a:t>
            </a:r>
            <a:r>
              <a:rPr lang="de-DE" sz="2400" dirty="0"/>
              <a:t> rezeptiver Wortschatz</a:t>
            </a:r>
          </a:p>
          <a:p>
            <a:pPr lvl="1"/>
            <a:endParaRPr lang="de-DE" sz="2400" dirty="0"/>
          </a:p>
          <a:p>
            <a:pPr marL="800100" lvl="1" indent="-342900">
              <a:buFont typeface="Courier New" panose="02070309020205020404" pitchFamily="49" charset="0"/>
              <a:buChar char="o"/>
            </a:pPr>
            <a:r>
              <a:rPr lang="de-DE" sz="2400" dirty="0"/>
              <a:t>allgemeiner Wortschatz </a:t>
            </a:r>
            <a:r>
              <a:rPr lang="de-DE" sz="2400" dirty="0">
                <a:sym typeface="Wingdings" panose="05000000000000000000" pitchFamily="2" charset="2"/>
              </a:rPr>
              <a:t> </a:t>
            </a:r>
            <a:r>
              <a:rPr lang="de-DE" sz="2400" dirty="0"/>
              <a:t> thematischer Wortschatz</a:t>
            </a:r>
          </a:p>
          <a:p>
            <a:pPr lvl="1"/>
            <a:endParaRPr lang="de-DE" sz="2400" dirty="0"/>
          </a:p>
          <a:p>
            <a:pPr marL="800100" lvl="1" indent="-342900">
              <a:buFont typeface="Courier New" panose="02070309020205020404" pitchFamily="49" charset="0"/>
              <a:buChar char="o"/>
            </a:pPr>
            <a:r>
              <a:rPr lang="de-DE" sz="2400" dirty="0"/>
              <a:t>Textbesprechungsvokabular </a:t>
            </a:r>
            <a:r>
              <a:rPr lang="de-DE" sz="2400" dirty="0">
                <a:sym typeface="Wingdings" panose="05000000000000000000" pitchFamily="2" charset="2"/>
              </a:rPr>
              <a:t>  </a:t>
            </a:r>
            <a:r>
              <a:rPr lang="de-DE" sz="2400" dirty="0"/>
              <a:t>Textproduktionsvokabular</a:t>
            </a:r>
          </a:p>
          <a:p>
            <a:pPr lvl="1"/>
            <a:endParaRPr lang="de-DE" sz="2400" b="1" u="sng" dirty="0"/>
          </a:p>
        </p:txBody>
      </p:sp>
      <p:sp>
        <p:nvSpPr>
          <p:cNvPr id="9"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3114611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34</a:t>
            </a:fld>
            <a:endParaRPr lang="de-DE"/>
          </a:p>
        </p:txBody>
      </p:sp>
      <p:sp>
        <p:nvSpPr>
          <p:cNvPr id="8" name="Textfeld 7"/>
          <p:cNvSpPr txBox="1"/>
          <p:nvPr/>
        </p:nvSpPr>
        <p:spPr>
          <a:xfrm>
            <a:off x="539552" y="980728"/>
            <a:ext cx="8424936" cy="523220"/>
          </a:xfrm>
          <a:prstGeom prst="rect">
            <a:avLst/>
          </a:prstGeom>
          <a:noFill/>
        </p:spPr>
        <p:txBody>
          <a:bodyPr wrap="square" rtlCol="0">
            <a:spAutoFit/>
          </a:bodyPr>
          <a:lstStyle/>
          <a:p>
            <a:r>
              <a:rPr lang="de-DE" sz="2800" dirty="0"/>
              <a:t>Interkulturelle kommunikative Kompetenz (S. 28f.)</a:t>
            </a:r>
          </a:p>
        </p:txBody>
      </p:sp>
      <p:graphicFrame>
        <p:nvGraphicFramePr>
          <p:cNvPr id="9" name="Tabelle 8"/>
          <p:cNvGraphicFramePr>
            <a:graphicFrameLocks noGrp="1"/>
          </p:cNvGraphicFramePr>
          <p:nvPr>
            <p:extLst>
              <p:ext uri="{D42A27DB-BD31-4B8C-83A1-F6EECF244321}">
                <p14:modId xmlns:p14="http://schemas.microsoft.com/office/powerpoint/2010/main" val="2828273483"/>
              </p:ext>
            </p:extLst>
          </p:nvPr>
        </p:nvGraphicFramePr>
        <p:xfrm>
          <a:off x="107504" y="1628800"/>
          <a:ext cx="8856984" cy="4256524"/>
        </p:xfrm>
        <a:graphic>
          <a:graphicData uri="http://schemas.openxmlformats.org/drawingml/2006/table">
            <a:tbl>
              <a:tblPr firstRow="1" firstCol="1" bandRow="1"/>
              <a:tblGrid>
                <a:gridCol w="360040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tblGrid>
              <a:tr h="576064">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de-DE" sz="1400" b="1" dirty="0">
                          <a:effectLst/>
                          <a:latin typeface="+mn-lt"/>
                          <a:ea typeface="Calibri"/>
                          <a:cs typeface="Times New Roman"/>
                        </a:rPr>
                        <a:t>Deskriptor </a:t>
                      </a:r>
                    </a:p>
                    <a:p>
                      <a:pPr marL="0" marR="0" indent="0" algn="ctr" defTabSz="914400" rtl="0" eaLnBrk="1" fontAlgn="auto" latinLnBrk="0" hangingPunct="1">
                        <a:lnSpc>
                          <a:spcPct val="115000"/>
                        </a:lnSpc>
                        <a:spcBef>
                          <a:spcPts val="0"/>
                        </a:spcBef>
                        <a:spcAft>
                          <a:spcPts val="0"/>
                        </a:spcAft>
                        <a:buClrTx/>
                        <a:buSzTx/>
                        <a:buFontTx/>
                        <a:buNone/>
                        <a:tabLst/>
                        <a:defRPr/>
                      </a:pPr>
                      <a:r>
                        <a:rPr lang="de-DE" sz="1400" b="0" dirty="0">
                          <a:effectLst/>
                          <a:latin typeface="+mn-lt"/>
                          <a:ea typeface="Calibri"/>
                          <a:cs typeface="Times New Roman"/>
                        </a:rPr>
                        <a:t>Spanisch</a:t>
                      </a:r>
                      <a:r>
                        <a:rPr lang="de-DE" sz="1400" b="0" baseline="0" dirty="0">
                          <a:effectLst/>
                          <a:latin typeface="+mn-lt"/>
                          <a:ea typeface="Calibri"/>
                          <a:cs typeface="Times New Roman"/>
                        </a:rPr>
                        <a:t> als zweite FS, zweite Stufe</a:t>
                      </a:r>
                      <a:endParaRPr lang="de-DE" sz="1400" b="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73000"/>
                      </a:schemeClr>
                    </a:solidFill>
                  </a:tcPr>
                </a:tc>
                <a:tc>
                  <a:txBody>
                    <a:bodyPr/>
                    <a:lstStyle/>
                    <a:p>
                      <a:pPr marL="0" algn="ctr" defTabSz="914400" rtl="0" eaLnBrk="1" latinLnBrk="0" hangingPunct="1">
                        <a:lnSpc>
                          <a:spcPct val="115000"/>
                        </a:lnSpc>
                        <a:spcAft>
                          <a:spcPts val="0"/>
                        </a:spcAft>
                      </a:pPr>
                      <a:r>
                        <a:rPr lang="de-DE" sz="1400" b="1" kern="1200" dirty="0">
                          <a:solidFill>
                            <a:schemeClr val="tx1"/>
                          </a:solidFill>
                          <a:effectLst/>
                          <a:latin typeface="Calibri"/>
                          <a:ea typeface="Calibri"/>
                          <a:cs typeface="Times New Roman"/>
                        </a:rPr>
                        <a:t>drei Bereiche auf </a:t>
                      </a:r>
                      <a:r>
                        <a:rPr lang="de-DE" sz="1400" b="1" kern="1200" dirty="0" err="1">
                          <a:solidFill>
                            <a:schemeClr val="tx1"/>
                          </a:solidFill>
                          <a:effectLst/>
                          <a:latin typeface="Calibri"/>
                          <a:ea typeface="Calibri"/>
                          <a:cs typeface="Times New Roman"/>
                        </a:rPr>
                        <a:t>Indikatorenebene</a:t>
                      </a:r>
                      <a:endParaRPr lang="de-DE" sz="1400" b="1" kern="12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73000"/>
                      </a:schemeClr>
                    </a:solidFill>
                  </a:tcPr>
                </a:tc>
                <a:tc>
                  <a:txBody>
                    <a:bodyPr/>
                    <a:lstStyle/>
                    <a:p>
                      <a:pPr algn="ctr">
                        <a:lnSpc>
                          <a:spcPct val="115000"/>
                        </a:lnSpc>
                        <a:spcAft>
                          <a:spcPts val="0"/>
                        </a:spcAft>
                      </a:pPr>
                      <a:r>
                        <a:rPr lang="de-DE" sz="1400" b="1" dirty="0">
                          <a:effectLst/>
                          <a:latin typeface="Calibri"/>
                          <a:ea typeface="Calibri"/>
                          <a:cs typeface="Times New Roman"/>
                        </a:rPr>
                        <a:t>Fachliche Konkretisierung</a:t>
                      </a:r>
                    </a:p>
                    <a:p>
                      <a:pPr algn="ctr">
                        <a:lnSpc>
                          <a:spcPct val="115000"/>
                        </a:lnSpc>
                        <a:spcAft>
                          <a:spcPts val="0"/>
                        </a:spcAft>
                      </a:pPr>
                      <a:r>
                        <a:rPr lang="de-DE" sz="1400" b="1" dirty="0">
                          <a:solidFill>
                            <a:srgbClr val="FF0000"/>
                          </a:solidFill>
                          <a:effectLst/>
                          <a:latin typeface="Calibri"/>
                          <a:ea typeface="Calibri"/>
                          <a:cs typeface="Times New Roman"/>
                        </a:rPr>
                        <a:t>- Auszug</a:t>
                      </a:r>
                      <a:r>
                        <a:rPr lang="de-DE" sz="1400" b="1" baseline="0" dirty="0">
                          <a:solidFill>
                            <a:srgbClr val="FF0000"/>
                          </a:solidFill>
                          <a:effectLst/>
                          <a:latin typeface="Calibri"/>
                          <a:ea typeface="Calibri"/>
                          <a:cs typeface="Times New Roman"/>
                        </a:rPr>
                        <a:t>-</a:t>
                      </a:r>
                      <a:endParaRPr lang="de-DE" sz="1400" b="1"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alpha val="80000"/>
                      </a:schemeClr>
                    </a:solidFill>
                  </a:tcPr>
                </a:tc>
                <a:extLst>
                  <a:ext uri="{0D108BD9-81ED-4DB2-BD59-A6C34878D82A}">
                    <a16:rowId xmlns:a16="http://schemas.microsoft.com/office/drawing/2014/main" val="10000"/>
                  </a:ext>
                </a:extLst>
              </a:tr>
              <a:tr h="3120395">
                <a:tc>
                  <a:txBody>
                    <a:bodyPr/>
                    <a:lstStyle/>
                    <a:p>
                      <a:pPr>
                        <a:lnSpc>
                          <a:spcPct val="115000"/>
                        </a:lnSpc>
                        <a:spcAft>
                          <a:spcPts val="0"/>
                        </a:spcAft>
                      </a:pPr>
                      <a:r>
                        <a:rPr lang="de-DE" sz="1500" dirty="0">
                          <a:effectLst/>
                          <a:latin typeface="Calibri"/>
                          <a:ea typeface="Calibri"/>
                          <a:cs typeface="Times New Roman"/>
                        </a:rPr>
                        <a:t>Die Schülerinnen und Schüler können sowohl in interkulturellen Kommunikationssituationen als auch im Umgang mit spanischsprachigen Texten und Medien in der Regel angemessen, respektvoll und geschlechtersensibel </a:t>
                      </a:r>
                      <a:r>
                        <a:rPr lang="de-DE" sz="1500" b="1" dirty="0">
                          <a:solidFill>
                            <a:srgbClr val="FF0000"/>
                          </a:solidFill>
                          <a:effectLst/>
                          <a:latin typeface="Calibri"/>
                          <a:ea typeface="Calibri"/>
                          <a:cs typeface="Times New Roman"/>
                        </a:rPr>
                        <a:t>handeln</a:t>
                      </a:r>
                      <a:r>
                        <a:rPr lang="de-DE" sz="1500" dirty="0">
                          <a:solidFill>
                            <a:srgbClr val="FF0000"/>
                          </a:solidFill>
                          <a:effectLst/>
                          <a:latin typeface="Calibri"/>
                          <a:ea typeface="Calibri"/>
                          <a:cs typeface="Times New Roman"/>
                        </a:rPr>
                        <a:t>.</a:t>
                      </a:r>
                      <a:r>
                        <a:rPr lang="de-DE" sz="1500" dirty="0">
                          <a:effectLst/>
                          <a:latin typeface="Calibri"/>
                          <a:ea typeface="Calibri"/>
                          <a:cs typeface="Times New Roman"/>
                        </a:rPr>
                        <a:t> Sie können mehrschichtige, kulturell geprägte Sachverhalte, Situationen und Haltungen </a:t>
                      </a:r>
                      <a:r>
                        <a:rPr lang="de-DE" sz="1500" b="1" dirty="0">
                          <a:solidFill>
                            <a:srgbClr val="FF0000"/>
                          </a:solidFill>
                          <a:effectLst/>
                          <a:latin typeface="Calibri"/>
                          <a:ea typeface="Calibri"/>
                          <a:cs typeface="Times New Roman"/>
                        </a:rPr>
                        <a:t>verstehen</a:t>
                      </a:r>
                      <a:r>
                        <a:rPr lang="de-DE" sz="1500" b="1" dirty="0">
                          <a:effectLst/>
                          <a:latin typeface="Calibri"/>
                          <a:ea typeface="Calibri"/>
                          <a:cs typeface="Times New Roman"/>
                        </a:rPr>
                        <a:t> </a:t>
                      </a:r>
                      <a:r>
                        <a:rPr lang="de-DE" sz="1500" dirty="0">
                          <a:effectLst/>
                          <a:latin typeface="Calibri"/>
                          <a:ea typeface="Calibri"/>
                          <a:cs typeface="Times New Roman"/>
                        </a:rPr>
                        <a:t>und in ihrem interkulturellen Handeln </a:t>
                      </a:r>
                      <a:r>
                        <a:rPr lang="de-DE" sz="1500" b="1" dirty="0">
                          <a:solidFill>
                            <a:srgbClr val="00B050"/>
                          </a:solidFill>
                          <a:effectLst/>
                          <a:latin typeface="Calibri"/>
                          <a:ea typeface="Calibri"/>
                          <a:cs typeface="Times New Roman"/>
                        </a:rPr>
                        <a:t>berücksichtigen</a:t>
                      </a:r>
                      <a:r>
                        <a:rPr lang="de-DE" sz="1500" dirty="0">
                          <a:effectLst/>
                          <a:latin typeface="Calibri"/>
                          <a:ea typeface="Calibri"/>
                          <a:cs typeface="Times New Roman"/>
                        </a:rPr>
                        <a:t>. Sie können auf ein elementares </a:t>
                      </a:r>
                      <a:r>
                        <a:rPr lang="de-DE" sz="1500" kern="1200" dirty="0">
                          <a:solidFill>
                            <a:schemeClr val="tx2">
                              <a:lumMod val="60000"/>
                              <a:lumOff val="40000"/>
                            </a:schemeClr>
                          </a:solidFill>
                          <a:effectLst/>
                          <a:latin typeface="Calibri"/>
                          <a:ea typeface="Calibri"/>
                          <a:cs typeface="Times New Roman"/>
                        </a:rPr>
                        <a:t>soziokulturelles Orientierungswissen zurückgreifen</a:t>
                      </a:r>
                      <a:r>
                        <a:rPr lang="de-DE" sz="1500" dirty="0">
                          <a:effectLst/>
                          <a:latin typeface="Calibri"/>
                          <a:ea typeface="Calibri"/>
                          <a:cs typeface="Times New Roman"/>
                        </a:rPr>
                        <a:t>, um ihre Lebenswelt mit der Zielkultur </a:t>
                      </a:r>
                      <a:r>
                        <a:rPr lang="de-DE" sz="1500" b="1" dirty="0">
                          <a:solidFill>
                            <a:srgbClr val="00B050"/>
                          </a:solidFill>
                          <a:effectLst/>
                          <a:latin typeface="Calibri"/>
                          <a:ea typeface="Calibri"/>
                          <a:cs typeface="Times New Roman"/>
                        </a:rPr>
                        <a:t>in Beziehung zu setzen.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73000"/>
                      </a:schemeClr>
                    </a:solidFill>
                  </a:tcPr>
                </a:tc>
                <a:tc>
                  <a:txBody>
                    <a:bodyPr/>
                    <a:lstStyle/>
                    <a:p>
                      <a:r>
                        <a:rPr lang="de-DE" dirty="0">
                          <a:solidFill>
                            <a:schemeClr val="tx2">
                              <a:lumMod val="60000"/>
                              <a:lumOff val="40000"/>
                            </a:schemeClr>
                          </a:solidFill>
                        </a:rPr>
                        <a:t>Soziokulturelles Orientierungs-wissen</a:t>
                      </a:r>
                    </a:p>
                    <a:p>
                      <a:endParaRPr lang="de-DE" dirty="0"/>
                    </a:p>
                    <a:p>
                      <a:r>
                        <a:rPr lang="de-DE" dirty="0">
                          <a:solidFill>
                            <a:srgbClr val="00B050"/>
                          </a:solidFill>
                        </a:rPr>
                        <a:t>Interkulturelle</a:t>
                      </a:r>
                      <a:r>
                        <a:rPr lang="de-DE" baseline="0" dirty="0">
                          <a:solidFill>
                            <a:srgbClr val="00B050"/>
                          </a:solidFill>
                        </a:rPr>
                        <a:t> </a:t>
                      </a:r>
                      <a:r>
                        <a:rPr lang="de-DE" dirty="0">
                          <a:solidFill>
                            <a:srgbClr val="00B050"/>
                          </a:solidFill>
                        </a:rPr>
                        <a:t>Einstellungen</a:t>
                      </a:r>
                      <a:r>
                        <a:rPr lang="de-DE" baseline="0" dirty="0">
                          <a:solidFill>
                            <a:srgbClr val="00B050"/>
                          </a:solidFill>
                        </a:rPr>
                        <a:t> und Bewusstheit</a:t>
                      </a:r>
                    </a:p>
                    <a:p>
                      <a:endParaRPr lang="de-DE" baseline="0" dirty="0"/>
                    </a:p>
                    <a:p>
                      <a:r>
                        <a:rPr lang="de-DE" baseline="0" dirty="0">
                          <a:solidFill>
                            <a:srgbClr val="FF0000"/>
                          </a:solidFill>
                        </a:rPr>
                        <a:t>Interkulturelles Verstehen und Handeln</a:t>
                      </a:r>
                    </a:p>
                    <a:p>
                      <a:endParaRPr lang="de-DE" baseline="0" dirty="0"/>
                    </a:p>
                    <a:p>
                      <a:endParaRPr lang="de-DE"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73000"/>
                      </a:schemeClr>
                    </a:solidFill>
                  </a:tcPr>
                </a:tc>
                <a:tc>
                  <a:txBody>
                    <a:bodyPr/>
                    <a:lstStyle/>
                    <a:p>
                      <a:pPr>
                        <a:lnSpc>
                          <a:spcPct val="115000"/>
                        </a:lnSpc>
                        <a:spcAft>
                          <a:spcPts val="0"/>
                        </a:spcAft>
                      </a:pPr>
                      <a:r>
                        <a:rPr lang="de-DE" sz="1500" dirty="0">
                          <a:effectLst/>
                          <a:latin typeface="+mn-lt"/>
                          <a:ea typeface="Calibri"/>
                          <a:cs typeface="Times New Roman"/>
                        </a:rPr>
                        <a:t>Einblicke in die Lebenswirklichkeit von Jugendlichen in Spanien und Lateinamerika im Vergleich zur eigenen Lebenswelt: </a:t>
                      </a:r>
                    </a:p>
                    <a:p>
                      <a:pPr marL="285750" indent="-285750">
                        <a:lnSpc>
                          <a:spcPct val="115000"/>
                        </a:lnSpc>
                        <a:spcAft>
                          <a:spcPts val="0"/>
                        </a:spcAft>
                        <a:buFontTx/>
                        <a:buChar char="-"/>
                      </a:pPr>
                      <a:r>
                        <a:rPr lang="de-DE" sz="1500" dirty="0">
                          <a:effectLst/>
                          <a:latin typeface="+mn-lt"/>
                          <a:ea typeface="Calibri"/>
                          <a:cs typeface="Times New Roman"/>
                        </a:rPr>
                        <a:t>…</a:t>
                      </a:r>
                    </a:p>
                    <a:p>
                      <a:pPr marL="285750" indent="-285750">
                        <a:lnSpc>
                          <a:spcPct val="115000"/>
                        </a:lnSpc>
                        <a:spcAft>
                          <a:spcPts val="0"/>
                        </a:spcAft>
                        <a:buFontTx/>
                        <a:buChar char="-"/>
                      </a:pPr>
                      <a:r>
                        <a:rPr lang="de-DE" sz="1500" dirty="0">
                          <a:effectLst/>
                          <a:latin typeface="+mn-lt"/>
                          <a:ea typeface="Calibri"/>
                          <a:cs typeface="Times New Roman"/>
                        </a:rPr>
                        <a:t>…</a:t>
                      </a:r>
                    </a:p>
                    <a:p>
                      <a:pPr marL="285750" indent="-285750">
                        <a:lnSpc>
                          <a:spcPct val="115000"/>
                        </a:lnSpc>
                        <a:spcAft>
                          <a:spcPts val="0"/>
                        </a:spcAft>
                        <a:buFontTx/>
                        <a:buChar char="-"/>
                      </a:pPr>
                      <a:r>
                        <a:rPr lang="de-DE" sz="1500" dirty="0">
                          <a:effectLst/>
                          <a:latin typeface="+mn-lt"/>
                          <a:ea typeface="Calibri"/>
                          <a:cs typeface="Times New Roman"/>
                        </a:rPr>
                        <a:t>…</a:t>
                      </a:r>
                    </a:p>
                    <a:p>
                      <a:pPr>
                        <a:lnSpc>
                          <a:spcPct val="115000"/>
                        </a:lnSpc>
                        <a:spcAft>
                          <a:spcPts val="0"/>
                        </a:spcAft>
                      </a:pPr>
                      <a:endParaRPr lang="de-DE" sz="1500" dirty="0">
                        <a:effectLst/>
                        <a:latin typeface="+mn-lt"/>
                        <a:ea typeface="Calibri"/>
                        <a:cs typeface="Times New Roman"/>
                      </a:endParaRPr>
                    </a:p>
                    <a:p>
                      <a:pPr>
                        <a:lnSpc>
                          <a:spcPct val="115000"/>
                        </a:lnSpc>
                        <a:spcAft>
                          <a:spcPts val="0"/>
                        </a:spcAft>
                      </a:pPr>
                      <a:endParaRPr lang="de-DE" sz="1500" dirty="0">
                        <a:effectLst/>
                        <a:latin typeface="+mn-lt"/>
                        <a:ea typeface="Calibri"/>
                        <a:cs typeface="Times New Roman"/>
                      </a:endParaRPr>
                    </a:p>
                    <a:p>
                      <a:pPr>
                        <a:lnSpc>
                          <a:spcPct val="115000"/>
                        </a:lnSpc>
                        <a:spcAft>
                          <a:spcPts val="0"/>
                        </a:spcAft>
                      </a:pPr>
                      <a:r>
                        <a:rPr lang="de-DE" sz="1500" dirty="0">
                          <a:effectLst/>
                          <a:latin typeface="+mn-lt"/>
                          <a:ea typeface="Calibri"/>
                          <a:cs typeface="Times New Roman"/>
                        </a:rPr>
                        <a:t>Einblicke in die spanischsprac</a:t>
                      </a:r>
                      <a:r>
                        <a:rPr lang="de-DE" sz="1500" baseline="0" dirty="0">
                          <a:effectLst/>
                          <a:latin typeface="+mn-lt"/>
                          <a:ea typeface="Calibri"/>
                          <a:cs typeface="Times New Roman"/>
                        </a:rPr>
                        <a:t>hige Welt:</a:t>
                      </a:r>
                    </a:p>
                    <a:p>
                      <a:pPr marL="285750" indent="-285750">
                        <a:lnSpc>
                          <a:spcPct val="115000"/>
                        </a:lnSpc>
                        <a:spcAft>
                          <a:spcPts val="0"/>
                        </a:spcAft>
                        <a:buFontTx/>
                        <a:buChar char="-"/>
                      </a:pPr>
                      <a:r>
                        <a:rPr lang="de-DE" sz="1500" baseline="0" dirty="0">
                          <a:effectLst/>
                          <a:latin typeface="+mn-lt"/>
                          <a:ea typeface="Calibri"/>
                          <a:cs typeface="Times New Roman"/>
                        </a:rPr>
                        <a:t>…</a:t>
                      </a:r>
                    </a:p>
                    <a:p>
                      <a:pPr marL="285750" indent="-285750">
                        <a:lnSpc>
                          <a:spcPct val="115000"/>
                        </a:lnSpc>
                        <a:spcAft>
                          <a:spcPts val="0"/>
                        </a:spcAft>
                        <a:buFontTx/>
                        <a:buChar char="-"/>
                      </a:pPr>
                      <a:r>
                        <a:rPr lang="de-DE" sz="1500" baseline="0" dirty="0">
                          <a:effectLst/>
                          <a:latin typeface="+mn-lt"/>
                          <a:ea typeface="Calibri"/>
                          <a:cs typeface="Times New Roman"/>
                        </a:rPr>
                        <a:t>…</a:t>
                      </a:r>
                    </a:p>
                    <a:p>
                      <a:pPr marL="285750" indent="-285750">
                        <a:lnSpc>
                          <a:spcPct val="115000"/>
                        </a:lnSpc>
                        <a:spcAft>
                          <a:spcPts val="0"/>
                        </a:spcAft>
                        <a:buFontTx/>
                        <a:buChar char="-"/>
                      </a:pPr>
                      <a:r>
                        <a:rPr lang="de-DE" sz="1500" baseline="0" dirty="0">
                          <a:effectLst/>
                          <a:latin typeface="+mn-lt"/>
                          <a:ea typeface="Calibri"/>
                          <a:cs typeface="Times New Roman"/>
                        </a:rPr>
                        <a:t>…</a:t>
                      </a:r>
                      <a:endParaRPr lang="de-DE"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alpha val="80000"/>
                      </a:schemeClr>
                    </a:solidFill>
                  </a:tcPr>
                </a:tc>
                <a:extLst>
                  <a:ext uri="{0D108BD9-81ED-4DB2-BD59-A6C34878D82A}">
                    <a16:rowId xmlns:a16="http://schemas.microsoft.com/office/drawing/2014/main" val="10001"/>
                  </a:ext>
                </a:extLst>
              </a:tr>
            </a:tbl>
          </a:graphicData>
        </a:graphic>
      </p:graphicFrame>
      <p:sp>
        <p:nvSpPr>
          <p:cNvPr id="10"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3665860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35</a:t>
            </a:fld>
            <a:endParaRPr lang="de-DE"/>
          </a:p>
        </p:txBody>
      </p:sp>
      <p:sp>
        <p:nvSpPr>
          <p:cNvPr id="8" name="Textfeld 7"/>
          <p:cNvSpPr txBox="1"/>
          <p:nvPr/>
        </p:nvSpPr>
        <p:spPr>
          <a:xfrm>
            <a:off x="539552" y="980728"/>
            <a:ext cx="8424936" cy="400110"/>
          </a:xfrm>
          <a:prstGeom prst="rect">
            <a:avLst/>
          </a:prstGeom>
          <a:noFill/>
        </p:spPr>
        <p:txBody>
          <a:bodyPr wrap="square" rtlCol="0">
            <a:spAutoFit/>
          </a:bodyPr>
          <a:lstStyle/>
          <a:p>
            <a:r>
              <a:rPr lang="de-DE" sz="2000" dirty="0"/>
              <a:t>Interkulturelle  kommunikative Kompetenz – Fachliche Konkretisierungen</a:t>
            </a:r>
          </a:p>
        </p:txBody>
      </p:sp>
      <p:sp>
        <p:nvSpPr>
          <p:cNvPr id="4" name="Rechteck 3"/>
          <p:cNvSpPr/>
          <p:nvPr/>
        </p:nvSpPr>
        <p:spPr>
          <a:xfrm>
            <a:off x="467544" y="1700808"/>
            <a:ext cx="8136903" cy="115212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a:p>
            <a:pPr algn="ctr"/>
            <a:r>
              <a:rPr lang="de-DE" dirty="0">
                <a:solidFill>
                  <a:schemeClr val="tx1"/>
                </a:solidFill>
              </a:rPr>
              <a:t>Einblicke in die Lebenswirklichkeit von Jugendlichen in Spanien und Lateinamerika im Vergleich zur eigenen Lebenswelt </a:t>
            </a:r>
          </a:p>
          <a:p>
            <a:pPr algn="ctr"/>
            <a:endParaRPr lang="de-DE" sz="1400" dirty="0">
              <a:solidFill>
                <a:schemeClr val="tx1"/>
              </a:solidFill>
            </a:endParaRPr>
          </a:p>
          <a:p>
            <a:pPr algn="ctr"/>
            <a:r>
              <a:rPr lang="de-DE" sz="1400" dirty="0">
                <a:solidFill>
                  <a:schemeClr val="tx1"/>
                </a:solidFill>
              </a:rPr>
              <a:t>(zweite Fremdsprache, 2. Stufe) </a:t>
            </a:r>
          </a:p>
          <a:p>
            <a:pPr algn="ctr"/>
            <a:endParaRPr lang="de-DE" dirty="0"/>
          </a:p>
        </p:txBody>
      </p:sp>
      <p:sp>
        <p:nvSpPr>
          <p:cNvPr id="14" name="Rechteck 13"/>
          <p:cNvSpPr/>
          <p:nvPr/>
        </p:nvSpPr>
        <p:spPr>
          <a:xfrm>
            <a:off x="467544" y="3237948"/>
            <a:ext cx="2520280" cy="2376264"/>
          </a:xfrm>
          <a:prstGeom prst="rect">
            <a:avLst/>
          </a:prstGeom>
          <a:solidFill>
            <a:schemeClr val="accent1">
              <a:lumMod val="20000"/>
              <a:lumOff val="8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15000"/>
              </a:lnSpc>
              <a:spcAft>
                <a:spcPts val="0"/>
              </a:spcAft>
              <a:buFont typeface="Arial" panose="020B0604020202020204" pitchFamily="34" charset="0"/>
              <a:buChar char="•"/>
            </a:pPr>
            <a:r>
              <a:rPr lang="de-DE" sz="1600" dirty="0">
                <a:solidFill>
                  <a:schemeClr val="tx1"/>
                </a:solidFill>
                <a:ea typeface="Calibri"/>
                <a:cs typeface="Times New Roman"/>
              </a:rPr>
              <a:t>Alltagsleben, Familie, Freundschaft/Partner-</a:t>
            </a:r>
            <a:r>
              <a:rPr lang="de-DE" sz="1600" dirty="0" err="1">
                <a:solidFill>
                  <a:schemeClr val="tx1"/>
                </a:solidFill>
                <a:ea typeface="Calibri"/>
                <a:cs typeface="Times New Roman"/>
              </a:rPr>
              <a:t>schaft</a:t>
            </a:r>
            <a:r>
              <a:rPr lang="de-DE" sz="1600" dirty="0">
                <a:solidFill>
                  <a:schemeClr val="tx1"/>
                </a:solidFill>
                <a:ea typeface="Calibri"/>
                <a:cs typeface="Times New Roman"/>
              </a:rPr>
              <a:t>, </a:t>
            </a:r>
          </a:p>
          <a:p>
            <a:pPr marL="285750" indent="-285750">
              <a:lnSpc>
                <a:spcPct val="115000"/>
              </a:lnSpc>
              <a:spcAft>
                <a:spcPts val="0"/>
              </a:spcAft>
              <a:buFont typeface="Arial" panose="020B0604020202020204" pitchFamily="34" charset="0"/>
              <a:buChar char="•"/>
            </a:pPr>
            <a:r>
              <a:rPr lang="de-DE" sz="1600" dirty="0">
                <a:solidFill>
                  <a:schemeClr val="tx1"/>
                </a:solidFill>
                <a:ea typeface="Calibri"/>
                <a:cs typeface="Times New Roman"/>
              </a:rPr>
              <a:t>Umgang mit Vielfalt, </a:t>
            </a:r>
          </a:p>
          <a:p>
            <a:pPr marL="285750" indent="-285750">
              <a:lnSpc>
                <a:spcPct val="115000"/>
              </a:lnSpc>
              <a:spcAft>
                <a:spcPts val="0"/>
              </a:spcAft>
              <a:buFont typeface="Arial" panose="020B0604020202020204" pitchFamily="34" charset="0"/>
              <a:buChar char="•"/>
            </a:pPr>
            <a:r>
              <a:rPr lang="de-DE" sz="1600" dirty="0">
                <a:solidFill>
                  <a:schemeClr val="tx1"/>
                </a:solidFill>
                <a:ea typeface="Calibri"/>
                <a:cs typeface="Times New Roman"/>
              </a:rPr>
              <a:t>Freizeitgestaltung und Konsumverhalten auch unter Berücksichtigung des Umweltschutzes</a:t>
            </a:r>
          </a:p>
        </p:txBody>
      </p:sp>
      <p:sp>
        <p:nvSpPr>
          <p:cNvPr id="15" name="Rechteck 14"/>
          <p:cNvSpPr/>
          <p:nvPr/>
        </p:nvSpPr>
        <p:spPr>
          <a:xfrm>
            <a:off x="6228184" y="3211972"/>
            <a:ext cx="2376262" cy="2376264"/>
          </a:xfrm>
          <a:prstGeom prst="rect">
            <a:avLst/>
          </a:prstGeom>
          <a:solidFill>
            <a:schemeClr val="accent1">
              <a:lumMod val="20000"/>
              <a:lumOff val="8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15000"/>
              </a:lnSpc>
              <a:buFont typeface="Arial" panose="020B0604020202020204" pitchFamily="34" charset="0"/>
              <a:buChar char="•"/>
            </a:pPr>
            <a:r>
              <a:rPr lang="de-DE" sz="1600" dirty="0">
                <a:solidFill>
                  <a:schemeClr val="tx1"/>
                </a:solidFill>
                <a:ea typeface="Calibri"/>
                <a:cs typeface="Times New Roman"/>
              </a:rPr>
              <a:t>Ausbildung/Schule/ Beruf: Einblicke in Schulsysteme und in die Berufs- und Arbeitswelt, Praktika, ehrenamtliche Tätigkeiten</a:t>
            </a:r>
          </a:p>
        </p:txBody>
      </p:sp>
      <p:sp>
        <p:nvSpPr>
          <p:cNvPr id="16" name="Rechteck 15"/>
          <p:cNvSpPr/>
          <p:nvPr/>
        </p:nvSpPr>
        <p:spPr>
          <a:xfrm>
            <a:off x="3419872" y="3217832"/>
            <a:ext cx="2448272" cy="2731447"/>
          </a:xfrm>
          <a:prstGeom prst="rect">
            <a:avLst/>
          </a:prstGeom>
          <a:solidFill>
            <a:schemeClr val="accent1">
              <a:lumMod val="20000"/>
              <a:lumOff val="8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15000"/>
              </a:lnSpc>
              <a:buFont typeface="Arial" panose="020B0604020202020204" pitchFamily="34" charset="0"/>
              <a:buChar char="•"/>
            </a:pPr>
            <a:r>
              <a:rPr lang="de-DE" sz="1600" dirty="0">
                <a:solidFill>
                  <a:schemeClr val="tx1"/>
                </a:solidFill>
                <a:ea typeface="Calibri"/>
                <a:cs typeface="Times New Roman"/>
              </a:rPr>
              <a:t>Bedeutung digitaler Medien im Alltag,</a:t>
            </a:r>
          </a:p>
          <a:p>
            <a:pPr marL="285750" indent="-285750">
              <a:lnSpc>
                <a:spcPct val="115000"/>
              </a:lnSpc>
              <a:buFont typeface="Arial" panose="020B0604020202020204" pitchFamily="34" charset="0"/>
              <a:buChar char="•"/>
            </a:pPr>
            <a:r>
              <a:rPr lang="de-DE" sz="1600" dirty="0">
                <a:solidFill>
                  <a:schemeClr val="tx1"/>
                </a:solidFill>
                <a:ea typeface="Calibri"/>
                <a:cs typeface="Times New Roman"/>
              </a:rPr>
              <a:t>reflektierter, verantwortungsvoller und selbstregulierter Umgang mit Medien,</a:t>
            </a:r>
          </a:p>
          <a:p>
            <a:pPr marL="285750" indent="-285750">
              <a:lnSpc>
                <a:spcPct val="115000"/>
              </a:lnSpc>
              <a:buFont typeface="Arial" panose="020B0604020202020204" pitchFamily="34" charset="0"/>
              <a:buChar char="•"/>
            </a:pPr>
            <a:r>
              <a:rPr lang="de-DE" sz="1600" dirty="0">
                <a:solidFill>
                  <a:schemeClr val="tx1"/>
                </a:solidFill>
                <a:ea typeface="Calibri"/>
                <a:cs typeface="Times New Roman"/>
              </a:rPr>
              <a:t>Möglichkeiten und Grenzen der Mediennutzung</a:t>
            </a:r>
          </a:p>
        </p:txBody>
      </p:sp>
      <p:sp>
        <p:nvSpPr>
          <p:cNvPr id="10"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4294344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36</a:t>
            </a:fld>
            <a:endParaRPr lang="de-DE"/>
          </a:p>
        </p:txBody>
      </p:sp>
      <p:sp>
        <p:nvSpPr>
          <p:cNvPr id="8" name="Textfeld 7"/>
          <p:cNvSpPr txBox="1"/>
          <p:nvPr/>
        </p:nvSpPr>
        <p:spPr>
          <a:xfrm>
            <a:off x="539552" y="980728"/>
            <a:ext cx="8424936" cy="400110"/>
          </a:xfrm>
          <a:prstGeom prst="rect">
            <a:avLst/>
          </a:prstGeom>
          <a:noFill/>
        </p:spPr>
        <p:txBody>
          <a:bodyPr wrap="square" rtlCol="0">
            <a:spAutoFit/>
          </a:bodyPr>
          <a:lstStyle/>
          <a:p>
            <a:r>
              <a:rPr lang="de-DE" sz="2000" dirty="0"/>
              <a:t>Interkulturelle  kommunikative Kompetenz – fachliche Konkretisierungen</a:t>
            </a:r>
          </a:p>
        </p:txBody>
      </p:sp>
      <p:sp>
        <p:nvSpPr>
          <p:cNvPr id="10" name="Rechteck 9"/>
          <p:cNvSpPr/>
          <p:nvPr/>
        </p:nvSpPr>
        <p:spPr>
          <a:xfrm>
            <a:off x="539552" y="1700808"/>
            <a:ext cx="8064896" cy="93610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a:p>
            <a:pPr algn="ctr"/>
            <a:r>
              <a:rPr lang="de-DE" dirty="0">
                <a:solidFill>
                  <a:schemeClr val="tx1"/>
                </a:solidFill>
              </a:rPr>
              <a:t>Einblicke in die spanischsprachige Welt</a:t>
            </a:r>
          </a:p>
          <a:p>
            <a:pPr algn="ctr"/>
            <a:endParaRPr lang="de-DE" sz="1400" dirty="0">
              <a:solidFill>
                <a:schemeClr val="tx1"/>
              </a:solidFill>
            </a:endParaRPr>
          </a:p>
          <a:p>
            <a:pPr algn="ctr"/>
            <a:r>
              <a:rPr lang="de-DE" sz="1400" dirty="0">
                <a:solidFill>
                  <a:schemeClr val="tx1"/>
                </a:solidFill>
              </a:rPr>
              <a:t>(zweite Fremdsprache, 2. Stufe) </a:t>
            </a:r>
          </a:p>
          <a:p>
            <a:pPr algn="ctr"/>
            <a:r>
              <a:rPr lang="de-DE" dirty="0"/>
              <a:t> </a:t>
            </a:r>
          </a:p>
        </p:txBody>
      </p:sp>
      <p:sp>
        <p:nvSpPr>
          <p:cNvPr id="11" name="Rechteck 10"/>
          <p:cNvSpPr/>
          <p:nvPr/>
        </p:nvSpPr>
        <p:spPr>
          <a:xfrm>
            <a:off x="556742" y="3212975"/>
            <a:ext cx="2216777" cy="2520280"/>
          </a:xfrm>
          <a:prstGeom prst="rect">
            <a:avLst/>
          </a:prstGeom>
          <a:solidFill>
            <a:srgbClr val="EFE0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15000"/>
              </a:lnSpc>
              <a:buFont typeface="Arial" panose="020B0604020202020204" pitchFamily="34" charset="0"/>
              <a:buChar char="•"/>
            </a:pPr>
            <a:r>
              <a:rPr lang="de-DE" sz="1600" dirty="0">
                <a:solidFill>
                  <a:schemeClr val="tx1"/>
                </a:solidFill>
                <a:ea typeface="Calibri"/>
                <a:cs typeface="Times New Roman"/>
              </a:rPr>
              <a:t>aktuelles gesellschaftliches, politisches, kulturelles und wirtschaftliches Leben in Spanien und Lateinamerika </a:t>
            </a:r>
          </a:p>
        </p:txBody>
      </p:sp>
      <p:sp>
        <p:nvSpPr>
          <p:cNvPr id="12" name="Rechteck 11"/>
          <p:cNvSpPr/>
          <p:nvPr/>
        </p:nvSpPr>
        <p:spPr>
          <a:xfrm>
            <a:off x="3203848" y="3195196"/>
            <a:ext cx="2232248" cy="2534535"/>
          </a:xfrm>
          <a:prstGeom prst="rect">
            <a:avLst/>
          </a:prstGeom>
          <a:solidFill>
            <a:srgbClr val="EFE0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15000"/>
              </a:lnSpc>
              <a:buFont typeface="Arial" panose="020B0604020202020204" pitchFamily="34" charset="0"/>
              <a:buChar char="•"/>
            </a:pPr>
            <a:r>
              <a:rPr lang="de-DE" sz="1600" dirty="0">
                <a:solidFill>
                  <a:schemeClr val="tx1"/>
                </a:solidFill>
                <a:ea typeface="Calibri"/>
                <a:cs typeface="Times New Roman"/>
              </a:rPr>
              <a:t>Einblicke in regionale Diversität und  sprachliche Besonderheiten</a:t>
            </a:r>
          </a:p>
          <a:p>
            <a:pPr>
              <a:lnSpc>
                <a:spcPct val="115000"/>
              </a:lnSpc>
            </a:pPr>
            <a:endParaRPr lang="de-DE" sz="1600" dirty="0">
              <a:solidFill>
                <a:schemeClr val="tx1"/>
              </a:solidFill>
              <a:ea typeface="Calibri"/>
              <a:cs typeface="Times New Roman"/>
            </a:endParaRPr>
          </a:p>
          <a:p>
            <a:pPr>
              <a:lnSpc>
                <a:spcPct val="115000"/>
              </a:lnSpc>
            </a:pPr>
            <a:endParaRPr lang="de-DE" sz="1600" dirty="0">
              <a:solidFill>
                <a:schemeClr val="tx1"/>
              </a:solidFill>
              <a:ea typeface="Calibri"/>
              <a:cs typeface="Times New Roman"/>
            </a:endParaRPr>
          </a:p>
          <a:p>
            <a:pPr>
              <a:lnSpc>
                <a:spcPct val="115000"/>
              </a:lnSpc>
            </a:pPr>
            <a:endParaRPr lang="de-DE" sz="1600" dirty="0">
              <a:solidFill>
                <a:schemeClr val="tx1"/>
              </a:solidFill>
              <a:ea typeface="Calibri"/>
              <a:cs typeface="Times New Roman"/>
            </a:endParaRPr>
          </a:p>
        </p:txBody>
      </p:sp>
      <p:sp>
        <p:nvSpPr>
          <p:cNvPr id="13" name="Rechteck 12"/>
          <p:cNvSpPr/>
          <p:nvPr/>
        </p:nvSpPr>
        <p:spPr>
          <a:xfrm>
            <a:off x="6156176" y="3212975"/>
            <a:ext cx="2431082" cy="2520279"/>
          </a:xfrm>
          <a:prstGeom prst="rect">
            <a:avLst/>
          </a:prstGeom>
          <a:solidFill>
            <a:srgbClr val="EFE0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15000"/>
              </a:lnSpc>
              <a:buFont typeface="Arial" panose="020B0604020202020204" pitchFamily="34" charset="0"/>
              <a:buChar char="•"/>
            </a:pPr>
            <a:r>
              <a:rPr lang="de-DE" sz="1600" dirty="0">
                <a:solidFill>
                  <a:schemeClr val="tx1"/>
                </a:solidFill>
                <a:ea typeface="Calibri"/>
                <a:cs typeface="Times New Roman"/>
              </a:rPr>
              <a:t>vertiefte Beschäftigung mit einer ausgewählten Region in Spanien und einem lateinamerikanischen Land</a:t>
            </a:r>
          </a:p>
        </p:txBody>
      </p:sp>
      <p:sp>
        <p:nvSpPr>
          <p:cNvPr id="14"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1658625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37</a:t>
            </a:fld>
            <a:endParaRPr lang="de-DE"/>
          </a:p>
        </p:txBody>
      </p:sp>
      <p:sp useBgFill="1">
        <p:nvSpPr>
          <p:cNvPr id="8" name="Textfeld 7"/>
          <p:cNvSpPr txBox="1"/>
          <p:nvPr/>
        </p:nvSpPr>
        <p:spPr>
          <a:xfrm>
            <a:off x="323528" y="404664"/>
            <a:ext cx="8424936" cy="1384995"/>
          </a:xfrm>
          <a:prstGeom prst="rect">
            <a:avLst/>
          </a:prstGeom>
        </p:spPr>
        <p:txBody>
          <a:bodyPr wrap="square" rtlCol="0">
            <a:spAutoFit/>
          </a:bodyPr>
          <a:lstStyle/>
          <a:p>
            <a:r>
              <a:rPr lang="de-DE" sz="2800" dirty="0"/>
              <a:t>Interkulturelle  kommunikative Kompetenz: </a:t>
            </a:r>
          </a:p>
          <a:p>
            <a:r>
              <a:rPr lang="de-DE" sz="2800" b="1" dirty="0"/>
              <a:t>Beispiel zur Umsetzung und Verschränkung der Konkretisierungen (Beispiel 1)</a:t>
            </a:r>
            <a:endParaRPr lang="de-DE" sz="2800" dirty="0"/>
          </a:p>
        </p:txBody>
      </p:sp>
      <p:graphicFrame>
        <p:nvGraphicFramePr>
          <p:cNvPr id="9" name="Tabelle 8"/>
          <p:cNvGraphicFramePr>
            <a:graphicFrameLocks noGrp="1"/>
          </p:cNvGraphicFramePr>
          <p:nvPr>
            <p:extLst>
              <p:ext uri="{D42A27DB-BD31-4B8C-83A1-F6EECF244321}">
                <p14:modId xmlns:p14="http://schemas.microsoft.com/office/powerpoint/2010/main" val="1576217594"/>
              </p:ext>
            </p:extLst>
          </p:nvPr>
        </p:nvGraphicFramePr>
        <p:xfrm>
          <a:off x="179512" y="2101329"/>
          <a:ext cx="8712968" cy="3960876"/>
        </p:xfrm>
        <a:graphic>
          <a:graphicData uri="http://schemas.openxmlformats.org/drawingml/2006/table">
            <a:tbl>
              <a:tblPr firstRow="1" firstCol="1" bandRow="1"/>
              <a:tblGrid>
                <a:gridCol w="1416743">
                  <a:extLst>
                    <a:ext uri="{9D8B030D-6E8A-4147-A177-3AD203B41FA5}">
                      <a16:colId xmlns:a16="http://schemas.microsoft.com/office/drawing/2014/main" val="20000"/>
                    </a:ext>
                  </a:extLst>
                </a:gridCol>
                <a:gridCol w="7296225">
                  <a:extLst>
                    <a:ext uri="{9D8B030D-6E8A-4147-A177-3AD203B41FA5}">
                      <a16:colId xmlns:a16="http://schemas.microsoft.com/office/drawing/2014/main" val="20001"/>
                    </a:ext>
                  </a:extLst>
                </a:gridCol>
              </a:tblGrid>
              <a:tr h="360040">
                <a:tc>
                  <a:txBody>
                    <a:bodyPr/>
                    <a:lstStyle/>
                    <a:p>
                      <a:pPr algn="ctr">
                        <a:lnSpc>
                          <a:spcPct val="115000"/>
                        </a:lnSpc>
                        <a:spcAft>
                          <a:spcPts val="0"/>
                        </a:spcAft>
                      </a:pPr>
                      <a:r>
                        <a:rPr lang="de-DE" sz="1400" kern="1200" dirty="0">
                          <a:solidFill>
                            <a:schemeClr val="tx1"/>
                          </a:solidFill>
                          <a:latin typeface="+mn-lt"/>
                          <a:ea typeface="+mn-ea"/>
                          <a:cs typeface="+mn-cs"/>
                        </a:rPr>
                        <a:t>Unterrichts-vorhaben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73000"/>
                      </a:schemeClr>
                    </a:solidFill>
                  </a:tcPr>
                </a:tc>
                <a:tc>
                  <a:txBody>
                    <a:bodyPr/>
                    <a:lstStyle/>
                    <a:p>
                      <a:pPr marL="0" algn="ctr" defTabSz="914400" rtl="0" eaLnBrk="1" latinLnBrk="0" hangingPunct="1">
                        <a:lnSpc>
                          <a:spcPct val="115000"/>
                        </a:lnSpc>
                        <a:spcAft>
                          <a:spcPts val="0"/>
                        </a:spcAft>
                      </a:pPr>
                      <a:r>
                        <a:rPr lang="de-DE" sz="1400" kern="1200" dirty="0">
                          <a:solidFill>
                            <a:schemeClr val="tx1"/>
                          </a:solidFill>
                          <a:latin typeface="+mn-lt"/>
                          <a:ea typeface="+mn-ea"/>
                          <a:cs typeface="+mn-cs"/>
                        </a:rPr>
                        <a:t>Fachliche Konkretisierungen</a:t>
                      </a:r>
                    </a:p>
                    <a:p>
                      <a:pPr marL="0" algn="ctr" defTabSz="914400" rtl="0" eaLnBrk="1" latinLnBrk="0" hangingPunct="1">
                        <a:lnSpc>
                          <a:spcPct val="115000"/>
                        </a:lnSpc>
                        <a:spcAft>
                          <a:spcPts val="0"/>
                        </a:spcAft>
                      </a:pPr>
                      <a:endParaRPr lang="de-DE" sz="1400" kern="1200" dirty="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73000"/>
                      </a:schemeClr>
                    </a:solidFill>
                  </a:tcPr>
                </a:tc>
                <a:extLst>
                  <a:ext uri="{0D108BD9-81ED-4DB2-BD59-A6C34878D82A}">
                    <a16:rowId xmlns:a16="http://schemas.microsoft.com/office/drawing/2014/main" val="10001"/>
                  </a:ext>
                </a:extLst>
              </a:tr>
              <a:tr h="3120395">
                <a:tc>
                  <a:txBody>
                    <a:bodyPr/>
                    <a:lstStyle/>
                    <a:p>
                      <a:pPr marL="0" indent="0" algn="l" defTabSz="914400" rtl="0" eaLnBrk="1" latinLnBrk="0" hangingPunct="1">
                        <a:lnSpc>
                          <a:spcPct val="115000"/>
                        </a:lnSpc>
                        <a:spcAft>
                          <a:spcPts val="0"/>
                        </a:spcAft>
                        <a:buFont typeface="Arial" panose="020B0604020202020204" pitchFamily="34" charset="0"/>
                        <a:buNone/>
                      </a:pPr>
                      <a:endParaRPr lang="de-DE" sz="1500" b="1" kern="1200" baseline="0" dirty="0">
                        <a:solidFill>
                          <a:schemeClr val="tx1"/>
                        </a:solidFill>
                        <a:effectLst/>
                        <a:latin typeface="+mj-lt"/>
                        <a:ea typeface="Calibri"/>
                        <a:cs typeface="Times New Roman"/>
                      </a:endParaRPr>
                    </a:p>
                    <a:p>
                      <a:pPr marL="0" indent="0" algn="l" defTabSz="914400" rtl="0" eaLnBrk="1" latinLnBrk="0" hangingPunct="1">
                        <a:lnSpc>
                          <a:spcPct val="115000"/>
                        </a:lnSpc>
                        <a:spcAft>
                          <a:spcPts val="0"/>
                        </a:spcAft>
                        <a:buFont typeface="Arial" panose="020B0604020202020204" pitchFamily="34" charset="0"/>
                        <a:buNone/>
                      </a:pPr>
                      <a:endParaRPr lang="de-DE" sz="1500" b="1" kern="1200" baseline="0" dirty="0">
                        <a:solidFill>
                          <a:schemeClr val="tx1"/>
                        </a:solidFill>
                        <a:effectLst/>
                        <a:latin typeface="+mj-lt"/>
                        <a:ea typeface="Calibri"/>
                        <a:cs typeface="Times New Roman"/>
                      </a:endParaRPr>
                    </a:p>
                    <a:p>
                      <a:pPr marL="0" indent="0" algn="l" defTabSz="914400" rtl="0" eaLnBrk="1" latinLnBrk="0" hangingPunct="1">
                        <a:lnSpc>
                          <a:spcPct val="115000"/>
                        </a:lnSpc>
                        <a:spcAft>
                          <a:spcPts val="0"/>
                        </a:spcAft>
                        <a:buFont typeface="Arial" panose="020B0604020202020204" pitchFamily="34" charset="0"/>
                        <a:buNone/>
                      </a:pPr>
                      <a:r>
                        <a:rPr lang="de-DE" sz="1500" b="1" kern="1200" baseline="0" dirty="0" err="1">
                          <a:solidFill>
                            <a:schemeClr val="tx1"/>
                          </a:solidFill>
                          <a:effectLst/>
                          <a:latin typeface="+mj-lt"/>
                          <a:ea typeface="Calibri"/>
                          <a:cs typeface="Times New Roman"/>
                        </a:rPr>
                        <a:t>Argentina</a:t>
                      </a:r>
                      <a:r>
                        <a:rPr lang="de-DE" sz="1500" b="1" kern="1200" baseline="0" dirty="0">
                          <a:solidFill>
                            <a:schemeClr val="tx1"/>
                          </a:solidFill>
                          <a:effectLst/>
                          <a:latin typeface="+mj-lt"/>
                          <a:ea typeface="Calibri"/>
                          <a:cs typeface="Times New Roman"/>
                        </a:rPr>
                        <a:t> – </a:t>
                      </a:r>
                      <a:r>
                        <a:rPr lang="de-DE" sz="1500" b="1" kern="1200" baseline="0" dirty="0" err="1">
                          <a:solidFill>
                            <a:schemeClr val="tx1"/>
                          </a:solidFill>
                          <a:effectLst/>
                          <a:latin typeface="+mj-lt"/>
                          <a:ea typeface="Calibri"/>
                          <a:cs typeface="Times New Roman"/>
                        </a:rPr>
                        <a:t>no</a:t>
                      </a:r>
                      <a:r>
                        <a:rPr lang="de-DE" sz="1500" b="1" kern="1200" baseline="0" dirty="0">
                          <a:solidFill>
                            <a:schemeClr val="tx1"/>
                          </a:solidFill>
                          <a:effectLst/>
                          <a:latin typeface="+mj-lt"/>
                          <a:ea typeface="Calibri"/>
                          <a:cs typeface="Times New Roman"/>
                        </a:rPr>
                        <a:t> solo </a:t>
                      </a:r>
                      <a:r>
                        <a:rPr lang="de-DE" sz="1500" b="1" kern="1200" baseline="0" dirty="0" err="1">
                          <a:solidFill>
                            <a:schemeClr val="tx1"/>
                          </a:solidFill>
                          <a:effectLst/>
                          <a:latin typeface="+mj-lt"/>
                          <a:ea typeface="Calibri"/>
                          <a:cs typeface="Times New Roman"/>
                        </a:rPr>
                        <a:t>tango</a:t>
                      </a:r>
                      <a:r>
                        <a:rPr lang="de-DE" sz="1500" b="1" kern="1200" baseline="0" dirty="0">
                          <a:solidFill>
                            <a:schemeClr val="tx1"/>
                          </a:solidFill>
                          <a:effectLst/>
                          <a:latin typeface="+mj-lt"/>
                          <a:ea typeface="Calibri"/>
                          <a:cs typeface="Times New Roman"/>
                        </a:rPr>
                        <a:t> y </a:t>
                      </a:r>
                      <a:r>
                        <a:rPr lang="de-DE" sz="1500" b="1" kern="1200" baseline="0" dirty="0" err="1">
                          <a:solidFill>
                            <a:schemeClr val="tx1"/>
                          </a:solidFill>
                          <a:effectLst/>
                          <a:latin typeface="+mj-lt"/>
                          <a:ea typeface="Calibri"/>
                          <a:cs typeface="Times New Roman"/>
                        </a:rPr>
                        <a:t>fútbol</a:t>
                      </a:r>
                      <a:endParaRPr lang="de-DE" sz="1500" b="1" kern="1200" baseline="0" dirty="0">
                        <a:solidFill>
                          <a:schemeClr val="tx1"/>
                        </a:solidFill>
                        <a:effectLst/>
                        <a:latin typeface="+mj-lt"/>
                        <a:ea typeface="Calibri"/>
                        <a:cs typeface="Times New Roman"/>
                      </a:endParaRPr>
                    </a:p>
                    <a:p>
                      <a:pPr marL="0" indent="0" algn="l" defTabSz="914400" rtl="0" eaLnBrk="1" latinLnBrk="0" hangingPunct="1">
                        <a:lnSpc>
                          <a:spcPct val="115000"/>
                        </a:lnSpc>
                        <a:spcAft>
                          <a:spcPts val="0"/>
                        </a:spcAft>
                        <a:buFont typeface="Arial" panose="020B0604020202020204" pitchFamily="34" charset="0"/>
                        <a:buNone/>
                      </a:pPr>
                      <a:endParaRPr lang="de-DE" sz="1500" kern="1200" dirty="0">
                        <a:solidFill>
                          <a:schemeClr val="tx1"/>
                        </a:solidFill>
                        <a:effectLst/>
                        <a:latin typeface="+mj-lt"/>
                        <a:ea typeface="Calibri"/>
                        <a:cs typeface="Times New Roman"/>
                      </a:endParaRPr>
                    </a:p>
                    <a:p>
                      <a:pPr marL="0" indent="0" algn="l" defTabSz="914400" rtl="0" eaLnBrk="1" latinLnBrk="0" hangingPunct="1">
                        <a:lnSpc>
                          <a:spcPct val="115000"/>
                        </a:lnSpc>
                        <a:spcAft>
                          <a:spcPts val="0"/>
                        </a:spcAft>
                        <a:buFont typeface="Arial" panose="020B0604020202020204" pitchFamily="34" charset="0"/>
                        <a:buNone/>
                      </a:pPr>
                      <a:endParaRPr lang="de-DE" sz="1500" b="1" kern="1200" baseline="0" dirty="0">
                        <a:solidFill>
                          <a:schemeClr val="tx1"/>
                        </a:solidFill>
                        <a:effectLst/>
                        <a:latin typeface="+mj-lt"/>
                        <a:ea typeface="Calibri"/>
                        <a:cs typeface="Times New Roman"/>
                      </a:endParaRPr>
                    </a:p>
                    <a:p>
                      <a:pPr marL="0" indent="0" algn="l" defTabSz="914400" rtl="0" eaLnBrk="1" latinLnBrk="0" hangingPunct="1">
                        <a:lnSpc>
                          <a:spcPct val="115000"/>
                        </a:lnSpc>
                        <a:spcAft>
                          <a:spcPts val="0"/>
                        </a:spcAft>
                        <a:buFont typeface="Arial" panose="020B0604020202020204" pitchFamily="34" charset="0"/>
                        <a:buNone/>
                      </a:pPr>
                      <a:endParaRPr lang="de-DE" sz="1500" kern="1200" baseline="0" dirty="0">
                        <a:solidFill>
                          <a:schemeClr val="tx1"/>
                        </a:solidFill>
                        <a:effectLst/>
                        <a:latin typeface="+mj-lt"/>
                        <a:ea typeface="Calibri"/>
                        <a:cs typeface="Times New Roman"/>
                      </a:endParaRPr>
                    </a:p>
                    <a:p>
                      <a:pPr marL="0" indent="0" algn="l" defTabSz="914400" rtl="0" eaLnBrk="1" latinLnBrk="0" hangingPunct="1">
                        <a:lnSpc>
                          <a:spcPct val="115000"/>
                        </a:lnSpc>
                        <a:spcAft>
                          <a:spcPts val="0"/>
                        </a:spcAft>
                        <a:buFont typeface="Arial" panose="020B0604020202020204" pitchFamily="34" charset="0"/>
                        <a:buNone/>
                      </a:pPr>
                      <a:endParaRPr lang="de-DE" sz="1500" kern="1200" dirty="0">
                        <a:solidFill>
                          <a:schemeClr val="tx1"/>
                        </a:solidFill>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73000"/>
                      </a:schemeClr>
                    </a:solidFill>
                  </a:tcPr>
                </a:tc>
                <a:tc>
                  <a:txBody>
                    <a:bodyPr/>
                    <a:lstStyle/>
                    <a:p>
                      <a:pPr marL="0" indent="0" algn="l" defTabSz="914400" rtl="0" eaLnBrk="1" latinLnBrk="0" hangingPunct="1">
                        <a:lnSpc>
                          <a:spcPct val="115000"/>
                        </a:lnSpc>
                        <a:spcAft>
                          <a:spcPts val="0"/>
                        </a:spcAft>
                        <a:buFont typeface="Arial" panose="020B0604020202020204" pitchFamily="34" charset="0"/>
                        <a:buNone/>
                      </a:pPr>
                      <a:r>
                        <a:rPr lang="de-DE" sz="1300" b="1" kern="1200" dirty="0">
                          <a:solidFill>
                            <a:srgbClr val="FF0000"/>
                          </a:solidFill>
                          <a:effectLst/>
                          <a:latin typeface="+mj-lt"/>
                          <a:ea typeface="Calibri"/>
                          <a:cs typeface="Times New Roman"/>
                        </a:rPr>
                        <a:t>Einblicke in die Lebenswirklichkeit von Jugendlichen in Spanien und Lateinamerika im Vergleich zur eigenen Lebenswelt: </a:t>
                      </a:r>
                    </a:p>
                    <a:p>
                      <a:pPr marL="0" indent="0" algn="l" defTabSz="914400" rtl="0" eaLnBrk="1" latinLnBrk="0" hangingPunct="1">
                        <a:lnSpc>
                          <a:spcPct val="115000"/>
                        </a:lnSpc>
                        <a:spcAft>
                          <a:spcPts val="0"/>
                        </a:spcAft>
                        <a:buFont typeface="Arial" panose="020B0604020202020204" pitchFamily="34" charset="0"/>
                        <a:buNone/>
                      </a:pPr>
                      <a:r>
                        <a:rPr lang="de-DE" sz="1300" kern="1200" dirty="0">
                          <a:solidFill>
                            <a:schemeClr val="tx1"/>
                          </a:solidFill>
                          <a:effectLst/>
                          <a:latin typeface="+mj-lt"/>
                          <a:ea typeface="Calibri"/>
                          <a:cs typeface="Times New Roman"/>
                        </a:rPr>
                        <a:t>Alltagsleben, Familie, Freundschaft/Partnerschaft, </a:t>
                      </a:r>
                      <a:r>
                        <a:rPr lang="de-DE" sz="1300" b="1" kern="1200" dirty="0">
                          <a:solidFill>
                            <a:srgbClr val="FF0000"/>
                          </a:solidFill>
                          <a:effectLst/>
                          <a:latin typeface="+mj-lt"/>
                          <a:ea typeface="Calibri"/>
                          <a:cs typeface="Times New Roman"/>
                        </a:rPr>
                        <a:t>Umgang mit Vielfalt</a:t>
                      </a:r>
                      <a:r>
                        <a:rPr lang="de-DE" sz="1300" kern="1200" dirty="0">
                          <a:solidFill>
                            <a:srgbClr val="FF0000"/>
                          </a:solidFill>
                          <a:effectLst/>
                          <a:latin typeface="+mj-lt"/>
                          <a:ea typeface="Calibri"/>
                          <a:cs typeface="Times New Roman"/>
                        </a:rPr>
                        <a:t>, </a:t>
                      </a:r>
                      <a:r>
                        <a:rPr lang="de-DE" sz="1300" b="1" kern="1200" dirty="0">
                          <a:solidFill>
                            <a:srgbClr val="FF0000"/>
                          </a:solidFill>
                          <a:effectLst/>
                          <a:latin typeface="+mj-lt"/>
                          <a:ea typeface="Calibri"/>
                          <a:cs typeface="Times New Roman"/>
                        </a:rPr>
                        <a:t>Freizeitgestaltung</a:t>
                      </a:r>
                      <a:r>
                        <a:rPr lang="de-DE" sz="1300" kern="1200" dirty="0">
                          <a:solidFill>
                            <a:srgbClr val="FF0000"/>
                          </a:solidFill>
                          <a:effectLst/>
                          <a:latin typeface="+mj-lt"/>
                          <a:ea typeface="Calibri"/>
                          <a:cs typeface="Times New Roman"/>
                        </a:rPr>
                        <a:t> </a:t>
                      </a:r>
                      <a:r>
                        <a:rPr lang="de-DE" sz="1300" kern="1200" dirty="0">
                          <a:solidFill>
                            <a:schemeClr val="tx1"/>
                          </a:solidFill>
                          <a:effectLst/>
                          <a:latin typeface="+mj-lt"/>
                          <a:ea typeface="Calibri"/>
                          <a:cs typeface="Times New Roman"/>
                        </a:rPr>
                        <a:t>und Konsumverhalten auch unter Berücksichtigung des Umweltschutzes</a:t>
                      </a:r>
                    </a:p>
                    <a:p>
                      <a:pPr marL="0" indent="0" algn="l" defTabSz="914400" rtl="0" eaLnBrk="1" latinLnBrk="0" hangingPunct="1">
                        <a:lnSpc>
                          <a:spcPct val="115000"/>
                        </a:lnSpc>
                        <a:spcAft>
                          <a:spcPts val="0"/>
                        </a:spcAft>
                        <a:buFont typeface="Arial" panose="020B0604020202020204" pitchFamily="34" charset="0"/>
                        <a:buNone/>
                      </a:pPr>
                      <a:r>
                        <a:rPr lang="de-DE" sz="1300" kern="1200" dirty="0">
                          <a:solidFill>
                            <a:schemeClr val="tx1"/>
                          </a:solidFill>
                          <a:effectLst/>
                          <a:latin typeface="+mj-lt"/>
                          <a:ea typeface="Calibri"/>
                          <a:cs typeface="Times New Roman"/>
                        </a:rPr>
                        <a:t>Bedeutung digitaler Medien im Alltag,  reflektierter, verantwortungsvoller </a:t>
                      </a:r>
                      <a:r>
                        <a:rPr lang="de-DE" sz="1400" dirty="0">
                          <a:solidFill>
                            <a:schemeClr val="tx1"/>
                          </a:solidFill>
                          <a:ea typeface="Calibri"/>
                          <a:cs typeface="Times New Roman"/>
                        </a:rPr>
                        <a:t>und selbstregulierter </a:t>
                      </a:r>
                      <a:r>
                        <a:rPr lang="de-DE" sz="1300" kern="1200" dirty="0">
                          <a:solidFill>
                            <a:schemeClr val="tx1"/>
                          </a:solidFill>
                          <a:effectLst/>
                          <a:latin typeface="+mj-lt"/>
                          <a:ea typeface="Calibri"/>
                          <a:cs typeface="Times New Roman"/>
                        </a:rPr>
                        <a:t>Umgang mit Medien, Möglichkeiten und Grenzen der Mediennutzung</a:t>
                      </a:r>
                    </a:p>
                    <a:p>
                      <a:pPr marL="0" indent="0" algn="l" defTabSz="914400" rtl="0" eaLnBrk="1" latinLnBrk="0" hangingPunct="1">
                        <a:lnSpc>
                          <a:spcPct val="115000"/>
                        </a:lnSpc>
                        <a:spcAft>
                          <a:spcPts val="0"/>
                        </a:spcAft>
                        <a:buFont typeface="Arial" panose="020B0604020202020204" pitchFamily="34" charset="0"/>
                        <a:buNone/>
                      </a:pPr>
                      <a:r>
                        <a:rPr lang="de-DE" sz="1300" kern="1200" dirty="0">
                          <a:solidFill>
                            <a:schemeClr val="tx1"/>
                          </a:solidFill>
                          <a:effectLst/>
                          <a:latin typeface="+mj-lt"/>
                          <a:ea typeface="Calibri"/>
                          <a:cs typeface="Times New Roman"/>
                        </a:rPr>
                        <a:t>Ausbildung/Schule/Beruf: </a:t>
                      </a:r>
                      <a:r>
                        <a:rPr lang="de-DE" sz="1300" b="1" kern="1200" dirty="0">
                          <a:solidFill>
                            <a:srgbClr val="FF0000"/>
                          </a:solidFill>
                          <a:effectLst/>
                          <a:latin typeface="+mj-lt"/>
                          <a:ea typeface="Calibri"/>
                          <a:cs typeface="Times New Roman"/>
                        </a:rPr>
                        <a:t>Einblicke in </a:t>
                      </a:r>
                      <a:r>
                        <a:rPr lang="de-DE" sz="1300" kern="1200" dirty="0">
                          <a:solidFill>
                            <a:schemeClr val="tx1"/>
                          </a:solidFill>
                          <a:effectLst/>
                          <a:latin typeface="+mj-lt"/>
                          <a:ea typeface="Calibri"/>
                          <a:cs typeface="Times New Roman"/>
                        </a:rPr>
                        <a:t>Schulsysteme und in </a:t>
                      </a:r>
                      <a:r>
                        <a:rPr lang="de-DE" sz="1300" b="1" kern="1200" dirty="0">
                          <a:solidFill>
                            <a:srgbClr val="FF0000"/>
                          </a:solidFill>
                          <a:effectLst/>
                          <a:latin typeface="+mj-lt"/>
                          <a:ea typeface="Calibri"/>
                          <a:cs typeface="Times New Roman"/>
                        </a:rPr>
                        <a:t>die</a:t>
                      </a:r>
                      <a:r>
                        <a:rPr lang="de-DE" sz="1300" kern="1200" dirty="0">
                          <a:solidFill>
                            <a:schemeClr val="tx1"/>
                          </a:solidFill>
                          <a:effectLst/>
                          <a:latin typeface="+mj-lt"/>
                          <a:ea typeface="Calibri"/>
                          <a:cs typeface="Times New Roman"/>
                        </a:rPr>
                        <a:t> </a:t>
                      </a:r>
                      <a:r>
                        <a:rPr lang="de-DE" sz="1300" b="1" kern="1200" dirty="0">
                          <a:solidFill>
                            <a:srgbClr val="FF0000"/>
                          </a:solidFill>
                          <a:effectLst/>
                          <a:latin typeface="+mj-lt"/>
                          <a:ea typeface="Calibri"/>
                          <a:cs typeface="Times New Roman"/>
                        </a:rPr>
                        <a:t>Berufs- und Arbeitswelt</a:t>
                      </a:r>
                      <a:r>
                        <a:rPr lang="de-DE" sz="1300" kern="1200" dirty="0">
                          <a:solidFill>
                            <a:schemeClr val="tx1"/>
                          </a:solidFill>
                          <a:effectLst/>
                          <a:latin typeface="+mj-lt"/>
                          <a:ea typeface="Calibri"/>
                          <a:cs typeface="Times New Roman"/>
                        </a:rPr>
                        <a:t>, Praktika, ehrenamtliche Tätigkeiten,</a:t>
                      </a:r>
                    </a:p>
                    <a:p>
                      <a:pPr marL="0" indent="0" algn="l" defTabSz="914400" rtl="0" eaLnBrk="1" latinLnBrk="0" hangingPunct="1">
                        <a:lnSpc>
                          <a:spcPct val="115000"/>
                        </a:lnSpc>
                        <a:spcAft>
                          <a:spcPts val="0"/>
                        </a:spcAft>
                        <a:buFont typeface="Arial" panose="020B0604020202020204" pitchFamily="34" charset="0"/>
                        <a:buNone/>
                      </a:pPr>
                      <a:endParaRPr lang="de-DE" sz="1300" kern="1200" dirty="0">
                        <a:solidFill>
                          <a:schemeClr val="tx1"/>
                        </a:solidFill>
                        <a:effectLst/>
                        <a:latin typeface="+mj-lt"/>
                        <a:ea typeface="Calibri"/>
                        <a:cs typeface="Times New Roman"/>
                      </a:endParaRPr>
                    </a:p>
                    <a:p>
                      <a:pPr marL="0" indent="0" algn="l" defTabSz="914400" rtl="0" eaLnBrk="1" latinLnBrk="0" hangingPunct="1">
                        <a:lnSpc>
                          <a:spcPct val="115000"/>
                        </a:lnSpc>
                        <a:spcAft>
                          <a:spcPts val="0"/>
                        </a:spcAft>
                        <a:buFont typeface="Arial" panose="020B0604020202020204" pitchFamily="34" charset="0"/>
                        <a:buNone/>
                      </a:pPr>
                      <a:r>
                        <a:rPr lang="de-DE" sz="1300" b="1" kern="1200" dirty="0">
                          <a:solidFill>
                            <a:srgbClr val="FF0000"/>
                          </a:solidFill>
                          <a:effectLst/>
                          <a:latin typeface="+mj-lt"/>
                          <a:ea typeface="Calibri"/>
                          <a:cs typeface="Times New Roman"/>
                        </a:rPr>
                        <a:t>Einblicke in die spanischsprachige Welt: </a:t>
                      </a:r>
                    </a:p>
                    <a:p>
                      <a:pPr marL="0" indent="0" algn="l" defTabSz="914400" rtl="0" eaLnBrk="1" latinLnBrk="0" hangingPunct="1">
                        <a:lnSpc>
                          <a:spcPct val="115000"/>
                        </a:lnSpc>
                        <a:spcAft>
                          <a:spcPts val="0"/>
                        </a:spcAft>
                        <a:buFont typeface="Arial" panose="020B0604020202020204" pitchFamily="34" charset="0"/>
                        <a:buNone/>
                      </a:pPr>
                      <a:r>
                        <a:rPr lang="de-DE" sz="1300" b="1" kern="1200" dirty="0">
                          <a:solidFill>
                            <a:srgbClr val="FF0000"/>
                          </a:solidFill>
                          <a:effectLst/>
                          <a:latin typeface="+mj-lt"/>
                          <a:ea typeface="Calibri"/>
                          <a:cs typeface="Times New Roman"/>
                        </a:rPr>
                        <a:t>aktuelles gesellschaftliches, politisches, kulturelles und wirtschaftliches Leben in </a:t>
                      </a:r>
                      <a:r>
                        <a:rPr lang="de-DE" sz="1300" kern="1200" dirty="0">
                          <a:solidFill>
                            <a:schemeClr val="tx1"/>
                          </a:solidFill>
                          <a:effectLst/>
                          <a:latin typeface="+mj-lt"/>
                          <a:ea typeface="Calibri"/>
                          <a:cs typeface="Times New Roman"/>
                        </a:rPr>
                        <a:t>Spanien und </a:t>
                      </a:r>
                      <a:r>
                        <a:rPr lang="de-DE" sz="1300" b="1" kern="1200" dirty="0">
                          <a:solidFill>
                            <a:srgbClr val="FF0000"/>
                          </a:solidFill>
                          <a:effectLst/>
                          <a:latin typeface="+mj-lt"/>
                          <a:ea typeface="Calibri"/>
                          <a:cs typeface="Times New Roman"/>
                        </a:rPr>
                        <a:t>Lateinamerika</a:t>
                      </a:r>
                      <a:r>
                        <a:rPr lang="de-DE" sz="1300" kern="1200" dirty="0">
                          <a:solidFill>
                            <a:srgbClr val="FF0000"/>
                          </a:solidFill>
                          <a:effectLst/>
                          <a:latin typeface="+mj-lt"/>
                          <a:ea typeface="Calibri"/>
                          <a:cs typeface="Times New Roman"/>
                        </a:rPr>
                        <a:t>, </a:t>
                      </a:r>
                    </a:p>
                    <a:p>
                      <a:pPr marL="0" indent="0" algn="l" defTabSz="914400" rtl="0" eaLnBrk="1" latinLnBrk="0" hangingPunct="1">
                        <a:lnSpc>
                          <a:spcPct val="115000"/>
                        </a:lnSpc>
                        <a:spcAft>
                          <a:spcPts val="0"/>
                        </a:spcAft>
                        <a:buFont typeface="Arial" panose="020B0604020202020204" pitchFamily="34" charset="0"/>
                        <a:buNone/>
                      </a:pPr>
                      <a:r>
                        <a:rPr lang="de-DE" sz="1300" kern="1200" dirty="0">
                          <a:solidFill>
                            <a:schemeClr val="tx1"/>
                          </a:solidFill>
                          <a:effectLst/>
                          <a:latin typeface="+mj-lt"/>
                          <a:ea typeface="Calibri"/>
                          <a:cs typeface="Times New Roman"/>
                        </a:rPr>
                        <a:t>regionale Diversitäten und  sprachliche Besonderheiten,</a:t>
                      </a:r>
                    </a:p>
                    <a:p>
                      <a:pPr marL="0" indent="0" algn="l" defTabSz="914400" rtl="0" eaLnBrk="1" latinLnBrk="0" hangingPunct="1">
                        <a:lnSpc>
                          <a:spcPct val="115000"/>
                        </a:lnSpc>
                        <a:spcAft>
                          <a:spcPts val="0"/>
                        </a:spcAft>
                        <a:buFont typeface="Arial" panose="020B0604020202020204" pitchFamily="34" charset="0"/>
                        <a:buNone/>
                      </a:pPr>
                      <a:r>
                        <a:rPr lang="de-DE" sz="1300" b="1" kern="1200" dirty="0">
                          <a:solidFill>
                            <a:srgbClr val="FF0000"/>
                          </a:solidFill>
                          <a:effectLst/>
                          <a:latin typeface="+mj-lt"/>
                          <a:ea typeface="Calibri"/>
                          <a:cs typeface="Times New Roman"/>
                        </a:rPr>
                        <a:t>vertiefte Beschäftigung mit </a:t>
                      </a:r>
                      <a:r>
                        <a:rPr lang="de-DE" sz="1300" kern="1200" dirty="0">
                          <a:solidFill>
                            <a:schemeClr val="tx1"/>
                          </a:solidFill>
                          <a:effectLst/>
                          <a:latin typeface="+mj-lt"/>
                          <a:ea typeface="Calibri"/>
                          <a:cs typeface="Times New Roman"/>
                        </a:rPr>
                        <a:t>einer ausgewählten Region in Spanien und </a:t>
                      </a:r>
                      <a:r>
                        <a:rPr lang="de-DE" sz="1300" b="1" kern="1200" dirty="0">
                          <a:solidFill>
                            <a:srgbClr val="FF0000"/>
                          </a:solidFill>
                          <a:effectLst/>
                          <a:latin typeface="+mj-lt"/>
                          <a:ea typeface="Calibri"/>
                          <a:cs typeface="Times New Roman"/>
                        </a:rPr>
                        <a:t>einem lateinamerikanischen Land.</a:t>
                      </a:r>
                      <a:endParaRPr lang="de-DE" sz="1300" kern="1200" dirty="0">
                        <a:solidFill>
                          <a:srgbClr val="FF0000"/>
                        </a:solidFill>
                        <a:effectLst/>
                        <a:latin typeface="+mj-lt"/>
                        <a:ea typeface="Calibri"/>
                        <a:cs typeface="Times New Roman"/>
                      </a:endParaRPr>
                    </a:p>
                    <a:p>
                      <a:pPr marL="0" indent="0" algn="l" defTabSz="914400" rtl="0" eaLnBrk="1" latinLnBrk="0" hangingPunct="1">
                        <a:lnSpc>
                          <a:spcPct val="115000"/>
                        </a:lnSpc>
                        <a:spcAft>
                          <a:spcPts val="0"/>
                        </a:spcAft>
                        <a:buFont typeface="Arial" panose="020B0604020202020204" pitchFamily="34" charset="0"/>
                        <a:buNone/>
                      </a:pPr>
                      <a:endParaRPr lang="de-DE" sz="1500" kern="1200" dirty="0">
                        <a:solidFill>
                          <a:schemeClr val="tx1"/>
                        </a:solidFill>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73000"/>
                      </a:schemeClr>
                    </a:solidFill>
                  </a:tcPr>
                </a:tc>
                <a:extLst>
                  <a:ext uri="{0D108BD9-81ED-4DB2-BD59-A6C34878D82A}">
                    <a16:rowId xmlns:a16="http://schemas.microsoft.com/office/drawing/2014/main" val="10002"/>
                  </a:ext>
                </a:extLst>
              </a:tr>
            </a:tbl>
          </a:graphicData>
        </a:graphic>
      </p:graphicFrame>
      <p:sp>
        <p:nvSpPr>
          <p:cNvPr id="10"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1267111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38</a:t>
            </a:fld>
            <a:endParaRPr lang="de-DE"/>
          </a:p>
        </p:txBody>
      </p:sp>
      <p:sp>
        <p:nvSpPr>
          <p:cNvPr id="8" name="Textfeld 7"/>
          <p:cNvSpPr txBox="1"/>
          <p:nvPr/>
        </p:nvSpPr>
        <p:spPr>
          <a:xfrm>
            <a:off x="280170" y="404664"/>
            <a:ext cx="8424936" cy="1815882"/>
          </a:xfrm>
          <a:prstGeom prst="rect">
            <a:avLst/>
          </a:prstGeom>
          <a:noFill/>
        </p:spPr>
        <p:txBody>
          <a:bodyPr wrap="square" rtlCol="0">
            <a:spAutoFit/>
          </a:bodyPr>
          <a:lstStyle/>
          <a:p>
            <a:r>
              <a:rPr lang="de-DE" sz="2800" dirty="0"/>
              <a:t>Interkulturelle  kommunikative Kompetenz: </a:t>
            </a:r>
          </a:p>
          <a:p>
            <a:r>
              <a:rPr lang="de-DE" sz="2800" b="1" dirty="0"/>
              <a:t>Beispiel zur Umsetzung und Verschränkung der Konkretisierungen (Beispiel 2)</a:t>
            </a:r>
            <a:endParaRPr lang="de-DE" sz="2800" dirty="0"/>
          </a:p>
          <a:p>
            <a:endParaRPr lang="de-DE" sz="2800" dirty="0"/>
          </a:p>
        </p:txBody>
      </p:sp>
      <p:graphicFrame>
        <p:nvGraphicFramePr>
          <p:cNvPr id="9" name="Tabelle 8"/>
          <p:cNvGraphicFramePr>
            <a:graphicFrameLocks noGrp="1"/>
          </p:cNvGraphicFramePr>
          <p:nvPr>
            <p:extLst>
              <p:ext uri="{D42A27DB-BD31-4B8C-83A1-F6EECF244321}">
                <p14:modId xmlns:p14="http://schemas.microsoft.com/office/powerpoint/2010/main" val="3108144535"/>
              </p:ext>
            </p:extLst>
          </p:nvPr>
        </p:nvGraphicFramePr>
        <p:xfrm>
          <a:off x="179512" y="1986540"/>
          <a:ext cx="8856984" cy="4171188"/>
        </p:xfrm>
        <a:graphic>
          <a:graphicData uri="http://schemas.openxmlformats.org/drawingml/2006/table">
            <a:tbl>
              <a:tblPr firstRow="1" firstCol="1" bandRow="1"/>
              <a:tblGrid>
                <a:gridCol w="1944216">
                  <a:extLst>
                    <a:ext uri="{9D8B030D-6E8A-4147-A177-3AD203B41FA5}">
                      <a16:colId xmlns:a16="http://schemas.microsoft.com/office/drawing/2014/main" val="20000"/>
                    </a:ext>
                  </a:extLst>
                </a:gridCol>
                <a:gridCol w="6912768">
                  <a:extLst>
                    <a:ext uri="{9D8B030D-6E8A-4147-A177-3AD203B41FA5}">
                      <a16:colId xmlns:a16="http://schemas.microsoft.com/office/drawing/2014/main" val="20001"/>
                    </a:ext>
                  </a:extLst>
                </a:gridCol>
              </a:tblGrid>
              <a:tr h="360040">
                <a:tc>
                  <a:txBody>
                    <a:bodyPr/>
                    <a:lstStyle/>
                    <a:p>
                      <a:pPr algn="ctr">
                        <a:lnSpc>
                          <a:spcPct val="115000"/>
                        </a:lnSpc>
                        <a:spcAft>
                          <a:spcPts val="0"/>
                        </a:spcAft>
                      </a:pPr>
                      <a:endParaRPr lang="de-DE" sz="1400" kern="1200" dirty="0">
                        <a:solidFill>
                          <a:schemeClr val="tx1"/>
                        </a:solidFill>
                        <a:latin typeface="+mn-lt"/>
                        <a:ea typeface="+mn-ea"/>
                        <a:cs typeface="+mn-cs"/>
                      </a:endParaRPr>
                    </a:p>
                    <a:p>
                      <a:pPr algn="ctr">
                        <a:lnSpc>
                          <a:spcPct val="115000"/>
                        </a:lnSpc>
                        <a:spcAft>
                          <a:spcPts val="0"/>
                        </a:spcAft>
                      </a:pPr>
                      <a:r>
                        <a:rPr lang="de-DE" sz="1400" kern="1200" dirty="0">
                          <a:solidFill>
                            <a:schemeClr val="tx1"/>
                          </a:solidFill>
                          <a:latin typeface="+mn-lt"/>
                          <a:ea typeface="+mn-ea"/>
                          <a:cs typeface="+mn-cs"/>
                        </a:rPr>
                        <a:t>Unterrichtsvorhaben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73000"/>
                      </a:schemeClr>
                    </a:solidFill>
                  </a:tcPr>
                </a:tc>
                <a:tc>
                  <a:txBody>
                    <a:bodyPr/>
                    <a:lstStyle/>
                    <a:p>
                      <a:pPr marL="0" algn="ctr" defTabSz="914400" rtl="0" eaLnBrk="1" latinLnBrk="0" hangingPunct="1">
                        <a:lnSpc>
                          <a:spcPct val="115000"/>
                        </a:lnSpc>
                        <a:spcAft>
                          <a:spcPts val="0"/>
                        </a:spcAft>
                      </a:pPr>
                      <a:r>
                        <a:rPr lang="de-DE" sz="1400" kern="1200" dirty="0">
                          <a:solidFill>
                            <a:schemeClr val="tx1"/>
                          </a:solidFill>
                          <a:latin typeface="+mn-lt"/>
                          <a:ea typeface="+mn-ea"/>
                          <a:cs typeface="+mn-cs"/>
                        </a:rPr>
                        <a:t>Fachliche Konkretisierung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73000"/>
                      </a:schemeClr>
                    </a:solidFill>
                  </a:tcPr>
                </a:tc>
                <a:extLst>
                  <a:ext uri="{0D108BD9-81ED-4DB2-BD59-A6C34878D82A}">
                    <a16:rowId xmlns:a16="http://schemas.microsoft.com/office/drawing/2014/main" val="10001"/>
                  </a:ext>
                </a:extLst>
              </a:tr>
              <a:tr h="3120395">
                <a:tc>
                  <a:txBody>
                    <a:bodyPr/>
                    <a:lstStyle/>
                    <a:p>
                      <a:pPr marL="0" indent="0" algn="l" defTabSz="914400" rtl="0" eaLnBrk="1" latinLnBrk="0" hangingPunct="1">
                        <a:lnSpc>
                          <a:spcPct val="115000"/>
                        </a:lnSpc>
                        <a:spcAft>
                          <a:spcPts val="0"/>
                        </a:spcAft>
                        <a:buFont typeface="Arial" panose="020B0604020202020204" pitchFamily="34" charset="0"/>
                        <a:buNone/>
                      </a:pPr>
                      <a:endParaRPr lang="de-DE" sz="1500" b="1" kern="1200" baseline="0" dirty="0">
                        <a:solidFill>
                          <a:schemeClr val="tx1"/>
                        </a:solidFill>
                        <a:effectLst/>
                        <a:latin typeface="+mj-lt"/>
                        <a:ea typeface="Calibri"/>
                        <a:cs typeface="Times New Roman"/>
                      </a:endParaRPr>
                    </a:p>
                    <a:p>
                      <a:pPr marL="0" indent="0" algn="l" defTabSz="914400" rtl="0" eaLnBrk="1" latinLnBrk="0" hangingPunct="1">
                        <a:lnSpc>
                          <a:spcPct val="115000"/>
                        </a:lnSpc>
                        <a:spcAft>
                          <a:spcPts val="0"/>
                        </a:spcAft>
                        <a:buFont typeface="Arial" panose="020B0604020202020204" pitchFamily="34" charset="0"/>
                        <a:buNone/>
                      </a:pPr>
                      <a:endParaRPr lang="de-DE" sz="1500" b="1" kern="1200" baseline="0" dirty="0">
                        <a:solidFill>
                          <a:schemeClr val="tx1"/>
                        </a:solidFill>
                        <a:effectLst/>
                        <a:latin typeface="+mj-lt"/>
                        <a:ea typeface="Calibri"/>
                        <a:cs typeface="Times New Roman"/>
                      </a:endParaRPr>
                    </a:p>
                    <a:p>
                      <a:pPr marL="0" indent="0" algn="l" defTabSz="914400" rtl="0" eaLnBrk="1" latinLnBrk="0" hangingPunct="1">
                        <a:lnSpc>
                          <a:spcPct val="115000"/>
                        </a:lnSpc>
                        <a:spcAft>
                          <a:spcPts val="0"/>
                        </a:spcAft>
                        <a:buFont typeface="Arial" panose="020B0604020202020204" pitchFamily="34" charset="0"/>
                        <a:buNone/>
                      </a:pPr>
                      <a:r>
                        <a:rPr lang="es-ES" sz="1500" b="1" kern="1200" baseline="0" dirty="0">
                          <a:solidFill>
                            <a:schemeClr val="tx1"/>
                          </a:solidFill>
                          <a:effectLst/>
                          <a:latin typeface="+mn-lt"/>
                          <a:ea typeface="Calibri"/>
                          <a:cs typeface="Times New Roman"/>
                        </a:rPr>
                        <a:t>Un mundo digitalizado – el futuro en que vivimos</a:t>
                      </a:r>
                    </a:p>
                    <a:p>
                      <a:pPr marL="0" indent="0" algn="l" defTabSz="914400" rtl="0" eaLnBrk="1" latinLnBrk="0" hangingPunct="1">
                        <a:lnSpc>
                          <a:spcPct val="115000"/>
                        </a:lnSpc>
                        <a:spcAft>
                          <a:spcPts val="0"/>
                        </a:spcAft>
                        <a:buFont typeface="Arial" panose="020B0604020202020204" pitchFamily="34" charset="0"/>
                        <a:buNone/>
                      </a:pPr>
                      <a:endParaRPr lang="de-DE" sz="1500" kern="1200" dirty="0">
                        <a:solidFill>
                          <a:schemeClr val="tx1"/>
                        </a:solidFill>
                        <a:effectLst/>
                        <a:latin typeface="+mj-lt"/>
                        <a:ea typeface="Calibri"/>
                        <a:cs typeface="Times New Roman"/>
                      </a:endParaRPr>
                    </a:p>
                    <a:p>
                      <a:pPr marL="0" indent="0" algn="l" defTabSz="914400" rtl="0" eaLnBrk="1" latinLnBrk="0" hangingPunct="1">
                        <a:lnSpc>
                          <a:spcPct val="115000"/>
                        </a:lnSpc>
                        <a:spcAft>
                          <a:spcPts val="0"/>
                        </a:spcAft>
                        <a:buFont typeface="Arial" panose="020B0604020202020204" pitchFamily="34" charset="0"/>
                        <a:buNone/>
                      </a:pPr>
                      <a:endParaRPr lang="de-DE" sz="1500" b="1" kern="1200" baseline="0" dirty="0">
                        <a:solidFill>
                          <a:schemeClr val="tx1"/>
                        </a:solidFill>
                        <a:effectLst/>
                        <a:latin typeface="+mj-lt"/>
                        <a:ea typeface="Calibri"/>
                        <a:cs typeface="Times New Roman"/>
                      </a:endParaRPr>
                    </a:p>
                    <a:p>
                      <a:pPr marL="0" indent="0" algn="l" defTabSz="914400" rtl="0" eaLnBrk="1" latinLnBrk="0" hangingPunct="1">
                        <a:lnSpc>
                          <a:spcPct val="115000"/>
                        </a:lnSpc>
                        <a:spcAft>
                          <a:spcPts val="0"/>
                        </a:spcAft>
                        <a:buFont typeface="Arial" panose="020B0604020202020204" pitchFamily="34" charset="0"/>
                        <a:buNone/>
                      </a:pPr>
                      <a:endParaRPr lang="de-DE" sz="1500" kern="1200" baseline="0" dirty="0">
                        <a:solidFill>
                          <a:schemeClr val="tx1"/>
                        </a:solidFill>
                        <a:effectLst/>
                        <a:latin typeface="+mj-lt"/>
                        <a:ea typeface="Calibri"/>
                        <a:cs typeface="Times New Roman"/>
                      </a:endParaRPr>
                    </a:p>
                    <a:p>
                      <a:pPr marL="0" indent="0" algn="l" defTabSz="914400" rtl="0" eaLnBrk="1" latinLnBrk="0" hangingPunct="1">
                        <a:lnSpc>
                          <a:spcPct val="115000"/>
                        </a:lnSpc>
                        <a:spcAft>
                          <a:spcPts val="0"/>
                        </a:spcAft>
                        <a:buFont typeface="Arial" panose="020B0604020202020204" pitchFamily="34" charset="0"/>
                        <a:buNone/>
                      </a:pPr>
                      <a:endParaRPr lang="de-DE" sz="1500" kern="1200" dirty="0">
                        <a:solidFill>
                          <a:schemeClr val="tx1"/>
                        </a:solidFill>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73000"/>
                      </a:schemeClr>
                    </a:solidFill>
                  </a:tcPr>
                </a:tc>
                <a:tc>
                  <a:txBody>
                    <a:bodyPr/>
                    <a:lstStyle/>
                    <a:p>
                      <a:pPr marL="0" indent="0" algn="l" defTabSz="914400" rtl="0" eaLnBrk="1" latinLnBrk="0" hangingPunct="1">
                        <a:lnSpc>
                          <a:spcPct val="115000"/>
                        </a:lnSpc>
                        <a:spcAft>
                          <a:spcPts val="0"/>
                        </a:spcAft>
                        <a:buFont typeface="Arial" panose="020B0604020202020204" pitchFamily="34" charset="0"/>
                        <a:buNone/>
                      </a:pPr>
                      <a:r>
                        <a:rPr lang="de-DE" sz="1300" b="1" kern="1200" dirty="0">
                          <a:solidFill>
                            <a:srgbClr val="FF0000"/>
                          </a:solidFill>
                          <a:effectLst/>
                          <a:latin typeface="+mj-lt"/>
                          <a:ea typeface="Calibri"/>
                          <a:cs typeface="Times New Roman"/>
                        </a:rPr>
                        <a:t>Einblicke in die Lebenswirklichkeit von Jugendlichen in Spanien und Lateinamerika im Vergleich zur eigenen Lebenswelt: </a:t>
                      </a:r>
                    </a:p>
                    <a:p>
                      <a:pPr marL="0" indent="0" algn="l" defTabSz="914400" rtl="0" eaLnBrk="1" latinLnBrk="0" hangingPunct="1">
                        <a:lnSpc>
                          <a:spcPct val="115000"/>
                        </a:lnSpc>
                        <a:spcAft>
                          <a:spcPts val="0"/>
                        </a:spcAft>
                        <a:buFont typeface="Arial" panose="020B0604020202020204" pitchFamily="34" charset="0"/>
                        <a:buNone/>
                      </a:pPr>
                      <a:r>
                        <a:rPr lang="de-DE" sz="1300" b="1" kern="1200" dirty="0">
                          <a:solidFill>
                            <a:srgbClr val="FF0000"/>
                          </a:solidFill>
                          <a:effectLst/>
                          <a:latin typeface="+mj-lt"/>
                          <a:ea typeface="Calibri"/>
                          <a:cs typeface="Times New Roman"/>
                        </a:rPr>
                        <a:t>Alltagsleben, </a:t>
                      </a:r>
                      <a:r>
                        <a:rPr lang="de-DE" sz="1300" b="0" kern="1200" dirty="0">
                          <a:solidFill>
                            <a:schemeClr val="tx1"/>
                          </a:solidFill>
                          <a:effectLst/>
                          <a:latin typeface="+mj-lt"/>
                          <a:ea typeface="Calibri"/>
                          <a:cs typeface="Times New Roman"/>
                        </a:rPr>
                        <a:t>Familie, Freundschaft/Partnerschaft, Umgang mit Vielfalt</a:t>
                      </a:r>
                      <a:r>
                        <a:rPr lang="de-DE" sz="1300" b="1" kern="1200" dirty="0">
                          <a:solidFill>
                            <a:srgbClr val="FF0000"/>
                          </a:solidFill>
                          <a:effectLst/>
                          <a:latin typeface="+mj-lt"/>
                          <a:ea typeface="Calibri"/>
                          <a:cs typeface="Times New Roman"/>
                        </a:rPr>
                        <a:t>, Freizeitgestaltung und Konsumverhalten auch unter Berücksichtigung des Umweltschutzes</a:t>
                      </a:r>
                    </a:p>
                    <a:p>
                      <a:pPr marL="0" indent="0" algn="l" defTabSz="914400" rtl="0" eaLnBrk="1" latinLnBrk="0" hangingPunct="1">
                        <a:lnSpc>
                          <a:spcPct val="115000"/>
                        </a:lnSpc>
                        <a:spcAft>
                          <a:spcPts val="0"/>
                        </a:spcAft>
                        <a:buFont typeface="Arial" panose="020B0604020202020204" pitchFamily="34" charset="0"/>
                        <a:buNone/>
                      </a:pPr>
                      <a:r>
                        <a:rPr lang="de-DE" sz="1300" b="1" kern="1200" dirty="0">
                          <a:solidFill>
                            <a:srgbClr val="FF0000"/>
                          </a:solidFill>
                          <a:effectLst/>
                          <a:latin typeface="+mj-lt"/>
                          <a:ea typeface="Calibri"/>
                          <a:cs typeface="Times New Roman"/>
                        </a:rPr>
                        <a:t>Bedeutung digitaler Medien im Alltag,  reflektierter, verantwortungsvoller und selbstregulierter Umgang mit Medien, Möglichkeiten und Grenzen der Mediennutzung</a:t>
                      </a:r>
                    </a:p>
                    <a:p>
                      <a:pPr marL="0" indent="0" algn="l" defTabSz="914400" rtl="0" eaLnBrk="1" latinLnBrk="0" hangingPunct="1">
                        <a:lnSpc>
                          <a:spcPct val="115000"/>
                        </a:lnSpc>
                        <a:spcAft>
                          <a:spcPts val="0"/>
                        </a:spcAft>
                        <a:buFont typeface="Arial" panose="020B0604020202020204" pitchFamily="34" charset="0"/>
                        <a:buNone/>
                      </a:pPr>
                      <a:r>
                        <a:rPr lang="de-DE" sz="1300" b="0" kern="1200" dirty="0">
                          <a:solidFill>
                            <a:schemeClr val="tx1"/>
                          </a:solidFill>
                          <a:effectLst/>
                          <a:latin typeface="+mj-lt"/>
                          <a:ea typeface="Calibri"/>
                          <a:cs typeface="Times New Roman"/>
                        </a:rPr>
                        <a:t>Ausbildung/Schule/Beruf: Einblicke in Schulsysteme und in die </a:t>
                      </a:r>
                      <a:r>
                        <a:rPr lang="de-DE" sz="1300" b="1" kern="1200" dirty="0">
                          <a:solidFill>
                            <a:srgbClr val="FF0000"/>
                          </a:solidFill>
                          <a:effectLst/>
                          <a:latin typeface="+mj-lt"/>
                          <a:ea typeface="Calibri"/>
                          <a:cs typeface="Times New Roman"/>
                        </a:rPr>
                        <a:t>Berufs- und Arbeitswelt</a:t>
                      </a:r>
                      <a:r>
                        <a:rPr lang="de-DE" sz="1300" b="0" kern="1200" dirty="0">
                          <a:solidFill>
                            <a:schemeClr val="tx1"/>
                          </a:solidFill>
                          <a:effectLst/>
                          <a:latin typeface="+mj-lt"/>
                          <a:ea typeface="Calibri"/>
                          <a:cs typeface="Times New Roman"/>
                        </a:rPr>
                        <a:t>, Praktika, ehrenamtliche Tätigkeiten,</a:t>
                      </a:r>
                    </a:p>
                    <a:p>
                      <a:pPr marL="0" indent="0" algn="l" defTabSz="914400" rtl="0" eaLnBrk="1" latinLnBrk="0" hangingPunct="1">
                        <a:lnSpc>
                          <a:spcPct val="115000"/>
                        </a:lnSpc>
                        <a:spcAft>
                          <a:spcPts val="0"/>
                        </a:spcAft>
                        <a:buFont typeface="Arial" panose="020B0604020202020204" pitchFamily="34" charset="0"/>
                        <a:buNone/>
                      </a:pPr>
                      <a:endParaRPr lang="de-DE" sz="1300" b="0" kern="1200" dirty="0">
                        <a:solidFill>
                          <a:schemeClr val="tx1"/>
                        </a:solidFill>
                        <a:effectLst/>
                        <a:latin typeface="+mj-lt"/>
                        <a:ea typeface="Calibri"/>
                        <a:cs typeface="Times New Roman"/>
                      </a:endParaRPr>
                    </a:p>
                    <a:p>
                      <a:pPr marL="0" indent="0" algn="l" defTabSz="914400" rtl="0" eaLnBrk="1" latinLnBrk="0" hangingPunct="1">
                        <a:lnSpc>
                          <a:spcPct val="115000"/>
                        </a:lnSpc>
                        <a:spcAft>
                          <a:spcPts val="0"/>
                        </a:spcAft>
                        <a:buFont typeface="Arial" panose="020B0604020202020204" pitchFamily="34" charset="0"/>
                        <a:buNone/>
                      </a:pPr>
                      <a:r>
                        <a:rPr lang="de-DE" sz="1300" b="1" kern="1200" dirty="0">
                          <a:solidFill>
                            <a:srgbClr val="FF0000"/>
                          </a:solidFill>
                          <a:effectLst/>
                          <a:latin typeface="+mj-lt"/>
                          <a:ea typeface="Calibri"/>
                          <a:cs typeface="Times New Roman"/>
                        </a:rPr>
                        <a:t>Einblicke in die spanischsprachige Welt: </a:t>
                      </a:r>
                    </a:p>
                    <a:p>
                      <a:pPr marL="0" indent="0" algn="l" defTabSz="914400" rtl="0" eaLnBrk="1" latinLnBrk="0" hangingPunct="1">
                        <a:lnSpc>
                          <a:spcPct val="115000"/>
                        </a:lnSpc>
                        <a:spcAft>
                          <a:spcPts val="0"/>
                        </a:spcAft>
                        <a:buFont typeface="Arial" panose="020B0604020202020204" pitchFamily="34" charset="0"/>
                        <a:buNone/>
                      </a:pPr>
                      <a:r>
                        <a:rPr lang="de-DE" sz="1300" b="1" kern="1200" dirty="0">
                          <a:solidFill>
                            <a:srgbClr val="FF0000"/>
                          </a:solidFill>
                          <a:effectLst/>
                          <a:latin typeface="+mj-lt"/>
                          <a:ea typeface="Calibri"/>
                          <a:cs typeface="Times New Roman"/>
                        </a:rPr>
                        <a:t>aktuelles gesellschaftliches, politisches, kulturelles und wirtschaftliches Leben in Spanien und Lateinamerika, </a:t>
                      </a:r>
                    </a:p>
                    <a:p>
                      <a:pPr marL="0" indent="0" algn="l" defTabSz="914400" rtl="0" eaLnBrk="1" latinLnBrk="0" hangingPunct="1">
                        <a:lnSpc>
                          <a:spcPct val="115000"/>
                        </a:lnSpc>
                        <a:spcAft>
                          <a:spcPts val="0"/>
                        </a:spcAft>
                        <a:buFont typeface="Arial" panose="020B0604020202020204" pitchFamily="34" charset="0"/>
                        <a:buNone/>
                      </a:pPr>
                      <a:r>
                        <a:rPr lang="de-DE" sz="1300" b="0" kern="1200" dirty="0">
                          <a:solidFill>
                            <a:schemeClr val="tx1"/>
                          </a:solidFill>
                          <a:effectLst/>
                          <a:latin typeface="+mj-lt"/>
                          <a:ea typeface="Calibri"/>
                          <a:cs typeface="Times New Roman"/>
                        </a:rPr>
                        <a:t>regionale Diversitäten und  sprachliche Besonderheiten,</a:t>
                      </a:r>
                    </a:p>
                    <a:p>
                      <a:pPr marL="0" indent="0" algn="l" defTabSz="914400" rtl="0" eaLnBrk="1" latinLnBrk="0" hangingPunct="1">
                        <a:lnSpc>
                          <a:spcPct val="115000"/>
                        </a:lnSpc>
                        <a:spcAft>
                          <a:spcPts val="0"/>
                        </a:spcAft>
                        <a:buFont typeface="Arial" panose="020B0604020202020204" pitchFamily="34" charset="0"/>
                        <a:buNone/>
                      </a:pPr>
                      <a:r>
                        <a:rPr lang="de-DE" sz="1300" b="0" kern="1200" dirty="0">
                          <a:solidFill>
                            <a:schemeClr val="tx1"/>
                          </a:solidFill>
                          <a:effectLst/>
                          <a:latin typeface="+mj-lt"/>
                          <a:ea typeface="Calibri"/>
                          <a:cs typeface="Times New Roman"/>
                        </a:rPr>
                        <a:t>vertiefte Beschäftigung mit einer ausgewählten Region in Spanien und einem lateinamerikanischen Land.</a:t>
                      </a:r>
                    </a:p>
                    <a:p>
                      <a:pPr marL="0" indent="0" algn="l" defTabSz="914400" rtl="0" eaLnBrk="1" latinLnBrk="0" hangingPunct="1">
                        <a:lnSpc>
                          <a:spcPct val="115000"/>
                        </a:lnSpc>
                        <a:spcAft>
                          <a:spcPts val="0"/>
                        </a:spcAft>
                        <a:buFont typeface="Arial" panose="020B0604020202020204" pitchFamily="34" charset="0"/>
                        <a:buNone/>
                      </a:pPr>
                      <a:endParaRPr lang="de-DE" sz="1500" kern="1200" dirty="0">
                        <a:solidFill>
                          <a:schemeClr val="tx1"/>
                        </a:solidFill>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73000"/>
                      </a:schemeClr>
                    </a:solidFill>
                  </a:tcPr>
                </a:tc>
                <a:extLst>
                  <a:ext uri="{0D108BD9-81ED-4DB2-BD59-A6C34878D82A}">
                    <a16:rowId xmlns:a16="http://schemas.microsoft.com/office/drawing/2014/main" val="10002"/>
                  </a:ext>
                </a:extLst>
              </a:tr>
            </a:tbl>
          </a:graphicData>
        </a:graphic>
      </p:graphicFrame>
      <p:sp>
        <p:nvSpPr>
          <p:cNvPr id="10"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799284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39</a:t>
            </a:fld>
            <a:endParaRPr lang="de-DE"/>
          </a:p>
        </p:txBody>
      </p:sp>
      <p:sp>
        <p:nvSpPr>
          <p:cNvPr id="8" name="Textfeld 7"/>
          <p:cNvSpPr txBox="1"/>
          <p:nvPr/>
        </p:nvSpPr>
        <p:spPr>
          <a:xfrm>
            <a:off x="539552" y="980728"/>
            <a:ext cx="8424936" cy="523220"/>
          </a:xfrm>
          <a:prstGeom prst="rect">
            <a:avLst/>
          </a:prstGeom>
          <a:noFill/>
        </p:spPr>
        <p:txBody>
          <a:bodyPr wrap="square" rtlCol="0">
            <a:spAutoFit/>
          </a:bodyPr>
          <a:lstStyle/>
          <a:p>
            <a:r>
              <a:rPr lang="de-DE" sz="2800" dirty="0"/>
              <a:t>Text- und Medienkompetenz</a:t>
            </a:r>
          </a:p>
        </p:txBody>
      </p:sp>
      <p:sp>
        <p:nvSpPr>
          <p:cNvPr id="2" name="Textfeld 1"/>
          <p:cNvSpPr txBox="1"/>
          <p:nvPr/>
        </p:nvSpPr>
        <p:spPr>
          <a:xfrm>
            <a:off x="539552" y="2439472"/>
            <a:ext cx="8208912" cy="2215991"/>
          </a:xfrm>
          <a:prstGeom prst="rect">
            <a:avLst/>
          </a:prstGeom>
          <a:solidFill>
            <a:schemeClr val="bg1"/>
          </a:solidFill>
        </p:spPr>
        <p:txBody>
          <a:bodyPr wrap="square" rtlCol="0">
            <a:spAutoFit/>
          </a:bodyPr>
          <a:lstStyle/>
          <a:p>
            <a:r>
              <a:rPr lang="de-DE" sz="2400" dirty="0"/>
              <a:t>Die Schülerinnen und Schüler können bei der </a:t>
            </a:r>
            <a:r>
              <a:rPr lang="de-DE" sz="2400" b="1" dirty="0">
                <a:solidFill>
                  <a:srgbClr val="C00000"/>
                </a:solidFill>
              </a:rPr>
              <a:t>Rezeption</a:t>
            </a:r>
            <a:r>
              <a:rPr lang="de-DE" sz="2400" b="1" dirty="0"/>
              <a:t> </a:t>
            </a:r>
            <a:r>
              <a:rPr lang="de-DE" sz="2400" dirty="0"/>
              <a:t>und </a:t>
            </a:r>
            <a:r>
              <a:rPr lang="de-DE" sz="2400" b="1" dirty="0">
                <a:solidFill>
                  <a:schemeClr val="tx2">
                    <a:lumMod val="75000"/>
                  </a:schemeClr>
                </a:solidFill>
              </a:rPr>
              <a:t>Produktion</a:t>
            </a:r>
            <a:r>
              <a:rPr lang="de-DE" sz="2400" dirty="0"/>
              <a:t> von analogen und digitalen Texten und Medien unter Berücksichtigung der jeweiligen Kommunikationssituation</a:t>
            </a:r>
          </a:p>
          <a:p>
            <a:r>
              <a:rPr lang="de-DE" sz="2400" dirty="0"/>
              <a:t>und der Textsortenmerkmale ein grundlegendes</a:t>
            </a:r>
          </a:p>
          <a:p>
            <a:r>
              <a:rPr lang="de-DE" sz="2400" dirty="0"/>
              <a:t>Methodenrepertoire anwenden.</a:t>
            </a:r>
            <a:endParaRPr lang="de-DE" dirty="0"/>
          </a:p>
          <a:p>
            <a:endParaRPr lang="de-DE" dirty="0"/>
          </a:p>
        </p:txBody>
      </p:sp>
      <p:sp>
        <p:nvSpPr>
          <p:cNvPr id="9"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
        <p:nvSpPr>
          <p:cNvPr id="7" name="Textfeld 6"/>
          <p:cNvSpPr txBox="1"/>
          <p:nvPr/>
        </p:nvSpPr>
        <p:spPr>
          <a:xfrm>
            <a:off x="611560" y="1711964"/>
            <a:ext cx="6912768" cy="738664"/>
          </a:xfrm>
          <a:prstGeom prst="rect">
            <a:avLst/>
          </a:prstGeom>
          <a:solidFill>
            <a:schemeClr val="bg1"/>
          </a:solidFill>
        </p:spPr>
        <p:txBody>
          <a:bodyPr wrap="square" rtlCol="0">
            <a:spAutoFit/>
          </a:bodyPr>
          <a:lstStyle/>
          <a:p>
            <a:r>
              <a:rPr lang="de-DE" sz="2400" b="1" dirty="0"/>
              <a:t>Deskriptor Spanisch als dritte Fremdsprache (S. 40) </a:t>
            </a:r>
            <a:endParaRPr lang="de-DE" b="1" dirty="0"/>
          </a:p>
          <a:p>
            <a:endParaRPr lang="de-DE" b="1" dirty="0"/>
          </a:p>
        </p:txBody>
      </p:sp>
    </p:spTree>
    <p:extLst>
      <p:ext uri="{BB962C8B-B14F-4D97-AF65-F5344CB8AC3E}">
        <p14:creationId xmlns:p14="http://schemas.microsoft.com/office/powerpoint/2010/main" val="67045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02086-DCB9-1F4A-8168-743B2088E29E}"/>
              </a:ext>
            </a:extLst>
          </p:cNvPr>
          <p:cNvSpPr>
            <a:spLocks noGrp="1"/>
          </p:cNvSpPr>
          <p:nvPr>
            <p:ph type="title"/>
          </p:nvPr>
        </p:nvSpPr>
        <p:spPr/>
        <p:txBody>
          <a:bodyPr/>
          <a:lstStyle/>
          <a:p>
            <a:r>
              <a:rPr lang="de-DE" dirty="0"/>
              <a:t>Grundsätze</a:t>
            </a:r>
          </a:p>
        </p:txBody>
      </p:sp>
      <p:sp>
        <p:nvSpPr>
          <p:cNvPr id="3" name="Inhaltsplatzhalter 2">
            <a:extLst>
              <a:ext uri="{FF2B5EF4-FFF2-40B4-BE49-F238E27FC236}">
                <a16:creationId xmlns:a16="http://schemas.microsoft.com/office/drawing/2014/main" id="{B84DCEA9-4E23-6245-9FC0-C82C26F1C466}"/>
              </a:ext>
            </a:extLst>
          </p:cNvPr>
          <p:cNvSpPr>
            <a:spLocks noGrp="1"/>
          </p:cNvSpPr>
          <p:nvPr>
            <p:ph idx="1"/>
          </p:nvPr>
        </p:nvSpPr>
        <p:spPr/>
        <p:txBody>
          <a:bodyPr>
            <a:normAutofit/>
          </a:bodyPr>
          <a:lstStyle/>
          <a:p>
            <a:r>
              <a:rPr lang="de-DE" dirty="0"/>
              <a:t>Wiedereinführung von G9</a:t>
            </a:r>
          </a:p>
          <a:p>
            <a:r>
              <a:rPr lang="de-DE" dirty="0"/>
              <a:t>Weiterentwicklung des bisherigen Kernlehrplans</a:t>
            </a:r>
          </a:p>
          <a:p>
            <a:pPr lvl="1"/>
            <a:r>
              <a:rPr lang="de-DE" sz="2400" dirty="0"/>
              <a:t>Orientierung an der Struktur des KLP GOSt</a:t>
            </a:r>
          </a:p>
          <a:p>
            <a:pPr lvl="1"/>
            <a:r>
              <a:rPr lang="de-DE" sz="2400" dirty="0"/>
              <a:t>Gültigkeit für die Sek I des Gymnasiums, d.h. G9 und G8</a:t>
            </a:r>
          </a:p>
          <a:p>
            <a:pPr lvl="1"/>
            <a:r>
              <a:rPr lang="de-DE" sz="2400" dirty="0"/>
              <a:t>Anpassung an aktuelle Ansprüche (fachliche und didaktische Entwicklung)</a:t>
            </a:r>
          </a:p>
        </p:txBody>
      </p:sp>
      <p:sp>
        <p:nvSpPr>
          <p:cNvPr id="6" name="Foliennummernplatzhalter 5">
            <a:extLst>
              <a:ext uri="{FF2B5EF4-FFF2-40B4-BE49-F238E27FC236}">
                <a16:creationId xmlns:a16="http://schemas.microsoft.com/office/drawing/2014/main" id="{2F22C3A6-6CAE-C648-8C01-D32D14E8F061}"/>
              </a:ext>
            </a:extLst>
          </p:cNvPr>
          <p:cNvSpPr>
            <a:spLocks noGrp="1"/>
          </p:cNvSpPr>
          <p:nvPr>
            <p:ph type="sldNum" sz="quarter" idx="12"/>
          </p:nvPr>
        </p:nvSpPr>
        <p:spPr/>
        <p:txBody>
          <a:bodyPr/>
          <a:lstStyle/>
          <a:p>
            <a:fld id="{512A4277-7E7A-4AAF-BFC7-47646BF5CD0C}" type="slidenum">
              <a:rPr lang="de-DE" smtClean="0"/>
              <a:t>4</a:t>
            </a:fld>
            <a:endParaRPr lang="de-DE"/>
          </a:p>
        </p:txBody>
      </p:sp>
      <p:sp>
        <p:nvSpPr>
          <p:cNvPr id="7"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1498196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40</a:t>
            </a:fld>
            <a:endParaRPr lang="de-DE"/>
          </a:p>
        </p:txBody>
      </p:sp>
      <p:sp>
        <p:nvSpPr>
          <p:cNvPr id="8" name="Textfeld 7"/>
          <p:cNvSpPr txBox="1"/>
          <p:nvPr/>
        </p:nvSpPr>
        <p:spPr>
          <a:xfrm>
            <a:off x="539552" y="980728"/>
            <a:ext cx="8424936" cy="523220"/>
          </a:xfrm>
          <a:prstGeom prst="rect">
            <a:avLst/>
          </a:prstGeom>
          <a:noFill/>
        </p:spPr>
        <p:txBody>
          <a:bodyPr wrap="square" rtlCol="0">
            <a:spAutoFit/>
          </a:bodyPr>
          <a:lstStyle/>
          <a:p>
            <a:r>
              <a:rPr lang="de-DE" sz="2800" dirty="0"/>
              <a:t>Text- und Medienkompetenz</a:t>
            </a:r>
          </a:p>
        </p:txBody>
      </p:sp>
      <p:sp>
        <p:nvSpPr>
          <p:cNvPr id="2" name="Textfeld 1"/>
          <p:cNvSpPr txBox="1"/>
          <p:nvPr/>
        </p:nvSpPr>
        <p:spPr>
          <a:xfrm>
            <a:off x="755576" y="2276872"/>
            <a:ext cx="6912768" cy="3600986"/>
          </a:xfrm>
          <a:prstGeom prst="rect">
            <a:avLst/>
          </a:prstGeom>
          <a:solidFill>
            <a:schemeClr val="bg1"/>
          </a:solidFill>
        </p:spPr>
        <p:txBody>
          <a:bodyPr wrap="square" rtlCol="0">
            <a:spAutoFit/>
          </a:bodyPr>
          <a:lstStyle/>
          <a:p>
            <a:r>
              <a:rPr lang="de-DE" sz="2400" dirty="0"/>
              <a:t>Mündlicher und schriftlicher Umgang mit Texten und analogen und digitalen Medien im Hinblick auf die</a:t>
            </a:r>
          </a:p>
          <a:p>
            <a:endParaRPr lang="de-DE" sz="2400" dirty="0"/>
          </a:p>
          <a:p>
            <a:r>
              <a:rPr lang="de-DE" sz="2400" dirty="0"/>
              <a:t>	</a:t>
            </a:r>
            <a:r>
              <a:rPr lang="de-DE" sz="2400" b="1" dirty="0">
                <a:solidFill>
                  <a:srgbClr val="C00000"/>
                </a:solidFill>
              </a:rPr>
              <a:t>Rezeption (Ausgangstexte) </a:t>
            </a:r>
            <a:r>
              <a:rPr lang="de-DE" sz="2400" dirty="0"/>
              <a:t>und</a:t>
            </a:r>
          </a:p>
          <a:p>
            <a:endParaRPr lang="de-DE" sz="2400" dirty="0"/>
          </a:p>
          <a:p>
            <a:r>
              <a:rPr lang="de-DE" sz="2400" dirty="0"/>
              <a:t>	</a:t>
            </a:r>
            <a:r>
              <a:rPr lang="de-DE" sz="2400" b="1" dirty="0">
                <a:solidFill>
                  <a:schemeClr val="tx2">
                    <a:lumMod val="75000"/>
                  </a:schemeClr>
                </a:solidFill>
              </a:rPr>
              <a:t>Produktion (Zieltexte)</a:t>
            </a:r>
          </a:p>
          <a:p>
            <a:endParaRPr lang="de-DE" sz="2400" b="1" dirty="0">
              <a:solidFill>
                <a:schemeClr val="tx2">
                  <a:lumMod val="75000"/>
                </a:schemeClr>
              </a:solidFill>
            </a:endParaRPr>
          </a:p>
          <a:p>
            <a:r>
              <a:rPr lang="de-DE" sz="2400" dirty="0"/>
              <a:t>von Texten</a:t>
            </a:r>
          </a:p>
          <a:p>
            <a:endParaRPr lang="de-DE" dirty="0"/>
          </a:p>
          <a:p>
            <a:endParaRPr lang="de-DE" dirty="0"/>
          </a:p>
        </p:txBody>
      </p:sp>
      <p:sp>
        <p:nvSpPr>
          <p:cNvPr id="9"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851432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41</a:t>
            </a:fld>
            <a:endParaRPr lang="de-DE"/>
          </a:p>
        </p:txBody>
      </p:sp>
      <p:sp>
        <p:nvSpPr>
          <p:cNvPr id="8" name="Textfeld 7"/>
          <p:cNvSpPr txBox="1"/>
          <p:nvPr/>
        </p:nvSpPr>
        <p:spPr>
          <a:xfrm>
            <a:off x="539552" y="980728"/>
            <a:ext cx="8424936" cy="400110"/>
          </a:xfrm>
          <a:prstGeom prst="rect">
            <a:avLst/>
          </a:prstGeom>
          <a:noFill/>
        </p:spPr>
        <p:txBody>
          <a:bodyPr wrap="square" rtlCol="0">
            <a:spAutoFit/>
          </a:bodyPr>
          <a:lstStyle/>
          <a:p>
            <a:r>
              <a:rPr lang="de-DE" sz="2000" dirty="0"/>
              <a:t>Text- und Medienkompetenz – fachliche Konkretisierungen, 2. FS, 2. Stufe</a:t>
            </a:r>
          </a:p>
        </p:txBody>
      </p:sp>
      <p:sp>
        <p:nvSpPr>
          <p:cNvPr id="10" name="Rechteck 9"/>
          <p:cNvSpPr/>
          <p:nvPr/>
        </p:nvSpPr>
        <p:spPr>
          <a:xfrm>
            <a:off x="563562" y="1487012"/>
            <a:ext cx="8064896" cy="936104"/>
          </a:xfrm>
          <a:prstGeom prst="rect">
            <a:avLst/>
          </a:prstGeom>
          <a:solidFill>
            <a:srgbClr val="DC1E98">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a:p>
            <a:pPr algn="ctr"/>
            <a:r>
              <a:rPr lang="de-DE" dirty="0">
                <a:solidFill>
                  <a:schemeClr val="tx1"/>
                </a:solidFill>
              </a:rPr>
              <a:t>Umfangreichere adaptierte/</a:t>
            </a:r>
            <a:r>
              <a:rPr lang="de-DE" dirty="0" err="1">
                <a:solidFill>
                  <a:schemeClr val="tx1"/>
                </a:solidFill>
              </a:rPr>
              <a:t>didaktisierte</a:t>
            </a:r>
            <a:r>
              <a:rPr lang="de-DE" dirty="0">
                <a:solidFill>
                  <a:schemeClr val="tx1"/>
                </a:solidFill>
              </a:rPr>
              <a:t> sowie klar strukturierte authentische Texte, Lesetexte, Hör-/Hörsehtexte, Hypertexte, mehrfach kodierte Texte</a:t>
            </a:r>
          </a:p>
          <a:p>
            <a:pPr algn="ctr"/>
            <a:r>
              <a:rPr lang="de-DE" dirty="0"/>
              <a:t> </a:t>
            </a:r>
          </a:p>
        </p:txBody>
      </p:sp>
      <p:sp>
        <p:nvSpPr>
          <p:cNvPr id="11" name="Rechteck 10"/>
          <p:cNvSpPr/>
          <p:nvPr/>
        </p:nvSpPr>
        <p:spPr>
          <a:xfrm>
            <a:off x="539552" y="2708920"/>
            <a:ext cx="3642250" cy="610944"/>
          </a:xfrm>
          <a:prstGeom prst="rect">
            <a:avLst/>
          </a:prstGeom>
          <a:solidFill>
            <a:srgbClr val="FEBA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u="sng" dirty="0">
                <a:solidFill>
                  <a:schemeClr val="tx1"/>
                </a:solidFill>
              </a:rPr>
              <a:t>Ausgangstexte</a:t>
            </a:r>
            <a:endParaRPr lang="de-DE" sz="1600" b="1" u="sng" dirty="0">
              <a:solidFill>
                <a:schemeClr val="tx1"/>
              </a:solidFill>
            </a:endParaRPr>
          </a:p>
        </p:txBody>
      </p:sp>
      <p:sp>
        <p:nvSpPr>
          <p:cNvPr id="13" name="Rechteck 12"/>
          <p:cNvSpPr/>
          <p:nvPr/>
        </p:nvSpPr>
        <p:spPr>
          <a:xfrm>
            <a:off x="4606952" y="3465394"/>
            <a:ext cx="3997495" cy="248388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sz="1400" dirty="0">
                <a:solidFill>
                  <a:prstClr val="black"/>
                </a:solidFill>
              </a:rPr>
              <a:t>(</a:t>
            </a:r>
            <a:r>
              <a:rPr lang="en-US" sz="1400" dirty="0" err="1">
                <a:solidFill>
                  <a:prstClr val="black"/>
                </a:solidFill>
              </a:rPr>
              <a:t>persönliche</a:t>
            </a:r>
            <a:r>
              <a:rPr lang="en-US" sz="1400" dirty="0">
                <a:solidFill>
                  <a:prstClr val="black"/>
                </a:solidFill>
              </a:rPr>
              <a:t>) </a:t>
            </a:r>
            <a:r>
              <a:rPr lang="en-US" sz="1400" dirty="0" err="1">
                <a:solidFill>
                  <a:prstClr val="black"/>
                </a:solidFill>
              </a:rPr>
              <a:t>Nachrichten</a:t>
            </a:r>
            <a:endParaRPr lang="en-US" sz="1400" dirty="0">
              <a:solidFill>
                <a:prstClr val="black"/>
              </a:solidFill>
            </a:endParaRPr>
          </a:p>
          <a:p>
            <a:pPr marL="285750" lvl="0" indent="-285750">
              <a:buFont typeface="Arial" panose="020B0604020202020204" pitchFamily="34" charset="0"/>
              <a:buChar char="•"/>
            </a:pPr>
            <a:r>
              <a:rPr lang="de-DE" sz="1400" dirty="0">
                <a:solidFill>
                  <a:prstClr val="black"/>
                </a:solidFill>
              </a:rPr>
              <a:t>Bildbeschreibungen</a:t>
            </a:r>
          </a:p>
          <a:p>
            <a:pPr marL="285750" lvl="0" indent="-285750">
              <a:buFont typeface="Arial" panose="020B0604020202020204" pitchFamily="34" charset="0"/>
              <a:buChar char="•"/>
            </a:pPr>
            <a:r>
              <a:rPr lang="de-DE" sz="1400" dirty="0">
                <a:solidFill>
                  <a:prstClr val="black"/>
                </a:solidFill>
              </a:rPr>
              <a:t>Tagebucheinträge, innere Monologe</a:t>
            </a:r>
          </a:p>
          <a:p>
            <a:pPr marL="285750" lvl="0" indent="-285750">
              <a:buFont typeface="Arial" panose="020B0604020202020204" pitchFamily="34" charset="0"/>
              <a:buChar char="•"/>
            </a:pPr>
            <a:r>
              <a:rPr lang="de-DE" sz="1400" dirty="0">
                <a:solidFill>
                  <a:prstClr val="black"/>
                </a:solidFill>
              </a:rPr>
              <a:t>Personenbeschreibungen, Charakterisierungen</a:t>
            </a:r>
          </a:p>
          <a:p>
            <a:pPr marL="285750" lvl="0" indent="-285750">
              <a:buFont typeface="Arial" panose="020B0604020202020204" pitchFamily="34" charset="0"/>
              <a:buChar char="•"/>
            </a:pPr>
            <a:r>
              <a:rPr lang="de-DE" sz="1400" dirty="0">
                <a:solidFill>
                  <a:prstClr val="black"/>
                </a:solidFill>
              </a:rPr>
              <a:t>Textzusammenfassungen</a:t>
            </a:r>
          </a:p>
          <a:p>
            <a:pPr marL="285750" lvl="0" indent="-285750">
              <a:buFont typeface="Arial" panose="020B0604020202020204" pitchFamily="34" charset="0"/>
              <a:buChar char="•"/>
            </a:pPr>
            <a:r>
              <a:rPr lang="de-DE" sz="1400" dirty="0">
                <a:solidFill>
                  <a:prstClr val="black"/>
                </a:solidFill>
              </a:rPr>
              <a:t>Stellungnahmen,</a:t>
            </a:r>
            <a:r>
              <a:rPr lang="en-US" sz="1400" dirty="0">
                <a:solidFill>
                  <a:prstClr val="black"/>
                </a:solidFill>
              </a:rPr>
              <a:t> L</a:t>
            </a:r>
            <a:r>
              <a:rPr lang="de-DE" sz="1400" dirty="0" err="1">
                <a:solidFill>
                  <a:prstClr val="black"/>
                </a:solidFill>
              </a:rPr>
              <a:t>eserbriefe</a:t>
            </a:r>
            <a:endParaRPr lang="de-DE" sz="1400" dirty="0">
              <a:solidFill>
                <a:prstClr val="black"/>
              </a:solidFill>
            </a:endParaRPr>
          </a:p>
          <a:p>
            <a:pPr marL="285750" lvl="0" indent="-285750">
              <a:buFont typeface="Arial" panose="020B0604020202020204" pitchFamily="34" charset="0"/>
              <a:buChar char="•"/>
            </a:pPr>
            <a:r>
              <a:rPr lang="de-DE" sz="1400" dirty="0">
                <a:solidFill>
                  <a:prstClr val="black"/>
                </a:solidFill>
              </a:rPr>
              <a:t>Artikel für Zeitung oder Internet</a:t>
            </a:r>
          </a:p>
          <a:p>
            <a:pPr marL="285750" lvl="0" indent="-285750">
              <a:buFont typeface="Arial" panose="020B0604020202020204" pitchFamily="34" charset="0"/>
              <a:buChar char="•"/>
            </a:pPr>
            <a:r>
              <a:rPr lang="de-DE" sz="1400" dirty="0">
                <a:solidFill>
                  <a:prstClr val="black"/>
                </a:solidFill>
              </a:rPr>
              <a:t>Vorträge, Präsentationen und Berichte</a:t>
            </a:r>
          </a:p>
        </p:txBody>
      </p:sp>
      <p:sp>
        <p:nvSpPr>
          <p:cNvPr id="14" name="Rechteck 13"/>
          <p:cNvSpPr/>
          <p:nvPr/>
        </p:nvSpPr>
        <p:spPr>
          <a:xfrm>
            <a:off x="581402" y="3465394"/>
            <a:ext cx="1821125" cy="2483885"/>
          </a:xfrm>
          <a:prstGeom prst="rect">
            <a:avLst/>
          </a:prstGeom>
          <a:solidFill>
            <a:srgbClr val="FEBA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solidFill>
                  <a:schemeClr val="tx1"/>
                </a:solidFill>
              </a:rPr>
              <a:t>Sach- und Gebrauchstexte:</a:t>
            </a:r>
          </a:p>
          <a:p>
            <a:endParaRPr lang="de-DE" sz="1200" b="1" dirty="0">
              <a:solidFill>
                <a:schemeClr val="tx1"/>
              </a:solidFill>
            </a:endParaRPr>
          </a:p>
          <a:p>
            <a:pPr marL="171450" lvl="0" indent="-171450">
              <a:buFont typeface="Arial" panose="020B0604020202020204" pitchFamily="34" charset="0"/>
              <a:buChar char="•"/>
            </a:pPr>
            <a:r>
              <a:rPr lang="de-DE" sz="1200" dirty="0">
                <a:solidFill>
                  <a:schemeClr val="tx1"/>
                </a:solidFill>
              </a:rPr>
              <a:t>(persönliche) Nachrichten und Berichte</a:t>
            </a:r>
          </a:p>
          <a:p>
            <a:pPr marL="171450" lvl="0" indent="-171450">
              <a:buFont typeface="Arial" panose="020B0604020202020204" pitchFamily="34" charset="0"/>
              <a:buChar char="•"/>
            </a:pPr>
            <a:r>
              <a:rPr lang="de-DE" sz="1200" dirty="0">
                <a:solidFill>
                  <a:schemeClr val="tx1"/>
                </a:solidFill>
              </a:rPr>
              <a:t>Werbe- und Informationstexte, u.a. aus dem öffentlichen Raum </a:t>
            </a:r>
          </a:p>
          <a:p>
            <a:pPr marL="171450" lvl="0" indent="-171450">
              <a:buFont typeface="Arial" panose="020B0604020202020204" pitchFamily="34" charset="0"/>
              <a:buChar char="•"/>
            </a:pPr>
            <a:r>
              <a:rPr lang="de-DE" sz="1200" dirty="0">
                <a:solidFill>
                  <a:schemeClr val="tx1"/>
                </a:solidFill>
              </a:rPr>
              <a:t>Zeitungsartikel und </a:t>
            </a:r>
            <a:r>
              <a:rPr lang="en-US" sz="1200" dirty="0" err="1">
                <a:solidFill>
                  <a:schemeClr val="tx1"/>
                </a:solidFill>
              </a:rPr>
              <a:t>Tagesnachrichten</a:t>
            </a:r>
            <a:endParaRPr lang="de-DE" sz="1200" dirty="0">
              <a:solidFill>
                <a:schemeClr val="tx1"/>
              </a:solidFill>
            </a:endParaRPr>
          </a:p>
          <a:p>
            <a:pPr marL="171450" lvl="0" indent="-171450">
              <a:buFont typeface="Arial" panose="020B0604020202020204" pitchFamily="34" charset="0"/>
              <a:buChar char="•"/>
            </a:pPr>
            <a:r>
              <a:rPr lang="de-DE" sz="1200" dirty="0">
                <a:solidFill>
                  <a:schemeClr val="tx1"/>
                </a:solidFill>
              </a:rPr>
              <a:t>Interviews</a:t>
            </a:r>
            <a:r>
              <a:rPr lang="de-DE" sz="1200" b="1" dirty="0">
                <a:solidFill>
                  <a:schemeClr val="tx1"/>
                </a:solidFill>
              </a:rPr>
              <a:t> </a:t>
            </a:r>
            <a:endParaRPr lang="de-DE" sz="1200" dirty="0">
              <a:solidFill>
                <a:schemeClr val="tx1"/>
              </a:solidFill>
            </a:endParaRPr>
          </a:p>
        </p:txBody>
      </p:sp>
      <p:sp>
        <p:nvSpPr>
          <p:cNvPr id="16" name="Rechteck 15"/>
          <p:cNvSpPr/>
          <p:nvPr/>
        </p:nvSpPr>
        <p:spPr>
          <a:xfrm>
            <a:off x="2517704" y="3465395"/>
            <a:ext cx="1664097" cy="2483884"/>
          </a:xfrm>
          <a:prstGeom prst="rect">
            <a:avLst/>
          </a:prstGeom>
          <a:solidFill>
            <a:srgbClr val="FEBA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solidFill>
                  <a:schemeClr val="tx1"/>
                </a:solidFill>
              </a:rPr>
              <a:t>Literarische Texte:</a:t>
            </a:r>
          </a:p>
          <a:p>
            <a:endParaRPr lang="de-DE" sz="1200" b="1" dirty="0">
              <a:solidFill>
                <a:schemeClr val="tx1"/>
              </a:solidFill>
            </a:endParaRPr>
          </a:p>
          <a:p>
            <a:pPr marL="171450" indent="-171450">
              <a:buFont typeface="Arial" panose="020B0604020202020204" pitchFamily="34" charset="0"/>
              <a:buChar char="•"/>
            </a:pPr>
            <a:r>
              <a:rPr lang="de-DE" sz="1200" dirty="0">
                <a:solidFill>
                  <a:schemeClr val="tx1"/>
                </a:solidFill>
              </a:rPr>
              <a:t>Lieder,</a:t>
            </a:r>
          </a:p>
          <a:p>
            <a:pPr marL="171450" indent="-171450">
              <a:buFont typeface="Arial" panose="020B0604020202020204" pitchFamily="34" charset="0"/>
              <a:buChar char="•"/>
            </a:pPr>
            <a:r>
              <a:rPr lang="de-DE" sz="1200" dirty="0">
                <a:solidFill>
                  <a:schemeClr val="tx1"/>
                </a:solidFill>
              </a:rPr>
              <a:t>Gedichte, </a:t>
            </a:r>
          </a:p>
          <a:p>
            <a:pPr marL="171450" indent="-171450">
              <a:buFont typeface="Arial" panose="020B0604020202020204" pitchFamily="34" charset="0"/>
              <a:buChar char="•"/>
            </a:pPr>
            <a:r>
              <a:rPr lang="de-DE" sz="1200" dirty="0">
                <a:solidFill>
                  <a:schemeClr val="tx1"/>
                </a:solidFill>
              </a:rPr>
              <a:t>narrativer Text</a:t>
            </a:r>
          </a:p>
        </p:txBody>
      </p:sp>
      <p:sp>
        <p:nvSpPr>
          <p:cNvPr id="15" name="Rechteck 14"/>
          <p:cNvSpPr/>
          <p:nvPr/>
        </p:nvSpPr>
        <p:spPr>
          <a:xfrm>
            <a:off x="4606953" y="2708920"/>
            <a:ext cx="4008437" cy="61094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u="sng" dirty="0">
                <a:solidFill>
                  <a:schemeClr val="tx1"/>
                </a:solidFill>
              </a:rPr>
              <a:t>Zieltexte</a:t>
            </a:r>
            <a:endParaRPr lang="de-DE" sz="1600" b="1" u="sng" dirty="0">
              <a:solidFill>
                <a:schemeClr val="tx1"/>
              </a:solidFill>
            </a:endParaRPr>
          </a:p>
        </p:txBody>
      </p:sp>
      <p:sp>
        <p:nvSpPr>
          <p:cNvPr id="17"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1103350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42</a:t>
            </a:fld>
            <a:endParaRPr lang="de-DE"/>
          </a:p>
        </p:txBody>
      </p:sp>
      <p:sp>
        <p:nvSpPr>
          <p:cNvPr id="8" name="Textfeld 7"/>
          <p:cNvSpPr txBox="1"/>
          <p:nvPr/>
        </p:nvSpPr>
        <p:spPr>
          <a:xfrm>
            <a:off x="539552" y="260648"/>
            <a:ext cx="8424936" cy="523220"/>
          </a:xfrm>
          <a:prstGeom prst="rect">
            <a:avLst/>
          </a:prstGeom>
          <a:noFill/>
        </p:spPr>
        <p:txBody>
          <a:bodyPr wrap="square" rtlCol="0">
            <a:spAutoFit/>
          </a:bodyPr>
          <a:lstStyle/>
          <a:p>
            <a:r>
              <a:rPr lang="de-DE" sz="2800" dirty="0"/>
              <a:t>Sprachlernkompetenz</a:t>
            </a:r>
          </a:p>
        </p:txBody>
      </p:sp>
      <p:graphicFrame>
        <p:nvGraphicFramePr>
          <p:cNvPr id="9" name="Tabelle 8"/>
          <p:cNvGraphicFramePr>
            <a:graphicFrameLocks noGrp="1"/>
          </p:cNvGraphicFramePr>
          <p:nvPr>
            <p:extLst>
              <p:ext uri="{D42A27DB-BD31-4B8C-83A1-F6EECF244321}">
                <p14:modId xmlns:p14="http://schemas.microsoft.com/office/powerpoint/2010/main" val="704565084"/>
              </p:ext>
            </p:extLst>
          </p:nvPr>
        </p:nvGraphicFramePr>
        <p:xfrm>
          <a:off x="215823" y="860197"/>
          <a:ext cx="8604649" cy="4729043"/>
        </p:xfrm>
        <a:graphic>
          <a:graphicData uri="http://schemas.openxmlformats.org/drawingml/2006/table">
            <a:tbl>
              <a:tblPr firstRow="1" firstCol="1" bandRow="1"/>
              <a:tblGrid>
                <a:gridCol w="8604649">
                  <a:extLst>
                    <a:ext uri="{9D8B030D-6E8A-4147-A177-3AD203B41FA5}">
                      <a16:colId xmlns:a16="http://schemas.microsoft.com/office/drawing/2014/main" val="20000"/>
                    </a:ext>
                  </a:extLst>
                </a:gridCol>
              </a:tblGrid>
              <a:tr h="472904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e-DE" sz="1800" kern="1200" dirty="0">
                          <a:solidFill>
                            <a:schemeClr val="tx1"/>
                          </a:solidFill>
                          <a:latin typeface="+mn-lt"/>
                          <a:ea typeface="+mn-ea"/>
                          <a:cs typeface="+mn-cs"/>
                        </a:rPr>
                        <a:t>Deskriptor:</a:t>
                      </a:r>
                      <a:r>
                        <a:rPr lang="de-DE" sz="1800" kern="1200" baseline="0" dirty="0">
                          <a:solidFill>
                            <a:schemeClr val="tx1"/>
                          </a:solidFill>
                          <a:latin typeface="+mn-lt"/>
                          <a:ea typeface="+mn-ea"/>
                          <a:cs typeface="+mn-cs"/>
                        </a:rPr>
                        <a:t> </a:t>
                      </a:r>
                    </a:p>
                    <a:p>
                      <a:pPr marL="0" marR="0" indent="0" algn="l" defTabSz="914400" rtl="0" eaLnBrk="1" fontAlgn="auto" latinLnBrk="0" hangingPunct="1">
                        <a:lnSpc>
                          <a:spcPct val="115000"/>
                        </a:lnSpc>
                        <a:spcBef>
                          <a:spcPts val="0"/>
                        </a:spcBef>
                        <a:spcAft>
                          <a:spcPts val="0"/>
                        </a:spcAft>
                        <a:buClrTx/>
                        <a:buSzTx/>
                        <a:buFontTx/>
                        <a:buNone/>
                        <a:tabLst/>
                        <a:defRPr/>
                      </a:pPr>
                      <a:r>
                        <a:rPr lang="de-DE" sz="1800" kern="1200" dirty="0">
                          <a:solidFill>
                            <a:schemeClr val="tx1"/>
                          </a:solidFill>
                          <a:latin typeface="+mn-lt"/>
                          <a:ea typeface="+mn-ea"/>
                          <a:cs typeface="+mn-cs"/>
                        </a:rPr>
                        <a:t>Die Schülerinnen und Schüler können auf der Grundlage ihres bisher erreichten Mehrsprachigkeitsprofils ihre sprachlichen Kompetenzen teilweise selbstständig erweitern. Dabei nutzen sie ein grundlegendes Repertoire von Strategien des individuellen und kooperativen Sprachenlernens.</a:t>
                      </a:r>
                    </a:p>
                    <a:p>
                      <a:pPr marL="0" marR="0" indent="0" algn="l" defTabSz="914400" rtl="0" eaLnBrk="1" fontAlgn="auto" latinLnBrk="0" hangingPunct="1">
                        <a:lnSpc>
                          <a:spcPct val="115000"/>
                        </a:lnSpc>
                        <a:spcBef>
                          <a:spcPts val="0"/>
                        </a:spcBef>
                        <a:spcAft>
                          <a:spcPts val="0"/>
                        </a:spcAft>
                        <a:buClrTx/>
                        <a:buSzTx/>
                        <a:buFontTx/>
                        <a:buNone/>
                        <a:tabLst/>
                        <a:defRPr/>
                      </a:pPr>
                      <a:endParaRPr lang="de-DE" sz="1200" kern="1200" dirty="0">
                        <a:solidFill>
                          <a:schemeClr val="tx1"/>
                        </a:solidFill>
                        <a:latin typeface="+mn-lt"/>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r>
                        <a:rPr lang="de-DE" sz="2400" b="1" kern="1200" dirty="0">
                          <a:solidFill>
                            <a:srgbClr val="FF0000"/>
                          </a:solidFill>
                          <a:latin typeface="+mn-lt"/>
                          <a:ea typeface="+mn-ea"/>
                          <a:cs typeface="+mn-cs"/>
                        </a:rPr>
                        <a:t>Sprachlernkompetenz</a:t>
                      </a:r>
                      <a:r>
                        <a:rPr lang="de-DE" sz="2400" b="1" kern="1200" baseline="0" dirty="0">
                          <a:solidFill>
                            <a:srgbClr val="FF0000"/>
                          </a:solidFill>
                          <a:latin typeface="+mn-lt"/>
                          <a:ea typeface="+mn-ea"/>
                          <a:cs typeface="+mn-cs"/>
                        </a:rPr>
                        <a:t>           Strategielernen</a:t>
                      </a:r>
                    </a:p>
                    <a:p>
                      <a:pPr marL="0" marR="0" indent="0" algn="l" defTabSz="914400" rtl="0" eaLnBrk="1" fontAlgn="auto" latinLnBrk="0" hangingPunct="1">
                        <a:lnSpc>
                          <a:spcPct val="115000"/>
                        </a:lnSpc>
                        <a:spcBef>
                          <a:spcPts val="0"/>
                        </a:spcBef>
                        <a:spcAft>
                          <a:spcPts val="0"/>
                        </a:spcAft>
                        <a:buClrTx/>
                        <a:buSzTx/>
                        <a:buFontTx/>
                        <a:buNone/>
                        <a:tabLst/>
                        <a:defRPr/>
                      </a:pPr>
                      <a:endParaRPr lang="de-DE" sz="1400" b="1" kern="1200" baseline="0" dirty="0">
                        <a:solidFill>
                          <a:srgbClr val="FF0000"/>
                        </a:solidFill>
                        <a:latin typeface="+mn-lt"/>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r>
                        <a:rPr lang="de-DE" sz="2000" b="0" kern="1200" baseline="0" dirty="0">
                          <a:solidFill>
                            <a:srgbClr val="FF0000"/>
                          </a:solidFill>
                          <a:latin typeface="+mn-lt"/>
                          <a:ea typeface="+mn-ea"/>
                          <a:cs typeface="+mn-cs"/>
                        </a:rPr>
                        <a:t>Beispiele: Strategien </a:t>
                      </a:r>
                    </a:p>
                    <a:p>
                      <a:pPr marL="800100" marR="0" lvl="1"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de-DE" sz="2000" b="0" kern="1200" baseline="0" dirty="0">
                          <a:solidFill>
                            <a:srgbClr val="FF0000"/>
                          </a:solidFill>
                          <a:latin typeface="+mn-lt"/>
                          <a:ea typeface="+mn-ea"/>
                          <a:cs typeface="+mn-cs"/>
                        </a:rPr>
                        <a:t>zum freien Sprechen</a:t>
                      </a:r>
                    </a:p>
                    <a:p>
                      <a:pPr marL="800100" marR="0" lvl="1"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de-DE" sz="2000" b="0" kern="1200" baseline="0" dirty="0">
                          <a:solidFill>
                            <a:srgbClr val="FF0000"/>
                          </a:solidFill>
                          <a:latin typeface="+mn-lt"/>
                          <a:ea typeface="+mn-ea"/>
                          <a:cs typeface="+mn-cs"/>
                        </a:rPr>
                        <a:t>zum Leseverstehen</a:t>
                      </a:r>
                    </a:p>
                    <a:p>
                      <a:pPr marL="800100" marR="0" lvl="1"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de-DE" sz="2000" b="0" kern="1200" baseline="0" dirty="0">
                          <a:solidFill>
                            <a:srgbClr val="FF0000"/>
                          </a:solidFill>
                          <a:latin typeface="+mn-lt"/>
                          <a:ea typeface="+mn-ea"/>
                          <a:cs typeface="+mn-cs"/>
                        </a:rPr>
                        <a:t>zum Wortschatzerwerb</a:t>
                      </a:r>
                    </a:p>
                    <a:p>
                      <a:pPr marL="800100" marR="0" lvl="1"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de-DE" sz="2000" b="0" kern="1200" baseline="0" dirty="0">
                          <a:solidFill>
                            <a:srgbClr val="FF0000"/>
                          </a:solidFill>
                          <a:latin typeface="+mn-lt"/>
                          <a:ea typeface="+mn-ea"/>
                          <a:cs typeface="+mn-cs"/>
                        </a:rPr>
                        <a:t>zur Organisation des Schreibprozesses</a:t>
                      </a:r>
                    </a:p>
                    <a:p>
                      <a:pPr marL="800100" marR="0" lvl="1"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de-DE" sz="2000" b="0" kern="1200" baseline="0" dirty="0">
                          <a:solidFill>
                            <a:srgbClr val="FF0000"/>
                          </a:solidFill>
                          <a:latin typeface="+mn-lt"/>
                          <a:ea typeface="+mn-ea"/>
                          <a:cs typeface="+mn-cs"/>
                        </a:rPr>
                        <a:t>zum Umgang mit Fehlern und Feedback</a:t>
                      </a:r>
                      <a:endParaRPr lang="de-DE" sz="2000" b="0" kern="1200" dirty="0">
                        <a:solidFill>
                          <a:srgbClr val="FF0000"/>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73000"/>
                      </a:schemeClr>
                    </a:solidFill>
                  </a:tcPr>
                </a:tc>
                <a:extLst>
                  <a:ext uri="{0D108BD9-81ED-4DB2-BD59-A6C34878D82A}">
                    <a16:rowId xmlns:a16="http://schemas.microsoft.com/office/drawing/2014/main" val="10000"/>
                  </a:ext>
                </a:extLst>
              </a:tr>
            </a:tbl>
          </a:graphicData>
        </a:graphic>
      </p:graphicFrame>
      <p:sp>
        <p:nvSpPr>
          <p:cNvPr id="10"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
        <p:nvSpPr>
          <p:cNvPr id="3" name="Pfeil nach rechts 2"/>
          <p:cNvSpPr/>
          <p:nvPr/>
        </p:nvSpPr>
        <p:spPr>
          <a:xfrm>
            <a:off x="3203848" y="2780928"/>
            <a:ext cx="432048"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890157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43</a:t>
            </a:fld>
            <a:endParaRPr lang="de-DE"/>
          </a:p>
        </p:txBody>
      </p:sp>
      <p:sp>
        <p:nvSpPr>
          <p:cNvPr id="8" name="Textfeld 7"/>
          <p:cNvSpPr txBox="1"/>
          <p:nvPr/>
        </p:nvSpPr>
        <p:spPr>
          <a:xfrm>
            <a:off x="539552" y="980728"/>
            <a:ext cx="8424936" cy="523220"/>
          </a:xfrm>
          <a:prstGeom prst="rect">
            <a:avLst/>
          </a:prstGeom>
          <a:noFill/>
        </p:spPr>
        <p:txBody>
          <a:bodyPr wrap="square" rtlCol="0">
            <a:spAutoFit/>
          </a:bodyPr>
          <a:lstStyle/>
          <a:p>
            <a:r>
              <a:rPr lang="de-DE" sz="2800" dirty="0"/>
              <a:t>Sprachbewusstheit</a:t>
            </a:r>
          </a:p>
        </p:txBody>
      </p:sp>
      <p:graphicFrame>
        <p:nvGraphicFramePr>
          <p:cNvPr id="9" name="Tabelle 8"/>
          <p:cNvGraphicFramePr>
            <a:graphicFrameLocks noGrp="1"/>
          </p:cNvGraphicFramePr>
          <p:nvPr>
            <p:extLst>
              <p:ext uri="{D42A27DB-BD31-4B8C-83A1-F6EECF244321}">
                <p14:modId xmlns:p14="http://schemas.microsoft.com/office/powerpoint/2010/main" val="2256842036"/>
              </p:ext>
            </p:extLst>
          </p:nvPr>
        </p:nvGraphicFramePr>
        <p:xfrm>
          <a:off x="108319" y="1510982"/>
          <a:ext cx="8928177" cy="4241292"/>
        </p:xfrm>
        <a:graphic>
          <a:graphicData uri="http://schemas.openxmlformats.org/drawingml/2006/table">
            <a:tbl>
              <a:tblPr firstRow="1" firstCol="1" bandRow="1"/>
              <a:tblGrid>
                <a:gridCol w="8928177">
                  <a:extLst>
                    <a:ext uri="{9D8B030D-6E8A-4147-A177-3AD203B41FA5}">
                      <a16:colId xmlns:a16="http://schemas.microsoft.com/office/drawing/2014/main" val="20000"/>
                    </a:ext>
                  </a:extLst>
                </a:gridCol>
              </a:tblGrid>
              <a:tr h="374226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de-DE" sz="1800" kern="1200" dirty="0">
                        <a:solidFill>
                          <a:schemeClr val="tx1"/>
                        </a:solidFill>
                        <a:latin typeface="+mn-lt"/>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r>
                        <a:rPr lang="de-DE" sz="2800" kern="1200" dirty="0">
                          <a:solidFill>
                            <a:schemeClr val="tx1"/>
                          </a:solidFill>
                          <a:latin typeface="+mn-lt"/>
                          <a:ea typeface="+mn-ea"/>
                          <a:cs typeface="+mn-cs"/>
                        </a:rPr>
                        <a:t>Einsicht in Struktur und Gebrauch der</a:t>
                      </a:r>
                      <a:r>
                        <a:rPr lang="de-DE" sz="2800" kern="1200" baseline="0" dirty="0">
                          <a:solidFill>
                            <a:schemeClr val="tx1"/>
                          </a:solidFill>
                          <a:latin typeface="+mn-lt"/>
                          <a:ea typeface="+mn-ea"/>
                          <a:cs typeface="+mn-cs"/>
                        </a:rPr>
                        <a:t> Sprache</a:t>
                      </a:r>
                    </a:p>
                    <a:p>
                      <a:pPr marL="0" marR="0" indent="0" algn="l" defTabSz="914400" rtl="0" eaLnBrk="1" fontAlgn="auto" latinLnBrk="0" hangingPunct="1">
                        <a:lnSpc>
                          <a:spcPct val="115000"/>
                        </a:lnSpc>
                        <a:spcBef>
                          <a:spcPts val="0"/>
                        </a:spcBef>
                        <a:spcAft>
                          <a:spcPts val="0"/>
                        </a:spcAft>
                        <a:buClrTx/>
                        <a:buSzTx/>
                        <a:buFontTx/>
                        <a:buNone/>
                        <a:tabLst/>
                        <a:defRPr/>
                      </a:pPr>
                      <a:endParaRPr lang="de-DE" sz="2800" kern="1200" baseline="0" dirty="0">
                        <a:solidFill>
                          <a:schemeClr val="tx1"/>
                        </a:solidFill>
                        <a:latin typeface="+mn-lt"/>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r>
                        <a:rPr lang="de-DE" sz="2800" kern="1200" baseline="0" dirty="0">
                          <a:solidFill>
                            <a:schemeClr val="tx1"/>
                          </a:solidFill>
                          <a:latin typeface="+mn-lt"/>
                          <a:ea typeface="+mn-ea"/>
                          <a:cs typeface="+mn-cs"/>
                        </a:rPr>
                        <a:t>Beispiele auf </a:t>
                      </a:r>
                      <a:r>
                        <a:rPr lang="de-DE" sz="2800" kern="1200" baseline="0" dirty="0" err="1">
                          <a:solidFill>
                            <a:schemeClr val="tx1"/>
                          </a:solidFill>
                          <a:latin typeface="+mn-lt"/>
                          <a:ea typeface="+mn-ea"/>
                          <a:cs typeface="+mn-cs"/>
                        </a:rPr>
                        <a:t>Indikatorenebene</a:t>
                      </a:r>
                      <a:r>
                        <a:rPr lang="de-DE" sz="2800" kern="1200" baseline="0" dirty="0">
                          <a:solidFill>
                            <a:schemeClr val="tx1"/>
                          </a:solidFill>
                          <a:latin typeface="+mn-lt"/>
                          <a:ea typeface="+mn-ea"/>
                          <a:cs typeface="+mn-cs"/>
                        </a:rPr>
                        <a:t>:</a:t>
                      </a:r>
                    </a:p>
                    <a:p>
                      <a:pPr marL="457200" marR="0" indent="-4572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de-DE" sz="2800" kern="1200" baseline="0" dirty="0">
                          <a:solidFill>
                            <a:schemeClr val="tx1"/>
                          </a:solidFill>
                          <a:latin typeface="+mn-lt"/>
                          <a:ea typeface="+mn-ea"/>
                          <a:cs typeface="+mn-cs"/>
                        </a:rPr>
                        <a:t>im Sprachvergleich der Zielsprache mit anderen Sprachen Ähnlichkeiten und Verschiedenheiten aufzeigen</a:t>
                      </a:r>
                    </a:p>
                    <a:p>
                      <a:pPr marL="457200" marR="0" indent="-4572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de-DE" sz="2800" kern="1200" baseline="0" dirty="0">
                          <a:solidFill>
                            <a:schemeClr val="tx1"/>
                          </a:solidFill>
                          <a:latin typeface="+mn-lt"/>
                          <a:ea typeface="+mn-ea"/>
                          <a:cs typeface="+mn-cs"/>
                        </a:rPr>
                        <a:t>im Sprachvergleich der Zielsprache mit zielsprachigen Varietäten Verschiedenheiten benennen</a:t>
                      </a:r>
                    </a:p>
                    <a:p>
                      <a:pPr marL="0" marR="0" indent="0" algn="l" defTabSz="914400" rtl="0" eaLnBrk="1" fontAlgn="auto" latinLnBrk="0" hangingPunct="1">
                        <a:lnSpc>
                          <a:spcPct val="115000"/>
                        </a:lnSpc>
                        <a:spcBef>
                          <a:spcPts val="0"/>
                        </a:spcBef>
                        <a:spcAft>
                          <a:spcPts val="0"/>
                        </a:spcAft>
                        <a:buClrTx/>
                        <a:buSzTx/>
                        <a:buFontTx/>
                        <a:buNone/>
                        <a:tabLst/>
                        <a:defRPr/>
                      </a:pPr>
                      <a:endParaRPr lang="de-DE" sz="2800" kern="1200" baseline="0" dirty="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73000"/>
                      </a:schemeClr>
                    </a:solidFill>
                  </a:tcPr>
                </a:tc>
                <a:extLst>
                  <a:ext uri="{0D108BD9-81ED-4DB2-BD59-A6C34878D82A}">
                    <a16:rowId xmlns:a16="http://schemas.microsoft.com/office/drawing/2014/main" val="10000"/>
                  </a:ext>
                </a:extLst>
              </a:tr>
            </a:tbl>
          </a:graphicData>
        </a:graphic>
      </p:graphicFrame>
      <p:sp>
        <p:nvSpPr>
          <p:cNvPr id="10"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3708359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44</a:t>
            </a:fld>
            <a:endParaRPr lang="de-DE"/>
          </a:p>
        </p:txBody>
      </p:sp>
      <p:pic>
        <p:nvPicPr>
          <p:cNvPr id="7" name="Grafik 6"/>
          <p:cNvPicPr>
            <a:picLocks noChangeAspect="1"/>
          </p:cNvPicPr>
          <p:nvPr/>
        </p:nvPicPr>
        <p:blipFill>
          <a:blip r:embed="rId2"/>
          <a:stretch>
            <a:fillRect/>
          </a:stretch>
        </p:blipFill>
        <p:spPr>
          <a:xfrm>
            <a:off x="179512" y="1196752"/>
            <a:ext cx="8832981" cy="4968552"/>
          </a:xfrm>
          <a:prstGeom prst="rect">
            <a:avLst/>
          </a:prstGeom>
        </p:spPr>
      </p:pic>
      <p:sp>
        <p:nvSpPr>
          <p:cNvPr id="8" name="Ellipse 7"/>
          <p:cNvSpPr/>
          <p:nvPr/>
        </p:nvSpPr>
        <p:spPr>
          <a:xfrm>
            <a:off x="4500839" y="4832240"/>
            <a:ext cx="1522137" cy="11647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169543" y="4916840"/>
            <a:ext cx="1522137" cy="10324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1619672" y="2636912"/>
            <a:ext cx="1522983" cy="10317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1547664" y="1556792"/>
            <a:ext cx="1522984" cy="10794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3131840" y="1642517"/>
            <a:ext cx="1501352" cy="9943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107504" y="2636912"/>
            <a:ext cx="1691680"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4499992" y="1556792"/>
            <a:ext cx="1522984" cy="11467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5868144" y="3640761"/>
            <a:ext cx="1691680"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6002191" y="4844832"/>
            <a:ext cx="1551283" cy="12103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251520" y="476672"/>
            <a:ext cx="8856984" cy="523220"/>
          </a:xfrm>
          <a:prstGeom prst="rect">
            <a:avLst/>
          </a:prstGeom>
          <a:noFill/>
        </p:spPr>
        <p:txBody>
          <a:bodyPr wrap="square" rtlCol="0">
            <a:spAutoFit/>
          </a:bodyPr>
          <a:lstStyle/>
          <a:p>
            <a:r>
              <a:rPr lang="de-DE" sz="2800" dirty="0"/>
              <a:t>Digitalisierung – Schwerpunktkompetenzen gemäß MKR </a:t>
            </a:r>
          </a:p>
        </p:txBody>
      </p:sp>
      <p:sp>
        <p:nvSpPr>
          <p:cNvPr id="18"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3745976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45</a:t>
            </a:fld>
            <a:endParaRPr lang="de-DE"/>
          </a:p>
        </p:txBody>
      </p:sp>
      <p:sp>
        <p:nvSpPr>
          <p:cNvPr id="9" name="Textfeld 8"/>
          <p:cNvSpPr txBox="1"/>
          <p:nvPr/>
        </p:nvSpPr>
        <p:spPr>
          <a:xfrm>
            <a:off x="169349" y="476672"/>
            <a:ext cx="8784980" cy="523220"/>
          </a:xfrm>
          <a:prstGeom prst="rect">
            <a:avLst/>
          </a:prstGeom>
          <a:noFill/>
        </p:spPr>
        <p:txBody>
          <a:bodyPr wrap="square" rtlCol="0">
            <a:spAutoFit/>
          </a:bodyPr>
          <a:lstStyle/>
          <a:p>
            <a:r>
              <a:rPr lang="de-DE" sz="2800" dirty="0"/>
              <a:t>Digitales Lernen – Umsetzung im Lehrplan (2. FS, 2. Stufe)</a:t>
            </a:r>
          </a:p>
        </p:txBody>
      </p:sp>
      <p:sp>
        <p:nvSpPr>
          <p:cNvPr id="10"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
        <p:nvSpPr>
          <p:cNvPr id="3" name="Rechteck 2"/>
          <p:cNvSpPr/>
          <p:nvPr/>
        </p:nvSpPr>
        <p:spPr>
          <a:xfrm>
            <a:off x="430830" y="1268760"/>
            <a:ext cx="8424936" cy="4801314"/>
          </a:xfrm>
          <a:prstGeom prst="rect">
            <a:avLst/>
          </a:prstGeom>
        </p:spPr>
        <p:txBody>
          <a:bodyPr wrap="square">
            <a:spAutoFit/>
          </a:bodyPr>
          <a:lstStyle/>
          <a:p>
            <a:r>
              <a:rPr lang="de-DE" dirty="0">
                <a:latin typeface="ArialMT"/>
              </a:rPr>
              <a:t>Sekundarstufe – Zweite Stufe:</a:t>
            </a:r>
          </a:p>
          <a:p>
            <a:endParaRPr lang="de-DE" dirty="0">
              <a:latin typeface="ArialMT"/>
            </a:endParaRPr>
          </a:p>
          <a:p>
            <a:r>
              <a:rPr lang="de-DE" dirty="0">
                <a:latin typeface="ArialMT"/>
              </a:rPr>
              <a:t>Die Schülerinnen und Schüler können</a:t>
            </a:r>
          </a:p>
          <a:p>
            <a:endParaRPr lang="de-DE" dirty="0">
              <a:latin typeface="ArialMT"/>
            </a:endParaRPr>
          </a:p>
          <a:p>
            <a:pPr marL="171450" indent="-171450">
              <a:buFont typeface="Arial" panose="020B0604020202020204" pitchFamily="34" charset="0"/>
              <a:buChar char="•"/>
            </a:pPr>
            <a:r>
              <a:rPr lang="de-DE" dirty="0">
                <a:latin typeface="ArialMT"/>
              </a:rPr>
              <a:t>sich in unterschiedlichen Rollen in informellen sowie in formalisierten, auch </a:t>
            </a:r>
            <a:r>
              <a:rPr lang="de-DE" dirty="0">
                <a:solidFill>
                  <a:schemeClr val="dk1"/>
                </a:solidFill>
                <a:highlight>
                  <a:srgbClr val="FFFF00"/>
                </a:highlight>
                <a:ea typeface="Arial"/>
                <a:cs typeface="Arial"/>
              </a:rPr>
              <a:t>digital gestützten Gesprächssituationen </a:t>
            </a:r>
            <a:r>
              <a:rPr lang="de-DE" dirty="0">
                <a:latin typeface="ArialMT"/>
              </a:rPr>
              <a:t>auch spontan an Gesprächen beteiligen (MKR 3.1)</a:t>
            </a:r>
          </a:p>
          <a:p>
            <a:endParaRPr lang="de-DE" dirty="0">
              <a:latin typeface="ArialMT"/>
            </a:endParaRPr>
          </a:p>
          <a:p>
            <a:pPr marL="171450" indent="-171450">
              <a:buFont typeface="Arial" panose="020B0604020202020204" pitchFamily="34" charset="0"/>
              <a:buChar char="•"/>
            </a:pPr>
            <a:r>
              <a:rPr lang="de-DE" dirty="0">
                <a:solidFill>
                  <a:schemeClr val="dk1"/>
                </a:solidFill>
                <a:highlight>
                  <a:srgbClr val="FFFF00"/>
                </a:highlight>
                <a:ea typeface="Arial"/>
                <a:cs typeface="Arial"/>
              </a:rPr>
              <a:t>digitale Werkzeuge </a:t>
            </a:r>
            <a:r>
              <a:rPr lang="de-DE" dirty="0">
                <a:latin typeface="ArialMT"/>
              </a:rPr>
              <a:t>auch für das </a:t>
            </a:r>
            <a:r>
              <a:rPr lang="de-DE" dirty="0">
                <a:solidFill>
                  <a:schemeClr val="dk1"/>
                </a:solidFill>
                <a:highlight>
                  <a:srgbClr val="FFFF00"/>
                </a:highlight>
                <a:ea typeface="Arial"/>
                <a:cs typeface="Arial"/>
              </a:rPr>
              <a:t>kollaborative Schreiben </a:t>
            </a:r>
            <a:r>
              <a:rPr lang="de-DE" dirty="0">
                <a:latin typeface="ArialMT"/>
              </a:rPr>
              <a:t>nutzen (MKR 1.2, 3.1)</a:t>
            </a:r>
          </a:p>
          <a:p>
            <a:endParaRPr lang="de-DE" dirty="0">
              <a:latin typeface="ArialMT"/>
            </a:endParaRPr>
          </a:p>
          <a:p>
            <a:pPr marL="171450" indent="-171450">
              <a:buFont typeface="Arial" panose="020B0604020202020204" pitchFamily="34" charset="0"/>
              <a:buChar char="•"/>
            </a:pPr>
            <a:r>
              <a:rPr lang="de-DE" dirty="0">
                <a:latin typeface="ArialMT"/>
              </a:rPr>
              <a:t>Bedeutung </a:t>
            </a:r>
            <a:r>
              <a:rPr lang="de-DE" dirty="0">
                <a:solidFill>
                  <a:schemeClr val="dk1"/>
                </a:solidFill>
                <a:highlight>
                  <a:srgbClr val="FFFF00"/>
                </a:highlight>
                <a:ea typeface="Arial"/>
                <a:cs typeface="Arial"/>
              </a:rPr>
              <a:t>digitaler Medien im Alltag</a:t>
            </a:r>
            <a:r>
              <a:rPr lang="de-DE" dirty="0">
                <a:latin typeface="ArialMT"/>
              </a:rPr>
              <a:t>, reflektierter, verantwortungsvoller und selbstregulierter Umgang mit Medien, Möglichkeiten und </a:t>
            </a:r>
            <a:r>
              <a:rPr lang="de-DE" dirty="0">
                <a:solidFill>
                  <a:schemeClr val="dk1"/>
                </a:solidFill>
                <a:highlight>
                  <a:srgbClr val="FFFF00"/>
                </a:highlight>
                <a:ea typeface="Arial"/>
                <a:cs typeface="Arial"/>
              </a:rPr>
              <a:t>Grenzen der Mediennutzung </a:t>
            </a:r>
            <a:r>
              <a:rPr lang="de-DE" dirty="0">
                <a:latin typeface="ArialMT"/>
              </a:rPr>
              <a:t>(MKR 5.3, 5.4)</a:t>
            </a:r>
          </a:p>
          <a:p>
            <a:endParaRPr lang="de-DE" dirty="0">
              <a:latin typeface="ArialMT"/>
            </a:endParaRPr>
          </a:p>
          <a:p>
            <a:pPr marL="171450" indent="-171450">
              <a:buFont typeface="Arial" panose="020B0604020202020204" pitchFamily="34" charset="0"/>
              <a:buChar char="•"/>
            </a:pPr>
            <a:r>
              <a:rPr lang="de-DE" dirty="0">
                <a:latin typeface="ArialMT"/>
              </a:rPr>
              <a:t>unterschiedliche </a:t>
            </a:r>
            <a:r>
              <a:rPr lang="de-DE" dirty="0">
                <a:solidFill>
                  <a:schemeClr val="dk1"/>
                </a:solidFill>
                <a:highlight>
                  <a:srgbClr val="FFFF00"/>
                </a:highlight>
                <a:ea typeface="Arial"/>
                <a:cs typeface="Arial"/>
              </a:rPr>
              <a:t>mediale Quellen </a:t>
            </a:r>
            <a:r>
              <a:rPr lang="de-DE" dirty="0">
                <a:latin typeface="ArialMT"/>
              </a:rPr>
              <a:t>für eigene </a:t>
            </a:r>
            <a:r>
              <a:rPr lang="de-DE" dirty="0">
                <a:highlight>
                  <a:srgbClr val="FFFF00"/>
                </a:highlight>
                <a:latin typeface="ArialMT"/>
              </a:rPr>
              <a:t>I</a:t>
            </a:r>
            <a:r>
              <a:rPr lang="de-DE" dirty="0">
                <a:solidFill>
                  <a:schemeClr val="dk1"/>
                </a:solidFill>
                <a:highlight>
                  <a:srgbClr val="FFFF00"/>
                </a:highlight>
                <a:ea typeface="Arial"/>
                <a:cs typeface="Arial"/>
              </a:rPr>
              <a:t>nformationsrecherchen</a:t>
            </a:r>
            <a:r>
              <a:rPr lang="de-DE" dirty="0">
                <a:latin typeface="ArialMT"/>
              </a:rPr>
              <a:t> nutzen, sowie gewonnene Informationen und Daten kritisch und zielentsprechend auswerten (MKR 2.1,2.2)</a:t>
            </a:r>
          </a:p>
        </p:txBody>
      </p:sp>
    </p:spTree>
    <p:extLst>
      <p:ext uri="{BB962C8B-B14F-4D97-AF65-F5344CB8AC3E}">
        <p14:creationId xmlns:p14="http://schemas.microsoft.com/office/powerpoint/2010/main" val="4005334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46</a:t>
            </a:fld>
            <a:endParaRPr lang="de-DE"/>
          </a:p>
        </p:txBody>
      </p:sp>
      <p:sp>
        <p:nvSpPr>
          <p:cNvPr id="9" name="Textfeld 8"/>
          <p:cNvSpPr txBox="1"/>
          <p:nvPr/>
        </p:nvSpPr>
        <p:spPr>
          <a:xfrm>
            <a:off x="169349" y="476672"/>
            <a:ext cx="8784980" cy="523220"/>
          </a:xfrm>
          <a:prstGeom prst="rect">
            <a:avLst/>
          </a:prstGeom>
          <a:noFill/>
        </p:spPr>
        <p:txBody>
          <a:bodyPr wrap="square" rtlCol="0">
            <a:spAutoFit/>
          </a:bodyPr>
          <a:lstStyle/>
          <a:p>
            <a:r>
              <a:rPr lang="de-DE" sz="2800" dirty="0"/>
              <a:t>Digitales Lernen – Umsetzung im Lehrplan (2. FS, 2. Stufe)</a:t>
            </a:r>
          </a:p>
        </p:txBody>
      </p:sp>
      <p:sp>
        <p:nvSpPr>
          <p:cNvPr id="10"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
        <p:nvSpPr>
          <p:cNvPr id="3" name="Rechteck 2"/>
          <p:cNvSpPr/>
          <p:nvPr/>
        </p:nvSpPr>
        <p:spPr>
          <a:xfrm>
            <a:off x="430830" y="1268760"/>
            <a:ext cx="8424936" cy="5078313"/>
          </a:xfrm>
          <a:prstGeom prst="rect">
            <a:avLst/>
          </a:prstGeom>
        </p:spPr>
        <p:txBody>
          <a:bodyPr wrap="square">
            <a:spAutoFit/>
          </a:bodyPr>
          <a:lstStyle/>
          <a:p>
            <a:pPr marL="171450" indent="-171450">
              <a:buFont typeface="Arial" panose="020B0604020202020204" pitchFamily="34" charset="0"/>
              <a:buChar char="•"/>
            </a:pPr>
            <a:r>
              <a:rPr lang="de-DE" dirty="0">
                <a:latin typeface="ArialMT"/>
              </a:rPr>
              <a:t>produktionsorientierte oder kreative </a:t>
            </a:r>
            <a:r>
              <a:rPr lang="de-DE" dirty="0">
                <a:solidFill>
                  <a:schemeClr val="dk1"/>
                </a:solidFill>
                <a:highlight>
                  <a:srgbClr val="FFFF00"/>
                </a:highlight>
                <a:ea typeface="Arial"/>
                <a:cs typeface="Arial"/>
              </a:rPr>
              <a:t>Texte </a:t>
            </a:r>
            <a:r>
              <a:rPr lang="de-DE" dirty="0">
                <a:latin typeface="ArialMT"/>
              </a:rPr>
              <a:t>zum persönlichen Lebensumfeld, auch </a:t>
            </a:r>
            <a:r>
              <a:rPr lang="de-DE" dirty="0">
                <a:solidFill>
                  <a:schemeClr val="dk1"/>
                </a:solidFill>
                <a:highlight>
                  <a:srgbClr val="FFFF00"/>
                </a:highlight>
                <a:ea typeface="Arial"/>
                <a:cs typeface="Arial"/>
              </a:rPr>
              <a:t>digital erstellen</a:t>
            </a:r>
            <a:r>
              <a:rPr lang="de-DE" dirty="0">
                <a:latin typeface="ArialMT"/>
              </a:rPr>
              <a:t>, umformen und ergänzen (MKR Spalte 4, insbesondere 4.1)</a:t>
            </a:r>
          </a:p>
          <a:p>
            <a:endParaRPr lang="de-DE" dirty="0">
              <a:latin typeface="ArialMT"/>
            </a:endParaRPr>
          </a:p>
          <a:p>
            <a:pPr marL="171450" indent="-171450">
              <a:buFont typeface="Arial" panose="020B0604020202020204" pitchFamily="34" charset="0"/>
              <a:buChar char="•"/>
            </a:pPr>
            <a:r>
              <a:rPr lang="de-DE" dirty="0">
                <a:latin typeface="ArialMT"/>
              </a:rPr>
              <a:t>bei der Erstellung von </a:t>
            </a:r>
            <a:r>
              <a:rPr lang="de-DE" dirty="0">
                <a:solidFill>
                  <a:schemeClr val="dk1"/>
                </a:solidFill>
                <a:highlight>
                  <a:srgbClr val="FFFF00"/>
                </a:highlight>
                <a:ea typeface="Arial"/>
                <a:cs typeface="Arial"/>
              </a:rPr>
              <a:t>Medienprodukten</a:t>
            </a:r>
            <a:r>
              <a:rPr lang="de-DE" dirty="0">
                <a:latin typeface="ArialMT"/>
              </a:rPr>
              <a:t> die</a:t>
            </a:r>
            <a:r>
              <a:rPr lang="de-DE" dirty="0">
                <a:solidFill>
                  <a:schemeClr val="dk1"/>
                </a:solidFill>
                <a:highlight>
                  <a:srgbClr val="FFFF00"/>
                </a:highlight>
                <a:ea typeface="Arial"/>
                <a:cs typeface="Arial"/>
              </a:rPr>
              <a:t> rechtlichen Grundlagen </a:t>
            </a:r>
            <a:r>
              <a:rPr lang="de-DE" dirty="0">
                <a:latin typeface="ArialMT"/>
              </a:rPr>
              <a:t>des Persönlichkeits-, Urheber- und Nutzungsrechts beachten (MKR Spalte 4, insbesondere 4.4)</a:t>
            </a:r>
          </a:p>
          <a:p>
            <a:endParaRPr lang="de-DE" dirty="0">
              <a:latin typeface="ArialMT"/>
            </a:endParaRPr>
          </a:p>
          <a:p>
            <a:pPr marL="171450" indent="-171450">
              <a:buFont typeface="Arial" panose="020B0604020202020204" pitchFamily="34" charset="0"/>
              <a:buChar char="•"/>
            </a:pPr>
            <a:r>
              <a:rPr lang="de-DE" dirty="0">
                <a:latin typeface="ArialMT"/>
              </a:rPr>
              <a:t>sozial </a:t>
            </a:r>
            <a:r>
              <a:rPr lang="de-DE" dirty="0">
                <a:solidFill>
                  <a:schemeClr val="dk1"/>
                </a:solidFill>
                <a:highlight>
                  <a:srgbClr val="FFFF00"/>
                </a:highlight>
                <a:ea typeface="Arial"/>
                <a:cs typeface="Arial"/>
              </a:rPr>
              <a:t>verantwortungsvoll und kritisch reflektierend </a:t>
            </a:r>
            <a:r>
              <a:rPr lang="de-DE" dirty="0">
                <a:latin typeface="ArialMT"/>
              </a:rPr>
              <a:t>mit eigenen und fremden, auch </a:t>
            </a:r>
            <a:r>
              <a:rPr lang="de-DE" dirty="0">
                <a:solidFill>
                  <a:schemeClr val="dk1"/>
                </a:solidFill>
                <a:highlight>
                  <a:srgbClr val="FFFF00"/>
                </a:highlight>
                <a:ea typeface="Arial"/>
                <a:cs typeface="Arial"/>
              </a:rPr>
              <a:t>digital erstellten, Produkten umgehen </a:t>
            </a:r>
            <a:r>
              <a:rPr lang="de-DE" dirty="0">
                <a:latin typeface="ArialMT"/>
              </a:rPr>
              <a:t>(MKR 1.4)</a:t>
            </a:r>
          </a:p>
          <a:p>
            <a:endParaRPr lang="de-DE" dirty="0">
              <a:latin typeface="ArialMT"/>
            </a:endParaRPr>
          </a:p>
          <a:p>
            <a:pPr marL="171450" indent="-171450">
              <a:buFont typeface="Arial" panose="020B0604020202020204" pitchFamily="34" charset="0"/>
              <a:buChar char="•"/>
            </a:pPr>
            <a:r>
              <a:rPr lang="de-DE" dirty="0">
                <a:latin typeface="ArialMT"/>
              </a:rPr>
              <a:t>bedarfsgerecht und kritisch reflektierend </a:t>
            </a:r>
            <a:r>
              <a:rPr lang="de-DE" dirty="0">
                <a:solidFill>
                  <a:schemeClr val="dk1"/>
                </a:solidFill>
                <a:highlight>
                  <a:srgbClr val="FFFF00"/>
                </a:highlight>
                <a:ea typeface="Arial"/>
                <a:cs typeface="Arial"/>
              </a:rPr>
              <a:t>unterschiedliche Arbeits- und Hilfsmittel in Printversion und als digitales Werkzeug </a:t>
            </a:r>
            <a:r>
              <a:rPr lang="de-DE" dirty="0">
                <a:latin typeface="ArialMT"/>
              </a:rPr>
              <a:t>zur Texterschließung, Texterstellung und Selbstkorrektur nutzen (MKR 1.2)</a:t>
            </a:r>
          </a:p>
          <a:p>
            <a:endParaRPr lang="de-DE" dirty="0">
              <a:latin typeface="ArialMT"/>
            </a:endParaRPr>
          </a:p>
          <a:p>
            <a:pPr marL="171450" indent="-171450">
              <a:buFont typeface="Arial" panose="020B0604020202020204" pitchFamily="34" charset="0"/>
              <a:buChar char="•"/>
            </a:pPr>
            <a:r>
              <a:rPr lang="de-DE" dirty="0">
                <a:latin typeface="ArialMT"/>
              </a:rPr>
              <a:t>die Bearbeitung von Aufgaben selbstständig und mittels individueller sowie </a:t>
            </a:r>
            <a:r>
              <a:rPr lang="de-DE" dirty="0" err="1">
                <a:solidFill>
                  <a:schemeClr val="dk1"/>
                </a:solidFill>
                <a:highlight>
                  <a:srgbClr val="FFFF00"/>
                </a:highlight>
                <a:ea typeface="Arial"/>
                <a:cs typeface="Arial"/>
              </a:rPr>
              <a:t>kollaborativer</a:t>
            </a:r>
            <a:r>
              <a:rPr lang="de-DE" dirty="0">
                <a:solidFill>
                  <a:schemeClr val="dk1"/>
                </a:solidFill>
                <a:highlight>
                  <a:srgbClr val="FFFF00"/>
                </a:highlight>
                <a:ea typeface="Arial"/>
                <a:cs typeface="Arial"/>
              </a:rPr>
              <a:t> Arbeitsformen </a:t>
            </a:r>
            <a:r>
              <a:rPr lang="de-DE" dirty="0">
                <a:latin typeface="ArialMT"/>
              </a:rPr>
              <a:t>des Sprachenlernens planen, durchführen und dabei mit auftretenden Schwierigkeiten ergebnisorientiert umgehen (MKR 3.1)</a:t>
            </a:r>
          </a:p>
        </p:txBody>
      </p:sp>
    </p:spTree>
    <p:extLst>
      <p:ext uri="{BB962C8B-B14F-4D97-AF65-F5344CB8AC3E}">
        <p14:creationId xmlns:p14="http://schemas.microsoft.com/office/powerpoint/2010/main" val="493225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47</a:t>
            </a:fld>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2837836855"/>
              </p:ext>
            </p:extLst>
          </p:nvPr>
        </p:nvGraphicFramePr>
        <p:xfrm>
          <a:off x="395534" y="1196752"/>
          <a:ext cx="8352930" cy="3982674"/>
        </p:xfrm>
        <a:graphic>
          <a:graphicData uri="http://schemas.openxmlformats.org/drawingml/2006/table">
            <a:tbl>
              <a:tblPr firstRow="1" bandRow="1">
                <a:tableStyleId>{5C22544A-7EE6-4342-B048-85BDC9FD1C3A}</a:tableStyleId>
              </a:tblPr>
              <a:tblGrid>
                <a:gridCol w="2232249">
                  <a:extLst>
                    <a:ext uri="{9D8B030D-6E8A-4147-A177-3AD203B41FA5}">
                      <a16:colId xmlns:a16="http://schemas.microsoft.com/office/drawing/2014/main" val="20000"/>
                    </a:ext>
                  </a:extLst>
                </a:gridCol>
                <a:gridCol w="1267940">
                  <a:extLst>
                    <a:ext uri="{9D8B030D-6E8A-4147-A177-3AD203B41FA5}">
                      <a16:colId xmlns:a16="http://schemas.microsoft.com/office/drawing/2014/main" val="20001"/>
                    </a:ext>
                  </a:extLst>
                </a:gridCol>
                <a:gridCol w="3052540">
                  <a:extLst>
                    <a:ext uri="{9D8B030D-6E8A-4147-A177-3AD203B41FA5}">
                      <a16:colId xmlns:a16="http://schemas.microsoft.com/office/drawing/2014/main" val="20002"/>
                    </a:ext>
                  </a:extLst>
                </a:gridCol>
                <a:gridCol w="1800201">
                  <a:extLst>
                    <a:ext uri="{9D8B030D-6E8A-4147-A177-3AD203B41FA5}">
                      <a16:colId xmlns:a16="http://schemas.microsoft.com/office/drawing/2014/main" val="20003"/>
                    </a:ext>
                  </a:extLst>
                </a:gridCol>
              </a:tblGrid>
              <a:tr h="432048">
                <a:tc>
                  <a:txBody>
                    <a:bodyPr/>
                    <a:lstStyle/>
                    <a:p>
                      <a:r>
                        <a:rPr lang="de-DE" sz="1800" dirty="0"/>
                        <a:t>Kompetenz</a:t>
                      </a:r>
                    </a:p>
                  </a:txBody>
                  <a:tcPr/>
                </a:tc>
                <a:tc>
                  <a:txBody>
                    <a:bodyPr/>
                    <a:lstStyle/>
                    <a:p>
                      <a:r>
                        <a:rPr lang="de-DE" sz="1800" dirty="0"/>
                        <a:t>Deskriptor</a:t>
                      </a:r>
                    </a:p>
                  </a:txBody>
                  <a:tcPr/>
                </a:tc>
                <a:tc>
                  <a:txBody>
                    <a:bodyPr/>
                    <a:lstStyle/>
                    <a:p>
                      <a:r>
                        <a:rPr lang="de-DE" sz="1800" dirty="0"/>
                        <a:t>Indikator</a:t>
                      </a:r>
                    </a:p>
                    <a:p>
                      <a:r>
                        <a:rPr lang="de-DE" sz="1800" dirty="0"/>
                        <a:t>Sie können…</a:t>
                      </a:r>
                    </a:p>
                  </a:txBody>
                  <a:tcPr/>
                </a:tc>
                <a:tc>
                  <a:txBody>
                    <a:bodyPr/>
                    <a:lstStyle/>
                    <a:p>
                      <a:r>
                        <a:rPr lang="de-DE" sz="1800" dirty="0"/>
                        <a:t>Fachliche Konkretisierung</a:t>
                      </a:r>
                    </a:p>
                  </a:txBody>
                  <a:tcPr/>
                </a:tc>
                <a:extLst>
                  <a:ext uri="{0D108BD9-81ED-4DB2-BD59-A6C34878D82A}">
                    <a16:rowId xmlns:a16="http://schemas.microsoft.com/office/drawing/2014/main" val="10000"/>
                  </a:ext>
                </a:extLst>
              </a:tr>
              <a:tr h="1026114">
                <a:tc>
                  <a:txBody>
                    <a:bodyPr/>
                    <a:lstStyle/>
                    <a:p>
                      <a:r>
                        <a:rPr lang="de-DE" dirty="0"/>
                        <a:t>Leseverstehen</a:t>
                      </a:r>
                    </a:p>
                  </a:txBody>
                  <a:tcPr/>
                </a:tc>
                <a:tc>
                  <a:txBody>
                    <a:bodyPr/>
                    <a:lstStyle/>
                    <a:p>
                      <a:endParaRPr lang="de-DE" dirty="0"/>
                    </a:p>
                  </a:txBody>
                  <a:tcPr/>
                </a:tc>
                <a:tc>
                  <a:txBody>
                    <a:bodyPr/>
                    <a:lstStyle/>
                    <a:p>
                      <a:r>
                        <a:rPr lang="de-DE" sz="1400" kern="1200" dirty="0">
                          <a:solidFill>
                            <a:schemeClr val="dk1"/>
                          </a:solidFill>
                          <a:effectLst/>
                          <a:latin typeface="+mn-lt"/>
                          <a:ea typeface="+mn-ea"/>
                          <a:cs typeface="+mn-cs"/>
                        </a:rPr>
                        <a:t>auch </a:t>
                      </a:r>
                      <a:r>
                        <a:rPr lang="de-DE" sz="1400" kern="1200" dirty="0">
                          <a:solidFill>
                            <a:schemeClr val="dk1"/>
                          </a:solidFill>
                          <a:effectLst/>
                          <a:highlight>
                            <a:srgbClr val="FFFF00"/>
                          </a:highlight>
                          <a:latin typeface="+mn-lt"/>
                          <a:ea typeface="Arial"/>
                          <a:cs typeface="Arial"/>
                        </a:rPr>
                        <a:t>digitale</a:t>
                      </a:r>
                      <a:r>
                        <a:rPr lang="de-DE" sz="1400" kern="1200" dirty="0">
                          <a:solidFill>
                            <a:schemeClr val="dk1"/>
                          </a:solidFill>
                          <a:effectLst/>
                          <a:latin typeface="+mn-lt"/>
                          <a:ea typeface="+mn-ea"/>
                          <a:cs typeface="+mn-cs"/>
                        </a:rPr>
                        <a:t> und mehrfach kodierte </a:t>
                      </a:r>
                      <a:r>
                        <a:rPr lang="de-DE" sz="1400" kern="1200" dirty="0">
                          <a:solidFill>
                            <a:schemeClr val="dk1"/>
                          </a:solidFill>
                          <a:effectLst/>
                          <a:highlight>
                            <a:srgbClr val="FFFF00"/>
                          </a:highlight>
                          <a:latin typeface="+mn-lt"/>
                          <a:ea typeface="Arial"/>
                          <a:cs typeface="Arial"/>
                        </a:rPr>
                        <a:t>Texte</a:t>
                      </a:r>
                      <a:r>
                        <a:rPr lang="de-DE" sz="1400" kern="1200" dirty="0">
                          <a:solidFill>
                            <a:schemeClr val="dk1"/>
                          </a:solidFill>
                          <a:effectLst/>
                          <a:latin typeface="+mn-lt"/>
                          <a:ea typeface="+mn-ea"/>
                          <a:cs typeface="+mn-cs"/>
                        </a:rPr>
                        <a:t> vor dem Hintergrund elementarer Gestaltungsmerkmale inhaltlich erfassen und diese in den Kontext der Gesamtaussage einordnen</a:t>
                      </a:r>
                      <a:endParaRPr lang="de-DE" sz="1400" dirty="0"/>
                    </a:p>
                  </a:txBody>
                  <a:tcPr/>
                </a:tc>
                <a:tc>
                  <a:txBody>
                    <a:bodyPr/>
                    <a:lstStyle/>
                    <a:p>
                      <a:endParaRPr lang="de-DE" dirty="0"/>
                    </a:p>
                  </a:txBody>
                  <a:tcPr/>
                </a:tc>
                <a:extLst>
                  <a:ext uri="{0D108BD9-81ED-4DB2-BD59-A6C34878D82A}">
                    <a16:rowId xmlns:a16="http://schemas.microsoft.com/office/drawing/2014/main" val="10001"/>
                  </a:ext>
                </a:extLst>
              </a:tr>
              <a:tr h="1026114">
                <a:tc>
                  <a:txBody>
                    <a:bodyPr/>
                    <a:lstStyle/>
                    <a:p>
                      <a:r>
                        <a:rPr lang="de-DE" dirty="0"/>
                        <a:t>Sprechen:</a:t>
                      </a:r>
                      <a:r>
                        <a:rPr lang="de-DE" baseline="0" dirty="0"/>
                        <a:t> an Gesprächen teilnehmen</a:t>
                      </a:r>
                      <a:endParaRPr lang="de-DE" dirty="0"/>
                    </a:p>
                  </a:txBody>
                  <a:tcPr/>
                </a:tc>
                <a:tc>
                  <a:txBody>
                    <a:bodyPr/>
                    <a:lstStyle/>
                    <a:p>
                      <a:endParaRPr lang="de-DE" dirty="0"/>
                    </a:p>
                  </a:txBody>
                  <a:tcPr/>
                </a:tc>
                <a:tc>
                  <a:txBody>
                    <a:bodyPr/>
                    <a:lstStyle/>
                    <a:p>
                      <a:pPr algn="l"/>
                      <a:r>
                        <a:rPr lang="de-DE" sz="1400" dirty="0">
                          <a:effectLst/>
                          <a:ea typeface="Arial"/>
                          <a:cs typeface="Arial"/>
                        </a:rPr>
                        <a:t>sich in unterschiedlichen Rollen in informellen sowie in formalisierten, </a:t>
                      </a:r>
                      <a:r>
                        <a:rPr lang="de-DE" sz="1400" dirty="0">
                          <a:effectLst/>
                          <a:highlight>
                            <a:srgbClr val="FFFF00"/>
                          </a:highlight>
                          <a:ea typeface="Arial"/>
                          <a:cs typeface="Arial"/>
                        </a:rPr>
                        <a:t>auch digital gestützten</a:t>
                      </a:r>
                      <a:r>
                        <a:rPr lang="de-DE" sz="1400" dirty="0">
                          <a:effectLst/>
                          <a:ea typeface="Arial"/>
                          <a:cs typeface="Arial"/>
                        </a:rPr>
                        <a:t> Gesprächssituationen auch spontan an Gesprächen beteiligen,</a:t>
                      </a:r>
                      <a:endParaRPr lang="de-DE" sz="1400" dirty="0">
                        <a:effectLst/>
                      </a:endParaRPr>
                    </a:p>
                  </a:txBody>
                  <a:tcPr/>
                </a:tc>
                <a:tc>
                  <a:txBody>
                    <a:bodyPr/>
                    <a:lstStyle/>
                    <a:p>
                      <a:endParaRPr lang="de-DE" sz="1400" kern="1200" dirty="0">
                        <a:solidFill>
                          <a:schemeClr val="dk1"/>
                        </a:solidFill>
                        <a:effectLst/>
                        <a:highlight>
                          <a:srgbClr val="FFFF00"/>
                        </a:highlight>
                        <a:latin typeface="+mn-lt"/>
                        <a:ea typeface="Arial"/>
                        <a:cs typeface="Arial"/>
                      </a:endParaRPr>
                    </a:p>
                  </a:txBody>
                  <a:tcPr/>
                </a:tc>
                <a:extLst>
                  <a:ext uri="{0D108BD9-81ED-4DB2-BD59-A6C34878D82A}">
                    <a16:rowId xmlns:a16="http://schemas.microsoft.com/office/drawing/2014/main" val="10002"/>
                  </a:ext>
                </a:extLst>
              </a:tr>
              <a:tr h="1026114">
                <a:tc>
                  <a:txBody>
                    <a:bodyPr/>
                    <a:lstStyle/>
                    <a:p>
                      <a:r>
                        <a:rPr lang="de-DE" dirty="0"/>
                        <a:t>Sprechen: Zusammenhängendes</a:t>
                      </a:r>
                      <a:r>
                        <a:rPr lang="de-DE" baseline="0" dirty="0"/>
                        <a:t> Sprechen</a:t>
                      </a:r>
                      <a:endParaRPr lang="de-DE" dirty="0"/>
                    </a:p>
                  </a:txBody>
                  <a:tcPr/>
                </a:tc>
                <a:tc>
                  <a:txBody>
                    <a:bodyPr/>
                    <a:lstStyle/>
                    <a:p>
                      <a:endParaRPr lang="de-DE"/>
                    </a:p>
                  </a:txBody>
                  <a:tcPr/>
                </a:tc>
                <a:tc>
                  <a:txBody>
                    <a:bodyPr/>
                    <a:lstStyle/>
                    <a:p>
                      <a:r>
                        <a:rPr lang="de-DE" sz="1400" kern="1200" dirty="0">
                          <a:solidFill>
                            <a:schemeClr val="dk1"/>
                          </a:solidFill>
                          <a:effectLst/>
                          <a:latin typeface="+mn-lt"/>
                          <a:ea typeface="+mn-ea"/>
                          <a:cs typeface="+mn-cs"/>
                        </a:rPr>
                        <a:t>Präsentationen, </a:t>
                      </a:r>
                      <a:r>
                        <a:rPr lang="de-DE" sz="1400" kern="1200" dirty="0">
                          <a:solidFill>
                            <a:schemeClr val="dk1"/>
                          </a:solidFill>
                          <a:effectLst/>
                          <a:highlight>
                            <a:srgbClr val="FFFF00"/>
                          </a:highlight>
                          <a:latin typeface="+mn-lt"/>
                          <a:ea typeface="Arial"/>
                          <a:cs typeface="Arial"/>
                        </a:rPr>
                        <a:t>auch digital gestützt</a:t>
                      </a:r>
                      <a:r>
                        <a:rPr lang="de-DE" sz="1400" kern="1200" dirty="0">
                          <a:solidFill>
                            <a:schemeClr val="dk1"/>
                          </a:solidFill>
                          <a:effectLst/>
                          <a:latin typeface="+mn-lt"/>
                          <a:ea typeface="+mn-ea"/>
                          <a:cs typeface="+mn-cs"/>
                        </a:rPr>
                        <a:t>, darbieten</a:t>
                      </a:r>
                    </a:p>
                  </a:txBody>
                  <a:tcPr/>
                </a:tc>
                <a:tc>
                  <a:txBody>
                    <a:bodyPr/>
                    <a:lstStyle/>
                    <a:p>
                      <a:endParaRPr lang="de-DE" dirty="0"/>
                    </a:p>
                  </a:txBody>
                  <a:tcPr/>
                </a:tc>
                <a:extLst>
                  <a:ext uri="{0D108BD9-81ED-4DB2-BD59-A6C34878D82A}">
                    <a16:rowId xmlns:a16="http://schemas.microsoft.com/office/drawing/2014/main" val="10003"/>
                  </a:ext>
                </a:extLst>
              </a:tr>
            </a:tbl>
          </a:graphicData>
        </a:graphic>
      </p:graphicFrame>
      <p:sp>
        <p:nvSpPr>
          <p:cNvPr id="9" name="Textfeld 8"/>
          <p:cNvSpPr txBox="1"/>
          <p:nvPr/>
        </p:nvSpPr>
        <p:spPr>
          <a:xfrm>
            <a:off x="179508" y="404664"/>
            <a:ext cx="8784980" cy="523220"/>
          </a:xfrm>
          <a:prstGeom prst="rect">
            <a:avLst/>
          </a:prstGeom>
          <a:noFill/>
        </p:spPr>
        <p:txBody>
          <a:bodyPr wrap="square" rtlCol="0">
            <a:spAutoFit/>
          </a:bodyPr>
          <a:lstStyle/>
          <a:p>
            <a:r>
              <a:rPr lang="de-DE" sz="2800" dirty="0"/>
              <a:t>Digitales Lernen – Umsetzung im Lehrplan (2. FS, 2. Stufe)</a:t>
            </a:r>
          </a:p>
        </p:txBody>
      </p:sp>
      <p:sp>
        <p:nvSpPr>
          <p:cNvPr id="10"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105232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48</a:t>
            </a:fld>
            <a:endParaRPr lang="de-DE"/>
          </a:p>
        </p:txBody>
      </p:sp>
      <p:sp>
        <p:nvSpPr>
          <p:cNvPr id="8" name="Textfeld 7"/>
          <p:cNvSpPr txBox="1"/>
          <p:nvPr/>
        </p:nvSpPr>
        <p:spPr>
          <a:xfrm>
            <a:off x="179508" y="404664"/>
            <a:ext cx="8784980" cy="523220"/>
          </a:xfrm>
          <a:prstGeom prst="rect">
            <a:avLst/>
          </a:prstGeom>
          <a:noFill/>
        </p:spPr>
        <p:txBody>
          <a:bodyPr wrap="square" rtlCol="0">
            <a:spAutoFit/>
          </a:bodyPr>
          <a:lstStyle/>
          <a:p>
            <a:r>
              <a:rPr lang="de-DE" sz="2800" dirty="0"/>
              <a:t>Digitales Lernen – Umsetzung im Lehrplan (2. FS, 2. Stufe)</a:t>
            </a:r>
          </a:p>
        </p:txBody>
      </p:sp>
      <p:graphicFrame>
        <p:nvGraphicFramePr>
          <p:cNvPr id="2" name="Tabelle 1"/>
          <p:cNvGraphicFramePr>
            <a:graphicFrameLocks noGrp="1"/>
          </p:cNvGraphicFramePr>
          <p:nvPr>
            <p:extLst>
              <p:ext uri="{D42A27DB-BD31-4B8C-83A1-F6EECF244321}">
                <p14:modId xmlns:p14="http://schemas.microsoft.com/office/powerpoint/2010/main" val="3988450718"/>
              </p:ext>
            </p:extLst>
          </p:nvPr>
        </p:nvGraphicFramePr>
        <p:xfrm>
          <a:off x="179508" y="1124744"/>
          <a:ext cx="8712972" cy="4434604"/>
        </p:xfrm>
        <a:graphic>
          <a:graphicData uri="http://schemas.openxmlformats.org/drawingml/2006/table">
            <a:tbl>
              <a:tblPr firstRow="1" bandRow="1">
                <a:tableStyleId>{5C22544A-7EE6-4342-B048-85BDC9FD1C3A}</a:tableStyleId>
              </a:tblPr>
              <a:tblGrid>
                <a:gridCol w="1656183">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gridCol w="2952333">
                  <a:extLst>
                    <a:ext uri="{9D8B030D-6E8A-4147-A177-3AD203B41FA5}">
                      <a16:colId xmlns:a16="http://schemas.microsoft.com/office/drawing/2014/main" val="20003"/>
                    </a:ext>
                  </a:extLst>
                </a:gridCol>
              </a:tblGrid>
              <a:tr h="432048">
                <a:tc>
                  <a:txBody>
                    <a:bodyPr/>
                    <a:lstStyle/>
                    <a:p>
                      <a:r>
                        <a:rPr lang="de-DE" sz="1800" dirty="0"/>
                        <a:t>Kompetenz</a:t>
                      </a:r>
                    </a:p>
                  </a:txBody>
                  <a:tcPr/>
                </a:tc>
                <a:tc>
                  <a:txBody>
                    <a:bodyPr/>
                    <a:lstStyle/>
                    <a:p>
                      <a:r>
                        <a:rPr lang="de-DE" sz="1800" dirty="0"/>
                        <a:t>Deskriptor</a:t>
                      </a:r>
                    </a:p>
                  </a:txBody>
                  <a:tcPr/>
                </a:tc>
                <a:tc>
                  <a:txBody>
                    <a:bodyPr/>
                    <a:lstStyle/>
                    <a:p>
                      <a:r>
                        <a:rPr lang="de-DE" sz="1800" dirty="0"/>
                        <a:t>Indikator</a:t>
                      </a:r>
                    </a:p>
                    <a:p>
                      <a:r>
                        <a:rPr lang="de-DE" sz="1800" dirty="0"/>
                        <a:t>Sie können…</a:t>
                      </a:r>
                    </a:p>
                  </a:txBody>
                  <a:tcPr/>
                </a:tc>
                <a:tc>
                  <a:txBody>
                    <a:bodyPr/>
                    <a:lstStyle/>
                    <a:p>
                      <a:r>
                        <a:rPr lang="de-DE" sz="1800" dirty="0"/>
                        <a:t>Fachliche Konkretisierung</a:t>
                      </a:r>
                    </a:p>
                  </a:txBody>
                  <a:tcPr/>
                </a:tc>
                <a:extLst>
                  <a:ext uri="{0D108BD9-81ED-4DB2-BD59-A6C34878D82A}">
                    <a16:rowId xmlns:a16="http://schemas.microsoft.com/office/drawing/2014/main" val="10000"/>
                  </a:ext>
                </a:extLst>
              </a:tr>
              <a:tr h="584056">
                <a:tc>
                  <a:txBody>
                    <a:bodyPr/>
                    <a:lstStyle/>
                    <a:p>
                      <a:r>
                        <a:rPr lang="de-DE" dirty="0"/>
                        <a:t>Schreiben</a:t>
                      </a:r>
                    </a:p>
                  </a:txBody>
                  <a:tcPr/>
                </a:tc>
                <a:tc>
                  <a:txBody>
                    <a:bodyPr/>
                    <a:lstStyle/>
                    <a:p>
                      <a:endParaRPr lang="de-DE" dirty="0"/>
                    </a:p>
                  </a:txBody>
                  <a:tcPr/>
                </a:tc>
                <a:tc>
                  <a:txBody>
                    <a:bodyPr/>
                    <a:lstStyle/>
                    <a:p>
                      <a:r>
                        <a:rPr lang="de-DE" sz="1400" kern="1200" dirty="0">
                          <a:solidFill>
                            <a:schemeClr val="dk1"/>
                          </a:solidFill>
                          <a:effectLst/>
                          <a:highlight>
                            <a:srgbClr val="FFFF00"/>
                          </a:highlight>
                          <a:latin typeface="+mn-lt"/>
                          <a:ea typeface="Arial"/>
                          <a:cs typeface="Arial"/>
                        </a:rPr>
                        <a:t>digitale Werkzeuge </a:t>
                      </a:r>
                      <a:r>
                        <a:rPr lang="de-DE" sz="1400" dirty="0"/>
                        <a:t>auch für das </a:t>
                      </a:r>
                      <a:r>
                        <a:rPr lang="de-DE" sz="1400" dirty="0" err="1"/>
                        <a:t>kollaborative</a:t>
                      </a:r>
                      <a:r>
                        <a:rPr lang="de-DE" sz="1400" dirty="0"/>
                        <a:t> Schreiben nutzen.</a:t>
                      </a:r>
                    </a:p>
                  </a:txBody>
                  <a:tcPr/>
                </a:tc>
                <a:tc>
                  <a:txBody>
                    <a:bodyPr/>
                    <a:lstStyle/>
                    <a:p>
                      <a:endParaRPr lang="de-DE"/>
                    </a:p>
                  </a:txBody>
                  <a:tcPr/>
                </a:tc>
                <a:extLst>
                  <a:ext uri="{0D108BD9-81ED-4DB2-BD59-A6C34878D82A}">
                    <a16:rowId xmlns:a16="http://schemas.microsoft.com/office/drawing/2014/main" val="10001"/>
                  </a:ext>
                </a:extLst>
              </a:tr>
              <a:tr h="1026114">
                <a:tc>
                  <a:txBody>
                    <a:bodyPr/>
                    <a:lstStyle/>
                    <a:p>
                      <a:r>
                        <a:rPr lang="de-DE" dirty="0"/>
                        <a:t>Wortschatz</a:t>
                      </a:r>
                    </a:p>
                  </a:txBody>
                  <a:tcPr/>
                </a:tc>
                <a:tc>
                  <a:txBody>
                    <a:bodyPr/>
                    <a:lstStyle/>
                    <a:p>
                      <a:endParaRPr lang="de-DE" dirty="0"/>
                    </a:p>
                  </a:txBody>
                  <a:tcPr/>
                </a:tc>
                <a:tc>
                  <a:txBody>
                    <a:bodyPr/>
                    <a:lstStyle/>
                    <a:p>
                      <a:pPr algn="l"/>
                      <a:r>
                        <a:rPr lang="de-DE" sz="1400" dirty="0">
                          <a:effectLst/>
                        </a:rPr>
                        <a:t>einen grundlegenden Wortschatz zur Produktion längerer, zusammenhängender, </a:t>
                      </a:r>
                      <a:r>
                        <a:rPr lang="de-DE" sz="1400" kern="1200" dirty="0">
                          <a:solidFill>
                            <a:schemeClr val="dk1"/>
                          </a:solidFill>
                          <a:effectLst/>
                          <a:highlight>
                            <a:srgbClr val="FFFF00"/>
                          </a:highlight>
                          <a:latin typeface="+mn-lt"/>
                          <a:ea typeface="Arial"/>
                          <a:cs typeface="Arial"/>
                        </a:rPr>
                        <a:t>auch digitaler Texte </a:t>
                      </a:r>
                      <a:r>
                        <a:rPr lang="de-DE" sz="1400" dirty="0">
                          <a:effectLst/>
                        </a:rPr>
                        <a:t>anwenden.</a:t>
                      </a:r>
                    </a:p>
                  </a:txBody>
                  <a:tcPr/>
                </a:tc>
                <a:tc>
                  <a:txBody>
                    <a:bodyPr/>
                    <a:lstStyle/>
                    <a:p>
                      <a:endParaRPr lang="de-DE" sz="1400" kern="1200" dirty="0">
                        <a:solidFill>
                          <a:schemeClr val="dk1"/>
                        </a:solidFill>
                        <a:effectLst/>
                        <a:highlight>
                          <a:srgbClr val="FFFF00"/>
                        </a:highlight>
                        <a:latin typeface="+mn-lt"/>
                        <a:ea typeface="Arial"/>
                        <a:cs typeface="Arial"/>
                      </a:endParaRPr>
                    </a:p>
                  </a:txBody>
                  <a:tcPr/>
                </a:tc>
                <a:extLst>
                  <a:ext uri="{0D108BD9-81ED-4DB2-BD59-A6C34878D82A}">
                    <a16:rowId xmlns:a16="http://schemas.microsoft.com/office/drawing/2014/main" val="10002"/>
                  </a:ext>
                </a:extLst>
              </a:tr>
              <a:tr h="1026114">
                <a:tc>
                  <a:txBody>
                    <a:bodyPr/>
                    <a:lstStyle/>
                    <a:p>
                      <a:r>
                        <a:rPr lang="de-DE" dirty="0"/>
                        <a:t>Orthografie</a:t>
                      </a:r>
                    </a:p>
                  </a:txBody>
                  <a:tcPr/>
                </a:tc>
                <a:tc>
                  <a:txBody>
                    <a:bodyPr/>
                    <a:lstStyle/>
                    <a:p>
                      <a:endParaRPr lang="de-DE" dirty="0"/>
                    </a:p>
                  </a:txBody>
                  <a:tcPr/>
                </a:tc>
                <a:tc>
                  <a:txBody>
                    <a:bodyPr/>
                    <a:lstStyle/>
                    <a:p>
                      <a:r>
                        <a:rPr lang="de-DE" sz="1400" kern="1200" dirty="0">
                          <a:solidFill>
                            <a:schemeClr val="dk1"/>
                          </a:solidFill>
                          <a:effectLst/>
                          <a:latin typeface="+mn-lt"/>
                          <a:ea typeface="+mn-ea"/>
                          <a:cs typeface="+mn-cs"/>
                        </a:rPr>
                        <a:t>Grundregeln der spanischen Zeichensetzung, auch in Abgrenzung zur deutschen Sprache und </a:t>
                      </a:r>
                      <a:r>
                        <a:rPr lang="de-DE" sz="1400" kern="1200" dirty="0">
                          <a:solidFill>
                            <a:schemeClr val="dk1"/>
                          </a:solidFill>
                          <a:effectLst/>
                          <a:highlight>
                            <a:srgbClr val="FFFF00"/>
                          </a:highlight>
                          <a:latin typeface="+mn-lt"/>
                          <a:ea typeface="Arial"/>
                          <a:cs typeface="Arial"/>
                        </a:rPr>
                        <a:t>im digitalen Schriftverkehr</a:t>
                      </a:r>
                      <a:r>
                        <a:rPr lang="de-DE" sz="1400" kern="1200" dirty="0">
                          <a:solidFill>
                            <a:schemeClr val="dk1"/>
                          </a:solidFill>
                          <a:effectLst/>
                          <a:latin typeface="+mn-lt"/>
                          <a:ea typeface="+mn-ea"/>
                          <a:cs typeface="+mn-cs"/>
                        </a:rPr>
                        <a:t>, in der Regel korrekt anwenden</a:t>
                      </a:r>
                    </a:p>
                  </a:txBody>
                  <a:tcPr/>
                </a:tc>
                <a:tc>
                  <a:txBody>
                    <a:bodyPr/>
                    <a:lstStyle/>
                    <a:p>
                      <a:endParaRPr lang="de-DE" dirty="0"/>
                    </a:p>
                  </a:txBody>
                  <a:tcPr/>
                </a:tc>
                <a:extLst>
                  <a:ext uri="{0D108BD9-81ED-4DB2-BD59-A6C34878D82A}">
                    <a16:rowId xmlns:a16="http://schemas.microsoft.com/office/drawing/2014/main" val="10003"/>
                  </a:ext>
                </a:extLst>
              </a:tr>
              <a:tr h="1026114">
                <a:tc>
                  <a:txBody>
                    <a:bodyPr/>
                    <a:lstStyle/>
                    <a:p>
                      <a:r>
                        <a:rPr lang="de-DE" dirty="0"/>
                        <a:t>Interkulturelle kommunikative</a:t>
                      </a:r>
                      <a:r>
                        <a:rPr lang="de-DE" baseline="0" dirty="0"/>
                        <a:t> </a:t>
                      </a:r>
                      <a:r>
                        <a:rPr lang="de-DE" dirty="0"/>
                        <a:t>Kompetenz</a:t>
                      </a:r>
                    </a:p>
                  </a:txBody>
                  <a:tcPr/>
                </a:tc>
                <a:tc>
                  <a:txBody>
                    <a:bodyPr/>
                    <a:lstStyle/>
                    <a:p>
                      <a:endParaRPr lang="de-DE" dirty="0"/>
                    </a:p>
                  </a:txBody>
                  <a:tcPr/>
                </a:tc>
                <a:tc>
                  <a:txBody>
                    <a:bodyPr/>
                    <a:lstStyle/>
                    <a:p>
                      <a:endParaRPr lang="de-DE" sz="1400" kern="1200" dirty="0">
                        <a:solidFill>
                          <a:schemeClr val="dk1"/>
                        </a:solidFill>
                        <a:effectLst/>
                        <a:latin typeface="+mn-lt"/>
                        <a:ea typeface="+mn-ea"/>
                        <a:cs typeface="+mn-cs"/>
                      </a:endParaRPr>
                    </a:p>
                  </a:txBody>
                  <a:tcPr/>
                </a:tc>
                <a:tc>
                  <a:txBody>
                    <a:bodyPr/>
                    <a:lstStyle/>
                    <a:p>
                      <a:r>
                        <a:rPr lang="de-DE" sz="1400" kern="1200" dirty="0">
                          <a:solidFill>
                            <a:schemeClr val="dk1"/>
                          </a:solidFill>
                          <a:effectLst/>
                          <a:highlight>
                            <a:srgbClr val="FFFF00"/>
                          </a:highlight>
                          <a:latin typeface="+mn-lt"/>
                          <a:ea typeface="Arial"/>
                          <a:cs typeface="Arial"/>
                        </a:rPr>
                        <a:t>Bedeutung digitaler Medien </a:t>
                      </a:r>
                      <a:r>
                        <a:rPr lang="de-DE" sz="1400" kern="1200" dirty="0">
                          <a:solidFill>
                            <a:schemeClr val="dk1"/>
                          </a:solidFill>
                          <a:effectLst/>
                          <a:latin typeface="+mn-lt"/>
                          <a:ea typeface="+mn-ea"/>
                          <a:cs typeface="+mn-cs"/>
                        </a:rPr>
                        <a:t>im Alltag, reflektierter, verantwortungsvoller Umgang mit Medien, </a:t>
                      </a:r>
                      <a:r>
                        <a:rPr lang="de-DE" sz="1400" kern="1200" dirty="0">
                          <a:solidFill>
                            <a:schemeClr val="dk1"/>
                          </a:solidFill>
                          <a:effectLst/>
                          <a:highlight>
                            <a:srgbClr val="FFFF00"/>
                          </a:highlight>
                          <a:latin typeface="+mn-lt"/>
                          <a:ea typeface="Arial"/>
                          <a:cs typeface="Arial"/>
                        </a:rPr>
                        <a:t>Möglichkeiten und Grenzen der Mediennutzun</a:t>
                      </a:r>
                      <a:r>
                        <a:rPr lang="de-DE" sz="1400" kern="1200" dirty="0">
                          <a:solidFill>
                            <a:schemeClr val="dk1"/>
                          </a:solidFill>
                          <a:effectLst/>
                          <a:latin typeface="+mn-lt"/>
                          <a:ea typeface="+mn-ea"/>
                          <a:cs typeface="+mn-cs"/>
                        </a:rPr>
                        <a:t>g, </a:t>
                      </a:r>
                    </a:p>
                  </a:txBody>
                  <a:tcPr/>
                </a:tc>
                <a:extLst>
                  <a:ext uri="{0D108BD9-81ED-4DB2-BD59-A6C34878D82A}">
                    <a16:rowId xmlns:a16="http://schemas.microsoft.com/office/drawing/2014/main" val="10004"/>
                  </a:ext>
                </a:extLst>
              </a:tr>
            </a:tbl>
          </a:graphicData>
        </a:graphic>
      </p:graphicFrame>
      <p:sp>
        <p:nvSpPr>
          <p:cNvPr id="9"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41646138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49</a:t>
            </a:fld>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706398166"/>
              </p:ext>
            </p:extLst>
          </p:nvPr>
        </p:nvGraphicFramePr>
        <p:xfrm>
          <a:off x="213242" y="1196752"/>
          <a:ext cx="8751247" cy="4358640"/>
        </p:xfrm>
        <a:graphic>
          <a:graphicData uri="http://schemas.openxmlformats.org/drawingml/2006/table">
            <a:tbl>
              <a:tblPr firstRow="1" bandRow="1">
                <a:tableStyleId>{5C22544A-7EE6-4342-B048-85BDC9FD1C3A}</a:tableStyleId>
              </a:tblPr>
              <a:tblGrid>
                <a:gridCol w="1452108">
                  <a:extLst>
                    <a:ext uri="{9D8B030D-6E8A-4147-A177-3AD203B41FA5}">
                      <a16:colId xmlns:a16="http://schemas.microsoft.com/office/drawing/2014/main" val="20000"/>
                    </a:ext>
                  </a:extLst>
                </a:gridCol>
                <a:gridCol w="2250769">
                  <a:extLst>
                    <a:ext uri="{9D8B030D-6E8A-4147-A177-3AD203B41FA5}">
                      <a16:colId xmlns:a16="http://schemas.microsoft.com/office/drawing/2014/main" val="20001"/>
                    </a:ext>
                  </a:extLst>
                </a:gridCol>
                <a:gridCol w="3464193">
                  <a:extLst>
                    <a:ext uri="{9D8B030D-6E8A-4147-A177-3AD203B41FA5}">
                      <a16:colId xmlns:a16="http://schemas.microsoft.com/office/drawing/2014/main" val="20002"/>
                    </a:ext>
                  </a:extLst>
                </a:gridCol>
                <a:gridCol w="1584177">
                  <a:extLst>
                    <a:ext uri="{9D8B030D-6E8A-4147-A177-3AD203B41FA5}">
                      <a16:colId xmlns:a16="http://schemas.microsoft.com/office/drawing/2014/main" val="20003"/>
                    </a:ext>
                  </a:extLst>
                </a:gridCol>
              </a:tblGrid>
              <a:tr h="432048">
                <a:tc>
                  <a:txBody>
                    <a:bodyPr/>
                    <a:lstStyle/>
                    <a:p>
                      <a:r>
                        <a:rPr lang="de-DE" sz="1800" dirty="0"/>
                        <a:t>Kompetenz</a:t>
                      </a:r>
                    </a:p>
                  </a:txBody>
                  <a:tcPr/>
                </a:tc>
                <a:tc>
                  <a:txBody>
                    <a:bodyPr/>
                    <a:lstStyle/>
                    <a:p>
                      <a:r>
                        <a:rPr lang="de-DE" sz="1800" dirty="0"/>
                        <a:t>Deskriptor</a:t>
                      </a:r>
                    </a:p>
                  </a:txBody>
                  <a:tcPr/>
                </a:tc>
                <a:tc>
                  <a:txBody>
                    <a:bodyPr/>
                    <a:lstStyle/>
                    <a:p>
                      <a:r>
                        <a:rPr lang="de-DE" sz="1800" dirty="0"/>
                        <a:t>Indikator</a:t>
                      </a:r>
                    </a:p>
                    <a:p>
                      <a:r>
                        <a:rPr lang="de-DE" sz="1800" dirty="0"/>
                        <a:t>Sie können…</a:t>
                      </a:r>
                    </a:p>
                  </a:txBody>
                  <a:tcPr/>
                </a:tc>
                <a:tc>
                  <a:txBody>
                    <a:bodyPr/>
                    <a:lstStyle/>
                    <a:p>
                      <a:r>
                        <a:rPr lang="de-DE" sz="1650" dirty="0"/>
                        <a:t>Fachliche Konkretisierung</a:t>
                      </a:r>
                    </a:p>
                  </a:txBody>
                  <a:tcPr/>
                </a:tc>
                <a:extLst>
                  <a:ext uri="{0D108BD9-81ED-4DB2-BD59-A6C34878D82A}">
                    <a16:rowId xmlns:a16="http://schemas.microsoft.com/office/drawing/2014/main" val="10000"/>
                  </a:ext>
                </a:extLst>
              </a:tr>
              <a:tr h="584056">
                <a:tc>
                  <a:txBody>
                    <a:bodyPr/>
                    <a:lstStyle/>
                    <a:p>
                      <a:pPr marL="0" algn="l" defTabSz="914400" rtl="0" eaLnBrk="1" latinLnBrk="0" hangingPunct="1"/>
                      <a:r>
                        <a:rPr lang="de-DE" sz="1800" kern="1200" dirty="0">
                          <a:solidFill>
                            <a:schemeClr val="dk1"/>
                          </a:solidFill>
                          <a:latin typeface="+mn-lt"/>
                          <a:ea typeface="+mn-ea"/>
                          <a:cs typeface="+mn-cs"/>
                        </a:rPr>
                        <a:t>Text- und </a:t>
                      </a:r>
                      <a:r>
                        <a:rPr lang="de-DE" sz="1800" kern="1200" dirty="0" err="1">
                          <a:solidFill>
                            <a:schemeClr val="dk1"/>
                          </a:solidFill>
                          <a:latin typeface="+mn-lt"/>
                          <a:ea typeface="+mn-ea"/>
                          <a:cs typeface="+mn-cs"/>
                        </a:rPr>
                        <a:t>Medienkom-petenz</a:t>
                      </a:r>
                      <a:endParaRPr lang="de-DE" sz="1800" kern="1200" dirty="0">
                        <a:solidFill>
                          <a:schemeClr val="dk1"/>
                        </a:solidFill>
                        <a:latin typeface="+mn-lt"/>
                        <a:ea typeface="+mn-ea"/>
                        <a:cs typeface="+mn-cs"/>
                      </a:endParaRPr>
                    </a:p>
                  </a:txBody>
                  <a:tcPr/>
                </a:tc>
                <a:tc>
                  <a:txBody>
                    <a:bodyPr/>
                    <a:lstStyle/>
                    <a:p>
                      <a:r>
                        <a:rPr lang="de-DE" sz="1400" dirty="0">
                          <a:effectLst/>
                          <a:latin typeface="Arial"/>
                          <a:ea typeface="Times New Roman"/>
                          <a:cs typeface="Times New Roman"/>
                        </a:rPr>
                        <a:t>Die Schülerinnen und Schüler können bei der Rezeption und Produktion von analogen und </a:t>
                      </a:r>
                      <a:r>
                        <a:rPr lang="de-DE" sz="1400" dirty="0">
                          <a:effectLst/>
                          <a:highlight>
                            <a:srgbClr val="FFFF00"/>
                          </a:highlight>
                          <a:latin typeface="Arial"/>
                          <a:ea typeface="Times New Roman"/>
                          <a:cs typeface="Times New Roman"/>
                        </a:rPr>
                        <a:t>digitalen Texten und Medien</a:t>
                      </a:r>
                      <a:r>
                        <a:rPr lang="de-DE" sz="1400" dirty="0">
                          <a:effectLst/>
                          <a:latin typeface="Arial"/>
                          <a:ea typeface="Times New Roman"/>
                          <a:cs typeface="Times New Roman"/>
                        </a:rPr>
                        <a:t> unter Berücksichtigung der jeweiligen Kommunikationssituation und der Textsortenmerkmale ein grundlegendes Methodenrepertoire anwenden.</a:t>
                      </a:r>
                      <a:endParaRPr lang="de-DE" sz="1400" kern="1200" dirty="0">
                        <a:solidFill>
                          <a:schemeClr val="dk1"/>
                        </a:solidFill>
                        <a:effectLst/>
                        <a:highlight>
                          <a:srgbClr val="FFFF00"/>
                        </a:highlight>
                        <a:latin typeface="+mn-lt"/>
                        <a:ea typeface="Arial"/>
                        <a:cs typeface="Arial"/>
                      </a:endParaRPr>
                    </a:p>
                  </a:txBody>
                  <a:tcPr/>
                </a:tc>
                <a:tc>
                  <a:txBody>
                    <a:bodyPr/>
                    <a:lstStyle/>
                    <a:p>
                      <a:pPr marL="285750" indent="-285750">
                        <a:buFont typeface="Arial" panose="020B0604020202020204" pitchFamily="34" charset="0"/>
                        <a:buChar char="•"/>
                      </a:pPr>
                      <a:r>
                        <a:rPr lang="de-DE" sz="1400" kern="1200" dirty="0">
                          <a:solidFill>
                            <a:schemeClr val="dk1"/>
                          </a:solidFill>
                          <a:effectLst/>
                          <a:latin typeface="Arial"/>
                          <a:ea typeface="Times New Roman"/>
                          <a:cs typeface="Times New Roman"/>
                        </a:rPr>
                        <a:t>aus Texten die Gesamtaussage, Hauptaussagen und relevante Details und leicht zugängliche implizite Informationen zu Themen, Handlungsverlauf, Personen und Figuren entnehmen und mündlich und schriftlich, </a:t>
                      </a:r>
                      <a:r>
                        <a:rPr lang="de-DE" sz="1400" kern="1200" dirty="0">
                          <a:solidFill>
                            <a:schemeClr val="dk1"/>
                          </a:solidFill>
                          <a:effectLst/>
                          <a:highlight>
                            <a:srgbClr val="FFFF00"/>
                          </a:highlight>
                          <a:latin typeface="Arial"/>
                          <a:ea typeface="Times New Roman"/>
                          <a:cs typeface="Times New Roman"/>
                        </a:rPr>
                        <a:t>auch digital unterstützt </a:t>
                      </a:r>
                      <a:r>
                        <a:rPr lang="de-DE" sz="1400" kern="1200" dirty="0">
                          <a:solidFill>
                            <a:schemeClr val="dk1"/>
                          </a:solidFill>
                          <a:effectLst/>
                          <a:latin typeface="Arial"/>
                          <a:ea typeface="Times New Roman"/>
                          <a:cs typeface="Times New Roman"/>
                        </a:rPr>
                        <a:t>wiedergeben,</a:t>
                      </a:r>
                    </a:p>
                    <a:p>
                      <a:pPr marL="285750" indent="-285750">
                        <a:buFont typeface="Arial" panose="020B0604020202020204" pitchFamily="34" charset="0"/>
                        <a:buChar char="•"/>
                      </a:pPr>
                      <a:r>
                        <a:rPr lang="de-DE" sz="1400" kern="1200" dirty="0">
                          <a:solidFill>
                            <a:schemeClr val="dk1"/>
                          </a:solidFill>
                          <a:effectLst/>
                          <a:latin typeface="Arial"/>
                          <a:ea typeface="Times New Roman"/>
                          <a:cs typeface="Times New Roman"/>
                        </a:rPr>
                        <a:t>produktionsorientierte oder kreative Texte zum persönlichen Lebensumfeld, </a:t>
                      </a:r>
                      <a:r>
                        <a:rPr lang="de-DE" sz="1400" kern="1200" dirty="0">
                          <a:solidFill>
                            <a:schemeClr val="dk1"/>
                          </a:solidFill>
                          <a:effectLst/>
                          <a:highlight>
                            <a:srgbClr val="FFFF00"/>
                          </a:highlight>
                          <a:latin typeface="Arial"/>
                          <a:ea typeface="Times New Roman"/>
                          <a:cs typeface="Times New Roman"/>
                        </a:rPr>
                        <a:t>auch digital, erstellen</a:t>
                      </a:r>
                      <a:r>
                        <a:rPr lang="de-DE" sz="1400" kern="1200" dirty="0">
                          <a:solidFill>
                            <a:schemeClr val="dk1"/>
                          </a:solidFill>
                          <a:effectLst/>
                          <a:latin typeface="Arial"/>
                          <a:ea typeface="Times New Roman"/>
                          <a:cs typeface="Times New Roman"/>
                        </a:rPr>
                        <a:t>, umformen und ergänzen,</a:t>
                      </a:r>
                    </a:p>
                    <a:p>
                      <a:pPr marL="285750" indent="-285750">
                        <a:buFont typeface="Arial" panose="020B0604020202020204" pitchFamily="34" charset="0"/>
                        <a:buChar char="•"/>
                      </a:pPr>
                      <a:r>
                        <a:rPr lang="de-DE" sz="1400" kern="1200" dirty="0">
                          <a:solidFill>
                            <a:schemeClr val="dk1"/>
                          </a:solidFill>
                          <a:effectLst/>
                          <a:latin typeface="Arial"/>
                          <a:ea typeface="Times New Roman"/>
                          <a:cs typeface="Times New Roman"/>
                        </a:rPr>
                        <a:t>sozial verantwortungsvoll und kritisch reflektierend mit eigenen und fremden, </a:t>
                      </a:r>
                      <a:r>
                        <a:rPr lang="de-DE" sz="1400" kern="1200" dirty="0">
                          <a:solidFill>
                            <a:schemeClr val="dk1"/>
                          </a:solidFill>
                          <a:effectLst/>
                          <a:highlight>
                            <a:srgbClr val="FFFF00"/>
                          </a:highlight>
                          <a:latin typeface="Arial"/>
                          <a:ea typeface="Times New Roman"/>
                          <a:cs typeface="Times New Roman"/>
                        </a:rPr>
                        <a:t>auch digital erstellten</a:t>
                      </a:r>
                      <a:r>
                        <a:rPr lang="de-DE" sz="1400" kern="1200" dirty="0">
                          <a:solidFill>
                            <a:schemeClr val="dk1"/>
                          </a:solidFill>
                          <a:effectLst/>
                          <a:latin typeface="Arial"/>
                          <a:ea typeface="Times New Roman"/>
                          <a:cs typeface="Times New Roman"/>
                        </a:rPr>
                        <a:t>, Produkten umgehen.	</a:t>
                      </a:r>
                    </a:p>
                    <a:p>
                      <a:endParaRPr lang="de-DE" sz="1400" kern="1200" dirty="0">
                        <a:solidFill>
                          <a:schemeClr val="dk1"/>
                        </a:solidFill>
                        <a:effectLst/>
                        <a:highlight>
                          <a:srgbClr val="FFFF00"/>
                        </a:highlight>
                        <a:latin typeface="+mn-lt"/>
                        <a:ea typeface="Arial"/>
                        <a:cs typeface="Arial"/>
                      </a:endParaRPr>
                    </a:p>
                  </a:txBody>
                  <a:tcPr/>
                </a:tc>
                <a:tc>
                  <a:txBody>
                    <a:bodyPr/>
                    <a:lstStyle/>
                    <a:p>
                      <a:endParaRPr lang="de-DE" dirty="0"/>
                    </a:p>
                  </a:txBody>
                  <a:tcPr/>
                </a:tc>
                <a:extLst>
                  <a:ext uri="{0D108BD9-81ED-4DB2-BD59-A6C34878D82A}">
                    <a16:rowId xmlns:a16="http://schemas.microsoft.com/office/drawing/2014/main" val="10001"/>
                  </a:ext>
                </a:extLst>
              </a:tr>
            </a:tbl>
          </a:graphicData>
        </a:graphic>
      </p:graphicFrame>
      <p:sp>
        <p:nvSpPr>
          <p:cNvPr id="9" name="Textfeld 8"/>
          <p:cNvSpPr txBox="1"/>
          <p:nvPr/>
        </p:nvSpPr>
        <p:spPr>
          <a:xfrm>
            <a:off x="179508" y="404664"/>
            <a:ext cx="8784980" cy="523220"/>
          </a:xfrm>
          <a:prstGeom prst="rect">
            <a:avLst/>
          </a:prstGeom>
          <a:noFill/>
        </p:spPr>
        <p:txBody>
          <a:bodyPr wrap="square" rtlCol="0">
            <a:spAutoFit/>
          </a:bodyPr>
          <a:lstStyle/>
          <a:p>
            <a:r>
              <a:rPr lang="de-DE" sz="2800" dirty="0"/>
              <a:t>Digitales Lernen – Umsetzung im Lehrplan (2. FS, 2. Stufe)</a:t>
            </a:r>
          </a:p>
        </p:txBody>
      </p:sp>
      <p:sp>
        <p:nvSpPr>
          <p:cNvPr id="10"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2142197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Bewährte Merkmale</a:t>
            </a:r>
          </a:p>
        </p:txBody>
      </p:sp>
      <p:sp>
        <p:nvSpPr>
          <p:cNvPr id="3" name="Inhaltsplatzhalter 2"/>
          <p:cNvSpPr>
            <a:spLocks noGrp="1"/>
          </p:cNvSpPr>
          <p:nvPr>
            <p:ph idx="1"/>
          </p:nvPr>
        </p:nvSpPr>
        <p:spPr>
          <a:xfrm>
            <a:off x="457200" y="1700808"/>
            <a:ext cx="6131024" cy="4205064"/>
          </a:xfrm>
        </p:spPr>
        <p:txBody>
          <a:bodyPr>
            <a:normAutofit fontScale="85000" lnSpcReduction="20000"/>
          </a:bodyPr>
          <a:lstStyle/>
          <a:p>
            <a:pPr marL="0" indent="0">
              <a:buNone/>
            </a:pPr>
            <a:r>
              <a:rPr lang="de-DE" dirty="0"/>
              <a:t>Kernlehrpläne in NRW formulieren</a:t>
            </a:r>
          </a:p>
          <a:p>
            <a:r>
              <a:rPr lang="de-DE" dirty="0"/>
              <a:t>schulformbezogene landesweit verbindliche Standards,</a:t>
            </a:r>
          </a:p>
          <a:p>
            <a:r>
              <a:rPr lang="de-DE" dirty="0"/>
              <a:t>den fachlichen Kern der dafür erforderlichen Kompetenzen einschließlich zugrunde liegender Wissensbestände,</a:t>
            </a:r>
          </a:p>
          <a:p>
            <a:r>
              <a:rPr lang="de-DE" dirty="0"/>
              <a:t>eine Progression der Kompetenzentwicklung über eine oder zwei Stufen (2. FS </a:t>
            </a:r>
            <a:r>
              <a:rPr lang="de-DE" dirty="0">
                <a:sym typeface="Wingdings" panose="05000000000000000000" pitchFamily="2" charset="2"/>
              </a:rPr>
              <a:t> zwei Stufen, 3. FS  eine Stufe)</a:t>
            </a:r>
            <a:r>
              <a:rPr lang="de-DE" dirty="0"/>
              <a:t>,</a:t>
            </a:r>
          </a:p>
          <a:p>
            <a:r>
              <a:rPr lang="de-DE" i="1" dirty="0"/>
              <a:t>keine</a:t>
            </a:r>
            <a:r>
              <a:rPr lang="de-DE" dirty="0"/>
              <a:t> Aussagen zur konkreten Gestaltung und Durchführung des Unterrichts </a:t>
            </a:r>
            <a:br>
              <a:rPr lang="de-DE" dirty="0"/>
            </a:br>
            <a:r>
              <a:rPr lang="de-DE" dirty="0"/>
              <a:t>(vgl. schulinterner Lehrplan).</a:t>
            </a:r>
          </a:p>
        </p:txBody>
      </p:sp>
      <p:pic>
        <p:nvPicPr>
          <p:cNvPr id="7" name="Picture 2" descr="Deutsch Kernlehrplan verkürzter Bildungsgang Gym. Sek. I">
            <a:extLst>
              <a:ext uri="{FF2B5EF4-FFF2-40B4-BE49-F238E27FC236}">
                <a16:creationId xmlns:a16="http://schemas.microsoft.com/office/drawing/2014/main" id="{7AA56A9A-E725-BA4D-BB07-9E8273475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0269">
            <a:off x="6621889" y="2252300"/>
            <a:ext cx="2016224" cy="28531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Foliennummernplatzhalter 5">
            <a:extLst>
              <a:ext uri="{FF2B5EF4-FFF2-40B4-BE49-F238E27FC236}">
                <a16:creationId xmlns:a16="http://schemas.microsoft.com/office/drawing/2014/main" id="{A056F1D5-BDAB-5145-911E-0290F498A992}"/>
              </a:ext>
            </a:extLst>
          </p:cNvPr>
          <p:cNvSpPr>
            <a:spLocks noGrp="1"/>
          </p:cNvSpPr>
          <p:nvPr>
            <p:ph type="sldNum" sz="quarter" idx="12"/>
          </p:nvPr>
        </p:nvSpPr>
        <p:spPr/>
        <p:txBody>
          <a:bodyPr/>
          <a:lstStyle/>
          <a:p>
            <a:fld id="{512A4277-7E7A-4AAF-BFC7-47646BF5CD0C}" type="slidenum">
              <a:rPr lang="de-DE" smtClean="0"/>
              <a:t>5</a:t>
            </a:fld>
            <a:endParaRPr lang="de-DE"/>
          </a:p>
        </p:txBody>
      </p:sp>
      <p:sp>
        <p:nvSpPr>
          <p:cNvPr id="8" name="Datumsplatzhalter 3"/>
          <p:cNvSpPr>
            <a:spLocks noGrp="1"/>
          </p:cNvSpPr>
          <p:nvPr>
            <p:ph type="dt" sz="half" idx="10"/>
          </p:nvPr>
        </p:nvSpPr>
        <p:spPr>
          <a:xfrm>
            <a:off x="179512" y="6376243"/>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3484385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50</a:t>
            </a:fld>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1226472270"/>
              </p:ext>
            </p:extLst>
          </p:nvPr>
        </p:nvGraphicFramePr>
        <p:xfrm>
          <a:off x="251520" y="1196752"/>
          <a:ext cx="8568952" cy="4226052"/>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3312368">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tblGrid>
              <a:tr h="432048">
                <a:tc>
                  <a:txBody>
                    <a:bodyPr/>
                    <a:lstStyle/>
                    <a:p>
                      <a:r>
                        <a:rPr lang="de-DE" sz="1800" dirty="0"/>
                        <a:t>Kompetenz</a:t>
                      </a:r>
                    </a:p>
                  </a:txBody>
                  <a:tcPr/>
                </a:tc>
                <a:tc>
                  <a:txBody>
                    <a:bodyPr/>
                    <a:lstStyle/>
                    <a:p>
                      <a:r>
                        <a:rPr lang="de-DE" sz="1800" dirty="0"/>
                        <a:t>Deskriptor</a:t>
                      </a:r>
                    </a:p>
                  </a:txBody>
                  <a:tcPr/>
                </a:tc>
                <a:tc>
                  <a:txBody>
                    <a:bodyPr/>
                    <a:lstStyle/>
                    <a:p>
                      <a:r>
                        <a:rPr lang="de-DE" sz="1800" dirty="0"/>
                        <a:t>Indikator</a:t>
                      </a:r>
                    </a:p>
                    <a:p>
                      <a:r>
                        <a:rPr lang="de-DE" sz="1800" dirty="0"/>
                        <a:t>Sie können…</a:t>
                      </a:r>
                    </a:p>
                  </a:txBody>
                  <a:tcPr/>
                </a:tc>
                <a:tc>
                  <a:txBody>
                    <a:bodyPr/>
                    <a:lstStyle/>
                    <a:p>
                      <a:r>
                        <a:rPr lang="de-DE" sz="1800" dirty="0"/>
                        <a:t>Fachliche Konkretisierung</a:t>
                      </a:r>
                    </a:p>
                  </a:txBody>
                  <a:tcPr/>
                </a:tc>
                <a:extLst>
                  <a:ext uri="{0D108BD9-81ED-4DB2-BD59-A6C34878D82A}">
                    <a16:rowId xmlns:a16="http://schemas.microsoft.com/office/drawing/2014/main" val="10000"/>
                  </a:ext>
                </a:extLst>
              </a:tr>
              <a:tr h="584056">
                <a:tc>
                  <a:txBody>
                    <a:bodyPr/>
                    <a:lstStyle/>
                    <a:p>
                      <a:pPr marL="0" algn="l" defTabSz="914400" rtl="0" eaLnBrk="1" latinLnBrk="0" hangingPunct="1"/>
                      <a:r>
                        <a:rPr lang="de-DE" sz="1800" kern="1200" dirty="0">
                          <a:solidFill>
                            <a:schemeClr val="dk1"/>
                          </a:solidFill>
                          <a:latin typeface="+mn-lt"/>
                          <a:ea typeface="+mn-ea"/>
                          <a:cs typeface="+mn-cs"/>
                        </a:rPr>
                        <a:t>Sprachlern-kompetenz</a:t>
                      </a:r>
                    </a:p>
                  </a:txBody>
                  <a:tcPr/>
                </a:tc>
                <a:tc>
                  <a:txBody>
                    <a:bodyPr/>
                    <a:lstStyle/>
                    <a:p>
                      <a:endParaRPr lang="de-DE" sz="1400" kern="1200" dirty="0">
                        <a:solidFill>
                          <a:schemeClr val="dk1"/>
                        </a:solidFill>
                        <a:effectLst/>
                        <a:highlight>
                          <a:srgbClr val="FFFF00"/>
                        </a:highlight>
                        <a:latin typeface="+mn-lt"/>
                        <a:ea typeface="Arial"/>
                        <a:cs typeface="Arial"/>
                      </a:endParaRPr>
                    </a:p>
                  </a:txBody>
                  <a:tcPr/>
                </a:tc>
                <a:tc>
                  <a:txBody>
                    <a:bodyPr/>
                    <a:lstStyle/>
                    <a:p>
                      <a:pPr algn="l">
                        <a:lnSpc>
                          <a:spcPct val="115000"/>
                        </a:lnSpc>
                        <a:spcAft>
                          <a:spcPts val="1200"/>
                        </a:spcAft>
                      </a:pPr>
                      <a:r>
                        <a:rPr lang="de-DE" sz="1400" dirty="0">
                          <a:effectLst/>
                          <a:latin typeface="Arial"/>
                          <a:ea typeface="Times New Roman"/>
                          <a:cs typeface="Arial"/>
                        </a:rPr>
                        <a:t>bedarfsgerecht und kritisch reflektierend unterschiedliche Arbeits- und Hilfsmittel in Print- </a:t>
                      </a:r>
                      <a:r>
                        <a:rPr lang="de-DE" sz="1400" dirty="0">
                          <a:effectLst/>
                          <a:highlight>
                            <a:srgbClr val="FFFF00"/>
                          </a:highlight>
                          <a:latin typeface="Arial"/>
                          <a:ea typeface="Times New Roman"/>
                          <a:cs typeface="Arial"/>
                        </a:rPr>
                        <a:t>und digitaler Version </a:t>
                      </a:r>
                      <a:r>
                        <a:rPr lang="de-DE" sz="1400" kern="1200" dirty="0">
                          <a:solidFill>
                            <a:schemeClr val="dk1"/>
                          </a:solidFill>
                          <a:effectLst/>
                          <a:latin typeface="Arial"/>
                          <a:ea typeface="Times New Roman"/>
                          <a:cs typeface="Arial"/>
                        </a:rPr>
                        <a:t>zur Texterschließung</a:t>
                      </a:r>
                      <a:r>
                        <a:rPr lang="de-DE" sz="1400" dirty="0">
                          <a:effectLst/>
                          <a:latin typeface="Arial"/>
                          <a:ea typeface="Times New Roman"/>
                          <a:cs typeface="Arial"/>
                        </a:rPr>
                        <a:t>, Texterstellung und Selbstkorrektur nutzen,</a:t>
                      </a:r>
                      <a:endParaRPr lang="de-DE" sz="1400" dirty="0">
                        <a:effectLst/>
                        <a:latin typeface="Arial"/>
                        <a:ea typeface="Times New Roman"/>
                        <a:cs typeface="Times New Roman"/>
                      </a:endParaRPr>
                    </a:p>
                    <a:p>
                      <a:pPr algn="l">
                        <a:lnSpc>
                          <a:spcPct val="115000"/>
                        </a:lnSpc>
                        <a:spcAft>
                          <a:spcPts val="1200"/>
                        </a:spcAft>
                      </a:pPr>
                      <a:r>
                        <a:rPr lang="de-DE" sz="1400" dirty="0">
                          <a:effectLst/>
                          <a:latin typeface="Arial"/>
                          <a:ea typeface="Times New Roman"/>
                          <a:cs typeface="Arial"/>
                        </a:rPr>
                        <a:t>ihren Lernprozess beobachten und planen sowie den Grad ihrer eigenen Sprachbeherrschung, auch im Hinblick auf den Einsatz </a:t>
                      </a:r>
                      <a:r>
                        <a:rPr lang="de-DE" sz="1400" dirty="0">
                          <a:effectLst/>
                          <a:highlight>
                            <a:srgbClr val="FFFF00"/>
                          </a:highlight>
                          <a:latin typeface="Arial"/>
                          <a:ea typeface="Times New Roman"/>
                          <a:cs typeface="Arial"/>
                        </a:rPr>
                        <a:t>von digitalen Hilfsmitteln</a:t>
                      </a:r>
                      <a:r>
                        <a:rPr lang="de-DE" sz="1400" dirty="0">
                          <a:effectLst/>
                          <a:latin typeface="Arial"/>
                          <a:ea typeface="Times New Roman"/>
                          <a:cs typeface="Arial"/>
                        </a:rPr>
                        <a:t>, in der Regel treffend einschätzen,</a:t>
                      </a:r>
                      <a:endParaRPr lang="de-DE" sz="1400" dirty="0">
                        <a:effectLst/>
                        <a:latin typeface="Arial"/>
                        <a:ea typeface="Times New Roman"/>
                        <a:cs typeface="Times New Roman"/>
                      </a:endParaRPr>
                    </a:p>
                    <a:p>
                      <a:pPr algn="l">
                        <a:lnSpc>
                          <a:spcPct val="115000"/>
                        </a:lnSpc>
                        <a:spcAft>
                          <a:spcPts val="1200"/>
                        </a:spcAft>
                      </a:pPr>
                      <a:r>
                        <a:rPr lang="de-DE" sz="1400" dirty="0">
                          <a:effectLst/>
                          <a:latin typeface="Arial"/>
                          <a:ea typeface="Times New Roman"/>
                          <a:cs typeface="Arial"/>
                        </a:rPr>
                        <a:t> </a:t>
                      </a:r>
                      <a:endParaRPr lang="de-DE" sz="1400" dirty="0">
                        <a:effectLst/>
                        <a:latin typeface="Arial"/>
                        <a:ea typeface="Times New Roman"/>
                        <a:cs typeface="Times New Roman"/>
                      </a:endParaRPr>
                    </a:p>
                  </a:txBody>
                  <a:tcPr/>
                </a:tc>
                <a:tc>
                  <a:txBody>
                    <a:bodyPr/>
                    <a:lstStyle/>
                    <a:p>
                      <a:r>
                        <a:rPr lang="de-DE" sz="1400" kern="1200" dirty="0">
                          <a:solidFill>
                            <a:schemeClr val="dk1"/>
                          </a:solidFill>
                          <a:effectLst/>
                          <a:latin typeface="Arial"/>
                          <a:ea typeface="Times New Roman"/>
                          <a:cs typeface="Arial"/>
                        </a:rPr>
                        <a:t>Strategien zur Erstellung auch von </a:t>
                      </a:r>
                      <a:r>
                        <a:rPr lang="de-DE" sz="1400" kern="1200" dirty="0">
                          <a:solidFill>
                            <a:schemeClr val="dk1"/>
                          </a:solidFill>
                          <a:effectLst/>
                          <a:highlight>
                            <a:srgbClr val="FFFF00"/>
                          </a:highlight>
                          <a:latin typeface="Arial"/>
                          <a:ea typeface="Times New Roman"/>
                          <a:cs typeface="Arial"/>
                        </a:rPr>
                        <a:t>digitalen Vorträgen und Berichten</a:t>
                      </a:r>
                    </a:p>
                    <a:p>
                      <a:endParaRPr lang="de-DE" sz="1400" kern="1200" dirty="0">
                        <a:solidFill>
                          <a:schemeClr val="dk1"/>
                        </a:solidFill>
                        <a:effectLst/>
                        <a:latin typeface="Arial"/>
                        <a:ea typeface="Times New Roman"/>
                        <a:cs typeface="Arial"/>
                      </a:endParaRPr>
                    </a:p>
                    <a:p>
                      <a:r>
                        <a:rPr lang="de-DE" sz="1400" kern="1200" dirty="0">
                          <a:solidFill>
                            <a:schemeClr val="dk1"/>
                          </a:solidFill>
                          <a:effectLst/>
                          <a:latin typeface="Arial"/>
                          <a:ea typeface="Times New Roman"/>
                          <a:cs typeface="Arial"/>
                        </a:rPr>
                        <a:t>Strategien zur Nutzung d</a:t>
                      </a:r>
                      <a:r>
                        <a:rPr lang="de-DE" sz="1400" kern="1200" dirty="0">
                          <a:solidFill>
                            <a:schemeClr val="dk1"/>
                          </a:solidFill>
                          <a:effectLst/>
                          <a:highlight>
                            <a:srgbClr val="FFFF00"/>
                          </a:highlight>
                          <a:latin typeface="Arial"/>
                          <a:ea typeface="Times New Roman"/>
                          <a:cs typeface="Arial"/>
                        </a:rPr>
                        <a:t>igitaler Medien zum Sprachenlernen</a:t>
                      </a:r>
                    </a:p>
                    <a:p>
                      <a:endParaRPr lang="de-DE" sz="1400" kern="1200" dirty="0">
                        <a:solidFill>
                          <a:schemeClr val="dk1"/>
                        </a:solidFill>
                        <a:effectLst/>
                        <a:highlight>
                          <a:srgbClr val="FFFF00"/>
                        </a:highlight>
                        <a:latin typeface="Arial"/>
                        <a:ea typeface="Times New Roman"/>
                        <a:cs typeface="Arial"/>
                      </a:endParaRPr>
                    </a:p>
                  </a:txBody>
                  <a:tcPr/>
                </a:tc>
                <a:extLst>
                  <a:ext uri="{0D108BD9-81ED-4DB2-BD59-A6C34878D82A}">
                    <a16:rowId xmlns:a16="http://schemas.microsoft.com/office/drawing/2014/main" val="10001"/>
                  </a:ext>
                </a:extLst>
              </a:tr>
            </a:tbl>
          </a:graphicData>
        </a:graphic>
      </p:graphicFrame>
      <p:sp>
        <p:nvSpPr>
          <p:cNvPr id="9" name="Textfeld 8"/>
          <p:cNvSpPr txBox="1"/>
          <p:nvPr/>
        </p:nvSpPr>
        <p:spPr>
          <a:xfrm>
            <a:off x="179508" y="404664"/>
            <a:ext cx="8784980" cy="523220"/>
          </a:xfrm>
          <a:prstGeom prst="rect">
            <a:avLst/>
          </a:prstGeom>
          <a:noFill/>
        </p:spPr>
        <p:txBody>
          <a:bodyPr wrap="square" rtlCol="0">
            <a:spAutoFit/>
          </a:bodyPr>
          <a:lstStyle/>
          <a:p>
            <a:r>
              <a:rPr lang="de-DE" sz="2800" dirty="0"/>
              <a:t>Digitales Lernen – Umsetzung im Lehrplan (2. FS, 2. Stufe)</a:t>
            </a:r>
          </a:p>
        </p:txBody>
      </p:sp>
      <p:sp>
        <p:nvSpPr>
          <p:cNvPr id="10"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1690794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t>51</a:t>
            </a:fld>
            <a:endParaRPr lang="de-DE"/>
          </a:p>
        </p:txBody>
      </p:sp>
      <p:sp>
        <p:nvSpPr>
          <p:cNvPr id="8" name="Textfeld 7"/>
          <p:cNvSpPr txBox="1"/>
          <p:nvPr/>
        </p:nvSpPr>
        <p:spPr>
          <a:xfrm>
            <a:off x="539552" y="980728"/>
            <a:ext cx="8424936" cy="523220"/>
          </a:xfrm>
          <a:prstGeom prst="rect">
            <a:avLst/>
          </a:prstGeom>
          <a:noFill/>
        </p:spPr>
        <p:txBody>
          <a:bodyPr wrap="square" rtlCol="0">
            <a:spAutoFit/>
          </a:bodyPr>
          <a:lstStyle/>
          <a:p>
            <a:r>
              <a:rPr lang="de-DE" sz="2800" dirty="0"/>
              <a:t>Leistungsbeurteilung und Lernerfolgsüberprüfungen</a:t>
            </a:r>
          </a:p>
        </p:txBody>
      </p:sp>
      <p:sp>
        <p:nvSpPr>
          <p:cNvPr id="3" name="Textfeld 2"/>
          <p:cNvSpPr txBox="1"/>
          <p:nvPr/>
        </p:nvSpPr>
        <p:spPr>
          <a:xfrm>
            <a:off x="1259632" y="2420888"/>
            <a:ext cx="6552728" cy="769441"/>
          </a:xfrm>
          <a:prstGeom prst="rect">
            <a:avLst/>
          </a:prstGeom>
          <a:noFill/>
        </p:spPr>
        <p:txBody>
          <a:bodyPr wrap="square" rtlCol="0">
            <a:spAutoFit/>
          </a:bodyPr>
          <a:lstStyle/>
          <a:p>
            <a:r>
              <a:rPr lang="de-DE" sz="4400" b="1" dirty="0"/>
              <a:t>Kernlehrplan Kapitel 3</a:t>
            </a:r>
          </a:p>
        </p:txBody>
      </p:sp>
      <p:sp>
        <p:nvSpPr>
          <p:cNvPr id="9"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4260344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Foliennummernplatzhalter 4"/>
          <p:cNvSpPr>
            <a:spLocks noGrp="1"/>
          </p:cNvSpPr>
          <p:nvPr>
            <p:ph type="sldNum" sz="quarter" idx="10"/>
          </p:nvPr>
        </p:nvSpPr>
        <p:spPr>
          <a:xfrm>
            <a:off x="8358001" y="6380139"/>
            <a:ext cx="648072" cy="365125"/>
          </a:xfrm>
          <a:noFill/>
          <a:ln>
            <a:miter lim="800000"/>
            <a:headEnd/>
            <a:tailEnd/>
          </a:ln>
        </p:spPr>
        <p:txBody>
          <a:bodyPr/>
          <a:lstStyle/>
          <a:p>
            <a:fld id="{CC219DE3-DE20-4517-89C3-BEBBF238CCB2}" type="slidenum">
              <a:rPr lang="de-DE" smtClean="0">
                <a:latin typeface="Arial" charset="0"/>
                <a:ea typeface="MS PGothic"/>
                <a:cs typeface="MS PGothic"/>
              </a:rPr>
              <a:pPr/>
              <a:t>52</a:t>
            </a:fld>
            <a:endParaRPr lang="de-DE" dirty="0">
              <a:latin typeface="Arial" charset="0"/>
              <a:ea typeface="MS PGothic"/>
              <a:cs typeface="MS PGothic"/>
            </a:endParaRPr>
          </a:p>
        </p:txBody>
      </p:sp>
      <p:sp>
        <p:nvSpPr>
          <p:cNvPr id="8" name="Abgerundetes Rechteck 7"/>
          <p:cNvSpPr/>
          <p:nvPr/>
        </p:nvSpPr>
        <p:spPr>
          <a:xfrm>
            <a:off x="5007485" y="2852936"/>
            <a:ext cx="3164915"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Hör-/Hörsehverstehen</a:t>
            </a:r>
          </a:p>
        </p:txBody>
      </p:sp>
      <p:sp>
        <p:nvSpPr>
          <p:cNvPr id="9" name="Abgerundetes Rechteck 8"/>
          <p:cNvSpPr/>
          <p:nvPr/>
        </p:nvSpPr>
        <p:spPr>
          <a:xfrm>
            <a:off x="5040263" y="3364155"/>
            <a:ext cx="3132137"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Leseverstehen</a:t>
            </a:r>
          </a:p>
        </p:txBody>
      </p:sp>
      <p:sp>
        <p:nvSpPr>
          <p:cNvPr id="10" name="Abgerundetes Rechteck 9"/>
          <p:cNvSpPr/>
          <p:nvPr/>
        </p:nvSpPr>
        <p:spPr>
          <a:xfrm>
            <a:off x="4997960" y="3863901"/>
            <a:ext cx="3174440"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Sprechen</a:t>
            </a:r>
          </a:p>
        </p:txBody>
      </p:sp>
      <p:sp>
        <p:nvSpPr>
          <p:cNvPr id="11" name="Abgerundetes Rechteck 10"/>
          <p:cNvSpPr/>
          <p:nvPr/>
        </p:nvSpPr>
        <p:spPr>
          <a:xfrm>
            <a:off x="5031945" y="4384123"/>
            <a:ext cx="3140455"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Sprachmittlung</a:t>
            </a:r>
          </a:p>
        </p:txBody>
      </p:sp>
      <p:sp>
        <p:nvSpPr>
          <p:cNvPr id="12" name="Abgerundetes Rechteck 11"/>
          <p:cNvSpPr/>
          <p:nvPr/>
        </p:nvSpPr>
        <p:spPr>
          <a:xfrm>
            <a:off x="448184" y="3688655"/>
            <a:ext cx="1722437" cy="841375"/>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b="1" dirty="0">
                <a:solidFill>
                  <a:schemeClr val="tx1"/>
                </a:solidFill>
              </a:rPr>
              <a:t>Schreiben</a:t>
            </a:r>
          </a:p>
          <a:p>
            <a:pPr algn="ctr">
              <a:defRPr/>
            </a:pPr>
            <a:r>
              <a:rPr lang="de-DE" sz="1200" dirty="0">
                <a:solidFill>
                  <a:schemeClr val="tx1"/>
                </a:solidFill>
              </a:rPr>
              <a:t>(verpflichtend)</a:t>
            </a:r>
          </a:p>
        </p:txBody>
      </p:sp>
      <p:sp>
        <p:nvSpPr>
          <p:cNvPr id="13" name="Abgerundetes Rechteck 12"/>
          <p:cNvSpPr/>
          <p:nvPr/>
        </p:nvSpPr>
        <p:spPr>
          <a:xfrm>
            <a:off x="2323022" y="3688655"/>
            <a:ext cx="1204913" cy="8413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b="1" dirty="0">
                <a:solidFill>
                  <a:schemeClr val="tx1"/>
                </a:solidFill>
              </a:rPr>
              <a:t>+ mind. 1 aus </a:t>
            </a:r>
          </a:p>
        </p:txBody>
      </p:sp>
      <p:cxnSp>
        <p:nvCxnSpPr>
          <p:cNvPr id="14" name="Gerade Verbindung mit Pfeil 13"/>
          <p:cNvCxnSpPr/>
          <p:nvPr/>
        </p:nvCxnSpPr>
        <p:spPr>
          <a:xfrm flipV="1">
            <a:off x="3706890" y="3140968"/>
            <a:ext cx="1154418" cy="91335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3706890" y="3573016"/>
            <a:ext cx="1268510" cy="48130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3778760" y="4054320"/>
            <a:ext cx="1082548"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3706890" y="4054320"/>
            <a:ext cx="1154418" cy="47571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Abgerundetes Rechteck 17"/>
          <p:cNvSpPr/>
          <p:nvPr/>
        </p:nvSpPr>
        <p:spPr>
          <a:xfrm>
            <a:off x="4975400" y="5124290"/>
            <a:ext cx="3196999" cy="33922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Verfügen über </a:t>
            </a:r>
            <a:r>
              <a:rPr lang="de-DE" dirty="0" err="1">
                <a:solidFill>
                  <a:schemeClr val="tx1"/>
                </a:solidFill>
              </a:rPr>
              <a:t>sprachl</a:t>
            </a:r>
            <a:r>
              <a:rPr lang="de-DE" dirty="0">
                <a:solidFill>
                  <a:schemeClr val="tx1"/>
                </a:solidFill>
              </a:rPr>
              <a:t>. Mittel</a:t>
            </a:r>
          </a:p>
        </p:txBody>
      </p:sp>
      <p:sp>
        <p:nvSpPr>
          <p:cNvPr id="2" name="Rechteck 1"/>
          <p:cNvSpPr/>
          <p:nvPr/>
        </p:nvSpPr>
        <p:spPr>
          <a:xfrm>
            <a:off x="360358" y="1050755"/>
            <a:ext cx="8440043" cy="1846659"/>
          </a:xfrm>
          <a:prstGeom prst="rect">
            <a:avLst/>
          </a:prstGeom>
        </p:spPr>
        <p:txBody>
          <a:bodyPr wrap="square">
            <a:spAutoFit/>
          </a:bodyPr>
          <a:lstStyle/>
          <a:p>
            <a:pPr lvl="0"/>
            <a:r>
              <a:rPr lang="de-DE" sz="2400" b="1" dirty="0">
                <a:solidFill>
                  <a:srgbClr val="FF0000"/>
                </a:solidFill>
              </a:rPr>
              <a:t>1. Zu überprüfende Kompetenzen je Klassenarbeit </a:t>
            </a:r>
          </a:p>
          <a:p>
            <a:pPr lvl="0"/>
            <a:endParaRPr lang="de-DE" dirty="0"/>
          </a:p>
          <a:p>
            <a:pPr lvl="0"/>
            <a:r>
              <a:rPr lang="de-DE" dirty="0"/>
              <a:t>Schreiben ist Bestandteil jeder Klassenarbeit und wird durch mindestens eine weitere funktionale kommunikative Teilkompetenz (Hör-/Hörsehverstehen, Leseverstehen, Sprechen, Sprachmittlung) ergänzt. Zusätzlich ist die isolierte Überprüfung des Verfügens über sprachliche Mittel möglich.</a:t>
            </a:r>
          </a:p>
        </p:txBody>
      </p:sp>
      <p:sp>
        <p:nvSpPr>
          <p:cNvPr id="21" name="Abgerundetes Rechteck 20"/>
          <p:cNvSpPr/>
          <p:nvPr/>
        </p:nvSpPr>
        <p:spPr>
          <a:xfrm>
            <a:off x="505086" y="5095772"/>
            <a:ext cx="3022849" cy="34945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b="1" dirty="0">
                <a:solidFill>
                  <a:schemeClr val="tx1"/>
                </a:solidFill>
              </a:rPr>
              <a:t>zusätzlich möglich</a:t>
            </a:r>
            <a:endParaRPr lang="de-DE" sz="1200" dirty="0">
              <a:solidFill>
                <a:schemeClr val="tx1"/>
              </a:solidFill>
            </a:endParaRPr>
          </a:p>
        </p:txBody>
      </p:sp>
      <p:cxnSp>
        <p:nvCxnSpPr>
          <p:cNvPr id="22" name="Gerade Verbindung mit Pfeil 21"/>
          <p:cNvCxnSpPr/>
          <p:nvPr/>
        </p:nvCxnSpPr>
        <p:spPr>
          <a:xfrm>
            <a:off x="3996621" y="5254136"/>
            <a:ext cx="391739"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Datumsplatzhalter 3"/>
          <p:cNvSpPr txBox="1">
            <a:spLocks/>
          </p:cNvSpPr>
          <p:nvPr/>
        </p:nvSpPr>
        <p:spPr>
          <a:xfrm>
            <a:off x="251520" y="6356350"/>
            <a:ext cx="756084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Überregionale Implementationsveranstaltungen der BR Arnsberg, Detmold, Düsseldorf, Köln, Münster zur Einführung des Kernlehrplans Spanisch - Gymnasium SI </a:t>
            </a:r>
          </a:p>
        </p:txBody>
      </p:sp>
      <p:sp>
        <p:nvSpPr>
          <p:cNvPr id="20" name="Titel 1"/>
          <p:cNvSpPr>
            <a:spLocks noGrp="1"/>
          </p:cNvSpPr>
          <p:nvPr>
            <p:ph type="title"/>
          </p:nvPr>
        </p:nvSpPr>
        <p:spPr>
          <a:xfrm>
            <a:off x="551826" y="129407"/>
            <a:ext cx="8229600" cy="923329"/>
          </a:xfrm>
          <a:solidFill>
            <a:schemeClr val="bg2"/>
          </a:solidFill>
        </p:spPr>
        <p:txBody>
          <a:bodyPr/>
          <a:lstStyle/>
          <a:p>
            <a:pPr algn="ctr"/>
            <a:r>
              <a:rPr lang="de-DE" sz="2800" dirty="0"/>
              <a:t>Lernerfolgsüberprüfung: Klassenarbeiten</a:t>
            </a:r>
            <a:br>
              <a:rPr lang="de-DE" sz="2800" dirty="0"/>
            </a:br>
            <a:r>
              <a:rPr lang="de-DE" sz="2800" b="1" dirty="0"/>
              <a:t>Spanisch ab Klasse 9 (</a:t>
            </a:r>
            <a:r>
              <a:rPr lang="de-DE" sz="2800" b="1" dirty="0" err="1"/>
              <a:t>Jgst</a:t>
            </a:r>
            <a:r>
              <a:rPr lang="de-DE" sz="2800" b="1" dirty="0"/>
              <a:t>. 9 und 10)</a:t>
            </a:r>
            <a:endParaRPr lang="de-DE" sz="2800" dirty="0"/>
          </a:p>
        </p:txBody>
      </p:sp>
    </p:spTree>
    <p:extLst>
      <p:ext uri="{BB962C8B-B14F-4D97-AF65-F5344CB8AC3E}">
        <p14:creationId xmlns:p14="http://schemas.microsoft.com/office/powerpoint/2010/main" val="1945875502"/>
      </p:ext>
    </p:extLst>
  </p:cSld>
  <p:clrMapOvr>
    <a:masterClrMapping/>
  </p:clrMapOvr>
  <p:transition spd="med" advClick="0" advTm="10000">
    <p:fade/>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53</a:t>
            </a:fld>
            <a:endParaRPr lang="de-DE"/>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189766001"/>
              </p:ext>
            </p:extLst>
          </p:nvPr>
        </p:nvGraphicFramePr>
        <p:xfrm>
          <a:off x="1043608" y="3140968"/>
          <a:ext cx="6335482" cy="2755316"/>
        </p:xfrm>
        <a:graphic>
          <a:graphicData uri="http://schemas.openxmlformats.org/drawingml/2006/table">
            <a:tbl>
              <a:tblPr firstRow="1" firstCol="1" bandRow="1">
                <a:tableStyleId>{5C22544A-7EE6-4342-B048-85BDC9FD1C3A}</a:tableStyleId>
              </a:tblPr>
              <a:tblGrid>
                <a:gridCol w="1026148">
                  <a:extLst>
                    <a:ext uri="{9D8B030D-6E8A-4147-A177-3AD203B41FA5}">
                      <a16:colId xmlns:a16="http://schemas.microsoft.com/office/drawing/2014/main" val="20000"/>
                    </a:ext>
                  </a:extLst>
                </a:gridCol>
                <a:gridCol w="1286515">
                  <a:extLst>
                    <a:ext uri="{9D8B030D-6E8A-4147-A177-3AD203B41FA5}">
                      <a16:colId xmlns:a16="http://schemas.microsoft.com/office/drawing/2014/main" val="20001"/>
                    </a:ext>
                  </a:extLst>
                </a:gridCol>
                <a:gridCol w="1286515">
                  <a:extLst>
                    <a:ext uri="{9D8B030D-6E8A-4147-A177-3AD203B41FA5}">
                      <a16:colId xmlns:a16="http://schemas.microsoft.com/office/drawing/2014/main" val="20002"/>
                    </a:ext>
                  </a:extLst>
                </a:gridCol>
                <a:gridCol w="1292745">
                  <a:extLst>
                    <a:ext uri="{9D8B030D-6E8A-4147-A177-3AD203B41FA5}">
                      <a16:colId xmlns:a16="http://schemas.microsoft.com/office/drawing/2014/main" val="20003"/>
                    </a:ext>
                  </a:extLst>
                </a:gridCol>
                <a:gridCol w="1443559">
                  <a:extLst>
                    <a:ext uri="{9D8B030D-6E8A-4147-A177-3AD203B41FA5}">
                      <a16:colId xmlns:a16="http://schemas.microsoft.com/office/drawing/2014/main" val="20004"/>
                    </a:ext>
                  </a:extLst>
                </a:gridCol>
              </a:tblGrid>
              <a:tr h="511988">
                <a:tc>
                  <a:txBody>
                    <a:bodyPr/>
                    <a:lstStyle/>
                    <a:p>
                      <a:pPr>
                        <a:lnSpc>
                          <a:spcPct val="115000"/>
                        </a:lnSpc>
                        <a:spcAft>
                          <a:spcPts val="0"/>
                        </a:spcAft>
                      </a:pPr>
                      <a:r>
                        <a:rPr lang="de-DE" sz="1400" dirty="0">
                          <a:effectLst/>
                        </a:rPr>
                        <a:t> </a:t>
                      </a:r>
                      <a:endParaRPr lang="de-DE" sz="1400" dirty="0">
                        <a:effectLst/>
                        <a:latin typeface="Calibri"/>
                        <a:ea typeface="Calibri"/>
                        <a:cs typeface="Times New Roman"/>
                      </a:endParaRPr>
                    </a:p>
                  </a:txBody>
                  <a:tcPr marL="56923" marR="56923" marT="0" marB="0"/>
                </a:tc>
                <a:tc gridSpan="2">
                  <a:txBody>
                    <a:bodyPr/>
                    <a:lstStyle/>
                    <a:p>
                      <a:pPr algn="ctr">
                        <a:lnSpc>
                          <a:spcPct val="115000"/>
                        </a:lnSpc>
                        <a:spcAft>
                          <a:spcPts val="0"/>
                        </a:spcAft>
                      </a:pPr>
                      <a:r>
                        <a:rPr lang="de-DE" sz="1800" dirty="0">
                          <a:effectLst/>
                        </a:rPr>
                        <a:t>Erstes Halbjahr </a:t>
                      </a:r>
                      <a:endParaRPr lang="de-DE" sz="1800" dirty="0">
                        <a:effectLst/>
                        <a:latin typeface="Calibri"/>
                        <a:ea typeface="Calibri"/>
                        <a:cs typeface="Times New Roman"/>
                      </a:endParaRPr>
                    </a:p>
                  </a:txBody>
                  <a:tcPr marL="56923" marR="56923" marT="0" marB="0"/>
                </a:tc>
                <a:tc hMerge="1">
                  <a:txBody>
                    <a:bodyPr/>
                    <a:lstStyle/>
                    <a:p>
                      <a:endParaRPr lang="de-DE"/>
                    </a:p>
                  </a:txBody>
                  <a:tcPr/>
                </a:tc>
                <a:tc gridSpan="2">
                  <a:txBody>
                    <a:bodyPr/>
                    <a:lstStyle/>
                    <a:p>
                      <a:pPr marL="457200" algn="ctr">
                        <a:lnSpc>
                          <a:spcPct val="115000"/>
                        </a:lnSpc>
                        <a:spcAft>
                          <a:spcPts val="0"/>
                        </a:spcAft>
                      </a:pPr>
                      <a:r>
                        <a:rPr lang="de-DE" sz="1800" dirty="0">
                          <a:effectLst/>
                        </a:rPr>
                        <a:t>Zweites Halbjahr</a:t>
                      </a:r>
                      <a:r>
                        <a:rPr lang="de-DE" sz="1400" dirty="0">
                          <a:effectLst/>
                        </a:rPr>
                        <a:t> </a:t>
                      </a:r>
                      <a:endParaRPr lang="de-DE" sz="1400" dirty="0">
                        <a:effectLst/>
                        <a:latin typeface="Calibri"/>
                        <a:ea typeface="Calibri"/>
                        <a:cs typeface="Times New Roman"/>
                      </a:endParaRPr>
                    </a:p>
                  </a:txBody>
                  <a:tcPr marL="56923" marR="56923" marT="0" marB="0"/>
                </a:tc>
                <a:tc hMerge="1">
                  <a:txBody>
                    <a:bodyPr/>
                    <a:lstStyle/>
                    <a:p>
                      <a:endParaRPr lang="de-DE"/>
                    </a:p>
                  </a:txBody>
                  <a:tcPr/>
                </a:tc>
                <a:extLst>
                  <a:ext uri="{0D108BD9-81ED-4DB2-BD59-A6C34878D82A}">
                    <a16:rowId xmlns:a16="http://schemas.microsoft.com/office/drawing/2014/main" val="10000"/>
                  </a:ext>
                </a:extLst>
              </a:tr>
              <a:tr h="860130">
                <a:tc>
                  <a:txBody>
                    <a:bodyPr/>
                    <a:lstStyle/>
                    <a:p>
                      <a:pPr>
                        <a:lnSpc>
                          <a:spcPct val="115000"/>
                        </a:lnSpc>
                        <a:spcAft>
                          <a:spcPts val="0"/>
                        </a:spcAft>
                      </a:pPr>
                      <a:r>
                        <a:rPr lang="de-DE" sz="1600" dirty="0">
                          <a:effectLst/>
                        </a:rPr>
                        <a:t>Klasse 9</a:t>
                      </a:r>
                    </a:p>
                    <a:p>
                      <a:pPr>
                        <a:lnSpc>
                          <a:spcPct val="115000"/>
                        </a:lnSpc>
                        <a:spcAft>
                          <a:spcPts val="0"/>
                        </a:spcAft>
                      </a:pPr>
                      <a:r>
                        <a:rPr lang="de-DE" sz="1400" dirty="0">
                          <a:effectLst/>
                        </a:rPr>
                        <a:t>(4 </a:t>
                      </a:r>
                      <a:r>
                        <a:rPr lang="de-DE" sz="1400" dirty="0" err="1">
                          <a:effectLst/>
                        </a:rPr>
                        <a:t>Kl</a:t>
                      </a:r>
                      <a:r>
                        <a:rPr lang="de-DE" sz="1400" dirty="0">
                          <a:effectLst/>
                        </a:rPr>
                        <a:t>-arbeiten)</a:t>
                      </a:r>
                    </a:p>
                    <a:p>
                      <a:pPr>
                        <a:lnSpc>
                          <a:spcPct val="115000"/>
                        </a:lnSpc>
                        <a:spcAft>
                          <a:spcPts val="0"/>
                        </a:spcAft>
                      </a:pPr>
                      <a:r>
                        <a:rPr lang="de-DE" sz="1400" dirty="0">
                          <a:effectLst/>
                        </a:rPr>
                        <a:t> </a:t>
                      </a:r>
                      <a:endParaRPr lang="de-DE" sz="1400" dirty="0">
                        <a:effectLst/>
                        <a:latin typeface="Calibri"/>
                        <a:ea typeface="Calibri"/>
                        <a:cs typeface="Times New Roman"/>
                      </a:endParaRPr>
                    </a:p>
                  </a:txBody>
                  <a:tcPr marL="56923" marR="56923" marT="0" marB="0"/>
                </a:tc>
                <a:tc>
                  <a:txBody>
                    <a:bodyPr/>
                    <a:lstStyle/>
                    <a:p>
                      <a:pPr>
                        <a:lnSpc>
                          <a:spcPct val="115000"/>
                        </a:lnSpc>
                        <a:spcAft>
                          <a:spcPts val="0"/>
                        </a:spcAft>
                      </a:pPr>
                      <a:r>
                        <a:rPr lang="de-DE" sz="1400" b="1" dirty="0">
                          <a:solidFill>
                            <a:srgbClr val="0033CC"/>
                          </a:solidFill>
                          <a:effectLst/>
                        </a:rPr>
                        <a:t>Schreiben</a:t>
                      </a:r>
                      <a:r>
                        <a:rPr lang="de-DE" sz="1400" dirty="0">
                          <a:effectLst/>
                        </a:rPr>
                        <a:t> </a:t>
                      </a:r>
                    </a:p>
                    <a:p>
                      <a:pPr>
                        <a:lnSpc>
                          <a:spcPct val="115000"/>
                        </a:lnSpc>
                        <a:spcAft>
                          <a:spcPts val="0"/>
                        </a:spcAft>
                      </a:pPr>
                      <a:r>
                        <a:rPr lang="de-DE" sz="1400" b="1" dirty="0">
                          <a:solidFill>
                            <a:srgbClr val="00B050"/>
                          </a:solidFill>
                          <a:effectLst/>
                        </a:rPr>
                        <a:t>+ Lesen </a:t>
                      </a:r>
                    </a:p>
                    <a:p>
                      <a:pPr>
                        <a:lnSpc>
                          <a:spcPct val="115000"/>
                        </a:lnSpc>
                        <a:spcAft>
                          <a:spcPts val="0"/>
                        </a:spcAft>
                      </a:pPr>
                      <a:r>
                        <a:rPr lang="de-DE" sz="1400" b="1" dirty="0">
                          <a:solidFill>
                            <a:srgbClr val="7030A0"/>
                          </a:solidFill>
                          <a:effectLst/>
                        </a:rPr>
                        <a:t>+ Verfügen</a:t>
                      </a:r>
                      <a:r>
                        <a:rPr lang="de-DE" sz="1400" b="1" baseline="0" dirty="0">
                          <a:solidFill>
                            <a:srgbClr val="7030A0"/>
                          </a:solidFill>
                          <a:effectLst/>
                        </a:rPr>
                        <a:t> </a:t>
                      </a:r>
                      <a:r>
                        <a:rPr lang="de-DE" sz="1400" b="1" baseline="0" dirty="0" err="1">
                          <a:solidFill>
                            <a:srgbClr val="7030A0"/>
                          </a:solidFill>
                          <a:effectLst/>
                        </a:rPr>
                        <a:t>sprachl</a:t>
                      </a:r>
                      <a:r>
                        <a:rPr lang="de-DE" sz="1400" b="1" baseline="0" dirty="0">
                          <a:solidFill>
                            <a:srgbClr val="7030A0"/>
                          </a:solidFill>
                          <a:effectLst/>
                        </a:rPr>
                        <a:t>. Mittel</a:t>
                      </a:r>
                      <a:endParaRPr lang="de-DE" sz="1400" b="1" dirty="0">
                        <a:solidFill>
                          <a:srgbClr val="7030A0"/>
                        </a:solidFill>
                        <a:effectLst/>
                        <a:latin typeface="Calibri"/>
                        <a:ea typeface="Calibri"/>
                        <a:cs typeface="Times New Roman"/>
                      </a:endParaRPr>
                    </a:p>
                  </a:txBody>
                  <a:tcPr marL="56923" marR="56923" marT="0" marB="0"/>
                </a:tc>
                <a:tc>
                  <a:txBody>
                    <a:bodyPr/>
                    <a:lstStyle/>
                    <a:p>
                      <a:pPr>
                        <a:lnSpc>
                          <a:spcPct val="115000"/>
                        </a:lnSpc>
                        <a:spcAft>
                          <a:spcPts val="0"/>
                        </a:spcAft>
                      </a:pPr>
                      <a:r>
                        <a:rPr lang="de-DE" sz="1400" b="1" kern="1200" dirty="0">
                          <a:solidFill>
                            <a:srgbClr val="0033CC"/>
                          </a:solidFill>
                          <a:effectLst/>
                          <a:latin typeface="+mn-lt"/>
                          <a:ea typeface="+mn-ea"/>
                          <a:cs typeface="+mn-cs"/>
                        </a:rPr>
                        <a:t>Schreiben</a:t>
                      </a:r>
                    </a:p>
                    <a:p>
                      <a:pPr marL="0" marR="0" indent="0" algn="l" defTabSz="914400" rtl="0" eaLnBrk="1" fontAlgn="auto" latinLnBrk="0" hangingPunct="1">
                        <a:lnSpc>
                          <a:spcPct val="115000"/>
                        </a:lnSpc>
                        <a:spcBef>
                          <a:spcPts val="0"/>
                        </a:spcBef>
                        <a:spcAft>
                          <a:spcPts val="0"/>
                        </a:spcAft>
                        <a:buClrTx/>
                        <a:buSzTx/>
                        <a:buFontTx/>
                        <a:buNone/>
                        <a:tabLst/>
                        <a:defRPr/>
                      </a:pPr>
                      <a:r>
                        <a:rPr lang="de-DE" sz="1400" b="1" kern="1200" dirty="0">
                          <a:solidFill>
                            <a:schemeClr val="accent6">
                              <a:lumMod val="75000"/>
                            </a:schemeClr>
                          </a:solidFill>
                          <a:effectLst/>
                          <a:latin typeface="+mn-lt"/>
                          <a:ea typeface="+mn-ea"/>
                          <a:cs typeface="+mn-cs"/>
                        </a:rPr>
                        <a:t>+ Hören/ </a:t>
                      </a:r>
                      <a:r>
                        <a:rPr lang="de-DE" sz="1400" b="1" kern="1200" dirty="0" err="1">
                          <a:solidFill>
                            <a:schemeClr val="accent6">
                              <a:lumMod val="75000"/>
                            </a:schemeClr>
                          </a:solidFill>
                          <a:effectLst/>
                          <a:latin typeface="+mn-lt"/>
                          <a:ea typeface="+mn-ea"/>
                          <a:cs typeface="+mn-cs"/>
                        </a:rPr>
                        <a:t>Hörsehen</a:t>
                      </a:r>
                      <a:endParaRPr lang="de-DE" sz="1400" b="1" kern="1200" dirty="0">
                        <a:solidFill>
                          <a:schemeClr val="accent6">
                            <a:lumMod val="75000"/>
                          </a:schemeClr>
                        </a:solidFill>
                        <a:effectLst/>
                        <a:latin typeface="+mn-lt"/>
                        <a:ea typeface="+mn-ea"/>
                        <a:cs typeface="+mn-cs"/>
                      </a:endParaRPr>
                    </a:p>
                    <a:p>
                      <a:pPr>
                        <a:lnSpc>
                          <a:spcPct val="115000"/>
                        </a:lnSpc>
                        <a:spcAft>
                          <a:spcPts val="0"/>
                        </a:spcAft>
                      </a:pPr>
                      <a:endParaRPr lang="de-DE" sz="1400" b="1" kern="1200" dirty="0">
                        <a:solidFill>
                          <a:srgbClr val="0033CC"/>
                        </a:solidFill>
                        <a:effectLst/>
                        <a:latin typeface="+mn-lt"/>
                        <a:ea typeface="+mn-ea"/>
                        <a:cs typeface="+mn-cs"/>
                      </a:endParaRPr>
                    </a:p>
                    <a:p>
                      <a:pPr>
                        <a:lnSpc>
                          <a:spcPct val="115000"/>
                        </a:lnSpc>
                        <a:spcAft>
                          <a:spcPts val="0"/>
                        </a:spcAft>
                      </a:pPr>
                      <a:endParaRPr lang="de-DE" sz="1400" b="1" kern="1200" dirty="0">
                        <a:solidFill>
                          <a:srgbClr val="0033CC"/>
                        </a:solidFill>
                        <a:effectLst/>
                        <a:latin typeface="+mn-lt"/>
                        <a:ea typeface="+mn-ea"/>
                        <a:cs typeface="+mn-cs"/>
                      </a:endParaRPr>
                    </a:p>
                  </a:txBody>
                  <a:tcPr marL="56923" marR="56923" marT="0" marB="0"/>
                </a:tc>
                <a:tc>
                  <a:txBody>
                    <a:bodyPr/>
                    <a:lstStyle/>
                    <a:p>
                      <a:pPr>
                        <a:lnSpc>
                          <a:spcPct val="115000"/>
                        </a:lnSpc>
                        <a:spcAft>
                          <a:spcPts val="0"/>
                        </a:spcAft>
                      </a:pPr>
                      <a:r>
                        <a:rPr lang="de-DE" sz="1400" b="1" kern="1200" dirty="0">
                          <a:solidFill>
                            <a:srgbClr val="0033CC"/>
                          </a:solidFill>
                          <a:effectLst/>
                          <a:latin typeface="+mn-lt"/>
                          <a:ea typeface="+mn-ea"/>
                          <a:cs typeface="+mn-cs"/>
                        </a:rPr>
                        <a:t>Schreiben</a:t>
                      </a:r>
                    </a:p>
                    <a:p>
                      <a:pPr marL="0" marR="0" lvl="0" indent="0" algn="l" defTabSz="914400" rtl="0" eaLnBrk="1" fontAlgn="auto" latinLnBrk="0" hangingPunct="1">
                        <a:lnSpc>
                          <a:spcPct val="115000"/>
                        </a:lnSpc>
                        <a:spcBef>
                          <a:spcPts val="0"/>
                        </a:spcBef>
                        <a:spcAft>
                          <a:spcPts val="0"/>
                        </a:spcAft>
                        <a:buClrTx/>
                        <a:buSzTx/>
                        <a:buFontTx/>
                        <a:buNone/>
                        <a:tabLst/>
                        <a:defRPr/>
                      </a:pPr>
                      <a:r>
                        <a:rPr lang="de-DE" sz="1400" b="1" kern="1200" dirty="0">
                          <a:solidFill>
                            <a:schemeClr val="accent6">
                              <a:lumMod val="75000"/>
                            </a:schemeClr>
                          </a:solidFill>
                          <a:effectLst/>
                          <a:latin typeface="+mn-lt"/>
                          <a:ea typeface="+mn-ea"/>
                          <a:cs typeface="+mn-cs"/>
                        </a:rPr>
                        <a:t>+ Hören/ </a:t>
                      </a:r>
                      <a:r>
                        <a:rPr lang="de-DE" sz="1400" b="1" kern="1200" dirty="0" err="1">
                          <a:solidFill>
                            <a:schemeClr val="accent6">
                              <a:lumMod val="75000"/>
                            </a:schemeClr>
                          </a:solidFill>
                          <a:effectLst/>
                          <a:latin typeface="+mn-lt"/>
                          <a:ea typeface="+mn-ea"/>
                          <a:cs typeface="+mn-cs"/>
                        </a:rPr>
                        <a:t>Hörsehen</a:t>
                      </a:r>
                      <a:endParaRPr lang="de-DE" sz="1400" b="1" kern="1200" dirty="0">
                        <a:solidFill>
                          <a:schemeClr val="accent6">
                            <a:lumMod val="75000"/>
                          </a:schemeClr>
                        </a:solidFill>
                        <a:effectLst/>
                        <a:latin typeface="+mn-lt"/>
                        <a:ea typeface="+mn-ea"/>
                        <a:cs typeface="+mn-cs"/>
                      </a:endParaRPr>
                    </a:p>
                    <a:p>
                      <a:pPr>
                        <a:lnSpc>
                          <a:spcPct val="115000"/>
                        </a:lnSpc>
                        <a:spcAft>
                          <a:spcPts val="0"/>
                        </a:spcAft>
                      </a:pPr>
                      <a:endParaRPr lang="de-DE" sz="1400" dirty="0">
                        <a:effectLst/>
                        <a:latin typeface="Calibri"/>
                        <a:ea typeface="Calibri"/>
                        <a:cs typeface="Times New Roman"/>
                      </a:endParaRPr>
                    </a:p>
                  </a:txBody>
                  <a:tcPr marL="56923" marR="56923" marT="0" marB="0"/>
                </a:tc>
                <a:tc>
                  <a:txBody>
                    <a:bodyPr/>
                    <a:lstStyle/>
                    <a:p>
                      <a:pPr>
                        <a:lnSpc>
                          <a:spcPct val="115000"/>
                        </a:lnSpc>
                        <a:spcAft>
                          <a:spcPts val="0"/>
                        </a:spcAft>
                      </a:pPr>
                      <a:r>
                        <a:rPr lang="de-DE" sz="1400" b="1" kern="1200" dirty="0">
                          <a:solidFill>
                            <a:srgbClr val="0033CC"/>
                          </a:solidFill>
                          <a:effectLst/>
                          <a:latin typeface="+mn-lt"/>
                          <a:ea typeface="+mn-ea"/>
                          <a:cs typeface="+mn-cs"/>
                        </a:rPr>
                        <a:t>Schreiben</a:t>
                      </a:r>
                    </a:p>
                    <a:p>
                      <a:pPr>
                        <a:lnSpc>
                          <a:spcPct val="115000"/>
                        </a:lnSpc>
                        <a:spcAft>
                          <a:spcPts val="0"/>
                        </a:spcAft>
                      </a:pPr>
                      <a:r>
                        <a:rPr lang="de-DE" sz="1400" b="1" kern="1200" dirty="0">
                          <a:solidFill>
                            <a:srgbClr val="00B050"/>
                          </a:solidFill>
                          <a:effectLst/>
                          <a:latin typeface="+mn-lt"/>
                          <a:ea typeface="+mn-ea"/>
                          <a:cs typeface="+mn-cs"/>
                        </a:rPr>
                        <a:t>+ Lesen</a:t>
                      </a:r>
                    </a:p>
                  </a:txBody>
                  <a:tcPr marL="56923" marR="56923" marT="0" marB="0"/>
                </a:tc>
                <a:extLst>
                  <a:ext uri="{0D108BD9-81ED-4DB2-BD59-A6C34878D82A}">
                    <a16:rowId xmlns:a16="http://schemas.microsoft.com/office/drawing/2014/main" val="10001"/>
                  </a:ext>
                </a:extLst>
              </a:tr>
              <a:tr h="860130">
                <a:tc>
                  <a:txBody>
                    <a:bodyPr/>
                    <a:lstStyle/>
                    <a:p>
                      <a:pPr>
                        <a:lnSpc>
                          <a:spcPct val="115000"/>
                        </a:lnSpc>
                        <a:spcAft>
                          <a:spcPts val="0"/>
                        </a:spcAft>
                      </a:pPr>
                      <a:r>
                        <a:rPr lang="de-DE" sz="1600" dirty="0">
                          <a:effectLst/>
                        </a:rPr>
                        <a:t>Klasse 10 </a:t>
                      </a:r>
                      <a:r>
                        <a:rPr lang="de-DE" sz="1400" dirty="0">
                          <a:effectLst/>
                        </a:rPr>
                        <a:t>(4 </a:t>
                      </a:r>
                      <a:r>
                        <a:rPr lang="de-DE" sz="1400" dirty="0" err="1">
                          <a:effectLst/>
                        </a:rPr>
                        <a:t>Kl</a:t>
                      </a:r>
                      <a:r>
                        <a:rPr lang="de-DE" sz="1400" dirty="0">
                          <a:effectLst/>
                        </a:rPr>
                        <a:t>-arbeiten)</a:t>
                      </a:r>
                    </a:p>
                    <a:p>
                      <a:pPr>
                        <a:lnSpc>
                          <a:spcPct val="115000"/>
                        </a:lnSpc>
                        <a:spcAft>
                          <a:spcPts val="0"/>
                        </a:spcAft>
                      </a:pPr>
                      <a:r>
                        <a:rPr lang="de-DE" sz="1400" dirty="0">
                          <a:effectLst/>
                        </a:rPr>
                        <a:t> </a:t>
                      </a:r>
                      <a:endParaRPr lang="de-DE" sz="1400" dirty="0">
                        <a:effectLst/>
                        <a:latin typeface="Calibri"/>
                        <a:ea typeface="Calibri"/>
                        <a:cs typeface="Times New Roman"/>
                      </a:endParaRPr>
                    </a:p>
                  </a:txBody>
                  <a:tcPr marL="56923" marR="5692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e-DE" sz="1400" b="1" kern="1200" dirty="0">
                          <a:solidFill>
                            <a:srgbClr val="0033CC"/>
                          </a:solidFill>
                          <a:effectLst/>
                          <a:latin typeface="+mn-lt"/>
                          <a:ea typeface="+mn-ea"/>
                          <a:cs typeface="+mn-cs"/>
                        </a:rPr>
                        <a:t>Schreiben</a:t>
                      </a:r>
                    </a:p>
                    <a:p>
                      <a:pPr marL="0" marR="0" lvl="0" indent="0" algn="l" defTabSz="914400" rtl="0" eaLnBrk="1" fontAlgn="auto" latinLnBrk="0" hangingPunct="1">
                        <a:lnSpc>
                          <a:spcPct val="115000"/>
                        </a:lnSpc>
                        <a:spcBef>
                          <a:spcPts val="0"/>
                        </a:spcBef>
                        <a:spcAft>
                          <a:spcPts val="0"/>
                        </a:spcAft>
                        <a:buClrTx/>
                        <a:buSzTx/>
                        <a:buFontTx/>
                        <a:buNone/>
                        <a:tabLst/>
                        <a:defRPr/>
                      </a:pPr>
                      <a:r>
                        <a:rPr lang="de-DE" sz="1400" b="1" kern="1200" dirty="0">
                          <a:solidFill>
                            <a:schemeClr val="accent6">
                              <a:lumMod val="75000"/>
                            </a:schemeClr>
                          </a:solidFill>
                          <a:effectLst/>
                          <a:latin typeface="+mn-lt"/>
                          <a:ea typeface="+mn-ea"/>
                          <a:cs typeface="+mn-cs"/>
                        </a:rPr>
                        <a:t>+ Hören/ </a:t>
                      </a:r>
                      <a:r>
                        <a:rPr lang="de-DE" sz="1400" b="1" kern="1200" dirty="0" err="1">
                          <a:solidFill>
                            <a:schemeClr val="accent6">
                              <a:lumMod val="75000"/>
                            </a:schemeClr>
                          </a:solidFill>
                          <a:effectLst/>
                          <a:latin typeface="+mn-lt"/>
                          <a:ea typeface="+mn-ea"/>
                          <a:cs typeface="+mn-cs"/>
                        </a:rPr>
                        <a:t>Hörsehen</a:t>
                      </a:r>
                      <a:endParaRPr lang="de-DE" sz="1400" b="1" kern="1200" dirty="0">
                        <a:solidFill>
                          <a:schemeClr val="accent6">
                            <a:lumMod val="75000"/>
                          </a:schemeClr>
                        </a:solidFill>
                        <a:effectLst/>
                        <a:latin typeface="+mn-lt"/>
                        <a:ea typeface="+mn-ea"/>
                        <a:cs typeface="+mn-cs"/>
                      </a:endParaRPr>
                    </a:p>
                    <a:p>
                      <a:pPr>
                        <a:lnSpc>
                          <a:spcPct val="115000"/>
                        </a:lnSpc>
                        <a:spcAft>
                          <a:spcPts val="0"/>
                        </a:spcAft>
                      </a:pPr>
                      <a:r>
                        <a:rPr lang="de-DE" sz="1400" b="1" kern="1200" dirty="0">
                          <a:solidFill>
                            <a:srgbClr val="0033CC"/>
                          </a:solidFill>
                          <a:effectLst/>
                          <a:latin typeface="+mn-lt"/>
                          <a:ea typeface="+mn-ea"/>
                          <a:cs typeface="+mn-cs"/>
                        </a:rPr>
                        <a:t> </a:t>
                      </a:r>
                    </a:p>
                  </a:txBody>
                  <a:tcPr marL="56923" marR="56923" marT="0" marB="0"/>
                </a:tc>
                <a:tc>
                  <a:txBody>
                    <a:bodyPr/>
                    <a:lstStyle/>
                    <a:p>
                      <a:pPr>
                        <a:lnSpc>
                          <a:spcPct val="115000"/>
                        </a:lnSpc>
                        <a:spcAft>
                          <a:spcPts val="0"/>
                        </a:spcAft>
                      </a:pPr>
                      <a:r>
                        <a:rPr lang="de-DE" sz="1400" b="1" kern="1200" dirty="0">
                          <a:solidFill>
                            <a:srgbClr val="0033CC"/>
                          </a:solidFill>
                          <a:effectLst/>
                          <a:latin typeface="+mn-lt"/>
                          <a:ea typeface="+mn-ea"/>
                          <a:cs typeface="+mn-cs"/>
                        </a:rPr>
                        <a:t>Schreiben</a:t>
                      </a:r>
                    </a:p>
                    <a:p>
                      <a:pPr marL="0" marR="0" indent="0" algn="l" defTabSz="914400" rtl="0" eaLnBrk="1" fontAlgn="auto" latinLnBrk="0" hangingPunct="1">
                        <a:lnSpc>
                          <a:spcPct val="115000"/>
                        </a:lnSpc>
                        <a:spcBef>
                          <a:spcPts val="0"/>
                        </a:spcBef>
                        <a:spcAft>
                          <a:spcPts val="0"/>
                        </a:spcAft>
                        <a:buClrTx/>
                        <a:buSzTx/>
                        <a:buFontTx/>
                        <a:buNone/>
                        <a:tabLst/>
                        <a:defRPr/>
                      </a:pPr>
                      <a:r>
                        <a:rPr lang="de-DE" sz="1400" b="1" kern="1200" dirty="0">
                          <a:solidFill>
                            <a:srgbClr val="00B050"/>
                          </a:solidFill>
                          <a:effectLst/>
                          <a:latin typeface="+mn-lt"/>
                          <a:ea typeface="+mn-ea"/>
                          <a:cs typeface="+mn-cs"/>
                        </a:rPr>
                        <a:t>+ Lesen</a:t>
                      </a:r>
                    </a:p>
                    <a:p>
                      <a:pPr>
                        <a:lnSpc>
                          <a:spcPct val="115000"/>
                        </a:lnSpc>
                        <a:spcAft>
                          <a:spcPts val="0"/>
                        </a:spcAft>
                      </a:pPr>
                      <a:endParaRPr lang="de-DE" sz="1400" b="1" kern="1200" dirty="0">
                        <a:solidFill>
                          <a:srgbClr val="0033CC"/>
                        </a:solidFill>
                        <a:effectLst/>
                        <a:latin typeface="+mn-lt"/>
                        <a:ea typeface="+mn-ea"/>
                        <a:cs typeface="+mn-cs"/>
                      </a:endParaRPr>
                    </a:p>
                    <a:p>
                      <a:pPr>
                        <a:lnSpc>
                          <a:spcPct val="115000"/>
                        </a:lnSpc>
                        <a:spcAft>
                          <a:spcPts val="0"/>
                        </a:spcAft>
                      </a:pPr>
                      <a:endParaRPr lang="de-DE" sz="1400" dirty="0">
                        <a:effectLst/>
                        <a:latin typeface="Calibri"/>
                        <a:ea typeface="Calibri"/>
                        <a:cs typeface="Times New Roman"/>
                      </a:endParaRPr>
                    </a:p>
                  </a:txBody>
                  <a:tcPr marL="56923" marR="5692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e-DE" sz="1400" b="1" dirty="0">
                          <a:effectLst/>
                        </a:rPr>
                        <a:t>mdl. </a:t>
                      </a:r>
                      <a:r>
                        <a:rPr lang="de-DE" sz="1400" b="1" dirty="0" err="1">
                          <a:effectLst/>
                        </a:rPr>
                        <a:t>Kommuni-kationsprüfung</a:t>
                      </a:r>
                      <a:endParaRPr lang="de-DE" sz="1400" b="1" dirty="0">
                        <a:effectLst/>
                        <a:latin typeface="+mn-lt"/>
                        <a:ea typeface="Calibri"/>
                        <a:cs typeface="Times New Roman"/>
                      </a:endParaRPr>
                    </a:p>
                    <a:p>
                      <a:pPr>
                        <a:lnSpc>
                          <a:spcPct val="115000"/>
                        </a:lnSpc>
                        <a:spcAft>
                          <a:spcPts val="0"/>
                        </a:spcAft>
                      </a:pPr>
                      <a:endParaRPr lang="de-DE" sz="1400" b="1" kern="1200" dirty="0">
                        <a:solidFill>
                          <a:srgbClr val="0033CC"/>
                        </a:solidFill>
                        <a:effectLst/>
                        <a:latin typeface="+mn-lt"/>
                        <a:ea typeface="+mn-ea"/>
                        <a:cs typeface="+mn-cs"/>
                      </a:endParaRPr>
                    </a:p>
                  </a:txBody>
                  <a:tcPr marL="56923" marR="56923" marT="0" marB="0">
                    <a:solidFill>
                      <a:srgbClr val="FFFF00"/>
                    </a:solidFill>
                  </a:tcPr>
                </a:tc>
                <a:tc>
                  <a:txBody>
                    <a:bodyPr/>
                    <a:lstStyle/>
                    <a:p>
                      <a:pPr>
                        <a:lnSpc>
                          <a:spcPct val="115000"/>
                        </a:lnSpc>
                        <a:spcAft>
                          <a:spcPts val="0"/>
                        </a:spcAft>
                      </a:pPr>
                      <a:r>
                        <a:rPr lang="de-DE" sz="1400" b="1" kern="1200" dirty="0">
                          <a:solidFill>
                            <a:srgbClr val="0033CC"/>
                          </a:solidFill>
                          <a:effectLst/>
                          <a:latin typeface="+mn-lt"/>
                          <a:ea typeface="+mn-ea"/>
                          <a:cs typeface="+mn-cs"/>
                        </a:rPr>
                        <a:t>Schreiben</a:t>
                      </a:r>
                    </a:p>
                    <a:p>
                      <a:pPr marL="0" marR="0" indent="0" algn="l" defTabSz="914400" rtl="0" eaLnBrk="1" fontAlgn="auto" latinLnBrk="0" hangingPunct="1">
                        <a:lnSpc>
                          <a:spcPct val="115000"/>
                        </a:lnSpc>
                        <a:spcBef>
                          <a:spcPts val="0"/>
                        </a:spcBef>
                        <a:spcAft>
                          <a:spcPts val="0"/>
                        </a:spcAft>
                        <a:buClrTx/>
                        <a:buSzTx/>
                        <a:buFontTx/>
                        <a:buNone/>
                        <a:tabLst/>
                        <a:defRPr/>
                      </a:pPr>
                      <a:r>
                        <a:rPr lang="de-DE" sz="1400" b="1" dirty="0">
                          <a:solidFill>
                            <a:srgbClr val="FF0000"/>
                          </a:solidFill>
                          <a:effectLst/>
                        </a:rPr>
                        <a:t>+ Sprachmittlung</a:t>
                      </a:r>
                    </a:p>
                    <a:p>
                      <a:pPr>
                        <a:lnSpc>
                          <a:spcPct val="115000"/>
                        </a:lnSpc>
                        <a:spcAft>
                          <a:spcPts val="0"/>
                        </a:spcAft>
                      </a:pPr>
                      <a:r>
                        <a:rPr lang="de-DE" sz="1400" b="1" kern="1200" dirty="0">
                          <a:solidFill>
                            <a:srgbClr val="7030A0"/>
                          </a:solidFill>
                          <a:effectLst/>
                          <a:latin typeface="+mn-lt"/>
                          <a:ea typeface="+mn-ea"/>
                          <a:cs typeface="+mn-cs"/>
                        </a:rPr>
                        <a:t>+ Verfügen </a:t>
                      </a:r>
                      <a:r>
                        <a:rPr lang="de-DE" sz="1400" b="1" kern="1200" dirty="0" err="1">
                          <a:solidFill>
                            <a:srgbClr val="7030A0"/>
                          </a:solidFill>
                          <a:effectLst/>
                          <a:latin typeface="+mn-lt"/>
                          <a:ea typeface="+mn-ea"/>
                          <a:cs typeface="+mn-cs"/>
                        </a:rPr>
                        <a:t>sprachl</a:t>
                      </a:r>
                      <a:r>
                        <a:rPr lang="de-DE" sz="1400" b="1" kern="1200" dirty="0">
                          <a:solidFill>
                            <a:srgbClr val="7030A0"/>
                          </a:solidFill>
                          <a:effectLst/>
                          <a:latin typeface="+mn-lt"/>
                          <a:ea typeface="+mn-ea"/>
                          <a:cs typeface="+mn-cs"/>
                        </a:rPr>
                        <a:t>. Mittel</a:t>
                      </a:r>
                    </a:p>
                  </a:txBody>
                  <a:tcPr marL="56923" marR="56923" marT="0" marB="0"/>
                </a:tc>
                <a:extLst>
                  <a:ext uri="{0D108BD9-81ED-4DB2-BD59-A6C34878D82A}">
                    <a16:rowId xmlns:a16="http://schemas.microsoft.com/office/drawing/2014/main" val="10002"/>
                  </a:ext>
                </a:extLst>
              </a:tr>
            </a:tbl>
          </a:graphicData>
        </a:graphic>
      </p:graphicFrame>
      <p:sp>
        <p:nvSpPr>
          <p:cNvPr id="9" name="Rechteck 8"/>
          <p:cNvSpPr/>
          <p:nvPr/>
        </p:nvSpPr>
        <p:spPr>
          <a:xfrm>
            <a:off x="310142" y="1196752"/>
            <a:ext cx="8712968" cy="1569660"/>
          </a:xfrm>
          <a:prstGeom prst="rect">
            <a:avLst/>
          </a:prstGeom>
        </p:spPr>
        <p:txBody>
          <a:bodyPr wrap="square">
            <a:spAutoFit/>
          </a:bodyPr>
          <a:lstStyle/>
          <a:p>
            <a:r>
              <a:rPr lang="de-DE" sz="2400" b="1" dirty="0">
                <a:solidFill>
                  <a:srgbClr val="FF0000"/>
                </a:solidFill>
              </a:rPr>
              <a:t>2.  Zu überprüfende Kompetenzen in der Stufe</a:t>
            </a:r>
          </a:p>
          <a:p>
            <a:pPr lvl="0"/>
            <a:endParaRPr lang="de-DE" dirty="0"/>
          </a:p>
          <a:p>
            <a:pPr lvl="0"/>
            <a:r>
              <a:rPr lang="de-DE" dirty="0"/>
              <a:t>Die Teilkompetenzen Sprachmittlung, Hör-/Hörsehverstehen und Leseverstehen sind jeweils mindestens einmal innerhalb der Stufe im Rahmen einer Klassenarbeit zu überprüfen.</a:t>
            </a:r>
          </a:p>
          <a:p>
            <a:pPr lvl="0"/>
            <a:r>
              <a:rPr lang="de-DE" b="1" dirty="0">
                <a:solidFill>
                  <a:srgbClr val="FF0000"/>
                </a:solidFill>
              </a:rPr>
              <a:t>Beispiel</a:t>
            </a:r>
            <a:r>
              <a:rPr lang="de-DE" dirty="0">
                <a:solidFill>
                  <a:srgbClr val="FF0000"/>
                </a:solidFill>
              </a:rPr>
              <a:t> Wahlpflichtbereich (8 Klassenarbeiten insgesamt): </a:t>
            </a:r>
          </a:p>
        </p:txBody>
      </p:sp>
      <p:sp>
        <p:nvSpPr>
          <p:cNvPr id="10" name="Datumsplatzhalter 3"/>
          <p:cNvSpPr txBox="1">
            <a:spLocks/>
          </p:cNvSpPr>
          <p:nvPr/>
        </p:nvSpPr>
        <p:spPr>
          <a:xfrm>
            <a:off x="251520" y="6356350"/>
            <a:ext cx="756084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Überregionale Implementationsveranstaltungen der BR Arnsberg, Detmold, Düsseldorf, Köln, Münster zur Einführung des Kernlehrplans Spanisch - Gymnasium SI </a:t>
            </a:r>
          </a:p>
        </p:txBody>
      </p:sp>
      <p:sp>
        <p:nvSpPr>
          <p:cNvPr id="11" name="Titel 1"/>
          <p:cNvSpPr>
            <a:spLocks noGrp="1"/>
          </p:cNvSpPr>
          <p:nvPr>
            <p:ph type="title"/>
          </p:nvPr>
        </p:nvSpPr>
        <p:spPr>
          <a:xfrm>
            <a:off x="551826" y="129407"/>
            <a:ext cx="8229600" cy="923329"/>
          </a:xfrm>
          <a:solidFill>
            <a:schemeClr val="bg2"/>
          </a:solidFill>
        </p:spPr>
        <p:txBody>
          <a:bodyPr/>
          <a:lstStyle/>
          <a:p>
            <a:pPr algn="ctr"/>
            <a:r>
              <a:rPr lang="de-DE" sz="2800" dirty="0"/>
              <a:t>Lernerfolgsüberprüfung: Klassenarbeiten</a:t>
            </a:r>
            <a:br>
              <a:rPr lang="de-DE" sz="2800" dirty="0"/>
            </a:br>
            <a:r>
              <a:rPr lang="de-DE" sz="2800" b="1" dirty="0"/>
              <a:t>Spanisch ab Klasse 9 (</a:t>
            </a:r>
            <a:r>
              <a:rPr lang="de-DE" sz="2800" b="1" dirty="0" err="1"/>
              <a:t>Jgst</a:t>
            </a:r>
            <a:r>
              <a:rPr lang="de-DE" sz="2800" b="1" dirty="0"/>
              <a:t>. 9 und 10)</a:t>
            </a:r>
            <a:endParaRPr lang="de-DE" sz="2800" dirty="0"/>
          </a:p>
        </p:txBody>
      </p:sp>
    </p:spTree>
    <p:extLst>
      <p:ext uri="{BB962C8B-B14F-4D97-AF65-F5344CB8AC3E}">
        <p14:creationId xmlns:p14="http://schemas.microsoft.com/office/powerpoint/2010/main" val="3168044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Foliennummernplatzhalter 4"/>
          <p:cNvSpPr>
            <a:spLocks noGrp="1"/>
          </p:cNvSpPr>
          <p:nvPr>
            <p:ph type="sldNum" sz="quarter" idx="10"/>
          </p:nvPr>
        </p:nvSpPr>
        <p:spPr>
          <a:xfrm>
            <a:off x="8388424" y="6346307"/>
            <a:ext cx="576064" cy="365125"/>
          </a:xfrm>
          <a:noFill/>
          <a:ln>
            <a:miter lim="800000"/>
            <a:headEnd/>
            <a:tailEnd/>
          </a:ln>
        </p:spPr>
        <p:txBody>
          <a:bodyPr/>
          <a:lstStyle/>
          <a:p>
            <a:fld id="{CC219DE3-DE20-4517-89C3-BEBBF238CCB2}" type="slidenum">
              <a:rPr lang="de-DE" smtClean="0">
                <a:latin typeface="Arial" charset="0"/>
                <a:ea typeface="MS PGothic"/>
                <a:cs typeface="MS PGothic"/>
              </a:rPr>
              <a:pPr/>
              <a:t>54</a:t>
            </a:fld>
            <a:endParaRPr lang="de-DE">
              <a:latin typeface="Arial" charset="0"/>
              <a:ea typeface="MS PGothic"/>
              <a:cs typeface="MS PGothic"/>
            </a:endParaRPr>
          </a:p>
        </p:txBody>
      </p:sp>
      <p:sp>
        <p:nvSpPr>
          <p:cNvPr id="8" name="Abgerundetes Rechteck 7"/>
          <p:cNvSpPr/>
          <p:nvPr/>
        </p:nvSpPr>
        <p:spPr>
          <a:xfrm>
            <a:off x="5044516" y="2951078"/>
            <a:ext cx="3123819"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Hör-/Hörsehverstehen</a:t>
            </a:r>
          </a:p>
        </p:txBody>
      </p:sp>
      <p:sp>
        <p:nvSpPr>
          <p:cNvPr id="9" name="Abgerundetes Rechteck 8"/>
          <p:cNvSpPr/>
          <p:nvPr/>
        </p:nvSpPr>
        <p:spPr>
          <a:xfrm>
            <a:off x="5044516" y="3429000"/>
            <a:ext cx="3132137"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Leseverstehen</a:t>
            </a:r>
          </a:p>
        </p:txBody>
      </p:sp>
      <p:sp>
        <p:nvSpPr>
          <p:cNvPr id="10" name="Abgerundetes Rechteck 9"/>
          <p:cNvSpPr/>
          <p:nvPr/>
        </p:nvSpPr>
        <p:spPr>
          <a:xfrm>
            <a:off x="5036197" y="3933056"/>
            <a:ext cx="3140455"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Sprechen</a:t>
            </a:r>
          </a:p>
        </p:txBody>
      </p:sp>
      <p:sp>
        <p:nvSpPr>
          <p:cNvPr id="11" name="Abgerundetes Rechteck 10"/>
          <p:cNvSpPr/>
          <p:nvPr/>
        </p:nvSpPr>
        <p:spPr>
          <a:xfrm>
            <a:off x="5036198" y="4439964"/>
            <a:ext cx="3140455"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Sprachmittlung</a:t>
            </a:r>
          </a:p>
        </p:txBody>
      </p:sp>
      <p:sp>
        <p:nvSpPr>
          <p:cNvPr id="12" name="Abgerundetes Rechteck 11"/>
          <p:cNvSpPr/>
          <p:nvPr/>
        </p:nvSpPr>
        <p:spPr>
          <a:xfrm>
            <a:off x="452437" y="3722344"/>
            <a:ext cx="1722437" cy="841375"/>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solidFill>
                  <a:schemeClr val="tx1"/>
                </a:solidFill>
              </a:rPr>
              <a:t>Schreiben</a:t>
            </a:r>
            <a:endParaRPr lang="de-DE" b="1" dirty="0">
              <a:solidFill>
                <a:schemeClr val="tx1"/>
              </a:solidFill>
            </a:endParaRPr>
          </a:p>
          <a:p>
            <a:pPr algn="ctr">
              <a:defRPr/>
            </a:pPr>
            <a:r>
              <a:rPr lang="de-DE" sz="1200" dirty="0">
                <a:solidFill>
                  <a:schemeClr val="tx1"/>
                </a:solidFill>
              </a:rPr>
              <a:t>(verpflichtend)</a:t>
            </a:r>
          </a:p>
        </p:txBody>
      </p:sp>
      <p:sp>
        <p:nvSpPr>
          <p:cNvPr id="13" name="Abgerundetes Rechteck 12"/>
          <p:cNvSpPr/>
          <p:nvPr/>
        </p:nvSpPr>
        <p:spPr>
          <a:xfrm>
            <a:off x="2327275" y="3722344"/>
            <a:ext cx="1204913" cy="8413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b="1" dirty="0">
                <a:solidFill>
                  <a:schemeClr val="tx1"/>
                </a:solidFill>
              </a:rPr>
              <a:t>+ mind. 1 aus </a:t>
            </a:r>
          </a:p>
        </p:txBody>
      </p:sp>
      <p:cxnSp>
        <p:nvCxnSpPr>
          <p:cNvPr id="14" name="Gerade Verbindung mit Pfeil 13"/>
          <p:cNvCxnSpPr/>
          <p:nvPr/>
        </p:nvCxnSpPr>
        <p:spPr>
          <a:xfrm flipV="1">
            <a:off x="3711143" y="3176984"/>
            <a:ext cx="1300595" cy="91102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3711143" y="3645024"/>
            <a:ext cx="1220897" cy="44298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3783013" y="4088009"/>
            <a:ext cx="1149027" cy="2215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3711143" y="4110161"/>
            <a:ext cx="1300595" cy="5429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Abgerundetes Rechteck 17"/>
          <p:cNvSpPr/>
          <p:nvPr/>
        </p:nvSpPr>
        <p:spPr>
          <a:xfrm>
            <a:off x="5044516" y="4952105"/>
            <a:ext cx="3132137" cy="33922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Verfügen über </a:t>
            </a:r>
            <a:r>
              <a:rPr lang="de-DE" dirty="0" err="1">
                <a:solidFill>
                  <a:schemeClr val="tx1"/>
                </a:solidFill>
              </a:rPr>
              <a:t>sprachl</a:t>
            </a:r>
            <a:r>
              <a:rPr lang="de-DE" dirty="0">
                <a:solidFill>
                  <a:schemeClr val="tx1"/>
                </a:solidFill>
              </a:rPr>
              <a:t>. Mittel</a:t>
            </a:r>
          </a:p>
        </p:txBody>
      </p:sp>
      <p:cxnSp>
        <p:nvCxnSpPr>
          <p:cNvPr id="19" name="Gerade Verbindung mit Pfeil 18"/>
          <p:cNvCxnSpPr/>
          <p:nvPr/>
        </p:nvCxnSpPr>
        <p:spPr>
          <a:xfrm>
            <a:off x="3711143" y="4088009"/>
            <a:ext cx="1220897" cy="106918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251520" y="1378721"/>
            <a:ext cx="8892480" cy="1569660"/>
          </a:xfrm>
          <a:prstGeom prst="rect">
            <a:avLst/>
          </a:prstGeom>
          <a:noFill/>
          <a:ln>
            <a:noFill/>
          </a:ln>
        </p:spPr>
        <p:txBody>
          <a:bodyPr wrap="square">
            <a:spAutoFit/>
          </a:bodyPr>
          <a:lstStyle/>
          <a:p>
            <a:pPr>
              <a:spcAft>
                <a:spcPts val="0"/>
              </a:spcAft>
              <a:defRPr/>
            </a:pPr>
            <a:r>
              <a:rPr lang="de-DE" sz="2400" b="1" dirty="0">
                <a:solidFill>
                  <a:srgbClr val="FF0000"/>
                </a:solidFill>
              </a:rPr>
              <a:t>1. Zu überprüfende Kompetenzen je Klassenarbeit </a:t>
            </a:r>
          </a:p>
          <a:p>
            <a:pPr>
              <a:spcAft>
                <a:spcPts val="0"/>
              </a:spcAft>
              <a:defRPr/>
            </a:pPr>
            <a:r>
              <a:rPr lang="de-DE" kern="0" dirty="0">
                <a:solidFill>
                  <a:srgbClr val="000000"/>
                </a:solidFill>
                <a:latin typeface="Corbel" pitchFamily="34" charset="0"/>
                <a:cs typeface="+mj-cs"/>
              </a:rPr>
              <a:t>Schreiben ist Bestandteil jeder Klassenarbeit und wird durch mindestens eine weitere funktionale kommunikative Teilkompetenz (Hör-/Hörsehverstehen, Leseverstehen, Sprechen, Sprachmittlung) </a:t>
            </a:r>
            <a:r>
              <a:rPr lang="de-DE" b="1" kern="0" dirty="0">
                <a:solidFill>
                  <a:srgbClr val="000000"/>
                </a:solidFill>
                <a:latin typeface="Corbel" pitchFamily="34" charset="0"/>
                <a:cs typeface="+mj-cs"/>
              </a:rPr>
              <a:t>und/oder</a:t>
            </a:r>
            <a:r>
              <a:rPr lang="de-DE" kern="0" dirty="0">
                <a:solidFill>
                  <a:srgbClr val="000000"/>
                </a:solidFill>
                <a:latin typeface="Corbel" pitchFamily="34" charset="0"/>
                <a:cs typeface="+mj-cs"/>
              </a:rPr>
              <a:t> die isolierte Überprüfung des Verfügens über sprachliche Mittel ergänzt. </a:t>
            </a:r>
          </a:p>
        </p:txBody>
      </p:sp>
      <p:sp>
        <p:nvSpPr>
          <p:cNvPr id="21" name="Datumsplatzhalter 3"/>
          <p:cNvSpPr txBox="1">
            <a:spLocks/>
          </p:cNvSpPr>
          <p:nvPr/>
        </p:nvSpPr>
        <p:spPr>
          <a:xfrm>
            <a:off x="541171" y="6346308"/>
            <a:ext cx="756084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Überregionale Implementationsveranstaltungen der BR Arnsberg, Detmold, Düsseldorf, Köln, Münster zur Einführung des Kernlehrplans Spanisch - Gymnasium SI </a:t>
            </a:r>
            <a:endParaRPr lang="de-DE" dirty="0"/>
          </a:p>
        </p:txBody>
      </p:sp>
      <p:sp>
        <p:nvSpPr>
          <p:cNvPr id="22" name="Titel 1"/>
          <p:cNvSpPr txBox="1">
            <a:spLocks/>
          </p:cNvSpPr>
          <p:nvPr/>
        </p:nvSpPr>
        <p:spPr>
          <a:xfrm>
            <a:off x="541482" y="291416"/>
            <a:ext cx="8134974" cy="779313"/>
          </a:xfrm>
          <a:prstGeom prst="rect">
            <a:avLst/>
          </a:prstGeom>
          <a:solidFill>
            <a:schemeClr val="accent2">
              <a:lumMod val="20000"/>
              <a:lumOff val="80000"/>
            </a:schemeClr>
          </a:solidFill>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algn="ctr"/>
            <a:r>
              <a:rPr lang="de-DE" sz="2800" dirty="0"/>
              <a:t>Lernerfolgsüberprüfung: Klassenarbeiten</a:t>
            </a:r>
            <a:br>
              <a:rPr lang="de-DE" sz="2800" dirty="0"/>
            </a:br>
            <a:r>
              <a:rPr lang="de-DE" sz="2800" b="1" dirty="0"/>
              <a:t>Spanisch ab Klasse 7 (</a:t>
            </a:r>
            <a:r>
              <a:rPr lang="de-DE" sz="2800" b="1" dirty="0" err="1"/>
              <a:t>Jgst</a:t>
            </a:r>
            <a:r>
              <a:rPr lang="de-DE" sz="2800" b="1" dirty="0"/>
              <a:t>. 7 und 8)</a:t>
            </a:r>
            <a:endParaRPr lang="de-DE" sz="2800" dirty="0"/>
          </a:p>
        </p:txBody>
      </p:sp>
    </p:spTree>
    <p:extLst>
      <p:ext uri="{BB962C8B-B14F-4D97-AF65-F5344CB8AC3E}">
        <p14:creationId xmlns:p14="http://schemas.microsoft.com/office/powerpoint/2010/main" val="182816544"/>
      </p:ext>
    </p:extLst>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55</a:t>
            </a:fld>
            <a:endParaRPr lang="de-DE"/>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131491302"/>
              </p:ext>
            </p:extLst>
          </p:nvPr>
        </p:nvGraphicFramePr>
        <p:xfrm>
          <a:off x="416863" y="2832286"/>
          <a:ext cx="8525543" cy="3317708"/>
        </p:xfrm>
        <a:graphic>
          <a:graphicData uri="http://schemas.openxmlformats.org/drawingml/2006/table">
            <a:tbl>
              <a:tblPr firstRow="1" firstCol="1" bandRow="1">
                <a:tableStyleId>{5C22544A-7EE6-4342-B048-85BDC9FD1C3A}</a:tableStyleId>
              </a:tblPr>
              <a:tblGrid>
                <a:gridCol w="1010307">
                  <a:extLst>
                    <a:ext uri="{9D8B030D-6E8A-4147-A177-3AD203B41FA5}">
                      <a16:colId xmlns:a16="http://schemas.microsoft.com/office/drawing/2014/main" val="20000"/>
                    </a:ext>
                  </a:extLst>
                </a:gridCol>
                <a:gridCol w="1266655">
                  <a:extLst>
                    <a:ext uri="{9D8B030D-6E8A-4147-A177-3AD203B41FA5}">
                      <a16:colId xmlns:a16="http://schemas.microsoft.com/office/drawing/2014/main" val="20001"/>
                    </a:ext>
                  </a:extLst>
                </a:gridCol>
                <a:gridCol w="1266655">
                  <a:extLst>
                    <a:ext uri="{9D8B030D-6E8A-4147-A177-3AD203B41FA5}">
                      <a16:colId xmlns:a16="http://schemas.microsoft.com/office/drawing/2014/main" val="20002"/>
                    </a:ext>
                  </a:extLst>
                </a:gridCol>
                <a:gridCol w="1419132">
                  <a:extLst>
                    <a:ext uri="{9D8B030D-6E8A-4147-A177-3AD203B41FA5}">
                      <a16:colId xmlns:a16="http://schemas.microsoft.com/office/drawing/2014/main" val="20003"/>
                    </a:ext>
                  </a:extLst>
                </a:gridCol>
                <a:gridCol w="1063446">
                  <a:extLst>
                    <a:ext uri="{9D8B030D-6E8A-4147-A177-3AD203B41FA5}">
                      <a16:colId xmlns:a16="http://schemas.microsoft.com/office/drawing/2014/main" val="20004"/>
                    </a:ext>
                  </a:extLst>
                </a:gridCol>
                <a:gridCol w="1365005">
                  <a:extLst>
                    <a:ext uri="{9D8B030D-6E8A-4147-A177-3AD203B41FA5}">
                      <a16:colId xmlns:a16="http://schemas.microsoft.com/office/drawing/2014/main" val="20005"/>
                    </a:ext>
                  </a:extLst>
                </a:gridCol>
                <a:gridCol w="1134343">
                  <a:extLst>
                    <a:ext uri="{9D8B030D-6E8A-4147-A177-3AD203B41FA5}">
                      <a16:colId xmlns:a16="http://schemas.microsoft.com/office/drawing/2014/main" val="20006"/>
                    </a:ext>
                  </a:extLst>
                </a:gridCol>
              </a:tblGrid>
              <a:tr h="373340">
                <a:tc>
                  <a:txBody>
                    <a:bodyPr/>
                    <a:lstStyle/>
                    <a:p>
                      <a:pPr>
                        <a:lnSpc>
                          <a:spcPct val="115000"/>
                        </a:lnSpc>
                        <a:spcAft>
                          <a:spcPts val="0"/>
                        </a:spcAft>
                      </a:pPr>
                      <a:r>
                        <a:rPr lang="de-DE" sz="1400" dirty="0">
                          <a:effectLst/>
                        </a:rPr>
                        <a:t> </a:t>
                      </a:r>
                      <a:endParaRPr lang="de-DE" sz="1400" dirty="0">
                        <a:effectLst/>
                        <a:latin typeface="Calibri"/>
                        <a:ea typeface="Calibri"/>
                        <a:cs typeface="Times New Roman"/>
                      </a:endParaRPr>
                    </a:p>
                  </a:txBody>
                  <a:tcPr marL="56923" marR="56923" marT="0" marB="0"/>
                </a:tc>
                <a:tc gridSpan="3">
                  <a:txBody>
                    <a:bodyPr/>
                    <a:lstStyle/>
                    <a:p>
                      <a:pPr algn="ctr">
                        <a:lnSpc>
                          <a:spcPct val="115000"/>
                        </a:lnSpc>
                        <a:spcAft>
                          <a:spcPts val="0"/>
                        </a:spcAft>
                      </a:pPr>
                      <a:r>
                        <a:rPr lang="de-DE" sz="1800" dirty="0">
                          <a:effectLst/>
                        </a:rPr>
                        <a:t>Erstes Halbjahr </a:t>
                      </a:r>
                      <a:endParaRPr lang="de-DE" sz="1800" dirty="0">
                        <a:effectLst/>
                        <a:latin typeface="Calibri"/>
                        <a:ea typeface="Calibri"/>
                        <a:cs typeface="Times New Roman"/>
                      </a:endParaRPr>
                    </a:p>
                  </a:txBody>
                  <a:tcPr marL="56923" marR="56923" marT="0" marB="0"/>
                </a:tc>
                <a:tc hMerge="1">
                  <a:txBody>
                    <a:bodyPr/>
                    <a:lstStyle/>
                    <a:p>
                      <a:endParaRPr lang="de-DE"/>
                    </a:p>
                  </a:txBody>
                  <a:tcPr/>
                </a:tc>
                <a:tc hMerge="1">
                  <a:txBody>
                    <a:bodyPr/>
                    <a:lstStyle/>
                    <a:p>
                      <a:endParaRPr lang="de-DE"/>
                    </a:p>
                  </a:txBody>
                  <a:tcPr/>
                </a:tc>
                <a:tc gridSpan="3">
                  <a:txBody>
                    <a:bodyPr/>
                    <a:lstStyle/>
                    <a:p>
                      <a:pPr marL="457200" algn="ctr">
                        <a:lnSpc>
                          <a:spcPct val="115000"/>
                        </a:lnSpc>
                        <a:spcAft>
                          <a:spcPts val="0"/>
                        </a:spcAft>
                      </a:pPr>
                      <a:r>
                        <a:rPr lang="de-DE" sz="1800" dirty="0">
                          <a:effectLst/>
                        </a:rPr>
                        <a:t>Zweites Halbjahr</a:t>
                      </a:r>
                    </a:p>
                  </a:txBody>
                  <a:tcPr marL="56923" marR="56923" marT="0"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860130">
                <a:tc>
                  <a:txBody>
                    <a:bodyPr/>
                    <a:lstStyle/>
                    <a:p>
                      <a:pPr>
                        <a:lnSpc>
                          <a:spcPct val="115000"/>
                        </a:lnSpc>
                        <a:spcAft>
                          <a:spcPts val="0"/>
                        </a:spcAft>
                      </a:pPr>
                      <a:r>
                        <a:rPr lang="de-DE" sz="1600" dirty="0">
                          <a:effectLst/>
                        </a:rPr>
                        <a:t>Klasse 7</a:t>
                      </a:r>
                    </a:p>
                    <a:p>
                      <a:pPr>
                        <a:lnSpc>
                          <a:spcPct val="115000"/>
                        </a:lnSpc>
                        <a:spcAft>
                          <a:spcPts val="0"/>
                        </a:spcAft>
                      </a:pPr>
                      <a:r>
                        <a:rPr lang="de-DE" sz="1400" dirty="0">
                          <a:effectLst/>
                        </a:rPr>
                        <a:t>(6 </a:t>
                      </a:r>
                      <a:r>
                        <a:rPr lang="de-DE" sz="1400" dirty="0" err="1">
                          <a:effectLst/>
                        </a:rPr>
                        <a:t>Kl</a:t>
                      </a:r>
                      <a:r>
                        <a:rPr lang="de-DE" sz="1400" dirty="0">
                          <a:effectLst/>
                        </a:rPr>
                        <a:t>-arbeiten)</a:t>
                      </a:r>
                    </a:p>
                    <a:p>
                      <a:pPr>
                        <a:lnSpc>
                          <a:spcPct val="115000"/>
                        </a:lnSpc>
                        <a:spcAft>
                          <a:spcPts val="0"/>
                        </a:spcAft>
                      </a:pPr>
                      <a:r>
                        <a:rPr lang="de-DE" sz="1400" dirty="0">
                          <a:effectLst/>
                        </a:rPr>
                        <a:t> </a:t>
                      </a:r>
                      <a:endParaRPr lang="de-DE" sz="1400" dirty="0">
                        <a:effectLst/>
                        <a:latin typeface="Calibri"/>
                        <a:ea typeface="Calibri"/>
                        <a:cs typeface="Times New Roman"/>
                      </a:endParaRPr>
                    </a:p>
                  </a:txBody>
                  <a:tcPr marL="56923" marR="56923" marT="0" marB="0"/>
                </a:tc>
                <a:tc>
                  <a:txBody>
                    <a:bodyPr/>
                    <a:lstStyle/>
                    <a:p>
                      <a:pPr>
                        <a:lnSpc>
                          <a:spcPct val="115000"/>
                        </a:lnSpc>
                        <a:spcAft>
                          <a:spcPts val="0"/>
                        </a:spcAft>
                      </a:pPr>
                      <a:r>
                        <a:rPr lang="de-DE" sz="1400" b="1" dirty="0">
                          <a:solidFill>
                            <a:srgbClr val="0033CC"/>
                          </a:solidFill>
                          <a:effectLst/>
                        </a:rPr>
                        <a:t>Schreiben</a:t>
                      </a:r>
                      <a:r>
                        <a:rPr lang="de-DE" sz="1400" dirty="0">
                          <a:effectLst/>
                        </a:rPr>
                        <a:t> </a:t>
                      </a:r>
                    </a:p>
                    <a:p>
                      <a:pPr>
                        <a:lnSpc>
                          <a:spcPct val="115000"/>
                        </a:lnSpc>
                        <a:spcAft>
                          <a:spcPts val="0"/>
                        </a:spcAft>
                      </a:pPr>
                      <a:r>
                        <a:rPr lang="de-DE" sz="1400" b="1" dirty="0">
                          <a:solidFill>
                            <a:srgbClr val="7030A0"/>
                          </a:solidFill>
                          <a:effectLst/>
                        </a:rPr>
                        <a:t>+ Verfügen</a:t>
                      </a:r>
                      <a:r>
                        <a:rPr lang="de-DE" sz="1400" b="1" baseline="0" dirty="0">
                          <a:solidFill>
                            <a:srgbClr val="7030A0"/>
                          </a:solidFill>
                          <a:effectLst/>
                        </a:rPr>
                        <a:t> </a:t>
                      </a:r>
                      <a:r>
                        <a:rPr lang="de-DE" sz="1400" b="1" baseline="0" dirty="0" err="1">
                          <a:solidFill>
                            <a:srgbClr val="7030A0"/>
                          </a:solidFill>
                          <a:effectLst/>
                        </a:rPr>
                        <a:t>sprachl</a:t>
                      </a:r>
                      <a:r>
                        <a:rPr lang="de-DE" sz="1400" b="1" baseline="0" dirty="0">
                          <a:solidFill>
                            <a:srgbClr val="7030A0"/>
                          </a:solidFill>
                          <a:effectLst/>
                        </a:rPr>
                        <a:t>. Mittel</a:t>
                      </a:r>
                      <a:endParaRPr lang="de-DE" sz="1400" b="1" dirty="0">
                        <a:solidFill>
                          <a:srgbClr val="7030A0"/>
                        </a:solidFill>
                        <a:effectLst/>
                        <a:latin typeface="Calibri"/>
                        <a:ea typeface="Calibri"/>
                        <a:cs typeface="Times New Roman"/>
                      </a:endParaRPr>
                    </a:p>
                  </a:txBody>
                  <a:tcPr marL="56923" marR="56923" marT="0" marB="0"/>
                </a:tc>
                <a:tc>
                  <a:txBody>
                    <a:bodyPr/>
                    <a:lstStyle/>
                    <a:p>
                      <a:pPr>
                        <a:lnSpc>
                          <a:spcPct val="115000"/>
                        </a:lnSpc>
                        <a:spcAft>
                          <a:spcPts val="0"/>
                        </a:spcAft>
                      </a:pPr>
                      <a:r>
                        <a:rPr lang="de-DE" sz="1400" b="1" kern="1200" dirty="0">
                          <a:solidFill>
                            <a:srgbClr val="0033CC"/>
                          </a:solidFill>
                          <a:effectLst/>
                          <a:latin typeface="+mn-lt"/>
                          <a:ea typeface="+mn-ea"/>
                          <a:cs typeface="+mn-cs"/>
                        </a:rPr>
                        <a:t>Schreiben</a:t>
                      </a:r>
                    </a:p>
                    <a:p>
                      <a:pPr marL="0" marR="0" indent="0" algn="l" defTabSz="914400" rtl="0" eaLnBrk="1" fontAlgn="auto" latinLnBrk="0" hangingPunct="1">
                        <a:lnSpc>
                          <a:spcPct val="115000"/>
                        </a:lnSpc>
                        <a:spcBef>
                          <a:spcPts val="0"/>
                        </a:spcBef>
                        <a:spcAft>
                          <a:spcPts val="0"/>
                        </a:spcAft>
                        <a:buClrTx/>
                        <a:buSzTx/>
                        <a:buFontTx/>
                        <a:buNone/>
                        <a:tabLst/>
                        <a:defRPr/>
                      </a:pPr>
                      <a:r>
                        <a:rPr lang="de-DE" sz="1400" b="1" kern="1200" dirty="0">
                          <a:solidFill>
                            <a:srgbClr val="E85AB5"/>
                          </a:solidFill>
                          <a:effectLst/>
                          <a:latin typeface="+mn-lt"/>
                          <a:ea typeface="+mn-ea"/>
                          <a:cs typeface="+mn-cs"/>
                        </a:rPr>
                        <a:t>+ Sprechen</a:t>
                      </a:r>
                    </a:p>
                    <a:p>
                      <a:pPr>
                        <a:lnSpc>
                          <a:spcPct val="115000"/>
                        </a:lnSpc>
                        <a:spcAft>
                          <a:spcPts val="0"/>
                        </a:spcAft>
                      </a:pPr>
                      <a:endParaRPr lang="de-DE" sz="1400" b="1" kern="1200" dirty="0">
                        <a:solidFill>
                          <a:srgbClr val="0033CC"/>
                        </a:solidFill>
                        <a:effectLst/>
                        <a:latin typeface="+mn-lt"/>
                        <a:ea typeface="+mn-ea"/>
                        <a:cs typeface="+mn-cs"/>
                      </a:endParaRPr>
                    </a:p>
                    <a:p>
                      <a:pPr>
                        <a:lnSpc>
                          <a:spcPct val="115000"/>
                        </a:lnSpc>
                        <a:spcAft>
                          <a:spcPts val="0"/>
                        </a:spcAft>
                      </a:pPr>
                      <a:endParaRPr lang="de-DE" sz="1400" b="1" kern="1200" dirty="0">
                        <a:solidFill>
                          <a:srgbClr val="0033CC"/>
                        </a:solidFill>
                        <a:effectLst/>
                        <a:latin typeface="+mn-lt"/>
                        <a:ea typeface="+mn-ea"/>
                        <a:cs typeface="+mn-cs"/>
                      </a:endParaRPr>
                    </a:p>
                  </a:txBody>
                  <a:tcPr marL="56923" marR="56923" marT="0" marB="0"/>
                </a:tc>
                <a:tc>
                  <a:txBody>
                    <a:bodyPr/>
                    <a:lstStyle/>
                    <a:p>
                      <a:pPr>
                        <a:lnSpc>
                          <a:spcPct val="115000"/>
                        </a:lnSpc>
                        <a:spcAft>
                          <a:spcPts val="0"/>
                        </a:spcAft>
                      </a:pPr>
                      <a:r>
                        <a:rPr lang="de-DE" sz="1400" b="1" kern="1200" dirty="0">
                          <a:solidFill>
                            <a:srgbClr val="0033CC"/>
                          </a:solidFill>
                          <a:effectLst/>
                          <a:latin typeface="+mn-lt"/>
                          <a:ea typeface="+mn-ea"/>
                          <a:cs typeface="+mn-cs"/>
                        </a:rPr>
                        <a:t>Schreiben</a:t>
                      </a:r>
                    </a:p>
                    <a:p>
                      <a:pPr>
                        <a:lnSpc>
                          <a:spcPct val="115000"/>
                        </a:lnSpc>
                        <a:spcAft>
                          <a:spcPts val="0"/>
                        </a:spcAft>
                      </a:pPr>
                      <a:r>
                        <a:rPr lang="de-DE" sz="1400" b="1" dirty="0">
                          <a:solidFill>
                            <a:srgbClr val="FF0000"/>
                          </a:solidFill>
                          <a:effectLst/>
                        </a:rPr>
                        <a:t>+ Sprachmittlung</a:t>
                      </a:r>
                    </a:p>
                    <a:p>
                      <a:pPr>
                        <a:lnSpc>
                          <a:spcPct val="115000"/>
                        </a:lnSpc>
                        <a:spcAft>
                          <a:spcPts val="0"/>
                        </a:spcAft>
                      </a:pPr>
                      <a:r>
                        <a:rPr lang="de-DE" sz="1400" b="1" dirty="0">
                          <a:solidFill>
                            <a:srgbClr val="7030A0"/>
                          </a:solidFill>
                          <a:effectLst/>
                        </a:rPr>
                        <a:t>+ Verfügen</a:t>
                      </a:r>
                      <a:r>
                        <a:rPr lang="de-DE" sz="1400" b="1" baseline="0" dirty="0">
                          <a:solidFill>
                            <a:srgbClr val="7030A0"/>
                          </a:solidFill>
                          <a:effectLst/>
                        </a:rPr>
                        <a:t> </a:t>
                      </a:r>
                      <a:r>
                        <a:rPr lang="de-DE" sz="1400" b="1" baseline="0" dirty="0" err="1">
                          <a:solidFill>
                            <a:srgbClr val="7030A0"/>
                          </a:solidFill>
                          <a:effectLst/>
                        </a:rPr>
                        <a:t>sprachl</a:t>
                      </a:r>
                      <a:r>
                        <a:rPr lang="de-DE" sz="1400" b="1" baseline="0" dirty="0">
                          <a:solidFill>
                            <a:srgbClr val="7030A0"/>
                          </a:solidFill>
                          <a:effectLst/>
                        </a:rPr>
                        <a:t>. Mittel</a:t>
                      </a:r>
                      <a:endParaRPr lang="de-DE" sz="1400" b="1" dirty="0">
                        <a:solidFill>
                          <a:srgbClr val="7030A0"/>
                        </a:solidFill>
                        <a:effectLst/>
                        <a:latin typeface="+mn-lt"/>
                        <a:ea typeface="Calibri"/>
                        <a:cs typeface="Times New Roman"/>
                      </a:endParaRPr>
                    </a:p>
                  </a:txBody>
                  <a:tcPr marL="56923" marR="56923" marT="0" marB="0"/>
                </a:tc>
                <a:tc>
                  <a:txBody>
                    <a:bodyPr/>
                    <a:lstStyle/>
                    <a:p>
                      <a:pPr>
                        <a:lnSpc>
                          <a:spcPct val="115000"/>
                        </a:lnSpc>
                        <a:spcAft>
                          <a:spcPts val="0"/>
                        </a:spcAft>
                      </a:pPr>
                      <a:r>
                        <a:rPr lang="de-DE" sz="1400" b="1" kern="1200" dirty="0">
                          <a:solidFill>
                            <a:srgbClr val="0033CC"/>
                          </a:solidFill>
                          <a:effectLst/>
                          <a:latin typeface="+mn-lt"/>
                          <a:ea typeface="+mn-ea"/>
                          <a:cs typeface="+mn-cs"/>
                        </a:rPr>
                        <a:t>Schreiben</a:t>
                      </a:r>
                    </a:p>
                    <a:p>
                      <a:pPr marL="0" marR="0" indent="0" algn="l" defTabSz="914400" rtl="0" eaLnBrk="1" fontAlgn="auto" latinLnBrk="0" hangingPunct="1">
                        <a:lnSpc>
                          <a:spcPct val="115000"/>
                        </a:lnSpc>
                        <a:spcBef>
                          <a:spcPts val="0"/>
                        </a:spcBef>
                        <a:spcAft>
                          <a:spcPts val="0"/>
                        </a:spcAft>
                        <a:buClrTx/>
                        <a:buSzTx/>
                        <a:buFontTx/>
                        <a:buNone/>
                        <a:tabLst/>
                        <a:defRPr/>
                      </a:pPr>
                      <a:r>
                        <a:rPr lang="de-DE" sz="1400" b="1" kern="1200" dirty="0">
                          <a:solidFill>
                            <a:schemeClr val="accent6">
                              <a:lumMod val="75000"/>
                            </a:schemeClr>
                          </a:solidFill>
                          <a:effectLst/>
                          <a:latin typeface="+mn-lt"/>
                          <a:ea typeface="+mn-ea"/>
                          <a:cs typeface="+mn-cs"/>
                        </a:rPr>
                        <a:t>+ Hören/ </a:t>
                      </a:r>
                      <a:r>
                        <a:rPr lang="de-DE" sz="1400" b="1" kern="1200" dirty="0" err="1">
                          <a:solidFill>
                            <a:schemeClr val="accent6">
                              <a:lumMod val="75000"/>
                            </a:schemeClr>
                          </a:solidFill>
                          <a:effectLst/>
                          <a:latin typeface="+mn-lt"/>
                          <a:ea typeface="+mn-ea"/>
                          <a:cs typeface="+mn-cs"/>
                        </a:rPr>
                        <a:t>Hörsehen</a:t>
                      </a:r>
                      <a:endParaRPr lang="de-DE" sz="1400" b="1" kern="1200" dirty="0">
                        <a:solidFill>
                          <a:schemeClr val="accent6">
                            <a:lumMod val="75000"/>
                          </a:schemeClr>
                        </a:solidFill>
                        <a:effectLst/>
                        <a:latin typeface="+mn-lt"/>
                        <a:ea typeface="+mn-ea"/>
                        <a:cs typeface="+mn-cs"/>
                      </a:endParaRPr>
                    </a:p>
                    <a:p>
                      <a:pPr>
                        <a:lnSpc>
                          <a:spcPct val="115000"/>
                        </a:lnSpc>
                        <a:spcAft>
                          <a:spcPts val="0"/>
                        </a:spcAft>
                      </a:pPr>
                      <a:endParaRPr lang="de-DE" sz="1400" dirty="0">
                        <a:effectLst/>
                        <a:latin typeface="Calibri"/>
                        <a:ea typeface="Calibri"/>
                        <a:cs typeface="Times New Roman"/>
                      </a:endParaRPr>
                    </a:p>
                  </a:txBody>
                  <a:tcPr marL="56923" marR="56923" marT="0" marB="0"/>
                </a:tc>
                <a:tc>
                  <a:txBody>
                    <a:bodyPr/>
                    <a:lstStyle/>
                    <a:p>
                      <a:pPr>
                        <a:lnSpc>
                          <a:spcPct val="115000"/>
                        </a:lnSpc>
                        <a:spcAft>
                          <a:spcPts val="0"/>
                        </a:spcAft>
                      </a:pPr>
                      <a:r>
                        <a:rPr lang="de-DE" sz="1400" b="1" kern="1200" dirty="0">
                          <a:solidFill>
                            <a:srgbClr val="0033CC"/>
                          </a:solidFill>
                          <a:effectLst/>
                          <a:latin typeface="+mn-lt"/>
                          <a:ea typeface="+mn-ea"/>
                          <a:cs typeface="+mn-cs"/>
                        </a:rPr>
                        <a:t>Schreiben</a:t>
                      </a:r>
                    </a:p>
                    <a:p>
                      <a:pPr marL="0" marR="0" indent="0" algn="l" defTabSz="914400" rtl="0" eaLnBrk="1" fontAlgn="auto" latinLnBrk="0" hangingPunct="1">
                        <a:lnSpc>
                          <a:spcPct val="115000"/>
                        </a:lnSpc>
                        <a:spcBef>
                          <a:spcPts val="0"/>
                        </a:spcBef>
                        <a:spcAft>
                          <a:spcPts val="0"/>
                        </a:spcAft>
                        <a:buClrTx/>
                        <a:buSzTx/>
                        <a:buFontTx/>
                        <a:buNone/>
                        <a:tabLst/>
                        <a:defRPr/>
                      </a:pPr>
                      <a:r>
                        <a:rPr lang="de-DE" sz="1400" b="1" dirty="0">
                          <a:solidFill>
                            <a:srgbClr val="7030A0"/>
                          </a:solidFill>
                          <a:effectLst/>
                        </a:rPr>
                        <a:t>+ Verfügen</a:t>
                      </a:r>
                      <a:r>
                        <a:rPr lang="de-DE" sz="1400" b="1" baseline="0" dirty="0">
                          <a:solidFill>
                            <a:srgbClr val="7030A0"/>
                          </a:solidFill>
                          <a:effectLst/>
                        </a:rPr>
                        <a:t> </a:t>
                      </a:r>
                      <a:r>
                        <a:rPr lang="de-DE" sz="1400" b="1" baseline="0" dirty="0" err="1">
                          <a:solidFill>
                            <a:srgbClr val="7030A0"/>
                          </a:solidFill>
                          <a:effectLst/>
                        </a:rPr>
                        <a:t>sprachl</a:t>
                      </a:r>
                      <a:r>
                        <a:rPr lang="de-DE" sz="1400" b="1" baseline="0" dirty="0">
                          <a:solidFill>
                            <a:srgbClr val="7030A0"/>
                          </a:solidFill>
                          <a:effectLst/>
                        </a:rPr>
                        <a:t>. Mittel</a:t>
                      </a:r>
                      <a:endParaRPr lang="de-DE" sz="1400" b="1" dirty="0">
                        <a:solidFill>
                          <a:srgbClr val="7030A0"/>
                        </a:solidFill>
                        <a:effectLst/>
                        <a:latin typeface="+mn-lt"/>
                        <a:ea typeface="Calibri"/>
                        <a:cs typeface="Times New Roman"/>
                      </a:endParaRPr>
                    </a:p>
                    <a:p>
                      <a:pPr>
                        <a:lnSpc>
                          <a:spcPct val="115000"/>
                        </a:lnSpc>
                        <a:spcAft>
                          <a:spcPts val="0"/>
                        </a:spcAft>
                      </a:pPr>
                      <a:endParaRPr lang="de-DE" sz="1400" b="1" kern="1200" dirty="0">
                        <a:solidFill>
                          <a:srgbClr val="0033CC"/>
                        </a:solidFill>
                        <a:effectLst/>
                        <a:latin typeface="+mn-lt"/>
                        <a:ea typeface="+mn-ea"/>
                        <a:cs typeface="+mn-cs"/>
                      </a:endParaRPr>
                    </a:p>
                  </a:txBody>
                  <a:tcPr marL="56923" marR="56923" marT="0" marB="0"/>
                </a:tc>
                <a:tc>
                  <a:txBody>
                    <a:bodyPr/>
                    <a:lstStyle/>
                    <a:p>
                      <a:pPr>
                        <a:lnSpc>
                          <a:spcPct val="115000"/>
                        </a:lnSpc>
                        <a:spcAft>
                          <a:spcPts val="0"/>
                        </a:spcAft>
                      </a:pPr>
                      <a:r>
                        <a:rPr lang="de-DE" sz="1400" b="1" kern="1200" dirty="0">
                          <a:solidFill>
                            <a:srgbClr val="0033CC"/>
                          </a:solidFill>
                          <a:effectLst/>
                          <a:latin typeface="+mn-lt"/>
                          <a:ea typeface="+mn-ea"/>
                          <a:cs typeface="+mn-cs"/>
                        </a:rPr>
                        <a:t>Schreiben</a:t>
                      </a:r>
                    </a:p>
                    <a:p>
                      <a:pPr marL="0" marR="0" indent="0" algn="l" defTabSz="914400" rtl="0" eaLnBrk="1" fontAlgn="auto" latinLnBrk="0" hangingPunct="1">
                        <a:lnSpc>
                          <a:spcPct val="115000"/>
                        </a:lnSpc>
                        <a:spcBef>
                          <a:spcPts val="0"/>
                        </a:spcBef>
                        <a:spcAft>
                          <a:spcPts val="0"/>
                        </a:spcAft>
                        <a:buClrTx/>
                        <a:buSzTx/>
                        <a:buFontTx/>
                        <a:buNone/>
                        <a:tabLst/>
                        <a:defRPr/>
                      </a:pPr>
                      <a:r>
                        <a:rPr lang="de-DE" sz="1400" b="1" kern="1200" dirty="0">
                          <a:solidFill>
                            <a:srgbClr val="00B050"/>
                          </a:solidFill>
                          <a:effectLst/>
                          <a:latin typeface="+mn-lt"/>
                          <a:ea typeface="+mn-ea"/>
                          <a:cs typeface="+mn-cs"/>
                        </a:rPr>
                        <a:t>+ Lesen</a:t>
                      </a:r>
                    </a:p>
                    <a:p>
                      <a:pPr marL="0" marR="0" indent="0" algn="l" defTabSz="914400" rtl="0" eaLnBrk="1" fontAlgn="auto" latinLnBrk="0" hangingPunct="1">
                        <a:lnSpc>
                          <a:spcPct val="115000"/>
                        </a:lnSpc>
                        <a:spcBef>
                          <a:spcPts val="0"/>
                        </a:spcBef>
                        <a:spcAft>
                          <a:spcPts val="0"/>
                        </a:spcAft>
                        <a:buClrTx/>
                        <a:buSzTx/>
                        <a:buFontTx/>
                        <a:buNone/>
                        <a:tabLst/>
                        <a:defRPr/>
                      </a:pPr>
                      <a:r>
                        <a:rPr lang="de-DE" sz="1400" b="1" dirty="0">
                          <a:solidFill>
                            <a:srgbClr val="7030A0"/>
                          </a:solidFill>
                          <a:effectLst/>
                        </a:rPr>
                        <a:t>+ Verfügen</a:t>
                      </a:r>
                      <a:r>
                        <a:rPr lang="de-DE" sz="1400" b="1" baseline="0" dirty="0">
                          <a:solidFill>
                            <a:srgbClr val="7030A0"/>
                          </a:solidFill>
                          <a:effectLst/>
                        </a:rPr>
                        <a:t> </a:t>
                      </a:r>
                      <a:r>
                        <a:rPr lang="de-DE" sz="1400" b="1" baseline="0" dirty="0" err="1">
                          <a:solidFill>
                            <a:srgbClr val="7030A0"/>
                          </a:solidFill>
                          <a:effectLst/>
                        </a:rPr>
                        <a:t>sprachl</a:t>
                      </a:r>
                      <a:r>
                        <a:rPr lang="de-DE" sz="1400" b="1" baseline="0" dirty="0">
                          <a:solidFill>
                            <a:srgbClr val="7030A0"/>
                          </a:solidFill>
                          <a:effectLst/>
                        </a:rPr>
                        <a:t>. Mittel</a:t>
                      </a:r>
                      <a:endParaRPr lang="de-DE" sz="1400" b="1" dirty="0">
                        <a:solidFill>
                          <a:srgbClr val="7030A0"/>
                        </a:solidFill>
                        <a:effectLst/>
                        <a:latin typeface="+mn-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de-DE" sz="1400" b="1" kern="1200" dirty="0">
                        <a:solidFill>
                          <a:srgbClr val="00B050"/>
                        </a:solidFill>
                        <a:effectLst/>
                        <a:latin typeface="+mn-lt"/>
                        <a:ea typeface="+mn-ea"/>
                        <a:cs typeface="+mn-cs"/>
                      </a:endParaRPr>
                    </a:p>
                    <a:p>
                      <a:pPr>
                        <a:lnSpc>
                          <a:spcPct val="115000"/>
                        </a:lnSpc>
                        <a:spcAft>
                          <a:spcPts val="0"/>
                        </a:spcAft>
                      </a:pPr>
                      <a:endParaRPr lang="de-DE" sz="1400" b="1" kern="1200" dirty="0">
                        <a:solidFill>
                          <a:srgbClr val="FF0000"/>
                        </a:solidFill>
                        <a:effectLst/>
                        <a:latin typeface="+mn-lt"/>
                        <a:ea typeface="+mn-ea"/>
                        <a:cs typeface="+mn-cs"/>
                      </a:endParaRPr>
                    </a:p>
                  </a:txBody>
                  <a:tcPr marL="56923" marR="56923" marT="0" marB="0"/>
                </a:tc>
                <a:extLst>
                  <a:ext uri="{0D108BD9-81ED-4DB2-BD59-A6C34878D82A}">
                    <a16:rowId xmlns:a16="http://schemas.microsoft.com/office/drawing/2014/main" val="10001"/>
                  </a:ext>
                </a:extLst>
              </a:tr>
              <a:tr h="860130">
                <a:tc>
                  <a:txBody>
                    <a:bodyPr/>
                    <a:lstStyle/>
                    <a:p>
                      <a:pPr>
                        <a:lnSpc>
                          <a:spcPct val="115000"/>
                        </a:lnSpc>
                        <a:spcAft>
                          <a:spcPts val="0"/>
                        </a:spcAft>
                      </a:pPr>
                      <a:r>
                        <a:rPr lang="de-DE" sz="1600" dirty="0">
                          <a:effectLst/>
                        </a:rPr>
                        <a:t>Klasse 8</a:t>
                      </a:r>
                    </a:p>
                    <a:p>
                      <a:pPr>
                        <a:lnSpc>
                          <a:spcPct val="115000"/>
                        </a:lnSpc>
                        <a:spcAft>
                          <a:spcPts val="0"/>
                        </a:spcAft>
                      </a:pPr>
                      <a:r>
                        <a:rPr lang="de-DE" sz="1400" dirty="0">
                          <a:effectLst/>
                        </a:rPr>
                        <a:t>(5 </a:t>
                      </a:r>
                      <a:r>
                        <a:rPr lang="de-DE" sz="1400" dirty="0" err="1">
                          <a:effectLst/>
                        </a:rPr>
                        <a:t>Kl</a:t>
                      </a:r>
                      <a:r>
                        <a:rPr lang="de-DE" sz="1400" dirty="0">
                          <a:effectLst/>
                        </a:rPr>
                        <a:t>-arbeiten)</a:t>
                      </a:r>
                    </a:p>
                    <a:p>
                      <a:pPr>
                        <a:lnSpc>
                          <a:spcPct val="115000"/>
                        </a:lnSpc>
                        <a:spcAft>
                          <a:spcPts val="0"/>
                        </a:spcAft>
                      </a:pPr>
                      <a:r>
                        <a:rPr lang="de-DE" sz="1400" dirty="0">
                          <a:effectLst/>
                        </a:rPr>
                        <a:t> </a:t>
                      </a:r>
                      <a:endParaRPr lang="de-DE" sz="1400" dirty="0">
                        <a:effectLst/>
                        <a:latin typeface="Calibri"/>
                        <a:ea typeface="Calibri"/>
                        <a:cs typeface="Times New Roman"/>
                      </a:endParaRPr>
                    </a:p>
                  </a:txBody>
                  <a:tcPr marL="56923" marR="56923" marT="0" marB="0"/>
                </a:tc>
                <a:tc>
                  <a:txBody>
                    <a:bodyPr/>
                    <a:lstStyle/>
                    <a:p>
                      <a:pPr>
                        <a:lnSpc>
                          <a:spcPct val="115000"/>
                        </a:lnSpc>
                        <a:spcAft>
                          <a:spcPts val="0"/>
                        </a:spcAft>
                      </a:pPr>
                      <a:r>
                        <a:rPr lang="de-DE" sz="1400" b="1" kern="1200" dirty="0">
                          <a:solidFill>
                            <a:srgbClr val="0033CC"/>
                          </a:solidFill>
                          <a:effectLst/>
                          <a:latin typeface="+mn-lt"/>
                          <a:ea typeface="+mn-ea"/>
                          <a:cs typeface="+mn-cs"/>
                        </a:rPr>
                        <a:t>Schreiben </a:t>
                      </a:r>
                    </a:p>
                    <a:p>
                      <a:pPr marL="0" marR="0" indent="0" algn="l" defTabSz="914400" rtl="0" eaLnBrk="1" fontAlgn="auto" latinLnBrk="0" hangingPunct="1">
                        <a:lnSpc>
                          <a:spcPct val="115000"/>
                        </a:lnSpc>
                        <a:spcBef>
                          <a:spcPts val="0"/>
                        </a:spcBef>
                        <a:spcAft>
                          <a:spcPts val="0"/>
                        </a:spcAft>
                        <a:buClrTx/>
                        <a:buSzTx/>
                        <a:buFontTx/>
                        <a:buNone/>
                        <a:tabLst/>
                        <a:defRPr/>
                      </a:pPr>
                      <a:r>
                        <a:rPr lang="de-DE" sz="1400" b="1" kern="1200" dirty="0">
                          <a:solidFill>
                            <a:schemeClr val="accent6">
                              <a:lumMod val="75000"/>
                            </a:schemeClr>
                          </a:solidFill>
                          <a:effectLst/>
                          <a:latin typeface="+mn-lt"/>
                          <a:ea typeface="+mn-ea"/>
                          <a:cs typeface="+mn-cs"/>
                        </a:rPr>
                        <a:t>+ Hören/ </a:t>
                      </a:r>
                      <a:r>
                        <a:rPr lang="de-DE" sz="1400" b="1" kern="1200" dirty="0" err="1">
                          <a:solidFill>
                            <a:schemeClr val="accent6">
                              <a:lumMod val="75000"/>
                            </a:schemeClr>
                          </a:solidFill>
                          <a:effectLst/>
                          <a:latin typeface="+mn-lt"/>
                          <a:ea typeface="+mn-ea"/>
                          <a:cs typeface="+mn-cs"/>
                        </a:rPr>
                        <a:t>Hörsehen</a:t>
                      </a:r>
                      <a:endParaRPr lang="de-DE" sz="1400" b="1" kern="1200" dirty="0">
                        <a:solidFill>
                          <a:schemeClr val="accent6">
                            <a:lumMod val="75000"/>
                          </a:schemeClr>
                        </a:solidFill>
                        <a:effectLst/>
                        <a:latin typeface="+mn-lt"/>
                        <a:ea typeface="+mn-ea"/>
                        <a:cs typeface="+mn-cs"/>
                      </a:endParaRPr>
                    </a:p>
                  </a:txBody>
                  <a:tcPr marL="56923" marR="56923" marT="0" marB="0"/>
                </a:tc>
                <a:tc>
                  <a:txBody>
                    <a:bodyPr/>
                    <a:lstStyle/>
                    <a:p>
                      <a:pPr>
                        <a:lnSpc>
                          <a:spcPct val="115000"/>
                        </a:lnSpc>
                        <a:spcAft>
                          <a:spcPts val="0"/>
                        </a:spcAft>
                      </a:pPr>
                      <a:r>
                        <a:rPr lang="de-DE" sz="1400" b="1" dirty="0">
                          <a:effectLst/>
                        </a:rPr>
                        <a:t>mdl. </a:t>
                      </a:r>
                      <a:r>
                        <a:rPr lang="de-DE" sz="1400" b="1" dirty="0" err="1">
                          <a:effectLst/>
                        </a:rPr>
                        <a:t>Kommuni-kationsprüfung</a:t>
                      </a:r>
                      <a:endParaRPr lang="de-DE" sz="1400" b="1" dirty="0">
                        <a:effectLst/>
                        <a:latin typeface="Calibri"/>
                        <a:ea typeface="Calibri"/>
                        <a:cs typeface="Times New Roman"/>
                      </a:endParaRPr>
                    </a:p>
                  </a:txBody>
                  <a:tcPr marL="56923" marR="56923" marT="0" marB="0">
                    <a:solidFill>
                      <a:srgbClr val="FFFF00"/>
                    </a:solidFill>
                  </a:tcPr>
                </a:tc>
                <a:tc>
                  <a:txBody>
                    <a:bodyPr/>
                    <a:lstStyle/>
                    <a:p>
                      <a:pPr>
                        <a:lnSpc>
                          <a:spcPct val="115000"/>
                        </a:lnSpc>
                        <a:spcAft>
                          <a:spcPts val="0"/>
                        </a:spcAft>
                      </a:pPr>
                      <a:r>
                        <a:rPr lang="de-DE" sz="1400" b="1" kern="1200" dirty="0">
                          <a:solidFill>
                            <a:srgbClr val="0033CC"/>
                          </a:solidFill>
                          <a:effectLst/>
                          <a:latin typeface="+mn-lt"/>
                          <a:ea typeface="+mn-ea"/>
                          <a:cs typeface="+mn-cs"/>
                        </a:rPr>
                        <a:t>Schreiben</a:t>
                      </a:r>
                    </a:p>
                    <a:p>
                      <a:pPr marL="0" marR="0" indent="0" algn="l" defTabSz="914400" rtl="0" eaLnBrk="1" fontAlgn="auto" latinLnBrk="0" hangingPunct="1">
                        <a:lnSpc>
                          <a:spcPct val="115000"/>
                        </a:lnSpc>
                        <a:spcBef>
                          <a:spcPts val="0"/>
                        </a:spcBef>
                        <a:spcAft>
                          <a:spcPts val="0"/>
                        </a:spcAft>
                        <a:buClrTx/>
                        <a:buSzTx/>
                        <a:buFontTx/>
                        <a:buNone/>
                        <a:tabLst/>
                        <a:defRPr/>
                      </a:pPr>
                      <a:r>
                        <a:rPr lang="de-DE" sz="1400" b="1" dirty="0">
                          <a:solidFill>
                            <a:srgbClr val="7030A0"/>
                          </a:solidFill>
                          <a:effectLst/>
                        </a:rPr>
                        <a:t>+ Verfügen</a:t>
                      </a:r>
                      <a:r>
                        <a:rPr lang="de-DE" sz="1400" b="1" baseline="0" dirty="0">
                          <a:solidFill>
                            <a:srgbClr val="7030A0"/>
                          </a:solidFill>
                          <a:effectLst/>
                        </a:rPr>
                        <a:t> </a:t>
                      </a:r>
                      <a:r>
                        <a:rPr lang="de-DE" sz="1400" b="1" baseline="0" dirty="0" err="1">
                          <a:solidFill>
                            <a:srgbClr val="7030A0"/>
                          </a:solidFill>
                          <a:effectLst/>
                        </a:rPr>
                        <a:t>sprachl</a:t>
                      </a:r>
                      <a:r>
                        <a:rPr lang="de-DE" sz="1400" b="1" baseline="0" dirty="0">
                          <a:solidFill>
                            <a:srgbClr val="7030A0"/>
                          </a:solidFill>
                          <a:effectLst/>
                        </a:rPr>
                        <a:t>. Mittel</a:t>
                      </a:r>
                      <a:endParaRPr lang="de-DE" sz="1400" b="1" dirty="0">
                        <a:solidFill>
                          <a:srgbClr val="7030A0"/>
                        </a:solidFill>
                        <a:effectLst/>
                        <a:latin typeface="+mn-lt"/>
                        <a:ea typeface="Calibri"/>
                        <a:cs typeface="Times New Roman"/>
                      </a:endParaRPr>
                    </a:p>
                    <a:p>
                      <a:pPr>
                        <a:lnSpc>
                          <a:spcPct val="115000"/>
                        </a:lnSpc>
                        <a:spcAft>
                          <a:spcPts val="0"/>
                        </a:spcAft>
                      </a:pPr>
                      <a:endParaRPr lang="de-DE" sz="1400" b="1" kern="1200" dirty="0">
                        <a:solidFill>
                          <a:srgbClr val="0033CC"/>
                        </a:solidFill>
                        <a:effectLst/>
                        <a:latin typeface="+mn-lt"/>
                        <a:ea typeface="+mn-ea"/>
                        <a:cs typeface="+mn-cs"/>
                      </a:endParaRPr>
                    </a:p>
                  </a:txBody>
                  <a:tcPr marL="56923" marR="56923" marT="0" marB="0"/>
                </a:tc>
                <a:tc>
                  <a:txBody>
                    <a:bodyPr/>
                    <a:lstStyle/>
                    <a:p>
                      <a:pPr>
                        <a:lnSpc>
                          <a:spcPct val="115000"/>
                        </a:lnSpc>
                        <a:spcAft>
                          <a:spcPts val="0"/>
                        </a:spcAft>
                      </a:pPr>
                      <a:r>
                        <a:rPr lang="de-DE" sz="1400" b="1" kern="1200" dirty="0">
                          <a:solidFill>
                            <a:srgbClr val="0033CC"/>
                          </a:solidFill>
                          <a:effectLst/>
                          <a:latin typeface="+mn-lt"/>
                          <a:ea typeface="+mn-ea"/>
                          <a:cs typeface="+mn-cs"/>
                        </a:rPr>
                        <a:t>Schreiben</a:t>
                      </a:r>
                    </a:p>
                    <a:p>
                      <a:pPr marL="0" marR="0" indent="0" algn="l" defTabSz="914400" rtl="0" eaLnBrk="1" fontAlgn="auto" latinLnBrk="0" hangingPunct="1">
                        <a:lnSpc>
                          <a:spcPct val="115000"/>
                        </a:lnSpc>
                        <a:spcBef>
                          <a:spcPts val="0"/>
                        </a:spcBef>
                        <a:spcAft>
                          <a:spcPts val="0"/>
                        </a:spcAft>
                        <a:buClrTx/>
                        <a:buSzTx/>
                        <a:buFontTx/>
                        <a:buNone/>
                        <a:tabLst/>
                        <a:defRPr/>
                      </a:pPr>
                      <a:r>
                        <a:rPr lang="de-DE" sz="1400" b="1" kern="1200" dirty="0">
                          <a:solidFill>
                            <a:srgbClr val="00B050"/>
                          </a:solidFill>
                          <a:effectLst/>
                          <a:latin typeface="+mn-lt"/>
                          <a:ea typeface="+mn-ea"/>
                          <a:cs typeface="+mn-cs"/>
                        </a:rPr>
                        <a:t>+ Lesen</a:t>
                      </a:r>
                    </a:p>
                    <a:p>
                      <a:pPr>
                        <a:lnSpc>
                          <a:spcPct val="115000"/>
                        </a:lnSpc>
                        <a:spcAft>
                          <a:spcPts val="0"/>
                        </a:spcAft>
                      </a:pPr>
                      <a:endParaRPr lang="de-DE" sz="1400" b="1" kern="1200" dirty="0">
                        <a:solidFill>
                          <a:srgbClr val="0033CC"/>
                        </a:solidFill>
                        <a:effectLst/>
                        <a:latin typeface="+mn-lt"/>
                        <a:ea typeface="+mn-ea"/>
                        <a:cs typeface="+mn-cs"/>
                      </a:endParaRPr>
                    </a:p>
                  </a:txBody>
                  <a:tcPr marL="56923" marR="56923" marT="0" marB="0"/>
                </a:tc>
                <a:tc>
                  <a:txBody>
                    <a:bodyPr/>
                    <a:lstStyle/>
                    <a:p>
                      <a:pPr>
                        <a:lnSpc>
                          <a:spcPct val="115000"/>
                        </a:lnSpc>
                        <a:spcAft>
                          <a:spcPts val="0"/>
                        </a:spcAft>
                      </a:pPr>
                      <a:r>
                        <a:rPr lang="de-DE" sz="1400" b="1" kern="1200" dirty="0">
                          <a:solidFill>
                            <a:srgbClr val="0033CC"/>
                          </a:solidFill>
                          <a:effectLst/>
                          <a:latin typeface="+mn-lt"/>
                          <a:ea typeface="+mn-ea"/>
                          <a:cs typeface="+mn-cs"/>
                        </a:rPr>
                        <a:t>Schreiben</a:t>
                      </a:r>
                    </a:p>
                    <a:p>
                      <a:pPr marL="0" marR="0" indent="0" algn="l" defTabSz="914400" rtl="0" eaLnBrk="1" fontAlgn="auto" latinLnBrk="0" hangingPunct="1">
                        <a:lnSpc>
                          <a:spcPct val="115000"/>
                        </a:lnSpc>
                        <a:spcBef>
                          <a:spcPts val="0"/>
                        </a:spcBef>
                        <a:spcAft>
                          <a:spcPts val="0"/>
                        </a:spcAft>
                        <a:buClrTx/>
                        <a:buSzTx/>
                        <a:buFontTx/>
                        <a:buNone/>
                        <a:tabLst/>
                        <a:defRPr/>
                      </a:pPr>
                      <a:r>
                        <a:rPr lang="de-DE" sz="1400" b="1" dirty="0">
                          <a:solidFill>
                            <a:srgbClr val="FF0000"/>
                          </a:solidFill>
                          <a:effectLst/>
                        </a:rPr>
                        <a:t>+ Sprachmittlung</a:t>
                      </a:r>
                    </a:p>
                    <a:p>
                      <a:pPr>
                        <a:lnSpc>
                          <a:spcPct val="115000"/>
                        </a:lnSpc>
                        <a:spcAft>
                          <a:spcPts val="0"/>
                        </a:spcAft>
                      </a:pPr>
                      <a:r>
                        <a:rPr lang="de-DE" sz="1400" b="1" kern="1200" dirty="0">
                          <a:solidFill>
                            <a:srgbClr val="7030A0"/>
                          </a:solidFill>
                          <a:effectLst/>
                          <a:latin typeface="+mn-lt"/>
                          <a:ea typeface="+mn-ea"/>
                          <a:cs typeface="+mn-cs"/>
                        </a:rPr>
                        <a:t>+ Verfügen </a:t>
                      </a:r>
                      <a:r>
                        <a:rPr lang="de-DE" sz="1400" b="1" kern="1200" dirty="0" err="1">
                          <a:solidFill>
                            <a:srgbClr val="7030A0"/>
                          </a:solidFill>
                          <a:effectLst/>
                          <a:latin typeface="+mn-lt"/>
                          <a:ea typeface="+mn-ea"/>
                          <a:cs typeface="+mn-cs"/>
                        </a:rPr>
                        <a:t>sprachl</a:t>
                      </a:r>
                      <a:r>
                        <a:rPr lang="de-DE" sz="1400" b="1" kern="1200" dirty="0">
                          <a:solidFill>
                            <a:srgbClr val="7030A0"/>
                          </a:solidFill>
                          <a:effectLst/>
                          <a:latin typeface="+mn-lt"/>
                          <a:ea typeface="+mn-ea"/>
                          <a:cs typeface="+mn-cs"/>
                        </a:rPr>
                        <a:t>. Mittel</a:t>
                      </a:r>
                    </a:p>
                  </a:txBody>
                  <a:tcPr marL="56923" marR="56923" marT="0" marB="0"/>
                </a:tc>
                <a:tc>
                  <a:txBody>
                    <a:bodyPr/>
                    <a:lstStyle/>
                    <a:p>
                      <a:pPr>
                        <a:lnSpc>
                          <a:spcPct val="115000"/>
                        </a:lnSpc>
                        <a:spcAft>
                          <a:spcPts val="0"/>
                        </a:spcAft>
                      </a:pPr>
                      <a:r>
                        <a:rPr lang="de-DE" sz="1400" dirty="0">
                          <a:effectLst/>
                        </a:rPr>
                        <a:t> </a:t>
                      </a:r>
                    </a:p>
                    <a:p>
                      <a:pPr>
                        <a:lnSpc>
                          <a:spcPct val="115000"/>
                        </a:lnSpc>
                        <a:spcAft>
                          <a:spcPts val="0"/>
                        </a:spcAft>
                      </a:pPr>
                      <a:r>
                        <a:rPr lang="de-DE" sz="1400" dirty="0">
                          <a:effectLst/>
                        </a:rPr>
                        <a:t> </a:t>
                      </a:r>
                      <a:endParaRPr lang="de-DE" sz="1400" dirty="0">
                        <a:effectLst/>
                        <a:latin typeface="Calibri"/>
                        <a:ea typeface="Calibri"/>
                        <a:cs typeface="Times New Roman"/>
                      </a:endParaRPr>
                    </a:p>
                  </a:txBody>
                  <a:tcPr marL="56923" marR="56923" marT="0" marB="0">
                    <a:solidFill>
                      <a:schemeClr val="tx2">
                        <a:lumMod val="50000"/>
                      </a:schemeClr>
                    </a:solidFill>
                  </a:tcPr>
                </a:tc>
                <a:extLst>
                  <a:ext uri="{0D108BD9-81ED-4DB2-BD59-A6C34878D82A}">
                    <a16:rowId xmlns:a16="http://schemas.microsoft.com/office/drawing/2014/main" val="10002"/>
                  </a:ext>
                </a:extLst>
              </a:tr>
            </a:tbl>
          </a:graphicData>
        </a:graphic>
      </p:graphicFrame>
      <p:sp>
        <p:nvSpPr>
          <p:cNvPr id="9" name="Rechteck 8"/>
          <p:cNvSpPr/>
          <p:nvPr/>
        </p:nvSpPr>
        <p:spPr>
          <a:xfrm>
            <a:off x="416863" y="1158901"/>
            <a:ext cx="8712968" cy="1661993"/>
          </a:xfrm>
          <a:prstGeom prst="rect">
            <a:avLst/>
          </a:prstGeom>
        </p:spPr>
        <p:txBody>
          <a:bodyPr wrap="square">
            <a:spAutoFit/>
          </a:bodyPr>
          <a:lstStyle/>
          <a:p>
            <a:r>
              <a:rPr lang="de-DE" sz="2400" b="1" dirty="0">
                <a:solidFill>
                  <a:srgbClr val="FF0000"/>
                </a:solidFill>
              </a:rPr>
              <a:t>2.  Zu überprüfende Kompetenzen in der Stufe</a:t>
            </a:r>
          </a:p>
          <a:p>
            <a:pPr lvl="0"/>
            <a:endParaRPr lang="de-DE" sz="1200" dirty="0"/>
          </a:p>
          <a:p>
            <a:pPr>
              <a:spcAft>
                <a:spcPts val="0"/>
              </a:spcAft>
              <a:defRPr/>
            </a:pPr>
            <a:r>
              <a:rPr lang="de-DE" kern="0" dirty="0">
                <a:solidFill>
                  <a:srgbClr val="000000"/>
                </a:solidFill>
                <a:latin typeface="Corbel" pitchFamily="34" charset="0"/>
              </a:rPr>
              <a:t>Die Teilkompetenzen Sprachmittlung, Hör-/Hörsehverstehen und Leseverstehen sind jeweils mindestens einmal pro Schuljahr im Rahmen einer Klassenarbeit zu überprüfen. </a:t>
            </a:r>
          </a:p>
          <a:p>
            <a:pPr lvl="0"/>
            <a:endParaRPr lang="de-DE" sz="1200" dirty="0"/>
          </a:p>
          <a:p>
            <a:pPr lvl="0"/>
            <a:r>
              <a:rPr lang="de-DE" dirty="0">
                <a:solidFill>
                  <a:srgbClr val="FF0000"/>
                </a:solidFill>
              </a:rPr>
              <a:t>Beispiel erste Stufe (11 Klassenarbeiten insgesamt): </a:t>
            </a:r>
          </a:p>
        </p:txBody>
      </p:sp>
      <p:sp>
        <p:nvSpPr>
          <p:cNvPr id="10"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
        <p:nvSpPr>
          <p:cNvPr id="11" name="Titel 1"/>
          <p:cNvSpPr txBox="1">
            <a:spLocks/>
          </p:cNvSpPr>
          <p:nvPr/>
        </p:nvSpPr>
        <p:spPr>
          <a:xfrm>
            <a:off x="551826" y="368196"/>
            <a:ext cx="8134974" cy="779313"/>
          </a:xfrm>
          <a:prstGeom prst="rect">
            <a:avLst/>
          </a:prstGeom>
          <a:solidFill>
            <a:schemeClr val="accent2">
              <a:lumMod val="20000"/>
              <a:lumOff val="80000"/>
            </a:schemeClr>
          </a:solidFill>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algn="ctr"/>
            <a:r>
              <a:rPr lang="de-DE" sz="2800" dirty="0"/>
              <a:t>Lernerfolgsüberprüfung: Klassenarbeiten</a:t>
            </a:r>
            <a:br>
              <a:rPr lang="de-DE" sz="2800" dirty="0"/>
            </a:br>
            <a:r>
              <a:rPr lang="de-DE" sz="2800" b="1" dirty="0"/>
              <a:t>Spanisch ab Klasse 7 (</a:t>
            </a:r>
            <a:r>
              <a:rPr lang="de-DE" sz="2800" b="1" dirty="0" err="1"/>
              <a:t>Jgst</a:t>
            </a:r>
            <a:r>
              <a:rPr lang="de-DE" sz="2800" b="1" dirty="0"/>
              <a:t>. 7 und 8)</a:t>
            </a:r>
            <a:endParaRPr lang="de-DE" sz="2800" dirty="0"/>
          </a:p>
        </p:txBody>
      </p:sp>
    </p:spTree>
    <p:extLst>
      <p:ext uri="{BB962C8B-B14F-4D97-AF65-F5344CB8AC3E}">
        <p14:creationId xmlns:p14="http://schemas.microsoft.com/office/powerpoint/2010/main" val="37864032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Foliennummernplatzhalter 4"/>
          <p:cNvSpPr>
            <a:spLocks noGrp="1"/>
          </p:cNvSpPr>
          <p:nvPr>
            <p:ph type="sldNum" sz="quarter" idx="10"/>
          </p:nvPr>
        </p:nvSpPr>
        <p:spPr>
          <a:xfrm>
            <a:off x="8445116" y="6380139"/>
            <a:ext cx="648072" cy="365125"/>
          </a:xfrm>
          <a:noFill/>
          <a:ln>
            <a:miter lim="800000"/>
            <a:headEnd/>
            <a:tailEnd/>
          </a:ln>
        </p:spPr>
        <p:txBody>
          <a:bodyPr/>
          <a:lstStyle/>
          <a:p>
            <a:fld id="{CC219DE3-DE20-4517-89C3-BEBBF238CCB2}" type="slidenum">
              <a:rPr lang="de-DE" smtClean="0">
                <a:latin typeface="Arial" charset="0"/>
                <a:ea typeface="MS PGothic"/>
                <a:cs typeface="MS PGothic"/>
              </a:rPr>
              <a:pPr/>
              <a:t>56</a:t>
            </a:fld>
            <a:endParaRPr lang="de-DE" dirty="0">
              <a:latin typeface="Arial" charset="0"/>
              <a:ea typeface="MS PGothic"/>
              <a:cs typeface="MS PGothic"/>
            </a:endParaRPr>
          </a:p>
        </p:txBody>
      </p:sp>
      <p:sp>
        <p:nvSpPr>
          <p:cNvPr id="8" name="Abgerundetes Rechteck 7"/>
          <p:cNvSpPr/>
          <p:nvPr/>
        </p:nvSpPr>
        <p:spPr>
          <a:xfrm>
            <a:off x="5148064" y="3076339"/>
            <a:ext cx="3132137"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Hör-/Hörsehverstehen</a:t>
            </a:r>
          </a:p>
        </p:txBody>
      </p:sp>
      <p:sp>
        <p:nvSpPr>
          <p:cNvPr id="9" name="Abgerundetes Rechteck 8"/>
          <p:cNvSpPr/>
          <p:nvPr/>
        </p:nvSpPr>
        <p:spPr>
          <a:xfrm>
            <a:off x="5133792" y="3567481"/>
            <a:ext cx="3146409"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Leseverstehen</a:t>
            </a:r>
          </a:p>
        </p:txBody>
      </p:sp>
      <p:sp>
        <p:nvSpPr>
          <p:cNvPr id="10" name="Abgerundetes Rechteck 9"/>
          <p:cNvSpPr/>
          <p:nvPr/>
        </p:nvSpPr>
        <p:spPr>
          <a:xfrm>
            <a:off x="5133792" y="4071801"/>
            <a:ext cx="3146409"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Sprechen</a:t>
            </a:r>
          </a:p>
        </p:txBody>
      </p:sp>
      <p:sp>
        <p:nvSpPr>
          <p:cNvPr id="11" name="Abgerundetes Rechteck 10"/>
          <p:cNvSpPr/>
          <p:nvPr/>
        </p:nvSpPr>
        <p:spPr>
          <a:xfrm>
            <a:off x="5133792" y="4565810"/>
            <a:ext cx="3146409"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Sprachmittlung</a:t>
            </a:r>
          </a:p>
        </p:txBody>
      </p:sp>
      <p:sp>
        <p:nvSpPr>
          <p:cNvPr id="12" name="Abgerundetes Rechteck 11"/>
          <p:cNvSpPr/>
          <p:nvPr/>
        </p:nvSpPr>
        <p:spPr>
          <a:xfrm>
            <a:off x="395536" y="3872069"/>
            <a:ext cx="1722437" cy="841375"/>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solidFill>
                  <a:schemeClr val="tx1"/>
                </a:solidFill>
              </a:rPr>
              <a:t>Schreiben</a:t>
            </a:r>
            <a:endParaRPr lang="de-DE" b="1" dirty="0">
              <a:solidFill>
                <a:schemeClr val="tx1"/>
              </a:solidFill>
            </a:endParaRPr>
          </a:p>
          <a:p>
            <a:pPr algn="ctr">
              <a:defRPr/>
            </a:pPr>
            <a:r>
              <a:rPr lang="de-DE" sz="1200" dirty="0">
                <a:solidFill>
                  <a:schemeClr val="tx1"/>
                </a:solidFill>
              </a:rPr>
              <a:t>(verpflichtend)</a:t>
            </a:r>
          </a:p>
        </p:txBody>
      </p:sp>
      <p:sp>
        <p:nvSpPr>
          <p:cNvPr id="13" name="Abgerundetes Rechteck 12"/>
          <p:cNvSpPr/>
          <p:nvPr/>
        </p:nvSpPr>
        <p:spPr>
          <a:xfrm>
            <a:off x="2270374" y="3872069"/>
            <a:ext cx="1204913" cy="8413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b="1" dirty="0">
                <a:solidFill>
                  <a:schemeClr val="tx1"/>
                </a:solidFill>
              </a:rPr>
              <a:t>+ mind. 1 aus </a:t>
            </a:r>
          </a:p>
        </p:txBody>
      </p:sp>
      <p:cxnSp>
        <p:nvCxnSpPr>
          <p:cNvPr id="14" name="Gerade Verbindung mit Pfeil 13"/>
          <p:cNvCxnSpPr/>
          <p:nvPr/>
        </p:nvCxnSpPr>
        <p:spPr>
          <a:xfrm flipV="1">
            <a:off x="3654242" y="3321662"/>
            <a:ext cx="1333373" cy="91607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3654242" y="3753710"/>
            <a:ext cx="1357314" cy="48402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V="1">
            <a:off x="3726112" y="4236007"/>
            <a:ext cx="1261503" cy="172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3808737" y="4236007"/>
            <a:ext cx="1202819" cy="47743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Abgerundetes Rechteck 17"/>
          <p:cNvSpPr/>
          <p:nvPr/>
        </p:nvSpPr>
        <p:spPr>
          <a:xfrm>
            <a:off x="5133792" y="5322019"/>
            <a:ext cx="3132137" cy="33922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Verfügen über </a:t>
            </a:r>
            <a:r>
              <a:rPr lang="de-DE" dirty="0" err="1">
                <a:solidFill>
                  <a:schemeClr val="tx1"/>
                </a:solidFill>
              </a:rPr>
              <a:t>sprachl</a:t>
            </a:r>
            <a:r>
              <a:rPr lang="de-DE" dirty="0">
                <a:solidFill>
                  <a:schemeClr val="tx1"/>
                </a:solidFill>
              </a:rPr>
              <a:t>. Mittel</a:t>
            </a:r>
          </a:p>
        </p:txBody>
      </p:sp>
      <p:sp>
        <p:nvSpPr>
          <p:cNvPr id="2" name="Rechteck 1"/>
          <p:cNvSpPr/>
          <p:nvPr/>
        </p:nvSpPr>
        <p:spPr>
          <a:xfrm>
            <a:off x="329109" y="1266508"/>
            <a:ext cx="8440043" cy="1846659"/>
          </a:xfrm>
          <a:prstGeom prst="rect">
            <a:avLst/>
          </a:prstGeom>
        </p:spPr>
        <p:txBody>
          <a:bodyPr wrap="square">
            <a:spAutoFit/>
          </a:bodyPr>
          <a:lstStyle/>
          <a:p>
            <a:pPr lvl="0"/>
            <a:r>
              <a:rPr lang="de-DE" sz="2400" b="1" dirty="0">
                <a:solidFill>
                  <a:srgbClr val="FF0000"/>
                </a:solidFill>
              </a:rPr>
              <a:t>1. Zu überprüfende Kompetenzen je Klassenarbeit </a:t>
            </a:r>
          </a:p>
          <a:p>
            <a:pPr lvl="0"/>
            <a:endParaRPr lang="de-DE" dirty="0"/>
          </a:p>
          <a:p>
            <a:pPr lvl="0"/>
            <a:r>
              <a:rPr lang="de-DE" dirty="0"/>
              <a:t>Schreiben ist Bestandteil jeder Klassenarbeit und wird durch mindestens eine weitere funktionale kommunikative Teilkompetenz (Hör-/Hörsehverstehen, Leseverstehen, Sprechen, Sprachmittlung) ergänzt. Zusätzlich ist die isolierte Überprüfung des Verfügens über sprachliche Mittel möglich.</a:t>
            </a:r>
          </a:p>
        </p:txBody>
      </p:sp>
      <p:sp>
        <p:nvSpPr>
          <p:cNvPr id="21" name="Abgerundetes Rechteck 20"/>
          <p:cNvSpPr/>
          <p:nvPr/>
        </p:nvSpPr>
        <p:spPr>
          <a:xfrm>
            <a:off x="444156" y="5322019"/>
            <a:ext cx="3031131" cy="33922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b="1" dirty="0">
                <a:solidFill>
                  <a:schemeClr val="tx1"/>
                </a:solidFill>
              </a:rPr>
              <a:t>zusätzlich möglich</a:t>
            </a:r>
            <a:endParaRPr lang="de-DE" sz="1200" dirty="0">
              <a:solidFill>
                <a:schemeClr val="tx1"/>
              </a:solidFill>
            </a:endParaRPr>
          </a:p>
        </p:txBody>
      </p:sp>
      <p:cxnSp>
        <p:nvCxnSpPr>
          <p:cNvPr id="22" name="Gerade Verbindung mit Pfeil 21"/>
          <p:cNvCxnSpPr/>
          <p:nvPr/>
        </p:nvCxnSpPr>
        <p:spPr>
          <a:xfrm>
            <a:off x="4244447" y="5507710"/>
            <a:ext cx="39174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Datumsplatzhalter 3"/>
          <p:cNvSpPr txBox="1">
            <a:spLocks/>
          </p:cNvSpPr>
          <p:nvPr/>
        </p:nvSpPr>
        <p:spPr>
          <a:xfrm>
            <a:off x="539552" y="6356350"/>
            <a:ext cx="756084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Überregionale Implementationsveranstaltungen der BR Arnsberg, Detmold, Düsseldorf, Köln, Münster zur Einführung des Kernlehrplans Spanisch - Gymnasium SI </a:t>
            </a:r>
          </a:p>
        </p:txBody>
      </p:sp>
      <p:sp>
        <p:nvSpPr>
          <p:cNvPr id="20" name="Titel 1"/>
          <p:cNvSpPr>
            <a:spLocks noGrp="1"/>
          </p:cNvSpPr>
          <p:nvPr>
            <p:ph type="title"/>
          </p:nvPr>
        </p:nvSpPr>
        <p:spPr>
          <a:xfrm>
            <a:off x="551826" y="129407"/>
            <a:ext cx="8229600" cy="923329"/>
          </a:xfrm>
          <a:solidFill>
            <a:schemeClr val="accent2">
              <a:lumMod val="20000"/>
              <a:lumOff val="80000"/>
            </a:schemeClr>
          </a:solidFill>
        </p:spPr>
        <p:txBody>
          <a:bodyPr/>
          <a:lstStyle/>
          <a:p>
            <a:pPr algn="ctr"/>
            <a:r>
              <a:rPr lang="de-DE" sz="2800" dirty="0"/>
              <a:t>Lernerfolgsüberprüfung: Klassenarbeiten</a:t>
            </a:r>
            <a:br>
              <a:rPr lang="de-DE" sz="2800" dirty="0"/>
            </a:br>
            <a:r>
              <a:rPr lang="de-DE" sz="2800" b="1" dirty="0"/>
              <a:t>Spanisch ab Klasse 7 (</a:t>
            </a:r>
            <a:r>
              <a:rPr lang="de-DE" sz="2800" b="1" dirty="0" err="1"/>
              <a:t>Jgst</a:t>
            </a:r>
            <a:r>
              <a:rPr lang="de-DE" sz="2800" b="1" dirty="0"/>
              <a:t>. 9 und 10)</a:t>
            </a:r>
            <a:endParaRPr lang="de-DE" sz="2800" dirty="0"/>
          </a:p>
        </p:txBody>
      </p:sp>
    </p:spTree>
    <p:extLst>
      <p:ext uri="{BB962C8B-B14F-4D97-AF65-F5344CB8AC3E}">
        <p14:creationId xmlns:p14="http://schemas.microsoft.com/office/powerpoint/2010/main" val="296207013"/>
      </p:ext>
    </p:extLst>
  </p:cSld>
  <p:clrMapOvr>
    <a:masterClrMapping/>
  </p:clrMapOvr>
  <p:transition spd="med" advClick="0" advTm="10000">
    <p:fade/>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551826" y="129407"/>
            <a:ext cx="8229600" cy="923329"/>
          </a:xfrm>
          <a:solidFill>
            <a:schemeClr val="accent2">
              <a:lumMod val="20000"/>
              <a:lumOff val="80000"/>
            </a:schemeClr>
          </a:solidFill>
        </p:spPr>
        <p:txBody>
          <a:bodyPr/>
          <a:lstStyle/>
          <a:p>
            <a:pPr algn="ctr"/>
            <a:r>
              <a:rPr lang="de-DE" sz="2800" dirty="0"/>
              <a:t>Lernerfolgsüberprüfung: Klassenarbeiten</a:t>
            </a:r>
            <a:br>
              <a:rPr lang="de-DE" sz="2800" dirty="0"/>
            </a:br>
            <a:r>
              <a:rPr lang="de-DE" sz="2800" b="1" dirty="0"/>
              <a:t>Spanisch ab Klasse 7 (</a:t>
            </a:r>
            <a:r>
              <a:rPr lang="de-DE" sz="2800" b="1" dirty="0" err="1"/>
              <a:t>Jgst</a:t>
            </a:r>
            <a:r>
              <a:rPr lang="de-DE" sz="2800" b="1" dirty="0"/>
              <a:t>. 9 und 10)</a:t>
            </a:r>
            <a:endParaRPr lang="de-DE" sz="2800" dirty="0"/>
          </a:p>
        </p:txBody>
      </p:sp>
      <p:sp>
        <p:nvSpPr>
          <p:cNvPr id="6" name="Foliennummernplatzhalter 5"/>
          <p:cNvSpPr>
            <a:spLocks noGrp="1"/>
          </p:cNvSpPr>
          <p:nvPr>
            <p:ph type="sldNum" sz="quarter" idx="12"/>
          </p:nvPr>
        </p:nvSpPr>
        <p:spPr/>
        <p:txBody>
          <a:bodyPr/>
          <a:lstStyle/>
          <a:p>
            <a:fld id="{512A4277-7E7A-4AAF-BFC7-47646BF5CD0C}" type="slidenum">
              <a:rPr lang="de-DE" smtClean="0"/>
              <a:t>57</a:t>
            </a:fld>
            <a:endParaRPr lang="de-DE"/>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613829615"/>
              </p:ext>
            </p:extLst>
          </p:nvPr>
        </p:nvGraphicFramePr>
        <p:xfrm>
          <a:off x="611560" y="2899395"/>
          <a:ext cx="7776865" cy="2628917"/>
        </p:xfrm>
        <a:graphic>
          <a:graphicData uri="http://schemas.openxmlformats.org/drawingml/2006/table">
            <a:tbl>
              <a:tblPr firstRow="1" firstCol="1" bandRow="1">
                <a:tableStyleId>{5C22544A-7EE6-4342-B048-85BDC9FD1C3A}</a:tableStyleId>
              </a:tblPr>
              <a:tblGrid>
                <a:gridCol w="1026148">
                  <a:extLst>
                    <a:ext uri="{9D8B030D-6E8A-4147-A177-3AD203B41FA5}">
                      <a16:colId xmlns:a16="http://schemas.microsoft.com/office/drawing/2014/main" val="20000"/>
                    </a:ext>
                  </a:extLst>
                </a:gridCol>
                <a:gridCol w="1286515">
                  <a:extLst>
                    <a:ext uri="{9D8B030D-6E8A-4147-A177-3AD203B41FA5}">
                      <a16:colId xmlns:a16="http://schemas.microsoft.com/office/drawing/2014/main" val="20001"/>
                    </a:ext>
                  </a:extLst>
                </a:gridCol>
                <a:gridCol w="1286515">
                  <a:extLst>
                    <a:ext uri="{9D8B030D-6E8A-4147-A177-3AD203B41FA5}">
                      <a16:colId xmlns:a16="http://schemas.microsoft.com/office/drawing/2014/main" val="20002"/>
                    </a:ext>
                  </a:extLst>
                </a:gridCol>
                <a:gridCol w="1441383">
                  <a:extLst>
                    <a:ext uri="{9D8B030D-6E8A-4147-A177-3AD203B41FA5}">
                      <a16:colId xmlns:a16="http://schemas.microsoft.com/office/drawing/2014/main" val="20003"/>
                    </a:ext>
                  </a:extLst>
                </a:gridCol>
                <a:gridCol w="1512167">
                  <a:extLst>
                    <a:ext uri="{9D8B030D-6E8A-4147-A177-3AD203B41FA5}">
                      <a16:colId xmlns:a16="http://schemas.microsoft.com/office/drawing/2014/main" val="20004"/>
                    </a:ext>
                  </a:extLst>
                </a:gridCol>
                <a:gridCol w="1224137">
                  <a:extLst>
                    <a:ext uri="{9D8B030D-6E8A-4147-A177-3AD203B41FA5}">
                      <a16:colId xmlns:a16="http://schemas.microsoft.com/office/drawing/2014/main" val="20005"/>
                    </a:ext>
                  </a:extLst>
                </a:gridCol>
              </a:tblGrid>
              <a:tr h="385589">
                <a:tc>
                  <a:txBody>
                    <a:bodyPr/>
                    <a:lstStyle/>
                    <a:p>
                      <a:pPr>
                        <a:lnSpc>
                          <a:spcPct val="115000"/>
                        </a:lnSpc>
                        <a:spcAft>
                          <a:spcPts val="0"/>
                        </a:spcAft>
                      </a:pPr>
                      <a:r>
                        <a:rPr lang="de-DE" sz="1400" dirty="0">
                          <a:effectLst/>
                        </a:rPr>
                        <a:t> </a:t>
                      </a:r>
                      <a:endParaRPr lang="de-DE" sz="1400" dirty="0">
                        <a:effectLst/>
                        <a:latin typeface="Calibri"/>
                        <a:ea typeface="Calibri"/>
                        <a:cs typeface="Times New Roman"/>
                      </a:endParaRPr>
                    </a:p>
                  </a:txBody>
                  <a:tcPr marL="56923" marR="56923" marT="0" marB="0"/>
                </a:tc>
                <a:tc gridSpan="3">
                  <a:txBody>
                    <a:bodyPr/>
                    <a:lstStyle/>
                    <a:p>
                      <a:pPr algn="ctr">
                        <a:lnSpc>
                          <a:spcPct val="115000"/>
                        </a:lnSpc>
                        <a:spcAft>
                          <a:spcPts val="0"/>
                        </a:spcAft>
                      </a:pPr>
                      <a:r>
                        <a:rPr lang="de-DE" sz="1800" dirty="0">
                          <a:effectLst/>
                        </a:rPr>
                        <a:t>Erstes</a:t>
                      </a:r>
                      <a:r>
                        <a:rPr lang="de-DE" sz="1800" baseline="0" dirty="0">
                          <a:effectLst/>
                        </a:rPr>
                        <a:t> </a:t>
                      </a:r>
                      <a:r>
                        <a:rPr lang="de-DE" sz="1800" dirty="0">
                          <a:effectLst/>
                        </a:rPr>
                        <a:t>Halbjahr </a:t>
                      </a:r>
                      <a:endParaRPr lang="de-DE" sz="1800" dirty="0">
                        <a:effectLst/>
                        <a:latin typeface="+mn-lt"/>
                        <a:ea typeface="Calibri"/>
                        <a:cs typeface="Times New Roman"/>
                      </a:endParaRPr>
                    </a:p>
                  </a:txBody>
                  <a:tcPr marL="56923" marR="56923" marT="0" marB="0"/>
                </a:tc>
                <a:tc hMerge="1">
                  <a:txBody>
                    <a:bodyPr/>
                    <a:lstStyle/>
                    <a:p>
                      <a:endParaRPr lang="de-DE"/>
                    </a:p>
                  </a:txBody>
                  <a:tcPr/>
                </a:tc>
                <a:tc hMerge="1">
                  <a:txBody>
                    <a:bodyPr/>
                    <a:lstStyle/>
                    <a:p>
                      <a:endParaRPr lang="de-DE"/>
                    </a:p>
                  </a:txBody>
                  <a:tcPr/>
                </a:tc>
                <a:tc gridSpan="2">
                  <a:txBody>
                    <a:bodyPr/>
                    <a:lstStyle/>
                    <a:p>
                      <a:pPr marL="457200" algn="ctr">
                        <a:lnSpc>
                          <a:spcPct val="115000"/>
                        </a:lnSpc>
                        <a:spcAft>
                          <a:spcPts val="0"/>
                        </a:spcAft>
                      </a:pPr>
                      <a:r>
                        <a:rPr lang="de-DE" sz="1800" dirty="0">
                          <a:effectLst/>
                        </a:rPr>
                        <a:t>Zweites Halbjahr </a:t>
                      </a:r>
                      <a:endParaRPr lang="de-DE" sz="1800" dirty="0">
                        <a:effectLst/>
                        <a:latin typeface="Calibri"/>
                        <a:ea typeface="Calibri"/>
                        <a:cs typeface="Times New Roman"/>
                      </a:endParaRPr>
                    </a:p>
                  </a:txBody>
                  <a:tcPr marL="56923" marR="56923" marT="0" marB="0"/>
                </a:tc>
                <a:tc hMerge="1">
                  <a:txBody>
                    <a:bodyPr/>
                    <a:lstStyle/>
                    <a:p>
                      <a:endParaRPr lang="de-DE"/>
                    </a:p>
                  </a:txBody>
                  <a:tcPr/>
                </a:tc>
                <a:extLst>
                  <a:ext uri="{0D108BD9-81ED-4DB2-BD59-A6C34878D82A}">
                    <a16:rowId xmlns:a16="http://schemas.microsoft.com/office/drawing/2014/main" val="10000"/>
                  </a:ext>
                </a:extLst>
              </a:tr>
              <a:tr h="860130">
                <a:tc>
                  <a:txBody>
                    <a:bodyPr/>
                    <a:lstStyle/>
                    <a:p>
                      <a:pPr>
                        <a:lnSpc>
                          <a:spcPct val="115000"/>
                        </a:lnSpc>
                        <a:spcAft>
                          <a:spcPts val="0"/>
                        </a:spcAft>
                      </a:pPr>
                      <a:r>
                        <a:rPr lang="de-DE" sz="1600" dirty="0">
                          <a:effectLst/>
                        </a:rPr>
                        <a:t>Klasse 9</a:t>
                      </a:r>
                    </a:p>
                    <a:p>
                      <a:pPr>
                        <a:lnSpc>
                          <a:spcPct val="115000"/>
                        </a:lnSpc>
                        <a:spcAft>
                          <a:spcPts val="0"/>
                        </a:spcAft>
                      </a:pPr>
                      <a:r>
                        <a:rPr lang="de-DE" sz="1400" dirty="0">
                          <a:effectLst/>
                        </a:rPr>
                        <a:t>(4-5 </a:t>
                      </a:r>
                      <a:r>
                        <a:rPr lang="de-DE" sz="1400" dirty="0" err="1">
                          <a:effectLst/>
                        </a:rPr>
                        <a:t>Kl</a:t>
                      </a:r>
                      <a:r>
                        <a:rPr lang="de-DE" sz="1400" dirty="0">
                          <a:effectLst/>
                        </a:rPr>
                        <a:t>-arbeiten)</a:t>
                      </a:r>
                    </a:p>
                    <a:p>
                      <a:pPr>
                        <a:lnSpc>
                          <a:spcPct val="115000"/>
                        </a:lnSpc>
                        <a:spcAft>
                          <a:spcPts val="0"/>
                        </a:spcAft>
                      </a:pPr>
                      <a:r>
                        <a:rPr lang="de-DE" sz="1400" dirty="0">
                          <a:effectLst/>
                        </a:rPr>
                        <a:t> </a:t>
                      </a:r>
                      <a:endParaRPr lang="de-DE" sz="1400" dirty="0">
                        <a:effectLst/>
                        <a:latin typeface="Calibri"/>
                        <a:ea typeface="Calibri"/>
                        <a:cs typeface="Times New Roman"/>
                      </a:endParaRPr>
                    </a:p>
                  </a:txBody>
                  <a:tcPr marL="56923" marR="56923" marT="0" marB="0"/>
                </a:tc>
                <a:tc>
                  <a:txBody>
                    <a:bodyPr/>
                    <a:lstStyle/>
                    <a:p>
                      <a:pPr>
                        <a:lnSpc>
                          <a:spcPct val="115000"/>
                        </a:lnSpc>
                        <a:spcAft>
                          <a:spcPts val="0"/>
                        </a:spcAft>
                      </a:pPr>
                      <a:r>
                        <a:rPr lang="de-DE" sz="1400" b="1" dirty="0">
                          <a:solidFill>
                            <a:srgbClr val="0033CC"/>
                          </a:solidFill>
                          <a:effectLst/>
                        </a:rPr>
                        <a:t>Schreiben</a:t>
                      </a:r>
                      <a:r>
                        <a:rPr lang="de-DE" sz="1400" dirty="0">
                          <a:effectLst/>
                        </a:rPr>
                        <a:t> </a:t>
                      </a:r>
                    </a:p>
                    <a:p>
                      <a:pPr>
                        <a:lnSpc>
                          <a:spcPct val="115000"/>
                        </a:lnSpc>
                        <a:spcAft>
                          <a:spcPts val="0"/>
                        </a:spcAft>
                      </a:pPr>
                      <a:r>
                        <a:rPr lang="de-DE" sz="1400" b="1" dirty="0">
                          <a:solidFill>
                            <a:srgbClr val="00B050"/>
                          </a:solidFill>
                          <a:effectLst/>
                        </a:rPr>
                        <a:t>+ Lesen </a:t>
                      </a:r>
                    </a:p>
                    <a:p>
                      <a:pPr>
                        <a:lnSpc>
                          <a:spcPct val="115000"/>
                        </a:lnSpc>
                        <a:spcAft>
                          <a:spcPts val="0"/>
                        </a:spcAft>
                      </a:pPr>
                      <a:r>
                        <a:rPr lang="de-DE" sz="1400" b="1" dirty="0">
                          <a:solidFill>
                            <a:srgbClr val="7030A0"/>
                          </a:solidFill>
                          <a:effectLst/>
                        </a:rPr>
                        <a:t>+ Verfügen</a:t>
                      </a:r>
                      <a:r>
                        <a:rPr lang="de-DE" sz="1400" b="1" baseline="0" dirty="0">
                          <a:solidFill>
                            <a:srgbClr val="7030A0"/>
                          </a:solidFill>
                          <a:effectLst/>
                        </a:rPr>
                        <a:t> </a:t>
                      </a:r>
                      <a:r>
                        <a:rPr lang="de-DE" sz="1400" b="1" baseline="0" dirty="0" err="1">
                          <a:solidFill>
                            <a:srgbClr val="7030A0"/>
                          </a:solidFill>
                          <a:effectLst/>
                        </a:rPr>
                        <a:t>sprachl</a:t>
                      </a:r>
                      <a:r>
                        <a:rPr lang="de-DE" sz="1400" b="1" baseline="0" dirty="0">
                          <a:solidFill>
                            <a:srgbClr val="7030A0"/>
                          </a:solidFill>
                          <a:effectLst/>
                        </a:rPr>
                        <a:t>. Mittel</a:t>
                      </a:r>
                      <a:endParaRPr lang="de-DE" sz="1400" b="1" dirty="0">
                        <a:solidFill>
                          <a:srgbClr val="7030A0"/>
                        </a:solidFill>
                        <a:effectLst/>
                        <a:latin typeface="Calibri"/>
                        <a:ea typeface="Calibri"/>
                        <a:cs typeface="Times New Roman"/>
                      </a:endParaRPr>
                    </a:p>
                  </a:txBody>
                  <a:tcPr marL="56923" marR="56923" marT="0" marB="0"/>
                </a:tc>
                <a:tc>
                  <a:txBody>
                    <a:bodyPr/>
                    <a:lstStyle/>
                    <a:p>
                      <a:pPr>
                        <a:lnSpc>
                          <a:spcPct val="115000"/>
                        </a:lnSpc>
                        <a:spcAft>
                          <a:spcPts val="0"/>
                        </a:spcAft>
                      </a:pPr>
                      <a:r>
                        <a:rPr lang="de-DE" sz="1400" b="1" kern="1200" dirty="0">
                          <a:solidFill>
                            <a:srgbClr val="0033CC"/>
                          </a:solidFill>
                          <a:effectLst/>
                          <a:latin typeface="+mn-lt"/>
                          <a:ea typeface="+mn-ea"/>
                          <a:cs typeface="+mn-cs"/>
                        </a:rPr>
                        <a:t>Schreiben</a:t>
                      </a:r>
                    </a:p>
                    <a:p>
                      <a:pPr marL="0" marR="0" indent="0" algn="l" defTabSz="914400" rtl="0" eaLnBrk="1" fontAlgn="auto" latinLnBrk="0" hangingPunct="1">
                        <a:lnSpc>
                          <a:spcPct val="115000"/>
                        </a:lnSpc>
                        <a:spcBef>
                          <a:spcPts val="0"/>
                        </a:spcBef>
                        <a:spcAft>
                          <a:spcPts val="0"/>
                        </a:spcAft>
                        <a:buClrTx/>
                        <a:buSzTx/>
                        <a:buFontTx/>
                        <a:buNone/>
                        <a:tabLst/>
                        <a:defRPr/>
                      </a:pPr>
                      <a:r>
                        <a:rPr lang="de-DE" sz="1400" b="1" kern="1200" dirty="0">
                          <a:solidFill>
                            <a:schemeClr val="accent6">
                              <a:lumMod val="75000"/>
                            </a:schemeClr>
                          </a:solidFill>
                          <a:effectLst/>
                          <a:latin typeface="+mn-lt"/>
                          <a:ea typeface="+mn-ea"/>
                          <a:cs typeface="+mn-cs"/>
                        </a:rPr>
                        <a:t>+ Hören/ </a:t>
                      </a:r>
                      <a:r>
                        <a:rPr lang="de-DE" sz="1400" b="1" kern="1200" dirty="0" err="1">
                          <a:solidFill>
                            <a:schemeClr val="accent6">
                              <a:lumMod val="75000"/>
                            </a:schemeClr>
                          </a:solidFill>
                          <a:effectLst/>
                          <a:latin typeface="+mn-lt"/>
                          <a:ea typeface="+mn-ea"/>
                          <a:cs typeface="+mn-cs"/>
                        </a:rPr>
                        <a:t>Hörsehen</a:t>
                      </a:r>
                      <a:endParaRPr lang="de-DE" sz="1400" b="1" kern="1200" dirty="0">
                        <a:solidFill>
                          <a:schemeClr val="accent6">
                            <a:lumMod val="75000"/>
                          </a:schemeClr>
                        </a:solidFill>
                        <a:effectLst/>
                        <a:latin typeface="+mn-lt"/>
                        <a:ea typeface="+mn-ea"/>
                        <a:cs typeface="+mn-cs"/>
                      </a:endParaRPr>
                    </a:p>
                    <a:p>
                      <a:pPr>
                        <a:lnSpc>
                          <a:spcPct val="115000"/>
                        </a:lnSpc>
                        <a:spcAft>
                          <a:spcPts val="0"/>
                        </a:spcAft>
                      </a:pPr>
                      <a:endParaRPr lang="de-DE" sz="1400" b="1" kern="1200" dirty="0">
                        <a:solidFill>
                          <a:srgbClr val="0033CC"/>
                        </a:solidFill>
                        <a:effectLst/>
                        <a:latin typeface="+mn-lt"/>
                        <a:ea typeface="+mn-ea"/>
                        <a:cs typeface="+mn-cs"/>
                      </a:endParaRPr>
                    </a:p>
                    <a:p>
                      <a:pPr>
                        <a:lnSpc>
                          <a:spcPct val="115000"/>
                        </a:lnSpc>
                        <a:spcAft>
                          <a:spcPts val="0"/>
                        </a:spcAft>
                      </a:pPr>
                      <a:endParaRPr lang="de-DE" sz="1400" b="1" kern="1200" dirty="0">
                        <a:solidFill>
                          <a:srgbClr val="0033CC"/>
                        </a:solidFill>
                        <a:effectLst/>
                        <a:latin typeface="+mn-lt"/>
                        <a:ea typeface="+mn-ea"/>
                        <a:cs typeface="+mn-cs"/>
                      </a:endParaRPr>
                    </a:p>
                  </a:txBody>
                  <a:tcPr marL="56923" marR="56923" marT="0" marB="0"/>
                </a:tc>
                <a:tc>
                  <a:txBody>
                    <a:bodyPr/>
                    <a:lstStyle/>
                    <a:p>
                      <a:pPr>
                        <a:lnSpc>
                          <a:spcPct val="115000"/>
                        </a:lnSpc>
                        <a:spcAft>
                          <a:spcPts val="0"/>
                        </a:spcAft>
                      </a:pPr>
                      <a:r>
                        <a:rPr lang="de-DE" sz="1400" b="1" dirty="0">
                          <a:effectLst/>
                        </a:rPr>
                        <a:t>mdl. </a:t>
                      </a:r>
                      <a:r>
                        <a:rPr lang="de-DE" sz="1400" b="1" dirty="0" err="1">
                          <a:effectLst/>
                        </a:rPr>
                        <a:t>Kommuni-kationsprüfung</a:t>
                      </a:r>
                      <a:endParaRPr lang="de-DE" sz="1400" b="1" dirty="0">
                        <a:effectLst/>
                      </a:endParaRPr>
                    </a:p>
                  </a:txBody>
                  <a:tcPr marL="56923" marR="56923" marT="0" marB="0">
                    <a:solidFill>
                      <a:srgbClr val="FFFF00"/>
                    </a:solidFill>
                  </a:tcPr>
                </a:tc>
                <a:tc>
                  <a:txBody>
                    <a:bodyPr/>
                    <a:lstStyle/>
                    <a:p>
                      <a:pPr marL="0" algn="l" defTabSz="914400" rtl="0" eaLnBrk="1" latinLnBrk="0" hangingPunct="1">
                        <a:lnSpc>
                          <a:spcPct val="115000"/>
                        </a:lnSpc>
                        <a:spcAft>
                          <a:spcPts val="0"/>
                        </a:spcAft>
                      </a:pPr>
                      <a:r>
                        <a:rPr lang="de-DE" sz="1400" b="1" kern="1200" dirty="0">
                          <a:solidFill>
                            <a:srgbClr val="0033CC"/>
                          </a:solidFill>
                          <a:effectLst/>
                          <a:latin typeface="+mn-lt"/>
                          <a:ea typeface="+mn-ea"/>
                          <a:cs typeface="+mn-cs"/>
                        </a:rPr>
                        <a:t>Schreiben</a:t>
                      </a:r>
                    </a:p>
                    <a:p>
                      <a:pPr marL="0" algn="l" defTabSz="914400" rtl="0" eaLnBrk="1" latinLnBrk="0" hangingPunct="1">
                        <a:lnSpc>
                          <a:spcPct val="115000"/>
                        </a:lnSpc>
                        <a:spcAft>
                          <a:spcPts val="0"/>
                        </a:spcAft>
                      </a:pPr>
                      <a:r>
                        <a:rPr lang="de-DE" sz="1400" b="1" kern="1200" dirty="0">
                          <a:solidFill>
                            <a:srgbClr val="00B050"/>
                          </a:solidFill>
                          <a:effectLst/>
                          <a:latin typeface="+mn-lt"/>
                          <a:ea typeface="+mn-ea"/>
                          <a:cs typeface="+mn-cs"/>
                        </a:rPr>
                        <a:t>+ Lesen</a:t>
                      </a:r>
                    </a:p>
                    <a:p>
                      <a:pPr marL="0" algn="l" defTabSz="914400" rtl="0" eaLnBrk="1" latinLnBrk="0" hangingPunct="1">
                        <a:lnSpc>
                          <a:spcPct val="115000"/>
                        </a:lnSpc>
                        <a:spcAft>
                          <a:spcPts val="0"/>
                        </a:spcAft>
                      </a:pPr>
                      <a:r>
                        <a:rPr lang="de-DE" sz="1400" b="1" kern="1200" dirty="0">
                          <a:solidFill>
                            <a:srgbClr val="7030A0"/>
                          </a:solidFill>
                          <a:effectLst/>
                          <a:latin typeface="+mn-lt"/>
                          <a:ea typeface="+mn-ea"/>
                          <a:cs typeface="+mn-cs"/>
                        </a:rPr>
                        <a:t>+ Verfügen </a:t>
                      </a:r>
                      <a:r>
                        <a:rPr lang="de-DE" sz="1400" b="1" kern="1200" dirty="0" err="1">
                          <a:solidFill>
                            <a:srgbClr val="7030A0"/>
                          </a:solidFill>
                          <a:effectLst/>
                          <a:latin typeface="+mn-lt"/>
                          <a:ea typeface="+mn-ea"/>
                          <a:cs typeface="+mn-cs"/>
                        </a:rPr>
                        <a:t>sprachl</a:t>
                      </a:r>
                      <a:r>
                        <a:rPr lang="de-DE" sz="1400" b="1" kern="1200" dirty="0">
                          <a:solidFill>
                            <a:srgbClr val="7030A0"/>
                          </a:solidFill>
                          <a:effectLst/>
                          <a:latin typeface="+mn-lt"/>
                          <a:ea typeface="+mn-ea"/>
                          <a:cs typeface="+mn-cs"/>
                        </a:rPr>
                        <a:t>. Mittel</a:t>
                      </a:r>
                    </a:p>
                    <a:p>
                      <a:pPr marL="0" algn="l" defTabSz="914400" rtl="0" eaLnBrk="1" latinLnBrk="0" hangingPunct="1">
                        <a:lnSpc>
                          <a:spcPct val="115000"/>
                        </a:lnSpc>
                        <a:spcAft>
                          <a:spcPts val="0"/>
                        </a:spcAft>
                      </a:pPr>
                      <a:endParaRPr lang="de-DE" sz="1400" b="1" kern="1200" dirty="0">
                        <a:solidFill>
                          <a:srgbClr val="0033CC"/>
                        </a:solidFill>
                        <a:effectLst/>
                        <a:latin typeface="+mn-lt"/>
                        <a:ea typeface="+mn-ea"/>
                        <a:cs typeface="+mn-cs"/>
                      </a:endParaRPr>
                    </a:p>
                  </a:txBody>
                  <a:tcPr marL="56923" marR="56923" marT="0" marB="0">
                    <a:solidFill>
                      <a:srgbClr val="D0D8E8"/>
                    </a:solidFill>
                  </a:tcPr>
                </a:tc>
                <a:tc>
                  <a:txBody>
                    <a:bodyPr/>
                    <a:lstStyle/>
                    <a:p>
                      <a:pPr>
                        <a:lnSpc>
                          <a:spcPct val="115000"/>
                        </a:lnSpc>
                        <a:spcAft>
                          <a:spcPts val="0"/>
                        </a:spcAft>
                      </a:pPr>
                      <a:r>
                        <a:rPr lang="de-DE" sz="1400" b="1" kern="1200" dirty="0">
                          <a:solidFill>
                            <a:srgbClr val="0033CC"/>
                          </a:solidFill>
                          <a:effectLst/>
                          <a:latin typeface="+mn-lt"/>
                          <a:ea typeface="+mn-ea"/>
                          <a:cs typeface="+mn-cs"/>
                        </a:rPr>
                        <a:t>Schreiben</a:t>
                      </a:r>
                    </a:p>
                    <a:p>
                      <a:pPr>
                        <a:lnSpc>
                          <a:spcPct val="115000"/>
                        </a:lnSpc>
                        <a:spcAft>
                          <a:spcPts val="0"/>
                        </a:spcAft>
                      </a:pPr>
                      <a:r>
                        <a:rPr lang="de-DE" sz="1400" b="1" kern="1200" dirty="0">
                          <a:solidFill>
                            <a:srgbClr val="00B050"/>
                          </a:solidFill>
                          <a:effectLst/>
                          <a:latin typeface="+mn-lt"/>
                          <a:ea typeface="+mn-ea"/>
                          <a:cs typeface="+mn-cs"/>
                        </a:rPr>
                        <a:t>+ Lesen</a:t>
                      </a:r>
                    </a:p>
                  </a:txBody>
                  <a:tcPr marL="56923" marR="56923" marT="0" marB="0"/>
                </a:tc>
                <a:extLst>
                  <a:ext uri="{0D108BD9-81ED-4DB2-BD59-A6C34878D82A}">
                    <a16:rowId xmlns:a16="http://schemas.microsoft.com/office/drawing/2014/main" val="10001"/>
                  </a:ext>
                </a:extLst>
              </a:tr>
              <a:tr h="860130">
                <a:tc>
                  <a:txBody>
                    <a:bodyPr/>
                    <a:lstStyle/>
                    <a:p>
                      <a:pPr>
                        <a:lnSpc>
                          <a:spcPct val="115000"/>
                        </a:lnSpc>
                        <a:spcAft>
                          <a:spcPts val="0"/>
                        </a:spcAft>
                      </a:pPr>
                      <a:r>
                        <a:rPr lang="de-DE" sz="1600" dirty="0">
                          <a:effectLst/>
                        </a:rPr>
                        <a:t>Klasse 10 </a:t>
                      </a:r>
                      <a:r>
                        <a:rPr lang="de-DE" sz="1400" dirty="0">
                          <a:effectLst/>
                        </a:rPr>
                        <a:t>(4-5 </a:t>
                      </a:r>
                      <a:r>
                        <a:rPr lang="de-DE" sz="1400" dirty="0" err="1">
                          <a:effectLst/>
                        </a:rPr>
                        <a:t>Kl</a:t>
                      </a:r>
                      <a:r>
                        <a:rPr lang="de-DE" sz="1400" dirty="0">
                          <a:effectLst/>
                        </a:rPr>
                        <a:t>-arbeiten)</a:t>
                      </a:r>
                    </a:p>
                    <a:p>
                      <a:pPr>
                        <a:lnSpc>
                          <a:spcPct val="115000"/>
                        </a:lnSpc>
                        <a:spcAft>
                          <a:spcPts val="0"/>
                        </a:spcAft>
                      </a:pPr>
                      <a:r>
                        <a:rPr lang="de-DE" sz="1400" dirty="0">
                          <a:effectLst/>
                        </a:rPr>
                        <a:t> </a:t>
                      </a:r>
                      <a:endParaRPr lang="de-DE" sz="1400" dirty="0">
                        <a:effectLst/>
                        <a:latin typeface="Calibri"/>
                        <a:ea typeface="Calibri"/>
                        <a:cs typeface="Times New Roman"/>
                      </a:endParaRPr>
                    </a:p>
                  </a:txBody>
                  <a:tcPr marL="56923" marR="56923" marT="0" marB="0"/>
                </a:tc>
                <a:tc>
                  <a:txBody>
                    <a:bodyPr/>
                    <a:lstStyle/>
                    <a:p>
                      <a:pPr>
                        <a:lnSpc>
                          <a:spcPct val="115000"/>
                        </a:lnSpc>
                        <a:spcAft>
                          <a:spcPts val="0"/>
                        </a:spcAft>
                      </a:pPr>
                      <a:r>
                        <a:rPr lang="de-DE" sz="1400" b="1" kern="1200" dirty="0">
                          <a:solidFill>
                            <a:srgbClr val="0033CC"/>
                          </a:solidFill>
                          <a:effectLst/>
                          <a:latin typeface="+mn-lt"/>
                          <a:ea typeface="+mn-ea"/>
                          <a:cs typeface="+mn-cs"/>
                        </a:rPr>
                        <a:t>Schreiben </a:t>
                      </a:r>
                    </a:p>
                    <a:p>
                      <a:pPr marL="0" marR="0" indent="0" algn="l" defTabSz="914400" rtl="0" eaLnBrk="1" fontAlgn="auto" latinLnBrk="0" hangingPunct="1">
                        <a:lnSpc>
                          <a:spcPct val="115000"/>
                        </a:lnSpc>
                        <a:spcBef>
                          <a:spcPts val="0"/>
                        </a:spcBef>
                        <a:spcAft>
                          <a:spcPts val="0"/>
                        </a:spcAft>
                        <a:buClrTx/>
                        <a:buSzTx/>
                        <a:buFontTx/>
                        <a:buNone/>
                        <a:tabLst/>
                        <a:defRPr/>
                      </a:pPr>
                      <a:r>
                        <a:rPr lang="de-DE" sz="1400" b="1" kern="1200" dirty="0">
                          <a:solidFill>
                            <a:schemeClr val="accent6">
                              <a:lumMod val="75000"/>
                            </a:schemeClr>
                          </a:solidFill>
                          <a:effectLst/>
                          <a:latin typeface="+mn-lt"/>
                          <a:ea typeface="+mn-ea"/>
                          <a:cs typeface="+mn-cs"/>
                        </a:rPr>
                        <a:t>+ Hören/ </a:t>
                      </a:r>
                      <a:r>
                        <a:rPr lang="de-DE" sz="1400" b="1" kern="1200" dirty="0" err="1">
                          <a:solidFill>
                            <a:schemeClr val="accent6">
                              <a:lumMod val="75000"/>
                            </a:schemeClr>
                          </a:solidFill>
                          <a:effectLst/>
                          <a:latin typeface="+mn-lt"/>
                          <a:ea typeface="+mn-ea"/>
                          <a:cs typeface="+mn-cs"/>
                        </a:rPr>
                        <a:t>Hörsehen</a:t>
                      </a:r>
                      <a:endParaRPr lang="de-DE" sz="1400" b="1" kern="1200" dirty="0">
                        <a:solidFill>
                          <a:schemeClr val="accent6">
                            <a:lumMod val="75000"/>
                          </a:schemeClr>
                        </a:solidFill>
                        <a:effectLst/>
                        <a:latin typeface="+mn-lt"/>
                        <a:ea typeface="+mn-ea"/>
                        <a:cs typeface="+mn-cs"/>
                      </a:endParaRPr>
                    </a:p>
                  </a:txBody>
                  <a:tcPr marL="56923" marR="56923" marT="0" marB="0"/>
                </a:tc>
                <a:tc>
                  <a:txBody>
                    <a:bodyPr/>
                    <a:lstStyle/>
                    <a:p>
                      <a:pPr>
                        <a:lnSpc>
                          <a:spcPct val="115000"/>
                        </a:lnSpc>
                        <a:spcAft>
                          <a:spcPts val="0"/>
                        </a:spcAft>
                      </a:pPr>
                      <a:r>
                        <a:rPr lang="de-DE" sz="1400" b="1" kern="1200" dirty="0">
                          <a:solidFill>
                            <a:srgbClr val="0033CC"/>
                          </a:solidFill>
                          <a:effectLst/>
                          <a:latin typeface="+mn-lt"/>
                          <a:ea typeface="+mn-ea"/>
                          <a:cs typeface="+mn-cs"/>
                        </a:rPr>
                        <a:t>Schreiben</a:t>
                      </a:r>
                    </a:p>
                    <a:p>
                      <a:pPr marL="0" marR="0" indent="0" algn="l" defTabSz="914400" rtl="0" eaLnBrk="1" fontAlgn="auto" latinLnBrk="0" hangingPunct="1">
                        <a:lnSpc>
                          <a:spcPct val="115000"/>
                        </a:lnSpc>
                        <a:spcBef>
                          <a:spcPts val="0"/>
                        </a:spcBef>
                        <a:spcAft>
                          <a:spcPts val="0"/>
                        </a:spcAft>
                        <a:buClrTx/>
                        <a:buSzTx/>
                        <a:buFontTx/>
                        <a:buNone/>
                        <a:tabLst/>
                        <a:defRPr/>
                      </a:pPr>
                      <a:r>
                        <a:rPr lang="de-DE" sz="1400" b="1" kern="1200" dirty="0">
                          <a:solidFill>
                            <a:srgbClr val="00B050"/>
                          </a:solidFill>
                          <a:effectLst/>
                          <a:latin typeface="+mn-lt"/>
                          <a:ea typeface="+mn-ea"/>
                          <a:cs typeface="+mn-cs"/>
                        </a:rPr>
                        <a:t>+ Lesen</a:t>
                      </a:r>
                    </a:p>
                    <a:p>
                      <a:pPr>
                        <a:lnSpc>
                          <a:spcPct val="115000"/>
                        </a:lnSpc>
                        <a:spcAft>
                          <a:spcPts val="0"/>
                        </a:spcAft>
                      </a:pPr>
                      <a:endParaRPr lang="de-DE" sz="1400" b="1" kern="1200" dirty="0">
                        <a:solidFill>
                          <a:srgbClr val="0033CC"/>
                        </a:solidFill>
                        <a:effectLst/>
                        <a:latin typeface="+mn-lt"/>
                        <a:ea typeface="+mn-ea"/>
                        <a:cs typeface="+mn-cs"/>
                      </a:endParaRPr>
                    </a:p>
                    <a:p>
                      <a:pPr>
                        <a:lnSpc>
                          <a:spcPct val="115000"/>
                        </a:lnSpc>
                        <a:spcAft>
                          <a:spcPts val="0"/>
                        </a:spcAft>
                      </a:pPr>
                      <a:endParaRPr lang="de-DE" sz="1400" dirty="0">
                        <a:effectLst/>
                        <a:latin typeface="Calibri"/>
                        <a:ea typeface="Calibri"/>
                        <a:cs typeface="Times New Roman"/>
                      </a:endParaRPr>
                    </a:p>
                  </a:txBody>
                  <a:tcPr marL="56923" marR="56923" marT="0" marB="0"/>
                </a:tc>
                <a:tc>
                  <a:txBody>
                    <a:bodyPr/>
                    <a:lstStyle/>
                    <a:p>
                      <a:pPr>
                        <a:lnSpc>
                          <a:spcPct val="115000"/>
                        </a:lnSpc>
                        <a:spcAft>
                          <a:spcPts val="0"/>
                        </a:spcAft>
                      </a:pPr>
                      <a:r>
                        <a:rPr lang="de-DE" sz="1400" b="1" kern="1200" dirty="0">
                          <a:solidFill>
                            <a:srgbClr val="0033CC"/>
                          </a:solidFill>
                          <a:effectLst/>
                          <a:latin typeface="+mn-lt"/>
                          <a:ea typeface="+mn-ea"/>
                          <a:cs typeface="+mn-cs"/>
                        </a:rPr>
                        <a:t>Schreiben</a:t>
                      </a:r>
                      <a:endParaRPr lang="de-DE" sz="1400" b="1" kern="1200" dirty="0">
                        <a:solidFill>
                          <a:srgbClr val="00B050"/>
                        </a:solidFill>
                        <a:effectLst/>
                        <a:latin typeface="+mn-lt"/>
                        <a:ea typeface="+mn-ea"/>
                        <a:cs typeface="+mn-cs"/>
                      </a:endParaRPr>
                    </a:p>
                    <a:p>
                      <a:pPr>
                        <a:lnSpc>
                          <a:spcPct val="115000"/>
                        </a:lnSpc>
                        <a:spcAft>
                          <a:spcPts val="0"/>
                        </a:spcAft>
                      </a:pPr>
                      <a:r>
                        <a:rPr lang="de-DE" sz="1400" b="1" kern="1200" dirty="0">
                          <a:solidFill>
                            <a:srgbClr val="00B050"/>
                          </a:solidFill>
                          <a:effectLst/>
                          <a:latin typeface="+mn-lt"/>
                          <a:ea typeface="+mn-ea"/>
                          <a:cs typeface="+mn-cs"/>
                        </a:rPr>
                        <a:t>+ Lesen</a:t>
                      </a:r>
                    </a:p>
                  </a:txBody>
                  <a:tcPr marL="56923" marR="56923" marT="0" marB="0"/>
                </a:tc>
                <a:tc>
                  <a:txBody>
                    <a:bodyPr/>
                    <a:lstStyle/>
                    <a:p>
                      <a:pPr marL="0" algn="l" defTabSz="914400" rtl="0" eaLnBrk="1" latinLnBrk="0" hangingPunct="1">
                        <a:lnSpc>
                          <a:spcPct val="115000"/>
                        </a:lnSpc>
                        <a:spcAft>
                          <a:spcPts val="0"/>
                        </a:spcAft>
                      </a:pPr>
                      <a:r>
                        <a:rPr lang="de-DE" sz="1400" b="1" kern="1200" dirty="0">
                          <a:solidFill>
                            <a:srgbClr val="0033CC"/>
                          </a:solidFill>
                          <a:effectLst/>
                          <a:latin typeface="+mn-lt"/>
                          <a:ea typeface="+mn-ea"/>
                          <a:cs typeface="+mn-cs"/>
                        </a:rPr>
                        <a:t>Schreiben</a:t>
                      </a:r>
                    </a:p>
                    <a:p>
                      <a:pPr marL="0" marR="0" lvl="0" indent="0" algn="l" defTabSz="914400" rtl="0" eaLnBrk="1" fontAlgn="auto" latinLnBrk="0" hangingPunct="1">
                        <a:lnSpc>
                          <a:spcPct val="115000"/>
                        </a:lnSpc>
                        <a:spcBef>
                          <a:spcPts val="0"/>
                        </a:spcBef>
                        <a:spcAft>
                          <a:spcPts val="0"/>
                        </a:spcAft>
                        <a:buClrTx/>
                        <a:buSzTx/>
                        <a:buFontTx/>
                        <a:buNone/>
                        <a:tabLst/>
                        <a:defRPr/>
                      </a:pPr>
                      <a:r>
                        <a:rPr lang="de-DE" sz="1400" b="1" kern="1200" dirty="0">
                          <a:solidFill>
                            <a:srgbClr val="0033CC"/>
                          </a:solidFill>
                          <a:effectLst/>
                          <a:latin typeface="+mn-lt"/>
                          <a:ea typeface="+mn-ea"/>
                          <a:cs typeface="+mn-cs"/>
                        </a:rPr>
                        <a:t>+ Lesen</a:t>
                      </a:r>
                    </a:p>
                    <a:p>
                      <a:pPr marL="0" marR="0" indent="0" algn="l" defTabSz="914400" rtl="0" eaLnBrk="1" fontAlgn="auto" latinLnBrk="0" hangingPunct="1">
                        <a:lnSpc>
                          <a:spcPct val="115000"/>
                        </a:lnSpc>
                        <a:spcBef>
                          <a:spcPts val="0"/>
                        </a:spcBef>
                        <a:spcAft>
                          <a:spcPts val="0"/>
                        </a:spcAft>
                        <a:buClrTx/>
                        <a:buSzTx/>
                        <a:buFontTx/>
                        <a:buNone/>
                        <a:tabLst/>
                        <a:defRPr/>
                      </a:pPr>
                      <a:r>
                        <a:rPr lang="de-DE" sz="1400" b="1" kern="1200" dirty="0">
                          <a:solidFill>
                            <a:srgbClr val="0033CC"/>
                          </a:solidFill>
                          <a:effectLst/>
                          <a:latin typeface="+mn-lt"/>
                          <a:ea typeface="+mn-ea"/>
                          <a:cs typeface="+mn-cs"/>
                        </a:rPr>
                        <a:t>+ Sprachmittlung</a:t>
                      </a:r>
                    </a:p>
                  </a:txBody>
                  <a:tcPr marL="56923" marR="56923" marT="0" marB="0"/>
                </a:tc>
                <a:tc>
                  <a:txBody>
                    <a:bodyPr/>
                    <a:lstStyle/>
                    <a:p>
                      <a:pPr>
                        <a:lnSpc>
                          <a:spcPct val="115000"/>
                        </a:lnSpc>
                        <a:spcAft>
                          <a:spcPts val="0"/>
                        </a:spcAft>
                      </a:pPr>
                      <a:endParaRPr lang="de-DE" sz="1400" b="1" kern="1200" dirty="0">
                        <a:solidFill>
                          <a:srgbClr val="7030A0"/>
                        </a:solidFill>
                        <a:effectLst/>
                        <a:latin typeface="+mn-lt"/>
                        <a:ea typeface="+mn-ea"/>
                        <a:cs typeface="+mn-cs"/>
                      </a:endParaRPr>
                    </a:p>
                  </a:txBody>
                  <a:tcPr marL="56923" marR="56923" marT="0" marB="0">
                    <a:solidFill>
                      <a:schemeClr val="tx2">
                        <a:lumMod val="50000"/>
                      </a:schemeClr>
                    </a:solidFill>
                  </a:tcPr>
                </a:tc>
                <a:extLst>
                  <a:ext uri="{0D108BD9-81ED-4DB2-BD59-A6C34878D82A}">
                    <a16:rowId xmlns:a16="http://schemas.microsoft.com/office/drawing/2014/main" val="10002"/>
                  </a:ext>
                </a:extLst>
              </a:tr>
            </a:tbl>
          </a:graphicData>
        </a:graphic>
      </p:graphicFrame>
      <p:sp>
        <p:nvSpPr>
          <p:cNvPr id="9" name="Rechteck 8"/>
          <p:cNvSpPr/>
          <p:nvPr/>
        </p:nvSpPr>
        <p:spPr>
          <a:xfrm>
            <a:off x="310142" y="1052736"/>
            <a:ext cx="8712968" cy="1846659"/>
          </a:xfrm>
          <a:prstGeom prst="rect">
            <a:avLst/>
          </a:prstGeom>
        </p:spPr>
        <p:txBody>
          <a:bodyPr wrap="square">
            <a:spAutoFit/>
          </a:bodyPr>
          <a:lstStyle/>
          <a:p>
            <a:r>
              <a:rPr lang="de-DE" sz="2400" b="1" dirty="0">
                <a:solidFill>
                  <a:srgbClr val="FF0000"/>
                </a:solidFill>
              </a:rPr>
              <a:t>2.  Zu überprüfende Kompetenzen in der Stufe</a:t>
            </a:r>
          </a:p>
          <a:p>
            <a:pPr lvl="0"/>
            <a:endParaRPr lang="de-DE" dirty="0"/>
          </a:p>
          <a:p>
            <a:pPr lvl="0"/>
            <a:r>
              <a:rPr lang="de-DE" dirty="0"/>
              <a:t>Die Teilkompetenzen Sprachmittlung, Hör-/Hörsehverstehen und Leseverstehen sind jeweils mindestens einmal innerhalb von Stufe 2 im Rahmen einer Klassenarbeit zu überprüfen.</a:t>
            </a:r>
          </a:p>
          <a:p>
            <a:pPr lvl="0"/>
            <a:endParaRPr lang="de-DE" dirty="0"/>
          </a:p>
          <a:p>
            <a:pPr lvl="0"/>
            <a:r>
              <a:rPr lang="de-DE" dirty="0">
                <a:solidFill>
                  <a:srgbClr val="FF0000"/>
                </a:solidFill>
              </a:rPr>
              <a:t>Beispiel zweite Stufe (8-10 Klassenarbeiten insgesamt): </a:t>
            </a:r>
          </a:p>
        </p:txBody>
      </p:sp>
      <p:sp>
        <p:nvSpPr>
          <p:cNvPr id="10"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36884808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Lernerfolgsüberprüfung und Leistungsbewertung</a:t>
            </a:r>
          </a:p>
        </p:txBody>
      </p:sp>
      <p:sp>
        <p:nvSpPr>
          <p:cNvPr id="3" name="Inhaltsplatzhalter 2"/>
          <p:cNvSpPr>
            <a:spLocks noGrp="1"/>
          </p:cNvSpPr>
          <p:nvPr>
            <p:ph idx="1"/>
          </p:nvPr>
        </p:nvSpPr>
        <p:spPr>
          <a:xfrm>
            <a:off x="323528" y="1916832"/>
            <a:ext cx="8579296" cy="3816424"/>
          </a:xfrm>
        </p:spPr>
        <p:txBody>
          <a:bodyPr>
            <a:normAutofit/>
          </a:bodyPr>
          <a:lstStyle/>
          <a:p>
            <a:pPr marL="0" indent="0">
              <a:buNone/>
            </a:pPr>
            <a:r>
              <a:rPr lang="de-DE" dirty="0"/>
              <a:t>Einmal im Schuljahr kann gem. § 6 Abs. 8 APO SI eine schriftliche Klassenarbeit durch eine gleichwertige Form der schriftlichen oder mündlichen Leistungsüberprüfung ersetzt werden. </a:t>
            </a:r>
            <a:r>
              <a:rPr lang="de-DE" b="1" dirty="0"/>
              <a:t>Dies kann auch in Form einer mündlichen Kommunikationsprüfung erfolgen.</a:t>
            </a:r>
          </a:p>
          <a:p>
            <a:pPr marL="0" indent="0">
              <a:buNone/>
            </a:pPr>
            <a:endParaRPr lang="de-DE" dirty="0"/>
          </a:p>
          <a:p>
            <a:pPr marL="0" indent="0">
              <a:buNone/>
            </a:pPr>
            <a:r>
              <a:rPr lang="de-DE" sz="2800" dirty="0">
                <a:solidFill>
                  <a:srgbClr val="FF0000"/>
                </a:solidFill>
              </a:rPr>
              <a:t>Vereinbarung in der Fachkonferenz nach Rücksprache mit der Schulleitung</a:t>
            </a:r>
          </a:p>
        </p:txBody>
      </p:sp>
      <p:sp>
        <p:nvSpPr>
          <p:cNvPr id="6" name="Foliennummernplatzhalter 5"/>
          <p:cNvSpPr>
            <a:spLocks noGrp="1"/>
          </p:cNvSpPr>
          <p:nvPr>
            <p:ph type="sldNum" sz="quarter" idx="12"/>
          </p:nvPr>
        </p:nvSpPr>
        <p:spPr/>
        <p:txBody>
          <a:bodyPr/>
          <a:lstStyle/>
          <a:p>
            <a:fld id="{512A4277-7E7A-4AAF-BFC7-47646BF5CD0C}" type="slidenum">
              <a:rPr lang="de-DE" smtClean="0"/>
              <a:t>58</a:t>
            </a:fld>
            <a:endParaRPr lang="de-DE"/>
          </a:p>
        </p:txBody>
      </p:sp>
      <p:sp>
        <p:nvSpPr>
          <p:cNvPr id="7" name="Datumsplatzhalter 3"/>
          <p:cNvSpPr txBox="1">
            <a:spLocks/>
          </p:cNvSpPr>
          <p:nvPr/>
        </p:nvSpPr>
        <p:spPr>
          <a:xfrm>
            <a:off x="251520" y="6356350"/>
            <a:ext cx="756084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1112668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Leistungsbewertung: </a:t>
            </a:r>
            <a:r>
              <a:rPr lang="de-DE" sz="2200" b="1" dirty="0"/>
              <a:t>sprachliche Leistung/Darstellungsleistung</a:t>
            </a:r>
            <a:endParaRPr lang="de-DE" sz="2200" dirty="0"/>
          </a:p>
        </p:txBody>
      </p:sp>
      <p:sp>
        <p:nvSpPr>
          <p:cNvPr id="3" name="Inhaltsplatzhalter 2"/>
          <p:cNvSpPr>
            <a:spLocks noGrp="1"/>
          </p:cNvSpPr>
          <p:nvPr>
            <p:ph idx="1"/>
          </p:nvPr>
        </p:nvSpPr>
        <p:spPr>
          <a:xfrm>
            <a:off x="251520" y="1844824"/>
            <a:ext cx="8579296" cy="3816424"/>
          </a:xfrm>
        </p:spPr>
        <p:txBody>
          <a:bodyPr>
            <a:normAutofit fontScale="92500" lnSpcReduction="10000"/>
          </a:bodyPr>
          <a:lstStyle/>
          <a:p>
            <a:pPr marL="0" indent="0">
              <a:buNone/>
            </a:pPr>
            <a:r>
              <a:rPr lang="de-DE" sz="3800" b="1" dirty="0"/>
              <a:t>Schreiben und Sprachmittlung:</a:t>
            </a:r>
          </a:p>
          <a:p>
            <a:pPr marL="0" indent="0">
              <a:buNone/>
            </a:pPr>
            <a:endParaRPr lang="de-DE" sz="1500" dirty="0"/>
          </a:p>
          <a:p>
            <a:pPr marL="0" indent="0">
              <a:buNone/>
            </a:pPr>
            <a:r>
              <a:rPr lang="de-DE" sz="2900" dirty="0"/>
              <a:t>Bewertungskriterien: </a:t>
            </a:r>
          </a:p>
          <a:p>
            <a:r>
              <a:rPr lang="de-DE" sz="2900" dirty="0"/>
              <a:t>kommunikative Textgestaltung, </a:t>
            </a:r>
          </a:p>
          <a:p>
            <a:r>
              <a:rPr lang="de-DE" sz="2900" dirty="0"/>
              <a:t>Ausdrucksvermögen/Verfügen über sprachliche Mittel</a:t>
            </a:r>
          </a:p>
          <a:p>
            <a:r>
              <a:rPr lang="de-DE" sz="2900" dirty="0"/>
              <a:t>Sprachrichtigkeit</a:t>
            </a:r>
          </a:p>
          <a:p>
            <a:pPr marL="0" indent="0">
              <a:buNone/>
            </a:pPr>
            <a:endParaRPr lang="de-DE" sz="2600" i="1" dirty="0"/>
          </a:p>
          <a:p>
            <a:pPr marL="0" indent="0">
              <a:buNone/>
            </a:pPr>
            <a:r>
              <a:rPr lang="de-DE" sz="2600" i="1" dirty="0"/>
              <a:t>Bei der Bewertung wird </a:t>
            </a:r>
            <a:r>
              <a:rPr lang="de-DE" sz="2600" i="1" dirty="0">
                <a:solidFill>
                  <a:srgbClr val="FF0000"/>
                </a:solidFill>
              </a:rPr>
              <a:t>auch das Gelingen der Kommunikation </a:t>
            </a:r>
            <a:r>
              <a:rPr lang="de-DE" sz="2600" i="1" dirty="0"/>
              <a:t>berücksichtigt.</a:t>
            </a:r>
          </a:p>
        </p:txBody>
      </p:sp>
      <p:sp>
        <p:nvSpPr>
          <p:cNvPr id="6" name="Foliennummernplatzhalter 5"/>
          <p:cNvSpPr>
            <a:spLocks noGrp="1"/>
          </p:cNvSpPr>
          <p:nvPr>
            <p:ph type="sldNum" sz="quarter" idx="12"/>
          </p:nvPr>
        </p:nvSpPr>
        <p:spPr/>
        <p:txBody>
          <a:bodyPr/>
          <a:lstStyle/>
          <a:p>
            <a:fld id="{512A4277-7E7A-4AAF-BFC7-47646BF5CD0C}" type="slidenum">
              <a:rPr lang="de-DE" smtClean="0"/>
              <a:t>59</a:t>
            </a:fld>
            <a:endParaRPr lang="de-DE"/>
          </a:p>
        </p:txBody>
      </p:sp>
      <p:sp>
        <p:nvSpPr>
          <p:cNvPr id="7" name="Datumsplatzhalter 3"/>
          <p:cNvSpPr txBox="1">
            <a:spLocks/>
          </p:cNvSpPr>
          <p:nvPr/>
        </p:nvSpPr>
        <p:spPr>
          <a:xfrm>
            <a:off x="251520" y="6356350"/>
            <a:ext cx="756084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281526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77AE8-29DB-4A4A-9A4D-43F01DEA8C44}"/>
              </a:ext>
            </a:extLst>
          </p:cNvPr>
          <p:cNvSpPr>
            <a:spLocks noGrp="1"/>
          </p:cNvSpPr>
          <p:nvPr>
            <p:ph type="title"/>
          </p:nvPr>
        </p:nvSpPr>
        <p:spPr/>
        <p:txBody>
          <a:bodyPr/>
          <a:lstStyle/>
          <a:p>
            <a:r>
              <a:rPr lang="de-DE" dirty="0"/>
              <a:t>Neue Akzentsetzungen der Kernlehrpläne</a:t>
            </a:r>
          </a:p>
        </p:txBody>
      </p:sp>
      <p:sp>
        <p:nvSpPr>
          <p:cNvPr id="3" name="Inhaltsplatzhalter 2">
            <a:extLst>
              <a:ext uri="{FF2B5EF4-FFF2-40B4-BE49-F238E27FC236}">
                <a16:creationId xmlns:a16="http://schemas.microsoft.com/office/drawing/2014/main" id="{215B63A6-BED9-F040-ADCC-469543B18614}"/>
              </a:ext>
            </a:extLst>
          </p:cNvPr>
          <p:cNvSpPr>
            <a:spLocks noGrp="1"/>
          </p:cNvSpPr>
          <p:nvPr>
            <p:ph idx="1"/>
          </p:nvPr>
        </p:nvSpPr>
        <p:spPr>
          <a:xfrm>
            <a:off x="457200" y="1700808"/>
            <a:ext cx="8229600" cy="4320480"/>
          </a:xfrm>
        </p:spPr>
        <p:txBody>
          <a:bodyPr>
            <a:normAutofit/>
          </a:bodyPr>
          <a:lstStyle/>
          <a:p>
            <a:r>
              <a:rPr lang="de-DE" dirty="0"/>
              <a:t>Ausschärfung der Fachlichkeit</a:t>
            </a:r>
          </a:p>
          <a:p>
            <a:pPr lvl="1"/>
            <a:r>
              <a:rPr lang="de-DE" dirty="0"/>
              <a:t>Präzisere Beschreibung fachlicher Inhalte</a:t>
            </a:r>
          </a:p>
          <a:p>
            <a:pPr lvl="1"/>
            <a:r>
              <a:rPr lang="de-DE" dirty="0"/>
              <a:t>Präzisere Beschreibung fachlicher Prozesse</a:t>
            </a:r>
          </a:p>
          <a:p>
            <a:r>
              <a:rPr lang="de-DE" dirty="0"/>
              <a:t>Gestaltungsspielräume</a:t>
            </a:r>
          </a:p>
          <a:p>
            <a:pPr lvl="1"/>
            <a:r>
              <a:rPr lang="de-DE" dirty="0"/>
              <a:t>Zeit zum Üben, Wiederholen, Vertiefen</a:t>
            </a:r>
          </a:p>
          <a:p>
            <a:pPr lvl="1"/>
            <a:r>
              <a:rPr lang="de-DE" dirty="0"/>
              <a:t>Möglichkeiten zur Auseinandersetzung mit eigenen Fragestellungen</a:t>
            </a:r>
          </a:p>
          <a:p>
            <a:r>
              <a:rPr lang="de-DE" dirty="0"/>
              <a:t>Bezug auf fachübergreifende Zielsetzungen</a:t>
            </a:r>
          </a:p>
          <a:p>
            <a:pPr lvl="1"/>
            <a:r>
              <a:rPr lang="de-DE" dirty="0"/>
              <a:t>Bildung in der digitalen Welt</a:t>
            </a:r>
          </a:p>
          <a:p>
            <a:pPr lvl="1"/>
            <a:r>
              <a:rPr lang="de-DE" dirty="0"/>
              <a:t>Verbraucherbildung</a:t>
            </a:r>
          </a:p>
          <a:p>
            <a:endParaRPr lang="de-DE" dirty="0"/>
          </a:p>
          <a:p>
            <a:endParaRPr lang="de-DE" dirty="0"/>
          </a:p>
          <a:p>
            <a:endParaRPr lang="de-DE" dirty="0"/>
          </a:p>
        </p:txBody>
      </p:sp>
      <p:sp>
        <p:nvSpPr>
          <p:cNvPr id="6" name="Foliennummernplatzhalter 5">
            <a:extLst>
              <a:ext uri="{FF2B5EF4-FFF2-40B4-BE49-F238E27FC236}">
                <a16:creationId xmlns:a16="http://schemas.microsoft.com/office/drawing/2014/main" id="{3F0AAA70-ACB1-794B-B837-571540A6DB05}"/>
              </a:ext>
            </a:extLst>
          </p:cNvPr>
          <p:cNvSpPr>
            <a:spLocks noGrp="1"/>
          </p:cNvSpPr>
          <p:nvPr>
            <p:ph type="sldNum" sz="quarter" idx="12"/>
          </p:nvPr>
        </p:nvSpPr>
        <p:spPr/>
        <p:txBody>
          <a:bodyPr/>
          <a:lstStyle/>
          <a:p>
            <a:fld id="{512A4277-7E7A-4AAF-BFC7-47646BF5CD0C}" type="slidenum">
              <a:rPr lang="de-DE" smtClean="0"/>
              <a:t>6</a:t>
            </a:fld>
            <a:endParaRPr lang="de-DE"/>
          </a:p>
        </p:txBody>
      </p:sp>
      <p:sp>
        <p:nvSpPr>
          <p:cNvPr id="7"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40616530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60</a:t>
            </a:fld>
            <a:endParaRPr lang="de-DE"/>
          </a:p>
        </p:txBody>
      </p:sp>
      <p:sp>
        <p:nvSpPr>
          <p:cNvPr id="7" name="Datumsplatzhalter 3"/>
          <p:cNvSpPr txBox="1">
            <a:spLocks/>
          </p:cNvSpPr>
          <p:nvPr/>
        </p:nvSpPr>
        <p:spPr>
          <a:xfrm>
            <a:off x="251520" y="6356350"/>
            <a:ext cx="756084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Überregionale Implementationsveranstaltungen der BR Arnsberg, Detmold, Düsseldorf, Köln, Münster zur Einführung des Kernlehrplans Spanisch - Gymnasium SI </a:t>
            </a:r>
          </a:p>
        </p:txBody>
      </p:sp>
      <p:sp>
        <p:nvSpPr>
          <p:cNvPr id="8" name="Inhaltsplatzhalter 2"/>
          <p:cNvSpPr>
            <a:spLocks noGrp="1"/>
          </p:cNvSpPr>
          <p:nvPr>
            <p:ph idx="1"/>
          </p:nvPr>
        </p:nvSpPr>
        <p:spPr/>
        <p:txBody>
          <a:bodyPr>
            <a:normAutofit/>
          </a:bodyPr>
          <a:lstStyle/>
          <a:p>
            <a:pPr lvl="0"/>
            <a:r>
              <a:rPr lang="de-DE" dirty="0" smtClean="0"/>
              <a:t>Die </a:t>
            </a:r>
            <a:r>
              <a:rPr lang="de-DE" dirty="0"/>
              <a:t>Klassenarbeiten (ggf. mündliche Prüfungen) prüfen die im Unterricht schwerpunktmäßig erarbeiteten und vertieften Kompetenzen ab. </a:t>
            </a:r>
          </a:p>
          <a:p>
            <a:pPr lvl="0"/>
            <a:r>
              <a:rPr lang="de-DE" dirty="0" smtClean="0"/>
              <a:t>Die Bewertung erfolgt </a:t>
            </a:r>
            <a:r>
              <a:rPr lang="de-DE" dirty="0" err="1" smtClean="0"/>
              <a:t>kriteriengeleitet</a:t>
            </a:r>
            <a:r>
              <a:rPr lang="de-DE" dirty="0" smtClean="0"/>
              <a:t>.</a:t>
            </a:r>
            <a:endParaRPr lang="de-DE" dirty="0"/>
          </a:p>
          <a:p>
            <a:pPr lvl="0"/>
            <a:r>
              <a:rPr lang="de-DE" dirty="0" smtClean="0"/>
              <a:t>Der </a:t>
            </a:r>
            <a:r>
              <a:rPr lang="de-DE" dirty="0"/>
              <a:t>sprachlichen Leistung / Darstellungsleistung </a:t>
            </a:r>
            <a:r>
              <a:rPr lang="de-DE" dirty="0" smtClean="0"/>
              <a:t>kommt grundsätzlich ein höheres Gewicht zu als der inhaltlichen Leistung.</a:t>
            </a:r>
            <a:endParaRPr lang="de-DE" dirty="0"/>
          </a:p>
        </p:txBody>
      </p:sp>
      <p:sp>
        <p:nvSpPr>
          <p:cNvPr id="9" name="Titel 1"/>
          <p:cNvSpPr txBox="1">
            <a:spLocks/>
          </p:cNvSpPr>
          <p:nvPr/>
        </p:nvSpPr>
        <p:spPr>
          <a:xfrm>
            <a:off x="683568" y="674266"/>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endParaRPr lang="de-DE" dirty="0"/>
          </a:p>
        </p:txBody>
      </p:sp>
      <p:sp>
        <p:nvSpPr>
          <p:cNvPr id="10" name="Titel 9"/>
          <p:cNvSpPr>
            <a:spLocks noGrp="1"/>
          </p:cNvSpPr>
          <p:nvPr>
            <p:ph type="title"/>
          </p:nvPr>
        </p:nvSpPr>
        <p:spPr/>
        <p:txBody>
          <a:bodyPr/>
          <a:lstStyle/>
          <a:p>
            <a:r>
              <a:rPr lang="de-DE" dirty="0"/>
              <a:t>Schriftliche Leistungsbewertung</a:t>
            </a:r>
            <a:br>
              <a:rPr lang="de-DE" dirty="0"/>
            </a:br>
            <a:endParaRPr lang="de-DE" dirty="0"/>
          </a:p>
        </p:txBody>
      </p:sp>
    </p:spTree>
    <p:extLst>
      <p:ext uri="{BB962C8B-B14F-4D97-AF65-F5344CB8AC3E}">
        <p14:creationId xmlns:p14="http://schemas.microsoft.com/office/powerpoint/2010/main" val="20546477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a:t>Leistungsbewertung: </a:t>
            </a:r>
            <a:r>
              <a:rPr lang="de-DE" sz="2200" b="1" dirty="0"/>
              <a:t>sprachliche Leistung/Darstellungsleistung</a:t>
            </a:r>
            <a:endParaRPr lang="de-DE" sz="2200" dirty="0"/>
          </a:p>
        </p:txBody>
      </p:sp>
      <p:sp>
        <p:nvSpPr>
          <p:cNvPr id="3" name="Inhaltsplatzhalter 2"/>
          <p:cNvSpPr>
            <a:spLocks noGrp="1"/>
          </p:cNvSpPr>
          <p:nvPr>
            <p:ph idx="1"/>
          </p:nvPr>
        </p:nvSpPr>
        <p:spPr>
          <a:xfrm>
            <a:off x="395536" y="1700808"/>
            <a:ext cx="8579296" cy="4176464"/>
          </a:xfrm>
        </p:spPr>
        <p:txBody>
          <a:bodyPr>
            <a:normAutofit fontScale="85000" lnSpcReduction="20000"/>
          </a:bodyPr>
          <a:lstStyle/>
          <a:p>
            <a:pPr marL="0" indent="0">
              <a:buNone/>
            </a:pPr>
            <a:r>
              <a:rPr lang="de-DE" sz="4500" b="1" dirty="0"/>
              <a:t>Sprechen:</a:t>
            </a:r>
          </a:p>
          <a:p>
            <a:pPr marL="0" indent="0">
              <a:buNone/>
            </a:pPr>
            <a:endParaRPr lang="de-DE" sz="2400" b="1" dirty="0"/>
          </a:p>
          <a:p>
            <a:pPr marL="0" indent="0">
              <a:buNone/>
            </a:pPr>
            <a:r>
              <a:rPr lang="de-DE" sz="2900" dirty="0"/>
              <a:t>Bewertungskriterien:</a:t>
            </a:r>
          </a:p>
          <a:p>
            <a:pPr>
              <a:lnSpc>
                <a:spcPct val="110000"/>
              </a:lnSpc>
            </a:pPr>
            <a:r>
              <a:rPr lang="de-DE" sz="2900" dirty="0"/>
              <a:t>kommunikative Strategie </a:t>
            </a:r>
          </a:p>
          <a:p>
            <a:pPr>
              <a:lnSpc>
                <a:spcPct val="110000"/>
              </a:lnSpc>
            </a:pPr>
            <a:r>
              <a:rPr lang="de-DE" sz="2900" dirty="0"/>
              <a:t>Präsentations- oder Diskurskompetenz </a:t>
            </a:r>
          </a:p>
          <a:p>
            <a:pPr>
              <a:lnSpc>
                <a:spcPct val="110000"/>
              </a:lnSpc>
            </a:pPr>
            <a:r>
              <a:rPr lang="de-DE" sz="2900" dirty="0"/>
              <a:t>Verfügen über sprachliche Mittel</a:t>
            </a:r>
          </a:p>
          <a:p>
            <a:pPr>
              <a:lnSpc>
                <a:spcPct val="110000"/>
              </a:lnSpc>
            </a:pPr>
            <a:r>
              <a:rPr lang="de-DE" sz="2900" dirty="0"/>
              <a:t>sprachliche Korrektheit.</a:t>
            </a:r>
          </a:p>
          <a:p>
            <a:pPr marL="0" indent="0">
              <a:lnSpc>
                <a:spcPct val="110000"/>
              </a:lnSpc>
              <a:buNone/>
            </a:pPr>
            <a:r>
              <a:rPr lang="de-DE" sz="2900" dirty="0"/>
              <a:t> </a:t>
            </a:r>
          </a:p>
          <a:p>
            <a:pPr marL="0" indent="0">
              <a:buNone/>
            </a:pPr>
            <a:r>
              <a:rPr lang="de-DE" sz="3200" i="1" dirty="0"/>
              <a:t>Bei der Bewertung wird </a:t>
            </a:r>
            <a:r>
              <a:rPr lang="de-DE" sz="3200" i="1" dirty="0">
                <a:solidFill>
                  <a:srgbClr val="FF0000"/>
                </a:solidFill>
              </a:rPr>
              <a:t>insbesondere das Gelingen der Kommunikation</a:t>
            </a:r>
            <a:r>
              <a:rPr lang="de-DE" sz="3200" i="1" dirty="0"/>
              <a:t> berücksichtigt.</a:t>
            </a:r>
          </a:p>
        </p:txBody>
      </p:sp>
      <p:sp>
        <p:nvSpPr>
          <p:cNvPr id="6" name="Foliennummernplatzhalter 5"/>
          <p:cNvSpPr>
            <a:spLocks noGrp="1"/>
          </p:cNvSpPr>
          <p:nvPr>
            <p:ph type="sldNum" sz="quarter" idx="12"/>
          </p:nvPr>
        </p:nvSpPr>
        <p:spPr/>
        <p:txBody>
          <a:bodyPr/>
          <a:lstStyle/>
          <a:p>
            <a:fld id="{512A4277-7E7A-4AAF-BFC7-47646BF5CD0C}" type="slidenum">
              <a:rPr lang="de-DE" smtClean="0"/>
              <a:t>61</a:t>
            </a:fld>
            <a:endParaRPr lang="de-DE"/>
          </a:p>
        </p:txBody>
      </p:sp>
      <p:sp>
        <p:nvSpPr>
          <p:cNvPr id="7" name="Datumsplatzhalter 3"/>
          <p:cNvSpPr txBox="1">
            <a:spLocks/>
          </p:cNvSpPr>
          <p:nvPr/>
        </p:nvSpPr>
        <p:spPr>
          <a:xfrm>
            <a:off x="251520" y="6356350"/>
            <a:ext cx="756084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30716205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solidFill>
                  <a:schemeClr val="bg1">
                    <a:lumMod val="65000"/>
                  </a:schemeClr>
                </a:solidFill>
              </a:rPr>
              <a:t>Merkmale der neuen Kernlehrpläne</a:t>
            </a:r>
          </a:p>
          <a:p>
            <a:pPr marL="514350" indent="-514350">
              <a:spcBef>
                <a:spcPts val="1200"/>
              </a:spcBef>
              <a:buFont typeface="+mj-lt"/>
              <a:buAutoNum type="arabicPeriod"/>
            </a:pPr>
            <a:r>
              <a:rPr lang="de-DE" dirty="0">
                <a:solidFill>
                  <a:schemeClr val="bg1">
                    <a:lumMod val="65000"/>
                  </a:schemeClr>
                </a:solidFill>
              </a:rPr>
              <a:t>Übergreifende Aufgaben</a:t>
            </a:r>
          </a:p>
          <a:p>
            <a:pPr marL="514350" indent="-514350">
              <a:spcBef>
                <a:spcPts val="1200"/>
              </a:spcBef>
              <a:buFont typeface="+mj-lt"/>
              <a:buAutoNum type="arabicPeriod"/>
            </a:pPr>
            <a:r>
              <a:rPr lang="de-DE" dirty="0">
                <a:solidFill>
                  <a:schemeClr val="bg1">
                    <a:lumMod val="65000"/>
                  </a:schemeClr>
                </a:solidFill>
              </a:rPr>
              <a:t>Schulinterne Lehrpläne</a:t>
            </a:r>
          </a:p>
          <a:p>
            <a:pPr marL="514350" indent="-514350">
              <a:spcBef>
                <a:spcPts val="1200"/>
              </a:spcBef>
              <a:buFont typeface="+mj-lt"/>
              <a:buAutoNum type="arabicPeriod"/>
            </a:pPr>
            <a:r>
              <a:rPr lang="de-DE" dirty="0">
                <a:solidFill>
                  <a:schemeClr val="bg1">
                    <a:lumMod val="65000"/>
                  </a:schemeClr>
                </a:solidFill>
              </a:rPr>
              <a:t>Der Kernlehrplan Spanisch im Detail</a:t>
            </a:r>
          </a:p>
          <a:p>
            <a:pPr marL="514350" indent="-514350">
              <a:spcBef>
                <a:spcPts val="1200"/>
              </a:spcBef>
              <a:buFont typeface="+mj-lt"/>
              <a:buAutoNum type="arabicPeriod"/>
            </a:pPr>
            <a:r>
              <a:rPr lang="de-DE" dirty="0"/>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62</a:t>
            </a:fld>
            <a:endParaRPr lang="de-DE"/>
          </a:p>
        </p:txBody>
      </p:sp>
      <p:sp>
        <p:nvSpPr>
          <p:cNvPr id="8" name="Datumsplatzhalter 3"/>
          <p:cNvSpPr txBox="1">
            <a:spLocks/>
          </p:cNvSpPr>
          <p:nvPr/>
        </p:nvSpPr>
        <p:spPr>
          <a:xfrm>
            <a:off x="251520" y="6356350"/>
            <a:ext cx="756084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796514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pPr>
              <a:spcBef>
                <a:spcPts val="1200"/>
              </a:spcBef>
            </a:pPr>
            <a:r>
              <a:rPr lang="de-DE" dirty="0"/>
              <a:t>Fachliche Unterstützungsmaterialien</a:t>
            </a:r>
          </a:p>
        </p:txBody>
      </p:sp>
      <p:sp>
        <p:nvSpPr>
          <p:cNvPr id="9" name="Inhaltsplatzhalter 2"/>
          <p:cNvSpPr>
            <a:spLocks noGrp="1"/>
          </p:cNvSpPr>
          <p:nvPr>
            <p:ph idx="1"/>
          </p:nvPr>
        </p:nvSpPr>
        <p:spPr>
          <a:xfrm>
            <a:off x="457200" y="1700808"/>
            <a:ext cx="8219256" cy="4205064"/>
          </a:xfrm>
        </p:spPr>
        <p:txBody>
          <a:bodyPr>
            <a:normAutofit/>
          </a:bodyPr>
          <a:lstStyle/>
          <a:p>
            <a:pPr marL="1085850" lvl="2" indent="-285750">
              <a:spcBef>
                <a:spcPts val="1200"/>
              </a:spcBef>
            </a:pPr>
            <a:endParaRPr lang="de-DE" sz="2400" dirty="0"/>
          </a:p>
          <a:p>
            <a:pPr marL="1085850" lvl="2" indent="-285750">
              <a:spcBef>
                <a:spcPts val="1200"/>
              </a:spcBef>
            </a:pPr>
            <a:r>
              <a:rPr lang="de-DE" sz="2800" dirty="0"/>
              <a:t>Schulinterner Lehrplan</a:t>
            </a:r>
          </a:p>
          <a:p>
            <a:pPr marL="1085850" lvl="2" indent="-285750">
              <a:spcBef>
                <a:spcPts val="1200"/>
              </a:spcBef>
            </a:pPr>
            <a:r>
              <a:rPr lang="de-DE" sz="2800" dirty="0"/>
              <a:t>Beispiel Klassenarbeiten mit Erwartungshorizonten</a:t>
            </a:r>
          </a:p>
          <a:p>
            <a:pPr marL="1085850" lvl="2" indent="-285750">
              <a:spcBef>
                <a:spcPts val="1200"/>
              </a:spcBef>
            </a:pPr>
            <a:r>
              <a:rPr lang="de-DE" sz="2800" dirty="0"/>
              <a:t>Glossar (noch in Arbeit)</a:t>
            </a:r>
          </a:p>
          <a:p>
            <a:pPr marL="1314450" lvl="2" indent="-514350">
              <a:spcBef>
                <a:spcPts val="1200"/>
              </a:spcBef>
              <a:buFont typeface="+mj-lt"/>
              <a:buAutoNum type="arabicPeriod"/>
            </a:pPr>
            <a:endParaRPr lang="de-DE" dirty="0"/>
          </a:p>
          <a:p>
            <a:pPr marL="0" indent="0">
              <a:buNone/>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63</a:t>
            </a:fld>
            <a:endParaRPr lang="de-DE"/>
          </a:p>
        </p:txBody>
      </p:sp>
      <p:sp>
        <p:nvSpPr>
          <p:cNvPr id="8" name="Datumsplatzhalter 3"/>
          <p:cNvSpPr txBox="1">
            <a:spLocks/>
          </p:cNvSpPr>
          <p:nvPr/>
        </p:nvSpPr>
        <p:spPr>
          <a:xfrm>
            <a:off x="251520" y="6356350"/>
            <a:ext cx="756084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38467377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rot="20908396">
            <a:off x="457200" y="1700808"/>
            <a:ext cx="8229600" cy="4205064"/>
          </a:xfrm>
        </p:spPr>
        <p:txBody>
          <a:bodyPr/>
          <a:lstStyle/>
          <a:p>
            <a:pPr marL="0" indent="0" algn="ctr">
              <a:buNone/>
            </a:pPr>
            <a:endParaRPr lang="de-DE" dirty="0"/>
          </a:p>
          <a:p>
            <a:pPr marL="0" indent="0" algn="ctr">
              <a:buNone/>
            </a:pPr>
            <a:endParaRPr lang="de-DE" dirty="0"/>
          </a:p>
          <a:p>
            <a:pPr marL="0" indent="0" algn="ctr">
              <a:buNone/>
            </a:pPr>
            <a:r>
              <a:rPr lang="de-DE" sz="4000" dirty="0"/>
              <a:t>Vielen Dank für Ihre Aufmerksamkeit!</a:t>
            </a:r>
          </a:p>
          <a:p>
            <a:pPr marL="0" indent="0" algn="ctr">
              <a:buNone/>
            </a:pPr>
            <a:r>
              <a:rPr lang="de-DE" sz="4000" dirty="0"/>
              <a:t>Gute Heimreise! </a:t>
            </a:r>
          </a:p>
          <a:p>
            <a:pPr marL="0" indent="0" algn="ctr">
              <a:buNone/>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64</a:t>
            </a:fld>
            <a:endParaRPr lang="de-DE"/>
          </a:p>
        </p:txBody>
      </p:sp>
      <p:sp>
        <p:nvSpPr>
          <p:cNvPr id="7" name="Datumsplatzhalter 3"/>
          <p:cNvSpPr txBox="1">
            <a:spLocks/>
          </p:cNvSpPr>
          <p:nvPr/>
        </p:nvSpPr>
        <p:spPr>
          <a:xfrm>
            <a:off x="251520" y="6356350"/>
            <a:ext cx="756084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401922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solidFill>
                  <a:schemeClr val="bg1">
                    <a:lumMod val="65000"/>
                  </a:schemeClr>
                </a:solidFill>
              </a:rPr>
              <a:t>Merkmale der neuen Kernlehrpläne</a:t>
            </a:r>
          </a:p>
          <a:p>
            <a:pPr marL="514350" indent="-514350">
              <a:spcBef>
                <a:spcPts val="1200"/>
              </a:spcBef>
              <a:buFont typeface="+mj-lt"/>
              <a:buAutoNum type="arabicPeriod"/>
            </a:pPr>
            <a:r>
              <a:rPr lang="de-DE" dirty="0"/>
              <a:t>Übergreifende Aufgaben</a:t>
            </a:r>
          </a:p>
          <a:p>
            <a:pPr marL="514350" indent="-514350">
              <a:spcBef>
                <a:spcPts val="1200"/>
              </a:spcBef>
              <a:buFont typeface="+mj-lt"/>
              <a:buAutoNum type="arabicPeriod"/>
            </a:pPr>
            <a:r>
              <a:rPr lang="de-DE" dirty="0">
                <a:solidFill>
                  <a:schemeClr val="bg1">
                    <a:lumMod val="65000"/>
                  </a:schemeClr>
                </a:solidFill>
              </a:rPr>
              <a:t>Schulinterne Lehrpläne</a:t>
            </a:r>
          </a:p>
          <a:p>
            <a:pPr marL="514350" indent="-514350">
              <a:spcBef>
                <a:spcPts val="1200"/>
              </a:spcBef>
              <a:buFont typeface="+mj-lt"/>
              <a:buAutoNum type="arabicPeriod"/>
            </a:pPr>
            <a:r>
              <a:rPr lang="de-DE" dirty="0">
                <a:solidFill>
                  <a:schemeClr val="bg1">
                    <a:lumMod val="65000"/>
                  </a:schemeClr>
                </a:solidFill>
              </a:rPr>
              <a:t>Der Kernlehrplan Spanisch im Detail</a:t>
            </a:r>
          </a:p>
          <a:p>
            <a:pPr marL="514350" indent="-514350">
              <a:spcBef>
                <a:spcPts val="1200"/>
              </a:spcBef>
              <a:buFont typeface="+mj-lt"/>
              <a:buAutoNum type="arabicPeriod"/>
            </a:pPr>
            <a:r>
              <a:rPr lang="de-DE" dirty="0">
                <a:solidFill>
                  <a:schemeClr val="bg1">
                    <a:lumMod val="65000"/>
                  </a:schemeClr>
                </a:solidFill>
              </a:rPr>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7</a:t>
            </a:fld>
            <a:endParaRPr lang="de-DE"/>
          </a:p>
        </p:txBody>
      </p:sp>
      <p:sp>
        <p:nvSpPr>
          <p:cNvPr id="7"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79651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Aufträge für alle Fächer</a:t>
            </a:r>
          </a:p>
        </p:txBody>
      </p:sp>
      <p:sp>
        <p:nvSpPr>
          <p:cNvPr id="3" name="Inhaltsplatzhalter 2"/>
          <p:cNvSpPr>
            <a:spLocks noGrp="1"/>
          </p:cNvSpPr>
          <p:nvPr>
            <p:ph idx="1"/>
          </p:nvPr>
        </p:nvSpPr>
        <p:spPr/>
        <p:txBody>
          <a:bodyPr>
            <a:normAutofit fontScale="55000" lnSpcReduction="20000"/>
          </a:bodyPr>
          <a:lstStyle/>
          <a:p>
            <a:pPr>
              <a:spcBef>
                <a:spcPts val="1200"/>
              </a:spcBef>
            </a:pPr>
            <a:r>
              <a:rPr lang="de-DE" sz="4000" dirty="0"/>
              <a:t>Bildung in der digitalen Welt</a:t>
            </a:r>
            <a:br>
              <a:rPr lang="de-DE" sz="4000" dirty="0"/>
            </a:br>
            <a:r>
              <a:rPr lang="de-DE" sz="4000" dirty="0"/>
              <a:t>Grundlage: Medienkompetenzrahmen NRW</a:t>
            </a:r>
          </a:p>
          <a:p>
            <a:pPr>
              <a:spcBef>
                <a:spcPts val="1200"/>
              </a:spcBef>
            </a:pPr>
            <a:r>
              <a:rPr lang="de-DE" sz="4000" dirty="0"/>
              <a:t>Verbraucherbildung (Bildung für nachhaltige Entwicklung)</a:t>
            </a:r>
            <a:br>
              <a:rPr lang="de-DE" sz="4000" dirty="0"/>
            </a:br>
            <a:r>
              <a:rPr lang="de-DE" sz="4000" dirty="0"/>
              <a:t>Grundlage: Rahmenvorgabe</a:t>
            </a:r>
          </a:p>
          <a:p>
            <a:pPr marL="0" indent="0">
              <a:buNone/>
            </a:pPr>
            <a:endParaRPr lang="de-DE" sz="4000" dirty="0"/>
          </a:p>
          <a:p>
            <a:pPr marL="0" indent="0">
              <a:buNone/>
            </a:pPr>
            <a:r>
              <a:rPr lang="de-DE" sz="4000" dirty="0"/>
              <a:t>Einbindung in die Kernlehrpläne</a:t>
            </a:r>
          </a:p>
          <a:p>
            <a:pPr>
              <a:spcBef>
                <a:spcPts val="1200"/>
              </a:spcBef>
            </a:pPr>
            <a:r>
              <a:rPr lang="de-DE" sz="4000" dirty="0"/>
              <a:t>Fachspezifische Anbindung und Konkretisierung</a:t>
            </a:r>
          </a:p>
          <a:p>
            <a:pPr>
              <a:spcBef>
                <a:spcPts val="1200"/>
              </a:spcBef>
            </a:pPr>
            <a:r>
              <a:rPr lang="de-DE" sz="4000" dirty="0"/>
              <a:t>Erreichen der Ziele der Vorgaben arbeitsteilig im Zusammenspiel aller Fächer und im Verlauf des gesamten Bildungsgangs </a:t>
            </a:r>
          </a:p>
          <a:p>
            <a:pPr>
              <a:spcBef>
                <a:spcPts val="1200"/>
              </a:spcBef>
            </a:pPr>
            <a:r>
              <a:rPr lang="de-DE" sz="4000" dirty="0"/>
              <a:t>Synopsen dazu werden den Schulen über den Lehrplannavigator zur Verfügung gestellt.</a:t>
            </a:r>
          </a:p>
          <a:p>
            <a:endParaRPr lang="de-DE" dirty="0"/>
          </a:p>
          <a:p>
            <a:endParaRPr lang="de-DE" dirty="0"/>
          </a:p>
        </p:txBody>
      </p:sp>
      <p:sp>
        <p:nvSpPr>
          <p:cNvPr id="6" name="Foliennummernplatzhalter 5">
            <a:extLst>
              <a:ext uri="{FF2B5EF4-FFF2-40B4-BE49-F238E27FC236}">
                <a16:creationId xmlns:a16="http://schemas.microsoft.com/office/drawing/2014/main" id="{3C203866-80FD-2A40-A83A-AFCDEC564489}"/>
              </a:ext>
            </a:extLst>
          </p:cNvPr>
          <p:cNvSpPr>
            <a:spLocks noGrp="1"/>
          </p:cNvSpPr>
          <p:nvPr>
            <p:ph type="sldNum" sz="quarter" idx="12"/>
          </p:nvPr>
        </p:nvSpPr>
        <p:spPr/>
        <p:txBody>
          <a:bodyPr/>
          <a:lstStyle/>
          <a:p>
            <a:fld id="{512A4277-7E7A-4AAF-BFC7-47646BF5CD0C}" type="slidenum">
              <a:rPr lang="de-DE" smtClean="0"/>
              <a:t>8</a:t>
            </a:fld>
            <a:endParaRPr lang="de-DE"/>
          </a:p>
        </p:txBody>
      </p:sp>
      <p:sp>
        <p:nvSpPr>
          <p:cNvPr id="7"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246516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t>9</a:t>
            </a:fld>
            <a:endParaRPr lang="de-DE"/>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2723951" cy="646331"/>
          </a:xfrm>
          <a:prstGeom prst="rect">
            <a:avLst/>
          </a:prstGeom>
          <a:noFill/>
        </p:spPr>
        <p:txBody>
          <a:bodyPr wrap="none" rtlCol="0">
            <a:spAutoFit/>
          </a:bodyPr>
          <a:lstStyle/>
          <a:p>
            <a:r>
              <a:rPr lang="de-DE" dirty="0"/>
              <a:t>Module zur informatischen</a:t>
            </a:r>
          </a:p>
          <a:p>
            <a:r>
              <a:rPr lang="de-DE" dirty="0"/>
              <a:t>Grundbildung </a:t>
            </a:r>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
        <p:nvSpPr>
          <p:cNvPr id="43" name="Datumsplatzhalter 3"/>
          <p:cNvSpPr>
            <a:spLocks noGrp="1"/>
          </p:cNvSpPr>
          <p:nvPr>
            <p:ph type="dt" sz="half" idx="10"/>
          </p:nvPr>
        </p:nvSpPr>
        <p:spPr>
          <a:xfrm>
            <a:off x="179512" y="6356350"/>
            <a:ext cx="7560840" cy="365125"/>
          </a:xfrm>
        </p:spPr>
        <p:txBody>
          <a:bodyPr/>
          <a:lstStyle/>
          <a:p>
            <a:r>
              <a:rPr lang="de-DE" dirty="0"/>
              <a:t>Überregionale Implementationsveranstaltungen der BR Arnsberg, Detmold, Düsseldorf, Köln, Münster zur Einführung des Kernlehrplans Spanisch - Gymnasium SI </a:t>
            </a:r>
          </a:p>
        </p:txBody>
      </p:sp>
    </p:spTree>
    <p:extLst>
      <p:ext uri="{BB962C8B-B14F-4D97-AF65-F5344CB8AC3E}">
        <p14:creationId xmlns:p14="http://schemas.microsoft.com/office/powerpoint/2010/main" val="1423537899"/>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5207</Words>
  <PresentationFormat>Bildschirmpräsentation (4:3)</PresentationFormat>
  <Paragraphs>856</Paragraphs>
  <Slides>64</Slides>
  <Notes>23</Notes>
  <HiddenSlides>1</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64</vt:i4>
      </vt:variant>
    </vt:vector>
  </HeadingPairs>
  <TitlesOfParts>
    <vt:vector size="75" baseType="lpstr">
      <vt:lpstr>MS PGothic</vt:lpstr>
      <vt:lpstr>Arial</vt:lpstr>
      <vt:lpstr>ArialMT</vt:lpstr>
      <vt:lpstr>Calibri</vt:lpstr>
      <vt:lpstr>Corbel</vt:lpstr>
      <vt:lpstr>Courier New</vt:lpstr>
      <vt:lpstr>Symbol</vt:lpstr>
      <vt:lpstr>Times New Roman</vt:lpstr>
      <vt:lpstr>Wingdings</vt:lpstr>
      <vt:lpstr>ヒラギノ角ゴ Pro W3</vt:lpstr>
      <vt:lpstr>QUA-LiS_Vorlage_weiss</vt:lpstr>
      <vt:lpstr>Herzlich willkommen</vt:lpstr>
      <vt:lpstr>Gliederung</vt:lpstr>
      <vt:lpstr>Gliederung</vt:lpstr>
      <vt:lpstr>Grundsätze</vt:lpstr>
      <vt:lpstr>Bewährte Merkmale</vt:lpstr>
      <vt:lpstr>Neue Akzentsetzungen der Kernlehrpläne</vt:lpstr>
      <vt:lpstr>Gliederung</vt:lpstr>
      <vt:lpstr>Aufträge für alle Fächer</vt:lpstr>
      <vt:lpstr>Fachliche Einbindung des MKR</vt:lpstr>
      <vt:lpstr>Fachliche Einbindung RV Verbraucherbildung</vt:lpstr>
      <vt:lpstr>Gliederung</vt:lpstr>
      <vt:lpstr>Schulinterne Lehrpläne - rechtlicher Rahmen</vt:lpstr>
      <vt:lpstr>Schulinterne Lehrpläne - rechtlicher Rahmen</vt:lpstr>
      <vt:lpstr>Curricula: Entwicklung von Wissen und Können</vt:lpstr>
      <vt:lpstr>Merkmale von schulinternen Lehrplänen</vt:lpstr>
      <vt:lpstr>Gliederung für einen schulinternen Lehrplan</vt:lpstr>
      <vt:lpstr>Materialien im Lehrplannavigator</vt:lpstr>
      <vt:lpstr>Gliederung</vt:lpstr>
      <vt:lpstr>Gliederung des Kernlehrplans (Spanisch)</vt:lpstr>
      <vt:lpstr>Die wichtigsten Kontinuitäten</vt:lpstr>
      <vt:lpstr>Die wichtigsten Neuerungen</vt:lpstr>
      <vt:lpstr>Kompetenzbereiche im Vergleich: KLP SI – KLP GOSt</vt:lpstr>
      <vt:lpstr>Neues Strukturmerkmal</vt:lpstr>
      <vt:lpstr>Aufbau und neues Strukturmerkmal </vt:lpstr>
      <vt:lpstr>Aufbau und neues Strukturmerkmal </vt:lpstr>
      <vt:lpstr>Hinweis zu den fachlichen Konkretisierungen </vt:lpstr>
      <vt:lpstr> Hinweise zu den Kompetenzbereichen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Lernerfolgsüberprüfung: Klassenarbeiten Spanisch ab Klasse 9 (Jgst. 9 und 10)</vt:lpstr>
      <vt:lpstr>Lernerfolgsüberprüfung: Klassenarbeiten Spanisch ab Klasse 9 (Jgst. 9 und 10)</vt:lpstr>
      <vt:lpstr>PowerPoint-Präsentation</vt:lpstr>
      <vt:lpstr>PowerPoint-Präsentation</vt:lpstr>
      <vt:lpstr>Lernerfolgsüberprüfung: Klassenarbeiten Spanisch ab Klasse 7 (Jgst. 9 und 10)</vt:lpstr>
      <vt:lpstr>Lernerfolgsüberprüfung: Klassenarbeiten Spanisch ab Klasse 7 (Jgst. 9 und 10)</vt:lpstr>
      <vt:lpstr>Lernerfolgsüberprüfung und Leistungsbewertung</vt:lpstr>
      <vt:lpstr>Leistungsbewertung: sprachliche Leistung/Darstellungsleistung</vt:lpstr>
      <vt:lpstr>Schriftliche Leistungsbewertung </vt:lpstr>
      <vt:lpstr>Leistungsbewertung: sprachliche Leistung/Darstellungsleistung</vt:lpstr>
      <vt:lpstr>Gliederung</vt:lpstr>
      <vt:lpstr>Fachliche Unterstützungsmaterialien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2018-11-19T14:12:53Z</dcterms:created>
  <dcterms:modified xsi:type="dcterms:W3CDTF">2020-02-07T10:39:07Z</dcterms:modified>
</cp:coreProperties>
</file>