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29" r:id="rId24"/>
    <p:sldId id="449" r:id="rId25"/>
    <p:sldId id="448" r:id="rId26"/>
    <p:sldId id="453" r:id="rId27"/>
    <p:sldId id="408" r:id="rId28"/>
    <p:sldId id="383" r:id="rId29"/>
    <p:sldId id="423" r:id="rId30"/>
    <p:sldId id="420" r:id="rId31"/>
    <p:sldId id="424" r:id="rId32"/>
    <p:sldId id="417" r:id="rId33"/>
    <p:sldId id="422" r:id="rId34"/>
    <p:sldId id="445" r:id="rId35"/>
    <p:sldId id="433" r:id="rId36"/>
    <p:sldId id="446" r:id="rId37"/>
    <p:sldId id="434" r:id="rId38"/>
    <p:sldId id="407" r:id="rId39"/>
    <p:sldId id="435" r:id="rId40"/>
    <p:sldId id="442" r:id="rId41"/>
    <p:sldId id="447" r:id="rId42"/>
    <p:sldId id="444" r:id="rId43"/>
    <p:sldId id="381" r:id="rId44"/>
    <p:sldId id="321" r:id="rId4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D0D8E8"/>
    <a:srgbClr val="E9EDF4"/>
    <a:srgbClr val="EFE0C8"/>
    <a:srgbClr val="EFE0A0"/>
    <a:srgbClr val="3399FF"/>
    <a:srgbClr val="DB820B"/>
    <a:srgbClr val="DA8F0B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86691" autoAdjust="0"/>
  </p:normalViewPr>
  <p:slideViewPr>
    <p:cSldViewPr showGuides="1">
      <p:cViewPr varScale="1">
        <p:scale>
          <a:sx n="96" d="100"/>
          <a:sy n="96" d="100"/>
        </p:scale>
        <p:origin x="18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anose="020B0503020204020204" pitchFamily="34" charset="0"/>
            </a:rPr>
            <a:t>Funktionale kommunikative Kompetenz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Sprach-</a:t>
          </a:r>
          <a:r>
            <a:rPr lang="de-DE" sz="1800" b="0" dirty="0" err="1" smtClean="0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Schreiben</a:t>
          </a:r>
          <a:endParaRPr lang="de-DE" sz="1800" dirty="0">
            <a:latin typeface="Corbel" panose="020B0503020204020204" pitchFamily="34" charset="0"/>
          </a:endParaRP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Sprechen</a:t>
          </a:r>
        </a:p>
        <a:p>
          <a:r>
            <a:rPr lang="de-DE" sz="1000" dirty="0" smtClean="0">
              <a:latin typeface="Corbel" panose="020B0503020204020204" pitchFamily="34" charset="0"/>
            </a:rPr>
            <a:t>dialogisch/</a:t>
          </a:r>
          <a:br>
            <a:rPr lang="de-DE" sz="1000" dirty="0" smtClean="0">
              <a:latin typeface="Corbel" panose="020B0503020204020204" pitchFamily="34" charset="0"/>
            </a:rPr>
          </a:br>
          <a:r>
            <a:rPr lang="de-DE" sz="1000" dirty="0" smtClean="0">
              <a:latin typeface="Corbel" panose="020B0503020204020204" pitchFamily="34" charset="0"/>
            </a:rPr>
            <a:t>monologisch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Verfügen über </a:t>
          </a:r>
          <a:br>
            <a:rPr lang="de-DE" sz="2400" b="1" dirty="0" smtClean="0">
              <a:latin typeface="Corbel" pitchFamily="34" charset="0"/>
            </a:rPr>
          </a:br>
          <a:r>
            <a:rPr lang="de-DE" sz="2400" b="1" dirty="0" smtClean="0">
              <a:latin typeface="Corbel" pitchFamily="34" charset="0"/>
            </a:rPr>
            <a:t>sprachliche Mittel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 smtClean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 smtClean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Orthografie</a:t>
          </a:r>
          <a:endParaRPr lang="de-DE" sz="1800" dirty="0">
            <a:latin typeface="Corbel" panose="020B0503020204020204" pitchFamily="34" charset="0"/>
          </a:endParaRP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Interkulturelle kommunikative Kompetenz</a:t>
          </a:r>
          <a:endParaRPr lang="de-DE" sz="2400" b="1" dirty="0">
            <a:latin typeface="Corbel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Text- und Medienkompetenz</a:t>
          </a:r>
          <a:endParaRPr lang="de-DE" sz="2400" b="1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Sach- und Gebrauchstexte</a:t>
          </a:r>
          <a:endParaRPr lang="de-DE" sz="1800" dirty="0">
            <a:latin typeface="Corbel" pitchFamily="34" charset="0"/>
          </a:endParaRP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literarische Texte</a:t>
          </a:r>
          <a:endParaRPr lang="de-DE" sz="1800" dirty="0">
            <a:latin typeface="Corbel" pitchFamily="34" charset="0"/>
          </a:endParaRP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  <dgm:t>
        <a:bodyPr/>
        <a:lstStyle/>
        <a:p>
          <a:endParaRPr lang="de-DE"/>
        </a:p>
      </dgm:t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Sprachlernkompetenz</a:t>
          </a:r>
          <a:endParaRPr lang="de-DE" sz="2400" b="1" dirty="0">
            <a:latin typeface="Corbel" pitchFamily="34" charset="0"/>
          </a:endParaRPr>
        </a:p>
      </dgm:t>
      <dgm:extLst/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dirty="0">
            <a:latin typeface="Corbel" pitchFamily="34" charset="0"/>
          </a:endParaRP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 smtClean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4148155" y="1508950"/>
          <a:ext cx="3496659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3496659" y="762272"/>
              </a:lnTo>
              <a:lnTo>
                <a:pt x="3496659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86A0-E307-44C7-9904-0226ED701451}">
      <dsp:nvSpPr>
        <dsp:cNvPr id="0" name=""/>
        <dsp:cNvSpPr/>
      </dsp:nvSpPr>
      <dsp:spPr>
        <a:xfrm>
          <a:off x="4148155" y="1508950"/>
          <a:ext cx="1759797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1759797" y="762272"/>
              </a:lnTo>
              <a:lnTo>
                <a:pt x="1759797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2435" y="1508950"/>
          <a:ext cx="91440" cy="868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977"/>
              </a:lnTo>
              <a:lnTo>
                <a:pt x="55001" y="734977"/>
              </a:lnTo>
              <a:lnTo>
                <a:pt x="55001" y="868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2420575" y="1508950"/>
          <a:ext cx="1727580" cy="909635"/>
        </a:xfrm>
        <a:custGeom>
          <a:avLst/>
          <a:gdLst/>
          <a:ahLst/>
          <a:cxnLst/>
          <a:rect l="0" t="0" r="0" b="0"/>
          <a:pathLst>
            <a:path>
              <a:moveTo>
                <a:pt x="1727580" y="0"/>
              </a:moveTo>
              <a:lnTo>
                <a:pt x="1727580" y="775920"/>
              </a:lnTo>
              <a:lnTo>
                <a:pt x="0" y="775920"/>
              </a:lnTo>
              <a:lnTo>
                <a:pt x="0" y="909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670073" y="1508950"/>
          <a:ext cx="3478082" cy="895987"/>
        </a:xfrm>
        <a:custGeom>
          <a:avLst/>
          <a:gdLst/>
          <a:ahLst/>
          <a:cxnLst/>
          <a:rect l="0" t="0" r="0" b="0"/>
          <a:pathLst>
            <a:path>
              <a:moveTo>
                <a:pt x="3478082" y="0"/>
              </a:moveTo>
              <a:lnTo>
                <a:pt x="3478082" y="762272"/>
              </a:lnTo>
              <a:lnTo>
                <a:pt x="0" y="762272"/>
              </a:lnTo>
              <a:lnTo>
                <a:pt x="0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920122" y="592390"/>
          <a:ext cx="4456066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2080500" y="744749"/>
          <a:ext cx="4456066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anose="020B0503020204020204" pitchFamily="34" charset="0"/>
            </a:rPr>
            <a:t>Funktionale kommunikative Kompetenz</a:t>
          </a:r>
          <a:endParaRPr lang="de-DE" sz="2400" b="1" kern="1200" dirty="0">
            <a:latin typeface="Corbel" panose="020B0503020204020204" pitchFamily="34" charset="0"/>
          </a:endParaRPr>
        </a:p>
      </dsp:txBody>
      <dsp:txXfrm>
        <a:off x="2107345" y="771594"/>
        <a:ext cx="4402376" cy="862869"/>
      </dsp:txXfrm>
    </dsp:sp>
    <dsp:sp modelId="{302205C5-1DB9-4F17-BB79-CB69C00717DB}">
      <dsp:nvSpPr>
        <dsp:cNvPr id="0" name=""/>
        <dsp:cNvSpPr/>
      </dsp:nvSpPr>
      <dsp:spPr>
        <a:xfrm>
          <a:off x="-51627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0875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Hör-/Hörseh-verstehen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35595" y="2584142"/>
        <a:ext cx="1389710" cy="862869"/>
      </dsp:txXfrm>
    </dsp:sp>
    <dsp:sp modelId="{BC207129-F29A-4197-87E4-5FC994AC82EB}">
      <dsp:nvSpPr>
        <dsp:cNvPr id="0" name=""/>
        <dsp:cNvSpPr/>
      </dsp:nvSpPr>
      <dsp:spPr>
        <a:xfrm>
          <a:off x="1698874" y="2418585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1859252" y="2570944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Lese-verstehen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886097" y="2597789"/>
        <a:ext cx="1389710" cy="862869"/>
      </dsp:txXfrm>
    </dsp:sp>
    <dsp:sp modelId="{33E9ED5B-13FF-4C8F-B5E0-786285FC0A65}">
      <dsp:nvSpPr>
        <dsp:cNvPr id="0" name=""/>
        <dsp:cNvSpPr/>
      </dsp:nvSpPr>
      <dsp:spPr>
        <a:xfrm>
          <a:off x="3435736" y="2377642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3596114" y="2530001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Sprechen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latin typeface="Corbel" panose="020B0503020204020204" pitchFamily="34" charset="0"/>
            </a:rPr>
            <a:t>dialogisch/</a:t>
          </a:r>
          <a:br>
            <a:rPr lang="de-DE" sz="1000" kern="1200" dirty="0" smtClean="0">
              <a:latin typeface="Corbel" panose="020B0503020204020204" pitchFamily="34" charset="0"/>
            </a:rPr>
          </a:br>
          <a:r>
            <a:rPr lang="de-DE" sz="1000" kern="1200" dirty="0" smtClean="0">
              <a:latin typeface="Corbel" panose="020B0503020204020204" pitchFamily="34" charset="0"/>
            </a:rPr>
            <a:t>monologisch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3622959" y="2556846"/>
        <a:ext cx="1389710" cy="862869"/>
      </dsp:txXfrm>
    </dsp:sp>
    <dsp:sp modelId="{FB2E9A0B-72ED-45D6-93C5-0CCFB1EBB3A4}">
      <dsp:nvSpPr>
        <dsp:cNvPr id="0" name=""/>
        <dsp:cNvSpPr/>
      </dsp:nvSpPr>
      <dsp:spPr>
        <a:xfrm>
          <a:off x="5186252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534663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Schreiben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5373475" y="2584142"/>
        <a:ext cx="1389710" cy="862869"/>
      </dsp:txXfrm>
    </dsp:sp>
    <dsp:sp modelId="{D3F7BB4C-BBEA-4B61-9BC0-CDCD6E831A06}">
      <dsp:nvSpPr>
        <dsp:cNvPr id="0" name=""/>
        <dsp:cNvSpPr/>
      </dsp:nvSpPr>
      <dsp:spPr>
        <a:xfrm>
          <a:off x="6923114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7083492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Sprach-</a:t>
          </a:r>
          <a:r>
            <a:rPr lang="de-DE" sz="1800" b="0" kern="1200" dirty="0" err="1" smtClean="0">
              <a:latin typeface="Corbel" panose="020B0503020204020204" pitchFamily="34" charset="0"/>
            </a:rPr>
            <a:t>mittlung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7110337" y="2584142"/>
        <a:ext cx="1389710" cy="862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805" y="959787"/>
          <a:ext cx="3318028" cy="104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87"/>
              </a:lnTo>
              <a:lnTo>
                <a:pt x="3318028" y="879387"/>
              </a:lnTo>
              <a:lnTo>
                <a:pt x="3318028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805" y="959787"/>
          <a:ext cx="1172098" cy="102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452"/>
              </a:lnTo>
              <a:lnTo>
                <a:pt x="1172098" y="861452"/>
              </a:lnTo>
              <a:lnTo>
                <a:pt x="1172098" y="1029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907" y="959787"/>
          <a:ext cx="1061897" cy="1063372"/>
        </a:xfrm>
        <a:custGeom>
          <a:avLst/>
          <a:gdLst/>
          <a:ahLst/>
          <a:cxnLst/>
          <a:rect l="0" t="0" r="0" b="0"/>
          <a:pathLst>
            <a:path>
              <a:moveTo>
                <a:pt x="1061897" y="0"/>
              </a:moveTo>
              <a:lnTo>
                <a:pt x="1061897" y="895434"/>
              </a:lnTo>
              <a:lnTo>
                <a:pt x="0" y="895434"/>
              </a:lnTo>
              <a:lnTo>
                <a:pt x="0" y="1063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88" y="959787"/>
          <a:ext cx="3260417" cy="1047325"/>
        </a:xfrm>
        <a:custGeom>
          <a:avLst/>
          <a:gdLst/>
          <a:ahLst/>
          <a:cxnLst/>
          <a:rect l="0" t="0" r="0" b="0"/>
          <a:pathLst>
            <a:path>
              <a:moveTo>
                <a:pt x="3260417" y="0"/>
              </a:moveTo>
              <a:lnTo>
                <a:pt x="3260417" y="879387"/>
              </a:lnTo>
              <a:lnTo>
                <a:pt x="0" y="879387"/>
              </a:lnTo>
              <a:lnTo>
                <a:pt x="0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302536" y="-191353"/>
          <a:ext cx="5596537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503960" y="0"/>
          <a:ext cx="5596537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Verfügen über </a:t>
          </a:r>
          <a:br>
            <a:rPr lang="de-DE" sz="2400" b="1" kern="1200" dirty="0" smtClean="0">
              <a:latin typeface="Corbel" pitchFamily="34" charset="0"/>
            </a:rPr>
          </a:br>
          <a:r>
            <a:rPr lang="de-DE" sz="2400" b="1" kern="1200" dirty="0" smtClean="0">
              <a:latin typeface="Corbel" pitchFamily="34" charset="0"/>
            </a:rPr>
            <a:t>sprachliche Mittel</a:t>
          </a:r>
          <a:endParaRPr lang="de-DE" sz="2400" b="1" kern="1200" dirty="0">
            <a:latin typeface="Corbel" pitchFamily="34" charset="0"/>
          </a:endParaRPr>
        </a:p>
      </dsp:txBody>
      <dsp:txXfrm>
        <a:off x="1537676" y="33716"/>
        <a:ext cx="5529105" cy="1083708"/>
      </dsp:txXfrm>
    </dsp:sp>
    <dsp:sp modelId="{302205C5-1DB9-4F17-BB79-CB69C00717DB}">
      <dsp:nvSpPr>
        <dsp:cNvPr id="0" name=""/>
        <dsp:cNvSpPr/>
      </dsp:nvSpPr>
      <dsp:spPr>
        <a:xfrm>
          <a:off x="-66021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402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9118" y="2232181"/>
        <a:ext cx="1745387" cy="1083708"/>
      </dsp:txXfrm>
    </dsp:sp>
    <dsp:sp modelId="{BC207129-F29A-4197-87E4-5FC994AC82EB}">
      <dsp:nvSpPr>
        <dsp:cNvPr id="0" name=""/>
        <dsp:cNvSpPr/>
      </dsp:nvSpPr>
      <dsp:spPr>
        <a:xfrm>
          <a:off x="2132497" y="2023159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922" y="2214512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7638" y="2248228"/>
        <a:ext cx="1745387" cy="1083708"/>
      </dsp:txXfrm>
    </dsp:sp>
    <dsp:sp modelId="{33E9ED5B-13FF-4C8F-B5E0-786285FC0A65}">
      <dsp:nvSpPr>
        <dsp:cNvPr id="0" name=""/>
        <dsp:cNvSpPr/>
      </dsp:nvSpPr>
      <dsp:spPr>
        <a:xfrm>
          <a:off x="4366494" y="1989177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67918" y="2180531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601634" y="2214247"/>
        <a:ext cx="1745387" cy="1083708"/>
      </dsp:txXfrm>
    </dsp:sp>
    <dsp:sp modelId="{FB2E9A0B-72ED-45D6-93C5-0CCFB1EBB3A4}">
      <dsp:nvSpPr>
        <dsp:cNvPr id="0" name=""/>
        <dsp:cNvSpPr/>
      </dsp:nvSpPr>
      <dsp:spPr>
        <a:xfrm>
          <a:off x="6512423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13848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Orthografie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6747564" y="2232181"/>
        <a:ext cx="1745387" cy="10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7040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811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226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Interkulturelle kommunikative Kompetenz</a:t>
          </a:r>
          <a:endParaRPr lang="de-DE" sz="2400" b="1" kern="1200" dirty="0">
            <a:latin typeface="Corbel" pitchFamily="34" charset="0"/>
          </a:endParaRPr>
        </a:p>
      </dsp:txBody>
      <dsp:txXfrm>
        <a:off x="1884646" y="783254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290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290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290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755" y="573790"/>
          <a:ext cx="989690" cy="62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63"/>
              </a:lnTo>
              <a:lnTo>
                <a:pt x="989690" y="477463"/>
              </a:lnTo>
              <a:lnTo>
                <a:pt x="98969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477" y="573790"/>
          <a:ext cx="1014277" cy="622126"/>
        </a:xfrm>
        <a:custGeom>
          <a:avLst/>
          <a:gdLst/>
          <a:ahLst/>
          <a:cxnLst/>
          <a:rect l="0" t="0" r="0" b="0"/>
          <a:pathLst>
            <a:path>
              <a:moveTo>
                <a:pt x="1014277" y="0"/>
              </a:moveTo>
              <a:lnTo>
                <a:pt x="1014277" y="477463"/>
              </a:lnTo>
              <a:lnTo>
                <a:pt x="0" y="477463"/>
              </a:lnTo>
              <a:lnTo>
                <a:pt x="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29" y="-164833"/>
          <a:ext cx="4435050" cy="73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38" y="0"/>
          <a:ext cx="4435050" cy="7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Text- und Medienkompetenz</a:t>
          </a:r>
          <a:endParaRPr lang="de-DE" sz="2400" b="1" kern="1200" dirty="0">
            <a:latin typeface="Corbel" pitchFamily="34" charset="0"/>
          </a:endParaRPr>
        </a:p>
      </dsp:txBody>
      <dsp:txXfrm>
        <a:off x="516372" y="21634"/>
        <a:ext cx="4391782" cy="695356"/>
      </dsp:txXfrm>
    </dsp:sp>
    <dsp:sp modelId="{805228EA-3B5A-4E60-B731-DCBE422B30E7}">
      <dsp:nvSpPr>
        <dsp:cNvPr id="0" name=""/>
        <dsp:cNvSpPr/>
      </dsp:nvSpPr>
      <dsp:spPr>
        <a:xfrm>
          <a:off x="640492" y="1195917"/>
          <a:ext cx="1767970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4001" y="1360750"/>
          <a:ext cx="1767970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Sach- und Gebrauchstexte</a:t>
          </a:r>
          <a:endParaRPr lang="de-DE" sz="1800" kern="1200" dirty="0">
            <a:latin typeface="Corbel" pitchFamily="34" charset="0"/>
          </a:endParaRPr>
        </a:p>
      </dsp:txBody>
      <dsp:txXfrm>
        <a:off x="843044" y="1389793"/>
        <a:ext cx="1709884" cy="933515"/>
      </dsp:txXfrm>
    </dsp:sp>
    <dsp:sp modelId="{645730A2-86B4-46A0-B6C5-6DEECB972C38}">
      <dsp:nvSpPr>
        <dsp:cNvPr id="0" name=""/>
        <dsp:cNvSpPr/>
      </dsp:nvSpPr>
      <dsp:spPr>
        <a:xfrm>
          <a:off x="2747656" y="1195917"/>
          <a:ext cx="1561576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1165" y="1360750"/>
          <a:ext cx="1561576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literarische Texte</a:t>
          </a:r>
          <a:endParaRPr lang="de-DE" sz="1800" kern="1200" dirty="0">
            <a:latin typeface="Corbel" pitchFamily="34" charset="0"/>
          </a:endParaRPr>
        </a:p>
      </dsp:txBody>
      <dsp:txXfrm>
        <a:off x="2950208" y="1389793"/>
        <a:ext cx="1503490" cy="933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7219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350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741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829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Sprachlernkompetenz</a:t>
          </a:r>
          <a:endParaRPr lang="de-DE" sz="2400" b="1" kern="1200" dirty="0">
            <a:latin typeface="Corbel" pitchFamily="34" charset="0"/>
          </a:endParaRPr>
        </a:p>
      </dsp:txBody>
      <dsp:txXfrm>
        <a:off x="107637" y="465592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846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934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kern="1200" dirty="0">
            <a:latin typeface="Corbel" pitchFamily="34" charset="0"/>
          </a:endParaRPr>
        </a:p>
      </dsp:txBody>
      <dsp:txXfrm>
        <a:off x="523921" y="1617800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5035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7123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781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397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485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508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1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E20197-E507-49CA-8642-35B0AF761937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de-DE" alt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CC72-10D1-404E-9368-10DBE786CDCC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 smtClean="0">
                <a:solidFill>
                  <a:srgbClr val="002060"/>
                </a:solidFill>
              </a:rPr>
              <a:t>Englisch</a:t>
            </a:r>
            <a:endParaRPr lang="de-D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 (z.B.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2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</a:t>
            </a:r>
            <a:r>
              <a:rPr lang="de-DE" dirty="0" smtClean="0"/>
              <a:t>esellschaftlichen </a:t>
            </a:r>
            <a:r>
              <a:rPr lang="de-DE" dirty="0"/>
              <a:t>Einflüssen auf Konsumentscheidungen (</a:t>
            </a:r>
            <a:r>
              <a:rPr lang="de-DE" dirty="0" smtClean="0"/>
              <a:t>Z2)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und gesellschaftlichen Folgen des Konsums (</a:t>
            </a:r>
            <a:r>
              <a:rPr lang="de-DE" dirty="0" smtClean="0"/>
              <a:t>Z3)</a:t>
            </a:r>
            <a:endParaRPr lang="de-DE" dirty="0"/>
          </a:p>
          <a:p>
            <a:pPr lvl="1"/>
            <a:r>
              <a:rPr lang="de-DE" dirty="0"/>
              <a:t>p</a:t>
            </a:r>
            <a:r>
              <a:rPr lang="de-DE" dirty="0" smtClean="0"/>
              <a:t>olitisch-rechtlichen </a:t>
            </a:r>
            <a:r>
              <a:rPr lang="de-DE" dirty="0"/>
              <a:t>und sozioökonomischen Rahmenbedingungen (</a:t>
            </a:r>
            <a:r>
              <a:rPr lang="de-DE" dirty="0" smtClean="0"/>
              <a:t>Z4)</a:t>
            </a:r>
            <a:endParaRPr lang="de-DE" dirty="0"/>
          </a:p>
          <a:p>
            <a:pPr lvl="1"/>
            <a:r>
              <a:rPr lang="de-DE" dirty="0"/>
              <a:t>Kriterien für Konsumentscheidungen (</a:t>
            </a:r>
            <a:r>
              <a:rPr lang="de-DE" dirty="0" smtClean="0"/>
              <a:t>Z5)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</a:t>
            </a:r>
            <a:r>
              <a:rPr lang="de-DE" dirty="0"/>
              <a:t>, kollektiven und politischen Gestaltungsoptionen des Konsums (</a:t>
            </a:r>
            <a:r>
              <a:rPr lang="de-DE" dirty="0" smtClean="0"/>
              <a:t>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12332"/>
              </p:ext>
            </p:extLst>
          </p:nvPr>
        </p:nvGraphicFramePr>
        <p:xfrm>
          <a:off x="435660" y="1715212"/>
          <a:ext cx="8251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199123639"/>
                    </a:ext>
                  </a:extLst>
                </a:gridCol>
              </a:tblGrid>
              <a:tr h="633668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Marktgeschehen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Medien </a:t>
                      </a:r>
                      <a:r>
                        <a:rPr lang="de-DE" dirty="0"/>
                        <a:t>und </a:t>
                      </a:r>
                      <a:r>
                        <a:rPr lang="de-DE" dirty="0" err="1" smtClean="0"/>
                        <a:t>Infor-mation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Leben</a:t>
                      </a:r>
                      <a:r>
                        <a:rPr lang="de-DE" dirty="0"/>
                        <a:t>, </a:t>
                      </a:r>
                      <a:r>
                        <a:rPr lang="de-DE" dirty="0" smtClean="0"/>
                        <a:t>Wohnen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Mobilität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Englisch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3" y="1988840"/>
            <a:ext cx="8304981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</a:t>
            </a:r>
            <a:r>
              <a:rPr lang="de-DE" altLang="de-DE" sz="1600" dirty="0" smtClean="0"/>
              <a:t>-entwicklung </a:t>
            </a:r>
            <a:r>
              <a:rPr lang="de-DE" altLang="de-DE" sz="1600" dirty="0"/>
              <a:t>der fachlichen Arbeit und berät über Ziele, Arbeitspläne, Evaluationsmaßnahmen und </a:t>
            </a:r>
            <a:r>
              <a:rPr lang="de-DE" altLang="de-DE" sz="1600" dirty="0" smtClean="0"/>
              <a:t>-ergebnisse </a:t>
            </a:r>
            <a:r>
              <a:rPr lang="de-DE" altLang="de-DE" sz="1600" dirty="0"/>
              <a:t>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</a:t>
            </a:r>
            <a:r>
              <a:rPr lang="de-DE" altLang="de-DE" sz="1600" dirty="0"/>
              <a:t>und </a:t>
            </a:r>
            <a:r>
              <a:rPr lang="de-DE" altLang="de-DE" sz="1600" dirty="0" smtClean="0"/>
              <a:t>fachmethodischen Arbeit,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Lernmitteln.</a:t>
            </a:r>
            <a:endParaRPr lang="de-DE" altLang="de-DE" sz="16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</a:t>
            </a:r>
            <a:r>
              <a:rPr lang="de-DE" dirty="0"/>
              <a:t>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der </a:t>
            </a:r>
            <a:r>
              <a:rPr lang="de-DE" dirty="0" smtClean="0"/>
              <a:t>Kernlehrpläne in passenden Unterrichtsvorhaben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</a:t>
            </a:r>
            <a:r>
              <a:rPr lang="de-DE" dirty="0" smtClean="0"/>
              <a:t>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</a:t>
            </a:r>
            <a:r>
              <a:rPr lang="de-DE" dirty="0" smtClean="0"/>
              <a:t>Freiräumen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fachdidaktischen und fachmethodischen </a:t>
            </a:r>
            <a:r>
              <a:rPr lang="de-DE" sz="2200" dirty="0" smtClean="0"/>
              <a:t>Arbeit</a:t>
            </a:r>
            <a:endParaRPr lang="de-DE" sz="2200" dirty="0"/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</a:t>
            </a:r>
            <a:r>
              <a:rPr lang="de-DE" sz="3200" dirty="0" smtClean="0"/>
              <a:t>Kernlehrplans </a:t>
            </a:r>
            <a:r>
              <a:rPr lang="de-DE" sz="2000" dirty="0" smtClean="0"/>
              <a:t>(Englisch)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025855"/>
              </p:ext>
            </p:extLst>
          </p:nvPr>
        </p:nvGraphicFramePr>
        <p:xfrm>
          <a:off x="520700" y="1780854"/>
          <a:ext cx="8064500" cy="3998764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und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fachliche Konkretisierungen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des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bis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bis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2.3.1</a:t>
                      </a:r>
                      <a:endParaRPr kumimoji="0" lang="de-DE" alt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  <a:endParaRPr kumimoji="0" lang="de-DE" alt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2.3.2</a:t>
                      </a:r>
                      <a:endParaRPr kumimoji="0" lang="de-DE" alt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  <a:endParaRPr kumimoji="0" lang="de-DE" alt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grundlegende Ausrichtung des Faches bleibt </a:t>
            </a:r>
            <a:r>
              <a:rPr lang="de-DE" dirty="0" smtClean="0"/>
              <a:t>unverändert</a:t>
            </a:r>
            <a:r>
              <a:rPr lang="de-DE" dirty="0"/>
              <a:t>: interkulturelle </a:t>
            </a:r>
            <a:r>
              <a:rPr lang="de-DE" dirty="0" smtClean="0"/>
              <a:t>Handlungsfähigkeit</a:t>
            </a:r>
            <a:r>
              <a:rPr lang="de-DE" dirty="0"/>
              <a:t> </a:t>
            </a:r>
            <a:r>
              <a:rPr lang="de-DE" dirty="0" smtClean="0"/>
              <a:t>als übergreifendes Ziel</a:t>
            </a:r>
          </a:p>
          <a:p>
            <a:r>
              <a:rPr lang="de-DE" dirty="0" smtClean="0"/>
              <a:t>Englischunterricht in Sek. I = Spracherwerbsphase</a:t>
            </a:r>
          </a:p>
          <a:p>
            <a:r>
              <a:rPr lang="de-DE" dirty="0" smtClean="0"/>
              <a:t>Ausweis von Deskriptoren und Indikatoren zur Kompetenzbeschreibung</a:t>
            </a:r>
            <a:endParaRPr lang="de-DE" dirty="0"/>
          </a:p>
          <a:p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 (EPS: A2; Stufe 1: </a:t>
            </a:r>
            <a:br>
              <a:rPr lang="de-DE" dirty="0" smtClean="0"/>
            </a:br>
            <a:r>
              <a:rPr lang="de-DE" dirty="0" smtClean="0"/>
              <a:t>A2 mit Anteilen von B1; Stufe 2 neu: B1+, bisher B1)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(1)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Übernahme des Kompetenzmodells aus dem Kernlehrplan der gymnasialen Oberstufe  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amit auch: </a:t>
            </a:r>
          </a:p>
          <a:p>
            <a:r>
              <a:rPr lang="de-DE" dirty="0" smtClean="0"/>
              <a:t>Übernahme </a:t>
            </a:r>
            <a:r>
              <a:rPr lang="de-DE" dirty="0"/>
              <a:t>der Anordnung der </a:t>
            </a:r>
            <a:r>
              <a:rPr lang="de-DE" dirty="0" smtClean="0"/>
              <a:t>Kompetenzbereiche </a:t>
            </a:r>
            <a:r>
              <a:rPr lang="de-DE" dirty="0"/>
              <a:t>aus </a:t>
            </a:r>
            <a:r>
              <a:rPr lang="de-DE" dirty="0" smtClean="0"/>
              <a:t>dem KLP </a:t>
            </a:r>
            <a:r>
              <a:rPr lang="de-DE" dirty="0" err="1" smtClean="0"/>
              <a:t>GOSt</a:t>
            </a:r>
            <a:endParaRPr lang="de-DE" dirty="0" smtClean="0"/>
          </a:p>
          <a:p>
            <a:r>
              <a:rPr lang="de-DE" dirty="0" smtClean="0"/>
              <a:t>Aufwertung von Sprachbewusstheit, Sprachlernkompetenz, Text- und Medienkompetenz</a:t>
            </a:r>
          </a:p>
          <a:p>
            <a:r>
              <a:rPr lang="de-DE" dirty="0" smtClean="0"/>
              <a:t>Sek. I-spezifische Anpassung </a:t>
            </a:r>
            <a:r>
              <a:rPr lang="de-DE" dirty="0"/>
              <a:t>der Kompetenzbereiche aus dem KLP </a:t>
            </a:r>
            <a:r>
              <a:rPr lang="de-DE" dirty="0" err="1" smtClean="0"/>
              <a:t>GOSt</a:t>
            </a: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(2)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neues Strukturmerkmal „Fachliche Konkretisierungen“ zu den Kompetenzerwartungen:</a:t>
            </a:r>
          </a:p>
          <a:p>
            <a:pPr marL="715963">
              <a:buFontTx/>
              <a:buChar char="-"/>
            </a:pPr>
            <a:r>
              <a:rPr lang="de-DE" dirty="0" smtClean="0"/>
              <a:t>gegenständliche </a:t>
            </a:r>
            <a:r>
              <a:rPr lang="de-DE" dirty="0"/>
              <a:t>Ausschärfungen </a:t>
            </a:r>
            <a:endParaRPr lang="de-DE" dirty="0" smtClean="0"/>
          </a:p>
          <a:p>
            <a:pPr marL="715963">
              <a:buFontTx/>
              <a:buChar char="-"/>
            </a:pPr>
            <a:r>
              <a:rPr lang="de-DE" dirty="0" smtClean="0"/>
              <a:t>repräsentative </a:t>
            </a:r>
            <a:r>
              <a:rPr lang="de-DE" dirty="0"/>
              <a:t>inhaltliche Bezüge </a:t>
            </a:r>
          </a:p>
          <a:p>
            <a:pPr marL="715963">
              <a:buFontTx/>
              <a:buChar char="-"/>
            </a:pPr>
            <a:r>
              <a:rPr lang="de-DE" dirty="0" smtClean="0"/>
              <a:t>Teil der </a:t>
            </a:r>
            <a:r>
              <a:rPr lang="de-DE" dirty="0" err="1" smtClean="0"/>
              <a:t>Gesamtobligatorik</a:t>
            </a:r>
            <a:r>
              <a:rPr lang="de-DE" dirty="0" smtClean="0"/>
              <a:t> des KLP</a:t>
            </a:r>
          </a:p>
          <a:p>
            <a:pPr marL="715963">
              <a:buFontTx/>
              <a:buChar char="-"/>
            </a:pPr>
            <a:r>
              <a:rPr lang="de-DE" dirty="0" smtClean="0"/>
              <a:t>Verzicht auf Klammerzusätze „u.a.“ oder „z.B.“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6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0062"/>
              </p:ext>
            </p:extLst>
          </p:nvPr>
        </p:nvGraphicFramePr>
        <p:xfrm>
          <a:off x="467544" y="2095816"/>
          <a:ext cx="8064896" cy="39677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Schülerinnen und Schüler können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können 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</a:t>
                      </a: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Kompetenzbereich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1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Beispiel Strukturmerkmal: KLP Englisch, </a:t>
            </a:r>
            <a:r>
              <a:rPr lang="de-DE" sz="2400" dirty="0" smtClean="0"/>
              <a:t>EPS - </a:t>
            </a:r>
            <a:r>
              <a:rPr lang="de-DE" sz="2400" dirty="0"/>
              <a:t>Orthografie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828291"/>
              </p:ext>
            </p:extLst>
          </p:nvPr>
        </p:nvGraphicFramePr>
        <p:xfrm>
          <a:off x="467544" y="1844824"/>
          <a:ext cx="8064896" cy="40117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 weitgehend orthografisch korrekt schreiben.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typische Laut-Buchstaben-Verbindungen beachten,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einfache Regeln der Rechtschreibung und Zeichensetzung anwenden, auch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Abgrenzung zur deutschen Sprache,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Wörter ihres Grundwortschatzes schreiben.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capitalisation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silent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i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letters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short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1600" i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i="1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forms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orthografische Besonderheiten vor Flexionsendungen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0" y="2662562"/>
            <a:ext cx="3960440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4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Ausnahme: Verzicht auf fachliche Konkretisierungen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78" y="2603776"/>
            <a:ext cx="12546139" cy="9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33847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Verzicht auf fachliche Konkretisierungen für bestimmte Teilbereiche (funktionale kommunikative Kompetenz, Wortschatz, Sprachbewusstheit):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Überlappungen/Redundanzen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Überfrachtungen des KLP</a:t>
            </a:r>
          </a:p>
        </p:txBody>
      </p:sp>
    </p:spTree>
    <p:extLst>
      <p:ext uri="{BB962C8B-B14F-4D97-AF65-F5344CB8AC3E}">
        <p14:creationId xmlns:p14="http://schemas.microsoft.com/office/powerpoint/2010/main" val="847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9971" r="29091" b="14921"/>
          <a:stretch/>
        </p:blipFill>
        <p:spPr bwMode="auto">
          <a:xfrm>
            <a:off x="295743" y="1196752"/>
            <a:ext cx="4076671" cy="5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98463"/>
          </a:xfrm>
        </p:spPr>
        <p:txBody>
          <a:bodyPr/>
          <a:lstStyle/>
          <a:p>
            <a:pPr algn="ctr"/>
            <a:r>
              <a:rPr lang="de-DE" altLang="de-DE" sz="2400" dirty="0" smtClean="0">
                <a:latin typeface="Corbel" pitchFamily="34" charset="0"/>
              </a:rPr>
              <a:t>Kompetenzbereiche im Vergleich: KLP SI G8 – KLP SI NEU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607113"/>
              </p:ext>
            </p:extLst>
          </p:nvPr>
        </p:nvGraphicFramePr>
        <p:xfrm>
          <a:off x="4435661" y="1414339"/>
          <a:ext cx="4340658" cy="495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Sprachlernkompetenz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Sprachbewusstheit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Gewinkelte Verbindung 15"/>
          <p:cNvCxnSpPr/>
          <p:nvPr/>
        </p:nvCxnSpPr>
        <p:spPr>
          <a:xfrm>
            <a:off x="2854325" y="1450209"/>
            <a:ext cx="2728443" cy="143653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4119562" y="3293877"/>
            <a:ext cx="1463206" cy="1361160"/>
          </a:xfrm>
          <a:prstGeom prst="bentConnector3">
            <a:avLst>
              <a:gd name="adj1" fmla="val 4414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202113"/>
            <a:ext cx="1933699" cy="16621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flipV="1">
            <a:off x="2854325" y="5156202"/>
            <a:ext cx="2653779" cy="3610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119562" y="3233739"/>
            <a:ext cx="4098926" cy="9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52" y="5678969"/>
            <a:ext cx="2389839" cy="10425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093">
            <a:off x="7285130" y="4647266"/>
            <a:ext cx="1571124" cy="81698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3284984"/>
            <a:ext cx="7772400" cy="1362075"/>
          </a:xfrm>
        </p:spPr>
        <p:txBody>
          <a:bodyPr/>
          <a:lstStyle/>
          <a:p>
            <a:pPr algn="ctr"/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7539220"/>
              </p:ext>
            </p:extLst>
          </p:nvPr>
        </p:nvGraphicFramePr>
        <p:xfrm>
          <a:off x="205498" y="1406834"/>
          <a:ext cx="8666329" cy="454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6"/>
          <p:cNvGrpSpPr/>
          <p:nvPr/>
        </p:nvGrpSpPr>
        <p:grpSpPr>
          <a:xfrm>
            <a:off x="2429302" y="5461962"/>
            <a:ext cx="4258102" cy="368490"/>
            <a:chOff x="7219966" y="2453604"/>
            <a:chExt cx="1443400" cy="9165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7219966" y="2453604"/>
              <a:ext cx="1443400" cy="916559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7246811" y="2480449"/>
              <a:ext cx="1389710" cy="86286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i="1" dirty="0">
                  <a:latin typeface="Corbel" panose="020B0503020204020204" pitchFamily="34" charset="0"/>
                </a:rPr>
                <a:t>Verfügen über sprachliche Mittel</a:t>
              </a: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Englisch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30676748"/>
              </p:ext>
            </p:extLst>
          </p:nvPr>
        </p:nvGraphicFramePr>
        <p:xfrm>
          <a:off x="205498" y="1406834"/>
          <a:ext cx="8666329" cy="36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251520" y="5157192"/>
            <a:ext cx="8496944" cy="89269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de-DE" dirty="0"/>
              <a:t>besonderer Fokus Spracherwerbsphase </a:t>
            </a:r>
            <a:br>
              <a:rPr lang="de-DE" dirty="0"/>
            </a:br>
            <a:r>
              <a:rPr lang="de-DE" dirty="0"/>
              <a:t>→ </a:t>
            </a:r>
            <a:r>
              <a:rPr lang="de-DE" dirty="0" smtClean="0"/>
              <a:t>allgemeiner Deskriptor </a:t>
            </a:r>
            <a:r>
              <a:rPr lang="de-DE" dirty="0"/>
              <a:t>+ </a:t>
            </a:r>
            <a:r>
              <a:rPr lang="de-DE" dirty="0" smtClean="0"/>
              <a:t>spezifische Deskriptoren  </a:t>
            </a:r>
            <a:endParaRPr lang="de-DE" dirty="0"/>
          </a:p>
          <a:p>
            <a:pPr marL="0" lvl="0" indent="0" algn="ctr">
              <a:buNone/>
            </a:pPr>
            <a:r>
              <a:rPr lang="de-DE" dirty="0"/>
              <a:t>→ andere Reihenfolge als bislang im KLP Sek I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53359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 smtClean="0"/>
              <a:t>Unterkategorien </a:t>
            </a:r>
            <a:r>
              <a:rPr lang="de-DE" dirty="0"/>
              <a:t>wie </a:t>
            </a:r>
            <a:r>
              <a:rPr lang="de-DE" dirty="0" smtClean="0"/>
              <a:t>im KLP </a:t>
            </a:r>
            <a:r>
              <a:rPr lang="de-DE" dirty="0" err="1" smtClean="0"/>
              <a:t>GOSt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56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9194"/>
              </p:ext>
            </p:extLst>
          </p:nvPr>
        </p:nvGraphicFramePr>
        <p:xfrm>
          <a:off x="539552" y="1916832"/>
          <a:ext cx="5040362" cy="23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1772816"/>
            <a:ext cx="2962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Fachliche </a:t>
            </a:r>
            <a:r>
              <a:rPr lang="de-DE" b="1" dirty="0" smtClean="0"/>
              <a:t>Konkretisierung</a:t>
            </a:r>
          </a:p>
          <a:p>
            <a:endParaRPr lang="de-DE" b="1" dirty="0"/>
          </a:p>
          <a:p>
            <a:r>
              <a:rPr lang="de-DE" dirty="0" smtClean="0"/>
              <a:t>[…]</a:t>
            </a:r>
          </a:p>
          <a:p>
            <a:r>
              <a:rPr lang="de-DE" dirty="0" smtClean="0"/>
              <a:t>Lesetexte</a:t>
            </a:r>
            <a:r>
              <a:rPr lang="de-DE" dirty="0"/>
              <a:t>, Hör-/Hörsehtexte, mehrfach kodierte </a:t>
            </a:r>
            <a:r>
              <a:rPr lang="de-DE" dirty="0" smtClean="0"/>
              <a:t>Texte</a:t>
            </a:r>
            <a:r>
              <a:rPr lang="de-DE" b="1" dirty="0" smtClean="0"/>
              <a:t> Ausgangstexte:</a:t>
            </a:r>
            <a:endParaRPr lang="de-DE" dirty="0"/>
          </a:p>
          <a:p>
            <a:r>
              <a:rPr lang="de-DE" dirty="0"/>
              <a:t>  </a:t>
            </a:r>
            <a:r>
              <a:rPr lang="de-DE" dirty="0" smtClean="0"/>
              <a:t>[…]</a:t>
            </a:r>
            <a:endParaRPr lang="de-DE" dirty="0"/>
          </a:p>
          <a:p>
            <a:r>
              <a:rPr lang="de-DE" b="1" dirty="0" smtClean="0"/>
              <a:t>Zieltexte:</a:t>
            </a:r>
          </a:p>
          <a:p>
            <a:r>
              <a:rPr lang="de-DE" dirty="0"/>
              <a:t>  </a:t>
            </a:r>
            <a:r>
              <a:rPr lang="de-DE" dirty="0" smtClean="0"/>
              <a:t>[…]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1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84013"/>
              </p:ext>
            </p:extLst>
          </p:nvPr>
        </p:nvGraphicFramePr>
        <p:xfrm>
          <a:off x="531019" y="1633538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Laterale Kompetenzen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128467"/>
            <a:ext cx="3672408" cy="646331"/>
          </a:xfrm>
          <a:prstGeom prst="rect">
            <a:avLst/>
          </a:prstGeom>
          <a:solidFill>
            <a:srgbClr val="EFE0C8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/>
              <a:t>Sprachlernkompetenz: </a:t>
            </a:r>
          </a:p>
          <a:p>
            <a:pPr algn="ctr"/>
            <a:r>
              <a:rPr lang="de-DE" dirty="0"/>
              <a:t>Verortung von Strategien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33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</a:t>
            </a:r>
            <a:r>
              <a:rPr lang="de-DE" b="1" dirty="0"/>
              <a:t>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</a:t>
            </a:r>
            <a:r>
              <a:rPr lang="de-DE" b="1" dirty="0" smtClean="0"/>
              <a:t>der Erprobungsstufe und in Stufe 1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</a:t>
            </a:r>
            <a:r>
              <a:rPr lang="de-DE" dirty="0"/>
              <a:t>) </a:t>
            </a:r>
            <a:r>
              <a:rPr lang="de-DE" dirty="0" smtClean="0"/>
              <a:t>und/oder </a:t>
            </a:r>
            <a:r>
              <a:rPr lang="de-DE" dirty="0"/>
              <a:t>isolierte 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pro Schuljahr im Rahmen einer Klassenarbeit </a:t>
            </a:r>
            <a:r>
              <a:rPr lang="de-DE" dirty="0" smtClean="0"/>
              <a:t>obligatorisch zu überprüfen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8547"/>
            <a:ext cx="8229600" cy="436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 smtClean="0"/>
              <a:t>Klassenarbeiten </a:t>
            </a:r>
            <a:r>
              <a:rPr lang="de-DE" sz="2600" b="1" dirty="0"/>
              <a:t>in der Erprobungsstufe und in Stufe </a:t>
            </a:r>
            <a:r>
              <a:rPr lang="de-DE" sz="2600" b="1" dirty="0" smtClean="0"/>
              <a:t>1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2372" y="4365104"/>
            <a:ext cx="822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* Teilkompetenzen </a:t>
            </a:r>
            <a:r>
              <a:rPr lang="de-DE" sz="2400" dirty="0"/>
              <a:t>Hör-/</a:t>
            </a:r>
            <a:r>
              <a:rPr lang="de-DE" sz="2400" dirty="0" smtClean="0"/>
              <a:t>Hörsehverstehen, Leseverstehen und Sprachmittlung: </a:t>
            </a:r>
            <a:r>
              <a:rPr lang="de-DE" sz="2400" b="1" dirty="0" smtClean="0"/>
              <a:t>jeweils </a:t>
            </a:r>
            <a:r>
              <a:rPr lang="de-DE" sz="2400" b="1" dirty="0"/>
              <a:t>mindestens</a:t>
            </a:r>
            <a:r>
              <a:rPr lang="de-DE" sz="2400" dirty="0"/>
              <a:t> </a:t>
            </a:r>
            <a:r>
              <a:rPr lang="de-DE" sz="2400" b="1" dirty="0"/>
              <a:t>einmal pro Schuljahr </a:t>
            </a:r>
            <a:r>
              <a:rPr lang="de-DE" sz="2400" dirty="0"/>
              <a:t>im Rahmen einer Klassenarbeit </a:t>
            </a:r>
            <a:r>
              <a:rPr lang="de-DE" sz="2400" b="1" dirty="0" smtClean="0"/>
              <a:t>obligatorisch</a:t>
            </a:r>
            <a:r>
              <a:rPr lang="de-DE" sz="2400" dirty="0" smtClean="0"/>
              <a:t> zu überprüfen 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724700" y="234380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882346" y="251409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35154" y="359234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oder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 smtClean="0"/>
              <a:t>Klassenarbeiten </a:t>
            </a:r>
            <a:r>
              <a:rPr lang="de-DE" b="1" dirty="0"/>
              <a:t>in </a:t>
            </a:r>
            <a:r>
              <a:rPr lang="de-DE" b="1" dirty="0" smtClean="0"/>
              <a:t>Stufe </a:t>
            </a:r>
            <a:r>
              <a:rPr lang="de-DE" b="1" dirty="0"/>
              <a:t>2</a:t>
            </a:r>
            <a:endParaRPr lang="de-DE" b="1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Sprachmittlung); zusätzlich möglich: isolierte </a:t>
            </a:r>
            <a:r>
              <a:rPr lang="de-DE" dirty="0"/>
              <a:t>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</a:t>
            </a:r>
            <a:r>
              <a:rPr lang="de-DE" dirty="0" smtClean="0"/>
              <a:t>innerhalb von Stufe 2 im </a:t>
            </a:r>
            <a:r>
              <a:rPr lang="de-DE" dirty="0"/>
              <a:t>Rahmen einer Klassenarbeit </a:t>
            </a:r>
            <a:r>
              <a:rPr lang="de-DE" dirty="0" smtClean="0"/>
              <a:t>obligatorisch zu überprüfen </a:t>
            </a:r>
            <a:br>
              <a:rPr lang="de-DE" dirty="0" smtClean="0"/>
            </a:br>
            <a:r>
              <a:rPr lang="de-DE" dirty="0" smtClean="0"/>
              <a:t>N.B: in </a:t>
            </a:r>
            <a:r>
              <a:rPr lang="de-DE" dirty="0"/>
              <a:t>Klasse 10 (letzte </a:t>
            </a:r>
            <a:r>
              <a:rPr lang="de-DE" dirty="0" err="1"/>
              <a:t>Jgst</a:t>
            </a:r>
            <a:r>
              <a:rPr lang="de-DE" dirty="0"/>
              <a:t>. Sek. I) obligatorisch: mündliche Kommunikationsprüfung als Ersatz für eine Klassenarbeit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Klassenarbeiten </a:t>
            </a:r>
            <a:r>
              <a:rPr lang="de-DE" sz="2400" b="1" dirty="0"/>
              <a:t>in </a:t>
            </a:r>
            <a:r>
              <a:rPr lang="de-DE" sz="2400" b="1" dirty="0" smtClean="0"/>
              <a:t>Stufe </a:t>
            </a:r>
            <a:r>
              <a:rPr lang="de-DE" sz="2400" b="1" dirty="0"/>
              <a:t>2</a:t>
            </a:r>
            <a:endParaRPr lang="de-DE" sz="2400" b="1" dirty="0" smtClean="0"/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 Teilkompetenzen Hör-</a:t>
            </a:r>
            <a:r>
              <a:rPr lang="de-DE" sz="2000" dirty="0"/>
              <a:t>/</a:t>
            </a:r>
            <a:r>
              <a:rPr lang="de-DE" sz="2000" dirty="0" smtClean="0"/>
              <a:t>Hörsehverstehen, Leseverstehen und Sprachmittlung:</a:t>
            </a:r>
            <a:r>
              <a:rPr lang="de-DE" sz="2000" dirty="0"/>
              <a:t> </a:t>
            </a:r>
            <a:r>
              <a:rPr lang="de-DE" sz="2000" b="1" dirty="0" smtClean="0"/>
              <a:t>jeweils </a:t>
            </a:r>
            <a:r>
              <a:rPr lang="de-DE" sz="2000" b="1" dirty="0"/>
              <a:t>mindestens einmal innerhalb von Stufe 2 </a:t>
            </a:r>
            <a:r>
              <a:rPr lang="de-DE" sz="2000" dirty="0"/>
              <a:t>im Rahmen einer Klassenarbeit </a:t>
            </a:r>
            <a:r>
              <a:rPr lang="de-DE" sz="2000" b="1" dirty="0" smtClean="0"/>
              <a:t>obligatorisch</a:t>
            </a:r>
            <a:r>
              <a:rPr lang="de-DE" sz="2000" dirty="0" smtClean="0"/>
              <a:t> zu überprüfen </a:t>
            </a:r>
          </a:p>
          <a:p>
            <a:r>
              <a:rPr lang="de-DE" sz="2000" dirty="0" smtClean="0"/>
              <a:t>N.B. in Klasse 10 (letzte </a:t>
            </a:r>
            <a:r>
              <a:rPr lang="de-DE" sz="2000" dirty="0" err="1" smtClean="0"/>
              <a:t>Jgst</a:t>
            </a:r>
            <a:r>
              <a:rPr lang="de-DE" sz="2000" dirty="0" smtClean="0"/>
              <a:t>. Sek. I)</a:t>
            </a:r>
            <a:r>
              <a:rPr lang="de-DE" sz="2000" dirty="0"/>
              <a:t> </a:t>
            </a:r>
            <a:r>
              <a:rPr lang="de-DE" sz="2000" dirty="0" smtClean="0"/>
              <a:t>obligatorisch: mündliche Kommunikationsprüfung als Ersatz für eine Klassenarbeit</a:t>
            </a:r>
            <a:endParaRPr lang="de-DE" sz="2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Englisch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der fachdidaktischen und fachmethodischen 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G9 ab Schuljahr 2019/2020</a:t>
            </a:r>
          </a:p>
          <a:p>
            <a:pPr lvl="1"/>
            <a:r>
              <a:rPr lang="de-DE" sz="2400" dirty="0" smtClean="0"/>
              <a:t>aufsteigend, beginnend mit den Jahrgangsstufen 5 und 6</a:t>
            </a:r>
          </a:p>
          <a:p>
            <a:r>
              <a:rPr lang="de-DE" dirty="0" smtClean="0"/>
              <a:t>Weiterentwicklung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55526"/>
              </p:ext>
            </p:extLst>
          </p:nvPr>
        </p:nvGraphicFramePr>
        <p:xfrm>
          <a:off x="457200" y="1700808"/>
          <a:ext cx="8229600" cy="419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de-DE" sz="16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5.1-1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Hello!” – Getting to know each other </a:t>
                      </a:r>
                      <a:r>
                        <a:rPr lang="de-DE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(ca.</a:t>
                      </a:r>
                      <a:r>
                        <a:rPr lang="de-DE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 U-Std.)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06905"/>
              </p:ext>
            </p:extLst>
          </p:nvPr>
        </p:nvGraphicFramePr>
        <p:xfrm>
          <a:off x="457200" y="1700808"/>
          <a:ext cx="8229600" cy="419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de-DE" sz="16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5.1-1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Hello!” – Getting to know each other </a:t>
                      </a:r>
                      <a:r>
                        <a:rPr lang="de-DE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(ca.</a:t>
                      </a:r>
                      <a:r>
                        <a:rPr lang="de-DE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 U-Std.)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</a:p>
                    <a:p>
                      <a:endParaRPr lang="de-DE" sz="1400" b="1" u="sng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Schwerpunkt-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kompetenzbereiche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IKK: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TMK:</a:t>
                      </a:r>
                    </a:p>
                    <a:p>
                      <a:endParaRPr lang="de-DE" sz="7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Leistungsüberprüfung: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Medienbildung: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237649"/>
              </p:ext>
            </p:extLst>
          </p:nvPr>
        </p:nvGraphicFramePr>
        <p:xfrm>
          <a:off x="429816" y="1700807"/>
          <a:ext cx="8229600" cy="4312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222846">
                <a:tc gridSpan="3">
                  <a:txBody>
                    <a:bodyPr/>
                    <a:lstStyle/>
                    <a:p>
                      <a:r>
                        <a:rPr lang="de-DE" sz="16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5.1-1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Hello!” – Getting to know each other </a:t>
                      </a:r>
                      <a:r>
                        <a:rPr lang="de-DE" sz="16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(ca.</a:t>
                      </a:r>
                      <a:r>
                        <a:rPr lang="de-DE" sz="16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20 U-Std.)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FKK: 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</a:t>
                      </a:r>
                      <a:r>
                        <a:rPr lang="de-D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 </a:t>
                      </a:r>
                      <a:r>
                        <a:rPr lang="de-DE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de-DE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discours</a:t>
                      </a:r>
                      <a:r>
                        <a:rPr lang="de-DE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de-DE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an einfachen Gesprächen in</a:t>
                      </a:r>
                      <a:r>
                        <a:rPr lang="de-D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vertrauten Situationen des Alltags aktiv teilnehmen; Gespräche beginnen und beenden</a:t>
                      </a:r>
                      <a:endParaRPr lang="de-DE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Persönliche</a:t>
                      </a:r>
                      <a:r>
                        <a:rPr lang="de-DE" sz="14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Lebensgestaltung: </a:t>
                      </a:r>
                      <a:r>
                        <a:rPr lang="de-DE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Alltag und Freizeitgestaltung von Kindern: Familie, Freunde, Hobbys</a:t>
                      </a:r>
                      <a:endParaRPr lang="de-DE" sz="1400" b="1" i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b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Anknüpfen an bereits erworbene Kompetenzen: </a:t>
                      </a:r>
                      <a:r>
                        <a:rPr lang="de-DE" sz="14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speaking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u.a. über sich und die Familie Auskunft geben und entsprechende Fragen stellen</a:t>
                      </a:r>
                    </a:p>
                    <a:p>
                      <a:endParaRPr lang="de-DE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Erstellen eines „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“-Posters (analog oder digital) oder ggfs. eines „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“-Videos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932173" y="5279526"/>
            <a:ext cx="1872208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Indikatoren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53898" y="5283936"/>
            <a:ext cx="183620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f</a:t>
            </a:r>
            <a:r>
              <a:rPr lang="de-DE" sz="1600" b="1" dirty="0" smtClean="0">
                <a:solidFill>
                  <a:schemeClr val="tx1"/>
                </a:solidFill>
              </a:rPr>
              <a:t>achliche </a:t>
            </a:r>
            <a:r>
              <a:rPr lang="de-DE" sz="1600" b="1" dirty="0" err="1" smtClean="0">
                <a:solidFill>
                  <a:schemeClr val="tx1"/>
                </a:solidFill>
              </a:rPr>
              <a:t>Konkreti-sierungen</a:t>
            </a:r>
            <a:r>
              <a:rPr lang="de-DE" sz="1600" b="1" dirty="0" smtClean="0">
                <a:solidFill>
                  <a:schemeClr val="tx1"/>
                </a:solidFill>
              </a:rPr>
              <a:t>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39619" y="5279526"/>
            <a:ext cx="208823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w</a:t>
            </a:r>
            <a:r>
              <a:rPr lang="de-DE" sz="1600" b="1" dirty="0" smtClean="0">
                <a:solidFill>
                  <a:schemeClr val="tx1"/>
                </a:solidFill>
              </a:rPr>
              <a:t>eitere UV-bezogene Absprachen der FK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Konkretisierungen von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vollständige Übersicht der Fachkonferenz über ausgewählte Unterrichtsvorhaben</a:t>
            </a:r>
          </a:p>
          <a:p>
            <a:r>
              <a:rPr lang="de-DE" dirty="0" smtClean="0"/>
              <a:t>nicht </a:t>
            </a:r>
            <a:r>
              <a:rPr lang="de-DE" dirty="0"/>
              <a:t>Teil des schulinternen </a:t>
            </a:r>
            <a:r>
              <a:rPr lang="de-DE" dirty="0" smtClean="0"/>
              <a:t>Lehrplans</a:t>
            </a:r>
          </a:p>
          <a:p>
            <a:r>
              <a:rPr lang="de-DE" dirty="0" smtClean="0"/>
              <a:t>Erstellung </a:t>
            </a:r>
            <a:r>
              <a:rPr lang="de-DE" dirty="0"/>
              <a:t>optional, jedoch </a:t>
            </a:r>
            <a:r>
              <a:rPr lang="de-DE" dirty="0" smtClean="0"/>
              <a:t>anzuraten</a:t>
            </a:r>
          </a:p>
          <a:p>
            <a:r>
              <a:rPr lang="de-DE" dirty="0" smtClean="0"/>
              <a:t>Beispiele im Lehrplannavigator (Unterstützungsmaterial)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</a:t>
            </a:r>
            <a:r>
              <a:rPr lang="de-DE" dirty="0" smtClean="0"/>
              <a:t>über mindestens zwei </a:t>
            </a:r>
            <a:r>
              <a:rPr lang="de-DE" dirty="0"/>
              <a:t>Stufen </a:t>
            </a:r>
            <a:r>
              <a:rPr lang="de-DE" dirty="0" smtClean="0"/>
              <a:t>(Ende der Erprobungsstufe, Ende </a:t>
            </a:r>
            <a:r>
              <a:rPr lang="de-DE" dirty="0"/>
              <a:t>der </a:t>
            </a:r>
            <a:r>
              <a:rPr lang="de-DE" dirty="0" smtClean="0"/>
              <a:t>Sekundarstufe I) (Englisch: drei Stufen),</a:t>
            </a:r>
            <a:endParaRPr lang="de-DE" dirty="0"/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</a:t>
            </a:r>
            <a:r>
              <a:rPr lang="de-DE" dirty="0" smtClean="0"/>
              <a:t>Unterrichts.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räzisere </a:t>
            </a:r>
            <a:r>
              <a:rPr lang="de-DE" dirty="0"/>
              <a:t>Beschreibung fachlicher Inhalte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räzisere </a:t>
            </a:r>
            <a:r>
              <a:rPr lang="de-DE" dirty="0"/>
              <a:t>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</a:t>
            </a:r>
            <a:r>
              <a:rPr lang="de-DE" dirty="0" smtClean="0"/>
              <a:t>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Englisch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</a:t>
            </a:r>
            <a:r>
              <a:rPr lang="de-DE" dirty="0" smtClean="0"/>
              <a:t>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5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2317</Words>
  <PresentationFormat>Bildschirmpräsentation (4:3)</PresentationFormat>
  <Paragraphs>554</Paragraphs>
  <Slides>44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2" baseType="lpstr">
      <vt:lpstr>Arial</vt:lpstr>
      <vt:lpstr>Calibri</vt:lpstr>
      <vt:lpstr>Corbel</vt:lpstr>
      <vt:lpstr>Symbol</vt:lpstr>
      <vt:lpstr>Times</vt:lpstr>
      <vt:lpstr>Wingdings</vt:lpstr>
      <vt:lpstr>ヒラギノ角ゴ Pro W3</vt:lpstr>
      <vt:lpstr>QUA-LiS_Vorlage_weiss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(Englisch)</vt:lpstr>
      <vt:lpstr>Die wichtigsten Kontinuitäten</vt:lpstr>
      <vt:lpstr>Die wichtigsten Neuerungen (1)</vt:lpstr>
      <vt:lpstr>Die wichtigsten Neuerungen (2)</vt:lpstr>
      <vt:lpstr>Aufbau und neues Strukturmerkmal </vt:lpstr>
      <vt:lpstr>Beispiel Strukturmerkmal: KLP Englisch, EPS - Orthografie</vt:lpstr>
      <vt:lpstr>Ausnahme: Verzicht auf fachliche Konkretisierungen</vt:lpstr>
      <vt:lpstr>Kompetenzbereiche im Vergleich: KLP SI G8 – KLP SI NEU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Gliederung</vt:lpstr>
      <vt:lpstr>Gliederung für einen schulinternen Lehrplan</vt:lpstr>
      <vt:lpstr>Beispiele für Unterrichtsvorhaben: Übersicht</vt:lpstr>
      <vt:lpstr>Beispiele für Unterrichtsvorhaben: Übersicht</vt:lpstr>
      <vt:lpstr>Beispiele für Unterrichtsvorhaben: Übersicht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dcterms:created xsi:type="dcterms:W3CDTF">2018-11-19T14:12:53Z</dcterms:created>
  <dcterms:modified xsi:type="dcterms:W3CDTF">2020-02-07T10:38:33Z</dcterms:modified>
</cp:coreProperties>
</file>