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92" r:id="rId3"/>
    <p:sldId id="403" r:id="rId4"/>
    <p:sldId id="454" r:id="rId5"/>
    <p:sldId id="340" r:id="rId6"/>
    <p:sldId id="401" r:id="rId7"/>
    <p:sldId id="404" r:id="rId8"/>
    <p:sldId id="455" r:id="rId9"/>
    <p:sldId id="450" r:id="rId10"/>
    <p:sldId id="457" r:id="rId11"/>
    <p:sldId id="451" r:id="rId12"/>
    <p:sldId id="405" r:id="rId13"/>
    <p:sldId id="388" r:id="rId14"/>
    <p:sldId id="389" r:id="rId15"/>
    <p:sldId id="386" r:id="rId16"/>
    <p:sldId id="387" r:id="rId17"/>
    <p:sldId id="390" r:id="rId18"/>
    <p:sldId id="458" r:id="rId19"/>
    <p:sldId id="406" r:id="rId20"/>
    <p:sldId id="427" r:id="rId21"/>
    <p:sldId id="373" r:id="rId22"/>
    <p:sldId id="374" r:id="rId23"/>
    <p:sldId id="429" r:id="rId24"/>
    <p:sldId id="449" r:id="rId25"/>
    <p:sldId id="448" r:id="rId26"/>
    <p:sldId id="453" r:id="rId27"/>
    <p:sldId id="408" r:id="rId28"/>
    <p:sldId id="383" r:id="rId29"/>
    <p:sldId id="423" r:id="rId30"/>
    <p:sldId id="420" r:id="rId31"/>
    <p:sldId id="424" r:id="rId32"/>
    <p:sldId id="417" r:id="rId33"/>
    <p:sldId id="422" r:id="rId34"/>
    <p:sldId id="445" r:id="rId35"/>
    <p:sldId id="433" r:id="rId36"/>
    <p:sldId id="446" r:id="rId37"/>
    <p:sldId id="434" r:id="rId38"/>
    <p:sldId id="462" r:id="rId39"/>
    <p:sldId id="463" r:id="rId40"/>
    <p:sldId id="460" r:id="rId41"/>
    <p:sldId id="407" r:id="rId42"/>
    <p:sldId id="435" r:id="rId43"/>
    <p:sldId id="442" r:id="rId44"/>
    <p:sldId id="447" r:id="rId45"/>
    <p:sldId id="444" r:id="rId46"/>
    <p:sldId id="381" r:id="rId47"/>
    <p:sldId id="321" r:id="rId4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954"/>
    <a:srgbClr val="D0D8E8"/>
    <a:srgbClr val="E9EDF4"/>
    <a:srgbClr val="EFE0C8"/>
    <a:srgbClr val="EFE0A0"/>
    <a:srgbClr val="3399FF"/>
    <a:srgbClr val="DB820B"/>
    <a:srgbClr val="DA8F0B"/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9" autoAdjust="0"/>
    <p:restoredTop sz="86691" autoAdjust="0"/>
  </p:normalViewPr>
  <p:slideViewPr>
    <p:cSldViewPr showGuides="1">
      <p:cViewPr varScale="1">
        <p:scale>
          <a:sx n="59" d="100"/>
          <a:sy n="59" d="100"/>
        </p:scale>
        <p:origin x="140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 smtClean="0">
              <a:latin typeface="Corbel" panose="020B0503020204020204" pitchFamily="34" charset="0"/>
            </a:rPr>
            <a:t>Funktionale kommunikative Kompetenz</a:t>
          </a:r>
          <a:endParaRPr lang="de-DE" sz="2400" b="1" dirty="0">
            <a:latin typeface="Corbel" panose="020B0503020204020204" pitchFamily="34" charset="0"/>
          </a:endParaRP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b="0" dirty="0" smtClean="0">
              <a:latin typeface="Corbel" panose="020B0503020204020204" pitchFamily="34" charset="0"/>
            </a:rPr>
            <a:t>Hör-/Hörseh-verstehen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1800" b="0" dirty="0" smtClean="0">
              <a:latin typeface="Corbel" panose="020B0503020204020204" pitchFamily="34" charset="0"/>
            </a:rPr>
            <a:t>Sprach-</a:t>
          </a:r>
          <a:r>
            <a:rPr lang="de-DE" sz="1800" b="0" dirty="0" err="1" smtClean="0">
              <a:latin typeface="Corbel" panose="020B0503020204020204" pitchFamily="34" charset="0"/>
            </a:rPr>
            <a:t>mittlung</a:t>
          </a:r>
          <a:endParaRPr lang="de-DE" sz="1800" dirty="0">
            <a:latin typeface="Corbel" panose="020B0503020204020204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 smtClean="0">
              <a:latin typeface="Corbel" panose="020B0503020204020204" pitchFamily="34" charset="0"/>
            </a:rPr>
            <a:t>Schreiben</a:t>
          </a:r>
          <a:endParaRPr lang="de-DE" sz="1800" dirty="0">
            <a:latin typeface="Corbel" panose="020B0503020204020204" pitchFamily="34" charset="0"/>
          </a:endParaRPr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b="0" dirty="0" smtClean="0">
              <a:latin typeface="Corbel" panose="020B0503020204020204" pitchFamily="34" charset="0"/>
            </a:rPr>
            <a:t>Lese-verstehen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 smtClean="0">
              <a:latin typeface="Corbel" panose="020B0503020204020204" pitchFamily="34" charset="0"/>
            </a:rPr>
            <a:t>Sprechen</a:t>
          </a:r>
        </a:p>
        <a:p>
          <a:r>
            <a:rPr lang="de-DE" sz="1000" dirty="0" smtClean="0">
              <a:latin typeface="Corbel" panose="020B0503020204020204" pitchFamily="34" charset="0"/>
            </a:rPr>
            <a:t>dialogisch/</a:t>
          </a:r>
          <a:br>
            <a:rPr lang="de-DE" sz="1000" dirty="0" smtClean="0">
              <a:latin typeface="Corbel" panose="020B0503020204020204" pitchFamily="34" charset="0"/>
            </a:rPr>
          </a:br>
          <a:r>
            <a:rPr lang="de-DE" sz="1000" dirty="0" smtClean="0">
              <a:latin typeface="Corbel" panose="020B0503020204020204" pitchFamily="34" charset="0"/>
            </a:rPr>
            <a:t>monologisch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308720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5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5"/>
      <dgm:spPr/>
    </dgm:pt>
    <dgm:pt modelId="{D98014FB-5AD2-4140-936A-78EC40FFC506}" type="pres">
      <dgm:prSet presAssocID="{E79A7351-6F8D-411B-B256-594151D3D73A}" presName="text2" presStyleLbl="fgAcc2" presStyleIdx="0" presStyleCnt="5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5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5"/>
      <dgm:spPr/>
    </dgm:pt>
    <dgm:pt modelId="{ABDC5CF3-135C-4596-AFC6-FCB7DFBB4AF7}" type="pres">
      <dgm:prSet presAssocID="{C995A749-5CA4-4828-AF08-B3566D65EA03}" presName="text2" presStyleLbl="fgAcc2" presStyleIdx="1" presStyleCnt="5" custLinFactNeighborX="-4728" custLinFactNeighborY="14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5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5"/>
      <dgm:spPr/>
    </dgm:pt>
    <dgm:pt modelId="{73492A0B-9BC1-4D6C-99B1-795B5039C3D9}" type="pres">
      <dgm:prSet presAssocID="{48C1EC3F-3B2B-4CA9-B5B9-951FD31B6E2E}" presName="text2" presStyleLbl="fgAcc2" presStyleIdx="2" presStyleCnt="5" custLinFactNeighborX="-6619" custLinFactNeighborY="-297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5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5"/>
      <dgm:spPr/>
    </dgm:pt>
    <dgm:pt modelId="{1CF0F8EF-7381-4805-962C-7F928D9AE6D3}" type="pres">
      <dgm:prSet presAssocID="{D04A544F-C382-4CC4-9311-6BED434DAA89}" presName="text2" presStyleLbl="fgAcc2" presStyleIdx="3" presStyleCnt="5" custLinFactNeighborX="-756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4" presStyleCnt="5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4" presStyleCnt="5"/>
      <dgm:spPr/>
    </dgm:pt>
    <dgm:pt modelId="{F9AA7CE4-0DF9-47F6-9287-1BE57670CE3D}" type="pres">
      <dgm:prSet presAssocID="{95B55B4F-E071-4372-AB22-084AB44CC6BB}" presName="text2" presStyleLbl="fgAcc2" presStyleIdx="4" presStyleCnt="5" custLinFactNeighborX="-94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E2690B21-42DA-499D-B557-C0E2C64054B1}" type="presOf" srcId="{0790775F-7644-417E-9D34-890C2F016C8E}" destId="{81C9A66E-8D04-4D82-A6F5-54968AACADDA}" srcOrd="0" destOrd="0" presId="urn:microsoft.com/office/officeart/2005/8/layout/hierarchy1"/>
    <dgm:cxn modelId="{C1CEF82D-0348-414B-AE36-3EC9E327DC11}" type="presOf" srcId="{E643E2F1-7722-4C04-B29F-F21668822C8F}" destId="{A25AF425-2137-4223-B65E-6E866954E5F3}" srcOrd="0" destOrd="0" presId="urn:microsoft.com/office/officeart/2005/8/layout/hierarchy1"/>
    <dgm:cxn modelId="{693BD661-8F2F-4A7C-99AD-257BEC1E3B48}" type="presOf" srcId="{F6CA8DEE-61B9-45D1-B8C3-088AA6565705}" destId="{10BE8D56-C801-4A36-8F8D-B96AC0D4E5BF}" srcOrd="0" destOrd="0" presId="urn:microsoft.com/office/officeart/2005/8/layout/hierarchy1"/>
    <dgm:cxn modelId="{05AF7E68-2962-4521-BAD9-14B77BA171C4}" type="presOf" srcId="{C995A749-5CA4-4828-AF08-B3566D65EA03}" destId="{ABDC5CF3-135C-4596-AFC6-FCB7DFBB4AF7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3BEB8B50-8213-413A-9C90-A33C28786C0B}" type="presOf" srcId="{557CC1DA-EC78-45F6-B36E-E1B343339D54}" destId="{D5120F4A-120F-4286-BA5E-FA66162E0A9A}" srcOrd="0" destOrd="0" presId="urn:microsoft.com/office/officeart/2005/8/layout/hierarchy1"/>
    <dgm:cxn modelId="{99D65B5F-CFB5-4864-A79D-ADDB132605D6}" srcId="{F6CA8DEE-61B9-45D1-B8C3-088AA6565705}" destId="{95B55B4F-E071-4372-AB22-084AB44CC6BB}" srcOrd="4" destOrd="0" parTransId="{BAB27F2E-587A-4E53-9C3D-74959B1A930A}" sibTransId="{FE191DB0-E017-4DFD-AE79-1D740831C589}"/>
    <dgm:cxn modelId="{8F45649D-0141-4726-B313-2629E0D8A93B}" type="presOf" srcId="{BAB27F2E-587A-4E53-9C3D-74959B1A930A}" destId="{BCF00DFC-7CB5-4F15-8995-FD9218588B6A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B5D437AF-9554-4426-A347-13FC00F086AB}" type="presOf" srcId="{95B55B4F-E071-4372-AB22-084AB44CC6BB}" destId="{F9AA7CE4-0DF9-47F6-9287-1BE57670CE3D}" srcOrd="0" destOrd="0" presId="urn:microsoft.com/office/officeart/2005/8/layout/hierarchy1"/>
    <dgm:cxn modelId="{1B87E551-5625-401F-AC40-11D482A8EA27}" type="presOf" srcId="{A396239A-3EAD-48F4-B411-866004A875CC}" destId="{246925CD-2038-4152-8472-657D0D00AE6A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D2224D04-07CC-43EF-BFB3-3F6240EFA9BC}" type="presOf" srcId="{A194AF08-34A5-46BB-8583-DA63A3AB32F7}" destId="{C01D86A0-E307-44C7-9904-0226ED701451}" srcOrd="0" destOrd="0" presId="urn:microsoft.com/office/officeart/2005/8/layout/hierarchy1"/>
    <dgm:cxn modelId="{519D44C6-4AFF-4418-8A5A-325B371B5BBE}" type="presOf" srcId="{D04A544F-C382-4CC4-9311-6BED434DAA89}" destId="{1CF0F8EF-7381-4805-962C-7F928D9AE6D3}" srcOrd="0" destOrd="0" presId="urn:microsoft.com/office/officeart/2005/8/layout/hierarchy1"/>
    <dgm:cxn modelId="{18517DDA-0902-49A6-86F5-1257B8A84312}" type="presOf" srcId="{48C1EC3F-3B2B-4CA9-B5B9-951FD31B6E2E}" destId="{73492A0B-9BC1-4D6C-99B1-795B5039C3D9}" srcOrd="0" destOrd="0" presId="urn:microsoft.com/office/officeart/2005/8/layout/hierarchy1"/>
    <dgm:cxn modelId="{3320645F-318C-4DE3-B22B-CD207B182EC5}" type="presOf" srcId="{E79A7351-6F8D-411B-B256-594151D3D73A}" destId="{D98014FB-5AD2-4140-936A-78EC40FFC506}" srcOrd="0" destOrd="0" presId="urn:microsoft.com/office/officeart/2005/8/layout/hierarchy1"/>
    <dgm:cxn modelId="{9D82DA5B-4E52-44FC-A444-792665984FE0}" type="presParOf" srcId="{A25AF425-2137-4223-B65E-6E866954E5F3}" destId="{F7BB9AA7-F451-4500-8BC7-B076C00E7602}" srcOrd="0" destOrd="0" presId="urn:microsoft.com/office/officeart/2005/8/layout/hierarchy1"/>
    <dgm:cxn modelId="{36E1F202-C6B0-473F-990E-D6BD7317FBE5}" type="presParOf" srcId="{F7BB9AA7-F451-4500-8BC7-B076C00E7602}" destId="{2851D116-F700-4958-A6D0-1A77277DD65B}" srcOrd="0" destOrd="0" presId="urn:microsoft.com/office/officeart/2005/8/layout/hierarchy1"/>
    <dgm:cxn modelId="{F27D024B-D4F1-4D25-A053-EFACB2642F3E}" type="presParOf" srcId="{2851D116-F700-4958-A6D0-1A77277DD65B}" destId="{D7CA9518-2DF5-4BD3-8A2B-544F6AD8725D}" srcOrd="0" destOrd="0" presId="urn:microsoft.com/office/officeart/2005/8/layout/hierarchy1"/>
    <dgm:cxn modelId="{41C26631-8693-4379-92F6-23412D4A5AC2}" type="presParOf" srcId="{2851D116-F700-4958-A6D0-1A77277DD65B}" destId="{10BE8D56-C801-4A36-8F8D-B96AC0D4E5BF}" srcOrd="1" destOrd="0" presId="urn:microsoft.com/office/officeart/2005/8/layout/hierarchy1"/>
    <dgm:cxn modelId="{909726C7-1E94-4CC9-B6B0-2133D9B54856}" type="presParOf" srcId="{F7BB9AA7-F451-4500-8BC7-B076C00E7602}" destId="{E13E0E85-814C-4897-9F63-E4CD58A4960D}" srcOrd="1" destOrd="0" presId="urn:microsoft.com/office/officeart/2005/8/layout/hierarchy1"/>
    <dgm:cxn modelId="{FB73DB53-6E5D-4E45-96F4-70D2DCF5BE63}" type="presParOf" srcId="{E13E0E85-814C-4897-9F63-E4CD58A4960D}" destId="{D5120F4A-120F-4286-BA5E-FA66162E0A9A}" srcOrd="0" destOrd="0" presId="urn:microsoft.com/office/officeart/2005/8/layout/hierarchy1"/>
    <dgm:cxn modelId="{1BC92623-D1E7-4669-A42F-0BAA688170ED}" type="presParOf" srcId="{E13E0E85-814C-4897-9F63-E4CD58A4960D}" destId="{1EEA6858-3F14-406B-8B3C-514EF3BDE07F}" srcOrd="1" destOrd="0" presId="urn:microsoft.com/office/officeart/2005/8/layout/hierarchy1"/>
    <dgm:cxn modelId="{F1C21FD8-1273-4E61-9E45-30FA4566FF1E}" type="presParOf" srcId="{1EEA6858-3F14-406B-8B3C-514EF3BDE07F}" destId="{FACC6A0F-003E-4F37-BF32-8A1240DAD32D}" srcOrd="0" destOrd="0" presId="urn:microsoft.com/office/officeart/2005/8/layout/hierarchy1"/>
    <dgm:cxn modelId="{67044439-C306-4787-92EB-90F5352CA875}" type="presParOf" srcId="{FACC6A0F-003E-4F37-BF32-8A1240DAD32D}" destId="{302205C5-1DB9-4F17-BB79-CB69C00717DB}" srcOrd="0" destOrd="0" presId="urn:microsoft.com/office/officeart/2005/8/layout/hierarchy1"/>
    <dgm:cxn modelId="{5236BA99-6B6B-44FE-9BF0-4E28D18C2560}" type="presParOf" srcId="{FACC6A0F-003E-4F37-BF32-8A1240DAD32D}" destId="{D98014FB-5AD2-4140-936A-78EC40FFC506}" srcOrd="1" destOrd="0" presId="urn:microsoft.com/office/officeart/2005/8/layout/hierarchy1"/>
    <dgm:cxn modelId="{1D147661-B04A-4833-8718-AED35A3C9090}" type="presParOf" srcId="{1EEA6858-3F14-406B-8B3C-514EF3BDE07F}" destId="{7F6E4AA3-3629-47C2-962F-11CE7CF8156D}" srcOrd="1" destOrd="0" presId="urn:microsoft.com/office/officeart/2005/8/layout/hierarchy1"/>
    <dgm:cxn modelId="{81A553B9-D6E7-4738-8D36-805BE16E123B}" type="presParOf" srcId="{E13E0E85-814C-4897-9F63-E4CD58A4960D}" destId="{246925CD-2038-4152-8472-657D0D00AE6A}" srcOrd="2" destOrd="0" presId="urn:microsoft.com/office/officeart/2005/8/layout/hierarchy1"/>
    <dgm:cxn modelId="{91EAF344-B836-4CBB-A503-601B0FDE8457}" type="presParOf" srcId="{E13E0E85-814C-4897-9F63-E4CD58A4960D}" destId="{67C6BD58-5386-4FCA-9711-EAB731C67CC4}" srcOrd="3" destOrd="0" presId="urn:microsoft.com/office/officeart/2005/8/layout/hierarchy1"/>
    <dgm:cxn modelId="{1F5F8536-3CED-4B0A-BCB0-AEBDDEED8A47}" type="presParOf" srcId="{67C6BD58-5386-4FCA-9711-EAB731C67CC4}" destId="{D6F28866-8DB0-4A48-9190-EF149D8BDB30}" srcOrd="0" destOrd="0" presId="urn:microsoft.com/office/officeart/2005/8/layout/hierarchy1"/>
    <dgm:cxn modelId="{47DD2D21-FD9C-4DE7-A209-21DE85D2F2CB}" type="presParOf" srcId="{D6F28866-8DB0-4A48-9190-EF149D8BDB30}" destId="{BC207129-F29A-4197-87E4-5FC994AC82EB}" srcOrd="0" destOrd="0" presId="urn:microsoft.com/office/officeart/2005/8/layout/hierarchy1"/>
    <dgm:cxn modelId="{49AE5851-DC4C-4075-832D-329DA5A90309}" type="presParOf" srcId="{D6F28866-8DB0-4A48-9190-EF149D8BDB30}" destId="{ABDC5CF3-135C-4596-AFC6-FCB7DFBB4AF7}" srcOrd="1" destOrd="0" presId="urn:microsoft.com/office/officeart/2005/8/layout/hierarchy1"/>
    <dgm:cxn modelId="{E1360EC5-1A86-4F6C-B188-94348D6D2213}" type="presParOf" srcId="{67C6BD58-5386-4FCA-9711-EAB731C67CC4}" destId="{4C31B51A-60EA-4E9F-B2E9-F5E89FD2F1E7}" srcOrd="1" destOrd="0" presId="urn:microsoft.com/office/officeart/2005/8/layout/hierarchy1"/>
    <dgm:cxn modelId="{0B3FF28E-F6AB-44B5-ADC9-2DD62C9CEEAB}" type="presParOf" srcId="{E13E0E85-814C-4897-9F63-E4CD58A4960D}" destId="{81C9A66E-8D04-4D82-A6F5-54968AACADDA}" srcOrd="4" destOrd="0" presId="urn:microsoft.com/office/officeart/2005/8/layout/hierarchy1"/>
    <dgm:cxn modelId="{AC2E9195-E705-4F55-B4EC-160B1DAAFF2D}" type="presParOf" srcId="{E13E0E85-814C-4897-9F63-E4CD58A4960D}" destId="{6AB9E6B4-3537-46E6-992D-7F5BF51F15B2}" srcOrd="5" destOrd="0" presId="urn:microsoft.com/office/officeart/2005/8/layout/hierarchy1"/>
    <dgm:cxn modelId="{4BDA6C99-CAB0-405E-8F48-4B3119910BE9}" type="presParOf" srcId="{6AB9E6B4-3537-46E6-992D-7F5BF51F15B2}" destId="{20C4D0CA-427D-4386-90C2-1CF9AF296451}" srcOrd="0" destOrd="0" presId="urn:microsoft.com/office/officeart/2005/8/layout/hierarchy1"/>
    <dgm:cxn modelId="{F6F9F2B8-6F61-4F77-8D27-13D0F458DFD4}" type="presParOf" srcId="{20C4D0CA-427D-4386-90C2-1CF9AF296451}" destId="{33E9ED5B-13FF-4C8F-B5E0-786285FC0A65}" srcOrd="0" destOrd="0" presId="urn:microsoft.com/office/officeart/2005/8/layout/hierarchy1"/>
    <dgm:cxn modelId="{E9D887BD-AC1B-4C4E-BE62-F9E5D6E2E1CF}" type="presParOf" srcId="{20C4D0CA-427D-4386-90C2-1CF9AF296451}" destId="{73492A0B-9BC1-4D6C-99B1-795B5039C3D9}" srcOrd="1" destOrd="0" presId="urn:microsoft.com/office/officeart/2005/8/layout/hierarchy1"/>
    <dgm:cxn modelId="{2C1E2C9B-4B00-4E21-8732-4B7AABC0029E}" type="presParOf" srcId="{6AB9E6B4-3537-46E6-992D-7F5BF51F15B2}" destId="{BE1E03FC-4FC9-43B4-9DFE-230372FBC34A}" srcOrd="1" destOrd="0" presId="urn:microsoft.com/office/officeart/2005/8/layout/hierarchy1"/>
    <dgm:cxn modelId="{DFCA4FC2-0C43-4FD0-A6C4-F70300DB4E0E}" type="presParOf" srcId="{E13E0E85-814C-4897-9F63-E4CD58A4960D}" destId="{C01D86A0-E307-44C7-9904-0226ED701451}" srcOrd="6" destOrd="0" presId="urn:microsoft.com/office/officeart/2005/8/layout/hierarchy1"/>
    <dgm:cxn modelId="{E02CA724-A182-4A47-B507-AE1EBF1B3488}" type="presParOf" srcId="{E13E0E85-814C-4897-9F63-E4CD58A4960D}" destId="{57C00D23-DFF8-49EE-8A92-EE11348D9EF3}" srcOrd="7" destOrd="0" presId="urn:microsoft.com/office/officeart/2005/8/layout/hierarchy1"/>
    <dgm:cxn modelId="{03906D04-6047-45C3-A1B8-E214821C03DD}" type="presParOf" srcId="{57C00D23-DFF8-49EE-8A92-EE11348D9EF3}" destId="{86BB7CF9-F243-4BB2-823C-0837FD288ABA}" srcOrd="0" destOrd="0" presId="urn:microsoft.com/office/officeart/2005/8/layout/hierarchy1"/>
    <dgm:cxn modelId="{B269EC1A-8EAF-44D6-9F2B-F4E3E4F825AF}" type="presParOf" srcId="{86BB7CF9-F243-4BB2-823C-0837FD288ABA}" destId="{FB2E9A0B-72ED-45D6-93C5-0CCFB1EBB3A4}" srcOrd="0" destOrd="0" presId="urn:microsoft.com/office/officeart/2005/8/layout/hierarchy1"/>
    <dgm:cxn modelId="{D2E9961B-CC24-4FAA-A516-958B7D71BC79}" type="presParOf" srcId="{86BB7CF9-F243-4BB2-823C-0837FD288ABA}" destId="{1CF0F8EF-7381-4805-962C-7F928D9AE6D3}" srcOrd="1" destOrd="0" presId="urn:microsoft.com/office/officeart/2005/8/layout/hierarchy1"/>
    <dgm:cxn modelId="{AEC5D106-C662-4367-A0CD-2980B46B49C7}" type="presParOf" srcId="{57C00D23-DFF8-49EE-8A92-EE11348D9EF3}" destId="{4418DEFC-8990-4A23-9F1A-A1B759D93576}" srcOrd="1" destOrd="0" presId="urn:microsoft.com/office/officeart/2005/8/layout/hierarchy1"/>
    <dgm:cxn modelId="{8323AF1A-67FA-46D5-805A-7333BE60570D}" type="presParOf" srcId="{E13E0E85-814C-4897-9F63-E4CD58A4960D}" destId="{BCF00DFC-7CB5-4F15-8995-FD9218588B6A}" srcOrd="8" destOrd="0" presId="urn:microsoft.com/office/officeart/2005/8/layout/hierarchy1"/>
    <dgm:cxn modelId="{002E7A09-0347-4134-AAC4-693CB3665DD9}" type="presParOf" srcId="{E13E0E85-814C-4897-9F63-E4CD58A4960D}" destId="{5F591A2C-447A-42D0-9998-FF0CE733F10D}" srcOrd="9" destOrd="0" presId="urn:microsoft.com/office/officeart/2005/8/layout/hierarchy1"/>
    <dgm:cxn modelId="{6EC87D09-5BB0-45C8-A47F-1968639C5024}" type="presParOf" srcId="{5F591A2C-447A-42D0-9998-FF0CE733F10D}" destId="{EAAD22DB-4FD3-4718-9EF1-E1F648451709}" srcOrd="0" destOrd="0" presId="urn:microsoft.com/office/officeart/2005/8/layout/hierarchy1"/>
    <dgm:cxn modelId="{A83D8348-7C79-4295-912C-A42E8FDF7C9D}" type="presParOf" srcId="{EAAD22DB-4FD3-4718-9EF1-E1F648451709}" destId="{D3F7BB4C-BBEA-4B61-9BC0-CDCD6E831A06}" srcOrd="0" destOrd="0" presId="urn:microsoft.com/office/officeart/2005/8/layout/hierarchy1"/>
    <dgm:cxn modelId="{CC90C84A-DA02-4E9C-BA0C-E170A3F1DFCF}" type="presParOf" srcId="{EAAD22DB-4FD3-4718-9EF1-E1F648451709}" destId="{F9AA7CE4-0DF9-47F6-9287-1BE57670CE3D}" srcOrd="1" destOrd="0" presId="urn:microsoft.com/office/officeart/2005/8/layout/hierarchy1"/>
    <dgm:cxn modelId="{8473DAB7-D0DA-45CB-8D4D-501B951895ED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Verfügen über </a:t>
          </a:r>
          <a:br>
            <a:rPr lang="de-DE" sz="2400" b="1" dirty="0" smtClean="0">
              <a:latin typeface="Corbel" pitchFamily="34" charset="0"/>
            </a:rPr>
          </a:br>
          <a:r>
            <a:rPr lang="de-DE" sz="2400" b="1" dirty="0" smtClean="0">
              <a:latin typeface="Corbel" pitchFamily="34" charset="0"/>
            </a:rPr>
            <a:t>sprachliche Mittel</a:t>
          </a:r>
          <a:endParaRPr lang="de-DE" sz="2400" b="1" dirty="0">
            <a:latin typeface="Corbel" panose="020B0503020204020204" pitchFamily="34" charset="0"/>
          </a:endParaRP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 smtClean="0"/>
            <a:t>Wort- und Zeichenschatz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 smtClean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 smtClean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 smtClean="0">
              <a:latin typeface="Corbel" panose="020B0503020204020204" pitchFamily="34" charset="0"/>
            </a:rPr>
            <a:t>Orthografie</a:t>
          </a:r>
          <a:endParaRPr lang="de-DE" sz="1800" dirty="0">
            <a:latin typeface="Corbel" panose="020B0503020204020204" pitchFamily="34" charset="0"/>
          </a:endParaRP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308720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LinFactNeighborX="-3717" custLinFactNeighborY="-155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LinFactNeighborX="-756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Interkulturelle kommunikative Kompetenz</a:t>
          </a:r>
          <a:endParaRPr lang="de-DE" sz="2400" b="1" dirty="0">
            <a:latin typeface="Corbel" pitchFamily="34" charset="0"/>
          </a:endParaRP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 smtClean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 smtClean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 smtClean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Text- und Medienkompetenz</a:t>
          </a:r>
          <a:endParaRPr lang="de-DE" sz="2400" b="1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 smtClean="0">
              <a:latin typeface="Corbel" pitchFamily="34" charset="0"/>
            </a:rPr>
            <a:t>Sach- und Gebrauchstexte</a:t>
          </a:r>
          <a:endParaRPr lang="de-DE" sz="1800" dirty="0">
            <a:latin typeface="Corbel" pitchFamily="34" charset="0"/>
          </a:endParaRP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 smtClean="0">
              <a:latin typeface="Corbel" pitchFamily="34" charset="0"/>
            </a:rPr>
            <a:t>literarische Texte</a:t>
          </a:r>
          <a:endParaRPr lang="de-DE" sz="1800" dirty="0">
            <a:latin typeface="Corbel" pitchFamily="34" charset="0"/>
          </a:endParaRP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  <dgm:t>
        <a:bodyPr/>
        <a:lstStyle/>
        <a:p>
          <a:endParaRPr lang="de-DE"/>
        </a:p>
      </dgm:t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Sprachlernkompetenz</a:t>
          </a:r>
          <a:endParaRPr lang="de-DE" sz="2400" b="1" dirty="0">
            <a:latin typeface="Corbel" pitchFamily="34" charset="0"/>
          </a:endParaRPr>
        </a:p>
      </dgm:t>
      <dgm:extLst/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 smtClean="0">
              <a:latin typeface="Corbel" pitchFamily="34" charset="0"/>
            </a:rPr>
            <a:t>Konsolidierung und Weiterentwicklung von Strategien des selbstständigen und kooperativen Sprachenlernens</a:t>
          </a:r>
          <a:endParaRPr lang="de-DE" sz="1600" b="0" dirty="0">
            <a:latin typeface="Corbel" pitchFamily="34" charset="0"/>
          </a:endParaRP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 smtClean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 smtClean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 smtClean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4148155" y="1508950"/>
          <a:ext cx="3496659" cy="895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272"/>
              </a:lnTo>
              <a:lnTo>
                <a:pt x="3496659" y="762272"/>
              </a:lnTo>
              <a:lnTo>
                <a:pt x="3496659" y="895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D86A0-E307-44C7-9904-0226ED701451}">
      <dsp:nvSpPr>
        <dsp:cNvPr id="0" name=""/>
        <dsp:cNvSpPr/>
      </dsp:nvSpPr>
      <dsp:spPr>
        <a:xfrm>
          <a:off x="4148155" y="1508950"/>
          <a:ext cx="1759797" cy="895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272"/>
              </a:lnTo>
              <a:lnTo>
                <a:pt x="1759797" y="762272"/>
              </a:lnTo>
              <a:lnTo>
                <a:pt x="1759797" y="895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2435" y="1508950"/>
          <a:ext cx="91440" cy="8686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977"/>
              </a:lnTo>
              <a:lnTo>
                <a:pt x="55001" y="734977"/>
              </a:lnTo>
              <a:lnTo>
                <a:pt x="55001" y="8686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2420575" y="1508950"/>
          <a:ext cx="1727580" cy="909635"/>
        </a:xfrm>
        <a:custGeom>
          <a:avLst/>
          <a:gdLst/>
          <a:ahLst/>
          <a:cxnLst/>
          <a:rect l="0" t="0" r="0" b="0"/>
          <a:pathLst>
            <a:path>
              <a:moveTo>
                <a:pt x="1727580" y="0"/>
              </a:moveTo>
              <a:lnTo>
                <a:pt x="1727580" y="775920"/>
              </a:lnTo>
              <a:lnTo>
                <a:pt x="0" y="775920"/>
              </a:lnTo>
              <a:lnTo>
                <a:pt x="0" y="909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670073" y="1508950"/>
          <a:ext cx="3478082" cy="895987"/>
        </a:xfrm>
        <a:custGeom>
          <a:avLst/>
          <a:gdLst/>
          <a:ahLst/>
          <a:cxnLst/>
          <a:rect l="0" t="0" r="0" b="0"/>
          <a:pathLst>
            <a:path>
              <a:moveTo>
                <a:pt x="3478082" y="0"/>
              </a:moveTo>
              <a:lnTo>
                <a:pt x="3478082" y="762272"/>
              </a:lnTo>
              <a:lnTo>
                <a:pt x="0" y="762272"/>
              </a:lnTo>
              <a:lnTo>
                <a:pt x="0" y="8959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920122" y="592390"/>
          <a:ext cx="4456066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2080500" y="744749"/>
          <a:ext cx="4456066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anose="020B0503020204020204" pitchFamily="34" charset="0"/>
            </a:rPr>
            <a:t>Funktionale kommunikative Kompetenz</a:t>
          </a:r>
          <a:endParaRPr lang="de-DE" sz="2400" b="1" kern="1200" dirty="0">
            <a:latin typeface="Corbel" panose="020B0503020204020204" pitchFamily="34" charset="0"/>
          </a:endParaRPr>
        </a:p>
      </dsp:txBody>
      <dsp:txXfrm>
        <a:off x="2107345" y="771594"/>
        <a:ext cx="4402376" cy="862869"/>
      </dsp:txXfrm>
    </dsp:sp>
    <dsp:sp modelId="{302205C5-1DB9-4F17-BB79-CB69C00717DB}">
      <dsp:nvSpPr>
        <dsp:cNvPr id="0" name=""/>
        <dsp:cNvSpPr/>
      </dsp:nvSpPr>
      <dsp:spPr>
        <a:xfrm>
          <a:off x="-51627" y="2404938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08750" y="2557297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anose="020B0503020204020204" pitchFamily="34" charset="0"/>
            </a:rPr>
            <a:t>Hör-/Hörseh-verstehen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35595" y="2584142"/>
        <a:ext cx="1389710" cy="862869"/>
      </dsp:txXfrm>
    </dsp:sp>
    <dsp:sp modelId="{BC207129-F29A-4197-87E4-5FC994AC82EB}">
      <dsp:nvSpPr>
        <dsp:cNvPr id="0" name=""/>
        <dsp:cNvSpPr/>
      </dsp:nvSpPr>
      <dsp:spPr>
        <a:xfrm>
          <a:off x="1698874" y="2418585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1859252" y="2570944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anose="020B0503020204020204" pitchFamily="34" charset="0"/>
            </a:rPr>
            <a:t>Lese-verstehen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886097" y="2597789"/>
        <a:ext cx="1389710" cy="862869"/>
      </dsp:txXfrm>
    </dsp:sp>
    <dsp:sp modelId="{33E9ED5B-13FF-4C8F-B5E0-786285FC0A65}">
      <dsp:nvSpPr>
        <dsp:cNvPr id="0" name=""/>
        <dsp:cNvSpPr/>
      </dsp:nvSpPr>
      <dsp:spPr>
        <a:xfrm>
          <a:off x="3435736" y="2377642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3596114" y="2530001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Corbel" panose="020B0503020204020204" pitchFamily="34" charset="0"/>
            </a:rPr>
            <a:t>Sprechen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kern="1200" dirty="0" smtClean="0">
              <a:latin typeface="Corbel" panose="020B0503020204020204" pitchFamily="34" charset="0"/>
            </a:rPr>
            <a:t>dialogisch/</a:t>
          </a:r>
          <a:br>
            <a:rPr lang="de-DE" sz="1000" kern="1200" dirty="0" smtClean="0">
              <a:latin typeface="Corbel" panose="020B0503020204020204" pitchFamily="34" charset="0"/>
            </a:rPr>
          </a:br>
          <a:r>
            <a:rPr lang="de-DE" sz="1000" kern="1200" dirty="0" smtClean="0">
              <a:latin typeface="Corbel" panose="020B0503020204020204" pitchFamily="34" charset="0"/>
            </a:rPr>
            <a:t>monologisch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3622959" y="2556846"/>
        <a:ext cx="1389710" cy="862869"/>
      </dsp:txXfrm>
    </dsp:sp>
    <dsp:sp modelId="{FB2E9A0B-72ED-45D6-93C5-0CCFB1EBB3A4}">
      <dsp:nvSpPr>
        <dsp:cNvPr id="0" name=""/>
        <dsp:cNvSpPr/>
      </dsp:nvSpPr>
      <dsp:spPr>
        <a:xfrm>
          <a:off x="5186252" y="2404938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5346630" y="2557297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Corbel" panose="020B0503020204020204" pitchFamily="34" charset="0"/>
            </a:rPr>
            <a:t>Schreiben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5373475" y="2584142"/>
        <a:ext cx="1389710" cy="862869"/>
      </dsp:txXfrm>
    </dsp:sp>
    <dsp:sp modelId="{D3F7BB4C-BBEA-4B61-9BC0-CDCD6E831A06}">
      <dsp:nvSpPr>
        <dsp:cNvPr id="0" name=""/>
        <dsp:cNvSpPr/>
      </dsp:nvSpPr>
      <dsp:spPr>
        <a:xfrm>
          <a:off x="6923114" y="2404938"/>
          <a:ext cx="1443400" cy="916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7083492" y="2557297"/>
          <a:ext cx="1443400" cy="9165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anose="020B0503020204020204" pitchFamily="34" charset="0"/>
            </a:rPr>
            <a:t>Sprach-</a:t>
          </a:r>
          <a:r>
            <a:rPr lang="de-DE" sz="1800" b="0" kern="1200" dirty="0" err="1" smtClean="0">
              <a:latin typeface="Corbel" panose="020B0503020204020204" pitchFamily="34" charset="0"/>
            </a:rPr>
            <a:t>mittlung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7110337" y="2584142"/>
        <a:ext cx="1389710" cy="862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805" y="959787"/>
          <a:ext cx="3318028" cy="1047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387"/>
              </a:lnTo>
              <a:lnTo>
                <a:pt x="3318028" y="879387"/>
              </a:lnTo>
              <a:lnTo>
                <a:pt x="3318028" y="1047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805" y="959787"/>
          <a:ext cx="1172098" cy="1029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452"/>
              </a:lnTo>
              <a:lnTo>
                <a:pt x="1172098" y="861452"/>
              </a:lnTo>
              <a:lnTo>
                <a:pt x="1172098" y="1029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907" y="959787"/>
          <a:ext cx="1061897" cy="1063372"/>
        </a:xfrm>
        <a:custGeom>
          <a:avLst/>
          <a:gdLst/>
          <a:ahLst/>
          <a:cxnLst/>
          <a:rect l="0" t="0" r="0" b="0"/>
          <a:pathLst>
            <a:path>
              <a:moveTo>
                <a:pt x="1061897" y="0"/>
              </a:moveTo>
              <a:lnTo>
                <a:pt x="1061897" y="895434"/>
              </a:lnTo>
              <a:lnTo>
                <a:pt x="0" y="895434"/>
              </a:lnTo>
              <a:lnTo>
                <a:pt x="0" y="10633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88" y="959787"/>
          <a:ext cx="3260417" cy="1047325"/>
        </a:xfrm>
        <a:custGeom>
          <a:avLst/>
          <a:gdLst/>
          <a:ahLst/>
          <a:cxnLst/>
          <a:rect l="0" t="0" r="0" b="0"/>
          <a:pathLst>
            <a:path>
              <a:moveTo>
                <a:pt x="3260417" y="0"/>
              </a:moveTo>
              <a:lnTo>
                <a:pt x="3260417" y="879387"/>
              </a:lnTo>
              <a:lnTo>
                <a:pt x="0" y="879387"/>
              </a:lnTo>
              <a:lnTo>
                <a:pt x="0" y="1047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302536" y="-191353"/>
          <a:ext cx="5596537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503960" y="0"/>
          <a:ext cx="5596537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Verfügen über </a:t>
          </a:r>
          <a:br>
            <a:rPr lang="de-DE" sz="2400" b="1" kern="1200" dirty="0" smtClean="0">
              <a:latin typeface="Corbel" pitchFamily="34" charset="0"/>
            </a:rPr>
          </a:br>
          <a:r>
            <a:rPr lang="de-DE" sz="2400" b="1" kern="1200" dirty="0" smtClean="0">
              <a:latin typeface="Corbel" pitchFamily="34" charset="0"/>
            </a:rPr>
            <a:t>sprachliche Mittel</a:t>
          </a:r>
          <a:endParaRPr lang="de-DE" sz="2400" b="1" kern="1200" dirty="0">
            <a:latin typeface="Corbel" panose="020B0503020204020204" pitchFamily="34" charset="0"/>
          </a:endParaRPr>
        </a:p>
      </dsp:txBody>
      <dsp:txXfrm>
        <a:off x="1537676" y="33716"/>
        <a:ext cx="5529105" cy="1083708"/>
      </dsp:txXfrm>
    </dsp:sp>
    <dsp:sp modelId="{302205C5-1DB9-4F17-BB79-CB69C00717DB}">
      <dsp:nvSpPr>
        <dsp:cNvPr id="0" name=""/>
        <dsp:cNvSpPr/>
      </dsp:nvSpPr>
      <dsp:spPr>
        <a:xfrm>
          <a:off x="-66021" y="2007112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402" y="2198465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Wort- und Zeichenschatz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9118" y="2232181"/>
        <a:ext cx="1745387" cy="1083708"/>
      </dsp:txXfrm>
    </dsp:sp>
    <dsp:sp modelId="{BC207129-F29A-4197-87E4-5FC994AC82EB}">
      <dsp:nvSpPr>
        <dsp:cNvPr id="0" name=""/>
        <dsp:cNvSpPr/>
      </dsp:nvSpPr>
      <dsp:spPr>
        <a:xfrm>
          <a:off x="2132497" y="2023159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922" y="2214512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7638" y="2248228"/>
        <a:ext cx="1745387" cy="1083708"/>
      </dsp:txXfrm>
    </dsp:sp>
    <dsp:sp modelId="{33E9ED5B-13FF-4C8F-B5E0-786285FC0A65}">
      <dsp:nvSpPr>
        <dsp:cNvPr id="0" name=""/>
        <dsp:cNvSpPr/>
      </dsp:nvSpPr>
      <dsp:spPr>
        <a:xfrm>
          <a:off x="4366494" y="1989177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67918" y="2180531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601634" y="2214247"/>
        <a:ext cx="1745387" cy="1083708"/>
      </dsp:txXfrm>
    </dsp:sp>
    <dsp:sp modelId="{FB2E9A0B-72ED-45D6-93C5-0CCFB1EBB3A4}">
      <dsp:nvSpPr>
        <dsp:cNvPr id="0" name=""/>
        <dsp:cNvSpPr/>
      </dsp:nvSpPr>
      <dsp:spPr>
        <a:xfrm>
          <a:off x="6512423" y="2007112"/>
          <a:ext cx="1812819" cy="1151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13848" y="2198465"/>
          <a:ext cx="1812819" cy="1151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Corbel" panose="020B0503020204020204" pitchFamily="34" charset="0"/>
            </a:rPr>
            <a:t>Orthografie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6747564" y="2232181"/>
        <a:ext cx="1745387" cy="1083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7040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7040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7040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811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226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Interkulturelle kommunikative Kompetenz</a:t>
          </a:r>
          <a:endParaRPr lang="de-DE" sz="2400" b="1" kern="1200" dirty="0">
            <a:latin typeface="Corbel" pitchFamily="34" charset="0"/>
          </a:endParaRPr>
        </a:p>
      </dsp:txBody>
      <dsp:txXfrm>
        <a:off x="1884646" y="783254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691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6106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290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691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6106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290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691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6106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 smtClean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290"/>
        <a:ext cx="2183772" cy="1355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755" y="573790"/>
          <a:ext cx="989690" cy="622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463"/>
              </a:lnTo>
              <a:lnTo>
                <a:pt x="989690" y="477463"/>
              </a:lnTo>
              <a:lnTo>
                <a:pt x="989690" y="622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477" y="573790"/>
          <a:ext cx="1014277" cy="622126"/>
        </a:xfrm>
        <a:custGeom>
          <a:avLst/>
          <a:gdLst/>
          <a:ahLst/>
          <a:cxnLst/>
          <a:rect l="0" t="0" r="0" b="0"/>
          <a:pathLst>
            <a:path>
              <a:moveTo>
                <a:pt x="1014277" y="0"/>
              </a:moveTo>
              <a:lnTo>
                <a:pt x="1014277" y="477463"/>
              </a:lnTo>
              <a:lnTo>
                <a:pt x="0" y="477463"/>
              </a:lnTo>
              <a:lnTo>
                <a:pt x="0" y="622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29" y="-164833"/>
          <a:ext cx="4435050" cy="738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38" y="0"/>
          <a:ext cx="4435050" cy="738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Text- und Medienkompetenz</a:t>
          </a:r>
          <a:endParaRPr lang="de-DE" sz="2400" b="1" kern="1200" dirty="0">
            <a:latin typeface="Corbel" pitchFamily="34" charset="0"/>
          </a:endParaRPr>
        </a:p>
      </dsp:txBody>
      <dsp:txXfrm>
        <a:off x="516372" y="21634"/>
        <a:ext cx="4391782" cy="695356"/>
      </dsp:txXfrm>
    </dsp:sp>
    <dsp:sp modelId="{805228EA-3B5A-4E60-B731-DCBE422B30E7}">
      <dsp:nvSpPr>
        <dsp:cNvPr id="0" name=""/>
        <dsp:cNvSpPr/>
      </dsp:nvSpPr>
      <dsp:spPr>
        <a:xfrm>
          <a:off x="640492" y="1195917"/>
          <a:ext cx="1767970" cy="991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4001" y="1360750"/>
          <a:ext cx="1767970" cy="991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Corbel" pitchFamily="34" charset="0"/>
            </a:rPr>
            <a:t>Sach- und Gebrauchstexte</a:t>
          </a:r>
          <a:endParaRPr lang="de-DE" sz="1800" kern="1200" dirty="0">
            <a:latin typeface="Corbel" pitchFamily="34" charset="0"/>
          </a:endParaRPr>
        </a:p>
      </dsp:txBody>
      <dsp:txXfrm>
        <a:off x="843044" y="1389793"/>
        <a:ext cx="1709884" cy="933515"/>
      </dsp:txXfrm>
    </dsp:sp>
    <dsp:sp modelId="{645730A2-86B4-46A0-B6C5-6DEECB972C38}">
      <dsp:nvSpPr>
        <dsp:cNvPr id="0" name=""/>
        <dsp:cNvSpPr/>
      </dsp:nvSpPr>
      <dsp:spPr>
        <a:xfrm>
          <a:off x="2747656" y="1195917"/>
          <a:ext cx="1561576" cy="991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1165" y="1360750"/>
          <a:ext cx="1561576" cy="991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Corbel" pitchFamily="34" charset="0"/>
            </a:rPr>
            <a:t>literarische Texte</a:t>
          </a:r>
          <a:endParaRPr lang="de-DE" sz="1800" kern="1200" dirty="0">
            <a:latin typeface="Corbel" pitchFamily="34" charset="0"/>
          </a:endParaRPr>
        </a:p>
      </dsp:txBody>
      <dsp:txXfrm>
        <a:off x="2950208" y="1389793"/>
        <a:ext cx="1503490" cy="9335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7219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350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741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829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Sprachlernkompetenz</a:t>
          </a:r>
          <a:endParaRPr lang="de-DE" sz="2400" b="1" kern="1200" dirty="0">
            <a:latin typeface="Corbel" pitchFamily="34" charset="0"/>
          </a:endParaRPr>
        </a:p>
      </dsp:txBody>
      <dsp:txXfrm>
        <a:off x="107637" y="465592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846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934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>
              <a:latin typeface="Corbel" pitchFamily="34" charset="0"/>
            </a:rPr>
            <a:t>Konsolidierung und Weiterentwicklung von Strategien des selbstständigen und kooperativen Sprachenlernens</a:t>
          </a:r>
          <a:endParaRPr lang="de-DE" sz="1600" b="0" kern="1200" dirty="0">
            <a:latin typeface="Corbel" pitchFamily="34" charset="0"/>
          </a:endParaRPr>
        </a:p>
      </dsp:txBody>
      <dsp:txXfrm>
        <a:off x="523921" y="1617800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5035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7123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781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397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485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 smtClean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508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0FFBEA-A2C0-40B2-981A-40B6EF9D1A81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7EA4A06-14A4-470D-AC98-D77B8E7356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5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32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45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307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915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663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110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8601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860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E20197-E507-49CA-8642-35B0AF761937}" type="slidenum">
              <a:rPr lang="de-DE" altLang="de-DE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27</a:t>
            </a:fld>
            <a:endParaRPr lang="de-DE" altLang="de-DE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153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ACC72-10D1-404E-9368-10DBE786CDCC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30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84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41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811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90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182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79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682752" cy="360040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952328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Q:\Projekte\KLP-Entwicklung Gymnasium SI\Organisation\Formulare und Logos\klp_logo-farbe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481"/>
            <a:ext cx="2471588" cy="9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2736304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Neue Kernlehrpläne für die </a:t>
            </a:r>
          </a:p>
          <a:p>
            <a:r>
              <a:rPr lang="de-DE" sz="3600" dirty="0">
                <a:solidFill>
                  <a:srgbClr val="002060"/>
                </a:solidFill>
              </a:rPr>
              <a:t>Sekundarstufe I des Gymnasiums</a:t>
            </a:r>
          </a:p>
          <a:p>
            <a:endParaRPr lang="de-DE" sz="3600" dirty="0">
              <a:solidFill>
                <a:srgbClr val="002060"/>
              </a:solidFill>
            </a:endParaRPr>
          </a:p>
          <a:p>
            <a:r>
              <a:rPr lang="de-DE" sz="3200" dirty="0">
                <a:solidFill>
                  <a:srgbClr val="002060"/>
                </a:solidFill>
              </a:rPr>
              <a:t>Kernlehrplan Chinesisch</a:t>
            </a: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des Medienkompetenzrahmens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Kernlehrpläne leisten einen wichtigen Beitrag, die Kompetenzanforderungen des MKR fachlich zu konkretisieren.</a:t>
            </a:r>
          </a:p>
          <a:p>
            <a:r>
              <a:rPr lang="de-DE" dirty="0" smtClean="0"/>
              <a:t>Bezüge zur </a:t>
            </a:r>
            <a:r>
              <a:rPr lang="de-DE" dirty="0"/>
              <a:t>I</a:t>
            </a:r>
            <a:r>
              <a:rPr lang="de-DE" dirty="0" smtClean="0"/>
              <a:t>nformatik werden fachangemessen aufgezeigt (Beispiel in Mathematik: Algorithmen erkennen).</a:t>
            </a:r>
          </a:p>
          <a:p>
            <a:r>
              <a:rPr lang="de-DE" dirty="0" smtClean="0"/>
              <a:t>Weitergehende Unterstützungsmaterialien zur Stärkung der informatischen Bildung werden zur Verfügung gestellt.</a:t>
            </a:r>
          </a:p>
          <a:p>
            <a:r>
              <a:rPr lang="de-DE" dirty="0" smtClean="0"/>
              <a:t>Der MKR ist und bleibt verbindlicher Orientierungsrahmen für die Weiterentwicklung des schulischen Medienkonzepts.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62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0AACC-DB7C-CB49-A3A5-7DEFCD9E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RV Verbraucherbildung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4F4ADD-174B-B64E-A227-DBE92DE3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00" y="3671612"/>
            <a:ext cx="8229600" cy="2349676"/>
          </a:xfrm>
        </p:spPr>
        <p:txBody>
          <a:bodyPr>
            <a:normAutofit fontScale="85000" lnSpcReduction="10000"/>
          </a:bodyPr>
          <a:lstStyle/>
          <a:p>
            <a:pPr marL="57150" indent="0">
              <a:buNone/>
            </a:pPr>
            <a:r>
              <a:rPr lang="de-DE" dirty="0" smtClean="0"/>
              <a:t>Zieldimensionen (Z): </a:t>
            </a:r>
            <a:r>
              <a:rPr lang="de-DE" dirty="0"/>
              <a:t>Auseinandersetzung mit</a:t>
            </a:r>
          </a:p>
          <a:p>
            <a:pPr lvl="1"/>
            <a:r>
              <a:rPr lang="de-DE" dirty="0"/>
              <a:t>i</a:t>
            </a:r>
            <a:r>
              <a:rPr lang="de-DE" dirty="0" smtClean="0"/>
              <a:t>ndividuellen </a:t>
            </a:r>
            <a:r>
              <a:rPr lang="de-DE" dirty="0"/>
              <a:t>Bedürfnissen und </a:t>
            </a:r>
            <a:r>
              <a:rPr lang="de-DE" dirty="0" smtClean="0"/>
              <a:t>Bedarfen (Z1)</a:t>
            </a:r>
            <a:endParaRPr lang="de-DE" dirty="0"/>
          </a:p>
          <a:p>
            <a:pPr lvl="1"/>
            <a:r>
              <a:rPr lang="de-DE" dirty="0"/>
              <a:t>g</a:t>
            </a:r>
            <a:r>
              <a:rPr lang="de-DE" dirty="0" smtClean="0"/>
              <a:t>esellschaftlichen </a:t>
            </a:r>
            <a:r>
              <a:rPr lang="de-DE" dirty="0"/>
              <a:t>Einflüssen auf Konsumentscheidungen (</a:t>
            </a:r>
            <a:r>
              <a:rPr lang="de-DE" dirty="0" smtClean="0"/>
              <a:t>Z2)</a:t>
            </a:r>
            <a:endParaRPr lang="de-DE" dirty="0"/>
          </a:p>
          <a:p>
            <a:pPr lvl="1"/>
            <a:r>
              <a:rPr lang="de-DE" dirty="0"/>
              <a:t>i</a:t>
            </a:r>
            <a:r>
              <a:rPr lang="de-DE" dirty="0" smtClean="0"/>
              <a:t>ndividuellen </a:t>
            </a:r>
            <a:r>
              <a:rPr lang="de-DE" dirty="0"/>
              <a:t>und gesellschaftlichen Folgen des Konsums (</a:t>
            </a:r>
            <a:r>
              <a:rPr lang="de-DE" dirty="0" smtClean="0"/>
              <a:t>Z3)</a:t>
            </a:r>
            <a:endParaRPr lang="de-DE" dirty="0"/>
          </a:p>
          <a:p>
            <a:pPr lvl="1"/>
            <a:r>
              <a:rPr lang="de-DE" dirty="0"/>
              <a:t>p</a:t>
            </a:r>
            <a:r>
              <a:rPr lang="de-DE" dirty="0" smtClean="0"/>
              <a:t>olitisch-rechtlichen </a:t>
            </a:r>
            <a:r>
              <a:rPr lang="de-DE" dirty="0"/>
              <a:t>und sozioökonomischen Rahmenbedingungen (</a:t>
            </a:r>
            <a:r>
              <a:rPr lang="de-DE" dirty="0" smtClean="0"/>
              <a:t>Z4)</a:t>
            </a:r>
            <a:endParaRPr lang="de-DE" dirty="0"/>
          </a:p>
          <a:p>
            <a:pPr lvl="1"/>
            <a:r>
              <a:rPr lang="de-DE" dirty="0"/>
              <a:t>Kriterien für Konsumentscheidungen (</a:t>
            </a:r>
            <a:r>
              <a:rPr lang="de-DE" dirty="0" smtClean="0"/>
              <a:t>Z5)</a:t>
            </a:r>
            <a:endParaRPr lang="de-DE" dirty="0"/>
          </a:p>
          <a:p>
            <a:pPr lvl="1"/>
            <a:r>
              <a:rPr lang="de-DE" dirty="0"/>
              <a:t>i</a:t>
            </a:r>
            <a:r>
              <a:rPr lang="de-DE" dirty="0" smtClean="0"/>
              <a:t>ndividuellen</a:t>
            </a:r>
            <a:r>
              <a:rPr lang="de-DE" dirty="0"/>
              <a:t>, kollektiven und politischen Gestaltungsoptionen des Konsums (</a:t>
            </a:r>
            <a:r>
              <a:rPr lang="de-DE" dirty="0" smtClean="0"/>
              <a:t>Z6)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54464C-DBE5-D140-8C4F-AED53898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F699CD-062A-4040-8174-44277F1A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F0ACA08-3046-BF4C-B006-0238D1FF3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013879"/>
              </p:ext>
            </p:extLst>
          </p:nvPr>
        </p:nvGraphicFramePr>
        <p:xfrm>
          <a:off x="435660" y="1715212"/>
          <a:ext cx="82511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124">
                  <a:extLst>
                    <a:ext uri="{9D8B030D-6E8A-4147-A177-3AD203B41FA5}">
                      <a16:colId xmlns:a16="http://schemas.microsoft.com/office/drawing/2014/main" val="673817853"/>
                    </a:ext>
                  </a:extLst>
                </a:gridCol>
                <a:gridCol w="1933446">
                  <a:extLst>
                    <a:ext uri="{9D8B030D-6E8A-4147-A177-3AD203B41FA5}">
                      <a16:colId xmlns:a16="http://schemas.microsoft.com/office/drawing/2014/main" val="3077496260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val="2782819226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val="2199123639"/>
                    </a:ext>
                  </a:extLst>
                </a:gridCol>
              </a:tblGrid>
              <a:tr h="633668">
                <a:tc gridSpan="4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Übergreifender Bereich</a:t>
                      </a:r>
                    </a:p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Allgemeiner Konsum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416092"/>
                  </a:ext>
                </a:extLst>
              </a:tr>
              <a:tr h="820890">
                <a:tc>
                  <a:txBody>
                    <a:bodyPr/>
                    <a:lstStyle/>
                    <a:p>
                      <a:r>
                        <a:rPr lang="de-DE" dirty="0"/>
                        <a:t>Bereich A: </a:t>
                      </a:r>
                      <a:r>
                        <a:rPr lang="de-DE" dirty="0" smtClean="0"/>
                        <a:t>Finanzen, Marktgeschehen</a:t>
                      </a:r>
                      <a:r>
                        <a:rPr lang="de-DE" baseline="0" dirty="0" smtClean="0"/>
                        <a:t> und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/>
                        <a:t>Verbraucherrecht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B: Ernährung und Gesundheit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C: </a:t>
                      </a:r>
                      <a:endParaRPr lang="de-DE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Medien </a:t>
                      </a:r>
                      <a:r>
                        <a:rPr lang="de-DE" dirty="0"/>
                        <a:t>und </a:t>
                      </a:r>
                      <a:r>
                        <a:rPr lang="de-DE" dirty="0" smtClean="0"/>
                        <a:t/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Information </a:t>
                      </a:r>
                      <a:r>
                        <a:rPr lang="de-DE" dirty="0"/>
                        <a:t>in der digitalen Welt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D: </a:t>
                      </a:r>
                      <a:endParaRPr lang="de-DE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Leben</a:t>
                      </a:r>
                      <a:r>
                        <a:rPr lang="de-DE" dirty="0"/>
                        <a:t>, </a:t>
                      </a:r>
                      <a:r>
                        <a:rPr lang="de-DE" dirty="0" smtClean="0"/>
                        <a:t>Wohnen</a:t>
                      </a:r>
                      <a:r>
                        <a:rPr lang="de-DE" baseline="0" dirty="0" smtClean="0"/>
                        <a:t> und</a:t>
                      </a:r>
                      <a:r>
                        <a:rPr lang="de-DE" dirty="0" smtClean="0"/>
                        <a:t> Mobilität</a:t>
                      </a:r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19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4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</a:t>
            </a:r>
            <a:r>
              <a:rPr lang="de-DE" dirty="0" smtClean="0"/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Chinesisch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B853F5F-5949-794C-9799-C2F6F6D2C13D}"/>
              </a:ext>
            </a:extLst>
          </p:cNvPr>
          <p:cNvSpPr txBox="1">
            <a:spLocks/>
          </p:cNvSpPr>
          <p:nvPr/>
        </p:nvSpPr>
        <p:spPr>
          <a:xfrm>
            <a:off x="467543" y="1988840"/>
            <a:ext cx="8304981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SchulG </a:t>
            </a:r>
            <a:r>
              <a:rPr lang="de-DE" altLang="de-DE" sz="1800" b="1" dirty="0" smtClean="0"/>
              <a:t>§ 29</a:t>
            </a:r>
            <a:endParaRPr lang="de-DE" altLang="de-DE" sz="18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Das </a:t>
            </a:r>
            <a:r>
              <a:rPr lang="de-DE" altLang="de-DE" sz="1800" b="1" dirty="0"/>
              <a:t>Ministerium</a:t>
            </a:r>
            <a:r>
              <a:rPr lang="de-DE" altLang="de-DE" sz="1800" dirty="0"/>
              <a:t> erlässt in der Regel </a:t>
            </a:r>
            <a:r>
              <a:rPr lang="de-DE" altLang="de-DE" sz="1800" b="1" dirty="0"/>
              <a:t>schulformspezifische Vorgaben </a:t>
            </a:r>
            <a:r>
              <a:rPr lang="de-DE" altLang="de-DE" sz="1800" dirty="0"/>
              <a:t>für den Unterricht (Richtlinien, Rahmenvorgaben, </a:t>
            </a:r>
            <a:r>
              <a:rPr lang="de-DE" altLang="de-DE" sz="1800" b="1" dirty="0"/>
              <a:t>Lehrpläne</a:t>
            </a:r>
            <a:r>
              <a:rPr lang="de-DE" altLang="de-DE" sz="1800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Die </a:t>
            </a:r>
            <a:r>
              <a:rPr lang="de-DE" altLang="de-DE" sz="1800" b="1" dirty="0"/>
              <a:t>Schulen</a:t>
            </a:r>
            <a:r>
              <a:rPr lang="de-DE" altLang="de-DE" sz="1800" dirty="0"/>
              <a:t> bestimmen auf der Grundlage der Unterrichtsvorgaben nach Absatz 1 in Verbindung mit ihrem Schulprogramm </a:t>
            </a:r>
            <a:r>
              <a:rPr lang="de-DE" altLang="de-DE" sz="1800" b="1" dirty="0"/>
              <a:t>schuleigene Unterrichtsvorgaben</a:t>
            </a:r>
            <a:r>
              <a:rPr lang="de-DE" altLang="de-DE" sz="1800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Unterrichtsvorgaben nach den Absätzen 1 und 2 sind so zu fassen, dass für die Lehrerinnen und Lehrer ein </a:t>
            </a:r>
            <a:r>
              <a:rPr lang="de-DE" altLang="de-DE" sz="1800" b="1" dirty="0"/>
              <a:t>pädagogischer Gestaltungsspielraum </a:t>
            </a:r>
            <a:r>
              <a:rPr lang="de-DE" altLang="de-DE" sz="1800" dirty="0"/>
              <a:t>bleibt.</a:t>
            </a:r>
          </a:p>
          <a:p>
            <a:pPr marL="542925"/>
            <a:endParaRPr lang="de-DE" dirty="0"/>
          </a:p>
        </p:txBody>
      </p:sp>
      <p:pic>
        <p:nvPicPr>
          <p:cNvPr id="7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4" y="17728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9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6F28B1B-32C5-6648-AE4A-7B465D11DF2C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SchulG </a:t>
            </a:r>
            <a:r>
              <a:rPr lang="de-DE" altLang="de-DE" sz="1600" b="1" dirty="0" smtClean="0"/>
              <a:t>§ 70</a:t>
            </a:r>
            <a:endParaRPr lang="de-DE" altLang="de-DE" sz="16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Fachkonferenz, </a:t>
            </a:r>
            <a:r>
              <a:rPr lang="de-DE" altLang="de-DE" sz="1600" b="1" dirty="0" smtClean="0"/>
              <a:t>Bildungsgangkonferenz</a:t>
            </a:r>
            <a:endParaRPr lang="de-DE" altLang="de-DE" sz="1600" b="1" dirty="0"/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dirty="0"/>
              <a:t>…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berät über alle das Fach oder die Fachrichtung betreffenden Angelegenheiten einschließlich der Zusammenarbeit mit anderen Fächern. Sie trägt Verantwortung für die schulinterne Qualitätssicherung und </a:t>
            </a:r>
            <a:r>
              <a:rPr lang="de-DE" altLang="de-DE" sz="1600" dirty="0" smtClean="0"/>
              <a:t>-entwicklung </a:t>
            </a:r>
            <a:r>
              <a:rPr lang="de-DE" altLang="de-DE" sz="1600" dirty="0"/>
              <a:t>der fachlichen Arbeit und berät über Ziele, Arbeitspläne, Evaluationsmaßnahmen und </a:t>
            </a:r>
            <a:r>
              <a:rPr lang="de-DE" altLang="de-DE" sz="1600" dirty="0" smtClean="0"/>
              <a:t>-ergebnisse </a:t>
            </a:r>
            <a:r>
              <a:rPr lang="de-DE" altLang="de-DE" sz="1600" dirty="0"/>
              <a:t>und Rechenschaftslegung.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entscheidet in ihrem Fach insbesondere über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</a:t>
            </a:r>
            <a:r>
              <a:rPr lang="de-DE" altLang="de-DE" sz="1600" dirty="0" smtClean="0"/>
              <a:t>fachdidaktischen </a:t>
            </a:r>
            <a:r>
              <a:rPr lang="de-DE" altLang="de-DE" sz="1600" dirty="0"/>
              <a:t>und </a:t>
            </a:r>
            <a:r>
              <a:rPr lang="de-DE" altLang="de-DE" sz="1600" dirty="0" smtClean="0"/>
              <a:t>fachmethodischen Arbeit,</a:t>
            </a:r>
            <a:endParaRPr lang="de-DE" altLang="de-DE" sz="1600" dirty="0"/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Leistungsbewertung,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Vorschläge an die Lehrerkonferenz zur Einführung von </a:t>
            </a:r>
            <a:r>
              <a:rPr lang="de-DE" altLang="de-DE" sz="1600" dirty="0" smtClean="0"/>
              <a:t>Lernmitteln.</a:t>
            </a:r>
            <a:endParaRPr lang="de-DE" altLang="de-DE" sz="1600" dirty="0"/>
          </a:p>
        </p:txBody>
      </p:sp>
      <p:pic>
        <p:nvPicPr>
          <p:cNvPr id="9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4" y="19252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6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6897"/>
            <a:ext cx="8158606" cy="504403"/>
          </a:xfrm>
        </p:spPr>
        <p:txBody>
          <a:bodyPr/>
          <a:lstStyle/>
          <a:p>
            <a:r>
              <a:rPr lang="de-DE" sz="3200" dirty="0"/>
              <a:t>Curriculumentwicklung</a:t>
            </a:r>
            <a:endParaRPr lang="de-DE" sz="1600" b="1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3" name="Picture 14" descr="NRW_MSW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pieren 17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feld 18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 smtClean="0"/>
              <a:t>Welches Niveau?</a:t>
            </a:r>
            <a:endParaRPr lang="de-DE" b="1" dirty="0"/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1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330E7-2FED-9240-B43B-791B2DA8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von </a:t>
            </a:r>
            <a:r>
              <a:rPr lang="de-DE" dirty="0"/>
              <a:t>schulinternen 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220460-9AF9-EB40-9934-3D9213581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</a:t>
            </a:r>
            <a:r>
              <a:rPr lang="de-DE" dirty="0" smtClean="0"/>
              <a:t>chulbezogene </a:t>
            </a:r>
            <a:r>
              <a:rPr lang="de-DE" dirty="0"/>
              <a:t>Konkretisierung der </a:t>
            </a:r>
            <a:r>
              <a:rPr lang="de-DE" dirty="0" smtClean="0"/>
              <a:t>Kernlehrpläne in passenden Unterrichtsvorhaben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</a:t>
            </a:r>
            <a:r>
              <a:rPr lang="de-DE" dirty="0" smtClean="0"/>
              <a:t>Unterrichtsvorbereitung</a:t>
            </a:r>
          </a:p>
          <a:p>
            <a:pPr>
              <a:spcBef>
                <a:spcPts val="1200"/>
              </a:spcBef>
            </a:pPr>
            <a:r>
              <a:rPr lang="de-DE" dirty="0"/>
              <a:t>Abgestimmte Konzepte zur </a:t>
            </a:r>
            <a:r>
              <a:rPr lang="de-DE" dirty="0" smtClean="0"/>
              <a:t>Leistungsbewertung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Ausgestaltung von </a:t>
            </a:r>
            <a:r>
              <a:rPr lang="de-DE" dirty="0" smtClean="0"/>
              <a:t>Freiräumen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C05C93-8322-9C46-A48D-7D1EEE31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F23F56-EDA9-9146-A5C0-F96A1B00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4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</a:t>
            </a:r>
            <a:r>
              <a:rPr lang="de-DE" dirty="0"/>
              <a:t>für einen schulinternen Lehrplan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2.1 	Unterrichtsvorhaben	</a:t>
            </a:r>
          </a:p>
          <a:p>
            <a:pPr marL="400050" lvl="1" indent="0" defTabSz="536575">
              <a:buNone/>
            </a:pPr>
            <a:r>
              <a:rPr lang="de-DE" sz="2200" dirty="0"/>
              <a:t>2.2	Grundsätze der fachdidaktischen und fachmethodischen </a:t>
            </a:r>
            <a:r>
              <a:rPr lang="de-DE" sz="2200" dirty="0" smtClean="0"/>
              <a:t>Arbeit</a:t>
            </a:r>
            <a:endParaRPr lang="de-DE" sz="2200" dirty="0"/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4	Qualitätssicherung und Evaluation</a:t>
            </a:r>
          </a:p>
          <a:p>
            <a:pPr defTabSz="536575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3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850" y="1065022"/>
            <a:ext cx="8158606" cy="504403"/>
          </a:xfrm>
        </p:spPr>
        <p:txBody>
          <a:bodyPr/>
          <a:lstStyle/>
          <a:p>
            <a:r>
              <a:rPr lang="de-DE" dirty="0"/>
              <a:t>Materialien im Lehrplannavigator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1" y="1628800"/>
            <a:ext cx="5369305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Der Kernlehrplan </a:t>
            </a:r>
            <a:r>
              <a:rPr lang="de-DE" dirty="0"/>
              <a:t>Chinesisch</a:t>
            </a:r>
            <a:r>
              <a:rPr lang="de-DE" dirty="0" smtClean="0"/>
              <a:t>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Übergreifende Aufgaben</a:t>
            </a:r>
            <a:endParaRPr lang="de-DE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</a:t>
            </a:r>
            <a:r>
              <a:rPr lang="de-DE" dirty="0" smtClean="0"/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Der Kernlehrplan </a:t>
            </a:r>
            <a:r>
              <a:rPr lang="de-DE" dirty="0"/>
              <a:t>Chinesisch </a:t>
            </a:r>
            <a:r>
              <a:rPr lang="de-DE" dirty="0" smtClean="0"/>
              <a:t>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9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Gliederung des </a:t>
            </a:r>
            <a:r>
              <a:rPr lang="de-DE" sz="3200" dirty="0" smtClean="0"/>
              <a:t>Kernlehrplans </a:t>
            </a:r>
            <a:r>
              <a:rPr lang="de-DE" sz="2000" dirty="0" smtClean="0"/>
              <a:t>(Chinesisch)</a:t>
            </a:r>
            <a:endParaRPr lang="de-DE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graphicFrame>
        <p:nvGraphicFramePr>
          <p:cNvPr id="7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605926"/>
              </p:ext>
            </p:extLst>
          </p:nvPr>
        </p:nvGraphicFramePr>
        <p:xfrm>
          <a:off x="539750" y="1628800"/>
          <a:ext cx="8064500" cy="425280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Vorbemerkungen: Kernlehrpläne als kompetenzorientierte Unterrichtsvorgaben </a:t>
                      </a:r>
                      <a:endParaRPr kumimoji="0" lang="de-DE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7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Aufgaben und Ziele des Faches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Kompetenzbereiche, </a:t>
                      </a: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und fachliche Konkretisierungen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5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des Faches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3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&lt;</a:t>
                      </a: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Chinesisch</a:t>
                      </a:r>
                      <a:r>
                        <a:rPr kumimoji="0" lang="de-DE" alt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&gt; 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als zweite Fremdsprache:  Kompetenzerwartungen bis zum Ende der Sekundarstufe I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Erste Stufe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Zweite Stufe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7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&lt;</a:t>
                      </a:r>
                      <a:r>
                        <a:rPr kumimoji="0" lang="de-DE" alt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Chinesisch</a:t>
                      </a:r>
                      <a:r>
                        <a:rPr kumimoji="0" lang="de-DE" alt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&gt; </a:t>
                      </a:r>
                      <a:r>
                        <a:rPr kumimoji="0" lang="de-DE" alt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ab Jahrgangsstufe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&lt;</a:t>
                      </a:r>
                      <a:r>
                        <a:rPr kumimoji="0" lang="de-DE" alt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Chinesisch</a:t>
                      </a:r>
                      <a:r>
                        <a:rPr kumimoji="0" lang="de-DE" alt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&gt;  </a:t>
                      </a:r>
                      <a:r>
                        <a:rPr kumimoji="0" lang="de-DE" alt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als dritte Fremdsprache: Kompetenzerwartungen am Ende der Sekundarstufe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Lernerfolgsüberprüfung und Leistungsbewertung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9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C4FFF9-7FB3-F24D-8A89-D29A7BD6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Kontinuitäten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ADA2A4-372F-E048-9555-ACAF3F44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grundlegende Ausrichtung des Faches bleibt </a:t>
            </a:r>
            <a:r>
              <a:rPr lang="de-DE" dirty="0" smtClean="0"/>
              <a:t>unverändert</a:t>
            </a:r>
            <a:r>
              <a:rPr lang="de-DE" dirty="0"/>
              <a:t>: interkulturelle </a:t>
            </a:r>
            <a:r>
              <a:rPr lang="de-DE" dirty="0" smtClean="0"/>
              <a:t>Handlungsfähigkeit</a:t>
            </a:r>
            <a:r>
              <a:rPr lang="de-DE" dirty="0"/>
              <a:t> </a:t>
            </a:r>
            <a:r>
              <a:rPr lang="de-DE" dirty="0" smtClean="0"/>
              <a:t>als übergreifendes Ziel</a:t>
            </a:r>
          </a:p>
          <a:p>
            <a:r>
              <a:rPr lang="de-DE" dirty="0" err="1" smtClean="0"/>
              <a:t>Chinesischunterricht</a:t>
            </a:r>
            <a:r>
              <a:rPr lang="de-DE" dirty="0" smtClean="0"/>
              <a:t> in Sek. I = Spracherwerbsphase</a:t>
            </a:r>
          </a:p>
          <a:p>
            <a:r>
              <a:rPr lang="de-DE" dirty="0" smtClean="0"/>
              <a:t>Ausweis von Deskriptoren und Indikatoren zur Kompetenzbeschreibung</a:t>
            </a:r>
            <a:endParaRPr lang="de-DE" dirty="0"/>
          </a:p>
          <a:p>
            <a:r>
              <a:rPr lang="de-DE" dirty="0" smtClean="0"/>
              <a:t>Ausweis </a:t>
            </a:r>
            <a:r>
              <a:rPr lang="de-DE" dirty="0"/>
              <a:t>der </a:t>
            </a:r>
            <a:r>
              <a:rPr lang="de-DE" dirty="0" err="1" smtClean="0"/>
              <a:t>GeR</a:t>
            </a:r>
            <a:r>
              <a:rPr lang="de-DE" dirty="0" smtClean="0"/>
              <a:t>-Niveaus (Stufe 1: A1+; Stufe 2: A2; Chinesisch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als dritte Fremdsprache: A1 mit Anteilen von A2)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DE3C38-78BD-1142-BB89-B04F4FD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250A9D-98AA-6F44-8CB8-DE79BC50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0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</a:t>
            </a:r>
            <a:r>
              <a:rPr lang="de-DE" dirty="0" smtClean="0"/>
              <a:t>Neuerungen (1)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Übernahme des Kompetenzmodells aus dem Kernlehrplan der gymnasialen Oberstufe  </a:t>
            </a:r>
          </a:p>
          <a:p>
            <a:pPr marL="0" indent="0">
              <a:buNone/>
            </a:pPr>
            <a:r>
              <a:rPr lang="de-DE" dirty="0"/>
              <a:t>d</a:t>
            </a:r>
            <a:r>
              <a:rPr lang="de-DE" dirty="0" smtClean="0"/>
              <a:t>amit auch: </a:t>
            </a:r>
          </a:p>
          <a:p>
            <a:r>
              <a:rPr lang="de-DE" dirty="0" smtClean="0"/>
              <a:t>Übernahme </a:t>
            </a:r>
            <a:r>
              <a:rPr lang="de-DE" dirty="0"/>
              <a:t>der Anordnung der </a:t>
            </a:r>
            <a:r>
              <a:rPr lang="de-DE" dirty="0" smtClean="0"/>
              <a:t>Kompetenzbereiche </a:t>
            </a:r>
            <a:r>
              <a:rPr lang="de-DE" dirty="0"/>
              <a:t>aus </a:t>
            </a:r>
            <a:r>
              <a:rPr lang="de-DE" dirty="0" smtClean="0"/>
              <a:t>dem KLP </a:t>
            </a:r>
            <a:r>
              <a:rPr lang="de-DE" dirty="0" err="1" smtClean="0"/>
              <a:t>GOSt</a:t>
            </a:r>
            <a:endParaRPr lang="de-DE" dirty="0" smtClean="0"/>
          </a:p>
          <a:p>
            <a:r>
              <a:rPr lang="de-DE" dirty="0" smtClean="0"/>
              <a:t>Aufwertung von Sprachbewusstheit, Sprachlernkompetenz, Text- und Medienkompetenz</a:t>
            </a:r>
          </a:p>
          <a:p>
            <a:r>
              <a:rPr lang="de-DE" dirty="0" smtClean="0"/>
              <a:t>Sek. I-spezifische Anpassung </a:t>
            </a:r>
            <a:r>
              <a:rPr lang="de-DE" dirty="0"/>
              <a:t>der Kompetenzbereiche aus dem KLP </a:t>
            </a:r>
            <a:r>
              <a:rPr lang="de-DE" dirty="0" err="1" smtClean="0"/>
              <a:t>GOSt</a:t>
            </a:r>
            <a:endParaRPr lang="de-DE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1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24E87-3501-2549-97F6-0BE40681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</a:t>
            </a:r>
            <a:r>
              <a:rPr lang="de-DE" dirty="0" smtClean="0"/>
              <a:t>Neuerungen (2)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3EFAE1-F979-1049-BA0C-ABF010A3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neues Strukturmerkmal „Fachliche Konkretisierungen“ zu den Kompetenzerwartungen:</a:t>
            </a:r>
          </a:p>
          <a:p>
            <a:pPr marL="715963">
              <a:buFontTx/>
              <a:buChar char="-"/>
            </a:pPr>
            <a:r>
              <a:rPr lang="de-DE" dirty="0" smtClean="0"/>
              <a:t>gegenständliche </a:t>
            </a:r>
            <a:r>
              <a:rPr lang="de-DE" dirty="0"/>
              <a:t>Ausschärfungen </a:t>
            </a:r>
            <a:endParaRPr lang="de-DE" dirty="0" smtClean="0"/>
          </a:p>
          <a:p>
            <a:pPr marL="715963">
              <a:buFontTx/>
              <a:buChar char="-"/>
            </a:pPr>
            <a:r>
              <a:rPr lang="de-DE" dirty="0" smtClean="0"/>
              <a:t>repräsentative </a:t>
            </a:r>
            <a:r>
              <a:rPr lang="de-DE" dirty="0"/>
              <a:t>inhaltliche Bezüge </a:t>
            </a:r>
          </a:p>
          <a:p>
            <a:pPr marL="715963">
              <a:buFontTx/>
              <a:buChar char="-"/>
            </a:pPr>
            <a:r>
              <a:rPr lang="de-DE" dirty="0" smtClean="0"/>
              <a:t>Teil der </a:t>
            </a:r>
            <a:r>
              <a:rPr lang="de-DE" dirty="0" err="1" smtClean="0"/>
              <a:t>Gesamtobligatorik</a:t>
            </a:r>
            <a:r>
              <a:rPr lang="de-DE" dirty="0" smtClean="0"/>
              <a:t> des KLP</a:t>
            </a:r>
          </a:p>
          <a:p>
            <a:pPr marL="715963">
              <a:buFontTx/>
              <a:buChar char="-"/>
            </a:pPr>
            <a:r>
              <a:rPr lang="de-DE" dirty="0" smtClean="0"/>
              <a:t>Verzicht auf Klammerzusätze „u.a.“ oder „z.B.“ 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8153D-5BC8-C449-8E75-B628F2A8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34D6F9-E209-6148-BC5D-EF58A2F2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2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und neues Strukturmerkmal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graphicFrame>
        <p:nvGraphicFramePr>
          <p:cNvPr id="6" name="Inhaltsplatzhalt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420062"/>
              </p:ext>
            </p:extLst>
          </p:nvPr>
        </p:nvGraphicFramePr>
        <p:xfrm>
          <a:off x="467544" y="2095816"/>
          <a:ext cx="8064896" cy="396779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11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917">
                <a:tc gridSpan="2"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Deskriptor: </a:t>
                      </a:r>
                    </a:p>
                    <a:p>
                      <a:pPr marL="88900" inden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Die 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Schülerinnen und Schüler können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073">
                <a:tc gridSpan="2"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543">
                <a:tc>
                  <a:txBody>
                    <a:bodyPr/>
                    <a:lstStyle/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Indikatoren:</a:t>
                      </a: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4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Sie 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können 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8890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3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88900" indent="2682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88900" indent="268288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Fachliche </a:t>
                      </a:r>
                      <a:r>
                        <a:rPr lang="de-DE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Konkretisierungen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marL="342900" lvl="0" indent="-2540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de-DE" sz="1600" i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…</a:t>
                      </a:r>
                      <a:endParaRPr lang="de-DE" sz="1600" i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67544" y="17008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Kompetenzbereich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499992" y="3068960"/>
            <a:ext cx="4032448" cy="2376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01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926113"/>
            <a:ext cx="8229600" cy="582078"/>
          </a:xfrm>
        </p:spPr>
        <p:txBody>
          <a:bodyPr>
            <a:noAutofit/>
          </a:bodyPr>
          <a:lstStyle/>
          <a:p>
            <a:pPr algn="ctr"/>
            <a:r>
              <a:rPr lang="de-DE" sz="2800" dirty="0"/>
              <a:t>Beispiel Strukturmerkmal: KLP </a:t>
            </a:r>
            <a:r>
              <a:rPr lang="de-DE" sz="2800" dirty="0" smtClean="0"/>
              <a:t>Chinesisch, Stufe 1, </a:t>
            </a:r>
            <a:br>
              <a:rPr lang="de-DE" sz="2800" dirty="0" smtClean="0"/>
            </a:br>
            <a:r>
              <a:rPr lang="de-DE" sz="1600" dirty="0" smtClean="0"/>
              <a:t>&lt;Verfügen über sprachliche Mittel/Grammatik&gt; 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graphicFrame>
        <p:nvGraphicFramePr>
          <p:cNvPr id="15" name="Inhaltsplatzhalt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264309"/>
              </p:ext>
            </p:extLst>
          </p:nvPr>
        </p:nvGraphicFramePr>
        <p:xfrm>
          <a:off x="457200" y="1745242"/>
          <a:ext cx="8064896" cy="447985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4111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132">
                <a:tc gridSpan="2"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Die Schülerinnen und Schüler können ein ausgewähltes Inventar häufig verwendeter grammatischer Formen und Strukturen für die Textrezeption und die Realisierung ihrer Sprech- und Schreibabsichten nutzen.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932">
                <a:tc gridSpan="2">
                  <a:txBody>
                    <a:bodyPr/>
                    <a:lstStyle/>
                    <a:p>
                      <a:pPr marL="11303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Sie können </a:t>
                      </a:r>
                    </a:p>
                    <a:p>
                      <a:pPr marL="285750" lvl="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5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Aussagen und Fragen einfach strukturiert formulieren, </a:t>
                      </a:r>
                    </a:p>
                    <a:p>
                      <a:pPr marL="285750" lvl="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5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Bitten, Aufforderungen und Verbote sowie Vorschläge, Wünsche und Gefühle in einfacher Form ausdrücken,</a:t>
                      </a:r>
                    </a:p>
                    <a:p>
                      <a:pPr marL="285750" lvl="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5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Sachverhalte und Erlebnisse schildern,</a:t>
                      </a:r>
                    </a:p>
                    <a:p>
                      <a:pPr marL="285750" lvl="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5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Texte und mündliche Äußerungen strukturieren und räumliche, zeitliche und logische Bezüge in einfacher Form darstellen,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5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Mengen angeben.</a:t>
                      </a:r>
                      <a:endParaRPr lang="de-DE" sz="15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de-DE" sz="16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Fachliche Konkretisierungen</a:t>
                      </a:r>
                      <a:r>
                        <a:rPr lang="de-DE" sz="16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spcAft>
                          <a:spcPts val="30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bejahte und verneinte Aussage-, Frage- und Aufforderungssätze</a:t>
                      </a:r>
                    </a:p>
                    <a:p>
                      <a:pPr marL="285750" lvl="0" indent="-285750">
                        <a:spcAft>
                          <a:spcPts val="30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Zeit- und Ortsadverbien</a:t>
                      </a:r>
                    </a:p>
                    <a:p>
                      <a:pPr marL="285750" lvl="0" indent="-285750">
                        <a:spcAft>
                          <a:spcPts val="30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Zähleinheitswörter</a:t>
                      </a:r>
                    </a:p>
                    <a:p>
                      <a:pPr marL="285750" lvl="0" indent="-285750">
                        <a:spcAft>
                          <a:spcPts val="30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einfache Attribute mit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的</a:t>
                      </a: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</a:t>
                      </a:r>
                    </a:p>
                    <a:p>
                      <a:pPr marL="285750" lvl="0" indent="-285750">
                        <a:spcAft>
                          <a:spcPts val="30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einfache Konnektoren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einfache Modalverben</a:t>
                      </a:r>
                      <a:endParaRPr lang="de-DE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557936" y="3356992"/>
            <a:ext cx="3686472" cy="26040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548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 smtClean="0"/>
              <a:t>Ausnahme: Verzicht auf fachliche Konkretisierungen</a:t>
            </a: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3878" y="2603776"/>
            <a:ext cx="12546139" cy="95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99592" y="233847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Verzicht auf fachliche Konkretisierungen für bestimmte Teilbereiche (funktionale kommunikative Kompetenz, Wortschatz, Sprachbewusstheit):</a:t>
            </a:r>
          </a:p>
          <a:p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Vermeiden von Überlappungen/Redundanzen</a:t>
            </a:r>
          </a:p>
          <a:p>
            <a:endParaRPr lang="de-DE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/>
              <a:t>Vermeiden von Überfrachtungen des KLP</a:t>
            </a:r>
          </a:p>
        </p:txBody>
      </p:sp>
    </p:spTree>
    <p:extLst>
      <p:ext uri="{BB962C8B-B14F-4D97-AF65-F5344CB8AC3E}">
        <p14:creationId xmlns:p14="http://schemas.microsoft.com/office/powerpoint/2010/main" val="8471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19971" r="29091" b="14921"/>
          <a:stretch/>
        </p:blipFill>
        <p:spPr bwMode="auto">
          <a:xfrm>
            <a:off x="295743" y="1196752"/>
            <a:ext cx="4076671" cy="500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98463"/>
          </a:xfrm>
        </p:spPr>
        <p:txBody>
          <a:bodyPr/>
          <a:lstStyle/>
          <a:p>
            <a:pPr algn="ctr"/>
            <a:r>
              <a:rPr lang="de-DE" altLang="de-DE" sz="2400" dirty="0" smtClean="0">
                <a:latin typeface="Corbel" pitchFamily="34" charset="0"/>
              </a:rPr>
              <a:t>Kompetenzbereiche im Vergleich: KLP SI G8 – KLP SI NEU</a:t>
            </a:r>
          </a:p>
        </p:txBody>
      </p:sp>
      <p:graphicFrame>
        <p:nvGraphicFramePr>
          <p:cNvPr id="14" name="Inhaltsplatzhalt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5607113"/>
              </p:ext>
            </p:extLst>
          </p:nvPr>
        </p:nvGraphicFramePr>
        <p:xfrm>
          <a:off x="4435661" y="1414339"/>
          <a:ext cx="4340658" cy="4951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2926">
                <a:tc rowSpan="3">
                  <a:txBody>
                    <a:bodyPr/>
                    <a:lstStyle/>
                    <a:p>
                      <a:pPr algn="ctr"/>
                      <a:endParaRPr lang="de-DE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Sprachlernkompetenz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Interkulturelle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kommunikative Kompetenz</a:t>
                      </a:r>
                    </a:p>
                    <a:p>
                      <a:pPr algn="ctr"/>
                      <a:endParaRPr lang="de-DE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200" b="0" baseline="0" dirty="0" smtClean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algn="ctr"/>
                      <a:r>
                        <a:rPr lang="de-DE" sz="1200" b="0" baseline="0" dirty="0" smtClean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de-DE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Sprachbewusstheit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"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2964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Funktionale kommunikative Kompetenz</a:t>
                      </a:r>
                    </a:p>
                    <a:p>
                      <a:pPr marL="0" algn="ctr" defTabSz="914400" rtl="0" eaLnBrk="1" latinLnBrk="0" hangingPunct="1"/>
                      <a:endParaRPr lang="de-DE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Hör-/Hörsehverstehen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Leseverstehen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Schreiben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Sprechen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Sprachmittlung</a:t>
                      </a:r>
                    </a:p>
                    <a:p>
                      <a:pPr marL="0" algn="ctr" defTabSz="914400" rtl="0" eaLnBrk="1" latinLnBrk="0" hangingPunct="1"/>
                      <a:endParaRPr lang="de-DE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Verfügen über sprachliche Mittel </a:t>
                      </a: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 kommunikative Strategien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7927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Text- und Medienkompetenz</a:t>
                      </a:r>
                    </a:p>
                    <a:p>
                      <a:pPr marL="0" algn="ctr" defTabSz="914400" rtl="0" eaLnBrk="1" latinLnBrk="0" hangingPunct="1"/>
                      <a:endParaRPr lang="de-DE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mündlich	schriftlich	medial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" name="Gewinkelte Verbindung 15"/>
          <p:cNvCxnSpPr/>
          <p:nvPr/>
        </p:nvCxnSpPr>
        <p:spPr>
          <a:xfrm>
            <a:off x="2854325" y="1450209"/>
            <a:ext cx="2728443" cy="1436537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/>
          <p:cNvCxnSpPr/>
          <p:nvPr/>
        </p:nvCxnSpPr>
        <p:spPr>
          <a:xfrm>
            <a:off x="4119562" y="3293877"/>
            <a:ext cx="1463206" cy="1361160"/>
          </a:xfrm>
          <a:prstGeom prst="bentConnector3">
            <a:avLst>
              <a:gd name="adj1" fmla="val 44141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/>
          <p:cNvCxnSpPr/>
          <p:nvPr/>
        </p:nvCxnSpPr>
        <p:spPr>
          <a:xfrm flipV="1">
            <a:off x="1644650" y="1543050"/>
            <a:ext cx="3611563" cy="1531938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/>
          <p:cNvCxnSpPr/>
          <p:nvPr/>
        </p:nvCxnSpPr>
        <p:spPr>
          <a:xfrm flipV="1">
            <a:off x="2854325" y="4202113"/>
            <a:ext cx="1933699" cy="166211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winkelte Verbindung 30"/>
          <p:cNvCxnSpPr/>
          <p:nvPr/>
        </p:nvCxnSpPr>
        <p:spPr>
          <a:xfrm flipV="1">
            <a:off x="2854325" y="5156202"/>
            <a:ext cx="2653779" cy="361030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V="1">
            <a:off x="4119562" y="3233739"/>
            <a:ext cx="4098926" cy="95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452" y="5678969"/>
            <a:ext cx="2389839" cy="104250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1093">
            <a:off x="7285130" y="4647266"/>
            <a:ext cx="1571124" cy="81698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91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A3A26-0D42-5242-9CBD-EE1D512B8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96" y="3284984"/>
            <a:ext cx="7772400" cy="1362075"/>
          </a:xfrm>
        </p:spPr>
        <p:txBody>
          <a:bodyPr/>
          <a:lstStyle/>
          <a:p>
            <a:pPr algn="ctr"/>
            <a:r>
              <a:rPr lang="de-DE" dirty="0"/>
              <a:t>Kompetenzbereiche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7EF2240C-BC26-1C45-BB27-3EFB8451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3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064500" cy="5040313"/>
          </a:xfrm>
          <a:noFill/>
        </p:spPr>
        <p:txBody>
          <a:bodyPr tIns="144000"/>
          <a:lstStyle/>
          <a:p>
            <a:pPr eaLnBrk="1" hangingPunct="1"/>
            <a:r>
              <a:rPr lang="de-DE" altLang="de-DE" sz="1800" smtClean="0">
                <a:solidFill>
                  <a:schemeClr val="tx2"/>
                </a:solidFill>
              </a:rPr>
              <a:t/>
            </a:r>
            <a:br>
              <a:rPr lang="de-DE" altLang="de-DE" sz="1800" smtClean="0">
                <a:solidFill>
                  <a:schemeClr val="tx2"/>
                </a:solidFill>
              </a:rPr>
            </a:br>
            <a:r>
              <a:rPr lang="de-DE" altLang="de-DE" sz="1800" smtClean="0">
                <a:solidFill>
                  <a:schemeClr val="tx2"/>
                </a:solidFill>
              </a:rPr>
              <a:t/>
            </a:r>
            <a:br>
              <a:rPr lang="de-DE" altLang="de-DE" sz="1800" smtClean="0">
                <a:solidFill>
                  <a:schemeClr val="tx2"/>
                </a:solidFill>
              </a:rPr>
            </a:br>
            <a:endParaRPr lang="de-DE" altLang="de-DE" sz="1800" b="0" smtClean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337539220"/>
              </p:ext>
            </p:extLst>
          </p:nvPr>
        </p:nvGraphicFramePr>
        <p:xfrm>
          <a:off x="205498" y="1406834"/>
          <a:ext cx="8666329" cy="454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uppieren 6"/>
          <p:cNvGrpSpPr/>
          <p:nvPr/>
        </p:nvGrpSpPr>
        <p:grpSpPr>
          <a:xfrm>
            <a:off x="2429302" y="5461962"/>
            <a:ext cx="4258102" cy="368490"/>
            <a:chOff x="7219966" y="2453604"/>
            <a:chExt cx="1443400" cy="916559"/>
          </a:xfrm>
          <a:scene3d>
            <a:camera prst="orthographicFront"/>
            <a:lightRig rig="flat" dir="t"/>
          </a:scene3d>
        </p:grpSpPr>
        <p:sp>
          <p:nvSpPr>
            <p:cNvPr id="8" name="Abgerundetes Rechteck 7"/>
            <p:cNvSpPr/>
            <p:nvPr/>
          </p:nvSpPr>
          <p:spPr>
            <a:xfrm>
              <a:off x="7219966" y="2453604"/>
              <a:ext cx="1443400" cy="916559"/>
            </a:xfrm>
            <a:prstGeom prst="roundRect">
              <a:avLst>
                <a:gd name="adj" fmla="val 10000"/>
              </a:avLst>
            </a:prstGeom>
            <a:sp3d z="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bgerundetes Rechteck 4"/>
            <p:cNvSpPr/>
            <p:nvPr/>
          </p:nvSpPr>
          <p:spPr>
            <a:xfrm>
              <a:off x="7246811" y="2480449"/>
              <a:ext cx="1389710" cy="862869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i="1" dirty="0">
                  <a:latin typeface="Corbel" panose="020B0503020204020204" pitchFamily="34" charset="0"/>
                </a:rPr>
                <a:t>Verfügen über sprachliche Mittel</a:t>
              </a:r>
            </a:p>
          </p:txBody>
        </p:sp>
      </p:grp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051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Chinesisch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064500" cy="5040313"/>
          </a:xfrm>
          <a:noFill/>
        </p:spPr>
        <p:txBody>
          <a:bodyPr tIns="144000"/>
          <a:lstStyle/>
          <a:p>
            <a:pPr eaLnBrk="1" hangingPunct="1"/>
            <a:r>
              <a:rPr lang="de-DE" altLang="de-DE" sz="1800" smtClean="0">
                <a:solidFill>
                  <a:schemeClr val="tx2"/>
                </a:solidFill>
              </a:rPr>
              <a:t/>
            </a:r>
            <a:br>
              <a:rPr lang="de-DE" altLang="de-DE" sz="1800" smtClean="0">
                <a:solidFill>
                  <a:schemeClr val="tx2"/>
                </a:solidFill>
              </a:rPr>
            </a:br>
            <a:r>
              <a:rPr lang="de-DE" altLang="de-DE" sz="1800" smtClean="0">
                <a:solidFill>
                  <a:schemeClr val="tx2"/>
                </a:solidFill>
              </a:rPr>
              <a:t/>
            </a:r>
            <a:br>
              <a:rPr lang="de-DE" altLang="de-DE" sz="1800" smtClean="0">
                <a:solidFill>
                  <a:schemeClr val="tx2"/>
                </a:solidFill>
              </a:rPr>
            </a:br>
            <a:endParaRPr lang="de-DE" altLang="de-DE" sz="1800" b="0" smtClean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268493918"/>
              </p:ext>
            </p:extLst>
          </p:nvPr>
        </p:nvGraphicFramePr>
        <p:xfrm>
          <a:off x="205498" y="1406834"/>
          <a:ext cx="8666329" cy="3678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Inhaltsplatzhalter 7"/>
          <p:cNvSpPr>
            <a:spLocks noGrp="1"/>
          </p:cNvSpPr>
          <p:nvPr>
            <p:ph idx="1"/>
          </p:nvPr>
        </p:nvSpPr>
        <p:spPr>
          <a:xfrm>
            <a:off x="251520" y="5157192"/>
            <a:ext cx="8496944" cy="892696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de-DE" dirty="0"/>
              <a:t>besonderer Fokus Spracherwerbsphase </a:t>
            </a:r>
            <a:br>
              <a:rPr lang="de-DE" dirty="0"/>
            </a:br>
            <a:r>
              <a:rPr lang="de-DE" dirty="0"/>
              <a:t>→ </a:t>
            </a:r>
            <a:r>
              <a:rPr lang="de-DE" dirty="0" smtClean="0"/>
              <a:t>allgemeiner Deskriptor </a:t>
            </a:r>
            <a:r>
              <a:rPr lang="de-DE" dirty="0"/>
              <a:t>+ </a:t>
            </a:r>
            <a:r>
              <a:rPr lang="de-DE" dirty="0" smtClean="0"/>
              <a:t>spezifische Deskriptoren  </a:t>
            </a:r>
            <a:endParaRPr lang="de-DE" dirty="0"/>
          </a:p>
          <a:p>
            <a:pPr marL="0" lvl="0" indent="0" algn="ctr">
              <a:buNone/>
            </a:pPr>
            <a:r>
              <a:rPr lang="de-DE" dirty="0"/>
              <a:t>→ andere Reihenfolge als bislang im KLP Sek I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137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1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539750" y="1566863"/>
          <a:ext cx="8064500" cy="416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39552" y="553359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dirty="0" smtClean="0"/>
              <a:t>Unterkategorien </a:t>
            </a:r>
            <a:r>
              <a:rPr lang="de-DE" dirty="0"/>
              <a:t>wie </a:t>
            </a:r>
            <a:r>
              <a:rPr lang="de-DE" dirty="0" smtClean="0"/>
              <a:t>im KLP </a:t>
            </a:r>
            <a:r>
              <a:rPr lang="de-DE" dirty="0" err="1" smtClean="0"/>
              <a:t>GOSt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8565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969194"/>
              </p:ext>
            </p:extLst>
          </p:nvPr>
        </p:nvGraphicFramePr>
        <p:xfrm>
          <a:off x="539552" y="1916832"/>
          <a:ext cx="5040362" cy="235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724128" y="1700808"/>
            <a:ext cx="2962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Fachliche </a:t>
            </a:r>
            <a:r>
              <a:rPr lang="de-DE" b="1" dirty="0" smtClean="0"/>
              <a:t>Konkretisierung</a:t>
            </a:r>
          </a:p>
          <a:p>
            <a:endParaRPr lang="de-DE" b="1" dirty="0"/>
          </a:p>
          <a:p>
            <a:r>
              <a:rPr lang="de-DE" b="1" dirty="0" smtClean="0"/>
              <a:t>Ausgangstexte:</a:t>
            </a:r>
            <a:endParaRPr lang="de-DE" dirty="0"/>
          </a:p>
          <a:p>
            <a:r>
              <a:rPr lang="de-DE" dirty="0"/>
              <a:t>  </a:t>
            </a:r>
            <a:r>
              <a:rPr lang="de-DE" dirty="0" smtClean="0"/>
              <a:t>[…]</a:t>
            </a:r>
            <a:endParaRPr lang="de-DE" dirty="0"/>
          </a:p>
          <a:p>
            <a:r>
              <a:rPr lang="de-DE" b="1" dirty="0" smtClean="0"/>
              <a:t>Zieltexte:</a:t>
            </a:r>
          </a:p>
          <a:p>
            <a:r>
              <a:rPr lang="de-DE" dirty="0"/>
              <a:t>  </a:t>
            </a:r>
            <a:r>
              <a:rPr lang="de-DE" dirty="0" smtClean="0"/>
              <a:t>[…]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17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684013"/>
              </p:ext>
            </p:extLst>
          </p:nvPr>
        </p:nvGraphicFramePr>
        <p:xfrm>
          <a:off x="531019" y="1633538"/>
          <a:ext cx="8064500" cy="356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Laterale Kompetenzen</a:t>
            </a:r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39552" y="5128467"/>
            <a:ext cx="3672408" cy="646331"/>
          </a:xfrm>
          <a:prstGeom prst="rect">
            <a:avLst/>
          </a:prstGeom>
          <a:solidFill>
            <a:srgbClr val="EFE0C8"/>
          </a:solidFill>
        </p:spPr>
        <p:txBody>
          <a:bodyPr wrap="square">
            <a:spAutoFit/>
          </a:bodyPr>
          <a:lstStyle/>
          <a:p>
            <a:pPr algn="ctr"/>
            <a:r>
              <a:rPr lang="de-DE" dirty="0"/>
              <a:t>Sprachlernkompetenz: </a:t>
            </a:r>
          </a:p>
          <a:p>
            <a:pPr algn="ctr"/>
            <a:r>
              <a:rPr lang="de-DE" dirty="0"/>
              <a:t>Verortung von Strategien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13374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Beurteilungsbereich </a:t>
            </a:r>
            <a:r>
              <a:rPr lang="de-DE" b="1" dirty="0"/>
              <a:t>„Schriftliche Arbeiten“: </a:t>
            </a:r>
          </a:p>
          <a:p>
            <a:pPr marL="0" indent="0">
              <a:buNone/>
            </a:pPr>
            <a:r>
              <a:rPr lang="de-DE" b="1" dirty="0"/>
              <a:t>Klassenarbeiten in </a:t>
            </a:r>
            <a:r>
              <a:rPr lang="de-DE" b="1" dirty="0" smtClean="0"/>
              <a:t>Stufe 1</a:t>
            </a:r>
            <a:endParaRPr lang="de-DE" b="1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Schreiben: Bestandteil </a:t>
            </a:r>
            <a:r>
              <a:rPr lang="de-DE" dirty="0"/>
              <a:t>jeder Klassenarbeit </a:t>
            </a:r>
            <a:endParaRPr lang="de-DE" dirty="0" smtClean="0"/>
          </a:p>
          <a:p>
            <a:pPr marL="357188" indent="0">
              <a:buNone/>
            </a:pPr>
            <a:r>
              <a:rPr lang="de-DE" dirty="0" smtClean="0"/>
              <a:t>+ mindestens </a:t>
            </a:r>
            <a:r>
              <a:rPr lang="de-DE" dirty="0"/>
              <a:t>eine weitere funktionale kommunikative Teilkompetenz (Hör-/Hörsehverstehen, Leseverstehen, </a:t>
            </a:r>
            <a:r>
              <a:rPr lang="de-DE" dirty="0" smtClean="0"/>
              <a:t>Sprechen, Sprachmittlung</a:t>
            </a:r>
            <a:r>
              <a:rPr lang="de-DE" dirty="0"/>
              <a:t>) </a:t>
            </a:r>
            <a:r>
              <a:rPr lang="de-DE" dirty="0" smtClean="0"/>
              <a:t>und/oder </a:t>
            </a:r>
            <a:r>
              <a:rPr lang="de-DE" dirty="0"/>
              <a:t>isolierte Überprüfung des Verfügens über sprachliche </a:t>
            </a:r>
            <a:r>
              <a:rPr lang="de-DE" dirty="0" smtClean="0"/>
              <a:t>Mittel </a:t>
            </a:r>
          </a:p>
          <a:p>
            <a:pPr marL="0" lvl="0" indent="0">
              <a:buNone/>
            </a:pPr>
            <a:endParaRPr lang="de-DE" dirty="0" smtClean="0"/>
          </a:p>
          <a:p>
            <a:r>
              <a:rPr lang="de-DE" dirty="0" smtClean="0"/>
              <a:t>Teilkompetenzen </a:t>
            </a:r>
            <a:r>
              <a:rPr lang="de-DE" dirty="0"/>
              <a:t>Sprachmittlung, Hör-/Hörsehverstehen und </a:t>
            </a:r>
            <a:r>
              <a:rPr lang="de-DE" dirty="0" smtClean="0"/>
              <a:t>Leseverstehen:</a:t>
            </a:r>
            <a:br>
              <a:rPr lang="de-DE" dirty="0" smtClean="0"/>
            </a:br>
            <a:r>
              <a:rPr lang="de-DE" dirty="0" smtClean="0"/>
              <a:t>jeweils </a:t>
            </a:r>
            <a:r>
              <a:rPr lang="de-DE" dirty="0"/>
              <a:t>mindestens einmal pro Schuljahr im Rahmen einer Klassenarbeit </a:t>
            </a:r>
            <a:r>
              <a:rPr lang="de-DE" dirty="0" smtClean="0"/>
              <a:t>obligatorisch zu überprüfen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58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98547"/>
            <a:ext cx="8229600" cy="4365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600" b="1" dirty="0" smtClean="0"/>
              <a:t>Klassenarbeiten </a:t>
            </a:r>
            <a:r>
              <a:rPr lang="de-DE" sz="2600" b="1" dirty="0"/>
              <a:t>in </a:t>
            </a:r>
            <a:r>
              <a:rPr lang="de-DE" sz="2600" b="1" dirty="0" smtClean="0"/>
              <a:t>Stufe 1</a:t>
            </a:r>
          </a:p>
          <a:p>
            <a:pPr marL="0" lv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2372" y="4365104"/>
            <a:ext cx="8224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* Teilkompetenzen </a:t>
            </a:r>
            <a:r>
              <a:rPr lang="de-DE" sz="2400" dirty="0"/>
              <a:t>Hör-/</a:t>
            </a:r>
            <a:r>
              <a:rPr lang="de-DE" sz="2400" dirty="0" smtClean="0"/>
              <a:t>Hörsehverstehen, Leseverstehen und Sprachmittlung: </a:t>
            </a:r>
            <a:r>
              <a:rPr lang="de-DE" sz="2400" b="1" dirty="0" smtClean="0"/>
              <a:t>jeweils </a:t>
            </a:r>
            <a:r>
              <a:rPr lang="de-DE" sz="2400" b="1" dirty="0"/>
              <a:t>mindestens</a:t>
            </a:r>
            <a:r>
              <a:rPr lang="de-DE" sz="2400" dirty="0"/>
              <a:t> </a:t>
            </a:r>
            <a:r>
              <a:rPr lang="de-DE" sz="2400" b="1" dirty="0"/>
              <a:t>einmal pro Schuljahr </a:t>
            </a:r>
            <a:r>
              <a:rPr lang="de-DE" sz="2400" dirty="0"/>
              <a:t>im Rahmen einer Klassenarbeit </a:t>
            </a:r>
            <a:r>
              <a:rPr lang="de-DE" sz="2400" b="1" dirty="0" smtClean="0"/>
              <a:t>obligatorisch</a:t>
            </a:r>
            <a:r>
              <a:rPr lang="de-DE" sz="2400" dirty="0" smtClean="0"/>
              <a:t> zu überprüfen </a:t>
            </a:r>
            <a:endParaRPr lang="de-DE" sz="2400" dirty="0"/>
          </a:p>
        </p:txBody>
      </p:sp>
      <p:sp>
        <p:nvSpPr>
          <p:cNvPr id="8" name="Abgerundetes Rechteck 7"/>
          <p:cNvSpPr/>
          <p:nvPr/>
        </p:nvSpPr>
        <p:spPr>
          <a:xfrm>
            <a:off x="607790" y="2924944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Schreiben</a:t>
            </a:r>
            <a:endParaRPr lang="de-DE" dirty="0"/>
          </a:p>
        </p:txBody>
      </p:sp>
      <p:sp>
        <p:nvSpPr>
          <p:cNvPr id="9" name="Plus 8"/>
          <p:cNvSpPr/>
          <p:nvPr/>
        </p:nvSpPr>
        <p:spPr>
          <a:xfrm>
            <a:off x="2339752" y="3104964"/>
            <a:ext cx="432048" cy="432048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781078" y="2348879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ind. 1 FKK </a:t>
            </a:r>
            <a:br>
              <a:rPr lang="de-DE" dirty="0" smtClean="0"/>
            </a:br>
            <a:r>
              <a:rPr lang="de-DE" dirty="0" smtClean="0"/>
              <a:t>(HV/HSV, LV, Sprechen, SM)* 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6724700" y="3427133"/>
            <a:ext cx="193960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</a:t>
            </a:r>
            <a:r>
              <a:rPr lang="de-DE" dirty="0" smtClean="0"/>
              <a:t>prachliche Mittel</a:t>
            </a:r>
            <a:br>
              <a:rPr lang="de-DE" dirty="0" smtClean="0"/>
            </a:br>
            <a:r>
              <a:rPr lang="de-DE" dirty="0" smtClean="0"/>
              <a:t>(isoliert)</a:t>
            </a:r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2831761" y="2744924"/>
            <a:ext cx="876143" cy="442064"/>
          </a:xfrm>
          <a:prstGeom prst="straightConnector1">
            <a:avLst/>
          </a:prstGeom>
          <a:ln w="38100">
            <a:solidFill>
              <a:srgbClr val="98B954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Abgerundetes Rechteck 17"/>
          <p:cNvSpPr/>
          <p:nvPr/>
        </p:nvSpPr>
        <p:spPr>
          <a:xfrm>
            <a:off x="6724700" y="2343803"/>
            <a:ext cx="193960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</a:t>
            </a:r>
            <a:r>
              <a:rPr lang="de-DE" dirty="0" smtClean="0"/>
              <a:t>prachliche Mittel</a:t>
            </a:r>
            <a:br>
              <a:rPr lang="de-DE" dirty="0" smtClean="0"/>
            </a:br>
            <a:r>
              <a:rPr lang="de-DE" dirty="0" smtClean="0"/>
              <a:t>(isoliert)</a:t>
            </a:r>
            <a:endParaRPr lang="de-DE" dirty="0"/>
          </a:p>
        </p:txBody>
      </p:sp>
      <p:sp>
        <p:nvSpPr>
          <p:cNvPr id="19" name="Abgerundetes Rechteck 18"/>
          <p:cNvSpPr/>
          <p:nvPr/>
        </p:nvSpPr>
        <p:spPr>
          <a:xfrm>
            <a:off x="3776935" y="3427133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ind. 1 FKK </a:t>
            </a:r>
            <a:br>
              <a:rPr lang="de-DE" dirty="0" smtClean="0"/>
            </a:br>
            <a:r>
              <a:rPr lang="de-DE" dirty="0" smtClean="0"/>
              <a:t>(HV/HSV, LV, Sprechen, SM)* 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831761" y="3456650"/>
            <a:ext cx="876143" cy="368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5882346" y="2514091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98B954"/>
                </a:solidFill>
              </a:rPr>
              <a:t>und</a:t>
            </a:r>
            <a:endParaRPr lang="de-DE" sz="2400" b="1" dirty="0">
              <a:solidFill>
                <a:srgbClr val="98B954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835154" y="3592345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98B954"/>
                </a:solidFill>
              </a:rPr>
              <a:t>oder</a:t>
            </a:r>
            <a:endParaRPr lang="de-DE" sz="2400" b="1" dirty="0">
              <a:solidFill>
                <a:srgbClr val="98B954"/>
              </a:solidFill>
            </a:endParaRPr>
          </a:p>
        </p:txBody>
      </p:sp>
      <p:cxnSp>
        <p:nvCxnSpPr>
          <p:cNvPr id="13" name="Gerader Verbinder 12"/>
          <p:cNvCxnSpPr/>
          <p:nvPr/>
        </p:nvCxnSpPr>
        <p:spPr>
          <a:xfrm>
            <a:off x="3776935" y="3284984"/>
            <a:ext cx="49098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6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Beurteilungsbereich „Schriftliche Arbeiten“: </a:t>
            </a:r>
          </a:p>
          <a:p>
            <a:pPr marL="0" indent="0">
              <a:buNone/>
            </a:pPr>
            <a:r>
              <a:rPr lang="de-DE" b="1" dirty="0" smtClean="0"/>
              <a:t>Klassenarbeiten </a:t>
            </a:r>
            <a:r>
              <a:rPr lang="de-DE" b="1" dirty="0"/>
              <a:t>in </a:t>
            </a:r>
            <a:r>
              <a:rPr lang="de-DE" b="1" dirty="0" smtClean="0"/>
              <a:t>Stufe 2 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Schreiben: Bestandteil </a:t>
            </a:r>
            <a:r>
              <a:rPr lang="de-DE" dirty="0"/>
              <a:t>jeder Klassenarbeit </a:t>
            </a:r>
            <a:endParaRPr lang="de-DE" dirty="0" smtClean="0"/>
          </a:p>
          <a:p>
            <a:pPr marL="357188" indent="0">
              <a:buNone/>
            </a:pPr>
            <a:r>
              <a:rPr lang="de-DE" dirty="0" smtClean="0"/>
              <a:t>+ mindestens </a:t>
            </a:r>
            <a:r>
              <a:rPr lang="de-DE" dirty="0"/>
              <a:t>eine weitere funktionale kommunikative Teilkompetenz (Hör-/Hörsehverstehen, Leseverstehen, </a:t>
            </a:r>
            <a:r>
              <a:rPr lang="de-DE" dirty="0" smtClean="0"/>
              <a:t>Sprechen, Sprachmittlung); zusätzlich möglich: isolierte </a:t>
            </a:r>
            <a:r>
              <a:rPr lang="de-DE" dirty="0"/>
              <a:t>Überprüfung des Verfügens über sprachliche </a:t>
            </a:r>
            <a:r>
              <a:rPr lang="de-DE" dirty="0" smtClean="0"/>
              <a:t>Mittel </a:t>
            </a:r>
          </a:p>
          <a:p>
            <a:pPr marL="0" lvl="0" indent="0">
              <a:buNone/>
            </a:pPr>
            <a:endParaRPr lang="de-DE" dirty="0" smtClean="0"/>
          </a:p>
          <a:p>
            <a:r>
              <a:rPr lang="de-DE" dirty="0" smtClean="0"/>
              <a:t>Teilkompetenzen </a:t>
            </a:r>
            <a:r>
              <a:rPr lang="de-DE" dirty="0"/>
              <a:t>Sprachmittlung, Hör-/Hörsehverstehen und </a:t>
            </a:r>
            <a:r>
              <a:rPr lang="de-DE" dirty="0" smtClean="0"/>
              <a:t>Leseverstehen:</a:t>
            </a:r>
            <a:br>
              <a:rPr lang="de-DE" dirty="0" smtClean="0"/>
            </a:br>
            <a:r>
              <a:rPr lang="de-DE" dirty="0" smtClean="0"/>
              <a:t>jeweils </a:t>
            </a:r>
            <a:r>
              <a:rPr lang="de-DE" dirty="0"/>
              <a:t>mindestens einmal </a:t>
            </a:r>
            <a:r>
              <a:rPr lang="de-DE" dirty="0" smtClean="0"/>
              <a:t>innerhalb von Stufe 2 bzw. des Lehrgangs als dritte Fremdsprache im </a:t>
            </a:r>
            <a:r>
              <a:rPr lang="de-DE" dirty="0"/>
              <a:t>Rahmen einer Klassenarbeit </a:t>
            </a:r>
            <a:r>
              <a:rPr lang="de-DE" dirty="0" smtClean="0"/>
              <a:t>obligatorisch zu überprüfen </a:t>
            </a:r>
            <a:br>
              <a:rPr lang="de-DE" dirty="0" smtClean="0"/>
            </a:b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8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 smtClean="0"/>
              <a:t>Klassenarbeiten </a:t>
            </a:r>
            <a:r>
              <a:rPr lang="de-DE" sz="2400" b="1" dirty="0"/>
              <a:t>in </a:t>
            </a:r>
            <a:r>
              <a:rPr lang="de-DE" sz="2400" b="1" dirty="0" smtClean="0"/>
              <a:t>Stufe 2 </a:t>
            </a:r>
          </a:p>
          <a:p>
            <a:pPr marL="0" lv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436510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* Teilkompetenzen Hör-</a:t>
            </a:r>
            <a:r>
              <a:rPr lang="de-DE" sz="2000" dirty="0"/>
              <a:t>/</a:t>
            </a:r>
            <a:r>
              <a:rPr lang="de-DE" sz="2000" dirty="0" smtClean="0"/>
              <a:t>Hörsehverstehen, Leseverstehen und Sprachmittlung:</a:t>
            </a:r>
            <a:r>
              <a:rPr lang="de-DE" sz="2000" dirty="0"/>
              <a:t> </a:t>
            </a:r>
            <a:r>
              <a:rPr lang="de-DE" sz="2000" b="1" dirty="0" smtClean="0"/>
              <a:t>jeweils </a:t>
            </a:r>
            <a:r>
              <a:rPr lang="de-DE" sz="2000" b="1" dirty="0"/>
              <a:t>mindestens einmal innerhalb von Stufe </a:t>
            </a:r>
            <a:r>
              <a:rPr lang="de-DE" sz="2000" b="1" dirty="0" smtClean="0"/>
              <a:t>2 </a:t>
            </a:r>
            <a:r>
              <a:rPr lang="de-DE" sz="2000" dirty="0" smtClean="0"/>
              <a:t>im </a:t>
            </a:r>
            <a:r>
              <a:rPr lang="de-DE" sz="2000" dirty="0"/>
              <a:t>Rahmen einer Klassenarbeit </a:t>
            </a:r>
            <a:r>
              <a:rPr lang="de-DE" sz="2000" b="1" dirty="0" smtClean="0"/>
              <a:t>obligatorisch</a:t>
            </a:r>
            <a:r>
              <a:rPr lang="de-DE" sz="2000" dirty="0" smtClean="0"/>
              <a:t> zu überprüfen 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607790" y="2924944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Schreiben</a:t>
            </a:r>
            <a:endParaRPr lang="de-DE" dirty="0"/>
          </a:p>
        </p:txBody>
      </p:sp>
      <p:sp>
        <p:nvSpPr>
          <p:cNvPr id="9" name="Plus 8"/>
          <p:cNvSpPr/>
          <p:nvPr/>
        </p:nvSpPr>
        <p:spPr>
          <a:xfrm>
            <a:off x="2339752" y="3104964"/>
            <a:ext cx="432048" cy="432048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781078" y="2348879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ind. 1 FKK </a:t>
            </a:r>
            <a:br>
              <a:rPr lang="de-DE" dirty="0" smtClean="0"/>
            </a:br>
            <a:r>
              <a:rPr lang="de-DE" dirty="0" smtClean="0"/>
              <a:t>(HV/HSV, LV, Sprechen, SM)* 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6724700" y="3427133"/>
            <a:ext cx="193960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</a:t>
            </a:r>
            <a:r>
              <a:rPr lang="de-DE" dirty="0" smtClean="0"/>
              <a:t>prachliche Mittel</a:t>
            </a:r>
            <a:br>
              <a:rPr lang="de-DE" dirty="0" smtClean="0"/>
            </a:br>
            <a:r>
              <a:rPr lang="de-DE" dirty="0" smtClean="0"/>
              <a:t>(isoliert)</a:t>
            </a:r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2831761" y="2744924"/>
            <a:ext cx="876143" cy="442064"/>
          </a:xfrm>
          <a:prstGeom prst="straightConnector1">
            <a:avLst/>
          </a:prstGeom>
          <a:ln w="38100">
            <a:solidFill>
              <a:srgbClr val="98B954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Abgerundetes Rechteck 18"/>
          <p:cNvSpPr/>
          <p:nvPr/>
        </p:nvSpPr>
        <p:spPr>
          <a:xfrm>
            <a:off x="3776935" y="3427133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ind. 1 FKK </a:t>
            </a:r>
            <a:br>
              <a:rPr lang="de-DE" dirty="0" smtClean="0"/>
            </a:br>
            <a:r>
              <a:rPr lang="de-DE" dirty="0" smtClean="0"/>
              <a:t>(HV/HSV, LV, Sprechen, SM)* 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831761" y="3456650"/>
            <a:ext cx="876143" cy="368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882346" y="359234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98B954"/>
                </a:solidFill>
              </a:rPr>
              <a:t>und</a:t>
            </a:r>
            <a:endParaRPr lang="de-DE" sz="2400" b="1" dirty="0">
              <a:solidFill>
                <a:srgbClr val="98B954"/>
              </a:solidFill>
            </a:endParaRPr>
          </a:p>
        </p:txBody>
      </p:sp>
      <p:cxnSp>
        <p:nvCxnSpPr>
          <p:cNvPr id="16" name="Gerader Verbinder 15"/>
          <p:cNvCxnSpPr/>
          <p:nvPr/>
        </p:nvCxnSpPr>
        <p:spPr>
          <a:xfrm>
            <a:off x="3776935" y="3284984"/>
            <a:ext cx="49098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9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Beurteilungsbereich „Schriftliche Arbeiten“: </a:t>
            </a:r>
          </a:p>
          <a:p>
            <a:pPr marL="0" indent="0">
              <a:buNone/>
            </a:pPr>
            <a:r>
              <a:rPr lang="de-DE" b="1" dirty="0" smtClean="0"/>
              <a:t>Klassenarbeiten </a:t>
            </a:r>
            <a:r>
              <a:rPr lang="de-DE" b="1" dirty="0"/>
              <a:t>in </a:t>
            </a:r>
            <a:r>
              <a:rPr lang="de-DE" b="1" dirty="0" smtClean="0"/>
              <a:t>der dritten Fremdsprache 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Schreiben: Bestandteil </a:t>
            </a:r>
            <a:r>
              <a:rPr lang="de-DE" dirty="0"/>
              <a:t>jeder Klassenarbeit </a:t>
            </a:r>
            <a:endParaRPr lang="de-DE" dirty="0" smtClean="0"/>
          </a:p>
          <a:p>
            <a:pPr marL="357188" indent="0">
              <a:buNone/>
            </a:pPr>
            <a:r>
              <a:rPr lang="de-DE" dirty="0" smtClean="0"/>
              <a:t>+ mindestens </a:t>
            </a:r>
            <a:r>
              <a:rPr lang="de-DE" dirty="0"/>
              <a:t>eine weitere funktionale kommunikative Teilkompetenz (Hör-/Hörsehverstehen, Leseverstehen, </a:t>
            </a:r>
            <a:r>
              <a:rPr lang="de-DE" dirty="0" smtClean="0"/>
              <a:t>Sprechen, Sprachmittlung); zusätzlich möglich: isolierte </a:t>
            </a:r>
            <a:r>
              <a:rPr lang="de-DE" dirty="0"/>
              <a:t>Überprüfung des Verfügens über sprachliche </a:t>
            </a:r>
            <a:r>
              <a:rPr lang="de-DE" dirty="0" smtClean="0"/>
              <a:t>Mittel </a:t>
            </a:r>
          </a:p>
          <a:p>
            <a:pPr marL="0" lvl="0" indent="0">
              <a:buNone/>
            </a:pPr>
            <a:endParaRPr lang="de-DE" dirty="0" smtClean="0"/>
          </a:p>
          <a:p>
            <a:r>
              <a:rPr lang="de-DE" dirty="0" smtClean="0"/>
              <a:t>Teilkompetenzen </a:t>
            </a:r>
            <a:r>
              <a:rPr lang="de-DE" dirty="0"/>
              <a:t>Sprachmittlung, Hör-/Hörsehverstehen und </a:t>
            </a:r>
            <a:r>
              <a:rPr lang="de-DE" dirty="0" smtClean="0"/>
              <a:t>Leseverstehen:</a:t>
            </a:r>
            <a:br>
              <a:rPr lang="de-DE" dirty="0" smtClean="0"/>
            </a:br>
            <a:r>
              <a:rPr lang="de-DE" dirty="0" smtClean="0"/>
              <a:t>jeweils </a:t>
            </a:r>
            <a:r>
              <a:rPr lang="de-DE" dirty="0"/>
              <a:t>mindestens einmal </a:t>
            </a:r>
            <a:r>
              <a:rPr lang="de-DE" dirty="0" smtClean="0"/>
              <a:t>innerhalb der dritten Fremdsprache im </a:t>
            </a:r>
            <a:r>
              <a:rPr lang="de-DE" dirty="0"/>
              <a:t>Rahmen einer Klassenarbeit </a:t>
            </a:r>
            <a:r>
              <a:rPr lang="de-DE" dirty="0" smtClean="0"/>
              <a:t>obligatorisch zu überprüfen </a:t>
            </a:r>
            <a:br>
              <a:rPr lang="de-DE" dirty="0" smtClean="0"/>
            </a:b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1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 smtClean="0"/>
              <a:t>Klassenarbeiten </a:t>
            </a:r>
            <a:r>
              <a:rPr lang="de-DE" sz="2400" b="1" dirty="0"/>
              <a:t>in </a:t>
            </a:r>
            <a:r>
              <a:rPr lang="de-DE" sz="2400" b="1" dirty="0" smtClean="0"/>
              <a:t>der dritten Fremdsprache </a:t>
            </a:r>
          </a:p>
          <a:p>
            <a:pPr marL="0" lv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4365104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* Teilkompetenzen Hör-</a:t>
            </a:r>
            <a:r>
              <a:rPr lang="de-DE" sz="2000" dirty="0"/>
              <a:t>/</a:t>
            </a:r>
            <a:r>
              <a:rPr lang="de-DE" sz="2000" dirty="0" smtClean="0"/>
              <a:t>Hörsehverstehen, Leseverstehen und Sprachmittlung:</a:t>
            </a:r>
            <a:r>
              <a:rPr lang="de-DE" sz="2000" dirty="0"/>
              <a:t> </a:t>
            </a:r>
            <a:r>
              <a:rPr lang="de-DE" sz="2000" b="1" dirty="0" smtClean="0"/>
              <a:t>jeweils </a:t>
            </a:r>
            <a:r>
              <a:rPr lang="de-DE" sz="2000" b="1" dirty="0"/>
              <a:t>mindestens einmal innerhalb </a:t>
            </a:r>
            <a:r>
              <a:rPr lang="de-DE" sz="2000" b="1" dirty="0" smtClean="0"/>
              <a:t>der dritten Fremdsprache </a:t>
            </a:r>
            <a:r>
              <a:rPr lang="de-DE" sz="2000" dirty="0" smtClean="0"/>
              <a:t>im </a:t>
            </a:r>
            <a:r>
              <a:rPr lang="de-DE" sz="2000" dirty="0"/>
              <a:t>Rahmen einer Klassenarbeit </a:t>
            </a:r>
            <a:r>
              <a:rPr lang="de-DE" sz="2000" b="1" dirty="0" smtClean="0"/>
              <a:t>obligatorisch</a:t>
            </a:r>
            <a:r>
              <a:rPr lang="de-DE" sz="2000" dirty="0" smtClean="0"/>
              <a:t> zu überprüfen 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607790" y="2924944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Schreiben</a:t>
            </a:r>
            <a:endParaRPr lang="de-DE" dirty="0"/>
          </a:p>
        </p:txBody>
      </p:sp>
      <p:sp>
        <p:nvSpPr>
          <p:cNvPr id="9" name="Plus 8"/>
          <p:cNvSpPr/>
          <p:nvPr/>
        </p:nvSpPr>
        <p:spPr>
          <a:xfrm>
            <a:off x="2339752" y="3104964"/>
            <a:ext cx="432048" cy="432048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781078" y="2348879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ind. 1 FKK </a:t>
            </a:r>
            <a:br>
              <a:rPr lang="de-DE" dirty="0" smtClean="0"/>
            </a:br>
            <a:r>
              <a:rPr lang="de-DE" dirty="0" smtClean="0"/>
              <a:t>(HV/HSV, LV, Sprechen, SM)* 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6724700" y="3427133"/>
            <a:ext cx="193960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</a:t>
            </a:r>
            <a:r>
              <a:rPr lang="de-DE" dirty="0" smtClean="0"/>
              <a:t>prachliche Mittel</a:t>
            </a:r>
            <a:br>
              <a:rPr lang="de-DE" dirty="0" smtClean="0"/>
            </a:br>
            <a:r>
              <a:rPr lang="de-DE" dirty="0" smtClean="0"/>
              <a:t>(isoliert)</a:t>
            </a:r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 flipV="1">
            <a:off x="2831761" y="2744924"/>
            <a:ext cx="876143" cy="442064"/>
          </a:xfrm>
          <a:prstGeom prst="straightConnector1">
            <a:avLst/>
          </a:prstGeom>
          <a:ln w="38100">
            <a:solidFill>
              <a:srgbClr val="98B954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Abgerundetes Rechteck 18"/>
          <p:cNvSpPr/>
          <p:nvPr/>
        </p:nvSpPr>
        <p:spPr>
          <a:xfrm>
            <a:off x="3776935" y="3427133"/>
            <a:ext cx="193843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</a:t>
            </a:r>
            <a:r>
              <a:rPr lang="de-DE" dirty="0" smtClean="0"/>
              <a:t>ind. 1 FKK </a:t>
            </a:r>
            <a:br>
              <a:rPr lang="de-DE" dirty="0" smtClean="0"/>
            </a:br>
            <a:r>
              <a:rPr lang="de-DE" dirty="0" smtClean="0"/>
              <a:t>(HV/HSV, LV, Sprechen, SM)* 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831761" y="3456650"/>
            <a:ext cx="876143" cy="368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5882346" y="359234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98B954"/>
                </a:solidFill>
              </a:rPr>
              <a:t>und</a:t>
            </a:r>
            <a:endParaRPr lang="de-DE" sz="2400" b="1" dirty="0">
              <a:solidFill>
                <a:srgbClr val="98B954"/>
              </a:solidFill>
            </a:endParaRPr>
          </a:p>
        </p:txBody>
      </p:sp>
      <p:cxnSp>
        <p:nvCxnSpPr>
          <p:cNvPr id="16" name="Gerader Verbinder 15"/>
          <p:cNvCxnSpPr/>
          <p:nvPr/>
        </p:nvCxnSpPr>
        <p:spPr>
          <a:xfrm>
            <a:off x="3776935" y="3284984"/>
            <a:ext cx="49098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0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02086-DCB9-1F4A-8168-743B2088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4DCEA9-4E23-6245-9FC0-C82C26F1C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Wiedereinführung von G9 ab Schuljahr 2019/2020</a:t>
            </a:r>
          </a:p>
          <a:p>
            <a:pPr lvl="1"/>
            <a:r>
              <a:rPr lang="de-DE" sz="2400" dirty="0" smtClean="0"/>
              <a:t>aufsteigend, beginnend mit den Jahrgangsstufen 5 und 6</a:t>
            </a:r>
          </a:p>
          <a:p>
            <a:r>
              <a:rPr lang="de-DE" dirty="0" smtClean="0"/>
              <a:t>Weiterentwicklung des bisherigen Kernlehrplans</a:t>
            </a:r>
          </a:p>
          <a:p>
            <a:pPr lvl="1"/>
            <a:r>
              <a:rPr lang="de-DE" sz="2400" dirty="0" smtClean="0"/>
              <a:t>Orientierung an der Struktur des KLP GOSt</a:t>
            </a:r>
          </a:p>
          <a:p>
            <a:pPr lvl="1"/>
            <a:r>
              <a:rPr lang="de-DE" sz="2400" dirty="0" smtClean="0"/>
              <a:t>Gültigkeit für die Sek I des Gymnasiums, d.h. G9 und G8</a:t>
            </a:r>
            <a:endParaRPr lang="de-DE" sz="2400" dirty="0"/>
          </a:p>
          <a:p>
            <a:pPr lvl="1"/>
            <a:r>
              <a:rPr lang="de-DE" sz="2400" dirty="0"/>
              <a:t>Anpassung an </a:t>
            </a:r>
            <a:r>
              <a:rPr lang="de-DE" sz="2400" dirty="0" smtClean="0"/>
              <a:t>zeitgemäße Ansprüche (fachliche </a:t>
            </a:r>
            <a:r>
              <a:rPr lang="de-DE" sz="2400" dirty="0"/>
              <a:t>und didaktische </a:t>
            </a:r>
            <a:r>
              <a:rPr lang="de-DE" sz="2400" dirty="0" smtClean="0"/>
              <a:t>Entwicklung)</a:t>
            </a: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9A11C5-B2B9-FA43-85CB-77CCE60E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22C3A6-6CAE-C648-8C01-D32D14E8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7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Leistungsbewertung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97846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 smtClean="0"/>
              <a:t>Hinweis zu mündlichen Kommunikationsprüfungen</a:t>
            </a:r>
            <a:endParaRPr lang="de-DE" sz="24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Einmal </a:t>
            </a:r>
            <a:r>
              <a:rPr lang="de-DE" sz="2000" dirty="0"/>
              <a:t>im Schuljahr kann gem. § 6 Abs. 8 APO SI eine schriftliche Klassenarbeit durch eine gleichwertige Form der schriftlichen oder mündlichen Leistungsüberprüfung ersetzt werden. Dies kann auch in Form einer mündlichen Kommunikationsprüfung erfolgen.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Vereinbarung </a:t>
            </a:r>
            <a:r>
              <a:rPr lang="de-DE" sz="2000" dirty="0"/>
              <a:t>in der Fachkonferenz nach Rücksprache mit der Schulleitung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5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Chinesisch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Gliederung </a:t>
            </a:r>
            <a:r>
              <a:rPr lang="de-DE" dirty="0"/>
              <a:t>für einen schulinternen Lehrplan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2.1 	Unterrichtsvorhaben	</a:t>
            </a:r>
            <a:endParaRPr lang="de-DE" sz="2200" dirty="0" smtClean="0"/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 smtClean="0"/>
              <a:t>2.1.1 Übersicht</a:t>
            </a:r>
            <a:r>
              <a:rPr lang="de-DE" sz="2200" dirty="0"/>
              <a:t> </a:t>
            </a:r>
            <a:r>
              <a:rPr lang="de-DE" sz="2200" dirty="0" smtClean="0"/>
              <a:t>über die Unterrichtsvorhaben/ Themenübersicht</a:t>
            </a:r>
            <a:endParaRPr lang="de-DE" sz="2200" dirty="0"/>
          </a:p>
          <a:p>
            <a:pPr marL="400050" lvl="1" indent="0" defTabSz="536575"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2.2	Grundsätze </a:t>
            </a:r>
            <a:r>
              <a:rPr lang="de-DE" sz="2200" dirty="0" smtClean="0">
                <a:solidFill>
                  <a:schemeClr val="bg1">
                    <a:lumMod val="65000"/>
                  </a:schemeClr>
                </a:solidFill>
              </a:rPr>
              <a:t>der fachdidaktischen und fachmethodischen </a:t>
            </a: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Arbeit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>
                <a:solidFill>
                  <a:schemeClr val="bg1">
                    <a:lumMod val="65000"/>
                  </a:schemeClr>
                </a:solidFill>
              </a:rPr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4	Qualitätssicherung und Evaluation</a:t>
            </a:r>
          </a:p>
          <a:p>
            <a:pPr defTabSz="536575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4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16723"/>
            <a:ext cx="8712968" cy="315770"/>
          </a:xfrm>
        </p:spPr>
        <p:txBody>
          <a:bodyPr/>
          <a:lstStyle/>
          <a:p>
            <a:r>
              <a:rPr lang="de-DE" sz="2800" dirty="0" smtClean="0"/>
              <a:t>Übersicht über die </a:t>
            </a:r>
            <a:r>
              <a:rPr lang="de-DE" sz="2800" dirty="0" smtClean="0"/>
              <a:t>Unterrichtsvorhaben/Themenübersicht</a:t>
            </a:r>
            <a:endParaRPr lang="de-DE" sz="2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331507"/>
              </p:ext>
            </p:extLst>
          </p:nvPr>
        </p:nvGraphicFramePr>
        <p:xfrm>
          <a:off x="608991" y="1820513"/>
          <a:ext cx="8147248" cy="34139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187035729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783556904"/>
                    </a:ext>
                  </a:extLst>
                </a:gridCol>
                <a:gridCol w="2036812">
                  <a:extLst>
                    <a:ext uri="{9D8B030D-6E8A-4147-A177-3AD203B41FA5}">
                      <a16:colId xmlns:a16="http://schemas.microsoft.com/office/drawing/2014/main" val="304793828"/>
                    </a:ext>
                  </a:extLst>
                </a:gridCol>
                <a:gridCol w="2036812">
                  <a:extLst>
                    <a:ext uri="{9D8B030D-6E8A-4147-A177-3AD203B41FA5}">
                      <a16:colId xmlns:a16="http://schemas.microsoft.com/office/drawing/2014/main" val="1490182675"/>
                    </a:ext>
                  </a:extLst>
                </a:gridCol>
              </a:tblGrid>
              <a:tr h="231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</a:rPr>
                        <a:t>Jg. 7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0" marR="593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</a:rPr>
                        <a:t>Jg. 8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0" marR="593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</a:rPr>
                        <a:t>Jg. 9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0" marR="593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</a:rPr>
                        <a:t>Jg. 10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0" marR="593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461393"/>
                  </a:ext>
                </a:extLst>
              </a:tr>
              <a:tr h="19649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我叫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effectLst/>
                        </a:rPr>
                        <a:t>Wǒ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800" dirty="0" err="1">
                          <a:solidFill>
                            <a:schemeClr val="tx1"/>
                          </a:solidFill>
                          <a:effectLst/>
                        </a:rPr>
                        <a:t>jiào</a:t>
                      </a:r>
                      <a:r>
                        <a:rPr lang="de-DE" sz="1800" dirty="0">
                          <a:solidFill>
                            <a:schemeClr val="tx1"/>
                          </a:solidFill>
                          <a:effectLst/>
                        </a:rPr>
                        <a:t>… Ich heiße… Vorstellen der eigenen Person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0" marR="593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这是我的学校</a:t>
                      </a:r>
                      <a:r>
                        <a:rPr lang="de-DE" sz="1800" dirty="0" err="1">
                          <a:effectLst/>
                        </a:rPr>
                        <a:t>Zhè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  <a:r>
                        <a:rPr lang="de-DE" sz="1800" dirty="0" err="1">
                          <a:effectLst/>
                        </a:rPr>
                        <a:t>shì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  <a:r>
                        <a:rPr lang="de-DE" sz="1800" dirty="0" err="1">
                          <a:effectLst/>
                        </a:rPr>
                        <a:t>wǒde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  <a:r>
                        <a:rPr lang="de-DE" sz="1800" dirty="0" err="1">
                          <a:effectLst/>
                        </a:rPr>
                        <a:t>xuéxiào</a:t>
                      </a:r>
                      <a:r>
                        <a:rPr lang="zh-CN" sz="1800" dirty="0">
                          <a:effectLst/>
                        </a:rPr>
                        <a:t>！</a:t>
                      </a:r>
                      <a:r>
                        <a:rPr lang="de-DE" sz="1800" dirty="0">
                          <a:effectLst/>
                        </a:rPr>
                        <a:t>Das ist meine Schule  Die eigene Schule vorstellen 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0" marR="593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你每天早上吃什么</a:t>
                      </a:r>
                      <a:r>
                        <a:rPr lang="de-DE" sz="1800" dirty="0" err="1">
                          <a:effectLst/>
                        </a:rPr>
                        <a:t>Nǐ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  <a:r>
                        <a:rPr lang="de-DE" sz="1800" dirty="0" err="1">
                          <a:effectLst/>
                        </a:rPr>
                        <a:t>měitiān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  <a:r>
                        <a:rPr lang="de-DE" sz="1800" dirty="0" err="1">
                          <a:effectLst/>
                        </a:rPr>
                        <a:t>zǎoshàng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  <a:r>
                        <a:rPr lang="de-DE" sz="1800" dirty="0" err="1">
                          <a:effectLst/>
                        </a:rPr>
                        <a:t>chī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  <a:r>
                        <a:rPr lang="de-DE" sz="1800" dirty="0" err="1">
                          <a:effectLst/>
                        </a:rPr>
                        <a:t>shénme</a:t>
                      </a:r>
                      <a:r>
                        <a:rPr lang="de-DE" sz="1800" dirty="0">
                          <a:effectLst/>
                        </a:rPr>
                        <a:t>? Was isst du jeden </a:t>
                      </a:r>
                      <a:r>
                        <a:rPr lang="de-DE" sz="1800" dirty="0" err="1" smtClean="0">
                          <a:effectLst/>
                        </a:rPr>
                        <a:t>Mor</a:t>
                      </a:r>
                      <a:r>
                        <a:rPr lang="de-DE" sz="1800" dirty="0" smtClean="0">
                          <a:effectLst/>
                        </a:rPr>
                        <a:t>-gen</a:t>
                      </a:r>
                      <a:r>
                        <a:rPr lang="de-DE" sz="1800" dirty="0">
                          <a:effectLst/>
                        </a:rPr>
                        <a:t>? </a:t>
                      </a:r>
                      <a:r>
                        <a:rPr lang="de-DE" sz="1800" dirty="0" err="1" smtClean="0">
                          <a:effectLst/>
                        </a:rPr>
                        <a:t>Essgewohn-heiten</a:t>
                      </a:r>
                      <a:r>
                        <a:rPr lang="de-DE" sz="1800" dirty="0" smtClean="0">
                          <a:effectLst/>
                        </a:rPr>
                        <a:t> </a:t>
                      </a:r>
                      <a:r>
                        <a:rPr lang="de-DE" sz="1800" dirty="0" err="1">
                          <a:effectLst/>
                        </a:rPr>
                        <a:t>Dtl</a:t>
                      </a:r>
                      <a:r>
                        <a:rPr lang="de-DE" sz="1800" dirty="0">
                          <a:effectLst/>
                        </a:rPr>
                        <a:t>./China vergleichen 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0" marR="593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我的房间很大</a:t>
                      </a:r>
                      <a:r>
                        <a:rPr lang="de-DE" sz="1800" dirty="0" err="1">
                          <a:effectLst/>
                        </a:rPr>
                        <a:t>Wǒ</a:t>
                      </a:r>
                      <a:r>
                        <a:rPr lang="de-DE" sz="1800" dirty="0">
                          <a:effectLst/>
                        </a:rPr>
                        <a:t> de </a:t>
                      </a:r>
                      <a:r>
                        <a:rPr lang="de-DE" sz="1800" dirty="0" err="1">
                          <a:effectLst/>
                        </a:rPr>
                        <a:t>fángjiān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  <a:r>
                        <a:rPr lang="de-DE" sz="1800" dirty="0" err="1">
                          <a:effectLst/>
                        </a:rPr>
                        <a:t>hěn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  <a:r>
                        <a:rPr lang="de-DE" sz="1800" dirty="0" err="1">
                          <a:effectLst/>
                        </a:rPr>
                        <a:t>dà</a:t>
                      </a:r>
                      <a:r>
                        <a:rPr lang="zh-CN" sz="1800" dirty="0">
                          <a:effectLst/>
                        </a:rPr>
                        <a:t>！</a:t>
                      </a:r>
                      <a:r>
                        <a:rPr lang="de-DE" sz="1800" dirty="0">
                          <a:effectLst/>
                        </a:rPr>
                        <a:t>Mein Zimmer ist sehr groß. Das </a:t>
                      </a:r>
                      <a:r>
                        <a:rPr lang="de-DE" sz="1800" dirty="0" err="1" smtClean="0">
                          <a:effectLst/>
                        </a:rPr>
                        <a:t>eige</a:t>
                      </a:r>
                      <a:r>
                        <a:rPr lang="de-DE" sz="1800" dirty="0" smtClean="0">
                          <a:effectLst/>
                        </a:rPr>
                        <a:t>-ne </a:t>
                      </a:r>
                      <a:r>
                        <a:rPr lang="de-DE" sz="1800" dirty="0">
                          <a:effectLst/>
                        </a:rPr>
                        <a:t>Zimmer </a:t>
                      </a:r>
                      <a:r>
                        <a:rPr lang="de-DE" sz="1800" dirty="0" err="1" smtClean="0">
                          <a:effectLst/>
                        </a:rPr>
                        <a:t>vorstel-len</a:t>
                      </a:r>
                      <a:r>
                        <a:rPr lang="de-DE" sz="1800" dirty="0" smtClean="0">
                          <a:effectLst/>
                        </a:rPr>
                        <a:t> </a:t>
                      </a:r>
                      <a:r>
                        <a:rPr lang="de-DE" sz="1800" dirty="0">
                          <a:effectLst/>
                        </a:rPr>
                        <a:t>und bewerten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0" marR="593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8308"/>
                  </a:ext>
                </a:extLst>
              </a:tr>
              <a:tr h="5397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0" marR="593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0" marR="593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0" marR="593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9380" marR="593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291036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18913"/>
              </p:ext>
            </p:extLst>
          </p:nvPr>
        </p:nvGraphicFramePr>
        <p:xfrm>
          <a:off x="502501" y="1774344"/>
          <a:ext cx="8293766" cy="365760"/>
        </p:xfrm>
        <a:graphic>
          <a:graphicData uri="http://schemas.openxmlformats.org/drawingml/2006/table">
            <a:tbl>
              <a:tblPr/>
              <a:tblGrid>
                <a:gridCol w="8293766">
                  <a:extLst>
                    <a:ext uri="{9D8B030D-6E8A-4147-A177-3AD203B41FA5}">
                      <a16:colId xmlns:a16="http://schemas.microsoft.com/office/drawing/2014/main" val="3024295907"/>
                    </a:ext>
                  </a:extLst>
                </a:gridCol>
              </a:tblGrid>
              <a:tr h="26017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70059"/>
                  </a:ext>
                </a:extLst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748743"/>
              </p:ext>
            </p:extLst>
          </p:nvPr>
        </p:nvGraphicFramePr>
        <p:xfrm>
          <a:off x="468086" y="4804286"/>
          <a:ext cx="8294914" cy="427760"/>
        </p:xfrm>
        <a:graphic>
          <a:graphicData uri="http://schemas.openxmlformats.org/drawingml/2006/table">
            <a:tbl>
              <a:tblPr/>
              <a:tblGrid>
                <a:gridCol w="8294914">
                  <a:extLst>
                    <a:ext uri="{9D8B030D-6E8A-4147-A177-3AD203B41FA5}">
                      <a16:colId xmlns:a16="http://schemas.microsoft.com/office/drawing/2014/main" val="3684151228"/>
                    </a:ext>
                  </a:extLst>
                </a:gridCol>
              </a:tblGrid>
              <a:tr h="427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….                                   ….                                    …</a:t>
                      </a:r>
                      <a:r>
                        <a:rPr lang="de-DE" baseline="0" dirty="0" smtClean="0"/>
                        <a:t>.                                    </a:t>
                      </a:r>
                      <a:r>
                        <a:rPr lang="de-DE" dirty="0" smtClean="0"/>
                        <a:t>….   </a:t>
                      </a:r>
                      <a:endParaRPr lang="de-D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770443"/>
                  </a:ext>
                </a:extLst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030247"/>
              </p:ext>
            </p:extLst>
          </p:nvPr>
        </p:nvGraphicFramePr>
        <p:xfrm>
          <a:off x="468086" y="2215357"/>
          <a:ext cx="2087690" cy="2581795"/>
        </p:xfrm>
        <a:graphic>
          <a:graphicData uri="http://schemas.openxmlformats.org/drawingml/2006/table">
            <a:tbl>
              <a:tblPr/>
              <a:tblGrid>
                <a:gridCol w="2087690">
                  <a:extLst>
                    <a:ext uri="{9D8B030D-6E8A-4147-A177-3AD203B41FA5}">
                      <a16:colId xmlns:a16="http://schemas.microsoft.com/office/drawing/2014/main" val="3884729310"/>
                    </a:ext>
                  </a:extLst>
                </a:gridCol>
              </a:tblGrid>
              <a:tr h="258179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162356"/>
                  </a:ext>
                </a:extLst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926609"/>
              </p:ext>
            </p:extLst>
          </p:nvPr>
        </p:nvGraphicFramePr>
        <p:xfrm>
          <a:off x="2563992" y="2222718"/>
          <a:ext cx="2118623" cy="2574434"/>
        </p:xfrm>
        <a:graphic>
          <a:graphicData uri="http://schemas.openxmlformats.org/drawingml/2006/table">
            <a:tbl>
              <a:tblPr/>
              <a:tblGrid>
                <a:gridCol w="2118623">
                  <a:extLst>
                    <a:ext uri="{9D8B030D-6E8A-4147-A177-3AD203B41FA5}">
                      <a16:colId xmlns:a16="http://schemas.microsoft.com/office/drawing/2014/main" val="2014864546"/>
                    </a:ext>
                  </a:extLst>
                </a:gridCol>
              </a:tblGrid>
              <a:tr h="257443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667843"/>
                  </a:ext>
                </a:extLst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660795"/>
              </p:ext>
            </p:extLst>
          </p:nvPr>
        </p:nvGraphicFramePr>
        <p:xfrm>
          <a:off x="4644008" y="2204864"/>
          <a:ext cx="2092896" cy="2592288"/>
        </p:xfrm>
        <a:graphic>
          <a:graphicData uri="http://schemas.openxmlformats.org/drawingml/2006/table">
            <a:tbl>
              <a:tblPr/>
              <a:tblGrid>
                <a:gridCol w="2092896">
                  <a:extLst>
                    <a:ext uri="{9D8B030D-6E8A-4147-A177-3AD203B41FA5}">
                      <a16:colId xmlns:a16="http://schemas.microsoft.com/office/drawing/2014/main" val="3771362152"/>
                    </a:ext>
                  </a:extLst>
                </a:gridCol>
              </a:tblGrid>
              <a:tr h="259228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93519"/>
                  </a:ext>
                </a:extLst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260757"/>
              </p:ext>
            </p:extLst>
          </p:nvPr>
        </p:nvGraphicFramePr>
        <p:xfrm>
          <a:off x="6745120" y="2224639"/>
          <a:ext cx="2046073" cy="2572513"/>
        </p:xfrm>
        <a:graphic>
          <a:graphicData uri="http://schemas.openxmlformats.org/drawingml/2006/table">
            <a:tbl>
              <a:tblPr/>
              <a:tblGrid>
                <a:gridCol w="2046073">
                  <a:extLst>
                    <a:ext uri="{9D8B030D-6E8A-4147-A177-3AD203B41FA5}">
                      <a16:colId xmlns:a16="http://schemas.microsoft.com/office/drawing/2014/main" val="1027156507"/>
                    </a:ext>
                  </a:extLst>
                </a:gridCol>
              </a:tblGrid>
              <a:tr h="257251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797153"/>
                  </a:ext>
                </a:extLst>
              </a:tr>
            </a:tbl>
          </a:graphicData>
        </a:graphic>
      </p:graphicFrame>
      <p:cxnSp>
        <p:nvCxnSpPr>
          <p:cNvPr id="21" name="Gerader Verbinder 20"/>
          <p:cNvCxnSpPr/>
          <p:nvPr/>
        </p:nvCxnSpPr>
        <p:spPr>
          <a:xfrm>
            <a:off x="2555776" y="4804286"/>
            <a:ext cx="0" cy="409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4644008" y="4804286"/>
            <a:ext cx="0" cy="409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>
            <a:off x="6736904" y="4804286"/>
            <a:ext cx="0" cy="4099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Unterrichtsvorhaben: Übersicht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087706"/>
              </p:ext>
            </p:extLst>
          </p:nvPr>
        </p:nvGraphicFramePr>
        <p:xfrm>
          <a:off x="457200" y="1700808"/>
          <a:ext cx="8229600" cy="4415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1884743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30208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81130962"/>
                    </a:ext>
                  </a:extLst>
                </a:gridCol>
              </a:tblGrid>
              <a:tr h="43204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 7.1-2</a:t>
                      </a:r>
                      <a:r>
                        <a:rPr lang="en-US" sz="16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这是我家</a:t>
                      </a:r>
                      <a:r>
                        <a:rPr lang="en-US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1" dirty="0" err="1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Zhè</a:t>
                      </a:r>
                      <a:r>
                        <a:rPr lang="de-DE" sz="16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1" dirty="0" err="1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shì</a:t>
                      </a:r>
                      <a:r>
                        <a:rPr lang="de-DE" sz="16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1" dirty="0" err="1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wǒ</a:t>
                      </a:r>
                      <a:r>
                        <a:rPr lang="de-DE" sz="16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1" dirty="0" err="1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jiā</a:t>
                      </a:r>
                      <a:r>
                        <a:rPr lang="en-US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这是我朋友</a:t>
                      </a:r>
                      <a:r>
                        <a:rPr lang="de-DE" sz="16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1" dirty="0" err="1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zhè</a:t>
                      </a:r>
                      <a:r>
                        <a:rPr lang="de-DE" sz="16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1" dirty="0" err="1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shì</a:t>
                      </a:r>
                      <a:r>
                        <a:rPr lang="de-DE" sz="16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1" dirty="0" err="1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wǒ</a:t>
                      </a:r>
                      <a:r>
                        <a:rPr lang="de-DE" sz="16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1" dirty="0" err="1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péngyǒu</a:t>
                      </a:r>
                      <a:r>
                        <a:rPr lang="en-US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！</a:t>
                      </a:r>
                      <a:r>
                        <a:rPr lang="en-US" sz="1600" b="1" dirty="0" smtClean="0"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1" i="1" dirty="0" smtClean="0"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Das ist meine Familie, das ist mein Freund</a:t>
                      </a:r>
                      <a:r>
                        <a:rPr lang="de-DE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Sich und seine Familie vorstellen</a:t>
                      </a:r>
                      <a:r>
                        <a:rPr lang="de-DE" sz="1600" b="1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(ca. 20 U-Std.)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b="1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667701"/>
                  </a:ext>
                </a:extLst>
              </a:tr>
              <a:tr h="212667">
                <a:tc gridSpan="2"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5416807"/>
                  </a:ext>
                </a:extLst>
              </a:tr>
              <a:tr h="483612"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Kompetenzerwartungen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im Schwerpunkt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Auswahl </a:t>
                      </a:r>
                      <a:b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fachlicher 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Konkretisierungen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07560"/>
                  </a:ext>
                </a:extLst>
              </a:tr>
              <a:tr h="2958008">
                <a:tc>
                  <a:txBody>
                    <a:bodyPr/>
                    <a:lstStyle/>
                    <a:p>
                      <a:r>
                        <a:rPr lang="de-DE" sz="1400" b="1" u="sng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FKK:</a:t>
                      </a:r>
                    </a:p>
                    <a:p>
                      <a:endParaRPr lang="de-DE" sz="1400" b="1" u="sng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b="0" u="non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endParaRPr lang="de-DE" sz="8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Verfügen über </a:t>
                      </a:r>
                      <a:b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sprachliche Mittel:</a:t>
                      </a:r>
                    </a:p>
                    <a:p>
                      <a:endParaRPr lang="de-DE" sz="8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ggfs. weitere 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Schwerpunkt-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kompetenzbereiche</a:t>
                      </a:r>
                      <a:endParaRPr lang="de-DE" sz="14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lang="de-DE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u="sng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IKK:</a:t>
                      </a:r>
                    </a:p>
                    <a:p>
                      <a:endParaRPr lang="de-DE" sz="8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b="1" u="sng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FKK: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Verfügen über </a:t>
                      </a:r>
                      <a:b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sprachliche Mittel:</a:t>
                      </a:r>
                    </a:p>
                    <a:p>
                      <a:endParaRPr lang="de-DE" sz="8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b="1" u="sng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TMK:</a:t>
                      </a:r>
                    </a:p>
                    <a:p>
                      <a:endParaRPr lang="de-DE" sz="7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ggfs. weitere </a:t>
                      </a:r>
                      <a:b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Konkretisierungen</a:t>
                      </a: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5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Umsetzung: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8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Leistungsüberprüfung: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8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Medienbildung: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14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de-DE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33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Unterrichtsvorhaben: Übersicht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171323"/>
              </p:ext>
            </p:extLst>
          </p:nvPr>
        </p:nvGraphicFramePr>
        <p:xfrm>
          <a:off x="457200" y="1772818"/>
          <a:ext cx="8229600" cy="44964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18847437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8302083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381130962"/>
                    </a:ext>
                  </a:extLst>
                </a:gridCol>
              </a:tblGrid>
              <a:tr h="56896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 </a:t>
                      </a:r>
                      <a:r>
                        <a:rPr lang="de-DE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7.1-2 </a:t>
                      </a:r>
                      <a:r>
                        <a:rPr lang="en-US" sz="1600" b="1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这是我家</a:t>
                      </a:r>
                      <a:r>
                        <a:rPr lang="en-US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1" dirty="0" err="1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Zhè</a:t>
                      </a:r>
                      <a:r>
                        <a:rPr lang="de-DE" sz="1600" b="1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1" dirty="0" err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shì</a:t>
                      </a:r>
                      <a:r>
                        <a:rPr lang="de-DE" sz="16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1" dirty="0" err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wǒ</a:t>
                      </a:r>
                      <a:r>
                        <a:rPr lang="de-DE" sz="16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1" dirty="0" err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jiā</a:t>
                      </a: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16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这是我朋友</a:t>
                      </a:r>
                      <a:r>
                        <a:rPr lang="de-DE" sz="16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1" dirty="0" err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zhè</a:t>
                      </a:r>
                      <a:r>
                        <a:rPr lang="de-DE" sz="16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1" dirty="0" err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shì</a:t>
                      </a:r>
                      <a:r>
                        <a:rPr lang="de-DE" sz="16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1" dirty="0" err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wǒ</a:t>
                      </a:r>
                      <a:r>
                        <a:rPr lang="de-DE" sz="1600" b="1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1" dirty="0" err="1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péngyǒu</a:t>
                      </a: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！</a:t>
                      </a:r>
                      <a:r>
                        <a:rPr lang="en-US" sz="1600" b="1" dirty="0"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600" b="1" i="1" dirty="0">
                          <a:effectLst/>
                          <a:latin typeface="+mn-lt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Das ist meine Familie, das ist mein Freund</a:t>
                      </a:r>
                      <a:r>
                        <a:rPr lang="de-DE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Sich und seine Familie vorstellen</a:t>
                      </a:r>
                      <a:r>
                        <a:rPr lang="de-DE" sz="16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(ca. 20 U-Std</a:t>
                      </a:r>
                      <a:r>
                        <a:rPr lang="de-DE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3667701"/>
                  </a:ext>
                </a:extLst>
              </a:tr>
              <a:tr h="215752">
                <a:tc gridSpan="2">
                  <a:txBody>
                    <a:bodyPr/>
                    <a:lstStyle/>
                    <a:p>
                      <a:endParaRPr lang="de-DE" sz="4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de-DE" sz="5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5416807"/>
                  </a:ext>
                </a:extLst>
              </a:tr>
              <a:tr h="587522"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Kompetenzerwartungen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im Schwerpunkt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Auswahl </a:t>
                      </a:r>
                      <a:b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fachlicher </a:t>
                      </a:r>
                      <a:r>
                        <a:rPr lang="de-DE" sz="1600" b="1" i="0" baseline="0" dirty="0" smtClean="0">
                          <a:latin typeface="+mn-lt"/>
                          <a:cs typeface="Arial" panose="020B0604020202020204" pitchFamily="34" charset="0"/>
                        </a:rPr>
                        <a:t>Konkretisierungen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0" dirty="0" smtClean="0">
                          <a:latin typeface="+mn-lt"/>
                          <a:cs typeface="Arial" panose="020B0604020202020204" pitchFamily="34" charset="0"/>
                        </a:rPr>
                        <a:t>Hinweise, Vereinbarungen und Absprachen</a:t>
                      </a:r>
                      <a:endParaRPr lang="de-DE" sz="1600" b="1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07560"/>
                  </a:ext>
                </a:extLst>
              </a:tr>
              <a:tr h="3000924">
                <a:tc>
                  <a:txBody>
                    <a:bodyPr/>
                    <a:lstStyle/>
                    <a:p>
                      <a:r>
                        <a:rPr lang="de-DE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FKK: 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Sprechen – zusammenhängendes Sprechen: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Auskünfte über sich und andere geben; sich zu Inhalten von im Unterricht behandelten Texten und Themen in einfacher Form äußern</a:t>
                      </a:r>
                      <a:b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endParaRPr lang="de-D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IKK: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Erste Einblicke in die Lebenswirk-</a:t>
                      </a:r>
                      <a:r>
                        <a:rPr lang="de-DE" sz="1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lichkeit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von Kindern und </a:t>
                      </a:r>
                      <a:r>
                        <a:rPr lang="de-DE" sz="1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Jugendli-chen</a:t>
                      </a:r>
                      <a:r>
                        <a:rPr lang="de-DE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de-DE" sz="1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chinesischsprachigen</a:t>
                      </a:r>
                      <a:r>
                        <a:rPr lang="de-DE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Re-</a:t>
                      </a:r>
                      <a:r>
                        <a:rPr lang="de-DE" sz="14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gionen</a:t>
                      </a:r>
                      <a:r>
                        <a:rPr lang="de-DE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 Vergleich zur eigenen Lebenswelt:</a:t>
                      </a:r>
                      <a:r>
                        <a:rPr lang="de-DE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Familie, Freundschaf-</a:t>
                      </a:r>
                      <a:r>
                        <a:rPr lang="de-DE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(Familienbeziehungen - auch sprachlich repräsentiert)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5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Umsetzung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Erstellen eines Steckbriefes (analog oder digital) unter Anwendung des Wortschatzes mündlich/schriftlich: Zahlen 1-10 (auch in Zeichen); Personal- und Fragepronomen (Pinyin); Anwendung erster </a:t>
                      </a:r>
                      <a:r>
                        <a:rPr lang="zh-CN" alt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课堂用语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-Redemittel </a:t>
                      </a:r>
                    </a:p>
                    <a:p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337885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932173" y="5279526"/>
            <a:ext cx="1872208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tx1"/>
                </a:solidFill>
              </a:rPr>
              <a:t>Indikatoren des KLP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53898" y="5283936"/>
            <a:ext cx="1836204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</a:rPr>
              <a:t>f</a:t>
            </a:r>
            <a:r>
              <a:rPr lang="de-DE" sz="1600" b="1" dirty="0" smtClean="0">
                <a:solidFill>
                  <a:schemeClr val="tx1"/>
                </a:solidFill>
              </a:rPr>
              <a:t>achliche </a:t>
            </a:r>
            <a:r>
              <a:rPr lang="de-DE" sz="1600" b="1" dirty="0" err="1" smtClean="0">
                <a:solidFill>
                  <a:schemeClr val="tx1"/>
                </a:solidFill>
              </a:rPr>
              <a:t>Konkreti-sierungen</a:t>
            </a:r>
            <a:r>
              <a:rPr lang="de-DE" sz="1600" b="1" dirty="0" smtClean="0">
                <a:solidFill>
                  <a:schemeClr val="tx1"/>
                </a:solidFill>
              </a:rPr>
              <a:t> des KLP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339619" y="5279526"/>
            <a:ext cx="2088232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</a:rPr>
              <a:t>w</a:t>
            </a:r>
            <a:r>
              <a:rPr lang="de-DE" sz="1600" b="1" dirty="0" smtClean="0">
                <a:solidFill>
                  <a:schemeClr val="tx1"/>
                </a:solidFill>
              </a:rPr>
              <a:t>eitere UV-bezogene Absprachen der FK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0F330-A8D1-904B-8AEB-681F1519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Konkretisierungen von Unterrichtsvorhaben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8CEACE-04FA-6947-8557-674165DC2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nicht </a:t>
            </a:r>
            <a:r>
              <a:rPr lang="de-DE" dirty="0"/>
              <a:t>Teil des schulinternen </a:t>
            </a:r>
            <a:r>
              <a:rPr lang="de-DE" dirty="0" smtClean="0"/>
              <a:t>Lehrplans</a:t>
            </a:r>
          </a:p>
          <a:p>
            <a:r>
              <a:rPr lang="de-DE" dirty="0" smtClean="0"/>
              <a:t>Erstellung optional</a:t>
            </a:r>
          </a:p>
          <a:p>
            <a:r>
              <a:rPr lang="de-DE" dirty="0" smtClean="0"/>
              <a:t>Beispiele im Lehrplannavigator (Unterstützungsmaterial)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EEC190-ADFD-AC46-8660-0E8B5A7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91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4725144"/>
            <a:ext cx="8507412" cy="5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Times" pitchFamily="18" charset="0"/>
              <a:buNone/>
            </a:pPr>
            <a:r>
              <a:rPr lang="de-DE" altLang="de-DE" sz="3200" kern="0" dirty="0">
                <a:solidFill>
                  <a:srgbClr val="0070C0"/>
                </a:solidFill>
              </a:rPr>
              <a:t>Herzlichen Dank für Ihre Aufmerksamkeit!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8207375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B39564D-959C-054D-9479-CBD0C843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60450898-61FB-5345-934B-C64BC9BE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2962672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6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6131024" cy="4205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</a:t>
            </a:r>
            <a:r>
              <a:rPr lang="de-DE" dirty="0" smtClean="0"/>
              <a:t>Standards,</a:t>
            </a:r>
            <a:endParaRPr lang="de-DE" dirty="0"/>
          </a:p>
          <a:p>
            <a:r>
              <a:rPr lang="de-DE" dirty="0"/>
              <a:t>den fachlichen Kern der dafür erforderlichen Kompetenzen einschließlich zugrunde liegender </a:t>
            </a:r>
            <a:r>
              <a:rPr lang="de-DE" dirty="0" smtClean="0"/>
              <a:t>Wissensbestände,</a:t>
            </a:r>
            <a:endParaRPr lang="de-DE" dirty="0"/>
          </a:p>
          <a:p>
            <a:r>
              <a:rPr lang="de-DE" dirty="0"/>
              <a:t>eine Progression der Kompetenzentwicklung </a:t>
            </a:r>
            <a:r>
              <a:rPr lang="de-DE" dirty="0" smtClean="0"/>
              <a:t>über zwei Stufen</a:t>
            </a:r>
          </a:p>
          <a:p>
            <a:r>
              <a:rPr lang="de-DE" i="1" dirty="0" smtClean="0"/>
              <a:t>keine</a:t>
            </a:r>
            <a:r>
              <a:rPr lang="de-DE" dirty="0" smtClean="0"/>
              <a:t> </a:t>
            </a:r>
            <a:r>
              <a:rPr lang="de-DE" dirty="0"/>
              <a:t>Aussagen zur konkreten Gestaltung und Durchführung des </a:t>
            </a:r>
            <a:r>
              <a:rPr lang="de-DE" dirty="0" smtClean="0"/>
              <a:t>Unterrichts.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(Dies ist </a:t>
            </a:r>
            <a:r>
              <a:rPr lang="de-DE" dirty="0" smtClean="0"/>
              <a:t>Aufgabe der </a:t>
            </a:r>
            <a:r>
              <a:rPr lang="de-DE" dirty="0"/>
              <a:t>schulinternen </a:t>
            </a:r>
            <a:r>
              <a:rPr lang="de-DE" dirty="0" smtClean="0"/>
              <a:t>Lehrpläne.)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pic>
        <p:nvPicPr>
          <p:cNvPr id="7" name="Picture 2" descr="Deutsch Kernlehrplan verkürzter Bildungsgang Gym. Sek. I">
            <a:extLst>
              <a:ext uri="{FF2B5EF4-FFF2-40B4-BE49-F238E27FC236}">
                <a16:creationId xmlns:a16="http://schemas.microsoft.com/office/drawing/2014/main" id="{7AA56A9A-E725-BA4D-BB07-9E827347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69">
            <a:off x="6621889" y="2252300"/>
            <a:ext cx="2016224" cy="2853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56F1D5-BDAB-5145-911E-0290F49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3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77AE8-29DB-4A4A-9A4D-43F01DEA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</a:t>
            </a:r>
            <a:r>
              <a:rPr lang="de-DE" dirty="0"/>
              <a:t>Akzentsetzungen der </a:t>
            </a:r>
            <a:r>
              <a:rPr lang="de-DE" dirty="0" smtClean="0"/>
              <a:t>Kernlehrpläne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5B63A6-BED9-F040-ADCC-469543B1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Beschreibung fachlicher Inhalte</a:t>
            </a:r>
          </a:p>
          <a:p>
            <a:pPr lvl="1"/>
            <a:r>
              <a:rPr lang="de-DE" dirty="0"/>
              <a:t>Präzisere Beschreibung fachlicher Prozesse</a:t>
            </a:r>
          </a:p>
          <a:p>
            <a:r>
              <a:rPr lang="de-DE" dirty="0" smtClean="0"/>
              <a:t>Gestaltungsspielräume</a:t>
            </a:r>
            <a:endParaRPr lang="de-DE" dirty="0"/>
          </a:p>
          <a:p>
            <a:pPr lvl="1"/>
            <a:r>
              <a:rPr lang="de-DE" dirty="0"/>
              <a:t>Zeit zum Üben, </a:t>
            </a:r>
            <a:r>
              <a:rPr lang="de-DE" dirty="0" smtClean="0"/>
              <a:t>Wiederholen, </a:t>
            </a:r>
            <a:r>
              <a:rPr lang="de-DE" dirty="0"/>
              <a:t>Vertiefen</a:t>
            </a:r>
          </a:p>
          <a:p>
            <a:pPr lvl="1"/>
            <a:r>
              <a:rPr lang="de-DE" dirty="0"/>
              <a:t>Möglichkeiten zur Auseinandersetzung mit eigenen </a:t>
            </a:r>
            <a:r>
              <a:rPr lang="de-DE" dirty="0" smtClean="0"/>
              <a:t>Fragestellungen</a:t>
            </a:r>
          </a:p>
          <a:p>
            <a:r>
              <a:rPr lang="de-DE" dirty="0" smtClean="0"/>
              <a:t>Bezug auf fachübergreifende Zielsetzungen</a:t>
            </a:r>
          </a:p>
          <a:p>
            <a:pPr lvl="1"/>
            <a:r>
              <a:rPr lang="de-DE" dirty="0"/>
              <a:t>Bildung in der digitalen Welt und Medienbildung (Medienkompetenzrahmen NRW)</a:t>
            </a:r>
          </a:p>
          <a:p>
            <a:pPr lvl="1"/>
            <a:r>
              <a:rPr lang="de-DE" dirty="0"/>
              <a:t>Rahmenvorgabe </a:t>
            </a:r>
            <a:r>
              <a:rPr lang="de-DE" dirty="0" smtClean="0"/>
              <a:t>Verbraucherbildung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12B5B7-DA19-2447-8E42-E26750AC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0AAA70-ACB1-794B-B837-571540A6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6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Übergreifende Aufgaben</a:t>
            </a:r>
            <a:endParaRPr lang="de-DE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Chinesisch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Aufträge für alle </a:t>
            </a:r>
            <a:r>
              <a:rPr lang="de-DE" dirty="0" smtClean="0"/>
              <a:t>Fächer insbesondere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  <a:br>
              <a:rPr lang="de-DE" dirty="0"/>
            </a:br>
            <a:r>
              <a:rPr lang="de-DE" dirty="0"/>
              <a:t>Grundlage: Medienkompetenzrahmen NRW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</a:t>
            </a:r>
            <a:br>
              <a:rPr lang="de-DE" dirty="0"/>
            </a:br>
            <a:r>
              <a:rPr lang="de-DE" dirty="0"/>
              <a:t>Grundlage: Rahmenvorgabe Verbraucherbildung in Schule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Einbindung 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Ziele der Vorgaben arbeitsteilig im Zusammenspiel aller Fächer und im Verlauf des gesamten </a:t>
            </a:r>
            <a:r>
              <a:rPr lang="de-DE" dirty="0" smtClean="0"/>
              <a:t>Bildungsgangs</a:t>
            </a:r>
          </a:p>
          <a:p>
            <a:pPr>
              <a:spcBef>
                <a:spcPts val="1200"/>
              </a:spcBef>
            </a:pPr>
            <a:r>
              <a:rPr lang="de-DE" dirty="0"/>
              <a:t>Synopsen dazu werden den Schulen über den Lehrplannavigator zur Verfügung gestellt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203866-80FD-2A40-A83A-AFCDEC56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2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des MKR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80880" y="6356351"/>
            <a:ext cx="3682752" cy="360040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472608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9A05ED-B2EF-7849-8B3F-CEEC04BF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Informatische</a:t>
            </a:r>
          </a:p>
          <a:p>
            <a:r>
              <a:rPr lang="de-DE" dirty="0" smtClean="0"/>
              <a:t>Grundbildung </a:t>
            </a:r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2060"/>
                  </a:solidFill>
                </a:rPr>
                <a:t>4</a:t>
              </a:r>
              <a:endParaRPr lang="de-DE" dirty="0">
                <a:solidFill>
                  <a:srgbClr val="002060"/>
                </a:solidFill>
              </a:endParaRPr>
            </a:p>
          </p:txBody>
        </p:sp>
      </p:grpSp>
      <p:sp>
        <p:nvSpPr>
          <p:cNvPr id="39" name="Rechteck 38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41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20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2639</Words>
  <PresentationFormat>Bildschirmpräsentation (4:3)</PresentationFormat>
  <Paragraphs>563</Paragraphs>
  <Slides>47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8" baseType="lpstr">
      <vt:lpstr>MS PGothic</vt:lpstr>
      <vt:lpstr>SimSun</vt:lpstr>
      <vt:lpstr>Arial</vt:lpstr>
      <vt:lpstr>Calibri</vt:lpstr>
      <vt:lpstr>Corbel</vt:lpstr>
      <vt:lpstr>Symbol</vt:lpstr>
      <vt:lpstr>Times</vt:lpstr>
      <vt:lpstr>Times New Roman</vt:lpstr>
      <vt:lpstr>Wingdings</vt:lpstr>
      <vt:lpstr>ヒラギノ角ゴ Pro W3</vt:lpstr>
      <vt:lpstr>QUA-LiS_Vorlage_weiss</vt:lpstr>
      <vt:lpstr>Herzlich willkommen</vt:lpstr>
      <vt:lpstr>Gliederung</vt:lpstr>
      <vt:lpstr>Gliederung</vt:lpstr>
      <vt:lpstr>Grundsätze</vt:lpstr>
      <vt:lpstr>Bewährte Merkmale</vt:lpstr>
      <vt:lpstr>Neue Akzentsetzungen der Kernlehrpläne</vt:lpstr>
      <vt:lpstr>Gliederung</vt:lpstr>
      <vt:lpstr>Aufträge für alle Fächer insbesondere</vt:lpstr>
      <vt:lpstr>Fachliche Einbindung des MKR</vt:lpstr>
      <vt:lpstr>Einbindung des Medienkompetenzrahmens</vt:lpstr>
      <vt:lpstr>Fachliche Einbindung RV Verbraucherbildung</vt:lpstr>
      <vt:lpstr>Gliederung</vt:lpstr>
      <vt:lpstr>Schulinterne Lehrpläne - rechtlicher Rahmen</vt:lpstr>
      <vt:lpstr>Schulinterne Lehrpläne - rechtlicher Rahmen</vt:lpstr>
      <vt:lpstr>Curriculumentwicklung</vt:lpstr>
      <vt:lpstr>Funktionen von schulinternen Lehrplänen</vt:lpstr>
      <vt:lpstr>Gliederung für einen schulinternen Lehrplan</vt:lpstr>
      <vt:lpstr>Materialien im Lehrplannavigator</vt:lpstr>
      <vt:lpstr>Gliederung</vt:lpstr>
      <vt:lpstr>Gliederung des Kernlehrplans (Chinesisch)</vt:lpstr>
      <vt:lpstr>Die wichtigsten Kontinuitäten</vt:lpstr>
      <vt:lpstr>Die wichtigsten Neuerungen (1)</vt:lpstr>
      <vt:lpstr>Die wichtigsten Neuerungen (2)</vt:lpstr>
      <vt:lpstr>Aufbau und neues Strukturmerkmal </vt:lpstr>
      <vt:lpstr>Beispiel Strukturmerkmal: KLP Chinesisch, Stufe 1,  &lt;Verfügen über sprachliche Mittel/Grammatik&gt; </vt:lpstr>
      <vt:lpstr>Ausnahme: Verzicht auf fachliche Konkretisierungen</vt:lpstr>
      <vt:lpstr>Kompetenzbereiche im Vergleich: KLP SI G8 – KLP SI NEU</vt:lpstr>
      <vt:lpstr>Kompetenzbereiche</vt:lpstr>
      <vt:lpstr>  </vt:lpstr>
      <vt:lpstr>  </vt:lpstr>
      <vt:lpstr>PowerPoint-Präsentation</vt:lpstr>
      <vt:lpstr>PowerPoint-Präsentation</vt:lpstr>
      <vt:lpstr>Laterale Kompetenzen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Lernerfolgsüberprüfung und Leistungsbewertung</vt:lpstr>
      <vt:lpstr>Gliederung</vt:lpstr>
      <vt:lpstr>Gliederung für einen schulinternen Lehrplan</vt:lpstr>
      <vt:lpstr>Übersicht über die Unterrichtsvorhaben/Themenübersicht</vt:lpstr>
      <vt:lpstr>Beispiele für Unterrichtsvorhaben: Übersicht</vt:lpstr>
      <vt:lpstr>Beispiele für Unterrichtsvorhaben: Übersicht</vt:lpstr>
      <vt:lpstr>Konkretisierungen von Unterrichtsvorhaben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2018-11-19T14:12:53Z</dcterms:created>
  <dcterms:modified xsi:type="dcterms:W3CDTF">2020-05-06T14:50:52Z</dcterms:modified>
</cp:coreProperties>
</file>