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661" r:id="rId2"/>
    <p:sldMasterId id="2147483673" r:id="rId3"/>
    <p:sldMasterId id="2147483685" r:id="rId4"/>
  </p:sldMasterIdLst>
  <p:notesMasterIdLst>
    <p:notesMasterId r:id="rId49"/>
  </p:notesMasterIdLst>
  <p:handoutMasterIdLst>
    <p:handoutMasterId r:id="rId50"/>
  </p:handoutMasterIdLst>
  <p:sldIdLst>
    <p:sldId id="256" r:id="rId5"/>
    <p:sldId id="499" r:id="rId6"/>
    <p:sldId id="500" r:id="rId7"/>
    <p:sldId id="501" r:id="rId8"/>
    <p:sldId id="502" r:id="rId9"/>
    <p:sldId id="482" r:id="rId10"/>
    <p:sldId id="483" r:id="rId11"/>
    <p:sldId id="503" r:id="rId12"/>
    <p:sldId id="485" r:id="rId13"/>
    <p:sldId id="486" r:id="rId14"/>
    <p:sldId id="487" r:id="rId15"/>
    <p:sldId id="488" r:id="rId16"/>
    <p:sldId id="504" r:id="rId17"/>
    <p:sldId id="490" r:id="rId18"/>
    <p:sldId id="491" r:id="rId19"/>
    <p:sldId id="492" r:id="rId20"/>
    <p:sldId id="493" r:id="rId21"/>
    <p:sldId id="390" r:id="rId22"/>
    <p:sldId id="505" r:id="rId23"/>
    <p:sldId id="494" r:id="rId24"/>
    <p:sldId id="506" r:id="rId25"/>
    <p:sldId id="507" r:id="rId26"/>
    <p:sldId id="413" r:id="rId27"/>
    <p:sldId id="468" r:id="rId28"/>
    <p:sldId id="478" r:id="rId29"/>
    <p:sldId id="417" r:id="rId30"/>
    <p:sldId id="415" r:id="rId31"/>
    <p:sldId id="420" r:id="rId32"/>
    <p:sldId id="427" r:id="rId33"/>
    <p:sldId id="426" r:id="rId34"/>
    <p:sldId id="432" r:id="rId35"/>
    <p:sldId id="433" r:id="rId36"/>
    <p:sldId id="434" r:id="rId37"/>
    <p:sldId id="470" r:id="rId38"/>
    <p:sldId id="445" r:id="rId39"/>
    <p:sldId id="450" r:id="rId40"/>
    <p:sldId id="446" r:id="rId41"/>
    <p:sldId id="448" r:id="rId42"/>
    <p:sldId id="449" r:id="rId43"/>
    <p:sldId id="451" r:id="rId44"/>
    <p:sldId id="454" r:id="rId45"/>
    <p:sldId id="472" r:id="rId46"/>
    <p:sldId id="476" r:id="rId47"/>
    <p:sldId id="455" r:id="rId48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E9EDF4"/>
    <a:srgbClr val="D0D8E8"/>
    <a:srgbClr val="DB820B"/>
    <a:srgbClr val="DA8F0B"/>
    <a:srgbClr val="FF9900"/>
    <a:srgbClr val="CC3300"/>
    <a:srgbClr val="D6E9D8"/>
    <a:srgbClr val="EFE0C8"/>
    <a:srgbClr val="EFE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83582" autoAdjust="0"/>
  </p:normalViewPr>
  <p:slideViewPr>
    <p:cSldViewPr showGuides="1">
      <p:cViewPr varScale="1">
        <p:scale>
          <a:sx n="86" d="100"/>
          <a:sy n="86" d="100"/>
        </p:scale>
        <p:origin x="6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9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2846" y="-5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commentAuthors" Target="commentAuthors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A70FFBEA-A2C0-40B2-981A-40B6EF9D1A81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27EA4A06-14A4-470D-AC98-D77B8E7356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357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985472B4-A8F5-4AAC-8AF9-E73AECEF49A5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91EBFD06-840E-465F-BEE3-A3A19D45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8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7329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6588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3989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881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0136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3175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99444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6982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7096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9960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048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73982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720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720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0674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0599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2536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1676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8447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37115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782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0619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07911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540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5403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5403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5403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5403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5403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54038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4643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096968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5817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831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508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171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126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2777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733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80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82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91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591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075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347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332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532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3682752" cy="360040"/>
          </a:xfrm>
        </p:spPr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427984" y="6356350"/>
            <a:ext cx="2952328" cy="365125"/>
          </a:xfrm>
        </p:spPr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681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18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216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497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0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9885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7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256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328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041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863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219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3682752" cy="360040"/>
          </a:xfrm>
        </p:spPr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427984" y="6356350"/>
            <a:ext cx="2952328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67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779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42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182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387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156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5579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1266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3518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9359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9899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2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1870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3682752" cy="360040"/>
          </a:xfrm>
        </p:spPr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427984" y="6356350"/>
            <a:ext cx="2952328" cy="365125"/>
          </a:xfrm>
        </p:spPr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6308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2682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9836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1238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Implementationsveranstaltung zur Einführung der Kernlehrpläne Gymnasium SI I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((Bitte BR spezifische Kontaktinformationen  einfügen!))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268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29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3682752" cy="360040"/>
          </a:xfrm>
        </p:spPr>
        <p:txBody>
          <a:bodyPr/>
          <a:lstStyle/>
          <a:p>
            <a:r>
              <a:rPr lang="de-DE"/>
              <a:t>Implementationsveranstaltung zur Einführung der Kernlehrpläne Gymnasium SI I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427984" y="6356350"/>
            <a:ext cx="2952328" cy="365125"/>
          </a:xfrm>
        </p:spPr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79512" y="6356350"/>
            <a:ext cx="2962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/>
              <a:t>Implementationsveranstaltung zur Einführung der Kernlehrpläne Gymnasium SI I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19872" y="6204656"/>
            <a:ext cx="2664296" cy="6533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((Bitte BR spezifische Kontaktinformationen  einfügen!))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94655" y="1700808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17579"/>
            <a:ext cx="2153277" cy="61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Q:\Projekte\KLP-Entwicklung Gymnasium SI\Organisation\Formulare und Logos\klp_logo-farbe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75481"/>
            <a:ext cx="2471588" cy="93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V:\QUA-LIS\Formulare und Muster\AbsenderKennungMSB neu-farbig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588" y="332728"/>
            <a:ext cx="301866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3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79512" y="6356350"/>
            <a:ext cx="2962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>
                <a:solidFill>
                  <a:prstClr val="black">
                    <a:lumMod val="50000"/>
                    <a:lumOff val="50000"/>
                  </a:prstClr>
                </a:solidFill>
              </a:rPr>
              <a:t>Implementationsveranstaltung zur Einführung der Kernlehrpläne Gymnasium SI I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19872" y="6204656"/>
            <a:ext cx="2664296" cy="6533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>
                <a:solidFill>
                  <a:prstClr val="black">
                    <a:tint val="75000"/>
                  </a:prstClr>
                </a:solidFill>
              </a:rPr>
              <a:t>((Bitte BR spezifische Kontaktinformationen  einfügen!))</a:t>
            </a: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94655" y="1700808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17579"/>
            <a:ext cx="2153277" cy="61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1026" name="Picture 2" descr="Q:\Projekte\KLP-Entwicklung Gymnasium SI\Organisation\Formulare und Logos\klp_logo-farbe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75481"/>
            <a:ext cx="2471588" cy="93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V:\QUA-LIS\Formulare und Muster\AbsenderKennungMSB neu-farbig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588" y="332728"/>
            <a:ext cx="301866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42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79512" y="6356350"/>
            <a:ext cx="2962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 smtClean="0"/>
              <a:t>Implementationsveranstaltung zur Einführung der Kernlehrpläne Gymnasium SI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19872" y="6204656"/>
            <a:ext cx="2664296" cy="6533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94655" y="1700808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17579"/>
            <a:ext cx="2153277" cy="61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Q:\Projekte\KLP-Entwicklung Gymnasium SI\Organisation\Formulare und Logos\klp_logo-farbe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75481"/>
            <a:ext cx="2471588" cy="93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V:\QUA-LIS\Formulare und Muster\AbsenderKennungMSB neu-farbig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588" y="332728"/>
            <a:ext cx="301866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07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79512" y="6356350"/>
            <a:ext cx="2962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 smtClean="0"/>
              <a:t>Implementationsveranstaltung zur Einführung der Kernlehrpläne Gymnasium SI I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19872" y="6204656"/>
            <a:ext cx="2664296" cy="6533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((Bitte BR spezifische Kontaktinformationen  einfügen!))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94655" y="1700808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17579"/>
            <a:ext cx="2153277" cy="61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Q:\Projekte\KLP-Entwicklung Gymnasium SI\Organisation\Formulare und Logos\klp_logo-farbe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75481"/>
            <a:ext cx="2471588" cy="93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V:\QUA-LIS\Formulare und Muster\AbsenderKennungMSB neu-farbig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588" y="332728"/>
            <a:ext cx="301866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0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792087"/>
          </a:xfrm>
        </p:spPr>
        <p:txBody>
          <a:bodyPr/>
          <a:lstStyle/>
          <a:p>
            <a:pPr algn="ctr"/>
            <a:r>
              <a:rPr lang="de-DE" sz="4000" b="1" cap="small" dirty="0">
                <a:solidFill>
                  <a:srgbClr val="002060"/>
                </a:solidFill>
              </a:rPr>
              <a:t>Herzlich willkommen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87624" y="2636912"/>
            <a:ext cx="6400800" cy="2880320"/>
          </a:xfrm>
        </p:spPr>
        <p:txBody>
          <a:bodyPr>
            <a:noAutofit/>
          </a:bodyPr>
          <a:lstStyle/>
          <a:p>
            <a:endParaRPr lang="de-DE" sz="3600" dirty="0">
              <a:solidFill>
                <a:srgbClr val="002060"/>
              </a:solidFill>
            </a:endParaRPr>
          </a:p>
          <a:p>
            <a:r>
              <a:rPr lang="de-DE" sz="3600" dirty="0">
                <a:solidFill>
                  <a:srgbClr val="002060"/>
                </a:solidFill>
              </a:rPr>
              <a:t>Neuer Kernlehrplan für die </a:t>
            </a:r>
          </a:p>
          <a:p>
            <a:r>
              <a:rPr lang="de-DE" sz="3600" dirty="0">
                <a:solidFill>
                  <a:srgbClr val="002060"/>
                </a:solidFill>
              </a:rPr>
              <a:t>Sekundarstufe I des Gymnasiums</a:t>
            </a:r>
          </a:p>
          <a:p>
            <a:r>
              <a:rPr lang="de-DE" sz="3600" dirty="0">
                <a:solidFill>
                  <a:srgbClr val="002060"/>
                </a:solidFill>
              </a:rPr>
              <a:t>im Fach </a:t>
            </a:r>
            <a:r>
              <a:rPr lang="de-DE" sz="3600" dirty="0" smtClean="0">
                <a:solidFill>
                  <a:srgbClr val="002060"/>
                </a:solidFill>
              </a:rPr>
              <a:t>Griechisch</a:t>
            </a:r>
            <a:endParaRPr lang="de-DE" sz="3600" dirty="0">
              <a:solidFill>
                <a:srgbClr val="002060"/>
              </a:solidFill>
            </a:endParaRPr>
          </a:p>
          <a:p>
            <a:endParaRPr lang="de-DE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7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Fachliche Einbindung des MKR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180880" y="6356351"/>
            <a:ext cx="3682752" cy="36004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Grafik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5472608" cy="42484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Textfeld 6"/>
          <p:cNvSpPr txBox="1"/>
          <p:nvPr/>
        </p:nvSpPr>
        <p:spPr>
          <a:xfrm>
            <a:off x="6228184" y="2106545"/>
            <a:ext cx="1917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Gebrauch digitaler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Basiswerkzeuge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228184" y="4438853"/>
            <a:ext cx="1973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Thematisierung 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fachlichen Inhalten</a:t>
            </a:r>
          </a:p>
        </p:txBody>
      </p:sp>
      <p:sp>
        <p:nvSpPr>
          <p:cNvPr id="9" name="Rechteck 8"/>
          <p:cNvSpPr/>
          <p:nvPr/>
        </p:nvSpPr>
        <p:spPr>
          <a:xfrm>
            <a:off x="467544" y="4725144"/>
            <a:ext cx="5328592" cy="86409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67544" y="2593479"/>
            <a:ext cx="864096" cy="20882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03648" y="2593479"/>
            <a:ext cx="3456384" cy="20882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228184" y="3104018"/>
            <a:ext cx="22892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Entwicklung fachlicher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Kompetenzen mithilfe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digitaler Medien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9A05ED-B2EF-7849-8B3F-CEEC04BF3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53BE227B-2982-E848-9B0D-5F249B84F54C}"/>
              </a:ext>
            </a:extLst>
          </p:cNvPr>
          <p:cNvGrpSpPr/>
          <p:nvPr/>
        </p:nvGrpSpPr>
        <p:grpSpPr>
          <a:xfrm>
            <a:off x="719572" y="3501878"/>
            <a:ext cx="360040" cy="369332"/>
            <a:chOff x="719572" y="3501878"/>
            <a:chExt cx="360040" cy="36933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F1D672-DABD-234B-B52D-8265240EFCDB}"/>
                </a:ext>
              </a:extLst>
            </p:cNvPr>
            <p:cNvSpPr/>
            <p:nvPr/>
          </p:nvSpPr>
          <p:spPr>
            <a:xfrm>
              <a:off x="719572" y="3501878"/>
              <a:ext cx="360040" cy="36004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FCEE5356-BF29-B544-B28F-FB39D0247DCC}"/>
                </a:ext>
              </a:extLst>
            </p:cNvPr>
            <p:cNvSpPr txBox="1"/>
            <p:nvPr/>
          </p:nvSpPr>
          <p:spPr>
            <a:xfrm>
              <a:off x="755576" y="350187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1E4900B7-0389-2142-A503-C7E94BF0E330}"/>
              </a:ext>
            </a:extLst>
          </p:cNvPr>
          <p:cNvGrpSpPr/>
          <p:nvPr/>
        </p:nvGrpSpPr>
        <p:grpSpPr>
          <a:xfrm>
            <a:off x="6228184" y="2780928"/>
            <a:ext cx="360040" cy="369332"/>
            <a:chOff x="719572" y="3501878"/>
            <a:chExt cx="360040" cy="369332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9A1A72-34E5-E34B-B367-20BDFA369576}"/>
                </a:ext>
              </a:extLst>
            </p:cNvPr>
            <p:cNvSpPr/>
            <p:nvPr/>
          </p:nvSpPr>
          <p:spPr>
            <a:xfrm>
              <a:off x="719572" y="3501878"/>
              <a:ext cx="360040" cy="36004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3A62F9D1-6043-0346-831A-84387D34B959}"/>
                </a:ext>
              </a:extLst>
            </p:cNvPr>
            <p:cNvSpPr txBox="1"/>
            <p:nvPr/>
          </p:nvSpPr>
          <p:spPr>
            <a:xfrm>
              <a:off x="755576" y="350187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F002D604-5919-CB44-9E40-4E6144FBAAFB}"/>
              </a:ext>
            </a:extLst>
          </p:cNvPr>
          <p:cNvGrpSpPr/>
          <p:nvPr/>
        </p:nvGrpSpPr>
        <p:grpSpPr>
          <a:xfrm>
            <a:off x="6228184" y="4050652"/>
            <a:ext cx="360040" cy="369332"/>
            <a:chOff x="719572" y="3501878"/>
            <a:chExt cx="360040" cy="369332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4E04825-B227-6544-BF88-617D137DF410}"/>
                </a:ext>
              </a:extLst>
            </p:cNvPr>
            <p:cNvSpPr/>
            <p:nvPr/>
          </p:nvSpPr>
          <p:spPr>
            <a:xfrm>
              <a:off x="719572" y="3501878"/>
              <a:ext cx="360040" cy="36004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0521FE4-F1A9-7645-A007-1CDDFBA09550}"/>
                </a:ext>
              </a:extLst>
            </p:cNvPr>
            <p:cNvSpPr txBox="1"/>
            <p:nvPr/>
          </p:nvSpPr>
          <p:spPr>
            <a:xfrm>
              <a:off x="755576" y="350187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</a:t>
              </a: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B8BFBAE7-DB75-DE4B-A11A-271D67C34016}"/>
              </a:ext>
            </a:extLst>
          </p:cNvPr>
          <p:cNvGrpSpPr/>
          <p:nvPr/>
        </p:nvGrpSpPr>
        <p:grpSpPr>
          <a:xfrm>
            <a:off x="6228184" y="1700808"/>
            <a:ext cx="360040" cy="369332"/>
            <a:chOff x="719572" y="3501878"/>
            <a:chExt cx="360040" cy="369332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1A52B08-CCAB-F647-AFF2-D68378C0118A}"/>
                </a:ext>
              </a:extLst>
            </p:cNvPr>
            <p:cNvSpPr/>
            <p:nvPr/>
          </p:nvSpPr>
          <p:spPr>
            <a:xfrm>
              <a:off x="719572" y="3501878"/>
              <a:ext cx="360040" cy="36004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1ED25FB5-EAF7-5444-9742-C5EA10C3C659}"/>
                </a:ext>
              </a:extLst>
            </p:cNvPr>
            <p:cNvSpPr txBox="1"/>
            <p:nvPr/>
          </p:nvSpPr>
          <p:spPr>
            <a:xfrm>
              <a:off x="755576" y="350187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4C2DABBD-0F48-9243-B2CB-41F2B25A463F}"/>
              </a:ext>
            </a:extLst>
          </p:cNvPr>
          <p:cNvGrpSpPr/>
          <p:nvPr/>
        </p:nvGrpSpPr>
        <p:grpSpPr>
          <a:xfrm>
            <a:off x="2987824" y="5007659"/>
            <a:ext cx="360040" cy="369332"/>
            <a:chOff x="719572" y="3501878"/>
            <a:chExt cx="360040" cy="369332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038C4E1-09A6-A74C-BF7A-59BEDFDCF5C4}"/>
                </a:ext>
              </a:extLst>
            </p:cNvPr>
            <p:cNvSpPr/>
            <p:nvPr/>
          </p:nvSpPr>
          <p:spPr>
            <a:xfrm>
              <a:off x="719572" y="3501878"/>
              <a:ext cx="360040" cy="36004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A55B6619-9A41-4545-BA0F-37EDA0368B09}"/>
                </a:ext>
              </a:extLst>
            </p:cNvPr>
            <p:cNvSpPr txBox="1"/>
            <p:nvPr/>
          </p:nvSpPr>
          <p:spPr>
            <a:xfrm>
              <a:off x="755576" y="350187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</a:t>
              </a: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E27A8DA5-546F-254D-908C-13FD88A687E2}"/>
              </a:ext>
            </a:extLst>
          </p:cNvPr>
          <p:cNvGrpSpPr/>
          <p:nvPr/>
        </p:nvGrpSpPr>
        <p:grpSpPr>
          <a:xfrm>
            <a:off x="2987824" y="3492586"/>
            <a:ext cx="360040" cy="369332"/>
            <a:chOff x="719572" y="3501878"/>
            <a:chExt cx="360040" cy="369332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587E511-5D56-0C42-8AB2-0FBB75ADE2BB}"/>
                </a:ext>
              </a:extLst>
            </p:cNvPr>
            <p:cNvSpPr/>
            <p:nvPr/>
          </p:nvSpPr>
          <p:spPr>
            <a:xfrm>
              <a:off x="719572" y="3501878"/>
              <a:ext cx="360040" cy="36004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A7DEE4C2-3855-C449-9906-CE830B89C656}"/>
                </a:ext>
              </a:extLst>
            </p:cNvPr>
            <p:cNvSpPr txBox="1"/>
            <p:nvPr/>
          </p:nvSpPr>
          <p:spPr>
            <a:xfrm>
              <a:off x="755576" y="350187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5" name="Textfeld 34"/>
          <p:cNvSpPr txBox="1"/>
          <p:nvPr/>
        </p:nvSpPr>
        <p:spPr>
          <a:xfrm>
            <a:off x="6228184" y="5445224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Informatische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Grundbildung 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F002D604-5919-CB44-9E40-4E6144FBAAFB}"/>
              </a:ext>
            </a:extLst>
          </p:cNvPr>
          <p:cNvGrpSpPr/>
          <p:nvPr/>
        </p:nvGrpSpPr>
        <p:grpSpPr>
          <a:xfrm>
            <a:off x="6228184" y="5085184"/>
            <a:ext cx="360040" cy="369332"/>
            <a:chOff x="719572" y="3501878"/>
            <a:chExt cx="360040" cy="369332"/>
          </a:xfrm>
        </p:grpSpPr>
        <p:sp>
          <p:nvSpPr>
            <p:cNvPr id="37" name="Oval 23">
              <a:extLst>
                <a:ext uri="{FF2B5EF4-FFF2-40B4-BE49-F238E27FC236}">
                  <a16:creationId xmlns:a16="http://schemas.microsoft.com/office/drawing/2014/main" id="{74E04825-B227-6544-BF88-617D137DF410}"/>
                </a:ext>
              </a:extLst>
            </p:cNvPr>
            <p:cNvSpPr/>
            <p:nvPr/>
          </p:nvSpPr>
          <p:spPr>
            <a:xfrm>
              <a:off x="719572" y="3501878"/>
              <a:ext cx="360040" cy="36004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60521FE4-F1A9-7645-A007-1CDDFBA09550}"/>
                </a:ext>
              </a:extLst>
            </p:cNvPr>
            <p:cNvSpPr txBox="1"/>
            <p:nvPr/>
          </p:nvSpPr>
          <p:spPr>
            <a:xfrm>
              <a:off x="755576" y="350187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9" name="Rechteck 38"/>
          <p:cNvSpPr/>
          <p:nvPr/>
        </p:nvSpPr>
        <p:spPr>
          <a:xfrm>
            <a:off x="4932040" y="2590304"/>
            <a:ext cx="864096" cy="208823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53BE227B-2982-E848-9B0D-5F249B84F54C}"/>
              </a:ext>
            </a:extLst>
          </p:cNvPr>
          <p:cNvGrpSpPr/>
          <p:nvPr/>
        </p:nvGrpSpPr>
        <p:grpSpPr>
          <a:xfrm>
            <a:off x="5184068" y="3498703"/>
            <a:ext cx="360040" cy="369332"/>
            <a:chOff x="719572" y="3501878"/>
            <a:chExt cx="360040" cy="369332"/>
          </a:xfrm>
        </p:grpSpPr>
        <p:sp>
          <p:nvSpPr>
            <p:cNvPr id="41" name="Oval 12">
              <a:extLst>
                <a:ext uri="{FF2B5EF4-FFF2-40B4-BE49-F238E27FC236}">
                  <a16:creationId xmlns:a16="http://schemas.microsoft.com/office/drawing/2014/main" id="{4CF1D672-DABD-234B-B52D-8265240EFCDB}"/>
                </a:ext>
              </a:extLst>
            </p:cNvPr>
            <p:cNvSpPr/>
            <p:nvPr/>
          </p:nvSpPr>
          <p:spPr>
            <a:xfrm>
              <a:off x="719572" y="3501878"/>
              <a:ext cx="360040" cy="36004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FCEE5356-BF29-B544-B28F-FB39D0247DCC}"/>
                </a:ext>
              </a:extLst>
            </p:cNvPr>
            <p:cNvSpPr txBox="1"/>
            <p:nvPr/>
          </p:nvSpPr>
          <p:spPr>
            <a:xfrm>
              <a:off x="755576" y="350187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504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Einbindung des Medienkompetenzrahmens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Kernlehrpläne leisten einen wichtigen Beitrag, die Kompetenzanforderungen des MKR fachlich zu konkretisieren.</a:t>
            </a:r>
          </a:p>
          <a:p>
            <a:r>
              <a:rPr lang="de-DE" dirty="0" smtClean="0"/>
              <a:t>Bezüge zur </a:t>
            </a:r>
            <a:r>
              <a:rPr lang="de-DE" dirty="0"/>
              <a:t>I</a:t>
            </a:r>
            <a:r>
              <a:rPr lang="de-DE" dirty="0" smtClean="0"/>
              <a:t>nformatik werden fachangemessen aufgezeigt (Beispiel in Mathematik: Algorithmen erkennen).</a:t>
            </a:r>
          </a:p>
          <a:p>
            <a:r>
              <a:rPr lang="de-DE" dirty="0" smtClean="0"/>
              <a:t>Weitergehende Unterstützungsmaterialien zur Stärkung der informatischen Bildung werden zur Verfügung gestellt.</a:t>
            </a:r>
          </a:p>
          <a:p>
            <a:r>
              <a:rPr lang="de-DE" dirty="0" smtClean="0"/>
              <a:t>Der MKR ist und bleibt verbindlicher Orientierungsrahmen für die Weiterentwicklung des schulischen Medienkonzepts.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879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D0AACC-DB7C-CB49-A3A5-7DEFCD9E9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Fachliche Einbindung RV Verbraucherbildung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4F4ADD-174B-B64E-A227-DBE92DE34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100" y="3671612"/>
            <a:ext cx="8229600" cy="2349676"/>
          </a:xfrm>
        </p:spPr>
        <p:txBody>
          <a:bodyPr>
            <a:normAutofit fontScale="85000" lnSpcReduction="10000"/>
          </a:bodyPr>
          <a:lstStyle/>
          <a:p>
            <a:pPr marL="57150" indent="0">
              <a:buNone/>
            </a:pPr>
            <a:r>
              <a:rPr lang="de-DE" dirty="0" smtClean="0"/>
              <a:t>Zieldimensionen (Z): </a:t>
            </a:r>
            <a:r>
              <a:rPr lang="de-DE" dirty="0"/>
              <a:t>Auseinandersetzung mit</a:t>
            </a:r>
          </a:p>
          <a:p>
            <a:pPr lvl="1"/>
            <a:r>
              <a:rPr lang="de-DE" dirty="0"/>
              <a:t>i</a:t>
            </a:r>
            <a:r>
              <a:rPr lang="de-DE" dirty="0" smtClean="0"/>
              <a:t>ndividuellen </a:t>
            </a:r>
            <a:r>
              <a:rPr lang="de-DE" dirty="0"/>
              <a:t>Bedürfnissen und </a:t>
            </a:r>
            <a:r>
              <a:rPr lang="de-DE" dirty="0" smtClean="0"/>
              <a:t>Bedarfen (Z1)</a:t>
            </a:r>
            <a:endParaRPr lang="de-DE" dirty="0"/>
          </a:p>
          <a:p>
            <a:pPr lvl="1"/>
            <a:r>
              <a:rPr lang="de-DE" dirty="0"/>
              <a:t>g</a:t>
            </a:r>
            <a:r>
              <a:rPr lang="de-DE" dirty="0" smtClean="0"/>
              <a:t>esellschaftlichen </a:t>
            </a:r>
            <a:r>
              <a:rPr lang="de-DE" dirty="0"/>
              <a:t>Einflüssen auf Konsumentscheidungen (</a:t>
            </a:r>
            <a:r>
              <a:rPr lang="de-DE" dirty="0" smtClean="0"/>
              <a:t>Z2)</a:t>
            </a:r>
            <a:endParaRPr lang="de-DE" dirty="0"/>
          </a:p>
          <a:p>
            <a:pPr lvl="1"/>
            <a:r>
              <a:rPr lang="de-DE" dirty="0"/>
              <a:t>i</a:t>
            </a:r>
            <a:r>
              <a:rPr lang="de-DE" dirty="0" smtClean="0"/>
              <a:t>ndividuellen </a:t>
            </a:r>
            <a:r>
              <a:rPr lang="de-DE" dirty="0"/>
              <a:t>und gesellschaftlichen Folgen des Konsums (</a:t>
            </a:r>
            <a:r>
              <a:rPr lang="de-DE" dirty="0" smtClean="0"/>
              <a:t>Z3)</a:t>
            </a:r>
            <a:endParaRPr lang="de-DE" dirty="0"/>
          </a:p>
          <a:p>
            <a:pPr lvl="1"/>
            <a:r>
              <a:rPr lang="de-DE" dirty="0"/>
              <a:t>p</a:t>
            </a:r>
            <a:r>
              <a:rPr lang="de-DE" dirty="0" smtClean="0"/>
              <a:t>olitisch-rechtlichen </a:t>
            </a:r>
            <a:r>
              <a:rPr lang="de-DE" dirty="0"/>
              <a:t>und sozioökonomischen Rahmenbedingungen (</a:t>
            </a:r>
            <a:r>
              <a:rPr lang="de-DE" dirty="0" smtClean="0"/>
              <a:t>Z4)</a:t>
            </a:r>
            <a:endParaRPr lang="de-DE" dirty="0"/>
          </a:p>
          <a:p>
            <a:pPr lvl="1"/>
            <a:r>
              <a:rPr lang="de-DE" dirty="0"/>
              <a:t>Kriterien für Konsumentscheidungen (</a:t>
            </a:r>
            <a:r>
              <a:rPr lang="de-DE" dirty="0" smtClean="0"/>
              <a:t>Z5)</a:t>
            </a:r>
            <a:endParaRPr lang="de-DE" dirty="0"/>
          </a:p>
          <a:p>
            <a:pPr lvl="1"/>
            <a:r>
              <a:rPr lang="de-DE" dirty="0"/>
              <a:t>i</a:t>
            </a:r>
            <a:r>
              <a:rPr lang="de-DE" dirty="0" smtClean="0"/>
              <a:t>ndividuellen</a:t>
            </a:r>
            <a:r>
              <a:rPr lang="de-DE" dirty="0"/>
              <a:t>, kollektiven und politischen Gestaltungsoptionen des Konsums (</a:t>
            </a:r>
            <a:r>
              <a:rPr lang="de-DE" dirty="0" smtClean="0"/>
              <a:t>Z6)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54464C-DBE5-D140-8C4F-AED53898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F699CD-062A-4040-8174-44277F1AE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7F0ACA08-3046-BF4C-B006-0238D1FF36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660" y="1715212"/>
          <a:ext cx="82511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124">
                  <a:extLst>
                    <a:ext uri="{9D8B030D-6E8A-4147-A177-3AD203B41FA5}">
                      <a16:colId xmlns:a16="http://schemas.microsoft.com/office/drawing/2014/main" val="673817853"/>
                    </a:ext>
                  </a:extLst>
                </a:gridCol>
                <a:gridCol w="1933446">
                  <a:extLst>
                    <a:ext uri="{9D8B030D-6E8A-4147-A177-3AD203B41FA5}">
                      <a16:colId xmlns:a16="http://schemas.microsoft.com/office/drawing/2014/main" val="3077496260"/>
                    </a:ext>
                  </a:extLst>
                </a:gridCol>
                <a:gridCol w="2062785">
                  <a:extLst>
                    <a:ext uri="{9D8B030D-6E8A-4147-A177-3AD203B41FA5}">
                      <a16:colId xmlns:a16="http://schemas.microsoft.com/office/drawing/2014/main" val="2782819226"/>
                    </a:ext>
                  </a:extLst>
                </a:gridCol>
                <a:gridCol w="2062785">
                  <a:extLst>
                    <a:ext uri="{9D8B030D-6E8A-4147-A177-3AD203B41FA5}">
                      <a16:colId xmlns:a16="http://schemas.microsoft.com/office/drawing/2014/main" val="2199123639"/>
                    </a:ext>
                  </a:extLst>
                </a:gridCol>
              </a:tblGrid>
              <a:tr h="633668">
                <a:tc gridSpan="4"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rgbClr val="002060"/>
                          </a:solidFill>
                        </a:rPr>
                        <a:t>Übergreifender Bereich</a:t>
                      </a:r>
                    </a:p>
                    <a:p>
                      <a:pPr algn="ctr"/>
                      <a:r>
                        <a:rPr lang="de-DE" b="0" dirty="0">
                          <a:solidFill>
                            <a:srgbClr val="002060"/>
                          </a:solidFill>
                        </a:rPr>
                        <a:t>Allgemeiner Konsum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416092"/>
                  </a:ext>
                </a:extLst>
              </a:tr>
              <a:tr h="820890">
                <a:tc>
                  <a:txBody>
                    <a:bodyPr/>
                    <a:lstStyle/>
                    <a:p>
                      <a:r>
                        <a:rPr lang="de-DE" dirty="0"/>
                        <a:t>Bereich A: </a:t>
                      </a:r>
                      <a:r>
                        <a:rPr lang="de-DE" dirty="0" smtClean="0"/>
                        <a:t>Finanzen, Marktgeschehen</a:t>
                      </a:r>
                      <a:r>
                        <a:rPr lang="de-DE" baseline="0" dirty="0" smtClean="0"/>
                        <a:t> und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/>
                        <a:t>Verbraucherrecht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Bereich B: Ernährung und Gesundheit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Bereich C: </a:t>
                      </a:r>
                      <a:endParaRPr lang="de-D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Medien </a:t>
                      </a:r>
                      <a:r>
                        <a:rPr lang="de-DE" dirty="0"/>
                        <a:t>und </a:t>
                      </a:r>
                      <a:r>
                        <a:rPr lang="de-DE" dirty="0" smtClean="0"/>
                        <a:t/>
                      </a:r>
                      <a:br>
                        <a:rPr lang="de-DE" dirty="0" smtClean="0"/>
                      </a:br>
                      <a:r>
                        <a:rPr lang="de-DE" dirty="0" smtClean="0"/>
                        <a:t>Information </a:t>
                      </a:r>
                      <a:r>
                        <a:rPr lang="de-DE" dirty="0"/>
                        <a:t>in der digitalen Welt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Bereich D: </a:t>
                      </a:r>
                      <a:endParaRPr lang="de-D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Leben</a:t>
                      </a:r>
                      <a:r>
                        <a:rPr lang="de-DE" dirty="0"/>
                        <a:t>, </a:t>
                      </a:r>
                      <a:r>
                        <a:rPr lang="de-DE" dirty="0" smtClean="0"/>
                        <a:t>Wohnen</a:t>
                      </a:r>
                      <a:r>
                        <a:rPr lang="de-DE" baseline="0" dirty="0" smtClean="0"/>
                        <a:t> und</a:t>
                      </a:r>
                      <a:r>
                        <a:rPr lang="de-DE" dirty="0" smtClean="0"/>
                        <a:t> Mobilität</a:t>
                      </a:r>
                      <a:endParaRPr lang="de-DE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194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13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568952" cy="36004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20506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Merkmale der neuen Kernlehrpläne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Übergreifende Aufgaben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/>
              <a:t>Schulinterne </a:t>
            </a:r>
            <a:r>
              <a:rPr lang="de-DE" dirty="0" smtClean="0"/>
              <a:t>Lehrpläne</a:t>
            </a:r>
            <a:endParaRPr lang="de-DE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Fachliche Unterstützungsmaterialien</a:t>
            </a:r>
          </a:p>
          <a:p>
            <a:pPr marL="0" indent="0">
              <a:spcBef>
                <a:spcPts val="1200"/>
              </a:spcBef>
              <a:buNone/>
            </a:pPr>
            <a:endParaRPr lang="de-DE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4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FD080-5DB2-3C4C-A53C-84E131226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Schulinterne Lehrpläne - rechtlicher Rahmen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D00005F-551B-DC43-9AE4-EE6CA5CE2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2B853F5F-5949-794C-9799-C2F6F6D2C13D}"/>
              </a:ext>
            </a:extLst>
          </p:cNvPr>
          <p:cNvSpPr txBox="1">
            <a:spLocks/>
          </p:cNvSpPr>
          <p:nvPr/>
        </p:nvSpPr>
        <p:spPr>
          <a:xfrm>
            <a:off x="467543" y="1988840"/>
            <a:ext cx="8304981" cy="38164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SchulG </a:t>
            </a:r>
            <a:r>
              <a:rPr kumimoji="0" lang="de-DE" altLang="de-D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§ 29</a:t>
            </a:r>
            <a:endParaRPr kumimoji="0" lang="de-DE" alt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Unterrichtsvorgaben</a:t>
            </a: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Ministerium</a:t>
            </a: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erlässt in der Regel </a:t>
            </a: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schulformspezifische Vorgaben </a:t>
            </a: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für den Unterricht (Richtlinien, Rahmenvorgaben, </a:t>
            </a: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Lehrpläne</a:t>
            </a: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). Diese legen insbesondere die Ziele und Inhalte für die Bildungsgänge, Unterrichtsfächer und Lernbereiche fest und bestimmen die erwarteten Lernergebnisse (Bildungsstandards).</a:t>
            </a: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Schulen</a:t>
            </a: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bestimmen auf der Grundlage der Unterrichtsvorgaben nach Absatz 1 in Verbindung mit ihrem Schulprogramm </a:t>
            </a: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schuleigene Unterrichtsvorgaben</a:t>
            </a: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542925" marR="0" lvl="0" indent="-542925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Unterrichtsvorgaben nach den Absätzen 1 und 2 sind so zu fassen, dass für die Lehrerinnen und Lehrer ein </a:t>
            </a:r>
            <a:r>
              <a:rPr kumimoji="0" lang="de-DE" alt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pädagogischer Gestaltungsspielraum </a:t>
            </a:r>
            <a:r>
              <a:rPr kumimoji="0" lang="de-DE" alt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bleibt.</a:t>
            </a:r>
          </a:p>
          <a:p>
            <a:pPr marL="542925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50" descr="paragraph_2">
            <a:extLst>
              <a:ext uri="{FF2B5EF4-FFF2-40B4-BE49-F238E27FC236}">
                <a16:creationId xmlns:a16="http://schemas.microsoft.com/office/drawing/2014/main" id="{85CD0BEE-55BF-0E44-98E6-E99F3FCD4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94" y="1772816"/>
            <a:ext cx="9763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689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FD080-5DB2-3C4C-A53C-84E131226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Schulinterne Lehrpläne - rechtlicher Rahmen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D00005F-551B-DC43-9AE4-EE6CA5CE2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06F28B1B-32C5-6648-AE4A-7B465D11DF2C}"/>
              </a:ext>
            </a:extLst>
          </p:cNvPr>
          <p:cNvSpPr txBox="1">
            <a:spLocks/>
          </p:cNvSpPr>
          <p:nvPr/>
        </p:nvSpPr>
        <p:spPr>
          <a:xfrm>
            <a:off x="609600" y="1853208"/>
            <a:ext cx="8229600" cy="4205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SchulG </a:t>
            </a:r>
            <a:r>
              <a:rPr kumimoji="0" lang="de-DE" altLang="de-D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§ 70</a:t>
            </a:r>
            <a:endParaRPr kumimoji="0" lang="de-DE" altLang="de-DE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Fachkonferenz, </a:t>
            </a:r>
            <a:r>
              <a:rPr kumimoji="0" lang="de-DE" altLang="de-D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Bildungsgangkonferenz</a:t>
            </a:r>
            <a:endParaRPr kumimoji="0" lang="de-DE" altLang="de-DE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arenBoth" startAt="3"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Fachkonferenz berät über alle das Fach oder die Fachrichtung betreffenden Angelegenheiten einschließlich der Zusammenarbeit mit anderen Fächern. Sie trägt Verantwortung für die schulinterne Qualitätssicherung und </a:t>
            </a:r>
            <a:r>
              <a:rPr kumimoji="0" lang="de-DE" alt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-entwicklung </a:t>
            </a: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der fachlichen Arbeit und berät über Ziele, Arbeitspläne, Evaluationsmaßnahmen und </a:t>
            </a:r>
            <a:r>
              <a:rPr kumimoji="0" lang="de-DE" alt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-ergebnisse </a:t>
            </a: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und Rechenschaftslegung.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arenBoth" startAt="3"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Fachkonferenz entscheidet in ihrem Fach insbesondere über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Grundsätze zur </a:t>
            </a:r>
            <a:r>
              <a:rPr kumimoji="0" lang="de-DE" alt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fachdidaktischen </a:t>
            </a: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und </a:t>
            </a:r>
            <a:r>
              <a:rPr kumimoji="0" lang="de-DE" alt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fachmethodischen Arbeit,</a:t>
            </a: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Grundsätze zur Leistungsbewertung,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Vorschläge an die Lehrerkonferenz zur Einführung von </a:t>
            </a:r>
            <a:r>
              <a:rPr kumimoji="0" lang="de-DE" alt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Lernmitteln.</a:t>
            </a:r>
            <a:endParaRPr kumimoji="0" lang="de-DE" alt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Picture 50" descr="paragraph_2">
            <a:extLst>
              <a:ext uri="{FF2B5EF4-FFF2-40B4-BE49-F238E27FC236}">
                <a16:creationId xmlns:a16="http://schemas.microsoft.com/office/drawing/2014/main" id="{7448CAB6-CF26-2140-A437-3E8C5E453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94" y="1925216"/>
            <a:ext cx="9763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113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76897"/>
            <a:ext cx="8158606" cy="504403"/>
          </a:xfrm>
        </p:spPr>
        <p:txBody>
          <a:bodyPr/>
          <a:lstStyle/>
          <a:p>
            <a:r>
              <a:rPr lang="de-DE" sz="3200" dirty="0"/>
              <a:t>Curriculumentwicklung</a:t>
            </a:r>
            <a:endParaRPr lang="de-DE" sz="1600" b="1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259632" y="3429000"/>
            <a:ext cx="2160000" cy="2340000"/>
            <a:chOff x="361453" y="3978650"/>
            <a:chExt cx="2160000" cy="2340000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361453" y="3978650"/>
              <a:ext cx="2160000" cy="234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880542" y="5519701"/>
              <a:ext cx="1203187" cy="64633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ヒラギノ角ゴ Pro W3" pitchFamily="-112" charset="-128"/>
                  <a:cs typeface="+mn-cs"/>
                </a:rPr>
                <a:t>Kern-lehrpläne</a:t>
              </a:r>
            </a:p>
          </p:txBody>
        </p:sp>
        <p:pic>
          <p:nvPicPr>
            <p:cNvPr id="13" name="Picture 14" descr="NRW_MSW_RGB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573"/>
            <a:stretch>
              <a:fillRect/>
            </a:stretch>
          </p:blipFill>
          <p:spPr bwMode="auto">
            <a:xfrm>
              <a:off x="880542" y="4184239"/>
              <a:ext cx="1203187" cy="129698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" name="Gruppieren 17"/>
          <p:cNvGrpSpPr/>
          <p:nvPr/>
        </p:nvGrpSpPr>
        <p:grpSpPr>
          <a:xfrm>
            <a:off x="5364088" y="3429000"/>
            <a:ext cx="2160000" cy="2340000"/>
            <a:chOff x="3281362" y="2192338"/>
            <a:chExt cx="2160000" cy="2340000"/>
          </a:xfrm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3281362" y="2192338"/>
              <a:ext cx="2160000" cy="234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3550435" y="3744352"/>
              <a:ext cx="1582484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  <a:ea typeface="ヒラギノ角ゴ Pro W3" pitchFamily="-112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ヒラギノ角ゴ Pro W3" pitchFamily="-112" charset="-128"/>
                  <a:cs typeface="+mn-cs"/>
                </a:rPr>
                <a:t>Schulinterne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ヒラギノ角ゴ Pro W3" pitchFamily="-112" charset="-128"/>
                  <a:cs typeface="+mn-cs"/>
                </a:rPr>
                <a:t>Lehrpläne</a:t>
              </a:r>
            </a:p>
          </p:txBody>
        </p:sp>
        <p:pic>
          <p:nvPicPr>
            <p:cNvPr id="17" name="Picture 1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2994" y="2362597"/>
              <a:ext cx="1741461" cy="133759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9" name="Textfeld 18"/>
          <p:cNvSpPr txBox="1"/>
          <p:nvPr/>
        </p:nvSpPr>
        <p:spPr>
          <a:xfrm>
            <a:off x="1403648" y="1700808"/>
            <a:ext cx="20159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Kompetenz-erwartungen</a:t>
            </a: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Welches Niveau?</a:t>
            </a: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Wofür?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563264" y="1700808"/>
            <a:ext cx="196082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Kompetenz-entwicklung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Wann?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Womit?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3990603" y="2708920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Pfeil nach rechts 21"/>
          <p:cNvSpPr/>
          <p:nvPr/>
        </p:nvSpPr>
        <p:spPr>
          <a:xfrm>
            <a:off x="3995936" y="4437112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E0577A-C720-B14C-A0A1-E61A0041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288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330E7-2FED-9240-B43B-791B2DA81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Funktionen von </a:t>
            </a:r>
            <a:r>
              <a:rPr lang="de-DE" dirty="0"/>
              <a:t>schulinternen Lehrplänen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220460-9AF9-EB40-9934-3D9213581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de-DE" dirty="0"/>
              <a:t>s</a:t>
            </a:r>
            <a:r>
              <a:rPr lang="de-DE" dirty="0" smtClean="0"/>
              <a:t>chulbezogene </a:t>
            </a:r>
            <a:r>
              <a:rPr lang="de-DE" dirty="0"/>
              <a:t>Konkretisierung der </a:t>
            </a:r>
            <a:r>
              <a:rPr lang="de-DE" dirty="0" smtClean="0"/>
              <a:t>Kernlehrpläne in passenden Unterrichtsvorhaben</a:t>
            </a:r>
            <a:endParaRPr lang="de-DE" dirty="0"/>
          </a:p>
          <a:p>
            <a:pPr>
              <a:spcBef>
                <a:spcPts val="1200"/>
              </a:spcBef>
            </a:pPr>
            <a:r>
              <a:rPr lang="de-DE" dirty="0"/>
              <a:t>Instrument zur Unterrichtsentwicklung und </a:t>
            </a:r>
            <a:r>
              <a:rPr lang="de-DE" dirty="0" smtClean="0"/>
              <a:t>Unterrichtsvorbereitung</a:t>
            </a:r>
          </a:p>
          <a:p>
            <a:pPr>
              <a:spcBef>
                <a:spcPts val="1200"/>
              </a:spcBef>
            </a:pPr>
            <a:r>
              <a:rPr lang="de-DE" dirty="0"/>
              <a:t>Abgestimmte Konzepte zur </a:t>
            </a:r>
            <a:r>
              <a:rPr lang="de-DE" dirty="0" smtClean="0"/>
              <a:t>Leistungsbewertung</a:t>
            </a:r>
            <a:endParaRPr lang="de-DE" dirty="0"/>
          </a:p>
          <a:p>
            <a:pPr>
              <a:spcBef>
                <a:spcPts val="1200"/>
              </a:spcBef>
            </a:pPr>
            <a:r>
              <a:rPr lang="de-DE" dirty="0"/>
              <a:t>Ausgestaltung von </a:t>
            </a:r>
            <a:r>
              <a:rPr lang="de-DE" dirty="0" smtClean="0"/>
              <a:t>Freiräumen</a:t>
            </a:r>
            <a:endParaRPr lang="de-DE" dirty="0"/>
          </a:p>
          <a:p>
            <a:pPr>
              <a:spcBef>
                <a:spcPts val="1200"/>
              </a:spcBef>
            </a:pPr>
            <a:r>
              <a:rPr lang="de-DE" dirty="0"/>
              <a:t>Grundlage der fachlichen Arbeit im Team</a:t>
            </a:r>
          </a:p>
          <a:p>
            <a:pPr>
              <a:spcBef>
                <a:spcPts val="1200"/>
              </a:spcBef>
            </a:pPr>
            <a:r>
              <a:rPr lang="de-DE" dirty="0"/>
              <a:t>Transparenz für alle am Bildungsprozess Beteiligten</a:t>
            </a:r>
          </a:p>
          <a:p>
            <a:pPr>
              <a:spcBef>
                <a:spcPts val="1200"/>
              </a:spcBef>
            </a:pPr>
            <a:r>
              <a:rPr lang="de-DE" dirty="0"/>
              <a:t>Maßstab für Evaluation und Rechenschaftslegung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C05C93-8322-9C46-A48D-7D1EEE31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23F56-EDA9-9146-A5C0-F96A1B00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42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EF9747-424B-1D47-8C18-363169B25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 </a:t>
            </a:r>
            <a:r>
              <a:rPr lang="de-DE" dirty="0"/>
              <a:t>für einen schulinternen Lehrplan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B1C89B-3483-3440-9BA5-66034336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18</a:t>
            </a:fld>
            <a:endParaRPr lang="de-DE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8B8A3032-F31A-124D-AA79-6C3891DEC2EA}"/>
              </a:ext>
            </a:extLst>
          </p:cNvPr>
          <p:cNvSpPr txBox="1">
            <a:spLocks/>
          </p:cNvSpPr>
          <p:nvPr/>
        </p:nvSpPr>
        <p:spPr>
          <a:xfrm>
            <a:off x="609600" y="1853208"/>
            <a:ext cx="8229600" cy="42050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36575">
              <a:buFont typeface="Arial" panose="020B0604020202020204" pitchFamily="34" charset="0"/>
              <a:buNone/>
            </a:pPr>
            <a:r>
              <a:rPr lang="de-DE" sz="2400" dirty="0"/>
              <a:t>Inhalt</a:t>
            </a:r>
          </a:p>
          <a:p>
            <a:pPr marL="0" indent="0" defTabSz="536575">
              <a:buFont typeface="Arial" panose="020B0604020202020204" pitchFamily="34" charset="0"/>
              <a:buNone/>
            </a:pPr>
            <a:r>
              <a:rPr lang="de-DE" sz="2400" dirty="0"/>
              <a:t>1	Rahmenbedingungen der fachlichen Arbeit</a:t>
            </a:r>
          </a:p>
          <a:p>
            <a:pPr marL="0" indent="0" defTabSz="536575">
              <a:buFont typeface="Arial" panose="020B0604020202020204" pitchFamily="34" charset="0"/>
              <a:buNone/>
            </a:pPr>
            <a:r>
              <a:rPr lang="de-DE" sz="2400" dirty="0"/>
              <a:t>2	Entscheidungen zum Unterricht</a:t>
            </a:r>
          </a:p>
          <a:p>
            <a:pPr marL="400050" lvl="1" indent="0" defTabSz="536575">
              <a:buFont typeface="Arial" panose="020B0604020202020204" pitchFamily="34" charset="0"/>
              <a:buNone/>
            </a:pPr>
            <a:r>
              <a:rPr lang="de-DE" sz="2200" dirty="0"/>
              <a:t>2.1 	Unterrichtsvorhaben	</a:t>
            </a:r>
          </a:p>
          <a:p>
            <a:pPr marL="400050" lvl="1" indent="0" defTabSz="536575">
              <a:buFont typeface="Arial" panose="020B0604020202020204" pitchFamily="34" charset="0"/>
              <a:buNone/>
            </a:pPr>
            <a:r>
              <a:rPr lang="de-DE" sz="2200" dirty="0"/>
              <a:t>2.2	Grundsätze der fachdidaktischen und  fachmethodischen Arbeit</a:t>
            </a:r>
          </a:p>
          <a:p>
            <a:pPr marL="400050" lvl="1" indent="0" defTabSz="536575">
              <a:buFont typeface="Arial" panose="020B0604020202020204" pitchFamily="34" charset="0"/>
              <a:buNone/>
            </a:pPr>
            <a:r>
              <a:rPr lang="de-DE" sz="2200" dirty="0"/>
              <a:t>2.3	Grundsätze der Leistungsbewertung und Leistungsrückmeldung</a:t>
            </a:r>
          </a:p>
          <a:p>
            <a:pPr marL="400050" lvl="1" indent="0" defTabSz="536575">
              <a:buFont typeface="Arial" panose="020B0604020202020204" pitchFamily="34" charset="0"/>
              <a:buNone/>
            </a:pPr>
            <a:r>
              <a:rPr lang="de-DE" sz="2200" dirty="0"/>
              <a:t>2.4	Lehr- und Lernmittel</a:t>
            </a:r>
          </a:p>
          <a:p>
            <a:pPr marL="0" indent="0" defTabSz="536575">
              <a:buFont typeface="Arial" panose="020B0604020202020204" pitchFamily="34" charset="0"/>
              <a:buNone/>
            </a:pPr>
            <a:r>
              <a:rPr lang="de-DE" sz="2400" dirty="0"/>
              <a:t>3	Entscheidungen zu fach- und unterrichtsübergreifenden Fragen</a:t>
            </a:r>
          </a:p>
          <a:p>
            <a:pPr marL="0" indent="0" defTabSz="536575">
              <a:buFont typeface="Arial" panose="020B0604020202020204" pitchFamily="34" charset="0"/>
              <a:buNone/>
            </a:pPr>
            <a:r>
              <a:rPr lang="de-DE" sz="2400" dirty="0"/>
              <a:t>4	Qualitätssicherung und Evaluation</a:t>
            </a:r>
          </a:p>
          <a:p>
            <a:pPr defTabSz="536575"/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333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568952" cy="36004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20506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Merkmale der neuen Kernlehrpläne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Übergreifende Aufgaben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Schulinterne 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Lehrpläne</a:t>
            </a:r>
            <a:endParaRPr lang="de-DE" dirty="0" smtClean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/>
              <a:t>Fachliche Unterstützungsmaterialien</a:t>
            </a:r>
          </a:p>
          <a:p>
            <a:pPr marL="0" indent="0">
              <a:spcBef>
                <a:spcPts val="1200"/>
              </a:spcBef>
              <a:buNone/>
            </a:pP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80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568952" cy="36004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20506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endParaRPr lang="de-DE" dirty="0"/>
          </a:p>
          <a:p>
            <a:pPr marL="0" indent="0">
              <a:spcBef>
                <a:spcPts val="1200"/>
              </a:spcBef>
              <a:buNone/>
            </a:pPr>
            <a:endParaRPr lang="de-DE" dirty="0" smtClean="0"/>
          </a:p>
          <a:p>
            <a:pPr marL="0" indent="0" algn="ctr">
              <a:spcBef>
                <a:spcPts val="1200"/>
              </a:spcBef>
              <a:buNone/>
            </a:pPr>
            <a:r>
              <a:rPr lang="de-DE" sz="3600" dirty="0" smtClean="0"/>
              <a:t>Fachübergreifender Teil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68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7850" y="1065022"/>
            <a:ext cx="8158606" cy="504403"/>
          </a:xfrm>
        </p:spPr>
        <p:txBody>
          <a:bodyPr/>
          <a:lstStyle/>
          <a:p>
            <a:r>
              <a:rPr lang="de-DE" dirty="0"/>
              <a:t>Materialien im Lehrplannavigator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E0577A-C720-B14C-A0A1-E61A0041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79711" y="1628800"/>
            <a:ext cx="5369305" cy="4392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271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568952" cy="36004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20506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endParaRPr lang="de-DE" dirty="0"/>
          </a:p>
          <a:p>
            <a:pPr marL="0" indent="0">
              <a:spcBef>
                <a:spcPts val="1200"/>
              </a:spcBef>
              <a:buNone/>
            </a:pPr>
            <a:endParaRPr lang="de-DE" dirty="0" smtClean="0"/>
          </a:p>
          <a:p>
            <a:pPr marL="0" indent="0" algn="ctr">
              <a:spcBef>
                <a:spcPts val="1200"/>
              </a:spcBef>
              <a:buNone/>
            </a:pPr>
            <a:r>
              <a:rPr lang="de-DE" sz="3600" dirty="0" smtClean="0"/>
              <a:t>Fachlicher Teil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54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de-DE" sz="2800" dirty="0" smtClean="0">
              <a:latin typeface="Helvetica" pitchFamily="34" charset="0"/>
              <a:cs typeface="Arial" panose="020B0604020202020204" pitchFamily="34" charset="0"/>
            </a:endParaRPr>
          </a:p>
          <a:p>
            <a:endParaRPr lang="de-DE" sz="2800" dirty="0">
              <a:latin typeface="Helvetica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800" dirty="0" smtClean="0">
                <a:latin typeface="Helvetica" pitchFamily="34" charset="0"/>
                <a:cs typeface="Arial" panose="020B0604020202020204" pitchFamily="34" charset="0"/>
              </a:rPr>
              <a:t>  </a:t>
            </a:r>
            <a:endParaRPr lang="de-DE" sz="2800" dirty="0">
              <a:latin typeface="Helvetica" pitchFamily="34" charset="0"/>
              <a:cs typeface="Arial" panose="020B0604020202020204" pitchFamily="34" charset="0"/>
            </a:endParaRPr>
          </a:p>
          <a:p>
            <a:endParaRPr lang="de-DE" dirty="0">
              <a:latin typeface="Helvetica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12000" y="1301479"/>
            <a:ext cx="438524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595959">
                  <a:lumMod val="40000"/>
                  <a:lumOff val="6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srgbClr val="595959">
                  <a:lumMod val="40000"/>
                  <a:lumOff val="6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Kernlehrplan Griechisch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für das Gymnasium Sekundarstufe 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 smtClean="0">
              <a:ln>
                <a:noFill/>
              </a:ln>
              <a:solidFill>
                <a:srgbClr val="595959">
                  <a:lumMod val="40000"/>
                  <a:lumOff val="6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595959">
                  <a:lumMod val="40000"/>
                  <a:lumOff val="6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956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564904"/>
            <a:ext cx="4176464" cy="20958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de-DE" sz="4000" dirty="0">
                <a:cs typeface="Arial" panose="020B0604020202020204" pitchFamily="34" charset="0"/>
              </a:rPr>
              <a:t>Die wichtigsten Kontinuitäten zum „alten“ KLP Sek I</a:t>
            </a:r>
            <a:endParaRPr lang="de-DE" sz="4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4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6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600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8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8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23</a:t>
            </a:fld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788024" y="2564904"/>
            <a:ext cx="3960440" cy="20882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dirty="0">
                <a:latin typeface="Calibri" panose="020F0502020204030204" pitchFamily="34" charset="0"/>
                <a:cs typeface="Arial" panose="020B0604020202020204" pitchFamily="34" charset="0"/>
              </a:rPr>
              <a:t>Die wichtigsten Neuerungen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cs typeface="Arial" panose="020B0604020202020204" pitchFamily="34" charset="0"/>
            </a:endParaRPr>
          </a:p>
          <a:p>
            <a:endParaRPr lang="de-DE" sz="2400" dirty="0">
              <a:cs typeface="Arial" panose="020B0604020202020204" pitchFamily="34" charset="0"/>
            </a:endParaRPr>
          </a:p>
          <a:p>
            <a:endParaRPr lang="de-DE" sz="26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endParaRPr lang="de-DE" sz="2600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endParaRPr lang="de-DE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endParaRPr lang="de-DE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5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70989" y="1772816"/>
            <a:ext cx="2808312" cy="93610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de-DE" sz="123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Die wichtigsten Kontinuitäten</a:t>
            </a:r>
          </a:p>
          <a:p>
            <a:r>
              <a:rPr lang="de-DE" sz="2400" dirty="0">
                <a:cs typeface="Arial" panose="020B0604020202020204" pitchFamily="34" charset="0"/>
              </a:rPr>
              <a:t> </a:t>
            </a:r>
          </a:p>
          <a:p>
            <a:endParaRPr lang="de-DE" sz="24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600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8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8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24</a:t>
            </a:fld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4572000" y="3068960"/>
            <a:ext cx="30168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Griechische Texte</a:t>
            </a:r>
            <a:endParaRPr lang="de-DE" sz="3200" dirty="0"/>
          </a:p>
        </p:txBody>
      </p:sp>
      <p:sp>
        <p:nvSpPr>
          <p:cNvPr id="9" name="Textfeld 8"/>
          <p:cNvSpPr txBox="1"/>
          <p:nvPr/>
        </p:nvSpPr>
        <p:spPr>
          <a:xfrm>
            <a:off x="4579505" y="4418841"/>
            <a:ext cx="4248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Kumulative Kompetenzentwicklung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07655" y="4449619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Kompetenzbereiche</a:t>
            </a:r>
          </a:p>
          <a:p>
            <a:r>
              <a:rPr lang="de-DE" sz="2800" i="1" dirty="0" smtClean="0"/>
              <a:t>Text – Sprache - Kultur</a:t>
            </a:r>
            <a:endParaRPr lang="de-DE" sz="2800" i="1" dirty="0"/>
          </a:p>
        </p:txBody>
      </p:sp>
      <p:sp>
        <p:nvSpPr>
          <p:cNvPr id="11" name="Textfeld 10"/>
          <p:cNvSpPr txBox="1"/>
          <p:nvPr/>
        </p:nvSpPr>
        <p:spPr>
          <a:xfrm>
            <a:off x="395536" y="2996952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Historische Kommunikation</a:t>
            </a:r>
          </a:p>
        </p:txBody>
      </p:sp>
    </p:spTree>
    <p:extLst>
      <p:ext uri="{BB962C8B-B14F-4D97-AF65-F5344CB8AC3E}">
        <p14:creationId xmlns:p14="http://schemas.microsoft.com/office/powerpoint/2010/main" val="423017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83768" y="1772816"/>
            <a:ext cx="3960440" cy="925479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DE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Die wichtigsten Neuerungen</a:t>
            </a:r>
          </a:p>
          <a:p>
            <a:pPr marL="0" indent="0">
              <a:buNone/>
            </a:pPr>
            <a:endParaRPr lang="de-DE" sz="2400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endParaRPr lang="de-DE" sz="24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600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8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8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25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971600" y="3068960"/>
            <a:ext cx="7248771" cy="203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de-DE" sz="4000" dirty="0" smtClean="0">
                <a:solidFill>
                  <a:prstClr val="black"/>
                </a:solidFill>
                <a:cs typeface="Arial" panose="020B0604020202020204" pitchFamily="34" charset="0"/>
              </a:rPr>
              <a:t>Sprachbildung</a:t>
            </a:r>
          </a:p>
          <a:p>
            <a:pPr lvl="0" algn="ctr">
              <a:spcBef>
                <a:spcPct val="20000"/>
              </a:spcBef>
            </a:pPr>
            <a:r>
              <a:rPr lang="de-DE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als zweite wichtige Säule</a:t>
            </a:r>
          </a:p>
          <a:p>
            <a:pPr lvl="0" algn="ctr">
              <a:spcBef>
                <a:spcPct val="20000"/>
              </a:spcBef>
            </a:pPr>
            <a:r>
              <a:rPr lang="de-DE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neben der</a:t>
            </a:r>
          </a:p>
          <a:p>
            <a:pPr lvl="0" algn="ctr">
              <a:spcBef>
                <a:spcPct val="20000"/>
              </a:spcBef>
            </a:pPr>
            <a:r>
              <a:rPr lang="de-DE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Historischen Kommunikation</a:t>
            </a:r>
            <a:endParaRPr lang="de-DE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28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83768" y="1772816"/>
            <a:ext cx="3960440" cy="925479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DE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Die wichtigsten Neuerungen</a:t>
            </a:r>
          </a:p>
          <a:p>
            <a:pPr marL="0" indent="0">
              <a:buNone/>
            </a:pPr>
            <a:endParaRPr lang="de-DE" sz="2400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endParaRPr lang="de-DE" sz="24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600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8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800" dirty="0">
              <a:solidFill>
                <a:schemeClr val="bg1">
                  <a:lumMod val="20000"/>
                  <a:lumOff val="8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26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42833" y="3115741"/>
            <a:ext cx="6744715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prstClr val="black"/>
                </a:solidFill>
                <a:cs typeface="Arial" panose="020B0604020202020204" pitchFamily="34" charset="0"/>
              </a:rPr>
              <a:t>Neustrukturierung in drei Inhaltsfeldern </a:t>
            </a:r>
            <a:r>
              <a:rPr lang="de-DE" sz="2400" dirty="0">
                <a:solidFill>
                  <a:prstClr val="black"/>
                </a:solidFill>
              </a:rPr>
              <a:t>mit inhaltlichen Schwerpunkten:</a:t>
            </a:r>
            <a:endParaRPr lang="de-DE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400050" lvl="1">
              <a:spcBef>
                <a:spcPct val="20000"/>
              </a:spcBef>
            </a:pPr>
            <a:r>
              <a:rPr lang="de-DE" sz="2400" dirty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  <a:r>
              <a:rPr lang="de-DE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Griechische Antike</a:t>
            </a:r>
            <a:endParaRPr lang="de-DE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400050" lvl="1">
              <a:spcBef>
                <a:spcPct val="20000"/>
              </a:spcBef>
            </a:pPr>
            <a:r>
              <a:rPr lang="de-DE" sz="2400" dirty="0">
                <a:solidFill>
                  <a:prstClr val="black"/>
                </a:solidFill>
                <a:cs typeface="Arial" panose="020B0604020202020204" pitchFamily="34" charset="0"/>
              </a:rPr>
              <a:t>	Textgestaltung</a:t>
            </a:r>
          </a:p>
          <a:p>
            <a:pPr marL="400050" lvl="1">
              <a:spcBef>
                <a:spcPct val="20000"/>
              </a:spcBef>
            </a:pPr>
            <a:r>
              <a:rPr lang="de-DE" sz="2400" dirty="0">
                <a:solidFill>
                  <a:prstClr val="black"/>
                </a:solidFill>
                <a:cs typeface="Arial" panose="020B0604020202020204" pitchFamily="34" charset="0"/>
              </a:rPr>
              <a:t>	Sprachsystem</a:t>
            </a:r>
          </a:p>
        </p:txBody>
      </p:sp>
    </p:spTree>
    <p:extLst>
      <p:ext uri="{BB962C8B-B14F-4D97-AF65-F5344CB8AC3E}">
        <p14:creationId xmlns:p14="http://schemas.microsoft.com/office/powerpoint/2010/main" val="219634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2518" y="1988840"/>
            <a:ext cx="8069922" cy="93610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cs typeface="Arial" panose="020B0604020202020204" pitchFamily="34" charset="0"/>
              </a:rPr>
              <a:t>Adaptierte Originaltexte </a:t>
            </a:r>
            <a:r>
              <a:rPr lang="de-DE" sz="2400" dirty="0">
                <a:cs typeface="Arial" panose="020B0604020202020204" pitchFamily="34" charset="0"/>
                <a:sym typeface="Wingdings" panose="05000000000000000000" pitchFamily="2" charset="2"/>
              </a:rPr>
              <a:t> Lektürepropädeutik</a:t>
            </a:r>
            <a:endParaRPr lang="de-DE" sz="2400" dirty="0">
              <a:solidFill>
                <a:srgbClr val="595959">
                  <a:lumMod val="20000"/>
                  <a:lumOff val="80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27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30697" y="3755941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prstClr val="black"/>
                </a:solidFill>
                <a:cs typeface="Arial" panose="020B0604020202020204" pitchFamily="34" charset="0"/>
              </a:rPr>
              <a:t>„Lektürerelevanz“ bei Einführung </a:t>
            </a:r>
            <a:r>
              <a:rPr lang="de-DE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Grammatikphänomene</a:t>
            </a:r>
            <a:endParaRPr lang="de-DE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6984D3D-D76B-4782-B2EB-FDB058F70830}"/>
              </a:ext>
            </a:extLst>
          </p:cNvPr>
          <p:cNvSpPr/>
          <p:nvPr/>
        </p:nvSpPr>
        <p:spPr>
          <a:xfrm>
            <a:off x="447243" y="5157192"/>
            <a:ext cx="75525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Klassenarbeitskonzeption </a:t>
            </a:r>
            <a:r>
              <a:rPr lang="de-DE" sz="2400" dirty="0">
                <a:solidFill>
                  <a:prstClr val="black"/>
                </a:solidFill>
              </a:rPr>
              <a:t>und Leistungsbewertung</a:t>
            </a:r>
          </a:p>
        </p:txBody>
      </p:sp>
    </p:spTree>
    <p:extLst>
      <p:ext uri="{BB962C8B-B14F-4D97-AF65-F5344CB8AC3E}">
        <p14:creationId xmlns:p14="http://schemas.microsoft.com/office/powerpoint/2010/main" val="6103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7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1011170"/>
            <a:ext cx="8421930" cy="489897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Grundkonstrukt und zentrale Begriffe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dirty="0">
              <a:latin typeface="Helvetica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 descr="Bildschirmausschnit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88" y="1556792"/>
            <a:ext cx="8221223" cy="5058481"/>
          </a:xfrm>
          <a:prstGeom prst="rect">
            <a:avLst/>
          </a:prstGeom>
        </p:spPr>
      </p:pic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78080" y="6356350"/>
            <a:ext cx="586408" cy="365125"/>
          </a:xfrm>
        </p:spPr>
        <p:txBody>
          <a:bodyPr/>
          <a:lstStyle/>
          <a:p>
            <a:fld id="{512A4277-7E7A-4AAF-BFC7-47646BF5CD0C}" type="slidenum">
              <a:rPr lang="de-DE" smtClean="0"/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29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844824"/>
            <a:ext cx="8352928" cy="403244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32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Inhaltsfelder                                           (Kapitel 2.1)</a:t>
            </a:r>
          </a:p>
          <a:p>
            <a:endParaRPr lang="de-DE" sz="3200" dirty="0"/>
          </a:p>
          <a:p>
            <a:r>
              <a:rPr lang="de-DE" sz="3200" dirty="0">
                <a:cs typeface="Arial" panose="020B0604020202020204" pitchFamily="34" charset="0"/>
              </a:rPr>
              <a:t>Drei Inhaltsfelder:</a:t>
            </a:r>
          </a:p>
          <a:p>
            <a:pPr marL="0" indent="0">
              <a:buNone/>
            </a:pPr>
            <a:r>
              <a:rPr lang="de-DE" sz="3200" dirty="0">
                <a:cs typeface="Arial" panose="020B0604020202020204" pitchFamily="34" charset="0"/>
              </a:rPr>
              <a:t>     Inhaltsfeld 1: </a:t>
            </a:r>
            <a:r>
              <a:rPr lang="de-DE" sz="3200" b="1" dirty="0" smtClean="0">
                <a:cs typeface="Arial" panose="020B0604020202020204" pitchFamily="34" charset="0"/>
              </a:rPr>
              <a:t>Griechische Antike</a:t>
            </a:r>
            <a:endParaRPr lang="de-DE" sz="3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3200" dirty="0">
                <a:cs typeface="Arial" panose="020B0604020202020204" pitchFamily="34" charset="0"/>
              </a:rPr>
              <a:t>     Inhaltsfeld 2: </a:t>
            </a:r>
            <a:r>
              <a:rPr lang="de-DE" sz="3200" b="1" dirty="0">
                <a:cs typeface="Arial" panose="020B0604020202020204" pitchFamily="34" charset="0"/>
              </a:rPr>
              <a:t>Textgestaltung</a:t>
            </a:r>
          </a:p>
          <a:p>
            <a:pPr marL="0" indent="0">
              <a:buNone/>
            </a:pPr>
            <a:r>
              <a:rPr lang="de-DE" sz="3200" dirty="0">
                <a:cs typeface="Arial" panose="020B0604020202020204" pitchFamily="34" charset="0"/>
              </a:rPr>
              <a:t>     Inhaltsfeld 3: </a:t>
            </a:r>
            <a:r>
              <a:rPr lang="de-DE" sz="3200" b="1" dirty="0">
                <a:cs typeface="Arial" panose="020B0604020202020204" pitchFamily="34" charset="0"/>
              </a:rPr>
              <a:t>Sprachsystem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438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568952" cy="36004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20506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endParaRPr lang="de-DE" dirty="0" smtClean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/>
              <a:t>Merkmale der neuen Kernlehrpläne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/>
              <a:t>Übergreifende Aufgaben</a:t>
            </a:r>
            <a:endParaRPr lang="de-DE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/>
              <a:t>Schulinterne </a:t>
            </a:r>
            <a:r>
              <a:rPr lang="de-DE" dirty="0" smtClean="0"/>
              <a:t>Lehrpläne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/>
              <a:t>Fachliche Unterstützungsmaterialien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20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848" y="1072800"/>
            <a:ext cx="8568952" cy="483807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Kompetenzbereiche</a:t>
            </a:r>
            <a:r>
              <a:rPr lang="de-DE" sz="2400" dirty="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de-DE" sz="2800" dirty="0"/>
          </a:p>
        </p:txBody>
      </p:sp>
      <p:sp>
        <p:nvSpPr>
          <p:cNvPr id="8" name="Textfeld 7"/>
          <p:cNvSpPr txBox="1"/>
          <p:nvPr/>
        </p:nvSpPr>
        <p:spPr>
          <a:xfrm>
            <a:off x="2987824" y="2360017"/>
            <a:ext cx="3024336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rgbClr val="0D0D0D"/>
                </a:solidFill>
              </a:rPr>
              <a:t>Textkompetenz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987824" y="3356992"/>
            <a:ext cx="3024336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rgbClr val="0D0D0D"/>
                </a:solidFill>
              </a:rPr>
              <a:t>Sprachkompetenz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987824" y="4334320"/>
            <a:ext cx="3024336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rgbClr val="0D0D0D"/>
                </a:solidFill>
              </a:rPr>
              <a:t>Kulturkompetenz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2027329" y="2452933"/>
            <a:ext cx="492443" cy="24557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0D0D0D"/>
                </a:solidFill>
              </a:rPr>
              <a:t>Sprachbewusstheit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610815" y="2375950"/>
            <a:ext cx="492443" cy="24557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0D0D0D"/>
                </a:solidFill>
              </a:rPr>
              <a:t>Sprachlernkompetenz</a:t>
            </a:r>
          </a:p>
        </p:txBody>
      </p:sp>
      <p:sp>
        <p:nvSpPr>
          <p:cNvPr id="13" name="Rechteck 12"/>
          <p:cNvSpPr/>
          <p:nvPr/>
        </p:nvSpPr>
        <p:spPr>
          <a:xfrm>
            <a:off x="6075636" y="1624279"/>
            <a:ext cx="2611164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000" i="1" dirty="0">
                <a:solidFill>
                  <a:srgbClr val="0D0D0D"/>
                </a:solidFill>
              </a:rPr>
              <a:t> „Lateralkompetenz“</a:t>
            </a:r>
          </a:p>
        </p:txBody>
      </p:sp>
      <p:cxnSp>
        <p:nvCxnSpPr>
          <p:cNvPr id="14" name="Gerade Verbindung mit Pfeil 13"/>
          <p:cNvCxnSpPr>
            <a:cxnSpLocks/>
          </p:cNvCxnSpPr>
          <p:nvPr/>
        </p:nvCxnSpPr>
        <p:spPr>
          <a:xfrm flipH="1">
            <a:off x="7201198" y="2093776"/>
            <a:ext cx="360040" cy="39691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cxnSpLocks/>
          </p:cNvCxnSpPr>
          <p:nvPr/>
        </p:nvCxnSpPr>
        <p:spPr>
          <a:xfrm>
            <a:off x="1443166" y="2048814"/>
            <a:ext cx="444252" cy="4041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30</a:t>
            </a:fld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1071003A-B131-418C-91B5-21CF31B52E8A}"/>
              </a:ext>
            </a:extLst>
          </p:cNvPr>
          <p:cNvSpPr/>
          <p:nvPr/>
        </p:nvSpPr>
        <p:spPr>
          <a:xfrm>
            <a:off x="376660" y="1536728"/>
            <a:ext cx="2611164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000" i="1" dirty="0">
                <a:solidFill>
                  <a:srgbClr val="0D0D0D"/>
                </a:solidFill>
              </a:rPr>
              <a:t> „Lateralkompetenz“</a:t>
            </a:r>
          </a:p>
        </p:txBody>
      </p:sp>
    </p:spTree>
    <p:extLst>
      <p:ext uri="{BB962C8B-B14F-4D97-AF65-F5344CB8AC3E}">
        <p14:creationId xmlns:p14="http://schemas.microsoft.com/office/powerpoint/2010/main" val="92415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349922" cy="498464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Übergeordnete Kompetenzerwartungen                   </a:t>
            </a:r>
            <a:r>
              <a:rPr lang="de-DE" sz="20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Kapitel 2.2</a:t>
            </a: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de-DE" sz="2400" dirty="0"/>
              <a:t>Beispiel: Textkompetenz</a:t>
            </a:r>
          </a:p>
          <a:p>
            <a:pPr marL="400050" lvl="1" indent="0">
              <a:buNone/>
            </a:pPr>
            <a:endParaRPr lang="de-DE" sz="3100" dirty="0"/>
          </a:p>
          <a:p>
            <a:pPr marL="0" indent="0">
              <a:buNone/>
            </a:pPr>
            <a:endParaRPr lang="de-DE" dirty="0">
              <a:solidFill>
                <a:schemeClr val="bg1">
                  <a:lumMod val="20000"/>
                  <a:lumOff val="80000"/>
                </a:schemeClr>
              </a:solidFill>
              <a:latin typeface="Helvetica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718416"/>
              </p:ext>
            </p:extLst>
          </p:nvPr>
        </p:nvGraphicFramePr>
        <p:xfrm>
          <a:off x="467544" y="2636912"/>
          <a:ext cx="8280920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2368"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Kap</a:t>
                      </a:r>
                      <a:r>
                        <a:rPr lang="de-DE" sz="2000" b="0" baseline="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2.2.2</a:t>
                      </a:r>
                      <a:endParaRPr lang="de-DE" sz="2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de-DE" sz="2000" b="0" dirty="0">
                          <a:solidFill>
                            <a:schemeClr val="tx1"/>
                          </a:solidFill>
                        </a:rPr>
                        <a:t>Die Schülerinnen und Schüler können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de-DE" sz="2000" b="0" u="none" dirty="0" smtClean="0">
                          <a:solidFill>
                            <a:schemeClr val="tx1"/>
                          </a:solidFill>
                        </a:rPr>
                        <a:t>adaptierte Originaltexte</a:t>
                      </a:r>
                    </a:p>
                    <a:p>
                      <a:pPr marL="0" indent="0" algn="l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      auf </a:t>
                      </a:r>
                      <a:r>
                        <a:rPr lang="de-DE" sz="2000" b="0" dirty="0">
                          <a:solidFill>
                            <a:schemeClr val="tx1"/>
                          </a:solidFill>
                        </a:rPr>
                        <a:t>inhaltlicher und formaler Ebene erschließen.</a:t>
                      </a:r>
                    </a:p>
                    <a:p>
                      <a:pPr algn="l"/>
                      <a:endParaRPr lang="de-DE" sz="2000" dirty="0"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4355976" y="1628800"/>
            <a:ext cx="4392488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000" i="1" dirty="0">
                <a:solidFill>
                  <a:srgbClr val="0D0D0D"/>
                </a:solidFill>
              </a:rPr>
              <a:t>Kumulative Kompetenzentwicklung bis zum Ende der Sekundarstufe I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62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421930" cy="498464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Übergeordnete Kompetenzerwartungen                   </a:t>
            </a:r>
            <a:endParaRPr lang="de-DE" sz="2000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de-DE" sz="2400" dirty="0"/>
              <a:t>Beispiel: Sprachkompetenz</a:t>
            </a:r>
          </a:p>
          <a:p>
            <a:pPr marL="0" indent="0">
              <a:buNone/>
            </a:pPr>
            <a:endParaRPr lang="de-DE" dirty="0">
              <a:solidFill>
                <a:schemeClr val="bg1">
                  <a:lumMod val="20000"/>
                  <a:lumOff val="80000"/>
                </a:schemeClr>
              </a:solidFill>
              <a:latin typeface="Helvetica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878698"/>
              </p:ext>
            </p:extLst>
          </p:nvPr>
        </p:nvGraphicFramePr>
        <p:xfrm>
          <a:off x="467544" y="2420888"/>
          <a:ext cx="8280920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2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2000" b="0" dirty="0">
                          <a:solidFill>
                            <a:schemeClr val="tx1"/>
                          </a:solidFill>
                        </a:rPr>
                        <a:t>Die Schülerinnen und Schüler können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de-DE" sz="2000" b="0" u="none" dirty="0" smtClean="0">
                          <a:solidFill>
                            <a:schemeClr val="tx1"/>
                          </a:solidFill>
                        </a:rPr>
                        <a:t>grundlegende</a:t>
                      </a:r>
                      <a:r>
                        <a:rPr lang="de-DE" sz="2000" b="0" u="none" baseline="0" dirty="0" smtClean="0">
                          <a:solidFill>
                            <a:schemeClr val="tx1"/>
                          </a:solidFill>
                        </a:rPr>
                        <a:t> Kenntnisse der</a:t>
                      </a:r>
                      <a:r>
                        <a:rPr lang="de-DE" sz="2000" b="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Morphologie und Syntax beim Umgang mit</a:t>
                      </a:r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 dem griechischen Text anwenden.</a:t>
                      </a:r>
                      <a:endParaRPr lang="de-DE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745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349922" cy="498464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Übergeordnete Kompetenzerwartungen</a:t>
            </a: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de-DE" sz="2400" dirty="0"/>
              <a:t>Beispiel: Kulturkompetenz</a:t>
            </a:r>
          </a:p>
          <a:p>
            <a:pPr marL="400050" lvl="1" indent="0">
              <a:buNone/>
            </a:pPr>
            <a:endParaRPr lang="de-DE" sz="3100" dirty="0"/>
          </a:p>
          <a:p>
            <a:pPr marL="0" indent="0">
              <a:buNone/>
            </a:pPr>
            <a:endParaRPr lang="de-DE" dirty="0">
              <a:solidFill>
                <a:schemeClr val="bg1">
                  <a:lumMod val="20000"/>
                  <a:lumOff val="80000"/>
                </a:schemeClr>
              </a:solidFill>
              <a:latin typeface="Helvetica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550348"/>
              </p:ext>
            </p:extLst>
          </p:nvPr>
        </p:nvGraphicFramePr>
        <p:xfrm>
          <a:off x="467544" y="2348880"/>
          <a:ext cx="8280920" cy="3672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2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</a:rPr>
                        <a:t>                              </a:t>
                      </a:r>
                      <a:endParaRPr lang="de-DE" sz="2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Die </a:t>
                      </a:r>
                      <a:r>
                        <a:rPr lang="de-DE" sz="2000" b="0" dirty="0">
                          <a:solidFill>
                            <a:schemeClr val="tx1"/>
                          </a:solidFill>
                        </a:rPr>
                        <a:t>Schülerinnen und Schüler </a:t>
                      </a: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können</a:t>
                      </a:r>
                      <a:endParaRPr lang="de-DE" sz="2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Textaussage</a:t>
                      </a:r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n </a:t>
                      </a: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im Hinblick auf Perspektiven der historischen Kommunikation (Lebensräume,</a:t>
                      </a:r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Lebensgestaltung, menschliche Beziehungen,</a:t>
                      </a:r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soziale und politische Strukturen, Werte und Normen,</a:t>
                      </a:r>
                      <a:endParaRPr lang="de-DE" sz="2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     den Umgang mit Fremdem oder</a:t>
                      </a:r>
                      <a:r>
                        <a:rPr lang="de-DE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Modelle der Welterklärung)</a:t>
                      </a:r>
                      <a:endParaRPr lang="de-DE" sz="20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de-DE" sz="2000" b="0" dirty="0" smtClean="0">
                          <a:solidFill>
                            <a:schemeClr val="tx1"/>
                          </a:solidFill>
                        </a:rPr>
                        <a:t>     erläutern und bewerten.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3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2204864"/>
            <a:ext cx="6480720" cy="273630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de-DE" sz="4400" dirty="0"/>
              <a:t>Lernerfolgsüberprüfung und </a:t>
            </a:r>
          </a:p>
          <a:p>
            <a:pPr algn="ctr"/>
            <a:r>
              <a:rPr lang="de-DE" sz="4400" dirty="0"/>
              <a:t>Leistungsbewertung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67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493938" cy="498464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Beurteilungsbereich „Schriftliche Arbeiten“             </a:t>
            </a:r>
            <a:r>
              <a:rPr lang="de-DE" sz="20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Kapitel 3</a:t>
            </a:r>
          </a:p>
          <a:p>
            <a:pPr marL="0" indent="0">
              <a:buNone/>
            </a:pPr>
            <a:endParaRPr lang="de-DE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de-DE" sz="2400" b="1" dirty="0">
                <a:latin typeface="+mj-lt"/>
              </a:rPr>
              <a:t>Aufgabenstellung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u="sng" dirty="0">
                <a:latin typeface="+mj-lt"/>
              </a:rPr>
              <a:t>Abhängig  vom Lernstand:</a:t>
            </a:r>
            <a:r>
              <a:rPr lang="de-DE" sz="2400" dirty="0">
                <a:latin typeface="+mj-lt"/>
              </a:rPr>
              <a:t> ein </a:t>
            </a:r>
            <a:r>
              <a:rPr lang="de-DE" sz="2400" dirty="0" err="1">
                <a:latin typeface="+mj-lt"/>
              </a:rPr>
              <a:t>didaktisierter</a:t>
            </a:r>
            <a:r>
              <a:rPr lang="de-DE" sz="2400" dirty="0">
                <a:latin typeface="+mj-lt"/>
              </a:rPr>
              <a:t> </a:t>
            </a:r>
            <a:r>
              <a:rPr lang="de-DE" sz="2400" dirty="0" smtClean="0">
                <a:latin typeface="+mj-lt"/>
              </a:rPr>
              <a:t>Text oder ein </a:t>
            </a:r>
            <a:r>
              <a:rPr lang="de-DE" sz="2400" dirty="0">
                <a:latin typeface="+mj-lt"/>
              </a:rPr>
              <a:t>adaptierter </a:t>
            </a:r>
            <a:r>
              <a:rPr lang="de-DE" sz="2400" dirty="0" smtClean="0">
                <a:latin typeface="+mj-lt"/>
              </a:rPr>
              <a:t>Originaltext:</a:t>
            </a:r>
            <a:endParaRPr lang="de-DE" sz="2400" dirty="0">
              <a:latin typeface="+mj-lt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400" dirty="0"/>
              <a:t>inhaltliche Geschlossenheit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400" dirty="0"/>
              <a:t>stilistische Einheitlichkeit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400" dirty="0"/>
              <a:t>natürliche Mitteilungsfunktion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400" dirty="0"/>
              <a:t>Anknüpfung an Material/Unterrichtsstoffe der vorausgegangenen </a:t>
            </a:r>
            <a:r>
              <a:rPr lang="de-DE" sz="2400" dirty="0" smtClean="0"/>
              <a:t>Lehrbucharbeit</a:t>
            </a:r>
            <a:endParaRPr lang="de-DE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400" b="1" u="sng" dirty="0"/>
              <a:t>keine</a:t>
            </a:r>
            <a:r>
              <a:rPr lang="de-DE" sz="2400" dirty="0"/>
              <a:t> Einzelsätze </a:t>
            </a:r>
          </a:p>
          <a:p>
            <a:pPr lvl="1"/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+mj-lt"/>
            </a:endParaRPr>
          </a:p>
          <a:p>
            <a:endParaRPr lang="de-DE" sz="2400" dirty="0">
              <a:latin typeface="+mj-lt"/>
            </a:endParaRP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39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493938" cy="498464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Beurteilungsbereich „Schriftliche Arbeiten“</a:t>
            </a:r>
          </a:p>
          <a:p>
            <a:pPr marL="0" indent="0">
              <a:buNone/>
            </a:pPr>
            <a:endParaRPr lang="de-DE" sz="8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r>
              <a:rPr lang="de-DE" sz="2400" b="1" dirty="0"/>
              <a:t>Hilfen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sinnstiftendes Vorlesen </a:t>
            </a:r>
            <a:endParaRPr lang="de-D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deutschsprachiger </a:t>
            </a:r>
            <a:r>
              <a:rPr lang="de-DE" sz="2400" dirty="0"/>
              <a:t>Hinführungstext (und ggf. eine Überschrift)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lexikalische Hilfen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Grammatikhilfen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Wort- </a:t>
            </a:r>
            <a:r>
              <a:rPr lang="de-DE" sz="2400" dirty="0"/>
              <a:t>und Sacherläuterungen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 smtClean="0">
              <a:latin typeface="+mj-lt"/>
            </a:endParaRPr>
          </a:p>
          <a:p>
            <a:pPr marL="0" indent="0">
              <a:buNone/>
            </a:pPr>
            <a:endParaRPr lang="de-DE" sz="2400" dirty="0">
              <a:latin typeface="+mj-lt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79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421930" cy="498464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Beurteilungsbereich „Schriftliche Arbeiten“</a:t>
            </a:r>
          </a:p>
          <a:p>
            <a:pPr marL="0" indent="0">
              <a:buNone/>
            </a:pPr>
            <a:endParaRPr lang="de-DE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de-DE" sz="2400" b="1" dirty="0">
                <a:latin typeface="+mj-lt"/>
              </a:rPr>
              <a:t>Aufgabenstellung</a:t>
            </a:r>
          </a:p>
          <a:p>
            <a:pPr marL="0" indent="0">
              <a:buNone/>
            </a:pPr>
            <a:endParaRPr lang="de-DE" sz="12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+mj-lt"/>
              </a:rPr>
              <a:t>Obligatorisch: </a:t>
            </a:r>
            <a:r>
              <a:rPr lang="de-DE" sz="2400" dirty="0" smtClean="0">
                <a:latin typeface="+mj-lt"/>
              </a:rPr>
              <a:t>Aufgabe </a:t>
            </a:r>
            <a:r>
              <a:rPr lang="de-DE" sz="2400" dirty="0">
                <a:latin typeface="+mj-lt"/>
              </a:rPr>
              <a:t>zur Erschließung, Übersetzung und </a:t>
            </a:r>
            <a:r>
              <a:rPr lang="de-DE" sz="2400" dirty="0" smtClean="0">
                <a:latin typeface="+mj-lt"/>
              </a:rPr>
              <a:t>Interpretation</a:t>
            </a:r>
          </a:p>
          <a:p>
            <a:endParaRPr lang="de-DE" sz="2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Einzelne Aufgaben können das Textganze oder Teile davon </a:t>
            </a:r>
            <a:r>
              <a:rPr lang="de-DE" sz="2400" dirty="0" smtClean="0"/>
              <a:t>betreffen.</a:t>
            </a:r>
            <a:endParaRPr lang="de-DE" sz="2400" dirty="0">
              <a:latin typeface="+mj-lt"/>
            </a:endParaRP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297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493938" cy="498464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Beurteilungsbereich „Schriftliche Arbeiten“</a:t>
            </a: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de-DE" sz="2400" dirty="0">
                <a:latin typeface="+mj-lt"/>
              </a:rPr>
              <a:t>Beispiel: Mögliche Aufgabenstellung</a:t>
            </a:r>
          </a:p>
          <a:p>
            <a:pPr marL="0" indent="0">
              <a:buNone/>
            </a:pPr>
            <a:r>
              <a:rPr lang="de-DE" sz="2400" dirty="0">
                <a:solidFill>
                  <a:schemeClr val="bg1">
                    <a:lumMod val="40000"/>
                    <a:lumOff val="60000"/>
                  </a:schemeClr>
                </a:solidFill>
                <a:latin typeface="+mj-lt"/>
              </a:rPr>
              <a:t>						</a:t>
            </a:r>
            <a:r>
              <a:rPr lang="de-DE" sz="2400" dirty="0">
                <a:latin typeface="+mj-lt"/>
              </a:rPr>
              <a:t>  Text	</a:t>
            </a:r>
            <a:r>
              <a:rPr lang="de-DE" sz="2400" dirty="0">
                <a:solidFill>
                  <a:schemeClr val="bg1">
                    <a:lumMod val="40000"/>
                    <a:lumOff val="60000"/>
                  </a:schemeClr>
                </a:solidFill>
                <a:latin typeface="+mj-lt"/>
              </a:rPr>
              <a:t>				</a:t>
            </a:r>
          </a:p>
          <a:p>
            <a:pPr marL="0" indent="0">
              <a:buNone/>
            </a:pPr>
            <a:r>
              <a:rPr lang="de-DE" sz="2400" dirty="0">
                <a:solidFill>
                  <a:schemeClr val="bg1">
                    <a:lumMod val="40000"/>
                    <a:lumOff val="60000"/>
                  </a:schemeClr>
                </a:solidFill>
                <a:latin typeface="+mj-lt"/>
              </a:rPr>
              <a:t>   </a:t>
            </a:r>
          </a:p>
        </p:txBody>
      </p:sp>
      <p:sp>
        <p:nvSpPr>
          <p:cNvPr id="5" name="Rechteck 4"/>
          <p:cNvSpPr/>
          <p:nvPr/>
        </p:nvSpPr>
        <p:spPr>
          <a:xfrm>
            <a:off x="539552" y="2952353"/>
            <a:ext cx="2937656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D0D0D"/>
                </a:solidFill>
              </a:rPr>
              <a:t>     </a:t>
            </a:r>
            <a:r>
              <a:rPr lang="de-DE" sz="2400" dirty="0" smtClean="0">
                <a:solidFill>
                  <a:srgbClr val="0D0D0D"/>
                </a:solidFill>
              </a:rPr>
              <a:t>Erschließung</a:t>
            </a:r>
            <a:endParaRPr lang="de-DE" sz="2400" dirty="0">
              <a:solidFill>
                <a:srgbClr val="0D0D0D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20924" y="3789040"/>
            <a:ext cx="276318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D0D0D"/>
                </a:solidFill>
              </a:rPr>
              <a:t>     Übersetzung</a:t>
            </a:r>
          </a:p>
        </p:txBody>
      </p:sp>
      <p:sp>
        <p:nvSpPr>
          <p:cNvPr id="7" name="Rechteck 6"/>
          <p:cNvSpPr/>
          <p:nvPr/>
        </p:nvSpPr>
        <p:spPr>
          <a:xfrm>
            <a:off x="539552" y="4725144"/>
            <a:ext cx="276318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D0D0D"/>
                </a:solidFill>
              </a:rPr>
              <a:t>    Interpretation</a:t>
            </a:r>
          </a:p>
        </p:txBody>
      </p:sp>
      <p:sp>
        <p:nvSpPr>
          <p:cNvPr id="8" name="Rechteck 7"/>
          <p:cNvSpPr/>
          <p:nvPr/>
        </p:nvSpPr>
        <p:spPr>
          <a:xfrm>
            <a:off x="5143754" y="2952353"/>
            <a:ext cx="2763180" cy="22467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endParaRPr lang="de-DE" sz="2400" dirty="0">
              <a:solidFill>
                <a:srgbClr val="0D0D0D"/>
              </a:solidFill>
            </a:endParaRPr>
          </a:p>
          <a:p>
            <a:r>
              <a:rPr lang="de-DE" sz="2400" dirty="0">
                <a:solidFill>
                  <a:srgbClr val="0D0D0D"/>
                </a:solidFill>
              </a:rPr>
              <a:t>              </a:t>
            </a:r>
            <a:r>
              <a:rPr lang="de-DE" sz="2000" dirty="0">
                <a:solidFill>
                  <a:srgbClr val="0D0D0D"/>
                </a:solidFill>
              </a:rPr>
              <a:t>Einzelaspekte 	des Textes</a:t>
            </a:r>
          </a:p>
          <a:p>
            <a:r>
              <a:rPr lang="de-DE" sz="2400" dirty="0">
                <a:solidFill>
                  <a:srgbClr val="0D0D0D"/>
                </a:solidFill>
              </a:rPr>
              <a:t>              Text</a:t>
            </a:r>
            <a:endParaRPr lang="de-DE" sz="2400" b="1" dirty="0">
              <a:solidFill>
                <a:srgbClr val="0D0D0D"/>
              </a:solidFill>
            </a:endParaRPr>
          </a:p>
          <a:p>
            <a:r>
              <a:rPr lang="de-DE" sz="2400" b="1" dirty="0">
                <a:solidFill>
                  <a:srgbClr val="0D0D0D"/>
                </a:solidFill>
              </a:rPr>
              <a:t>              </a:t>
            </a:r>
            <a:r>
              <a:rPr lang="de-DE" sz="2000" dirty="0">
                <a:solidFill>
                  <a:srgbClr val="0D0D0D"/>
                </a:solidFill>
              </a:rPr>
              <a:t>Einzelaspekte</a:t>
            </a:r>
            <a:endParaRPr lang="de-DE" sz="2400" dirty="0">
              <a:solidFill>
                <a:srgbClr val="0D0D0D"/>
              </a:solidFill>
            </a:endParaRPr>
          </a:p>
          <a:p>
            <a:endParaRPr lang="de-DE" sz="2400" b="1" dirty="0">
              <a:solidFill>
                <a:srgbClr val="0D0D0D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3663522" y="3057773"/>
            <a:ext cx="2492654" cy="51524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cxnSpLocks/>
          </p:cNvCxnSpPr>
          <p:nvPr/>
        </p:nvCxnSpPr>
        <p:spPr>
          <a:xfrm>
            <a:off x="3477208" y="4075737"/>
            <a:ext cx="2678968" cy="1749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3588916" y="4625727"/>
            <a:ext cx="2567260" cy="5104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81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493938" cy="563271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Beurteilungsbereich „Schriftliche Arbeiten“</a:t>
            </a: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de-DE" sz="2400" dirty="0">
                <a:latin typeface="+mj-lt"/>
              </a:rPr>
              <a:t>Beispiel: Mögliche Aufgabenstellung</a:t>
            </a:r>
          </a:p>
          <a:p>
            <a:pPr marL="0" indent="0">
              <a:buNone/>
            </a:pPr>
            <a:r>
              <a:rPr lang="de-DE" sz="2400" dirty="0">
                <a:solidFill>
                  <a:schemeClr val="bg1">
                    <a:lumMod val="40000"/>
                    <a:lumOff val="60000"/>
                  </a:schemeClr>
                </a:solidFill>
                <a:latin typeface="+mj-lt"/>
              </a:rPr>
              <a:t>                					</a:t>
            </a:r>
            <a:r>
              <a:rPr lang="de-DE" sz="2400" dirty="0">
                <a:latin typeface="+mj-lt"/>
              </a:rPr>
              <a:t>  Text</a:t>
            </a:r>
          </a:p>
          <a:p>
            <a:pPr marL="0" indent="0">
              <a:buNone/>
            </a:pPr>
            <a:r>
              <a:rPr lang="de-DE" sz="2400" dirty="0">
                <a:solidFill>
                  <a:schemeClr val="bg1">
                    <a:lumMod val="40000"/>
                    <a:lumOff val="60000"/>
                  </a:schemeClr>
                </a:solidFill>
                <a:latin typeface="+mj-lt"/>
              </a:rPr>
              <a:t>   </a:t>
            </a:r>
          </a:p>
        </p:txBody>
      </p:sp>
      <p:sp>
        <p:nvSpPr>
          <p:cNvPr id="5" name="Rechteck 4"/>
          <p:cNvSpPr/>
          <p:nvPr/>
        </p:nvSpPr>
        <p:spPr>
          <a:xfrm>
            <a:off x="539552" y="2895327"/>
            <a:ext cx="310472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D0D0D"/>
                </a:solidFill>
              </a:rPr>
              <a:t>     </a:t>
            </a:r>
            <a:r>
              <a:rPr lang="de-DE" sz="2400" dirty="0" smtClean="0">
                <a:solidFill>
                  <a:srgbClr val="0D0D0D"/>
                </a:solidFill>
              </a:rPr>
              <a:t>Erschließung</a:t>
            </a:r>
            <a:endParaRPr lang="de-DE" sz="2400" dirty="0">
              <a:solidFill>
                <a:srgbClr val="0D0D0D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39552" y="3789040"/>
            <a:ext cx="276318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D0D0D"/>
                </a:solidFill>
              </a:rPr>
              <a:t>     Übersetzung</a:t>
            </a:r>
          </a:p>
        </p:txBody>
      </p:sp>
      <p:sp>
        <p:nvSpPr>
          <p:cNvPr id="7" name="Rechteck 6"/>
          <p:cNvSpPr/>
          <p:nvPr/>
        </p:nvSpPr>
        <p:spPr>
          <a:xfrm>
            <a:off x="539552" y="4725144"/>
            <a:ext cx="276318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D0D0D"/>
                </a:solidFill>
              </a:rPr>
              <a:t>    Interpretation</a:t>
            </a:r>
          </a:p>
        </p:txBody>
      </p:sp>
      <p:sp>
        <p:nvSpPr>
          <p:cNvPr id="8" name="Rechteck 7"/>
          <p:cNvSpPr/>
          <p:nvPr/>
        </p:nvSpPr>
        <p:spPr>
          <a:xfrm>
            <a:off x="5143754" y="2952353"/>
            <a:ext cx="2763180" cy="22467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D0D0D"/>
                </a:solidFill>
              </a:rPr>
              <a:t>        Textpassage</a:t>
            </a:r>
          </a:p>
          <a:p>
            <a:r>
              <a:rPr lang="de-DE" sz="2000" dirty="0">
                <a:solidFill>
                  <a:srgbClr val="0D0D0D"/>
                </a:solidFill>
              </a:rPr>
              <a:t>(Erschließungsmethode)</a:t>
            </a:r>
          </a:p>
          <a:p>
            <a:r>
              <a:rPr lang="de-DE" sz="2400" dirty="0">
                <a:solidFill>
                  <a:srgbClr val="0D0D0D"/>
                </a:solidFill>
              </a:rPr>
              <a:t>              </a:t>
            </a:r>
          </a:p>
          <a:p>
            <a:r>
              <a:rPr lang="de-DE" sz="2400" dirty="0">
                <a:solidFill>
                  <a:srgbClr val="0D0D0D"/>
                </a:solidFill>
              </a:rPr>
              <a:t>             Text</a:t>
            </a:r>
            <a:endParaRPr lang="de-DE" sz="2400" b="1" dirty="0">
              <a:solidFill>
                <a:srgbClr val="0D0D0D"/>
              </a:solidFill>
            </a:endParaRPr>
          </a:p>
          <a:p>
            <a:r>
              <a:rPr lang="de-DE" sz="2400" b="1" dirty="0">
                <a:solidFill>
                  <a:srgbClr val="0D0D0D"/>
                </a:solidFill>
              </a:rPr>
              <a:t>               </a:t>
            </a:r>
            <a:endParaRPr lang="de-DE" sz="2400" dirty="0">
              <a:solidFill>
                <a:srgbClr val="0D0D0D"/>
              </a:solidFill>
            </a:endParaRPr>
          </a:p>
          <a:p>
            <a:endParaRPr lang="de-DE" sz="2400" b="1" dirty="0">
              <a:solidFill>
                <a:srgbClr val="0D0D0D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3644280" y="3048110"/>
            <a:ext cx="1931522" cy="1352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3644280" y="4024799"/>
            <a:ext cx="2340260" cy="2259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3652416" y="4452678"/>
            <a:ext cx="2332124" cy="322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5170766" y="5603331"/>
            <a:ext cx="2763180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0D0D0D"/>
                </a:solidFill>
              </a:rPr>
              <a:t>      </a:t>
            </a:r>
            <a:r>
              <a:rPr lang="de-DE" sz="2000" dirty="0">
                <a:solidFill>
                  <a:srgbClr val="0D0D0D"/>
                </a:solidFill>
              </a:rPr>
              <a:t>Text zum Vergleich</a:t>
            </a:r>
          </a:p>
          <a:p>
            <a:r>
              <a:rPr lang="de-DE" sz="2000" dirty="0">
                <a:solidFill>
                  <a:srgbClr val="0D0D0D"/>
                </a:solidFill>
              </a:rPr>
              <a:t>              (Deutsch)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3644280" y="5043745"/>
            <a:ext cx="2340260" cy="69373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14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568952" cy="36004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20506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/>
              <a:t>Merkmale der neuen Kernlehrpläne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Übergreifende Aufgaben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Schulinterne 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Lehrpläne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Fachliche Unterstützungsmaterialien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14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421930" cy="5056651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Beurteilungsbereich „Schriftliche Arbeiten“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r>
              <a:rPr lang="de-DE" sz="2400" b="1" dirty="0">
                <a:latin typeface="+mj-lt"/>
              </a:rPr>
              <a:t>Bewertung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+mj-lt"/>
              </a:rPr>
              <a:t>Die Bewertung der Übersetzungsleistung orientiert sich am nachgewiesenen </a:t>
            </a:r>
            <a:r>
              <a:rPr lang="de-DE" sz="2400" u="sng" dirty="0">
                <a:latin typeface="+mj-lt"/>
              </a:rPr>
              <a:t>sprachlichen Textverständnis </a:t>
            </a:r>
            <a:r>
              <a:rPr lang="de-DE" sz="2400" dirty="0">
                <a:latin typeface="+mj-lt"/>
              </a:rPr>
              <a:t>und am         </a:t>
            </a:r>
            <a:r>
              <a:rPr lang="de-DE" sz="2400" u="sng" dirty="0">
                <a:latin typeface="+mj-lt"/>
              </a:rPr>
              <a:t>Grad der Sinnentsprechung</a:t>
            </a:r>
            <a:r>
              <a:rPr lang="de-DE" sz="2400" dirty="0">
                <a:latin typeface="+mj-lt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+mj-lt"/>
              </a:rPr>
              <a:t>Dabei ist die Komplexität des Textes angemessen zu berücksichtigen.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+mj-lt"/>
              </a:rPr>
              <a:t>Besonders gelungene Lösungen sind zu würdigen. </a:t>
            </a:r>
          </a:p>
        </p:txBody>
      </p:sp>
      <p:sp>
        <p:nvSpPr>
          <p:cNvPr id="7" name="Rechteck 6"/>
          <p:cNvSpPr/>
          <p:nvPr/>
        </p:nvSpPr>
        <p:spPr>
          <a:xfrm>
            <a:off x="3563888" y="1700808"/>
            <a:ext cx="4752528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000" i="1" dirty="0">
                <a:solidFill>
                  <a:srgbClr val="0D0D0D"/>
                </a:solidFill>
              </a:rPr>
              <a:t>KLP </a:t>
            </a:r>
            <a:r>
              <a:rPr lang="de-DE" sz="2000" i="1" dirty="0" err="1">
                <a:solidFill>
                  <a:srgbClr val="0D0D0D"/>
                </a:solidFill>
              </a:rPr>
              <a:t>GOSt</a:t>
            </a:r>
            <a:r>
              <a:rPr lang="de-DE" sz="2000" i="1" dirty="0">
                <a:solidFill>
                  <a:srgbClr val="0D0D0D"/>
                </a:solidFill>
              </a:rPr>
              <a:t>: </a:t>
            </a:r>
          </a:p>
          <a:p>
            <a:r>
              <a:rPr lang="de-DE" sz="2000" i="1" dirty="0">
                <a:solidFill>
                  <a:srgbClr val="0D0D0D"/>
                </a:solidFill>
              </a:rPr>
              <a:t>am inhaltlich-sprachlichen Textverständnis </a:t>
            </a:r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2667980" y="2192670"/>
            <a:ext cx="1791816" cy="11643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7" idx="2"/>
          </p:cNvCxnSpPr>
          <p:nvPr/>
        </p:nvCxnSpPr>
        <p:spPr>
          <a:xfrm flipH="1">
            <a:off x="5292080" y="2408694"/>
            <a:ext cx="648072" cy="6602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15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493938" cy="5056651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Beurteilungsbereich „Schriftliche Arbeiten“</a:t>
            </a: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de-DE" sz="2400" b="1" dirty="0">
                <a:latin typeface="+mj-lt"/>
              </a:rPr>
              <a:t>Bewertung</a:t>
            </a:r>
          </a:p>
          <a:p>
            <a:pPr marL="0" indent="0">
              <a:buNone/>
            </a:pPr>
            <a:endParaRPr lang="de-DE" sz="2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+mj-lt"/>
              </a:rPr>
              <a:t>Die Gewichtung der einzelnen Aufgabenteile korreliert mit der jeweiligen Bearbeitungszeit. </a:t>
            </a:r>
          </a:p>
          <a:p>
            <a:pPr marL="0" indent="0">
              <a:buNone/>
            </a:pPr>
            <a:endParaRPr lang="de-DE" sz="12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+mj-lt"/>
              </a:rPr>
              <a:t>Bei der Festlegung der Note ist der pädagogische Ermessensspielraum zu berücksichtigen.</a:t>
            </a:r>
          </a:p>
          <a:p>
            <a:endParaRPr lang="de-DE" sz="12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Im letzten </a:t>
            </a:r>
            <a:r>
              <a:rPr lang="de-DE" sz="2400" dirty="0" err="1"/>
              <a:t>Lernjahr</a:t>
            </a:r>
            <a:r>
              <a:rPr lang="de-DE" sz="2400" dirty="0"/>
              <a:t> der Sekundarstufe I bereiten die Lehrkräfte bei den schriftlichen Arbeiten </a:t>
            </a:r>
            <a:r>
              <a:rPr lang="de-DE" sz="2400" u="sng" dirty="0"/>
              <a:t>zunehmend</a:t>
            </a:r>
            <a:r>
              <a:rPr lang="de-DE" sz="2400" dirty="0"/>
              <a:t> auf die Regelungen für die Leistungsbewertung in der Gymnasialen Oberstufe vor (vgl. entsprechendes Kapitel KLP </a:t>
            </a:r>
            <a:r>
              <a:rPr lang="de-DE" sz="2400" dirty="0" err="1"/>
              <a:t>GOSt</a:t>
            </a:r>
            <a:r>
              <a:rPr lang="de-DE" sz="2400" dirty="0"/>
              <a:t>).</a:t>
            </a:r>
            <a:endParaRPr lang="de-DE" sz="2400" dirty="0">
              <a:latin typeface="+mj-lt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347864" y="1700808"/>
            <a:ext cx="5112568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de-DE" sz="2000" i="1" dirty="0">
                <a:solidFill>
                  <a:srgbClr val="0D0D0D"/>
                </a:solidFill>
              </a:rPr>
              <a:t>Einzelheiten zur Fehlergewichtung etc. legt die Fachschaft fest. Vgl. SILP Kap. 2.3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58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493938" cy="498464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Beurteilungsbereich „Schriftliche Arbeiten“</a:t>
            </a:r>
          </a:p>
          <a:p>
            <a:pPr algn="ctr"/>
            <a:endParaRPr lang="de-DE" sz="1200" b="1" dirty="0"/>
          </a:p>
          <a:p>
            <a:r>
              <a:rPr lang="de-DE" sz="2400" b="1" dirty="0"/>
              <a:t>Bewertung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Die </a:t>
            </a:r>
            <a:r>
              <a:rPr lang="de-DE" sz="2400" dirty="0"/>
              <a:t>Noten für die Übersetzungsleistung einerseits sowie die Erschließungs- und Interpretationsleistung andererseits werden gesondert ausgewiesen.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Die Bewertung der schriftlichen Arbeit erfolgt auf der Grundlage eines zuvor erstellten Erwartungshorizontes.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Auch die Bewertung der Übersetzungsleistung basiert auf einem Erwartungshorizont.</a:t>
            </a:r>
          </a:p>
          <a:p>
            <a:endParaRPr lang="de-DE" sz="2400" dirty="0"/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53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8542" y="964637"/>
            <a:ext cx="8493938" cy="498464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Beurteilungsbereich „Schriftliche Arbeiten“</a:t>
            </a:r>
          </a:p>
          <a:p>
            <a:endParaRPr lang="de-DE" sz="1200" dirty="0"/>
          </a:p>
          <a:p>
            <a:r>
              <a:rPr lang="de-DE" sz="2400" b="1" dirty="0"/>
              <a:t>Würdigung besonders gelungener Übersetzungen</a:t>
            </a:r>
          </a:p>
          <a:p>
            <a:endParaRPr lang="de-DE" sz="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Die Würdigung findet im Übersetzungsteil der schriftlichen Arbeit statt.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Besonders gelungene Lösungen sind </a:t>
            </a:r>
            <a:r>
              <a:rPr lang="de-DE" sz="2400" dirty="0" smtClean="0"/>
              <a:t>zu </a:t>
            </a:r>
            <a:r>
              <a:rPr lang="de-DE" sz="2400" dirty="0"/>
              <a:t>würdigen (z.B. Übersetzung des Passivs durch eine </a:t>
            </a:r>
            <a:r>
              <a:rPr lang="de-DE" sz="2400" i="1" dirty="0"/>
              <a:t>man</a:t>
            </a:r>
            <a:r>
              <a:rPr lang="de-DE" sz="2400" dirty="0"/>
              <a:t>-Formulierung; z.B. Medium mit einem eigenen Verb wiedergeben (baden, statt sich waschen)</a:t>
            </a:r>
            <a:r>
              <a:rPr lang="de-DE" sz="2400" dirty="0" smtClean="0"/>
              <a:t>; Übertragung von Metaphern … ).</a:t>
            </a:r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 smtClean="0"/>
              <a:t>Die </a:t>
            </a:r>
            <a:r>
              <a:rPr lang="de-DE" sz="2400" dirty="0"/>
              <a:t>Aufwertung ist durch einen Kommentar zu begründen. </a:t>
            </a:r>
          </a:p>
          <a:p>
            <a:pPr marL="0" indent="0">
              <a:buNone/>
            </a:pPr>
            <a:endParaRPr lang="de-DE" sz="2400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4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98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  <a:t/>
            </a:r>
            <a:br>
              <a:rPr lang="de-DE" sz="2000" dirty="0">
                <a:solidFill>
                  <a:schemeClr val="bg1">
                    <a:lumMod val="40000"/>
                    <a:lumOff val="60000"/>
                  </a:schemeClr>
                </a:solidFill>
                <a:latin typeface="Helvetica" pitchFamily="34" charset="0"/>
              </a:rPr>
            </a:br>
            <a:endParaRPr lang="de-DE" sz="2000" dirty="0">
              <a:solidFill>
                <a:schemeClr val="bg1">
                  <a:lumMod val="40000"/>
                  <a:lumOff val="60000"/>
                </a:schemeClr>
              </a:solidFill>
              <a:latin typeface="Helvetica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17093" y="2783820"/>
            <a:ext cx="7021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         </a:t>
            </a:r>
            <a:r>
              <a:rPr lang="de-DE" sz="2800" dirty="0"/>
              <a:t>Herzlichen Dank für Ihre Aufmerksamkeit.</a:t>
            </a:r>
          </a:p>
        </p:txBody>
      </p:sp>
    </p:spTree>
    <p:extLst>
      <p:ext uri="{BB962C8B-B14F-4D97-AF65-F5344CB8AC3E}">
        <p14:creationId xmlns:p14="http://schemas.microsoft.com/office/powerpoint/2010/main" val="247979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902086-DCB9-1F4A-8168-743B2088E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Grundsätze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4DCEA9-4E23-6245-9FC0-C82C26F1C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4205064"/>
          </a:xfrm>
        </p:spPr>
        <p:txBody>
          <a:bodyPr>
            <a:normAutofit/>
          </a:bodyPr>
          <a:lstStyle/>
          <a:p>
            <a:r>
              <a:rPr lang="de-DE" dirty="0"/>
              <a:t>Wiedereinführung von G9 ab Schuljahr 2019/2020</a:t>
            </a:r>
          </a:p>
          <a:p>
            <a:pPr lvl="1"/>
            <a:r>
              <a:rPr lang="de-DE" sz="2400" dirty="0"/>
              <a:t>aufsteigend, beginnend mit den Jahrgangsstufen 5 und 6</a:t>
            </a:r>
          </a:p>
          <a:p>
            <a:r>
              <a:rPr lang="de-DE" dirty="0"/>
              <a:t>Weiterentwicklung des bisherigen Kernlehrplans</a:t>
            </a:r>
          </a:p>
          <a:p>
            <a:pPr lvl="1"/>
            <a:r>
              <a:rPr lang="de-DE" sz="2400" dirty="0"/>
              <a:t>Orientierung an der Struktur des KLP </a:t>
            </a:r>
            <a:r>
              <a:rPr lang="de-DE" sz="2400" dirty="0" err="1"/>
              <a:t>GOSt</a:t>
            </a:r>
            <a:endParaRPr lang="de-DE" sz="2400" dirty="0"/>
          </a:p>
          <a:p>
            <a:pPr lvl="1"/>
            <a:r>
              <a:rPr lang="de-DE" sz="2400" dirty="0"/>
              <a:t>Gültigkeit für die Sek I des Gymnasiums, d.h. G9 und G8</a:t>
            </a:r>
          </a:p>
          <a:p>
            <a:pPr lvl="1"/>
            <a:r>
              <a:rPr lang="de-DE" sz="2400" dirty="0"/>
              <a:t>Anpassung an zeitgemäße Ansprüche (fachliche und didaktische Entwicklung)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3E6EDB-8E83-0C4C-B808-18FE13652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22C3A6-6CAE-C648-8C01-D32D14E8F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24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Bewährte Merkmale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6131024" cy="42050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/>
              <a:t>Kernlehrpläne in NRW formulieren</a:t>
            </a:r>
          </a:p>
          <a:p>
            <a:r>
              <a:rPr lang="de-DE" dirty="0"/>
              <a:t>schulformbezogene landesweit verbindliche </a:t>
            </a:r>
            <a:r>
              <a:rPr lang="de-DE" dirty="0" smtClean="0"/>
              <a:t>Standards,</a:t>
            </a:r>
            <a:endParaRPr lang="de-DE" dirty="0"/>
          </a:p>
          <a:p>
            <a:r>
              <a:rPr lang="de-DE" dirty="0"/>
              <a:t>den fachlichen Kern der dafür erforderlichen Kompetenzen einschließlich zugrunde liegender </a:t>
            </a:r>
            <a:r>
              <a:rPr lang="de-DE" dirty="0" smtClean="0"/>
              <a:t>Wissensbestände,</a:t>
            </a:r>
            <a:endParaRPr lang="de-DE" dirty="0"/>
          </a:p>
          <a:p>
            <a:r>
              <a:rPr lang="de-DE" dirty="0"/>
              <a:t>eine Progression der Kompetenzentwicklung </a:t>
            </a:r>
            <a:r>
              <a:rPr lang="de-DE" dirty="0" smtClean="0"/>
              <a:t>über zwei Stufen</a:t>
            </a:r>
          </a:p>
          <a:p>
            <a:r>
              <a:rPr lang="de-DE" i="1" dirty="0" smtClean="0"/>
              <a:t>keine</a:t>
            </a:r>
            <a:r>
              <a:rPr lang="de-DE" dirty="0" smtClean="0"/>
              <a:t> </a:t>
            </a:r>
            <a:r>
              <a:rPr lang="de-DE" dirty="0"/>
              <a:t>Aussagen zur konkreten Gestaltung und Durchführung des </a:t>
            </a:r>
            <a:r>
              <a:rPr lang="de-DE" dirty="0" smtClean="0"/>
              <a:t>Unterrichts.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(Dies ist </a:t>
            </a:r>
            <a:r>
              <a:rPr lang="de-DE" dirty="0" smtClean="0"/>
              <a:t>Aufgabe der </a:t>
            </a:r>
            <a:r>
              <a:rPr lang="de-DE" dirty="0"/>
              <a:t>schulinternen </a:t>
            </a:r>
            <a:r>
              <a:rPr lang="de-DE" dirty="0" smtClean="0"/>
              <a:t>Lehrpläne.)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2" descr="Deutsch Kernlehrplan verkürzter Bildungsgang Gym. Sek. I">
            <a:extLst>
              <a:ext uri="{FF2B5EF4-FFF2-40B4-BE49-F238E27FC236}">
                <a16:creationId xmlns:a16="http://schemas.microsoft.com/office/drawing/2014/main" id="{7AA56A9A-E725-BA4D-BB07-9E8273475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0269">
            <a:off x="6621889" y="2252300"/>
            <a:ext cx="2016224" cy="285314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56F1D5-BDAB-5145-911E-0290F498A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323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77AE8-29DB-4A4A-9A4D-43F01DEA8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Neue </a:t>
            </a:r>
            <a:r>
              <a:rPr lang="de-DE" dirty="0"/>
              <a:t>Akzentsetzungen der </a:t>
            </a:r>
            <a:r>
              <a:rPr lang="de-DE" dirty="0" smtClean="0"/>
              <a:t>Kernlehrpläne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5B63A6-BED9-F040-ADCC-469543B18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0480"/>
          </a:xfrm>
        </p:spPr>
        <p:txBody>
          <a:bodyPr>
            <a:normAutofit/>
          </a:bodyPr>
          <a:lstStyle/>
          <a:p>
            <a:r>
              <a:rPr lang="de-DE" dirty="0"/>
              <a:t>Ausschärfung der Fachlichkeit</a:t>
            </a:r>
          </a:p>
          <a:p>
            <a:pPr lvl="1"/>
            <a:r>
              <a:rPr lang="de-DE" dirty="0"/>
              <a:t>Präzisere Beschreibung fachlicher Inhalte</a:t>
            </a:r>
          </a:p>
          <a:p>
            <a:pPr lvl="1"/>
            <a:r>
              <a:rPr lang="de-DE" dirty="0"/>
              <a:t>Präzisere Beschreibung fachlicher Prozesse</a:t>
            </a:r>
          </a:p>
          <a:p>
            <a:r>
              <a:rPr lang="de-DE" dirty="0" smtClean="0"/>
              <a:t>Gestaltungsspielräume</a:t>
            </a:r>
            <a:endParaRPr lang="de-DE" dirty="0"/>
          </a:p>
          <a:p>
            <a:pPr lvl="1"/>
            <a:r>
              <a:rPr lang="de-DE" dirty="0"/>
              <a:t>Zeit zum Üben, </a:t>
            </a:r>
            <a:r>
              <a:rPr lang="de-DE" dirty="0" smtClean="0"/>
              <a:t>Wiederholen, </a:t>
            </a:r>
            <a:r>
              <a:rPr lang="de-DE" dirty="0"/>
              <a:t>Vertiefen</a:t>
            </a:r>
          </a:p>
          <a:p>
            <a:pPr lvl="1"/>
            <a:r>
              <a:rPr lang="de-DE" dirty="0"/>
              <a:t>Möglichkeiten zur Auseinandersetzung mit eigenen </a:t>
            </a:r>
            <a:r>
              <a:rPr lang="de-DE" dirty="0" smtClean="0"/>
              <a:t>Fragestellungen</a:t>
            </a:r>
          </a:p>
          <a:p>
            <a:r>
              <a:rPr lang="de-DE" dirty="0" smtClean="0"/>
              <a:t>Bezug auf fachübergreifende Zielsetzungen</a:t>
            </a:r>
          </a:p>
          <a:p>
            <a:pPr lvl="1"/>
            <a:r>
              <a:rPr lang="de-DE" dirty="0"/>
              <a:t>Bildung in der digitalen Welt und Medienbildung (Medienkompetenzrahmen NRW)</a:t>
            </a:r>
          </a:p>
          <a:p>
            <a:pPr lvl="1"/>
            <a:r>
              <a:rPr lang="de-DE" dirty="0"/>
              <a:t>Rahmenvorgabe </a:t>
            </a:r>
            <a:r>
              <a:rPr lang="de-DE" dirty="0" smtClean="0"/>
              <a:t>Verbraucherbildung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12B5B7-DA19-2447-8E42-E26750AC9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0AAA70-ACB1-794B-B837-571540A6D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02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568952" cy="36004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20506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Merkmale der neuen Kernlehrpläne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/>
              <a:t>Übergreifende Aufgaben</a:t>
            </a:r>
            <a:endParaRPr lang="de-DE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Schulinterne </a:t>
            </a: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Lehrpläne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Fachliche Unterstützungsmaterialien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302433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728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Aufträge für alle </a:t>
            </a:r>
            <a:r>
              <a:rPr lang="de-DE" dirty="0" smtClean="0"/>
              <a:t>Fächer insbesondere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048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de-DE" dirty="0"/>
              <a:t>Bildung in der digitalen Welt</a:t>
            </a:r>
            <a:br>
              <a:rPr lang="de-DE" dirty="0"/>
            </a:br>
            <a:r>
              <a:rPr lang="de-DE" dirty="0"/>
              <a:t>Grundlage: Medienkompetenzrahmen NRW</a:t>
            </a:r>
          </a:p>
          <a:p>
            <a:pPr>
              <a:spcBef>
                <a:spcPts val="1200"/>
              </a:spcBef>
            </a:pPr>
            <a:r>
              <a:rPr lang="de-DE" dirty="0"/>
              <a:t>Verbraucherbildung</a:t>
            </a:r>
            <a:br>
              <a:rPr lang="de-DE" dirty="0"/>
            </a:br>
            <a:r>
              <a:rPr lang="de-DE" dirty="0"/>
              <a:t>Grundlage: Rahmenvorgabe Verbraucherbildung in Schule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Einbindung in die Kernlehrpläne</a:t>
            </a:r>
          </a:p>
          <a:p>
            <a:pPr>
              <a:spcBef>
                <a:spcPts val="1200"/>
              </a:spcBef>
            </a:pPr>
            <a:r>
              <a:rPr lang="de-DE" dirty="0"/>
              <a:t>Fachspezifische Anbindung und Konkretisierung</a:t>
            </a:r>
          </a:p>
          <a:p>
            <a:pPr>
              <a:spcBef>
                <a:spcPts val="1200"/>
              </a:spcBef>
            </a:pPr>
            <a:r>
              <a:rPr lang="de-DE" dirty="0"/>
              <a:t>Erreichen der Ziele der Vorgaben arbeitsteilig im Zusammenspiel aller Fächer und im Verlauf des gesamten </a:t>
            </a:r>
            <a:r>
              <a:rPr lang="de-DE" dirty="0" smtClean="0"/>
              <a:t>Bildungsgangs</a:t>
            </a:r>
          </a:p>
          <a:p>
            <a:pPr>
              <a:spcBef>
                <a:spcPts val="1200"/>
              </a:spcBef>
            </a:pPr>
            <a:r>
              <a:rPr lang="de-DE" dirty="0"/>
              <a:t>Synopsen dazu werden den Schulen über den Lehrplannavigator zur Verfügung gestellt</a:t>
            </a:r>
            <a:r>
              <a:rPr lang="de-DE" dirty="0" smtClean="0"/>
              <a:t>.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Implementationsveranstaltung zur Einführung der Kernlehrpläne Gymnasium SI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203866-80FD-2A40-A83A-AFCDEC56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479230"/>
      </p:ext>
    </p:extLst>
  </p:cSld>
  <p:clrMapOvr>
    <a:masterClrMapping/>
  </p:clrMapOvr>
</p:sld>
</file>

<file path=ppt/theme/theme1.xml><?xml version="1.0" encoding="utf-8"?>
<a:theme xmlns:a="http://schemas.openxmlformats.org/drawingml/2006/main" name="QUA-LiS_Vorlage_weis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QUA-LiS_Vorlage_weis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QUA-LiS_Vorlage_weis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QUA-LiS_Vorlage_weis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QUA-LiS_Vorlage_weiss</Template>
  <TotalTime>0</TotalTime>
  <Words>1623</Words>
  <PresentationFormat>Bildschirmpräsentation (4:3)</PresentationFormat>
  <Paragraphs>470</Paragraphs>
  <Slides>44</Slides>
  <Notes>39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44</vt:i4>
      </vt:variant>
    </vt:vector>
  </HeadingPairs>
  <TitlesOfParts>
    <vt:vector size="53" baseType="lpstr">
      <vt:lpstr>Arial</vt:lpstr>
      <vt:lpstr>Calibri</vt:lpstr>
      <vt:lpstr>Helvetica</vt:lpstr>
      <vt:lpstr>Wingdings</vt:lpstr>
      <vt:lpstr>ヒラギノ角ゴ Pro W3</vt:lpstr>
      <vt:lpstr>QUA-LiS_Vorlage_weiss</vt:lpstr>
      <vt:lpstr>1_QUA-LiS_Vorlage_weiss</vt:lpstr>
      <vt:lpstr>2_QUA-LiS_Vorlage_weiss</vt:lpstr>
      <vt:lpstr>3_QUA-LiS_Vorlage_weiss</vt:lpstr>
      <vt:lpstr>Herzlich willkommen</vt:lpstr>
      <vt:lpstr>PowerPoint-Präsentation</vt:lpstr>
      <vt:lpstr>Gliederung</vt:lpstr>
      <vt:lpstr>Gliederung</vt:lpstr>
      <vt:lpstr>Grundsätze</vt:lpstr>
      <vt:lpstr>Bewährte Merkmale</vt:lpstr>
      <vt:lpstr>Neue Akzentsetzungen der Kernlehrpläne</vt:lpstr>
      <vt:lpstr>Gliederung</vt:lpstr>
      <vt:lpstr>Aufträge für alle Fächer insbesondere</vt:lpstr>
      <vt:lpstr>Fachliche Einbindung des MKR</vt:lpstr>
      <vt:lpstr>Einbindung des Medienkompetenzrahmens</vt:lpstr>
      <vt:lpstr>Fachliche Einbindung RV Verbraucherbildung</vt:lpstr>
      <vt:lpstr>Gliederung</vt:lpstr>
      <vt:lpstr>Schulinterne Lehrpläne - rechtlicher Rahmen</vt:lpstr>
      <vt:lpstr>Schulinterne Lehrpläne - rechtlicher Rahmen</vt:lpstr>
      <vt:lpstr>Curriculumentwicklung</vt:lpstr>
      <vt:lpstr>Funktionen von schulinternen Lehrplänen</vt:lpstr>
      <vt:lpstr>Gliederung für einen schulinternen Lehrplan</vt:lpstr>
      <vt:lpstr>Gliederung</vt:lpstr>
      <vt:lpstr>Materialien im Lehrplannavigator</vt:lpstr>
      <vt:lpstr>PowerPoint-Präsentation</vt:lpstr>
      <vt:lpstr>PowerPoint-Präsentation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2018-11-19T14:12:53Z</dcterms:created>
  <dcterms:modified xsi:type="dcterms:W3CDTF">2020-06-10T08:23:30Z</dcterms:modified>
</cp:coreProperties>
</file>