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92" r:id="rId3"/>
    <p:sldId id="403" r:id="rId4"/>
    <p:sldId id="454" r:id="rId5"/>
    <p:sldId id="340" r:id="rId6"/>
    <p:sldId id="401" r:id="rId7"/>
    <p:sldId id="404" r:id="rId8"/>
    <p:sldId id="455" r:id="rId9"/>
    <p:sldId id="450" r:id="rId10"/>
    <p:sldId id="457" r:id="rId11"/>
    <p:sldId id="451" r:id="rId12"/>
    <p:sldId id="405" r:id="rId13"/>
    <p:sldId id="388" r:id="rId14"/>
    <p:sldId id="389" r:id="rId15"/>
    <p:sldId id="386" r:id="rId16"/>
    <p:sldId id="387" r:id="rId17"/>
    <p:sldId id="390" r:id="rId18"/>
    <p:sldId id="458" r:id="rId19"/>
    <p:sldId id="406" r:id="rId20"/>
    <p:sldId id="427" r:id="rId21"/>
    <p:sldId id="373" r:id="rId22"/>
    <p:sldId id="374" r:id="rId23"/>
    <p:sldId id="429" r:id="rId24"/>
    <p:sldId id="449" r:id="rId25"/>
    <p:sldId id="448" r:id="rId26"/>
    <p:sldId id="453" r:id="rId27"/>
    <p:sldId id="408" r:id="rId28"/>
    <p:sldId id="383" r:id="rId29"/>
    <p:sldId id="423" r:id="rId30"/>
    <p:sldId id="420" r:id="rId31"/>
    <p:sldId id="424" r:id="rId32"/>
    <p:sldId id="417" r:id="rId33"/>
    <p:sldId id="422" r:id="rId34"/>
    <p:sldId id="445" r:id="rId35"/>
    <p:sldId id="433" r:id="rId36"/>
    <p:sldId id="446" r:id="rId37"/>
    <p:sldId id="434" r:id="rId38"/>
    <p:sldId id="462" r:id="rId39"/>
    <p:sldId id="463" r:id="rId40"/>
    <p:sldId id="460" r:id="rId41"/>
    <p:sldId id="407" r:id="rId42"/>
    <p:sldId id="435" r:id="rId43"/>
    <p:sldId id="442" r:id="rId44"/>
    <p:sldId id="447" r:id="rId45"/>
    <p:sldId id="444" r:id="rId46"/>
    <p:sldId id="381" r:id="rId47"/>
    <p:sldId id="321" r:id="rId4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137813E-7866-46A9-A375-BA64198B0E6C}">
          <p14:sldIdLst>
            <p14:sldId id="256"/>
            <p14:sldId id="392"/>
            <p14:sldId id="403"/>
            <p14:sldId id="454"/>
            <p14:sldId id="340"/>
            <p14:sldId id="401"/>
            <p14:sldId id="404"/>
            <p14:sldId id="455"/>
            <p14:sldId id="450"/>
            <p14:sldId id="457"/>
            <p14:sldId id="451"/>
            <p14:sldId id="405"/>
            <p14:sldId id="388"/>
            <p14:sldId id="389"/>
            <p14:sldId id="386"/>
            <p14:sldId id="387"/>
            <p14:sldId id="390"/>
            <p14:sldId id="458"/>
            <p14:sldId id="406"/>
            <p14:sldId id="427"/>
            <p14:sldId id="373"/>
            <p14:sldId id="374"/>
            <p14:sldId id="429"/>
            <p14:sldId id="449"/>
          </p14:sldIdLst>
        </p14:section>
        <p14:section name="Abschnitt ohne Titel" id="{F9DB2F4D-816C-4EFA-9461-82AC0289F46E}">
          <p14:sldIdLst/>
        </p14:section>
        <p14:section name="Abschnitt ohne Titel" id="{72CBE5FA-6210-499C-9F53-1EE12A2F95F4}">
          <p14:sldIdLst>
            <p14:sldId id="448"/>
            <p14:sldId id="453"/>
            <p14:sldId id="408"/>
            <p14:sldId id="383"/>
            <p14:sldId id="423"/>
            <p14:sldId id="420"/>
            <p14:sldId id="424"/>
            <p14:sldId id="417"/>
            <p14:sldId id="422"/>
            <p14:sldId id="445"/>
            <p14:sldId id="433"/>
            <p14:sldId id="446"/>
            <p14:sldId id="434"/>
            <p14:sldId id="462"/>
            <p14:sldId id="463"/>
            <p14:sldId id="460"/>
            <p14:sldId id="407"/>
            <p14:sldId id="435"/>
            <p14:sldId id="442"/>
            <p14:sldId id="447"/>
            <p14:sldId id="444"/>
            <p14:sldId id="381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D0D8E8"/>
    <a:srgbClr val="E9EDF4"/>
    <a:srgbClr val="EFE0C8"/>
    <a:srgbClr val="EFE0A0"/>
    <a:srgbClr val="3399FF"/>
    <a:srgbClr val="DB820B"/>
    <a:srgbClr val="DA8F0B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9" autoAdjust="0"/>
    <p:restoredTop sz="86691" autoAdjust="0"/>
  </p:normalViewPr>
  <p:slideViewPr>
    <p:cSldViewPr showGuides="1">
      <p:cViewPr varScale="1">
        <p:scale>
          <a:sx n="90" d="100"/>
          <a:sy n="90" d="100"/>
        </p:scale>
        <p:origin x="4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anose="020B0503020204020204" pitchFamily="34" charset="0"/>
            </a:rPr>
            <a:t>Funktionale kommunikative Kompetenz</a:t>
          </a:r>
          <a:endParaRPr lang="de-DE" sz="2400" b="1" dirty="0">
            <a:latin typeface="Corbel" panose="020B0503020204020204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Hör-/Hörseh-verstehen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Sprach-</a:t>
          </a:r>
          <a:r>
            <a:rPr lang="de-DE" sz="1800" b="0" dirty="0" err="1" smtClean="0">
              <a:latin typeface="Corbel" panose="020B0503020204020204" pitchFamily="34" charset="0"/>
            </a:rPr>
            <a:t>mittlung</a:t>
          </a:r>
          <a:endParaRPr lang="de-DE" sz="1800" dirty="0">
            <a:latin typeface="Corbel" panose="020B0503020204020204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Schreiben</a:t>
          </a:r>
          <a:endParaRPr lang="de-DE" sz="1800" dirty="0">
            <a:latin typeface="Corbel" panose="020B0503020204020204" pitchFamily="34" charset="0"/>
          </a:endParaRPr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Lese-verstehen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Sprechen</a:t>
          </a:r>
        </a:p>
        <a:p>
          <a:r>
            <a:rPr lang="de-DE" sz="1000" dirty="0" smtClean="0">
              <a:latin typeface="Corbel" panose="020B0503020204020204" pitchFamily="34" charset="0"/>
            </a:rPr>
            <a:t>dialogisch/</a:t>
          </a:r>
          <a:br>
            <a:rPr lang="de-DE" sz="1000" dirty="0" smtClean="0">
              <a:latin typeface="Corbel" panose="020B0503020204020204" pitchFamily="34" charset="0"/>
            </a:rPr>
          </a:br>
          <a:r>
            <a:rPr lang="de-DE" sz="1000" dirty="0" smtClean="0">
              <a:latin typeface="Corbel" panose="020B0503020204020204" pitchFamily="34" charset="0"/>
            </a:rPr>
            <a:t>monologisch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5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5"/>
      <dgm:spPr/>
    </dgm:pt>
    <dgm:pt modelId="{D98014FB-5AD2-4140-936A-78EC40FFC506}" type="pres">
      <dgm:prSet presAssocID="{E79A7351-6F8D-411B-B256-594151D3D73A}" presName="text2" presStyleLbl="fgAcc2" presStyleIdx="0" presStyleCnt="5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5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5"/>
      <dgm:spPr/>
    </dgm:pt>
    <dgm:pt modelId="{ABDC5CF3-135C-4596-AFC6-FCB7DFBB4AF7}" type="pres">
      <dgm:prSet presAssocID="{C995A749-5CA4-4828-AF08-B3566D65EA03}" presName="text2" presStyleLbl="fgAcc2" presStyleIdx="1" presStyleCnt="5" custLinFactNeighborX="-4728" custLinFactNeighborY="14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5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5"/>
      <dgm:spPr/>
    </dgm:pt>
    <dgm:pt modelId="{73492A0B-9BC1-4D6C-99B1-795B5039C3D9}" type="pres">
      <dgm:prSet presAssocID="{48C1EC3F-3B2B-4CA9-B5B9-951FD31B6E2E}" presName="text2" presStyleLbl="fgAcc2" presStyleIdx="2" presStyleCnt="5" custLinFactNeighborX="-6619" custLinFactNeighborY="-29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5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5"/>
      <dgm:spPr/>
    </dgm:pt>
    <dgm:pt modelId="{1CF0F8EF-7381-4805-962C-7F928D9AE6D3}" type="pres">
      <dgm:prSet presAssocID="{D04A544F-C382-4CC4-9311-6BED434DAA89}" presName="text2" presStyleLbl="fgAcc2" presStyleIdx="3" presStyleCnt="5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4" presStyleCnt="5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4" presStyleCnt="5"/>
      <dgm:spPr/>
    </dgm:pt>
    <dgm:pt modelId="{F9AA7CE4-0DF9-47F6-9287-1BE57670CE3D}" type="pres">
      <dgm:prSet presAssocID="{95B55B4F-E071-4372-AB22-084AB44CC6BB}" presName="text2" presStyleLbl="fgAcc2" presStyleIdx="4" presStyleCnt="5" custLinFactNeighborX="-94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E2690B21-42DA-499D-B557-C0E2C64054B1}" type="presOf" srcId="{0790775F-7644-417E-9D34-890C2F016C8E}" destId="{81C9A66E-8D04-4D82-A6F5-54968AACADDA}" srcOrd="0" destOrd="0" presId="urn:microsoft.com/office/officeart/2005/8/layout/hierarchy1"/>
    <dgm:cxn modelId="{C1CEF82D-0348-414B-AE36-3EC9E327DC11}" type="presOf" srcId="{E643E2F1-7722-4C04-B29F-F21668822C8F}" destId="{A25AF425-2137-4223-B65E-6E866954E5F3}" srcOrd="0" destOrd="0" presId="urn:microsoft.com/office/officeart/2005/8/layout/hierarchy1"/>
    <dgm:cxn modelId="{693BD661-8F2F-4A7C-99AD-257BEC1E3B48}" type="presOf" srcId="{F6CA8DEE-61B9-45D1-B8C3-088AA6565705}" destId="{10BE8D56-C801-4A36-8F8D-B96AC0D4E5BF}" srcOrd="0" destOrd="0" presId="urn:microsoft.com/office/officeart/2005/8/layout/hierarchy1"/>
    <dgm:cxn modelId="{05AF7E68-2962-4521-BAD9-14B77BA171C4}" type="presOf" srcId="{C995A749-5CA4-4828-AF08-B3566D65EA03}" destId="{ABDC5CF3-135C-4596-AFC6-FCB7DFBB4AF7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3BEB8B50-8213-413A-9C90-A33C28786C0B}" type="presOf" srcId="{557CC1DA-EC78-45F6-B36E-E1B343339D54}" destId="{D5120F4A-120F-4286-BA5E-FA66162E0A9A}" srcOrd="0" destOrd="0" presId="urn:microsoft.com/office/officeart/2005/8/layout/hierarchy1"/>
    <dgm:cxn modelId="{99D65B5F-CFB5-4864-A79D-ADDB132605D6}" srcId="{F6CA8DEE-61B9-45D1-B8C3-088AA6565705}" destId="{95B55B4F-E071-4372-AB22-084AB44CC6BB}" srcOrd="4" destOrd="0" parTransId="{BAB27F2E-587A-4E53-9C3D-74959B1A930A}" sibTransId="{FE191DB0-E017-4DFD-AE79-1D740831C589}"/>
    <dgm:cxn modelId="{8F45649D-0141-4726-B313-2629E0D8A93B}" type="presOf" srcId="{BAB27F2E-587A-4E53-9C3D-74959B1A930A}" destId="{BCF00DFC-7CB5-4F15-8995-FD9218588B6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B5D437AF-9554-4426-A347-13FC00F086AB}" type="presOf" srcId="{95B55B4F-E071-4372-AB22-084AB44CC6BB}" destId="{F9AA7CE4-0DF9-47F6-9287-1BE57670CE3D}" srcOrd="0" destOrd="0" presId="urn:microsoft.com/office/officeart/2005/8/layout/hierarchy1"/>
    <dgm:cxn modelId="{1B87E551-5625-401F-AC40-11D482A8EA27}" type="presOf" srcId="{A396239A-3EAD-48F4-B411-866004A875CC}" destId="{246925CD-2038-4152-8472-657D0D00AE6A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D2224D04-07CC-43EF-BFB3-3F6240EFA9BC}" type="presOf" srcId="{A194AF08-34A5-46BB-8583-DA63A3AB32F7}" destId="{C01D86A0-E307-44C7-9904-0226ED701451}" srcOrd="0" destOrd="0" presId="urn:microsoft.com/office/officeart/2005/8/layout/hierarchy1"/>
    <dgm:cxn modelId="{519D44C6-4AFF-4418-8A5A-325B371B5BBE}" type="presOf" srcId="{D04A544F-C382-4CC4-9311-6BED434DAA89}" destId="{1CF0F8EF-7381-4805-962C-7F928D9AE6D3}" srcOrd="0" destOrd="0" presId="urn:microsoft.com/office/officeart/2005/8/layout/hierarchy1"/>
    <dgm:cxn modelId="{18517DDA-0902-49A6-86F5-1257B8A84312}" type="presOf" srcId="{48C1EC3F-3B2B-4CA9-B5B9-951FD31B6E2E}" destId="{73492A0B-9BC1-4D6C-99B1-795B5039C3D9}" srcOrd="0" destOrd="0" presId="urn:microsoft.com/office/officeart/2005/8/layout/hierarchy1"/>
    <dgm:cxn modelId="{3320645F-318C-4DE3-B22B-CD207B182EC5}" type="presOf" srcId="{E79A7351-6F8D-411B-B256-594151D3D73A}" destId="{D98014FB-5AD2-4140-936A-78EC40FFC506}" srcOrd="0" destOrd="0" presId="urn:microsoft.com/office/officeart/2005/8/layout/hierarchy1"/>
    <dgm:cxn modelId="{9D82DA5B-4E52-44FC-A444-792665984FE0}" type="presParOf" srcId="{A25AF425-2137-4223-B65E-6E866954E5F3}" destId="{F7BB9AA7-F451-4500-8BC7-B076C00E7602}" srcOrd="0" destOrd="0" presId="urn:microsoft.com/office/officeart/2005/8/layout/hierarchy1"/>
    <dgm:cxn modelId="{36E1F202-C6B0-473F-990E-D6BD7317FBE5}" type="presParOf" srcId="{F7BB9AA7-F451-4500-8BC7-B076C00E7602}" destId="{2851D116-F700-4958-A6D0-1A77277DD65B}" srcOrd="0" destOrd="0" presId="urn:microsoft.com/office/officeart/2005/8/layout/hierarchy1"/>
    <dgm:cxn modelId="{F27D024B-D4F1-4D25-A053-EFACB2642F3E}" type="presParOf" srcId="{2851D116-F700-4958-A6D0-1A77277DD65B}" destId="{D7CA9518-2DF5-4BD3-8A2B-544F6AD8725D}" srcOrd="0" destOrd="0" presId="urn:microsoft.com/office/officeart/2005/8/layout/hierarchy1"/>
    <dgm:cxn modelId="{41C26631-8693-4379-92F6-23412D4A5AC2}" type="presParOf" srcId="{2851D116-F700-4958-A6D0-1A77277DD65B}" destId="{10BE8D56-C801-4A36-8F8D-B96AC0D4E5BF}" srcOrd="1" destOrd="0" presId="urn:microsoft.com/office/officeart/2005/8/layout/hierarchy1"/>
    <dgm:cxn modelId="{909726C7-1E94-4CC9-B6B0-2133D9B54856}" type="presParOf" srcId="{F7BB9AA7-F451-4500-8BC7-B076C00E7602}" destId="{E13E0E85-814C-4897-9F63-E4CD58A4960D}" srcOrd="1" destOrd="0" presId="urn:microsoft.com/office/officeart/2005/8/layout/hierarchy1"/>
    <dgm:cxn modelId="{FB73DB53-6E5D-4E45-96F4-70D2DCF5BE63}" type="presParOf" srcId="{E13E0E85-814C-4897-9F63-E4CD58A4960D}" destId="{D5120F4A-120F-4286-BA5E-FA66162E0A9A}" srcOrd="0" destOrd="0" presId="urn:microsoft.com/office/officeart/2005/8/layout/hierarchy1"/>
    <dgm:cxn modelId="{1BC92623-D1E7-4669-A42F-0BAA688170ED}" type="presParOf" srcId="{E13E0E85-814C-4897-9F63-E4CD58A4960D}" destId="{1EEA6858-3F14-406B-8B3C-514EF3BDE07F}" srcOrd="1" destOrd="0" presId="urn:microsoft.com/office/officeart/2005/8/layout/hierarchy1"/>
    <dgm:cxn modelId="{F1C21FD8-1273-4E61-9E45-30FA4566FF1E}" type="presParOf" srcId="{1EEA6858-3F14-406B-8B3C-514EF3BDE07F}" destId="{FACC6A0F-003E-4F37-BF32-8A1240DAD32D}" srcOrd="0" destOrd="0" presId="urn:microsoft.com/office/officeart/2005/8/layout/hierarchy1"/>
    <dgm:cxn modelId="{67044439-C306-4787-92EB-90F5352CA875}" type="presParOf" srcId="{FACC6A0F-003E-4F37-BF32-8A1240DAD32D}" destId="{302205C5-1DB9-4F17-BB79-CB69C00717DB}" srcOrd="0" destOrd="0" presId="urn:microsoft.com/office/officeart/2005/8/layout/hierarchy1"/>
    <dgm:cxn modelId="{5236BA99-6B6B-44FE-9BF0-4E28D18C2560}" type="presParOf" srcId="{FACC6A0F-003E-4F37-BF32-8A1240DAD32D}" destId="{D98014FB-5AD2-4140-936A-78EC40FFC506}" srcOrd="1" destOrd="0" presId="urn:microsoft.com/office/officeart/2005/8/layout/hierarchy1"/>
    <dgm:cxn modelId="{1D147661-B04A-4833-8718-AED35A3C9090}" type="presParOf" srcId="{1EEA6858-3F14-406B-8B3C-514EF3BDE07F}" destId="{7F6E4AA3-3629-47C2-962F-11CE7CF8156D}" srcOrd="1" destOrd="0" presId="urn:microsoft.com/office/officeart/2005/8/layout/hierarchy1"/>
    <dgm:cxn modelId="{81A553B9-D6E7-4738-8D36-805BE16E123B}" type="presParOf" srcId="{E13E0E85-814C-4897-9F63-E4CD58A4960D}" destId="{246925CD-2038-4152-8472-657D0D00AE6A}" srcOrd="2" destOrd="0" presId="urn:microsoft.com/office/officeart/2005/8/layout/hierarchy1"/>
    <dgm:cxn modelId="{91EAF344-B836-4CBB-A503-601B0FDE8457}" type="presParOf" srcId="{E13E0E85-814C-4897-9F63-E4CD58A4960D}" destId="{67C6BD58-5386-4FCA-9711-EAB731C67CC4}" srcOrd="3" destOrd="0" presId="urn:microsoft.com/office/officeart/2005/8/layout/hierarchy1"/>
    <dgm:cxn modelId="{1F5F8536-3CED-4B0A-BCB0-AEBDDEED8A47}" type="presParOf" srcId="{67C6BD58-5386-4FCA-9711-EAB731C67CC4}" destId="{D6F28866-8DB0-4A48-9190-EF149D8BDB30}" srcOrd="0" destOrd="0" presId="urn:microsoft.com/office/officeart/2005/8/layout/hierarchy1"/>
    <dgm:cxn modelId="{47DD2D21-FD9C-4DE7-A209-21DE85D2F2CB}" type="presParOf" srcId="{D6F28866-8DB0-4A48-9190-EF149D8BDB30}" destId="{BC207129-F29A-4197-87E4-5FC994AC82EB}" srcOrd="0" destOrd="0" presId="urn:microsoft.com/office/officeart/2005/8/layout/hierarchy1"/>
    <dgm:cxn modelId="{49AE5851-DC4C-4075-832D-329DA5A90309}" type="presParOf" srcId="{D6F28866-8DB0-4A48-9190-EF149D8BDB30}" destId="{ABDC5CF3-135C-4596-AFC6-FCB7DFBB4AF7}" srcOrd="1" destOrd="0" presId="urn:microsoft.com/office/officeart/2005/8/layout/hierarchy1"/>
    <dgm:cxn modelId="{E1360EC5-1A86-4F6C-B188-94348D6D2213}" type="presParOf" srcId="{67C6BD58-5386-4FCA-9711-EAB731C67CC4}" destId="{4C31B51A-60EA-4E9F-B2E9-F5E89FD2F1E7}" srcOrd="1" destOrd="0" presId="urn:microsoft.com/office/officeart/2005/8/layout/hierarchy1"/>
    <dgm:cxn modelId="{0B3FF28E-F6AB-44B5-ADC9-2DD62C9CEEAB}" type="presParOf" srcId="{E13E0E85-814C-4897-9F63-E4CD58A4960D}" destId="{81C9A66E-8D04-4D82-A6F5-54968AACADDA}" srcOrd="4" destOrd="0" presId="urn:microsoft.com/office/officeart/2005/8/layout/hierarchy1"/>
    <dgm:cxn modelId="{AC2E9195-E705-4F55-B4EC-160B1DAAFF2D}" type="presParOf" srcId="{E13E0E85-814C-4897-9F63-E4CD58A4960D}" destId="{6AB9E6B4-3537-46E6-992D-7F5BF51F15B2}" srcOrd="5" destOrd="0" presId="urn:microsoft.com/office/officeart/2005/8/layout/hierarchy1"/>
    <dgm:cxn modelId="{4BDA6C99-CAB0-405E-8F48-4B3119910BE9}" type="presParOf" srcId="{6AB9E6B4-3537-46E6-992D-7F5BF51F15B2}" destId="{20C4D0CA-427D-4386-90C2-1CF9AF296451}" srcOrd="0" destOrd="0" presId="urn:microsoft.com/office/officeart/2005/8/layout/hierarchy1"/>
    <dgm:cxn modelId="{F6F9F2B8-6F61-4F77-8D27-13D0F458DFD4}" type="presParOf" srcId="{20C4D0CA-427D-4386-90C2-1CF9AF296451}" destId="{33E9ED5B-13FF-4C8F-B5E0-786285FC0A65}" srcOrd="0" destOrd="0" presId="urn:microsoft.com/office/officeart/2005/8/layout/hierarchy1"/>
    <dgm:cxn modelId="{E9D887BD-AC1B-4C4E-BE62-F9E5D6E2E1CF}" type="presParOf" srcId="{20C4D0CA-427D-4386-90C2-1CF9AF296451}" destId="{73492A0B-9BC1-4D6C-99B1-795B5039C3D9}" srcOrd="1" destOrd="0" presId="urn:microsoft.com/office/officeart/2005/8/layout/hierarchy1"/>
    <dgm:cxn modelId="{2C1E2C9B-4B00-4E21-8732-4B7AABC0029E}" type="presParOf" srcId="{6AB9E6B4-3537-46E6-992D-7F5BF51F15B2}" destId="{BE1E03FC-4FC9-43B4-9DFE-230372FBC34A}" srcOrd="1" destOrd="0" presId="urn:microsoft.com/office/officeart/2005/8/layout/hierarchy1"/>
    <dgm:cxn modelId="{DFCA4FC2-0C43-4FD0-A6C4-F70300DB4E0E}" type="presParOf" srcId="{E13E0E85-814C-4897-9F63-E4CD58A4960D}" destId="{C01D86A0-E307-44C7-9904-0226ED701451}" srcOrd="6" destOrd="0" presId="urn:microsoft.com/office/officeart/2005/8/layout/hierarchy1"/>
    <dgm:cxn modelId="{E02CA724-A182-4A47-B507-AE1EBF1B3488}" type="presParOf" srcId="{E13E0E85-814C-4897-9F63-E4CD58A4960D}" destId="{57C00D23-DFF8-49EE-8A92-EE11348D9EF3}" srcOrd="7" destOrd="0" presId="urn:microsoft.com/office/officeart/2005/8/layout/hierarchy1"/>
    <dgm:cxn modelId="{03906D04-6047-45C3-A1B8-E214821C03DD}" type="presParOf" srcId="{57C00D23-DFF8-49EE-8A92-EE11348D9EF3}" destId="{86BB7CF9-F243-4BB2-823C-0837FD288ABA}" srcOrd="0" destOrd="0" presId="urn:microsoft.com/office/officeart/2005/8/layout/hierarchy1"/>
    <dgm:cxn modelId="{B269EC1A-8EAF-44D6-9F2B-F4E3E4F825AF}" type="presParOf" srcId="{86BB7CF9-F243-4BB2-823C-0837FD288ABA}" destId="{FB2E9A0B-72ED-45D6-93C5-0CCFB1EBB3A4}" srcOrd="0" destOrd="0" presId="urn:microsoft.com/office/officeart/2005/8/layout/hierarchy1"/>
    <dgm:cxn modelId="{D2E9961B-CC24-4FAA-A516-958B7D71BC79}" type="presParOf" srcId="{86BB7CF9-F243-4BB2-823C-0837FD288ABA}" destId="{1CF0F8EF-7381-4805-962C-7F928D9AE6D3}" srcOrd="1" destOrd="0" presId="urn:microsoft.com/office/officeart/2005/8/layout/hierarchy1"/>
    <dgm:cxn modelId="{AEC5D106-C662-4367-A0CD-2980B46B49C7}" type="presParOf" srcId="{57C00D23-DFF8-49EE-8A92-EE11348D9EF3}" destId="{4418DEFC-8990-4A23-9F1A-A1B759D93576}" srcOrd="1" destOrd="0" presId="urn:microsoft.com/office/officeart/2005/8/layout/hierarchy1"/>
    <dgm:cxn modelId="{8323AF1A-67FA-46D5-805A-7333BE60570D}" type="presParOf" srcId="{E13E0E85-814C-4897-9F63-E4CD58A4960D}" destId="{BCF00DFC-7CB5-4F15-8995-FD9218588B6A}" srcOrd="8" destOrd="0" presId="urn:microsoft.com/office/officeart/2005/8/layout/hierarchy1"/>
    <dgm:cxn modelId="{002E7A09-0347-4134-AAC4-693CB3665DD9}" type="presParOf" srcId="{E13E0E85-814C-4897-9F63-E4CD58A4960D}" destId="{5F591A2C-447A-42D0-9998-FF0CE733F10D}" srcOrd="9" destOrd="0" presId="urn:microsoft.com/office/officeart/2005/8/layout/hierarchy1"/>
    <dgm:cxn modelId="{6EC87D09-5BB0-45C8-A47F-1968639C5024}" type="presParOf" srcId="{5F591A2C-447A-42D0-9998-FF0CE733F10D}" destId="{EAAD22DB-4FD3-4718-9EF1-E1F648451709}" srcOrd="0" destOrd="0" presId="urn:microsoft.com/office/officeart/2005/8/layout/hierarchy1"/>
    <dgm:cxn modelId="{A83D8348-7C79-4295-912C-A42E8FDF7C9D}" type="presParOf" srcId="{EAAD22DB-4FD3-4718-9EF1-E1F648451709}" destId="{D3F7BB4C-BBEA-4B61-9BC0-CDCD6E831A06}" srcOrd="0" destOrd="0" presId="urn:microsoft.com/office/officeart/2005/8/layout/hierarchy1"/>
    <dgm:cxn modelId="{CC90C84A-DA02-4E9C-BA0C-E170A3F1DFCF}" type="presParOf" srcId="{EAAD22DB-4FD3-4718-9EF1-E1F648451709}" destId="{F9AA7CE4-0DF9-47F6-9287-1BE57670CE3D}" srcOrd="1" destOrd="0" presId="urn:microsoft.com/office/officeart/2005/8/layout/hierarchy1"/>
    <dgm:cxn modelId="{8473DAB7-D0DA-45CB-8D4D-501B951895ED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Verfügen über </a:t>
          </a:r>
          <a:br>
            <a:rPr lang="de-DE" sz="2400" b="1" dirty="0" smtClean="0">
              <a:latin typeface="Corbel" pitchFamily="34" charset="0"/>
            </a:rPr>
          </a:br>
          <a:r>
            <a:rPr lang="de-DE" sz="2400" b="1" dirty="0" smtClean="0">
              <a:latin typeface="Corbel" pitchFamily="34" charset="0"/>
            </a:rPr>
            <a:t>sprachliche Mittel</a:t>
          </a:r>
          <a:endParaRPr lang="de-DE" sz="2400" b="1" dirty="0">
            <a:latin typeface="Corbel" panose="020B0503020204020204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 smtClean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 smtClean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 smtClean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Orthografie</a:t>
          </a:r>
          <a:endParaRPr lang="de-DE" sz="1800" dirty="0">
            <a:latin typeface="Corbel" panose="020B0503020204020204" pitchFamily="34" charset="0"/>
          </a:endParaRP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LinFactNeighborX="-3717" custLinFactNeighborY="-15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Interkulturelle kommunikative Kompetenz</a:t>
          </a:r>
          <a:endParaRPr lang="de-DE" sz="2400" b="1" dirty="0">
            <a:latin typeface="Corbel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Text- und Medienkompetenz</a:t>
          </a:r>
          <a:endParaRPr lang="de-DE" sz="2400" b="1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 smtClean="0">
              <a:latin typeface="Corbel" pitchFamily="34" charset="0"/>
            </a:rPr>
            <a:t>Sach- und Gebrauchstexte</a:t>
          </a:r>
          <a:endParaRPr lang="de-DE" sz="1800" dirty="0">
            <a:latin typeface="Corbel" pitchFamily="34" charset="0"/>
          </a:endParaRP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 smtClean="0">
              <a:latin typeface="Corbel" pitchFamily="34" charset="0"/>
            </a:rPr>
            <a:t>literarische Texte</a:t>
          </a:r>
          <a:endParaRPr lang="de-DE" sz="1800" dirty="0">
            <a:latin typeface="Corbel" pitchFamily="34" charset="0"/>
          </a:endParaRP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  <dgm:t>
        <a:bodyPr/>
        <a:lstStyle/>
        <a:p>
          <a:endParaRPr lang="de-DE"/>
        </a:p>
      </dgm:t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Sprachlernkompetenz</a:t>
          </a:r>
          <a:endParaRPr lang="de-DE" sz="2400" b="1" dirty="0">
            <a:latin typeface="Corbel" pitchFamily="34" charset="0"/>
          </a:endParaRPr>
        </a:p>
      </dgm:t>
      <dgm:extLst/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 smtClean="0">
              <a:latin typeface="Corbel" pitchFamily="34" charset="0"/>
            </a:rPr>
            <a:t>Konsolidierung und Weiterentwicklung von Strategien des selbstständigen und kooperativen Sprachenlernens</a:t>
          </a:r>
          <a:endParaRPr lang="de-DE" sz="1600" b="0" dirty="0">
            <a:latin typeface="Corbel" pitchFamily="34" charset="0"/>
          </a:endParaRP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 smtClean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 smtClean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66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4148155" y="1508950"/>
          <a:ext cx="3496659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3496659" y="762272"/>
              </a:lnTo>
              <a:lnTo>
                <a:pt x="3496659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D86A0-E307-44C7-9904-0226ED701451}">
      <dsp:nvSpPr>
        <dsp:cNvPr id="0" name=""/>
        <dsp:cNvSpPr/>
      </dsp:nvSpPr>
      <dsp:spPr>
        <a:xfrm>
          <a:off x="4148155" y="1508950"/>
          <a:ext cx="1759797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1759797" y="762272"/>
              </a:lnTo>
              <a:lnTo>
                <a:pt x="1759797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2435" y="1508950"/>
          <a:ext cx="91440" cy="868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977"/>
              </a:lnTo>
              <a:lnTo>
                <a:pt x="55001" y="734977"/>
              </a:lnTo>
              <a:lnTo>
                <a:pt x="55001" y="868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2420575" y="1508950"/>
          <a:ext cx="1727580" cy="909635"/>
        </a:xfrm>
        <a:custGeom>
          <a:avLst/>
          <a:gdLst/>
          <a:ahLst/>
          <a:cxnLst/>
          <a:rect l="0" t="0" r="0" b="0"/>
          <a:pathLst>
            <a:path>
              <a:moveTo>
                <a:pt x="1727580" y="0"/>
              </a:moveTo>
              <a:lnTo>
                <a:pt x="1727580" y="775920"/>
              </a:lnTo>
              <a:lnTo>
                <a:pt x="0" y="775920"/>
              </a:lnTo>
              <a:lnTo>
                <a:pt x="0" y="909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670073" y="1508950"/>
          <a:ext cx="3478082" cy="895987"/>
        </a:xfrm>
        <a:custGeom>
          <a:avLst/>
          <a:gdLst/>
          <a:ahLst/>
          <a:cxnLst/>
          <a:rect l="0" t="0" r="0" b="0"/>
          <a:pathLst>
            <a:path>
              <a:moveTo>
                <a:pt x="3478082" y="0"/>
              </a:moveTo>
              <a:lnTo>
                <a:pt x="3478082" y="762272"/>
              </a:lnTo>
              <a:lnTo>
                <a:pt x="0" y="762272"/>
              </a:lnTo>
              <a:lnTo>
                <a:pt x="0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920122" y="592390"/>
          <a:ext cx="4456066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2080500" y="744749"/>
          <a:ext cx="4456066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anose="020B0503020204020204" pitchFamily="34" charset="0"/>
            </a:rPr>
            <a:t>Funktionale kommunikative Kompetenz</a:t>
          </a:r>
          <a:endParaRPr lang="de-DE" sz="2400" b="1" kern="1200" dirty="0">
            <a:latin typeface="Corbel" panose="020B0503020204020204" pitchFamily="34" charset="0"/>
          </a:endParaRPr>
        </a:p>
      </dsp:txBody>
      <dsp:txXfrm>
        <a:off x="2107345" y="771594"/>
        <a:ext cx="4402376" cy="862869"/>
      </dsp:txXfrm>
    </dsp:sp>
    <dsp:sp modelId="{302205C5-1DB9-4F17-BB79-CB69C00717DB}">
      <dsp:nvSpPr>
        <dsp:cNvPr id="0" name=""/>
        <dsp:cNvSpPr/>
      </dsp:nvSpPr>
      <dsp:spPr>
        <a:xfrm>
          <a:off x="-51627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0875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Hör-/Hörseh-verstehen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35595" y="2584142"/>
        <a:ext cx="1389710" cy="862869"/>
      </dsp:txXfrm>
    </dsp:sp>
    <dsp:sp modelId="{BC207129-F29A-4197-87E4-5FC994AC82EB}">
      <dsp:nvSpPr>
        <dsp:cNvPr id="0" name=""/>
        <dsp:cNvSpPr/>
      </dsp:nvSpPr>
      <dsp:spPr>
        <a:xfrm>
          <a:off x="1698874" y="2418585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1859252" y="2570944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Lese-verstehen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886097" y="2597789"/>
        <a:ext cx="1389710" cy="862869"/>
      </dsp:txXfrm>
    </dsp:sp>
    <dsp:sp modelId="{33E9ED5B-13FF-4C8F-B5E0-786285FC0A65}">
      <dsp:nvSpPr>
        <dsp:cNvPr id="0" name=""/>
        <dsp:cNvSpPr/>
      </dsp:nvSpPr>
      <dsp:spPr>
        <a:xfrm>
          <a:off x="3435736" y="2377642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3596114" y="2530001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Sprechen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latin typeface="Corbel" panose="020B0503020204020204" pitchFamily="34" charset="0"/>
            </a:rPr>
            <a:t>dialogisch/</a:t>
          </a:r>
          <a:br>
            <a:rPr lang="de-DE" sz="1000" kern="1200" dirty="0" smtClean="0">
              <a:latin typeface="Corbel" panose="020B0503020204020204" pitchFamily="34" charset="0"/>
            </a:rPr>
          </a:br>
          <a:r>
            <a:rPr lang="de-DE" sz="1000" kern="1200" dirty="0" smtClean="0">
              <a:latin typeface="Corbel" panose="020B0503020204020204" pitchFamily="34" charset="0"/>
            </a:rPr>
            <a:t>monologisch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3622959" y="2556846"/>
        <a:ext cx="1389710" cy="862869"/>
      </dsp:txXfrm>
    </dsp:sp>
    <dsp:sp modelId="{FB2E9A0B-72ED-45D6-93C5-0CCFB1EBB3A4}">
      <dsp:nvSpPr>
        <dsp:cNvPr id="0" name=""/>
        <dsp:cNvSpPr/>
      </dsp:nvSpPr>
      <dsp:spPr>
        <a:xfrm>
          <a:off x="5186252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534663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Schreiben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5373475" y="2584142"/>
        <a:ext cx="1389710" cy="862869"/>
      </dsp:txXfrm>
    </dsp:sp>
    <dsp:sp modelId="{D3F7BB4C-BBEA-4B61-9BC0-CDCD6E831A06}">
      <dsp:nvSpPr>
        <dsp:cNvPr id="0" name=""/>
        <dsp:cNvSpPr/>
      </dsp:nvSpPr>
      <dsp:spPr>
        <a:xfrm>
          <a:off x="6923114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7083492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Sprach-</a:t>
          </a:r>
          <a:r>
            <a:rPr lang="de-DE" sz="1800" b="0" kern="1200" dirty="0" err="1" smtClean="0">
              <a:latin typeface="Corbel" panose="020B0503020204020204" pitchFamily="34" charset="0"/>
            </a:rPr>
            <a:t>mittlung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7110337" y="2584142"/>
        <a:ext cx="1389710" cy="862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805" y="959787"/>
          <a:ext cx="3318028" cy="1047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87"/>
              </a:lnTo>
              <a:lnTo>
                <a:pt x="3318028" y="879387"/>
              </a:lnTo>
              <a:lnTo>
                <a:pt x="3318028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805" y="959787"/>
          <a:ext cx="1172098" cy="102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452"/>
              </a:lnTo>
              <a:lnTo>
                <a:pt x="1172098" y="861452"/>
              </a:lnTo>
              <a:lnTo>
                <a:pt x="1172098" y="1029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907" y="959787"/>
          <a:ext cx="1061897" cy="1063372"/>
        </a:xfrm>
        <a:custGeom>
          <a:avLst/>
          <a:gdLst/>
          <a:ahLst/>
          <a:cxnLst/>
          <a:rect l="0" t="0" r="0" b="0"/>
          <a:pathLst>
            <a:path>
              <a:moveTo>
                <a:pt x="1061897" y="0"/>
              </a:moveTo>
              <a:lnTo>
                <a:pt x="1061897" y="895434"/>
              </a:lnTo>
              <a:lnTo>
                <a:pt x="0" y="895434"/>
              </a:lnTo>
              <a:lnTo>
                <a:pt x="0" y="1063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88" y="959787"/>
          <a:ext cx="3260417" cy="1047325"/>
        </a:xfrm>
        <a:custGeom>
          <a:avLst/>
          <a:gdLst/>
          <a:ahLst/>
          <a:cxnLst/>
          <a:rect l="0" t="0" r="0" b="0"/>
          <a:pathLst>
            <a:path>
              <a:moveTo>
                <a:pt x="3260417" y="0"/>
              </a:moveTo>
              <a:lnTo>
                <a:pt x="3260417" y="879387"/>
              </a:lnTo>
              <a:lnTo>
                <a:pt x="0" y="879387"/>
              </a:lnTo>
              <a:lnTo>
                <a:pt x="0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302536" y="-191353"/>
          <a:ext cx="5596537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503960" y="0"/>
          <a:ext cx="5596537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Verfügen über </a:t>
          </a:r>
          <a:br>
            <a:rPr lang="de-DE" sz="2400" b="1" kern="1200" dirty="0" smtClean="0">
              <a:latin typeface="Corbel" pitchFamily="34" charset="0"/>
            </a:rPr>
          </a:br>
          <a:r>
            <a:rPr lang="de-DE" sz="2400" b="1" kern="1200" dirty="0" smtClean="0">
              <a:latin typeface="Corbel" pitchFamily="34" charset="0"/>
            </a:rPr>
            <a:t>sprachliche Mittel</a:t>
          </a:r>
          <a:endParaRPr lang="de-DE" sz="2400" b="1" kern="1200" dirty="0">
            <a:latin typeface="Corbel" panose="020B0503020204020204" pitchFamily="34" charset="0"/>
          </a:endParaRPr>
        </a:p>
      </dsp:txBody>
      <dsp:txXfrm>
        <a:off x="1537676" y="33716"/>
        <a:ext cx="5529105" cy="1083708"/>
      </dsp:txXfrm>
    </dsp:sp>
    <dsp:sp modelId="{302205C5-1DB9-4F17-BB79-CB69C00717DB}">
      <dsp:nvSpPr>
        <dsp:cNvPr id="0" name=""/>
        <dsp:cNvSpPr/>
      </dsp:nvSpPr>
      <dsp:spPr>
        <a:xfrm>
          <a:off x="-66021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402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9118" y="2232181"/>
        <a:ext cx="1745387" cy="1083708"/>
      </dsp:txXfrm>
    </dsp:sp>
    <dsp:sp modelId="{BC207129-F29A-4197-87E4-5FC994AC82EB}">
      <dsp:nvSpPr>
        <dsp:cNvPr id="0" name=""/>
        <dsp:cNvSpPr/>
      </dsp:nvSpPr>
      <dsp:spPr>
        <a:xfrm>
          <a:off x="2132497" y="2023159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922" y="2214512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7638" y="2248228"/>
        <a:ext cx="1745387" cy="1083708"/>
      </dsp:txXfrm>
    </dsp:sp>
    <dsp:sp modelId="{33E9ED5B-13FF-4C8F-B5E0-786285FC0A65}">
      <dsp:nvSpPr>
        <dsp:cNvPr id="0" name=""/>
        <dsp:cNvSpPr/>
      </dsp:nvSpPr>
      <dsp:spPr>
        <a:xfrm>
          <a:off x="4366494" y="1989177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67918" y="2180531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601634" y="2214247"/>
        <a:ext cx="1745387" cy="1083708"/>
      </dsp:txXfrm>
    </dsp:sp>
    <dsp:sp modelId="{FB2E9A0B-72ED-45D6-93C5-0CCFB1EBB3A4}">
      <dsp:nvSpPr>
        <dsp:cNvPr id="0" name=""/>
        <dsp:cNvSpPr/>
      </dsp:nvSpPr>
      <dsp:spPr>
        <a:xfrm>
          <a:off x="6512423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13848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Orthografie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6747564" y="2232181"/>
        <a:ext cx="1745387" cy="108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7040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811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226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Interkulturelle kommunikative Kompetenz</a:t>
          </a:r>
          <a:endParaRPr lang="de-DE" sz="2400" b="1" kern="1200" dirty="0">
            <a:latin typeface="Corbel" pitchFamily="34" charset="0"/>
          </a:endParaRPr>
        </a:p>
      </dsp:txBody>
      <dsp:txXfrm>
        <a:off x="1884646" y="783254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290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290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290"/>
        <a:ext cx="2183772" cy="135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755" y="573790"/>
          <a:ext cx="989690" cy="62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63"/>
              </a:lnTo>
              <a:lnTo>
                <a:pt x="989690" y="477463"/>
              </a:lnTo>
              <a:lnTo>
                <a:pt x="98969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477" y="573790"/>
          <a:ext cx="1014277" cy="622126"/>
        </a:xfrm>
        <a:custGeom>
          <a:avLst/>
          <a:gdLst/>
          <a:ahLst/>
          <a:cxnLst/>
          <a:rect l="0" t="0" r="0" b="0"/>
          <a:pathLst>
            <a:path>
              <a:moveTo>
                <a:pt x="1014277" y="0"/>
              </a:moveTo>
              <a:lnTo>
                <a:pt x="1014277" y="477463"/>
              </a:lnTo>
              <a:lnTo>
                <a:pt x="0" y="477463"/>
              </a:lnTo>
              <a:lnTo>
                <a:pt x="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29" y="-164833"/>
          <a:ext cx="4435050" cy="73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38" y="0"/>
          <a:ext cx="4435050" cy="7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Text- und Medienkompetenz</a:t>
          </a:r>
          <a:endParaRPr lang="de-DE" sz="2400" b="1" kern="1200" dirty="0">
            <a:latin typeface="Corbel" pitchFamily="34" charset="0"/>
          </a:endParaRPr>
        </a:p>
      </dsp:txBody>
      <dsp:txXfrm>
        <a:off x="516372" y="21634"/>
        <a:ext cx="4391782" cy="695356"/>
      </dsp:txXfrm>
    </dsp:sp>
    <dsp:sp modelId="{805228EA-3B5A-4E60-B731-DCBE422B30E7}">
      <dsp:nvSpPr>
        <dsp:cNvPr id="0" name=""/>
        <dsp:cNvSpPr/>
      </dsp:nvSpPr>
      <dsp:spPr>
        <a:xfrm>
          <a:off x="640492" y="1195917"/>
          <a:ext cx="1767970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4001" y="1360750"/>
          <a:ext cx="1767970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itchFamily="34" charset="0"/>
            </a:rPr>
            <a:t>Sach- und Gebrauchstexte</a:t>
          </a:r>
          <a:endParaRPr lang="de-DE" sz="1800" kern="1200" dirty="0">
            <a:latin typeface="Corbel" pitchFamily="34" charset="0"/>
          </a:endParaRPr>
        </a:p>
      </dsp:txBody>
      <dsp:txXfrm>
        <a:off x="843044" y="1389793"/>
        <a:ext cx="1709884" cy="933515"/>
      </dsp:txXfrm>
    </dsp:sp>
    <dsp:sp modelId="{645730A2-86B4-46A0-B6C5-6DEECB972C38}">
      <dsp:nvSpPr>
        <dsp:cNvPr id="0" name=""/>
        <dsp:cNvSpPr/>
      </dsp:nvSpPr>
      <dsp:spPr>
        <a:xfrm>
          <a:off x="2747656" y="1195917"/>
          <a:ext cx="1561576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1165" y="1360750"/>
          <a:ext cx="1561576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itchFamily="34" charset="0"/>
            </a:rPr>
            <a:t>literarische Texte</a:t>
          </a:r>
          <a:endParaRPr lang="de-DE" sz="1800" kern="1200" dirty="0">
            <a:latin typeface="Corbel" pitchFamily="34" charset="0"/>
          </a:endParaRPr>
        </a:p>
      </dsp:txBody>
      <dsp:txXfrm>
        <a:off x="2950208" y="1389793"/>
        <a:ext cx="1503490" cy="933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71463"/>
          <a:ext cx="91440" cy="694934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2260"/>
              </a:lnTo>
              <a:lnTo>
                <a:pt x="45720" y="412260"/>
              </a:lnTo>
              <a:lnTo>
                <a:pt x="45720" y="6949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350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741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829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Sprachlernkompetenz</a:t>
          </a:r>
          <a:endParaRPr lang="de-DE" sz="2400" b="1" kern="1200" dirty="0">
            <a:latin typeface="Corbel" pitchFamily="34" charset="0"/>
          </a:endParaRPr>
        </a:p>
      </dsp:txBody>
      <dsp:txXfrm>
        <a:off x="107637" y="465592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846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934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Corbel" pitchFamily="34" charset="0"/>
            </a:rPr>
            <a:t>Konsolidierung und Weiterentwicklung von Strategien des selbstständigen und kooperativen Sprachenlernens</a:t>
          </a:r>
          <a:endParaRPr lang="de-DE" sz="1600" b="0" kern="1200" dirty="0">
            <a:latin typeface="Corbel" pitchFamily="34" charset="0"/>
          </a:endParaRPr>
        </a:p>
      </dsp:txBody>
      <dsp:txXfrm>
        <a:off x="523921" y="1617800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9278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61366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74024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397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485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508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10.06.2020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10.06.2020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1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E20197-E507-49CA-8642-35B0AF761937}" type="slidenum">
              <a:rPr lang="de-DE" altLang="de-D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de-DE" alt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CC72-10D1-404E-9368-10DBE786CDCC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0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636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225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31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1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</a:t>
            </a:r>
            <a:r>
              <a:rPr lang="de-DE" sz="3200" dirty="0" smtClean="0">
                <a:solidFill>
                  <a:schemeClr val="tx1"/>
                </a:solidFill>
              </a:rPr>
              <a:t>Russisch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</a:t>
            </a:r>
            <a:r>
              <a:rPr lang="de-DE" dirty="0"/>
              <a:t>I</a:t>
            </a:r>
            <a:r>
              <a:rPr lang="de-DE" dirty="0" smtClean="0"/>
              <a:t>nformatik werden fachangemessen aufgezeigt (Beispiel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2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dirty="0"/>
              <a:t>Auseinandersetzung mit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 </a:t>
            </a:r>
            <a:r>
              <a:rPr lang="de-DE" dirty="0"/>
              <a:t>Bedürfnissen und </a:t>
            </a:r>
            <a:r>
              <a:rPr lang="de-DE" dirty="0" smtClean="0"/>
              <a:t>Bedarfen (Z1)</a:t>
            </a:r>
            <a:endParaRPr lang="de-DE" dirty="0"/>
          </a:p>
          <a:p>
            <a:pPr lvl="1"/>
            <a:r>
              <a:rPr lang="de-DE" dirty="0"/>
              <a:t>g</a:t>
            </a:r>
            <a:r>
              <a:rPr lang="de-DE" dirty="0" smtClean="0"/>
              <a:t>esellschaftlichen </a:t>
            </a:r>
            <a:r>
              <a:rPr lang="de-DE" dirty="0"/>
              <a:t>Einflüssen auf Konsumentscheidungen (</a:t>
            </a:r>
            <a:r>
              <a:rPr lang="de-DE" dirty="0" smtClean="0"/>
              <a:t>Z2)</a:t>
            </a:r>
            <a:endParaRPr lang="de-DE" dirty="0"/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 </a:t>
            </a:r>
            <a:r>
              <a:rPr lang="de-DE" dirty="0"/>
              <a:t>und gesellschaftlichen Folgen des Konsums (</a:t>
            </a:r>
            <a:r>
              <a:rPr lang="de-DE" dirty="0" smtClean="0"/>
              <a:t>Z3)</a:t>
            </a:r>
            <a:endParaRPr lang="de-DE" dirty="0"/>
          </a:p>
          <a:p>
            <a:pPr lvl="1"/>
            <a:r>
              <a:rPr lang="de-DE" dirty="0"/>
              <a:t>p</a:t>
            </a:r>
            <a:r>
              <a:rPr lang="de-DE" dirty="0" smtClean="0"/>
              <a:t>olitisch-rechtlichen </a:t>
            </a:r>
            <a:r>
              <a:rPr lang="de-DE" dirty="0"/>
              <a:t>und sozioökonomischen Rahmenbedingungen (</a:t>
            </a:r>
            <a:r>
              <a:rPr lang="de-DE" dirty="0" smtClean="0"/>
              <a:t>Z4)</a:t>
            </a:r>
            <a:endParaRPr lang="de-DE" dirty="0"/>
          </a:p>
          <a:p>
            <a:pPr lvl="1"/>
            <a:r>
              <a:rPr lang="de-DE" dirty="0"/>
              <a:t>Kriterien für Konsumentscheidungen (</a:t>
            </a:r>
            <a:r>
              <a:rPr lang="de-DE" dirty="0" smtClean="0"/>
              <a:t>Z5)</a:t>
            </a:r>
            <a:endParaRPr lang="de-DE" dirty="0"/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</a:t>
            </a:r>
            <a:r>
              <a:rPr lang="de-DE" dirty="0"/>
              <a:t>, kollektiven und politischen Gestaltungsoptionen des Konsums (</a:t>
            </a:r>
            <a:r>
              <a:rPr lang="de-DE" dirty="0" smtClean="0"/>
              <a:t>Z6)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13879"/>
              </p:ext>
            </p:extLst>
          </p:nvPr>
        </p:nvGraphicFramePr>
        <p:xfrm>
          <a:off x="435660" y="1715212"/>
          <a:ext cx="82511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199123639"/>
                    </a:ext>
                  </a:extLst>
                </a:gridCol>
              </a:tblGrid>
              <a:tr h="633668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Marktgeschehen</a:t>
                      </a:r>
                      <a:r>
                        <a:rPr lang="de-DE" baseline="0" dirty="0" smtClean="0"/>
                        <a:t> und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/>
                        <a:t>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</a:t>
                      </a: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Medien </a:t>
                      </a:r>
                      <a:r>
                        <a:rPr lang="de-DE" dirty="0"/>
                        <a:t>und 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Information </a:t>
                      </a:r>
                      <a:r>
                        <a:rPr lang="de-DE" dirty="0"/>
                        <a:t>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</a:t>
                      </a: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Leben</a:t>
                      </a:r>
                      <a:r>
                        <a:rPr lang="de-DE" dirty="0"/>
                        <a:t>, </a:t>
                      </a:r>
                      <a:r>
                        <a:rPr lang="de-DE" dirty="0" smtClean="0"/>
                        <a:t>Wohnen</a:t>
                      </a:r>
                      <a:r>
                        <a:rPr lang="de-DE" baseline="0" dirty="0" smtClean="0"/>
                        <a:t> und</a:t>
                      </a:r>
                      <a:r>
                        <a:rPr lang="de-DE" dirty="0" smtClean="0"/>
                        <a:t> Mobilität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Russisch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3" y="1988840"/>
            <a:ext cx="8304981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</a:t>
            </a:r>
            <a:r>
              <a:rPr lang="de-DE" altLang="de-DE" sz="1600" dirty="0" smtClean="0"/>
              <a:t>-entwicklung </a:t>
            </a:r>
            <a:r>
              <a:rPr lang="de-DE" altLang="de-DE" sz="1600" dirty="0"/>
              <a:t>der fachlichen Arbeit und berät über Ziele, Arbeitspläne, Evaluationsmaßnahmen und </a:t>
            </a:r>
            <a:r>
              <a:rPr lang="de-DE" altLang="de-DE" sz="1600" dirty="0" smtClean="0"/>
              <a:t>-ergebnisse </a:t>
            </a:r>
            <a:r>
              <a:rPr lang="de-DE" altLang="de-DE" sz="1600" dirty="0"/>
              <a:t>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fachdidaktischen </a:t>
            </a:r>
            <a:r>
              <a:rPr lang="de-DE" altLang="de-DE" sz="1600" dirty="0"/>
              <a:t>und </a:t>
            </a:r>
            <a:r>
              <a:rPr lang="de-DE" altLang="de-DE" sz="1600" dirty="0" smtClean="0"/>
              <a:t>fachmethodischen Arbeit,</a:t>
            </a:r>
            <a:endParaRPr lang="de-DE" altLang="de-DE" sz="16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</a:t>
            </a:r>
            <a:r>
              <a:rPr lang="de-DE" altLang="de-DE" sz="1600" dirty="0" smtClean="0"/>
              <a:t>Lernmitteln.</a:t>
            </a:r>
            <a:endParaRPr lang="de-DE" altLang="de-DE" sz="1600" dirty="0"/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von </a:t>
            </a:r>
            <a:r>
              <a:rPr lang="de-DE" dirty="0"/>
              <a:t>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der </a:t>
            </a:r>
            <a:r>
              <a:rPr lang="de-DE" dirty="0" smtClean="0"/>
              <a:t>Kernlehrpläne in passenden Unterrichtsvorhaben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</a:t>
            </a:r>
            <a:r>
              <a:rPr lang="de-DE" dirty="0" smtClean="0"/>
              <a:t>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</a:t>
            </a:r>
            <a:r>
              <a:rPr lang="de-DE" dirty="0" smtClean="0"/>
              <a:t>Freiräumen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/>
              <a:t>2.2	Grundsätze der fachdidaktischen und fachmethodischen </a:t>
            </a:r>
            <a:r>
              <a:rPr lang="de-DE" sz="2200" dirty="0" smtClean="0"/>
              <a:t>Arbeit</a:t>
            </a:r>
            <a:endParaRPr lang="de-DE" sz="2200" dirty="0"/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Russisch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Russisch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</a:t>
            </a:r>
            <a:r>
              <a:rPr lang="de-DE" sz="3200" dirty="0" smtClean="0"/>
              <a:t>Kernlehrplans </a:t>
            </a:r>
            <a:r>
              <a:rPr lang="de-DE" sz="2000" dirty="0" smtClean="0"/>
              <a:t>(Russisch)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221483"/>
              </p:ext>
            </p:extLst>
          </p:nvPr>
        </p:nvGraphicFramePr>
        <p:xfrm>
          <a:off x="539750" y="1628800"/>
          <a:ext cx="8064500" cy="4349132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Vorbemerkungen: Kernlehrpläne als kompetenzorientierte Unterrichtsvorgaben 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und fachliche Konkretisierungen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Russisch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als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zweite Fremdsprache:  Kompetenzerwartungen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Erste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Zweite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Russisch</a:t>
                      </a: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 </a:t>
                      </a: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ab Jahrgangsstufe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Russisch</a:t>
                      </a: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 </a:t>
                      </a: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als dritte Fremdsprache: Kompetenzerwartungen am Ende der Sekundarstufe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grundlegende Ausrichtung des Faches bleibt </a:t>
            </a:r>
            <a:r>
              <a:rPr lang="de-DE" dirty="0" smtClean="0"/>
              <a:t>unverändert</a:t>
            </a:r>
            <a:r>
              <a:rPr lang="de-DE" dirty="0"/>
              <a:t>: interkulturelle </a:t>
            </a:r>
            <a:r>
              <a:rPr lang="de-DE" dirty="0" smtClean="0"/>
              <a:t>Handlungsfähigkeit</a:t>
            </a:r>
            <a:r>
              <a:rPr lang="de-DE" dirty="0"/>
              <a:t> </a:t>
            </a:r>
            <a:r>
              <a:rPr lang="de-DE" dirty="0" smtClean="0"/>
              <a:t>als übergreifendes Ziel</a:t>
            </a:r>
          </a:p>
          <a:p>
            <a:r>
              <a:rPr lang="de-DE" dirty="0" smtClean="0"/>
              <a:t>Russischunterricht in Sek. I = Spracherwerbsphase</a:t>
            </a:r>
          </a:p>
          <a:p>
            <a:r>
              <a:rPr lang="de-DE" dirty="0" smtClean="0"/>
              <a:t>Ausweis von Deskriptoren und Indikatoren zur Kompetenzbeschreibung</a:t>
            </a:r>
            <a:endParaRPr lang="de-DE" dirty="0"/>
          </a:p>
          <a:p>
            <a:r>
              <a:rPr lang="de-DE" dirty="0" smtClean="0"/>
              <a:t>Ausweis </a:t>
            </a:r>
            <a:r>
              <a:rPr lang="de-DE" dirty="0"/>
              <a:t>der </a:t>
            </a:r>
            <a:r>
              <a:rPr lang="de-DE" dirty="0" err="1" smtClean="0"/>
              <a:t>GeR</a:t>
            </a:r>
            <a:r>
              <a:rPr lang="de-DE" dirty="0" smtClean="0"/>
              <a:t>-Niveaus (Stufe 1: A2; Stufe 2: B1; Russisch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als dritte Fremdsprache: A2 mit Anteilen von B1)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(1)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Übernahme des Kompetenzmodells aus dem Kernlehrplan der gymnasialen Oberstufe  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amit auch: </a:t>
            </a:r>
          </a:p>
          <a:p>
            <a:r>
              <a:rPr lang="de-DE" dirty="0" smtClean="0"/>
              <a:t>Übernahme </a:t>
            </a:r>
            <a:r>
              <a:rPr lang="de-DE" dirty="0"/>
              <a:t>der Anordnung der </a:t>
            </a:r>
            <a:r>
              <a:rPr lang="de-DE" dirty="0" smtClean="0"/>
              <a:t>Kompetenzbereiche </a:t>
            </a:r>
            <a:r>
              <a:rPr lang="de-DE" dirty="0"/>
              <a:t>aus </a:t>
            </a:r>
            <a:r>
              <a:rPr lang="de-DE" dirty="0" smtClean="0"/>
              <a:t>dem KLP </a:t>
            </a:r>
            <a:r>
              <a:rPr lang="de-DE" dirty="0" err="1" smtClean="0"/>
              <a:t>GOSt</a:t>
            </a:r>
            <a:endParaRPr lang="de-DE" dirty="0" smtClean="0"/>
          </a:p>
          <a:p>
            <a:r>
              <a:rPr lang="de-DE" dirty="0" smtClean="0"/>
              <a:t>Aufwertung von Sprachbewusstheit, Sprachlernkompetenz, Text- und Medienkompetenz</a:t>
            </a:r>
          </a:p>
          <a:p>
            <a:r>
              <a:rPr lang="de-DE" dirty="0" smtClean="0"/>
              <a:t>Sek. I-spezifische Anpassung </a:t>
            </a:r>
            <a:r>
              <a:rPr lang="de-DE" dirty="0"/>
              <a:t>der Kompetenzbereiche aus dem KLP </a:t>
            </a:r>
            <a:r>
              <a:rPr lang="de-DE" dirty="0" err="1" smtClean="0"/>
              <a:t>GOSt</a:t>
            </a: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(2)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neues Strukturmerkmal „Fachliche Konkretisierungen“ zu den Kompetenzerwartungen:</a:t>
            </a:r>
          </a:p>
          <a:p>
            <a:pPr marL="715963">
              <a:buFontTx/>
              <a:buChar char="-"/>
            </a:pPr>
            <a:r>
              <a:rPr lang="de-DE" dirty="0" smtClean="0"/>
              <a:t>gegenständliche </a:t>
            </a:r>
            <a:r>
              <a:rPr lang="de-DE" dirty="0"/>
              <a:t>Ausschärfungen </a:t>
            </a:r>
            <a:endParaRPr lang="de-DE" dirty="0" smtClean="0"/>
          </a:p>
          <a:p>
            <a:pPr marL="715963">
              <a:buFontTx/>
              <a:buChar char="-"/>
            </a:pPr>
            <a:r>
              <a:rPr lang="de-DE" dirty="0" smtClean="0"/>
              <a:t>repräsentative </a:t>
            </a:r>
            <a:r>
              <a:rPr lang="de-DE" dirty="0"/>
              <a:t>inhaltliche Bezüge </a:t>
            </a:r>
          </a:p>
          <a:p>
            <a:pPr marL="715963">
              <a:buFontTx/>
              <a:buChar char="-"/>
            </a:pPr>
            <a:r>
              <a:rPr lang="de-DE" dirty="0" smtClean="0"/>
              <a:t>Teil der </a:t>
            </a:r>
            <a:r>
              <a:rPr lang="de-DE" dirty="0" err="1" smtClean="0"/>
              <a:t>Gesamtobligatorik</a:t>
            </a:r>
            <a:r>
              <a:rPr lang="de-DE" dirty="0" smtClean="0"/>
              <a:t> des KLP</a:t>
            </a:r>
          </a:p>
          <a:p>
            <a:pPr marL="715963">
              <a:buFontTx/>
              <a:buChar char="-"/>
            </a:pPr>
            <a:r>
              <a:rPr lang="de-DE" dirty="0" smtClean="0"/>
              <a:t>Verzicht auf Klammerzusätze „u.a.“ oder „z.B.“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neues Strukturmerkmal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6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0062"/>
              </p:ext>
            </p:extLst>
          </p:nvPr>
        </p:nvGraphicFramePr>
        <p:xfrm>
          <a:off x="467544" y="2095816"/>
          <a:ext cx="8064896" cy="39677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17">
                <a:tc gridSpan="2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Deskriptor: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Schülerinnen und Schüler können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73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54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Indikatoren: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können 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</a:t>
                      </a: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Kompetenzbereich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3068960"/>
            <a:ext cx="403244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1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Beispiel Strukturmerkmal: KLP </a:t>
            </a:r>
            <a:r>
              <a:rPr lang="de-DE" sz="2400" dirty="0" smtClean="0"/>
              <a:t>Russisch, Stufe 1, Grammatik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294856"/>
              </p:ext>
            </p:extLst>
          </p:nvPr>
        </p:nvGraphicFramePr>
        <p:xfrm>
          <a:off x="467544" y="1844824"/>
          <a:ext cx="8064896" cy="44798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können ein begrenztes Inventar häufig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verwendeter grammatischer Formen und Strukturen für die Textrezeption und die Realisierung ihrer Sprech- und Schreibabsichten nutzen. 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Sachverhalte schildern und von Ereignissen berichten und erzählen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und Verbote, Aufforderungen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und Bitten, Wünsche und Erwartungen sowie Verpflichtungen in einfacher Form ausdrücken,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Deklinationsformen der Substantive im Singular; Nominativ Plural der Substantive und Adjektive; Genitiv Plural der Substantive im Zusammenhang mit Mengenangaben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44008" y="2996952"/>
            <a:ext cx="3816424" cy="28629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4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Ausnahme: Verzicht auf fachliche Konkretisierungen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878" y="2603776"/>
            <a:ext cx="12546139" cy="9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33847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Verzicht auf fachliche Konkretisierungen für bestimmte Teilbereiche (funktionale kommunikative Kompetenz, Wortschatz, Sprachbewusstheit):</a:t>
            </a:r>
          </a:p>
          <a:p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Vermeiden von Überlappungen/Redundanzen</a:t>
            </a:r>
          </a:p>
          <a:p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Vermeiden von Überfrachtungen des KLP</a:t>
            </a:r>
          </a:p>
        </p:txBody>
      </p:sp>
    </p:spTree>
    <p:extLst>
      <p:ext uri="{BB962C8B-B14F-4D97-AF65-F5344CB8AC3E}">
        <p14:creationId xmlns:p14="http://schemas.microsoft.com/office/powerpoint/2010/main" val="847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19971" r="29091" b="14921"/>
          <a:stretch/>
        </p:blipFill>
        <p:spPr bwMode="auto">
          <a:xfrm>
            <a:off x="295743" y="1196752"/>
            <a:ext cx="4076671" cy="50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541645" y="462292"/>
            <a:ext cx="8229600" cy="398463"/>
          </a:xfrm>
        </p:spPr>
        <p:txBody>
          <a:bodyPr/>
          <a:lstStyle/>
          <a:p>
            <a:pPr algn="ctr"/>
            <a:r>
              <a:rPr lang="de-DE" altLang="de-DE" sz="2400" dirty="0" smtClean="0">
                <a:latin typeface="Corbel" pitchFamily="34" charset="0"/>
              </a:rPr>
              <a:t>Kompetenzbereiche im Vergleich: KLP SI G8 – KLP SI NEU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607113"/>
              </p:ext>
            </p:extLst>
          </p:nvPr>
        </p:nvGraphicFramePr>
        <p:xfrm>
          <a:off x="4435661" y="1414339"/>
          <a:ext cx="4340658" cy="495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2926"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Sprachlernkompetenz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Sprachbewusstheit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96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kommunikative Strategien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2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Gewinkelte Verbindung 15"/>
          <p:cNvCxnSpPr/>
          <p:nvPr/>
        </p:nvCxnSpPr>
        <p:spPr>
          <a:xfrm>
            <a:off x="2854325" y="1450209"/>
            <a:ext cx="2728443" cy="1436537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>
            <a:off x="4119562" y="3293877"/>
            <a:ext cx="1463206" cy="1361160"/>
          </a:xfrm>
          <a:prstGeom prst="bentConnector3">
            <a:avLst>
              <a:gd name="adj1" fmla="val 4414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644650" y="1543050"/>
            <a:ext cx="3611563" cy="15319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flipV="1">
            <a:off x="2854325" y="4202113"/>
            <a:ext cx="1933699" cy="166211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flipV="1">
            <a:off x="2854325" y="5156202"/>
            <a:ext cx="2653779" cy="3610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119562" y="3233739"/>
            <a:ext cx="4098926" cy="9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52" y="5678969"/>
            <a:ext cx="2389839" cy="10425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093">
            <a:off x="7285130" y="4647266"/>
            <a:ext cx="1571124" cy="81698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96" y="3284984"/>
            <a:ext cx="7772400" cy="1362075"/>
          </a:xfrm>
        </p:spPr>
        <p:txBody>
          <a:bodyPr/>
          <a:lstStyle/>
          <a:p>
            <a:pPr algn="ctr"/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endParaRPr lang="de-DE" altLang="de-DE" sz="1800" b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37539220"/>
              </p:ext>
            </p:extLst>
          </p:nvPr>
        </p:nvGraphicFramePr>
        <p:xfrm>
          <a:off x="205498" y="1406834"/>
          <a:ext cx="8666329" cy="454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ieren 6"/>
          <p:cNvGrpSpPr/>
          <p:nvPr/>
        </p:nvGrpSpPr>
        <p:grpSpPr>
          <a:xfrm>
            <a:off x="2429302" y="5461962"/>
            <a:ext cx="4258102" cy="368490"/>
            <a:chOff x="7219966" y="2453604"/>
            <a:chExt cx="1443400" cy="916559"/>
          </a:xfrm>
          <a:scene3d>
            <a:camera prst="orthographicFront"/>
            <a:lightRig rig="flat" dir="t"/>
          </a:scene3d>
        </p:grpSpPr>
        <p:sp>
          <p:nvSpPr>
            <p:cNvPr id="8" name="Abgerundetes Rechteck 7"/>
            <p:cNvSpPr/>
            <p:nvPr/>
          </p:nvSpPr>
          <p:spPr>
            <a:xfrm>
              <a:off x="7219966" y="2453604"/>
              <a:ext cx="1443400" cy="916559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7246811" y="2480449"/>
              <a:ext cx="1389710" cy="862869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i="1" dirty="0">
                  <a:latin typeface="Corbel" panose="020B0503020204020204" pitchFamily="34" charset="0"/>
                </a:rPr>
                <a:t>Verfügen über sprachliche Mittel</a:t>
              </a: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5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Russisch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endParaRPr lang="de-DE" altLang="de-DE" sz="1800" b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930676748"/>
              </p:ext>
            </p:extLst>
          </p:nvPr>
        </p:nvGraphicFramePr>
        <p:xfrm>
          <a:off x="205498" y="1406834"/>
          <a:ext cx="8666329" cy="36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7"/>
          <p:cNvSpPr>
            <a:spLocks noGrp="1"/>
          </p:cNvSpPr>
          <p:nvPr>
            <p:ph idx="1"/>
          </p:nvPr>
        </p:nvSpPr>
        <p:spPr>
          <a:xfrm>
            <a:off x="251520" y="5157192"/>
            <a:ext cx="8496944" cy="892696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de-DE" dirty="0"/>
              <a:t>besonderer Fokus Spracherwerbsphase </a:t>
            </a:r>
            <a:br>
              <a:rPr lang="de-DE" dirty="0"/>
            </a:br>
            <a:r>
              <a:rPr lang="de-DE" dirty="0"/>
              <a:t>→ </a:t>
            </a:r>
            <a:r>
              <a:rPr lang="de-DE" dirty="0" smtClean="0"/>
              <a:t>allgemeiner Deskriptor </a:t>
            </a:r>
            <a:r>
              <a:rPr lang="de-DE" dirty="0"/>
              <a:t>+ </a:t>
            </a:r>
            <a:r>
              <a:rPr lang="de-DE" dirty="0" smtClean="0"/>
              <a:t>spezifische Deskriptoren  </a:t>
            </a:r>
            <a:endParaRPr lang="de-DE" dirty="0"/>
          </a:p>
          <a:p>
            <a:pPr marL="0" lvl="0" indent="0" algn="ctr">
              <a:buNone/>
            </a:pPr>
            <a:r>
              <a:rPr lang="de-DE" dirty="0"/>
              <a:t>→ andere Reihenfolge als bislang im KLP Sek I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53359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 smtClean="0"/>
              <a:t>Unterkategorien </a:t>
            </a:r>
            <a:r>
              <a:rPr lang="de-DE" dirty="0"/>
              <a:t>wie </a:t>
            </a:r>
            <a:r>
              <a:rPr lang="de-DE" dirty="0" smtClean="0"/>
              <a:t>im KLP </a:t>
            </a:r>
            <a:r>
              <a:rPr lang="de-DE" dirty="0" err="1" smtClean="0"/>
              <a:t>GOSt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565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9194"/>
              </p:ext>
            </p:extLst>
          </p:nvPr>
        </p:nvGraphicFramePr>
        <p:xfrm>
          <a:off x="539552" y="1916832"/>
          <a:ext cx="5040362" cy="235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24128" y="1772816"/>
            <a:ext cx="2962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Fachliche </a:t>
            </a:r>
            <a:r>
              <a:rPr lang="de-DE" b="1" dirty="0" smtClean="0"/>
              <a:t>Konkretisierung</a:t>
            </a:r>
          </a:p>
          <a:p>
            <a:endParaRPr lang="de-DE" b="1" dirty="0"/>
          </a:p>
          <a:p>
            <a:r>
              <a:rPr lang="de-DE" b="1" dirty="0" smtClean="0"/>
              <a:t>Ausgangstexte:</a:t>
            </a:r>
            <a:endParaRPr lang="de-DE" dirty="0"/>
          </a:p>
          <a:p>
            <a:r>
              <a:rPr lang="de-DE" dirty="0" smtClean="0"/>
              <a:t>adaptierte/</a:t>
            </a:r>
            <a:r>
              <a:rPr lang="de-DE" dirty="0" err="1" smtClean="0"/>
              <a:t>didaktisierte</a:t>
            </a:r>
            <a:r>
              <a:rPr lang="de-DE" dirty="0" smtClean="0"/>
              <a:t> sowie kurze, klar strukturierte authentische Texte, Lese-texte, Hör- und Hörsehtexte, mehrfach kodierte Texte</a:t>
            </a:r>
            <a:br>
              <a:rPr lang="de-DE" dirty="0" smtClean="0"/>
            </a:br>
            <a:r>
              <a:rPr lang="de-DE" dirty="0" smtClean="0"/>
              <a:t>Sach- und Gebrauchstexte: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Werbetext</a:t>
            </a:r>
            <a:r>
              <a:rPr lang="de-DE" dirty="0"/>
              <a:t>, Annonce…</a:t>
            </a:r>
          </a:p>
          <a:p>
            <a:r>
              <a:rPr lang="de-DE" b="1" dirty="0" smtClean="0"/>
              <a:t>Zieltexte:</a:t>
            </a:r>
            <a:br>
              <a:rPr lang="de-DE" b="1" dirty="0" smtClean="0"/>
            </a:br>
            <a:r>
              <a:rPr lang="de-DE" dirty="0" smtClean="0"/>
              <a:t>kurze Texte und Medienprodukte: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Steckbrief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Kurzpräsentation…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1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51660"/>
              </p:ext>
            </p:extLst>
          </p:nvPr>
        </p:nvGraphicFramePr>
        <p:xfrm>
          <a:off x="531019" y="1633538"/>
          <a:ext cx="8064500" cy="35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Laterale Kompetenzen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128467"/>
            <a:ext cx="3672408" cy="646331"/>
          </a:xfrm>
          <a:prstGeom prst="rect">
            <a:avLst/>
          </a:prstGeom>
          <a:solidFill>
            <a:srgbClr val="EFE0C8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/>
              <a:t>Sprachlernkompetenz: </a:t>
            </a:r>
          </a:p>
          <a:p>
            <a:pPr algn="ctr"/>
            <a:r>
              <a:rPr lang="de-DE" dirty="0"/>
              <a:t>Verortung von Strategien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337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</a:t>
            </a:r>
            <a:r>
              <a:rPr lang="de-DE" b="1" dirty="0"/>
              <a:t>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</a:t>
            </a:r>
            <a:r>
              <a:rPr lang="de-DE" b="1" dirty="0" smtClean="0"/>
              <a:t>Stufe 1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</a:t>
            </a:r>
            <a:r>
              <a:rPr lang="de-DE" dirty="0"/>
              <a:t>) </a:t>
            </a:r>
            <a:r>
              <a:rPr lang="de-DE" dirty="0" smtClean="0"/>
              <a:t>und/oder </a:t>
            </a:r>
            <a:r>
              <a:rPr lang="de-DE" dirty="0"/>
              <a:t>isolierte 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pro Schuljahr im Rahmen einer Klassenarbeit </a:t>
            </a:r>
            <a:r>
              <a:rPr lang="de-DE" dirty="0" smtClean="0"/>
              <a:t>obligatorisch zu überprüfen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8547"/>
            <a:ext cx="8229600" cy="436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 smtClean="0"/>
              <a:t>Klassenarbeiten </a:t>
            </a:r>
            <a:r>
              <a:rPr lang="de-DE" sz="2600" b="1" dirty="0"/>
              <a:t>in </a:t>
            </a:r>
            <a:r>
              <a:rPr lang="de-DE" sz="2600" b="1" dirty="0" smtClean="0"/>
              <a:t>Stufe 1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2372" y="4365104"/>
            <a:ext cx="822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* Teilkompetenzen </a:t>
            </a:r>
            <a:r>
              <a:rPr lang="de-DE" sz="2400" dirty="0"/>
              <a:t>Hör-/</a:t>
            </a:r>
            <a:r>
              <a:rPr lang="de-DE" sz="2400" dirty="0" smtClean="0"/>
              <a:t>Hörsehverstehen, Leseverstehen und Sprachmittlung: </a:t>
            </a:r>
            <a:r>
              <a:rPr lang="de-DE" sz="2400" b="1" dirty="0" smtClean="0"/>
              <a:t>jeweils </a:t>
            </a:r>
            <a:r>
              <a:rPr lang="de-DE" sz="2400" b="1" dirty="0"/>
              <a:t>mindestens</a:t>
            </a:r>
            <a:r>
              <a:rPr lang="de-DE" sz="2400" dirty="0"/>
              <a:t> </a:t>
            </a:r>
            <a:r>
              <a:rPr lang="de-DE" sz="2400" b="1" dirty="0"/>
              <a:t>einmal pro Schuljahr </a:t>
            </a:r>
            <a:r>
              <a:rPr lang="de-DE" sz="2400" dirty="0"/>
              <a:t>im Rahmen einer Klassenarbeit </a:t>
            </a:r>
            <a:r>
              <a:rPr lang="de-DE" sz="2400" b="1" dirty="0" smtClean="0"/>
              <a:t>obligatorisch</a:t>
            </a:r>
            <a:r>
              <a:rPr lang="de-DE" sz="2400" dirty="0" smtClean="0"/>
              <a:t> zu überprüfen 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6724700" y="234380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882346" y="251409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35154" y="359234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oder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 smtClean="0"/>
              <a:t>Klassenarbeiten </a:t>
            </a:r>
            <a:r>
              <a:rPr lang="de-DE" b="1" dirty="0"/>
              <a:t>in </a:t>
            </a:r>
            <a:r>
              <a:rPr lang="de-DE" b="1" dirty="0" smtClean="0"/>
              <a:t>Stufe 2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Sprachmittlung); zusätzlich möglich: isolierte </a:t>
            </a:r>
            <a:r>
              <a:rPr lang="de-DE" dirty="0"/>
              <a:t>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</a:t>
            </a:r>
            <a:r>
              <a:rPr lang="de-DE" dirty="0" smtClean="0"/>
              <a:t>innerhalb von Stufe 2 bzw. des Lehrgangs als dritte Fremdsprache im </a:t>
            </a:r>
            <a:r>
              <a:rPr lang="de-DE" dirty="0"/>
              <a:t>Rahmen einer Klassenarbeit </a:t>
            </a:r>
            <a:r>
              <a:rPr lang="de-DE" dirty="0" smtClean="0"/>
              <a:t>obligatorisch zu überprüfen </a:t>
            </a:r>
            <a:br>
              <a:rPr lang="de-DE" dirty="0" smtClean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/>
              <a:t>Klassenarbeiten </a:t>
            </a:r>
            <a:r>
              <a:rPr lang="de-DE" sz="2400" b="1" dirty="0"/>
              <a:t>in </a:t>
            </a:r>
            <a:r>
              <a:rPr lang="de-DE" sz="2400" b="1" dirty="0" smtClean="0"/>
              <a:t>Stufe 2 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 Teilkompetenzen Hör-</a:t>
            </a:r>
            <a:r>
              <a:rPr lang="de-DE" sz="2000" dirty="0"/>
              <a:t>/</a:t>
            </a:r>
            <a:r>
              <a:rPr lang="de-DE" sz="2000" dirty="0" smtClean="0"/>
              <a:t>Hörsehverstehen, Leseverstehen und Sprachmittlung:</a:t>
            </a:r>
            <a:r>
              <a:rPr lang="de-DE" sz="2000" dirty="0"/>
              <a:t> </a:t>
            </a:r>
            <a:r>
              <a:rPr lang="de-DE" sz="2000" b="1" dirty="0" smtClean="0"/>
              <a:t>jeweils </a:t>
            </a:r>
            <a:r>
              <a:rPr lang="de-DE" sz="2000" b="1" dirty="0"/>
              <a:t>mindestens einmal innerhalb von Stufe </a:t>
            </a:r>
            <a:r>
              <a:rPr lang="de-DE" sz="2000" b="1" dirty="0" smtClean="0"/>
              <a:t>2 </a:t>
            </a:r>
            <a:r>
              <a:rPr lang="de-DE" sz="2000" dirty="0" smtClean="0"/>
              <a:t>im </a:t>
            </a:r>
            <a:r>
              <a:rPr lang="de-DE" sz="2000" dirty="0"/>
              <a:t>Rahmen einer Klassenarbeit </a:t>
            </a:r>
            <a:r>
              <a:rPr lang="de-DE" sz="2000" b="1" dirty="0" smtClean="0"/>
              <a:t>obligatorisch</a:t>
            </a:r>
            <a:r>
              <a:rPr lang="de-DE" sz="2000" dirty="0" smtClean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 smtClean="0"/>
              <a:t>Klassenarbeiten </a:t>
            </a:r>
            <a:r>
              <a:rPr lang="de-DE" b="1" dirty="0"/>
              <a:t>in </a:t>
            </a:r>
            <a:r>
              <a:rPr lang="de-DE" b="1" dirty="0" smtClean="0"/>
              <a:t>der dritten Fremdsprache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Sprachmittlung); zusätzlich möglich: isolierte </a:t>
            </a:r>
            <a:r>
              <a:rPr lang="de-DE" dirty="0"/>
              <a:t>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</a:t>
            </a:r>
            <a:r>
              <a:rPr lang="de-DE" dirty="0" smtClean="0"/>
              <a:t>innerhalb der dritten Fremdsprache im </a:t>
            </a:r>
            <a:r>
              <a:rPr lang="de-DE" dirty="0"/>
              <a:t>Rahmen einer Klassenarbeit </a:t>
            </a:r>
            <a:r>
              <a:rPr lang="de-DE" dirty="0" smtClean="0"/>
              <a:t>obligatorisch zu überprüfen </a:t>
            </a:r>
            <a:br>
              <a:rPr lang="de-DE" dirty="0" smtClean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/>
              <a:t>Klassenarbeiten </a:t>
            </a:r>
            <a:r>
              <a:rPr lang="de-DE" sz="2400" b="1" dirty="0"/>
              <a:t>in </a:t>
            </a:r>
            <a:r>
              <a:rPr lang="de-DE" sz="2400" b="1" dirty="0" smtClean="0"/>
              <a:t>der dritten Fremdsprache 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 Teilkompetenzen Hör-</a:t>
            </a:r>
            <a:r>
              <a:rPr lang="de-DE" sz="2000" dirty="0"/>
              <a:t>/</a:t>
            </a:r>
            <a:r>
              <a:rPr lang="de-DE" sz="2000" dirty="0" smtClean="0"/>
              <a:t>Hörsehverstehen, Leseverstehen und Sprachmittlung:</a:t>
            </a:r>
            <a:r>
              <a:rPr lang="de-DE" sz="2000" dirty="0"/>
              <a:t> </a:t>
            </a:r>
            <a:r>
              <a:rPr lang="de-DE" sz="2000" b="1" dirty="0" smtClean="0"/>
              <a:t>jeweils </a:t>
            </a:r>
            <a:r>
              <a:rPr lang="de-DE" sz="2000" b="1" dirty="0"/>
              <a:t>mindestens einmal innerhalb </a:t>
            </a:r>
            <a:r>
              <a:rPr lang="de-DE" sz="2000" b="1" dirty="0" smtClean="0"/>
              <a:t>der dritten Fremdsprache </a:t>
            </a:r>
            <a:r>
              <a:rPr lang="de-DE" sz="2000" dirty="0" smtClean="0"/>
              <a:t>im </a:t>
            </a:r>
            <a:r>
              <a:rPr lang="de-DE" sz="2000" dirty="0"/>
              <a:t>Rahmen einer Klassenarbeit </a:t>
            </a:r>
            <a:r>
              <a:rPr lang="de-DE" sz="2000" b="1" dirty="0" smtClean="0"/>
              <a:t>obligatorisch</a:t>
            </a:r>
            <a:r>
              <a:rPr lang="de-DE" sz="2000" dirty="0" smtClean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Wiedereinführung von G9 ab Schuljahr 2019/2020</a:t>
            </a:r>
          </a:p>
          <a:p>
            <a:pPr lvl="1"/>
            <a:r>
              <a:rPr lang="de-DE" sz="2400" dirty="0" smtClean="0"/>
              <a:t>aufsteigend, beginnend mit den Jahrgangsstufen 5 und 6</a:t>
            </a:r>
          </a:p>
          <a:p>
            <a:r>
              <a:rPr lang="de-DE" dirty="0" smtClean="0"/>
              <a:t>Weiterentwicklung des bisherigen Kernlehrplans</a:t>
            </a:r>
          </a:p>
          <a:p>
            <a:pPr lvl="1"/>
            <a:r>
              <a:rPr lang="de-DE" sz="2400" dirty="0" smtClean="0"/>
              <a:t>Orientierung an der Struktur des KLP GOSt</a:t>
            </a:r>
          </a:p>
          <a:p>
            <a:pPr lvl="1"/>
            <a:r>
              <a:rPr lang="de-DE" sz="2400" dirty="0" smtClean="0"/>
              <a:t>Gültigkeit für die Sek I des Gymnasiums, d.h. G9 und G8</a:t>
            </a:r>
            <a:endParaRPr lang="de-DE" sz="2400" dirty="0"/>
          </a:p>
          <a:p>
            <a:pPr lvl="1"/>
            <a:r>
              <a:rPr lang="de-DE" sz="2400" dirty="0"/>
              <a:t>Anpassung an </a:t>
            </a:r>
            <a:r>
              <a:rPr lang="de-DE" sz="2400" dirty="0" smtClean="0"/>
              <a:t>zeitgemäße Ansprüche (fachliche </a:t>
            </a:r>
            <a:r>
              <a:rPr lang="de-DE" sz="2400" dirty="0"/>
              <a:t>und didaktische </a:t>
            </a:r>
            <a:r>
              <a:rPr lang="de-DE" sz="2400" dirty="0" smtClean="0"/>
              <a:t>Entwicklung)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97846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Hinweis zu mündlichen Kommunikationsprüfungen</a:t>
            </a:r>
            <a:endParaRPr lang="de-DE" sz="24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Einmal </a:t>
            </a:r>
            <a:r>
              <a:rPr lang="de-DE" sz="2000" dirty="0"/>
              <a:t>im Schuljahr kann gem. § 6 Abs. 8 APO SI eine schriftliche Klassenarbeit durch eine gleichwertige Form der schriftlichen oder mündlichen Leistungsüberprüfung ersetzt werden. Dies kann auch in Form einer mündlichen Kommunikationsprüfung erfolgen.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Vereinbarung </a:t>
            </a:r>
            <a:r>
              <a:rPr lang="de-DE" sz="2000" dirty="0"/>
              <a:t>in der Fachkonferenz nach Rücksprache mit der Schulleitung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Russisch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2.2	Grundsätze 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der fachdidaktischen und fachmethodischen 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895523"/>
              </p:ext>
            </p:extLst>
          </p:nvPr>
        </p:nvGraphicFramePr>
        <p:xfrm>
          <a:off x="457200" y="1700808"/>
          <a:ext cx="8229600" cy="4195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de-DE" sz="160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7.1-2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ты любишь есть и пить?/ Мой день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(ca.</a:t>
                      </a:r>
                      <a:r>
                        <a:rPr lang="de-DE" sz="16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 U-Std.)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420504"/>
              </p:ext>
            </p:extLst>
          </p:nvPr>
        </p:nvGraphicFramePr>
        <p:xfrm>
          <a:off x="457200" y="1700808"/>
          <a:ext cx="8229600" cy="4195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de-DE" sz="160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7.1-2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ты любишь есть и пить?/ Мой день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(ca.</a:t>
                      </a:r>
                      <a:r>
                        <a:rPr lang="de-DE" sz="16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 U-Std.)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FKK:</a:t>
                      </a:r>
                    </a:p>
                    <a:p>
                      <a:endParaRPr lang="de-DE" sz="1400" b="1" u="sng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Verfügen über </a:t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sprachliche Mittel:</a:t>
                      </a:r>
                    </a:p>
                    <a:p>
                      <a:endParaRPr lang="de-DE" sz="8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ggfs. weitere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Schwerpunkt-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kompetenzbereiche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IKK: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FKK: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Verfügen über </a:t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sprachliche Mittel: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TMK:</a:t>
                      </a:r>
                    </a:p>
                    <a:p>
                      <a:endParaRPr lang="de-DE" sz="7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ggfs. weitere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Leistungsüberprüfung: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Medienbildung: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654177"/>
              </p:ext>
            </p:extLst>
          </p:nvPr>
        </p:nvGraphicFramePr>
        <p:xfrm>
          <a:off x="429816" y="1700807"/>
          <a:ext cx="8229600" cy="4327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222846">
                <a:tc gridSpan="3">
                  <a:txBody>
                    <a:bodyPr/>
                    <a:lstStyle/>
                    <a:p>
                      <a:r>
                        <a:rPr lang="de-DE" sz="160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7.1-2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ты любишь есть и пить?/ Мой день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(ca.</a:t>
                      </a:r>
                      <a:r>
                        <a:rPr lang="de-DE" sz="16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 U-Std.)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FKK:</a:t>
                      </a:r>
                    </a:p>
                    <a:p>
                      <a:r>
                        <a:rPr lang="de-DE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</a:t>
                      </a:r>
                      <a:r>
                        <a:rPr lang="de-DE" sz="14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alltäglichen Gesprächssituationen</a:t>
                      </a:r>
                      <a:r>
                        <a:rPr lang="de-DE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ihre Redeabsichten verwirklichen und angemessen interagieren</a:t>
                      </a:r>
                      <a:r>
                        <a:rPr lang="de-DE" sz="14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de-DE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auch non- und paraverbale Signale setzen</a:t>
                      </a:r>
                    </a:p>
                    <a:p>
                      <a:endParaRPr lang="de-DE" sz="1400" b="0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Hör-/Hörsehverstehen:</a:t>
                      </a:r>
                      <a:r>
                        <a:rPr lang="de-DE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einfachen Gesprächen…</a:t>
                      </a:r>
                      <a:endParaRPr lang="de-DE" sz="1400" u="non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Interkulturelles Verstehen und Handeln:</a:t>
                      </a:r>
                      <a:r>
                        <a:rPr lang="de-DE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Freizeitgestaltung und Konsumverhalten</a:t>
                      </a:r>
                    </a:p>
                    <a:p>
                      <a:r>
                        <a:rPr lang="de-DE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Wortschatz:</a:t>
                      </a:r>
                      <a:r>
                        <a:rPr lang="de-DE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Essensbezeichnungen, Zeitangaben, Stundenplan und Unterrichtsfächer</a:t>
                      </a:r>
                    </a:p>
                    <a:p>
                      <a:r>
                        <a:rPr lang="de-DE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Grammatik:</a:t>
                      </a:r>
                      <a:r>
                        <a:rPr lang="de-DE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Konjugation des Verbs , Akkusativ </a:t>
                      </a:r>
                      <a:r>
                        <a:rPr lang="de-DE" sz="1400" b="0" u="none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femininum</a:t>
                      </a:r>
                      <a:endParaRPr lang="de-DE" sz="1400" b="0" u="none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de-DE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Erstellen einer Speisekarte, Rollenspiel </a:t>
                      </a:r>
                      <a:r>
                        <a:rPr lang="de-DE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 Restaurant </a:t>
                      </a:r>
                      <a:r>
                        <a:rPr lang="de-DE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Beschreibung</a:t>
                      </a:r>
                      <a:r>
                        <a:rPr lang="de-DE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eigenen Alltags/Erstellen </a:t>
                      </a:r>
                      <a:r>
                        <a:rPr lang="de-DE" sz="1400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eines</a:t>
                      </a:r>
                      <a:r>
                        <a:rPr lang="de-DE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eigenen Tagesplans</a:t>
                      </a:r>
                    </a:p>
                    <a:p>
                      <a:r>
                        <a:rPr lang="de-DE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Verbraucherbildung:</a:t>
                      </a:r>
                      <a:r>
                        <a:rPr lang="de-DE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Ernährung und Gesundheit (Rahmenvorgabe Bereich B)</a:t>
                      </a:r>
                    </a:p>
                    <a:p>
                      <a:r>
                        <a:rPr lang="de-DE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de-DE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4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932173" y="5279526"/>
            <a:ext cx="1872208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Indikatoren des KLP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53898" y="5283936"/>
            <a:ext cx="183620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f</a:t>
            </a:r>
            <a:r>
              <a:rPr lang="de-DE" sz="1600" b="1" dirty="0" smtClean="0">
                <a:solidFill>
                  <a:schemeClr val="tx1"/>
                </a:solidFill>
              </a:rPr>
              <a:t>achliche </a:t>
            </a:r>
            <a:r>
              <a:rPr lang="de-DE" sz="1600" b="1" dirty="0" err="1" smtClean="0">
                <a:solidFill>
                  <a:schemeClr val="tx1"/>
                </a:solidFill>
              </a:rPr>
              <a:t>Konkreti-sierungen</a:t>
            </a:r>
            <a:r>
              <a:rPr lang="de-DE" sz="1600" b="1" dirty="0" smtClean="0">
                <a:solidFill>
                  <a:schemeClr val="tx1"/>
                </a:solidFill>
              </a:rPr>
              <a:t> des KLP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39619" y="5279526"/>
            <a:ext cx="208823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w</a:t>
            </a:r>
            <a:r>
              <a:rPr lang="de-DE" sz="1600" b="1" dirty="0" smtClean="0">
                <a:solidFill>
                  <a:schemeClr val="tx1"/>
                </a:solidFill>
              </a:rPr>
              <a:t>eitere UV-bezogene Absprachen der FK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Konkretisierungen von Unterrichtsvorhaben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nicht </a:t>
            </a:r>
            <a:r>
              <a:rPr lang="de-DE" dirty="0"/>
              <a:t>Teil des schulinternen </a:t>
            </a:r>
            <a:r>
              <a:rPr lang="de-DE" dirty="0" smtClean="0"/>
              <a:t>Lehrplans</a:t>
            </a:r>
          </a:p>
          <a:p>
            <a:r>
              <a:rPr lang="de-DE" dirty="0" smtClean="0"/>
              <a:t>Erstellung optional</a:t>
            </a:r>
          </a:p>
          <a:p>
            <a:r>
              <a:rPr lang="de-DE" dirty="0" smtClean="0"/>
              <a:t>Beispiele im Lehrplannavigator (Unterstützungsmaterial)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 </a:t>
            </a:r>
            <a:r>
              <a:rPr lang="de-DE" dirty="0" smtClean="0"/>
              <a:t>über zwei Stufen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</a:t>
            </a:r>
            <a:r>
              <a:rPr lang="de-DE" dirty="0" smtClean="0"/>
              <a:t>Unterrichts.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</a:t>
            </a:r>
            <a:r>
              <a:rPr lang="de-DE" dirty="0" smtClean="0"/>
              <a:t>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Russisch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</a:t>
            </a:r>
            <a:r>
              <a:rPr lang="de-DE" dirty="0" smtClean="0"/>
              <a:t>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5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2536</Words>
  <PresentationFormat>Bildschirmpräsentation (4:3)</PresentationFormat>
  <Paragraphs>587</Paragraphs>
  <Slides>47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5" baseType="lpstr">
      <vt:lpstr>Arial</vt:lpstr>
      <vt:lpstr>Calibri</vt:lpstr>
      <vt:lpstr>Corbel</vt:lpstr>
      <vt:lpstr>Symbol</vt:lpstr>
      <vt:lpstr>Times</vt:lpstr>
      <vt:lpstr>Wingdings</vt:lpstr>
      <vt:lpstr>ヒラギノ角ゴ Pro W3</vt:lpstr>
      <vt:lpstr>QUA-LiS_Vorlage_weiss</vt:lpstr>
      <vt:lpstr>Herzlich willkommen</vt:lpstr>
      <vt:lpstr>Gliederung</vt:lpstr>
      <vt:lpstr>Gliederung</vt:lpstr>
      <vt:lpstr>Grundsätze</vt:lpstr>
      <vt:lpstr>Bewährte Merkmale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 des Kernlehrplans (Russisch)</vt:lpstr>
      <vt:lpstr>Die wichtigsten Kontinuitäten</vt:lpstr>
      <vt:lpstr>Die wichtigsten Neuerungen (1)</vt:lpstr>
      <vt:lpstr>Die wichtigsten Neuerungen (2)</vt:lpstr>
      <vt:lpstr>Aufbau und neues Strukturmerkmal </vt:lpstr>
      <vt:lpstr>Beispiel Strukturmerkmal: KLP Russisch, Stufe 1, Grammatik</vt:lpstr>
      <vt:lpstr>Ausnahme: Verzicht auf fachliche Konkretisierungen</vt:lpstr>
      <vt:lpstr>Kompetenzbereiche im Vergleich: KLP SI G8 – KLP SI NEU</vt:lpstr>
      <vt:lpstr>Kompetenzbereiche</vt:lpstr>
      <vt:lpstr>  </vt:lpstr>
      <vt:lpstr>  </vt:lpstr>
      <vt:lpstr>PowerPoint-Präsentation</vt:lpstr>
      <vt:lpstr>PowerPoint-Präsentation</vt:lpstr>
      <vt:lpstr>Laterale Kompetenzen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Gliederung</vt:lpstr>
      <vt:lpstr>Gliederung für einen schulinternen Lehrplan</vt:lpstr>
      <vt:lpstr>Beispiele für Unterrichtsvorhaben: Übersicht</vt:lpstr>
      <vt:lpstr>Beispiele für Unterrichtsvorhaben: Übersicht</vt:lpstr>
      <vt:lpstr>Beispiele für Unterrichtsvorhaben: Übersicht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2018-11-19T14:12:53Z</dcterms:created>
  <dcterms:modified xsi:type="dcterms:W3CDTF">2020-06-10T08:29:14Z</dcterms:modified>
</cp:coreProperties>
</file>