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2" r:id="rId3"/>
    <p:sldId id="436" r:id="rId4"/>
    <p:sldId id="394" r:id="rId5"/>
    <p:sldId id="395" r:id="rId6"/>
    <p:sldId id="402" r:id="rId7"/>
    <p:sldId id="403" r:id="rId8"/>
    <p:sldId id="404" r:id="rId9"/>
    <p:sldId id="396" r:id="rId10"/>
    <p:sldId id="445" r:id="rId11"/>
    <p:sldId id="416" r:id="rId12"/>
    <p:sldId id="417" r:id="rId13"/>
    <p:sldId id="446" r:id="rId14"/>
    <p:sldId id="422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6" r:id="rId23"/>
    <p:sldId id="458" r:id="rId24"/>
    <p:sldId id="459" r:id="rId25"/>
    <p:sldId id="473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57" r:id="rId40"/>
    <p:sldId id="475" r:id="rId41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t, Eva-Maria" initials="ME" lastIdx="3" clrIdx="0"/>
  <p:cmAuthor id="2" name="Probst, Thomas" initials="PT" lastIdx="26" clrIdx="1"/>
  <p:cmAuthor id="3" name="Burkard, Christoph" initials="BC" lastIdx="5" clrIdx="2"/>
  <p:cmAuthor id="4" name="Weingarten, Jörg" initials="WEI" lastIdx="4" clrIdx="3"/>
  <p:cmAuthor id="5" name="vonBoetticher, Dietmar" initials="vD" lastIdx="16" clrIdx="4">
    <p:extLst>
      <p:ext uri="{19B8F6BF-5375-455C-9EA6-DF929625EA0E}">
        <p15:presenceInfo xmlns:p15="http://schemas.microsoft.com/office/powerpoint/2012/main" userId="vonBoetticher, Dietmar" providerId="None"/>
      </p:ext>
    </p:extLst>
  </p:cmAuthor>
  <p:cmAuthor id="6" name="Jörg Skubinn" initials="JS" lastIdx="1" clrIdx="5">
    <p:extLst>
      <p:ext uri="{19B8F6BF-5375-455C-9EA6-DF929625EA0E}">
        <p15:presenceInfo xmlns:p15="http://schemas.microsoft.com/office/powerpoint/2012/main" userId="780fc1acce5498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3399FF"/>
    <a:srgbClr val="DB820B"/>
    <a:srgbClr val="DA8F0B"/>
    <a:srgbClr val="FF9900"/>
    <a:srgbClr val="CC3300"/>
    <a:srgbClr val="D6E9D8"/>
    <a:srgbClr val="EFE0C8"/>
    <a:srgbClr val="EFE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78291" autoAdjust="0"/>
  </p:normalViewPr>
  <p:slideViewPr>
    <p:cSldViewPr showGuides="1">
      <p:cViewPr varScale="1">
        <p:scale>
          <a:sx n="112" d="100"/>
          <a:sy n="112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1813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58B38B7B-4761-408D-AB95-02035E81AF12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56"/>
            <a:ext cx="3077137" cy="511812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7" y="9721156"/>
            <a:ext cx="3077137" cy="511812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A6291F51-8DA5-4BA7-A2D5-48215C930B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366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/>
          </a:p>
          <a:p>
            <a:endParaRPr lang="de-DE" baseline="0"/>
          </a:p>
          <a:p>
            <a:endParaRPr lang="de-DE" baseline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920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68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6C2854E-2EE6-42DC-AFEB-2CE8CBD1F9A6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23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881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3E2739F-6031-448E-B2B2-FD6019D7FF41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24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917640" y="744480"/>
            <a:ext cx="4961160" cy="37213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14433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9099A1A-AC0A-4E94-BEEF-C7DA5796039D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25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143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9099A1A-AC0A-4E94-BEEF-C7DA5796039D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26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550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011AA42-959A-49DD-BEEE-265BAE264E46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27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780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15" name="CustomShape 3"/>
          <p:cNvSpPr/>
          <p:nvPr/>
        </p:nvSpPr>
        <p:spPr>
          <a:xfrm>
            <a:off x="3849840" y="9428040"/>
            <a:ext cx="2944800" cy="49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02759A2-3512-4AC9-854C-B06D2B31307C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28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381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3849840" y="9428040"/>
            <a:ext cx="2944800" cy="49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A7B15CB-442A-475B-9487-2B5D672E3157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29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663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21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30D7A5C-5CAA-48CC-ACA8-C961FF1553E2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30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940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A3E568C-FD9C-4A3C-B9E5-4E467AE282B0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31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15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150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27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9698285-4A5B-4B6E-99E6-51361E0536B1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32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4342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30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1D4114B-0532-44C1-B1C3-C028FFE5E5E8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33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011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33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02EBC9A-1EE7-4856-957A-A9FD8AE45CB2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34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524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36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EDBE4EC-2FA5-4E71-A934-1B3BFDDAB29E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35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605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39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CF7357B-D6F9-4803-8C67-D662F1CC7960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36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812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42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B90627F-B364-4F9C-8A81-69D8A1E961C1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37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832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45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BAA5FBC-E95C-4998-80E5-4DACEEE68451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38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496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782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1" dirty="0"/>
          </a:p>
          <a:p>
            <a:endParaRPr lang="de-DE" i="1" dirty="0"/>
          </a:p>
          <a:p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65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877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81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4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818656" cy="365125"/>
          </a:xfrm>
        </p:spPr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Kernlehrplanentwicklung  HS, RS, GS Auftaktveranstaltung Soest, 14.03.2019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ulentwicklung.nrw.de/lehrplaene/lehrplannavigator-s-i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chulentwicklung.nrw.de/lehrplaene/lehrplannavigator-s-i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3456384"/>
          </a:xfrm>
        </p:spPr>
        <p:txBody>
          <a:bodyPr/>
          <a:lstStyle/>
          <a:p>
            <a:pPr algn="ctr"/>
            <a:r>
              <a:rPr lang="de-DE" sz="3600" dirty="0">
                <a:solidFill>
                  <a:srgbClr val="0070C0"/>
                </a:solidFill>
                <a:latin typeface="+mn-lt"/>
              </a:rPr>
              <a:t/>
            </a:r>
            <a:br>
              <a:rPr lang="de-DE" sz="3600" dirty="0">
                <a:solidFill>
                  <a:srgbClr val="0070C0"/>
                </a:solidFill>
                <a:latin typeface="+mn-lt"/>
              </a:rPr>
            </a:br>
            <a:r>
              <a:rPr lang="de-DE" sz="3600" dirty="0">
                <a:solidFill>
                  <a:srgbClr val="0070C0"/>
                </a:solidFill>
                <a:latin typeface="+mn-lt"/>
              </a:rPr>
              <a:t/>
            </a:r>
            <a:br>
              <a:rPr lang="de-DE" sz="3600" dirty="0">
                <a:solidFill>
                  <a:srgbClr val="0070C0"/>
                </a:solidFill>
                <a:latin typeface="+mn-lt"/>
              </a:rPr>
            </a:br>
            <a:r>
              <a:rPr lang="de-DE" sz="3600" dirty="0">
                <a:solidFill>
                  <a:srgbClr val="0070C0"/>
                </a:solidFill>
                <a:latin typeface="+mn-lt"/>
              </a:rPr>
              <a:t/>
            </a:r>
            <a:br>
              <a:rPr lang="de-DE" sz="3600" dirty="0">
                <a:solidFill>
                  <a:srgbClr val="0070C0"/>
                </a:solidFill>
                <a:latin typeface="+mn-lt"/>
              </a:rPr>
            </a:br>
            <a:r>
              <a:rPr lang="de-DE" sz="3600" dirty="0">
                <a:solidFill>
                  <a:srgbClr val="0070C0"/>
                </a:solidFill>
              </a:rPr>
              <a:t/>
            </a:r>
            <a:br>
              <a:rPr lang="de-DE" sz="3600" dirty="0">
                <a:solidFill>
                  <a:srgbClr val="0070C0"/>
                </a:solidFill>
              </a:rPr>
            </a:br>
            <a:r>
              <a:rPr lang="de-DE" sz="3600" dirty="0">
                <a:solidFill>
                  <a:srgbClr val="0070C0"/>
                </a:solidFill>
              </a:rPr>
              <a:t/>
            </a:r>
            <a:br>
              <a:rPr lang="de-DE" sz="3600" dirty="0">
                <a:solidFill>
                  <a:srgbClr val="0070C0"/>
                </a:solidFill>
              </a:rPr>
            </a:br>
            <a:r>
              <a:rPr lang="de-DE" sz="3600" dirty="0">
                <a:solidFill>
                  <a:srgbClr val="0070C0"/>
                </a:solidFill>
              </a:rPr>
              <a:t>Neue Kernlehrpläne</a:t>
            </a:r>
            <a:br>
              <a:rPr lang="de-DE" sz="3600" dirty="0">
                <a:solidFill>
                  <a:srgbClr val="0070C0"/>
                </a:solidFill>
              </a:rPr>
            </a:br>
            <a:r>
              <a:rPr lang="de-DE" sz="3600" dirty="0">
                <a:solidFill>
                  <a:srgbClr val="0070C0"/>
                </a:solidFill>
              </a:rPr>
              <a:t>für die Sekundarstufe I der Realschule</a:t>
            </a:r>
            <a:br>
              <a:rPr lang="de-DE" sz="3600" dirty="0">
                <a:solidFill>
                  <a:srgbClr val="0070C0"/>
                </a:solidFill>
              </a:rPr>
            </a:br>
            <a:r>
              <a:rPr lang="de-DE" sz="3600" dirty="0">
                <a:solidFill>
                  <a:srgbClr val="0070C0"/>
                </a:solidFill>
              </a:rPr>
              <a:t/>
            </a:r>
            <a:br>
              <a:rPr lang="de-DE" sz="3600" dirty="0">
                <a:solidFill>
                  <a:srgbClr val="0070C0"/>
                </a:solidFill>
              </a:rPr>
            </a:br>
            <a:r>
              <a:rPr lang="de-DE" sz="3600" dirty="0">
                <a:solidFill>
                  <a:srgbClr val="0070C0"/>
                </a:solidFill>
              </a:rPr>
              <a:t>Kernlehrplan Wirtschaft</a:t>
            </a:r>
            <a:br>
              <a:rPr lang="de-DE" sz="3600" dirty="0">
                <a:solidFill>
                  <a:srgbClr val="0070C0"/>
                </a:solidFill>
              </a:rPr>
            </a:br>
            <a:r>
              <a:rPr lang="de-DE" sz="3600" dirty="0">
                <a:solidFill>
                  <a:srgbClr val="0070C0"/>
                </a:solidFill>
              </a:rPr>
              <a:t>Kernlehrplan Politik</a:t>
            </a:r>
            <a:br>
              <a:rPr lang="de-DE" sz="3600" dirty="0">
                <a:solidFill>
                  <a:srgbClr val="0070C0"/>
                </a:solidFill>
              </a:rPr>
            </a:br>
            <a:r>
              <a:rPr lang="de-DE" sz="3600" dirty="0">
                <a:latin typeface="+mn-lt"/>
              </a:rPr>
              <a:t/>
            </a:r>
            <a:br>
              <a:rPr lang="de-DE" sz="3600" dirty="0">
                <a:latin typeface="+mn-lt"/>
              </a:rPr>
            </a:br>
            <a:endParaRPr lang="de-D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147248" cy="3384376"/>
          </a:xfrm>
        </p:spPr>
        <p:txBody>
          <a:bodyPr anchor="ctr" anchorCtr="0">
            <a:normAutofit/>
          </a:bodyPr>
          <a:lstStyle/>
          <a:p>
            <a:pPr algn="ctr"/>
            <a:r>
              <a:rPr lang="de-DE" sz="3200" b="0" dirty="0">
                <a:solidFill>
                  <a:srgbClr val="0070C0"/>
                </a:solidFill>
              </a:rPr>
              <a:t>2. Übergreifende Aufgaben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13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Fokussierte Querschnittsaufgaben für alle Fächer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de-DE" b="1" dirty="0"/>
              <a:t>Bildung in der digitalen Welt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b="1" dirty="0"/>
              <a:t>Verbraucherbildung / BNE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Grundlagen: Rahmenvorgabe Verbraucherbildung, Leitlinie Bildung für nachhaltige Entwicklung</a:t>
            </a:r>
          </a:p>
          <a:p>
            <a:pPr>
              <a:spcBef>
                <a:spcPts val="1200"/>
              </a:spcBef>
            </a:pPr>
            <a:r>
              <a:rPr lang="de-DE" b="1" dirty="0"/>
              <a:t>Berufliche Orientierung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Grundlage: </a:t>
            </a:r>
            <a:r>
              <a:rPr lang="de-DE" dirty="0" err="1"/>
              <a:t>Curriculumentwicklung</a:t>
            </a:r>
            <a:r>
              <a:rPr lang="de-DE" dirty="0"/>
              <a:t> </a:t>
            </a:r>
            <a:r>
              <a:rPr lang="de-DE" dirty="0"/>
              <a:t>Studien- und Berufsorientierung </a:t>
            </a:r>
            <a:r>
              <a:rPr lang="de-DE" dirty="0"/>
              <a:t>/ </a:t>
            </a:r>
            <a:r>
              <a:rPr lang="de-DE" dirty="0" err="1"/>
              <a:t>KAoA</a:t>
            </a:r>
            <a:r>
              <a:rPr lang="de-DE" dirty="0"/>
              <a:t> / Berufsorientierungsindex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AEBBC-D1E7-344B-878A-9C4767E7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990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des </a:t>
            </a:r>
            <a:r>
              <a:rPr lang="de-DE" sz="2800" dirty="0" smtClean="0"/>
              <a:t>Medienkompetenzrahmens</a:t>
            </a:r>
            <a:endParaRPr lang="de-DE" sz="2800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Informatische</a:t>
            </a:r>
            <a:endParaRPr lang="de-DE" dirty="0"/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122772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Kernlehrpläne leisten einen wichtigen Beitrag, die Kompetenzanforderungen des MKR fachlich zu konkretisieren.</a:t>
            </a:r>
          </a:p>
          <a:p>
            <a:r>
              <a:rPr lang="de-DE" dirty="0"/>
              <a:t>Bezüge zur Informatik werden fachangemessen aufgezeigt.</a:t>
            </a:r>
          </a:p>
          <a:p>
            <a:r>
              <a:rPr lang="de-DE" dirty="0"/>
              <a:t>Weitergehende Unterstützungsmaterialien zur Stärkung der informatischen Bildung werden zur Verfügung gestellt.</a:t>
            </a:r>
          </a:p>
          <a:p>
            <a:r>
              <a:rPr lang="de-DE" dirty="0"/>
              <a:t>Der MKR ist und bleibt verbindlicher Orientierungs-rahmen für die Weiterentwicklung des schulischen Medienkonzepts.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94013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Rahmenvorgabe Verbraucherbildung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19844"/>
              </p:ext>
            </p:extLst>
          </p:nvPr>
        </p:nvGraphicFramePr>
        <p:xfrm>
          <a:off x="683565" y="1916832"/>
          <a:ext cx="7848874" cy="1909064"/>
        </p:xfrm>
        <a:graphic>
          <a:graphicData uri="http://schemas.openxmlformats.org/drawingml/2006/table">
            <a:tbl>
              <a:tblPr firstRow="1" bandRow="1"/>
              <a:tblGrid>
                <a:gridCol w="196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05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Übergreifender Bereich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Allgemeiner Konsum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Bereich A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Finanzen, Marktgeschehen und Verbraucherrecht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Bereich B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Ernährung und Gesundheit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Bereich C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Medien und Information in der digitalen Welt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Bereich 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Leben, Wohnen und Mobilität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909467" y="1628800"/>
            <a:ext cx="762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/>
              <a:t>1.</a:t>
            </a:r>
            <a:r>
              <a:rPr lang="de-DE" sz="1600"/>
              <a:t> </a:t>
            </a:r>
            <a:r>
              <a:rPr lang="de-DE" sz="1600" b="1"/>
              <a:t>Inhaltsbereiche der Verbraucherbildung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909467" y="3429000"/>
            <a:ext cx="7550965" cy="2874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de-DE" sz="1400" b="1" dirty="0"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400" b="1" dirty="0">
                <a:latin typeface="Arial"/>
                <a:ea typeface="Calibri"/>
                <a:cs typeface="Times New Roman"/>
              </a:rPr>
              <a:t>2.</a:t>
            </a:r>
            <a:r>
              <a:rPr lang="de-DE" sz="1400" dirty="0">
                <a:latin typeface="Arial"/>
                <a:ea typeface="Calibri"/>
                <a:cs typeface="Times New Roman"/>
              </a:rPr>
              <a:t> </a:t>
            </a:r>
            <a:r>
              <a:rPr lang="de-DE" sz="1400" b="1" dirty="0">
                <a:latin typeface="Arial"/>
                <a:ea typeface="Calibri"/>
                <a:cs typeface="Times New Roman"/>
              </a:rPr>
              <a:t>Ziele der Verbraucherbildung</a:t>
            </a:r>
            <a:r>
              <a:rPr lang="de-DE" sz="1400" dirty="0">
                <a:latin typeface="Arial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de-DE" sz="1400" dirty="0">
                <a:latin typeface="Arial"/>
                <a:ea typeface="Calibri"/>
                <a:cs typeface="Times New Roman"/>
              </a:rPr>
              <a:t>Auseinandersetzung mit</a:t>
            </a:r>
          </a:p>
          <a:p>
            <a:pPr>
              <a:lnSpc>
                <a:spcPct val="115000"/>
              </a:lnSpc>
            </a:pPr>
            <a:endParaRPr lang="de-DE" sz="12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individuellen Bedürfnissen und Bedarfen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gesellschaftlichen Einflüssen auf Konsumentscheidungen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individuellen und gesellschaftlichen Folgen des Konsums 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politisch-rechtlichen und sozioökonomischen Rahmenbedingungen 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Kriterien für Konsumentscheidungen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individuellen, kollektiven und politischen Gestaltungsoptionen des Konsums </a:t>
            </a:r>
            <a:endParaRPr lang="de-DE" sz="1400" dirty="0">
              <a:ea typeface="Calibri"/>
              <a:cs typeface="Times New Roman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657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Berufliche Orientierung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4077072"/>
            <a:ext cx="8229600" cy="1944216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de-DE" dirty="0"/>
              <a:t>Lern- und Kompetenzbereiche (BOX):</a:t>
            </a:r>
          </a:p>
          <a:p>
            <a:pPr lvl="1"/>
            <a:r>
              <a:rPr lang="de-DE" dirty="0"/>
              <a:t>Berufliche Sicherheit (1)</a:t>
            </a:r>
          </a:p>
          <a:p>
            <a:pPr lvl="1"/>
            <a:r>
              <a:rPr lang="de-DE" dirty="0"/>
              <a:t>Berufliches Selbstkonzept (2)</a:t>
            </a:r>
          </a:p>
          <a:p>
            <a:pPr lvl="1"/>
            <a:r>
              <a:rPr lang="de-DE" dirty="0"/>
              <a:t>Selbstwirksamkeit (3)</a:t>
            </a:r>
          </a:p>
          <a:p>
            <a:pPr lvl="1"/>
            <a:r>
              <a:rPr lang="de-DE" dirty="0"/>
              <a:t>Flexibilität (4)</a:t>
            </a:r>
          </a:p>
          <a:p>
            <a:pPr lvl="1"/>
            <a:r>
              <a:rPr lang="de-DE" dirty="0"/>
              <a:t>Berufswahlengagement (5)</a:t>
            </a:r>
          </a:p>
        </p:txBody>
      </p:sp>
      <p:pic>
        <p:nvPicPr>
          <p:cNvPr id="11" name="Grafik 2">
            <a:extLst>
              <a:ext uri="{FF2B5EF4-FFF2-40B4-BE49-F238E27FC236}">
                <a16:creationId xmlns:a16="http://schemas.microsoft.com/office/drawing/2014/main" id="{19B90162-FEA1-244B-B783-2CB046D1A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8" y="1819846"/>
            <a:ext cx="3989332" cy="213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3">
            <a:extLst>
              <a:ext uri="{FF2B5EF4-FFF2-40B4-BE49-F238E27FC236}">
                <a16:creationId xmlns:a16="http://schemas.microsoft.com/office/drawing/2014/main" id="{EFB426E5-1A55-A64D-918B-7620A627F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4" y="1841676"/>
            <a:ext cx="316639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190681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147248" cy="4104456"/>
          </a:xfrm>
        </p:spPr>
        <p:txBody>
          <a:bodyPr anchor="ctr" anchorCtr="0">
            <a:noAutofit/>
          </a:bodyPr>
          <a:lstStyle/>
          <a:p>
            <a:pPr algn="ctr"/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r>
              <a:rPr lang="de-DE" sz="3600" b="0" dirty="0">
                <a:solidFill>
                  <a:srgbClr val="0070C0"/>
                </a:solidFill>
                <a:latin typeface="+mn-lt"/>
              </a:rPr>
              <a:t>3. Schulinterne Lehrpläne</a:t>
            </a:r>
            <a:br>
              <a:rPr lang="de-DE" sz="3600" b="0" dirty="0">
                <a:solidFill>
                  <a:srgbClr val="0070C0"/>
                </a:solidFill>
                <a:latin typeface="+mn-lt"/>
              </a:rPr>
            </a:br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endParaRPr lang="de-DE" sz="3200" b="0" dirty="0">
              <a:solidFill>
                <a:srgbClr val="0070C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29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4" y="1988840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de-DE" altLang="de-DE" sz="1800" b="1" dirty="0" smtClean="0"/>
              <a:t>§ </a:t>
            </a:r>
            <a:r>
              <a:rPr lang="de-DE" altLang="de-DE" sz="1800" b="1" dirty="0" smtClean="0"/>
              <a:t>29 </a:t>
            </a:r>
            <a:r>
              <a:rPr lang="de-DE" altLang="de-DE" sz="1800" b="1" dirty="0" err="1" smtClean="0"/>
              <a:t>SchulG</a:t>
            </a:r>
            <a:r>
              <a:rPr lang="de-DE" altLang="de-DE" sz="1800" b="1" dirty="0" smtClean="0"/>
              <a:t> </a:t>
            </a:r>
            <a:endParaRPr lang="de-DE" altLang="de-DE" sz="18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86417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de-DE" altLang="de-DE" sz="1600" b="1" dirty="0" smtClean="0"/>
              <a:t>§ </a:t>
            </a:r>
            <a:r>
              <a:rPr lang="de-DE" altLang="de-DE" sz="1600" b="1" dirty="0" smtClean="0"/>
              <a:t>70 </a:t>
            </a:r>
            <a:r>
              <a:rPr lang="de-DE" altLang="de-DE" sz="1600" b="1" dirty="0" err="1" smtClean="0"/>
              <a:t>SchulG</a:t>
            </a:r>
            <a:r>
              <a:rPr lang="de-DE" altLang="de-DE" sz="1600" b="1" dirty="0" smtClean="0"/>
              <a:t> </a:t>
            </a:r>
            <a:endParaRPr lang="de-DE" altLang="de-DE" sz="16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Bildungsgangkonferenz</a:t>
            </a:r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fachdidaktischen und fachmethodischen Arbeit</a:t>
            </a:r>
            <a:r>
              <a:rPr lang="de-DE" altLang="de-DE" sz="1600" dirty="0">
                <a:solidFill>
                  <a:srgbClr val="FF0000"/>
                </a:solidFill>
              </a:rPr>
              <a:t>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Lernmitteln</a:t>
            </a:r>
            <a:r>
              <a:rPr lang="de-DE" altLang="de-DE" sz="1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379993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/>
              <a:t>Curriculumentwicklung</a:t>
            </a:r>
            <a:endParaRPr lang="de-DE" sz="16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109506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8450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Die Kernlehrpläne </a:t>
            </a:r>
            <a:r>
              <a:rPr lang="de-DE" dirty="0"/>
              <a:t>Wirtschaft und                                             Politik im Detail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  <p:pic>
        <p:nvPicPr>
          <p:cNvPr id="7" name="Picture 2" descr="http://www.unifr.ch/pedg/bild_foto_logo/agend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196919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61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von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9890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4155699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</a:t>
            </a:r>
            <a:r>
              <a:rPr lang="de-DE" sz="2800" dirty="0"/>
              <a:t>für einen schulinternen Lehrplan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323528" y="1772816"/>
            <a:ext cx="8568952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600" dirty="0"/>
              <a:t>2.1 	</a:t>
            </a:r>
            <a:r>
              <a:rPr lang="de-DE" sz="2600" dirty="0" smtClean="0"/>
              <a:t>Unterrichtsvorhaben [tabellarische Übersicht]</a:t>
            </a:r>
            <a:r>
              <a:rPr lang="de-DE" sz="2600" dirty="0"/>
              <a:t>	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600" dirty="0"/>
              <a:t>2.2	Grundsätze der fachmethodischen und fachdidaktischen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buNone/>
            </a:pPr>
            <a:endParaRPr lang="de-DE" sz="2600" dirty="0"/>
          </a:p>
          <a:p>
            <a:pPr marL="0" indent="0" defTabSz="536575">
              <a:buNone/>
            </a:pPr>
            <a:r>
              <a:rPr lang="de-DE" sz="2600" dirty="0"/>
              <a:t>Unterstützungsmaterial im Lehrplannavigator: (</a:t>
            </a:r>
            <a:r>
              <a:rPr lang="de-DE" sz="2600" dirty="0">
                <a:hlinkClick r:id="rId2"/>
              </a:rPr>
              <a:t>https://www.schulentwicklung.nrw.de/lehrplaene/lehrplannavigator-s-i/</a:t>
            </a:r>
            <a:r>
              <a:rPr lang="de-DE" sz="2600" dirty="0"/>
              <a:t>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220944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147248" cy="3096344"/>
          </a:xfrm>
        </p:spPr>
        <p:txBody>
          <a:bodyPr anchor="ctr" anchorCtr="0">
            <a:noAutofit/>
          </a:bodyPr>
          <a:lstStyle/>
          <a:p>
            <a:pPr algn="ctr"/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r>
              <a:rPr lang="de-DE" sz="3600" b="0" dirty="0">
                <a:solidFill>
                  <a:srgbClr val="0070C0"/>
                </a:solidFill>
                <a:latin typeface="+mn-lt"/>
              </a:rPr>
              <a:t>4. Die Kernlehrpläne Wirtschaft </a:t>
            </a:r>
            <a:br>
              <a:rPr lang="de-DE" sz="3600" b="0" dirty="0">
                <a:solidFill>
                  <a:srgbClr val="0070C0"/>
                </a:solidFill>
                <a:latin typeface="+mn-lt"/>
              </a:rPr>
            </a:br>
            <a:r>
              <a:rPr lang="de-DE" sz="3600" b="0" dirty="0">
                <a:solidFill>
                  <a:srgbClr val="0070C0"/>
                </a:solidFill>
                <a:latin typeface="+mn-lt"/>
              </a:rPr>
              <a:t>und Politik im Detail</a:t>
            </a:r>
            <a:br>
              <a:rPr lang="de-DE" sz="3600" b="0" dirty="0">
                <a:solidFill>
                  <a:srgbClr val="0070C0"/>
                </a:solidFill>
                <a:latin typeface="+mn-lt"/>
              </a:rPr>
            </a:br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endParaRPr lang="de-DE" sz="3200" b="0" dirty="0">
              <a:solidFill>
                <a:srgbClr val="0070C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566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Die wichtigsten Kontinuitäten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Beibehalten der drei Bezugsdisziplinen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Ökonomie </a:t>
            </a:r>
            <a:endParaRPr lang="de-DE" sz="22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de-DE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Politikwissenschaft</a:t>
            </a:r>
            <a:r>
              <a:rPr lang="de-DE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22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Soziologie</a:t>
            </a:r>
            <a:endParaRPr lang="de-DE" sz="22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39"/>
              </a:spcBef>
            </a:pPr>
            <a:endParaRPr lang="de-DE" sz="22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Prinzip der Interdisziplinarität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ökonomisches Orientierungs- und Handlungswissen</a:t>
            </a:r>
            <a:endParaRPr lang="de-DE" sz="22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spc="-1" dirty="0" smtClean="0">
                <a:latin typeface="Calibri"/>
                <a:ea typeface="DejaVu Sans"/>
              </a:rPr>
              <a:t>Grundlagen der politischen Bildung</a:t>
            </a:r>
            <a:r>
              <a:rPr lang="de-DE" sz="2200" b="0" strike="noStrike" spc="-1" dirty="0" smtClean="0">
                <a:latin typeface="Calibri"/>
                <a:ea typeface="DejaVu Sans"/>
              </a:rPr>
              <a:t> </a:t>
            </a:r>
            <a:endParaRPr lang="de-DE" sz="22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Betrachtung gesellschaftlicher Strukturen, Prozesse und Phänomene </a:t>
            </a: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200" b="0" strike="noStrike" spc="-1" dirty="0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D3909D1-0302-4268-A220-A4943FC6783B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23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3186025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Die wichtigsten Kontinuitäten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457200" y="1700280"/>
            <a:ext cx="8228160" cy="4319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3500" lnSpcReduction="20000"/>
          </a:bodyPr>
          <a:lstStyle/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de-DE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Kompetenzbereiche</a:t>
            </a:r>
            <a:endParaRPr lang="de-DE" sz="36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Sachkompetenz</a:t>
            </a:r>
            <a:endParaRPr lang="de-DE" sz="28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Methodenkompetenz</a:t>
            </a:r>
            <a:endParaRPr lang="de-DE" sz="28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Urteilskompetenz</a:t>
            </a:r>
            <a:endParaRPr lang="de-DE" sz="28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Handlungskompetenz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de-DE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Abstraktionsebenen</a:t>
            </a:r>
            <a:endParaRPr lang="de-DE" sz="36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Symbol"/>
              <a:buChar char="-"/>
            </a:pPr>
            <a:r>
              <a:rPr lang="de-DE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Ebene: </a:t>
            </a:r>
            <a:r>
              <a:rPr lang="de-DE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Beschreibungen der Kompetenzbereiche</a:t>
            </a:r>
            <a:endParaRPr lang="de-DE" sz="2600" b="0" strike="noStrike" spc="-1">
              <a:latin typeface="Arial"/>
            </a:endParaRPr>
          </a:p>
          <a:p>
            <a:pPr marL="1143000" lvl="2" indent="-2271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Symbol"/>
              <a:buChar char="-"/>
            </a:pPr>
            <a:r>
              <a:rPr lang="de-DE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Ebene: </a:t>
            </a:r>
            <a:r>
              <a:rPr lang="de-DE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Übergeordnete Kompetenzen differenziert bis zum Ende der Sek. I</a:t>
            </a:r>
            <a:endParaRPr lang="de-DE" sz="2600" b="0" strike="noStrike" spc="-1">
              <a:latin typeface="Arial"/>
            </a:endParaRPr>
          </a:p>
          <a:p>
            <a:pPr marL="1600200" lvl="3" indent="-2271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Symbol"/>
              <a:buChar char="-"/>
            </a:pPr>
            <a:r>
              <a:rPr lang="de-DE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Ebene: </a:t>
            </a:r>
            <a:r>
              <a:rPr lang="de-DE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Konkretisierte Kompetenzen zu den einzelnen Inhaltsfeldern</a:t>
            </a:r>
            <a:endParaRPr lang="de-DE" sz="2600" b="0" strike="noStrike" spc="-1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F0946DC-C147-4276-9267-B28DAAB5E106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24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3442477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Die wichtigsten </a:t>
            </a:r>
            <a:r>
              <a:rPr lang="de-DE" sz="3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Neuerungen (I)</a:t>
            </a:r>
            <a:endParaRPr lang="de-DE" sz="3400" b="0" strike="noStrike" spc="-1" dirty="0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457200" y="174456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Einführung des neuen Schulfachs Wirtschaft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000" spc="-1" dirty="0" smtClean="0">
                <a:solidFill>
                  <a:srgbClr val="000000"/>
                </a:solidFill>
                <a:latin typeface="Calibri"/>
                <a:ea typeface="DejaVu Sans"/>
              </a:rPr>
              <a:t>Die Fächer Wirtschaft und Politik können auch integriert im Fächerverbund Wirtschaft-Politik unterrichtet werden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000" spc="-1" dirty="0" smtClean="0">
                <a:solidFill>
                  <a:srgbClr val="000000"/>
                </a:solidFill>
                <a:latin typeface="Calibri"/>
                <a:ea typeface="DejaVu Sans"/>
              </a:rPr>
              <a:t>Die Schule stellt bei integriertem Unterricht sicher, dass die Vorgaben der jeweiligen Einzelfachkernlehrpläne umgesetzt werden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Unterstützungsmaterialien für den Fächerverbund Wirtschaft-Politik folgen</a:t>
            </a:r>
          </a:p>
          <a:p>
            <a:pPr>
              <a:spcBef>
                <a:spcPts val="561"/>
              </a:spcBef>
            </a:pPr>
            <a:r>
              <a:rPr lang="de-DE" sz="2000" spc="-1" dirty="0" smtClean="0">
                <a:solidFill>
                  <a:srgbClr val="000000"/>
                </a:solidFill>
                <a:latin typeface="Calibri"/>
                <a:ea typeface="DejaVu Sans"/>
              </a:rPr>
              <a:t>Stundenumfang </a:t>
            </a:r>
            <a:r>
              <a:rPr lang="de-DE" sz="2000" spc="-1" dirty="0">
                <a:solidFill>
                  <a:srgbClr val="000000"/>
                </a:solidFill>
                <a:latin typeface="Calibri"/>
                <a:ea typeface="DejaVu Sans"/>
              </a:rPr>
              <a:t>(gem. APO-SI RS): </a:t>
            </a:r>
          </a:p>
          <a:p>
            <a:pPr marL="457200" indent="-457200"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000" spc="-1" dirty="0">
                <a:solidFill>
                  <a:srgbClr val="000000"/>
                </a:solidFill>
                <a:latin typeface="Calibri"/>
                <a:ea typeface="DejaVu Sans"/>
              </a:rPr>
              <a:t>5 Wochenstunden für Politik</a:t>
            </a:r>
          </a:p>
          <a:p>
            <a:pPr marL="457200" indent="-457200"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000" spc="-1" dirty="0">
                <a:solidFill>
                  <a:srgbClr val="000000"/>
                </a:solidFill>
                <a:latin typeface="Calibri"/>
                <a:ea typeface="DejaVu Sans"/>
              </a:rPr>
              <a:t>5 Wochenstunden für Wirtschaft</a:t>
            </a:r>
          </a:p>
          <a:p>
            <a:pPr marL="457200" indent="-457200"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000" spc="-1" dirty="0">
                <a:solidFill>
                  <a:srgbClr val="000000"/>
                </a:solidFill>
                <a:latin typeface="Calibri"/>
                <a:ea typeface="DejaVu Sans"/>
              </a:rPr>
              <a:t>10 Wochenstunden für Wirtschaft-Politik</a:t>
            </a:r>
          </a:p>
        </p:txBody>
      </p:sp>
      <p:sp>
        <p:nvSpPr>
          <p:cNvPr id="290" name="CustomShape 3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EE43780-5B44-4D81-A021-97491C035BC2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25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1184095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Die wichtigsten </a:t>
            </a:r>
            <a:r>
              <a:rPr lang="de-DE" sz="3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Neuerungen (II)</a:t>
            </a:r>
            <a:endParaRPr lang="de-DE" sz="3400" b="0" strike="noStrike" spc="-1" dirty="0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457200" y="174456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Eigenes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Inhaltsfeld „Beruf und Arbeitswelt“</a:t>
            </a:r>
            <a:endParaRPr lang="de-D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Berücksichtigung der Digitalisierung und der Bildung für nachhaltige 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Entwicklung</a:t>
            </a:r>
            <a:endParaRPr lang="de-DE" sz="2800" b="0" strike="noStrike" spc="-1" dirty="0"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EE43780-5B44-4D81-A021-97491C035BC2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26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734234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Aufgaben und </a:t>
            </a:r>
            <a:r>
              <a:rPr lang="de-DE" sz="3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Ziele</a:t>
            </a:r>
            <a:r>
              <a:rPr lang="de-DE" sz="3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3400" b="0" spc="-1" dirty="0" smtClean="0">
                <a:latin typeface="Calibri"/>
                <a:ea typeface="DejaVu Sans"/>
              </a:rPr>
              <a:t>der </a:t>
            </a:r>
            <a:r>
              <a:rPr lang="de-DE" sz="3400" b="0" spc="-1" dirty="0">
                <a:latin typeface="Calibri"/>
                <a:ea typeface="DejaVu Sans"/>
              </a:rPr>
              <a:t>Fächer </a:t>
            </a:r>
            <a:endParaRPr lang="de-DE" sz="3400" b="0" spc="-1" dirty="0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C2B0977-9910-4C79-9C84-ADE831572E01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27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dirty="0"/>
              <a:t/>
            </a:r>
            <a:br>
              <a:rPr dirty="0"/>
            </a:b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Entwicklung ökonomischer </a:t>
            </a:r>
            <a:r>
              <a:rPr lang="de-DE" sz="28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und </a:t>
            </a:r>
            <a:r>
              <a:rPr lang="de-DE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politischer 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Mündigkeit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de-DE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Ziel</a:t>
            </a: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ist es, die Schülerinnen und Schüler zu befähigen,</a:t>
            </a:r>
            <a:endParaRPr lang="de-DE" sz="24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ihre Interessen in Wirtschaft, Politik und Gesellschaft mündig zu vertreten,</a:t>
            </a:r>
            <a:endParaRPr lang="de-DE" sz="24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sachkundig zu urteilen,</a:t>
            </a:r>
            <a:endParaRPr lang="de-DE" sz="24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verantwortungsvoll sowie demokratisch zu handeln.</a:t>
            </a:r>
            <a:endParaRPr lang="de-DE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353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457200" y="1125360"/>
            <a:ext cx="8228160" cy="4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Strukturmerkmale des KLP Wirtschaft </a:t>
            </a:r>
            <a:r>
              <a:rPr lang="de-DE" sz="3400" spc="-1" dirty="0" smtClean="0">
                <a:solidFill>
                  <a:srgbClr val="000000"/>
                </a:solidFill>
                <a:latin typeface="Calibri"/>
                <a:ea typeface="DejaVu Sans"/>
              </a:rPr>
              <a:t>und</a:t>
            </a:r>
            <a:r>
              <a:rPr lang="de-DE" sz="3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Politik</a:t>
            </a:r>
            <a:endParaRPr lang="de-DE" sz="3400" b="0" strike="noStrike" spc="-1" dirty="0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3419640" y="6203880"/>
            <a:ext cx="2664000" cy="6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8101080" y="6356520"/>
            <a:ext cx="584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9E688DE-83D7-4AB5-9A2A-7F4E9390C502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28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00" name="CustomShape 5"/>
          <p:cNvSpPr/>
          <p:nvPr/>
        </p:nvSpPr>
        <p:spPr>
          <a:xfrm>
            <a:off x="457200" y="2205000"/>
            <a:ext cx="8250840" cy="3093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Jeweils 6 Inhaltsfelder</a:t>
            </a:r>
            <a:endParaRPr lang="de-DE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de-DE" sz="32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Inhaltsfelder stellen keine Unterrichtsvorhaben dar. </a:t>
            </a:r>
            <a:endParaRPr lang="de-DE" sz="28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Über Unterrichtsvorhaben lässt sich eine Verknüpfung </a:t>
            </a:r>
            <a:endParaRPr lang="de-DE" sz="28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von Inhaltsfeldern realisieren. </a:t>
            </a:r>
            <a:endParaRPr lang="de-DE" sz="2800" b="0" strike="noStrike" spc="-1" dirty="0">
              <a:latin typeface="Arial"/>
            </a:endParaRPr>
          </a:p>
        </p:txBody>
      </p:sp>
      <p:sp>
        <p:nvSpPr>
          <p:cNvPr id="301" name="CustomShape 6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302" name="CustomShape 7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8E6CED3-E0AC-47E8-97DE-08D91FAD47D9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28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3721950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457200" y="1125360"/>
            <a:ext cx="823932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Strukturmerkmale des KLP Wirtschaft 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  <a:ea typeface="DejaVu Sans"/>
              </a:rPr>
              <a:t>und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Politik</a:t>
            </a:r>
            <a:endParaRPr lang="de-DE" sz="2800" b="0" strike="noStrike" spc="-1" dirty="0"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17928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3419640" y="6203880"/>
            <a:ext cx="2664000" cy="6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306" name="CustomShape 4"/>
          <p:cNvSpPr/>
          <p:nvPr/>
        </p:nvSpPr>
        <p:spPr>
          <a:xfrm>
            <a:off x="8101080" y="6356520"/>
            <a:ext cx="584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42C35A9-B5FD-49D3-A9D7-ACE99CEA43DB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29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07" name="CustomShape 5"/>
          <p:cNvSpPr/>
          <p:nvPr/>
        </p:nvSpPr>
        <p:spPr>
          <a:xfrm>
            <a:off x="46836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</p:txBody>
      </p:sp>
      <p:graphicFrame>
        <p:nvGraphicFramePr>
          <p:cNvPr id="308" name="Table 6"/>
          <p:cNvGraphicFramePr/>
          <p:nvPr/>
        </p:nvGraphicFramePr>
        <p:xfrm>
          <a:off x="539640" y="2034720"/>
          <a:ext cx="8064720" cy="3608640"/>
        </p:xfrm>
        <a:graphic>
          <a:graphicData uri="http://schemas.openxmlformats.org/drawingml/2006/table">
            <a:tbl>
              <a:tblPr/>
              <a:tblGrid>
                <a:gridCol w="403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8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Inhaltsfelder</a:t>
                      </a:r>
                      <a:endParaRPr lang="de-DE" sz="2800" b="0" strike="noStrike" spc="-1">
                        <a:latin typeface="Arial"/>
                      </a:endParaRPr>
                    </a:p>
                    <a:p>
                      <a:pPr marL="343080" indent="-341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Inhaltsfeldbeschreibungen</a:t>
                      </a:r>
                      <a:endParaRPr lang="de-DE" sz="2200" b="0" strike="noStrike" spc="-1">
                        <a:latin typeface="Arial"/>
                      </a:endParaRPr>
                    </a:p>
                    <a:p>
                      <a:pPr marL="343080" indent="-341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Inhaltliche Schwerpunkte zu den IF</a:t>
                      </a:r>
                      <a:endParaRPr lang="de-DE" sz="2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8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Kompetenzen</a:t>
                      </a:r>
                      <a:endParaRPr lang="de-DE" sz="2800" b="0" strike="noStrike" spc="-1">
                        <a:latin typeface="Arial"/>
                      </a:endParaRPr>
                    </a:p>
                    <a:p>
                      <a:pPr marL="343080" indent="-341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Beschreibungen der Kompetenzbereiche</a:t>
                      </a:r>
                      <a:endParaRPr lang="de-DE" sz="2200" b="0" strike="noStrike" spc="-1">
                        <a:latin typeface="Arial"/>
                      </a:endParaRPr>
                    </a:p>
                    <a:p>
                      <a:pPr marL="343080" indent="-341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Übergeordnete Kompetenzerwartungen</a:t>
                      </a:r>
                      <a:endParaRPr lang="de-DE" sz="2200" b="0" strike="noStrike" spc="-1">
                        <a:latin typeface="Arial"/>
                      </a:endParaRPr>
                    </a:p>
                    <a:p>
                      <a:pPr marL="343080" indent="-341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Konkretisierte Kompetenzerwartungen zu den IF im Bereich der Sach- und Urteilskompetenz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9" name="CustomShape 7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310" name="CustomShape 8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1B5EE02-6EEC-4E60-A6D4-7DA8DDA9C861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29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420157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147248" cy="3816424"/>
          </a:xfrm>
        </p:spPr>
        <p:txBody>
          <a:bodyPr anchor="ctr" anchorCtr="0">
            <a:noAutofit/>
          </a:bodyPr>
          <a:lstStyle/>
          <a:p>
            <a:pPr algn="ctr"/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r>
              <a:rPr lang="de-DE" sz="3600" b="0" dirty="0">
                <a:solidFill>
                  <a:srgbClr val="0070C0"/>
                </a:solidFill>
                <a:latin typeface="+mn-lt"/>
              </a:rPr>
              <a:t>1. Merkmale der neuen Kernlehrpläne</a:t>
            </a:r>
            <a:br>
              <a:rPr lang="de-DE" sz="3600" b="0" dirty="0">
                <a:solidFill>
                  <a:srgbClr val="0070C0"/>
                </a:solidFill>
                <a:latin typeface="+mn-lt"/>
              </a:rPr>
            </a:br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endParaRPr lang="de-DE" sz="3200" b="0" dirty="0">
              <a:solidFill>
                <a:srgbClr val="0070C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3491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Stärkung der Fachlichkeit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457200" y="170064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Leitendes Prinzip für die Konzeption aller Inhaltsfelder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Präzisere Beschreibung der Inhaltsfelder</a:t>
            </a:r>
            <a:endParaRPr lang="de-DE" sz="22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Stärkere Konkretion von fachlichen Schwerpunkten</a:t>
            </a:r>
            <a:endParaRPr lang="de-DE" sz="22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Beschreibung fachlicher Prozesse durch konkretisierte Kompetenzerwartungen</a:t>
            </a: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Veranschaulichung am Inhaltsfeld 1</a:t>
            </a:r>
            <a:r>
              <a:rPr lang="de-DE" sz="28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de-DE" sz="2800" b="0" strike="noStrike" spc="-1" dirty="0">
                <a:latin typeface="Calibri"/>
                <a:ea typeface="DejaVu Sans"/>
              </a:rPr>
              <a:t>des KLP Wirtschaft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Wirtschaftliches Handeln in der marktwirtschaftlichen Ordnung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DF998A1-DA7E-4558-B39E-F7BED9B93CF3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30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1254416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Stärkung der Fachlichkeit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Präzisere Beschreibung der Inhaltsfelder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de-DE" sz="240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IF 1: Wirtschaftliches Handeln in der marktwirtschaftlichen Ordnung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[…] Zentrales Anliegen dieses Inhaltsfeldes ist die 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Förderung einer ökonomischen Grundbildung </a:t>
            </a: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mit dem Ziel einer Stärkung der unterschiedlichen aktuellen sowie zukünftigen wirtschaftlichen Rollen der Schülerinnen und Schüler.[…] </a:t>
            </a: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(KLP Wirtschaft, Kap. 2.1)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659B595-47EB-4E58-991C-0544F197A05D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31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1671206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Stärkung der Fachlichkeit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Stärkere Konkretion von fachlichen Schwerpunkten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pc="-1" dirty="0" smtClean="0">
                <a:latin typeface="Calibri"/>
                <a:ea typeface="DejaVu Sans"/>
              </a:rPr>
              <a:t>W</a:t>
            </a:r>
            <a:r>
              <a:rPr lang="de-DE" sz="2400" b="0" strike="noStrike" spc="-1" dirty="0" smtClean="0">
                <a:latin typeface="Calibri"/>
                <a:ea typeface="DejaVu Sans"/>
              </a:rPr>
              <a:t>i</a:t>
            </a:r>
            <a:r>
              <a:rPr lang="de-DE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rtschaftliches </a:t>
            </a: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Handeln als Grundlage menschlicher Existenz: Bedürfnisse, Bedarf und Güter </a:t>
            </a:r>
            <a:endParaRPr lang="de-DE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Funktionen des Geldes und Taschengeldverwendung </a:t>
            </a:r>
            <a:endParaRPr lang="de-DE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Rechte und Pflichten minderjähriger Verbraucherinnen und Verbraucher </a:t>
            </a:r>
            <a:endParaRPr lang="de-DE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Verkaufsstrategien in der Konsumgesellschaft </a:t>
            </a:r>
            <a:endParaRPr lang="de-DE" sz="24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lang="de-DE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de-DE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KLP Wirtschaft, Kap. 2.2, IF 1)</a:t>
            </a:r>
            <a:endParaRPr lang="de-DE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322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BDFB68B-B68C-4ABC-9E88-002608154470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32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812955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Stärkung der Fachlichkeit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457200" y="1700280"/>
            <a:ext cx="8228160" cy="424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0500" lnSpcReduction="20000"/>
          </a:bodyPr>
          <a:lstStyle/>
          <a:p>
            <a:pPr>
              <a:lnSpc>
                <a:spcPct val="100000"/>
              </a:lnSpc>
              <a:spcBef>
                <a:spcPts val="581"/>
              </a:spcBef>
            </a:pPr>
            <a:r>
              <a:rPr lang="de-DE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Beschreibung fachlicher Prozesse durch konkretisierte Kompetenzerwartungen</a:t>
            </a:r>
            <a:endParaRPr lang="de-DE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de-DE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lang="de-DE" sz="29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Sachkompetenz</a:t>
            </a:r>
            <a:endParaRPr lang="de-DE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lang="de-DE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Die Schülerinnen und Schüler</a:t>
            </a:r>
            <a:endParaRPr lang="de-DE" sz="29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de-DE" sz="2800" spc="-1" dirty="0" smtClean="0">
                <a:solidFill>
                  <a:srgbClr val="000000"/>
                </a:solidFill>
                <a:latin typeface="Calibri"/>
                <a:ea typeface="DejaVu Sans"/>
              </a:rPr>
              <a:t>beschreiben materielle und immaterielle Bedürfnisse,</a:t>
            </a:r>
            <a:endParaRPr lang="de-DE" sz="2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beschreiben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das Spannungsfeld zwischen Konsumwünschen und verfügbaren Mitteln,</a:t>
            </a:r>
            <a:endParaRPr lang="de-DE" sz="28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erläutern Funktionen des Geldes als Tausch-, Wertaufbewahrungs- und Rechenmittel,</a:t>
            </a:r>
            <a:endParaRPr lang="de-DE" sz="28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beschreiben verschiedene, auch digitale, 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Verkaufsstrategien.    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KLP Wirtschaft, Kap. 2.2, IF 1)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7C5FCDF-E536-46D6-BCF0-D3EFB029A106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33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2886941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Stärkung der Fachlichkeit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de-DE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Beschreibung fachlicher Prozesse durch konkretisierte Kompetenzerwartungen</a:t>
            </a:r>
            <a:endParaRPr lang="de-DE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de-DE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de-DE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Urteilskompetenz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Die Schülerinnen und Schüler</a:t>
            </a:r>
            <a:endParaRPr lang="de-DE" sz="24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bewerten die eigenen Konsumwünsche und -entscheidungen im Hinblick auf Nutzen und zur Verfügung stehende Mittel,</a:t>
            </a:r>
            <a:endParaRPr lang="de-DE" sz="24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beurteilen Grenzen und Folgen ihres Konsumentenhandelns auch unter rechtlichen Aspekten</a:t>
            </a:r>
            <a:endParaRPr lang="de-DE" sz="24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beurteilen den Einfluss von Werbung und sozialen Medien auf das eigene </a:t>
            </a:r>
            <a:r>
              <a:rPr lang="de-DE" sz="2400" b="0" strike="noStrike" spc="-1" dirty="0" smtClean="0">
                <a:latin typeface="Calibri"/>
                <a:ea typeface="DejaVu Sans"/>
              </a:rPr>
              <a:t>Konsumverhalten</a:t>
            </a: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de-DE" sz="13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de-DE" sz="15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KLP </a:t>
            </a:r>
            <a:r>
              <a:rPr lang="de-DE" sz="15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Wirtschaft, </a:t>
            </a:r>
            <a:r>
              <a:rPr lang="de-DE" sz="15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Kap. 2.2, IF 1</a:t>
            </a:r>
            <a:r>
              <a:rPr lang="de-DE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de-DE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de-DE" sz="1900" b="0" strike="noStrike" spc="-1" dirty="0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330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E1C5BE6-6695-44CE-8807-85250AA54FA1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34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593989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rPr lang="de-DE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Fachdidaktische Prinzipien</a:t>
            </a:r>
            <a:r>
              <a:t/>
            </a:r>
            <a:br/>
            <a:endParaRPr lang="de-DE" sz="3200" b="0" strike="noStrike" spc="-1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Im </a:t>
            </a: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KLP keine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Vorgabe von fachdidaktischen Prinzipien 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Daher: 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Auswahl geeigneter fachdidaktischer Prinzipien zur Förderung fachlicher Kompetenzen </a:t>
            </a:r>
            <a:r>
              <a:rPr lang="de-DE" sz="2400" b="0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durch die Lehrkraft</a:t>
            </a:r>
            <a:endParaRPr lang="de-DE" sz="2400" b="0" u="sng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fachdidaktische Hinweise können im schulinternen Lehrplan </a:t>
            </a:r>
            <a:r>
              <a:rPr lang="de-DE" sz="2400" b="0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durch die Fachkonferenz </a:t>
            </a: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festgelegt werden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334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39EB5AA-D49B-4E16-95CE-ACA06968E9CA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35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3791646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Stärkung der ökonomischen Bildung unter Einbeziehung politischer Dimensionen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324D4B5-042B-4A8A-A83F-DDD3D929416B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36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397440" y="1850400"/>
            <a:ext cx="871164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de-DE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IF 1: 	Wirtschaftliches Handeln in der marktwirtschaftlichen Ordnung 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de-DE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IF 2: 	Nachhaltige </a:t>
            </a:r>
            <a:r>
              <a:rPr lang="de-DE" sz="2100" b="0" strike="noStrike" spc="-1" dirty="0">
                <a:latin typeface="Calibri"/>
                <a:ea typeface="DejaVu Sans"/>
              </a:rPr>
              <a:t>Entwicklung in </a:t>
            </a:r>
            <a:r>
              <a:rPr lang="de-DE" sz="2100" b="0" strike="noStrike" spc="-1" dirty="0" smtClean="0">
                <a:latin typeface="Calibri"/>
                <a:ea typeface="DejaVu Sans"/>
              </a:rPr>
              <a:t>Wirtschaft, Politik </a:t>
            </a:r>
            <a:r>
              <a:rPr lang="de-DE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und Gesellschaft 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de-DE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IF 3: 	Unternehmen, Arbeitgeber- und Arbeitnehmervertretungen in der 	Sozialen Marktwirtschaft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de-DE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IF 4: 	Handeln als Verbraucherinnen und Verbraucher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de-DE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IF 5: 	Globalisierte Strukturen und Prozesse in der Wirtschaft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de-DE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IF 6: 	Beruf und Arbeitswelt</a:t>
            </a:r>
            <a:endParaRPr lang="de-DE" sz="2100" b="0" strike="noStrike" spc="-1" dirty="0">
              <a:latin typeface="Arial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2093667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Fachliche Umsetzung neuer KLP-Merkmale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Querschnittsaufgaben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Leitfach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der Verbraucherbildung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Rahmenvorgabe Verbraucherbildung (RV VB)</a:t>
            </a:r>
            <a:endParaRPr lang="de-DE" sz="20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Bildung in der digitalen Welt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Medienkompetenzrahmen (MKR)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342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623F329-67E2-4225-AA61-E87797D06FEA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37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426788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Fachliche Umsetzung neuer KLP-Merkmale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Leitfach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der Verbraucherbildung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 dirty="0">
                <a:latin typeface="Calibri"/>
                <a:ea typeface="DejaVu Sans"/>
              </a:rPr>
              <a:t>KLP Wirtschaft, IF 4: Handeln als Verbraucherinnen und Verbraucher</a:t>
            </a:r>
            <a:endParaRPr lang="de-DE" sz="20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 dirty="0">
                <a:latin typeface="Calibri"/>
                <a:ea typeface="DejaVu Sans"/>
              </a:rPr>
              <a:t>Kompetenzerwartungen zur RV VB in zahlreichen </a:t>
            </a:r>
            <a:r>
              <a:rPr lang="de-DE" sz="2000" b="0" strike="noStrike" spc="-1" dirty="0" smtClean="0">
                <a:latin typeface="Calibri"/>
                <a:ea typeface="DejaVu Sans"/>
              </a:rPr>
              <a:t>Inhaltsfeldern, z.B</a:t>
            </a:r>
            <a:r>
              <a:rPr lang="de-DE" sz="2000" b="0" strike="noStrike" spc="-1" dirty="0">
                <a:latin typeface="Calibri"/>
                <a:ea typeface="DejaVu Sans"/>
              </a:rPr>
              <a:t>.:</a:t>
            </a:r>
            <a:endParaRPr lang="de-DE" sz="2000" b="0" strike="noStrike" spc="-1" dirty="0">
              <a:latin typeface="Arial"/>
            </a:endParaRPr>
          </a:p>
          <a:p>
            <a:pPr marL="1143000" lvl="2" indent="-2271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latin typeface="Calibri"/>
                <a:ea typeface="DejaVu Sans"/>
              </a:rPr>
              <a:t>KLP Wirtschaft, IF 2: Nachhaltige Entwicklung in Wirtschaft, Politik und Gesellschaft</a:t>
            </a:r>
            <a:endParaRPr lang="de-DE" sz="18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smtClean="0">
                <a:latin typeface="Calibri"/>
                <a:ea typeface="DejaVu Sans"/>
              </a:rPr>
              <a:t>Bildung </a:t>
            </a:r>
            <a:r>
              <a:rPr lang="de-DE" sz="2800" b="0" strike="noStrike" spc="-1" dirty="0">
                <a:latin typeface="Calibri"/>
                <a:ea typeface="DejaVu Sans"/>
              </a:rPr>
              <a:t>in der </a:t>
            </a:r>
            <a:r>
              <a:rPr lang="de-DE" sz="2800" b="0" strike="noStrike" spc="-1" dirty="0" smtClean="0">
                <a:latin typeface="Calibri"/>
                <a:ea typeface="DejaVu Sans"/>
              </a:rPr>
              <a:t>digitalen </a:t>
            </a:r>
            <a:r>
              <a:rPr lang="de-DE" sz="2800" b="0" strike="noStrike" spc="-1" dirty="0">
                <a:latin typeface="Calibri"/>
                <a:ea typeface="DejaVu Sans"/>
              </a:rPr>
              <a:t>Welt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spcBef>
                <a:spcPts val="400"/>
              </a:spcBef>
              <a:buClr>
                <a:srgbClr val="000000"/>
              </a:buClr>
              <a:buFont typeface="Symbol"/>
              <a:buChar char="-"/>
            </a:pPr>
            <a:r>
              <a:rPr lang="de-DE" sz="2000" spc="-1" dirty="0">
                <a:ea typeface="DejaVu Sans"/>
              </a:rPr>
              <a:t>KLP Politik, IF 3: Medien und Information in der digitalisierten Welt</a:t>
            </a:r>
            <a:endParaRPr lang="de-DE" sz="2000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-"/>
            </a:pPr>
            <a:r>
              <a:rPr lang="de-DE" sz="2000" b="0" strike="noStrike" spc="-1" dirty="0" smtClean="0">
                <a:latin typeface="Calibri"/>
                <a:ea typeface="DejaVu Sans"/>
              </a:rPr>
              <a:t>KLP </a:t>
            </a:r>
            <a:r>
              <a:rPr lang="de-DE" sz="2000" b="0" strike="noStrike" spc="-1" dirty="0">
                <a:latin typeface="Calibri"/>
                <a:ea typeface="DejaVu Sans"/>
              </a:rPr>
              <a:t>Wirtschaft, IF 3, inhaltlicher Schwerpunkt: Strukturwandel durch technologische Innovationen: Digitalisierung, Automatisierung, Künstliche Intelligenz</a:t>
            </a:r>
            <a:endParaRPr lang="de-DE" sz="20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-"/>
            </a:pPr>
            <a:r>
              <a:rPr lang="de-DE" sz="2000" b="0" strike="noStrike" spc="-1" dirty="0">
                <a:latin typeface="Calibri"/>
                <a:ea typeface="DejaVu Sans"/>
              </a:rPr>
              <a:t>KLP Wirtschaft, übergeordnete SK 5: Die Schülerinnen und Schüler erläutern Bedeutung und Wirkung der Digitalisierung und Globalisierung  in Wirtschaft, Politik und Gesellschaft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179640" y="6356520"/>
            <a:ext cx="3022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346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2648210-BCB7-4D81-BCAB-45500AA0330F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38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3748038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147248" cy="3456384"/>
          </a:xfrm>
        </p:spPr>
        <p:txBody>
          <a:bodyPr anchor="ctr" anchorCtr="0">
            <a:normAutofit/>
          </a:bodyPr>
          <a:lstStyle/>
          <a:p>
            <a:pPr algn="ctr"/>
            <a:r>
              <a:rPr lang="de-DE" sz="3200" b="0" dirty="0">
                <a:solidFill>
                  <a:srgbClr val="0070C0"/>
                </a:solidFill>
              </a:rPr>
              <a:t>5. Fachliche Unterstützungsmaterialien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17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Ausgangslage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Stärkung bzw. Einführung des Schulfaches Wirtschaft an Haupt-, Real-, Sekundar- und Gesamtschulen zum Schuljahr 2020/21</a:t>
            </a:r>
          </a:p>
          <a:p>
            <a:r>
              <a:rPr lang="de-DE" sz="2400" dirty="0" smtClean="0"/>
              <a:t>Weiterentwicklungsbedarf </a:t>
            </a:r>
            <a:r>
              <a:rPr lang="de-DE" sz="2400" dirty="0"/>
              <a:t>der schulformspezifischen Kernlehrpläne</a:t>
            </a:r>
          </a:p>
          <a:p>
            <a:r>
              <a:rPr lang="de-DE" sz="2400" dirty="0"/>
              <a:t>Gewährleistung der Durchlässigkeit zwischen den Schulformen, insbesondere in der Jahrgangsstufe 5 und 6</a:t>
            </a:r>
          </a:p>
          <a:p>
            <a:r>
              <a:rPr lang="de-DE" sz="2400" dirty="0"/>
              <a:t>Anschlussfähigkeit an die KLP der GOSt</a:t>
            </a:r>
          </a:p>
          <a:p>
            <a:r>
              <a:rPr lang="de-DE" sz="2400" dirty="0"/>
              <a:t>zeitgemäße Anpassung und Weiterentwicklung (u.a. fachdidaktisch, fachwissenschaftlich)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3E6EDB-8E83-0C4C-B808-18FE1365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330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4989998-FFDE-FA4A-825F-B1F46B63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23" y="2348880"/>
            <a:ext cx="5620225" cy="3512641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  <p:sp>
        <p:nvSpPr>
          <p:cNvPr id="4" name="Rechteck 3"/>
          <p:cNvSpPr/>
          <p:nvPr/>
        </p:nvSpPr>
        <p:spPr>
          <a:xfrm>
            <a:off x="517850" y="1635987"/>
            <a:ext cx="722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6575"/>
            <a:r>
              <a:rPr lang="de-DE" dirty="0"/>
              <a:t>Unterstützungsmaterial im Lehrplannavigator: (</a:t>
            </a:r>
            <a:r>
              <a:rPr lang="de-DE" dirty="0">
                <a:hlinkClick r:id="rId4"/>
              </a:rPr>
              <a:t>https://www.schulentwicklung.nrw.de/lehrplaene/lehrplannavigator-s-i/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358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Zielsetzungen u.a.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Stärkung der Fachlichkeit </a:t>
            </a:r>
          </a:p>
          <a:p>
            <a:r>
              <a:rPr lang="de-DE" dirty="0"/>
              <a:t>Stärkung der ökonomischen Bildung</a:t>
            </a:r>
          </a:p>
          <a:p>
            <a:r>
              <a:rPr lang="de-DE" dirty="0"/>
              <a:t>Kenntnisse zu unserer Wirtschaftsordnung </a:t>
            </a:r>
          </a:p>
          <a:p>
            <a:r>
              <a:rPr lang="de-DE" dirty="0"/>
              <a:t>Berücksichtigung von Aspekten der Verbraucherbildung</a:t>
            </a:r>
          </a:p>
          <a:p>
            <a:r>
              <a:rPr lang="de-DE" dirty="0"/>
              <a:t>Schülerinnen und Schüler bestmöglich auf eine selbstbestimmte Lebensgestaltung und einen erfolgreichen Berufseinstieg vorzubereiten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371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</a:t>
            </a:r>
          </a:p>
          <a:p>
            <a:r>
              <a:rPr lang="de-DE" dirty="0"/>
              <a:t>den fachlichen Kern der dafür erforderlichen Kompetenzen einschließlich zugrunde liegender Wissensbestände</a:t>
            </a:r>
          </a:p>
          <a:p>
            <a:r>
              <a:rPr lang="de-DE" dirty="0"/>
              <a:t>eine Progression der Kompetenzentwicklung über zwei Stufen (Ende der 6 bzw. Erprobungsstufe, Ende der Sekundarstufe I)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 </a:t>
            </a:r>
            <a:br>
              <a:rPr lang="de-DE" dirty="0"/>
            </a:br>
            <a:r>
              <a:rPr lang="de-DE" dirty="0"/>
              <a:t>(Dies ist Bestandteil der schulinternen Lehrpläne)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B8AEC2-76C3-FF4C-A788-31A73D7A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5">
            <a:off x="6732240" y="2120189"/>
            <a:ext cx="2029956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328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Grundkonstrukt und zentrale Begriffe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2483768" y="2013534"/>
            <a:ext cx="5616624" cy="364771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" name="Gruppieren 7"/>
          <p:cNvGrpSpPr/>
          <p:nvPr/>
        </p:nvGrpSpPr>
        <p:grpSpPr>
          <a:xfrm>
            <a:off x="1835696" y="2019588"/>
            <a:ext cx="5605280" cy="3635606"/>
            <a:chOff x="2051720" y="2019588"/>
            <a:chExt cx="5605280" cy="3635606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960646" y="2019588"/>
              <a:ext cx="3818624" cy="7764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Ziele des Faches/</a:t>
              </a:r>
            </a:p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1</a:t>
              </a: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2051720" y="3375751"/>
              <a:ext cx="2297130" cy="8014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Kompetenzbereiche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(Prozesse)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2.1</a:t>
              </a: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5359161" y="3375751"/>
              <a:ext cx="2297839" cy="78705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Inhaltsfelder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(Gegenstände)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2.1</a:t>
              </a: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699792" y="4837864"/>
              <a:ext cx="4320480" cy="817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Kompetenzerwartungen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(Verknüpfung von Prozessen und Gegenständen)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2.2 und 2.3</a:t>
              </a:r>
            </a:p>
          </p:txBody>
        </p:sp>
        <p:cxnSp>
          <p:nvCxnSpPr>
            <p:cNvPr id="26" name="Line 8"/>
            <p:cNvCxnSpPr>
              <a:cxnSpLocks noChangeShapeType="1"/>
            </p:cNvCxnSpPr>
            <p:nvPr/>
          </p:nvCxnSpPr>
          <p:spPr bwMode="auto">
            <a:xfrm>
              <a:off x="4863577" y="2796809"/>
              <a:ext cx="709" cy="2724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9"/>
            <p:cNvCxnSpPr>
              <a:cxnSpLocks noChangeShapeType="1"/>
            </p:cNvCxnSpPr>
            <p:nvPr/>
          </p:nvCxnSpPr>
          <p:spPr bwMode="auto">
            <a:xfrm flipH="1">
              <a:off x="3200285" y="3069252"/>
              <a:ext cx="1659038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0"/>
            <p:cNvCxnSpPr>
              <a:cxnSpLocks noChangeShapeType="1"/>
            </p:cNvCxnSpPr>
            <p:nvPr/>
          </p:nvCxnSpPr>
          <p:spPr bwMode="auto">
            <a:xfrm flipH="1">
              <a:off x="4852942" y="3069252"/>
              <a:ext cx="1659747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1"/>
            <p:cNvCxnSpPr>
              <a:cxnSpLocks noChangeShapeType="1"/>
            </p:cNvCxnSpPr>
            <p:nvPr/>
          </p:nvCxnSpPr>
          <p:spPr bwMode="auto">
            <a:xfrm>
              <a:off x="3199576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2"/>
            <p:cNvCxnSpPr>
              <a:cxnSpLocks noChangeShapeType="1"/>
            </p:cNvCxnSpPr>
            <p:nvPr/>
          </p:nvCxnSpPr>
          <p:spPr bwMode="auto">
            <a:xfrm>
              <a:off x="6518361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3"/>
            <p:cNvCxnSpPr>
              <a:cxnSpLocks noChangeShapeType="1"/>
            </p:cNvCxnSpPr>
            <p:nvPr/>
          </p:nvCxnSpPr>
          <p:spPr bwMode="auto">
            <a:xfrm>
              <a:off x="4852942" y="4498823"/>
              <a:ext cx="709" cy="3390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4"/>
            <p:cNvCxnSpPr>
              <a:cxnSpLocks noChangeShapeType="1"/>
            </p:cNvCxnSpPr>
            <p:nvPr/>
          </p:nvCxnSpPr>
          <p:spPr bwMode="auto">
            <a:xfrm flipH="1">
              <a:off x="3191777" y="4498066"/>
              <a:ext cx="1657620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5"/>
            <p:cNvCxnSpPr>
              <a:cxnSpLocks noChangeShapeType="1"/>
            </p:cNvCxnSpPr>
            <p:nvPr/>
          </p:nvCxnSpPr>
          <p:spPr bwMode="auto">
            <a:xfrm flipH="1">
              <a:off x="4864995" y="4509192"/>
              <a:ext cx="1657620" cy="15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6"/>
            <p:cNvCxnSpPr>
              <a:cxnSpLocks noChangeShapeType="1"/>
            </p:cNvCxnSpPr>
            <p:nvPr/>
          </p:nvCxnSpPr>
          <p:spPr bwMode="auto">
            <a:xfrm flipH="1">
              <a:off x="3191068" y="4177188"/>
              <a:ext cx="2127" cy="3186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7"/>
            <p:cNvCxnSpPr>
              <a:cxnSpLocks noChangeShapeType="1"/>
            </p:cNvCxnSpPr>
            <p:nvPr/>
          </p:nvCxnSpPr>
          <p:spPr bwMode="auto">
            <a:xfrm>
              <a:off x="6513398" y="4177188"/>
              <a:ext cx="5672" cy="3193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1888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Gliederung der aktuellen Kernlehrpläne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032807"/>
              </p:ext>
            </p:extLst>
          </p:nvPr>
        </p:nvGraphicFramePr>
        <p:xfrm>
          <a:off x="520700" y="1780854"/>
          <a:ext cx="8064500" cy="339315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und Kompetenzerwartungen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und Inhaltsfelder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am Ende </a:t>
                      </a: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der Erprobungsstufe (bzw. am Ende der Doppeljahrgangsstufe 5/6)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am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28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Akzentsetzungen der Kernlehrpläne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Zeit zum Üben, Wiederholen, Vertiefen</a:t>
            </a:r>
          </a:p>
          <a:p>
            <a:pPr lvl="1"/>
            <a:r>
              <a:rPr lang="de-DE" dirty="0"/>
              <a:t>Möglichkeiten zur Auseinandersetzung mit eigenen Fragestellungen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</a:t>
            </a:r>
            <a:r>
              <a:rPr lang="de-DE"/>
              <a:t>digitalen Welt / Medienkompetenzrahmen </a:t>
            </a:r>
            <a:endParaRPr lang="de-DE" dirty="0"/>
          </a:p>
          <a:p>
            <a:pPr lvl="1"/>
            <a:r>
              <a:rPr lang="de-DE"/>
              <a:t>Verbraucherbildung / Bildung für nachhaltige Entwicklung</a:t>
            </a:r>
          </a:p>
          <a:p>
            <a:pPr lvl="1"/>
            <a:r>
              <a:rPr lang="de-DE"/>
              <a:t>Berufsorientierung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6160F9-ABFF-6348-A579-E0AF5CB6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823185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1914</Words>
  <PresentationFormat>Bildschirmpräsentation (4:3)</PresentationFormat>
  <Paragraphs>393</Paragraphs>
  <Slides>40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7" baseType="lpstr">
      <vt:lpstr>Arial</vt:lpstr>
      <vt:lpstr>Calibri</vt:lpstr>
      <vt:lpstr>DejaVu Sans</vt:lpstr>
      <vt:lpstr>Symbol</vt:lpstr>
      <vt:lpstr>Times New Roman</vt:lpstr>
      <vt:lpstr>ヒラギノ角ゴ Pro W3</vt:lpstr>
      <vt:lpstr>QUA-LiS_Vorlage_weiss</vt:lpstr>
      <vt:lpstr>     Neue Kernlehrpläne für die Sekundarstufe I der Realschule  Kernlehrplan Wirtschaft Kernlehrplan Politik  </vt:lpstr>
      <vt:lpstr>Gliederung</vt:lpstr>
      <vt:lpstr> 1. Merkmale der neuen Kernlehrpläne  </vt:lpstr>
      <vt:lpstr>Ausgangslage</vt:lpstr>
      <vt:lpstr>Zielsetzungen u.a. </vt:lpstr>
      <vt:lpstr>Bewährte Merkmale</vt:lpstr>
      <vt:lpstr>Grundkonstrukt und zentrale Begriffe</vt:lpstr>
      <vt:lpstr>Gliederung der aktuellen Kernlehrpläne</vt:lpstr>
      <vt:lpstr>Neue Akzentsetzungen der Kernlehrpläne</vt:lpstr>
      <vt:lpstr>2. Übergreifende Aufgaben</vt:lpstr>
      <vt:lpstr>Fokussierte Querschnittsaufgaben für alle Fächer</vt:lpstr>
      <vt:lpstr>Fachliche Einbindung des Medienkompetenzrahmens</vt:lpstr>
      <vt:lpstr>Einbindung des Medienkompetenzrahmens</vt:lpstr>
      <vt:lpstr>Rahmenvorgabe Verbraucherbildung</vt:lpstr>
      <vt:lpstr>Fachliche Einbindung Berufliche Orientierung</vt:lpstr>
      <vt:lpstr>   3. Schulinterne Lehrpläne  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Gliederungsbeispiel für einen schulinternen Lehrplan</vt:lpstr>
      <vt:lpstr>   4. Die Kernlehrpläne Wirtschaft  und Politik im Detail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5. Fachliche Unterstützungsmaterialien</vt:lpstr>
      <vt:lpstr>Materialien im Lehrplannavigator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2020-02-25T14:44:52Z</cp:lastPrinted>
  <dcterms:created xsi:type="dcterms:W3CDTF">2018-01-17T08:49:04Z</dcterms:created>
  <dcterms:modified xsi:type="dcterms:W3CDTF">2020-07-01T13:52:07Z</dcterms:modified>
</cp:coreProperties>
</file>