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302" r:id="rId3"/>
    <p:sldId id="436" r:id="rId4"/>
    <p:sldId id="394" r:id="rId5"/>
    <p:sldId id="395" r:id="rId6"/>
    <p:sldId id="402" r:id="rId7"/>
    <p:sldId id="403" r:id="rId8"/>
    <p:sldId id="404" r:id="rId9"/>
    <p:sldId id="396" r:id="rId10"/>
    <p:sldId id="445" r:id="rId11"/>
    <p:sldId id="416" r:id="rId12"/>
    <p:sldId id="417" r:id="rId13"/>
    <p:sldId id="446" r:id="rId14"/>
    <p:sldId id="422" r:id="rId15"/>
    <p:sldId id="448" r:id="rId16"/>
    <p:sldId id="449" r:id="rId17"/>
    <p:sldId id="450" r:id="rId18"/>
    <p:sldId id="451" r:id="rId19"/>
    <p:sldId id="452" r:id="rId20"/>
    <p:sldId id="453" r:id="rId21"/>
    <p:sldId id="454" r:id="rId22"/>
    <p:sldId id="455" r:id="rId23"/>
    <p:sldId id="456"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57" r:id="rId40"/>
    <p:sldId id="473" r:id="rId41"/>
    <p:sldId id="474" r:id="rId4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t, Eva-Maria" initials="ME" lastIdx="3" clrIdx="0"/>
  <p:cmAuthor id="2" name="Probst, Thomas" initials="PT" lastIdx="26" clrIdx="1"/>
  <p:cmAuthor id="3" name="Burkard, Christoph" initials="BC" lastIdx="5" clrIdx="2"/>
  <p:cmAuthor id="4" name="Weingarten, Jörg" initials="WEI"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6" autoAdjust="0"/>
    <p:restoredTop sz="78268" autoAdjust="0"/>
  </p:normalViewPr>
  <p:slideViewPr>
    <p:cSldViewPr showGuides="1">
      <p:cViewPr varScale="1">
        <p:scale>
          <a:sx n="112" d="100"/>
          <a:sy n="112" d="100"/>
        </p:scale>
        <p:origin x="12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1813"/>
          </a:xfrm>
          <a:prstGeom prst="rect">
            <a:avLst/>
          </a:prstGeom>
        </p:spPr>
        <p:txBody>
          <a:bodyPr vert="horz" lIns="94760" tIns="47380" rIns="94760" bIns="47380" rtlCol="0"/>
          <a:lstStyle>
            <a:lvl1pPr algn="l">
              <a:defRPr sz="1200"/>
            </a:lvl1pPr>
          </a:lstStyle>
          <a:p>
            <a:endParaRPr lang="de-DE"/>
          </a:p>
        </p:txBody>
      </p:sp>
      <p:sp>
        <p:nvSpPr>
          <p:cNvPr id="3" name="Datumsplatzhalter 2"/>
          <p:cNvSpPr>
            <a:spLocks noGrp="1"/>
          </p:cNvSpPr>
          <p:nvPr>
            <p:ph type="dt" sz="quarter" idx="1"/>
          </p:nvPr>
        </p:nvSpPr>
        <p:spPr>
          <a:xfrm>
            <a:off x="4020507" y="1"/>
            <a:ext cx="3077137" cy="511813"/>
          </a:xfrm>
          <a:prstGeom prst="rect">
            <a:avLst/>
          </a:prstGeom>
        </p:spPr>
        <p:txBody>
          <a:bodyPr vert="horz" lIns="94760" tIns="47380" rIns="94760" bIns="47380" rtlCol="0"/>
          <a:lstStyle>
            <a:lvl1pPr algn="r">
              <a:defRPr sz="1200"/>
            </a:lvl1pPr>
          </a:lstStyle>
          <a:p>
            <a:fld id="{58B38B7B-4761-408D-AB95-02035E81AF12}" type="datetimeFigureOut">
              <a:rPr lang="de-DE" smtClean="0"/>
              <a:t>01.07.2020</a:t>
            </a:fld>
            <a:endParaRPr lang="de-DE"/>
          </a:p>
        </p:txBody>
      </p:sp>
      <p:sp>
        <p:nvSpPr>
          <p:cNvPr id="4" name="Fußzeilenplatzhalter 3"/>
          <p:cNvSpPr>
            <a:spLocks noGrp="1"/>
          </p:cNvSpPr>
          <p:nvPr>
            <p:ph type="ftr" sz="quarter" idx="2"/>
          </p:nvPr>
        </p:nvSpPr>
        <p:spPr>
          <a:xfrm>
            <a:off x="0" y="9721156"/>
            <a:ext cx="3077137" cy="511812"/>
          </a:xfrm>
          <a:prstGeom prst="rect">
            <a:avLst/>
          </a:prstGeom>
        </p:spPr>
        <p:txBody>
          <a:bodyPr vert="horz" lIns="94760" tIns="47380" rIns="94760"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0507" y="9721156"/>
            <a:ext cx="3077137" cy="511812"/>
          </a:xfrm>
          <a:prstGeom prst="rect">
            <a:avLst/>
          </a:prstGeom>
        </p:spPr>
        <p:txBody>
          <a:bodyPr vert="horz" lIns="94760" tIns="47380" rIns="94760" bIns="47380" rtlCol="0" anchor="b"/>
          <a:lstStyle>
            <a:lvl1pPr algn="r">
              <a:defRPr sz="1200"/>
            </a:lvl1pPr>
          </a:lstStyle>
          <a:p>
            <a:fld id="{A6291F51-8DA5-4BA7-A2D5-48215C930BC6}" type="slidenum">
              <a:rPr lang="de-DE" smtClean="0"/>
              <a:t>‹Nr.›</a:t>
            </a:fld>
            <a:endParaRPr lang="de-DE"/>
          </a:p>
        </p:txBody>
      </p:sp>
    </p:spTree>
    <p:extLst>
      <p:ext uri="{BB962C8B-B14F-4D97-AF65-F5344CB8AC3E}">
        <p14:creationId xmlns:p14="http://schemas.microsoft.com/office/powerpoint/2010/main" val="155536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3076363" cy="511731"/>
          </a:xfrm>
          <a:prstGeom prst="rect">
            <a:avLst/>
          </a:prstGeom>
        </p:spPr>
        <p:txBody>
          <a:bodyPr vert="horz" lIns="94760" tIns="47380" rIns="94760" bIns="47380" rtlCol="0"/>
          <a:lstStyle>
            <a:lvl1pPr algn="l">
              <a:defRPr sz="1200"/>
            </a:lvl1pPr>
          </a:lstStyle>
          <a:p>
            <a:endParaRPr lang="de-DE"/>
          </a:p>
        </p:txBody>
      </p:sp>
      <p:sp>
        <p:nvSpPr>
          <p:cNvPr id="3" name="Datumsplatzhalter 2"/>
          <p:cNvSpPr>
            <a:spLocks noGrp="1"/>
          </p:cNvSpPr>
          <p:nvPr>
            <p:ph type="dt" idx="1"/>
          </p:nvPr>
        </p:nvSpPr>
        <p:spPr>
          <a:xfrm>
            <a:off x="4021297" y="1"/>
            <a:ext cx="3076363" cy="511731"/>
          </a:xfrm>
          <a:prstGeom prst="rect">
            <a:avLst/>
          </a:prstGeom>
        </p:spPr>
        <p:txBody>
          <a:bodyPr vert="horz" lIns="94760" tIns="47380" rIns="94760" bIns="47380" rtlCol="0"/>
          <a:lstStyle>
            <a:lvl1pPr algn="r">
              <a:defRPr sz="1200"/>
            </a:lvl1pPr>
          </a:lstStyle>
          <a:p>
            <a:fld id="{985472B4-A8F5-4AAC-8AF9-E73AECEF49A5}" type="datetimeFigureOut">
              <a:rPr lang="de-DE" smtClean="0"/>
              <a:t>01.07.2020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de-DE"/>
          </a:p>
        </p:txBody>
      </p:sp>
      <p:sp>
        <p:nvSpPr>
          <p:cNvPr id="5" name="Notizenplatzhalter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7"/>
            <a:ext cx="3076363" cy="511731"/>
          </a:xfrm>
          <a:prstGeom prst="rect">
            <a:avLst/>
          </a:prstGeom>
        </p:spPr>
        <p:txBody>
          <a:bodyPr vert="horz" lIns="94760" tIns="47380" rIns="94760"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7" y="9721107"/>
            <a:ext cx="3076363" cy="511731"/>
          </a:xfrm>
          <a:prstGeom prst="rect">
            <a:avLst/>
          </a:prstGeom>
        </p:spPr>
        <p:txBody>
          <a:bodyPr vert="horz" lIns="94760" tIns="47380" rIns="94760" bIns="47380"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a:p>
            <a:endParaRPr lang="de-DE" baseline="0"/>
          </a:p>
          <a:p>
            <a:endParaRPr lang="de-DE" baseline="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168392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dirty="0"/>
          </a:p>
        </p:txBody>
      </p:sp>
    </p:spTree>
    <p:extLst>
      <p:ext uri="{BB962C8B-B14F-4D97-AF65-F5344CB8AC3E}">
        <p14:creationId xmlns:p14="http://schemas.microsoft.com/office/powerpoint/2010/main" val="277668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dirty="0"/>
          </a:p>
        </p:txBody>
      </p:sp>
    </p:spTree>
    <p:extLst>
      <p:ext uri="{BB962C8B-B14F-4D97-AF65-F5344CB8AC3E}">
        <p14:creationId xmlns:p14="http://schemas.microsoft.com/office/powerpoint/2010/main" val="125448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45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4E445-9606-4463-A47B-0CD3050D8440}" type="slidenum">
              <a:rPr lang="de-DE">
                <a:cs typeface="Arial" charset="0"/>
              </a:rPr>
              <a:pPr fontAlgn="base">
                <a:spcBef>
                  <a:spcPct val="0"/>
                </a:spcBef>
                <a:spcAft>
                  <a:spcPct val="0"/>
                </a:spcAft>
              </a:pPr>
              <a:t>24</a:t>
            </a:fld>
            <a:endParaRPr lang="de-DE">
              <a:cs typeface="Arial" charset="0"/>
            </a:endParaRPr>
          </a:p>
        </p:txBody>
      </p:sp>
      <p:sp>
        <p:nvSpPr>
          <p:cNvPr id="24580" name="Folienbildplatzhalter 1"/>
          <p:cNvSpPr txBox="1">
            <a:spLocks noRot="1" noChangeAspect="1"/>
          </p:cNvSpPr>
          <p:nvPr/>
        </p:nvSpPr>
        <p:spPr bwMode="auto">
          <a:xfrm>
            <a:off x="917575" y="744538"/>
            <a:ext cx="4962525" cy="3722687"/>
          </a:xfrm>
          <a:prstGeom prst="rect">
            <a:avLst/>
          </a:prstGeom>
          <a:noFill/>
          <a:ln w="12700">
            <a:solidFill>
              <a:srgbClr val="000000"/>
            </a:solidFill>
            <a:miter lim="800000"/>
            <a:headEnd/>
            <a:tailEnd/>
          </a:ln>
        </p:spPr>
        <p:txBody>
          <a:bodyPr/>
          <a:lstStyle/>
          <a:p>
            <a:endParaRPr lang="de-DE"/>
          </a:p>
        </p:txBody>
      </p:sp>
    </p:spTree>
    <p:extLst>
      <p:ext uri="{BB962C8B-B14F-4D97-AF65-F5344CB8AC3E}">
        <p14:creationId xmlns:p14="http://schemas.microsoft.com/office/powerpoint/2010/main" val="343135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66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53B44-BCEA-49B0-891E-BC1DFBDA25D7}" type="slidenum">
              <a:rPr lang="de-DE">
                <a:cs typeface="Arial" charset="0"/>
              </a:rPr>
              <a:pPr fontAlgn="base">
                <a:spcBef>
                  <a:spcPct val="0"/>
                </a:spcBef>
                <a:spcAft>
                  <a:spcPct val="0"/>
                </a:spcAft>
              </a:pPr>
              <a:t>25</a:t>
            </a:fld>
            <a:endParaRPr lang="de-DE">
              <a:cs typeface="Arial" charset="0"/>
            </a:endParaRPr>
          </a:p>
        </p:txBody>
      </p:sp>
    </p:spTree>
    <p:extLst>
      <p:ext uri="{BB962C8B-B14F-4D97-AF65-F5344CB8AC3E}">
        <p14:creationId xmlns:p14="http://schemas.microsoft.com/office/powerpoint/2010/main" val="384481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26</a:t>
            </a:fld>
            <a:endParaRPr lang="de-DE">
              <a:cs typeface="Arial" charset="0"/>
            </a:endParaRPr>
          </a:p>
        </p:txBody>
      </p:sp>
    </p:spTree>
    <p:extLst>
      <p:ext uri="{BB962C8B-B14F-4D97-AF65-F5344CB8AC3E}">
        <p14:creationId xmlns:p14="http://schemas.microsoft.com/office/powerpoint/2010/main" val="342527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0420" name="Foliennummernplatzhalter 3"/>
          <p:cNvSpPr txBox="1">
            <a:spLocks noGrp="1"/>
          </p:cNvSpPr>
          <p:nvPr/>
        </p:nvSpPr>
        <p:spPr bwMode="auto">
          <a:xfrm>
            <a:off x="3849688" y="9428163"/>
            <a:ext cx="2946400" cy="496887"/>
          </a:xfrm>
          <a:prstGeom prst="rect">
            <a:avLst/>
          </a:prstGeom>
          <a:noFill/>
          <a:ln w="9525">
            <a:noFill/>
            <a:miter lim="800000"/>
            <a:headEnd/>
            <a:tailEnd/>
          </a:ln>
        </p:spPr>
        <p:txBody>
          <a:bodyPr lIns="91432" tIns="45716" rIns="91432" bIns="45716" anchor="b"/>
          <a:lstStyle/>
          <a:p>
            <a:pPr algn="r"/>
            <a:fld id="{B84A7CC8-B395-4B55-86C5-F27BCAA3D026}" type="slidenum">
              <a:rPr lang="de-DE" sz="1200">
                <a:latin typeface="Calibri" pitchFamily="34" charset="0"/>
              </a:rPr>
              <a:pPr algn="r"/>
              <a:t>27</a:t>
            </a:fld>
            <a:endParaRPr lang="de-DE" sz="1200">
              <a:latin typeface="Calibri" pitchFamily="34" charset="0"/>
            </a:endParaRPr>
          </a:p>
        </p:txBody>
      </p:sp>
    </p:spTree>
    <p:extLst>
      <p:ext uri="{BB962C8B-B14F-4D97-AF65-F5344CB8AC3E}">
        <p14:creationId xmlns:p14="http://schemas.microsoft.com/office/powerpoint/2010/main" val="221836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6564" name="Foliennummernplatzhalter 3"/>
          <p:cNvSpPr txBox="1">
            <a:spLocks noGrp="1"/>
          </p:cNvSpPr>
          <p:nvPr/>
        </p:nvSpPr>
        <p:spPr bwMode="auto">
          <a:xfrm>
            <a:off x="3849688" y="9428163"/>
            <a:ext cx="2946400" cy="496887"/>
          </a:xfrm>
          <a:prstGeom prst="rect">
            <a:avLst/>
          </a:prstGeom>
          <a:noFill/>
          <a:ln w="9525">
            <a:noFill/>
            <a:miter lim="800000"/>
            <a:headEnd/>
            <a:tailEnd/>
          </a:ln>
        </p:spPr>
        <p:txBody>
          <a:bodyPr lIns="91432" tIns="45716" rIns="91432" bIns="45716" anchor="b"/>
          <a:lstStyle/>
          <a:p>
            <a:pPr algn="r"/>
            <a:fld id="{627971B2-69EA-479B-A3D2-F89E204C4042}" type="slidenum">
              <a:rPr lang="de-DE" sz="1200">
                <a:latin typeface="Calibri" pitchFamily="34" charset="0"/>
              </a:rPr>
              <a:pPr algn="r"/>
              <a:t>29</a:t>
            </a:fld>
            <a:endParaRPr lang="de-DE" sz="1200">
              <a:latin typeface="Calibri" pitchFamily="34" charset="0"/>
            </a:endParaRPr>
          </a:p>
        </p:txBody>
      </p:sp>
    </p:spTree>
    <p:extLst>
      <p:ext uri="{BB962C8B-B14F-4D97-AF65-F5344CB8AC3E}">
        <p14:creationId xmlns:p14="http://schemas.microsoft.com/office/powerpoint/2010/main" val="59493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30</a:t>
            </a:fld>
            <a:endParaRPr lang="de-DE"/>
          </a:p>
        </p:txBody>
      </p:sp>
    </p:spTree>
    <p:extLst>
      <p:ext uri="{BB962C8B-B14F-4D97-AF65-F5344CB8AC3E}">
        <p14:creationId xmlns:p14="http://schemas.microsoft.com/office/powerpoint/2010/main" val="308462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31</a:t>
            </a:fld>
            <a:endParaRPr lang="de-DE"/>
          </a:p>
        </p:txBody>
      </p:sp>
    </p:spTree>
    <p:extLst>
      <p:ext uri="{BB962C8B-B14F-4D97-AF65-F5344CB8AC3E}">
        <p14:creationId xmlns:p14="http://schemas.microsoft.com/office/powerpoint/2010/main" val="292724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32</a:t>
            </a:fld>
            <a:endParaRPr lang="de-DE"/>
          </a:p>
        </p:txBody>
      </p:sp>
    </p:spTree>
    <p:extLst>
      <p:ext uri="{BB962C8B-B14F-4D97-AF65-F5344CB8AC3E}">
        <p14:creationId xmlns:p14="http://schemas.microsoft.com/office/powerpoint/2010/main" val="88561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372815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33</a:t>
            </a:fld>
            <a:endParaRPr lang="de-DE"/>
          </a:p>
        </p:txBody>
      </p:sp>
    </p:spTree>
    <p:extLst>
      <p:ext uri="{BB962C8B-B14F-4D97-AF65-F5344CB8AC3E}">
        <p14:creationId xmlns:p14="http://schemas.microsoft.com/office/powerpoint/2010/main" val="169688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34</a:t>
            </a:fld>
            <a:endParaRPr lang="de-DE"/>
          </a:p>
        </p:txBody>
      </p:sp>
    </p:spTree>
    <p:extLst>
      <p:ext uri="{BB962C8B-B14F-4D97-AF65-F5344CB8AC3E}">
        <p14:creationId xmlns:p14="http://schemas.microsoft.com/office/powerpoint/2010/main" val="182630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35</a:t>
            </a:fld>
            <a:endParaRPr lang="de-DE"/>
          </a:p>
        </p:txBody>
      </p:sp>
    </p:spTree>
    <p:extLst>
      <p:ext uri="{BB962C8B-B14F-4D97-AF65-F5344CB8AC3E}">
        <p14:creationId xmlns:p14="http://schemas.microsoft.com/office/powerpoint/2010/main" val="187380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92C71-E1B5-4071-B31E-B82783A2359F}" type="slidenum">
              <a:rPr lang="de-DE">
                <a:cs typeface="Arial" charset="0"/>
              </a:rPr>
              <a:pPr fontAlgn="base">
                <a:spcBef>
                  <a:spcPct val="0"/>
                </a:spcBef>
                <a:spcAft>
                  <a:spcPct val="0"/>
                </a:spcAft>
              </a:pPr>
              <a:t>36</a:t>
            </a:fld>
            <a:endParaRPr lang="de-DE">
              <a:cs typeface="Arial" charset="0"/>
            </a:endParaRPr>
          </a:p>
        </p:txBody>
      </p:sp>
    </p:spTree>
    <p:extLst>
      <p:ext uri="{BB962C8B-B14F-4D97-AF65-F5344CB8AC3E}">
        <p14:creationId xmlns:p14="http://schemas.microsoft.com/office/powerpoint/2010/main" val="335492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dirty="0"/>
          </a:p>
        </p:txBody>
      </p:sp>
    </p:spTree>
    <p:extLst>
      <p:ext uri="{BB962C8B-B14F-4D97-AF65-F5344CB8AC3E}">
        <p14:creationId xmlns:p14="http://schemas.microsoft.com/office/powerpoint/2010/main" val="293997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p:spPr>
      </p:sp>
      <p:sp>
        <p:nvSpPr>
          <p:cNvPr id="460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p>
        </p:txBody>
      </p:sp>
      <p:sp>
        <p:nvSpPr>
          <p:cNvPr id="460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6B470-0770-4E3E-8060-BD9189F3383E}" type="slidenum">
              <a:rPr lang="de-DE">
                <a:cs typeface="Arial" charset="0"/>
              </a:rPr>
              <a:pPr fontAlgn="base">
                <a:spcBef>
                  <a:spcPct val="0"/>
                </a:spcBef>
                <a:spcAft>
                  <a:spcPct val="0"/>
                </a:spcAft>
              </a:pPr>
              <a:t>38</a:t>
            </a:fld>
            <a:endParaRPr lang="de-DE">
              <a:cs typeface="Arial" charset="0"/>
            </a:endParaRPr>
          </a:p>
        </p:txBody>
      </p:sp>
    </p:spTree>
    <p:extLst>
      <p:ext uri="{BB962C8B-B14F-4D97-AF65-F5344CB8AC3E}">
        <p14:creationId xmlns:p14="http://schemas.microsoft.com/office/powerpoint/2010/main" val="185492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40</a:t>
            </a:fld>
            <a:endParaRPr lang="de-DE"/>
          </a:p>
        </p:txBody>
      </p:sp>
    </p:spTree>
    <p:extLst>
      <p:ext uri="{BB962C8B-B14F-4D97-AF65-F5344CB8AC3E}">
        <p14:creationId xmlns:p14="http://schemas.microsoft.com/office/powerpoint/2010/main" val="454678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41</a:t>
            </a:fld>
            <a:endParaRPr lang="de-DE"/>
          </a:p>
        </p:txBody>
      </p:sp>
    </p:spTree>
    <p:extLst>
      <p:ext uri="{BB962C8B-B14F-4D97-AF65-F5344CB8AC3E}">
        <p14:creationId xmlns:p14="http://schemas.microsoft.com/office/powerpoint/2010/main" val="53733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keine didaktischen Herleitungen, Kommentare oder Rechtfertigungen</a:t>
            </a:r>
          </a:p>
          <a:p>
            <a:r>
              <a:rPr lang="de-DE" i="1" dirty="0"/>
              <a:t>keine Beschreibungen von Unterricht oder Schülerhandeln</a:t>
            </a:r>
          </a:p>
          <a:p>
            <a:endParaRPr lang="de-DE" i="1" dirty="0"/>
          </a:p>
          <a:p>
            <a:endParaRPr lang="de-DE" i="1" dirty="0"/>
          </a:p>
          <a:p>
            <a:endParaRPr lang="de-DE" i="1"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dirty="0"/>
          </a:p>
        </p:txBody>
      </p:sp>
    </p:spTree>
    <p:extLst>
      <p:ext uri="{BB962C8B-B14F-4D97-AF65-F5344CB8AC3E}">
        <p14:creationId xmlns:p14="http://schemas.microsoft.com/office/powerpoint/2010/main" val="357287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227081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dirty="0"/>
          </a:p>
        </p:txBody>
      </p:sp>
    </p:spTree>
    <p:extLst>
      <p:ext uri="{BB962C8B-B14F-4D97-AF65-F5344CB8AC3E}">
        <p14:creationId xmlns:p14="http://schemas.microsoft.com/office/powerpoint/2010/main" val="1189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a:xfrm>
            <a:off x="467544" y="6381328"/>
            <a:ext cx="2818656" cy="365125"/>
          </a:xfrm>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HS, RS, GS Auftaktveranstaltung Soest, 14.03.2019</a:t>
            </a:r>
          </a:p>
        </p:txBody>
      </p:sp>
      <p:sp>
        <p:nvSpPr>
          <p:cNvPr id="8" name="Fußzeilenplatzhalter 7"/>
          <p:cNvSpPr>
            <a:spLocks noGrp="1"/>
          </p:cNvSpPr>
          <p:nvPr>
            <p:ph type="ftr" sz="quarter" idx="11"/>
          </p:nvPr>
        </p:nvSpPr>
        <p:spPr/>
        <p:txBody>
          <a:bodyPr/>
          <a:lstStyle/>
          <a:p>
            <a:r>
              <a:rPr lang="de-DE"/>
              <a:t>Implementationsveranstaltung zur Einführung der Kernlehrpläne</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HS, RS, GS Auftaktveranstaltung Soest, 14.03.2019</a:t>
            </a:r>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HS, RS, GS Auftaktveranstaltung Soest, 14.03.2019</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HS, RS, GS Auftaktveranstaltung Soest, 14.03.2019</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Implementationsveranstaltung zur Einführung der Kernlehrpläne</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hulentwicklung.nrw.de/lehrplaene/lehrplannavigator-s-i/"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539552" y="1772816"/>
            <a:ext cx="8132440" cy="34563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rPr>
              <a:t/>
            </a:r>
            <a:br>
              <a:rPr lang="de-DE" sz="3600" dirty="0">
                <a:solidFill>
                  <a:srgbClr val="0070C0"/>
                </a:solidFill>
              </a:rPr>
            </a:br>
            <a:r>
              <a:rPr lang="de-DE" sz="3600" dirty="0">
                <a:solidFill>
                  <a:srgbClr val="0070C0"/>
                </a:solidFill>
              </a:rPr>
              <a:t>Neue Kernlehrpläne</a:t>
            </a:r>
            <a:br>
              <a:rPr lang="de-DE" sz="3600" dirty="0">
                <a:solidFill>
                  <a:srgbClr val="0070C0"/>
                </a:solidFill>
              </a:rPr>
            </a:br>
            <a:r>
              <a:rPr lang="de-DE" sz="3600" dirty="0">
                <a:solidFill>
                  <a:srgbClr val="0070C0"/>
                </a:solidFill>
              </a:rPr>
              <a:t>für die Sekundarstufe I der </a:t>
            </a:r>
          </a:p>
          <a:p>
            <a:pPr algn="ctr"/>
            <a:r>
              <a:rPr lang="de-DE" sz="3600" dirty="0">
                <a:solidFill>
                  <a:srgbClr val="0070C0"/>
                </a:solidFill>
              </a:rPr>
              <a:t>Gesamt- und Sekundarschule</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Kernlehrplan Hauswirtschaft</a:t>
            </a:r>
          </a:p>
          <a:p>
            <a:pPr algn="ctr"/>
            <a:r>
              <a:rPr lang="de-DE" sz="3600" dirty="0">
                <a:solidFill>
                  <a:srgbClr val="0070C0"/>
                </a:solidFill>
              </a:rPr>
              <a:t/>
            </a:r>
            <a:br>
              <a:rPr lang="de-DE" sz="3600" dirty="0">
                <a:solidFill>
                  <a:srgbClr val="0070C0"/>
                </a:solidFill>
              </a:rPr>
            </a:br>
            <a:r>
              <a:rPr lang="de-DE" sz="3600" dirty="0">
                <a:latin typeface="+mn-lt"/>
              </a:rPr>
              <a:t/>
            </a:r>
            <a:br>
              <a:rPr lang="de-DE" sz="3600" dirty="0">
                <a:latin typeface="+mn-lt"/>
              </a:rPr>
            </a:br>
            <a:endParaRPr lang="de-DE" sz="3600" dirty="0">
              <a:latin typeface="+mn-lt"/>
            </a:endParaRP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384376"/>
          </a:xfrm>
        </p:spPr>
        <p:txBody>
          <a:bodyPr anchor="ctr" anchorCtr="0">
            <a:normAutofit/>
          </a:bodyPr>
          <a:lstStyle/>
          <a:p>
            <a:pPr algn="ctr"/>
            <a:r>
              <a:rPr lang="de-DE" sz="3200" b="0" dirty="0">
                <a:solidFill>
                  <a:srgbClr val="0070C0"/>
                </a:solidFill>
              </a:rPr>
              <a:t>2. Übergreifende Aufgaben</a:t>
            </a: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5471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Fokussierte </a:t>
            </a:r>
            <a:r>
              <a:rPr lang="de-DE" sz="3200" dirty="0" smtClean="0"/>
              <a:t>Querschnittsaufgaben für alle Fächer</a:t>
            </a:r>
            <a:endParaRPr lang="de-DE" sz="3200" dirty="0"/>
          </a:p>
        </p:txBody>
      </p:sp>
      <p:sp>
        <p:nvSpPr>
          <p:cNvPr id="3" name="Inhaltsplatzhalter 2"/>
          <p:cNvSpPr>
            <a:spLocks noGrp="1"/>
          </p:cNvSpPr>
          <p:nvPr>
            <p:ph idx="1"/>
          </p:nvPr>
        </p:nvSpPr>
        <p:spPr/>
        <p:txBody>
          <a:bodyPr>
            <a:normAutofit fontScale="70000" lnSpcReduction="20000"/>
          </a:bodyPr>
          <a:lstStyle/>
          <a:p>
            <a:pPr>
              <a:spcBef>
                <a:spcPts val="1200"/>
              </a:spcBef>
            </a:pPr>
            <a:r>
              <a:rPr lang="de-DE" b="1" dirty="0"/>
              <a:t>Bildung in der digitalen Welt</a:t>
            </a:r>
            <a:r>
              <a:rPr lang="de-DE" dirty="0"/>
              <a:t/>
            </a:r>
            <a:br>
              <a:rPr lang="de-DE" dirty="0"/>
            </a:br>
            <a:r>
              <a:rPr lang="de-DE" dirty="0"/>
              <a:t>Grundlage: Medienkompetenzrahmen NRW</a:t>
            </a:r>
          </a:p>
          <a:p>
            <a:pPr>
              <a:spcBef>
                <a:spcPts val="1200"/>
              </a:spcBef>
            </a:pPr>
            <a:r>
              <a:rPr lang="de-DE" b="1" dirty="0"/>
              <a:t>Verbraucherbildung / BNE</a:t>
            </a:r>
            <a:r>
              <a:rPr lang="de-DE" dirty="0"/>
              <a:t/>
            </a:r>
            <a:br>
              <a:rPr lang="de-DE" dirty="0"/>
            </a:br>
            <a:r>
              <a:rPr lang="de-DE" dirty="0"/>
              <a:t>Grundlagen: Rahmenvorgabe Verbraucherbildung, Leitlinie Bildung für nachhaltige Entwicklung</a:t>
            </a:r>
          </a:p>
          <a:p>
            <a:pPr>
              <a:spcBef>
                <a:spcPts val="1200"/>
              </a:spcBef>
            </a:pPr>
            <a:r>
              <a:rPr lang="de-DE" b="1" dirty="0"/>
              <a:t>Berufliche Orientierung </a:t>
            </a:r>
            <a:r>
              <a:rPr lang="de-DE" dirty="0"/>
              <a:t/>
            </a:r>
            <a:br>
              <a:rPr lang="de-DE" dirty="0"/>
            </a:br>
            <a:r>
              <a:rPr lang="de-DE" dirty="0"/>
              <a:t>Grundlage: </a:t>
            </a:r>
            <a:r>
              <a:rPr lang="de-DE" dirty="0" err="1"/>
              <a:t>Curriculumentwicklung</a:t>
            </a:r>
            <a:r>
              <a:rPr lang="de-DE" dirty="0"/>
              <a:t> </a:t>
            </a:r>
            <a:r>
              <a:rPr lang="de-DE" dirty="0" smtClean="0"/>
              <a:t>Studien- </a:t>
            </a:r>
            <a:r>
              <a:rPr lang="de-DE" dirty="0"/>
              <a:t>und Berufsorientierung </a:t>
            </a:r>
            <a:r>
              <a:rPr lang="de-DE" dirty="0"/>
              <a:t>/ </a:t>
            </a:r>
            <a:r>
              <a:rPr lang="de-DE" dirty="0" err="1"/>
              <a:t>KAoA</a:t>
            </a:r>
            <a:r>
              <a:rPr lang="de-DE" dirty="0"/>
              <a:t> / Berufsorientierungsindex</a:t>
            </a:r>
          </a:p>
          <a:p>
            <a:pPr marL="0" indent="0">
              <a:buNone/>
            </a:pP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a:p>
            <a:endParaRPr lang="de-DE" dirty="0"/>
          </a:p>
        </p:txBody>
      </p:sp>
      <p:sp>
        <p:nvSpPr>
          <p:cNvPr id="5" name="Fußzeilenplatzhalter 4">
            <a:extLst>
              <a:ext uri="{FF2B5EF4-FFF2-40B4-BE49-F238E27FC236}">
                <a16:creationId xmlns:a16="http://schemas.microsoft.com/office/drawing/2014/main" id="{CB0AEBBC-D1E7-344B-878A-9C4767E727BC}"/>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71990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des </a:t>
            </a:r>
            <a:r>
              <a:rPr lang="de-DE" sz="2800" dirty="0" smtClean="0"/>
              <a:t>Medienkompetenzrahmens</a:t>
            </a:r>
            <a:endParaRPr lang="de-DE" sz="2800"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a:t>Informatische</a:t>
            </a:r>
            <a:endParaRPr lang="de-DE" dirty="0"/>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22772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a:t>Kernlehrpläne leisten einen wichtigen Beitrag, die Kompetenzanforderungen des MKR fachlich zu konkretisieren.</a:t>
            </a:r>
          </a:p>
          <a:p>
            <a:r>
              <a:rPr lang="de-DE" dirty="0"/>
              <a:t>Bezüge zur Informatik werden fachangemessen aufgezeigt.</a:t>
            </a:r>
          </a:p>
          <a:p>
            <a:r>
              <a:rPr lang="de-DE" dirty="0"/>
              <a:t>Weitergehende Unterstützungsmaterialien zur Stärkung der informatischen Bildung werden zur Verfügung gestellt.</a:t>
            </a:r>
          </a:p>
          <a:p>
            <a:r>
              <a:rPr lang="de-DE" dirty="0"/>
              <a:t>Der MKR ist und bleibt verbindlicher Orientierungs-rahmen für die Weiterentwicklung des schulischen Medienkonzepts.</a:t>
            </a:r>
          </a:p>
          <a:p>
            <a:endParaRPr lang="de-DE" dirty="0"/>
          </a:p>
          <a:p>
            <a:endParaRPr lang="de-DE" dirty="0"/>
          </a:p>
          <a:p>
            <a:endParaRPr lang="de-DE" dirty="0"/>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9401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Rahmenvorgabe Verbraucherbildung</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656319844"/>
              </p:ext>
            </p:extLst>
          </p:nvPr>
        </p:nvGraphicFramePr>
        <p:xfrm>
          <a:off x="683565" y="1916832"/>
          <a:ext cx="7848874" cy="1909064"/>
        </p:xfrm>
        <a:graphic>
          <a:graphicData uri="http://schemas.openxmlformats.org/drawingml/2006/table">
            <a:tbl>
              <a:tblPr firstRow="1" bandRow="1"/>
              <a:tblGrid>
                <a:gridCol w="1960348">
                  <a:extLst>
                    <a:ext uri="{9D8B030D-6E8A-4147-A177-3AD203B41FA5}">
                      <a16:colId xmlns:a16="http://schemas.microsoft.com/office/drawing/2014/main" val="20000"/>
                    </a:ext>
                  </a:extLst>
                </a:gridCol>
                <a:gridCol w="2089209">
                  <a:extLst>
                    <a:ext uri="{9D8B030D-6E8A-4147-A177-3AD203B41FA5}">
                      <a16:colId xmlns:a16="http://schemas.microsoft.com/office/drawing/2014/main" val="20001"/>
                    </a:ext>
                  </a:extLst>
                </a:gridCol>
                <a:gridCol w="2089209">
                  <a:extLst>
                    <a:ext uri="{9D8B030D-6E8A-4147-A177-3AD203B41FA5}">
                      <a16:colId xmlns:a16="http://schemas.microsoft.com/office/drawing/2014/main" val="20002"/>
                    </a:ext>
                  </a:extLst>
                </a:gridCol>
                <a:gridCol w="1710108">
                  <a:extLst>
                    <a:ext uri="{9D8B030D-6E8A-4147-A177-3AD203B41FA5}">
                      <a16:colId xmlns:a16="http://schemas.microsoft.com/office/drawing/2014/main" val="20003"/>
                    </a:ext>
                  </a:extLst>
                </a:gridCol>
              </a:tblGrid>
              <a:tr h="585051">
                <a:tc gridSpan="4">
                  <a:txBody>
                    <a:bodyPr/>
                    <a:lstStyle/>
                    <a:p>
                      <a:pPr algn="ctr">
                        <a:lnSpc>
                          <a:spcPct val="115000"/>
                        </a:lnSpc>
                        <a:spcAft>
                          <a:spcPts val="1000"/>
                        </a:spcAft>
                      </a:pPr>
                      <a:r>
                        <a:rPr lang="de-DE" sz="1400" dirty="0">
                          <a:effectLst/>
                          <a:latin typeface="Arial"/>
                          <a:ea typeface="Calibri"/>
                          <a:cs typeface="Times New Roman"/>
                        </a:rPr>
                        <a:t>Übergreifender Bereich</a:t>
                      </a:r>
                      <a:endParaRPr lang="de-DE" sz="1400" dirty="0">
                        <a:effectLst/>
                        <a:latin typeface="Calibri"/>
                        <a:ea typeface="Calibri"/>
                        <a:cs typeface="Times New Roman"/>
                      </a:endParaRPr>
                    </a:p>
                    <a:p>
                      <a:pPr algn="ctr">
                        <a:lnSpc>
                          <a:spcPct val="115000"/>
                        </a:lnSpc>
                        <a:spcAft>
                          <a:spcPts val="1000"/>
                        </a:spcAft>
                      </a:pPr>
                      <a:r>
                        <a:rPr lang="de-DE" sz="1400" dirty="0">
                          <a:effectLst/>
                          <a:latin typeface="Arial"/>
                          <a:ea typeface="Calibri"/>
                          <a:cs typeface="Times New Roman"/>
                        </a:rPr>
                        <a:t>Allgemeiner Konsum </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999125">
                <a:tc>
                  <a:txBody>
                    <a:bodyPr/>
                    <a:lstStyle/>
                    <a:p>
                      <a:pPr algn="l">
                        <a:lnSpc>
                          <a:spcPct val="115000"/>
                        </a:lnSpc>
                        <a:spcAft>
                          <a:spcPts val="1000"/>
                        </a:spcAft>
                      </a:pPr>
                      <a:r>
                        <a:rPr lang="de-DE" sz="1400" dirty="0">
                          <a:effectLst/>
                          <a:latin typeface="Arial"/>
                          <a:ea typeface="Calibri"/>
                          <a:cs typeface="Times New Roman"/>
                        </a:rPr>
                        <a:t>Bereich A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Finanzen, Marktgeschehen und Verbraucherrecht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B</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Ernährung und Gesundheit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C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Medien und Information in der digitalen Welt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D</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Leben, Wohnen und Mobilität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feld 9"/>
          <p:cNvSpPr txBox="1"/>
          <p:nvPr/>
        </p:nvSpPr>
        <p:spPr>
          <a:xfrm>
            <a:off x="909467" y="1628800"/>
            <a:ext cx="7622973" cy="338554"/>
          </a:xfrm>
          <a:prstGeom prst="rect">
            <a:avLst/>
          </a:prstGeom>
          <a:noFill/>
        </p:spPr>
        <p:txBody>
          <a:bodyPr wrap="square" rtlCol="0">
            <a:spAutoFit/>
          </a:bodyPr>
          <a:lstStyle/>
          <a:p>
            <a:pPr algn="ctr"/>
            <a:r>
              <a:rPr lang="de-DE" sz="1600" b="1"/>
              <a:t>1.</a:t>
            </a:r>
            <a:r>
              <a:rPr lang="de-DE" sz="1600"/>
              <a:t> </a:t>
            </a:r>
            <a:r>
              <a:rPr lang="de-DE" sz="1600" b="1"/>
              <a:t>Inhaltsbereiche der Verbraucherbildung</a:t>
            </a:r>
            <a:endParaRPr lang="de-DE"/>
          </a:p>
        </p:txBody>
      </p:sp>
      <p:sp>
        <p:nvSpPr>
          <p:cNvPr id="11" name="Textfeld 10"/>
          <p:cNvSpPr txBox="1"/>
          <p:nvPr/>
        </p:nvSpPr>
        <p:spPr>
          <a:xfrm>
            <a:off x="909467" y="3429000"/>
            <a:ext cx="7550965" cy="2874120"/>
          </a:xfrm>
          <a:prstGeom prst="rect">
            <a:avLst/>
          </a:prstGeom>
          <a:noFill/>
        </p:spPr>
        <p:txBody>
          <a:bodyPr wrap="square" rtlCol="0">
            <a:spAutoFit/>
          </a:bodyPr>
          <a:lstStyle/>
          <a:p>
            <a:pPr algn="ctr">
              <a:lnSpc>
                <a:spcPct val="115000"/>
              </a:lnSpc>
              <a:spcAft>
                <a:spcPts val="1000"/>
              </a:spcAft>
            </a:pPr>
            <a:endParaRPr lang="de-DE" sz="1400" b="1" dirty="0">
              <a:latin typeface="Arial"/>
              <a:ea typeface="Calibri"/>
              <a:cs typeface="Times New Roman"/>
            </a:endParaRPr>
          </a:p>
          <a:p>
            <a:pPr algn="ctr">
              <a:lnSpc>
                <a:spcPct val="115000"/>
              </a:lnSpc>
              <a:spcAft>
                <a:spcPts val="1000"/>
              </a:spcAft>
            </a:pPr>
            <a:r>
              <a:rPr lang="de-DE" sz="1400" b="1" dirty="0">
                <a:latin typeface="Arial"/>
                <a:ea typeface="Calibri"/>
                <a:cs typeface="Times New Roman"/>
              </a:rPr>
              <a:t>2.</a:t>
            </a:r>
            <a:r>
              <a:rPr lang="de-DE" sz="1400" dirty="0">
                <a:latin typeface="Arial"/>
                <a:ea typeface="Calibri"/>
                <a:cs typeface="Times New Roman"/>
              </a:rPr>
              <a:t> </a:t>
            </a:r>
            <a:r>
              <a:rPr lang="de-DE" sz="1400" b="1" dirty="0">
                <a:latin typeface="Arial"/>
                <a:ea typeface="Calibri"/>
                <a:cs typeface="Times New Roman"/>
              </a:rPr>
              <a:t>Ziele der Verbraucherbildung</a:t>
            </a:r>
            <a:r>
              <a:rPr lang="de-DE" sz="1400" dirty="0">
                <a:latin typeface="Arial"/>
                <a:ea typeface="Calibri"/>
                <a:cs typeface="Times New Roman"/>
              </a:rPr>
              <a:t> </a:t>
            </a:r>
          </a:p>
          <a:p>
            <a:pPr>
              <a:lnSpc>
                <a:spcPct val="115000"/>
              </a:lnSpc>
            </a:pPr>
            <a:r>
              <a:rPr lang="de-DE" sz="1400" dirty="0">
                <a:latin typeface="Arial"/>
                <a:ea typeface="Calibri"/>
                <a:cs typeface="Times New Roman"/>
              </a:rPr>
              <a:t>Auseinandersetzung mit</a:t>
            </a:r>
          </a:p>
          <a:p>
            <a:pPr>
              <a:lnSpc>
                <a:spcPct val="115000"/>
              </a:lnSpc>
            </a:pPr>
            <a:endParaRPr lang="de-DE" sz="12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Bedürfnissen und Bedarfen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gesellschaftlichen Einflüssen auf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und gesellschaftlichen Folgen des Konsums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politisch-rechtlichen und sozioökonomischen Rahmenbedingungen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Kriterien für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kollektiven und politischen Gestaltungsoptionen des Konsums </a:t>
            </a:r>
            <a:endParaRPr lang="de-DE" sz="1400" dirty="0">
              <a:ea typeface="Calibri"/>
              <a:cs typeface="Times New Roman"/>
            </a:endParaRPr>
          </a:p>
          <a:p>
            <a:endParaRPr lang="de-DE" dirty="0"/>
          </a:p>
        </p:txBody>
      </p:sp>
    </p:spTree>
    <p:extLst>
      <p:ext uri="{BB962C8B-B14F-4D97-AF65-F5344CB8AC3E}">
        <p14:creationId xmlns:p14="http://schemas.microsoft.com/office/powerpoint/2010/main" val="419657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Berufliche Orientierung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4077072"/>
            <a:ext cx="8229600" cy="1944216"/>
          </a:xfrm>
        </p:spPr>
        <p:txBody>
          <a:bodyPr>
            <a:normAutofit fontScale="92500" lnSpcReduction="20000"/>
          </a:bodyPr>
          <a:lstStyle/>
          <a:p>
            <a:pPr marL="57150" indent="0">
              <a:buNone/>
            </a:pPr>
            <a:r>
              <a:rPr lang="de-DE" dirty="0"/>
              <a:t>Lern- und Kompetenzbereiche (BOX):</a:t>
            </a:r>
          </a:p>
          <a:p>
            <a:pPr lvl="1"/>
            <a:r>
              <a:rPr lang="de-DE" dirty="0"/>
              <a:t>Berufliche Sicherheit (1)</a:t>
            </a:r>
          </a:p>
          <a:p>
            <a:pPr lvl="1"/>
            <a:r>
              <a:rPr lang="de-DE" dirty="0"/>
              <a:t>Berufliches Selbstkonzept (2)</a:t>
            </a:r>
          </a:p>
          <a:p>
            <a:pPr lvl="1"/>
            <a:r>
              <a:rPr lang="de-DE" dirty="0"/>
              <a:t>Selbstwirksamkeit (3)</a:t>
            </a:r>
          </a:p>
          <a:p>
            <a:pPr lvl="1"/>
            <a:r>
              <a:rPr lang="de-DE" dirty="0"/>
              <a:t>Flexibilität (4)</a:t>
            </a:r>
          </a:p>
          <a:p>
            <a:pPr lvl="1"/>
            <a:r>
              <a:rPr lang="de-DE" dirty="0"/>
              <a:t>Berufswahlengagement (5)</a:t>
            </a:r>
          </a:p>
        </p:txBody>
      </p:sp>
      <p:pic>
        <p:nvPicPr>
          <p:cNvPr id="11" name="Grafik 2">
            <a:extLst>
              <a:ext uri="{FF2B5EF4-FFF2-40B4-BE49-F238E27FC236}">
                <a16:creationId xmlns:a16="http://schemas.microsoft.com/office/drawing/2014/main" id="{19B90162-FEA1-244B-B783-2CB046D1A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368" y="1819846"/>
            <a:ext cx="3989332" cy="21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3">
            <a:extLst>
              <a:ext uri="{FF2B5EF4-FFF2-40B4-BE49-F238E27FC236}">
                <a16:creationId xmlns:a16="http://schemas.microsoft.com/office/drawing/2014/main" id="{EFB426E5-1A55-A64D-918B-7620A627F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54" y="1841676"/>
            <a:ext cx="316639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9068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8147248" cy="4104456"/>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3. Schulinterne 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502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800" b="1" dirty="0" smtClean="0"/>
              <a:t>§ </a:t>
            </a:r>
            <a:r>
              <a:rPr lang="de-DE" altLang="de-DE" sz="1800" b="1" dirty="0" smtClean="0"/>
              <a:t>29 </a:t>
            </a:r>
            <a:r>
              <a:rPr lang="de-DE" altLang="de-DE" sz="1800" b="1" dirty="0" err="1" smtClean="0"/>
              <a:t>SchulG</a:t>
            </a:r>
            <a:endParaRPr lang="de-DE" altLang="de-DE" sz="1800" b="1" dirty="0"/>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8641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600" b="1" dirty="0" smtClean="0"/>
              <a:t>§ </a:t>
            </a:r>
            <a:r>
              <a:rPr lang="de-DE" altLang="de-DE" sz="1600" b="1" dirty="0" smtClean="0"/>
              <a:t>70 </a:t>
            </a:r>
            <a:r>
              <a:rPr lang="de-DE" altLang="de-DE" sz="1600" b="1" dirty="0" err="1" smtClean="0"/>
              <a:t>SchulG</a:t>
            </a:r>
            <a:endParaRPr lang="de-DE" altLang="de-DE" sz="1600" b="1" dirty="0"/>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r>
              <a:rPr lang="de-DE" altLang="de-DE" sz="1600" dirty="0">
                <a:solidFill>
                  <a:srgbClr val="FF0000"/>
                </a:solidFill>
              </a:rPr>
              <a: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r>
              <a:rPr lang="de-DE" altLang="de-DE" sz="1600" dirty="0">
                <a:solidFill>
                  <a:srgbClr val="FF0000"/>
                </a:solidFill>
              </a:rPr>
              <a:t>.</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79993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09506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Gliederung</a:t>
            </a:r>
            <a:endParaRPr lang="de-DE" dirty="0"/>
          </a:p>
        </p:txBody>
      </p:sp>
      <p:sp>
        <p:nvSpPr>
          <p:cNvPr id="3" name="Inhaltsplatzhalter 2"/>
          <p:cNvSpPr>
            <a:spLocks noGrp="1"/>
          </p:cNvSpPr>
          <p:nvPr>
            <p:ph idx="1"/>
          </p:nvPr>
        </p:nvSpPr>
        <p:spPr>
          <a:xfrm>
            <a:off x="457200" y="1960240"/>
            <a:ext cx="8229600" cy="3845024"/>
          </a:xfrm>
        </p:spPr>
        <p:txBody>
          <a:bodyPr>
            <a:normAutofit/>
          </a:bodyPr>
          <a:lstStyle/>
          <a:p>
            <a:pPr marL="514350" indent="-514350">
              <a:buFont typeface="+mj-lt"/>
              <a:buAutoNum type="arabicPeriod"/>
            </a:pPr>
            <a:r>
              <a:rPr lang="de-DE" dirty="0"/>
              <a:t>Merkmale der neuen Kernlehrpläne</a:t>
            </a:r>
          </a:p>
          <a:p>
            <a:pPr marL="514350" lvl="0" indent="-514350">
              <a:buFont typeface="+mj-lt"/>
              <a:buAutoNum type="arabicPeriod"/>
            </a:pPr>
            <a:r>
              <a:rPr lang="de-DE" dirty="0"/>
              <a:t>Übergreifende Aufgaben</a:t>
            </a:r>
          </a:p>
          <a:p>
            <a:pPr marL="514350" indent="-514350">
              <a:buFont typeface="+mj-lt"/>
              <a:buAutoNum type="arabicPeriod"/>
            </a:pPr>
            <a:r>
              <a:rPr lang="de-DE" dirty="0"/>
              <a:t>Schulinterne Lehrpläne</a:t>
            </a:r>
          </a:p>
          <a:p>
            <a:pPr marL="514350" lvl="0" indent="-514350">
              <a:buFont typeface="+mj-lt"/>
              <a:buAutoNum type="arabicPeriod"/>
            </a:pPr>
            <a:r>
              <a:rPr lang="de-DE" dirty="0"/>
              <a:t>Der Kernlehrplan Hauswirtschaft                                    im Detail</a:t>
            </a:r>
          </a:p>
          <a:p>
            <a:pPr marL="514350" lvl="0" indent="-514350">
              <a:buFont typeface="+mj-lt"/>
              <a:buAutoNum type="arabicPeriod"/>
            </a:pPr>
            <a:r>
              <a:rPr lang="de-DE" dirty="0"/>
              <a:t>Fachliche Unterstützungsmaterialien</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pic>
        <p:nvPicPr>
          <p:cNvPr id="7" name="Picture 2" descr="http://www.unifr.ch/pedg/bild_foto_logo/agenda.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660232" y="1772816"/>
            <a:ext cx="196919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6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916832"/>
            <a:ext cx="8229600" cy="3989040"/>
          </a:xfrm>
        </p:spPr>
        <p:txBody>
          <a:bodyPr>
            <a:normAutofit fontScale="92500"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1556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dirty="0"/>
              <a:t>Gliederung für einen schulinternen Lehrplan</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323528" y="1772816"/>
            <a:ext cx="8568952" cy="41764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600" dirty="0"/>
              <a:t>Inhalt</a:t>
            </a:r>
          </a:p>
          <a:p>
            <a:pPr marL="0" indent="0" defTabSz="536575">
              <a:buFont typeface="Arial" panose="020B0604020202020204" pitchFamily="34" charset="0"/>
              <a:buNone/>
            </a:pPr>
            <a:r>
              <a:rPr lang="de-DE" sz="2600" dirty="0"/>
              <a:t>1	Rahmenbedingungen der fachlichen Arbeit</a:t>
            </a:r>
          </a:p>
          <a:p>
            <a:pPr marL="0" indent="0" defTabSz="536575">
              <a:buFont typeface="Arial" panose="020B0604020202020204" pitchFamily="34" charset="0"/>
              <a:buNone/>
            </a:pPr>
            <a:r>
              <a:rPr lang="de-DE" sz="2600" dirty="0"/>
              <a:t>2	Entscheidungen zum Unterricht</a:t>
            </a:r>
          </a:p>
          <a:p>
            <a:pPr marL="400050" lvl="1" indent="0" defTabSz="536575">
              <a:buFont typeface="Arial" panose="020B0604020202020204" pitchFamily="34" charset="0"/>
              <a:buNone/>
            </a:pPr>
            <a:r>
              <a:rPr lang="de-DE" sz="2600" dirty="0"/>
              <a:t>2.1 	Unterrichtsvorhaben [tabellarische Übersicht]</a:t>
            </a:r>
          </a:p>
          <a:p>
            <a:pPr marL="400050" lvl="1" indent="0" defTabSz="536575">
              <a:buFont typeface="Arial" panose="020B0604020202020204" pitchFamily="34" charset="0"/>
              <a:buNone/>
            </a:pPr>
            <a:r>
              <a:rPr lang="de-DE" sz="2600" dirty="0"/>
              <a:t>2.2	Grundsätze der fachmethodischen und fachdidaktischen Arbeit</a:t>
            </a:r>
          </a:p>
          <a:p>
            <a:pPr marL="400050" lvl="1" indent="0" defTabSz="536575">
              <a:buFont typeface="Arial" panose="020B0604020202020204" pitchFamily="34" charset="0"/>
              <a:buNone/>
            </a:pPr>
            <a:r>
              <a:rPr lang="de-DE" sz="2600" dirty="0"/>
              <a:t>2.3	Grundsätze der Leistungsbewertung und Leistungsrückmeldung</a:t>
            </a:r>
          </a:p>
          <a:p>
            <a:pPr marL="400050" lvl="1" indent="0" defTabSz="536575">
              <a:buFont typeface="Arial" panose="020B0604020202020204" pitchFamily="34" charset="0"/>
              <a:buNone/>
            </a:pPr>
            <a:r>
              <a:rPr lang="de-DE" sz="2600" dirty="0"/>
              <a:t>2.4	Lehr- und Lernmittel</a:t>
            </a:r>
          </a:p>
          <a:p>
            <a:pPr marL="0" indent="0" defTabSz="536575">
              <a:buFont typeface="Arial" panose="020B0604020202020204" pitchFamily="34" charset="0"/>
              <a:buNone/>
            </a:pPr>
            <a:r>
              <a:rPr lang="de-DE" sz="2600" dirty="0"/>
              <a:t>3	Entscheidungen zu fach- und unterrichtsübergreifenden Fragen</a:t>
            </a:r>
          </a:p>
          <a:p>
            <a:pPr marL="0" indent="0" defTabSz="536575">
              <a:buFont typeface="Arial" panose="020B0604020202020204" pitchFamily="34" charset="0"/>
              <a:buNone/>
            </a:pPr>
            <a:r>
              <a:rPr lang="de-DE" sz="2600" dirty="0"/>
              <a:t>4	Qualitätssicherung und Evaluation</a:t>
            </a:r>
          </a:p>
          <a:p>
            <a:pPr marL="0" indent="0" defTabSz="536575">
              <a:buNone/>
            </a:pPr>
            <a:endParaRPr lang="de-DE" sz="2600" dirty="0"/>
          </a:p>
          <a:p>
            <a:pPr marL="0" indent="0" defTabSz="536575">
              <a:buNone/>
            </a:pPr>
            <a:r>
              <a:rPr lang="de-DE" sz="2600" dirty="0"/>
              <a:t>Unterstützungsmaterial im Lehrplannavigator: (</a:t>
            </a:r>
            <a:r>
              <a:rPr lang="de-DE" sz="2600" dirty="0">
                <a:hlinkClick r:id="rId2"/>
              </a:rPr>
              <a:t>https://www.schulentwicklung.nrw.de/lehrplaene/lehrplannavigator-s-i/</a:t>
            </a:r>
            <a:r>
              <a:rPr lang="de-DE" sz="2600" dirty="0"/>
              <a:t>)</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220944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pic>
        <p:nvPicPr>
          <p:cNvPr id="5" name="Grafik 4" descr="Ein Bild, das Screenshot enthält.&#10;&#10;Automatisch generierte Beschreibung">
            <a:extLst>
              <a:ext uri="{FF2B5EF4-FFF2-40B4-BE49-F238E27FC236}">
                <a16:creationId xmlns:a16="http://schemas.microsoft.com/office/drawing/2014/main" id="{84989998-FFDE-FA4A-825F-B1F46B63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477" y="1841359"/>
            <a:ext cx="6317046" cy="3948154"/>
          </a:xfrm>
          <a:prstGeom prst="rect">
            <a:avLst/>
          </a:prstGeom>
        </p:spPr>
      </p:pic>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24984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4. Der Kernlehrplan Hauswirtschaft                      im Detail</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59956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de-DE" dirty="0"/>
              <a:t>Die wichtigsten Kontinuitäten</a:t>
            </a:r>
          </a:p>
        </p:txBody>
      </p:sp>
      <p:sp>
        <p:nvSpPr>
          <p:cNvPr id="3" name="Inhaltsplatzhalter 2"/>
          <p:cNvSpPr>
            <a:spLocks noGrp="1"/>
          </p:cNvSpPr>
          <p:nvPr>
            <p:ph idx="1"/>
          </p:nvPr>
        </p:nvSpPr>
        <p:spPr>
          <a:xfrm>
            <a:off x="457200" y="1916832"/>
            <a:ext cx="8229600" cy="3816424"/>
          </a:xfrm>
        </p:spPr>
        <p:txBody>
          <a:bodyPr rtlCol="0">
            <a:normAutofit fontScale="70000" lnSpcReduction="20000"/>
          </a:bodyPr>
          <a:lstStyle/>
          <a:p>
            <a:pPr marL="0" indent="0" fontAlgn="auto">
              <a:spcAft>
                <a:spcPts val="0"/>
              </a:spcAft>
              <a:buNone/>
              <a:defRPr/>
            </a:pPr>
            <a:r>
              <a:rPr lang="de-DE" sz="3600" dirty="0"/>
              <a:t>Kompetenzbereiche</a:t>
            </a:r>
          </a:p>
          <a:p>
            <a:pPr lvl="1" fontAlgn="auto">
              <a:spcAft>
                <a:spcPts val="0"/>
              </a:spcAft>
              <a:buFont typeface="Symbol" pitchFamily="2" charset="2"/>
              <a:buChar char="-"/>
              <a:defRPr/>
            </a:pPr>
            <a:r>
              <a:rPr lang="de-DE" sz="2800" dirty="0"/>
              <a:t>Sachkompetenz</a:t>
            </a:r>
          </a:p>
          <a:p>
            <a:pPr lvl="1" fontAlgn="auto">
              <a:spcAft>
                <a:spcPts val="0"/>
              </a:spcAft>
              <a:buFont typeface="Symbol" pitchFamily="2" charset="2"/>
              <a:buChar char="-"/>
              <a:defRPr/>
            </a:pPr>
            <a:r>
              <a:rPr lang="de-DE" sz="2800" dirty="0"/>
              <a:t>Methodenkompetenz</a:t>
            </a:r>
          </a:p>
          <a:p>
            <a:pPr lvl="1" fontAlgn="auto">
              <a:spcAft>
                <a:spcPts val="0"/>
              </a:spcAft>
              <a:buFont typeface="Symbol" pitchFamily="2" charset="2"/>
              <a:buChar char="-"/>
              <a:defRPr/>
            </a:pPr>
            <a:r>
              <a:rPr lang="de-DE" sz="2800" dirty="0"/>
              <a:t>Urteilskompetenz</a:t>
            </a:r>
          </a:p>
          <a:p>
            <a:pPr lvl="1" fontAlgn="auto">
              <a:spcAft>
                <a:spcPts val="0"/>
              </a:spcAft>
              <a:buFont typeface="Symbol" pitchFamily="2" charset="2"/>
              <a:buChar char="-"/>
              <a:defRPr/>
            </a:pPr>
            <a:r>
              <a:rPr lang="de-DE" sz="2800" dirty="0"/>
              <a:t>Handlungskompetenz</a:t>
            </a:r>
          </a:p>
          <a:p>
            <a:pPr marL="0" indent="0" fontAlgn="auto">
              <a:spcAft>
                <a:spcPts val="0"/>
              </a:spcAft>
              <a:buFont typeface="Arial" panose="020B0604020202020204" pitchFamily="34" charset="0"/>
              <a:buNone/>
              <a:defRPr/>
            </a:pPr>
            <a:endParaRPr lang="de-DE" sz="2400" dirty="0">
              <a:sym typeface="Wingdings" panose="05000000000000000000" pitchFamily="2" charset="2"/>
            </a:endParaRPr>
          </a:p>
          <a:p>
            <a:pPr marL="0" indent="0" fontAlgn="auto">
              <a:spcAft>
                <a:spcPts val="0"/>
              </a:spcAft>
              <a:buNone/>
              <a:defRPr/>
            </a:pPr>
            <a:r>
              <a:rPr lang="de-DE" sz="3600" dirty="0">
                <a:sym typeface="Wingdings" panose="05000000000000000000" pitchFamily="2" charset="2"/>
              </a:rPr>
              <a:t>Abstraktionsebenen</a:t>
            </a:r>
          </a:p>
          <a:p>
            <a:pPr lvl="1" fontAlgn="auto">
              <a:spcAft>
                <a:spcPts val="0"/>
              </a:spcAft>
              <a:buFont typeface="Symbol" pitchFamily="2" charset="2"/>
              <a:buChar char="-"/>
              <a:defRPr/>
            </a:pPr>
            <a:r>
              <a:rPr lang="de-DE" sz="2600" b="1" dirty="0">
                <a:sym typeface="Wingdings" panose="05000000000000000000" pitchFamily="2" charset="2"/>
              </a:rPr>
              <a:t>1. Ebene: </a:t>
            </a:r>
            <a:r>
              <a:rPr lang="de-DE" sz="2600" dirty="0">
                <a:sym typeface="Wingdings" panose="05000000000000000000" pitchFamily="2" charset="2"/>
              </a:rPr>
              <a:t>Beschreibungen der Kompetenzbereiche</a:t>
            </a:r>
          </a:p>
          <a:p>
            <a:pPr lvl="2" fontAlgn="auto">
              <a:spcAft>
                <a:spcPts val="0"/>
              </a:spcAft>
              <a:buFont typeface="Symbol" pitchFamily="2" charset="2"/>
              <a:buChar char="-"/>
              <a:defRPr/>
            </a:pPr>
            <a:r>
              <a:rPr lang="de-DE" sz="2600" b="1" dirty="0">
                <a:sym typeface="Wingdings" panose="05000000000000000000" pitchFamily="2" charset="2"/>
              </a:rPr>
              <a:t>2. Ebene: </a:t>
            </a:r>
            <a:r>
              <a:rPr lang="de-DE" sz="2600" dirty="0">
                <a:sym typeface="Wingdings" panose="05000000000000000000" pitchFamily="2" charset="2"/>
              </a:rPr>
              <a:t>Übergeordnete Kompetenzen differenziert in zwei Stufen (Jg. 5/6 und 7-10)</a:t>
            </a:r>
          </a:p>
          <a:p>
            <a:pPr lvl="3" fontAlgn="auto">
              <a:spcAft>
                <a:spcPts val="0"/>
              </a:spcAft>
              <a:buFont typeface="Symbol" pitchFamily="2" charset="2"/>
              <a:buChar char="-"/>
              <a:defRPr/>
            </a:pPr>
            <a:r>
              <a:rPr lang="de-DE" sz="2600" b="1" dirty="0">
                <a:sym typeface="Wingdings" panose="05000000000000000000" pitchFamily="2" charset="2"/>
              </a:rPr>
              <a:t>3. Ebene: </a:t>
            </a:r>
            <a:r>
              <a:rPr lang="de-DE" sz="2600" dirty="0">
                <a:sym typeface="Wingdings" panose="05000000000000000000" pitchFamily="2" charset="2"/>
              </a:rPr>
              <a:t>Konkretisierte Kompetenzen zu den einzelnen Inhaltsfeldern (Sachkompetenz / Urteilskompetenz)</a:t>
            </a:r>
            <a:endParaRPr lang="de-DE" sz="2600" b="1" dirty="0"/>
          </a:p>
        </p:txBody>
      </p:sp>
      <p:sp>
        <p:nvSpPr>
          <p:cNvPr id="6" name="Foliennummernplatzhalter 5"/>
          <p:cNvSpPr>
            <a:spLocks noGrp="1"/>
          </p:cNvSpPr>
          <p:nvPr>
            <p:ph type="sldNum" sz="quarter" idx="12"/>
          </p:nvPr>
        </p:nvSpPr>
        <p:spPr/>
        <p:txBody>
          <a:bodyPr/>
          <a:lstStyle/>
          <a:p>
            <a:pPr>
              <a:defRPr/>
            </a:pPr>
            <a:fld id="{9C45AAFC-516F-4012-A44D-B90A156E970E}" type="slidenum">
              <a:rPr lang="de-DE"/>
              <a:pPr>
                <a:defRPr/>
              </a:pPr>
              <a:t>24</a:t>
            </a:fld>
            <a:endParaRPr lang="de-DE"/>
          </a:p>
        </p:txBody>
      </p:sp>
    </p:spTree>
    <p:extLst>
      <p:ext uri="{BB962C8B-B14F-4D97-AF65-F5344CB8AC3E}">
        <p14:creationId xmlns:p14="http://schemas.microsoft.com/office/powerpoint/2010/main" val="237004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r>
              <a:rPr lang="de-DE"/>
              <a:t>Die wichtigsten Neuerungen</a:t>
            </a:r>
          </a:p>
        </p:txBody>
      </p:sp>
      <p:sp>
        <p:nvSpPr>
          <p:cNvPr id="25602" name="Inhaltsplatzhalter 2"/>
          <p:cNvSpPr>
            <a:spLocks noGrp="1"/>
          </p:cNvSpPr>
          <p:nvPr>
            <p:ph idx="1"/>
          </p:nvPr>
        </p:nvSpPr>
        <p:spPr>
          <a:xfrm>
            <a:off x="457200" y="1744663"/>
            <a:ext cx="8229600" cy="4205287"/>
          </a:xfrm>
        </p:spPr>
        <p:txBody>
          <a:bodyPr/>
          <a:lstStyle/>
          <a:p>
            <a:pPr marL="0" indent="0">
              <a:buNone/>
            </a:pPr>
            <a:endParaRPr lang="de-DE" sz="2200" dirty="0"/>
          </a:p>
          <a:p>
            <a:pPr marL="0" indent="0">
              <a:buNone/>
            </a:pPr>
            <a:r>
              <a:rPr lang="de-DE" dirty="0"/>
              <a:t>Stundenumfang </a:t>
            </a:r>
            <a:r>
              <a:rPr lang="de-DE" sz="2000" dirty="0"/>
              <a:t>(gem. APO-SI)</a:t>
            </a:r>
          </a:p>
          <a:p>
            <a:pPr marL="0" indent="0">
              <a:buNone/>
            </a:pPr>
            <a:endParaRPr lang="de-DE" sz="2000" dirty="0"/>
          </a:p>
          <a:p>
            <a:pPr lvl="1">
              <a:buFont typeface="Arial" panose="020B0604020202020204" pitchFamily="34" charset="0"/>
              <a:buChar char="•"/>
            </a:pPr>
            <a:r>
              <a:rPr lang="de-DE" sz="2200" dirty="0"/>
              <a:t>Insgesamt 4 Wochenstunden in der gesamten Sek. I</a:t>
            </a:r>
          </a:p>
          <a:p>
            <a:pPr lvl="1">
              <a:buFont typeface="Arial" panose="020B0604020202020204" pitchFamily="34" charset="0"/>
              <a:buChar char="•"/>
            </a:pPr>
            <a:r>
              <a:rPr lang="de-DE" sz="2200" dirty="0"/>
              <a:t>Davon 1-2 Wochenstunden in den Jahrgangsstufen 5/6</a:t>
            </a:r>
          </a:p>
          <a:p>
            <a:pPr lvl="1">
              <a:buFont typeface="Arial" panose="020B0604020202020204" pitchFamily="34" charset="0"/>
              <a:buChar char="•"/>
            </a:pPr>
            <a:r>
              <a:rPr lang="de-DE" sz="2200" dirty="0"/>
              <a:t>2-3 Wochenstunden bis zum Ende der Sekundarstufe I</a:t>
            </a:r>
          </a:p>
        </p:txBody>
      </p:sp>
      <p:sp>
        <p:nvSpPr>
          <p:cNvPr id="6" name="Foliennummernplatzhalter 5"/>
          <p:cNvSpPr>
            <a:spLocks noGrp="1"/>
          </p:cNvSpPr>
          <p:nvPr>
            <p:ph type="sldNum" sz="quarter" idx="12"/>
          </p:nvPr>
        </p:nvSpPr>
        <p:spPr/>
        <p:txBody>
          <a:bodyPr/>
          <a:lstStyle/>
          <a:p>
            <a:pPr>
              <a:defRPr/>
            </a:pPr>
            <a:fld id="{20876C36-66DC-4823-B46F-DBB634CE6356}" type="slidenum">
              <a:rPr lang="de-DE"/>
              <a:pPr>
                <a:defRPr/>
              </a:pPr>
              <a:t>25</a:t>
            </a:fld>
            <a:endParaRPr lang="de-DE"/>
          </a:p>
        </p:txBody>
      </p:sp>
    </p:spTree>
    <p:extLst>
      <p:ext uri="{BB962C8B-B14F-4D97-AF65-F5344CB8AC3E}">
        <p14:creationId xmlns:p14="http://schemas.microsoft.com/office/powerpoint/2010/main" val="309341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de-DE" dirty="0"/>
              <a:t>Aufgaben und Ziele des Fachs Hauswirtschaft</a:t>
            </a:r>
          </a:p>
        </p:txBody>
      </p:sp>
      <p:sp>
        <p:nvSpPr>
          <p:cNvPr id="3" name="Inhaltsplatzhalter 2"/>
          <p:cNvSpPr>
            <a:spLocks noGrp="1"/>
          </p:cNvSpPr>
          <p:nvPr>
            <p:ph idx="1"/>
          </p:nvPr>
        </p:nvSpPr>
        <p:spPr>
          <a:xfrm>
            <a:off x="457200" y="1772816"/>
            <a:ext cx="8229600" cy="4132684"/>
          </a:xfrm>
        </p:spPr>
        <p:txBody>
          <a:bodyPr rtlCol="0">
            <a:normAutofit fontScale="62500" lnSpcReduction="20000"/>
          </a:bodyPr>
          <a:lstStyle/>
          <a:p>
            <a:pPr marL="0" indent="0" algn="ctr">
              <a:buNone/>
              <a:defRPr/>
            </a:pPr>
            <a:r>
              <a:rPr lang="de-DE" sz="3000" dirty="0">
                <a:solidFill>
                  <a:srgbClr val="C00000"/>
                </a:solidFill>
              </a:rPr>
              <a:t>Haushaltsbezogene Grundbildung</a:t>
            </a:r>
          </a:p>
          <a:p>
            <a:pPr marL="0" indent="0" algn="ctr">
              <a:buNone/>
              <a:defRPr/>
            </a:pPr>
            <a:endParaRPr lang="de-DE" sz="1200" dirty="0">
              <a:solidFill>
                <a:srgbClr val="C00000"/>
              </a:solidFill>
            </a:endParaRPr>
          </a:p>
          <a:p>
            <a:pPr marL="0" indent="0" algn="ctr">
              <a:buNone/>
              <a:defRPr/>
            </a:pPr>
            <a:r>
              <a:rPr lang="de-DE" sz="2600" dirty="0"/>
              <a:t>Bewältigung der vielfältigen Aufgaben in allen Bereichen des privaten Haushaltes unter Beachtung…</a:t>
            </a:r>
          </a:p>
          <a:p>
            <a:pPr marL="0" indent="0" algn="ctr">
              <a:buNone/>
              <a:defRPr/>
            </a:pPr>
            <a:endParaRPr lang="de-DE" sz="1400" dirty="0"/>
          </a:p>
          <a:p>
            <a:pPr marL="0" indent="0">
              <a:buNone/>
              <a:defRPr/>
            </a:pPr>
            <a:r>
              <a:rPr lang="de-DE" sz="2600" dirty="0"/>
              <a:t>… der Pluralität von Wohn- und Lebensformen mit unterschiedlichen Bedürfnissen</a:t>
            </a:r>
          </a:p>
          <a:p>
            <a:pPr marL="0" indent="0">
              <a:buNone/>
              <a:defRPr/>
            </a:pPr>
            <a:r>
              <a:rPr lang="de-DE" sz="2600" dirty="0"/>
              <a:t>… von Umweltbedingungen, Wertvorstellungen und wirtschaftlicher Aspekte</a:t>
            </a:r>
          </a:p>
          <a:p>
            <a:pPr marL="0" indent="0">
              <a:buNone/>
              <a:defRPr/>
            </a:pPr>
            <a:r>
              <a:rPr lang="de-DE" sz="2600" dirty="0"/>
              <a:t>… eines steigenden Informations-, Warenangebotes</a:t>
            </a:r>
          </a:p>
          <a:p>
            <a:pPr marL="0" indent="0">
              <a:buNone/>
              <a:defRPr/>
            </a:pPr>
            <a:r>
              <a:rPr lang="de-DE" sz="2600" dirty="0"/>
              <a:t>… des Einflusses sozialer Medien und eines individualisierten Werbeangebotes</a:t>
            </a:r>
          </a:p>
          <a:p>
            <a:pPr marL="0" indent="0">
              <a:buNone/>
              <a:defRPr/>
            </a:pPr>
            <a:endParaRPr lang="de-DE" sz="2600" dirty="0"/>
          </a:p>
          <a:p>
            <a:pPr>
              <a:defRPr/>
            </a:pPr>
            <a:r>
              <a:rPr lang="de-DE" sz="2600" dirty="0"/>
              <a:t>Konsumentscheidungen reflektiert, selbstbestimmt, qualitätsorientiert und in rechtlichen Zusammenhängen treffen</a:t>
            </a:r>
          </a:p>
          <a:p>
            <a:pPr>
              <a:defRPr/>
            </a:pPr>
            <a:r>
              <a:rPr lang="de-DE" sz="2600" dirty="0"/>
              <a:t>Gestaltung einer gesundheitsförderlichen Ernährung</a:t>
            </a:r>
          </a:p>
          <a:p>
            <a:pPr>
              <a:defRPr/>
            </a:pPr>
            <a:r>
              <a:rPr lang="de-DE" sz="2600" dirty="0"/>
              <a:t>Nachhaltiges Handeln </a:t>
            </a:r>
          </a:p>
          <a:p>
            <a:pPr marL="0" indent="0">
              <a:buNone/>
              <a:defRPr/>
            </a:pPr>
            <a:endParaRPr lang="de-DE" sz="2200" dirty="0">
              <a:solidFill>
                <a:srgbClr val="C00000"/>
              </a:solidFill>
            </a:endParaRPr>
          </a:p>
          <a:p>
            <a:pPr marL="0" indent="0" algn="ctr" fontAlgn="auto">
              <a:spcAft>
                <a:spcPts val="0"/>
              </a:spcAft>
              <a:buNone/>
              <a:defRPr/>
            </a:pPr>
            <a:r>
              <a:rPr lang="de-DE" dirty="0">
                <a:solidFill>
                  <a:srgbClr val="C00000"/>
                </a:solidFill>
              </a:rPr>
              <a:t>Interdisziplinäre Betrachtung unter Berücksichtigung der naheliegenden Bezugswissenschaften</a:t>
            </a:r>
          </a:p>
          <a:p>
            <a:pPr marL="457200" lvl="1" indent="0" fontAlgn="auto">
              <a:spcAft>
                <a:spcPts val="0"/>
              </a:spcAft>
              <a:buNone/>
              <a:defRPr/>
            </a:pPr>
            <a:endParaRPr lang="de-DE" dirty="0"/>
          </a:p>
          <a:p>
            <a:pPr marL="0" indent="0" fontAlgn="auto">
              <a:spcAft>
                <a:spcPts val="0"/>
              </a:spcAft>
              <a:buFont typeface="Arial" panose="020B0604020202020204" pitchFamily="34" charset="0"/>
              <a:buNone/>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26</a:t>
            </a:fld>
            <a:endParaRPr lang="de-DE" dirty="0"/>
          </a:p>
        </p:txBody>
      </p:sp>
    </p:spTree>
    <p:extLst>
      <p:ext uri="{BB962C8B-B14F-4D97-AF65-F5344CB8AC3E}">
        <p14:creationId xmlns:p14="http://schemas.microsoft.com/office/powerpoint/2010/main" val="212804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a:xfrm>
            <a:off x="457200" y="1125538"/>
            <a:ext cx="8229600" cy="431800"/>
          </a:xfrm>
        </p:spPr>
        <p:txBody>
          <a:bodyPr/>
          <a:lstStyle/>
          <a:p>
            <a:r>
              <a:rPr lang="de-DE" dirty="0"/>
              <a:t>Strukturmerkmale des KLP Hauswirtschaft</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7D5A5DB2-EBE2-4EB7-8A69-30F9B956EC1E}" type="slidenum">
              <a:rPr lang="de-DE" sz="1200">
                <a:solidFill>
                  <a:schemeClr val="tx1">
                    <a:tint val="75000"/>
                  </a:schemeClr>
                </a:solidFill>
                <a:latin typeface="+mn-lt"/>
                <a:cs typeface="+mn-cs"/>
              </a:rPr>
              <a:pPr algn="r" fontAlgn="auto">
                <a:spcBef>
                  <a:spcPts val="0"/>
                </a:spcBef>
                <a:spcAft>
                  <a:spcPts val="0"/>
                </a:spcAft>
                <a:defRPr/>
              </a:pPr>
              <a:t>27</a:t>
            </a:fld>
            <a:endParaRPr lang="de-DE" sz="1200">
              <a:solidFill>
                <a:schemeClr val="tx1">
                  <a:tint val="75000"/>
                </a:schemeClr>
              </a:solidFill>
              <a:latin typeface="+mn-lt"/>
              <a:cs typeface="+mn-cs"/>
            </a:endParaRPr>
          </a:p>
        </p:txBody>
      </p:sp>
      <p:sp>
        <p:nvSpPr>
          <p:cNvPr id="59398" name="Inhaltsplatzhalter 2"/>
          <p:cNvSpPr>
            <a:spLocks noGrp="1"/>
          </p:cNvSpPr>
          <p:nvPr>
            <p:ph idx="4294967295"/>
          </p:nvPr>
        </p:nvSpPr>
        <p:spPr>
          <a:xfrm>
            <a:off x="457200" y="1700809"/>
            <a:ext cx="8229600" cy="4206280"/>
          </a:xfrm>
        </p:spPr>
        <p:txBody>
          <a:bodyPr>
            <a:normAutofit/>
          </a:bodyPr>
          <a:lstStyle/>
          <a:p>
            <a:pPr marL="0" indent="0">
              <a:buNone/>
            </a:pPr>
            <a:r>
              <a:rPr lang="de-DE" dirty="0"/>
              <a:t>Inhaltsfelder</a:t>
            </a:r>
          </a:p>
          <a:p>
            <a:pPr marL="0" indent="0">
              <a:buNone/>
            </a:pPr>
            <a:endParaRPr lang="de-DE" sz="1000" dirty="0"/>
          </a:p>
          <a:p>
            <a:r>
              <a:rPr lang="de-DE" dirty="0"/>
              <a:t>5 Inhaltsfelder (IF)</a:t>
            </a:r>
          </a:p>
          <a:p>
            <a:r>
              <a:rPr lang="de-DE" dirty="0"/>
              <a:t>ziehen sich durch beiden Stufen der Kompetenzentwicklung</a:t>
            </a:r>
          </a:p>
          <a:p>
            <a:r>
              <a:rPr lang="de-DE" dirty="0"/>
              <a:t>stellen </a:t>
            </a:r>
            <a:r>
              <a:rPr lang="de-DE" u="sng" dirty="0"/>
              <a:t>keine</a:t>
            </a:r>
            <a:r>
              <a:rPr lang="de-DE" dirty="0"/>
              <a:t> Unterrichtsvorhaben dar</a:t>
            </a:r>
          </a:p>
          <a:p>
            <a:r>
              <a:rPr lang="de-DE" dirty="0"/>
              <a:t>werden in der Regel bei der Umsetzung in Unterrichtsvorhaben miteinander verknüpft</a:t>
            </a:r>
          </a:p>
        </p:txBody>
      </p:sp>
      <p:sp>
        <p:nvSpPr>
          <p:cNvPr id="5" name="Foliennummernplatzhalter 4"/>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70361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Strukturmerkmale des KLP Hauswirtschaft</a:t>
            </a:r>
          </a:p>
        </p:txBody>
      </p:sp>
      <p:sp>
        <p:nvSpPr>
          <p:cNvPr id="3" name="Inhaltsplatzhalter 2"/>
          <p:cNvSpPr>
            <a:spLocks noGrp="1"/>
          </p:cNvSpPr>
          <p:nvPr>
            <p:ph idx="1"/>
          </p:nvPr>
        </p:nvSpPr>
        <p:spPr>
          <a:xfrm>
            <a:off x="457200" y="1772816"/>
            <a:ext cx="8229600" cy="4133056"/>
          </a:xfrm>
        </p:spPr>
        <p:txBody>
          <a:bodyPr/>
          <a:lstStyle/>
          <a:p>
            <a:pPr marL="0" indent="0">
              <a:buNone/>
            </a:pPr>
            <a:r>
              <a:rPr lang="de-DE" dirty="0"/>
              <a:t>In </a:t>
            </a:r>
            <a:r>
              <a:rPr lang="de-DE" b="1" dirty="0"/>
              <a:t>beiden</a:t>
            </a:r>
            <a:r>
              <a:rPr lang="de-DE" dirty="0"/>
              <a:t> Stufen zu vermittelnde Inhaltsfelder</a:t>
            </a:r>
          </a:p>
          <a:p>
            <a:pPr marL="0" indent="0">
              <a:buNone/>
            </a:pPr>
            <a:endParaRPr lang="de-DE" dirty="0"/>
          </a:p>
          <a:p>
            <a:pPr>
              <a:buNone/>
            </a:pPr>
            <a:r>
              <a:rPr lang="de-DE" dirty="0"/>
              <a:t>	IF 1: 	Haushaltsmanagement</a:t>
            </a:r>
          </a:p>
          <a:p>
            <a:pPr>
              <a:buNone/>
            </a:pPr>
            <a:r>
              <a:rPr lang="de-DE" dirty="0"/>
              <a:t>	IF 2: 	Lebensstil und Ernährung</a:t>
            </a:r>
          </a:p>
          <a:p>
            <a:pPr>
              <a:buNone/>
            </a:pPr>
            <a:r>
              <a:rPr lang="de-DE" dirty="0"/>
              <a:t>	IF 3: 	Qualität und Konsum</a:t>
            </a:r>
          </a:p>
          <a:p>
            <a:pPr>
              <a:buNone/>
            </a:pPr>
            <a:r>
              <a:rPr lang="de-DE" dirty="0"/>
              <a:t>	IF 4: 	Nachhaltigkeit im privaten Haushalt</a:t>
            </a:r>
          </a:p>
          <a:p>
            <a:pPr>
              <a:buNone/>
            </a:pPr>
            <a:r>
              <a:rPr lang="de-DE" dirty="0"/>
              <a:t>	IF 5:	Wohnen und Leben</a:t>
            </a:r>
          </a:p>
          <a:p>
            <a:pPr marL="0" indent="0">
              <a:buNone/>
            </a:pPr>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28</a:t>
            </a:fld>
            <a:endParaRPr lang="de-DE"/>
          </a:p>
        </p:txBody>
      </p:sp>
    </p:spTree>
    <p:extLst>
      <p:ext uri="{BB962C8B-B14F-4D97-AF65-F5344CB8AC3E}">
        <p14:creationId xmlns:p14="http://schemas.microsoft.com/office/powerpoint/2010/main" val="301700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idx="4294967295"/>
          </p:nvPr>
        </p:nvSpPr>
        <p:spPr>
          <a:xfrm>
            <a:off x="457200" y="1125538"/>
            <a:ext cx="8229600" cy="431800"/>
          </a:xfrm>
        </p:spPr>
        <p:txBody>
          <a:bodyPr/>
          <a:lstStyle/>
          <a:p>
            <a:r>
              <a:rPr lang="de-DE" dirty="0"/>
              <a:t>Strukturmerkmale des KLP Hauswirtschaft</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8D606F01-BB9D-416D-BF38-0B5CA4FC61C7}" type="slidenum">
              <a:rPr lang="de-DE" sz="1200">
                <a:solidFill>
                  <a:schemeClr val="tx1">
                    <a:tint val="75000"/>
                  </a:schemeClr>
                </a:solidFill>
                <a:latin typeface="+mn-lt"/>
                <a:cs typeface="+mn-cs"/>
              </a:rPr>
              <a:pPr algn="r" fontAlgn="auto">
                <a:spcBef>
                  <a:spcPts val="0"/>
                </a:spcBef>
                <a:spcAft>
                  <a:spcPts val="0"/>
                </a:spcAft>
                <a:defRPr/>
              </a:pPr>
              <a:t>29</a:t>
            </a:fld>
            <a:endParaRPr lang="de-DE" sz="1200">
              <a:solidFill>
                <a:schemeClr val="tx1">
                  <a:tint val="75000"/>
                </a:schemeClr>
              </a:solidFill>
              <a:latin typeface="+mn-lt"/>
              <a:cs typeface="+mn-cs"/>
            </a:endParaRPr>
          </a:p>
        </p:txBody>
      </p:sp>
      <p:sp>
        <p:nvSpPr>
          <p:cNvPr id="65542" name="Inhaltsplatzhalter 2"/>
          <p:cNvSpPr>
            <a:spLocks noGrp="1"/>
          </p:cNvSpPr>
          <p:nvPr>
            <p:ph idx="4294967295"/>
          </p:nvPr>
        </p:nvSpPr>
        <p:spPr>
          <a:xfrm>
            <a:off x="468313" y="1700213"/>
            <a:ext cx="8229600" cy="4205287"/>
          </a:xfrm>
        </p:spPr>
        <p:txBody>
          <a:bodyPr/>
          <a:lstStyle/>
          <a:p>
            <a:pPr marL="0" indent="0">
              <a:spcBef>
                <a:spcPct val="0"/>
              </a:spcBef>
              <a:buNone/>
            </a:pPr>
            <a:endParaRPr lang="de-DE" sz="2000" dirty="0"/>
          </a:p>
          <a:p>
            <a:pPr>
              <a:spcBef>
                <a:spcPct val="0"/>
              </a:spcBef>
              <a:buFontTx/>
              <a:buChar char="•"/>
            </a:pPr>
            <a:endParaRPr lang="de-DE" dirty="0"/>
          </a:p>
        </p:txBody>
      </p:sp>
      <p:graphicFrame>
        <p:nvGraphicFramePr>
          <p:cNvPr id="2" name="Tabelle 1"/>
          <p:cNvGraphicFramePr>
            <a:graphicFrameLocks noGrp="1"/>
          </p:cNvGraphicFramePr>
          <p:nvPr/>
        </p:nvGraphicFramePr>
        <p:xfrm>
          <a:off x="539552" y="1762472"/>
          <a:ext cx="8064896" cy="3608782"/>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573522391"/>
                    </a:ext>
                  </a:extLst>
                </a:gridCol>
                <a:gridCol w="4032448">
                  <a:extLst>
                    <a:ext uri="{9D8B030D-6E8A-4147-A177-3AD203B41FA5}">
                      <a16:colId xmlns:a16="http://schemas.microsoft.com/office/drawing/2014/main" val="209176982"/>
                    </a:ext>
                  </a:extLst>
                </a:gridCol>
              </a:tblGrid>
              <a:tr h="3608782">
                <a:tc>
                  <a:txBody>
                    <a:bodyPr/>
                    <a:lstStyle/>
                    <a:p>
                      <a:pPr marL="0" indent="0" algn="ctr">
                        <a:spcBef>
                          <a:spcPct val="0"/>
                        </a:spcBef>
                        <a:buFont typeface="Arial" panose="020B0604020202020204" pitchFamily="34" charset="0"/>
                        <a:buNone/>
                      </a:pPr>
                      <a:r>
                        <a:rPr lang="de-DE" sz="2800" dirty="0">
                          <a:solidFill>
                            <a:schemeClr val="tx1"/>
                          </a:solidFill>
                        </a:rPr>
                        <a:t>Inhaltsfelder</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Inhaltsfeldbeschreibungen bis zum Ende der Sekundarstufe</a:t>
                      </a:r>
                    </a:p>
                    <a:p>
                      <a:pPr marL="342900" indent="-342900">
                        <a:spcBef>
                          <a:spcPct val="0"/>
                        </a:spcBef>
                        <a:buFont typeface="Arial" panose="020B0604020202020204" pitchFamily="34" charset="0"/>
                        <a:buChar char="•"/>
                      </a:pPr>
                      <a:r>
                        <a:rPr lang="de-DE" sz="2200" b="0" dirty="0">
                          <a:solidFill>
                            <a:schemeClr val="tx1"/>
                          </a:solidFill>
                        </a:rPr>
                        <a:t>Inhaltliche Schwerpunkte zu den IF, differenziert nach Stufe</a:t>
                      </a:r>
                    </a:p>
                    <a:p>
                      <a:endParaRPr lang="de-DE" sz="2400" b="0" dirty="0">
                        <a:solidFill>
                          <a:schemeClr val="tx1"/>
                        </a:solidFill>
                      </a:endParaRPr>
                    </a:p>
                  </a:txBody>
                  <a:tcPr>
                    <a:solidFill>
                      <a:schemeClr val="accent1">
                        <a:lumMod val="20000"/>
                        <a:lumOff val="80000"/>
                      </a:schemeClr>
                    </a:solidFill>
                  </a:tcPr>
                </a:tc>
                <a:tc>
                  <a:txBody>
                    <a:bodyPr/>
                    <a:lstStyle/>
                    <a:p>
                      <a:pPr marL="0" indent="0" algn="ctr">
                        <a:spcBef>
                          <a:spcPct val="0"/>
                        </a:spcBef>
                        <a:buFont typeface="Arial" panose="020B0604020202020204" pitchFamily="34" charset="0"/>
                        <a:buNone/>
                      </a:pPr>
                      <a:r>
                        <a:rPr lang="de-DE" sz="2800" dirty="0">
                          <a:solidFill>
                            <a:schemeClr val="tx1"/>
                          </a:solidFill>
                        </a:rPr>
                        <a:t>Kompetenzen</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Beschreibungen der Kompetenzbereiche</a:t>
                      </a:r>
                    </a:p>
                    <a:p>
                      <a:pPr marL="342900" indent="-342900">
                        <a:spcBef>
                          <a:spcPct val="0"/>
                        </a:spcBef>
                        <a:buFont typeface="Arial" panose="020B0604020202020204" pitchFamily="34" charset="0"/>
                        <a:buChar char="•"/>
                      </a:pPr>
                      <a:r>
                        <a:rPr lang="de-DE" sz="2200" b="0" dirty="0">
                          <a:solidFill>
                            <a:schemeClr val="tx1"/>
                          </a:solidFill>
                        </a:rPr>
                        <a:t>Übergeordnete Kompetenzerwartungen differenziert nach Stufen </a:t>
                      </a:r>
                    </a:p>
                    <a:p>
                      <a:pPr marL="342900" indent="-342900">
                        <a:spcBef>
                          <a:spcPct val="0"/>
                        </a:spcBef>
                        <a:buFont typeface="Arial" panose="020B0604020202020204" pitchFamily="34" charset="0"/>
                        <a:buChar char="•"/>
                      </a:pPr>
                      <a:r>
                        <a:rPr lang="de-DE" sz="2200" b="0" dirty="0">
                          <a:solidFill>
                            <a:schemeClr val="tx1"/>
                          </a:solidFill>
                        </a:rPr>
                        <a:t>Konkretisierte Kompetenzerwartungen zu den IF im Bereich der Sach- und Urteilskompetenz</a:t>
                      </a:r>
                    </a:p>
                  </a:txBody>
                  <a:tcPr>
                    <a:solidFill>
                      <a:schemeClr val="accent1">
                        <a:lumMod val="20000"/>
                        <a:lumOff val="80000"/>
                      </a:schemeClr>
                    </a:solidFill>
                  </a:tcPr>
                </a:tc>
                <a:extLst>
                  <a:ext uri="{0D108BD9-81ED-4DB2-BD59-A6C34878D82A}">
                    <a16:rowId xmlns:a16="http://schemas.microsoft.com/office/drawing/2014/main" val="3970432888"/>
                  </a:ext>
                </a:extLst>
              </a:tr>
            </a:tbl>
          </a:graphicData>
        </a:graphic>
      </p:graphicFrame>
      <p:sp>
        <p:nvSpPr>
          <p:cNvPr id="6" name="Foliennummernplatzhalter 5"/>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122211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44824"/>
            <a:ext cx="8147248" cy="381642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600" b="0" dirty="0">
                <a:solidFill>
                  <a:srgbClr val="0070C0"/>
                </a:solidFill>
                <a:latin typeface="+mn-lt"/>
              </a:rPr>
              <a:t>1. Merkmale der neuen Kernlehrpläne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413349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Stärkung der Fachlichkeit</a:t>
            </a:r>
          </a:p>
        </p:txBody>
      </p:sp>
      <p:sp>
        <p:nvSpPr>
          <p:cNvPr id="3" name="Inhaltsplatzhalter 2"/>
          <p:cNvSpPr>
            <a:spLocks noGrp="1"/>
          </p:cNvSpPr>
          <p:nvPr>
            <p:ph idx="1"/>
          </p:nvPr>
        </p:nvSpPr>
        <p:spPr>
          <a:xfrm>
            <a:off x="457200" y="1772816"/>
            <a:ext cx="8229600" cy="4133056"/>
          </a:xfrm>
        </p:spPr>
        <p:txBody>
          <a:bodyPr>
            <a:normAutofit/>
          </a:bodyPr>
          <a:lstStyle/>
          <a:p>
            <a:pPr marL="0" indent="0">
              <a:buNone/>
            </a:pPr>
            <a:r>
              <a:rPr lang="de-DE" dirty="0"/>
              <a:t>Leitendes Prinzip für die Konzeption aller Inhaltsfelder</a:t>
            </a:r>
          </a:p>
          <a:p>
            <a:pPr lvl="1"/>
            <a:r>
              <a:rPr lang="de-DE" sz="2200" dirty="0"/>
              <a:t>Präzise Beschreibung der Inhaltsfelder</a:t>
            </a:r>
          </a:p>
          <a:p>
            <a:pPr lvl="1"/>
            <a:r>
              <a:rPr lang="de-DE" sz="2200" dirty="0"/>
              <a:t>Konkretion von fachlichen Schwerpunkten</a:t>
            </a:r>
          </a:p>
          <a:p>
            <a:pPr lvl="1"/>
            <a:r>
              <a:rPr lang="de-DE" sz="2200" dirty="0"/>
              <a:t>Beschreibung fachlicher Prozesse durch konkretisierte Kompetenzerwartungen</a:t>
            </a:r>
          </a:p>
          <a:p>
            <a:pPr marL="457200" lvl="1" indent="0">
              <a:buNone/>
            </a:pPr>
            <a:endParaRPr lang="de-DE" sz="1200" dirty="0"/>
          </a:p>
          <a:p>
            <a:pPr marL="0" indent="0" algn="ctr">
              <a:buNone/>
            </a:pPr>
            <a:r>
              <a:rPr lang="de-DE" dirty="0">
                <a:solidFill>
                  <a:srgbClr val="DB820B"/>
                </a:solidFill>
              </a:rPr>
              <a:t>Veranschaulichung an den Inhaltsfeldern 1 &amp; 5</a:t>
            </a:r>
          </a:p>
          <a:p>
            <a:pPr marL="0" indent="0" algn="ctr">
              <a:buNone/>
            </a:pPr>
            <a:r>
              <a:rPr lang="de-DE" dirty="0">
                <a:solidFill>
                  <a:srgbClr val="DB820B"/>
                </a:solidFill>
              </a:rPr>
              <a:t>IHF 1: Haushaltsmanagement </a:t>
            </a:r>
          </a:p>
          <a:p>
            <a:pPr marL="0" indent="0" algn="ctr">
              <a:buNone/>
            </a:pPr>
            <a:r>
              <a:rPr lang="de-DE" dirty="0">
                <a:solidFill>
                  <a:srgbClr val="DB820B"/>
                </a:solidFill>
              </a:rPr>
              <a:t>IHF 5: Wohnen und Leben</a:t>
            </a:r>
          </a:p>
          <a:p>
            <a:endParaRPr lang="de-DE" dirty="0"/>
          </a:p>
        </p:txBody>
      </p:sp>
      <p:sp>
        <p:nvSpPr>
          <p:cNvPr id="4" name="Datumsplatzhalter 3"/>
          <p:cNvSpPr>
            <a:spLocks noGrp="1"/>
          </p:cNvSpPr>
          <p:nvPr>
            <p:ph type="dt" sz="half" idx="10"/>
          </p:nvPr>
        </p:nvSpPr>
        <p:spPr/>
        <p:txBody>
          <a:bodyPr/>
          <a:lstStyle/>
          <a:p>
            <a:pPr>
              <a:defRPr/>
            </a:pPr>
            <a:r>
              <a:rPr lang="de-DE"/>
              <a:t>Implementationsveranstaltung zur Einführung der Kernlehrpläne Gymnasium SI</a:t>
            </a:r>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30</a:t>
            </a:fld>
            <a:endParaRPr lang="de-DE"/>
          </a:p>
        </p:txBody>
      </p:sp>
    </p:spTree>
    <p:extLst>
      <p:ext uri="{BB962C8B-B14F-4D97-AF65-F5344CB8AC3E}">
        <p14:creationId xmlns:p14="http://schemas.microsoft.com/office/powerpoint/2010/main" val="2773321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de-DE" dirty="0"/>
              <a:t> Stärkung der Fachlichkeit</a:t>
            </a:r>
          </a:p>
        </p:txBody>
      </p:sp>
      <p:sp>
        <p:nvSpPr>
          <p:cNvPr id="3" name="Inhaltsplatzhalter 2"/>
          <p:cNvSpPr>
            <a:spLocks noGrp="1"/>
          </p:cNvSpPr>
          <p:nvPr>
            <p:ph idx="1"/>
          </p:nvPr>
        </p:nvSpPr>
        <p:spPr>
          <a:xfrm>
            <a:off x="457200" y="1700213"/>
            <a:ext cx="8229600" cy="4205287"/>
          </a:xfrm>
        </p:spPr>
        <p:txBody>
          <a:bodyPr rtlCol="0">
            <a:normAutofit fontScale="55000" lnSpcReduction="20000"/>
          </a:bodyPr>
          <a:lstStyle/>
          <a:p>
            <a:pPr marL="0" indent="0" algn="ctr" fontAlgn="auto">
              <a:spcAft>
                <a:spcPts val="0"/>
              </a:spcAft>
              <a:buNone/>
              <a:defRPr/>
            </a:pPr>
            <a:r>
              <a:rPr lang="de-DE" sz="4400" dirty="0"/>
              <a:t>Präzise Beschreibung der Inhaltsfelder</a:t>
            </a:r>
          </a:p>
          <a:p>
            <a:pPr marL="0" indent="0" fontAlgn="auto">
              <a:spcAft>
                <a:spcPts val="0"/>
              </a:spcAft>
              <a:buFont typeface="Arial" panose="020B0604020202020204" pitchFamily="34" charset="0"/>
              <a:buNone/>
              <a:defRPr/>
            </a:pPr>
            <a:endParaRPr lang="de-DE" sz="1000" u="sng" dirty="0"/>
          </a:p>
          <a:p>
            <a:pPr marL="0" indent="0" fontAlgn="auto">
              <a:spcAft>
                <a:spcPts val="0"/>
              </a:spcAft>
              <a:buFont typeface="Arial" panose="020B0604020202020204" pitchFamily="34" charset="0"/>
              <a:buNone/>
              <a:defRPr/>
            </a:pPr>
            <a:r>
              <a:rPr lang="de-DE" sz="3800" u="sng" dirty="0"/>
              <a:t>IHF 1: Haushaltsmanagement</a:t>
            </a:r>
          </a:p>
          <a:p>
            <a:pPr marL="0" indent="0" fontAlgn="auto">
              <a:spcAft>
                <a:spcPts val="0"/>
              </a:spcAft>
              <a:buFont typeface="Arial" panose="020B0604020202020204" pitchFamily="34" charset="0"/>
              <a:buNone/>
              <a:defRPr/>
            </a:pPr>
            <a:r>
              <a:rPr lang="de-DE" sz="3800" dirty="0"/>
              <a:t>[…] Es bietet Einblicke in die Organisationsstrukturen von Küchen als hauswirtschaftliche Fachräume </a:t>
            </a:r>
            <a:r>
              <a:rPr lang="de-DE" sz="3800" b="1" dirty="0"/>
              <a:t>in Bezug </a:t>
            </a:r>
            <a:r>
              <a:rPr lang="de-DE" sz="3800" dirty="0"/>
              <a:t>auf Arbeitsökonomie,</a:t>
            </a:r>
            <a:r>
              <a:rPr lang="de-DE" sz="3800" b="1" dirty="0"/>
              <a:t> Hygiene </a:t>
            </a:r>
            <a:r>
              <a:rPr lang="de-DE" sz="3800" dirty="0"/>
              <a:t>und Sicherheit. […] </a:t>
            </a:r>
          </a:p>
          <a:p>
            <a:pPr marL="0" indent="0" fontAlgn="auto">
              <a:spcAft>
                <a:spcPts val="0"/>
              </a:spcAft>
              <a:buFont typeface="Arial" panose="020B0604020202020204" pitchFamily="34" charset="0"/>
              <a:buNone/>
              <a:defRPr/>
            </a:pPr>
            <a:endParaRPr lang="de-DE" sz="3800" dirty="0"/>
          </a:p>
          <a:p>
            <a:pPr marL="0" indent="0">
              <a:buNone/>
              <a:defRPr/>
            </a:pPr>
            <a:r>
              <a:rPr lang="de-DE" sz="3800" u="sng" dirty="0"/>
              <a:t>IHF 5: Wohnen und Leben</a:t>
            </a:r>
          </a:p>
          <a:p>
            <a:pPr marL="0" indent="0">
              <a:buNone/>
              <a:defRPr/>
            </a:pPr>
            <a:r>
              <a:rPr lang="de-DE" sz="3800" dirty="0"/>
              <a:t>[…] Auf Basis der Auseinandersetzung mit Wohnbedürfnissen unterschiedlicher Personengruppen lassen sich erste Zugänge  zu der Suche einer eigenen Wohnung, der Bewertung von Wohnungsgrundrissen, sowie der anschließenden Einrichtungsplanung schaffen. Hierbei fließen sowohl wirtschaftliche und ökologische</a:t>
            </a:r>
            <a:r>
              <a:rPr lang="de-DE" sz="3800" b="1" dirty="0"/>
              <a:t> als auch Aspekte der zunehmenden Digitalisierung von Haushalten mit ein</a:t>
            </a:r>
            <a:r>
              <a:rPr lang="de-DE" sz="3800" dirty="0"/>
              <a:t>. […] </a:t>
            </a:r>
          </a:p>
          <a:p>
            <a:pPr marL="0" indent="0" fontAlgn="auto">
              <a:spcAft>
                <a:spcPts val="0"/>
              </a:spcAft>
              <a:buFont typeface="Arial" panose="020B0604020202020204" pitchFamily="34" charset="0"/>
              <a:buNone/>
              <a:defRPr/>
            </a:pPr>
            <a:endParaRPr lang="de-DE" sz="2000" dirty="0"/>
          </a:p>
          <a:p>
            <a:pPr marL="0" indent="0" fontAlgn="auto">
              <a:spcAft>
                <a:spcPts val="0"/>
              </a:spcAft>
              <a:buFont typeface="Arial" panose="020B0604020202020204" pitchFamily="34" charset="0"/>
              <a:buNone/>
              <a:defRPr/>
            </a:pPr>
            <a:r>
              <a:rPr lang="de-DE" sz="2000" dirty="0"/>
              <a:t>(KLP Hauswirtschaft, Kap. 2.1)</a:t>
            </a:r>
          </a:p>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4" name="Datumsplatzhalter 3"/>
          <p:cNvSpPr>
            <a:spLocks noGrp="1"/>
          </p:cNvSpPr>
          <p:nvPr>
            <p:ph type="dt" sz="quarter" idx="10"/>
          </p:nvPr>
        </p:nvSpPr>
        <p:spPr/>
        <p:txBody>
          <a:bodyPr/>
          <a:lstStyle/>
          <a:p>
            <a:pPr>
              <a:defRPr/>
            </a:pPr>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pPr>
              <a:defRPr/>
            </a:pPr>
            <a:fld id="{8B40DF9D-1C5A-4691-AF43-3FC41FF1C519}" type="slidenum">
              <a:rPr lang="de-DE"/>
              <a:pPr>
                <a:defRPr/>
              </a:pPr>
              <a:t>31</a:t>
            </a:fld>
            <a:endParaRPr lang="de-DE"/>
          </a:p>
        </p:txBody>
      </p:sp>
    </p:spTree>
    <p:extLst>
      <p:ext uri="{BB962C8B-B14F-4D97-AF65-F5344CB8AC3E}">
        <p14:creationId xmlns:p14="http://schemas.microsoft.com/office/powerpoint/2010/main" val="3746695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700213"/>
            <a:ext cx="8229600" cy="4205287"/>
          </a:xfrm>
        </p:spPr>
        <p:txBody>
          <a:bodyPr rtlCol="0">
            <a:normAutofit/>
          </a:bodyPr>
          <a:lstStyle/>
          <a:p>
            <a:pPr marL="0" indent="0" algn="ctr" fontAlgn="auto">
              <a:spcAft>
                <a:spcPts val="0"/>
              </a:spcAft>
              <a:buNone/>
              <a:defRPr/>
            </a:pPr>
            <a:r>
              <a:rPr lang="de-DE" sz="2400" dirty="0"/>
              <a:t>Konkretion von fachlichen Schwerpunkten</a:t>
            </a:r>
          </a:p>
          <a:p>
            <a:pPr marL="0" indent="0" algn="ctr" fontAlgn="auto">
              <a:spcAft>
                <a:spcPts val="0"/>
              </a:spcAft>
              <a:buNone/>
              <a:defRPr/>
            </a:pPr>
            <a:endParaRPr lang="de-DE" sz="1000" dirty="0"/>
          </a:p>
          <a:p>
            <a:pPr marL="0" indent="0">
              <a:spcBef>
                <a:spcPts val="200"/>
              </a:spcBef>
              <a:buNone/>
              <a:defRPr/>
            </a:pPr>
            <a:r>
              <a:rPr lang="de-DE" sz="2000" dirty="0"/>
              <a:t>IHF 1: Haushaltsmanagement (Stufe 1) </a:t>
            </a:r>
            <a:r>
              <a:rPr lang="de-DE" sz="1800" dirty="0"/>
              <a:t>(KLP Hauswirtschaft, Kap. 2.2)</a:t>
            </a:r>
          </a:p>
          <a:p>
            <a:pPr>
              <a:spcBef>
                <a:spcPts val="200"/>
              </a:spcBef>
              <a:defRPr/>
            </a:pPr>
            <a:r>
              <a:rPr lang="de-DE" sz="2000" dirty="0"/>
              <a:t>Organisationsstruktur im Fachraum Lehrküche</a:t>
            </a:r>
          </a:p>
          <a:p>
            <a:pPr>
              <a:spcBef>
                <a:spcPts val="200"/>
              </a:spcBef>
              <a:defRPr/>
            </a:pPr>
            <a:r>
              <a:rPr lang="de-DE" sz="2000" b="1" dirty="0"/>
              <a:t>Personal- und Arbeitsplatzhygiene</a:t>
            </a:r>
          </a:p>
          <a:p>
            <a:pPr>
              <a:spcBef>
                <a:spcPts val="200"/>
              </a:spcBef>
              <a:defRPr/>
            </a:pPr>
            <a:r>
              <a:rPr lang="de-DE" sz="2000" b="1" dirty="0"/>
              <a:t>Hygiene im Umgang mit Nahrungsmitteln</a:t>
            </a:r>
          </a:p>
          <a:p>
            <a:pPr>
              <a:spcBef>
                <a:spcPts val="200"/>
              </a:spcBef>
              <a:defRPr/>
            </a:pPr>
            <a:r>
              <a:rPr lang="de-DE" sz="2000" dirty="0"/>
              <a:t>Sicherheit und Unfallvermeidung</a:t>
            </a:r>
          </a:p>
          <a:p>
            <a:pPr marL="0" indent="0">
              <a:spcBef>
                <a:spcPts val="200"/>
              </a:spcBef>
              <a:buNone/>
              <a:defRPr/>
            </a:pPr>
            <a:endParaRPr lang="de-DE" sz="2000" dirty="0"/>
          </a:p>
          <a:p>
            <a:pPr marL="0" indent="0">
              <a:spcBef>
                <a:spcPts val="200"/>
              </a:spcBef>
              <a:buNone/>
              <a:defRPr/>
            </a:pPr>
            <a:r>
              <a:rPr lang="de-DE" sz="2000" dirty="0"/>
              <a:t>IHF 5: Wohnen und Leben (Stufe 2) </a:t>
            </a:r>
            <a:r>
              <a:rPr lang="de-DE" sz="1800" dirty="0"/>
              <a:t>(KLP Hauswirtschaft, Kap. 2.3)</a:t>
            </a:r>
          </a:p>
          <a:p>
            <a:pPr>
              <a:spcBef>
                <a:spcPts val="200"/>
              </a:spcBef>
              <a:defRPr/>
            </a:pPr>
            <a:r>
              <a:rPr lang="de-DE" sz="2000" dirty="0"/>
              <a:t>Küche als Arbeitsplatz im Beruf</a:t>
            </a:r>
          </a:p>
          <a:p>
            <a:pPr>
              <a:spcBef>
                <a:spcPts val="200"/>
              </a:spcBef>
              <a:defRPr/>
            </a:pPr>
            <a:r>
              <a:rPr lang="de-DE" sz="2000" dirty="0"/>
              <a:t>Wohnbedürfnisse und Wohnungssuche</a:t>
            </a:r>
          </a:p>
          <a:p>
            <a:pPr>
              <a:spcBef>
                <a:spcPts val="200"/>
              </a:spcBef>
              <a:defRPr/>
            </a:pPr>
            <a:r>
              <a:rPr lang="de-DE" sz="2000" b="1" dirty="0"/>
              <a:t>Digitale Haushaltsgeräte und Datenschutz</a:t>
            </a:r>
          </a:p>
          <a:p>
            <a:pPr marL="0" indent="0" fontAlgn="auto">
              <a:spcAft>
                <a:spcPts val="0"/>
              </a:spcAft>
              <a:buFont typeface="Arial" panose="020B0604020202020204" pitchFamily="34" charset="0"/>
              <a:buNone/>
              <a:defRPr/>
            </a:pPr>
            <a:endParaRPr lang="de-DE" sz="2400" b="1" dirty="0"/>
          </a:p>
          <a:p>
            <a:pPr marL="0" indent="0" fontAlgn="auto">
              <a:spcAft>
                <a:spcPts val="0"/>
              </a:spcAft>
              <a:buFont typeface="Arial" panose="020B0604020202020204" pitchFamily="34" charset="0"/>
              <a:buNone/>
              <a:defRPr/>
            </a:pPr>
            <a:endParaRPr lang="de-DE" sz="2400"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95AAFEDB-EE6A-4C3B-B2EE-5E99E3FF30D4}" type="slidenum">
              <a:rPr lang="de-DE"/>
              <a:pPr>
                <a:defRPr/>
              </a:pPr>
              <a:t>32</a:t>
            </a:fld>
            <a:endParaRPr lang="de-DE"/>
          </a:p>
        </p:txBody>
      </p:sp>
    </p:spTree>
    <p:extLst>
      <p:ext uri="{BB962C8B-B14F-4D97-AF65-F5344CB8AC3E}">
        <p14:creationId xmlns:p14="http://schemas.microsoft.com/office/powerpoint/2010/main" val="3638117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1"/>
            <a:ext cx="8229600" cy="4276700"/>
          </a:xfrm>
        </p:spPr>
        <p:txBody>
          <a:bodyPr rtlCol="0">
            <a:normAutofit lnSpcReduction="10000"/>
          </a:bodyPr>
          <a:lstStyle/>
          <a:p>
            <a:pPr marL="0" indent="0" algn="ctr" fontAlgn="auto">
              <a:spcAft>
                <a:spcPts val="0"/>
              </a:spcAft>
              <a:buNone/>
              <a:defRPr/>
            </a:pPr>
            <a:r>
              <a:rPr lang="de-DE" sz="2100" dirty="0"/>
              <a:t>Beschreibung fachlicher Prozesse durch konkretisierte Kompetenzerwartungen</a:t>
            </a:r>
          </a:p>
          <a:p>
            <a:pPr marL="0" indent="0" fontAlgn="auto">
              <a:spcBef>
                <a:spcPts val="200"/>
              </a:spcBef>
              <a:spcAft>
                <a:spcPts val="0"/>
              </a:spcAft>
              <a:buFont typeface="Arial" panose="020B0604020202020204" pitchFamily="34" charset="0"/>
              <a:buNone/>
              <a:defRPr/>
            </a:pPr>
            <a:endParaRPr lang="de-DE" sz="800" i="1" dirty="0"/>
          </a:p>
          <a:p>
            <a:pPr marL="0" indent="0">
              <a:spcBef>
                <a:spcPts val="200"/>
              </a:spcBef>
              <a:buNone/>
              <a:defRPr/>
            </a:pPr>
            <a:r>
              <a:rPr lang="de-DE" sz="1800" dirty="0"/>
              <a:t>IHF 1: Haushaltsmanagement (Stufe 1) </a:t>
            </a:r>
            <a:r>
              <a:rPr lang="de-DE" sz="1600" dirty="0"/>
              <a:t>(KLP Hauswirtschaft, Kap. 2.2)</a:t>
            </a:r>
          </a:p>
          <a:p>
            <a:pPr marL="0" indent="0" fontAlgn="auto">
              <a:spcBef>
                <a:spcPts val="200"/>
              </a:spcBef>
              <a:spcAft>
                <a:spcPts val="0"/>
              </a:spcAft>
              <a:buFont typeface="Arial" panose="020B0604020202020204" pitchFamily="34" charset="0"/>
              <a:buNone/>
              <a:defRPr/>
            </a:pPr>
            <a:endParaRPr lang="de-DE" sz="500" i="1" dirty="0"/>
          </a:p>
          <a:p>
            <a:pPr marL="0" indent="0" fontAlgn="auto">
              <a:spcBef>
                <a:spcPts val="200"/>
              </a:spcBef>
              <a:spcAft>
                <a:spcPts val="0"/>
              </a:spcAft>
              <a:buFont typeface="Arial" panose="020B0604020202020204" pitchFamily="34" charset="0"/>
              <a:buNone/>
              <a:defRPr/>
            </a:pPr>
            <a:r>
              <a:rPr lang="de-DE" sz="1800" b="1" dirty="0"/>
              <a:t>Sachkompetenz</a:t>
            </a:r>
          </a:p>
          <a:p>
            <a:pPr marL="0" indent="0" fontAlgn="auto">
              <a:spcBef>
                <a:spcPts val="200"/>
              </a:spcBef>
              <a:spcAft>
                <a:spcPts val="0"/>
              </a:spcAft>
              <a:buFont typeface="Arial" panose="020B0604020202020204" pitchFamily="34" charset="0"/>
              <a:buNone/>
              <a:defRPr/>
            </a:pPr>
            <a:r>
              <a:rPr lang="de-DE" sz="1700" dirty="0"/>
              <a:t>Die Schülerinnen und Schüler</a:t>
            </a:r>
          </a:p>
          <a:p>
            <a:pPr>
              <a:spcBef>
                <a:spcPts val="200"/>
              </a:spcBef>
              <a:defRPr/>
            </a:pPr>
            <a:r>
              <a:rPr lang="de-DE" sz="1700" dirty="0"/>
              <a:t>benennen Einrichtungen, Arbeitsmittel, und Funktionsbereiche in der Lehrküche,</a:t>
            </a:r>
          </a:p>
          <a:p>
            <a:pPr>
              <a:spcBef>
                <a:spcPts val="200"/>
              </a:spcBef>
              <a:defRPr/>
            </a:pPr>
            <a:r>
              <a:rPr lang="de-DE" sz="1700" b="1" dirty="0"/>
              <a:t>erläutern Maßnahmen zu Personal-, Arbeitsplatzhygiene sowie zur Hygiene im Umgang mit Nahrungsmitteln,</a:t>
            </a:r>
          </a:p>
          <a:p>
            <a:pPr>
              <a:spcBef>
                <a:spcPts val="200"/>
              </a:spcBef>
              <a:defRPr/>
            </a:pPr>
            <a:r>
              <a:rPr lang="de-DE" sz="1700" dirty="0"/>
              <a:t>benennen sicherheitsrelevante Aspekte in Lehrküchen und privaten Haushalten und erläutern entsprechende Verhaltensvorschriften.</a:t>
            </a:r>
          </a:p>
          <a:p>
            <a:pPr marL="0" indent="0">
              <a:spcBef>
                <a:spcPts val="200"/>
              </a:spcBef>
              <a:buNone/>
              <a:defRPr/>
            </a:pPr>
            <a:r>
              <a:rPr lang="de-DE" sz="1800" b="1" dirty="0"/>
              <a:t>Urteilskompetenz</a:t>
            </a:r>
          </a:p>
          <a:p>
            <a:pPr marL="0" indent="0">
              <a:spcBef>
                <a:spcPts val="200"/>
              </a:spcBef>
              <a:buNone/>
              <a:defRPr/>
            </a:pPr>
            <a:r>
              <a:rPr lang="de-DE" sz="1700" dirty="0"/>
              <a:t>Die Schülerinnen und Schüler</a:t>
            </a:r>
          </a:p>
          <a:p>
            <a:pPr>
              <a:spcBef>
                <a:spcPts val="200"/>
              </a:spcBef>
              <a:defRPr/>
            </a:pPr>
            <a:r>
              <a:rPr lang="de-DE" sz="1700" b="1" dirty="0"/>
              <a:t>ermitteln die Reihenfolge von Arbeitsschritten und begründen ihre Entscheidungen,</a:t>
            </a:r>
          </a:p>
          <a:p>
            <a:pPr>
              <a:spcBef>
                <a:spcPts val="200"/>
              </a:spcBef>
              <a:defRPr/>
            </a:pPr>
            <a:r>
              <a:rPr lang="de-DE" sz="1700" dirty="0"/>
              <a:t>bewerten Arbeitsplätze nach ergonomischen Gesichtspunkten und entwickeln Vorschläge zur Optimierung.</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33</a:t>
            </a:fld>
            <a:endParaRPr lang="de-DE"/>
          </a:p>
        </p:txBody>
      </p:sp>
    </p:spTree>
    <p:extLst>
      <p:ext uri="{BB962C8B-B14F-4D97-AF65-F5344CB8AC3E}">
        <p14:creationId xmlns:p14="http://schemas.microsoft.com/office/powerpoint/2010/main" val="358197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0"/>
            <a:ext cx="8363272" cy="4392487"/>
          </a:xfrm>
        </p:spPr>
        <p:txBody>
          <a:bodyPr rtlCol="0">
            <a:normAutofit fontScale="25000" lnSpcReduction="20000"/>
          </a:bodyPr>
          <a:lstStyle/>
          <a:p>
            <a:pPr marL="0" indent="0" algn="ctr" fontAlgn="auto">
              <a:lnSpc>
                <a:spcPct val="120000"/>
              </a:lnSpc>
              <a:spcBef>
                <a:spcPts val="200"/>
              </a:spcBef>
              <a:spcAft>
                <a:spcPts val="0"/>
              </a:spcAft>
              <a:buNone/>
              <a:defRPr/>
            </a:pPr>
            <a:r>
              <a:rPr lang="de-DE" sz="8000" dirty="0"/>
              <a:t>Beschreibung fachlicher Prozesse durch konkretisierte Kompetenzerwartungen</a:t>
            </a:r>
          </a:p>
          <a:p>
            <a:pPr marL="0" indent="0" fontAlgn="auto">
              <a:lnSpc>
                <a:spcPct val="120000"/>
              </a:lnSpc>
              <a:spcBef>
                <a:spcPts val="200"/>
              </a:spcBef>
              <a:spcAft>
                <a:spcPts val="0"/>
              </a:spcAft>
              <a:buFont typeface="Arial" panose="020B0604020202020204" pitchFamily="34" charset="0"/>
              <a:buNone/>
              <a:defRPr/>
            </a:pPr>
            <a:endParaRPr lang="de-DE" sz="2000" i="1" dirty="0"/>
          </a:p>
          <a:p>
            <a:pPr marL="0" indent="0">
              <a:lnSpc>
                <a:spcPct val="120000"/>
              </a:lnSpc>
              <a:spcBef>
                <a:spcPts val="200"/>
              </a:spcBef>
              <a:buNone/>
              <a:defRPr/>
            </a:pPr>
            <a:r>
              <a:rPr lang="de-DE" sz="6400" dirty="0"/>
              <a:t>IHF 5: Wohnen und Leben (Stufe 2) </a:t>
            </a:r>
            <a:r>
              <a:rPr lang="de-DE" sz="5600" dirty="0"/>
              <a:t>(KLP Hauswirtschaft, Kap. 2.3)</a:t>
            </a:r>
          </a:p>
          <a:p>
            <a:pPr marL="0" indent="0" fontAlgn="auto">
              <a:lnSpc>
                <a:spcPct val="120000"/>
              </a:lnSpc>
              <a:spcBef>
                <a:spcPts val="200"/>
              </a:spcBef>
              <a:spcAft>
                <a:spcPts val="0"/>
              </a:spcAft>
              <a:buFont typeface="Arial" panose="020B0604020202020204" pitchFamily="34" charset="0"/>
              <a:buNone/>
              <a:defRPr/>
            </a:pPr>
            <a:endParaRPr lang="de-DE" sz="1200" i="1" dirty="0"/>
          </a:p>
          <a:p>
            <a:pPr marL="0" indent="0" fontAlgn="auto">
              <a:lnSpc>
                <a:spcPct val="120000"/>
              </a:lnSpc>
              <a:spcBef>
                <a:spcPts val="200"/>
              </a:spcBef>
              <a:spcAft>
                <a:spcPts val="0"/>
              </a:spcAft>
              <a:buFont typeface="Arial" panose="020B0604020202020204" pitchFamily="34" charset="0"/>
              <a:buNone/>
              <a:defRPr/>
            </a:pPr>
            <a:r>
              <a:rPr lang="de-DE" sz="6800" b="1" dirty="0"/>
              <a:t>Sachkompetenz</a:t>
            </a:r>
          </a:p>
          <a:p>
            <a:pPr marL="0" indent="0" fontAlgn="auto">
              <a:lnSpc>
                <a:spcPct val="120000"/>
              </a:lnSpc>
              <a:spcBef>
                <a:spcPts val="200"/>
              </a:spcBef>
              <a:spcAft>
                <a:spcPts val="0"/>
              </a:spcAft>
              <a:buFont typeface="Arial" panose="020B0604020202020204" pitchFamily="34" charset="0"/>
              <a:buNone/>
              <a:defRPr/>
            </a:pPr>
            <a:endParaRPr lang="de-DE" sz="1200" b="1" dirty="0"/>
          </a:p>
          <a:p>
            <a:pPr marL="0" indent="0" fontAlgn="auto">
              <a:lnSpc>
                <a:spcPct val="120000"/>
              </a:lnSpc>
              <a:spcBef>
                <a:spcPts val="200"/>
              </a:spcBef>
              <a:spcAft>
                <a:spcPts val="0"/>
              </a:spcAft>
              <a:buFont typeface="Arial" panose="020B0604020202020204" pitchFamily="34" charset="0"/>
              <a:buNone/>
              <a:defRPr/>
            </a:pPr>
            <a:r>
              <a:rPr lang="de-DE" sz="6000" dirty="0"/>
              <a:t>Die Schülerinnen und Schüler</a:t>
            </a:r>
          </a:p>
          <a:p>
            <a:pPr>
              <a:lnSpc>
                <a:spcPct val="120000"/>
              </a:lnSpc>
              <a:spcBef>
                <a:spcPts val="200"/>
              </a:spcBef>
            </a:pPr>
            <a:r>
              <a:rPr lang="de-DE" sz="6000" dirty="0"/>
              <a:t>stellen Berufe dar, in denen fachbezogene Aspekte bedeutsam sind, </a:t>
            </a:r>
          </a:p>
          <a:p>
            <a:pPr>
              <a:lnSpc>
                <a:spcPct val="120000"/>
              </a:lnSpc>
              <a:spcBef>
                <a:spcPts val="200"/>
              </a:spcBef>
            </a:pPr>
            <a:r>
              <a:rPr lang="de-DE" sz="6000" i="1" dirty="0">
                <a:solidFill>
                  <a:srgbClr val="0070C0"/>
                </a:solidFill>
              </a:rPr>
              <a:t>erläutern Unterschiede im Hinblick auf Sicherheit und Hygiene zwischen Küchen im privaten Bereich und gewerblichen Küchen, </a:t>
            </a:r>
          </a:p>
          <a:p>
            <a:pPr>
              <a:lnSpc>
                <a:spcPct val="120000"/>
              </a:lnSpc>
              <a:spcBef>
                <a:spcPts val="200"/>
              </a:spcBef>
            </a:pPr>
            <a:r>
              <a:rPr lang="de-DE" sz="6000" dirty="0"/>
              <a:t>benennen gängige Abkürzungen bei Wohnungsanzeigen, </a:t>
            </a:r>
          </a:p>
          <a:p>
            <a:pPr>
              <a:lnSpc>
                <a:spcPct val="120000"/>
              </a:lnSpc>
              <a:spcBef>
                <a:spcPts val="200"/>
              </a:spcBef>
            </a:pPr>
            <a:r>
              <a:rPr lang="de-DE" sz="6000" dirty="0"/>
              <a:t>beschreiben mögliche Vorgehensweisen bei der Wohnungssuche, </a:t>
            </a:r>
          </a:p>
          <a:p>
            <a:pPr>
              <a:lnSpc>
                <a:spcPct val="120000"/>
              </a:lnSpc>
              <a:spcBef>
                <a:spcPts val="200"/>
              </a:spcBef>
            </a:pPr>
            <a:r>
              <a:rPr lang="de-DE" sz="6000" dirty="0"/>
              <a:t>beschreiben und zeichnen einfache Wohnungsgrundrisse auch mit digitalen Werkzeugen und erklären die Verwendung von Maßstäben, </a:t>
            </a:r>
          </a:p>
          <a:p>
            <a:pPr>
              <a:lnSpc>
                <a:spcPct val="120000"/>
              </a:lnSpc>
              <a:spcBef>
                <a:spcPts val="200"/>
              </a:spcBef>
            </a:pPr>
            <a:r>
              <a:rPr lang="de-DE" sz="6000" dirty="0"/>
              <a:t>stellen in Ansätzen unterschiedliche Wohnformen gegenüber und beschreiben dabei das potentielle Spannungsfeld durch differierende Bedürfnisse, </a:t>
            </a:r>
          </a:p>
          <a:p>
            <a:pPr>
              <a:lnSpc>
                <a:spcPct val="120000"/>
              </a:lnSpc>
              <a:spcBef>
                <a:spcPts val="200"/>
              </a:spcBef>
            </a:pPr>
            <a:r>
              <a:rPr lang="de-DE" sz="6000" b="1" dirty="0"/>
              <a:t>beschreiben den Wandel des Wohnumfeldes durch den Einfluss digitaler Technik, </a:t>
            </a:r>
          </a:p>
          <a:p>
            <a:pPr>
              <a:lnSpc>
                <a:spcPct val="120000"/>
              </a:lnSpc>
              <a:spcBef>
                <a:spcPts val="200"/>
              </a:spcBef>
            </a:pPr>
            <a:r>
              <a:rPr lang="de-DE" sz="6000" b="1" dirty="0"/>
              <a:t>erläutern in Grundzügen Aspekte des Schutzes persönlicher Daten durch eine zunehmend digitale Wohnraumausstattung. </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34</a:t>
            </a:fld>
            <a:endParaRPr lang="de-DE"/>
          </a:p>
        </p:txBody>
      </p:sp>
    </p:spTree>
    <p:extLst>
      <p:ext uri="{BB962C8B-B14F-4D97-AF65-F5344CB8AC3E}">
        <p14:creationId xmlns:p14="http://schemas.microsoft.com/office/powerpoint/2010/main" val="2591764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0"/>
            <a:ext cx="8363272" cy="4392487"/>
          </a:xfrm>
        </p:spPr>
        <p:txBody>
          <a:bodyPr rtlCol="0">
            <a:normAutofit fontScale="85000" lnSpcReduction="10000"/>
          </a:bodyPr>
          <a:lstStyle/>
          <a:p>
            <a:pPr marL="0" indent="0" algn="ctr" fontAlgn="auto">
              <a:lnSpc>
                <a:spcPct val="120000"/>
              </a:lnSpc>
              <a:spcBef>
                <a:spcPts val="200"/>
              </a:spcBef>
              <a:spcAft>
                <a:spcPts val="0"/>
              </a:spcAft>
              <a:buNone/>
              <a:defRPr/>
            </a:pPr>
            <a:r>
              <a:rPr lang="de-DE" sz="2700" dirty="0"/>
              <a:t>Beschreibung fachlicher Prozesse durch konkretisierte Kompetenzerwartungen</a:t>
            </a:r>
          </a:p>
          <a:p>
            <a:pPr marL="0" indent="0" fontAlgn="auto">
              <a:lnSpc>
                <a:spcPct val="120000"/>
              </a:lnSpc>
              <a:spcBef>
                <a:spcPts val="200"/>
              </a:spcBef>
              <a:spcAft>
                <a:spcPts val="0"/>
              </a:spcAft>
              <a:buFont typeface="Arial" panose="020B0604020202020204" pitchFamily="34" charset="0"/>
              <a:buNone/>
              <a:defRPr/>
            </a:pPr>
            <a:endParaRPr lang="de-DE" sz="1100" i="1" dirty="0"/>
          </a:p>
          <a:p>
            <a:pPr marL="0" indent="0">
              <a:lnSpc>
                <a:spcPct val="120000"/>
              </a:lnSpc>
              <a:spcBef>
                <a:spcPts val="200"/>
              </a:spcBef>
              <a:buNone/>
              <a:defRPr/>
            </a:pPr>
            <a:r>
              <a:rPr lang="de-DE" sz="1900" dirty="0"/>
              <a:t>IHF 5: Wohnen und Leben (Stufe 2) </a:t>
            </a:r>
            <a:r>
              <a:rPr lang="de-DE" sz="1600" dirty="0"/>
              <a:t>(KLP Hauswirtschaft, Kap. 2.3)</a:t>
            </a:r>
          </a:p>
          <a:p>
            <a:pPr marL="0" indent="0" fontAlgn="auto">
              <a:lnSpc>
                <a:spcPct val="120000"/>
              </a:lnSpc>
              <a:spcBef>
                <a:spcPts val="200"/>
              </a:spcBef>
              <a:spcAft>
                <a:spcPts val="0"/>
              </a:spcAft>
              <a:buFont typeface="Arial" panose="020B0604020202020204" pitchFamily="34" charset="0"/>
              <a:buNone/>
              <a:defRPr/>
            </a:pPr>
            <a:endParaRPr lang="de-DE" sz="600" i="1" dirty="0"/>
          </a:p>
          <a:p>
            <a:pPr marL="0" indent="0" fontAlgn="auto">
              <a:lnSpc>
                <a:spcPct val="120000"/>
              </a:lnSpc>
              <a:spcBef>
                <a:spcPts val="200"/>
              </a:spcBef>
              <a:spcAft>
                <a:spcPts val="0"/>
              </a:spcAft>
              <a:buFont typeface="Arial" panose="020B0604020202020204" pitchFamily="34" charset="0"/>
              <a:buNone/>
              <a:defRPr/>
            </a:pPr>
            <a:r>
              <a:rPr lang="de-DE" sz="2100" b="1" dirty="0"/>
              <a:t>Urteilskompetenz</a:t>
            </a:r>
          </a:p>
          <a:p>
            <a:pPr marL="0" indent="0" fontAlgn="auto">
              <a:lnSpc>
                <a:spcPct val="120000"/>
              </a:lnSpc>
              <a:spcBef>
                <a:spcPts val="200"/>
              </a:spcBef>
              <a:spcAft>
                <a:spcPts val="0"/>
              </a:spcAft>
              <a:buFont typeface="Arial" panose="020B0604020202020204" pitchFamily="34" charset="0"/>
              <a:buNone/>
              <a:defRPr/>
            </a:pPr>
            <a:endParaRPr lang="de-DE" sz="400" b="1" dirty="0"/>
          </a:p>
          <a:p>
            <a:pPr marL="0" indent="0" fontAlgn="auto">
              <a:lnSpc>
                <a:spcPct val="120000"/>
              </a:lnSpc>
              <a:spcBef>
                <a:spcPts val="200"/>
              </a:spcBef>
              <a:spcAft>
                <a:spcPts val="0"/>
              </a:spcAft>
              <a:buFont typeface="Arial" panose="020B0604020202020204" pitchFamily="34" charset="0"/>
              <a:buNone/>
              <a:defRPr/>
            </a:pPr>
            <a:r>
              <a:rPr lang="de-DE" sz="2000" dirty="0"/>
              <a:t>Die Schülerinnen und Schüler</a:t>
            </a:r>
          </a:p>
          <a:p>
            <a:r>
              <a:rPr lang="de-DE" sz="2000" i="1" dirty="0">
                <a:solidFill>
                  <a:srgbClr val="0070C0"/>
                </a:solidFill>
              </a:rPr>
              <a:t>ermitteln grundlegende Hygienevorschriften in Kontexten der Gemeinschaftsverpflegung und begründen deren Notwendigkeit, </a:t>
            </a:r>
          </a:p>
          <a:p>
            <a:r>
              <a:rPr lang="de-DE" sz="2000" dirty="0"/>
              <a:t>beurteilen Wohnungsgrundrisse im Hinblick auf Nutzungsoptionen in unterschiedlichen Wohnformen, </a:t>
            </a:r>
          </a:p>
          <a:p>
            <a:r>
              <a:rPr lang="de-DE" sz="2000" dirty="0"/>
              <a:t>bewerten die eigenen Bedürfnisse im Hinblick auf Wohnungseinrichtung bzw. -ausstattung, auch bezogen auf ökonomische Spielraume und Finanzierungsoptionen, </a:t>
            </a:r>
          </a:p>
          <a:p>
            <a:r>
              <a:rPr lang="de-DE" sz="2000" b="1" dirty="0"/>
              <a:t>erörtern Chancen und Risiken beim Einsatz vernetzter Kommunikations- und Steuergeräte im Haushalt. </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35</a:t>
            </a:fld>
            <a:endParaRPr lang="de-DE"/>
          </a:p>
        </p:txBody>
      </p:sp>
    </p:spTree>
    <p:extLst>
      <p:ext uri="{BB962C8B-B14F-4D97-AF65-F5344CB8AC3E}">
        <p14:creationId xmlns:p14="http://schemas.microsoft.com/office/powerpoint/2010/main" val="2948775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z="3200" dirty="0"/>
              <a:t/>
            </a:r>
            <a:br>
              <a:rPr lang="de-DE" sz="3200" dirty="0"/>
            </a:br>
            <a:r>
              <a:rPr lang="de-DE" sz="3200" dirty="0"/>
              <a:t>Fachdidaktische Prinzipien</a:t>
            </a:r>
            <a:r>
              <a:rPr lang="de-DE" dirty="0"/>
              <a:t/>
            </a:r>
            <a:br>
              <a:rPr lang="de-DE" dirty="0"/>
            </a:br>
            <a:endParaRPr lang="de-DE" dirty="0"/>
          </a:p>
        </p:txBody>
      </p:sp>
      <p:sp>
        <p:nvSpPr>
          <p:cNvPr id="34818" name="Inhaltsplatzhalter 2"/>
          <p:cNvSpPr>
            <a:spLocks noGrp="1"/>
          </p:cNvSpPr>
          <p:nvPr>
            <p:ph idx="1"/>
          </p:nvPr>
        </p:nvSpPr>
        <p:spPr>
          <a:xfrm>
            <a:off x="457200" y="2060848"/>
            <a:ext cx="8229600" cy="3384376"/>
          </a:xfrm>
        </p:spPr>
        <p:txBody>
          <a:bodyPr>
            <a:normAutofit/>
          </a:bodyPr>
          <a:lstStyle/>
          <a:p>
            <a:pPr>
              <a:lnSpc>
                <a:spcPct val="100000"/>
              </a:lnSpc>
              <a:spcBef>
                <a:spcPts val="561"/>
              </a:spcBef>
            </a:pPr>
            <a:r>
              <a:rPr lang="de-DE" spc="-1" dirty="0">
                <a:solidFill>
                  <a:srgbClr val="000000"/>
                </a:solidFill>
                <a:ea typeface="DejaVu Sans"/>
              </a:rPr>
              <a:t>Im KLP keine Vorgabe von fachdidaktischen Prinzipien/Hinweisen zugunsten u.a. lerngruppen- bzw. standortbezogener Entscheidungen</a:t>
            </a:r>
          </a:p>
          <a:p>
            <a:pPr marL="0" indent="0">
              <a:lnSpc>
                <a:spcPct val="100000"/>
              </a:lnSpc>
              <a:spcBef>
                <a:spcPts val="0"/>
              </a:spcBef>
              <a:buNone/>
            </a:pPr>
            <a:endParaRPr lang="de-DE" sz="2000" spc="-1" dirty="0">
              <a:latin typeface="Arial"/>
            </a:endParaRPr>
          </a:p>
          <a:p>
            <a:pPr marL="743040" lvl="1" indent="-284760">
              <a:spcBef>
                <a:spcPts val="479"/>
              </a:spcBef>
              <a:buClr>
                <a:srgbClr val="000000"/>
              </a:buClr>
              <a:buFont typeface="Arial"/>
              <a:buChar char="–"/>
            </a:pPr>
            <a:r>
              <a:rPr lang="de-DE" sz="2400" spc="-1" dirty="0">
                <a:solidFill>
                  <a:srgbClr val="000000"/>
                </a:solidFill>
                <a:ea typeface="DejaVu Sans"/>
              </a:rPr>
              <a:t>Auswahl geeigneter fachdidaktischer Prinzipien zur Förderung fachlicher Kompetenzen </a:t>
            </a:r>
            <a:r>
              <a:rPr lang="de-DE" sz="2400" u="sng" spc="-1" dirty="0">
                <a:solidFill>
                  <a:srgbClr val="000000"/>
                </a:solidFill>
                <a:ea typeface="DejaVu Sans"/>
              </a:rPr>
              <a:t>durch die Lehrkraft</a:t>
            </a:r>
            <a:endParaRPr lang="de-DE" sz="2400" u="sng" spc="-1" dirty="0">
              <a:latin typeface="Arial"/>
            </a:endParaRPr>
          </a:p>
          <a:p>
            <a:pPr marL="743040" lvl="1" indent="-284760">
              <a:spcBef>
                <a:spcPts val="479"/>
              </a:spcBef>
              <a:buClr>
                <a:srgbClr val="000000"/>
              </a:buClr>
              <a:buFont typeface="Arial"/>
              <a:buChar char="–"/>
            </a:pPr>
            <a:r>
              <a:rPr lang="de-DE" sz="2400" spc="-1" dirty="0">
                <a:solidFill>
                  <a:srgbClr val="000000"/>
                </a:solidFill>
                <a:ea typeface="DejaVu Sans"/>
              </a:rPr>
              <a:t>fachdidaktische Hinweise können im schulinternen Lehrplan </a:t>
            </a:r>
            <a:r>
              <a:rPr lang="de-DE" sz="2400" u="sng" spc="-1" dirty="0">
                <a:solidFill>
                  <a:srgbClr val="000000"/>
                </a:solidFill>
                <a:ea typeface="DejaVu Sans"/>
              </a:rPr>
              <a:t>durch die Fachkonferenz</a:t>
            </a:r>
            <a:r>
              <a:rPr lang="de-DE" sz="2400" spc="-1" dirty="0">
                <a:solidFill>
                  <a:srgbClr val="000000"/>
                </a:solidFill>
                <a:ea typeface="DejaVu Sans"/>
              </a:rPr>
              <a:t> festgelegt werden</a:t>
            </a:r>
            <a:endParaRPr lang="de-DE" sz="2400" spc="-1" dirty="0">
              <a:latin typeface="Arial"/>
            </a:endParaRPr>
          </a:p>
        </p:txBody>
      </p:sp>
      <p:sp>
        <p:nvSpPr>
          <p:cNvPr id="6" name="Foliennummernplatzhalter 5"/>
          <p:cNvSpPr>
            <a:spLocks noGrp="1"/>
          </p:cNvSpPr>
          <p:nvPr>
            <p:ph type="sldNum" sz="quarter" idx="12"/>
          </p:nvPr>
        </p:nvSpPr>
        <p:spPr/>
        <p:txBody>
          <a:bodyPr/>
          <a:lstStyle/>
          <a:p>
            <a:pPr>
              <a:defRPr/>
            </a:pPr>
            <a:fld id="{D4627538-07BB-4367-A950-B4364842CE66}" type="slidenum">
              <a:rPr lang="de-DE"/>
              <a:pPr>
                <a:defRPr/>
              </a:pPr>
              <a:t>36</a:t>
            </a:fld>
            <a:endParaRPr lang="de-DE"/>
          </a:p>
        </p:txBody>
      </p:sp>
    </p:spTree>
    <p:extLst>
      <p:ext uri="{BB962C8B-B14F-4D97-AF65-F5344CB8AC3E}">
        <p14:creationId xmlns:p14="http://schemas.microsoft.com/office/powerpoint/2010/main" val="78605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der Querschnittsaufgaben</a:t>
            </a:r>
          </a:p>
        </p:txBody>
      </p:sp>
      <p:sp>
        <p:nvSpPr>
          <p:cNvPr id="3" name="Inhaltsplatzhalter 2"/>
          <p:cNvSpPr>
            <a:spLocks noGrp="1"/>
          </p:cNvSpPr>
          <p:nvPr>
            <p:ph idx="1"/>
          </p:nvPr>
        </p:nvSpPr>
        <p:spPr>
          <a:xfrm>
            <a:off x="423333" y="1772816"/>
            <a:ext cx="8229600" cy="4104456"/>
          </a:xfrm>
        </p:spPr>
        <p:txBody>
          <a:bodyPr>
            <a:normAutofit fontScale="55000" lnSpcReduction="20000"/>
          </a:bodyPr>
          <a:lstStyle/>
          <a:p>
            <a:pPr marL="0" indent="0">
              <a:lnSpc>
                <a:spcPct val="120000"/>
              </a:lnSpc>
              <a:spcBef>
                <a:spcPts val="200"/>
              </a:spcBef>
              <a:buNone/>
            </a:pPr>
            <a:r>
              <a:rPr lang="de-DE" b="1" dirty="0"/>
              <a:t>Bildung in der zunehmend digitalisierten Welt (MKR)</a:t>
            </a:r>
          </a:p>
          <a:p>
            <a:pPr>
              <a:lnSpc>
                <a:spcPct val="120000"/>
              </a:lnSpc>
              <a:spcBef>
                <a:spcPts val="200"/>
              </a:spcBef>
            </a:pPr>
            <a:r>
              <a:rPr lang="de-DE" dirty="0"/>
              <a:t>vielfältige Möglichkeiten der Einbindung digitaler Medien (SK / MK)</a:t>
            </a:r>
          </a:p>
          <a:p>
            <a:pPr>
              <a:lnSpc>
                <a:spcPct val="120000"/>
              </a:lnSpc>
              <a:spcBef>
                <a:spcPts val="200"/>
              </a:spcBef>
            </a:pPr>
            <a:r>
              <a:rPr lang="de-DE" dirty="0"/>
              <a:t>Verwendung digitaler Haushaltsgeräte und Abwägung von deren Nutzen (SK / HK / UK)</a:t>
            </a:r>
          </a:p>
          <a:p>
            <a:pPr>
              <a:lnSpc>
                <a:spcPct val="120000"/>
              </a:lnSpc>
              <a:spcBef>
                <a:spcPts val="200"/>
              </a:spcBef>
            </a:pPr>
            <a:r>
              <a:rPr lang="de-DE" dirty="0"/>
              <a:t>hinterfragen des medialen Einflusses und bewerten von Online-Einkaufsmöglichkeiten (UK)</a:t>
            </a:r>
          </a:p>
          <a:p>
            <a:pPr>
              <a:lnSpc>
                <a:spcPct val="120000"/>
              </a:lnSpc>
              <a:spcBef>
                <a:spcPts val="200"/>
              </a:spcBef>
            </a:pPr>
            <a:r>
              <a:rPr lang="de-DE" dirty="0"/>
              <a:t>erkennen  und hinterfragen algorithmische Strukturen (SK / UK)</a:t>
            </a:r>
          </a:p>
          <a:p>
            <a:pPr marL="0" indent="0">
              <a:lnSpc>
                <a:spcPct val="120000"/>
              </a:lnSpc>
              <a:spcBef>
                <a:spcPts val="200"/>
              </a:spcBef>
              <a:buNone/>
            </a:pPr>
            <a:endParaRPr lang="de-DE" sz="1600" dirty="0"/>
          </a:p>
          <a:p>
            <a:pPr marL="0" indent="0">
              <a:lnSpc>
                <a:spcPct val="120000"/>
              </a:lnSpc>
              <a:spcBef>
                <a:spcPts val="200"/>
              </a:spcBef>
              <a:buNone/>
            </a:pPr>
            <a:r>
              <a:rPr lang="de-DE" b="1" dirty="0"/>
              <a:t>Verbraucherbildung (Rahmenvorgabe Verbraucherbildung in Schule / BNE)</a:t>
            </a:r>
          </a:p>
          <a:p>
            <a:pPr>
              <a:lnSpc>
                <a:spcPct val="120000"/>
              </a:lnSpc>
              <a:spcBef>
                <a:spcPts val="200"/>
              </a:spcBef>
            </a:pPr>
            <a:r>
              <a:rPr lang="de-DE" dirty="0"/>
              <a:t>Hauswirtschaft ist </a:t>
            </a:r>
            <a:r>
              <a:rPr lang="de-DE" dirty="0" err="1"/>
              <a:t>Leitfach</a:t>
            </a:r>
            <a:r>
              <a:rPr lang="de-DE" dirty="0"/>
              <a:t> der Verbraucherbildung</a:t>
            </a:r>
          </a:p>
          <a:p>
            <a:pPr>
              <a:lnSpc>
                <a:spcPct val="120000"/>
              </a:lnSpc>
              <a:spcBef>
                <a:spcPts val="200"/>
              </a:spcBef>
            </a:pPr>
            <a:r>
              <a:rPr lang="de-DE" dirty="0"/>
              <a:t>Bereiche der Verbraucherbildung finden sich in allen 5 IHF </a:t>
            </a:r>
          </a:p>
          <a:p>
            <a:pPr>
              <a:lnSpc>
                <a:spcPct val="120000"/>
              </a:lnSpc>
              <a:spcBef>
                <a:spcPts val="200"/>
              </a:spcBef>
            </a:pPr>
            <a:r>
              <a:rPr lang="de-DE" dirty="0"/>
              <a:t>die Bedeutsamkeit einer nachhaltigen Entwicklung wird schon in den zentralen Aufgaben und Zielen formuliert</a:t>
            </a:r>
          </a:p>
          <a:p>
            <a:pPr marL="0" indent="0">
              <a:lnSpc>
                <a:spcPct val="120000"/>
              </a:lnSpc>
              <a:spcBef>
                <a:spcPts val="200"/>
              </a:spcBef>
              <a:buNone/>
            </a:pPr>
            <a:endParaRPr lang="de-DE" sz="1600" dirty="0"/>
          </a:p>
          <a:p>
            <a:pPr marL="0" indent="0">
              <a:lnSpc>
                <a:spcPct val="120000"/>
              </a:lnSpc>
              <a:spcBef>
                <a:spcPts val="200"/>
              </a:spcBef>
              <a:buNone/>
            </a:pPr>
            <a:r>
              <a:rPr lang="de-DE" b="1" dirty="0"/>
              <a:t>Berufliche Orientierung (</a:t>
            </a:r>
            <a:r>
              <a:rPr lang="de-DE" b="1" dirty="0" err="1"/>
              <a:t>Curriculumentwicklung</a:t>
            </a:r>
            <a:r>
              <a:rPr lang="de-DE" b="1" dirty="0"/>
              <a:t> SBO 3.1 / </a:t>
            </a:r>
            <a:r>
              <a:rPr lang="de-DE" b="1" dirty="0" err="1"/>
              <a:t>KAoA</a:t>
            </a:r>
            <a:r>
              <a:rPr lang="de-DE" b="1" dirty="0"/>
              <a:t> / Berufsorientierungsindex)</a:t>
            </a:r>
          </a:p>
          <a:p>
            <a:r>
              <a:rPr lang="de-DE" dirty="0"/>
              <a:t>Verknüpfungen lassen sich von Beginn an herstellen</a:t>
            </a:r>
          </a:p>
          <a:p>
            <a:r>
              <a:rPr lang="de-DE" dirty="0"/>
              <a:t>zu entwickelnde Kompetenzen unterstützen bei der  Entwicklung eines beruflichen Selbstkonzeptes </a:t>
            </a:r>
          </a:p>
          <a:p>
            <a:r>
              <a:rPr lang="de-DE" dirty="0"/>
              <a:t>f</a:t>
            </a:r>
            <a:r>
              <a:rPr lang="de-DE"/>
              <a:t>achbezogene </a:t>
            </a:r>
            <a:r>
              <a:rPr lang="de-DE" dirty="0"/>
              <a:t>Arbeitsfelder werden unterrichtsbegleitend betrachtet</a:t>
            </a:r>
          </a:p>
          <a:p>
            <a:r>
              <a:rPr lang="de-DE" dirty="0"/>
              <a:t>rechtliche Vorgaben werden im Hinblick den privaten und beruflichen Kontext differenziert   </a:t>
            </a:r>
          </a:p>
        </p:txBody>
      </p:sp>
      <p:sp>
        <p:nvSpPr>
          <p:cNvPr id="6" name="Foliennummernplatzhalter 5">
            <a:extLst>
              <a:ext uri="{FF2B5EF4-FFF2-40B4-BE49-F238E27FC236}">
                <a16:creationId xmlns:a16="http://schemas.microsoft.com/office/drawing/2014/main" id="{3C203866-80FD-2A40-A83A-AFCDEC564489}"/>
              </a:ext>
            </a:extLst>
          </p:cNvPr>
          <p:cNvSpPr>
            <a:spLocks noGrp="1"/>
          </p:cNvSpPr>
          <p:nvPr>
            <p:ph type="sldNum" sz="quarter" idx="12"/>
          </p:nvPr>
        </p:nvSpPr>
        <p:spPr/>
        <p:txBody>
          <a:bodyPr/>
          <a:lstStyle/>
          <a:p>
            <a:fld id="{512A4277-7E7A-4AAF-BFC7-47646BF5CD0C}" type="slidenum">
              <a:rPr lang="de-DE" smtClean="0"/>
              <a:t>37</a:t>
            </a:fld>
            <a:endParaRPr lang="de-DE" dirty="0"/>
          </a:p>
        </p:txBody>
      </p:sp>
    </p:spTree>
    <p:extLst>
      <p:ext uri="{BB962C8B-B14F-4D97-AF65-F5344CB8AC3E}">
        <p14:creationId xmlns:p14="http://schemas.microsoft.com/office/powerpoint/2010/main" val="223078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457200" y="1125538"/>
            <a:ext cx="8569325" cy="358775"/>
          </a:xfrm>
        </p:spPr>
        <p:txBody>
          <a:bodyPr/>
          <a:lstStyle/>
          <a:p>
            <a:r>
              <a:rPr lang="de-DE"/>
              <a:t>Gliederung</a:t>
            </a:r>
          </a:p>
        </p:txBody>
      </p:sp>
      <p:sp>
        <p:nvSpPr>
          <p:cNvPr id="4" name="Datumsplatzhalter 3"/>
          <p:cNvSpPr>
            <a:spLocks noGrp="1"/>
          </p:cNvSpPr>
          <p:nvPr>
            <p:ph type="dt" sz="quarter" idx="10"/>
          </p:nvPr>
        </p:nvSpPr>
        <p:spPr/>
        <p:txBody>
          <a:bodyPr/>
          <a:lstStyle/>
          <a:p>
            <a:pPr>
              <a:defRPr/>
            </a:pPr>
            <a:r>
              <a:rPr lang="de-DE"/>
              <a:t>Implementationsveranstaltung zur Einführung der Kernlehrpläne Gymnasium SI</a:t>
            </a:r>
          </a:p>
        </p:txBody>
      </p:sp>
      <p:sp>
        <p:nvSpPr>
          <p:cNvPr id="9" name="Inhaltsplatzhalter 2"/>
          <p:cNvSpPr>
            <a:spLocks noGrp="1"/>
          </p:cNvSpPr>
          <p:nvPr>
            <p:ph idx="1"/>
          </p:nvPr>
        </p:nvSpPr>
        <p:spPr>
          <a:xfrm>
            <a:off x="457200" y="1700213"/>
            <a:ext cx="8218488" cy="4205287"/>
          </a:xfrm>
        </p:spPr>
        <p:txBody>
          <a:bodyPr rtlCol="0">
            <a:normAutofit/>
          </a:bodyPr>
          <a:lstStyle/>
          <a:p>
            <a:pPr marL="514350" indent="-514350" fontAlgn="auto">
              <a:spcBef>
                <a:spcPts val="1200"/>
              </a:spcBef>
              <a:spcAft>
                <a:spcPts val="0"/>
              </a:spcAft>
              <a:buFont typeface="+mj-lt"/>
              <a:buAutoNum type="arabicPeriod"/>
              <a:defRPr/>
            </a:pPr>
            <a:r>
              <a:rPr lang="de-DE" dirty="0">
                <a:solidFill>
                  <a:schemeClr val="bg1">
                    <a:lumMod val="65000"/>
                  </a:schemeClr>
                </a:solidFill>
              </a:rPr>
              <a:t>Merkmale der neuen Kernlehrpläne</a:t>
            </a:r>
          </a:p>
          <a:p>
            <a:pPr marL="514350" indent="-514350" fontAlgn="auto">
              <a:spcBef>
                <a:spcPts val="1200"/>
              </a:spcBef>
              <a:spcAft>
                <a:spcPts val="0"/>
              </a:spcAft>
              <a:buFont typeface="+mj-lt"/>
              <a:buAutoNum type="arabicPeriod"/>
              <a:defRPr/>
            </a:pPr>
            <a:r>
              <a:rPr lang="de-DE" dirty="0">
                <a:solidFill>
                  <a:schemeClr val="bg1">
                    <a:lumMod val="65000"/>
                  </a:schemeClr>
                </a:solidFill>
              </a:rPr>
              <a:t>Übergreifende Aufgaben</a:t>
            </a:r>
          </a:p>
          <a:p>
            <a:pPr marL="514350" indent="-514350" fontAlgn="auto">
              <a:spcBef>
                <a:spcPts val="1200"/>
              </a:spcBef>
              <a:spcAft>
                <a:spcPts val="0"/>
              </a:spcAft>
              <a:buFont typeface="+mj-lt"/>
              <a:buAutoNum type="arabicPeriod"/>
              <a:defRPr/>
            </a:pPr>
            <a:r>
              <a:rPr lang="de-DE" dirty="0">
                <a:solidFill>
                  <a:schemeClr val="bg1">
                    <a:lumMod val="65000"/>
                  </a:schemeClr>
                </a:solidFill>
              </a:rPr>
              <a:t>Schulinterne Lehrpläne</a:t>
            </a:r>
          </a:p>
          <a:p>
            <a:pPr marL="514350" indent="-514350" fontAlgn="auto">
              <a:spcBef>
                <a:spcPts val="1200"/>
              </a:spcBef>
              <a:spcAft>
                <a:spcPts val="0"/>
              </a:spcAft>
              <a:buFont typeface="+mj-lt"/>
              <a:buAutoNum type="arabicPeriod"/>
              <a:defRPr/>
            </a:pPr>
            <a:r>
              <a:rPr lang="de-DE" dirty="0">
                <a:solidFill>
                  <a:schemeClr val="bg1">
                    <a:lumMod val="65000"/>
                  </a:schemeClr>
                </a:solidFill>
              </a:rPr>
              <a:t>Der Kernlehrplan Hauswirtschaft im Detail</a:t>
            </a:r>
          </a:p>
          <a:p>
            <a:pPr marL="514350" indent="-514350" fontAlgn="auto">
              <a:spcBef>
                <a:spcPts val="1200"/>
              </a:spcBef>
              <a:spcAft>
                <a:spcPts val="0"/>
              </a:spcAft>
              <a:buFont typeface="+mj-lt"/>
              <a:buAutoNum type="arabicPeriod"/>
              <a:defRPr/>
            </a:pPr>
            <a:r>
              <a:rPr lang="de-DE" dirty="0"/>
              <a:t>Fachliche Unterstützungsmaterialien</a:t>
            </a:r>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p:txBody>
      </p:sp>
      <p:sp>
        <p:nvSpPr>
          <p:cNvPr id="5" name="Foliennummernplatzhalter 4"/>
          <p:cNvSpPr>
            <a:spLocks noGrp="1"/>
          </p:cNvSpPr>
          <p:nvPr>
            <p:ph type="sldNum" sz="quarter" idx="12"/>
          </p:nvPr>
        </p:nvSpPr>
        <p:spPr/>
        <p:txBody>
          <a:bodyPr/>
          <a:lstStyle/>
          <a:p>
            <a:pPr>
              <a:defRPr/>
            </a:pPr>
            <a:fld id="{F70B00F0-BFDA-4FC6-9971-4B291F15D47A}" type="slidenum">
              <a:rPr lang="de-DE"/>
              <a:pPr>
                <a:defRPr/>
              </a:pPr>
              <a:t>38</a:t>
            </a:fld>
            <a:endParaRPr lang="de-DE"/>
          </a:p>
        </p:txBody>
      </p:sp>
    </p:spTree>
    <p:extLst>
      <p:ext uri="{BB962C8B-B14F-4D97-AF65-F5344CB8AC3E}">
        <p14:creationId xmlns:p14="http://schemas.microsoft.com/office/powerpoint/2010/main" val="376673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456384"/>
          </a:xfrm>
        </p:spPr>
        <p:txBody>
          <a:bodyPr anchor="ctr" anchorCtr="0">
            <a:normAutofit/>
          </a:bodyPr>
          <a:lstStyle/>
          <a:p>
            <a:pPr algn="ctr"/>
            <a:r>
              <a:rPr lang="de-DE" sz="3200" b="0" dirty="0">
                <a:solidFill>
                  <a:srgbClr val="0070C0"/>
                </a:solidFill>
              </a:rPr>
              <a:t>5. Fachliche Unterstützungsmaterialien</a:t>
            </a: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18317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a:t>Ausgangslage</a:t>
            </a:r>
            <a:endParaRPr lang="de-DE" dirty="0"/>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a:xfrm>
            <a:off x="457200" y="1916832"/>
            <a:ext cx="8229600" cy="3989040"/>
          </a:xfrm>
        </p:spPr>
        <p:txBody>
          <a:bodyPr>
            <a:normAutofit lnSpcReduction="10000"/>
          </a:bodyPr>
          <a:lstStyle/>
          <a:p>
            <a:r>
              <a:rPr lang="de-DE" sz="2400" dirty="0"/>
              <a:t>Stärkung bzw. Einführung des Schulfaches Wirtschaft an Haupt-, Real-, Sekundar- und Gesamtschulen zum Schuljahr 2020/21</a:t>
            </a:r>
          </a:p>
          <a:p>
            <a:r>
              <a:rPr lang="de-DE" sz="2400" dirty="0" smtClean="0"/>
              <a:t>Weiterentwicklungsbedarf </a:t>
            </a:r>
            <a:r>
              <a:rPr lang="de-DE" sz="2400" dirty="0"/>
              <a:t>der schulformspezifischen Kernlehrpläne</a:t>
            </a:r>
          </a:p>
          <a:p>
            <a:r>
              <a:rPr lang="de-DE" sz="2400" dirty="0"/>
              <a:t>Gewährleistung der Durchlässigkeit zwischen den Schulformen, insbesondere in der Jahrgangsstufe 5 und 6</a:t>
            </a:r>
          </a:p>
          <a:p>
            <a:r>
              <a:rPr lang="de-DE" sz="2400" dirty="0"/>
              <a:t>Anschlussfähigkeit an die KLP der GOSt</a:t>
            </a:r>
          </a:p>
          <a:p>
            <a:r>
              <a:rPr lang="de-DE" sz="2400" dirty="0"/>
              <a:t>zeitgemäße Anpassung und Weiterentwicklung (u.a. fachdidaktisch, fachwissenschaftlich)</a:t>
            </a:r>
          </a:p>
          <a:p>
            <a:pPr marL="0" indent="0">
              <a:buNone/>
            </a:pPr>
            <a:endParaRPr lang="de-DE" sz="2400" dirty="0"/>
          </a:p>
        </p:txBody>
      </p:sp>
      <p:sp>
        <p:nvSpPr>
          <p:cNvPr id="5" name="Fußzeilenplatzhalter 4">
            <a:extLst>
              <a:ext uri="{FF2B5EF4-FFF2-40B4-BE49-F238E27FC236}">
                <a16:creationId xmlns:a16="http://schemas.microsoft.com/office/drawing/2014/main" id="{6B3E6EDB-8E83-0C4C-B808-18FE136520FB}"/>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89633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Unterstützungsmaterialien</a:t>
            </a:r>
          </a:p>
        </p:txBody>
      </p:sp>
      <p:sp>
        <p:nvSpPr>
          <p:cNvPr id="3" name="Inhaltsplatzhalter 2"/>
          <p:cNvSpPr>
            <a:spLocks noGrp="1"/>
          </p:cNvSpPr>
          <p:nvPr>
            <p:ph idx="1"/>
          </p:nvPr>
        </p:nvSpPr>
        <p:spPr/>
        <p:txBody>
          <a:bodyPr>
            <a:normAutofit/>
          </a:bodyPr>
          <a:lstStyle/>
          <a:p>
            <a:pPr marL="0" indent="0">
              <a:buNone/>
            </a:pPr>
            <a:r>
              <a:rPr lang="de-DE" dirty="0"/>
              <a:t>Werden im Lehrplannavigator zur Verfügung gestellt und </a:t>
            </a:r>
            <a:r>
              <a:rPr lang="de-DE" dirty="0" smtClean="0"/>
              <a:t>sukzessive </a:t>
            </a:r>
            <a:r>
              <a:rPr lang="de-DE" dirty="0"/>
              <a:t>ergänzt:</a:t>
            </a:r>
          </a:p>
          <a:p>
            <a:pPr marL="0" indent="0">
              <a:buNone/>
            </a:pPr>
            <a:endParaRPr lang="de-DE" sz="2200" dirty="0"/>
          </a:p>
          <a:p>
            <a:r>
              <a:rPr lang="de-DE" sz="2200" dirty="0" smtClean="0"/>
              <a:t>Beispiel </a:t>
            </a:r>
            <a:r>
              <a:rPr lang="de-DE" sz="2200" dirty="0"/>
              <a:t>eines schulinternen Lehrplanes</a:t>
            </a:r>
          </a:p>
          <a:p>
            <a:r>
              <a:rPr lang="de-DE" sz="2200" dirty="0"/>
              <a:t>Beispiele für Unterrichtsvorhaben</a:t>
            </a:r>
          </a:p>
          <a:p>
            <a:pPr marL="0" indent="0" algn="ctr">
              <a:buNone/>
            </a:pPr>
            <a:r>
              <a:rPr lang="de-DE" sz="2100" dirty="0" smtClean="0">
                <a:hlinkClick r:id="rId3"/>
              </a:rPr>
              <a:t>https</a:t>
            </a:r>
            <a:r>
              <a:rPr lang="de-DE" sz="2100" dirty="0">
                <a:hlinkClick r:id="rId3"/>
              </a:rPr>
              <a:t>://www.schulentwicklung.nrw.de/lehrplaene/lehrplannavigator-s-i/</a:t>
            </a:r>
            <a:endParaRPr lang="de-DE" sz="2100" dirty="0"/>
          </a:p>
          <a:p>
            <a:pPr marL="0" indent="0" algn="ctr">
              <a:buNone/>
            </a:pPr>
            <a:endParaRPr lang="de-DE" sz="2100" dirty="0"/>
          </a:p>
          <a:p>
            <a:pPr marL="0" indent="0">
              <a:buNone/>
            </a:pPr>
            <a:endParaRPr lang="de-DE" dirty="0"/>
          </a:p>
          <a:p>
            <a:pPr marL="0" indent="0">
              <a:buNone/>
            </a:pPr>
            <a:endParaRPr lang="de-DE" dirty="0"/>
          </a:p>
        </p:txBody>
      </p:sp>
      <p:sp>
        <p:nvSpPr>
          <p:cNvPr id="4" name="Datumsplatzhalter 3"/>
          <p:cNvSpPr>
            <a:spLocks noGrp="1"/>
          </p:cNvSpPr>
          <p:nvPr>
            <p:ph type="dt" sz="half" idx="10"/>
          </p:nvPr>
        </p:nvSpPr>
        <p:spPr/>
        <p:txBody>
          <a:bodyPr/>
          <a:lstStyle/>
          <a:p>
            <a:pPr>
              <a:defRPr/>
            </a:pPr>
            <a:r>
              <a:rPr lang="de-DE"/>
              <a:t>Implementationsveranstaltung zur Einführung der Kernlehrpläne Gymnasium SI</a:t>
            </a:r>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40</a:t>
            </a:fld>
            <a:endParaRPr lang="de-DE"/>
          </a:p>
        </p:txBody>
      </p:sp>
    </p:spTree>
    <p:extLst>
      <p:ext uri="{BB962C8B-B14F-4D97-AF65-F5344CB8AC3E}">
        <p14:creationId xmlns:p14="http://schemas.microsoft.com/office/powerpoint/2010/main" val="2757234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Unterstützungsmaterialien</a:t>
            </a:r>
          </a:p>
        </p:txBody>
      </p:sp>
      <p:sp>
        <p:nvSpPr>
          <p:cNvPr id="3" name="Inhaltsplatzhalter 2"/>
          <p:cNvSpPr>
            <a:spLocks noGrp="1"/>
          </p:cNvSpPr>
          <p:nvPr>
            <p:ph idx="1"/>
          </p:nvPr>
        </p:nvSpPr>
        <p:spPr/>
        <p:txBody>
          <a:bodyPr>
            <a:normAutofit/>
          </a:bodyPr>
          <a:lstStyle/>
          <a:p>
            <a:pPr marL="0" indent="0" algn="ctr">
              <a:buNone/>
            </a:pPr>
            <a:endParaRPr lang="de-DE" sz="2100" dirty="0"/>
          </a:p>
          <a:p>
            <a:pPr marL="0" indent="0">
              <a:buNone/>
            </a:pPr>
            <a:endParaRPr lang="de-DE" dirty="0"/>
          </a:p>
          <a:p>
            <a:pPr marL="0" indent="0">
              <a:buNone/>
            </a:pPr>
            <a:endParaRPr lang="de-DE" dirty="0"/>
          </a:p>
        </p:txBody>
      </p:sp>
      <p:sp>
        <p:nvSpPr>
          <p:cNvPr id="4" name="Datumsplatzhalter 3"/>
          <p:cNvSpPr>
            <a:spLocks noGrp="1"/>
          </p:cNvSpPr>
          <p:nvPr>
            <p:ph type="dt" sz="half" idx="10"/>
          </p:nvPr>
        </p:nvSpPr>
        <p:spPr/>
        <p:txBody>
          <a:bodyPr/>
          <a:lstStyle/>
          <a:p>
            <a:pPr>
              <a:defRPr/>
            </a:pPr>
            <a:r>
              <a:rPr lang="de-DE"/>
              <a:t>Implementationsveranstaltung zur Einführung der Kernlehrpläne Gymnasium SI</a:t>
            </a:r>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41</a:t>
            </a:fld>
            <a:endParaRPr lang="de-DE"/>
          </a:p>
        </p:txBody>
      </p:sp>
      <p:pic>
        <p:nvPicPr>
          <p:cNvPr id="7" name="Grafik 6" descr="Ein Bild, das Screenshot enthält.&#10;&#10;Automatisch generierte Beschreibung">
            <a:extLst>
              <a:ext uri="{FF2B5EF4-FFF2-40B4-BE49-F238E27FC236}">
                <a16:creationId xmlns:a16="http://schemas.microsoft.com/office/drawing/2014/main" id="{AEF9C251-7873-3C42-9E6B-B05CB03B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87" y="1917750"/>
            <a:ext cx="6104809" cy="3815506"/>
          </a:xfrm>
          <a:prstGeom prst="rect">
            <a:avLst/>
          </a:prstGeom>
        </p:spPr>
      </p:pic>
    </p:spTree>
    <p:extLst>
      <p:ext uri="{BB962C8B-B14F-4D97-AF65-F5344CB8AC3E}">
        <p14:creationId xmlns:p14="http://schemas.microsoft.com/office/powerpoint/2010/main" val="160514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Zielsetzungen u.a. </a:t>
            </a:r>
          </a:p>
        </p:txBody>
      </p:sp>
      <p:sp>
        <p:nvSpPr>
          <p:cNvPr id="3" name="Inhaltsplatzhalter 2"/>
          <p:cNvSpPr>
            <a:spLocks noGrp="1"/>
          </p:cNvSpPr>
          <p:nvPr>
            <p:ph idx="1"/>
          </p:nvPr>
        </p:nvSpPr>
        <p:spPr>
          <a:xfrm>
            <a:off x="457200" y="1772816"/>
            <a:ext cx="8229600" cy="4133056"/>
          </a:xfrm>
        </p:spPr>
        <p:txBody>
          <a:bodyPr>
            <a:normAutofit lnSpcReduction="10000"/>
          </a:bodyPr>
          <a:lstStyle/>
          <a:p>
            <a:pPr marL="0" indent="0">
              <a:buNone/>
            </a:pPr>
            <a:r>
              <a:rPr lang="de-DE" dirty="0"/>
              <a:t>Unter anderem</a:t>
            </a:r>
          </a:p>
          <a:p>
            <a:r>
              <a:rPr lang="de-DE" dirty="0"/>
              <a:t>Stärkung der Fachlichkeit </a:t>
            </a:r>
          </a:p>
          <a:p>
            <a:r>
              <a:rPr lang="de-DE" dirty="0"/>
              <a:t>Stärkung der ökonomischen Bildung</a:t>
            </a:r>
          </a:p>
          <a:p>
            <a:r>
              <a:rPr lang="de-DE" dirty="0"/>
              <a:t>Kenntnisse zu unserer Wirtschaftsordnung </a:t>
            </a:r>
          </a:p>
          <a:p>
            <a:r>
              <a:rPr lang="de-DE" dirty="0"/>
              <a:t>Berücksichtigung von Aspekten der Verbraucherbildung</a:t>
            </a:r>
          </a:p>
          <a:p>
            <a:r>
              <a:rPr lang="de-DE" dirty="0"/>
              <a:t>Schülerinnen und Schüler bestmöglich auf eine selbstbestimmte Lebensgestaltung und einen erfolgreichen Berufseinstieg vorzubereiten</a:t>
            </a:r>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837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a:t>
            </a:r>
            <a:r>
              <a:rPr lang="de-DE"/>
              <a:t>über zwei </a:t>
            </a:r>
            <a:r>
              <a:rPr lang="de-DE" dirty="0"/>
              <a:t>Stufen (Ende </a:t>
            </a:r>
            <a:r>
              <a:rPr lang="de-DE"/>
              <a:t>der 6 bzw. Erprobungsstufe, </a:t>
            </a:r>
            <a:r>
              <a:rPr lang="de-DE" dirty="0"/>
              <a:t>Ende der Sekundarstufe I)</a:t>
            </a:r>
          </a:p>
          <a:p>
            <a:r>
              <a:rPr lang="de-DE" i="1" dirty="0"/>
              <a:t>keine</a:t>
            </a:r>
            <a:r>
              <a:rPr lang="de-DE" dirty="0"/>
              <a:t> Aussagen zur konkreten Gestaltung und Durchführung des Unterrichts </a:t>
            </a:r>
            <a:br>
              <a:rPr lang="de-DE" dirty="0"/>
            </a:br>
            <a:r>
              <a:rPr lang="de-DE" dirty="0"/>
              <a:t>(Dies ist Bestandteil der schulinternen Lehrpläne)</a:t>
            </a:r>
          </a:p>
        </p:txBody>
      </p:sp>
      <p:sp>
        <p:nvSpPr>
          <p:cNvPr id="5" name="Fußzeilenplatzhalter 4">
            <a:extLst>
              <a:ext uri="{FF2B5EF4-FFF2-40B4-BE49-F238E27FC236}">
                <a16:creationId xmlns:a16="http://schemas.microsoft.com/office/drawing/2014/main" id="{6FB8AEC2-76C3-FF4C-A788-31A73D7AC230}"/>
              </a:ext>
            </a:extLst>
          </p:cNvPr>
          <p:cNvSpPr>
            <a:spLocks noGrp="1"/>
          </p:cNvSpPr>
          <p:nvPr>
            <p:ph type="ftr" sz="quarter" idx="11"/>
          </p:nvPr>
        </p:nvSpPr>
        <p:spPr/>
        <p:txBody>
          <a:bodyPr/>
          <a:lstStyle/>
          <a:p>
            <a:r>
              <a:rPr lang="de-DE"/>
              <a:t>Implementationsveranstaltung zur Einführung der Kernlehrpläne</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9949">
            <a:off x="6679234" y="2132856"/>
            <a:ext cx="2020870" cy="2880000"/>
          </a:xfrm>
          <a:prstGeom prst="rect">
            <a:avLst/>
          </a:prstGeom>
          <a:ln>
            <a:solidFill>
              <a:schemeClr val="tx1"/>
            </a:solidFill>
          </a:ln>
        </p:spPr>
      </p:pic>
    </p:spTree>
    <p:extLst>
      <p:ext uri="{BB962C8B-B14F-4D97-AF65-F5344CB8AC3E}">
        <p14:creationId xmlns:p14="http://schemas.microsoft.com/office/powerpoint/2010/main" val="92328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Grundkonstrukt und zentrale Begriffe</a:t>
            </a:r>
          </a:p>
        </p:txBody>
      </p:sp>
      <p:sp>
        <p:nvSpPr>
          <p:cNvPr id="4" name="Fußzeilenplatzhalter 3">
            <a:extLst>
              <a:ext uri="{FF2B5EF4-FFF2-40B4-BE49-F238E27FC236}">
                <a16:creationId xmlns:a16="http://schemas.microsoft.com/office/drawing/2014/main" id="{704DDD69-D404-5643-A445-B25ABA265835}"/>
              </a:ext>
            </a:extLst>
          </p:cNvPr>
          <p:cNvSpPr>
            <a:spLocks noGrp="1"/>
          </p:cNvSpPr>
          <p:nvPr>
            <p:ph type="ftr" sz="quarter" idx="11"/>
          </p:nvPr>
        </p:nvSpPr>
        <p:spPr/>
        <p:txBody>
          <a:bodyPr/>
          <a:lstStyle/>
          <a:p>
            <a:r>
              <a:rPr lang="de-DE"/>
              <a:t>Implementationsveranstaltung zur Einführung der Kernlehrpläne</a:t>
            </a:r>
            <a:endParaRPr lang="de-DE" dirty="0"/>
          </a:p>
        </p:txBody>
      </p:sp>
      <p:sp>
        <p:nvSpPr>
          <p:cNvPr id="21" name="Rechteck 20"/>
          <p:cNvSpPr/>
          <p:nvPr/>
        </p:nvSpPr>
        <p:spPr>
          <a:xfrm>
            <a:off x="2483768" y="2013534"/>
            <a:ext cx="5616624" cy="3647714"/>
          </a:xfrm>
          <a:prstGeom prst="rect">
            <a:avLst/>
          </a:prstGeom>
          <a:noFill/>
          <a:ln>
            <a:noFill/>
          </a:ln>
        </p:spPr>
      </p:sp>
      <p:grpSp>
        <p:nvGrpSpPr>
          <p:cNvPr id="8" name="Gruppieren 7"/>
          <p:cNvGrpSpPr/>
          <p:nvPr/>
        </p:nvGrpSpPr>
        <p:grpSpPr>
          <a:xfrm>
            <a:off x="1835696" y="2019588"/>
            <a:ext cx="5605280" cy="3635606"/>
            <a:chOff x="2051720" y="2019588"/>
            <a:chExt cx="5605280" cy="3635606"/>
          </a:xfrm>
        </p:grpSpPr>
        <p:sp>
          <p:nvSpPr>
            <p:cNvPr id="22"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1</a:t>
              </a:r>
            </a:p>
          </p:txBody>
        </p:sp>
        <p:sp>
          <p:nvSpPr>
            <p:cNvPr id="23"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2.1</a:t>
              </a:r>
            </a:p>
          </p:txBody>
        </p:sp>
        <p:sp>
          <p:nvSpPr>
            <p:cNvPr id="24"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2.1</a:t>
              </a:r>
            </a:p>
          </p:txBody>
        </p:sp>
        <p:sp>
          <p:nvSpPr>
            <p:cNvPr id="25"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und 2.3</a:t>
              </a:r>
            </a:p>
          </p:txBody>
        </p:sp>
        <p:cxnSp>
          <p:nvCxnSpPr>
            <p:cNvPr id="26"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1888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a:t>Gliederung der aktuellen Kernlehrpläne</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Group 50"/>
          <p:cNvGraphicFramePr>
            <a:graphicFrameLocks/>
          </p:cNvGraphicFramePr>
          <p:nvPr>
            <p:extLst>
              <p:ext uri="{D42A27DB-BD31-4B8C-83A1-F6EECF244321}">
                <p14:modId xmlns:p14="http://schemas.microsoft.com/office/powerpoint/2010/main" val="2311032807"/>
              </p:ext>
            </p:extLst>
          </p:nvPr>
        </p:nvGraphicFramePr>
        <p:xfrm>
          <a:off x="520700" y="1780854"/>
          <a:ext cx="8064500" cy="339315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und Kompetenzerwartungen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und Inhaltsfelder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am Ende </a:t>
                      </a:r>
                      <a:r>
                        <a:rPr kumimoji="0" lang="de-DE" altLang="de-DE" sz="1400" b="0" i="0" u="none" strike="noStrike" cap="none" normalizeH="0" baseline="0">
                          <a:ln>
                            <a:noFill/>
                          </a:ln>
                          <a:solidFill>
                            <a:srgbClr val="000000"/>
                          </a:solidFill>
                          <a:effectLst/>
                          <a:latin typeface="Arial" charset="0"/>
                          <a:ea typeface="ヒラギノ角ゴ Pro W3" charset="-128"/>
                        </a:rPr>
                        <a:t>der Erprobungsstufe (bzw. am Ende der Doppeljahrgangsstufe 5/6)</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am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628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a:t>
            </a:r>
            <a:r>
              <a:rPr lang="de-DE"/>
              <a:t>digitalen Welt / Medienkompetenzrahmen </a:t>
            </a:r>
            <a:endParaRPr lang="de-DE" dirty="0"/>
          </a:p>
          <a:p>
            <a:pPr lvl="1"/>
            <a:r>
              <a:rPr lang="de-DE"/>
              <a:t>Verbraucherbildung / Bildung für nachhaltige Entwicklung</a:t>
            </a:r>
          </a:p>
          <a:p>
            <a:pPr lvl="1"/>
            <a:r>
              <a:rPr lang="de-DE"/>
              <a:t>Berufsorientierung</a:t>
            </a:r>
            <a:endParaRPr lang="de-DE" dirty="0"/>
          </a:p>
          <a:p>
            <a:endParaRPr lang="de-DE" dirty="0"/>
          </a:p>
          <a:p>
            <a:endParaRPr lang="de-DE" dirty="0"/>
          </a:p>
          <a:p>
            <a:endParaRPr lang="de-DE" dirty="0"/>
          </a:p>
        </p:txBody>
      </p:sp>
      <p:sp>
        <p:nvSpPr>
          <p:cNvPr id="5"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5108231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2136</Words>
  <PresentationFormat>Bildschirmpräsentation (4:3)</PresentationFormat>
  <Paragraphs>438</Paragraphs>
  <Slides>41</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DejaVu Sans</vt:lpstr>
      <vt:lpstr>Symbol</vt:lpstr>
      <vt:lpstr>Times New Roman</vt:lpstr>
      <vt:lpstr>Wingdings</vt:lpstr>
      <vt:lpstr>ヒラギノ角ゴ Pro W3</vt:lpstr>
      <vt:lpstr>QUA-LiS_Vorlage_weiss</vt:lpstr>
      <vt:lpstr>PowerPoint-Präsentation</vt:lpstr>
      <vt:lpstr>Gliederung</vt:lpstr>
      <vt:lpstr> 1. Merkmale der neuen Kernlehrpläne  </vt:lpstr>
      <vt:lpstr>Ausgangslage</vt:lpstr>
      <vt:lpstr>Zielsetzungen u.a. </vt:lpstr>
      <vt:lpstr>Bewährte Merkmale</vt:lpstr>
      <vt:lpstr>Grundkonstrukt und zentrale Begriffe</vt:lpstr>
      <vt:lpstr>Gliederung der aktuellen Kernlehrpläne</vt:lpstr>
      <vt:lpstr>Neue Akzentsetzungen der Kernlehrpläne</vt:lpstr>
      <vt:lpstr>2. Übergreifende Aufgaben</vt:lpstr>
      <vt:lpstr>Fokussierte Querschnittsaufgaben für alle Fächer</vt:lpstr>
      <vt:lpstr>Fachliche Einbindung des Medienkompetenzrahmens</vt:lpstr>
      <vt:lpstr>Einbindung des Medienkompetenzrahmens</vt:lpstr>
      <vt:lpstr>Rahmenvorgabe Verbraucherbildung</vt:lpstr>
      <vt:lpstr>Fachliche Einbindung Berufliche Orientierung</vt:lpstr>
      <vt:lpstr>   3. Schulinterne Lehrpläne  </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Materialien im Lehrplannavigator</vt:lpstr>
      <vt:lpstr>   4. Der Kernlehrplan Hauswirtschaft                      im Detail  </vt:lpstr>
      <vt:lpstr>Die wichtigsten Kontinuitäten</vt:lpstr>
      <vt:lpstr>Die wichtigsten Neuerungen</vt:lpstr>
      <vt:lpstr>Aufgaben und Ziele des Fachs Hauswirtschaft</vt:lpstr>
      <vt:lpstr>Strukturmerkmale des KLP Hauswirtschaft</vt:lpstr>
      <vt:lpstr>Strukturmerkmale des KLP Hauswirtschaft</vt:lpstr>
      <vt:lpstr>Strukturmerkmale des KLP Hauswirtschaft</vt:lpstr>
      <vt:lpstr>Stärkung der Fachlichkeit</vt:lpstr>
      <vt:lpstr> Stärkung der Fachlichkeit</vt:lpstr>
      <vt:lpstr> Stärkung der Fachlichkeit</vt:lpstr>
      <vt:lpstr> Stärkung der Fachlichkeit</vt:lpstr>
      <vt:lpstr> Stärkung der Fachlichkeit</vt:lpstr>
      <vt:lpstr> Stärkung der Fachlichkeit</vt:lpstr>
      <vt:lpstr> Fachdidaktische Prinzipien </vt:lpstr>
      <vt:lpstr>Einbindung der Querschnittsaufgaben</vt:lpstr>
      <vt:lpstr>Gliederung</vt:lpstr>
      <vt:lpstr>5. Fachliche Unterstützungsmaterialien</vt:lpstr>
      <vt:lpstr>Unterstützungsmaterialien</vt:lpstr>
      <vt:lpstr>Unterstützungsmaterialien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2020-02-25T14:44:52Z</cp:lastPrinted>
  <dcterms:created xsi:type="dcterms:W3CDTF">2018-01-17T08:49:04Z</dcterms:created>
  <dcterms:modified xsi:type="dcterms:W3CDTF">2020-07-01T15:02:16Z</dcterms:modified>
</cp:coreProperties>
</file>