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3"/>
  </p:notesMasterIdLst>
  <p:handoutMasterIdLst>
    <p:handoutMasterId r:id="rId84"/>
  </p:handoutMasterIdLst>
  <p:sldIdLst>
    <p:sldId id="256" r:id="rId2"/>
    <p:sldId id="302" r:id="rId3"/>
    <p:sldId id="436" r:id="rId4"/>
    <p:sldId id="394" r:id="rId5"/>
    <p:sldId id="395" r:id="rId6"/>
    <p:sldId id="402" r:id="rId7"/>
    <p:sldId id="403" r:id="rId8"/>
    <p:sldId id="404" r:id="rId9"/>
    <p:sldId id="396" r:id="rId10"/>
    <p:sldId id="445" r:id="rId11"/>
    <p:sldId id="416" r:id="rId12"/>
    <p:sldId id="417" r:id="rId13"/>
    <p:sldId id="446" r:id="rId14"/>
    <p:sldId id="422" r:id="rId15"/>
    <p:sldId id="448" r:id="rId16"/>
    <p:sldId id="449" r:id="rId17"/>
    <p:sldId id="450" r:id="rId18"/>
    <p:sldId id="451" r:id="rId19"/>
    <p:sldId id="452" r:id="rId20"/>
    <p:sldId id="453" r:id="rId21"/>
    <p:sldId id="454" r:id="rId22"/>
    <p:sldId id="456" r:id="rId23"/>
    <p:sldId id="479" r:id="rId24"/>
    <p:sldId id="528" r:id="rId25"/>
    <p:sldId id="526" r:id="rId26"/>
    <p:sldId id="527" r:id="rId27"/>
    <p:sldId id="522" r:id="rId28"/>
    <p:sldId id="524" r:id="rId29"/>
    <p:sldId id="525" r:id="rId30"/>
    <p:sldId id="480" r:id="rId31"/>
    <p:sldId id="460" r:id="rId32"/>
    <p:sldId id="459" r:id="rId33"/>
    <p:sldId id="458" r:id="rId34"/>
    <p:sldId id="461" r:id="rId35"/>
    <p:sldId id="462" r:id="rId36"/>
    <p:sldId id="463" r:id="rId37"/>
    <p:sldId id="464" r:id="rId38"/>
    <p:sldId id="465" r:id="rId39"/>
    <p:sldId id="466" r:id="rId40"/>
    <p:sldId id="467" r:id="rId41"/>
    <p:sldId id="468" r:id="rId42"/>
    <p:sldId id="469" r:id="rId43"/>
    <p:sldId id="470" r:id="rId44"/>
    <p:sldId id="471" r:id="rId45"/>
    <p:sldId id="472" r:id="rId46"/>
    <p:sldId id="473" r:id="rId47"/>
    <p:sldId id="474" r:id="rId48"/>
    <p:sldId id="475" r:id="rId49"/>
    <p:sldId id="476" r:id="rId50"/>
    <p:sldId id="477" r:id="rId51"/>
    <p:sldId id="478" r:id="rId52"/>
    <p:sldId id="481" r:id="rId53"/>
    <p:sldId id="509" r:id="rId54"/>
    <p:sldId id="510" r:id="rId55"/>
    <p:sldId id="511" r:id="rId56"/>
    <p:sldId id="486" r:id="rId57"/>
    <p:sldId id="512" r:id="rId58"/>
    <p:sldId id="513" r:id="rId59"/>
    <p:sldId id="514" r:id="rId60"/>
    <p:sldId id="515" r:id="rId61"/>
    <p:sldId id="517" r:id="rId62"/>
    <p:sldId id="516" r:id="rId63"/>
    <p:sldId id="518" r:id="rId64"/>
    <p:sldId id="519" r:id="rId65"/>
    <p:sldId id="520" r:id="rId66"/>
    <p:sldId id="482" r:id="rId67"/>
    <p:sldId id="373" r:id="rId68"/>
    <p:sldId id="408" r:id="rId69"/>
    <p:sldId id="411" r:id="rId70"/>
    <p:sldId id="498" r:id="rId71"/>
    <p:sldId id="499" r:id="rId72"/>
    <p:sldId id="529" r:id="rId73"/>
    <p:sldId id="530" r:id="rId74"/>
    <p:sldId id="531" r:id="rId75"/>
    <p:sldId id="532" r:id="rId76"/>
    <p:sldId id="533" r:id="rId77"/>
    <p:sldId id="534" r:id="rId78"/>
    <p:sldId id="539" r:id="rId79"/>
    <p:sldId id="540" r:id="rId80"/>
    <p:sldId id="538" r:id="rId81"/>
    <p:sldId id="521" r:id="rId82"/>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5" clrIdx="4"/>
  <p:cmAuthor id="2" name="Probst, Thomas" initials="PT" lastIdx="26" clrIdx="1"/>
  <p:cmAuthor id="3" name="Burkard, Christoph" initials="BC" lastIdx="5" clrIdx="2"/>
  <p:cmAuthor id="4" name="Weingarten, Jörg" initials="WEI" lastIdx="4" clrIdx="3"/>
  <p:cmAuthor id="5" name="Weingarten, Jörg" initials="WJ" lastIdx="2" clrIdx="5">
    <p:extLst>
      <p:ext uri="{19B8F6BF-5375-455C-9EA6-DF929625EA0E}">
        <p15:presenceInfo xmlns:p15="http://schemas.microsoft.com/office/powerpoint/2012/main" userId="Weingarten, Jörg" providerId="None"/>
      </p:ext>
    </p:extLst>
  </p:cmAuthor>
  <p:cmAuthor id="6" name="vonBoetticher, Dietmar" initials="vD" lastIdx="32" clrIdx="6">
    <p:extLst>
      <p:ext uri="{19B8F6BF-5375-455C-9EA6-DF929625EA0E}">
        <p15:presenceInfo xmlns:p15="http://schemas.microsoft.com/office/powerpoint/2012/main" userId="vonBoetticher, Diet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18" autoAdjust="0"/>
    <p:restoredTop sz="78342" autoAdjust="0"/>
  </p:normalViewPr>
  <p:slideViewPr>
    <p:cSldViewPr showGuides="1">
      <p:cViewPr varScale="1">
        <p:scale>
          <a:sx n="112" d="100"/>
          <a:sy n="112" d="100"/>
        </p:scale>
        <p:origin x="12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1D632-4DD1-46D1-909A-375F06BEE24F}" type="doc">
      <dgm:prSet loTypeId="urn:microsoft.com/office/officeart/2005/8/layout/default" loCatId="list" qsTypeId="urn:microsoft.com/office/officeart/2005/8/quickstyle/3d2#1" qsCatId="3D" csTypeId="urn:microsoft.com/office/officeart/2005/8/colors/accent5_2" csCatId="accent5" phldr="1"/>
      <dgm:spPr/>
      <dgm:t>
        <a:bodyPr/>
        <a:lstStyle/>
        <a:p>
          <a:endParaRPr lang="de-DE"/>
        </a:p>
      </dgm:t>
    </dgm:pt>
    <dgm:pt modelId="{3F8AE0C9-8125-40AA-AD0E-123591F2BAC4}">
      <dgm:prSet phldrT="[Text]" custT="1"/>
      <dgm:spPr>
        <a:solidFill>
          <a:schemeClr val="tx2">
            <a:lumMod val="75000"/>
          </a:schemeClr>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400" b="1" dirty="0"/>
            <a:t>Anpassung der Kompetenzbereiche </a:t>
          </a:r>
          <a:r>
            <a:rPr lang="de-DE" sz="2400" b="1" dirty="0" smtClean="0"/>
            <a:t>in der SI innerhalb der Schulformen</a:t>
          </a:r>
          <a:endParaRPr lang="de-DE" sz="2400" b="1" dirty="0"/>
        </a:p>
        <a:p>
          <a:pPr defTabSz="2889250">
            <a:lnSpc>
              <a:spcPct val="90000"/>
            </a:lnSpc>
            <a:spcBef>
              <a:spcPct val="0"/>
            </a:spcBef>
            <a:spcAft>
              <a:spcPct val="35000"/>
            </a:spcAft>
          </a:pPr>
          <a:endParaRPr lang="de-DE" sz="3500" dirty="0"/>
        </a:p>
      </dgm:t>
    </dgm:pt>
    <dgm:pt modelId="{FE8D18D6-B208-4784-9540-855F13265AFB}" type="parTrans" cxnId="{2D7502F4-B32B-46F9-B86D-9CB1794BB2F2}">
      <dgm:prSet/>
      <dgm:spPr/>
      <dgm:t>
        <a:bodyPr/>
        <a:lstStyle/>
        <a:p>
          <a:endParaRPr lang="de-DE"/>
        </a:p>
      </dgm:t>
    </dgm:pt>
    <dgm:pt modelId="{4AD9CE95-25E7-4C71-A90B-D8E8E71774BF}" type="sibTrans" cxnId="{2D7502F4-B32B-46F9-B86D-9CB1794BB2F2}">
      <dgm:prSet/>
      <dgm:spPr/>
      <dgm:t>
        <a:bodyPr/>
        <a:lstStyle/>
        <a:p>
          <a:endParaRPr lang="de-DE"/>
        </a:p>
      </dgm:t>
    </dgm:pt>
    <dgm:pt modelId="{50628EC7-4A1C-44AA-BE91-89292F1E542D}">
      <dgm:prSet phldrT="[Text]" custT="1"/>
      <dgm:spPr>
        <a:solidFill>
          <a:schemeClr val="tx2">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b="1" dirty="0"/>
            <a:t>Überprüfung von Anzahl und </a:t>
          </a:r>
        </a:p>
        <a:p>
          <a:pPr marL="0" marR="0" lvl="0" indent="0" defTabSz="914400" eaLnBrk="1" fontAlgn="auto" latinLnBrk="0" hangingPunct="1">
            <a:lnSpc>
              <a:spcPct val="100000"/>
            </a:lnSpc>
            <a:spcBef>
              <a:spcPts val="0"/>
            </a:spcBef>
            <a:spcAft>
              <a:spcPts val="0"/>
            </a:spcAft>
            <a:buClrTx/>
            <a:buSzTx/>
            <a:buFontTx/>
            <a:buNone/>
            <a:tabLst/>
            <a:defRPr/>
          </a:pPr>
          <a:r>
            <a:rPr lang="de-DE" sz="2400" b="1" dirty="0"/>
            <a:t>Qualität der übergeordneten Kompetenzen</a:t>
          </a:r>
        </a:p>
        <a:p>
          <a:pPr defTabSz="1111250">
            <a:lnSpc>
              <a:spcPct val="90000"/>
            </a:lnSpc>
            <a:spcBef>
              <a:spcPct val="0"/>
            </a:spcBef>
            <a:spcAft>
              <a:spcPct val="35000"/>
            </a:spcAft>
          </a:pPr>
          <a:endParaRPr lang="de-DE" sz="2800" dirty="0"/>
        </a:p>
      </dgm:t>
    </dgm:pt>
    <dgm:pt modelId="{0F4DBEC6-B701-4887-9EFD-963AAA411394}" type="parTrans" cxnId="{A8C4A5AB-1CD6-4C0A-843F-638EEBEB1E4D}">
      <dgm:prSet/>
      <dgm:spPr/>
      <dgm:t>
        <a:bodyPr/>
        <a:lstStyle/>
        <a:p>
          <a:endParaRPr lang="de-DE"/>
        </a:p>
      </dgm:t>
    </dgm:pt>
    <dgm:pt modelId="{959E4977-AF55-4343-AA44-5CD88FECC524}" type="sibTrans" cxnId="{A8C4A5AB-1CD6-4C0A-843F-638EEBEB1E4D}">
      <dgm:prSet/>
      <dgm:spPr/>
      <dgm:t>
        <a:bodyPr/>
        <a:lstStyle/>
        <a:p>
          <a:endParaRPr lang="de-DE"/>
        </a:p>
      </dgm:t>
    </dgm:pt>
    <dgm:pt modelId="{DD6F1E6D-B7C2-4F3C-A58F-162DBF745329}" type="pres">
      <dgm:prSet presAssocID="{8B41D632-4DD1-46D1-909A-375F06BEE24F}" presName="diagram" presStyleCnt="0">
        <dgm:presLayoutVars>
          <dgm:dir/>
          <dgm:resizeHandles val="exact"/>
        </dgm:presLayoutVars>
      </dgm:prSet>
      <dgm:spPr/>
      <dgm:t>
        <a:bodyPr/>
        <a:lstStyle/>
        <a:p>
          <a:endParaRPr lang="de-DE"/>
        </a:p>
      </dgm:t>
    </dgm:pt>
    <dgm:pt modelId="{67BA6885-817B-4323-8A68-4F2BBE952FAD}" type="pres">
      <dgm:prSet presAssocID="{3F8AE0C9-8125-40AA-AD0E-123591F2BAC4}" presName="node" presStyleLbl="node1" presStyleIdx="0" presStyleCnt="2" custLinFactNeighborX="-705" custLinFactNeighborY="-12794">
        <dgm:presLayoutVars>
          <dgm:bulletEnabled val="1"/>
        </dgm:presLayoutVars>
      </dgm:prSet>
      <dgm:spPr/>
      <dgm:t>
        <a:bodyPr/>
        <a:lstStyle/>
        <a:p>
          <a:endParaRPr lang="de-DE"/>
        </a:p>
      </dgm:t>
    </dgm:pt>
    <dgm:pt modelId="{1117CD62-F962-44C4-BA03-7964A8F07A6A}" type="pres">
      <dgm:prSet presAssocID="{4AD9CE95-25E7-4C71-A90B-D8E8E71774BF}" presName="sibTrans" presStyleCnt="0"/>
      <dgm:spPr/>
    </dgm:pt>
    <dgm:pt modelId="{E177DD77-6E49-4F3F-8136-0C5DAA97045A}" type="pres">
      <dgm:prSet presAssocID="{50628EC7-4A1C-44AA-BE91-89292F1E542D}" presName="node" presStyleLbl="node1" presStyleIdx="1" presStyleCnt="2" custLinFactY="-20503" custLinFactNeighborX="69048" custLinFactNeighborY="-100000">
        <dgm:presLayoutVars>
          <dgm:bulletEnabled val="1"/>
        </dgm:presLayoutVars>
      </dgm:prSet>
      <dgm:spPr/>
      <dgm:t>
        <a:bodyPr/>
        <a:lstStyle/>
        <a:p>
          <a:endParaRPr lang="de-DE"/>
        </a:p>
      </dgm:t>
    </dgm:pt>
  </dgm:ptLst>
  <dgm:cxnLst>
    <dgm:cxn modelId="{BE0D120E-8AA4-4229-BC76-FD05332697F0}" type="presOf" srcId="{8B41D632-4DD1-46D1-909A-375F06BEE24F}" destId="{DD6F1E6D-B7C2-4F3C-A58F-162DBF745329}" srcOrd="0" destOrd="0" presId="urn:microsoft.com/office/officeart/2005/8/layout/default"/>
    <dgm:cxn modelId="{297FBD25-8AAF-4F26-BB07-0745AE94BCFA}" type="presOf" srcId="{3F8AE0C9-8125-40AA-AD0E-123591F2BAC4}" destId="{67BA6885-817B-4323-8A68-4F2BBE952FAD}" srcOrd="0" destOrd="0" presId="urn:microsoft.com/office/officeart/2005/8/layout/default"/>
    <dgm:cxn modelId="{A8C4A5AB-1CD6-4C0A-843F-638EEBEB1E4D}" srcId="{8B41D632-4DD1-46D1-909A-375F06BEE24F}" destId="{50628EC7-4A1C-44AA-BE91-89292F1E542D}" srcOrd="1" destOrd="0" parTransId="{0F4DBEC6-B701-4887-9EFD-963AAA411394}" sibTransId="{959E4977-AF55-4343-AA44-5CD88FECC524}"/>
    <dgm:cxn modelId="{C0757BC2-1A79-4F2C-8DE6-DA961A4617DB}" type="presOf" srcId="{50628EC7-4A1C-44AA-BE91-89292F1E542D}" destId="{E177DD77-6E49-4F3F-8136-0C5DAA97045A}" srcOrd="0" destOrd="0" presId="urn:microsoft.com/office/officeart/2005/8/layout/default"/>
    <dgm:cxn modelId="{2D7502F4-B32B-46F9-B86D-9CB1794BB2F2}" srcId="{8B41D632-4DD1-46D1-909A-375F06BEE24F}" destId="{3F8AE0C9-8125-40AA-AD0E-123591F2BAC4}" srcOrd="0" destOrd="0" parTransId="{FE8D18D6-B208-4784-9540-855F13265AFB}" sibTransId="{4AD9CE95-25E7-4C71-A90B-D8E8E71774BF}"/>
    <dgm:cxn modelId="{2478E6BB-64CD-498C-A45F-64021EAB8181}" type="presParOf" srcId="{DD6F1E6D-B7C2-4F3C-A58F-162DBF745329}" destId="{67BA6885-817B-4323-8A68-4F2BBE952FAD}" srcOrd="0" destOrd="0" presId="urn:microsoft.com/office/officeart/2005/8/layout/default"/>
    <dgm:cxn modelId="{33F8A42D-9A46-4A95-8CB0-3595CD4D3142}" type="presParOf" srcId="{DD6F1E6D-B7C2-4F3C-A58F-162DBF745329}" destId="{1117CD62-F962-44C4-BA03-7964A8F07A6A}" srcOrd="1" destOrd="0" presId="urn:microsoft.com/office/officeart/2005/8/layout/default"/>
    <dgm:cxn modelId="{C7E498F0-4F7C-4F52-951C-ADEF8BE212CD}" type="presParOf" srcId="{DD6F1E6D-B7C2-4F3C-A58F-162DBF745329}" destId="{E177DD77-6E49-4F3F-8136-0C5DAA97045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A6885-817B-4323-8A68-4F2BBE952FAD}">
      <dsp:nvSpPr>
        <dsp:cNvPr id="0" name=""/>
        <dsp:cNvSpPr/>
      </dsp:nvSpPr>
      <dsp:spPr>
        <a:xfrm>
          <a:off x="0" y="0"/>
          <a:ext cx="3979145" cy="2387487"/>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400" b="1" kern="1200" dirty="0"/>
            <a:t>Anpassung der Kompetenzbereiche </a:t>
          </a:r>
          <a:r>
            <a:rPr lang="de-DE" sz="2400" b="1" kern="1200" dirty="0" smtClean="0"/>
            <a:t>in der SI innerhalb der Schulformen</a:t>
          </a:r>
          <a:endParaRPr lang="de-DE" sz="2400" b="1" kern="1200" dirty="0"/>
        </a:p>
        <a:p>
          <a:pPr defTabSz="2889250">
            <a:lnSpc>
              <a:spcPct val="90000"/>
            </a:lnSpc>
            <a:spcBef>
              <a:spcPct val="0"/>
            </a:spcBef>
            <a:spcAft>
              <a:spcPct val="35000"/>
            </a:spcAft>
          </a:pPr>
          <a:endParaRPr lang="de-DE" sz="3500" kern="1200" dirty="0"/>
        </a:p>
      </dsp:txBody>
      <dsp:txXfrm>
        <a:off x="0" y="0"/>
        <a:ext cx="3979145" cy="2387487"/>
      </dsp:txXfrm>
    </dsp:sp>
    <dsp:sp modelId="{E177DD77-6E49-4F3F-8136-0C5DAA97045A}">
      <dsp:nvSpPr>
        <dsp:cNvPr id="0" name=""/>
        <dsp:cNvSpPr/>
      </dsp:nvSpPr>
      <dsp:spPr>
        <a:xfrm>
          <a:off x="4379100" y="0"/>
          <a:ext cx="3979145" cy="2387487"/>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400" b="1" kern="1200" dirty="0"/>
            <a:t>Überprüfung von Anzahl und </a:t>
          </a:r>
        </a:p>
        <a:p>
          <a:pPr marL="0" marR="0" lvl="0" indent="0" algn="ctr" defTabSz="914400" eaLnBrk="1" fontAlgn="auto" latinLnBrk="0" hangingPunct="1">
            <a:lnSpc>
              <a:spcPct val="100000"/>
            </a:lnSpc>
            <a:spcBef>
              <a:spcPct val="0"/>
            </a:spcBef>
            <a:spcAft>
              <a:spcPts val="0"/>
            </a:spcAft>
            <a:buClrTx/>
            <a:buSzTx/>
            <a:buFontTx/>
            <a:buNone/>
            <a:tabLst/>
            <a:defRPr/>
          </a:pPr>
          <a:r>
            <a:rPr lang="de-DE" sz="2400" b="1" kern="1200" dirty="0"/>
            <a:t>Qualität der übergeordneten Kompetenzen</a:t>
          </a:r>
        </a:p>
        <a:p>
          <a:pPr algn="ctr" defTabSz="1111250">
            <a:lnSpc>
              <a:spcPct val="90000"/>
            </a:lnSpc>
            <a:spcBef>
              <a:spcPct val="0"/>
            </a:spcBef>
            <a:spcAft>
              <a:spcPct val="35000"/>
            </a:spcAft>
          </a:pPr>
          <a:endParaRPr lang="de-DE" sz="2800" kern="1200" dirty="0"/>
        </a:p>
      </dsp:txBody>
      <dsp:txXfrm>
        <a:off x="4379100" y="0"/>
        <a:ext cx="3979145" cy="23874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412"/>
          </a:xfrm>
          <a:prstGeom prst="rect">
            <a:avLst/>
          </a:prstGeom>
        </p:spPr>
        <p:txBody>
          <a:bodyPr vert="horz" lIns="91424" tIns="45712" rIns="91424" bIns="45712" rtlCol="0"/>
          <a:lstStyle>
            <a:lvl1pPr algn="l">
              <a:defRPr sz="1200"/>
            </a:lvl1pPr>
          </a:lstStyle>
          <a:p>
            <a:endParaRPr lang="de-DE"/>
          </a:p>
        </p:txBody>
      </p:sp>
      <p:sp>
        <p:nvSpPr>
          <p:cNvPr id="3" name="Datumsplatzhalter 2"/>
          <p:cNvSpPr>
            <a:spLocks noGrp="1"/>
          </p:cNvSpPr>
          <p:nvPr>
            <p:ph type="dt" sz="quarter" idx="1"/>
          </p:nvPr>
        </p:nvSpPr>
        <p:spPr>
          <a:xfrm>
            <a:off x="3849690" y="1"/>
            <a:ext cx="2946400" cy="496412"/>
          </a:xfrm>
          <a:prstGeom prst="rect">
            <a:avLst/>
          </a:prstGeom>
        </p:spPr>
        <p:txBody>
          <a:bodyPr vert="horz" lIns="91424" tIns="45712" rIns="91424" bIns="45712" rtlCol="0"/>
          <a:lstStyle>
            <a:lvl1pPr algn="r">
              <a:defRPr sz="1200"/>
            </a:lvl1pPr>
          </a:lstStyle>
          <a:p>
            <a:fld id="{58B38B7B-4761-408D-AB95-02035E81AF12}" type="datetimeFigureOut">
              <a:rPr lang="de-DE" smtClean="0"/>
              <a:t>01.07.2020</a:t>
            </a:fld>
            <a:endParaRPr lang="de-DE"/>
          </a:p>
        </p:txBody>
      </p:sp>
      <p:sp>
        <p:nvSpPr>
          <p:cNvPr id="4" name="Fußzeilenplatzhalter 3"/>
          <p:cNvSpPr>
            <a:spLocks noGrp="1"/>
          </p:cNvSpPr>
          <p:nvPr>
            <p:ph type="ftr" sz="quarter" idx="2"/>
          </p:nvPr>
        </p:nvSpPr>
        <p:spPr>
          <a:xfrm>
            <a:off x="0" y="9428632"/>
            <a:ext cx="2946400" cy="496411"/>
          </a:xfrm>
          <a:prstGeom prst="rect">
            <a:avLst/>
          </a:prstGeom>
        </p:spPr>
        <p:txBody>
          <a:bodyPr vert="horz" lIns="91424" tIns="45712" rIns="91424" bIns="45712" rtlCol="0" anchor="b"/>
          <a:lstStyle>
            <a:lvl1pPr algn="l">
              <a:defRPr sz="1200"/>
            </a:lvl1pPr>
          </a:lstStyle>
          <a:p>
            <a:endParaRPr lang="de-DE"/>
          </a:p>
        </p:txBody>
      </p:sp>
      <p:sp>
        <p:nvSpPr>
          <p:cNvPr id="5" name="Foliennummernplatzhalter 4"/>
          <p:cNvSpPr>
            <a:spLocks noGrp="1"/>
          </p:cNvSpPr>
          <p:nvPr>
            <p:ph type="sldNum" sz="quarter" idx="3"/>
          </p:nvPr>
        </p:nvSpPr>
        <p:spPr>
          <a:xfrm>
            <a:off x="3849690" y="9428632"/>
            <a:ext cx="2946400" cy="496411"/>
          </a:xfrm>
          <a:prstGeom prst="rect">
            <a:avLst/>
          </a:prstGeom>
        </p:spPr>
        <p:txBody>
          <a:bodyPr vert="horz" lIns="91424" tIns="45712" rIns="91424" bIns="45712" rtlCol="0" anchor="b"/>
          <a:lstStyle>
            <a:lvl1pPr algn="r">
              <a:defRPr sz="1200"/>
            </a:lvl1pPr>
          </a:lstStyle>
          <a:p>
            <a:fld id="{A6291F51-8DA5-4BA7-A2D5-48215C930BC6}" type="slidenum">
              <a:rPr lang="de-DE" smtClean="0"/>
              <a:t>‹Nr.›</a:t>
            </a:fld>
            <a:endParaRPr lang="de-DE"/>
          </a:p>
        </p:txBody>
      </p:sp>
    </p:spTree>
    <p:extLst>
      <p:ext uri="{BB962C8B-B14F-4D97-AF65-F5344CB8AC3E}">
        <p14:creationId xmlns:p14="http://schemas.microsoft.com/office/powerpoint/2010/main" val="155536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2945659" cy="496332"/>
          </a:xfrm>
          <a:prstGeom prst="rect">
            <a:avLst/>
          </a:prstGeom>
        </p:spPr>
        <p:txBody>
          <a:bodyPr vert="horz" lIns="91424" tIns="45712" rIns="91424" bIns="45712" rtlCol="0"/>
          <a:lstStyle>
            <a:lvl1pPr algn="l">
              <a:defRPr sz="1200"/>
            </a:lvl1pPr>
          </a:lstStyle>
          <a:p>
            <a:endParaRPr lang="de-DE"/>
          </a:p>
        </p:txBody>
      </p:sp>
      <p:sp>
        <p:nvSpPr>
          <p:cNvPr id="3" name="Datumsplatzhalter 2"/>
          <p:cNvSpPr>
            <a:spLocks noGrp="1"/>
          </p:cNvSpPr>
          <p:nvPr>
            <p:ph type="dt" idx="1"/>
          </p:nvPr>
        </p:nvSpPr>
        <p:spPr>
          <a:xfrm>
            <a:off x="3850446" y="2"/>
            <a:ext cx="2945659" cy="496332"/>
          </a:xfrm>
          <a:prstGeom prst="rect">
            <a:avLst/>
          </a:prstGeom>
        </p:spPr>
        <p:txBody>
          <a:bodyPr vert="horz" lIns="91424" tIns="45712" rIns="91424" bIns="45712" rtlCol="0"/>
          <a:lstStyle>
            <a:lvl1pPr algn="r">
              <a:defRPr sz="1200"/>
            </a:lvl1pPr>
          </a:lstStyle>
          <a:p>
            <a:fld id="{985472B4-A8F5-4AAC-8AF9-E73AECEF49A5}" type="datetimeFigureOut">
              <a:rPr lang="de-DE" smtClean="0"/>
              <a:t>01.07.2020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endParaRPr lang="de-DE"/>
          </a:p>
        </p:txBody>
      </p:sp>
      <p:sp>
        <p:nvSpPr>
          <p:cNvPr id="5" name="Notizenplatzhalter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5"/>
            <a:ext cx="2945659" cy="496332"/>
          </a:xfrm>
          <a:prstGeom prst="rect">
            <a:avLst/>
          </a:prstGeom>
        </p:spPr>
        <p:txBody>
          <a:bodyPr vert="horz" lIns="91424" tIns="45712" rIns="91424" bIns="45712"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428585"/>
            <a:ext cx="2945659" cy="496332"/>
          </a:xfrm>
          <a:prstGeom prst="rect">
            <a:avLst/>
          </a:prstGeom>
        </p:spPr>
        <p:txBody>
          <a:bodyPr vert="horz" lIns="91424" tIns="45712" rIns="91424" bIns="45712"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a:p>
          <a:p>
            <a:endParaRPr lang="de-DE" baseline="0"/>
          </a:p>
          <a:p>
            <a:endParaRPr lang="de-DE" baseline="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168392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dirty="0"/>
          </a:p>
        </p:txBody>
      </p:sp>
    </p:spTree>
    <p:extLst>
      <p:ext uri="{BB962C8B-B14F-4D97-AF65-F5344CB8AC3E}">
        <p14:creationId xmlns:p14="http://schemas.microsoft.com/office/powerpoint/2010/main" val="277668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23</a:t>
            </a:fld>
            <a:endParaRPr lang="de-DE"/>
          </a:p>
        </p:txBody>
      </p:sp>
    </p:spTree>
    <p:extLst>
      <p:ext uri="{BB962C8B-B14F-4D97-AF65-F5344CB8AC3E}">
        <p14:creationId xmlns:p14="http://schemas.microsoft.com/office/powerpoint/2010/main" val="809175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bwMode="auto">
          <a:noFill/>
          <a:ln>
            <a:solidFill>
              <a:srgbClr val="000000"/>
            </a:solidFill>
            <a:miter lim="800000"/>
            <a:headEnd/>
            <a:tailEnd/>
          </a:ln>
        </p:spPr>
      </p:sp>
      <p:sp>
        <p:nvSpPr>
          <p:cNvPr id="2253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25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1F89A-D915-4873-8E16-3EA898C14667}" type="slidenum">
              <a:rPr lang="de-DE">
                <a:cs typeface="Arial" charset="0"/>
              </a:rPr>
              <a:pPr fontAlgn="base">
                <a:spcBef>
                  <a:spcPct val="0"/>
                </a:spcBef>
                <a:spcAft>
                  <a:spcPct val="0"/>
                </a:spcAft>
              </a:pPr>
              <a:t>24</a:t>
            </a:fld>
            <a:endParaRPr lang="de-DE">
              <a:cs typeface="Arial" charset="0"/>
            </a:endParaRPr>
          </a:p>
        </p:txBody>
      </p:sp>
    </p:spTree>
    <p:extLst>
      <p:ext uri="{BB962C8B-B14F-4D97-AF65-F5344CB8AC3E}">
        <p14:creationId xmlns:p14="http://schemas.microsoft.com/office/powerpoint/2010/main" val="4052125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bwMode="auto">
          <a:noFill/>
          <a:ln>
            <a:solidFill>
              <a:srgbClr val="000000"/>
            </a:solidFill>
            <a:miter lim="800000"/>
            <a:headEnd/>
            <a:tailEnd/>
          </a:ln>
        </p:spPr>
      </p:sp>
      <p:sp>
        <p:nvSpPr>
          <p:cNvPr id="2253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25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1F89A-D915-4873-8E16-3EA898C14667}" type="slidenum">
              <a:rPr lang="de-DE">
                <a:cs typeface="Arial" charset="0"/>
              </a:rPr>
              <a:pPr fontAlgn="base">
                <a:spcBef>
                  <a:spcPct val="0"/>
                </a:spcBef>
                <a:spcAft>
                  <a:spcPct val="0"/>
                </a:spcAft>
              </a:pPr>
              <a:t>25</a:t>
            </a:fld>
            <a:endParaRPr lang="de-DE">
              <a:cs typeface="Arial" charset="0"/>
            </a:endParaRPr>
          </a:p>
        </p:txBody>
      </p:sp>
    </p:spTree>
    <p:extLst>
      <p:ext uri="{BB962C8B-B14F-4D97-AF65-F5344CB8AC3E}">
        <p14:creationId xmlns:p14="http://schemas.microsoft.com/office/powerpoint/2010/main" val="244948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bwMode="auto">
          <a:noFill/>
          <a:ln>
            <a:solidFill>
              <a:srgbClr val="000000"/>
            </a:solidFill>
            <a:miter lim="800000"/>
            <a:headEnd/>
            <a:tailEnd/>
          </a:ln>
        </p:spPr>
      </p:sp>
      <p:sp>
        <p:nvSpPr>
          <p:cNvPr id="2253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25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1F89A-D915-4873-8E16-3EA898C14667}" type="slidenum">
              <a:rPr lang="de-DE">
                <a:cs typeface="Arial" charset="0"/>
              </a:rPr>
              <a:pPr fontAlgn="base">
                <a:spcBef>
                  <a:spcPct val="0"/>
                </a:spcBef>
                <a:spcAft>
                  <a:spcPct val="0"/>
                </a:spcAft>
              </a:pPr>
              <a:t>26</a:t>
            </a:fld>
            <a:endParaRPr lang="de-DE">
              <a:cs typeface="Arial" charset="0"/>
            </a:endParaRPr>
          </a:p>
        </p:txBody>
      </p:sp>
    </p:spTree>
    <p:extLst>
      <p:ext uri="{BB962C8B-B14F-4D97-AF65-F5344CB8AC3E}">
        <p14:creationId xmlns:p14="http://schemas.microsoft.com/office/powerpoint/2010/main" val="132733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bwMode="auto">
          <a:noFill/>
          <a:ln>
            <a:solidFill>
              <a:srgbClr val="000000"/>
            </a:solidFill>
            <a:miter lim="800000"/>
            <a:headEnd/>
            <a:tailEnd/>
          </a:ln>
        </p:spPr>
      </p:sp>
      <p:sp>
        <p:nvSpPr>
          <p:cNvPr id="2253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25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1F89A-D915-4873-8E16-3EA898C14667}" type="slidenum">
              <a:rPr lang="de-DE">
                <a:cs typeface="Arial" charset="0"/>
              </a:rPr>
              <a:pPr fontAlgn="base">
                <a:spcBef>
                  <a:spcPct val="0"/>
                </a:spcBef>
                <a:spcAft>
                  <a:spcPct val="0"/>
                </a:spcAft>
              </a:pPr>
              <a:t>27</a:t>
            </a:fld>
            <a:endParaRPr lang="de-DE">
              <a:cs typeface="Arial" charset="0"/>
            </a:endParaRPr>
          </a:p>
        </p:txBody>
      </p:sp>
    </p:spTree>
    <p:extLst>
      <p:ext uri="{BB962C8B-B14F-4D97-AF65-F5344CB8AC3E}">
        <p14:creationId xmlns:p14="http://schemas.microsoft.com/office/powerpoint/2010/main" val="311936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358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92C71-E1B5-4071-B31E-B82783A2359F}" type="slidenum">
              <a:rPr lang="de-DE">
                <a:cs typeface="Arial" charset="0"/>
              </a:rPr>
              <a:pPr fontAlgn="base">
                <a:spcBef>
                  <a:spcPct val="0"/>
                </a:spcBef>
                <a:spcAft>
                  <a:spcPct val="0"/>
                </a:spcAft>
              </a:pPr>
              <a:t>28</a:t>
            </a:fld>
            <a:endParaRPr lang="de-DE">
              <a:cs typeface="Arial" charset="0"/>
            </a:endParaRPr>
          </a:p>
        </p:txBody>
      </p:sp>
    </p:spTree>
    <p:extLst>
      <p:ext uri="{BB962C8B-B14F-4D97-AF65-F5344CB8AC3E}">
        <p14:creationId xmlns:p14="http://schemas.microsoft.com/office/powerpoint/2010/main" val="3122368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358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92C71-E1B5-4071-B31E-B82783A2359F}" type="slidenum">
              <a:rPr lang="de-DE">
                <a:cs typeface="Arial" charset="0"/>
              </a:rPr>
              <a:pPr fontAlgn="base">
                <a:spcBef>
                  <a:spcPct val="0"/>
                </a:spcBef>
                <a:spcAft>
                  <a:spcPct val="0"/>
                </a:spcAft>
              </a:pPr>
              <a:t>29</a:t>
            </a:fld>
            <a:endParaRPr lang="de-DE">
              <a:cs typeface="Arial" charset="0"/>
            </a:endParaRPr>
          </a:p>
        </p:txBody>
      </p:sp>
    </p:spTree>
    <p:extLst>
      <p:ext uri="{BB962C8B-B14F-4D97-AF65-F5344CB8AC3E}">
        <p14:creationId xmlns:p14="http://schemas.microsoft.com/office/powerpoint/2010/main" val="371138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lienbildplatzhalter 1"/>
          <p:cNvSpPr>
            <a:spLocks noGrp="1" noRot="1" noChangeAspect="1"/>
          </p:cNvSpPr>
          <p:nvPr>
            <p:ph type="sldImg"/>
          </p:nvPr>
        </p:nvSpPr>
        <p:spPr bwMode="auto">
          <a:noFill/>
          <a:ln>
            <a:solidFill>
              <a:srgbClr val="000000"/>
            </a:solidFill>
            <a:miter lim="800000"/>
            <a:headEnd/>
            <a:tailEnd/>
          </a:ln>
        </p:spPr>
      </p:sp>
      <p:sp>
        <p:nvSpPr>
          <p:cNvPr id="2662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662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153B44-BCEA-49B0-891E-BC1DFBDA25D7}" type="slidenum">
              <a:rPr lang="de-DE">
                <a:cs typeface="Arial" charset="0"/>
              </a:rPr>
              <a:pPr fontAlgn="base">
                <a:spcBef>
                  <a:spcPct val="0"/>
                </a:spcBef>
                <a:spcAft>
                  <a:spcPct val="0"/>
                </a:spcAft>
              </a:pPr>
              <a:t>31</a:t>
            </a:fld>
            <a:endParaRPr lang="de-DE">
              <a:cs typeface="Arial" charset="0"/>
            </a:endParaRPr>
          </a:p>
        </p:txBody>
      </p:sp>
    </p:spTree>
    <p:extLst>
      <p:ext uri="{BB962C8B-B14F-4D97-AF65-F5344CB8AC3E}">
        <p14:creationId xmlns:p14="http://schemas.microsoft.com/office/powerpoint/2010/main" val="1750133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lienbildplatzhalter 1"/>
          <p:cNvSpPr>
            <a:spLocks noGrp="1" noRot="1" noChangeAspect="1"/>
          </p:cNvSpPr>
          <p:nvPr>
            <p:ph type="sldImg"/>
          </p:nvPr>
        </p:nvSpPr>
        <p:spPr bwMode="auto">
          <a:noFill/>
          <a:ln>
            <a:solidFill>
              <a:srgbClr val="000000"/>
            </a:solidFill>
            <a:miter lim="800000"/>
            <a:headEnd/>
            <a:tailEnd/>
          </a:ln>
        </p:spPr>
      </p:sp>
      <p:sp>
        <p:nvSpPr>
          <p:cNvPr id="2457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457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4E445-9606-4463-A47B-0CD3050D8440}" type="slidenum">
              <a:rPr lang="de-DE">
                <a:cs typeface="Arial" charset="0"/>
              </a:rPr>
              <a:pPr fontAlgn="base">
                <a:spcBef>
                  <a:spcPct val="0"/>
                </a:spcBef>
                <a:spcAft>
                  <a:spcPct val="0"/>
                </a:spcAft>
              </a:pPr>
              <a:t>32</a:t>
            </a:fld>
            <a:endParaRPr lang="de-DE">
              <a:cs typeface="Arial" charset="0"/>
            </a:endParaRPr>
          </a:p>
        </p:txBody>
      </p:sp>
      <p:sp>
        <p:nvSpPr>
          <p:cNvPr id="24580" name="Folienbildplatzhalter 1"/>
          <p:cNvSpPr txBox="1">
            <a:spLocks noRot="1" noChangeAspect="1"/>
          </p:cNvSpPr>
          <p:nvPr/>
        </p:nvSpPr>
        <p:spPr bwMode="auto">
          <a:xfrm>
            <a:off x="878591" y="722134"/>
            <a:ext cx="4751684" cy="3610666"/>
          </a:xfrm>
          <a:prstGeom prst="rect">
            <a:avLst/>
          </a:prstGeom>
          <a:noFill/>
          <a:ln w="12700">
            <a:solidFill>
              <a:srgbClr val="000000"/>
            </a:solidFill>
            <a:miter lim="800000"/>
            <a:headEnd/>
            <a:tailEnd/>
          </a:ln>
        </p:spPr>
        <p:txBody>
          <a:bodyPr lIns="88221" tIns="44111" rIns="88221" bIns="44111"/>
          <a:lstStyle/>
          <a:p>
            <a:endParaRPr lang="de-DE"/>
          </a:p>
        </p:txBody>
      </p:sp>
    </p:spTree>
    <p:extLst>
      <p:ext uri="{BB962C8B-B14F-4D97-AF65-F5344CB8AC3E}">
        <p14:creationId xmlns:p14="http://schemas.microsoft.com/office/powerpoint/2010/main" val="324138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3728150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bwMode="auto">
          <a:noFill/>
          <a:ln>
            <a:solidFill>
              <a:srgbClr val="000000"/>
            </a:solidFill>
            <a:miter lim="800000"/>
            <a:headEnd/>
            <a:tailEnd/>
          </a:ln>
        </p:spPr>
      </p:sp>
      <p:sp>
        <p:nvSpPr>
          <p:cNvPr id="2253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25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1F89A-D915-4873-8E16-3EA898C14667}" type="slidenum">
              <a:rPr lang="de-DE">
                <a:cs typeface="Arial" charset="0"/>
              </a:rPr>
              <a:pPr fontAlgn="base">
                <a:spcBef>
                  <a:spcPct val="0"/>
                </a:spcBef>
                <a:spcAft>
                  <a:spcPct val="0"/>
                </a:spcAft>
              </a:pPr>
              <a:t>33</a:t>
            </a:fld>
            <a:endParaRPr lang="de-DE">
              <a:cs typeface="Arial" charset="0"/>
            </a:endParaRPr>
          </a:p>
        </p:txBody>
      </p:sp>
    </p:spTree>
    <p:extLst>
      <p:ext uri="{BB962C8B-B14F-4D97-AF65-F5344CB8AC3E}">
        <p14:creationId xmlns:p14="http://schemas.microsoft.com/office/powerpoint/2010/main" val="58704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lienbildplatzhalter 1"/>
          <p:cNvSpPr>
            <a:spLocks noGrp="1" noRot="1" noChangeAspect="1"/>
          </p:cNvSpPr>
          <p:nvPr>
            <p:ph type="sldImg"/>
          </p:nvPr>
        </p:nvSpPr>
        <p:spPr bwMode="auto">
          <a:noFill/>
          <a:ln>
            <a:solidFill>
              <a:srgbClr val="000000"/>
            </a:solidFill>
            <a:miter lim="800000"/>
            <a:headEnd/>
            <a:tailEnd/>
          </a:ln>
        </p:spPr>
      </p:sp>
      <p:sp>
        <p:nvSpPr>
          <p:cNvPr id="2867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867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4A5E5B-A642-4526-AB16-BB5C65CEE83B}" type="slidenum">
              <a:rPr lang="de-DE">
                <a:cs typeface="Arial" charset="0"/>
              </a:rPr>
              <a:pPr fontAlgn="base">
                <a:spcBef>
                  <a:spcPct val="0"/>
                </a:spcBef>
                <a:spcAft>
                  <a:spcPct val="0"/>
                </a:spcAft>
              </a:pPr>
              <a:t>34</a:t>
            </a:fld>
            <a:endParaRPr lang="de-DE">
              <a:cs typeface="Arial" charset="0"/>
            </a:endParaRPr>
          </a:p>
        </p:txBody>
      </p:sp>
    </p:spTree>
    <p:extLst>
      <p:ext uri="{BB962C8B-B14F-4D97-AF65-F5344CB8AC3E}">
        <p14:creationId xmlns:p14="http://schemas.microsoft.com/office/powerpoint/2010/main" val="2504135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60420" name="Foliennummernplatzhalter 3"/>
          <p:cNvSpPr txBox="1">
            <a:spLocks noGrp="1"/>
          </p:cNvSpPr>
          <p:nvPr/>
        </p:nvSpPr>
        <p:spPr bwMode="auto">
          <a:xfrm>
            <a:off x="3686128" y="9144456"/>
            <a:ext cx="2821218" cy="481935"/>
          </a:xfrm>
          <a:prstGeom prst="rect">
            <a:avLst/>
          </a:prstGeom>
          <a:noFill/>
          <a:ln w="9525">
            <a:noFill/>
            <a:miter lim="800000"/>
            <a:headEnd/>
            <a:tailEnd/>
          </a:ln>
        </p:spPr>
        <p:txBody>
          <a:bodyPr lIns="88214" tIns="44107" rIns="88214" bIns="44107" anchor="b"/>
          <a:lstStyle/>
          <a:p>
            <a:pPr algn="r"/>
            <a:fld id="{B84A7CC8-B395-4B55-86C5-F27BCAA3D026}" type="slidenum">
              <a:rPr lang="de-DE" sz="1200">
                <a:latin typeface="Calibri" pitchFamily="34" charset="0"/>
              </a:rPr>
              <a:pPr algn="r"/>
              <a:t>35</a:t>
            </a:fld>
            <a:endParaRPr lang="de-DE" sz="1200">
              <a:latin typeface="Calibri" pitchFamily="34" charset="0"/>
            </a:endParaRPr>
          </a:p>
        </p:txBody>
      </p:sp>
    </p:spTree>
    <p:extLst>
      <p:ext uri="{BB962C8B-B14F-4D97-AF65-F5344CB8AC3E}">
        <p14:creationId xmlns:p14="http://schemas.microsoft.com/office/powerpoint/2010/main" val="751501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p:spPr>
      </p:sp>
      <p:sp>
        <p:nvSpPr>
          <p:cNvPr id="66563"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66564" name="Foliennummernplatzhalter 3"/>
          <p:cNvSpPr txBox="1">
            <a:spLocks noGrp="1"/>
          </p:cNvSpPr>
          <p:nvPr/>
        </p:nvSpPr>
        <p:spPr bwMode="auto">
          <a:xfrm>
            <a:off x="3686128" y="9144456"/>
            <a:ext cx="2821218" cy="481935"/>
          </a:xfrm>
          <a:prstGeom prst="rect">
            <a:avLst/>
          </a:prstGeom>
          <a:noFill/>
          <a:ln w="9525">
            <a:noFill/>
            <a:miter lim="800000"/>
            <a:headEnd/>
            <a:tailEnd/>
          </a:ln>
        </p:spPr>
        <p:txBody>
          <a:bodyPr lIns="88214" tIns="44107" rIns="88214" bIns="44107" anchor="b"/>
          <a:lstStyle/>
          <a:p>
            <a:pPr algn="r"/>
            <a:fld id="{627971B2-69EA-479B-A3D2-F89E204C4042}" type="slidenum">
              <a:rPr lang="de-DE" sz="1200">
                <a:latin typeface="Calibri" pitchFamily="34" charset="0"/>
              </a:rPr>
              <a:pPr algn="r"/>
              <a:t>37</a:t>
            </a:fld>
            <a:endParaRPr lang="de-DE" sz="1200">
              <a:latin typeface="Calibri" pitchFamily="34" charset="0"/>
            </a:endParaRPr>
          </a:p>
        </p:txBody>
      </p:sp>
    </p:spTree>
    <p:extLst>
      <p:ext uri="{BB962C8B-B14F-4D97-AF65-F5344CB8AC3E}">
        <p14:creationId xmlns:p14="http://schemas.microsoft.com/office/powerpoint/2010/main" val="2011327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38</a:t>
            </a:fld>
            <a:endParaRPr lang="de-DE"/>
          </a:p>
        </p:txBody>
      </p:sp>
    </p:spTree>
    <p:extLst>
      <p:ext uri="{BB962C8B-B14F-4D97-AF65-F5344CB8AC3E}">
        <p14:creationId xmlns:p14="http://schemas.microsoft.com/office/powerpoint/2010/main" val="3482591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39</a:t>
            </a:fld>
            <a:endParaRPr lang="de-DE"/>
          </a:p>
        </p:txBody>
      </p:sp>
    </p:spTree>
    <p:extLst>
      <p:ext uri="{BB962C8B-B14F-4D97-AF65-F5344CB8AC3E}">
        <p14:creationId xmlns:p14="http://schemas.microsoft.com/office/powerpoint/2010/main" val="1903749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40</a:t>
            </a:fld>
            <a:endParaRPr lang="de-DE"/>
          </a:p>
        </p:txBody>
      </p:sp>
    </p:spTree>
    <p:extLst>
      <p:ext uri="{BB962C8B-B14F-4D97-AF65-F5344CB8AC3E}">
        <p14:creationId xmlns:p14="http://schemas.microsoft.com/office/powerpoint/2010/main" val="3726562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41</a:t>
            </a:fld>
            <a:endParaRPr lang="de-DE"/>
          </a:p>
        </p:txBody>
      </p:sp>
    </p:spTree>
    <p:extLst>
      <p:ext uri="{BB962C8B-B14F-4D97-AF65-F5344CB8AC3E}">
        <p14:creationId xmlns:p14="http://schemas.microsoft.com/office/powerpoint/2010/main" val="4066298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42</a:t>
            </a:fld>
            <a:endParaRPr lang="de-DE"/>
          </a:p>
        </p:txBody>
      </p:sp>
    </p:spTree>
    <p:extLst>
      <p:ext uri="{BB962C8B-B14F-4D97-AF65-F5344CB8AC3E}">
        <p14:creationId xmlns:p14="http://schemas.microsoft.com/office/powerpoint/2010/main" val="1016670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358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92C71-E1B5-4071-B31E-B82783A2359F}" type="slidenum">
              <a:rPr lang="de-DE">
                <a:cs typeface="Arial" charset="0"/>
              </a:rPr>
              <a:pPr fontAlgn="base">
                <a:spcBef>
                  <a:spcPct val="0"/>
                </a:spcBef>
                <a:spcAft>
                  <a:spcPct val="0"/>
                </a:spcAft>
              </a:pPr>
              <a:t>43</a:t>
            </a:fld>
            <a:endParaRPr lang="de-DE">
              <a:cs typeface="Arial" charset="0"/>
            </a:endParaRPr>
          </a:p>
        </p:txBody>
      </p:sp>
    </p:spTree>
    <p:extLst>
      <p:ext uri="{BB962C8B-B14F-4D97-AF65-F5344CB8AC3E}">
        <p14:creationId xmlns:p14="http://schemas.microsoft.com/office/powerpoint/2010/main" val="366160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a:p>
            <a:endParaRPr lang="de-DE" i="1" dirty="0"/>
          </a:p>
          <a:p>
            <a:endParaRPr lang="de-DE" i="1" dirty="0"/>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926418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358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92C71-E1B5-4071-B31E-B82783A2359F}" type="slidenum">
              <a:rPr lang="de-DE">
                <a:cs typeface="Arial" charset="0"/>
              </a:rPr>
              <a:pPr fontAlgn="base">
                <a:spcBef>
                  <a:spcPct val="0"/>
                </a:spcBef>
                <a:spcAft>
                  <a:spcPct val="0"/>
                </a:spcAft>
              </a:pPr>
              <a:t>44</a:t>
            </a:fld>
            <a:endParaRPr lang="de-DE">
              <a:cs typeface="Arial" charset="0"/>
            </a:endParaRPr>
          </a:p>
        </p:txBody>
      </p:sp>
    </p:spTree>
    <p:extLst>
      <p:ext uri="{BB962C8B-B14F-4D97-AF65-F5344CB8AC3E}">
        <p14:creationId xmlns:p14="http://schemas.microsoft.com/office/powerpoint/2010/main" val="1894975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358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92C71-E1B5-4071-B31E-B82783A2359F}" type="slidenum">
              <a:rPr lang="de-DE">
                <a:cs typeface="Arial" charset="0"/>
              </a:rPr>
              <a:pPr fontAlgn="base">
                <a:spcBef>
                  <a:spcPct val="0"/>
                </a:spcBef>
                <a:spcAft>
                  <a:spcPct val="0"/>
                </a:spcAft>
              </a:pPr>
              <a:t>45</a:t>
            </a:fld>
            <a:endParaRPr lang="de-DE">
              <a:cs typeface="Arial" charset="0"/>
            </a:endParaRPr>
          </a:p>
        </p:txBody>
      </p:sp>
    </p:spTree>
    <p:extLst>
      <p:ext uri="{BB962C8B-B14F-4D97-AF65-F5344CB8AC3E}">
        <p14:creationId xmlns:p14="http://schemas.microsoft.com/office/powerpoint/2010/main" val="453290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46</a:t>
            </a:fld>
            <a:endParaRPr lang="de-DE"/>
          </a:p>
        </p:txBody>
      </p:sp>
    </p:spTree>
    <p:extLst>
      <p:ext uri="{BB962C8B-B14F-4D97-AF65-F5344CB8AC3E}">
        <p14:creationId xmlns:p14="http://schemas.microsoft.com/office/powerpoint/2010/main" val="2923420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47</a:t>
            </a:fld>
            <a:endParaRPr lang="de-DE"/>
          </a:p>
        </p:txBody>
      </p:sp>
    </p:spTree>
    <p:extLst>
      <p:ext uri="{BB962C8B-B14F-4D97-AF65-F5344CB8AC3E}">
        <p14:creationId xmlns:p14="http://schemas.microsoft.com/office/powerpoint/2010/main" val="2433269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213" fontAlgn="base">
              <a:spcBef>
                <a:spcPct val="30000"/>
              </a:spcBef>
              <a:spcAft>
                <a:spcPct val="0"/>
              </a:spcAft>
              <a:defRPr/>
            </a:pPr>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48</a:t>
            </a:fld>
            <a:endParaRPr lang="de-DE"/>
          </a:p>
        </p:txBody>
      </p:sp>
    </p:spTree>
    <p:extLst>
      <p:ext uri="{BB962C8B-B14F-4D97-AF65-F5344CB8AC3E}">
        <p14:creationId xmlns:p14="http://schemas.microsoft.com/office/powerpoint/2010/main" val="3683109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213" fontAlgn="base">
              <a:spcBef>
                <a:spcPct val="30000"/>
              </a:spcBef>
              <a:spcAft>
                <a:spcPct val="0"/>
              </a:spcAft>
              <a:defRPr/>
            </a:pPr>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49</a:t>
            </a:fld>
            <a:endParaRPr lang="de-DE"/>
          </a:p>
        </p:txBody>
      </p:sp>
    </p:spTree>
    <p:extLst>
      <p:ext uri="{BB962C8B-B14F-4D97-AF65-F5344CB8AC3E}">
        <p14:creationId xmlns:p14="http://schemas.microsoft.com/office/powerpoint/2010/main" val="1883713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p:cNvSpPr>
          <p:nvPr>
            <p:ph type="sldImg"/>
          </p:nvPr>
        </p:nvSpPr>
        <p:spPr bwMode="auto">
          <a:noFill/>
          <a:ln>
            <a:solidFill>
              <a:srgbClr val="000000"/>
            </a:solidFill>
            <a:miter lim="800000"/>
            <a:headEnd/>
            <a:tailEnd/>
          </a:ln>
        </p:spPr>
      </p:sp>
      <p:sp>
        <p:nvSpPr>
          <p:cNvPr id="4198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4198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45EE95-7289-493D-A0B4-05A04971C35D}" type="slidenum">
              <a:rPr lang="de-DE">
                <a:cs typeface="Arial" charset="0"/>
              </a:rPr>
              <a:pPr fontAlgn="base">
                <a:spcBef>
                  <a:spcPct val="0"/>
                </a:spcBef>
                <a:spcAft>
                  <a:spcPct val="0"/>
                </a:spcAft>
              </a:pPr>
              <a:t>50</a:t>
            </a:fld>
            <a:endParaRPr lang="de-DE">
              <a:cs typeface="Arial" charset="0"/>
            </a:endParaRPr>
          </a:p>
        </p:txBody>
      </p:sp>
    </p:spTree>
    <p:extLst>
      <p:ext uri="{BB962C8B-B14F-4D97-AF65-F5344CB8AC3E}">
        <p14:creationId xmlns:p14="http://schemas.microsoft.com/office/powerpoint/2010/main" val="2520478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p:cNvSpPr>
          <p:nvPr>
            <p:ph type="sldImg"/>
          </p:nvPr>
        </p:nvSpPr>
        <p:spPr bwMode="auto">
          <a:noFill/>
          <a:ln>
            <a:solidFill>
              <a:srgbClr val="000000"/>
            </a:solidFill>
            <a:miter lim="800000"/>
            <a:headEnd/>
            <a:tailEnd/>
          </a:ln>
        </p:spPr>
      </p:sp>
      <p:sp>
        <p:nvSpPr>
          <p:cNvPr id="4403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4403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929AD7-77F1-49C5-9346-A875C288485C}" type="slidenum">
              <a:rPr lang="de-DE">
                <a:cs typeface="Arial" charset="0"/>
              </a:rPr>
              <a:pPr fontAlgn="base">
                <a:spcBef>
                  <a:spcPct val="0"/>
                </a:spcBef>
                <a:spcAft>
                  <a:spcPct val="0"/>
                </a:spcAft>
              </a:pPr>
              <a:t>51</a:t>
            </a:fld>
            <a:endParaRPr lang="de-DE">
              <a:cs typeface="Arial" charset="0"/>
            </a:endParaRPr>
          </a:p>
        </p:txBody>
      </p:sp>
    </p:spTree>
    <p:extLst>
      <p:ext uri="{BB962C8B-B14F-4D97-AF65-F5344CB8AC3E}">
        <p14:creationId xmlns:p14="http://schemas.microsoft.com/office/powerpoint/2010/main" val="819824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53</a:t>
            </a:fld>
            <a:endParaRPr lang="de-DE"/>
          </a:p>
        </p:txBody>
      </p:sp>
    </p:spTree>
    <p:extLst>
      <p:ext uri="{BB962C8B-B14F-4D97-AF65-F5344CB8AC3E}">
        <p14:creationId xmlns:p14="http://schemas.microsoft.com/office/powerpoint/2010/main" val="568221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55</a:t>
            </a:fld>
            <a:endParaRPr lang="de-DE"/>
          </a:p>
        </p:txBody>
      </p:sp>
    </p:spTree>
    <p:extLst>
      <p:ext uri="{BB962C8B-B14F-4D97-AF65-F5344CB8AC3E}">
        <p14:creationId xmlns:p14="http://schemas.microsoft.com/office/powerpoint/2010/main" val="418712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210628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57</a:t>
            </a:fld>
            <a:endParaRPr lang="de-DE"/>
          </a:p>
        </p:txBody>
      </p:sp>
    </p:spTree>
    <p:extLst>
      <p:ext uri="{BB962C8B-B14F-4D97-AF65-F5344CB8AC3E}">
        <p14:creationId xmlns:p14="http://schemas.microsoft.com/office/powerpoint/2010/main" val="617078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58</a:t>
            </a:fld>
            <a:endParaRPr lang="de-DE"/>
          </a:p>
        </p:txBody>
      </p:sp>
    </p:spTree>
    <p:extLst>
      <p:ext uri="{BB962C8B-B14F-4D97-AF65-F5344CB8AC3E}">
        <p14:creationId xmlns:p14="http://schemas.microsoft.com/office/powerpoint/2010/main" val="76072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59</a:t>
            </a:fld>
            <a:endParaRPr lang="de-DE"/>
          </a:p>
        </p:txBody>
      </p:sp>
    </p:spTree>
    <p:extLst>
      <p:ext uri="{BB962C8B-B14F-4D97-AF65-F5344CB8AC3E}">
        <p14:creationId xmlns:p14="http://schemas.microsoft.com/office/powerpoint/2010/main" val="1079557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61</a:t>
            </a:fld>
            <a:endParaRPr lang="de-DE"/>
          </a:p>
        </p:txBody>
      </p:sp>
    </p:spTree>
    <p:extLst>
      <p:ext uri="{BB962C8B-B14F-4D97-AF65-F5344CB8AC3E}">
        <p14:creationId xmlns:p14="http://schemas.microsoft.com/office/powerpoint/2010/main" val="3922315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63</a:t>
            </a:fld>
            <a:endParaRPr lang="de-DE"/>
          </a:p>
        </p:txBody>
      </p:sp>
    </p:spTree>
    <p:extLst>
      <p:ext uri="{BB962C8B-B14F-4D97-AF65-F5344CB8AC3E}">
        <p14:creationId xmlns:p14="http://schemas.microsoft.com/office/powerpoint/2010/main" val="3978869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64</a:t>
            </a:fld>
            <a:endParaRPr lang="de-DE"/>
          </a:p>
        </p:txBody>
      </p:sp>
    </p:spTree>
    <p:extLst>
      <p:ext uri="{BB962C8B-B14F-4D97-AF65-F5344CB8AC3E}">
        <p14:creationId xmlns:p14="http://schemas.microsoft.com/office/powerpoint/2010/main" val="1844856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65</a:t>
            </a:fld>
            <a:endParaRPr lang="de-DE"/>
          </a:p>
        </p:txBody>
      </p:sp>
    </p:spTree>
    <p:extLst>
      <p:ext uri="{BB962C8B-B14F-4D97-AF65-F5344CB8AC3E}">
        <p14:creationId xmlns:p14="http://schemas.microsoft.com/office/powerpoint/2010/main" val="2866899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67</a:t>
            </a:fld>
            <a:endParaRPr lang="de-DE"/>
          </a:p>
        </p:txBody>
      </p:sp>
    </p:spTree>
    <p:extLst>
      <p:ext uri="{BB962C8B-B14F-4D97-AF65-F5344CB8AC3E}">
        <p14:creationId xmlns:p14="http://schemas.microsoft.com/office/powerpoint/2010/main" val="923447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pPr/>
              <a:t>68</a:t>
            </a:fld>
            <a:endParaRPr lang="de-DE"/>
          </a:p>
        </p:txBody>
      </p:sp>
    </p:spTree>
    <p:extLst>
      <p:ext uri="{BB962C8B-B14F-4D97-AF65-F5344CB8AC3E}">
        <p14:creationId xmlns:p14="http://schemas.microsoft.com/office/powerpoint/2010/main" val="1965735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69</a:t>
            </a:fld>
            <a:endParaRPr lang="de-DE"/>
          </a:p>
        </p:txBody>
      </p:sp>
    </p:spTree>
    <p:extLst>
      <p:ext uri="{BB962C8B-B14F-4D97-AF65-F5344CB8AC3E}">
        <p14:creationId xmlns:p14="http://schemas.microsoft.com/office/powerpoint/2010/main" val="387923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213">
              <a:defRPr/>
            </a:pPr>
            <a:endParaRPr lang="de-DE" dirty="0"/>
          </a:p>
          <a:p>
            <a:pPr defTabSz="882213">
              <a:defRPr/>
            </a:pPr>
            <a:endParaRPr lang="de-DE" dirty="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3914906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77</a:t>
            </a:fld>
            <a:endParaRPr lang="de-DE"/>
          </a:p>
        </p:txBody>
      </p:sp>
    </p:spTree>
    <p:extLst>
      <p:ext uri="{BB962C8B-B14F-4D97-AF65-F5344CB8AC3E}">
        <p14:creationId xmlns:p14="http://schemas.microsoft.com/office/powerpoint/2010/main" val="603637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79</a:t>
            </a:fld>
            <a:endParaRPr lang="de-DE"/>
          </a:p>
        </p:txBody>
      </p:sp>
    </p:spTree>
    <p:extLst>
      <p:ext uri="{BB962C8B-B14F-4D97-AF65-F5344CB8AC3E}">
        <p14:creationId xmlns:p14="http://schemas.microsoft.com/office/powerpoint/2010/main" val="27066251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81</a:t>
            </a:fld>
            <a:endParaRPr lang="de-DE" dirty="0"/>
          </a:p>
        </p:txBody>
      </p:sp>
    </p:spTree>
    <p:extLst>
      <p:ext uri="{BB962C8B-B14F-4D97-AF65-F5344CB8AC3E}">
        <p14:creationId xmlns:p14="http://schemas.microsoft.com/office/powerpoint/2010/main" val="343846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136565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13</a:t>
            </a:fld>
            <a:endParaRPr lang="de-DE" dirty="0"/>
          </a:p>
        </p:txBody>
      </p:sp>
    </p:spTree>
    <p:extLst>
      <p:ext uri="{BB962C8B-B14F-4D97-AF65-F5344CB8AC3E}">
        <p14:creationId xmlns:p14="http://schemas.microsoft.com/office/powerpoint/2010/main" val="357287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227081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dirty="0"/>
          </a:p>
        </p:txBody>
      </p:sp>
    </p:spTree>
    <p:extLst>
      <p:ext uri="{BB962C8B-B14F-4D97-AF65-F5344CB8AC3E}">
        <p14:creationId xmlns:p14="http://schemas.microsoft.com/office/powerpoint/2010/main" val="11894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a:xfrm>
            <a:off x="467544" y="6381328"/>
            <a:ext cx="2818656" cy="365125"/>
          </a:xfrm>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Kernlehrplanentwicklung  HS, RS, GS Auftaktveranstaltung Soest, 14.03.2019</a:t>
            </a:r>
          </a:p>
        </p:txBody>
      </p:sp>
      <p:sp>
        <p:nvSpPr>
          <p:cNvPr id="6" name="Fußzeilenplatzhalter 5"/>
          <p:cNvSpPr>
            <a:spLocks noGrp="1"/>
          </p:cNvSpPr>
          <p:nvPr>
            <p:ph type="ftr" sz="quarter" idx="11"/>
          </p:nvPr>
        </p:nvSpPr>
        <p:spPr/>
        <p:txBody>
          <a:bodyPr/>
          <a:lstStyle/>
          <a:p>
            <a:r>
              <a:rPr lang="de-DE"/>
              <a:t>Implementationsveranstaltung zur Einführung der Kernlehrpläne</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Kernlehrplanentwicklung  HS, RS, GS Auftaktveranstaltung Soest, 14.03.2019</a:t>
            </a:r>
          </a:p>
        </p:txBody>
      </p:sp>
      <p:sp>
        <p:nvSpPr>
          <p:cNvPr id="8" name="Fußzeilenplatzhalter 7"/>
          <p:cNvSpPr>
            <a:spLocks noGrp="1"/>
          </p:cNvSpPr>
          <p:nvPr>
            <p:ph type="ftr" sz="quarter" idx="11"/>
          </p:nvPr>
        </p:nvSpPr>
        <p:spPr/>
        <p:txBody>
          <a:bodyPr/>
          <a:lstStyle/>
          <a:p>
            <a:r>
              <a:rPr lang="de-DE"/>
              <a:t>Implementationsveranstaltung zur Einführung der Kernlehrpläne</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Kernlehrplanentwicklung  HS, RS, GS Auftaktveranstaltung Soest, 14.03.2019</a:t>
            </a:r>
          </a:p>
        </p:txBody>
      </p:sp>
      <p:sp>
        <p:nvSpPr>
          <p:cNvPr id="4" name="Fußzeilenplatzhalter 3"/>
          <p:cNvSpPr>
            <a:spLocks noGrp="1"/>
          </p:cNvSpPr>
          <p:nvPr>
            <p:ph type="ftr" sz="quarter" idx="11"/>
          </p:nvPr>
        </p:nvSpPr>
        <p:spPr/>
        <p:txBody>
          <a:bodyPr/>
          <a:lstStyle/>
          <a:p>
            <a:r>
              <a:rPr lang="de-DE"/>
              <a:t>Implementationsveranstaltung zur Einführung der Kernlehrpläne</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Kernlehrplanentwicklung  HS, RS, GS Auftaktveranstaltung Soest, 14.03.2019</a:t>
            </a:r>
          </a:p>
        </p:txBody>
      </p:sp>
      <p:sp>
        <p:nvSpPr>
          <p:cNvPr id="3" name="Fußzeilenplatzhalter 2"/>
          <p:cNvSpPr>
            <a:spLocks noGrp="1"/>
          </p:cNvSpPr>
          <p:nvPr>
            <p:ph type="ftr" sz="quarter" idx="11"/>
          </p:nvPr>
        </p:nvSpPr>
        <p:spPr/>
        <p:txBody>
          <a:bodyPr/>
          <a:lstStyle/>
          <a:p>
            <a:r>
              <a:rPr lang="de-DE"/>
              <a:t>Implementationsveranstaltung zur Einführung der Kernlehrpläne</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Kernlehrplanentwicklung  HS, RS, GS Auftaktveranstaltung Soest, 14.03.2019</a:t>
            </a:r>
          </a:p>
        </p:txBody>
      </p:sp>
      <p:sp>
        <p:nvSpPr>
          <p:cNvPr id="6" name="Fußzeilenplatzhalter 5"/>
          <p:cNvSpPr>
            <a:spLocks noGrp="1"/>
          </p:cNvSpPr>
          <p:nvPr>
            <p:ph type="ftr" sz="quarter" idx="11"/>
          </p:nvPr>
        </p:nvSpPr>
        <p:spPr/>
        <p:txBody>
          <a:bodyPr/>
          <a:lstStyle/>
          <a:p>
            <a:r>
              <a:rPr lang="de-DE"/>
              <a:t>Implementationsveranstaltung zur Einführung der Kernlehrpläne</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Kernlehrplanentwicklung  HS, RS, GS Auftaktveranstaltung Soest, 14.03.2019</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Implementationsveranstaltung zur Einführung der Kernlehrpläne</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schulentwicklung.nrw.de/lehrplaene/lehrplannavigator-s-i/"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s://www.schulentwicklung.nrw.de/lehrplaene/lehrplannavigator-s-i/index.html"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hyperlink" Target="https://www.schulentwicklung.nrw.de/lehrplaene/lehrplannavigator-s-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539552" y="1772816"/>
            <a:ext cx="8132440" cy="34563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gn="ctr"/>
            <a:r>
              <a:rPr lang="de-DE" sz="3600" dirty="0">
                <a:solidFill>
                  <a:srgbClr val="0070C0"/>
                </a:solidFill>
                <a:latin typeface="+mn-lt"/>
              </a:rPr>
              <a:t/>
            </a:r>
            <a:br>
              <a:rPr lang="de-DE" sz="3600" dirty="0">
                <a:solidFill>
                  <a:srgbClr val="0070C0"/>
                </a:solidFill>
                <a:latin typeface="+mn-lt"/>
              </a:rPr>
            </a:br>
            <a:r>
              <a:rPr lang="de-DE" sz="3600" dirty="0">
                <a:solidFill>
                  <a:srgbClr val="0070C0"/>
                </a:solidFill>
              </a:rPr>
              <a:t/>
            </a:r>
            <a:br>
              <a:rPr lang="de-DE" sz="3600" dirty="0">
                <a:solidFill>
                  <a:srgbClr val="0070C0"/>
                </a:solidFill>
              </a:rPr>
            </a:br>
            <a:r>
              <a:rPr lang="de-DE" sz="3600" dirty="0">
                <a:solidFill>
                  <a:srgbClr val="0070C0"/>
                </a:solidFill>
              </a:rPr>
              <a:t/>
            </a:r>
            <a:br>
              <a:rPr lang="de-DE" sz="3600" dirty="0">
                <a:solidFill>
                  <a:srgbClr val="0070C0"/>
                </a:solidFill>
              </a:rPr>
            </a:br>
            <a:r>
              <a:rPr lang="de-DE" sz="3600" dirty="0">
                <a:solidFill>
                  <a:srgbClr val="0070C0"/>
                </a:solidFill>
              </a:rPr>
              <a:t>Neue Kernlehrpläne</a:t>
            </a:r>
            <a:br>
              <a:rPr lang="de-DE" sz="3600" dirty="0">
                <a:solidFill>
                  <a:srgbClr val="0070C0"/>
                </a:solidFill>
              </a:rPr>
            </a:br>
            <a:r>
              <a:rPr lang="de-DE" sz="3600" dirty="0">
                <a:solidFill>
                  <a:srgbClr val="0070C0"/>
                </a:solidFill>
              </a:rPr>
              <a:t>für die Sekundarstufe I der </a:t>
            </a:r>
          </a:p>
          <a:p>
            <a:pPr algn="ctr"/>
            <a:r>
              <a:rPr lang="de-DE" sz="3600" dirty="0">
                <a:solidFill>
                  <a:srgbClr val="0070C0"/>
                </a:solidFill>
              </a:rPr>
              <a:t>Gesamt- und Sekundarschule</a:t>
            </a:r>
            <a:br>
              <a:rPr lang="de-DE" sz="3600" dirty="0">
                <a:solidFill>
                  <a:srgbClr val="0070C0"/>
                </a:solidFill>
              </a:rPr>
            </a:br>
            <a:r>
              <a:rPr lang="de-DE" sz="3600" dirty="0">
                <a:solidFill>
                  <a:srgbClr val="0070C0"/>
                </a:solidFill>
              </a:rPr>
              <a:t/>
            </a:r>
            <a:br>
              <a:rPr lang="de-DE" sz="3600" dirty="0">
                <a:solidFill>
                  <a:srgbClr val="0070C0"/>
                </a:solidFill>
              </a:rPr>
            </a:br>
            <a:r>
              <a:rPr lang="de-DE" sz="3600" dirty="0">
                <a:solidFill>
                  <a:srgbClr val="0070C0"/>
                </a:solidFill>
              </a:rPr>
              <a:t>Kernlehrplan Gesellschaftslehre</a:t>
            </a:r>
          </a:p>
          <a:p>
            <a:pPr algn="ctr"/>
            <a:r>
              <a:rPr lang="de-DE" sz="3600" dirty="0">
                <a:solidFill>
                  <a:srgbClr val="0070C0"/>
                </a:solidFill>
              </a:rPr>
              <a:t>(Wirtschaft-Politik, Erdkunde, Geschichte)</a:t>
            </a:r>
            <a:br>
              <a:rPr lang="de-DE" sz="3600" dirty="0">
                <a:solidFill>
                  <a:srgbClr val="0070C0"/>
                </a:solidFill>
              </a:rPr>
            </a:br>
            <a:r>
              <a:rPr lang="de-DE" sz="3600" dirty="0">
                <a:latin typeface="+mn-lt"/>
              </a:rPr>
              <a:t/>
            </a:r>
            <a:br>
              <a:rPr lang="de-DE" sz="3600" dirty="0">
                <a:latin typeface="+mn-lt"/>
              </a:rPr>
            </a:br>
            <a:endParaRPr lang="de-DE" sz="3600" dirty="0">
              <a:latin typeface="+mn-lt"/>
            </a:endParaRPr>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060848"/>
            <a:ext cx="8147248" cy="3384376"/>
          </a:xfrm>
        </p:spPr>
        <p:txBody>
          <a:bodyPr anchor="ctr" anchorCtr="0">
            <a:normAutofit/>
          </a:bodyPr>
          <a:lstStyle/>
          <a:p>
            <a:pPr algn="ctr"/>
            <a:r>
              <a:rPr lang="de-DE" sz="3200" b="0" dirty="0">
                <a:solidFill>
                  <a:srgbClr val="0070C0"/>
                </a:solidFill>
              </a:rPr>
              <a:t>2. Übergreifende Aufgaben</a:t>
            </a: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54713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Fokussierte </a:t>
            </a:r>
            <a:r>
              <a:rPr lang="de-DE" sz="3200" dirty="0" smtClean="0"/>
              <a:t>Querschnittsaufgaben für alle Fächer</a:t>
            </a:r>
            <a:endParaRPr lang="de-DE" sz="3200" dirty="0"/>
          </a:p>
        </p:txBody>
      </p:sp>
      <p:sp>
        <p:nvSpPr>
          <p:cNvPr id="3" name="Inhaltsplatzhalter 2"/>
          <p:cNvSpPr>
            <a:spLocks noGrp="1"/>
          </p:cNvSpPr>
          <p:nvPr>
            <p:ph idx="1"/>
          </p:nvPr>
        </p:nvSpPr>
        <p:spPr/>
        <p:txBody>
          <a:bodyPr>
            <a:normAutofit fontScale="70000" lnSpcReduction="20000"/>
          </a:bodyPr>
          <a:lstStyle/>
          <a:p>
            <a:pPr>
              <a:spcBef>
                <a:spcPts val="1200"/>
              </a:spcBef>
            </a:pPr>
            <a:r>
              <a:rPr lang="de-DE" b="1" dirty="0"/>
              <a:t>Bildung in der digitalen Welt</a:t>
            </a:r>
            <a:r>
              <a:rPr lang="de-DE" dirty="0"/>
              <a:t/>
            </a:r>
            <a:br>
              <a:rPr lang="de-DE" dirty="0"/>
            </a:br>
            <a:r>
              <a:rPr lang="de-DE" dirty="0"/>
              <a:t>Grundlage: Medienkompetenzrahmen NRW</a:t>
            </a:r>
          </a:p>
          <a:p>
            <a:pPr>
              <a:spcBef>
                <a:spcPts val="1200"/>
              </a:spcBef>
            </a:pPr>
            <a:r>
              <a:rPr lang="de-DE" b="1" dirty="0"/>
              <a:t>Verbraucherbildung / BNE</a:t>
            </a:r>
            <a:r>
              <a:rPr lang="de-DE" dirty="0"/>
              <a:t/>
            </a:r>
            <a:br>
              <a:rPr lang="de-DE" dirty="0"/>
            </a:br>
            <a:r>
              <a:rPr lang="de-DE" dirty="0"/>
              <a:t>Grundlagen: Rahmenvorgabe Verbraucherbildung, Leitlinie Bildung für nachhaltige Entwicklung</a:t>
            </a:r>
          </a:p>
          <a:p>
            <a:pPr>
              <a:spcBef>
                <a:spcPts val="1200"/>
              </a:spcBef>
            </a:pPr>
            <a:r>
              <a:rPr lang="de-DE" b="1" dirty="0"/>
              <a:t>Berufliche Orientierung </a:t>
            </a:r>
            <a:r>
              <a:rPr lang="de-DE" dirty="0"/>
              <a:t/>
            </a:r>
            <a:br>
              <a:rPr lang="de-DE" dirty="0"/>
            </a:br>
            <a:r>
              <a:rPr lang="de-DE" dirty="0"/>
              <a:t>Grundlage: </a:t>
            </a:r>
            <a:r>
              <a:rPr lang="de-DE" dirty="0" err="1"/>
              <a:t>Curriculumentwicklung</a:t>
            </a:r>
            <a:r>
              <a:rPr lang="de-DE" dirty="0"/>
              <a:t> </a:t>
            </a:r>
            <a:r>
              <a:rPr lang="de-DE" dirty="0" smtClean="0"/>
              <a:t>Studien- und Berufsorientierung </a:t>
            </a:r>
            <a:r>
              <a:rPr lang="de-DE" dirty="0"/>
              <a:t>/ </a:t>
            </a:r>
            <a:r>
              <a:rPr lang="de-DE" dirty="0" err="1"/>
              <a:t>KAoA</a:t>
            </a:r>
            <a:r>
              <a:rPr lang="de-DE" dirty="0"/>
              <a:t> / Berufsorientierungsindex</a:t>
            </a:r>
          </a:p>
          <a:p>
            <a:pPr marL="0" indent="0">
              <a:buNone/>
            </a:pPr>
            <a:endParaRPr lang="de-DE" dirty="0"/>
          </a:p>
          <a:p>
            <a:pPr marL="0" indent="0">
              <a:buNone/>
            </a:pPr>
            <a:r>
              <a:rPr lang="de-DE" b="1" dirty="0"/>
              <a:t>Einbindung in die Kernlehrpläne</a:t>
            </a:r>
          </a:p>
          <a:p>
            <a:pPr>
              <a:spcBef>
                <a:spcPts val="1200"/>
              </a:spcBef>
            </a:pPr>
            <a:r>
              <a:rPr lang="de-DE" dirty="0"/>
              <a:t>Fachspezifische Anbindung und Konkretisierung</a:t>
            </a:r>
          </a:p>
          <a:p>
            <a:pPr>
              <a:spcBef>
                <a:spcPts val="1200"/>
              </a:spcBef>
            </a:pPr>
            <a:r>
              <a:rPr lang="de-DE" dirty="0"/>
              <a:t>Erreichen der Vorgaben arbeitsteilig im Zusammenspiel aller Fächer und im Verlauf des gesamten Bildungsgangs </a:t>
            </a:r>
          </a:p>
          <a:p>
            <a:endParaRPr lang="de-DE" dirty="0"/>
          </a:p>
          <a:p>
            <a:endParaRPr lang="de-DE" dirty="0"/>
          </a:p>
        </p:txBody>
      </p:sp>
      <p:sp>
        <p:nvSpPr>
          <p:cNvPr id="5" name="Fußzeilenplatzhalter 4">
            <a:extLst>
              <a:ext uri="{FF2B5EF4-FFF2-40B4-BE49-F238E27FC236}">
                <a16:creationId xmlns:a16="http://schemas.microsoft.com/office/drawing/2014/main" id="{CB0AEBBC-D1E7-344B-878A-9C4767E727BC}"/>
              </a:ext>
            </a:extLst>
          </p:cNvPr>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71990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Einbindung des </a:t>
            </a:r>
            <a:r>
              <a:rPr lang="de-DE" sz="2800" dirty="0" smtClean="0"/>
              <a:t>Medienkompetenzrahmens</a:t>
            </a:r>
            <a:endParaRPr lang="de-DE" sz="2800" dirty="0"/>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a:t>Informatische</a:t>
            </a:r>
            <a:endParaRPr lang="de-DE" dirty="0"/>
          </a:p>
          <a:p>
            <a:r>
              <a:rPr lang="de-DE" dirty="0"/>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 name="Fußzeilenplatzhalter 2"/>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22772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Einbindung des Medienkompetenzrahmens</a:t>
            </a:r>
          </a:p>
        </p:txBody>
      </p:sp>
      <p:sp>
        <p:nvSpPr>
          <p:cNvPr id="3" name="Inhaltsplatzhalter 2"/>
          <p:cNvSpPr>
            <a:spLocks noGrp="1"/>
          </p:cNvSpPr>
          <p:nvPr>
            <p:ph idx="1"/>
          </p:nvPr>
        </p:nvSpPr>
        <p:spPr/>
        <p:txBody>
          <a:bodyPr>
            <a:normAutofit fontScale="92500" lnSpcReduction="20000"/>
          </a:bodyPr>
          <a:lstStyle/>
          <a:p>
            <a:r>
              <a:rPr lang="de-DE" dirty="0"/>
              <a:t>Kernlehrpläne leisten einen wichtigen Beitrag, die Kompetenzanforderungen des </a:t>
            </a:r>
            <a:r>
              <a:rPr lang="de-DE" dirty="0" smtClean="0"/>
              <a:t>Medienkompetenzrahmens </a:t>
            </a:r>
            <a:r>
              <a:rPr lang="de-DE" dirty="0"/>
              <a:t>fachlich zu konkretisieren.</a:t>
            </a:r>
          </a:p>
          <a:p>
            <a:r>
              <a:rPr lang="de-DE" dirty="0"/>
              <a:t>Bezüge zur Informatik werden fachangemessen aufgezeigt.</a:t>
            </a:r>
          </a:p>
          <a:p>
            <a:r>
              <a:rPr lang="de-DE" dirty="0"/>
              <a:t>Weitergehende Unterstützungsmaterialien zur Stärkung der informatischen Bildung werden zur Verfügung gestellt.</a:t>
            </a:r>
          </a:p>
          <a:p>
            <a:r>
              <a:rPr lang="de-DE" dirty="0"/>
              <a:t>Der </a:t>
            </a:r>
            <a:r>
              <a:rPr lang="de-DE" dirty="0" smtClean="0"/>
              <a:t>Medienkompetenzrahmen </a:t>
            </a:r>
            <a:r>
              <a:rPr lang="de-DE" dirty="0"/>
              <a:t>ist und bleibt verbindlicher Orientierungs-rahmen für die Weiterentwicklung des schulischen Medienkonzepts.</a:t>
            </a:r>
          </a:p>
          <a:p>
            <a:endParaRPr lang="de-DE" dirty="0"/>
          </a:p>
          <a:p>
            <a:endParaRPr lang="de-DE" dirty="0"/>
          </a:p>
          <a:p>
            <a:endParaRPr lang="de-DE" dirty="0"/>
          </a:p>
          <a:p>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94013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Rahmenvorgabe Verbraucherbildung</a:t>
            </a:r>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2656319844"/>
              </p:ext>
            </p:extLst>
          </p:nvPr>
        </p:nvGraphicFramePr>
        <p:xfrm>
          <a:off x="683565" y="1916832"/>
          <a:ext cx="7848874" cy="1909064"/>
        </p:xfrm>
        <a:graphic>
          <a:graphicData uri="http://schemas.openxmlformats.org/drawingml/2006/table">
            <a:tbl>
              <a:tblPr firstRow="1" bandRow="1"/>
              <a:tblGrid>
                <a:gridCol w="1960348">
                  <a:extLst>
                    <a:ext uri="{9D8B030D-6E8A-4147-A177-3AD203B41FA5}">
                      <a16:colId xmlns:a16="http://schemas.microsoft.com/office/drawing/2014/main" val="20000"/>
                    </a:ext>
                  </a:extLst>
                </a:gridCol>
                <a:gridCol w="2089209">
                  <a:extLst>
                    <a:ext uri="{9D8B030D-6E8A-4147-A177-3AD203B41FA5}">
                      <a16:colId xmlns:a16="http://schemas.microsoft.com/office/drawing/2014/main" val="20001"/>
                    </a:ext>
                  </a:extLst>
                </a:gridCol>
                <a:gridCol w="2089209">
                  <a:extLst>
                    <a:ext uri="{9D8B030D-6E8A-4147-A177-3AD203B41FA5}">
                      <a16:colId xmlns:a16="http://schemas.microsoft.com/office/drawing/2014/main" val="20002"/>
                    </a:ext>
                  </a:extLst>
                </a:gridCol>
                <a:gridCol w="1710108">
                  <a:extLst>
                    <a:ext uri="{9D8B030D-6E8A-4147-A177-3AD203B41FA5}">
                      <a16:colId xmlns:a16="http://schemas.microsoft.com/office/drawing/2014/main" val="20003"/>
                    </a:ext>
                  </a:extLst>
                </a:gridCol>
              </a:tblGrid>
              <a:tr h="585051">
                <a:tc gridSpan="4">
                  <a:txBody>
                    <a:bodyPr/>
                    <a:lstStyle/>
                    <a:p>
                      <a:pPr algn="ctr">
                        <a:lnSpc>
                          <a:spcPct val="115000"/>
                        </a:lnSpc>
                        <a:spcAft>
                          <a:spcPts val="1000"/>
                        </a:spcAft>
                      </a:pPr>
                      <a:r>
                        <a:rPr lang="de-DE" sz="1400" dirty="0">
                          <a:effectLst/>
                          <a:latin typeface="Arial"/>
                          <a:ea typeface="Calibri"/>
                          <a:cs typeface="Times New Roman"/>
                        </a:rPr>
                        <a:t>Übergreifender Bereich</a:t>
                      </a:r>
                      <a:endParaRPr lang="de-DE" sz="1400" dirty="0">
                        <a:effectLst/>
                        <a:latin typeface="Calibri"/>
                        <a:ea typeface="Calibri"/>
                        <a:cs typeface="Times New Roman"/>
                      </a:endParaRPr>
                    </a:p>
                    <a:p>
                      <a:pPr algn="ctr">
                        <a:lnSpc>
                          <a:spcPct val="115000"/>
                        </a:lnSpc>
                        <a:spcAft>
                          <a:spcPts val="1000"/>
                        </a:spcAft>
                      </a:pPr>
                      <a:r>
                        <a:rPr lang="de-DE" sz="1400" dirty="0">
                          <a:effectLst/>
                          <a:latin typeface="Arial"/>
                          <a:ea typeface="Calibri"/>
                          <a:cs typeface="Times New Roman"/>
                        </a:rPr>
                        <a:t>Allgemeiner Konsum </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999125">
                <a:tc>
                  <a:txBody>
                    <a:bodyPr/>
                    <a:lstStyle/>
                    <a:p>
                      <a:pPr algn="l">
                        <a:lnSpc>
                          <a:spcPct val="115000"/>
                        </a:lnSpc>
                        <a:spcAft>
                          <a:spcPts val="1000"/>
                        </a:spcAft>
                      </a:pPr>
                      <a:r>
                        <a:rPr lang="de-DE" sz="1400" dirty="0">
                          <a:effectLst/>
                          <a:latin typeface="Arial"/>
                          <a:ea typeface="Calibri"/>
                          <a:cs typeface="Times New Roman"/>
                        </a:rPr>
                        <a:t>Bereich A </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Finanzen, Marktgeschehen und Verbraucherrecht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dirty="0">
                          <a:effectLst/>
                          <a:latin typeface="Arial"/>
                          <a:ea typeface="Calibri"/>
                          <a:cs typeface="Times New Roman"/>
                        </a:rPr>
                        <a:t>Bereich B</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Ernährung und Gesundheit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dirty="0">
                          <a:effectLst/>
                          <a:latin typeface="Arial"/>
                          <a:ea typeface="Calibri"/>
                          <a:cs typeface="Times New Roman"/>
                        </a:rPr>
                        <a:t>Bereich C </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Medien und Information in der digitalen Welt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dirty="0">
                          <a:effectLst/>
                          <a:latin typeface="Arial"/>
                          <a:ea typeface="Calibri"/>
                          <a:cs typeface="Times New Roman"/>
                        </a:rPr>
                        <a:t>Bereich D</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Leben, Wohnen und Mobilität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feld 9"/>
          <p:cNvSpPr txBox="1"/>
          <p:nvPr/>
        </p:nvSpPr>
        <p:spPr>
          <a:xfrm>
            <a:off x="909467" y="1628800"/>
            <a:ext cx="7622973" cy="338554"/>
          </a:xfrm>
          <a:prstGeom prst="rect">
            <a:avLst/>
          </a:prstGeom>
          <a:noFill/>
        </p:spPr>
        <p:txBody>
          <a:bodyPr wrap="square" rtlCol="0">
            <a:spAutoFit/>
          </a:bodyPr>
          <a:lstStyle/>
          <a:p>
            <a:pPr algn="ctr"/>
            <a:r>
              <a:rPr lang="de-DE" sz="1600" b="1"/>
              <a:t>1.</a:t>
            </a:r>
            <a:r>
              <a:rPr lang="de-DE" sz="1600"/>
              <a:t> </a:t>
            </a:r>
            <a:r>
              <a:rPr lang="de-DE" sz="1600" b="1"/>
              <a:t>Inhaltsbereiche der Verbraucherbildung</a:t>
            </a:r>
            <a:endParaRPr lang="de-DE"/>
          </a:p>
        </p:txBody>
      </p:sp>
      <p:sp>
        <p:nvSpPr>
          <p:cNvPr id="11" name="Textfeld 10"/>
          <p:cNvSpPr txBox="1"/>
          <p:nvPr/>
        </p:nvSpPr>
        <p:spPr>
          <a:xfrm>
            <a:off x="909467" y="3429000"/>
            <a:ext cx="7550965" cy="2874120"/>
          </a:xfrm>
          <a:prstGeom prst="rect">
            <a:avLst/>
          </a:prstGeom>
          <a:noFill/>
        </p:spPr>
        <p:txBody>
          <a:bodyPr wrap="square" rtlCol="0">
            <a:spAutoFit/>
          </a:bodyPr>
          <a:lstStyle/>
          <a:p>
            <a:pPr algn="ctr">
              <a:lnSpc>
                <a:spcPct val="115000"/>
              </a:lnSpc>
              <a:spcAft>
                <a:spcPts val="1000"/>
              </a:spcAft>
            </a:pPr>
            <a:endParaRPr lang="de-DE" sz="1400" b="1" dirty="0">
              <a:latin typeface="Arial"/>
              <a:ea typeface="Calibri"/>
              <a:cs typeface="Times New Roman"/>
            </a:endParaRPr>
          </a:p>
          <a:p>
            <a:pPr algn="ctr">
              <a:lnSpc>
                <a:spcPct val="115000"/>
              </a:lnSpc>
              <a:spcAft>
                <a:spcPts val="1000"/>
              </a:spcAft>
            </a:pPr>
            <a:r>
              <a:rPr lang="de-DE" sz="1400" b="1" dirty="0">
                <a:latin typeface="Arial"/>
                <a:ea typeface="Calibri"/>
                <a:cs typeface="Times New Roman"/>
              </a:rPr>
              <a:t>2.</a:t>
            </a:r>
            <a:r>
              <a:rPr lang="de-DE" sz="1400" dirty="0">
                <a:latin typeface="Arial"/>
                <a:ea typeface="Calibri"/>
                <a:cs typeface="Times New Roman"/>
              </a:rPr>
              <a:t> </a:t>
            </a:r>
            <a:r>
              <a:rPr lang="de-DE" sz="1400" b="1" dirty="0">
                <a:latin typeface="Arial"/>
                <a:ea typeface="Calibri"/>
                <a:cs typeface="Times New Roman"/>
              </a:rPr>
              <a:t>Ziele der Verbraucherbildung</a:t>
            </a:r>
            <a:r>
              <a:rPr lang="de-DE" sz="1400" dirty="0">
                <a:latin typeface="Arial"/>
                <a:ea typeface="Calibri"/>
                <a:cs typeface="Times New Roman"/>
              </a:rPr>
              <a:t> </a:t>
            </a:r>
          </a:p>
          <a:p>
            <a:pPr>
              <a:lnSpc>
                <a:spcPct val="115000"/>
              </a:lnSpc>
            </a:pPr>
            <a:r>
              <a:rPr lang="de-DE" sz="1400" dirty="0">
                <a:latin typeface="Arial"/>
                <a:ea typeface="Calibri"/>
                <a:cs typeface="Times New Roman"/>
              </a:rPr>
              <a:t>Auseinandersetzung mit</a:t>
            </a:r>
          </a:p>
          <a:p>
            <a:pPr>
              <a:lnSpc>
                <a:spcPct val="115000"/>
              </a:lnSpc>
            </a:pPr>
            <a:endParaRPr lang="de-DE" sz="12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individuellen Bedürfnissen und Bedarfen</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gesellschaftlichen Einflüssen auf Konsumentscheidungen</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individuellen und gesellschaftlichen Folgen des Konsums </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politisch-rechtlichen und sozioökonomischen Rahmenbedingungen </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Kriterien für Konsumentscheidungen</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individuellen, kollektiven und politischen Gestaltungsoptionen des Konsums </a:t>
            </a:r>
            <a:endParaRPr lang="de-DE" sz="1400" dirty="0">
              <a:ea typeface="Calibri"/>
              <a:cs typeface="Times New Roman"/>
            </a:endParaRPr>
          </a:p>
          <a:p>
            <a:endParaRPr lang="de-DE" dirty="0"/>
          </a:p>
        </p:txBody>
      </p:sp>
    </p:spTree>
    <p:extLst>
      <p:ext uri="{BB962C8B-B14F-4D97-AF65-F5344CB8AC3E}">
        <p14:creationId xmlns:p14="http://schemas.microsoft.com/office/powerpoint/2010/main" val="419657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Berufliche Orientierung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4077072"/>
            <a:ext cx="8229600" cy="1944216"/>
          </a:xfrm>
        </p:spPr>
        <p:txBody>
          <a:bodyPr>
            <a:normAutofit fontScale="92500" lnSpcReduction="20000"/>
          </a:bodyPr>
          <a:lstStyle/>
          <a:p>
            <a:pPr marL="57150" indent="0">
              <a:buNone/>
            </a:pPr>
            <a:r>
              <a:rPr lang="de-DE" dirty="0"/>
              <a:t>Lern- und Kompetenzbereiche (BOX):</a:t>
            </a:r>
          </a:p>
          <a:p>
            <a:pPr lvl="1"/>
            <a:r>
              <a:rPr lang="de-DE" dirty="0"/>
              <a:t>Berufliche Sicherheit (1)</a:t>
            </a:r>
          </a:p>
          <a:p>
            <a:pPr lvl="1"/>
            <a:r>
              <a:rPr lang="de-DE" dirty="0"/>
              <a:t>Berufliches Selbstkonzept (2)</a:t>
            </a:r>
          </a:p>
          <a:p>
            <a:pPr lvl="1"/>
            <a:r>
              <a:rPr lang="de-DE" dirty="0"/>
              <a:t>Selbstwirksamkeit (3)</a:t>
            </a:r>
          </a:p>
          <a:p>
            <a:pPr lvl="1"/>
            <a:r>
              <a:rPr lang="de-DE" dirty="0"/>
              <a:t>Flexibilität (4)</a:t>
            </a:r>
          </a:p>
          <a:p>
            <a:pPr lvl="1"/>
            <a:r>
              <a:rPr lang="de-DE" dirty="0"/>
              <a:t>Berufswahlengagement (5)</a:t>
            </a:r>
          </a:p>
        </p:txBody>
      </p:sp>
      <p:pic>
        <p:nvPicPr>
          <p:cNvPr id="11" name="Grafik 2">
            <a:extLst>
              <a:ext uri="{FF2B5EF4-FFF2-40B4-BE49-F238E27FC236}">
                <a16:creationId xmlns:a16="http://schemas.microsoft.com/office/drawing/2014/main" id="{19B90162-FEA1-244B-B783-2CB046D1A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0368" y="1819846"/>
            <a:ext cx="3989332" cy="213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3">
            <a:extLst>
              <a:ext uri="{FF2B5EF4-FFF2-40B4-BE49-F238E27FC236}">
                <a16:creationId xmlns:a16="http://schemas.microsoft.com/office/drawing/2014/main" id="{EFB426E5-1A55-A64D-918B-7620A627FE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454" y="1841676"/>
            <a:ext cx="316639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90681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268760"/>
            <a:ext cx="8147248" cy="4104456"/>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3. Schulinterne Lehrpläne</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05029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smtClean="0"/>
              <a:t>§ 29 </a:t>
            </a:r>
            <a:r>
              <a:rPr lang="de-DE" altLang="de-DE" sz="1800" b="1" dirty="0" err="1" smtClean="0"/>
              <a:t>SchulG</a:t>
            </a:r>
            <a:endParaRPr lang="de-DE" altLang="de-DE" sz="1800" b="1" dirty="0"/>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pic>
        <p:nvPicPr>
          <p:cNvPr id="7"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86417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smtClean="0"/>
              <a:t>§ 70 </a:t>
            </a:r>
            <a:r>
              <a:rPr lang="de-DE" altLang="de-DE" sz="1600" b="1" dirty="0" err="1" smtClean="0"/>
              <a:t>SchulG</a:t>
            </a:r>
            <a:endParaRPr lang="de-DE" altLang="de-DE" sz="1600" b="1" dirty="0"/>
          </a:p>
          <a:p>
            <a:pPr marL="0" indent="0" algn="ctr">
              <a:spcBef>
                <a:spcPct val="50000"/>
              </a:spcBef>
              <a:buFont typeface="Arial" panose="020B0604020202020204" pitchFamily="34" charset="0"/>
              <a:buNone/>
            </a:pPr>
            <a:r>
              <a:rPr lang="de-DE" altLang="de-DE" sz="1600" b="1" dirty="0"/>
              <a:t>Fachkonferenz, Bildungsgangkonferenz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t>
            </a:r>
            <a:r>
              <a:rPr lang="de-DE" altLang="de-DE" sz="1600" dirty="0" smtClean="0"/>
              <a:t>Arbeit,</a:t>
            </a:r>
            <a:endParaRPr lang="de-DE" altLang="de-DE" sz="1600" dirty="0">
              <a:solidFill>
                <a:srgbClr val="FF0000"/>
              </a:solidFill>
            </a:endParaRP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a:t>
            </a:r>
            <a:endParaRPr lang="de-DE" altLang="de-DE" sz="1600" dirty="0">
              <a:solidFill>
                <a:srgbClr val="FF0000"/>
              </a:solidFill>
            </a:endParaRPr>
          </a:p>
        </p:txBody>
      </p:sp>
      <p:pic>
        <p:nvPicPr>
          <p:cNvPr id="9" name="Picture 50" descr="paragraph_2">
            <a:extLst>
              <a:ext uri="{FF2B5EF4-FFF2-40B4-BE49-F238E27FC236}">
                <a16:creationId xmlns:a16="http://schemas.microsoft.com/office/drawing/2014/main" id="{7448CAB6-CF26-2140-A437-3E8C5E453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194" y="19252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379993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897"/>
            <a:ext cx="8158606" cy="504403"/>
          </a:xfrm>
        </p:spPr>
        <p:txBody>
          <a:bodyPr/>
          <a:lstStyle/>
          <a:p>
            <a:r>
              <a:rPr lang="de-DE" sz="3200" dirty="0"/>
              <a:t>Curriculumentwicklung</a:t>
            </a:r>
            <a:endParaRPr lang="de-DE" sz="16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2" name="Text Box 10"/>
            <p:cNvSpPr txBox="1">
              <a:spLocks noChangeArrowheads="1"/>
            </p:cNvSpPr>
            <p:nvPr/>
          </p:nvSpPr>
          <p:spPr bwMode="auto">
            <a:xfrm>
              <a:off x="880542" y="5519701"/>
              <a:ext cx="1203187" cy="646331"/>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Kern-lehrpläne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Lehrpläne</a:t>
              </a:r>
            </a:p>
          </p:txBody>
        </p:sp>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09506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960240"/>
            <a:ext cx="8229600" cy="3845024"/>
          </a:xfrm>
        </p:spPr>
        <p:txBody>
          <a:bodyPr>
            <a:normAutofit/>
          </a:bodyPr>
          <a:lstStyle/>
          <a:p>
            <a:pPr marL="514350" indent="-514350">
              <a:buFont typeface="+mj-lt"/>
              <a:buAutoNum type="arabicPeriod"/>
            </a:pPr>
            <a:r>
              <a:rPr lang="de-DE" dirty="0"/>
              <a:t>Merkmale der neuen Kernlehrpläne</a:t>
            </a:r>
          </a:p>
          <a:p>
            <a:pPr marL="514350" lvl="0" indent="-514350">
              <a:buFont typeface="+mj-lt"/>
              <a:buAutoNum type="arabicPeriod"/>
            </a:pPr>
            <a:r>
              <a:rPr lang="de-DE" dirty="0"/>
              <a:t>Übergreifende Aufgaben</a:t>
            </a:r>
          </a:p>
          <a:p>
            <a:pPr marL="514350" indent="-514350">
              <a:buFont typeface="+mj-lt"/>
              <a:buAutoNum type="arabicPeriod"/>
            </a:pPr>
            <a:r>
              <a:rPr lang="de-DE" dirty="0"/>
              <a:t>Schulinterne Lehrpläne</a:t>
            </a:r>
          </a:p>
          <a:p>
            <a:pPr marL="514350" lvl="0" indent="-514350">
              <a:buFont typeface="+mj-lt"/>
              <a:buAutoNum type="arabicPeriod"/>
            </a:pPr>
            <a:r>
              <a:rPr lang="de-DE" dirty="0"/>
              <a:t>Der Kernlehrplan Gesellschaftslehre                                           im Detail</a:t>
            </a:r>
          </a:p>
          <a:p>
            <a:pPr marL="514350" lvl="0" indent="-514350">
              <a:buFont typeface="+mj-lt"/>
              <a:buAutoNum type="arabicPeriod"/>
            </a:pPr>
            <a:r>
              <a:rPr lang="de-DE" dirty="0"/>
              <a:t>Fachliche Unterstützungsmaterialien</a:t>
            </a:r>
          </a:p>
          <a:p>
            <a:pPr marL="0" indent="0">
              <a:buNone/>
            </a:pPr>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pic>
        <p:nvPicPr>
          <p:cNvPr id="7" name="Picture 2" descr="http://www.unifr.ch/pedg/bild_foto_logo/agenda.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660232" y="1772816"/>
            <a:ext cx="196919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16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Funktionen von schulinternen Lehrplänen</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a:xfrm>
            <a:off x="457200" y="1916832"/>
            <a:ext cx="8229600" cy="3989040"/>
          </a:xfrm>
        </p:spPr>
        <p:txBody>
          <a:bodyPr>
            <a:normAutofit fontScale="92500" lnSpcReduction="10000"/>
          </a:bodyPr>
          <a:lstStyle/>
          <a:p>
            <a:pPr>
              <a:spcBef>
                <a:spcPts val="1200"/>
              </a:spcBef>
            </a:pPr>
            <a:r>
              <a:rPr lang="de-DE" dirty="0"/>
              <a:t>Schulbezogene Konkretisierung der Kernlehrpläne</a:t>
            </a:r>
          </a:p>
          <a:p>
            <a:pPr>
              <a:spcBef>
                <a:spcPts val="1200"/>
              </a:spcBef>
            </a:pPr>
            <a:r>
              <a:rPr lang="de-DE" dirty="0"/>
              <a:t>Instrument zur Unterrichtsentwicklung und Unterrichtsvorbereitung</a:t>
            </a:r>
          </a:p>
          <a:p>
            <a:pPr>
              <a:spcBef>
                <a:spcPts val="1200"/>
              </a:spcBef>
            </a:pPr>
            <a:r>
              <a:rPr lang="de-DE" dirty="0"/>
              <a:t>Abgestimmte Konzepte zur Leistungsbewertung</a:t>
            </a:r>
          </a:p>
          <a:p>
            <a:pPr>
              <a:spcBef>
                <a:spcPts val="1200"/>
              </a:spcBef>
            </a:pPr>
            <a:r>
              <a:rPr lang="de-DE" dirty="0"/>
              <a:t>Ausgestaltung von Freiräumen </a:t>
            </a:r>
          </a:p>
          <a:p>
            <a:pPr>
              <a:spcBef>
                <a:spcPts val="1200"/>
              </a:spcBef>
            </a:pPr>
            <a:r>
              <a:rPr lang="de-DE" dirty="0"/>
              <a:t>Grundlage der fachlichen Arbeit im Team</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415569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smtClean="0"/>
              <a:t>Gliederungsbeispiel </a:t>
            </a:r>
            <a:r>
              <a:rPr lang="de-DE" sz="2800" dirty="0"/>
              <a:t>für einen schulinternen Lehrplan</a:t>
            </a:r>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323528" y="1772816"/>
            <a:ext cx="8568952" cy="4176464"/>
          </a:xfrm>
          <a:prstGeom prst="rect">
            <a:avLst/>
          </a:prstGeom>
          <a:solidFill>
            <a:schemeClr val="bg1"/>
          </a:solidFill>
          <a:effectLst/>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Font typeface="Arial" panose="020B0604020202020204" pitchFamily="34" charset="0"/>
              <a:buNone/>
            </a:pPr>
            <a:r>
              <a:rPr lang="de-DE" sz="2600" dirty="0"/>
              <a:t>Inhalt</a:t>
            </a:r>
          </a:p>
          <a:p>
            <a:pPr marL="0" indent="0" defTabSz="536575">
              <a:buFont typeface="Arial" panose="020B0604020202020204" pitchFamily="34" charset="0"/>
              <a:buNone/>
            </a:pPr>
            <a:r>
              <a:rPr lang="de-DE" sz="2600" dirty="0"/>
              <a:t>1	Rahmenbedingungen der fachlichen Arbeit</a:t>
            </a:r>
          </a:p>
          <a:p>
            <a:pPr marL="0" indent="0" defTabSz="536575">
              <a:buFont typeface="Arial" panose="020B0604020202020204" pitchFamily="34" charset="0"/>
              <a:buNone/>
            </a:pPr>
            <a:r>
              <a:rPr lang="de-DE" sz="2600" dirty="0"/>
              <a:t>2	Entscheidungen zum Unterricht</a:t>
            </a:r>
          </a:p>
          <a:p>
            <a:pPr marL="400050" lvl="1" indent="0" defTabSz="536575">
              <a:buFont typeface="Arial" panose="020B0604020202020204" pitchFamily="34" charset="0"/>
              <a:buNone/>
            </a:pPr>
            <a:r>
              <a:rPr lang="de-DE" sz="2600" dirty="0"/>
              <a:t>2.1 	Unterrichtsvorhaben [tabellarische Übersicht]	</a:t>
            </a:r>
          </a:p>
          <a:p>
            <a:pPr marL="400050" lvl="1" indent="0" defTabSz="536575">
              <a:buFont typeface="Arial" panose="020B0604020202020204" pitchFamily="34" charset="0"/>
              <a:buNone/>
            </a:pPr>
            <a:r>
              <a:rPr lang="de-DE" sz="2600" dirty="0"/>
              <a:t>2.2	Grundsätze der fachmethodischen und fachdidaktischen Arbeit</a:t>
            </a:r>
          </a:p>
          <a:p>
            <a:pPr marL="400050" lvl="1" indent="0" defTabSz="536575">
              <a:buFont typeface="Arial" panose="020B0604020202020204" pitchFamily="34" charset="0"/>
              <a:buNone/>
            </a:pPr>
            <a:r>
              <a:rPr lang="de-DE" sz="2600" dirty="0"/>
              <a:t>2.3	Grundsätze der Leistungsbewertung und Leistungsrückmeldung</a:t>
            </a:r>
          </a:p>
          <a:p>
            <a:pPr marL="400050" lvl="1" indent="0" defTabSz="536575">
              <a:buFont typeface="Arial" panose="020B0604020202020204" pitchFamily="34" charset="0"/>
              <a:buNone/>
            </a:pPr>
            <a:r>
              <a:rPr lang="de-DE" sz="2600" dirty="0"/>
              <a:t>2.4	Lehr- und Lernmittel</a:t>
            </a:r>
          </a:p>
          <a:p>
            <a:pPr marL="0" indent="0" defTabSz="536575">
              <a:buFont typeface="Arial" panose="020B0604020202020204" pitchFamily="34" charset="0"/>
              <a:buNone/>
            </a:pPr>
            <a:r>
              <a:rPr lang="de-DE" sz="2600" dirty="0"/>
              <a:t>3	Entscheidungen zu fach- und unterrichtsübergreifenden Fragen</a:t>
            </a:r>
          </a:p>
          <a:p>
            <a:pPr marL="0" indent="0" defTabSz="536575">
              <a:buFont typeface="Arial" panose="020B0604020202020204" pitchFamily="34" charset="0"/>
              <a:buNone/>
            </a:pPr>
            <a:r>
              <a:rPr lang="de-DE" sz="2600" dirty="0"/>
              <a:t>4	Qualitätssicherung und Evaluation</a:t>
            </a:r>
          </a:p>
          <a:p>
            <a:pPr marL="0" indent="0" defTabSz="536575">
              <a:buNone/>
            </a:pPr>
            <a:endParaRPr lang="de-DE" sz="2600" dirty="0"/>
          </a:p>
          <a:p>
            <a:pPr marL="0" indent="0" defTabSz="536575">
              <a:buNone/>
            </a:pPr>
            <a:r>
              <a:rPr lang="de-DE" sz="2600" dirty="0"/>
              <a:t>Unterstützungsmaterial im Lehrplannavigator: (</a:t>
            </a:r>
            <a:r>
              <a:rPr lang="de-DE" sz="2600" dirty="0">
                <a:hlinkClick r:id="rId2"/>
              </a:rPr>
              <a:t>https://www.schulentwicklung.nrw.de/lehrplaene/lehrplannavigator-s-i/</a:t>
            </a:r>
            <a:r>
              <a:rPr lang="de-DE" sz="2600" dirty="0"/>
              <a:t>)</a:t>
            </a:r>
          </a:p>
        </p:txBody>
      </p:sp>
      <p:sp>
        <p:nvSpPr>
          <p:cNvPr id="3" name="Fußzeilenplatzhalter 2"/>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220944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147248" cy="309634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4. Der Kernlehrplan Gesellschaftslehre </a:t>
            </a:r>
            <a:br>
              <a:rPr lang="de-DE" sz="3600" b="0" dirty="0">
                <a:solidFill>
                  <a:srgbClr val="0070C0"/>
                </a:solidFill>
                <a:latin typeface="+mn-lt"/>
              </a:rPr>
            </a:br>
            <a:r>
              <a:rPr lang="de-DE" sz="3600" b="0" dirty="0">
                <a:solidFill>
                  <a:srgbClr val="0070C0"/>
                </a:solidFill>
                <a:latin typeface="+mn-lt"/>
              </a:rPr>
              <a:t>im Detail</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599566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147248" cy="309634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Abschnitt A: Gesellschaftslehre (fächerintegriert)</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dirty="0"/>
              <a:t>Implementationsveranstaltung zur Einführung der Kernlehrpläne</a:t>
            </a:r>
          </a:p>
        </p:txBody>
      </p:sp>
    </p:spTree>
    <p:extLst>
      <p:ext uri="{BB962C8B-B14F-4D97-AF65-F5344CB8AC3E}">
        <p14:creationId xmlns:p14="http://schemas.microsoft.com/office/powerpoint/2010/main" val="267851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Autofit/>
          </a:bodyPr>
          <a:lstStyle/>
          <a:p>
            <a:r>
              <a:rPr lang="de-DE" dirty="0"/>
              <a:t>Allgemeines (I)</a:t>
            </a:r>
          </a:p>
        </p:txBody>
      </p:sp>
      <p:sp>
        <p:nvSpPr>
          <p:cNvPr id="3" name="Inhaltsplatzhalter 2"/>
          <p:cNvSpPr>
            <a:spLocks noGrp="1"/>
          </p:cNvSpPr>
          <p:nvPr>
            <p:ph idx="1"/>
          </p:nvPr>
        </p:nvSpPr>
        <p:spPr>
          <a:xfrm>
            <a:off x="457200" y="1700213"/>
            <a:ext cx="8229600" cy="4205287"/>
          </a:xfrm>
        </p:spPr>
        <p:txBody>
          <a:bodyPr rtlCol="0">
            <a:noAutofit/>
          </a:bodyPr>
          <a:lstStyle/>
          <a:p>
            <a:pPr marL="400050">
              <a:defRPr/>
            </a:pPr>
            <a:r>
              <a:rPr lang="de-DE" sz="2000" dirty="0"/>
              <a:t>Das neue Fach Wirtschaft-Politik wird dem Lernbereich Gesellschaftslehre zugeordnet und ersetzt dort das bisherige Fach Politik </a:t>
            </a:r>
          </a:p>
          <a:p>
            <a:pPr marL="57150" indent="0">
              <a:buNone/>
              <a:defRPr/>
            </a:pPr>
            <a:endParaRPr lang="de-DE" sz="2000" dirty="0"/>
          </a:p>
          <a:p>
            <a:pPr marL="400050">
              <a:defRPr/>
            </a:pPr>
            <a:r>
              <a:rPr lang="de-DE" sz="2000" dirty="0"/>
              <a:t>Der KLP Gesellschaftslehre setzt sich aus vier Einzel-KLP zusammen:</a:t>
            </a:r>
          </a:p>
          <a:p>
            <a:pPr marL="800100" lvl="1">
              <a:defRPr/>
            </a:pPr>
            <a:r>
              <a:rPr lang="de-DE" sz="1800" dirty="0"/>
              <a:t>Abschnitt A: Gesellschaftslehre (fächerintegriert)</a:t>
            </a:r>
          </a:p>
          <a:p>
            <a:pPr marL="800100" lvl="1">
              <a:defRPr/>
            </a:pPr>
            <a:r>
              <a:rPr lang="de-DE" sz="1800" dirty="0"/>
              <a:t>Abschnitt B: Wirtschaft-Politik (fachspezifisch)</a:t>
            </a:r>
          </a:p>
          <a:p>
            <a:pPr marL="800100" lvl="1">
              <a:defRPr/>
            </a:pPr>
            <a:r>
              <a:rPr lang="de-DE" sz="1800" dirty="0"/>
              <a:t>Abschnitt C: Erdkunde (fachspezifisch)</a:t>
            </a:r>
          </a:p>
          <a:p>
            <a:pPr marL="800100" lvl="1">
              <a:defRPr/>
            </a:pPr>
            <a:r>
              <a:rPr lang="de-DE" sz="1800" dirty="0"/>
              <a:t>Abschnitt D: Geschichte (fachspezifisch)</a:t>
            </a:r>
          </a:p>
          <a:p>
            <a:pPr marL="57150" indent="0">
              <a:buNone/>
              <a:defRPr/>
            </a:pPr>
            <a:endParaRPr lang="de-DE" sz="1600" dirty="0"/>
          </a:p>
          <a:p>
            <a:pPr marL="400050">
              <a:defRPr/>
            </a:pPr>
            <a:r>
              <a:rPr lang="de-DE" sz="2000" dirty="0"/>
              <a:t>Stundenumfang (gem. APO-GE/SK) für den Lernbereich Gesellschaftslehre: 21 Wochenstunden für die gesamte Sekundarstufe I  (6 Wochenstunden für Jg. 5/6, 15 Wochenstunden für Jg. 7-10)</a:t>
            </a:r>
          </a:p>
          <a:p>
            <a:pPr marL="514350" lvl="1" indent="0">
              <a:buNone/>
              <a:defRPr/>
            </a:pPr>
            <a:endParaRPr lang="de-DE" sz="1600" dirty="0"/>
          </a:p>
          <a:p>
            <a:pPr marL="400050">
              <a:defRPr/>
            </a:pPr>
            <a:endParaRPr lang="de-DE" sz="1800" dirty="0"/>
          </a:p>
          <a:p>
            <a:pPr marL="57150" indent="0">
              <a:buNone/>
              <a:defRPr/>
            </a:pPr>
            <a:endParaRPr lang="de-DE" sz="1400" dirty="0"/>
          </a:p>
          <a:p>
            <a:pPr marL="514350" lvl="1" indent="0">
              <a:buNone/>
              <a:defRPr/>
            </a:pPr>
            <a:endParaRPr lang="de-DE" sz="1050" dirty="0"/>
          </a:p>
          <a:p>
            <a:pPr marL="57150" indent="0">
              <a:buNone/>
              <a:defRPr/>
            </a:pPr>
            <a:endParaRPr lang="de-DE" sz="1400" dirty="0"/>
          </a:p>
          <a:p>
            <a:pPr marL="514350" lvl="1" indent="0">
              <a:buNone/>
              <a:defRPr/>
            </a:pPr>
            <a:endParaRPr lang="de-DE" sz="1050" dirty="0"/>
          </a:p>
          <a:p>
            <a:pPr marL="514350" lvl="1" indent="0">
              <a:buNone/>
              <a:defRPr/>
            </a:pPr>
            <a:endParaRPr lang="de-DE" sz="1050" dirty="0"/>
          </a:p>
          <a:p>
            <a:pPr marL="400050">
              <a:defRPr/>
            </a:pPr>
            <a:endParaRPr lang="de-DE" sz="1400" dirty="0"/>
          </a:p>
          <a:p>
            <a:pPr marL="0" indent="0" fontAlgn="auto">
              <a:spcAft>
                <a:spcPts val="0"/>
              </a:spcAft>
              <a:buFont typeface="Arial" panose="020B0604020202020204" pitchFamily="34" charset="0"/>
              <a:buNone/>
              <a:defRPr/>
            </a:pPr>
            <a:endParaRPr lang="de-DE" sz="1600" dirty="0"/>
          </a:p>
          <a:p>
            <a:pPr marL="0" indent="0" fontAlgn="auto">
              <a:spcAft>
                <a:spcPts val="0"/>
              </a:spcAft>
              <a:buFont typeface="Arial" panose="020B0604020202020204" pitchFamily="34" charset="0"/>
              <a:buNone/>
              <a:defRPr/>
            </a:pPr>
            <a:endParaRPr lang="de-DE" sz="1600" dirty="0"/>
          </a:p>
        </p:txBody>
      </p:sp>
      <p:sp>
        <p:nvSpPr>
          <p:cNvPr id="6" name="Foliennummernplatzhalter 5"/>
          <p:cNvSpPr>
            <a:spLocks noGrp="1"/>
          </p:cNvSpPr>
          <p:nvPr>
            <p:ph type="sldNum" sz="quarter" idx="12"/>
          </p:nvPr>
        </p:nvSpPr>
        <p:spPr/>
        <p:txBody>
          <a:bodyPr/>
          <a:lstStyle/>
          <a:p>
            <a:pPr>
              <a:defRPr/>
            </a:pPr>
            <a:fld id="{50E08F3D-A179-4B0A-B429-DA20A6471D5C}" type="slidenum">
              <a:rPr lang="de-DE"/>
              <a:pPr>
                <a:defRPr/>
              </a:pPr>
              <a:t>24</a:t>
            </a:fld>
            <a:endParaRPr lang="de-DE" dirty="0"/>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07110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Autofit/>
          </a:bodyPr>
          <a:lstStyle/>
          <a:p>
            <a:r>
              <a:rPr lang="de-DE" dirty="0"/>
              <a:t>Allgemeines (II)</a:t>
            </a:r>
          </a:p>
        </p:txBody>
      </p:sp>
      <p:sp>
        <p:nvSpPr>
          <p:cNvPr id="3" name="Inhaltsplatzhalter 2"/>
          <p:cNvSpPr>
            <a:spLocks noGrp="1"/>
          </p:cNvSpPr>
          <p:nvPr>
            <p:ph idx="1"/>
          </p:nvPr>
        </p:nvSpPr>
        <p:spPr>
          <a:xfrm>
            <a:off x="457200" y="1671985"/>
            <a:ext cx="8229600" cy="4205287"/>
          </a:xfrm>
        </p:spPr>
        <p:txBody>
          <a:bodyPr rtlCol="0">
            <a:noAutofit/>
          </a:bodyPr>
          <a:lstStyle/>
          <a:p>
            <a:pPr marL="514350" lvl="1" indent="0">
              <a:buNone/>
              <a:defRPr/>
            </a:pPr>
            <a:endParaRPr lang="de-DE" sz="1050" dirty="0"/>
          </a:p>
          <a:p>
            <a:pPr marL="400050">
              <a:defRPr/>
            </a:pPr>
            <a:r>
              <a:rPr lang="de-DE" sz="2000" dirty="0"/>
              <a:t>Aufgreifen relevanter Fragestellungen/Themen aus gesellschaftlichen Diskursen</a:t>
            </a:r>
          </a:p>
          <a:p>
            <a:pPr marL="400050">
              <a:defRPr/>
            </a:pPr>
            <a:r>
              <a:rPr lang="de-DE" sz="2000" dirty="0"/>
              <a:t>Berücksichtigung von neuen Entwicklungen und Erkenntnissen</a:t>
            </a:r>
          </a:p>
          <a:p>
            <a:pPr marL="400050">
              <a:defRPr/>
            </a:pPr>
            <a:r>
              <a:rPr lang="de-DE" sz="2000" dirty="0"/>
              <a:t>Orientierung an der Lebenswirklichkeit der Schülerinnen und Schüler</a:t>
            </a:r>
          </a:p>
          <a:p>
            <a:pPr marL="400050">
              <a:defRPr/>
            </a:pPr>
            <a:r>
              <a:rPr lang="de-DE" sz="2000" dirty="0"/>
              <a:t>Ermöglichung multiperspektivischer Auseinandersetzungen mit gesellschaftswissenschaftlich relevanten Inhalten auf Grundlage der fachlichen Bezugsdisziplinen</a:t>
            </a:r>
          </a:p>
          <a:p>
            <a:pPr marL="800100" lvl="1">
              <a:defRPr/>
            </a:pPr>
            <a:r>
              <a:rPr lang="de-DE" dirty="0"/>
              <a:t>Geographie</a:t>
            </a:r>
          </a:p>
          <a:p>
            <a:pPr marL="800100" lvl="1">
              <a:defRPr/>
            </a:pPr>
            <a:r>
              <a:rPr lang="de-DE" dirty="0"/>
              <a:t>Geschichtswissenschaft</a:t>
            </a:r>
          </a:p>
          <a:p>
            <a:pPr marL="800100" lvl="1">
              <a:defRPr/>
            </a:pPr>
            <a:r>
              <a:rPr lang="de-DE" dirty="0"/>
              <a:t>Ökonomie</a:t>
            </a:r>
            <a:r>
              <a:rPr lang="de-DE" dirty="0">
                <a:solidFill>
                  <a:srgbClr val="00B050"/>
                </a:solidFill>
              </a:rPr>
              <a:t> </a:t>
            </a:r>
          </a:p>
          <a:p>
            <a:pPr marL="800100" lvl="1">
              <a:defRPr/>
            </a:pPr>
            <a:r>
              <a:rPr lang="de-DE" dirty="0"/>
              <a:t>Politikwissenschaft</a:t>
            </a:r>
          </a:p>
          <a:p>
            <a:pPr marL="800100" lvl="1">
              <a:defRPr/>
            </a:pPr>
            <a:r>
              <a:rPr lang="de-DE" dirty="0"/>
              <a:t>Soziologie</a:t>
            </a:r>
          </a:p>
          <a:p>
            <a:pPr marL="400050">
              <a:defRPr/>
            </a:pPr>
            <a:endParaRPr lang="de-DE" sz="1400" dirty="0"/>
          </a:p>
          <a:p>
            <a:pPr marL="514350" lvl="1" indent="0">
              <a:buNone/>
              <a:defRPr/>
            </a:pPr>
            <a:endParaRPr lang="de-DE" sz="1050" dirty="0"/>
          </a:p>
          <a:p>
            <a:pPr marL="514350" lvl="1" indent="0">
              <a:buNone/>
              <a:defRPr/>
            </a:pPr>
            <a:endParaRPr lang="de-DE" sz="1050" dirty="0"/>
          </a:p>
          <a:p>
            <a:pPr marL="400050">
              <a:defRPr/>
            </a:pPr>
            <a:endParaRPr lang="de-DE" sz="1400" dirty="0"/>
          </a:p>
          <a:p>
            <a:pPr marL="0" indent="0" fontAlgn="auto">
              <a:spcAft>
                <a:spcPts val="0"/>
              </a:spcAft>
              <a:buFont typeface="Arial" panose="020B0604020202020204" pitchFamily="34" charset="0"/>
              <a:buNone/>
              <a:defRPr/>
            </a:pPr>
            <a:endParaRPr lang="de-DE" sz="1600" dirty="0"/>
          </a:p>
          <a:p>
            <a:pPr marL="0" indent="0" fontAlgn="auto">
              <a:spcAft>
                <a:spcPts val="0"/>
              </a:spcAft>
              <a:buFont typeface="Arial" panose="020B0604020202020204" pitchFamily="34" charset="0"/>
              <a:buNone/>
              <a:defRPr/>
            </a:pPr>
            <a:endParaRPr lang="de-DE" sz="1600" dirty="0"/>
          </a:p>
        </p:txBody>
      </p:sp>
      <p:sp>
        <p:nvSpPr>
          <p:cNvPr id="6" name="Foliennummernplatzhalter 5"/>
          <p:cNvSpPr>
            <a:spLocks noGrp="1"/>
          </p:cNvSpPr>
          <p:nvPr>
            <p:ph type="sldNum" sz="quarter" idx="12"/>
          </p:nvPr>
        </p:nvSpPr>
        <p:spPr/>
        <p:txBody>
          <a:bodyPr/>
          <a:lstStyle/>
          <a:p>
            <a:pPr>
              <a:defRPr/>
            </a:pPr>
            <a:fld id="{50E08F3D-A179-4B0A-B429-DA20A6471D5C}" type="slidenum">
              <a:rPr lang="de-DE"/>
              <a:pPr>
                <a:defRPr/>
              </a:pPr>
              <a:t>25</a:t>
            </a:fld>
            <a:endParaRPr lang="de-DE" dirty="0"/>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1586586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Autofit/>
          </a:bodyPr>
          <a:lstStyle/>
          <a:p>
            <a:r>
              <a:rPr lang="de-DE" dirty="0"/>
              <a:t>Allgemeines (III)</a:t>
            </a:r>
          </a:p>
        </p:txBody>
      </p:sp>
      <p:sp>
        <p:nvSpPr>
          <p:cNvPr id="3" name="Inhaltsplatzhalter 2"/>
          <p:cNvSpPr>
            <a:spLocks noGrp="1"/>
          </p:cNvSpPr>
          <p:nvPr>
            <p:ph idx="1"/>
          </p:nvPr>
        </p:nvSpPr>
        <p:spPr>
          <a:xfrm>
            <a:off x="457200" y="1700213"/>
            <a:ext cx="8229600" cy="4205287"/>
          </a:xfrm>
        </p:spPr>
        <p:txBody>
          <a:bodyPr rtlCol="0">
            <a:noAutofit/>
          </a:bodyPr>
          <a:lstStyle/>
          <a:p>
            <a:pPr marL="400050">
              <a:defRPr/>
            </a:pPr>
            <a:r>
              <a:rPr lang="de-DE" sz="1600" dirty="0"/>
              <a:t>KLP Gesellschaftslehre sieht </a:t>
            </a:r>
            <a:r>
              <a:rPr lang="de-DE" sz="1600" b="1" dirty="0"/>
              <a:t>zwei Progressionsstufen </a:t>
            </a:r>
            <a:r>
              <a:rPr lang="de-DE" sz="1600" dirty="0"/>
              <a:t>vor: </a:t>
            </a:r>
          </a:p>
          <a:p>
            <a:pPr marL="800100" lvl="1">
              <a:defRPr/>
            </a:pPr>
            <a:r>
              <a:rPr lang="de-DE" sz="1600" dirty="0"/>
              <a:t>Jahrgangsstufen 5 und 6</a:t>
            </a:r>
          </a:p>
          <a:p>
            <a:pPr marL="800100" lvl="1">
              <a:defRPr/>
            </a:pPr>
            <a:r>
              <a:rPr lang="de-DE" sz="1600" dirty="0"/>
              <a:t>Jahrgangsstufen 7 bis 10</a:t>
            </a:r>
          </a:p>
          <a:p>
            <a:pPr marL="514350" lvl="1" indent="0">
              <a:buNone/>
              <a:defRPr/>
            </a:pPr>
            <a:endParaRPr lang="de-DE" sz="1600" dirty="0"/>
          </a:p>
          <a:p>
            <a:pPr marL="400050">
              <a:defRPr/>
            </a:pPr>
            <a:r>
              <a:rPr lang="de-DE" sz="1600" dirty="0"/>
              <a:t>Ziel einer stärkeren </a:t>
            </a:r>
            <a:r>
              <a:rPr lang="de-DE" sz="1600" b="1" dirty="0"/>
              <a:t>Vernetzung</a:t>
            </a:r>
            <a:r>
              <a:rPr lang="de-DE" sz="1600" dirty="0"/>
              <a:t> und </a:t>
            </a:r>
            <a:r>
              <a:rPr lang="de-DE" sz="1600" b="1" dirty="0"/>
              <a:t>integrativen Zusammenführung der Einzelfächer</a:t>
            </a:r>
            <a:r>
              <a:rPr lang="de-DE" sz="1600" dirty="0"/>
              <a:t>, insbesondere auf der Ebene der übergeordneten Kompetenzerwartungen sowie der Inhaltsfelder</a:t>
            </a:r>
          </a:p>
          <a:p>
            <a:pPr marL="800100" lvl="1">
              <a:defRPr/>
            </a:pPr>
            <a:endParaRPr lang="de-DE" sz="1600" dirty="0"/>
          </a:p>
          <a:p>
            <a:r>
              <a:rPr lang="de-DE" sz="1600" b="1" dirty="0"/>
              <a:t>Leitende Prinzipien </a:t>
            </a:r>
            <a:r>
              <a:rPr lang="de-DE" sz="1600" dirty="0"/>
              <a:t>bei der Entwicklung der Inhaltsfelder:</a:t>
            </a:r>
          </a:p>
          <a:p>
            <a:pPr lvl="1"/>
            <a:r>
              <a:rPr lang="de-DE" sz="1600" b="1" dirty="0" smtClean="0"/>
              <a:t>Kontinuität</a:t>
            </a:r>
            <a:r>
              <a:rPr lang="de-DE" sz="1600" dirty="0" smtClean="0"/>
              <a:t>: </a:t>
            </a:r>
            <a:r>
              <a:rPr lang="de-DE" sz="1600" dirty="0"/>
              <a:t>Beibehaltung bewährter Strukturen und Elemente des bisherigen KLP Gesellschaftslehre </a:t>
            </a:r>
          </a:p>
          <a:p>
            <a:pPr lvl="1"/>
            <a:r>
              <a:rPr lang="de-DE" sz="1600" b="1" dirty="0"/>
              <a:t>Aktualität</a:t>
            </a:r>
            <a:r>
              <a:rPr lang="de-DE" sz="1600" dirty="0"/>
              <a:t> und </a:t>
            </a:r>
            <a:r>
              <a:rPr lang="de-DE" sz="1600" b="1" dirty="0"/>
              <a:t>fachliche Relevanz</a:t>
            </a:r>
            <a:r>
              <a:rPr lang="de-DE" sz="1600" dirty="0"/>
              <a:t>: inhaltliche Übernahmen und/oder Erweiterungen, Aktualisierungen sowie fachliche Ausschärfungen</a:t>
            </a:r>
          </a:p>
          <a:p>
            <a:pPr lvl="1"/>
            <a:r>
              <a:rPr lang="de-DE" sz="1600" b="1" dirty="0"/>
              <a:t>Interdisziplinarität</a:t>
            </a:r>
            <a:r>
              <a:rPr lang="de-DE" sz="1600" dirty="0"/>
              <a:t>: Berücksichtigung von Kategorien, welche für die Bezugsdisziplinen inhaltlich anschlussfähig sind und deren thematische Verschränkung ermöglichen</a:t>
            </a:r>
          </a:p>
          <a:p>
            <a:pPr marL="0" indent="0">
              <a:buNone/>
            </a:pPr>
            <a:endParaRPr lang="de-DE" sz="1050" dirty="0">
              <a:sym typeface="Wingdings" panose="05000000000000000000" pitchFamily="2" charset="2"/>
            </a:endParaRPr>
          </a:p>
          <a:p>
            <a:pPr marL="514350" lvl="1" indent="0">
              <a:buNone/>
              <a:defRPr/>
            </a:pPr>
            <a:endParaRPr lang="de-DE" sz="800" dirty="0"/>
          </a:p>
          <a:p>
            <a:pPr marL="514350" lvl="1" indent="0">
              <a:buNone/>
              <a:defRPr/>
            </a:pPr>
            <a:endParaRPr lang="de-DE" sz="800" dirty="0"/>
          </a:p>
          <a:p>
            <a:pPr marL="400050">
              <a:defRPr/>
            </a:pPr>
            <a:endParaRPr lang="de-DE" sz="1050" dirty="0"/>
          </a:p>
          <a:p>
            <a:pPr marL="0" indent="0" fontAlgn="auto">
              <a:spcAft>
                <a:spcPts val="0"/>
              </a:spcAft>
              <a:buFont typeface="Arial" panose="020B0604020202020204" pitchFamily="34" charset="0"/>
              <a:buNone/>
              <a:defRPr/>
            </a:pPr>
            <a:endParaRPr lang="de-DE" sz="1100" dirty="0"/>
          </a:p>
          <a:p>
            <a:pPr marL="0" indent="0" fontAlgn="auto">
              <a:spcAft>
                <a:spcPts val="0"/>
              </a:spcAft>
              <a:buFont typeface="Arial" panose="020B0604020202020204" pitchFamily="34" charset="0"/>
              <a:buNone/>
              <a:defRPr/>
            </a:pPr>
            <a:endParaRPr lang="de-DE" sz="1100" dirty="0"/>
          </a:p>
        </p:txBody>
      </p:sp>
      <p:sp>
        <p:nvSpPr>
          <p:cNvPr id="6" name="Foliennummernplatzhalter 5"/>
          <p:cNvSpPr>
            <a:spLocks noGrp="1"/>
          </p:cNvSpPr>
          <p:nvPr>
            <p:ph type="sldNum" sz="quarter" idx="12"/>
          </p:nvPr>
        </p:nvSpPr>
        <p:spPr/>
        <p:txBody>
          <a:bodyPr/>
          <a:lstStyle/>
          <a:p>
            <a:pPr>
              <a:defRPr/>
            </a:pPr>
            <a:fld id="{50E08F3D-A179-4B0A-B429-DA20A6471D5C}" type="slidenum">
              <a:rPr lang="de-DE"/>
              <a:pPr>
                <a:defRPr/>
              </a:pPr>
              <a:t>26</a:t>
            </a:fld>
            <a:endParaRPr lang="de-DE" dirty="0"/>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663421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Autofit/>
          </a:bodyPr>
          <a:lstStyle/>
          <a:p>
            <a:r>
              <a:rPr lang="de-DE" dirty="0"/>
              <a:t>Mögliche Unterrichtsangebote</a:t>
            </a:r>
          </a:p>
        </p:txBody>
      </p:sp>
      <p:sp>
        <p:nvSpPr>
          <p:cNvPr id="3" name="Inhaltsplatzhalter 2"/>
          <p:cNvSpPr>
            <a:spLocks noGrp="1"/>
          </p:cNvSpPr>
          <p:nvPr>
            <p:ph idx="1"/>
          </p:nvPr>
        </p:nvSpPr>
        <p:spPr>
          <a:xfrm>
            <a:off x="457200" y="1700213"/>
            <a:ext cx="8229600" cy="4205287"/>
          </a:xfrm>
        </p:spPr>
        <p:txBody>
          <a:bodyPr rtlCol="0">
            <a:normAutofit fontScale="92500"/>
          </a:bodyPr>
          <a:lstStyle/>
          <a:p>
            <a:pPr marL="400050">
              <a:defRPr/>
            </a:pPr>
            <a:r>
              <a:rPr lang="de-DE" sz="2400" dirty="0"/>
              <a:t>Vor dem Hintergrund vergleichbarer Kompetenzerwartungen werden folgende </a:t>
            </a:r>
            <a:r>
              <a:rPr lang="de-DE" sz="2400" b="1" dirty="0"/>
              <a:t>Unterrichtsangebote</a:t>
            </a:r>
            <a:r>
              <a:rPr lang="de-DE" sz="2400" dirty="0"/>
              <a:t> curricular besonders unterstützt:</a:t>
            </a:r>
          </a:p>
          <a:p>
            <a:pPr lvl="1">
              <a:buFont typeface="Wingdings" panose="05000000000000000000" pitchFamily="2" charset="2"/>
              <a:buChar char="Ø"/>
              <a:defRPr/>
            </a:pPr>
            <a:r>
              <a:rPr lang="de-DE" sz="1900" dirty="0"/>
              <a:t>durchgehend integriertes Unterrichtsangebot (vgl. Abschnitt A)</a:t>
            </a:r>
          </a:p>
          <a:p>
            <a:pPr lvl="1">
              <a:buFont typeface="Wingdings" panose="05000000000000000000" pitchFamily="2" charset="2"/>
              <a:buChar char="Ø"/>
              <a:defRPr/>
            </a:pPr>
            <a:r>
              <a:rPr lang="de-DE" sz="1900" dirty="0"/>
              <a:t>durchgehend fächergetrenntes Unterrichtsangebot (vgl. Abschnitte B, C, D)</a:t>
            </a:r>
          </a:p>
          <a:p>
            <a:pPr lvl="1">
              <a:buFont typeface="Wingdings" panose="05000000000000000000" pitchFamily="2" charset="2"/>
              <a:buChar char="Ø"/>
              <a:defRPr/>
            </a:pPr>
            <a:r>
              <a:rPr lang="de-DE" sz="1900" dirty="0"/>
              <a:t>zwischen beiden Formen am Ende der Jahrgangsstufen 6 oder 8 wechselndes Unterrichtsangebot </a:t>
            </a:r>
          </a:p>
          <a:p>
            <a:pPr marL="400050">
              <a:defRPr/>
            </a:pPr>
            <a:r>
              <a:rPr lang="de-DE" sz="2400" dirty="0"/>
              <a:t>Den Fachkonferenzen Wirtschaft-Politik, Erdkunde, Geschichte bzw. der Fachkonferenz Gesellschaftslehre obliegt es, für den Lernbereich insgesamt Absprachen über den gemeinsamen Aufbau von Kompetenzen zu treffen, sodass </a:t>
            </a:r>
            <a:r>
              <a:rPr lang="de-DE" sz="2400" b="1" dirty="0"/>
              <a:t>auch im Einzelfachunterricht Synergieeffekte sowie zusätzliche Spielräume </a:t>
            </a:r>
            <a:r>
              <a:rPr lang="de-DE" sz="2400" dirty="0"/>
              <a:t>eröffnet werden</a:t>
            </a:r>
          </a:p>
          <a:p>
            <a:pPr marL="0" indent="0" fontAlgn="auto">
              <a:spcAft>
                <a:spcPts val="0"/>
              </a:spcAft>
              <a:buFont typeface="Arial" panose="020B0604020202020204" pitchFamily="34" charset="0"/>
              <a:buNone/>
              <a:defRPr/>
            </a:pPr>
            <a:endParaRPr lang="de-DE" dirty="0"/>
          </a:p>
          <a:p>
            <a:pPr marL="0" indent="0" fontAlgn="auto">
              <a:spcAft>
                <a:spcPts val="0"/>
              </a:spcAft>
              <a:buFont typeface="Arial" panose="020B0604020202020204" pitchFamily="34" charset="0"/>
              <a:buNone/>
              <a:defRPr/>
            </a:pPr>
            <a:endParaRPr lang="de-DE" dirty="0"/>
          </a:p>
        </p:txBody>
      </p:sp>
      <p:sp>
        <p:nvSpPr>
          <p:cNvPr id="6" name="Foliennummernplatzhalter 5"/>
          <p:cNvSpPr>
            <a:spLocks noGrp="1"/>
          </p:cNvSpPr>
          <p:nvPr>
            <p:ph type="sldNum" sz="quarter" idx="12"/>
          </p:nvPr>
        </p:nvSpPr>
        <p:spPr/>
        <p:txBody>
          <a:bodyPr/>
          <a:lstStyle/>
          <a:p>
            <a:pPr>
              <a:defRPr/>
            </a:pPr>
            <a:fld id="{50E08F3D-A179-4B0A-B429-DA20A6471D5C}" type="slidenum">
              <a:rPr lang="de-DE"/>
              <a:pPr>
                <a:defRPr/>
              </a:pPr>
              <a:t>27</a:t>
            </a:fld>
            <a:endParaRPr lang="de-DE" dirty="0"/>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50185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de-DE" sz="3200" dirty="0"/>
              <a:t/>
            </a:r>
            <a:br>
              <a:rPr lang="de-DE" sz="3200" dirty="0"/>
            </a:br>
            <a:r>
              <a:rPr lang="de-DE" dirty="0"/>
              <a:t>Überblick über die Inhaltsfelder (Abschnitt A)</a:t>
            </a:r>
            <a:br>
              <a:rPr lang="de-DE" dirty="0"/>
            </a:br>
            <a:endParaRPr lang="de-DE" dirty="0"/>
          </a:p>
        </p:txBody>
      </p:sp>
      <p:sp>
        <p:nvSpPr>
          <p:cNvPr id="6" name="Foliennummernplatzhalter 5"/>
          <p:cNvSpPr>
            <a:spLocks noGrp="1"/>
          </p:cNvSpPr>
          <p:nvPr>
            <p:ph type="sldNum" sz="quarter" idx="12"/>
          </p:nvPr>
        </p:nvSpPr>
        <p:spPr/>
        <p:txBody>
          <a:bodyPr/>
          <a:lstStyle/>
          <a:p>
            <a:pPr>
              <a:defRPr/>
            </a:pPr>
            <a:fld id="{D4627538-07BB-4367-A950-B4364842CE66}" type="slidenum">
              <a:rPr lang="de-DE"/>
              <a:pPr>
                <a:defRPr/>
              </a:pPr>
              <a:t>28</a:t>
            </a:fld>
            <a:endParaRPr lang="de-DE"/>
          </a:p>
        </p:txBody>
      </p:sp>
      <p:sp>
        <p:nvSpPr>
          <p:cNvPr id="11" name="Rechteck 10">
            <a:extLst>
              <a:ext uri="{FF2B5EF4-FFF2-40B4-BE49-F238E27FC236}">
                <a16:creationId xmlns:a16="http://schemas.microsoft.com/office/drawing/2014/main" id="{7A50C90D-A728-4934-8C53-3D2853FDA605}"/>
              </a:ext>
            </a:extLst>
          </p:cNvPr>
          <p:cNvSpPr/>
          <p:nvPr/>
        </p:nvSpPr>
        <p:spPr>
          <a:xfrm>
            <a:off x="1403648" y="1916831"/>
            <a:ext cx="6552728" cy="3312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4081CC17-2304-4628-83AD-615467DD6FAC}"/>
              </a:ext>
            </a:extLst>
          </p:cNvPr>
          <p:cNvSpPr txBox="1"/>
          <p:nvPr/>
        </p:nvSpPr>
        <p:spPr>
          <a:xfrm>
            <a:off x="3411034" y="2061718"/>
            <a:ext cx="2537426" cy="646331"/>
          </a:xfrm>
          <a:prstGeom prst="rect">
            <a:avLst/>
          </a:prstGeom>
          <a:noFill/>
        </p:spPr>
        <p:txBody>
          <a:bodyPr wrap="none" rtlCol="0">
            <a:spAutoFit/>
          </a:bodyPr>
          <a:lstStyle/>
          <a:p>
            <a:r>
              <a:rPr lang="de-DE" b="1" dirty="0"/>
              <a:t>Jahrgangsstufen 5 und 6</a:t>
            </a:r>
          </a:p>
          <a:p>
            <a:endParaRPr lang="de-DE" b="1" dirty="0"/>
          </a:p>
        </p:txBody>
      </p:sp>
      <p:sp>
        <p:nvSpPr>
          <p:cNvPr id="16"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
        <p:nvSpPr>
          <p:cNvPr id="2" name="Rechteck 1"/>
          <p:cNvSpPr/>
          <p:nvPr/>
        </p:nvSpPr>
        <p:spPr>
          <a:xfrm>
            <a:off x="1853698" y="2852936"/>
            <a:ext cx="6084676" cy="1631216"/>
          </a:xfrm>
          <a:prstGeom prst="rect">
            <a:avLst/>
          </a:prstGeom>
        </p:spPr>
        <p:txBody>
          <a:bodyPr wrap="square">
            <a:spAutoFit/>
          </a:bodyPr>
          <a:lstStyle/>
          <a:p>
            <a:pPr marL="342900" indent="-342900">
              <a:lnSpc>
                <a:spcPts val="2400"/>
              </a:lnSpc>
              <a:buFont typeface="+mj-lt"/>
              <a:buAutoNum type="arabicParenR"/>
            </a:pPr>
            <a:r>
              <a:rPr lang="de-DE" dirty="0"/>
              <a:t>Herrschaft, Partizipation und Demokratie</a:t>
            </a:r>
          </a:p>
          <a:p>
            <a:pPr marL="342900" indent="-342900">
              <a:lnSpc>
                <a:spcPts val="2400"/>
              </a:lnSpc>
              <a:buFont typeface="+mj-lt"/>
              <a:buAutoNum type="arabicParenR"/>
            </a:pPr>
            <a:r>
              <a:rPr lang="de-DE" dirty="0"/>
              <a:t>Wirtschaft, Arbeit und Konsum</a:t>
            </a:r>
          </a:p>
          <a:p>
            <a:pPr marL="342900" indent="-342900">
              <a:lnSpc>
                <a:spcPts val="2400"/>
              </a:lnSpc>
              <a:buFont typeface="+mj-lt"/>
              <a:buAutoNum type="arabicParenR"/>
            </a:pPr>
            <a:r>
              <a:rPr lang="de-DE" dirty="0"/>
              <a:t>Nachhaltige Entwicklung: Ökologie, Ökonomie, Gesellschaft</a:t>
            </a:r>
          </a:p>
          <a:p>
            <a:pPr marL="342900" indent="-342900">
              <a:lnSpc>
                <a:spcPts val="2400"/>
              </a:lnSpc>
              <a:buFont typeface="+mj-lt"/>
              <a:buAutoNum type="arabicParenR"/>
            </a:pPr>
            <a:r>
              <a:rPr lang="de-DE" dirty="0"/>
              <a:t>Innovation, Digitalisierung und Medien</a:t>
            </a:r>
          </a:p>
          <a:p>
            <a:pPr marL="342900" indent="-342900">
              <a:lnSpc>
                <a:spcPts val="2400"/>
              </a:lnSpc>
              <a:buFont typeface="+mj-lt"/>
              <a:buAutoNum type="arabicParenR"/>
            </a:pPr>
            <a:r>
              <a:rPr lang="de-DE" dirty="0"/>
              <a:t>Individuum und Gesellschaft</a:t>
            </a:r>
          </a:p>
        </p:txBody>
      </p:sp>
    </p:spTree>
    <p:extLst>
      <p:ext uri="{BB962C8B-B14F-4D97-AF65-F5344CB8AC3E}">
        <p14:creationId xmlns:p14="http://schemas.microsoft.com/office/powerpoint/2010/main" val="3970314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de-DE" sz="3200" dirty="0"/>
              <a:t/>
            </a:r>
            <a:br>
              <a:rPr lang="de-DE" sz="3200" dirty="0"/>
            </a:br>
            <a:r>
              <a:rPr lang="de-DE" dirty="0"/>
              <a:t>Überblick über die Inhaltsfelder (Abschnitt A)</a:t>
            </a:r>
            <a:br>
              <a:rPr lang="de-DE" dirty="0"/>
            </a:br>
            <a:endParaRPr lang="de-DE" dirty="0"/>
          </a:p>
        </p:txBody>
      </p:sp>
      <p:sp>
        <p:nvSpPr>
          <p:cNvPr id="6" name="Foliennummernplatzhalter 5"/>
          <p:cNvSpPr>
            <a:spLocks noGrp="1"/>
          </p:cNvSpPr>
          <p:nvPr>
            <p:ph type="sldNum" sz="quarter" idx="12"/>
          </p:nvPr>
        </p:nvSpPr>
        <p:spPr/>
        <p:txBody>
          <a:bodyPr/>
          <a:lstStyle/>
          <a:p>
            <a:pPr>
              <a:defRPr/>
            </a:pPr>
            <a:fld id="{D4627538-07BB-4367-A950-B4364842CE66}" type="slidenum">
              <a:rPr lang="de-DE"/>
              <a:pPr>
                <a:defRPr/>
              </a:pPr>
              <a:t>29</a:t>
            </a:fld>
            <a:endParaRPr lang="de-DE"/>
          </a:p>
        </p:txBody>
      </p:sp>
      <p:sp>
        <p:nvSpPr>
          <p:cNvPr id="11" name="Rechteck 10">
            <a:extLst>
              <a:ext uri="{FF2B5EF4-FFF2-40B4-BE49-F238E27FC236}">
                <a16:creationId xmlns:a16="http://schemas.microsoft.com/office/drawing/2014/main" id="{7A50C90D-A728-4934-8C53-3D2853FDA605}"/>
              </a:ext>
            </a:extLst>
          </p:cNvPr>
          <p:cNvSpPr/>
          <p:nvPr/>
        </p:nvSpPr>
        <p:spPr>
          <a:xfrm>
            <a:off x="1277634" y="1963862"/>
            <a:ext cx="6588732" cy="3946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4081CC17-2304-4628-83AD-615467DD6FAC}"/>
              </a:ext>
            </a:extLst>
          </p:cNvPr>
          <p:cNvSpPr txBox="1"/>
          <p:nvPr/>
        </p:nvSpPr>
        <p:spPr>
          <a:xfrm>
            <a:off x="3086894" y="2057747"/>
            <a:ext cx="2502160" cy="646331"/>
          </a:xfrm>
          <a:prstGeom prst="rect">
            <a:avLst/>
          </a:prstGeom>
          <a:noFill/>
        </p:spPr>
        <p:txBody>
          <a:bodyPr wrap="none" rtlCol="0">
            <a:spAutoFit/>
          </a:bodyPr>
          <a:lstStyle/>
          <a:p>
            <a:r>
              <a:rPr lang="de-DE" b="1" dirty="0"/>
              <a:t>Jahrgangsstufen 7 bis 10</a:t>
            </a:r>
          </a:p>
          <a:p>
            <a:endParaRPr lang="de-DE" b="1" dirty="0"/>
          </a:p>
        </p:txBody>
      </p:sp>
      <p:sp>
        <p:nvSpPr>
          <p:cNvPr id="16"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
        <p:nvSpPr>
          <p:cNvPr id="2" name="Rechteck 1"/>
          <p:cNvSpPr/>
          <p:nvPr/>
        </p:nvSpPr>
        <p:spPr>
          <a:xfrm>
            <a:off x="1511660" y="2415427"/>
            <a:ext cx="6120680" cy="3461845"/>
          </a:xfrm>
          <a:prstGeom prst="rect">
            <a:avLst/>
          </a:prstGeom>
        </p:spPr>
        <p:txBody>
          <a:bodyPr wrap="square">
            <a:spAutoFit/>
          </a:bodyPr>
          <a:lstStyle/>
          <a:p>
            <a:pPr marL="342900" indent="-342900">
              <a:lnSpc>
                <a:spcPts val="2400"/>
              </a:lnSpc>
              <a:buFont typeface="+mj-lt"/>
              <a:buAutoNum type="arabicParenR"/>
            </a:pPr>
            <a:r>
              <a:rPr lang="de-DE" dirty="0"/>
              <a:t>Herrschaft, Partizipation und Demokratie</a:t>
            </a:r>
          </a:p>
          <a:p>
            <a:pPr marL="342900" indent="-342900">
              <a:lnSpc>
                <a:spcPts val="2400"/>
              </a:lnSpc>
              <a:buFont typeface="+mj-lt"/>
              <a:buAutoNum type="arabicParenR"/>
            </a:pPr>
            <a:r>
              <a:rPr lang="de-DE" dirty="0"/>
              <a:t>Wirtschaft, Arbeit und Konsum</a:t>
            </a:r>
          </a:p>
          <a:p>
            <a:pPr marL="342900" indent="-342900">
              <a:lnSpc>
                <a:spcPts val="2400"/>
              </a:lnSpc>
              <a:buFont typeface="+mj-lt"/>
              <a:buAutoNum type="arabicParenR"/>
            </a:pPr>
            <a:r>
              <a:rPr lang="de-DE" dirty="0"/>
              <a:t>Nachhaltige Entwicklung: Ökologie, Ökonomie, Gesellschaft</a:t>
            </a:r>
          </a:p>
          <a:p>
            <a:pPr marL="342900" indent="-342900">
              <a:lnSpc>
                <a:spcPts val="2400"/>
              </a:lnSpc>
              <a:buFont typeface="+mj-lt"/>
              <a:buAutoNum type="arabicParenR"/>
            </a:pPr>
            <a:r>
              <a:rPr lang="de-DE" dirty="0"/>
              <a:t>Innovation, Digitalisierung und Medien</a:t>
            </a:r>
          </a:p>
          <a:p>
            <a:pPr marL="342900" indent="-342900">
              <a:lnSpc>
                <a:spcPts val="2400"/>
              </a:lnSpc>
              <a:buFont typeface="+mj-lt"/>
              <a:buAutoNum type="arabicParenR"/>
            </a:pPr>
            <a:r>
              <a:rPr lang="de-DE" dirty="0"/>
              <a:t>Individuum und Gesellschaft</a:t>
            </a:r>
          </a:p>
          <a:p>
            <a:pPr marL="342900" indent="-342900">
              <a:lnSpc>
                <a:spcPts val="2400"/>
              </a:lnSpc>
              <a:buFont typeface="+mj-lt"/>
              <a:buAutoNum type="arabicParenR"/>
            </a:pPr>
            <a:r>
              <a:rPr lang="de-DE" dirty="0"/>
              <a:t>Internationalisierung, Globalisierung und Migration</a:t>
            </a:r>
          </a:p>
          <a:p>
            <a:pPr marL="342900" indent="-342900">
              <a:lnSpc>
                <a:spcPts val="2400"/>
              </a:lnSpc>
              <a:buFont typeface="+mj-lt"/>
              <a:buAutoNum type="arabicParenR"/>
            </a:pPr>
            <a:r>
              <a:rPr lang="de-DE" dirty="0"/>
              <a:t>Disparitäten</a:t>
            </a:r>
          </a:p>
          <a:p>
            <a:pPr marL="342900" indent="-342900">
              <a:lnSpc>
                <a:spcPts val="2400"/>
              </a:lnSpc>
              <a:buFont typeface="+mj-lt"/>
              <a:buAutoNum type="arabicParenR"/>
            </a:pPr>
            <a:r>
              <a:rPr lang="de-DE" dirty="0"/>
              <a:t>Konflikt und Frieden</a:t>
            </a:r>
          </a:p>
          <a:p>
            <a:pPr marL="342900" indent="-342900">
              <a:lnSpc>
                <a:spcPts val="2400"/>
              </a:lnSpc>
              <a:buFont typeface="+mj-lt"/>
              <a:buAutoNum type="arabicParenR"/>
            </a:pPr>
            <a:r>
              <a:rPr lang="de-DE" dirty="0"/>
              <a:t>Nationalsozialismus und Zweiter Weltkrieg</a:t>
            </a:r>
          </a:p>
          <a:p>
            <a:pPr marL="342900" indent="-342900">
              <a:lnSpc>
                <a:spcPts val="2400"/>
              </a:lnSpc>
              <a:buFont typeface="+mj-lt"/>
              <a:buAutoNum type="arabicParenR"/>
            </a:pPr>
            <a:r>
              <a:rPr lang="de-DE" dirty="0"/>
              <a:t>Europa</a:t>
            </a:r>
          </a:p>
          <a:p>
            <a:pPr marL="342900" indent="-342900">
              <a:lnSpc>
                <a:spcPts val="2400"/>
              </a:lnSpc>
              <a:buFont typeface="+mj-lt"/>
              <a:buAutoNum type="arabicParenR"/>
            </a:pPr>
            <a:r>
              <a:rPr lang="de-DE" dirty="0"/>
              <a:t>Beruf und Arbeitswelt</a:t>
            </a:r>
            <a:endParaRPr lang="de-DE" sz="2000" dirty="0"/>
          </a:p>
        </p:txBody>
      </p:sp>
    </p:spTree>
    <p:extLst>
      <p:ext uri="{BB962C8B-B14F-4D97-AF65-F5344CB8AC3E}">
        <p14:creationId xmlns:p14="http://schemas.microsoft.com/office/powerpoint/2010/main" val="35120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844824"/>
            <a:ext cx="8147248" cy="381642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600" b="0" dirty="0">
                <a:solidFill>
                  <a:srgbClr val="0070C0"/>
                </a:solidFill>
                <a:latin typeface="+mn-lt"/>
              </a:rPr>
              <a:t>1. Merkmale der neuen Kernlehrpläne</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4133491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147248" cy="309634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Abschnitt B: Wirtschaft-Politik</a:t>
            </a:r>
            <a:br>
              <a:rPr lang="de-DE" sz="3600" b="0" dirty="0">
                <a:solidFill>
                  <a:srgbClr val="0070C0"/>
                </a:solidFill>
                <a:latin typeface="+mn-lt"/>
              </a:rPr>
            </a:br>
            <a:r>
              <a:rPr lang="de-DE" sz="3600" b="0" dirty="0">
                <a:solidFill>
                  <a:srgbClr val="0070C0"/>
                </a:solidFill>
                <a:latin typeface="+mn-lt"/>
              </a:rPr>
              <a:t>(fachspezifisch)</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119822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r>
              <a:rPr lang="de-DE"/>
              <a:t>Die wichtigsten Neuerungen</a:t>
            </a:r>
          </a:p>
        </p:txBody>
      </p:sp>
      <p:sp>
        <p:nvSpPr>
          <p:cNvPr id="25602" name="Inhaltsplatzhalter 2"/>
          <p:cNvSpPr>
            <a:spLocks noGrp="1"/>
          </p:cNvSpPr>
          <p:nvPr>
            <p:ph idx="1"/>
          </p:nvPr>
        </p:nvSpPr>
        <p:spPr>
          <a:xfrm>
            <a:off x="457200" y="1744663"/>
            <a:ext cx="8229600" cy="4205287"/>
          </a:xfrm>
        </p:spPr>
        <p:txBody>
          <a:bodyPr>
            <a:normAutofit fontScale="92500" lnSpcReduction="10000"/>
          </a:bodyPr>
          <a:lstStyle/>
          <a:p>
            <a:pPr marL="0" indent="0">
              <a:buNone/>
            </a:pPr>
            <a:r>
              <a:rPr lang="de-DE" dirty="0"/>
              <a:t>Das neue Fach Wirtschaft-Politik wird dem Lernbereich Gesellschaftslehre zugeordnet und ersetzt dort das bisherige Fach Politik</a:t>
            </a:r>
          </a:p>
          <a:p>
            <a:pPr lvl="1"/>
            <a:r>
              <a:rPr lang="de-DE" dirty="0"/>
              <a:t>Enge inhaltliche Verzahnung der beiden Fächer</a:t>
            </a:r>
          </a:p>
          <a:p>
            <a:pPr lvl="1"/>
            <a:r>
              <a:rPr lang="de-DE" dirty="0"/>
              <a:t>Zusammenführung der drei Bezugsdisziplinen</a:t>
            </a:r>
          </a:p>
          <a:p>
            <a:pPr lvl="2">
              <a:buFont typeface="Wingdings" panose="05000000000000000000" pitchFamily="2" charset="2"/>
              <a:buChar char="Ø"/>
            </a:pPr>
            <a:r>
              <a:rPr lang="de-DE" dirty="0"/>
              <a:t>Ökonomie </a:t>
            </a:r>
          </a:p>
          <a:p>
            <a:pPr lvl="2">
              <a:buFont typeface="Wingdings" panose="05000000000000000000" pitchFamily="2" charset="2"/>
              <a:buChar char="Ø"/>
            </a:pPr>
            <a:r>
              <a:rPr lang="de-DE" dirty="0"/>
              <a:t>Politikwissenschaft </a:t>
            </a:r>
          </a:p>
          <a:p>
            <a:pPr lvl="2">
              <a:buFont typeface="Wingdings" panose="05000000000000000000" pitchFamily="2" charset="2"/>
              <a:buChar char="Ø"/>
            </a:pPr>
            <a:r>
              <a:rPr lang="de-DE" dirty="0"/>
              <a:t>Soziologie</a:t>
            </a:r>
          </a:p>
          <a:p>
            <a:pPr lvl="1"/>
            <a:r>
              <a:rPr lang="de-DE" dirty="0"/>
              <a:t>Angleichung an die Fächerstruktur des Gymnasiums</a:t>
            </a:r>
          </a:p>
          <a:p>
            <a:pPr marL="0" indent="0">
              <a:buNone/>
            </a:pPr>
            <a:endParaRPr lang="de-DE" dirty="0"/>
          </a:p>
          <a:p>
            <a:pPr marL="0" indent="0">
              <a:buNone/>
            </a:pPr>
            <a:r>
              <a:rPr lang="de-DE" dirty="0"/>
              <a:t>Stundenumfang </a:t>
            </a:r>
            <a:r>
              <a:rPr lang="de-DE" sz="2000" dirty="0"/>
              <a:t>(gem. APO-GE/SK):</a:t>
            </a:r>
            <a:r>
              <a:rPr lang="de-DE" sz="2200" dirty="0"/>
              <a:t> </a:t>
            </a:r>
            <a:r>
              <a:rPr lang="de-DE" sz="2200" dirty="0" smtClean="0"/>
              <a:t>mindestens 9 </a:t>
            </a:r>
            <a:r>
              <a:rPr lang="de-DE" sz="2200" dirty="0"/>
              <a:t>Wochenstunden</a:t>
            </a:r>
          </a:p>
          <a:p>
            <a:pPr marL="457200" lvl="1" indent="0">
              <a:buNone/>
            </a:pPr>
            <a:endParaRPr lang="de-DE" sz="2200" strike="sngStrike" dirty="0">
              <a:highlight>
                <a:srgbClr val="FFFF00"/>
              </a:highlight>
            </a:endParaRPr>
          </a:p>
        </p:txBody>
      </p:sp>
      <p:sp>
        <p:nvSpPr>
          <p:cNvPr id="6" name="Foliennummernplatzhalter 5"/>
          <p:cNvSpPr>
            <a:spLocks noGrp="1"/>
          </p:cNvSpPr>
          <p:nvPr>
            <p:ph type="sldNum" sz="quarter" idx="12"/>
          </p:nvPr>
        </p:nvSpPr>
        <p:spPr/>
        <p:txBody>
          <a:bodyPr/>
          <a:lstStyle/>
          <a:p>
            <a:pPr>
              <a:defRPr/>
            </a:pPr>
            <a:fld id="{20876C36-66DC-4823-B46F-DBB634CE6356}" type="slidenum">
              <a:rPr lang="de-DE"/>
              <a:pPr>
                <a:defRPr/>
              </a:pPr>
              <a:t>31</a:t>
            </a:fld>
            <a:endParaRPr lang="de-DE"/>
          </a:p>
        </p:txBody>
      </p:sp>
      <p:sp>
        <p:nvSpPr>
          <p:cNvPr id="7" name="Fußzeilenplatzhalter 5"/>
          <p:cNvSpPr>
            <a:spLocks noGrp="1"/>
          </p:cNvSpPr>
          <p:nvPr>
            <p:ph type="ftr" sz="quarter" idx="11"/>
          </p:nvPr>
        </p:nvSpPr>
        <p:spPr>
          <a:xfrm>
            <a:off x="3419872" y="6381328"/>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1416943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r>
              <a:rPr lang="de-DE" dirty="0"/>
              <a:t>Die wichtigsten Kontinuitäten (I)</a:t>
            </a:r>
          </a:p>
        </p:txBody>
      </p:sp>
      <p:sp>
        <p:nvSpPr>
          <p:cNvPr id="3" name="Inhaltsplatzhalter 2"/>
          <p:cNvSpPr>
            <a:spLocks noGrp="1"/>
          </p:cNvSpPr>
          <p:nvPr>
            <p:ph idx="1"/>
          </p:nvPr>
        </p:nvSpPr>
        <p:spPr>
          <a:xfrm>
            <a:off x="457200" y="1700213"/>
            <a:ext cx="8229600" cy="4321075"/>
          </a:xfrm>
        </p:spPr>
        <p:txBody>
          <a:bodyPr rtlCol="0">
            <a:normAutofit fontScale="85000" lnSpcReduction="20000"/>
          </a:bodyPr>
          <a:lstStyle/>
          <a:p>
            <a:pPr marL="0" indent="0" fontAlgn="auto">
              <a:spcAft>
                <a:spcPts val="0"/>
              </a:spcAft>
              <a:buNone/>
              <a:defRPr/>
            </a:pPr>
            <a:r>
              <a:rPr lang="de-DE" sz="3600" dirty="0"/>
              <a:t>Kompetenzbereiche</a:t>
            </a:r>
          </a:p>
          <a:p>
            <a:pPr lvl="1" fontAlgn="auto">
              <a:spcAft>
                <a:spcPts val="0"/>
              </a:spcAft>
              <a:buFont typeface="Symbol" pitchFamily="2" charset="2"/>
              <a:buChar char="-"/>
              <a:defRPr/>
            </a:pPr>
            <a:r>
              <a:rPr lang="de-DE" sz="2800" dirty="0"/>
              <a:t>Sachkompetenz</a:t>
            </a:r>
          </a:p>
          <a:p>
            <a:pPr lvl="1" fontAlgn="auto">
              <a:spcAft>
                <a:spcPts val="0"/>
              </a:spcAft>
              <a:buFont typeface="Symbol" pitchFamily="2" charset="2"/>
              <a:buChar char="-"/>
              <a:defRPr/>
            </a:pPr>
            <a:r>
              <a:rPr lang="de-DE" sz="2800" dirty="0"/>
              <a:t>Methodenkompetenz</a:t>
            </a:r>
          </a:p>
          <a:p>
            <a:pPr lvl="1" fontAlgn="auto">
              <a:spcAft>
                <a:spcPts val="0"/>
              </a:spcAft>
              <a:buFont typeface="Symbol" pitchFamily="2" charset="2"/>
              <a:buChar char="-"/>
              <a:defRPr/>
            </a:pPr>
            <a:r>
              <a:rPr lang="de-DE" sz="2800" dirty="0"/>
              <a:t>Urteilskompetenz</a:t>
            </a:r>
          </a:p>
          <a:p>
            <a:pPr lvl="1" fontAlgn="auto">
              <a:spcAft>
                <a:spcPts val="0"/>
              </a:spcAft>
              <a:buFont typeface="Symbol" pitchFamily="2" charset="2"/>
              <a:buChar char="-"/>
              <a:defRPr/>
            </a:pPr>
            <a:r>
              <a:rPr lang="de-DE" sz="2800" dirty="0"/>
              <a:t>Handlungskompetenz</a:t>
            </a:r>
          </a:p>
          <a:p>
            <a:pPr marL="0" indent="0" fontAlgn="auto">
              <a:spcAft>
                <a:spcPts val="0"/>
              </a:spcAft>
              <a:buFont typeface="Arial" panose="020B0604020202020204" pitchFamily="34" charset="0"/>
              <a:buNone/>
              <a:defRPr/>
            </a:pPr>
            <a:endParaRPr lang="de-DE" sz="2400" dirty="0">
              <a:sym typeface="Wingdings" panose="05000000000000000000" pitchFamily="2" charset="2"/>
            </a:endParaRPr>
          </a:p>
          <a:p>
            <a:pPr marL="0" indent="0" fontAlgn="auto">
              <a:spcAft>
                <a:spcPts val="0"/>
              </a:spcAft>
              <a:buNone/>
              <a:defRPr/>
            </a:pPr>
            <a:r>
              <a:rPr lang="de-DE" sz="3600" dirty="0">
                <a:sym typeface="Wingdings" panose="05000000000000000000" pitchFamily="2" charset="2"/>
              </a:rPr>
              <a:t>Abstraktionsebenen</a:t>
            </a:r>
          </a:p>
          <a:p>
            <a:pPr lvl="1" fontAlgn="auto">
              <a:spcAft>
                <a:spcPts val="0"/>
              </a:spcAft>
              <a:buFont typeface="Symbol" pitchFamily="2" charset="2"/>
              <a:buChar char="-"/>
              <a:defRPr/>
            </a:pPr>
            <a:r>
              <a:rPr lang="de-DE" sz="2600" b="1" dirty="0">
                <a:sym typeface="Wingdings" panose="05000000000000000000" pitchFamily="2" charset="2"/>
              </a:rPr>
              <a:t>1. Ebene: </a:t>
            </a:r>
            <a:r>
              <a:rPr lang="de-DE" sz="2600" dirty="0">
                <a:sym typeface="Wingdings" panose="05000000000000000000" pitchFamily="2" charset="2"/>
              </a:rPr>
              <a:t>Beschreibungen der Kompetenzbereiche</a:t>
            </a:r>
          </a:p>
          <a:p>
            <a:pPr lvl="2" fontAlgn="auto">
              <a:spcAft>
                <a:spcPts val="0"/>
              </a:spcAft>
              <a:buFont typeface="Symbol" pitchFamily="2" charset="2"/>
              <a:buChar char="-"/>
              <a:defRPr/>
            </a:pPr>
            <a:r>
              <a:rPr lang="de-DE" sz="2600" b="1" dirty="0">
                <a:sym typeface="Wingdings" panose="05000000000000000000" pitchFamily="2" charset="2"/>
              </a:rPr>
              <a:t>2. Ebene: </a:t>
            </a:r>
            <a:r>
              <a:rPr lang="de-DE" sz="2600" dirty="0">
                <a:sym typeface="Wingdings" panose="05000000000000000000" pitchFamily="2" charset="2"/>
              </a:rPr>
              <a:t>Übergeordnete Kompetenzen differenziert bis zum Ende der Jahrgänge 5 und 6 und bis zum Ende der Sek. I.</a:t>
            </a:r>
          </a:p>
          <a:p>
            <a:pPr lvl="3" fontAlgn="auto">
              <a:spcAft>
                <a:spcPts val="0"/>
              </a:spcAft>
              <a:buFont typeface="Symbol" pitchFamily="2" charset="2"/>
              <a:buChar char="-"/>
              <a:defRPr/>
            </a:pPr>
            <a:r>
              <a:rPr lang="de-DE" sz="2600" b="1" dirty="0">
                <a:sym typeface="Wingdings" panose="05000000000000000000" pitchFamily="2" charset="2"/>
              </a:rPr>
              <a:t>3. Ebene: </a:t>
            </a:r>
            <a:r>
              <a:rPr lang="de-DE" sz="2600" dirty="0">
                <a:sym typeface="Wingdings" panose="05000000000000000000" pitchFamily="2" charset="2"/>
              </a:rPr>
              <a:t>Konkretisierte Kompetenzen zu den einzelnen Inhaltsfeldern </a:t>
            </a:r>
            <a:endParaRPr lang="de-DE" sz="2600" b="1" dirty="0"/>
          </a:p>
        </p:txBody>
      </p:sp>
      <p:sp>
        <p:nvSpPr>
          <p:cNvPr id="6" name="Foliennummernplatzhalter 5"/>
          <p:cNvSpPr>
            <a:spLocks noGrp="1"/>
          </p:cNvSpPr>
          <p:nvPr>
            <p:ph type="sldNum" sz="quarter" idx="12"/>
          </p:nvPr>
        </p:nvSpPr>
        <p:spPr/>
        <p:txBody>
          <a:bodyPr/>
          <a:lstStyle/>
          <a:p>
            <a:pPr>
              <a:defRPr/>
            </a:pPr>
            <a:fld id="{9C45AAFC-516F-4012-A44D-B90A156E970E}" type="slidenum">
              <a:rPr lang="de-DE"/>
              <a:pPr>
                <a:defRPr/>
              </a:pPr>
              <a:t>32</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4093764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r>
              <a:rPr lang="de-DE" dirty="0"/>
              <a:t>Die wichtigsten Kontinuitäten (II)</a:t>
            </a:r>
          </a:p>
        </p:txBody>
      </p:sp>
      <p:sp>
        <p:nvSpPr>
          <p:cNvPr id="3" name="Inhaltsplatzhalter 2"/>
          <p:cNvSpPr>
            <a:spLocks noGrp="1"/>
          </p:cNvSpPr>
          <p:nvPr>
            <p:ph idx="1"/>
          </p:nvPr>
        </p:nvSpPr>
        <p:spPr>
          <a:xfrm>
            <a:off x="457200" y="1700213"/>
            <a:ext cx="8229600" cy="4205287"/>
          </a:xfrm>
        </p:spPr>
        <p:txBody>
          <a:bodyPr rtlCol="0">
            <a:normAutofit/>
          </a:bodyPr>
          <a:lstStyle/>
          <a:p>
            <a:pPr marL="457200" lvl="1" indent="0" fontAlgn="auto">
              <a:spcAft>
                <a:spcPts val="0"/>
              </a:spcAft>
              <a:buNone/>
              <a:defRPr/>
            </a:pPr>
            <a:endParaRPr lang="de-DE" sz="2200" dirty="0"/>
          </a:p>
          <a:p>
            <a:pPr marL="0" indent="0" fontAlgn="auto">
              <a:spcAft>
                <a:spcPts val="0"/>
              </a:spcAft>
              <a:buNone/>
              <a:defRPr/>
            </a:pPr>
            <a:r>
              <a:rPr lang="de-DE" dirty="0"/>
              <a:t>Prinzip der Interdisziplinarität</a:t>
            </a:r>
          </a:p>
          <a:p>
            <a:pPr lvl="1" fontAlgn="auto">
              <a:spcAft>
                <a:spcPts val="0"/>
              </a:spcAft>
              <a:buFont typeface="Arial" panose="020B0604020202020204" pitchFamily="34" charset="0"/>
              <a:buChar char="–"/>
              <a:defRPr/>
            </a:pPr>
            <a:r>
              <a:rPr lang="de-DE" sz="2200" dirty="0"/>
              <a:t>ökonomisches Orientierungs- und Handlungswissen</a:t>
            </a:r>
          </a:p>
          <a:p>
            <a:pPr lvl="1" fontAlgn="auto">
              <a:spcAft>
                <a:spcPts val="0"/>
              </a:spcAft>
              <a:buFont typeface="Arial" panose="020B0604020202020204" pitchFamily="34" charset="0"/>
              <a:buChar char="–"/>
              <a:defRPr/>
            </a:pPr>
            <a:r>
              <a:rPr lang="de-DE" sz="2200" dirty="0"/>
              <a:t>Grundlagen der politischen Bildung </a:t>
            </a:r>
          </a:p>
          <a:p>
            <a:pPr lvl="1" fontAlgn="auto">
              <a:spcAft>
                <a:spcPts val="0"/>
              </a:spcAft>
              <a:buFont typeface="Arial" panose="020B0604020202020204" pitchFamily="34" charset="0"/>
              <a:buChar char="–"/>
              <a:defRPr/>
            </a:pPr>
            <a:r>
              <a:rPr lang="de-DE" sz="2200" dirty="0"/>
              <a:t>Grundlagen gesellschaftlicher Strukturen, Prozesse und Phänomene </a:t>
            </a:r>
          </a:p>
          <a:p>
            <a:pPr lvl="1" fontAlgn="auto">
              <a:spcAft>
                <a:spcPts val="0"/>
              </a:spcAft>
              <a:buFont typeface="Arial" panose="020B0604020202020204" pitchFamily="34" charset="0"/>
              <a:buChar char="–"/>
              <a:defRPr/>
            </a:pPr>
            <a:endParaRPr lang="de-DE" dirty="0"/>
          </a:p>
          <a:p>
            <a:pPr marL="0" indent="0" fontAlgn="auto">
              <a:spcAft>
                <a:spcPts val="0"/>
              </a:spcAft>
              <a:buFont typeface="Arial" panose="020B0604020202020204" pitchFamily="34" charset="0"/>
              <a:buNone/>
              <a:defRPr/>
            </a:pPr>
            <a:endParaRPr lang="de-DE" dirty="0"/>
          </a:p>
          <a:p>
            <a:pPr marL="0" indent="0" fontAlgn="auto">
              <a:spcAft>
                <a:spcPts val="0"/>
              </a:spcAft>
              <a:buFont typeface="Arial" panose="020B0604020202020204" pitchFamily="34" charset="0"/>
              <a:buNone/>
              <a:defRPr/>
            </a:pPr>
            <a:endParaRPr lang="de-DE" dirty="0"/>
          </a:p>
        </p:txBody>
      </p:sp>
      <p:sp>
        <p:nvSpPr>
          <p:cNvPr id="6" name="Foliennummernplatzhalter 5"/>
          <p:cNvSpPr>
            <a:spLocks noGrp="1"/>
          </p:cNvSpPr>
          <p:nvPr>
            <p:ph type="sldNum" sz="quarter" idx="12"/>
          </p:nvPr>
        </p:nvSpPr>
        <p:spPr/>
        <p:txBody>
          <a:bodyPr/>
          <a:lstStyle/>
          <a:p>
            <a:pPr>
              <a:defRPr/>
            </a:pPr>
            <a:fld id="{50E08F3D-A179-4B0A-B429-DA20A6471D5C}" type="slidenum">
              <a:rPr lang="de-DE"/>
              <a:pPr>
                <a:defRPr/>
              </a:pPr>
              <a:t>33</a:t>
            </a:fld>
            <a:endParaRPr lang="de-DE" dirty="0"/>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352471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p:nvPr>
        </p:nvSpPr>
        <p:spPr/>
        <p:txBody>
          <a:bodyPr/>
          <a:lstStyle/>
          <a:p>
            <a:r>
              <a:rPr lang="de-DE" dirty="0"/>
              <a:t>Aufgaben und Ziele des Faches </a:t>
            </a:r>
          </a:p>
        </p:txBody>
      </p:sp>
      <p:sp>
        <p:nvSpPr>
          <p:cNvPr id="6" name="Foliennummernplatzhalter 5"/>
          <p:cNvSpPr>
            <a:spLocks noGrp="1"/>
          </p:cNvSpPr>
          <p:nvPr>
            <p:ph type="sldNum" sz="quarter" idx="12"/>
          </p:nvPr>
        </p:nvSpPr>
        <p:spPr/>
        <p:txBody>
          <a:bodyPr/>
          <a:lstStyle/>
          <a:p>
            <a:pPr>
              <a:defRPr/>
            </a:pPr>
            <a:fld id="{97F6F1EA-150F-4BCE-9DB8-805C35859949}" type="slidenum">
              <a:rPr lang="de-DE"/>
              <a:pPr>
                <a:defRPr/>
              </a:pPr>
              <a:t>34</a:t>
            </a:fld>
            <a:endParaRPr lang="de-DE"/>
          </a:p>
        </p:txBody>
      </p:sp>
      <p:sp>
        <p:nvSpPr>
          <p:cNvPr id="27653" name="Inhaltsplatzhalter 2"/>
          <p:cNvSpPr>
            <a:spLocks noGrp="1"/>
          </p:cNvSpPr>
          <p:nvPr>
            <p:ph idx="1"/>
          </p:nvPr>
        </p:nvSpPr>
        <p:spPr>
          <a:xfrm>
            <a:off x="457200" y="1700213"/>
            <a:ext cx="8229600" cy="4205287"/>
          </a:xfrm>
        </p:spPr>
        <p:txBody>
          <a:bodyPr/>
          <a:lstStyle/>
          <a:p>
            <a:pPr marL="0" indent="0" algn="ctr">
              <a:buNone/>
            </a:pPr>
            <a:r>
              <a:rPr lang="de-DE" dirty="0"/>
              <a:t/>
            </a:r>
            <a:br>
              <a:rPr lang="de-DE" dirty="0"/>
            </a:br>
            <a:r>
              <a:rPr lang="de-DE" b="1" dirty="0"/>
              <a:t>Entwicklung ökonomischer und politischer Mündigkeit</a:t>
            </a:r>
          </a:p>
          <a:p>
            <a:pPr marL="0" indent="0">
              <a:buNone/>
            </a:pPr>
            <a:endParaRPr lang="de-DE" dirty="0"/>
          </a:p>
          <a:p>
            <a:pPr marL="0" indent="0">
              <a:buNone/>
            </a:pPr>
            <a:r>
              <a:rPr lang="de-DE" sz="2400" b="1" dirty="0"/>
              <a:t>Ziel</a:t>
            </a:r>
            <a:r>
              <a:rPr lang="de-DE" sz="2400" dirty="0"/>
              <a:t> ist es, die Schülerinnen und Schüler zu befähigen,</a:t>
            </a:r>
          </a:p>
          <a:p>
            <a:pPr lvl="1"/>
            <a:r>
              <a:rPr lang="de-DE" sz="2400" dirty="0"/>
              <a:t>ihre Interessen in Wirtschaft, Politik und Gesellschaft mündig zu vertreten,</a:t>
            </a:r>
          </a:p>
          <a:p>
            <a:pPr lvl="1"/>
            <a:r>
              <a:rPr lang="de-DE" sz="2400" dirty="0"/>
              <a:t>sachkundig zu urteilen,</a:t>
            </a:r>
          </a:p>
          <a:p>
            <a:pPr lvl="1"/>
            <a:r>
              <a:rPr lang="de-DE" sz="2400" dirty="0"/>
              <a:t>verantwortungsvoll sowie demokratisch zu handeln.</a:t>
            </a:r>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578512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idx="4294967295"/>
          </p:nvPr>
        </p:nvSpPr>
        <p:spPr>
          <a:xfrm>
            <a:off x="457200" y="1125538"/>
            <a:ext cx="8229600" cy="431800"/>
          </a:xfrm>
        </p:spPr>
        <p:txBody>
          <a:bodyPr/>
          <a:lstStyle/>
          <a:p>
            <a:r>
              <a:rPr lang="de-DE" dirty="0"/>
              <a:t>Strukturmerkmale des KLP Wirtschaft-Politik</a:t>
            </a:r>
          </a:p>
        </p:txBody>
      </p:sp>
      <p:sp>
        <p:nvSpPr>
          <p:cNvPr id="15" name="Foliennummernplatzhalter 14"/>
          <p:cNvSpPr txBox="1">
            <a:spLocks noGrp="1"/>
          </p:cNvSpPr>
          <p:nvPr/>
        </p:nvSpPr>
        <p:spPr>
          <a:xfrm>
            <a:off x="8101013" y="6356350"/>
            <a:ext cx="585787" cy="365125"/>
          </a:xfrm>
          <a:prstGeom prst="rect">
            <a:avLst/>
          </a:prstGeom>
          <a:noFill/>
        </p:spPr>
        <p:txBody>
          <a:bodyPr anchor="ctr"/>
          <a:lstStyle/>
          <a:p>
            <a:pPr algn="r" fontAlgn="auto">
              <a:spcBef>
                <a:spcPts val="0"/>
              </a:spcBef>
              <a:spcAft>
                <a:spcPts val="0"/>
              </a:spcAft>
              <a:defRPr/>
            </a:pPr>
            <a:fld id="{7D5A5DB2-EBE2-4EB7-8A69-30F9B956EC1E}" type="slidenum">
              <a:rPr lang="de-DE" sz="1200">
                <a:solidFill>
                  <a:schemeClr val="tx1">
                    <a:tint val="75000"/>
                  </a:schemeClr>
                </a:solidFill>
                <a:latin typeface="+mn-lt"/>
                <a:cs typeface="+mn-cs"/>
              </a:rPr>
              <a:pPr algn="r" fontAlgn="auto">
                <a:spcBef>
                  <a:spcPts val="0"/>
                </a:spcBef>
                <a:spcAft>
                  <a:spcPts val="0"/>
                </a:spcAft>
                <a:defRPr/>
              </a:pPr>
              <a:t>35</a:t>
            </a:fld>
            <a:endParaRPr lang="de-DE" sz="1200">
              <a:solidFill>
                <a:schemeClr val="tx1">
                  <a:tint val="75000"/>
                </a:schemeClr>
              </a:solidFill>
              <a:latin typeface="+mn-lt"/>
              <a:cs typeface="+mn-cs"/>
            </a:endParaRPr>
          </a:p>
        </p:txBody>
      </p:sp>
      <p:sp>
        <p:nvSpPr>
          <p:cNvPr id="59398" name="Inhaltsplatzhalter 2"/>
          <p:cNvSpPr>
            <a:spLocks noGrp="1"/>
          </p:cNvSpPr>
          <p:nvPr>
            <p:ph idx="4294967295"/>
          </p:nvPr>
        </p:nvSpPr>
        <p:spPr>
          <a:xfrm>
            <a:off x="922356" y="1701801"/>
            <a:ext cx="8229600" cy="4205287"/>
          </a:xfrm>
        </p:spPr>
        <p:txBody>
          <a:bodyPr>
            <a:normAutofit lnSpcReduction="10000"/>
          </a:bodyPr>
          <a:lstStyle/>
          <a:p>
            <a:pPr marL="0" indent="0">
              <a:buNone/>
            </a:pPr>
            <a:r>
              <a:rPr lang="de-DE" dirty="0"/>
              <a:t>Inhaltsfelder</a:t>
            </a:r>
          </a:p>
          <a:p>
            <a:pPr marL="457200" lvl="1" indent="0">
              <a:buNone/>
            </a:pPr>
            <a:r>
              <a:rPr lang="de-DE" sz="2200" dirty="0"/>
              <a:t>12 Inhaltsfelder (IF)</a:t>
            </a:r>
            <a:br>
              <a:rPr lang="de-DE" sz="2200" dirty="0"/>
            </a:br>
            <a:endParaRPr lang="de-DE" sz="2200" dirty="0"/>
          </a:p>
          <a:p>
            <a:pPr lvl="1">
              <a:buFont typeface="Symbol" pitchFamily="2" charset="2"/>
              <a:buChar char="-"/>
            </a:pPr>
            <a:r>
              <a:rPr lang="de-DE" sz="2200" dirty="0"/>
              <a:t>Jahrgangsstufe 5 und 6: 	5 Inhaltsfelder</a:t>
            </a:r>
          </a:p>
          <a:p>
            <a:pPr lvl="1">
              <a:buFont typeface="Symbol" pitchFamily="2" charset="2"/>
              <a:buChar char="-"/>
            </a:pPr>
            <a:r>
              <a:rPr lang="de-DE" sz="2200" dirty="0"/>
              <a:t>Jahrgangsstufe 7 bis 10: 	11 Inhaltsfeder                                                  				(davon 4 identisch mit Jg. 5/6)</a:t>
            </a:r>
            <a:endParaRPr lang="de-DE" sz="2200" dirty="0">
              <a:solidFill>
                <a:srgbClr val="FF0000"/>
              </a:solidFill>
              <a:highlight>
                <a:srgbClr val="FFFF00"/>
              </a:highlight>
            </a:endParaRPr>
          </a:p>
          <a:p>
            <a:endParaRPr lang="de-DE" sz="2200" dirty="0"/>
          </a:p>
          <a:p>
            <a:pPr>
              <a:buFont typeface="Arial" charset="0"/>
              <a:buNone/>
            </a:pPr>
            <a:r>
              <a:rPr lang="de-DE" dirty="0"/>
              <a:t>Inhaltsfelder stellen keine Unterrichtsvorhaben dar. </a:t>
            </a:r>
          </a:p>
          <a:p>
            <a:pPr>
              <a:buFont typeface="Arial" charset="0"/>
              <a:buNone/>
            </a:pPr>
            <a:r>
              <a:rPr lang="de-DE" dirty="0"/>
              <a:t>Über Unterrichtsvorhaben lässt sich eine Verknüpfung </a:t>
            </a:r>
          </a:p>
          <a:p>
            <a:pPr>
              <a:buFont typeface="Arial" charset="0"/>
              <a:buNone/>
            </a:pPr>
            <a:r>
              <a:rPr lang="de-DE" dirty="0"/>
              <a:t>von Inhaltsfeldern realisieren. </a:t>
            </a:r>
          </a:p>
        </p:txBody>
      </p:sp>
      <p:sp>
        <p:nvSpPr>
          <p:cNvPr id="5" name="Foliennummernplatzhalter 4"/>
          <p:cNvSpPr>
            <a:spLocks noGrp="1"/>
          </p:cNvSpPr>
          <p:nvPr>
            <p:ph type="sldNum" sz="quarter" idx="12"/>
          </p:nvPr>
        </p:nvSpPr>
        <p:spPr/>
        <p:txBody>
          <a:bodyPr/>
          <a:lstStyle/>
          <a:p>
            <a:fld id="{512A4277-7E7A-4AAF-BFC7-47646BF5CD0C}" type="slidenum">
              <a:rPr lang="de-DE" smtClean="0"/>
              <a:t>35</a:t>
            </a:fld>
            <a:endParaRPr lang="de-DE"/>
          </a:p>
        </p:txBody>
      </p:sp>
      <p:sp>
        <p:nvSpPr>
          <p:cNvPr id="9"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545845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Strukturmerkmale des KLP Wirtschaft-Politik</a:t>
            </a:r>
          </a:p>
        </p:txBody>
      </p:sp>
      <p:sp>
        <p:nvSpPr>
          <p:cNvPr id="3" name="Inhaltsplatzhalter 2"/>
          <p:cNvSpPr>
            <a:spLocks noGrp="1"/>
          </p:cNvSpPr>
          <p:nvPr>
            <p:ph idx="1"/>
          </p:nvPr>
        </p:nvSpPr>
        <p:spPr/>
        <p:txBody>
          <a:bodyPr>
            <a:normAutofit fontScale="92500"/>
          </a:bodyPr>
          <a:lstStyle/>
          <a:p>
            <a:pPr marL="0" indent="0">
              <a:buNone/>
            </a:pPr>
            <a:r>
              <a:rPr lang="de-DE" dirty="0"/>
              <a:t>Sowohl in Jg. 5./6. als auch in Jg. 7-10 zu vermittelnde Inhaltsfelder</a:t>
            </a:r>
          </a:p>
          <a:p>
            <a:pPr marL="0" indent="0">
              <a:buNone/>
            </a:pPr>
            <a:endParaRPr lang="de-DE" dirty="0"/>
          </a:p>
          <a:p>
            <a:pPr>
              <a:buNone/>
            </a:pPr>
            <a:r>
              <a:rPr lang="de-DE" dirty="0"/>
              <a:t>IF 1: 	Wirtschaftliches Handeln in der 	marktwirtschaftlichen Ordnung</a:t>
            </a:r>
          </a:p>
          <a:p>
            <a:pPr>
              <a:buNone/>
            </a:pPr>
            <a:r>
              <a:rPr lang="de-DE" dirty="0"/>
              <a:t>IF 2: 	Sicherung und Weiterentwicklung der Demokratie</a:t>
            </a:r>
          </a:p>
          <a:p>
            <a:pPr>
              <a:buNone/>
            </a:pPr>
            <a:r>
              <a:rPr lang="de-DE" dirty="0"/>
              <a:t>IF 3:	Nachhaltige Entwicklung in Wirtschaft, Politik </a:t>
            </a:r>
          </a:p>
          <a:p>
            <a:pPr>
              <a:buNone/>
            </a:pPr>
            <a:r>
              <a:rPr lang="de-DE" dirty="0"/>
              <a:t>		und Gesellschaft</a:t>
            </a:r>
          </a:p>
          <a:p>
            <a:pPr>
              <a:buNone/>
            </a:pPr>
            <a:r>
              <a:rPr lang="de-DE" dirty="0"/>
              <a:t>IF 4: 	Identität und Lebensgestaltung</a:t>
            </a:r>
          </a:p>
          <a:p>
            <a:pPr marL="0" indent="0">
              <a:buNone/>
            </a:pPr>
            <a:endParaRPr lang="de-DE" dirty="0"/>
          </a:p>
        </p:txBody>
      </p:sp>
      <p:sp>
        <p:nvSpPr>
          <p:cNvPr id="6" name="Foliennummernplatzhalter 5"/>
          <p:cNvSpPr>
            <a:spLocks noGrp="1"/>
          </p:cNvSpPr>
          <p:nvPr>
            <p:ph type="sldNum" sz="quarter" idx="12"/>
          </p:nvPr>
        </p:nvSpPr>
        <p:spPr/>
        <p:txBody>
          <a:bodyPr/>
          <a:lstStyle/>
          <a:p>
            <a:pPr>
              <a:defRPr/>
            </a:pPr>
            <a:fld id="{116DE0A1-DA30-4132-88C8-25B8B22FB0CD}" type="slidenum">
              <a:rPr lang="de-DE" smtClean="0"/>
              <a:pPr>
                <a:defRPr/>
              </a:pPr>
              <a:t>36</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1790012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idx="4294967295"/>
          </p:nvPr>
        </p:nvSpPr>
        <p:spPr>
          <a:xfrm>
            <a:off x="457200" y="1125538"/>
            <a:ext cx="8229600" cy="431800"/>
          </a:xfrm>
        </p:spPr>
        <p:txBody>
          <a:bodyPr/>
          <a:lstStyle/>
          <a:p>
            <a:r>
              <a:rPr lang="de-DE" dirty="0"/>
              <a:t>Strukturmerkmale des KLP Wirtschaft-Politik</a:t>
            </a:r>
          </a:p>
        </p:txBody>
      </p:sp>
      <p:sp>
        <p:nvSpPr>
          <p:cNvPr id="15" name="Foliennummernplatzhalter 14"/>
          <p:cNvSpPr txBox="1">
            <a:spLocks noGrp="1"/>
          </p:cNvSpPr>
          <p:nvPr/>
        </p:nvSpPr>
        <p:spPr>
          <a:xfrm>
            <a:off x="8101013" y="6356350"/>
            <a:ext cx="585787" cy="365125"/>
          </a:xfrm>
          <a:prstGeom prst="rect">
            <a:avLst/>
          </a:prstGeom>
          <a:noFill/>
        </p:spPr>
        <p:txBody>
          <a:bodyPr anchor="ctr"/>
          <a:lstStyle/>
          <a:p>
            <a:pPr algn="r" fontAlgn="auto">
              <a:spcBef>
                <a:spcPts val="0"/>
              </a:spcBef>
              <a:spcAft>
                <a:spcPts val="0"/>
              </a:spcAft>
              <a:defRPr/>
            </a:pPr>
            <a:fld id="{8D606F01-BB9D-416D-BF38-0B5CA4FC61C7}" type="slidenum">
              <a:rPr lang="de-DE" sz="1200">
                <a:solidFill>
                  <a:schemeClr val="tx1">
                    <a:tint val="75000"/>
                  </a:schemeClr>
                </a:solidFill>
                <a:latin typeface="+mn-lt"/>
                <a:cs typeface="+mn-cs"/>
              </a:rPr>
              <a:pPr algn="r" fontAlgn="auto">
                <a:spcBef>
                  <a:spcPts val="0"/>
                </a:spcBef>
                <a:spcAft>
                  <a:spcPts val="0"/>
                </a:spcAft>
                <a:defRPr/>
              </a:pPr>
              <a:t>37</a:t>
            </a:fld>
            <a:endParaRPr lang="de-DE" sz="1200">
              <a:solidFill>
                <a:schemeClr val="tx1">
                  <a:tint val="75000"/>
                </a:schemeClr>
              </a:solidFill>
              <a:latin typeface="+mn-lt"/>
              <a:cs typeface="+mn-cs"/>
            </a:endParaRPr>
          </a:p>
        </p:txBody>
      </p:sp>
      <p:sp>
        <p:nvSpPr>
          <p:cNvPr id="65542" name="Inhaltsplatzhalter 2"/>
          <p:cNvSpPr>
            <a:spLocks noGrp="1"/>
          </p:cNvSpPr>
          <p:nvPr>
            <p:ph idx="4294967295"/>
          </p:nvPr>
        </p:nvSpPr>
        <p:spPr>
          <a:xfrm>
            <a:off x="468313" y="1700213"/>
            <a:ext cx="8229600" cy="4205287"/>
          </a:xfrm>
        </p:spPr>
        <p:txBody>
          <a:bodyPr/>
          <a:lstStyle/>
          <a:p>
            <a:pPr marL="0" indent="0">
              <a:spcBef>
                <a:spcPct val="0"/>
              </a:spcBef>
              <a:buNone/>
            </a:pPr>
            <a:endParaRPr lang="de-DE" sz="2000" dirty="0"/>
          </a:p>
          <a:p>
            <a:pPr>
              <a:spcBef>
                <a:spcPct val="0"/>
              </a:spcBef>
              <a:buFontTx/>
              <a:buChar char="•"/>
            </a:pPr>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1410619329"/>
              </p:ext>
            </p:extLst>
          </p:nvPr>
        </p:nvGraphicFramePr>
        <p:xfrm>
          <a:off x="539552" y="1762472"/>
          <a:ext cx="8064896" cy="387096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573522391"/>
                    </a:ext>
                  </a:extLst>
                </a:gridCol>
                <a:gridCol w="4032448">
                  <a:extLst>
                    <a:ext uri="{9D8B030D-6E8A-4147-A177-3AD203B41FA5}">
                      <a16:colId xmlns:a16="http://schemas.microsoft.com/office/drawing/2014/main" val="209176982"/>
                    </a:ext>
                  </a:extLst>
                </a:gridCol>
              </a:tblGrid>
              <a:tr h="3608782">
                <a:tc>
                  <a:txBody>
                    <a:bodyPr/>
                    <a:lstStyle/>
                    <a:p>
                      <a:pPr marL="0" indent="0" algn="ctr">
                        <a:spcBef>
                          <a:spcPct val="0"/>
                        </a:spcBef>
                        <a:buFont typeface="Arial" panose="020B0604020202020204" pitchFamily="34" charset="0"/>
                        <a:buNone/>
                      </a:pPr>
                      <a:r>
                        <a:rPr lang="de-DE" sz="2800" dirty="0">
                          <a:solidFill>
                            <a:schemeClr val="tx1"/>
                          </a:solidFill>
                        </a:rPr>
                        <a:t>Inhaltsfelder</a:t>
                      </a:r>
                      <a:endParaRPr lang="de-DE" sz="2800" b="0" dirty="0">
                        <a:solidFill>
                          <a:schemeClr val="tx1"/>
                        </a:solidFill>
                      </a:endParaRPr>
                    </a:p>
                    <a:p>
                      <a:pPr marL="342900" indent="-342900">
                        <a:spcBef>
                          <a:spcPct val="0"/>
                        </a:spcBef>
                        <a:buFont typeface="Arial" panose="020B0604020202020204" pitchFamily="34" charset="0"/>
                        <a:buChar char="•"/>
                      </a:pPr>
                      <a:r>
                        <a:rPr lang="de-DE" sz="2200" b="0" dirty="0">
                          <a:solidFill>
                            <a:schemeClr val="tx1"/>
                          </a:solidFill>
                        </a:rPr>
                        <a:t>Inhaltsfeldbeschreibungen</a:t>
                      </a:r>
                    </a:p>
                    <a:p>
                      <a:pPr marL="342900" indent="-342900">
                        <a:spcBef>
                          <a:spcPct val="0"/>
                        </a:spcBef>
                        <a:buFont typeface="Arial" panose="020B0604020202020204" pitchFamily="34" charset="0"/>
                        <a:buChar char="•"/>
                      </a:pPr>
                      <a:r>
                        <a:rPr lang="de-DE" sz="2200" b="0" dirty="0">
                          <a:solidFill>
                            <a:schemeClr val="tx1"/>
                          </a:solidFill>
                        </a:rPr>
                        <a:t>Inhaltliche Schwerpunkte zu den IF, zum Teil differenziert nach den Jahrgängen 5/6  und den Jahrgängen 7 bis 10 </a:t>
                      </a:r>
                    </a:p>
                    <a:p>
                      <a:endParaRPr lang="de-DE" sz="2400" b="0" dirty="0">
                        <a:solidFill>
                          <a:schemeClr val="tx1"/>
                        </a:solidFill>
                      </a:endParaRPr>
                    </a:p>
                  </a:txBody>
                  <a:tcPr>
                    <a:solidFill>
                      <a:schemeClr val="accent1">
                        <a:lumMod val="20000"/>
                        <a:lumOff val="80000"/>
                      </a:schemeClr>
                    </a:solidFill>
                  </a:tcPr>
                </a:tc>
                <a:tc>
                  <a:txBody>
                    <a:bodyPr/>
                    <a:lstStyle/>
                    <a:p>
                      <a:pPr marL="0" indent="0" algn="ctr">
                        <a:spcBef>
                          <a:spcPct val="0"/>
                        </a:spcBef>
                        <a:buFont typeface="Arial" panose="020B0604020202020204" pitchFamily="34" charset="0"/>
                        <a:buNone/>
                      </a:pPr>
                      <a:r>
                        <a:rPr lang="de-DE" sz="2800" dirty="0">
                          <a:solidFill>
                            <a:schemeClr val="tx1"/>
                          </a:solidFill>
                        </a:rPr>
                        <a:t>Kompetenzen</a:t>
                      </a:r>
                      <a:endParaRPr lang="de-DE" sz="2800" b="0" dirty="0">
                        <a:solidFill>
                          <a:schemeClr val="tx1"/>
                        </a:solidFill>
                      </a:endParaRPr>
                    </a:p>
                    <a:p>
                      <a:pPr marL="342900" indent="-342900">
                        <a:spcBef>
                          <a:spcPct val="0"/>
                        </a:spcBef>
                        <a:buFont typeface="Arial" panose="020B0604020202020204" pitchFamily="34" charset="0"/>
                        <a:buChar char="•"/>
                      </a:pPr>
                      <a:r>
                        <a:rPr lang="de-DE" sz="2200" b="0" dirty="0">
                          <a:solidFill>
                            <a:schemeClr val="tx1"/>
                          </a:solidFill>
                        </a:rPr>
                        <a:t>Beschreibungen der Kompetenzbereiche</a:t>
                      </a:r>
                    </a:p>
                    <a:p>
                      <a:pPr marL="342900" indent="-342900">
                        <a:spcBef>
                          <a:spcPct val="0"/>
                        </a:spcBef>
                        <a:buFont typeface="Arial" panose="020B0604020202020204" pitchFamily="34" charset="0"/>
                        <a:buChar char="•"/>
                      </a:pPr>
                      <a:r>
                        <a:rPr lang="de-DE" sz="2200" b="0" dirty="0">
                          <a:solidFill>
                            <a:schemeClr val="tx1"/>
                          </a:solidFill>
                        </a:rPr>
                        <a:t>Übergeordnete Kompetenzerwartungen differenziert nach Jg. 5/6 und Jg. 7-10</a:t>
                      </a:r>
                      <a:endParaRPr lang="de-DE" sz="2200" b="0" strike="sngStrike" dirty="0">
                        <a:solidFill>
                          <a:schemeClr val="tx1"/>
                        </a:solidFill>
                      </a:endParaRPr>
                    </a:p>
                    <a:p>
                      <a:pPr marL="342900" indent="-342900">
                        <a:spcBef>
                          <a:spcPct val="0"/>
                        </a:spcBef>
                        <a:buFont typeface="Arial" panose="020B0604020202020204" pitchFamily="34" charset="0"/>
                        <a:buChar char="•"/>
                      </a:pPr>
                      <a:r>
                        <a:rPr lang="de-DE" sz="2200" b="0" dirty="0">
                          <a:solidFill>
                            <a:schemeClr val="tx1"/>
                          </a:solidFill>
                        </a:rPr>
                        <a:t>Konkretisierte Kompetenzerwartungen zu den IF im Bereich der Sach- und Urteilskompetenz</a:t>
                      </a:r>
                    </a:p>
                  </a:txBody>
                  <a:tcPr>
                    <a:solidFill>
                      <a:schemeClr val="accent1">
                        <a:lumMod val="20000"/>
                        <a:lumOff val="80000"/>
                      </a:schemeClr>
                    </a:solidFill>
                  </a:tcPr>
                </a:tc>
                <a:extLst>
                  <a:ext uri="{0D108BD9-81ED-4DB2-BD59-A6C34878D82A}">
                    <a16:rowId xmlns:a16="http://schemas.microsoft.com/office/drawing/2014/main" val="3970432888"/>
                  </a:ext>
                </a:extLst>
              </a:tr>
            </a:tbl>
          </a:graphicData>
        </a:graphic>
      </p:graphicFrame>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
        <p:nvSpPr>
          <p:cNvPr id="10"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029548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Stärkung der Fachlichkeit</a:t>
            </a:r>
          </a:p>
        </p:txBody>
      </p:sp>
      <p:sp>
        <p:nvSpPr>
          <p:cNvPr id="3" name="Inhaltsplatzhalter 2"/>
          <p:cNvSpPr>
            <a:spLocks noGrp="1"/>
          </p:cNvSpPr>
          <p:nvPr>
            <p:ph idx="1"/>
          </p:nvPr>
        </p:nvSpPr>
        <p:spPr/>
        <p:txBody>
          <a:bodyPr/>
          <a:lstStyle/>
          <a:p>
            <a:pPr marL="0" indent="0">
              <a:buNone/>
            </a:pPr>
            <a:r>
              <a:rPr lang="de-DE" dirty="0"/>
              <a:t>Leitendes Prinzip für die Konzeption aller Inhaltsfelder</a:t>
            </a:r>
          </a:p>
          <a:p>
            <a:pPr lvl="1"/>
            <a:r>
              <a:rPr lang="de-DE" sz="2200" dirty="0"/>
              <a:t>Präzisere Beschreibung der Inhaltsfelder</a:t>
            </a:r>
          </a:p>
          <a:p>
            <a:pPr lvl="1"/>
            <a:r>
              <a:rPr lang="de-DE" sz="2200" dirty="0"/>
              <a:t>Stärkere Konkretion von fachlichen Schwerpunkten</a:t>
            </a:r>
          </a:p>
          <a:p>
            <a:pPr lvl="1"/>
            <a:r>
              <a:rPr lang="de-DE" sz="2200" dirty="0"/>
              <a:t>Beschreibung fachlicher Prozesse durch konkretisierte Kompetenzerwartungen</a:t>
            </a:r>
          </a:p>
          <a:p>
            <a:pPr marL="0" indent="0">
              <a:buNone/>
            </a:pPr>
            <a:endParaRPr lang="de-DE" dirty="0"/>
          </a:p>
          <a:p>
            <a:pPr marL="0" indent="0">
              <a:buNone/>
            </a:pPr>
            <a:r>
              <a:rPr lang="de-DE" dirty="0"/>
              <a:t>Veranschaulichung am Inhaltsfeld 2: </a:t>
            </a:r>
            <a:br>
              <a:rPr lang="de-DE" dirty="0"/>
            </a:br>
            <a:r>
              <a:rPr lang="de-DE" dirty="0"/>
              <a:t>Sicherung und Weiterentwicklung der Demokratie (Jahrgangsstufen 5 und 6)</a:t>
            </a:r>
          </a:p>
          <a:p>
            <a:endParaRPr lang="de-DE" dirty="0"/>
          </a:p>
        </p:txBody>
      </p:sp>
      <p:sp>
        <p:nvSpPr>
          <p:cNvPr id="6" name="Foliennummernplatzhalter 5"/>
          <p:cNvSpPr>
            <a:spLocks noGrp="1"/>
          </p:cNvSpPr>
          <p:nvPr>
            <p:ph type="sldNum" sz="quarter" idx="12"/>
          </p:nvPr>
        </p:nvSpPr>
        <p:spPr/>
        <p:txBody>
          <a:bodyPr/>
          <a:lstStyle/>
          <a:p>
            <a:pPr>
              <a:defRPr/>
            </a:pPr>
            <a:fld id="{116DE0A1-DA30-4132-88C8-25B8B22FB0CD}" type="slidenum">
              <a:rPr lang="de-DE" smtClean="0"/>
              <a:pPr>
                <a:defRPr/>
              </a:pPr>
              <a:t>38</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328387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p:txBody>
          <a:bodyPr/>
          <a:lstStyle/>
          <a:p>
            <a:r>
              <a:rPr lang="de-DE" dirty="0"/>
              <a:t> Stärkung der Fachlichkeit</a:t>
            </a:r>
          </a:p>
        </p:txBody>
      </p:sp>
      <p:sp>
        <p:nvSpPr>
          <p:cNvPr id="3" name="Inhaltsplatzhalter 2"/>
          <p:cNvSpPr>
            <a:spLocks noGrp="1"/>
          </p:cNvSpPr>
          <p:nvPr>
            <p:ph idx="1"/>
          </p:nvPr>
        </p:nvSpPr>
        <p:spPr>
          <a:xfrm>
            <a:off x="457200" y="1700213"/>
            <a:ext cx="8229600" cy="4205287"/>
          </a:xfrm>
        </p:spPr>
        <p:txBody>
          <a:bodyPr rtlCol="0">
            <a:normAutofit/>
          </a:bodyPr>
          <a:lstStyle/>
          <a:p>
            <a:pPr marL="0" indent="0" fontAlgn="auto">
              <a:spcAft>
                <a:spcPts val="0"/>
              </a:spcAft>
              <a:buNone/>
              <a:defRPr/>
            </a:pPr>
            <a:r>
              <a:rPr lang="de-DE" dirty="0"/>
              <a:t>Präzisere Beschreibung der Inhaltsfelder</a:t>
            </a:r>
          </a:p>
          <a:p>
            <a:pPr marL="0" indent="0" fontAlgn="auto">
              <a:spcAft>
                <a:spcPts val="0"/>
              </a:spcAft>
              <a:buFont typeface="Arial" panose="020B0604020202020204" pitchFamily="34" charset="0"/>
              <a:buNone/>
              <a:defRPr/>
            </a:pPr>
            <a:endParaRPr lang="de-DE" u="sng" dirty="0"/>
          </a:p>
          <a:p>
            <a:pPr marL="0" indent="0" fontAlgn="auto">
              <a:spcAft>
                <a:spcPts val="0"/>
              </a:spcAft>
              <a:buFont typeface="Arial" panose="020B0604020202020204" pitchFamily="34" charset="0"/>
              <a:buNone/>
              <a:defRPr/>
            </a:pPr>
            <a:r>
              <a:rPr lang="de-DE" sz="2400" u="sng" dirty="0"/>
              <a:t>IF 2: Sicherung und Weiterentwicklung der Demokratie </a:t>
            </a:r>
          </a:p>
          <a:p>
            <a:pPr marL="0" indent="0">
              <a:buNone/>
              <a:defRPr/>
            </a:pPr>
            <a:r>
              <a:rPr lang="de-DE" dirty="0"/>
              <a:t>[…] In diesem Zusammenhang werden auch </a:t>
            </a:r>
            <a:r>
              <a:rPr lang="de-DE" b="1" dirty="0"/>
              <a:t>Formen politischer Beteiligung und Mitgestaltung und Mitbestimmung im politischen Nahbereich von Schule und Kommune</a:t>
            </a:r>
            <a:r>
              <a:rPr lang="de-DE" dirty="0"/>
              <a:t> sowie die damit einhergehenden Chancen, Rechte und Pflichten thematisiert. […] </a:t>
            </a:r>
            <a:r>
              <a:rPr lang="de-DE" sz="2000" dirty="0"/>
              <a:t>(KLP Gesellschaftslehre, Abschnitt B, Kap. 2.4)</a:t>
            </a:r>
          </a:p>
          <a:p>
            <a:pPr marL="0" indent="0" fontAlgn="auto">
              <a:spcAft>
                <a:spcPts val="0"/>
              </a:spcAft>
              <a:buFont typeface="Arial" panose="020B0604020202020204" pitchFamily="34" charset="0"/>
              <a:buNone/>
              <a:defRPr/>
            </a:pPr>
            <a:endParaRPr lang="de-DE" dirty="0"/>
          </a:p>
          <a:p>
            <a:pPr fontAlgn="auto">
              <a:spcAft>
                <a:spcPts val="0"/>
              </a:spcAft>
              <a:buFont typeface="Arial" panose="020B0604020202020204" pitchFamily="34" charset="0"/>
              <a:buChar char="•"/>
              <a:defRPr/>
            </a:pPr>
            <a:endParaRPr lang="de-DE" dirty="0"/>
          </a:p>
          <a:p>
            <a:pPr fontAlgn="auto">
              <a:spcAft>
                <a:spcPts val="0"/>
              </a:spcAft>
              <a:buFont typeface="Arial" panose="020B0604020202020204" pitchFamily="34" charset="0"/>
              <a:buChar char="•"/>
              <a:defRPr/>
            </a:pPr>
            <a:endParaRPr lang="de-DE" dirty="0"/>
          </a:p>
          <a:p>
            <a:pPr marL="0" indent="0" fontAlgn="auto">
              <a:spcAft>
                <a:spcPts val="0"/>
              </a:spcAft>
              <a:buFont typeface="Arial" panose="020B0604020202020204" pitchFamily="34" charset="0"/>
              <a:buNone/>
              <a:defRPr/>
            </a:pPr>
            <a:endParaRPr lang="de-DE" dirty="0"/>
          </a:p>
        </p:txBody>
      </p:sp>
      <p:sp>
        <p:nvSpPr>
          <p:cNvPr id="6" name="Foliennummernplatzhalter 5"/>
          <p:cNvSpPr>
            <a:spLocks noGrp="1"/>
          </p:cNvSpPr>
          <p:nvPr>
            <p:ph type="sldNum" sz="quarter" idx="12"/>
          </p:nvPr>
        </p:nvSpPr>
        <p:spPr/>
        <p:txBody>
          <a:bodyPr/>
          <a:lstStyle/>
          <a:p>
            <a:pPr>
              <a:defRPr/>
            </a:pPr>
            <a:fld id="{8B40DF9D-1C5A-4691-AF43-3FC41FF1C519}" type="slidenum">
              <a:rPr lang="de-DE"/>
              <a:pPr>
                <a:defRPr/>
              </a:pPr>
              <a:t>39</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94787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02086-DCB9-1F4A-8168-743B2088E29E}"/>
              </a:ext>
            </a:extLst>
          </p:cNvPr>
          <p:cNvSpPr>
            <a:spLocks noGrp="1"/>
          </p:cNvSpPr>
          <p:nvPr>
            <p:ph type="title"/>
          </p:nvPr>
        </p:nvSpPr>
        <p:spPr/>
        <p:txBody>
          <a:bodyPr/>
          <a:lstStyle/>
          <a:p>
            <a:r>
              <a:rPr lang="de-DE" dirty="0"/>
              <a:t>Ausgangslage</a:t>
            </a:r>
          </a:p>
        </p:txBody>
      </p:sp>
      <p:sp>
        <p:nvSpPr>
          <p:cNvPr id="3" name="Inhaltsplatzhalter 2">
            <a:extLst>
              <a:ext uri="{FF2B5EF4-FFF2-40B4-BE49-F238E27FC236}">
                <a16:creationId xmlns:a16="http://schemas.microsoft.com/office/drawing/2014/main" id="{B84DCEA9-4E23-6245-9FC0-C82C26F1C466}"/>
              </a:ext>
            </a:extLst>
          </p:cNvPr>
          <p:cNvSpPr>
            <a:spLocks noGrp="1"/>
          </p:cNvSpPr>
          <p:nvPr>
            <p:ph idx="1"/>
          </p:nvPr>
        </p:nvSpPr>
        <p:spPr/>
        <p:txBody>
          <a:bodyPr>
            <a:normAutofit/>
          </a:bodyPr>
          <a:lstStyle/>
          <a:p>
            <a:r>
              <a:rPr lang="de-DE" sz="2400" dirty="0" smtClean="0"/>
              <a:t>Stärkung bzw. Einführung </a:t>
            </a:r>
            <a:r>
              <a:rPr lang="de-DE" sz="2400" dirty="0"/>
              <a:t>des Schulfaches Wirtschaft an </a:t>
            </a:r>
            <a:r>
              <a:rPr lang="de-DE" sz="2400" dirty="0" smtClean="0"/>
              <a:t>Haupt-, Real-, Sekundar- und Gesamtschulen zum </a:t>
            </a:r>
            <a:r>
              <a:rPr lang="de-DE" sz="2400" dirty="0"/>
              <a:t>Schuljahr 2020/21</a:t>
            </a:r>
          </a:p>
          <a:p>
            <a:r>
              <a:rPr lang="de-DE" sz="2400" dirty="0"/>
              <a:t>Weiterentwicklungsbedarf der schulformspezifischen Kernlehrpläne </a:t>
            </a:r>
          </a:p>
          <a:p>
            <a:r>
              <a:rPr lang="de-DE" sz="2400" dirty="0"/>
              <a:t>Gewährleistung der Durchlässigkeit zwischen den Schulformen, insbesondere in der Jahrgangsstufe 5 und 6</a:t>
            </a:r>
          </a:p>
          <a:p>
            <a:r>
              <a:rPr lang="de-DE" sz="2400" dirty="0"/>
              <a:t>Anschlussfähigkeit an die KLP der GOSt</a:t>
            </a:r>
          </a:p>
          <a:p>
            <a:r>
              <a:rPr lang="de-DE" sz="2400" dirty="0"/>
              <a:t>zeitgemäße Anpassung und Weiterentwicklung (u.a. fachdidaktisch, fachwissenschaftlich)</a:t>
            </a:r>
          </a:p>
          <a:p>
            <a:pPr marL="0" indent="0">
              <a:buNone/>
            </a:pPr>
            <a:endParaRPr lang="de-DE" sz="2400" dirty="0"/>
          </a:p>
        </p:txBody>
      </p:sp>
      <p:sp>
        <p:nvSpPr>
          <p:cNvPr id="5" name="Fußzeilenplatzhalter 4">
            <a:extLst>
              <a:ext uri="{FF2B5EF4-FFF2-40B4-BE49-F238E27FC236}">
                <a16:creationId xmlns:a16="http://schemas.microsoft.com/office/drawing/2014/main" id="{6B3E6EDB-8E83-0C4C-B808-18FE136520FB}"/>
              </a:ext>
            </a:extLst>
          </p:cNvPr>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1896330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r>
              <a:rPr lang="de-DE"/>
              <a:t> Stärkung der Fachlichkeit</a:t>
            </a:r>
          </a:p>
        </p:txBody>
      </p:sp>
      <p:sp>
        <p:nvSpPr>
          <p:cNvPr id="3" name="Inhaltsplatzhalter 2"/>
          <p:cNvSpPr>
            <a:spLocks noGrp="1"/>
          </p:cNvSpPr>
          <p:nvPr>
            <p:ph idx="1"/>
          </p:nvPr>
        </p:nvSpPr>
        <p:spPr>
          <a:xfrm>
            <a:off x="457200" y="1700213"/>
            <a:ext cx="8229600" cy="4205287"/>
          </a:xfrm>
        </p:spPr>
        <p:txBody>
          <a:bodyPr rtlCol="0">
            <a:normAutofit lnSpcReduction="10000"/>
          </a:bodyPr>
          <a:lstStyle/>
          <a:p>
            <a:pPr marL="0" indent="0" fontAlgn="auto">
              <a:spcAft>
                <a:spcPts val="0"/>
              </a:spcAft>
              <a:buNone/>
              <a:defRPr/>
            </a:pPr>
            <a:r>
              <a:rPr lang="de-DE" dirty="0"/>
              <a:t>Stärkere Konkretion von fachlichen Schwerpunkten</a:t>
            </a:r>
          </a:p>
          <a:p>
            <a:pPr marL="0" indent="0" fontAlgn="auto">
              <a:spcAft>
                <a:spcPts val="0"/>
              </a:spcAft>
              <a:buFont typeface="Arial" panose="020B0604020202020204" pitchFamily="34" charset="0"/>
              <a:buNone/>
              <a:defRPr/>
            </a:pPr>
            <a:endParaRPr lang="de-DE" sz="2400" i="1" u="sng" dirty="0"/>
          </a:p>
          <a:p>
            <a:pPr fontAlgn="auto">
              <a:spcAft>
                <a:spcPts val="0"/>
              </a:spcAft>
              <a:buFont typeface="Symbol" panose="05050102010706020507" pitchFamily="18" charset="2"/>
              <a:buChar char="-"/>
              <a:defRPr/>
            </a:pPr>
            <a:r>
              <a:rPr lang="de-DE" sz="2400" dirty="0"/>
              <a:t>Leben in der Demokratie: Verknüpfung von Politik und Lebenswelt im Erfahrungsbereich von Kindern und Jugendlichen </a:t>
            </a:r>
          </a:p>
          <a:p>
            <a:pPr>
              <a:buFont typeface="Symbol" panose="05050102010706020507" pitchFamily="18" charset="2"/>
              <a:buChar char="-"/>
              <a:defRPr/>
            </a:pPr>
            <a:r>
              <a:rPr lang="de-DE" sz="2400" b="1" dirty="0"/>
              <a:t>Formen demokratischer Beteiligung in Schule und Stadt/Kreis/Gemeinde unter Berücksichtigung von Institutionen, Akteuren und Prozessen </a:t>
            </a:r>
          </a:p>
          <a:p>
            <a:pPr>
              <a:buFont typeface="Symbol" panose="05050102010706020507" pitchFamily="18" charset="2"/>
              <a:buChar char="-"/>
              <a:defRPr/>
            </a:pPr>
            <a:r>
              <a:rPr lang="de-DE" sz="2400" dirty="0"/>
              <a:t>Rechte und Pflichten von Kindern und Jugendlichen: Schulordnung, Schulgesetz, Jugendschutzgesetz</a:t>
            </a:r>
          </a:p>
          <a:p>
            <a:pPr marL="0" indent="0" fontAlgn="auto">
              <a:spcAft>
                <a:spcPts val="0"/>
              </a:spcAft>
              <a:buNone/>
              <a:defRPr/>
            </a:pPr>
            <a:r>
              <a:rPr lang="de-DE" sz="2000" dirty="0"/>
              <a:t>			(KLP Gesellschaftslehre, Abschnitt B, Kap. 2.5.1)</a:t>
            </a:r>
          </a:p>
          <a:p>
            <a:pPr marL="0" indent="0" fontAlgn="auto">
              <a:spcAft>
                <a:spcPts val="0"/>
              </a:spcAft>
              <a:buFont typeface="Arial" panose="020B0604020202020204" pitchFamily="34" charset="0"/>
              <a:buNone/>
              <a:defRPr/>
            </a:pPr>
            <a:endParaRPr lang="de-DE" sz="2400" b="1" dirty="0"/>
          </a:p>
          <a:p>
            <a:pPr marL="0" indent="0" fontAlgn="auto">
              <a:spcAft>
                <a:spcPts val="0"/>
              </a:spcAft>
              <a:buFont typeface="Arial" panose="020B0604020202020204" pitchFamily="34" charset="0"/>
              <a:buNone/>
              <a:defRPr/>
            </a:pPr>
            <a:endParaRPr lang="de-DE" sz="2400" dirty="0"/>
          </a:p>
          <a:p>
            <a:pPr fontAlgn="auto">
              <a:spcAft>
                <a:spcPts val="0"/>
              </a:spcAft>
              <a:buFont typeface="Arial" panose="020B0604020202020204" pitchFamily="34" charset="0"/>
              <a:buChar char="•"/>
              <a:defRPr/>
            </a:pPr>
            <a:endParaRPr lang="de-DE" dirty="0"/>
          </a:p>
          <a:p>
            <a:pPr fontAlgn="auto">
              <a:spcAft>
                <a:spcPts val="0"/>
              </a:spcAft>
              <a:buFont typeface="Arial" panose="020B0604020202020204" pitchFamily="34" charset="0"/>
              <a:buChar char="•"/>
              <a:defRPr/>
            </a:pPr>
            <a:endParaRPr lang="de-DE" dirty="0"/>
          </a:p>
          <a:p>
            <a:pPr marL="0" indent="0" fontAlgn="auto">
              <a:spcAft>
                <a:spcPts val="0"/>
              </a:spcAft>
              <a:buFont typeface="Arial" panose="020B0604020202020204" pitchFamily="34" charset="0"/>
              <a:buNone/>
              <a:defRPr/>
            </a:pPr>
            <a:endParaRPr lang="de-DE" dirty="0"/>
          </a:p>
        </p:txBody>
      </p:sp>
      <p:sp>
        <p:nvSpPr>
          <p:cNvPr id="6" name="Foliennummernplatzhalter 5"/>
          <p:cNvSpPr>
            <a:spLocks noGrp="1"/>
          </p:cNvSpPr>
          <p:nvPr>
            <p:ph type="sldNum" sz="quarter" idx="12"/>
          </p:nvPr>
        </p:nvSpPr>
        <p:spPr/>
        <p:txBody>
          <a:bodyPr/>
          <a:lstStyle/>
          <a:p>
            <a:pPr>
              <a:defRPr/>
            </a:pPr>
            <a:fld id="{95AAFEDB-EE6A-4C3B-B2EE-5E99E3FF30D4}" type="slidenum">
              <a:rPr lang="de-DE"/>
              <a:pPr>
                <a:defRPr/>
              </a:pPr>
              <a:t>40</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840790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p:txBody>
          <a:bodyPr/>
          <a:lstStyle/>
          <a:p>
            <a:r>
              <a:rPr lang="de-DE"/>
              <a:t> Stärkung der Fachlichkeit</a:t>
            </a:r>
          </a:p>
        </p:txBody>
      </p:sp>
      <p:sp>
        <p:nvSpPr>
          <p:cNvPr id="3" name="Inhaltsplatzhalter 2"/>
          <p:cNvSpPr>
            <a:spLocks noGrp="1"/>
          </p:cNvSpPr>
          <p:nvPr>
            <p:ph idx="1"/>
          </p:nvPr>
        </p:nvSpPr>
        <p:spPr>
          <a:xfrm>
            <a:off x="457200" y="1700213"/>
            <a:ext cx="8229600" cy="4205287"/>
          </a:xfrm>
        </p:spPr>
        <p:txBody>
          <a:bodyPr rtlCol="0">
            <a:normAutofit fontScale="92500" lnSpcReduction="10000"/>
          </a:bodyPr>
          <a:lstStyle/>
          <a:p>
            <a:pPr marL="0" indent="0" fontAlgn="auto">
              <a:spcAft>
                <a:spcPts val="0"/>
              </a:spcAft>
              <a:buNone/>
              <a:defRPr/>
            </a:pPr>
            <a:r>
              <a:rPr lang="de-DE" sz="2400" dirty="0"/>
              <a:t>Beschreibung fachlicher Prozesse durch konkretisierte Kompetenzerwartungen</a:t>
            </a:r>
          </a:p>
          <a:p>
            <a:pPr marL="0" indent="0" fontAlgn="auto">
              <a:spcAft>
                <a:spcPts val="0"/>
              </a:spcAft>
              <a:buFont typeface="Arial" panose="020B0604020202020204" pitchFamily="34" charset="0"/>
              <a:buNone/>
              <a:defRPr/>
            </a:pPr>
            <a:endParaRPr lang="de-DE" sz="1600" i="1" dirty="0"/>
          </a:p>
          <a:p>
            <a:pPr marL="0" indent="0" fontAlgn="auto">
              <a:spcAft>
                <a:spcPts val="0"/>
              </a:spcAft>
              <a:buFont typeface="Arial" panose="020B0604020202020204" pitchFamily="34" charset="0"/>
              <a:buNone/>
              <a:defRPr/>
            </a:pPr>
            <a:r>
              <a:rPr lang="de-DE" sz="2400" b="1" dirty="0"/>
              <a:t>Sachkompetenz</a:t>
            </a:r>
          </a:p>
          <a:p>
            <a:pPr marL="0" indent="0" fontAlgn="auto">
              <a:spcAft>
                <a:spcPts val="0"/>
              </a:spcAft>
              <a:buFont typeface="Arial" panose="020B0604020202020204" pitchFamily="34" charset="0"/>
              <a:buNone/>
              <a:defRPr/>
            </a:pPr>
            <a:r>
              <a:rPr lang="de-DE" sz="2400" dirty="0"/>
              <a:t>Die Schülerinnen und Schüler</a:t>
            </a:r>
          </a:p>
          <a:p>
            <a:pPr fontAlgn="auto">
              <a:spcAft>
                <a:spcPts val="0"/>
              </a:spcAft>
              <a:buFontTx/>
              <a:buChar char="-"/>
              <a:defRPr/>
            </a:pPr>
            <a:r>
              <a:rPr lang="de-DE" sz="2400" dirty="0"/>
              <a:t>erläutern in Grundzügen Aufbau und Aufgaben von Städten/Kreisen/Gemeinden, </a:t>
            </a:r>
          </a:p>
          <a:p>
            <a:pPr fontAlgn="auto">
              <a:spcAft>
                <a:spcPts val="0"/>
              </a:spcAft>
              <a:buFontTx/>
              <a:buChar char="-"/>
              <a:defRPr/>
            </a:pPr>
            <a:r>
              <a:rPr lang="de-DE" sz="2400" dirty="0"/>
              <a:t>erläutern Grundprinzipien, Aufbau und Aufgaben der Schülervertretung,</a:t>
            </a:r>
          </a:p>
          <a:p>
            <a:pPr fontAlgn="auto">
              <a:spcAft>
                <a:spcPts val="0"/>
              </a:spcAft>
              <a:buFontTx/>
              <a:buChar char="-"/>
              <a:defRPr/>
            </a:pPr>
            <a:r>
              <a:rPr lang="de-DE" sz="2400" b="1" dirty="0"/>
              <a:t>beschreiben die Funktion und Bedeutung von Wahlen und demokratischer Mitbestimmung auf schulischer sowie kommunaler Ebene. </a:t>
            </a:r>
            <a:r>
              <a:rPr lang="de-DE" sz="1800" dirty="0"/>
              <a:t>(KLP Gesellschaftslehre, Abschnitt B, Kap. 2.5.1, IF 2)</a:t>
            </a:r>
          </a:p>
          <a:p>
            <a:pPr fontAlgn="auto">
              <a:spcAft>
                <a:spcPts val="0"/>
              </a:spcAft>
              <a:buFontTx/>
              <a:buChar char="-"/>
              <a:defRPr/>
            </a:pPr>
            <a:endParaRPr lang="de-DE" sz="2400" b="1" dirty="0"/>
          </a:p>
        </p:txBody>
      </p:sp>
      <p:sp>
        <p:nvSpPr>
          <p:cNvPr id="6" name="Foliennummernplatzhalter 5"/>
          <p:cNvSpPr>
            <a:spLocks noGrp="1"/>
          </p:cNvSpPr>
          <p:nvPr>
            <p:ph type="sldNum" sz="quarter" idx="12"/>
          </p:nvPr>
        </p:nvSpPr>
        <p:spPr/>
        <p:txBody>
          <a:bodyPr/>
          <a:lstStyle/>
          <a:p>
            <a:pPr>
              <a:defRPr/>
            </a:pPr>
            <a:fld id="{D2149582-0BC4-476C-816E-F0B3FBADF3C9}" type="slidenum">
              <a:rPr lang="de-DE"/>
              <a:pPr>
                <a:defRPr/>
              </a:pPr>
              <a:t>41</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133875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p:txBody>
          <a:bodyPr/>
          <a:lstStyle/>
          <a:p>
            <a:r>
              <a:rPr lang="de-DE"/>
              <a:t> Stärkung der Fachlichkeit</a:t>
            </a:r>
          </a:p>
        </p:txBody>
      </p:sp>
      <p:sp>
        <p:nvSpPr>
          <p:cNvPr id="3" name="Inhaltsplatzhalter 2"/>
          <p:cNvSpPr>
            <a:spLocks noGrp="1"/>
          </p:cNvSpPr>
          <p:nvPr>
            <p:ph idx="1"/>
          </p:nvPr>
        </p:nvSpPr>
        <p:spPr>
          <a:xfrm>
            <a:off x="457200" y="1700213"/>
            <a:ext cx="8229600" cy="4205287"/>
          </a:xfrm>
        </p:spPr>
        <p:txBody>
          <a:bodyPr rtlCol="0">
            <a:normAutofit fontScale="92500" lnSpcReduction="20000"/>
          </a:bodyPr>
          <a:lstStyle/>
          <a:p>
            <a:pPr marL="0" indent="0" fontAlgn="auto">
              <a:spcAft>
                <a:spcPts val="0"/>
              </a:spcAft>
              <a:buNone/>
              <a:defRPr/>
            </a:pPr>
            <a:r>
              <a:rPr lang="de-DE" sz="2600" dirty="0"/>
              <a:t>Beschreibung fachlicher Prozesse durch konkretisierte Kompetenzerwartungen</a:t>
            </a:r>
          </a:p>
          <a:p>
            <a:pPr marL="0" indent="0" fontAlgn="auto">
              <a:spcAft>
                <a:spcPts val="0"/>
              </a:spcAft>
              <a:buFont typeface="Arial" panose="020B0604020202020204" pitchFamily="34" charset="0"/>
              <a:buNone/>
              <a:defRPr/>
            </a:pPr>
            <a:endParaRPr lang="de-DE" sz="1600" i="1" dirty="0"/>
          </a:p>
          <a:p>
            <a:pPr marL="0" indent="0" fontAlgn="auto">
              <a:spcAft>
                <a:spcPts val="0"/>
              </a:spcAft>
              <a:buFont typeface="Arial" panose="020B0604020202020204" pitchFamily="34" charset="0"/>
              <a:buNone/>
              <a:defRPr/>
            </a:pPr>
            <a:r>
              <a:rPr lang="de-DE" sz="2400" b="1" dirty="0"/>
              <a:t>Urteilskompetenz</a:t>
            </a:r>
          </a:p>
          <a:p>
            <a:pPr marL="0" indent="0" fontAlgn="auto">
              <a:spcAft>
                <a:spcPts val="0"/>
              </a:spcAft>
              <a:buFont typeface="Arial" panose="020B0604020202020204" pitchFamily="34" charset="0"/>
              <a:buNone/>
              <a:defRPr/>
            </a:pPr>
            <a:r>
              <a:rPr lang="de-DE" sz="2400" dirty="0"/>
              <a:t>Die Schülerinnen und Schüler</a:t>
            </a:r>
          </a:p>
          <a:p>
            <a:pPr fontAlgn="auto">
              <a:spcAft>
                <a:spcPts val="0"/>
              </a:spcAft>
              <a:buFontTx/>
              <a:buChar char="-"/>
              <a:defRPr/>
            </a:pPr>
            <a:r>
              <a:rPr lang="de-DE" sz="2400" b="1" dirty="0"/>
              <a:t>ermitteln die gesellschaftliche und politische Bedeutung demokratischer Beteiligung von Kindern und Jugendlichen in der Schule, </a:t>
            </a:r>
          </a:p>
          <a:p>
            <a:pPr fontAlgn="auto">
              <a:spcAft>
                <a:spcPts val="0"/>
              </a:spcAft>
              <a:buFontTx/>
              <a:buChar char="-"/>
              <a:defRPr/>
            </a:pPr>
            <a:r>
              <a:rPr lang="de-DE" sz="2400" dirty="0"/>
              <a:t>begründen die Bedeutung von Regeln und Rechten in Familie, Schule und Stadt/Kreis/Gemeinde,</a:t>
            </a:r>
          </a:p>
          <a:p>
            <a:pPr fontAlgn="auto">
              <a:spcAft>
                <a:spcPts val="0"/>
              </a:spcAft>
              <a:buFontTx/>
              <a:buChar char="-"/>
              <a:defRPr/>
            </a:pPr>
            <a:r>
              <a:rPr lang="de-DE" sz="2400" dirty="0"/>
              <a:t>ermitteln unterschiedliche Positionen, deren etwaige Interessengebundenheit sowie Kontroversität in kommunalen Entscheidungsprozessen. </a:t>
            </a:r>
            <a:r>
              <a:rPr lang="de-DE" sz="2000" dirty="0"/>
              <a:t>(KLP Gesellschaftslehre, Abschnitt B, Kap. 2.5.1, IF 2)</a:t>
            </a:r>
          </a:p>
          <a:p>
            <a:pPr fontAlgn="auto">
              <a:spcAft>
                <a:spcPts val="0"/>
              </a:spcAft>
              <a:buFontTx/>
              <a:buChar char="-"/>
              <a:defRPr/>
            </a:pPr>
            <a:endParaRPr lang="de-DE" sz="2400" dirty="0"/>
          </a:p>
        </p:txBody>
      </p:sp>
      <p:sp>
        <p:nvSpPr>
          <p:cNvPr id="6" name="Foliennummernplatzhalter 5"/>
          <p:cNvSpPr>
            <a:spLocks noGrp="1"/>
          </p:cNvSpPr>
          <p:nvPr>
            <p:ph type="sldNum" sz="quarter" idx="12"/>
          </p:nvPr>
        </p:nvSpPr>
        <p:spPr/>
        <p:txBody>
          <a:bodyPr/>
          <a:lstStyle/>
          <a:p>
            <a:pPr>
              <a:defRPr/>
            </a:pPr>
            <a:fld id="{D2149582-0BC4-476C-816E-F0B3FBADF3C9}" type="slidenum">
              <a:rPr lang="de-DE"/>
              <a:pPr>
                <a:defRPr/>
              </a:pPr>
              <a:t>42</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711655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de-DE" sz="3200" dirty="0"/>
              <a:t/>
            </a:r>
            <a:br>
              <a:rPr lang="de-DE" sz="3200" dirty="0"/>
            </a:br>
            <a:r>
              <a:rPr lang="de-DE" sz="3200" dirty="0"/>
              <a:t>Fachdidaktische Prinzipien</a:t>
            </a:r>
            <a:r>
              <a:rPr lang="de-DE" dirty="0"/>
              <a:t/>
            </a:r>
            <a:br>
              <a:rPr lang="de-DE" dirty="0"/>
            </a:br>
            <a:endParaRPr lang="de-DE" dirty="0"/>
          </a:p>
        </p:txBody>
      </p:sp>
      <p:sp>
        <p:nvSpPr>
          <p:cNvPr id="34818" name="Inhaltsplatzhalter 2"/>
          <p:cNvSpPr>
            <a:spLocks noGrp="1"/>
          </p:cNvSpPr>
          <p:nvPr>
            <p:ph idx="1"/>
          </p:nvPr>
        </p:nvSpPr>
        <p:spPr>
          <a:xfrm>
            <a:off x="457200" y="1700213"/>
            <a:ext cx="8229600" cy="4205287"/>
          </a:xfrm>
        </p:spPr>
        <p:txBody>
          <a:bodyPr/>
          <a:lstStyle/>
          <a:p>
            <a:pPr marL="0" indent="0">
              <a:buNone/>
            </a:pPr>
            <a:r>
              <a:rPr lang="de-DE" dirty="0"/>
              <a:t>Im KLP keine Vorgabe von fachdidaktischen </a:t>
            </a:r>
            <a:r>
              <a:rPr lang="de-DE" spc="-1" dirty="0">
                <a:solidFill>
                  <a:srgbClr val="000000"/>
                </a:solidFill>
                <a:ea typeface="DejaVu Sans"/>
              </a:rPr>
              <a:t>Prinzipien/Hinweisen zugunsten u.a. lerngruppen- bzw. standortbezogener Entscheidungen</a:t>
            </a:r>
          </a:p>
          <a:p>
            <a:pPr marL="0" indent="0">
              <a:buNone/>
            </a:pPr>
            <a:r>
              <a:rPr lang="de-DE" dirty="0"/>
              <a:t> </a:t>
            </a:r>
          </a:p>
          <a:p>
            <a:pPr lvl="1"/>
            <a:r>
              <a:rPr lang="de-DE" sz="2400" dirty="0"/>
              <a:t>Auswahl geeigneter fachdidaktischer Prinzipien zur Förderung fachlicher Kompetenzen </a:t>
            </a:r>
            <a:r>
              <a:rPr lang="de-DE" sz="2400" u="sng" dirty="0"/>
              <a:t>durch die Lehrkraft</a:t>
            </a:r>
          </a:p>
          <a:p>
            <a:pPr lvl="1"/>
            <a:r>
              <a:rPr lang="de-DE" sz="2400" dirty="0"/>
              <a:t>fachdidaktische Hinweise können im schulinternen Lehrplan </a:t>
            </a:r>
            <a:r>
              <a:rPr lang="de-DE" sz="2400" u="sng" dirty="0"/>
              <a:t>durch die Fachkonferenz</a:t>
            </a:r>
            <a:r>
              <a:rPr lang="de-DE" sz="2400" dirty="0"/>
              <a:t> festgelegt werden</a:t>
            </a:r>
          </a:p>
          <a:p>
            <a:endParaRPr lang="de-DE" dirty="0"/>
          </a:p>
        </p:txBody>
      </p:sp>
      <p:sp>
        <p:nvSpPr>
          <p:cNvPr id="6" name="Foliennummernplatzhalter 5"/>
          <p:cNvSpPr>
            <a:spLocks noGrp="1"/>
          </p:cNvSpPr>
          <p:nvPr>
            <p:ph type="sldNum" sz="quarter" idx="12"/>
          </p:nvPr>
        </p:nvSpPr>
        <p:spPr/>
        <p:txBody>
          <a:bodyPr/>
          <a:lstStyle/>
          <a:p>
            <a:pPr>
              <a:defRPr/>
            </a:pPr>
            <a:fld id="{D4627538-07BB-4367-A950-B4364842CE66}" type="slidenum">
              <a:rPr lang="de-DE"/>
              <a:pPr>
                <a:defRPr/>
              </a:pPr>
              <a:t>43</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1076020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de-DE" dirty="0"/>
              <a:t>Stärkung der ökonomischen Bildung</a:t>
            </a:r>
          </a:p>
        </p:txBody>
      </p:sp>
      <p:sp>
        <p:nvSpPr>
          <p:cNvPr id="6" name="Foliennummernplatzhalter 5"/>
          <p:cNvSpPr>
            <a:spLocks noGrp="1"/>
          </p:cNvSpPr>
          <p:nvPr>
            <p:ph type="sldNum" sz="quarter" idx="12"/>
          </p:nvPr>
        </p:nvSpPr>
        <p:spPr/>
        <p:txBody>
          <a:bodyPr/>
          <a:lstStyle/>
          <a:p>
            <a:pPr>
              <a:defRPr/>
            </a:pPr>
            <a:fld id="{D4627538-07BB-4367-A950-B4364842CE66}" type="slidenum">
              <a:rPr lang="de-DE"/>
              <a:pPr>
                <a:defRPr/>
              </a:pPr>
              <a:t>44</a:t>
            </a:fld>
            <a:endParaRPr lang="de-DE"/>
          </a:p>
        </p:txBody>
      </p:sp>
      <p:sp>
        <p:nvSpPr>
          <p:cNvPr id="7" name="Inhaltsplatzhalter 2">
            <a:extLst>
              <a:ext uri="{FF2B5EF4-FFF2-40B4-BE49-F238E27FC236}">
                <a16:creationId xmlns:a16="http://schemas.microsoft.com/office/drawing/2014/main" id="{3D4F41E0-9305-4AD7-BA84-679B0AA402E1}"/>
              </a:ext>
            </a:extLst>
          </p:cNvPr>
          <p:cNvSpPr>
            <a:spLocks noGrp="1"/>
          </p:cNvSpPr>
          <p:nvPr>
            <p:ph idx="1"/>
          </p:nvPr>
        </p:nvSpPr>
        <p:spPr>
          <a:xfrm>
            <a:off x="251520" y="1741488"/>
            <a:ext cx="8712968" cy="4205287"/>
          </a:xfrm>
        </p:spPr>
        <p:txBody>
          <a:bodyPr>
            <a:normAutofit lnSpcReduction="10000"/>
          </a:bodyPr>
          <a:lstStyle/>
          <a:p>
            <a:pPr marL="0" indent="0" fontAlgn="auto">
              <a:spcAft>
                <a:spcPts val="0"/>
              </a:spcAft>
              <a:buNone/>
              <a:defRPr/>
            </a:pPr>
            <a:r>
              <a:rPr lang="de-DE" sz="2100" dirty="0"/>
              <a:t>Insbesondere acht von zwölf obligatorischen Inhaltsfeldern stärken auf der Grundlage der Interdisziplinarität des Faches die ökonomische Bildung:</a:t>
            </a:r>
          </a:p>
          <a:p>
            <a:pPr marL="0" indent="0" fontAlgn="auto">
              <a:spcAft>
                <a:spcPts val="0"/>
              </a:spcAft>
              <a:buFont typeface="Arial" panose="020B0604020202020204" pitchFamily="34" charset="0"/>
              <a:buNone/>
              <a:defRPr/>
            </a:pPr>
            <a:r>
              <a:rPr lang="de-DE" sz="2100" dirty="0"/>
              <a:t>IF 1: 	Wirtschaftliches Handeln in der marktwirtschaftlichen Ordnung </a:t>
            </a:r>
          </a:p>
          <a:p>
            <a:pPr marL="0" indent="0" fontAlgn="auto">
              <a:spcAft>
                <a:spcPts val="0"/>
              </a:spcAft>
              <a:buFont typeface="Arial" panose="020B0604020202020204" pitchFamily="34" charset="0"/>
              <a:buNone/>
              <a:defRPr/>
            </a:pPr>
            <a:r>
              <a:rPr lang="de-DE" sz="2100" dirty="0"/>
              <a:t>IF 3: 	Nachhaltige Entwicklung in Wirtschaft, Politik und Gesellschaft </a:t>
            </a:r>
          </a:p>
          <a:p>
            <a:pPr marL="0" indent="0">
              <a:buNone/>
              <a:defRPr/>
            </a:pPr>
            <a:r>
              <a:rPr lang="de-DE" sz="2100" dirty="0"/>
              <a:t>IF 6: 	Unternehmen Arbeitgeber- und Arbeitnehmervertretungen in der 	Sozialen Marktwirtschaft</a:t>
            </a:r>
          </a:p>
          <a:p>
            <a:pPr marL="0" indent="0" fontAlgn="auto">
              <a:spcAft>
                <a:spcPts val="0"/>
              </a:spcAft>
              <a:buFont typeface="Arial" panose="020B0604020202020204" pitchFamily="34" charset="0"/>
              <a:buNone/>
              <a:defRPr/>
            </a:pPr>
            <a:r>
              <a:rPr lang="de-DE" sz="2100" dirty="0"/>
              <a:t>IF 7: 	Soziale Sicherung in Deutschland</a:t>
            </a:r>
          </a:p>
          <a:p>
            <a:pPr marL="0" indent="0" fontAlgn="auto">
              <a:spcAft>
                <a:spcPts val="0"/>
              </a:spcAft>
              <a:buFont typeface="Arial" panose="020B0604020202020204" pitchFamily="34" charset="0"/>
              <a:buNone/>
              <a:defRPr/>
            </a:pPr>
            <a:r>
              <a:rPr lang="de-DE" sz="2100" dirty="0"/>
              <a:t>IF 8: 	Handeln als Verbraucherinnen und Verbraucher</a:t>
            </a:r>
          </a:p>
          <a:p>
            <a:pPr marL="0" indent="0" fontAlgn="auto">
              <a:spcAft>
                <a:spcPts val="0"/>
              </a:spcAft>
              <a:buFont typeface="Arial" panose="020B0604020202020204" pitchFamily="34" charset="0"/>
              <a:buNone/>
              <a:defRPr/>
            </a:pPr>
            <a:r>
              <a:rPr lang="de-DE" sz="2100" dirty="0"/>
              <a:t>IF 9: 	Die Europäische Union als wirtschaftliche und politische 	Gemeinschaft</a:t>
            </a:r>
          </a:p>
          <a:p>
            <a:pPr marL="0" indent="0" fontAlgn="auto">
              <a:spcAft>
                <a:spcPts val="0"/>
              </a:spcAft>
              <a:buFont typeface="Arial" panose="020B0604020202020204" pitchFamily="34" charset="0"/>
              <a:buNone/>
              <a:defRPr/>
            </a:pPr>
            <a:r>
              <a:rPr lang="de-DE" sz="2100" dirty="0"/>
              <a:t>IF 10: 	Globalisierte Strukturen und Prozesse in der Wirtschaft</a:t>
            </a:r>
          </a:p>
          <a:p>
            <a:pPr marL="0" indent="0" fontAlgn="auto">
              <a:spcAft>
                <a:spcPts val="0"/>
              </a:spcAft>
              <a:buFont typeface="Arial" panose="020B0604020202020204" pitchFamily="34" charset="0"/>
              <a:buNone/>
              <a:defRPr/>
            </a:pPr>
            <a:r>
              <a:rPr lang="de-DE" sz="2100" dirty="0"/>
              <a:t>IF 12:	Beruf und Arbeitswelt</a:t>
            </a:r>
          </a:p>
        </p:txBody>
      </p:sp>
      <p:sp>
        <p:nvSpPr>
          <p:cNvPr id="8"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1884178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de-DE" sz="3200" dirty="0"/>
              <a:t/>
            </a:r>
            <a:br>
              <a:rPr lang="de-DE" sz="3200" dirty="0"/>
            </a:br>
            <a:r>
              <a:rPr lang="de-DE" dirty="0"/>
              <a:t>Stärkung der ökonomischen Bildung</a:t>
            </a:r>
            <a:br>
              <a:rPr lang="de-DE" dirty="0"/>
            </a:br>
            <a:endParaRPr lang="de-DE" dirty="0"/>
          </a:p>
        </p:txBody>
      </p:sp>
      <p:sp>
        <p:nvSpPr>
          <p:cNvPr id="6" name="Foliennummernplatzhalter 5"/>
          <p:cNvSpPr>
            <a:spLocks noGrp="1"/>
          </p:cNvSpPr>
          <p:nvPr>
            <p:ph type="sldNum" sz="quarter" idx="12"/>
          </p:nvPr>
        </p:nvSpPr>
        <p:spPr/>
        <p:txBody>
          <a:bodyPr/>
          <a:lstStyle/>
          <a:p>
            <a:pPr>
              <a:defRPr/>
            </a:pPr>
            <a:fld id="{D4627538-07BB-4367-A950-B4364842CE66}" type="slidenum">
              <a:rPr lang="de-DE"/>
              <a:pPr>
                <a:defRPr/>
              </a:pPr>
              <a:t>45</a:t>
            </a:fld>
            <a:endParaRPr lang="de-DE"/>
          </a:p>
        </p:txBody>
      </p:sp>
      <p:sp>
        <p:nvSpPr>
          <p:cNvPr id="9" name="Textfeld 8">
            <a:extLst>
              <a:ext uri="{FF2B5EF4-FFF2-40B4-BE49-F238E27FC236}">
                <a16:creationId xmlns:a16="http://schemas.microsoft.com/office/drawing/2014/main" id="{5A6F8C78-5CEE-4FBD-839C-2DC35947C419}"/>
              </a:ext>
            </a:extLst>
          </p:cNvPr>
          <p:cNvSpPr txBox="1"/>
          <p:nvPr/>
        </p:nvSpPr>
        <p:spPr>
          <a:xfrm>
            <a:off x="323528" y="2564904"/>
            <a:ext cx="4104456" cy="3093154"/>
          </a:xfrm>
          <a:prstGeom prst="rect">
            <a:avLst/>
          </a:prstGeom>
          <a:noFill/>
          <a:ln w="12700">
            <a:noFill/>
          </a:ln>
        </p:spPr>
        <p:txBody>
          <a:bodyPr wrap="square" rtlCol="0">
            <a:spAutoFit/>
          </a:bodyPr>
          <a:lstStyle/>
          <a:p>
            <a:r>
              <a:rPr lang="de-DE" i="1" u="sng" dirty="0"/>
              <a:t>Inhaltliche Schwerpunkte:</a:t>
            </a:r>
          </a:p>
          <a:p>
            <a:pPr marL="285750" lvl="0" indent="-285750">
              <a:spcAft>
                <a:spcPts val="600"/>
              </a:spcAft>
              <a:buFont typeface="Symbol" panose="05050102010706020507" pitchFamily="18" charset="2"/>
              <a:buChar char="-"/>
            </a:pPr>
            <a:r>
              <a:rPr lang="de-DE" dirty="0"/>
              <a:t>Wirtschaftliches Handeln als Grundlage menschlicher Existenz: Bedürfnisse, Bedarf und Güter </a:t>
            </a:r>
          </a:p>
          <a:p>
            <a:pPr marL="285750" lvl="0" indent="-285750">
              <a:spcAft>
                <a:spcPts val="600"/>
              </a:spcAft>
              <a:buFont typeface="Symbol" panose="05050102010706020507" pitchFamily="18" charset="2"/>
              <a:buChar char="-"/>
            </a:pPr>
            <a:r>
              <a:rPr lang="de-DE" dirty="0"/>
              <a:t>Funktionen des Geldes und Taschengeldverwendung </a:t>
            </a:r>
          </a:p>
          <a:p>
            <a:pPr marL="285750" lvl="0" indent="-285750">
              <a:spcAft>
                <a:spcPts val="600"/>
              </a:spcAft>
              <a:buFont typeface="Symbol" panose="05050102010706020507" pitchFamily="18" charset="2"/>
              <a:buChar char="-"/>
            </a:pPr>
            <a:r>
              <a:rPr lang="de-DE" dirty="0"/>
              <a:t>Rechte und Pflichten minderjähriger Verbraucherinnen und Verbraucher </a:t>
            </a:r>
          </a:p>
          <a:p>
            <a:pPr marL="285750" lvl="0" indent="-285750">
              <a:spcAft>
                <a:spcPts val="600"/>
              </a:spcAft>
              <a:buFont typeface="Symbol" panose="05050102010706020507" pitchFamily="18" charset="2"/>
              <a:buChar char="-"/>
            </a:pPr>
            <a:r>
              <a:rPr lang="de-DE" dirty="0"/>
              <a:t>Verkaufsstrategien in der Konsumgesellschaft </a:t>
            </a:r>
          </a:p>
        </p:txBody>
      </p:sp>
      <p:sp>
        <p:nvSpPr>
          <p:cNvPr id="10" name="Textfeld 9">
            <a:extLst>
              <a:ext uri="{FF2B5EF4-FFF2-40B4-BE49-F238E27FC236}">
                <a16:creationId xmlns:a16="http://schemas.microsoft.com/office/drawing/2014/main" id="{C92639AA-6D41-4F87-B487-AF36D2645FFF}"/>
              </a:ext>
            </a:extLst>
          </p:cNvPr>
          <p:cNvSpPr txBox="1"/>
          <p:nvPr/>
        </p:nvSpPr>
        <p:spPr>
          <a:xfrm>
            <a:off x="4788024" y="2564903"/>
            <a:ext cx="3816424" cy="2970044"/>
          </a:xfrm>
          <a:prstGeom prst="rect">
            <a:avLst/>
          </a:prstGeom>
          <a:noFill/>
          <a:ln w="12700">
            <a:noFill/>
          </a:ln>
        </p:spPr>
        <p:txBody>
          <a:bodyPr wrap="square" rtlCol="0">
            <a:spAutoFit/>
          </a:bodyPr>
          <a:lstStyle/>
          <a:p>
            <a:r>
              <a:rPr lang="de-DE" i="1" u="sng" dirty="0"/>
              <a:t>Inhaltliche Schwerpunkte:</a:t>
            </a:r>
          </a:p>
          <a:p>
            <a:pPr marL="285750" indent="-285750">
              <a:spcAft>
                <a:spcPts val="600"/>
              </a:spcAft>
              <a:buFont typeface="Symbol" panose="05050102010706020507" pitchFamily="18" charset="2"/>
              <a:buChar char="-"/>
            </a:pPr>
            <a:r>
              <a:rPr lang="de-DE" dirty="0"/>
              <a:t>Gesamtwirtschaftliche Ziele</a:t>
            </a:r>
          </a:p>
          <a:p>
            <a:pPr marL="285750" indent="-285750">
              <a:spcAft>
                <a:spcPts val="600"/>
              </a:spcAft>
              <a:buFont typeface="Symbol" panose="05050102010706020507" pitchFamily="18" charset="2"/>
              <a:buChar char="-"/>
            </a:pPr>
            <a:r>
              <a:rPr lang="de-DE" dirty="0"/>
              <a:t>Markt, Marktprozesse und Wirtschaftskreislauf </a:t>
            </a:r>
          </a:p>
          <a:p>
            <a:pPr marL="285750" indent="-285750">
              <a:spcAft>
                <a:spcPts val="600"/>
              </a:spcAft>
              <a:buFont typeface="Symbol" panose="05050102010706020507" pitchFamily="18" charset="2"/>
              <a:buChar char="-"/>
            </a:pPr>
            <a:r>
              <a:rPr lang="de-DE" dirty="0"/>
              <a:t>Freie und Soziale Marktwirtschaft, Wettbewerb</a:t>
            </a:r>
          </a:p>
          <a:p>
            <a:pPr marL="285750" indent="-285750">
              <a:spcAft>
                <a:spcPts val="600"/>
              </a:spcAft>
              <a:buFont typeface="Symbol" panose="05050102010706020507" pitchFamily="18" charset="2"/>
              <a:buChar char="-"/>
            </a:pPr>
            <a:r>
              <a:rPr lang="de-DE" dirty="0"/>
              <a:t>Alternative Wirtschaftsordnungen</a:t>
            </a:r>
          </a:p>
          <a:p>
            <a:pPr marL="285750" indent="-285750">
              <a:spcAft>
                <a:spcPts val="600"/>
              </a:spcAft>
              <a:buFont typeface="Symbol" panose="05050102010706020507" pitchFamily="18" charset="2"/>
              <a:buChar char="-"/>
            </a:pPr>
            <a:r>
              <a:rPr lang="de-DE" dirty="0"/>
              <a:t>Digitalisierung und Zahlungsverkehr</a:t>
            </a:r>
          </a:p>
          <a:p>
            <a:pPr>
              <a:spcAft>
                <a:spcPts val="600"/>
              </a:spcAft>
            </a:pPr>
            <a:endParaRPr lang="de-DE" dirty="0"/>
          </a:p>
        </p:txBody>
      </p:sp>
      <p:sp>
        <p:nvSpPr>
          <p:cNvPr id="11" name="Rechteck 10">
            <a:extLst>
              <a:ext uri="{FF2B5EF4-FFF2-40B4-BE49-F238E27FC236}">
                <a16:creationId xmlns:a16="http://schemas.microsoft.com/office/drawing/2014/main" id="{7A50C90D-A728-4934-8C53-3D2853FDA605}"/>
              </a:ext>
            </a:extLst>
          </p:cNvPr>
          <p:cNvSpPr/>
          <p:nvPr/>
        </p:nvSpPr>
        <p:spPr>
          <a:xfrm>
            <a:off x="323404" y="2564903"/>
            <a:ext cx="4248596" cy="3370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2D6F2F64-E91D-437B-8A47-941B5B9D56D8}"/>
              </a:ext>
            </a:extLst>
          </p:cNvPr>
          <p:cNvSpPr/>
          <p:nvPr/>
        </p:nvSpPr>
        <p:spPr>
          <a:xfrm>
            <a:off x="4705672" y="2564903"/>
            <a:ext cx="4042792" cy="3370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31625108-2940-469F-B1DA-D1E03D614375}"/>
              </a:ext>
            </a:extLst>
          </p:cNvPr>
          <p:cNvSpPr txBox="1"/>
          <p:nvPr/>
        </p:nvSpPr>
        <p:spPr>
          <a:xfrm>
            <a:off x="5571793" y="2143610"/>
            <a:ext cx="2248885" cy="369332"/>
          </a:xfrm>
          <a:prstGeom prst="rect">
            <a:avLst/>
          </a:prstGeom>
          <a:noFill/>
        </p:spPr>
        <p:txBody>
          <a:bodyPr wrap="none" rtlCol="0">
            <a:spAutoFit/>
          </a:bodyPr>
          <a:lstStyle/>
          <a:p>
            <a:r>
              <a:rPr lang="de-DE" b="1" dirty="0"/>
              <a:t>Jahrgangsstufen 7- 10</a:t>
            </a:r>
          </a:p>
        </p:txBody>
      </p:sp>
      <p:sp>
        <p:nvSpPr>
          <p:cNvPr id="14" name="Textfeld 13">
            <a:extLst>
              <a:ext uri="{FF2B5EF4-FFF2-40B4-BE49-F238E27FC236}">
                <a16:creationId xmlns:a16="http://schemas.microsoft.com/office/drawing/2014/main" id="{4081CC17-2304-4628-83AD-615467DD6FAC}"/>
              </a:ext>
            </a:extLst>
          </p:cNvPr>
          <p:cNvSpPr txBox="1"/>
          <p:nvPr/>
        </p:nvSpPr>
        <p:spPr>
          <a:xfrm>
            <a:off x="1107043" y="2195571"/>
            <a:ext cx="2537426" cy="646331"/>
          </a:xfrm>
          <a:prstGeom prst="rect">
            <a:avLst/>
          </a:prstGeom>
          <a:noFill/>
        </p:spPr>
        <p:txBody>
          <a:bodyPr wrap="none" rtlCol="0">
            <a:spAutoFit/>
          </a:bodyPr>
          <a:lstStyle/>
          <a:p>
            <a:r>
              <a:rPr lang="de-DE" b="1" dirty="0"/>
              <a:t>Jahrgangsstufen 5 und 6</a:t>
            </a:r>
          </a:p>
          <a:p>
            <a:endParaRPr lang="de-DE" b="1" dirty="0"/>
          </a:p>
        </p:txBody>
      </p:sp>
      <p:sp>
        <p:nvSpPr>
          <p:cNvPr id="15" name="Inhaltsplatzhalter 2">
            <a:extLst>
              <a:ext uri="{FF2B5EF4-FFF2-40B4-BE49-F238E27FC236}">
                <a16:creationId xmlns:a16="http://schemas.microsoft.com/office/drawing/2014/main" id="{1FECE88E-10C5-4B0F-B900-DD6EE29FD944}"/>
              </a:ext>
            </a:extLst>
          </p:cNvPr>
          <p:cNvSpPr>
            <a:spLocks noGrp="1"/>
          </p:cNvSpPr>
          <p:nvPr>
            <p:ph idx="1"/>
          </p:nvPr>
        </p:nvSpPr>
        <p:spPr>
          <a:xfrm>
            <a:off x="457200" y="1700808"/>
            <a:ext cx="8229600" cy="391398"/>
          </a:xfrm>
        </p:spPr>
        <p:txBody>
          <a:bodyPr>
            <a:normAutofit fontScale="85000" lnSpcReduction="10000"/>
          </a:bodyPr>
          <a:lstStyle/>
          <a:p>
            <a:pPr marL="0" indent="0">
              <a:buNone/>
            </a:pPr>
            <a:r>
              <a:rPr lang="de-DE" sz="2000" dirty="0"/>
              <a:t>Beispiel</a:t>
            </a:r>
            <a:r>
              <a:rPr lang="de-DE" sz="2000" dirty="0">
                <a:solidFill>
                  <a:srgbClr val="FF0000"/>
                </a:solidFill>
              </a:rPr>
              <a:t> </a:t>
            </a:r>
            <a:r>
              <a:rPr lang="de-DE" sz="2000" dirty="0"/>
              <a:t>Inhaltsfeld 1: Wirtschaftliches Handeln in der marktwirtschaftlichen Ordnung </a:t>
            </a:r>
            <a:endParaRPr lang="de-DE" dirty="0"/>
          </a:p>
        </p:txBody>
      </p:sp>
      <p:sp>
        <p:nvSpPr>
          <p:cNvPr id="16"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239391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p:txBody>
          <a:bodyPr/>
          <a:lstStyle/>
          <a:p>
            <a:r>
              <a:rPr lang="de-DE"/>
              <a:t>Schwerpunkte der politischen Bildung </a:t>
            </a:r>
          </a:p>
        </p:txBody>
      </p:sp>
      <p:sp>
        <p:nvSpPr>
          <p:cNvPr id="3" name="Inhaltsplatzhalter 2"/>
          <p:cNvSpPr>
            <a:spLocks noGrp="1"/>
          </p:cNvSpPr>
          <p:nvPr>
            <p:ph idx="1"/>
          </p:nvPr>
        </p:nvSpPr>
        <p:spPr>
          <a:xfrm>
            <a:off x="457200" y="1700213"/>
            <a:ext cx="8229600" cy="4205287"/>
          </a:xfrm>
        </p:spPr>
        <p:txBody>
          <a:bodyPr rtlCol="0">
            <a:normAutofit fontScale="77500" lnSpcReduction="20000"/>
          </a:bodyPr>
          <a:lstStyle/>
          <a:p>
            <a:pPr marL="0" indent="0" fontAlgn="auto">
              <a:spcAft>
                <a:spcPts val="0"/>
              </a:spcAft>
              <a:buNone/>
              <a:defRPr/>
            </a:pPr>
            <a:r>
              <a:rPr lang="de-DE" dirty="0"/>
              <a:t>Insbesondere sechs von zwölf Inhaltsfeldern stärken auf der Grundlage der Interdisziplinarität des Faches die politische Bildung:</a:t>
            </a:r>
          </a:p>
          <a:p>
            <a:pPr fontAlgn="auto">
              <a:spcAft>
                <a:spcPts val="0"/>
              </a:spcAft>
              <a:buFont typeface="Arial" panose="020B0604020202020204" pitchFamily="34" charset="0"/>
              <a:buChar char="•"/>
              <a:defRPr/>
            </a:pPr>
            <a:endParaRPr lang="de-DE" dirty="0"/>
          </a:p>
          <a:p>
            <a:pPr marL="0" indent="0" fontAlgn="auto">
              <a:spcAft>
                <a:spcPts val="0"/>
              </a:spcAft>
              <a:buFont typeface="Arial" panose="020B0604020202020204" pitchFamily="34" charset="0"/>
              <a:buNone/>
              <a:defRPr/>
            </a:pPr>
            <a:r>
              <a:rPr lang="de-DE" dirty="0"/>
              <a:t>IF 2: 	Sicherung und Weiterentwicklung der Demokratie</a:t>
            </a:r>
          </a:p>
          <a:p>
            <a:pPr marL="0" indent="0" fontAlgn="auto">
              <a:spcAft>
                <a:spcPts val="0"/>
              </a:spcAft>
              <a:buFont typeface="Arial" panose="020B0604020202020204" pitchFamily="34" charset="0"/>
              <a:buNone/>
              <a:defRPr/>
            </a:pPr>
            <a:r>
              <a:rPr lang="de-DE" dirty="0"/>
              <a:t>IF 3: 	Nachhaltige Entwicklung in Wirtschaft, Politik und Gesellschaft </a:t>
            </a:r>
          </a:p>
          <a:p>
            <a:pPr marL="0" indent="0" fontAlgn="auto">
              <a:spcAft>
                <a:spcPts val="0"/>
              </a:spcAft>
              <a:buFont typeface="Arial" panose="020B0604020202020204" pitchFamily="34" charset="0"/>
              <a:buNone/>
              <a:defRPr/>
            </a:pPr>
            <a:r>
              <a:rPr lang="de-DE" dirty="0"/>
              <a:t>IF 6: 	Unternehmen und Gewerkschaften in der Sozialen 	Marktwirtschaft</a:t>
            </a:r>
          </a:p>
          <a:p>
            <a:pPr marL="0" indent="0" fontAlgn="auto">
              <a:spcAft>
                <a:spcPts val="0"/>
              </a:spcAft>
              <a:buFont typeface="Arial" panose="020B0604020202020204" pitchFamily="34" charset="0"/>
              <a:buNone/>
              <a:defRPr/>
            </a:pPr>
            <a:r>
              <a:rPr lang="de-DE" dirty="0"/>
              <a:t>IF 7: 	Soziale Sicherung in Deutschland</a:t>
            </a:r>
          </a:p>
          <a:p>
            <a:pPr>
              <a:buNone/>
            </a:pPr>
            <a:r>
              <a:rPr lang="de-DE" dirty="0"/>
              <a:t>IF 9: 	Die Europäische Union als wirtschaftliche und politische 	Gemeinschaft</a:t>
            </a:r>
          </a:p>
          <a:p>
            <a:pPr marL="0" indent="0" fontAlgn="auto">
              <a:spcAft>
                <a:spcPts val="0"/>
              </a:spcAft>
              <a:buFont typeface="Arial" panose="020B0604020202020204" pitchFamily="34" charset="0"/>
              <a:buNone/>
              <a:defRPr/>
            </a:pPr>
            <a:r>
              <a:rPr lang="de-DE" dirty="0"/>
              <a:t>IF 11: 	Globalisierte Strukturen und Prozesse in der Politik</a:t>
            </a:r>
          </a:p>
          <a:p>
            <a:pPr fontAlgn="auto">
              <a:spcAft>
                <a:spcPts val="0"/>
              </a:spcAft>
              <a:buFont typeface="Arial" panose="020B0604020202020204" pitchFamily="34" charset="0"/>
              <a:buChar char="•"/>
              <a:defRPr/>
            </a:pPr>
            <a:endParaRPr lang="de-DE" dirty="0"/>
          </a:p>
          <a:p>
            <a:pPr fontAlgn="auto">
              <a:spcAft>
                <a:spcPts val="0"/>
              </a:spcAft>
              <a:buFont typeface="Arial" panose="020B0604020202020204" pitchFamily="34" charset="0"/>
              <a:buChar char="•"/>
              <a:defRPr/>
            </a:pPr>
            <a:endParaRPr lang="de-DE" dirty="0"/>
          </a:p>
        </p:txBody>
      </p:sp>
      <p:sp>
        <p:nvSpPr>
          <p:cNvPr id="6" name="Foliennummernplatzhalter 5"/>
          <p:cNvSpPr>
            <a:spLocks noGrp="1"/>
          </p:cNvSpPr>
          <p:nvPr>
            <p:ph type="sldNum" sz="quarter" idx="12"/>
          </p:nvPr>
        </p:nvSpPr>
        <p:spPr/>
        <p:txBody>
          <a:bodyPr/>
          <a:lstStyle/>
          <a:p>
            <a:pPr>
              <a:defRPr/>
            </a:pPr>
            <a:fld id="{4B186099-4DF5-4364-B805-E0F4B324F4B6}" type="slidenum">
              <a:rPr lang="de-DE"/>
              <a:pPr>
                <a:defRPr/>
              </a:pPr>
              <a:t>46</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624221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a:xfrm>
            <a:off x="457200" y="1354031"/>
            <a:ext cx="8229600" cy="130282"/>
          </a:xfrm>
        </p:spPr>
        <p:txBody>
          <a:bodyPr/>
          <a:lstStyle/>
          <a:p>
            <a:r>
              <a:rPr lang="de-DE" dirty="0"/>
              <a:t>Schwerpunkte der politischen Bildung</a:t>
            </a:r>
            <a:r>
              <a:rPr lang="de-DE" strike="sngStrike" dirty="0">
                <a:solidFill>
                  <a:srgbClr val="FF0000"/>
                </a:solidFill>
              </a:rPr>
              <a:t/>
            </a:r>
            <a:br>
              <a:rPr lang="de-DE" strike="sngStrike" dirty="0">
                <a:solidFill>
                  <a:srgbClr val="FF0000"/>
                </a:solidFill>
              </a:rPr>
            </a:br>
            <a:r>
              <a:rPr lang="de-DE" sz="1700" dirty="0"/>
              <a:t>Beispiel IF 2: Sicherung und Weiterentwicklung der Demokratie</a:t>
            </a:r>
          </a:p>
        </p:txBody>
      </p:sp>
      <p:sp>
        <p:nvSpPr>
          <p:cNvPr id="6" name="Foliennummernplatzhalter 5"/>
          <p:cNvSpPr>
            <a:spLocks noGrp="1"/>
          </p:cNvSpPr>
          <p:nvPr>
            <p:ph type="sldNum" sz="quarter" idx="12"/>
          </p:nvPr>
        </p:nvSpPr>
        <p:spPr/>
        <p:txBody>
          <a:bodyPr/>
          <a:lstStyle/>
          <a:p>
            <a:pPr>
              <a:defRPr/>
            </a:pPr>
            <a:fld id="{4B186099-4DF5-4364-B805-E0F4B324F4B6}" type="slidenum">
              <a:rPr lang="de-DE"/>
              <a:pPr>
                <a:defRPr/>
              </a:pPr>
              <a:t>47</a:t>
            </a:fld>
            <a:endParaRPr lang="de-DE"/>
          </a:p>
        </p:txBody>
      </p:sp>
      <p:sp>
        <p:nvSpPr>
          <p:cNvPr id="12" name="Textfeld 11">
            <a:extLst>
              <a:ext uri="{FF2B5EF4-FFF2-40B4-BE49-F238E27FC236}">
                <a16:creationId xmlns:a16="http://schemas.microsoft.com/office/drawing/2014/main" id="{EC681B3F-77A3-45B3-BB25-7853A3800AA4}"/>
              </a:ext>
            </a:extLst>
          </p:cNvPr>
          <p:cNvSpPr txBox="1"/>
          <p:nvPr/>
        </p:nvSpPr>
        <p:spPr>
          <a:xfrm>
            <a:off x="4572000" y="2233344"/>
            <a:ext cx="4564224" cy="3585597"/>
          </a:xfrm>
          <a:prstGeom prst="rect">
            <a:avLst/>
          </a:prstGeom>
          <a:noFill/>
          <a:ln w="12700">
            <a:noFill/>
          </a:ln>
        </p:spPr>
        <p:txBody>
          <a:bodyPr wrap="square" rtlCol="0">
            <a:spAutoFit/>
          </a:bodyPr>
          <a:lstStyle/>
          <a:p>
            <a:r>
              <a:rPr lang="de-DE" sz="1700" i="1" u="sng" dirty="0"/>
              <a:t>Inhaltliche Schwerpunkte:</a:t>
            </a:r>
          </a:p>
          <a:p>
            <a:pPr marL="285750" indent="-285750">
              <a:buFont typeface="Symbol" panose="05050102010706020507" pitchFamily="18" charset="2"/>
              <a:buChar char="-"/>
            </a:pPr>
            <a:r>
              <a:rPr lang="de-DE" sz="1500" dirty="0"/>
              <a:t>Demokratische Institutionen auf Landes- und Bundesebene in der Bundesrepublik Deutschland: Prinzipien, Formen und Zusammenwirken</a:t>
            </a:r>
          </a:p>
          <a:p>
            <a:pPr marL="285750" indent="-285750">
              <a:buFont typeface="Symbol" panose="05050102010706020507" pitchFamily="18" charset="2"/>
              <a:buChar char="-"/>
            </a:pPr>
            <a:r>
              <a:rPr lang="de-DE" sz="1500" dirty="0"/>
              <a:t>Wahlen und Parlamentarismus im föderalen System der Bundesrepublik Deutschland</a:t>
            </a:r>
          </a:p>
          <a:p>
            <a:pPr marL="285750" indent="-285750">
              <a:buFont typeface="Symbol" panose="05050102010706020507" pitchFamily="18" charset="2"/>
              <a:buChar char="-"/>
            </a:pPr>
            <a:r>
              <a:rPr lang="de-DE" sz="1500" dirty="0"/>
              <a:t>Grundlagen des Rechtsstaats: Gewaltenteilung, Verfassungsstaatlichkeit, Grund- und Menschenrechte</a:t>
            </a:r>
          </a:p>
          <a:p>
            <a:pPr marL="285750" indent="-285750">
              <a:buFont typeface="Symbol" panose="05050102010706020507" pitchFamily="18" charset="2"/>
              <a:buChar char="-"/>
            </a:pPr>
            <a:r>
              <a:rPr lang="de-DE" sz="1500" dirty="0"/>
              <a:t>Gefährdungen der Demokratie : Extremismus, Antisemitismus, gruppenbezogene Menschenfeindlichkeit</a:t>
            </a:r>
          </a:p>
          <a:p>
            <a:pPr marL="285750" indent="-285750">
              <a:buFont typeface="Symbol" panose="05050102010706020507" pitchFamily="18" charset="2"/>
              <a:buChar char="-"/>
            </a:pPr>
            <a:r>
              <a:rPr lang="de-DE" sz="1500" dirty="0"/>
              <a:t>Partizipation in der Zivilgesellschaft</a:t>
            </a:r>
          </a:p>
          <a:p>
            <a:pPr marL="285750" indent="-285750">
              <a:buFont typeface="Symbol" panose="05050102010706020507" pitchFamily="18" charset="2"/>
              <a:buChar char="-"/>
            </a:pPr>
            <a:r>
              <a:rPr lang="de-DE" sz="1500" dirty="0"/>
              <a:t>Rolle der Medien im politischen Willensbildungsprozess </a:t>
            </a:r>
          </a:p>
        </p:txBody>
      </p:sp>
      <p:sp>
        <p:nvSpPr>
          <p:cNvPr id="13" name="Rechteck 12">
            <a:extLst>
              <a:ext uri="{FF2B5EF4-FFF2-40B4-BE49-F238E27FC236}">
                <a16:creationId xmlns:a16="http://schemas.microsoft.com/office/drawing/2014/main" id="{6FA10FEF-F1DE-47ED-B623-08B30B866B33}"/>
              </a:ext>
            </a:extLst>
          </p:cNvPr>
          <p:cNvSpPr/>
          <p:nvPr/>
        </p:nvSpPr>
        <p:spPr>
          <a:xfrm>
            <a:off x="323404" y="2221777"/>
            <a:ext cx="4114925" cy="3713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6C2107B-A2F2-4785-AC88-E8F7EB21228E}"/>
              </a:ext>
            </a:extLst>
          </p:cNvPr>
          <p:cNvSpPr/>
          <p:nvPr/>
        </p:nvSpPr>
        <p:spPr>
          <a:xfrm>
            <a:off x="4572000" y="2233343"/>
            <a:ext cx="4464496" cy="37017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FF1F0F4D-BFB0-4E9A-8EA3-DF4C57907747}"/>
              </a:ext>
            </a:extLst>
          </p:cNvPr>
          <p:cNvSpPr txBox="1"/>
          <p:nvPr/>
        </p:nvSpPr>
        <p:spPr>
          <a:xfrm>
            <a:off x="364580" y="2221777"/>
            <a:ext cx="4032572" cy="2954655"/>
          </a:xfrm>
          <a:prstGeom prst="rect">
            <a:avLst/>
          </a:prstGeom>
          <a:noFill/>
        </p:spPr>
        <p:txBody>
          <a:bodyPr wrap="square" rtlCol="0">
            <a:spAutoFit/>
          </a:bodyPr>
          <a:lstStyle/>
          <a:p>
            <a:r>
              <a:rPr lang="de-DE" i="1" u="sng" dirty="0"/>
              <a:t>Inhaltliche Schwerpunkte:</a:t>
            </a:r>
          </a:p>
          <a:p>
            <a:pPr marL="285750" indent="-285750">
              <a:buFont typeface="Symbol" panose="05050102010706020507" pitchFamily="18" charset="2"/>
              <a:buChar char="-"/>
            </a:pPr>
            <a:r>
              <a:rPr lang="de-DE" sz="1500" dirty="0"/>
              <a:t>Leben in der Demokratie: Verknüpfung von Politik und Lebenswelt im Erfahrungsbereich von Kindern und Jugendlichen</a:t>
            </a:r>
          </a:p>
          <a:p>
            <a:pPr marL="285750" indent="-285750">
              <a:buFont typeface="Symbol" panose="05050102010706020507" pitchFamily="18" charset="2"/>
              <a:buChar char="-"/>
            </a:pPr>
            <a:r>
              <a:rPr lang="de-DE" sz="1500" dirty="0"/>
              <a:t>Formen demokratischer Beteiligung in Schule und Stadt/Kreis/Gemeinde unter Berücksichtigung von Institutionen, Akteuren und Prozessen</a:t>
            </a:r>
          </a:p>
          <a:p>
            <a:pPr marL="285750" indent="-285750">
              <a:buFont typeface="Symbol" panose="05050102010706020507" pitchFamily="18" charset="2"/>
              <a:buChar char="-"/>
            </a:pPr>
            <a:r>
              <a:rPr lang="de-DE" sz="1500" dirty="0"/>
              <a:t>Rechte und Pflichten von Kindern und Jugendlichen: Schulordnung, Schulgesetz, Jugendschutzgesetz</a:t>
            </a:r>
          </a:p>
          <a:p>
            <a:endParaRPr lang="de-DE" dirty="0"/>
          </a:p>
        </p:txBody>
      </p:sp>
      <p:sp>
        <p:nvSpPr>
          <p:cNvPr id="16" name="Textfeld 15">
            <a:extLst>
              <a:ext uri="{FF2B5EF4-FFF2-40B4-BE49-F238E27FC236}">
                <a16:creationId xmlns:a16="http://schemas.microsoft.com/office/drawing/2014/main" id="{5A322DD0-0BBC-4C0A-825A-0F90CA0F9A96}"/>
              </a:ext>
            </a:extLst>
          </p:cNvPr>
          <p:cNvSpPr txBox="1"/>
          <p:nvPr/>
        </p:nvSpPr>
        <p:spPr>
          <a:xfrm>
            <a:off x="935346" y="1858752"/>
            <a:ext cx="2484526" cy="369332"/>
          </a:xfrm>
          <a:prstGeom prst="rect">
            <a:avLst/>
          </a:prstGeom>
          <a:noFill/>
        </p:spPr>
        <p:txBody>
          <a:bodyPr wrap="none" rtlCol="0">
            <a:spAutoFit/>
          </a:bodyPr>
          <a:lstStyle/>
          <a:p>
            <a:r>
              <a:rPr lang="de-DE" b="1" dirty="0"/>
              <a:t>Jahrgangsstufen 5 und 6</a:t>
            </a:r>
          </a:p>
        </p:txBody>
      </p:sp>
      <p:sp>
        <p:nvSpPr>
          <p:cNvPr id="17" name="Textfeld 16">
            <a:extLst>
              <a:ext uri="{FF2B5EF4-FFF2-40B4-BE49-F238E27FC236}">
                <a16:creationId xmlns:a16="http://schemas.microsoft.com/office/drawing/2014/main" id="{EB931217-B76B-44EE-BB1B-CBA1C624C5EA}"/>
              </a:ext>
            </a:extLst>
          </p:cNvPr>
          <p:cNvSpPr txBox="1"/>
          <p:nvPr/>
        </p:nvSpPr>
        <p:spPr>
          <a:xfrm>
            <a:off x="5590457" y="1852445"/>
            <a:ext cx="2502160" cy="369332"/>
          </a:xfrm>
          <a:prstGeom prst="rect">
            <a:avLst/>
          </a:prstGeom>
          <a:noFill/>
        </p:spPr>
        <p:txBody>
          <a:bodyPr wrap="none" rtlCol="0">
            <a:spAutoFit/>
          </a:bodyPr>
          <a:lstStyle/>
          <a:p>
            <a:r>
              <a:rPr lang="de-DE" b="1" dirty="0"/>
              <a:t>Jahrgangsstufen 7 bis 10</a:t>
            </a:r>
          </a:p>
        </p:txBody>
      </p:sp>
      <p:sp>
        <p:nvSpPr>
          <p:cNvPr id="11"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1586404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p:txBody>
          <a:bodyPr/>
          <a:lstStyle/>
          <a:p>
            <a:r>
              <a:rPr lang="de-DE" dirty="0"/>
              <a:t>Schwerpunkte der soziologischen Bildung </a:t>
            </a:r>
          </a:p>
        </p:txBody>
      </p:sp>
      <p:sp>
        <p:nvSpPr>
          <p:cNvPr id="3" name="Inhaltsplatzhalter 2"/>
          <p:cNvSpPr>
            <a:spLocks noGrp="1"/>
          </p:cNvSpPr>
          <p:nvPr>
            <p:ph idx="1"/>
          </p:nvPr>
        </p:nvSpPr>
        <p:spPr>
          <a:xfrm>
            <a:off x="457200" y="1700213"/>
            <a:ext cx="8229600" cy="4205287"/>
          </a:xfrm>
        </p:spPr>
        <p:txBody>
          <a:bodyPr rtlCol="0">
            <a:normAutofit fontScale="92500" lnSpcReduction="10000"/>
          </a:bodyPr>
          <a:lstStyle/>
          <a:p>
            <a:pPr marL="0" indent="0" fontAlgn="auto">
              <a:spcAft>
                <a:spcPts val="0"/>
              </a:spcAft>
              <a:buNone/>
              <a:defRPr/>
            </a:pPr>
            <a:r>
              <a:rPr lang="de-DE" dirty="0"/>
              <a:t>Insbesondere fünf von zwölf Inhaltsfeldern stärken auf der Grundlage der Interdisziplinarität des Faches die soziologische Bildung:</a:t>
            </a:r>
          </a:p>
          <a:p>
            <a:pPr fontAlgn="auto">
              <a:spcAft>
                <a:spcPts val="0"/>
              </a:spcAft>
              <a:buFont typeface="Arial" panose="020B0604020202020204" pitchFamily="34" charset="0"/>
              <a:buChar char="•"/>
              <a:defRPr/>
            </a:pPr>
            <a:endParaRPr lang="de-DE" dirty="0"/>
          </a:p>
          <a:p>
            <a:pPr marL="0" indent="0" fontAlgn="auto">
              <a:spcAft>
                <a:spcPts val="0"/>
              </a:spcAft>
              <a:buNone/>
              <a:defRPr/>
            </a:pPr>
            <a:r>
              <a:rPr lang="de-DE" dirty="0"/>
              <a:t>IF 3: 	Nachhaltige Entwicklung in Wirtschaft, Politik und 	Gesellschaft </a:t>
            </a:r>
          </a:p>
          <a:p>
            <a:pPr marL="0" indent="0" fontAlgn="auto">
              <a:spcAft>
                <a:spcPts val="0"/>
              </a:spcAft>
              <a:buFont typeface="Arial" panose="020B0604020202020204" pitchFamily="34" charset="0"/>
              <a:buNone/>
              <a:defRPr/>
            </a:pPr>
            <a:r>
              <a:rPr lang="de-DE" dirty="0"/>
              <a:t>IF 4: 	Identität und Lebensgestaltung </a:t>
            </a:r>
          </a:p>
          <a:p>
            <a:pPr marL="0" indent="0" fontAlgn="auto">
              <a:spcAft>
                <a:spcPts val="0"/>
              </a:spcAft>
              <a:buFont typeface="Arial" panose="020B0604020202020204" pitchFamily="34" charset="0"/>
              <a:buNone/>
              <a:defRPr/>
            </a:pPr>
            <a:r>
              <a:rPr lang="de-DE" dirty="0"/>
              <a:t>IF 5: 	Medien und Information in der digitalisierten Welt</a:t>
            </a:r>
          </a:p>
          <a:p>
            <a:pPr marL="0" indent="0" fontAlgn="auto">
              <a:spcAft>
                <a:spcPts val="0"/>
              </a:spcAft>
              <a:buFont typeface="Arial" panose="020B0604020202020204" pitchFamily="34" charset="0"/>
              <a:buNone/>
              <a:defRPr/>
            </a:pPr>
            <a:r>
              <a:rPr lang="de-DE" dirty="0"/>
              <a:t>IF 7: 	Soziale Sicherung in Deutschland</a:t>
            </a:r>
          </a:p>
          <a:p>
            <a:pPr marL="0" indent="0" fontAlgn="auto">
              <a:spcAft>
                <a:spcPts val="0"/>
              </a:spcAft>
              <a:buFont typeface="Arial" panose="020B0604020202020204" pitchFamily="34" charset="0"/>
              <a:buNone/>
              <a:defRPr/>
            </a:pPr>
            <a:r>
              <a:rPr lang="de-DE" dirty="0"/>
              <a:t>IF 12:	Beruf und Arbeitswelt</a:t>
            </a:r>
          </a:p>
          <a:p>
            <a:pPr fontAlgn="auto">
              <a:spcAft>
                <a:spcPts val="0"/>
              </a:spcAft>
              <a:buFont typeface="Arial" panose="020B0604020202020204" pitchFamily="34" charset="0"/>
              <a:buChar char="•"/>
              <a:defRPr/>
            </a:pPr>
            <a:endParaRPr lang="de-DE" dirty="0"/>
          </a:p>
          <a:p>
            <a:pPr fontAlgn="auto">
              <a:spcAft>
                <a:spcPts val="0"/>
              </a:spcAft>
              <a:buFont typeface="Arial" panose="020B0604020202020204" pitchFamily="34" charset="0"/>
              <a:buChar char="•"/>
              <a:defRPr/>
            </a:pPr>
            <a:endParaRPr lang="de-DE" dirty="0"/>
          </a:p>
        </p:txBody>
      </p:sp>
      <p:sp>
        <p:nvSpPr>
          <p:cNvPr id="6" name="Foliennummernplatzhalter 5"/>
          <p:cNvSpPr>
            <a:spLocks noGrp="1"/>
          </p:cNvSpPr>
          <p:nvPr>
            <p:ph type="sldNum" sz="quarter" idx="12"/>
          </p:nvPr>
        </p:nvSpPr>
        <p:spPr/>
        <p:txBody>
          <a:bodyPr/>
          <a:lstStyle/>
          <a:p>
            <a:pPr>
              <a:defRPr/>
            </a:pPr>
            <a:fld id="{4B186099-4DF5-4364-B805-E0F4B324F4B6}" type="slidenum">
              <a:rPr lang="de-DE"/>
              <a:pPr>
                <a:defRPr/>
              </a:pPr>
              <a:t>48</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946640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a:xfrm>
            <a:off x="457200" y="1125538"/>
            <a:ext cx="8363272" cy="358775"/>
          </a:xfrm>
        </p:spPr>
        <p:txBody>
          <a:bodyPr/>
          <a:lstStyle/>
          <a:p>
            <a:r>
              <a:rPr lang="de-DE" sz="3300" dirty="0"/>
              <a:t>Schwerpunkte der soziologischen Bildung </a:t>
            </a:r>
            <a:endParaRPr lang="de-DE" sz="3300" strike="sngStrike" dirty="0">
              <a:solidFill>
                <a:srgbClr val="FF0000"/>
              </a:solidFill>
            </a:endParaRPr>
          </a:p>
        </p:txBody>
      </p:sp>
      <p:sp>
        <p:nvSpPr>
          <p:cNvPr id="6" name="Foliennummernplatzhalter 5"/>
          <p:cNvSpPr>
            <a:spLocks noGrp="1"/>
          </p:cNvSpPr>
          <p:nvPr>
            <p:ph type="sldNum" sz="quarter" idx="12"/>
          </p:nvPr>
        </p:nvSpPr>
        <p:spPr/>
        <p:txBody>
          <a:bodyPr/>
          <a:lstStyle/>
          <a:p>
            <a:pPr>
              <a:defRPr/>
            </a:pPr>
            <a:fld id="{4B186099-4DF5-4364-B805-E0F4B324F4B6}" type="slidenum">
              <a:rPr lang="de-DE"/>
              <a:pPr>
                <a:defRPr/>
              </a:pPr>
              <a:t>49</a:t>
            </a:fld>
            <a:endParaRPr lang="de-DE"/>
          </a:p>
        </p:txBody>
      </p:sp>
      <p:sp>
        <p:nvSpPr>
          <p:cNvPr id="12" name="Textfeld 11">
            <a:extLst>
              <a:ext uri="{FF2B5EF4-FFF2-40B4-BE49-F238E27FC236}">
                <a16:creationId xmlns:a16="http://schemas.microsoft.com/office/drawing/2014/main" id="{C9E85C32-7E96-4D93-A699-AE3BED240892}"/>
              </a:ext>
            </a:extLst>
          </p:cNvPr>
          <p:cNvSpPr txBox="1"/>
          <p:nvPr/>
        </p:nvSpPr>
        <p:spPr>
          <a:xfrm>
            <a:off x="289461" y="2165122"/>
            <a:ext cx="4148868" cy="2585323"/>
          </a:xfrm>
          <a:prstGeom prst="rect">
            <a:avLst/>
          </a:prstGeom>
          <a:noFill/>
          <a:ln w="12700">
            <a:noFill/>
          </a:ln>
        </p:spPr>
        <p:txBody>
          <a:bodyPr wrap="square" rtlCol="0">
            <a:spAutoFit/>
          </a:bodyPr>
          <a:lstStyle/>
          <a:p>
            <a:r>
              <a:rPr lang="de-DE" i="1" u="sng" dirty="0"/>
              <a:t>Inhaltliche Schwerpunkte:</a:t>
            </a:r>
          </a:p>
          <a:p>
            <a:pPr marL="285750" indent="-285750">
              <a:buFont typeface="Symbol" panose="05050102010706020507" pitchFamily="18" charset="2"/>
              <a:buChar char="-"/>
            </a:pPr>
            <a:r>
              <a:rPr lang="de-DE" dirty="0"/>
              <a:t>Identität und Rollen: Familie, Schule und Peergroup</a:t>
            </a:r>
          </a:p>
          <a:p>
            <a:pPr marL="285750" indent="-285750">
              <a:buFont typeface="Symbol" panose="05050102010706020507" pitchFamily="18" charset="2"/>
              <a:buChar char="-"/>
            </a:pPr>
            <a:r>
              <a:rPr lang="de-DE" dirty="0"/>
              <a:t>Wandel von Lebensformen und              -situationen: familiäre und nicht-familiäre Strukturen</a:t>
            </a:r>
          </a:p>
          <a:p>
            <a:pPr marL="285750" indent="-285750">
              <a:buFont typeface="Symbol" panose="05050102010706020507" pitchFamily="18" charset="2"/>
              <a:buChar char="-"/>
            </a:pPr>
            <a:r>
              <a:rPr lang="de-DE" dirty="0"/>
              <a:t>Zusammenleben von Menschen mit ihren unterschiedlichen kulturellen Hintergründen und Geschlechterrollen</a:t>
            </a:r>
          </a:p>
        </p:txBody>
      </p:sp>
      <p:sp>
        <p:nvSpPr>
          <p:cNvPr id="13" name="Textfeld 12">
            <a:extLst>
              <a:ext uri="{FF2B5EF4-FFF2-40B4-BE49-F238E27FC236}">
                <a16:creationId xmlns:a16="http://schemas.microsoft.com/office/drawing/2014/main" id="{F3F08B37-1FF2-4644-B1B0-3B9FF56E4325}"/>
              </a:ext>
            </a:extLst>
          </p:cNvPr>
          <p:cNvSpPr txBox="1"/>
          <p:nvPr/>
        </p:nvSpPr>
        <p:spPr>
          <a:xfrm>
            <a:off x="4572000" y="2132856"/>
            <a:ext cx="4564224" cy="2970044"/>
          </a:xfrm>
          <a:prstGeom prst="rect">
            <a:avLst/>
          </a:prstGeom>
          <a:noFill/>
          <a:ln w="12700">
            <a:noFill/>
          </a:ln>
        </p:spPr>
        <p:txBody>
          <a:bodyPr wrap="square" rtlCol="0">
            <a:spAutoFit/>
          </a:bodyPr>
          <a:lstStyle/>
          <a:p>
            <a:r>
              <a:rPr lang="de-DE" sz="1700" i="1" u="sng" dirty="0"/>
              <a:t>Inhaltliche Schwerpunkte:</a:t>
            </a:r>
          </a:p>
          <a:p>
            <a:pPr marL="285750" indent="-285750">
              <a:buFont typeface="Symbol" panose="05050102010706020507" pitchFamily="18" charset="2"/>
              <a:buChar char="-"/>
            </a:pPr>
            <a:r>
              <a:rPr lang="de-DE" sz="1700" dirty="0"/>
              <a:t>individuelle Lebensgestaltung: Selbstverwirklichung, soziale Erwartungen und soziale Verantwortung</a:t>
            </a:r>
          </a:p>
          <a:p>
            <a:pPr marL="285750" indent="-285750">
              <a:buFont typeface="Symbol" panose="05050102010706020507" pitchFamily="18" charset="2"/>
              <a:buChar char="-"/>
            </a:pPr>
            <a:r>
              <a:rPr lang="de-DE" sz="1700" dirty="0"/>
              <a:t>Leben in einer vielfältigen Gesellschaft (Diversität)</a:t>
            </a:r>
          </a:p>
          <a:p>
            <a:pPr marL="285750" indent="-285750">
              <a:buFont typeface="Symbol" panose="05050102010706020507" pitchFamily="18" charset="2"/>
              <a:buChar char="-"/>
            </a:pPr>
            <a:r>
              <a:rPr lang="de-DE" sz="1700" dirty="0"/>
              <a:t>Selbstbestimmung in der digitalisierten Welt</a:t>
            </a:r>
          </a:p>
          <a:p>
            <a:pPr marL="285750" indent="-285750">
              <a:buFont typeface="Symbol" panose="05050102010706020507" pitchFamily="18" charset="2"/>
              <a:buChar char="-"/>
            </a:pPr>
            <a:r>
              <a:rPr lang="de-DE" sz="1700" dirty="0"/>
              <a:t>Jugendkriminalität: Ursachen, präventive und repressive Maßnahmen</a:t>
            </a:r>
          </a:p>
          <a:p>
            <a:pPr marL="285750" indent="-285750">
              <a:buFont typeface="Symbol" panose="05050102010706020507" pitchFamily="18" charset="2"/>
              <a:buChar char="-"/>
            </a:pPr>
            <a:r>
              <a:rPr lang="de-DE" sz="1700" dirty="0"/>
              <a:t>Jugendstrafrecht: Deliktfähigkeit, Prinzipien des Jugendstrafrechts</a:t>
            </a:r>
          </a:p>
        </p:txBody>
      </p:sp>
      <p:sp>
        <p:nvSpPr>
          <p:cNvPr id="14" name="Rechteck 13">
            <a:extLst>
              <a:ext uri="{FF2B5EF4-FFF2-40B4-BE49-F238E27FC236}">
                <a16:creationId xmlns:a16="http://schemas.microsoft.com/office/drawing/2014/main" id="{72BBC705-24A9-4E84-80E6-C0E43E79537F}"/>
              </a:ext>
            </a:extLst>
          </p:cNvPr>
          <p:cNvSpPr/>
          <p:nvPr/>
        </p:nvSpPr>
        <p:spPr>
          <a:xfrm>
            <a:off x="323404" y="2191989"/>
            <a:ext cx="4114925" cy="3811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C59289F-1AAD-4234-8D0B-CDC2785F2523}"/>
              </a:ext>
            </a:extLst>
          </p:cNvPr>
          <p:cNvSpPr/>
          <p:nvPr/>
        </p:nvSpPr>
        <p:spPr>
          <a:xfrm>
            <a:off x="4572000" y="2179023"/>
            <a:ext cx="4464496" cy="38248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
        <p:nvSpPr>
          <p:cNvPr id="2" name="Rechteck 1"/>
          <p:cNvSpPr/>
          <p:nvPr/>
        </p:nvSpPr>
        <p:spPr>
          <a:xfrm>
            <a:off x="457200" y="1547500"/>
            <a:ext cx="9083352" cy="323165"/>
          </a:xfrm>
          <a:prstGeom prst="rect">
            <a:avLst/>
          </a:prstGeom>
        </p:spPr>
        <p:txBody>
          <a:bodyPr wrap="square">
            <a:spAutoFit/>
          </a:bodyPr>
          <a:lstStyle/>
          <a:p>
            <a:r>
              <a:rPr lang="de-DE" sz="1500" dirty="0"/>
              <a:t>Beispiel IF 4: Identität und Lebensgestaltung</a:t>
            </a:r>
          </a:p>
        </p:txBody>
      </p:sp>
      <p:sp>
        <p:nvSpPr>
          <p:cNvPr id="17" name="Textfeld 16">
            <a:extLst>
              <a:ext uri="{FF2B5EF4-FFF2-40B4-BE49-F238E27FC236}">
                <a16:creationId xmlns:a16="http://schemas.microsoft.com/office/drawing/2014/main" id="{5A322DD0-0BBC-4C0A-825A-0F90CA0F9A96}"/>
              </a:ext>
            </a:extLst>
          </p:cNvPr>
          <p:cNvSpPr txBox="1"/>
          <p:nvPr/>
        </p:nvSpPr>
        <p:spPr>
          <a:xfrm>
            <a:off x="935346" y="1858752"/>
            <a:ext cx="2484526" cy="369332"/>
          </a:xfrm>
          <a:prstGeom prst="rect">
            <a:avLst/>
          </a:prstGeom>
          <a:noFill/>
        </p:spPr>
        <p:txBody>
          <a:bodyPr wrap="none" rtlCol="0">
            <a:spAutoFit/>
          </a:bodyPr>
          <a:lstStyle/>
          <a:p>
            <a:r>
              <a:rPr lang="de-DE" b="1" dirty="0"/>
              <a:t>Jahrgangsstufen 5 und 6</a:t>
            </a:r>
          </a:p>
        </p:txBody>
      </p:sp>
      <p:sp>
        <p:nvSpPr>
          <p:cNvPr id="18" name="Textfeld 17">
            <a:extLst>
              <a:ext uri="{FF2B5EF4-FFF2-40B4-BE49-F238E27FC236}">
                <a16:creationId xmlns:a16="http://schemas.microsoft.com/office/drawing/2014/main" id="{EB931217-B76B-44EE-BB1B-CBA1C624C5EA}"/>
              </a:ext>
            </a:extLst>
          </p:cNvPr>
          <p:cNvSpPr txBox="1"/>
          <p:nvPr/>
        </p:nvSpPr>
        <p:spPr>
          <a:xfrm>
            <a:off x="5590457" y="1852445"/>
            <a:ext cx="2502160" cy="369332"/>
          </a:xfrm>
          <a:prstGeom prst="rect">
            <a:avLst/>
          </a:prstGeom>
          <a:noFill/>
        </p:spPr>
        <p:txBody>
          <a:bodyPr wrap="none" rtlCol="0">
            <a:spAutoFit/>
          </a:bodyPr>
          <a:lstStyle/>
          <a:p>
            <a:r>
              <a:rPr lang="de-DE" b="1" dirty="0"/>
              <a:t>Jahrgangsstufen 7 bis 10</a:t>
            </a:r>
          </a:p>
        </p:txBody>
      </p:sp>
    </p:spTree>
    <p:extLst>
      <p:ext uri="{BB962C8B-B14F-4D97-AF65-F5344CB8AC3E}">
        <p14:creationId xmlns:p14="http://schemas.microsoft.com/office/powerpoint/2010/main" val="31877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Zielsetzungen u.a. </a:t>
            </a:r>
          </a:p>
        </p:txBody>
      </p:sp>
      <p:sp>
        <p:nvSpPr>
          <p:cNvPr id="3" name="Inhaltsplatzhalter 2"/>
          <p:cNvSpPr>
            <a:spLocks noGrp="1"/>
          </p:cNvSpPr>
          <p:nvPr>
            <p:ph idx="1"/>
          </p:nvPr>
        </p:nvSpPr>
        <p:spPr/>
        <p:txBody>
          <a:bodyPr>
            <a:normAutofit/>
          </a:bodyPr>
          <a:lstStyle/>
          <a:p>
            <a:r>
              <a:rPr lang="de-DE" dirty="0"/>
              <a:t>Stärkung der Fachlichkeit </a:t>
            </a:r>
          </a:p>
          <a:p>
            <a:r>
              <a:rPr lang="de-DE" dirty="0"/>
              <a:t>Stärkung der ökonomischen Bildung</a:t>
            </a:r>
          </a:p>
          <a:p>
            <a:r>
              <a:rPr lang="de-DE" dirty="0"/>
              <a:t>Kenntnisse zu unserer Wirtschaftsordnung </a:t>
            </a:r>
          </a:p>
          <a:p>
            <a:r>
              <a:rPr lang="de-DE" dirty="0"/>
              <a:t>Berücksichtigung von Aspekten der Verbraucherbildung</a:t>
            </a:r>
          </a:p>
          <a:p>
            <a:r>
              <a:rPr lang="de-DE" dirty="0"/>
              <a:t>Schülerinnen und Schüler bestmöglich auf eine selbstbestimmte Lebensgestaltung und einen erfolgreichen Berufseinstieg vorzubereiten</a:t>
            </a:r>
          </a:p>
          <a:p>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083712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r>
              <a:rPr lang="de-DE"/>
              <a:t>Fachliche Umsetzung neuer KLP-Merkmale</a:t>
            </a:r>
          </a:p>
        </p:txBody>
      </p:sp>
      <p:sp>
        <p:nvSpPr>
          <p:cNvPr id="3" name="Inhaltsplatzhalter 2"/>
          <p:cNvSpPr>
            <a:spLocks noGrp="1"/>
          </p:cNvSpPr>
          <p:nvPr>
            <p:ph idx="1"/>
          </p:nvPr>
        </p:nvSpPr>
        <p:spPr>
          <a:xfrm>
            <a:off x="457200" y="1700213"/>
            <a:ext cx="8229600" cy="4205287"/>
          </a:xfrm>
        </p:spPr>
        <p:txBody>
          <a:bodyPr rtlCol="0">
            <a:normAutofit/>
          </a:bodyPr>
          <a:lstStyle/>
          <a:p>
            <a:pPr marL="0" indent="0" fontAlgn="auto">
              <a:spcAft>
                <a:spcPts val="0"/>
              </a:spcAft>
              <a:buFont typeface="Arial" panose="020B0604020202020204" pitchFamily="34" charset="0"/>
              <a:buNone/>
              <a:defRPr/>
            </a:pPr>
            <a:r>
              <a:rPr lang="de-DE" dirty="0"/>
              <a:t>Querschnittsaufgaben</a:t>
            </a:r>
          </a:p>
          <a:p>
            <a:pPr marL="0" indent="0" fontAlgn="auto">
              <a:spcAft>
                <a:spcPts val="0"/>
              </a:spcAft>
              <a:buFont typeface="Arial" panose="020B0604020202020204" pitchFamily="34" charset="0"/>
              <a:buNone/>
              <a:defRPr/>
            </a:pPr>
            <a:endParaRPr lang="de-DE" dirty="0"/>
          </a:p>
          <a:p>
            <a:pPr fontAlgn="auto">
              <a:spcAft>
                <a:spcPts val="0"/>
              </a:spcAft>
              <a:buFont typeface="Arial" panose="020B0604020202020204" pitchFamily="34" charset="0"/>
              <a:buChar char="•"/>
              <a:defRPr/>
            </a:pPr>
            <a:r>
              <a:rPr lang="de-DE" dirty="0"/>
              <a:t>Leitfach der Verbraucherbildung</a:t>
            </a:r>
          </a:p>
          <a:p>
            <a:pPr lvl="1" fontAlgn="auto">
              <a:spcAft>
                <a:spcPts val="0"/>
              </a:spcAft>
              <a:buFont typeface="Arial" panose="020B0604020202020204" pitchFamily="34" charset="0"/>
              <a:buChar char="–"/>
              <a:defRPr/>
            </a:pPr>
            <a:r>
              <a:rPr lang="de-DE" dirty="0"/>
              <a:t>Rahmenvorgabe Verbraucherbildung (RV VB)</a:t>
            </a:r>
          </a:p>
          <a:p>
            <a:pPr>
              <a:defRPr/>
            </a:pPr>
            <a:r>
              <a:rPr lang="de-DE" dirty="0"/>
              <a:t>Bildung für die digitale Welt und Medienbildung</a:t>
            </a:r>
          </a:p>
          <a:p>
            <a:pPr lvl="1" fontAlgn="auto">
              <a:spcAft>
                <a:spcPts val="0"/>
              </a:spcAft>
              <a:buFont typeface="Arial" panose="020B0604020202020204" pitchFamily="34" charset="0"/>
              <a:buChar char="–"/>
              <a:defRPr/>
            </a:pPr>
            <a:r>
              <a:rPr lang="de-DE" dirty="0"/>
              <a:t>Medienkompetenzrahmen (MKR)</a:t>
            </a:r>
          </a:p>
          <a:p>
            <a:pPr marL="0" indent="0" fontAlgn="auto">
              <a:spcAft>
                <a:spcPts val="0"/>
              </a:spcAft>
              <a:buFont typeface="Arial" panose="020B0604020202020204" pitchFamily="34" charset="0"/>
              <a:buNone/>
              <a:defRPr/>
            </a:pPr>
            <a:endParaRPr lang="de-DE" dirty="0">
              <a:solidFill>
                <a:srgbClr val="FF0000"/>
              </a:solidFill>
            </a:endParaRPr>
          </a:p>
        </p:txBody>
      </p:sp>
      <p:sp>
        <p:nvSpPr>
          <p:cNvPr id="6" name="Foliennummernplatzhalter 5"/>
          <p:cNvSpPr>
            <a:spLocks noGrp="1"/>
          </p:cNvSpPr>
          <p:nvPr>
            <p:ph type="sldNum" sz="quarter" idx="12"/>
          </p:nvPr>
        </p:nvSpPr>
        <p:spPr/>
        <p:txBody>
          <a:bodyPr/>
          <a:lstStyle/>
          <a:p>
            <a:pPr>
              <a:defRPr/>
            </a:pPr>
            <a:fld id="{8A2045EE-0666-423E-90FD-0A2A709BA610}" type="slidenum">
              <a:rPr lang="de-DE"/>
              <a:pPr>
                <a:defRPr/>
              </a:pPr>
              <a:t>50</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188062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p:txBody>
          <a:bodyPr/>
          <a:lstStyle/>
          <a:p>
            <a:r>
              <a:rPr lang="de-DE" dirty="0"/>
              <a:t>Fachliche Umsetzung neuer KLP-Merkmale</a:t>
            </a:r>
          </a:p>
        </p:txBody>
      </p:sp>
      <p:sp>
        <p:nvSpPr>
          <p:cNvPr id="3" name="Inhaltsplatzhalter 2"/>
          <p:cNvSpPr>
            <a:spLocks noGrp="1"/>
          </p:cNvSpPr>
          <p:nvPr>
            <p:ph idx="1"/>
          </p:nvPr>
        </p:nvSpPr>
        <p:spPr>
          <a:xfrm>
            <a:off x="457200" y="1700213"/>
            <a:ext cx="8229600" cy="4205287"/>
          </a:xfrm>
        </p:spPr>
        <p:txBody>
          <a:bodyPr rtlCol="0">
            <a:normAutofit lnSpcReduction="10000"/>
          </a:bodyPr>
          <a:lstStyle/>
          <a:p>
            <a:pPr fontAlgn="auto">
              <a:spcAft>
                <a:spcPts val="0"/>
              </a:spcAft>
              <a:buFont typeface="Arial" panose="020B0604020202020204" pitchFamily="34" charset="0"/>
              <a:buChar char="•"/>
              <a:defRPr/>
            </a:pPr>
            <a:r>
              <a:rPr lang="de-DE" dirty="0"/>
              <a:t>Leitfach der Verbraucherbildung</a:t>
            </a:r>
          </a:p>
          <a:p>
            <a:pPr lvl="1" fontAlgn="auto">
              <a:spcAft>
                <a:spcPts val="0"/>
              </a:spcAft>
              <a:buFont typeface="Arial" panose="020B0604020202020204" pitchFamily="34" charset="0"/>
              <a:buChar char="–"/>
              <a:defRPr/>
            </a:pPr>
            <a:r>
              <a:rPr lang="de-DE" dirty="0"/>
              <a:t>IF 8: Handeln als Verbraucherinnen und Verbraucher</a:t>
            </a:r>
          </a:p>
          <a:p>
            <a:pPr lvl="1" fontAlgn="auto">
              <a:spcAft>
                <a:spcPts val="0"/>
              </a:spcAft>
              <a:buFont typeface="Arial" panose="020B0604020202020204" pitchFamily="34" charset="0"/>
              <a:buChar char="–"/>
              <a:defRPr/>
            </a:pPr>
            <a:r>
              <a:rPr lang="de-DE" dirty="0"/>
              <a:t>Kompetenzerwartungen zur RV VB in zahlreichen Inhaltsfeldern, z.B.:</a:t>
            </a:r>
          </a:p>
          <a:p>
            <a:pPr lvl="2" fontAlgn="auto">
              <a:spcAft>
                <a:spcPts val="0"/>
              </a:spcAft>
              <a:buFont typeface="Arial"/>
              <a:buChar char="•"/>
              <a:defRPr/>
            </a:pPr>
            <a:r>
              <a:rPr lang="de-DE" dirty="0"/>
              <a:t>IF 3: Nachhaltige Entwicklung in Wirtschaft, Politik und Gesellschaft</a:t>
            </a:r>
          </a:p>
          <a:p>
            <a:pPr lvl="2" fontAlgn="auto">
              <a:spcAft>
                <a:spcPts val="0"/>
              </a:spcAft>
              <a:buFont typeface="Arial"/>
              <a:buChar char="•"/>
              <a:defRPr/>
            </a:pPr>
            <a:r>
              <a:rPr lang="de-DE" dirty="0"/>
              <a:t>IF 5: Medien und Information in der digitalisierten Welt</a:t>
            </a:r>
          </a:p>
          <a:p>
            <a:pPr fontAlgn="auto">
              <a:spcAft>
                <a:spcPts val="0"/>
              </a:spcAft>
              <a:buFont typeface="Arial" panose="020B0604020202020204" pitchFamily="34" charset="0"/>
              <a:buChar char="•"/>
              <a:defRPr/>
            </a:pPr>
            <a:r>
              <a:rPr lang="de-DE" dirty="0"/>
              <a:t>Bildung in der digitalisierten Welt</a:t>
            </a:r>
          </a:p>
          <a:p>
            <a:pPr lvl="1" fontAlgn="auto">
              <a:spcAft>
                <a:spcPts val="0"/>
              </a:spcAft>
              <a:buFont typeface="Arial" panose="020B0604020202020204" pitchFamily="34" charset="0"/>
              <a:buChar char="–"/>
              <a:defRPr/>
            </a:pPr>
            <a:r>
              <a:rPr lang="de-DE" dirty="0"/>
              <a:t>IF 5: Medien und Information in der digitalisierten Welt</a:t>
            </a:r>
          </a:p>
          <a:p>
            <a:pPr lvl="1" fontAlgn="auto">
              <a:spcAft>
                <a:spcPts val="0"/>
              </a:spcAft>
              <a:buFont typeface="Arial" panose="020B0604020202020204" pitchFamily="34" charset="0"/>
              <a:buChar char="–"/>
              <a:defRPr/>
            </a:pPr>
            <a:r>
              <a:rPr lang="de-DE" dirty="0"/>
              <a:t>Kompetenzerwartungen zum MKR in zahlreichen Inhaltsfeldern, z.B.:</a:t>
            </a:r>
          </a:p>
          <a:p>
            <a:pPr lvl="2" fontAlgn="auto">
              <a:spcAft>
                <a:spcPts val="0"/>
              </a:spcAft>
              <a:buFont typeface="Arial" panose="020B0604020202020204" pitchFamily="34" charset="0"/>
              <a:buChar char="•"/>
              <a:defRPr/>
            </a:pPr>
            <a:r>
              <a:rPr lang="de-DE" dirty="0"/>
              <a:t>IF 1: Wirtschaftliches Handeln in der marktwirtschaftlichen Ordnung</a:t>
            </a:r>
          </a:p>
          <a:p>
            <a:pPr lvl="2" fontAlgn="auto">
              <a:spcAft>
                <a:spcPts val="0"/>
              </a:spcAft>
              <a:buFont typeface="Arial" panose="020B0604020202020204" pitchFamily="34" charset="0"/>
              <a:buChar char="•"/>
              <a:defRPr/>
            </a:pPr>
            <a:r>
              <a:rPr lang="de-DE" dirty="0"/>
              <a:t>IF 2: Sicherung und Weiterentwicklung der Demokratie</a:t>
            </a:r>
          </a:p>
          <a:p>
            <a:pPr lvl="2">
              <a:defRPr/>
            </a:pPr>
            <a:r>
              <a:rPr lang="de-DE" dirty="0"/>
              <a:t>IF 6: Unternehmen, Arbeitgeber- und Arbeitnehmervertretungen in der Sozialen Marktwirtschaft</a:t>
            </a:r>
          </a:p>
          <a:p>
            <a:pPr marL="0" indent="0" fontAlgn="auto">
              <a:spcAft>
                <a:spcPts val="0"/>
              </a:spcAft>
              <a:buFont typeface="Arial" panose="020B0604020202020204" pitchFamily="34" charset="0"/>
              <a:buNone/>
              <a:defRPr/>
            </a:pPr>
            <a:endParaRPr lang="de-DE" dirty="0">
              <a:solidFill>
                <a:srgbClr val="FF0000"/>
              </a:solidFill>
            </a:endParaRPr>
          </a:p>
        </p:txBody>
      </p:sp>
      <p:sp>
        <p:nvSpPr>
          <p:cNvPr id="6" name="Foliennummernplatzhalter 5"/>
          <p:cNvSpPr>
            <a:spLocks noGrp="1"/>
          </p:cNvSpPr>
          <p:nvPr>
            <p:ph type="sldNum" sz="quarter" idx="12"/>
          </p:nvPr>
        </p:nvSpPr>
        <p:spPr/>
        <p:txBody>
          <a:bodyPr/>
          <a:lstStyle/>
          <a:p>
            <a:pPr>
              <a:defRPr/>
            </a:pPr>
            <a:fld id="{4AEF925D-147F-4781-87D0-55D9C96ABF19}" type="slidenum">
              <a:rPr lang="de-DE"/>
              <a:pPr>
                <a:defRPr/>
              </a:pPr>
              <a:t>51</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606135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147248" cy="309634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Abschnitt B: Erdkunde</a:t>
            </a:r>
            <a:br>
              <a:rPr lang="de-DE" sz="3600" b="0" dirty="0">
                <a:solidFill>
                  <a:srgbClr val="0070C0"/>
                </a:solidFill>
                <a:latin typeface="+mn-lt"/>
              </a:rPr>
            </a:br>
            <a:r>
              <a:rPr lang="de-DE" sz="3600" b="0" dirty="0">
                <a:solidFill>
                  <a:srgbClr val="0070C0"/>
                </a:solidFill>
                <a:latin typeface="+mn-lt"/>
              </a:rPr>
              <a:t>(fachspezifisch)</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1745653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052736"/>
            <a:ext cx="8568952" cy="571500"/>
          </a:xfrm>
        </p:spPr>
        <p:txBody>
          <a:bodyPr/>
          <a:lstStyle/>
          <a:p>
            <a:r>
              <a:rPr lang="de-DE" dirty="0"/>
              <a:t>Aufgaben und Ziele des Faches Erdkunde</a:t>
            </a:r>
          </a:p>
        </p:txBody>
      </p:sp>
      <p:sp>
        <p:nvSpPr>
          <p:cNvPr id="3" name="Inhaltsplatzhalter 2"/>
          <p:cNvSpPr>
            <a:spLocks noGrp="1"/>
          </p:cNvSpPr>
          <p:nvPr>
            <p:ph idx="1"/>
          </p:nvPr>
        </p:nvSpPr>
        <p:spPr>
          <a:xfrm>
            <a:off x="508001" y="1772817"/>
            <a:ext cx="8096447" cy="4176464"/>
          </a:xfrm>
          <a:noFill/>
        </p:spPr>
        <p:txBody>
          <a:bodyPr>
            <a:normAutofit lnSpcReduction="10000"/>
          </a:bodyPr>
          <a:lstStyle/>
          <a:p>
            <a:pPr lvl="0"/>
            <a:endParaRPr lang="de-DE" sz="1500" b="1" dirty="0"/>
          </a:p>
          <a:p>
            <a:pPr lvl="0"/>
            <a:r>
              <a:rPr lang="de-DE" sz="2400" dirty="0"/>
              <a:t>Entwicklung einer</a:t>
            </a:r>
            <a:r>
              <a:rPr lang="de-DE" sz="2400" b="1" dirty="0"/>
              <a:t> raumbezogenen Handlungskompetenz</a:t>
            </a:r>
          </a:p>
          <a:p>
            <a:pPr lvl="0"/>
            <a:endParaRPr lang="de-DE" sz="2400" b="1" dirty="0"/>
          </a:p>
          <a:p>
            <a:r>
              <a:rPr lang="de-DE" sz="2400" dirty="0"/>
              <a:t>Ziel ist es, die Fähigkeit und Bereitschaft zu entwickeln, </a:t>
            </a:r>
          </a:p>
          <a:p>
            <a:pPr marL="342900" lvl="0" indent="-342900">
              <a:buFont typeface="Arial" panose="020B0604020202020204" pitchFamily="34" charset="0"/>
              <a:buChar char="•"/>
            </a:pPr>
            <a:r>
              <a:rPr lang="de-DE" sz="2400" b="1" dirty="0"/>
              <a:t>Strukturen und Prozesse </a:t>
            </a:r>
          </a:p>
          <a:p>
            <a:pPr marL="342900" lvl="0" indent="-342900">
              <a:buFont typeface="Arial" panose="020B0604020202020204" pitchFamily="34" charset="0"/>
              <a:buChar char="•"/>
            </a:pPr>
            <a:r>
              <a:rPr lang="de-DE" sz="2400" dirty="0"/>
              <a:t>der </a:t>
            </a:r>
            <a:r>
              <a:rPr lang="de-DE" sz="2400" b="1" dirty="0"/>
              <a:t>nah- und fernräumlichen Lebenswirklichkeit </a:t>
            </a:r>
            <a:r>
              <a:rPr lang="de-DE" sz="2400" dirty="0"/>
              <a:t>zu analysieren, </a:t>
            </a:r>
          </a:p>
          <a:p>
            <a:pPr marL="342900" lvl="0" indent="-342900">
              <a:buFont typeface="Arial" panose="020B0604020202020204" pitchFamily="34" charset="0"/>
              <a:buChar char="•"/>
            </a:pPr>
            <a:r>
              <a:rPr lang="de-DE" sz="2400" dirty="0"/>
              <a:t>sie </a:t>
            </a:r>
            <a:r>
              <a:rPr lang="de-DE" sz="2400" b="1" dirty="0"/>
              <a:t>fachstrukturell</a:t>
            </a:r>
            <a:r>
              <a:rPr lang="de-DE" sz="2400" dirty="0"/>
              <a:t> zu erfassen und zu durchdringen </a:t>
            </a:r>
          </a:p>
          <a:p>
            <a:pPr marL="285750" lvl="0" indent="-285750">
              <a:buFont typeface="Arial" panose="020B0604020202020204" pitchFamily="34" charset="0"/>
              <a:buChar char="•"/>
            </a:pPr>
            <a:r>
              <a:rPr lang="de-DE" sz="2400" dirty="0"/>
              <a:t>sowie </a:t>
            </a:r>
            <a:r>
              <a:rPr lang="de-DE" sz="2400" b="1" dirty="0"/>
              <a:t>selbstbestimmt und solidarisch </a:t>
            </a:r>
            <a:r>
              <a:rPr lang="de-DE" sz="2400" dirty="0"/>
              <a:t>an der Entwicklung, Gestaltung und Bewahrung der räumlichen Lebenswirklichkeit </a:t>
            </a:r>
            <a:r>
              <a:rPr lang="de-DE" sz="2400" b="1" dirty="0"/>
              <a:t>mitzuarbeiten</a:t>
            </a:r>
            <a:r>
              <a:rPr lang="de-DE" sz="2400" dirty="0"/>
              <a:t>.</a:t>
            </a:r>
          </a:p>
          <a:p>
            <a:endParaRPr lang="de-DE" dirty="0"/>
          </a:p>
        </p:txBody>
      </p:sp>
    </p:spTree>
    <p:extLst>
      <p:ext uri="{BB962C8B-B14F-4D97-AF65-F5344CB8AC3E}">
        <p14:creationId xmlns:p14="http://schemas.microsoft.com/office/powerpoint/2010/main" val="1219522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052736"/>
            <a:ext cx="6447501" cy="463732"/>
          </a:xfrm>
        </p:spPr>
        <p:txBody>
          <a:bodyPr>
            <a:noAutofit/>
          </a:bodyPr>
          <a:lstStyle/>
          <a:p>
            <a:r>
              <a:rPr lang="de-DE" sz="3200" dirty="0" smtClean="0"/>
              <a:t>Kontinuitäten </a:t>
            </a:r>
            <a:endParaRPr lang="de-DE" sz="3200" dirty="0"/>
          </a:p>
        </p:txBody>
      </p:sp>
      <p:sp>
        <p:nvSpPr>
          <p:cNvPr id="3" name="Inhaltsplatzhalter 2"/>
          <p:cNvSpPr>
            <a:spLocks noGrp="1"/>
          </p:cNvSpPr>
          <p:nvPr>
            <p:ph idx="1"/>
          </p:nvPr>
        </p:nvSpPr>
        <p:spPr>
          <a:xfrm>
            <a:off x="628650" y="1895748"/>
            <a:ext cx="7886700" cy="3815205"/>
          </a:xfrm>
          <a:noFill/>
        </p:spPr>
        <p:txBody>
          <a:bodyPr>
            <a:normAutofit/>
          </a:bodyPr>
          <a:lstStyle/>
          <a:p>
            <a:pPr marL="457200" lvl="0" indent="-457200">
              <a:buFont typeface="Arial" panose="020B0604020202020204" pitchFamily="34" charset="0"/>
              <a:buChar char="•"/>
            </a:pPr>
            <a:r>
              <a:rPr lang="de-DE" dirty="0" smtClean="0"/>
              <a:t>Mensch-Umwelt-Beziehungen </a:t>
            </a:r>
            <a:r>
              <a:rPr lang="de-DE" dirty="0"/>
              <a:t>im Fokus des Faches</a:t>
            </a:r>
          </a:p>
          <a:p>
            <a:pPr marL="457200" lvl="0" indent="-457200">
              <a:buFont typeface="Arial" panose="020B0604020202020204" pitchFamily="34" charset="0"/>
              <a:buChar char="•"/>
            </a:pPr>
            <a:r>
              <a:rPr lang="de-DE" dirty="0"/>
              <a:t>Traditionelle und bewährte Inhalte des </a:t>
            </a:r>
            <a:r>
              <a:rPr lang="de-DE" dirty="0" smtClean="0"/>
              <a:t>Faches, jedoch </a:t>
            </a:r>
            <a:r>
              <a:rPr lang="de-DE" dirty="0"/>
              <a:t>z.T. mit neuer Gewichtung und Akzentuierung</a:t>
            </a:r>
          </a:p>
          <a:p>
            <a:endParaRPr lang="de-DE" dirty="0"/>
          </a:p>
          <a:p>
            <a:r>
              <a:rPr lang="de-DE" b="1" dirty="0"/>
              <a:t>	</a:t>
            </a:r>
            <a:endParaRPr lang="de-DE" dirty="0"/>
          </a:p>
        </p:txBody>
      </p:sp>
    </p:spTree>
    <p:extLst>
      <p:ext uri="{BB962C8B-B14F-4D97-AF65-F5344CB8AC3E}">
        <p14:creationId xmlns:p14="http://schemas.microsoft.com/office/powerpoint/2010/main" val="1029027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72468-505D-4FFC-BCFD-C3778D7D8BC9}"/>
              </a:ext>
            </a:extLst>
          </p:cNvPr>
          <p:cNvSpPr>
            <a:spLocks noGrp="1"/>
          </p:cNvSpPr>
          <p:nvPr>
            <p:ph type="title"/>
          </p:nvPr>
        </p:nvSpPr>
        <p:spPr>
          <a:xfrm>
            <a:off x="441417" y="980728"/>
            <a:ext cx="6447501" cy="721311"/>
          </a:xfrm>
        </p:spPr>
        <p:txBody>
          <a:bodyPr/>
          <a:lstStyle/>
          <a:p>
            <a:r>
              <a:rPr lang="de-DE" dirty="0" smtClean="0"/>
              <a:t>Neuerungen</a:t>
            </a:r>
            <a:endParaRPr lang="de-DE" dirty="0"/>
          </a:p>
        </p:txBody>
      </p:sp>
      <p:sp>
        <p:nvSpPr>
          <p:cNvPr id="3" name="Inhaltsplatzhalter 2">
            <a:extLst>
              <a:ext uri="{FF2B5EF4-FFF2-40B4-BE49-F238E27FC236}">
                <a16:creationId xmlns:a16="http://schemas.microsoft.com/office/drawing/2014/main" id="{AF4B1219-C91C-4D15-9050-3117B4A2C13E}"/>
              </a:ext>
            </a:extLst>
          </p:cNvPr>
          <p:cNvSpPr>
            <a:spLocks noGrp="1"/>
          </p:cNvSpPr>
          <p:nvPr>
            <p:ph idx="1"/>
          </p:nvPr>
        </p:nvSpPr>
        <p:spPr>
          <a:xfrm>
            <a:off x="441418" y="1916832"/>
            <a:ext cx="8235038" cy="4032448"/>
          </a:xfrm>
          <a:noFill/>
        </p:spPr>
        <p:txBody>
          <a:bodyPr>
            <a:normAutofit fontScale="55000" lnSpcReduction="20000"/>
          </a:bodyPr>
          <a:lstStyle/>
          <a:p>
            <a:pPr marL="685800" lvl="0" indent="-685800">
              <a:buFont typeface="Arial" panose="020B0604020202020204" pitchFamily="34" charset="0"/>
              <a:buChar char="•"/>
            </a:pPr>
            <a:r>
              <a:rPr lang="de-DE" sz="5100" dirty="0"/>
              <a:t>Fachliche und didaktische Aktualisierungen </a:t>
            </a:r>
          </a:p>
          <a:p>
            <a:pPr marL="685800" lvl="0" indent="-685800">
              <a:buFont typeface="Arial" panose="020B0604020202020204" pitchFamily="34" charset="0"/>
              <a:buChar char="•"/>
            </a:pPr>
            <a:r>
              <a:rPr lang="de-DE" sz="5100" dirty="0"/>
              <a:t>Berücksichtigung von Verbraucherbildung, Bildung in der digitalen Welt und Berufsorientierung </a:t>
            </a:r>
          </a:p>
          <a:p>
            <a:pPr marL="685800" lvl="0" indent="-685800">
              <a:buFont typeface="Arial" panose="020B0604020202020204" pitchFamily="34" charset="0"/>
              <a:buChar char="•"/>
            </a:pPr>
            <a:r>
              <a:rPr lang="de-DE" sz="5100" dirty="0"/>
              <a:t>Stärkung der Fachlichkeit</a:t>
            </a:r>
          </a:p>
          <a:p>
            <a:pPr marL="685800" indent="-685800">
              <a:buFont typeface="Arial" panose="020B0604020202020204" pitchFamily="34" charset="0"/>
              <a:buChar char="•"/>
            </a:pPr>
            <a:r>
              <a:rPr lang="de-DE" sz="5100" dirty="0"/>
              <a:t>Präzisere Beschreibung der Inhaltsfelder</a:t>
            </a:r>
          </a:p>
          <a:p>
            <a:pPr marL="685800" indent="-685800">
              <a:buFont typeface="Arial" panose="020B0604020202020204" pitchFamily="34" charset="0"/>
              <a:buChar char="•"/>
            </a:pPr>
            <a:r>
              <a:rPr lang="de-DE" sz="5100" dirty="0"/>
              <a:t>Stärkere Konkretion von fachlichen Schwerpunkten</a:t>
            </a:r>
          </a:p>
          <a:p>
            <a:pPr marL="685800" indent="-685800">
              <a:buFont typeface="Arial" panose="020B0604020202020204" pitchFamily="34" charset="0"/>
              <a:buChar char="•"/>
            </a:pPr>
            <a:r>
              <a:rPr lang="de-DE" sz="5100" dirty="0"/>
              <a:t>Beschreibung fachlicher Prozesse durch konkretisierte Kompetenzerwartungen</a:t>
            </a:r>
          </a:p>
          <a:p>
            <a:pPr marL="685800" indent="-685800">
              <a:buFont typeface="Arial" panose="020B0604020202020204" pitchFamily="34" charset="0"/>
              <a:buChar char="•"/>
            </a:pPr>
            <a:r>
              <a:rPr lang="de-DE" sz="5100" dirty="0"/>
              <a:t>Orientierungsraster jeweils für jedes Inhaltsfeld</a:t>
            </a:r>
          </a:p>
          <a:p>
            <a:endParaRPr lang="de-DE" dirty="0"/>
          </a:p>
        </p:txBody>
      </p:sp>
    </p:spTree>
    <p:extLst>
      <p:ext uri="{BB962C8B-B14F-4D97-AF65-F5344CB8AC3E}">
        <p14:creationId xmlns:p14="http://schemas.microsoft.com/office/powerpoint/2010/main" val="1838534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B46A72-7B7E-476A-BE23-EB0BA04DBBFF}"/>
              </a:ext>
            </a:extLst>
          </p:cNvPr>
          <p:cNvSpPr>
            <a:spLocks noGrp="1"/>
          </p:cNvSpPr>
          <p:nvPr>
            <p:ph type="title"/>
          </p:nvPr>
        </p:nvSpPr>
        <p:spPr/>
        <p:txBody>
          <a:bodyPr/>
          <a:lstStyle/>
          <a:p>
            <a:r>
              <a:rPr lang="de-DE" dirty="0" smtClean="0"/>
              <a:t>Neuerungen</a:t>
            </a:r>
            <a:endParaRPr lang="de-DE" dirty="0"/>
          </a:p>
        </p:txBody>
      </p:sp>
      <p:sp>
        <p:nvSpPr>
          <p:cNvPr id="3" name="Inhaltsplatzhalter 2">
            <a:extLst>
              <a:ext uri="{FF2B5EF4-FFF2-40B4-BE49-F238E27FC236}">
                <a16:creationId xmlns:a16="http://schemas.microsoft.com/office/drawing/2014/main" id="{34CBF77F-2201-48FD-8CF3-08C595F63A7D}"/>
              </a:ext>
            </a:extLst>
          </p:cNvPr>
          <p:cNvSpPr>
            <a:spLocks noGrp="1"/>
          </p:cNvSpPr>
          <p:nvPr>
            <p:ph idx="1"/>
          </p:nvPr>
        </p:nvSpPr>
        <p:spPr>
          <a:xfrm>
            <a:off x="395536" y="1700808"/>
            <a:ext cx="8291264" cy="4248472"/>
          </a:xfrm>
          <a:noFill/>
        </p:spPr>
        <p:txBody>
          <a:bodyPr>
            <a:noAutofit/>
          </a:bodyPr>
          <a:lstStyle/>
          <a:p>
            <a:pPr marL="342900" indent="-342900">
              <a:lnSpc>
                <a:spcPct val="90000"/>
              </a:lnSpc>
              <a:spcBef>
                <a:spcPts val="672"/>
              </a:spcBef>
              <a:buFont typeface="Arial" panose="020B0604020202020204" pitchFamily="34" charset="0"/>
              <a:buChar char="•"/>
            </a:pPr>
            <a:r>
              <a:rPr lang="de-DE" sz="2400" dirty="0" smtClean="0"/>
              <a:t>Progression der übergeordneten Kompetenzen in zwei  Progressionsstufen: Jahrgangsstufe 5-6 und 7-10</a:t>
            </a:r>
          </a:p>
          <a:p>
            <a:pPr>
              <a:lnSpc>
                <a:spcPct val="90000"/>
              </a:lnSpc>
              <a:spcBef>
                <a:spcPts val="672"/>
              </a:spcBef>
            </a:pPr>
            <a:r>
              <a:rPr lang="de-DE" sz="2400" dirty="0" smtClean="0"/>
              <a:t>	-&gt; Stärkung der Zielklarheit, Erhöhung der Handhabbar-	</a:t>
            </a:r>
            <a:r>
              <a:rPr lang="de-DE" sz="2400" dirty="0" err="1" smtClean="0"/>
              <a:t>keit</a:t>
            </a:r>
            <a:r>
              <a:rPr lang="de-DE" sz="2400" dirty="0" smtClean="0"/>
              <a:t> klar differenzierter Kompetenzerwartungen</a:t>
            </a:r>
          </a:p>
          <a:p>
            <a:pPr>
              <a:lnSpc>
                <a:spcPct val="90000"/>
              </a:lnSpc>
              <a:spcBef>
                <a:spcPts val="672"/>
              </a:spcBef>
            </a:pPr>
            <a:endParaRPr lang="de-DE" sz="800" dirty="0" smtClean="0"/>
          </a:p>
          <a:p>
            <a:pPr marL="342900" indent="-342900">
              <a:lnSpc>
                <a:spcPct val="90000"/>
              </a:lnSpc>
              <a:spcBef>
                <a:spcPts val="672"/>
              </a:spcBef>
              <a:buFont typeface="Arial" panose="020B0604020202020204" pitchFamily="34" charset="0"/>
              <a:buChar char="•"/>
            </a:pPr>
            <a:r>
              <a:rPr lang="de-DE" sz="2400" dirty="0"/>
              <a:t>Reduzierung der Progressionsstufen von drei auf </a:t>
            </a:r>
            <a:r>
              <a:rPr lang="de-DE" sz="2400" dirty="0" smtClean="0"/>
              <a:t>zwei</a:t>
            </a:r>
          </a:p>
          <a:p>
            <a:pPr>
              <a:lnSpc>
                <a:spcPct val="90000"/>
              </a:lnSpc>
              <a:spcBef>
                <a:spcPts val="672"/>
              </a:spcBef>
            </a:pPr>
            <a:r>
              <a:rPr lang="de-DE" sz="2400" dirty="0" smtClean="0"/>
              <a:t> </a:t>
            </a:r>
            <a:r>
              <a:rPr lang="de-DE" sz="2400" dirty="0"/>
              <a:t>	-&gt; Erweiterung des Gestaltungsspielraums </a:t>
            </a:r>
            <a:endParaRPr lang="de-DE" sz="2400" dirty="0" smtClean="0"/>
          </a:p>
          <a:p>
            <a:pPr>
              <a:lnSpc>
                <a:spcPct val="90000"/>
              </a:lnSpc>
              <a:spcBef>
                <a:spcPts val="672"/>
              </a:spcBef>
            </a:pPr>
            <a:endParaRPr lang="de-DE" sz="800" dirty="0"/>
          </a:p>
          <a:p>
            <a:pPr marL="342900" indent="-342900">
              <a:lnSpc>
                <a:spcPct val="90000"/>
              </a:lnSpc>
              <a:spcBef>
                <a:spcPts val="672"/>
              </a:spcBef>
              <a:buFont typeface="Arial" panose="020B0604020202020204" pitchFamily="34" charset="0"/>
              <a:buChar char="•"/>
            </a:pPr>
            <a:r>
              <a:rPr lang="de-DE" sz="2400" dirty="0" smtClean="0"/>
              <a:t>Strukturierung der Inhalte in inhaltliche Schwerpunkte sowie konkretisierte Sach- und Urteilskompetenzen in den zwei Progressionsstufen</a:t>
            </a:r>
          </a:p>
          <a:p>
            <a:pPr>
              <a:lnSpc>
                <a:spcPct val="90000"/>
              </a:lnSpc>
              <a:spcBef>
                <a:spcPts val="672"/>
              </a:spcBef>
            </a:pPr>
            <a:r>
              <a:rPr lang="de-DE" sz="2400" dirty="0" smtClean="0"/>
              <a:t>	-&gt; Präzisierung der Wissens- und </a:t>
            </a:r>
            <a:r>
              <a:rPr lang="de-DE" sz="2400" dirty="0" err="1" smtClean="0"/>
              <a:t>Könnensziele</a:t>
            </a:r>
            <a:r>
              <a:rPr lang="de-DE" sz="2400" dirty="0" smtClean="0"/>
              <a:t> </a:t>
            </a:r>
            <a:endParaRPr lang="de-DE" sz="2400" dirty="0"/>
          </a:p>
        </p:txBody>
      </p:sp>
      <p:sp>
        <p:nvSpPr>
          <p:cNvPr id="4"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43886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2909" y="980728"/>
            <a:ext cx="6447501" cy="600892"/>
          </a:xfrm>
        </p:spPr>
        <p:txBody>
          <a:bodyPr/>
          <a:lstStyle/>
          <a:p>
            <a:r>
              <a:rPr lang="de-DE" dirty="0"/>
              <a:t>Inhaltsfelder</a:t>
            </a:r>
            <a:endParaRPr lang="de-DE" i="1" dirty="0">
              <a:solidFill>
                <a:srgbClr val="FF0000"/>
              </a:solidFill>
            </a:endParaRPr>
          </a:p>
        </p:txBody>
      </p:sp>
      <p:sp>
        <p:nvSpPr>
          <p:cNvPr id="3" name="Inhaltsplatzhalter 2"/>
          <p:cNvSpPr>
            <a:spLocks noGrp="1"/>
          </p:cNvSpPr>
          <p:nvPr>
            <p:ph idx="1"/>
          </p:nvPr>
        </p:nvSpPr>
        <p:spPr>
          <a:xfrm>
            <a:off x="508001" y="1772816"/>
            <a:ext cx="8240463" cy="4104456"/>
          </a:xfrm>
          <a:noFill/>
        </p:spPr>
        <p:txBody>
          <a:bodyPr>
            <a:normAutofit fontScale="62500" lnSpcReduction="20000"/>
          </a:bodyPr>
          <a:lstStyle/>
          <a:p>
            <a:endParaRPr lang="de-DE" dirty="0"/>
          </a:p>
          <a:p>
            <a:r>
              <a:rPr lang="de-DE" dirty="0"/>
              <a:t>IF1: 	Unterschiedlich strukturierte Siedlungen</a:t>
            </a:r>
          </a:p>
          <a:p>
            <a:r>
              <a:rPr lang="de-DE" dirty="0"/>
              <a:t>IF2: 	Räumliche Voraussetzungen und Auswirkungen des Tourismus</a:t>
            </a:r>
          </a:p>
          <a:p>
            <a:r>
              <a:rPr lang="de-DE" dirty="0"/>
              <a:t>IF3: 	Arbeit und Versorgung in Wirtschaftsräumen unterschiedlicher</a:t>
            </a:r>
          </a:p>
          <a:p>
            <a:r>
              <a:rPr lang="de-DE" dirty="0"/>
              <a:t>	Ausstattung</a:t>
            </a:r>
          </a:p>
          <a:p>
            <a:r>
              <a:rPr lang="de-DE" dirty="0"/>
              <a:t>IF4: 	Aufbau und Dynamik der Erde</a:t>
            </a:r>
          </a:p>
          <a:p>
            <a:r>
              <a:rPr lang="de-DE" dirty="0"/>
              <a:t>IF5: 	Wetter, Klima und Klimawandel</a:t>
            </a:r>
          </a:p>
          <a:p>
            <a:r>
              <a:rPr lang="de-DE" dirty="0"/>
              <a:t>IF6: 	Landwirtschaftliche Produktion in unterschiedlichen Klima- und</a:t>
            </a:r>
          </a:p>
          <a:p>
            <a:r>
              <a:rPr lang="de-DE" dirty="0"/>
              <a:t>	Landschaftszonen</a:t>
            </a:r>
          </a:p>
          <a:p>
            <a:r>
              <a:rPr lang="de-DE" dirty="0"/>
              <a:t>IF7: 	Innerstaatliche und globale Disparitäten</a:t>
            </a:r>
          </a:p>
          <a:p>
            <a:r>
              <a:rPr lang="de-DE" dirty="0"/>
              <a:t>IF8: 	Wachstum und Verteilung der Weltbevölkerung</a:t>
            </a:r>
          </a:p>
          <a:p>
            <a:r>
              <a:rPr lang="de-DE" dirty="0"/>
              <a:t>IF9: 	Verstädterung und Stadtentwicklung</a:t>
            </a:r>
          </a:p>
          <a:p>
            <a:r>
              <a:rPr lang="de-DE" dirty="0"/>
              <a:t>IF10: 	Räumliche Strukturen unter dem Einfluss von Globalisierung und</a:t>
            </a:r>
          </a:p>
          <a:p>
            <a:r>
              <a:rPr lang="de-DE" dirty="0"/>
              <a:t>	Digitalisierung</a:t>
            </a:r>
          </a:p>
          <a:p>
            <a:endParaRPr lang="de-DE" dirty="0"/>
          </a:p>
        </p:txBody>
      </p:sp>
    </p:spTree>
    <p:extLst>
      <p:ext uri="{BB962C8B-B14F-4D97-AF65-F5344CB8AC3E}">
        <p14:creationId xmlns:p14="http://schemas.microsoft.com/office/powerpoint/2010/main" val="3879104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58A16-B421-44B8-9577-781F12036B45}"/>
              </a:ext>
            </a:extLst>
          </p:cNvPr>
          <p:cNvSpPr>
            <a:spLocks noGrp="1"/>
          </p:cNvSpPr>
          <p:nvPr>
            <p:ph type="title"/>
          </p:nvPr>
        </p:nvSpPr>
        <p:spPr/>
        <p:txBody>
          <a:bodyPr/>
          <a:lstStyle/>
          <a:p>
            <a:r>
              <a:rPr lang="de-DE" dirty="0"/>
              <a:t>Neuakzentuierungen an Beispielen (1)</a:t>
            </a:r>
          </a:p>
        </p:txBody>
      </p:sp>
      <p:sp>
        <p:nvSpPr>
          <p:cNvPr id="3" name="Inhaltsplatzhalter 2">
            <a:extLst>
              <a:ext uri="{FF2B5EF4-FFF2-40B4-BE49-F238E27FC236}">
                <a16:creationId xmlns:a16="http://schemas.microsoft.com/office/drawing/2014/main" id="{7916C991-5BBC-4062-BE55-FB4DD4281609}"/>
              </a:ext>
            </a:extLst>
          </p:cNvPr>
          <p:cNvSpPr>
            <a:spLocks noGrp="1"/>
          </p:cNvSpPr>
          <p:nvPr>
            <p:ph idx="1"/>
          </p:nvPr>
        </p:nvSpPr>
        <p:spPr>
          <a:xfrm>
            <a:off x="508001" y="1700809"/>
            <a:ext cx="8178799" cy="4176464"/>
          </a:xfrm>
          <a:noFill/>
        </p:spPr>
        <p:txBody>
          <a:bodyPr>
            <a:normAutofit fontScale="70000" lnSpcReduction="20000"/>
          </a:bodyPr>
          <a:lstStyle/>
          <a:p>
            <a:endParaRPr lang="de-DE" sz="2900" b="1" dirty="0"/>
          </a:p>
          <a:p>
            <a:r>
              <a:rPr lang="de-DE" sz="2900" b="1" dirty="0"/>
              <a:t>„Merkmale der Erde“ </a:t>
            </a:r>
            <a:r>
              <a:rPr lang="de-DE" sz="2900" dirty="0"/>
              <a:t>, eigenes Inhaltsfeld im KLP 2011</a:t>
            </a:r>
          </a:p>
          <a:p>
            <a:pPr marL="457200" indent="-457200">
              <a:buFont typeface="Arial" panose="020B0604020202020204" pitchFamily="34" charset="0"/>
              <a:buChar char="•"/>
            </a:pPr>
            <a:r>
              <a:rPr lang="de-DE" sz="2900" dirty="0"/>
              <a:t>Im KLP 2020 nicht mehr als separates Inhaltsfeld, </a:t>
            </a:r>
          </a:p>
          <a:p>
            <a:pPr marL="457200" indent="-457200">
              <a:buFont typeface="Arial" panose="020B0604020202020204" pitchFamily="34" charset="0"/>
              <a:buChar char="•"/>
            </a:pPr>
            <a:r>
              <a:rPr lang="de-DE" sz="2900" dirty="0"/>
              <a:t>sondern inhaltliche Integration in  IF 5 „Aufbau und Dynamik der Erde“ und IF 6 „Wetter, Klima und Klimawandel“ </a:t>
            </a:r>
          </a:p>
          <a:p>
            <a:pPr marL="457200" indent="-457200">
              <a:buFont typeface="Arial" panose="020B0604020202020204" pitchFamily="34" charset="0"/>
              <a:buChar char="•"/>
            </a:pPr>
            <a:endParaRPr lang="de-DE" sz="2900" b="1" dirty="0"/>
          </a:p>
          <a:p>
            <a:r>
              <a:rPr lang="de-DE" sz="2900" b="1" dirty="0"/>
              <a:t> „Leben und Wirtschaften in verschiedenen Landschaftszonen“ </a:t>
            </a:r>
          </a:p>
          <a:p>
            <a:pPr marL="457200" indent="-457200">
              <a:buFont typeface="Arial" panose="020B0604020202020204" pitchFamily="34" charset="0"/>
              <a:buChar char="•"/>
            </a:pPr>
            <a:r>
              <a:rPr lang="de-DE" sz="2900" dirty="0"/>
              <a:t>Im KLP 2020 nur Tropen und Subtropen obligatorisch,</a:t>
            </a:r>
          </a:p>
          <a:p>
            <a:pPr marL="457200" indent="-457200">
              <a:buFont typeface="Arial" panose="020B0604020202020204" pitchFamily="34" charset="0"/>
              <a:buChar char="•"/>
            </a:pPr>
            <a:r>
              <a:rPr lang="de-DE" sz="2900" dirty="0"/>
              <a:t>keine ausdrückliche Berücksichtigung der gemäßigten Zone wie im KLP 2011, </a:t>
            </a:r>
          </a:p>
          <a:p>
            <a:pPr marL="457200" indent="-457200">
              <a:buFont typeface="Arial" panose="020B0604020202020204" pitchFamily="34" charset="0"/>
              <a:buChar char="•"/>
            </a:pPr>
            <a:r>
              <a:rPr lang="de-DE" sz="2900" dirty="0"/>
              <a:t>statt dessen Betonung eines Überblicks über alle Landschaftszonen.</a:t>
            </a:r>
          </a:p>
          <a:p>
            <a:pPr marL="457200" indent="-457200">
              <a:buFont typeface="Arial" panose="020B0604020202020204" pitchFamily="34" charset="0"/>
              <a:buChar char="•"/>
            </a:pPr>
            <a:r>
              <a:rPr lang="de-DE" sz="2900" dirty="0"/>
              <a:t> Erarbeitung der gemäßigten Zone im Rahmen des schulischen Freiraums möglich.</a:t>
            </a:r>
          </a:p>
          <a:p>
            <a:r>
              <a:rPr lang="de-DE" sz="2900" b="1" dirty="0"/>
              <a:t>	</a:t>
            </a:r>
          </a:p>
          <a:p>
            <a:endParaRPr lang="de-DE" b="1" dirty="0"/>
          </a:p>
          <a:p>
            <a:endParaRPr lang="de-DE" dirty="0"/>
          </a:p>
        </p:txBody>
      </p:sp>
    </p:spTree>
    <p:extLst>
      <p:ext uri="{BB962C8B-B14F-4D97-AF65-F5344CB8AC3E}">
        <p14:creationId xmlns:p14="http://schemas.microsoft.com/office/powerpoint/2010/main" val="1090007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58A16-B421-44B8-9577-781F12036B45}"/>
              </a:ext>
            </a:extLst>
          </p:cNvPr>
          <p:cNvSpPr>
            <a:spLocks noGrp="1"/>
          </p:cNvSpPr>
          <p:nvPr>
            <p:ph type="title"/>
          </p:nvPr>
        </p:nvSpPr>
        <p:spPr/>
        <p:txBody>
          <a:bodyPr/>
          <a:lstStyle/>
          <a:p>
            <a:r>
              <a:rPr lang="de-DE" dirty="0"/>
              <a:t>Neuakzentuierungen an Beispielen (2)</a:t>
            </a:r>
          </a:p>
        </p:txBody>
      </p:sp>
      <p:sp>
        <p:nvSpPr>
          <p:cNvPr id="3" name="Inhaltsplatzhalter 2">
            <a:extLst>
              <a:ext uri="{FF2B5EF4-FFF2-40B4-BE49-F238E27FC236}">
                <a16:creationId xmlns:a16="http://schemas.microsoft.com/office/drawing/2014/main" id="{7916C991-5BBC-4062-BE55-FB4DD4281609}"/>
              </a:ext>
            </a:extLst>
          </p:cNvPr>
          <p:cNvSpPr>
            <a:spLocks noGrp="1"/>
          </p:cNvSpPr>
          <p:nvPr>
            <p:ph idx="1"/>
          </p:nvPr>
        </p:nvSpPr>
        <p:spPr>
          <a:xfrm>
            <a:off x="508001" y="1628800"/>
            <a:ext cx="8178799" cy="4392487"/>
          </a:xfrm>
          <a:noFill/>
        </p:spPr>
        <p:txBody>
          <a:bodyPr>
            <a:normAutofit fontScale="92500" lnSpcReduction="10000"/>
          </a:bodyPr>
          <a:lstStyle/>
          <a:p>
            <a:endParaRPr lang="de-DE" sz="1800" b="1" dirty="0"/>
          </a:p>
          <a:p>
            <a:r>
              <a:rPr lang="de-DE" sz="1800" b="1" dirty="0"/>
              <a:t>Neues Inhaltsfeld 9 „Verstädterung und Stadtentwicklung“</a:t>
            </a:r>
          </a:p>
          <a:p>
            <a:pPr marL="300038" lvl="1"/>
            <a:r>
              <a:rPr lang="de-DE" sz="1800" dirty="0"/>
              <a:t>Wegen der vielfältigen und besonderen Bedeutung von Städten weltweit besondere Akzentuierung als eigenes Inhaltsfeld unter Aufnahme von inhaltlichen Schwerpunkte alter Inhaltsfelder. </a:t>
            </a:r>
          </a:p>
          <a:p>
            <a:pPr marL="585788" lvl="1" indent="-285750">
              <a:buFont typeface="Arial" panose="020B0604020202020204" pitchFamily="34" charset="0"/>
              <a:buChar char="•"/>
            </a:pPr>
            <a:r>
              <a:rPr lang="de-DE" sz="1800" dirty="0"/>
              <a:t>grundlegende genetische, funktionale und soziale Merkmale, innere Differenzierung und Wandel von Städten</a:t>
            </a:r>
          </a:p>
          <a:p>
            <a:pPr marL="585788" lvl="1" indent="-285750">
              <a:buFont typeface="Arial" panose="020B0604020202020204" pitchFamily="34" charset="0"/>
              <a:buChar char="•"/>
            </a:pPr>
            <a:r>
              <a:rPr lang="de-DE" sz="1800" dirty="0"/>
              <a:t>Phänomene der Verstädterung: Metropolisierung, Segregation</a:t>
            </a:r>
          </a:p>
          <a:p>
            <a:pPr marL="585788" lvl="1" indent="-285750">
              <a:buFont typeface="Arial" panose="020B0604020202020204" pitchFamily="34" charset="0"/>
              <a:buChar char="•"/>
            </a:pPr>
            <a:r>
              <a:rPr lang="de-DE" sz="1800" dirty="0"/>
              <a:t>Schwerpunkte aktueller Stadtentwicklung: Umweltbelastung, nachhaltige Mobilitätskonzepte, demographischer und sozialer Wandel, Wohnraumverfügbarkeit</a:t>
            </a:r>
          </a:p>
          <a:p>
            <a:pPr marL="585788" lvl="1" indent="-285750">
              <a:buFont typeface="Arial" panose="020B0604020202020204" pitchFamily="34" charset="0"/>
              <a:buChar char="•"/>
            </a:pPr>
            <a:endParaRPr lang="de-DE" sz="1800" dirty="0"/>
          </a:p>
          <a:p>
            <a:r>
              <a:rPr lang="de-DE" sz="1800" b="1" dirty="0"/>
              <a:t>Neues Inhaltsfeld 10 „Räumliche Strukturen unter dem Einfluss von Globalisierung und Digitalisierung“ </a:t>
            </a:r>
          </a:p>
          <a:p>
            <a:pPr marL="585788" lvl="1" indent="-285750">
              <a:buFont typeface="Arial" panose="020B0604020202020204" pitchFamily="34" charset="0"/>
              <a:buChar char="•"/>
            </a:pPr>
            <a:r>
              <a:rPr lang="de-DE" sz="1800" dirty="0"/>
              <a:t>Entspricht weitgehend dem alten IF 9 „Wandel wirtschaftsräumlicher und politischer Strukturen unter dem Einfluss der Globalisierung. </a:t>
            </a:r>
          </a:p>
          <a:p>
            <a:pPr marL="585788" lvl="1" indent="-285750">
              <a:buFont typeface="Arial" panose="020B0604020202020204" pitchFamily="34" charset="0"/>
              <a:buChar char="•"/>
            </a:pPr>
            <a:r>
              <a:rPr lang="de-DE" sz="1800" dirty="0"/>
              <a:t>Neu ist hier der Aspekt der Digitalisierung.</a:t>
            </a:r>
            <a:r>
              <a:rPr lang="de-DE" sz="1500" dirty="0"/>
              <a:t>	</a:t>
            </a:r>
          </a:p>
          <a:p>
            <a:endParaRPr lang="de-DE" dirty="0"/>
          </a:p>
          <a:p>
            <a:endParaRPr lang="de-DE" dirty="0"/>
          </a:p>
        </p:txBody>
      </p:sp>
    </p:spTree>
    <p:extLst>
      <p:ext uri="{BB962C8B-B14F-4D97-AF65-F5344CB8AC3E}">
        <p14:creationId xmlns:p14="http://schemas.microsoft.com/office/powerpoint/2010/main" val="266934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Bewährte Merkmale</a:t>
            </a:r>
          </a:p>
        </p:txBody>
      </p:sp>
      <p:sp>
        <p:nvSpPr>
          <p:cNvPr id="3" name="Inhaltsplatzhalter 2"/>
          <p:cNvSpPr>
            <a:spLocks noGrp="1"/>
          </p:cNvSpPr>
          <p:nvPr>
            <p:ph idx="1"/>
          </p:nvPr>
        </p:nvSpPr>
        <p:spPr>
          <a:xfrm>
            <a:off x="457200" y="1700808"/>
            <a:ext cx="6131024" cy="4205064"/>
          </a:xfrm>
        </p:spPr>
        <p:txBody>
          <a:bodyPr>
            <a:normAutofit fontScale="85000" lnSpcReduction="20000"/>
          </a:bodyPr>
          <a:lstStyle/>
          <a:p>
            <a:pPr marL="0" indent="0">
              <a:buNone/>
            </a:pPr>
            <a:r>
              <a:rPr lang="de-DE" dirty="0"/>
              <a:t>Kernlehrpläne in NRW formulieren</a:t>
            </a:r>
          </a:p>
          <a:p>
            <a:r>
              <a:rPr lang="de-DE" dirty="0"/>
              <a:t>schulformbezogene landesweit verbindliche Standards</a:t>
            </a:r>
          </a:p>
          <a:p>
            <a:r>
              <a:rPr lang="de-DE" dirty="0"/>
              <a:t>den fachlichen Kern der dafür erforderlichen Kompetenzen einschließlich zugrunde liegender Wissensbestände</a:t>
            </a:r>
          </a:p>
          <a:p>
            <a:r>
              <a:rPr lang="de-DE" dirty="0"/>
              <a:t>eine Progression der Kompetenzentwicklung </a:t>
            </a:r>
            <a:r>
              <a:rPr lang="de-DE"/>
              <a:t>über zwei </a:t>
            </a:r>
            <a:r>
              <a:rPr lang="de-DE" dirty="0"/>
              <a:t>Stufen (Ende </a:t>
            </a:r>
            <a:r>
              <a:rPr lang="de-DE"/>
              <a:t>der 6 bzw. Erprobungsstufe, </a:t>
            </a:r>
            <a:r>
              <a:rPr lang="de-DE" dirty="0"/>
              <a:t>Ende der Sekundarstufe I)</a:t>
            </a:r>
          </a:p>
          <a:p>
            <a:r>
              <a:rPr lang="de-DE" i="1" dirty="0"/>
              <a:t>keine</a:t>
            </a:r>
            <a:r>
              <a:rPr lang="de-DE" dirty="0"/>
              <a:t> Aussagen zur konkreten Gestaltung und Durchführung des Unterrichts </a:t>
            </a:r>
            <a:br>
              <a:rPr lang="de-DE" dirty="0"/>
            </a:br>
            <a:r>
              <a:rPr lang="de-DE" dirty="0"/>
              <a:t>(Dies ist Bestandteil der schulinternen Lehrpläne)</a:t>
            </a:r>
          </a:p>
        </p:txBody>
      </p:sp>
      <p:sp>
        <p:nvSpPr>
          <p:cNvPr id="5" name="Fußzeilenplatzhalter 4">
            <a:extLst>
              <a:ext uri="{FF2B5EF4-FFF2-40B4-BE49-F238E27FC236}">
                <a16:creationId xmlns:a16="http://schemas.microsoft.com/office/drawing/2014/main" id="{6FB8AEC2-76C3-FF4C-A788-31A73D7AC230}"/>
              </a:ext>
            </a:extLst>
          </p:cNvPr>
          <p:cNvSpPr>
            <a:spLocks noGrp="1"/>
          </p:cNvSpPr>
          <p:nvPr>
            <p:ph type="ftr" sz="quarter" idx="11"/>
          </p:nvPr>
        </p:nvSpPr>
        <p:spPr/>
        <p:txBody>
          <a:bodyPr/>
          <a:lstStyle/>
          <a:p>
            <a:r>
              <a:rPr lang="de-DE"/>
              <a:t>Implementationsveranstaltung zur Einführung der Kernlehrpläne</a:t>
            </a:r>
            <a:endParaRPr lang="de-DE"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4530">
            <a:off x="6648444" y="2276872"/>
            <a:ext cx="2038356" cy="2880000"/>
          </a:xfrm>
          <a:prstGeom prst="rect">
            <a:avLst/>
          </a:prstGeom>
          <a:ln>
            <a:solidFill>
              <a:schemeClr val="tx1"/>
            </a:solidFill>
          </a:ln>
        </p:spPr>
      </p:pic>
    </p:spTree>
    <p:extLst>
      <p:ext uri="{BB962C8B-B14F-4D97-AF65-F5344CB8AC3E}">
        <p14:creationId xmlns:p14="http://schemas.microsoft.com/office/powerpoint/2010/main" val="923287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80728"/>
            <a:ext cx="8352928" cy="796835"/>
          </a:xfrm>
        </p:spPr>
        <p:txBody>
          <a:bodyPr>
            <a:noAutofit/>
          </a:bodyPr>
          <a:lstStyle/>
          <a:p>
            <a:r>
              <a:rPr lang="de-DE" dirty="0"/>
              <a:t>Ausschärfung der inhaltlichen Schwerpunkte</a:t>
            </a:r>
          </a:p>
        </p:txBody>
      </p:sp>
      <p:sp>
        <p:nvSpPr>
          <p:cNvPr id="3" name="Inhaltsplatzhalter 2"/>
          <p:cNvSpPr>
            <a:spLocks noGrp="1"/>
          </p:cNvSpPr>
          <p:nvPr>
            <p:ph idx="1"/>
          </p:nvPr>
        </p:nvSpPr>
        <p:spPr>
          <a:xfrm>
            <a:off x="508001" y="1700809"/>
            <a:ext cx="8240463" cy="4320480"/>
          </a:xfrm>
          <a:noFill/>
        </p:spPr>
        <p:txBody>
          <a:bodyPr>
            <a:normAutofit fontScale="85000" lnSpcReduction="20000"/>
          </a:bodyPr>
          <a:lstStyle/>
          <a:p>
            <a:endParaRPr lang="de-DE" sz="1800" b="1" dirty="0"/>
          </a:p>
          <a:p>
            <a:r>
              <a:rPr lang="de-DE" b="1" dirty="0"/>
              <a:t>Beispiel - Inhaltsfeld 2: </a:t>
            </a:r>
          </a:p>
          <a:p>
            <a:r>
              <a:rPr lang="de-DE" b="1" dirty="0"/>
              <a:t>Räumliche Voraussetzungen und Auswirkungen des Tourismus </a:t>
            </a:r>
          </a:p>
          <a:p>
            <a:endParaRPr lang="de-DE" i="1" u="sng" dirty="0"/>
          </a:p>
          <a:p>
            <a:r>
              <a:rPr lang="de-DE" i="1" u="sng" dirty="0"/>
              <a:t>Inhaltliche Schwerpunkte: </a:t>
            </a:r>
            <a:endParaRPr lang="de-DE" u="sng" dirty="0"/>
          </a:p>
          <a:p>
            <a:pPr marL="457200" lvl="0" indent="-457200" fontAlgn="base">
              <a:buFont typeface="Arial" panose="020B0604020202020204" pitchFamily="34" charset="0"/>
              <a:buChar char="•"/>
            </a:pPr>
            <a:r>
              <a:rPr lang="de-DE" dirty="0"/>
              <a:t>Formen des Tourismus: Erholungstourismus, Städtetourismus, und sanfter Tourismus </a:t>
            </a:r>
          </a:p>
          <a:p>
            <a:pPr marL="457200" lvl="0" indent="-457200" fontAlgn="base">
              <a:buFont typeface="Arial" panose="020B0604020202020204" pitchFamily="34" charset="0"/>
              <a:buChar char="•"/>
            </a:pPr>
            <a:r>
              <a:rPr lang="de-DE" dirty="0"/>
              <a:t>Touristisches Potential: Temperatur und Niederschlag, touristische Infrastruktur, Fluss-, Küsten- und Gebirgslandschaft </a:t>
            </a:r>
          </a:p>
          <a:p>
            <a:pPr marL="457200" lvl="0" indent="-457200" fontAlgn="base">
              <a:buFont typeface="Arial" panose="020B0604020202020204" pitchFamily="34" charset="0"/>
              <a:buChar char="•"/>
            </a:pPr>
            <a:r>
              <a:rPr lang="de-DE" dirty="0"/>
              <a:t>Veränderungen eines Ortes durch den Tourismus: Demographie, Infrastruktur, Bebauung, Wirtschaftsstruktur, Umwelt </a:t>
            </a:r>
          </a:p>
        </p:txBody>
      </p:sp>
    </p:spTree>
    <p:extLst>
      <p:ext uri="{BB962C8B-B14F-4D97-AF65-F5344CB8AC3E}">
        <p14:creationId xmlns:p14="http://schemas.microsoft.com/office/powerpoint/2010/main" val="4002223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646" y="903973"/>
            <a:ext cx="9458938" cy="796835"/>
          </a:xfrm>
        </p:spPr>
        <p:txBody>
          <a:bodyPr>
            <a:noAutofit/>
          </a:bodyPr>
          <a:lstStyle/>
          <a:p>
            <a:r>
              <a:rPr lang="de-DE" sz="2800" dirty="0"/>
              <a:t>Kompetenzen auf einem höheren Abstraktionsniveau</a:t>
            </a:r>
          </a:p>
        </p:txBody>
      </p:sp>
      <p:sp>
        <p:nvSpPr>
          <p:cNvPr id="3" name="Inhaltsplatzhalter 2"/>
          <p:cNvSpPr>
            <a:spLocks noGrp="1"/>
          </p:cNvSpPr>
          <p:nvPr>
            <p:ph idx="1"/>
          </p:nvPr>
        </p:nvSpPr>
        <p:spPr>
          <a:xfrm>
            <a:off x="508001" y="1700808"/>
            <a:ext cx="8148226" cy="4392488"/>
          </a:xfrm>
          <a:noFill/>
        </p:spPr>
        <p:txBody>
          <a:bodyPr>
            <a:normAutofit fontScale="70000" lnSpcReduction="20000"/>
          </a:bodyPr>
          <a:lstStyle/>
          <a:p>
            <a:r>
              <a:rPr lang="de-DE" b="1" u="sng" dirty="0"/>
              <a:t>Sachkompetenz</a:t>
            </a:r>
            <a:r>
              <a:rPr lang="de-DE" b="1" dirty="0"/>
              <a:t> </a:t>
            </a:r>
          </a:p>
          <a:p>
            <a:r>
              <a:rPr lang="de-DE" dirty="0"/>
              <a:t>Die Schülerinnen und Schüler …</a:t>
            </a:r>
          </a:p>
          <a:p>
            <a:pPr marL="457200" lvl="0" indent="-457200" fontAlgn="base">
              <a:buFont typeface="Arial" panose="020B0604020202020204" pitchFamily="34" charset="0"/>
              <a:buChar char="•"/>
            </a:pPr>
            <a:r>
              <a:rPr lang="de-DE" dirty="0"/>
              <a:t>erklären vor dem Hintergrund naturräumlicher Voraussetzungen Formen, Entwicklung und Bedeutung des Tourismus in einer Region,  </a:t>
            </a:r>
          </a:p>
          <a:p>
            <a:pPr marL="457200" lvl="0" indent="-457200" fontAlgn="base">
              <a:buFont typeface="Arial" panose="020B0604020202020204" pitchFamily="34" charset="0"/>
              <a:buChar char="•"/>
            </a:pPr>
            <a:r>
              <a:rPr lang="de-DE" dirty="0"/>
              <a:t>erläutern die Auswirkungen des Tourismus in ökonomischer, ökologischer und sozialer Hinsicht, </a:t>
            </a:r>
          </a:p>
          <a:p>
            <a:pPr marL="457200" lvl="0" indent="-457200" fontAlgn="base">
              <a:buFont typeface="Arial" panose="020B0604020202020204" pitchFamily="34" charset="0"/>
              <a:buChar char="•"/>
            </a:pPr>
            <a:r>
              <a:rPr lang="de-DE" dirty="0"/>
              <a:t>beschreiben das Konzept des sanften Tourismus. </a:t>
            </a:r>
          </a:p>
          <a:p>
            <a:r>
              <a:rPr lang="de-DE" b="1" u="sng" dirty="0"/>
              <a:t>Urteilskompetenz </a:t>
            </a:r>
          </a:p>
          <a:p>
            <a:r>
              <a:rPr lang="de-DE" dirty="0"/>
              <a:t>Die Schülerinnen und Schüler …</a:t>
            </a:r>
          </a:p>
          <a:p>
            <a:pPr marL="457200" lvl="0" indent="-457200" fontAlgn="base">
              <a:buFont typeface="Arial" panose="020B0604020202020204" pitchFamily="34" charset="0"/>
              <a:buChar char="•"/>
            </a:pPr>
            <a:r>
              <a:rPr lang="de-DE" dirty="0"/>
              <a:t>beurteilen in Ansätzen positive und negative Auswirkungen einer touristischen Raumentwicklung, </a:t>
            </a:r>
          </a:p>
          <a:p>
            <a:pPr marL="457200" lvl="0" indent="-457200" fontAlgn="base">
              <a:buFont typeface="Arial" panose="020B0604020202020204" pitchFamily="34" charset="0"/>
              <a:buChar char="•"/>
            </a:pPr>
            <a:r>
              <a:rPr lang="de-DE" dirty="0"/>
              <a:t>erörtern ausgewählte Aspekte des Zielkonflikts zwischen Ökonomie und Ökologie in Tourismusregionen, </a:t>
            </a:r>
          </a:p>
          <a:p>
            <a:pPr marL="457200" indent="-457200">
              <a:buFont typeface="Arial" panose="020B0604020202020204" pitchFamily="34" charset="0"/>
              <a:buChar char="•"/>
            </a:pPr>
            <a:r>
              <a:rPr lang="de-DE" dirty="0"/>
              <a:t>erörtern ausgewählte Gesichtspunkte ihres eigenen Urlaubs- und Freizeitverhaltens.</a:t>
            </a:r>
          </a:p>
        </p:txBody>
      </p:sp>
    </p:spTree>
    <p:extLst>
      <p:ext uri="{BB962C8B-B14F-4D97-AF65-F5344CB8AC3E}">
        <p14:creationId xmlns:p14="http://schemas.microsoft.com/office/powerpoint/2010/main" val="954597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80728"/>
            <a:ext cx="8496944" cy="796835"/>
          </a:xfrm>
        </p:spPr>
        <p:txBody>
          <a:bodyPr>
            <a:noAutofit/>
          </a:bodyPr>
          <a:lstStyle/>
          <a:p>
            <a:r>
              <a:rPr lang="de-DE" sz="2800" dirty="0"/>
              <a:t>Topographische Orientierungsraster zu jedem Inhaltsfeld</a:t>
            </a:r>
          </a:p>
        </p:txBody>
      </p:sp>
      <p:sp>
        <p:nvSpPr>
          <p:cNvPr id="3" name="Inhaltsplatzhalter 2"/>
          <p:cNvSpPr>
            <a:spLocks noGrp="1"/>
          </p:cNvSpPr>
          <p:nvPr>
            <p:ph idx="1"/>
          </p:nvPr>
        </p:nvSpPr>
        <p:spPr>
          <a:xfrm>
            <a:off x="508001" y="1700809"/>
            <a:ext cx="8240463" cy="4320480"/>
          </a:xfrm>
          <a:noFill/>
        </p:spPr>
        <p:txBody>
          <a:bodyPr>
            <a:normAutofit fontScale="92500" lnSpcReduction="10000"/>
          </a:bodyPr>
          <a:lstStyle/>
          <a:p>
            <a:r>
              <a:rPr lang="de-DE" dirty="0"/>
              <a:t>Beispiel - Inhaltsfeld 2: </a:t>
            </a:r>
          </a:p>
          <a:p>
            <a:r>
              <a:rPr lang="de-DE" b="1" dirty="0"/>
              <a:t>Räumliche Voraussetzungen und Auswirkungen des Tourismus </a:t>
            </a:r>
          </a:p>
          <a:p>
            <a:endParaRPr lang="de-DE" i="1" u="sng" dirty="0"/>
          </a:p>
          <a:p>
            <a:r>
              <a:rPr lang="de-DE" i="1" u="sng" dirty="0"/>
              <a:t>Inhaltliche Schwerpunkte:  </a:t>
            </a:r>
            <a:r>
              <a:rPr lang="de-DE" dirty="0"/>
              <a:t>… (s.o.)</a:t>
            </a:r>
          </a:p>
          <a:p>
            <a:endParaRPr lang="de-DE" dirty="0"/>
          </a:p>
          <a:p>
            <a:r>
              <a:rPr lang="de-DE" b="1" u="sng" dirty="0"/>
              <a:t>Inhaltsfeldbezogenes topographisches Orientierungsraster:</a:t>
            </a:r>
          </a:p>
          <a:p>
            <a:r>
              <a:rPr lang="de-DE" dirty="0"/>
              <a:t>Großlandschaften und Tourismus- und Erholungsregionen in Nordrhein- Westfalen, Deutschland und Europa</a:t>
            </a:r>
          </a:p>
          <a:p>
            <a:endParaRPr lang="de-DE" dirty="0"/>
          </a:p>
          <a:p>
            <a:endParaRPr lang="de-DE" u="sng" dirty="0"/>
          </a:p>
        </p:txBody>
      </p:sp>
    </p:spTree>
    <p:extLst>
      <p:ext uri="{BB962C8B-B14F-4D97-AF65-F5344CB8AC3E}">
        <p14:creationId xmlns:p14="http://schemas.microsoft.com/office/powerpoint/2010/main" val="359475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001" y="980728"/>
            <a:ext cx="8240463" cy="561703"/>
          </a:xfrm>
        </p:spPr>
        <p:txBody>
          <a:bodyPr/>
          <a:lstStyle/>
          <a:p>
            <a:r>
              <a:rPr lang="de-DE" sz="2000" dirty="0"/>
              <a:t>Schulinterner Lehrplan – Schwerpunkte der Kompetenzentwicklung</a:t>
            </a:r>
          </a:p>
        </p:txBody>
      </p:sp>
      <p:sp>
        <p:nvSpPr>
          <p:cNvPr id="3" name="Inhaltsplatzhalter 2"/>
          <p:cNvSpPr>
            <a:spLocks noGrp="1"/>
          </p:cNvSpPr>
          <p:nvPr>
            <p:ph idx="1"/>
          </p:nvPr>
        </p:nvSpPr>
        <p:spPr>
          <a:xfrm>
            <a:off x="508001" y="1700808"/>
            <a:ext cx="8240463" cy="4320480"/>
          </a:xfrm>
          <a:noFill/>
        </p:spPr>
        <p:txBody>
          <a:bodyPr>
            <a:normAutofit fontScale="70000" lnSpcReduction="20000"/>
          </a:bodyPr>
          <a:lstStyle/>
          <a:p>
            <a:r>
              <a:rPr lang="de-DE" b="1" i="1" u="sng" dirty="0"/>
              <a:t>Konkretisiertes Unterrichtsvorhaben </a:t>
            </a:r>
            <a:r>
              <a:rPr lang="de-DE" i="1" u="sng" dirty="0"/>
              <a:t>- </a:t>
            </a:r>
            <a:r>
              <a:rPr lang="de-DE" b="1" i="1" u="sng" dirty="0"/>
              <a:t>Jahrgangsstufe 5/6 -  UV III</a:t>
            </a:r>
            <a:endParaRPr lang="de-DE" i="1" u="sng" dirty="0"/>
          </a:p>
          <a:p>
            <a:r>
              <a:rPr lang="de-DE" dirty="0"/>
              <a:t>Wohin in Ferien und Freizeit? Tourismus verändert Orte und Landschaften</a:t>
            </a:r>
          </a:p>
          <a:p>
            <a:endParaRPr lang="de-DE" b="1" u="sng" dirty="0"/>
          </a:p>
          <a:p>
            <a:r>
              <a:rPr lang="de-DE" b="1" u="sng" dirty="0"/>
              <a:t>Schwerpunkte der Kompetenzentwicklung</a:t>
            </a:r>
            <a:r>
              <a:rPr lang="de-DE" u="sng" dirty="0"/>
              <a:t>:</a:t>
            </a:r>
          </a:p>
          <a:p>
            <a:r>
              <a:rPr lang="de-DE" dirty="0"/>
              <a:t>Die Schülerinnen und Schüler …</a:t>
            </a:r>
          </a:p>
          <a:p>
            <a:pPr marL="457200" lvl="0" indent="-457200">
              <a:buFont typeface="Arial" panose="020B0604020202020204" pitchFamily="34" charset="0"/>
              <a:buChar char="•"/>
            </a:pPr>
            <a:r>
              <a:rPr lang="de-DE" dirty="0"/>
              <a:t>orientieren sich unmittelbar vor Ort und mittelbar mit Hilfe von Karten und einfachen web- bzw. GPS-basierten Anwendungen (MK1), (MKR 1.2)</a:t>
            </a:r>
          </a:p>
          <a:p>
            <a:pPr marL="457200" lvl="0" indent="-457200">
              <a:buFont typeface="Arial" panose="020B0604020202020204" pitchFamily="34" charset="0"/>
              <a:buChar char="•"/>
            </a:pPr>
            <a:r>
              <a:rPr lang="de-DE" dirty="0"/>
              <a:t>identifizieren einfache geographische Sachverhalte, auch mittels einfacher digitaler Medien, und entwickeln erste Fragestellungen (MK2),</a:t>
            </a:r>
          </a:p>
          <a:p>
            <a:pPr marL="457200" lvl="0" indent="-457200">
              <a:buFont typeface="Arial" panose="020B0604020202020204" pitchFamily="34" charset="0"/>
              <a:buChar char="•"/>
            </a:pPr>
            <a:r>
              <a:rPr lang="de-DE" dirty="0"/>
              <a:t>nutzen Inhaltsverzeichnis, Register und Planquadrate im Atlas sowie digitale Kartenanwendungen zur Orientierung und Lokalisierung (MK3),</a:t>
            </a:r>
          </a:p>
          <a:p>
            <a:pPr marL="457200" lvl="0" indent="-457200">
              <a:buFont typeface="Arial" panose="020B0604020202020204" pitchFamily="34" charset="0"/>
              <a:buChar char="•"/>
            </a:pPr>
            <a:r>
              <a:rPr lang="de-DE" dirty="0"/>
              <a:t>präsentieren Arbeitsergebnisse mit Hilfe analoger und digitaler Techniken unter Verwendung eingeführter Fachbegriffe (MK5), (MKR 4.1)</a:t>
            </a:r>
          </a:p>
          <a:p>
            <a:pPr marL="457200" lvl="0" indent="-457200">
              <a:buFont typeface="Arial" panose="020B0604020202020204" pitchFamily="34" charset="0"/>
              <a:buChar char="•"/>
            </a:pPr>
            <a:r>
              <a:rPr lang="de-DE" dirty="0"/>
              <a:t>vertreten probehandelnd in Raumnutzungskonflikten eigene bzw. fremde Positionen unter Nutzung von Sachargumenten (HK1).</a:t>
            </a:r>
          </a:p>
          <a:p>
            <a:endParaRPr lang="de-DE" dirty="0"/>
          </a:p>
        </p:txBody>
      </p:sp>
    </p:spTree>
    <p:extLst>
      <p:ext uri="{BB962C8B-B14F-4D97-AF65-F5344CB8AC3E}">
        <p14:creationId xmlns:p14="http://schemas.microsoft.com/office/powerpoint/2010/main" val="1906273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001" y="980728"/>
            <a:ext cx="8312471" cy="571500"/>
          </a:xfrm>
        </p:spPr>
        <p:txBody>
          <a:bodyPr/>
          <a:lstStyle/>
          <a:p>
            <a:r>
              <a:rPr lang="de-DE" sz="2200" dirty="0"/>
              <a:t>Schulinterner Lehrplan – Inhaltsfelder und inhaltliche Schwerpunkte</a:t>
            </a:r>
          </a:p>
        </p:txBody>
      </p:sp>
      <p:sp>
        <p:nvSpPr>
          <p:cNvPr id="3" name="Inhaltsplatzhalter 2"/>
          <p:cNvSpPr>
            <a:spLocks noGrp="1"/>
          </p:cNvSpPr>
          <p:nvPr>
            <p:ph idx="1"/>
          </p:nvPr>
        </p:nvSpPr>
        <p:spPr>
          <a:xfrm>
            <a:off x="508001" y="1700808"/>
            <a:ext cx="8168455" cy="4320480"/>
          </a:xfrm>
          <a:noFill/>
        </p:spPr>
        <p:txBody>
          <a:bodyPr>
            <a:noAutofit/>
          </a:bodyPr>
          <a:lstStyle/>
          <a:p>
            <a:r>
              <a:rPr lang="de-DE" sz="1600" b="1" u="sng" dirty="0"/>
              <a:t>Inhaltsfelder</a:t>
            </a:r>
            <a:r>
              <a:rPr lang="de-DE" sz="1600" u="sng" dirty="0"/>
              <a:t>:</a:t>
            </a:r>
          </a:p>
          <a:p>
            <a:r>
              <a:rPr lang="de-DE" sz="1600" dirty="0"/>
              <a:t>IF 2 (Räumliche Voraussetzungen und Auswirkungen des Tourismus), </a:t>
            </a:r>
          </a:p>
          <a:p>
            <a:r>
              <a:rPr lang="de-DE" sz="1600" dirty="0"/>
              <a:t>IF 1 (Unterschiedlich strukturierte Siedlungen)</a:t>
            </a:r>
          </a:p>
          <a:p>
            <a:r>
              <a:rPr lang="de-DE" sz="1600" b="1" u="sng" dirty="0"/>
              <a:t>Inhaltliche Schwerpunkte: </a:t>
            </a:r>
            <a:endParaRPr lang="de-DE" sz="1600" u="sng" dirty="0"/>
          </a:p>
          <a:p>
            <a:pPr marL="342900" lvl="0" indent="-342900">
              <a:buFont typeface="Arial" panose="020B0604020202020204" pitchFamily="34" charset="0"/>
              <a:buChar char="•"/>
            </a:pPr>
            <a:r>
              <a:rPr lang="de-DE" sz="1600" dirty="0"/>
              <a:t>Formen des Tourismus: Erholungstourismus, Städtetourismus, und sanfter Tourismus</a:t>
            </a:r>
          </a:p>
          <a:p>
            <a:pPr marL="342900" lvl="0" indent="-342900">
              <a:buFont typeface="Arial" panose="020B0604020202020204" pitchFamily="34" charset="0"/>
              <a:buChar char="•"/>
            </a:pPr>
            <a:r>
              <a:rPr lang="de-DE" sz="1600" dirty="0"/>
              <a:t>Touristisches Potential: Temperatur und Niederschlag, touristische Infrastruktur, Fluss-, Küsten- und Gebirgslandschaft, </a:t>
            </a:r>
          </a:p>
          <a:p>
            <a:pPr marL="342900" lvl="0" indent="-342900">
              <a:buFont typeface="Arial" panose="020B0604020202020204" pitchFamily="34" charset="0"/>
              <a:buChar char="•"/>
            </a:pPr>
            <a:r>
              <a:rPr lang="de-DE" sz="1600" dirty="0"/>
              <a:t>Veränderungen eines Ortes durch den Tourismus: Demographie, Infrastruktur, Bebauung, Wirtschaftsstruktur, Umwelt</a:t>
            </a:r>
          </a:p>
          <a:p>
            <a:r>
              <a:rPr lang="de-DE" sz="1600" b="1" u="sng" dirty="0"/>
              <a:t>Hinweise: </a:t>
            </a:r>
            <a:endParaRPr lang="de-DE" sz="1600" u="sng" dirty="0"/>
          </a:p>
          <a:p>
            <a:pPr lvl="0"/>
            <a:r>
              <a:rPr lang="de-DE" sz="1600" dirty="0"/>
              <a:t>Zur Entwicklung eines inhaltsfeldbezogenen topographischen Orientierungsrasters sollen im Zuge dieses Unterrichtsvorhabens Tourismus- und Erholungsregionen in NRW,  Deutschland und Europa lokalisiert werden.</a:t>
            </a:r>
          </a:p>
          <a:p>
            <a:pPr lvl="0"/>
            <a:r>
              <a:rPr lang="de-DE" sz="1600" dirty="0"/>
              <a:t>Urlaubsorte können mit Hilfe virtueller Entdeckungsreisen erkundet werden</a:t>
            </a:r>
          </a:p>
          <a:p>
            <a:r>
              <a:rPr lang="de-DE" sz="1600" b="1" u="sng" dirty="0"/>
              <a:t>Zeitbedarf</a:t>
            </a:r>
            <a:r>
              <a:rPr lang="de-DE" sz="1600" u="sng" dirty="0"/>
              <a:t>:</a:t>
            </a:r>
            <a:r>
              <a:rPr lang="de-DE" sz="1600" dirty="0"/>
              <a:t> ca. 12 Std.</a:t>
            </a:r>
          </a:p>
        </p:txBody>
      </p:sp>
    </p:spTree>
    <p:extLst>
      <p:ext uri="{BB962C8B-B14F-4D97-AF65-F5344CB8AC3E}">
        <p14:creationId xmlns:p14="http://schemas.microsoft.com/office/powerpoint/2010/main" val="3973169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001" y="981539"/>
            <a:ext cx="8096447" cy="630283"/>
          </a:xfrm>
        </p:spPr>
        <p:txBody>
          <a:bodyPr>
            <a:noAutofit/>
          </a:bodyPr>
          <a:lstStyle/>
          <a:p>
            <a:r>
              <a:rPr lang="de-DE" dirty="0"/>
              <a:t>Formen von Lernerfolgsüberprüfungen</a:t>
            </a:r>
          </a:p>
        </p:txBody>
      </p:sp>
      <p:sp>
        <p:nvSpPr>
          <p:cNvPr id="3" name="Inhaltsplatzhalter 2"/>
          <p:cNvSpPr>
            <a:spLocks noGrp="1"/>
          </p:cNvSpPr>
          <p:nvPr>
            <p:ph idx="1"/>
          </p:nvPr>
        </p:nvSpPr>
        <p:spPr>
          <a:xfrm>
            <a:off x="508001" y="1611822"/>
            <a:ext cx="8096447" cy="4409466"/>
          </a:xfrm>
          <a:noFill/>
        </p:spPr>
        <p:txBody>
          <a:bodyPr>
            <a:normAutofit fontScale="62500" lnSpcReduction="20000"/>
          </a:bodyPr>
          <a:lstStyle/>
          <a:p>
            <a:r>
              <a:rPr lang="de-DE" b="1" dirty="0"/>
              <a:t>Darstellungsaufgabe:</a:t>
            </a:r>
          </a:p>
          <a:p>
            <a:r>
              <a:rPr lang="de-DE" b="1" dirty="0"/>
              <a:t>	</a:t>
            </a:r>
            <a:r>
              <a:rPr lang="de-DE" dirty="0"/>
              <a:t>Zusammenstellung, Anordnung, Erläuterung von Sachverhalten,</a:t>
            </a:r>
          </a:p>
          <a:p>
            <a:pPr lvl="0" fontAlgn="base"/>
            <a:r>
              <a:rPr lang="de-DE" dirty="0"/>
              <a:t>	Topographische Orientierungsraster</a:t>
            </a:r>
          </a:p>
          <a:p>
            <a:pPr lvl="0" fontAlgn="base"/>
            <a:r>
              <a:rPr lang="de-DE" b="1" dirty="0"/>
              <a:t>Analyseaufgabe:</a:t>
            </a:r>
            <a:r>
              <a:rPr lang="de-DE" dirty="0"/>
              <a:t> </a:t>
            </a:r>
          </a:p>
          <a:p>
            <a:r>
              <a:rPr lang="de-DE" dirty="0"/>
              <a:t>	Strukturen erfassen, Zusammenhänge herstellen, 	Schlussfolgerungen ziehen, Erklären von Sachverhalten  </a:t>
            </a:r>
          </a:p>
          <a:p>
            <a:r>
              <a:rPr lang="de-DE" b="1" dirty="0"/>
              <a:t>Erörterungsaufgabe:</a:t>
            </a:r>
            <a:r>
              <a:rPr lang="de-DE" dirty="0"/>
              <a:t> </a:t>
            </a:r>
          </a:p>
          <a:p>
            <a:r>
              <a:rPr lang="de-DE" dirty="0"/>
              <a:t>	Systematisches Verarbeiten komplexer Gegebenheiten mit dem Ziel, 	zu 	selbstständigen Begründungen und Wertungen zu gelangen,</a:t>
            </a:r>
          </a:p>
          <a:p>
            <a:r>
              <a:rPr lang="de-DE" dirty="0"/>
              <a:t>	Einbeziehen erworbener Kenntnisse und erlangter Einsichten bei der 	Begründung eines selbstständigen Urteils</a:t>
            </a:r>
          </a:p>
          <a:p>
            <a:r>
              <a:rPr lang="de-DE" b="1" dirty="0"/>
              <a:t>Handlungsaufgabe:</a:t>
            </a:r>
            <a:r>
              <a:rPr lang="de-DE" dirty="0"/>
              <a:t>  </a:t>
            </a:r>
          </a:p>
          <a:p>
            <a:r>
              <a:rPr lang="de-DE" dirty="0"/>
              <a:t>	Planung, Durchführung und Reflexion von simulativen und realen 	geographischen Handlungsszenarien. </a:t>
            </a:r>
          </a:p>
          <a:p>
            <a:pPr lvl="0" fontAlgn="base"/>
            <a:r>
              <a:rPr lang="de-DE" dirty="0"/>
              <a:t>	Unterrichtsgänge und Exkursionen, Befragungen, Debatten, Rollen- und 	Planspiele, Experimente </a:t>
            </a:r>
          </a:p>
          <a:p>
            <a:endParaRPr lang="de-DE" dirty="0"/>
          </a:p>
        </p:txBody>
      </p:sp>
    </p:spTree>
    <p:extLst>
      <p:ext uri="{BB962C8B-B14F-4D97-AF65-F5344CB8AC3E}">
        <p14:creationId xmlns:p14="http://schemas.microsoft.com/office/powerpoint/2010/main" val="12894116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147248" cy="309634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Abschnitt C: Geschichte</a:t>
            </a:r>
            <a:br>
              <a:rPr lang="de-DE" sz="3600" b="0" dirty="0">
                <a:solidFill>
                  <a:srgbClr val="0070C0"/>
                </a:solidFill>
                <a:latin typeface="+mn-lt"/>
              </a:rPr>
            </a:br>
            <a:r>
              <a:rPr lang="de-DE" sz="3600" b="0" dirty="0">
                <a:solidFill>
                  <a:srgbClr val="0070C0"/>
                </a:solidFill>
                <a:latin typeface="+mn-lt"/>
              </a:rPr>
              <a:t>(fachspezifisch)</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3367454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FFF9-7FB3-F24D-8A89-D29A7BD6BEB6}"/>
              </a:ext>
            </a:extLst>
          </p:cNvPr>
          <p:cNvSpPr>
            <a:spLocks noGrp="1"/>
          </p:cNvSpPr>
          <p:nvPr>
            <p:ph type="title"/>
          </p:nvPr>
        </p:nvSpPr>
        <p:spPr/>
        <p:txBody>
          <a:bodyPr/>
          <a:lstStyle/>
          <a:p>
            <a:r>
              <a:rPr lang="de-DE" dirty="0"/>
              <a:t>1. Kontinuitäten</a:t>
            </a:r>
          </a:p>
        </p:txBody>
      </p:sp>
      <p:sp>
        <p:nvSpPr>
          <p:cNvPr id="3" name="Inhaltsplatzhalter 2">
            <a:extLst>
              <a:ext uri="{FF2B5EF4-FFF2-40B4-BE49-F238E27FC236}">
                <a16:creationId xmlns:a16="http://schemas.microsoft.com/office/drawing/2014/main" id="{F2ADA2A4-372F-E048-9555-ACAF3F44B8CE}"/>
              </a:ext>
            </a:extLst>
          </p:cNvPr>
          <p:cNvSpPr>
            <a:spLocks noGrp="1"/>
          </p:cNvSpPr>
          <p:nvPr>
            <p:ph idx="1"/>
          </p:nvPr>
        </p:nvSpPr>
        <p:spPr>
          <a:xfrm>
            <a:off x="457200" y="1700808"/>
            <a:ext cx="8686800" cy="4205064"/>
          </a:xfrm>
        </p:spPr>
        <p:txBody>
          <a:bodyPr>
            <a:normAutofit fontScale="92500" lnSpcReduction="20000"/>
          </a:bodyPr>
          <a:lstStyle/>
          <a:p>
            <a:pPr lvl="0">
              <a:buFont typeface="Wingdings" pitchFamily="2" charset="2"/>
              <a:buChar char="§"/>
            </a:pPr>
            <a:r>
              <a:rPr lang="de-DE" dirty="0"/>
              <a:t>Aufgaben und Ziele des </a:t>
            </a:r>
            <a:r>
              <a:rPr lang="de-DE" dirty="0" smtClean="0"/>
              <a:t>Faches: </a:t>
            </a:r>
            <a:r>
              <a:rPr lang="de-DE" i="1" dirty="0" smtClean="0"/>
              <a:t>„</a:t>
            </a:r>
            <a:r>
              <a:rPr lang="de-DE" i="1" dirty="0"/>
              <a:t>Anbahnung und </a:t>
            </a:r>
          </a:p>
          <a:p>
            <a:pPr lvl="0">
              <a:buNone/>
            </a:pPr>
            <a:r>
              <a:rPr lang="de-DE" i="1" dirty="0"/>
              <a:t>	Entwicklung eines </a:t>
            </a:r>
            <a:r>
              <a:rPr lang="de-DE" b="1" i="1" dirty="0"/>
              <a:t>reflektierten Geschichtsbewusstseins</a:t>
            </a:r>
            <a:r>
              <a:rPr lang="de-DE" i="1" dirty="0" smtClean="0"/>
              <a:t>“</a:t>
            </a:r>
            <a:endParaRPr lang="de-DE" dirty="0"/>
          </a:p>
          <a:p>
            <a:pPr lvl="0">
              <a:buNone/>
            </a:pPr>
            <a:endParaRPr lang="de-DE" sz="1300" dirty="0"/>
          </a:p>
          <a:p>
            <a:pPr lvl="0">
              <a:buFont typeface="Wingdings" pitchFamily="2" charset="2"/>
              <a:buChar char="§"/>
            </a:pPr>
            <a:r>
              <a:rPr lang="de-DE" dirty="0"/>
              <a:t>Kompetenzorientierung</a:t>
            </a:r>
          </a:p>
          <a:p>
            <a:pPr marL="0" lvl="0" indent="0">
              <a:buNone/>
            </a:pPr>
            <a:endParaRPr lang="de-DE" sz="1300" dirty="0"/>
          </a:p>
          <a:p>
            <a:pPr lvl="0">
              <a:buFont typeface="Wingdings" pitchFamily="2" charset="2"/>
              <a:buChar char="§"/>
            </a:pPr>
            <a:r>
              <a:rPr lang="de-DE" dirty="0"/>
              <a:t>Kompetenzbereiche</a:t>
            </a:r>
          </a:p>
          <a:p>
            <a:pPr lvl="0">
              <a:buNone/>
            </a:pPr>
            <a:endParaRPr lang="de-DE" sz="1300" dirty="0"/>
          </a:p>
          <a:p>
            <a:pPr lvl="0">
              <a:buFont typeface="Wingdings" pitchFamily="2" charset="2"/>
              <a:buChar char="§"/>
            </a:pPr>
            <a:r>
              <a:rPr lang="de-DE" dirty="0"/>
              <a:t>Inhaltsfelder bzw. inhaltliche Schwerpunkte, zum Beispiel:</a:t>
            </a:r>
          </a:p>
          <a:p>
            <a:pPr lvl="1">
              <a:buFont typeface="Arial" pitchFamily="34" charset="0"/>
              <a:buChar char="•"/>
            </a:pPr>
            <a:r>
              <a:rPr lang="de-DE" sz="2400" dirty="0"/>
              <a:t>Frühe Hochkulturen und antike Lebenswelten</a:t>
            </a:r>
          </a:p>
          <a:p>
            <a:pPr lvl="1">
              <a:buFont typeface="Arial" pitchFamily="34" charset="0"/>
              <a:buChar char="•"/>
            </a:pPr>
            <a:r>
              <a:rPr lang="de-DE" sz="2400" dirty="0"/>
              <a:t>Lebenswelten im Mittelalter</a:t>
            </a:r>
          </a:p>
          <a:p>
            <a:pPr lvl="1">
              <a:buFont typeface="Arial" pitchFamily="34" charset="0"/>
              <a:buChar char="•"/>
            </a:pPr>
            <a:r>
              <a:rPr lang="de-DE" sz="2400" dirty="0"/>
              <a:t>Imperialismus und Erster Weltkrieg</a:t>
            </a:r>
          </a:p>
          <a:p>
            <a:pPr lvl="1">
              <a:buFont typeface="Arial" pitchFamily="34" charset="0"/>
              <a:buChar char="•"/>
            </a:pPr>
            <a:r>
              <a:rPr lang="de-DE" sz="2400" dirty="0"/>
              <a:t>Nationalsozialismus und Zweiter Weltkrieg</a:t>
            </a:r>
          </a:p>
          <a:p>
            <a:pPr>
              <a:buFont typeface="Wingdings" pitchFamily="2" charset="2"/>
              <a:buChar char="Ø"/>
            </a:pPr>
            <a:endParaRPr lang="de-DE" dirty="0"/>
          </a:p>
        </p:txBody>
      </p:sp>
      <p:sp>
        <p:nvSpPr>
          <p:cNvPr id="6" name="Foliennummernplatzhalter 5">
            <a:extLst>
              <a:ext uri="{FF2B5EF4-FFF2-40B4-BE49-F238E27FC236}">
                <a16:creationId xmlns:a16="http://schemas.microsoft.com/office/drawing/2014/main" id="{AA250A9D-98AA-6F44-8CB8-DE79BC50D592}"/>
              </a:ext>
            </a:extLst>
          </p:cNvPr>
          <p:cNvSpPr>
            <a:spLocks noGrp="1"/>
          </p:cNvSpPr>
          <p:nvPr>
            <p:ph type="sldNum" sz="quarter" idx="12"/>
          </p:nvPr>
        </p:nvSpPr>
        <p:spPr/>
        <p:txBody>
          <a:bodyPr/>
          <a:lstStyle/>
          <a:p>
            <a:fld id="{512A4277-7E7A-4AAF-BFC7-47646BF5CD0C}" type="slidenum">
              <a:rPr lang="de-DE" smtClean="0"/>
              <a:pPr/>
              <a:t>67</a:t>
            </a:fld>
            <a:endParaRPr lang="de-DE"/>
          </a:p>
        </p:txBody>
      </p:sp>
    </p:spTree>
    <p:extLst>
      <p:ext uri="{BB962C8B-B14F-4D97-AF65-F5344CB8AC3E}">
        <p14:creationId xmlns:p14="http://schemas.microsoft.com/office/powerpoint/2010/main" val="231670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p:txBody>
          <a:bodyPr/>
          <a:lstStyle/>
          <a:p>
            <a:r>
              <a:rPr lang="de-DE" dirty="0"/>
              <a:t>2. Modifikationen</a:t>
            </a:r>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p:txBody>
          <a:bodyPr/>
          <a:lstStyle/>
          <a:p>
            <a:pPr lvl="0" algn="ctr">
              <a:buNone/>
            </a:pPr>
            <a:endParaRPr lang="de-DE" dirty="0"/>
          </a:p>
          <a:p>
            <a:pPr lvl="0" algn="ctr">
              <a:buNone/>
            </a:pPr>
            <a:endParaRPr lang="de-DE" dirty="0"/>
          </a:p>
          <a:p>
            <a:pPr lvl="0" algn="ctr">
              <a:buNone/>
            </a:pPr>
            <a:endParaRPr lang="de-DE" dirty="0"/>
          </a:p>
          <a:p>
            <a:pPr lvl="0" algn="ctr">
              <a:buNone/>
            </a:pPr>
            <a:endParaRPr lang="de-DE" dirty="0"/>
          </a:p>
          <a:p>
            <a:pPr lvl="0">
              <a:buNone/>
            </a:pPr>
            <a:endParaRPr lang="de-DE" dirty="0"/>
          </a:p>
          <a:p>
            <a:endParaRPr lang="de-DE" dirty="0"/>
          </a:p>
        </p:txBody>
      </p:sp>
      <p:sp>
        <p:nvSpPr>
          <p:cNvPr id="6" name="Foliennummernplatzhalter 5">
            <a:extLst>
              <a:ext uri="{FF2B5EF4-FFF2-40B4-BE49-F238E27FC236}">
                <a16:creationId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pPr/>
              <a:t>68</a:t>
            </a:fld>
            <a:endParaRPr lang="de-DE"/>
          </a:p>
        </p:txBody>
      </p:sp>
      <p:graphicFrame>
        <p:nvGraphicFramePr>
          <p:cNvPr id="8" name="Diagramm 7"/>
          <p:cNvGraphicFramePr/>
          <p:nvPr>
            <p:extLst>
              <p:ext uri="{D42A27DB-BD31-4B8C-83A1-F6EECF244321}">
                <p14:modId xmlns:p14="http://schemas.microsoft.com/office/powerpoint/2010/main" val="1585624261"/>
              </p:ext>
            </p:extLst>
          </p:nvPr>
        </p:nvGraphicFramePr>
        <p:xfrm>
          <a:off x="457200" y="2887659"/>
          <a:ext cx="8358246"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a:extLst>
              <a:ext uri="{FF2B5EF4-FFF2-40B4-BE49-F238E27FC236}">
                <a16:creationId xmlns:a16="http://schemas.microsoft.com/office/drawing/2014/main" id="{D2A8763B-0FEB-5C4D-B3CF-0F6BC37CCAC2}"/>
              </a:ext>
            </a:extLst>
          </p:cNvPr>
          <p:cNvSpPr txBox="1"/>
          <p:nvPr/>
        </p:nvSpPr>
        <p:spPr>
          <a:xfrm>
            <a:off x="457200" y="1713598"/>
            <a:ext cx="8229600" cy="830997"/>
          </a:xfrm>
          <a:prstGeom prst="rect">
            <a:avLst/>
          </a:prstGeom>
          <a:noFill/>
        </p:spPr>
        <p:txBody>
          <a:bodyPr wrap="square" rtlCol="0">
            <a:spAutoFit/>
          </a:bodyPr>
          <a:lstStyle/>
          <a:p>
            <a:r>
              <a:rPr lang="de-DE" sz="2400" b="1" dirty="0"/>
              <a:t>Präzisierung und Ausschärfung auf Ebenen der Inhaltsfelder und inhaltlichen Schwerpunkte</a:t>
            </a:r>
          </a:p>
        </p:txBody>
      </p:sp>
    </p:spTree>
    <p:extLst>
      <p:ext uri="{BB962C8B-B14F-4D97-AF65-F5344CB8AC3E}">
        <p14:creationId xmlns:p14="http://schemas.microsoft.com/office/powerpoint/2010/main" val="11790517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a:xfrm>
            <a:off x="467544" y="908720"/>
            <a:ext cx="8229600" cy="648072"/>
          </a:xfrm>
        </p:spPr>
        <p:txBody>
          <a:bodyPr/>
          <a:lstStyle/>
          <a:p>
            <a:pPr lvl="0"/>
            <a:r>
              <a:rPr lang="de-DE" sz="3200" dirty="0"/>
              <a:t>Weiterentwicklung der Kompetenzbereiche</a:t>
            </a:r>
            <a:endParaRPr lang="de-DE" dirty="0"/>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a:xfrm>
            <a:off x="457200" y="1571611"/>
            <a:ext cx="8229600" cy="5149863"/>
          </a:xfrm>
        </p:spPr>
        <p:txBody>
          <a:bodyPr>
            <a:normAutofit fontScale="92500" lnSpcReduction="10000"/>
          </a:bodyPr>
          <a:lstStyle/>
          <a:p>
            <a:pPr>
              <a:buFont typeface="Wingdings" pitchFamily="2" charset="2"/>
              <a:buChar char="§"/>
            </a:pPr>
            <a:r>
              <a:rPr lang="de-DE" sz="1900" dirty="0"/>
              <a:t>Beschreibung der vier Kompetenzbereiche</a:t>
            </a:r>
          </a:p>
          <a:p>
            <a:pPr>
              <a:buFont typeface="Wingdings" pitchFamily="2" charset="2"/>
              <a:buChar char="§"/>
            </a:pPr>
            <a:r>
              <a:rPr lang="de-DE" sz="1900" dirty="0"/>
              <a:t>übergeordnete Kompetenzen in einer zirkulären Progression von der Jahrgangsstufe 5/6 bis zum Ende der Sek. I</a:t>
            </a:r>
          </a:p>
          <a:p>
            <a:pPr>
              <a:buNone/>
            </a:pPr>
            <a:endParaRPr lang="de-DE" sz="1800" dirty="0"/>
          </a:p>
          <a:p>
            <a:pPr>
              <a:buNone/>
            </a:pPr>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pPr marL="0" indent="0">
              <a:buNone/>
            </a:pPr>
            <a:endParaRPr lang="de-DE" sz="1900" dirty="0"/>
          </a:p>
          <a:p>
            <a:pPr algn="just">
              <a:spcBef>
                <a:spcPts val="1032"/>
              </a:spcBef>
              <a:buFont typeface="Wingdings" pitchFamily="2" charset="2"/>
              <a:buChar char="§"/>
            </a:pPr>
            <a:r>
              <a:rPr lang="de-DE" sz="1900" dirty="0"/>
              <a:t>Verknüpfung von Prozessen und Gegenständen in konkretisierten Kompetenzerwartungen (z.B. IF 7, UK 1: </a:t>
            </a:r>
            <a:r>
              <a:rPr lang="de-DE" sz="1900" i="1" dirty="0"/>
              <a:t>Die Schülerinnen und Schüler nehmen Stellung zur Verantwortung politischer Akteure und Gruppen für die Zerstörung des Weimarer Rechts- und Verfassungsstaats.</a:t>
            </a:r>
            <a:r>
              <a:rPr lang="de-DE" sz="1900" dirty="0"/>
              <a:t>)</a:t>
            </a:r>
          </a:p>
        </p:txBody>
      </p:sp>
      <p:sp>
        <p:nvSpPr>
          <p:cNvPr id="6" name="Foliennummernplatzhalter 5">
            <a:extLst>
              <a:ext uri="{FF2B5EF4-FFF2-40B4-BE49-F238E27FC236}">
                <a16:creationId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pPr/>
              <a:t>69</a:t>
            </a:fld>
            <a:endParaRPr lang="de-DE"/>
          </a:p>
        </p:txBody>
      </p:sp>
      <p:graphicFrame>
        <p:nvGraphicFramePr>
          <p:cNvPr id="7" name="Tabelle 6">
            <a:extLst>
              <a:ext uri="{FF2B5EF4-FFF2-40B4-BE49-F238E27FC236}">
                <a16:creationId xmlns:a16="http://schemas.microsoft.com/office/drawing/2014/main" id="{1A411262-A284-2E40-BEAB-B8EB3AAB5268}"/>
              </a:ext>
            </a:extLst>
          </p:cNvPr>
          <p:cNvGraphicFramePr>
            <a:graphicFrameLocks noGrp="1"/>
          </p:cNvGraphicFramePr>
          <p:nvPr/>
        </p:nvGraphicFramePr>
        <p:xfrm>
          <a:off x="457200" y="2555456"/>
          <a:ext cx="8229600" cy="2528990"/>
        </p:xfrm>
        <a:graphic>
          <a:graphicData uri="http://schemas.openxmlformats.org/drawingml/2006/table">
            <a:tbl>
              <a:tblPr firstRow="1" bandRow="1">
                <a:tableStyleId>{5C22544A-7EE6-4342-B048-85BDC9FD1C3A}</a:tableStyleId>
              </a:tblPr>
              <a:tblGrid>
                <a:gridCol w="576063">
                  <a:extLst>
                    <a:ext uri="{9D8B030D-6E8A-4147-A177-3AD203B41FA5}">
                      <a16:colId xmlns:a16="http://schemas.microsoft.com/office/drawing/2014/main" val="4249312388"/>
                    </a:ext>
                  </a:extLst>
                </a:gridCol>
                <a:gridCol w="3528392">
                  <a:extLst>
                    <a:ext uri="{9D8B030D-6E8A-4147-A177-3AD203B41FA5}">
                      <a16:colId xmlns:a16="http://schemas.microsoft.com/office/drawing/2014/main" val="3472794688"/>
                    </a:ext>
                  </a:extLst>
                </a:gridCol>
                <a:gridCol w="3456384">
                  <a:extLst>
                    <a:ext uri="{9D8B030D-6E8A-4147-A177-3AD203B41FA5}">
                      <a16:colId xmlns:a16="http://schemas.microsoft.com/office/drawing/2014/main" val="3405545237"/>
                    </a:ext>
                  </a:extLst>
                </a:gridCol>
                <a:gridCol w="668761">
                  <a:extLst>
                    <a:ext uri="{9D8B030D-6E8A-4147-A177-3AD203B41FA5}">
                      <a16:colId xmlns:a16="http://schemas.microsoft.com/office/drawing/2014/main" val="3434459596"/>
                    </a:ext>
                  </a:extLst>
                </a:gridCol>
              </a:tblGrid>
              <a:tr h="357049">
                <a:tc>
                  <a:txBody>
                    <a:bodyPr/>
                    <a:lstStyle/>
                    <a:p>
                      <a:pPr algn="ctr"/>
                      <a:r>
                        <a:rPr lang="de-DE" dirty="0"/>
                        <a:t>ÜK</a:t>
                      </a:r>
                    </a:p>
                  </a:txBody>
                  <a:tcPr/>
                </a:tc>
                <a:tc>
                  <a:txBody>
                    <a:bodyPr/>
                    <a:lstStyle/>
                    <a:p>
                      <a:pPr algn="ctr"/>
                      <a:r>
                        <a:rPr lang="de-DE" dirty="0"/>
                        <a:t>Ende 5/6</a:t>
                      </a:r>
                    </a:p>
                  </a:txBody>
                  <a:tcPr/>
                </a:tc>
                <a:tc>
                  <a:txBody>
                    <a:bodyPr/>
                    <a:lstStyle/>
                    <a:p>
                      <a:pPr algn="ctr"/>
                      <a:r>
                        <a:rPr lang="de-DE" dirty="0"/>
                        <a:t>Ende Sek. I</a:t>
                      </a:r>
                    </a:p>
                  </a:txBody>
                  <a:tcPr/>
                </a:tc>
                <a:tc>
                  <a:txBody>
                    <a:bodyPr/>
                    <a:lstStyle/>
                    <a:p>
                      <a:pPr algn="ctr"/>
                      <a:r>
                        <a:rPr lang="de-DE" dirty="0"/>
                        <a:t>ÜK</a:t>
                      </a:r>
                    </a:p>
                  </a:txBody>
                  <a:tcPr/>
                </a:tc>
                <a:extLst>
                  <a:ext uri="{0D108BD9-81ED-4DB2-BD59-A6C34878D82A}">
                    <a16:rowId xmlns:a16="http://schemas.microsoft.com/office/drawing/2014/main" val="358627660"/>
                  </a:ext>
                </a:extLst>
              </a:tr>
              <a:tr h="1081615">
                <a:tc>
                  <a:txBody>
                    <a:bodyPr/>
                    <a:lstStyle/>
                    <a:p>
                      <a:r>
                        <a:rPr lang="de-DE" sz="1600" dirty="0"/>
                        <a:t>MK2</a:t>
                      </a:r>
                    </a:p>
                  </a:txBody>
                  <a:tcPr/>
                </a:tc>
                <a:tc>
                  <a:txBody>
                    <a:bodyPr/>
                    <a:lstStyle/>
                    <a:p>
                      <a:r>
                        <a:rPr lang="de-DE" sz="1400" dirty="0"/>
                        <a:t>Die Schülerinnen und Schüler unterscheiden zwischen Quellen und Darstellungen und stellen Verbindungen zwischen ihnen her.</a:t>
                      </a:r>
                      <a:endParaRPr lang="de-DE" sz="1400" i="1" dirty="0"/>
                    </a:p>
                  </a:txBody>
                  <a:tcPr/>
                </a:tc>
                <a:tc>
                  <a:txBody>
                    <a:bodyPr/>
                    <a:lstStyle/>
                    <a:p>
                      <a:r>
                        <a:rPr lang="de-DE" sz="1400" dirty="0"/>
                        <a:t>Die Schülerinnen und Schüler erläutern den Unterschied zwischen verschiedenen analogen und digitalen Quellengattungen und Formen historischer Darstellung.</a:t>
                      </a:r>
                      <a:endParaRPr lang="de-DE" sz="1400" i="1" dirty="0"/>
                    </a:p>
                  </a:txBody>
                  <a:tcPr/>
                </a:tc>
                <a:tc>
                  <a:txBody>
                    <a:bodyPr/>
                    <a:lstStyle/>
                    <a:p>
                      <a:r>
                        <a:rPr lang="de-DE" sz="1600" i="0" dirty="0"/>
                        <a:t>MK 3</a:t>
                      </a:r>
                    </a:p>
                  </a:txBody>
                  <a:tcPr/>
                </a:tc>
                <a:extLst>
                  <a:ext uri="{0D108BD9-81ED-4DB2-BD59-A6C34878D82A}">
                    <a16:rowId xmlns:a16="http://schemas.microsoft.com/office/drawing/2014/main" val="654646564"/>
                  </a:ext>
                </a:extLst>
              </a:tr>
              <a:tr h="1081615">
                <a:tc>
                  <a:txBody>
                    <a:bodyPr/>
                    <a:lstStyle/>
                    <a:p>
                      <a:r>
                        <a:rPr lang="de-DE" sz="1600" dirty="0"/>
                        <a:t>UK1</a:t>
                      </a:r>
                    </a:p>
                  </a:txBody>
                  <a:tcPr/>
                </a:tc>
                <a:tc>
                  <a:txBody>
                    <a:bodyPr/>
                    <a:lstStyle/>
                    <a:p>
                      <a:r>
                        <a:rPr lang="de-DE" sz="1400" dirty="0"/>
                        <a:t>Die Schülerinnen und Schüler unterscheiden zur Beantwortung einer historischen Frage zwischen einem Sach- und Werturteil.</a:t>
                      </a:r>
                      <a:endParaRPr lang="de-DE" sz="1400" i="1" dirty="0"/>
                    </a:p>
                  </a:txBody>
                  <a:tcPr/>
                </a:tc>
                <a:tc>
                  <a:txBody>
                    <a:bodyPr/>
                    <a:lstStyle/>
                    <a:p>
                      <a:r>
                        <a:rPr lang="de-DE" sz="1400" dirty="0"/>
                        <a:t>Die</a:t>
                      </a:r>
                      <a:r>
                        <a:rPr lang="de-DE" sz="1400" baseline="0" dirty="0"/>
                        <a:t> Schülerinnen und Schüler </a:t>
                      </a:r>
                      <a:r>
                        <a:rPr lang="de-DE" sz="1400" dirty="0"/>
                        <a:t>nehmen auf Basis der Unterscheidung zwischen Sach- und Werturteil zur Beantwortung einer historischen Fragestellung kritisch Stellung.</a:t>
                      </a:r>
                      <a:endParaRPr lang="de-DE" sz="1400" i="1" dirty="0"/>
                    </a:p>
                  </a:txBody>
                  <a:tcPr/>
                </a:tc>
                <a:tc>
                  <a:txBody>
                    <a:bodyPr/>
                    <a:lstStyle/>
                    <a:p>
                      <a:r>
                        <a:rPr lang="de-DE" sz="1600" i="0" dirty="0"/>
                        <a:t>UK 1</a:t>
                      </a:r>
                    </a:p>
                  </a:txBody>
                  <a:tcPr/>
                </a:tc>
                <a:extLst>
                  <a:ext uri="{0D108BD9-81ED-4DB2-BD59-A6C34878D82A}">
                    <a16:rowId xmlns:a16="http://schemas.microsoft.com/office/drawing/2014/main" val="4246045937"/>
                  </a:ext>
                </a:extLst>
              </a:tr>
            </a:tbl>
          </a:graphicData>
        </a:graphic>
      </p:graphicFrame>
    </p:spTree>
    <p:extLst>
      <p:ext uri="{BB962C8B-B14F-4D97-AF65-F5344CB8AC3E}">
        <p14:creationId xmlns:p14="http://schemas.microsoft.com/office/powerpoint/2010/main" val="156839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Grundkonstrukt und zentrale Begriffe</a:t>
            </a:r>
          </a:p>
        </p:txBody>
      </p:sp>
      <p:sp>
        <p:nvSpPr>
          <p:cNvPr id="4" name="Fußzeilenplatzhalter 3">
            <a:extLst>
              <a:ext uri="{FF2B5EF4-FFF2-40B4-BE49-F238E27FC236}">
                <a16:creationId xmlns:a16="http://schemas.microsoft.com/office/drawing/2014/main" id="{704DDD69-D404-5643-A445-B25ABA265835}"/>
              </a:ext>
            </a:extLst>
          </p:cNvPr>
          <p:cNvSpPr>
            <a:spLocks noGrp="1"/>
          </p:cNvSpPr>
          <p:nvPr>
            <p:ph type="ftr" sz="quarter" idx="11"/>
          </p:nvPr>
        </p:nvSpPr>
        <p:spPr/>
        <p:txBody>
          <a:bodyPr/>
          <a:lstStyle/>
          <a:p>
            <a:r>
              <a:rPr lang="de-DE"/>
              <a:t>Implementationsveranstaltung zur Einführung der Kernlehrpläne</a:t>
            </a:r>
            <a:endParaRPr lang="de-DE" dirty="0"/>
          </a:p>
        </p:txBody>
      </p:sp>
      <p:sp>
        <p:nvSpPr>
          <p:cNvPr id="21" name="Rechteck 20"/>
          <p:cNvSpPr/>
          <p:nvPr/>
        </p:nvSpPr>
        <p:spPr>
          <a:xfrm>
            <a:off x="2483768" y="2013534"/>
            <a:ext cx="5616624" cy="3647714"/>
          </a:xfrm>
          <a:prstGeom prst="rect">
            <a:avLst/>
          </a:prstGeom>
          <a:noFill/>
          <a:ln>
            <a:noFill/>
          </a:ln>
        </p:spPr>
      </p:sp>
      <p:grpSp>
        <p:nvGrpSpPr>
          <p:cNvPr id="8" name="Gruppieren 7"/>
          <p:cNvGrpSpPr/>
          <p:nvPr/>
        </p:nvGrpSpPr>
        <p:grpSpPr>
          <a:xfrm>
            <a:off x="1835696" y="2019588"/>
            <a:ext cx="5605280" cy="3635606"/>
            <a:chOff x="2051720" y="2019588"/>
            <a:chExt cx="5605280" cy="3635606"/>
          </a:xfrm>
        </p:grpSpPr>
        <p:sp>
          <p:nvSpPr>
            <p:cNvPr id="22" name="Text Box 4"/>
            <p:cNvSpPr txBox="1">
              <a:spLocks noChangeArrowheads="1"/>
            </p:cNvSpPr>
            <p:nvPr/>
          </p:nvSpPr>
          <p:spPr bwMode="auto">
            <a:xfrm>
              <a:off x="2960646" y="2019588"/>
              <a:ext cx="3818624" cy="776464"/>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Ziele des Faches/</a:t>
              </a:r>
            </a:p>
            <a:p>
              <a:pPr algn="ctr">
                <a:spcAft>
                  <a:spcPts val="0"/>
                </a:spcAft>
              </a:pPr>
              <a:r>
                <a:rPr lang="de-DE" sz="1600" b="1" dirty="0">
                  <a:effectLst/>
                  <a:latin typeface="Arial"/>
                  <a:ea typeface="Calibri"/>
                  <a:cs typeface="Times New Roman"/>
                </a:rPr>
                <a:t>Übergreifende fachliche Kompetenz</a:t>
              </a:r>
            </a:p>
            <a:p>
              <a:pPr algn="ctr">
                <a:spcBef>
                  <a:spcPts val="600"/>
                </a:spcBef>
                <a:spcAft>
                  <a:spcPts val="0"/>
                </a:spcAft>
              </a:pPr>
              <a:r>
                <a:rPr lang="de-DE" sz="1050" dirty="0">
                  <a:effectLst/>
                  <a:latin typeface="Arial"/>
                  <a:ea typeface="Calibri"/>
                  <a:cs typeface="Times New Roman"/>
                </a:rPr>
                <a:t>Kapitel 1</a:t>
              </a:r>
            </a:p>
          </p:txBody>
        </p:sp>
        <p:sp>
          <p:nvSpPr>
            <p:cNvPr id="23" name="Text Box 5"/>
            <p:cNvSpPr txBox="1">
              <a:spLocks noChangeArrowheads="1"/>
            </p:cNvSpPr>
            <p:nvPr/>
          </p:nvSpPr>
          <p:spPr bwMode="auto">
            <a:xfrm>
              <a:off x="2051720" y="3375751"/>
              <a:ext cx="2297130" cy="801438"/>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Kompetenzbereiche</a:t>
              </a:r>
            </a:p>
            <a:p>
              <a:pPr algn="ctr">
                <a:spcAft>
                  <a:spcPts val="0"/>
                </a:spcAft>
              </a:pPr>
              <a:r>
                <a:rPr lang="de-DE" sz="1400" dirty="0">
                  <a:effectLst/>
                  <a:latin typeface="Arial"/>
                  <a:ea typeface="Calibri"/>
                  <a:cs typeface="Times New Roman"/>
                </a:rPr>
                <a:t>(Prozesse)</a:t>
              </a:r>
            </a:p>
            <a:p>
              <a:pPr algn="ctr">
                <a:spcBef>
                  <a:spcPts val="600"/>
                </a:spcBef>
                <a:spcAft>
                  <a:spcPts val="0"/>
                </a:spcAft>
              </a:pPr>
              <a:r>
                <a:rPr lang="de-DE" sz="1050" dirty="0">
                  <a:effectLst/>
                  <a:latin typeface="Arial"/>
                  <a:ea typeface="Calibri"/>
                  <a:cs typeface="Times New Roman"/>
                </a:rPr>
                <a:t>Kapitel 2.1</a:t>
              </a:r>
            </a:p>
          </p:txBody>
        </p:sp>
        <p:sp>
          <p:nvSpPr>
            <p:cNvPr id="24" name="Text Box 6"/>
            <p:cNvSpPr txBox="1">
              <a:spLocks noChangeArrowheads="1"/>
            </p:cNvSpPr>
            <p:nvPr/>
          </p:nvSpPr>
          <p:spPr bwMode="auto">
            <a:xfrm>
              <a:off x="5359161" y="3375751"/>
              <a:ext cx="2297839" cy="787059"/>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Inhaltsfelder</a:t>
              </a:r>
            </a:p>
            <a:p>
              <a:pPr algn="ctr">
                <a:spcAft>
                  <a:spcPts val="0"/>
                </a:spcAft>
              </a:pPr>
              <a:r>
                <a:rPr lang="de-DE" sz="1400" dirty="0">
                  <a:effectLst/>
                  <a:latin typeface="Arial"/>
                  <a:ea typeface="Calibri"/>
                  <a:cs typeface="Times New Roman"/>
                </a:rPr>
                <a:t>(Gegenstände)</a:t>
              </a:r>
            </a:p>
            <a:p>
              <a:pPr algn="ctr">
                <a:spcBef>
                  <a:spcPts val="600"/>
                </a:spcBef>
                <a:spcAft>
                  <a:spcPts val="0"/>
                </a:spcAft>
              </a:pPr>
              <a:r>
                <a:rPr lang="de-DE" sz="1050" dirty="0">
                  <a:effectLst/>
                  <a:latin typeface="Arial"/>
                  <a:ea typeface="Calibri"/>
                  <a:cs typeface="Times New Roman"/>
                </a:rPr>
                <a:t>Kapitel 2.1</a:t>
              </a:r>
            </a:p>
          </p:txBody>
        </p:sp>
        <p:sp>
          <p:nvSpPr>
            <p:cNvPr id="25" name="Text Box 7"/>
            <p:cNvSpPr txBox="1">
              <a:spLocks noChangeArrowheads="1"/>
            </p:cNvSpPr>
            <p:nvPr/>
          </p:nvSpPr>
          <p:spPr bwMode="auto">
            <a:xfrm>
              <a:off x="2699792" y="4837864"/>
              <a:ext cx="4320480" cy="81733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Kompetenzerwartungen</a:t>
              </a:r>
            </a:p>
            <a:p>
              <a:pPr algn="ctr">
                <a:spcAft>
                  <a:spcPts val="0"/>
                </a:spcAft>
              </a:pPr>
              <a:r>
                <a:rPr lang="de-DE" sz="1400" dirty="0">
                  <a:effectLst/>
                  <a:latin typeface="Arial"/>
                  <a:ea typeface="Calibri"/>
                  <a:cs typeface="Times New Roman"/>
                </a:rPr>
                <a:t>(Verknüpfung von Prozessen und Gegenständen)</a:t>
              </a:r>
            </a:p>
            <a:p>
              <a:pPr algn="ctr">
                <a:spcBef>
                  <a:spcPts val="600"/>
                </a:spcBef>
                <a:spcAft>
                  <a:spcPts val="0"/>
                </a:spcAft>
              </a:pPr>
              <a:r>
                <a:rPr lang="de-DE" sz="1050" dirty="0">
                  <a:effectLst/>
                  <a:latin typeface="Arial"/>
                  <a:ea typeface="Calibri"/>
                  <a:cs typeface="Times New Roman"/>
                </a:rPr>
                <a:t>Kapitel 2.2 und 2.3</a:t>
              </a:r>
            </a:p>
          </p:txBody>
        </p:sp>
        <p:cxnSp>
          <p:nvCxnSpPr>
            <p:cNvPr id="26" name="Line 8"/>
            <p:cNvCxnSpPr>
              <a:cxnSpLocks noChangeShapeType="1"/>
            </p:cNvCxnSpPr>
            <p:nvPr/>
          </p:nvCxnSpPr>
          <p:spPr bwMode="auto">
            <a:xfrm>
              <a:off x="4863577" y="2796809"/>
              <a:ext cx="709" cy="2724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7" name="Line 9"/>
            <p:cNvCxnSpPr>
              <a:cxnSpLocks noChangeShapeType="1"/>
            </p:cNvCxnSpPr>
            <p:nvPr/>
          </p:nvCxnSpPr>
          <p:spPr bwMode="auto">
            <a:xfrm flipH="1">
              <a:off x="3200285" y="3069252"/>
              <a:ext cx="1659038"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8" name="Line 10"/>
            <p:cNvCxnSpPr>
              <a:cxnSpLocks noChangeShapeType="1"/>
            </p:cNvCxnSpPr>
            <p:nvPr/>
          </p:nvCxnSpPr>
          <p:spPr bwMode="auto">
            <a:xfrm flipH="1">
              <a:off x="4852942" y="3069252"/>
              <a:ext cx="1659747"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9" name="Line 11"/>
            <p:cNvCxnSpPr>
              <a:cxnSpLocks noChangeShapeType="1"/>
            </p:cNvCxnSpPr>
            <p:nvPr/>
          </p:nvCxnSpPr>
          <p:spPr bwMode="auto">
            <a:xfrm>
              <a:off x="3199576"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Line 12"/>
            <p:cNvCxnSpPr>
              <a:cxnSpLocks noChangeShapeType="1"/>
            </p:cNvCxnSpPr>
            <p:nvPr/>
          </p:nvCxnSpPr>
          <p:spPr bwMode="auto">
            <a:xfrm>
              <a:off x="6518361"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Line 13"/>
            <p:cNvCxnSpPr>
              <a:cxnSpLocks noChangeShapeType="1"/>
            </p:cNvCxnSpPr>
            <p:nvPr/>
          </p:nvCxnSpPr>
          <p:spPr bwMode="auto">
            <a:xfrm>
              <a:off x="4852942" y="4498823"/>
              <a:ext cx="709" cy="33904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Line 14"/>
            <p:cNvCxnSpPr>
              <a:cxnSpLocks noChangeShapeType="1"/>
            </p:cNvCxnSpPr>
            <p:nvPr/>
          </p:nvCxnSpPr>
          <p:spPr bwMode="auto">
            <a:xfrm flipH="1">
              <a:off x="3191777" y="4498066"/>
              <a:ext cx="1657620"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3" name="Line 15"/>
            <p:cNvCxnSpPr>
              <a:cxnSpLocks noChangeShapeType="1"/>
            </p:cNvCxnSpPr>
            <p:nvPr/>
          </p:nvCxnSpPr>
          <p:spPr bwMode="auto">
            <a:xfrm flipH="1">
              <a:off x="4864995" y="4509192"/>
              <a:ext cx="1657620" cy="15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4" name="Line 16"/>
            <p:cNvCxnSpPr>
              <a:cxnSpLocks noChangeShapeType="1"/>
            </p:cNvCxnSpPr>
            <p:nvPr/>
          </p:nvCxnSpPr>
          <p:spPr bwMode="auto">
            <a:xfrm flipH="1">
              <a:off x="3191068" y="4177188"/>
              <a:ext cx="2127" cy="3186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5" name="Line 17"/>
            <p:cNvCxnSpPr>
              <a:cxnSpLocks noChangeShapeType="1"/>
            </p:cNvCxnSpPr>
            <p:nvPr/>
          </p:nvCxnSpPr>
          <p:spPr bwMode="auto">
            <a:xfrm>
              <a:off x="6513398" y="4177188"/>
              <a:ext cx="5672" cy="3193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18885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214282" y="3140968"/>
            <a:ext cx="8715436" cy="309520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82B519C-9C21-194F-BCA2-41236A048261}"/>
              </a:ext>
            </a:extLst>
          </p:cNvPr>
          <p:cNvSpPr>
            <a:spLocks noGrp="1"/>
          </p:cNvSpPr>
          <p:nvPr>
            <p:ph type="title"/>
          </p:nvPr>
        </p:nvSpPr>
        <p:spPr>
          <a:xfrm>
            <a:off x="428596" y="642918"/>
            <a:ext cx="8358246" cy="785818"/>
          </a:xfrm>
        </p:spPr>
        <p:txBody>
          <a:bodyPr/>
          <a:lstStyle/>
          <a:p>
            <a:r>
              <a:rPr lang="de-DE" b="1" dirty="0"/>
              <a:t/>
            </a:r>
            <a:br>
              <a:rPr lang="de-DE" b="1" dirty="0"/>
            </a:br>
            <a:r>
              <a:rPr lang="de-DE" b="1" dirty="0"/>
              <a:t/>
            </a:r>
            <a:br>
              <a:rPr lang="de-DE" b="1" dirty="0"/>
            </a:br>
            <a:r>
              <a:rPr lang="de-DE" b="1" dirty="0"/>
              <a:t/>
            </a:r>
            <a:br>
              <a:rPr lang="de-DE" b="1" dirty="0"/>
            </a:br>
            <a:r>
              <a:rPr lang="de-DE" sz="3200" b="1" dirty="0"/>
              <a:t/>
            </a:r>
            <a:br>
              <a:rPr lang="de-DE" sz="3200" b="1" dirty="0"/>
            </a:br>
            <a:r>
              <a:rPr lang="de-DE" dirty="0"/>
              <a:t>Inhaltliche Akzentuierungen</a:t>
            </a:r>
            <a:r>
              <a:rPr lang="de-DE" sz="3200" dirty="0"/>
              <a:t/>
            </a:r>
            <a:br>
              <a:rPr lang="de-DE" sz="3200" dirty="0"/>
            </a:br>
            <a:r>
              <a:rPr lang="de-DE" dirty="0"/>
              <a:t/>
            </a:r>
            <a:br>
              <a:rPr lang="de-DE" dirty="0"/>
            </a:br>
            <a:r>
              <a:rPr lang="de-DE" dirty="0"/>
              <a:t/>
            </a:r>
            <a:br>
              <a:rPr lang="de-DE" dirty="0"/>
            </a:br>
            <a:endParaRPr lang="de-DE" dirty="0"/>
          </a:p>
        </p:txBody>
      </p:sp>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pPr/>
              <a:t>70</a:t>
            </a:fld>
            <a:endParaRPr lang="de-DE"/>
          </a:p>
        </p:txBody>
      </p:sp>
      <p:sp>
        <p:nvSpPr>
          <p:cNvPr id="12" name="Rechteck 11"/>
          <p:cNvSpPr/>
          <p:nvPr/>
        </p:nvSpPr>
        <p:spPr>
          <a:xfrm>
            <a:off x="428596" y="1615218"/>
            <a:ext cx="8286808" cy="4596130"/>
          </a:xfrm>
          <a:prstGeom prst="rect">
            <a:avLst/>
          </a:prstGeom>
        </p:spPr>
        <p:txBody>
          <a:bodyPr wrap="square">
            <a:spAutoFit/>
          </a:bodyPr>
          <a:lstStyle/>
          <a:p>
            <a:pPr>
              <a:buFont typeface="Wingdings" pitchFamily="2" charset="2"/>
              <a:buChar char="§"/>
            </a:pPr>
            <a:r>
              <a:rPr lang="de-DE" sz="2200" dirty="0"/>
              <a:t> 10. Schuljahr für die Inhaltsfelder 8 und 9 </a:t>
            </a:r>
          </a:p>
          <a:p>
            <a:pPr>
              <a:buFont typeface="Wingdings" pitchFamily="2" charset="2"/>
              <a:buChar char="§"/>
            </a:pPr>
            <a:r>
              <a:rPr lang="de-DE" sz="2200" dirty="0"/>
              <a:t> fachliche Beschreibung der Inhaltsfelder und inhaltlichen </a:t>
            </a:r>
            <a:r>
              <a:rPr lang="de-DE" sz="2200" dirty="0" smtClean="0"/>
              <a:t>   Schwerpunkte </a:t>
            </a:r>
            <a:r>
              <a:rPr lang="de-DE" sz="2200" dirty="0"/>
              <a:t>in den Manteltexten</a:t>
            </a:r>
          </a:p>
          <a:p>
            <a:pPr>
              <a:spcBef>
                <a:spcPts val="800"/>
              </a:spcBef>
            </a:pPr>
            <a:r>
              <a:rPr lang="de-DE" sz="2000" u="sng" dirty="0"/>
              <a:t>Beispiel IF 8</a:t>
            </a:r>
            <a:r>
              <a:rPr lang="de-DE" sz="2000" dirty="0"/>
              <a:t>: </a:t>
            </a:r>
          </a:p>
          <a:p>
            <a:pPr algn="just"/>
            <a:endParaRPr lang="de-DE" sz="2000" dirty="0"/>
          </a:p>
          <a:p>
            <a:pPr algn="just"/>
            <a:r>
              <a:rPr lang="de-DE" sz="2000" dirty="0"/>
              <a:t>„In diesem Inhaltsfeld werden national-, europa- und globalgeschichtliche Folgen des Zweiten Weltkriegs und deren Verflechtungen auf der politischen und gesellschaftlichen Ebene behandelt. Mit der Blockbildung nach 1945 wird die schrittweise Wiedererlangung der Souveränität beider deutscher Staaten thematisiert, die mit der Ost- bzw. Westeinbindung und der Eingliederung in supranationale Organisationen und Institutionen verbunden ist. Vor diesem Hintergrund werden Interdependenzen zwischen internationalen Entwicklungen und nationaler Außen- und Innenpolitik deutlich. Die Folgen der unterschiedlich eingeschlagenen Wege in Wirtschaft und Politik […]“</a:t>
            </a:r>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02436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a:xfrm>
            <a:off x="428596" y="1067271"/>
            <a:ext cx="8229600" cy="360040"/>
          </a:xfrm>
        </p:spPr>
        <p:txBody>
          <a:bodyPr/>
          <a:lstStyle/>
          <a:p>
            <a:r>
              <a:rPr lang="de-DE" dirty="0"/>
              <a:t>3. Neuerungen</a:t>
            </a:r>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a:xfrm>
            <a:off x="428596" y="1643050"/>
            <a:ext cx="8229600" cy="4205064"/>
          </a:xfrm>
        </p:spPr>
        <p:txBody>
          <a:bodyPr>
            <a:normAutofit fontScale="92500" lnSpcReduction="20000"/>
          </a:bodyPr>
          <a:lstStyle/>
          <a:p>
            <a:pPr lvl="0">
              <a:buFont typeface="Wingdings" pitchFamily="2" charset="2"/>
              <a:buChar char="§"/>
            </a:pPr>
            <a:r>
              <a:rPr lang="de-DE" b="1" dirty="0" smtClean="0"/>
              <a:t>Stärkere </a:t>
            </a:r>
            <a:r>
              <a:rPr lang="de-DE" b="1" dirty="0"/>
              <a:t>Akzentuierung der:</a:t>
            </a:r>
            <a:endParaRPr lang="de-DE" dirty="0"/>
          </a:p>
          <a:p>
            <a:pPr lvl="1">
              <a:buFont typeface="Arial" pitchFamily="34" charset="0"/>
              <a:buChar char="•"/>
            </a:pPr>
            <a:r>
              <a:rPr lang="de-DE" sz="2400" dirty="0"/>
              <a:t>Geschichte des 20. Jahrhunderts </a:t>
            </a:r>
          </a:p>
          <a:p>
            <a:pPr lvl="1">
              <a:buFont typeface="Arial" pitchFamily="34" charset="0"/>
              <a:buChar char="•"/>
            </a:pPr>
            <a:r>
              <a:rPr lang="de-DE" sz="2400" dirty="0"/>
              <a:t>Bildung in der digitalen Welt</a:t>
            </a:r>
          </a:p>
          <a:p>
            <a:pPr lvl="1">
              <a:buFont typeface="Arial" pitchFamily="34" charset="0"/>
              <a:buChar char="•"/>
            </a:pPr>
            <a:r>
              <a:rPr lang="de-DE" sz="2400" dirty="0"/>
              <a:t>Wirtschaftsgeschichte</a:t>
            </a:r>
          </a:p>
          <a:p>
            <a:pPr lvl="1">
              <a:buFont typeface="Arial" pitchFamily="34" charset="0"/>
              <a:buChar char="•"/>
            </a:pPr>
            <a:r>
              <a:rPr lang="de-DE" sz="2400" dirty="0"/>
              <a:t>Verbraucherbildung</a:t>
            </a:r>
          </a:p>
          <a:p>
            <a:pPr lvl="1">
              <a:buFont typeface="Arial" pitchFamily="34" charset="0"/>
              <a:buChar char="•"/>
            </a:pPr>
            <a:r>
              <a:rPr lang="de-DE" sz="2400" dirty="0"/>
              <a:t>globalgeschichtlichen Perspektiven</a:t>
            </a:r>
          </a:p>
          <a:p>
            <a:pPr lvl="1">
              <a:buFont typeface="Arial" pitchFamily="34" charset="0"/>
              <a:buChar char="•"/>
            </a:pPr>
            <a:r>
              <a:rPr lang="de-DE" sz="2400" dirty="0"/>
              <a:t>Erinnerungs- und Geschichtskultur.</a:t>
            </a:r>
          </a:p>
          <a:p>
            <a:pPr lvl="1">
              <a:buNone/>
            </a:pPr>
            <a:endParaRPr lang="de-DE" sz="1200" dirty="0">
              <a:solidFill>
                <a:srgbClr val="FF0000"/>
              </a:solidFill>
            </a:endParaRPr>
          </a:p>
          <a:p>
            <a:pPr>
              <a:buFont typeface="Wingdings" pitchFamily="2" charset="2"/>
              <a:buChar char="§"/>
            </a:pPr>
            <a:r>
              <a:rPr lang="de-DE" b="1" dirty="0" smtClean="0"/>
              <a:t>Neuer </a:t>
            </a:r>
            <a:r>
              <a:rPr lang="de-DE" b="1" dirty="0"/>
              <a:t>Zuschnitt erstes IF: Frühe Hochkulturen und antike Lebenswelten</a:t>
            </a:r>
          </a:p>
          <a:p>
            <a:pPr lvl="0">
              <a:buNone/>
            </a:pPr>
            <a:endParaRPr lang="de-DE" sz="1200" dirty="0"/>
          </a:p>
          <a:p>
            <a:pPr lvl="0">
              <a:buFont typeface="Wingdings" pitchFamily="2" charset="2"/>
              <a:buChar char="§"/>
            </a:pPr>
            <a:r>
              <a:rPr lang="de-DE" b="1" dirty="0" smtClean="0"/>
              <a:t>Kompetenzorientierte </a:t>
            </a:r>
            <a:r>
              <a:rPr lang="de-DE" b="1" dirty="0"/>
              <a:t>Überprüfungsformen</a:t>
            </a:r>
            <a:endParaRPr lang="de-DE" dirty="0"/>
          </a:p>
          <a:p>
            <a:endParaRPr lang="de-DE" dirty="0"/>
          </a:p>
        </p:txBody>
      </p:sp>
      <p:sp>
        <p:nvSpPr>
          <p:cNvPr id="6" name="Foliennummernplatzhalter 5">
            <a:extLst>
              <a:ext uri="{FF2B5EF4-FFF2-40B4-BE49-F238E27FC236}">
                <a16:creationId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pPr/>
              <a:t>71</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4399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B519C-9C21-194F-BCA2-41236A048261}"/>
              </a:ext>
            </a:extLst>
          </p:cNvPr>
          <p:cNvSpPr>
            <a:spLocks noGrp="1"/>
          </p:cNvSpPr>
          <p:nvPr>
            <p:ph type="title"/>
          </p:nvPr>
        </p:nvSpPr>
        <p:spPr>
          <a:xfrm>
            <a:off x="457200" y="1428736"/>
            <a:ext cx="8229600" cy="56048"/>
          </a:xfrm>
        </p:spPr>
        <p:txBody>
          <a:bodyPr/>
          <a:lstStyle/>
          <a:p>
            <a:r>
              <a:rPr lang="de-DE" sz="2800" dirty="0"/>
              <a:t>Neuerungen: Geschichte des 20. Jahrhunderts</a:t>
            </a:r>
            <a:r>
              <a:rPr lang="de-DE" sz="3600" b="1" dirty="0"/>
              <a:t/>
            </a:r>
            <a:br>
              <a:rPr lang="de-DE" sz="3600" b="1" dirty="0"/>
            </a:br>
            <a:endParaRPr lang="de-DE" sz="3600" b="1" dirty="0"/>
          </a:p>
        </p:txBody>
      </p:sp>
      <p:sp>
        <p:nvSpPr>
          <p:cNvPr id="3" name="Inhaltsplatzhalter 2">
            <a:extLst>
              <a:ext uri="{FF2B5EF4-FFF2-40B4-BE49-F238E27FC236}">
                <a16:creationId xmlns:a16="http://schemas.microsoft.com/office/drawing/2014/main" id="{6D39861F-450E-244C-ACB0-1EF140040780}"/>
              </a:ext>
            </a:extLst>
          </p:cNvPr>
          <p:cNvSpPr>
            <a:spLocks noGrp="1"/>
          </p:cNvSpPr>
          <p:nvPr>
            <p:ph idx="1"/>
          </p:nvPr>
        </p:nvSpPr>
        <p:spPr>
          <a:xfrm>
            <a:off x="244232" y="5281096"/>
            <a:ext cx="8363272" cy="1576904"/>
          </a:xfrm>
        </p:spPr>
        <p:txBody>
          <a:bodyPr>
            <a:normAutofit fontScale="62500" lnSpcReduction="20000"/>
          </a:bodyPr>
          <a:lstStyle/>
          <a:p>
            <a:pPr algn="ctr">
              <a:buNone/>
            </a:pPr>
            <a:r>
              <a:rPr lang="de-DE" b="1" dirty="0"/>
              <a:t>Akzentverschiebung in den Klassen 7-10:</a:t>
            </a:r>
          </a:p>
          <a:p>
            <a:r>
              <a:rPr lang="de-DE" b="1" dirty="0"/>
              <a:t>Weimarer Republik nicht bloß als Hinführung zum Nationalsozialismus, auch Berücksichtigung von Ausgangsbedingungen, Entwicklungschancen sowie internen wie äußeren Belastungsfaktoren</a:t>
            </a:r>
          </a:p>
          <a:p>
            <a:r>
              <a:rPr lang="de-DE" b="1" dirty="0"/>
              <a:t>In der Jahrgangsstufe 10 Schwerpunkt auf neue deutsche Geschichte mit IF 8 und 9</a:t>
            </a:r>
          </a:p>
        </p:txBody>
      </p:sp>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r>
              <a:rPr lang="de-DE" dirty="0"/>
              <a:t> 9</a:t>
            </a:r>
          </a:p>
        </p:txBody>
      </p:sp>
      <p:graphicFrame>
        <p:nvGraphicFramePr>
          <p:cNvPr id="8" name="Tabelle 7"/>
          <p:cNvGraphicFramePr>
            <a:graphicFrameLocks noGrp="1"/>
          </p:cNvGraphicFramePr>
          <p:nvPr/>
        </p:nvGraphicFramePr>
        <p:xfrm>
          <a:off x="500034" y="1643050"/>
          <a:ext cx="7643866" cy="3627120"/>
        </p:xfrm>
        <a:graphic>
          <a:graphicData uri="http://schemas.openxmlformats.org/drawingml/2006/table">
            <a:tbl>
              <a:tblPr firstRow="1" bandRow="1">
                <a:tableStyleId>{5C22544A-7EE6-4342-B048-85BDC9FD1C3A}</a:tableStyleId>
              </a:tblPr>
              <a:tblGrid>
                <a:gridCol w="3821933">
                  <a:extLst>
                    <a:ext uri="{9D8B030D-6E8A-4147-A177-3AD203B41FA5}">
                      <a16:colId xmlns:a16="http://schemas.microsoft.com/office/drawing/2014/main" val="20000"/>
                    </a:ext>
                  </a:extLst>
                </a:gridCol>
                <a:gridCol w="3821933">
                  <a:extLst>
                    <a:ext uri="{9D8B030D-6E8A-4147-A177-3AD203B41FA5}">
                      <a16:colId xmlns:a16="http://schemas.microsoft.com/office/drawing/2014/main" val="20001"/>
                    </a:ext>
                  </a:extLst>
                </a:gridCol>
              </a:tblGrid>
              <a:tr h="3370126">
                <a:tc>
                  <a:txBody>
                    <a:bodyPr/>
                    <a:lstStyle/>
                    <a:p>
                      <a:pPr algn="ctr"/>
                      <a:endParaRPr lang="de-DE" sz="2000" dirty="0"/>
                    </a:p>
                    <a:p>
                      <a:pPr algn="ctr"/>
                      <a:endParaRPr lang="de-DE" sz="2000" dirty="0"/>
                    </a:p>
                    <a:p>
                      <a:pPr algn="ctr"/>
                      <a:endParaRPr lang="de-DE" sz="2000" dirty="0"/>
                    </a:p>
                    <a:p>
                      <a:pPr algn="ctr"/>
                      <a:r>
                        <a:rPr lang="de-DE" sz="2000" dirty="0"/>
                        <a:t>IF 6 zur </a:t>
                      </a:r>
                    </a:p>
                    <a:p>
                      <a:pPr algn="ctr"/>
                      <a:r>
                        <a:rPr lang="de-DE" sz="2000" dirty="0"/>
                        <a:t>Weimarer Republik </a:t>
                      </a:r>
                    </a:p>
                    <a:p>
                      <a:pPr algn="ctr"/>
                      <a:r>
                        <a:rPr lang="de-DE" sz="2000" dirty="0"/>
                        <a:t>+</a:t>
                      </a:r>
                    </a:p>
                    <a:p>
                      <a:pPr algn="ctr"/>
                      <a:r>
                        <a:rPr lang="de-DE" sz="2000" dirty="0"/>
                        <a:t>IF 7 Nationalsozialismus und Zweiter Weltkrieg</a:t>
                      </a:r>
                    </a:p>
                    <a:p>
                      <a:pPr marL="0" marR="0" indent="0" algn="ctr" defTabSz="914400" rtl="0" eaLnBrk="1" fontAlgn="auto" latinLnBrk="0" hangingPunct="1">
                        <a:lnSpc>
                          <a:spcPct val="100000"/>
                        </a:lnSpc>
                        <a:spcBef>
                          <a:spcPts val="0"/>
                        </a:spcBef>
                        <a:spcAft>
                          <a:spcPts val="0"/>
                        </a:spcAft>
                        <a:buClrTx/>
                        <a:buSzTx/>
                        <a:buFontTx/>
                        <a:buNone/>
                        <a:tabLst/>
                        <a:defRPr/>
                      </a:pPr>
                      <a:endParaRPr lang="de-DE" sz="2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400" dirty="0"/>
                        <a:t>Zwei Inhaltsfelder zur Geschichte nach 1945:</a:t>
                      </a:r>
                    </a:p>
                    <a:p>
                      <a:pPr marL="0" marR="0" indent="0" algn="ctr" defTabSz="914400" rtl="0" eaLnBrk="1" fontAlgn="auto" latinLnBrk="0" hangingPunct="1">
                        <a:lnSpc>
                          <a:spcPct val="100000"/>
                        </a:lnSpc>
                        <a:spcBef>
                          <a:spcPts val="0"/>
                        </a:spcBef>
                        <a:spcAft>
                          <a:spcPts val="0"/>
                        </a:spcAft>
                        <a:buClrTx/>
                        <a:buSzTx/>
                        <a:buFontTx/>
                        <a:buNone/>
                        <a:tabLst/>
                        <a:defRPr/>
                      </a:pPr>
                      <a:endParaRPr lang="de-DE" sz="2000" dirty="0"/>
                    </a:p>
                    <a:p>
                      <a:pPr lvl="1" algn="ctr">
                        <a:buFont typeface="Wingdings" pitchFamily="2" charset="2"/>
                        <a:buChar char="Ø"/>
                      </a:pPr>
                      <a:r>
                        <a:rPr lang="de-DE" sz="1600" dirty="0"/>
                        <a:t> </a:t>
                      </a:r>
                      <a:r>
                        <a:rPr lang="de-DE" sz="1800" dirty="0">
                          <a:solidFill>
                            <a:schemeClr val="bg1"/>
                          </a:solidFill>
                        </a:rPr>
                        <a:t>IF 8:</a:t>
                      </a:r>
                      <a:r>
                        <a:rPr lang="de-DE" sz="1800" baseline="0" dirty="0">
                          <a:solidFill>
                            <a:schemeClr val="bg1"/>
                          </a:solidFill>
                        </a:rPr>
                        <a:t> </a:t>
                      </a:r>
                      <a:r>
                        <a:rPr lang="de-DE" sz="1800" dirty="0">
                          <a:solidFill>
                            <a:schemeClr val="bg1"/>
                          </a:solidFill>
                        </a:rPr>
                        <a:t>Internationale Verflechtungen und die Entwicklungen in Deutschland seit 1945</a:t>
                      </a:r>
                    </a:p>
                    <a:p>
                      <a:pPr lvl="1" algn="ctr">
                        <a:buFont typeface="Wingdings" pitchFamily="2" charset="2"/>
                        <a:buNone/>
                      </a:pPr>
                      <a:endParaRPr lang="de-DE" sz="2000" dirty="0"/>
                    </a:p>
                    <a:p>
                      <a:pPr lvl="1" algn="ctr">
                        <a:buFont typeface="Wingdings" pitchFamily="2" charset="2"/>
                        <a:buChar char="Ø"/>
                      </a:pPr>
                      <a:r>
                        <a:rPr lang="de-DE" sz="1800" dirty="0"/>
                        <a:t> </a:t>
                      </a:r>
                      <a:r>
                        <a:rPr lang="de-DE" sz="1800" dirty="0">
                          <a:solidFill>
                            <a:schemeClr val="bg1"/>
                          </a:solidFill>
                        </a:rPr>
                        <a:t>IF 9:</a:t>
                      </a:r>
                      <a:r>
                        <a:rPr lang="de-DE" sz="1800" baseline="0" dirty="0">
                          <a:solidFill>
                            <a:schemeClr val="bg1"/>
                          </a:solidFill>
                        </a:rPr>
                        <a:t> </a:t>
                      </a:r>
                      <a:r>
                        <a:rPr lang="de-DE" sz="1800" dirty="0">
                          <a:solidFill>
                            <a:schemeClr val="bg1"/>
                          </a:solidFill>
                        </a:rPr>
                        <a:t>Internationale Verflechtungen und die Entwicklungen in Deutschland seit 1989</a:t>
                      </a:r>
                    </a:p>
                  </a:txBody>
                  <a:tcPr/>
                </a:tc>
                <a:extLst>
                  <a:ext uri="{0D108BD9-81ED-4DB2-BD59-A6C34878D82A}">
                    <a16:rowId xmlns:a16="http://schemas.microsoft.com/office/drawing/2014/main" val="10000"/>
                  </a:ext>
                </a:extLst>
              </a:tr>
            </a:tbl>
          </a:graphicData>
        </a:graphic>
      </p:graphicFrame>
      <p:sp>
        <p:nvSpPr>
          <p:cNvPr id="9" name="Pfeil nach unten 8"/>
          <p:cNvSpPr/>
          <p:nvPr/>
        </p:nvSpPr>
        <p:spPr>
          <a:xfrm>
            <a:off x="4143372" y="4852467"/>
            <a:ext cx="428628" cy="428628"/>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82201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B519C-9C21-194F-BCA2-41236A048261}"/>
              </a:ext>
            </a:extLst>
          </p:cNvPr>
          <p:cNvSpPr>
            <a:spLocks noGrp="1"/>
          </p:cNvSpPr>
          <p:nvPr>
            <p:ph type="title"/>
          </p:nvPr>
        </p:nvSpPr>
        <p:spPr>
          <a:xfrm>
            <a:off x="457200" y="1428736"/>
            <a:ext cx="8229600" cy="56048"/>
          </a:xfrm>
        </p:spPr>
        <p:txBody>
          <a:bodyPr/>
          <a:lstStyle/>
          <a:p>
            <a:r>
              <a:rPr lang="de-DE" sz="3600" b="1"/>
              <a:t/>
            </a:r>
            <a:br>
              <a:rPr lang="de-DE" sz="3600" b="1"/>
            </a:br>
            <a:endParaRPr lang="de-DE" sz="3600" b="1"/>
          </a:p>
        </p:txBody>
      </p:sp>
      <p:sp>
        <p:nvSpPr>
          <p:cNvPr id="3" name="Inhaltsplatzhalter 2">
            <a:extLst>
              <a:ext uri="{FF2B5EF4-FFF2-40B4-BE49-F238E27FC236}">
                <a16:creationId xmlns:a16="http://schemas.microsoft.com/office/drawing/2014/main" id="{6D39861F-450E-244C-ACB0-1EF140040780}"/>
              </a:ext>
            </a:extLst>
          </p:cNvPr>
          <p:cNvSpPr>
            <a:spLocks noGrp="1"/>
          </p:cNvSpPr>
          <p:nvPr>
            <p:ph idx="1"/>
          </p:nvPr>
        </p:nvSpPr>
        <p:spPr>
          <a:xfrm>
            <a:off x="500034" y="1785926"/>
            <a:ext cx="8072494" cy="4119946"/>
          </a:xfrm>
        </p:spPr>
        <p:txBody>
          <a:bodyPr>
            <a:normAutofit/>
          </a:bodyPr>
          <a:lstStyle/>
          <a:p>
            <a:pPr algn="ctr">
              <a:buNone/>
            </a:pPr>
            <a:r>
              <a:rPr lang="de-DE" sz="2000" b="1"/>
              <a:t>Nicht nur angesiedelt im Bereich der Methodenkompetenz, sondern </a:t>
            </a:r>
          </a:p>
          <a:p>
            <a:pPr algn="ctr">
              <a:buNone/>
            </a:pPr>
            <a:r>
              <a:rPr lang="de-DE" sz="2000" b="1"/>
              <a:t>auch im Bereich der Urteils- und Handlungskompetenz.</a:t>
            </a:r>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b="1"/>
          </a:p>
        </p:txBody>
      </p:sp>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pPr/>
              <a:t>73</a:t>
            </a:fld>
            <a:endParaRPr lang="de-DE"/>
          </a:p>
        </p:txBody>
      </p:sp>
      <p:sp>
        <p:nvSpPr>
          <p:cNvPr id="10" name="Rechteck 9"/>
          <p:cNvSpPr/>
          <p:nvPr/>
        </p:nvSpPr>
        <p:spPr>
          <a:xfrm>
            <a:off x="500034" y="1000108"/>
            <a:ext cx="7914154" cy="615553"/>
          </a:xfrm>
          <a:prstGeom prst="rect">
            <a:avLst/>
          </a:prstGeom>
        </p:spPr>
        <p:txBody>
          <a:bodyPr wrap="square">
            <a:spAutoFit/>
          </a:bodyPr>
          <a:lstStyle/>
          <a:p>
            <a:r>
              <a:rPr lang="de-DE" sz="3400" dirty="0"/>
              <a:t>Bildung in der digitalen Welt</a:t>
            </a:r>
          </a:p>
        </p:txBody>
      </p:sp>
      <p:graphicFrame>
        <p:nvGraphicFramePr>
          <p:cNvPr id="5" name="Tabelle 4"/>
          <p:cNvGraphicFramePr>
            <a:graphicFrameLocks noGrp="1"/>
          </p:cNvGraphicFramePr>
          <p:nvPr/>
        </p:nvGraphicFramePr>
        <p:xfrm>
          <a:off x="667612" y="2607310"/>
          <a:ext cx="7904916" cy="3749040"/>
        </p:xfrm>
        <a:graphic>
          <a:graphicData uri="http://schemas.openxmlformats.org/drawingml/2006/table">
            <a:tbl>
              <a:tblPr firstRow="1" bandRow="1">
                <a:tableStyleId>{5C22544A-7EE6-4342-B048-85BDC9FD1C3A}</a:tableStyleId>
              </a:tblPr>
              <a:tblGrid>
                <a:gridCol w="2288292">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288032">
                <a:tc>
                  <a:txBody>
                    <a:bodyPr/>
                    <a:lstStyle/>
                    <a:p>
                      <a:r>
                        <a:rPr lang="de-DE"/>
                        <a:t>Kompetenzbereiche</a:t>
                      </a:r>
                    </a:p>
                  </a:txBody>
                  <a:tcPr/>
                </a:tc>
                <a:tc>
                  <a:txBody>
                    <a:bodyPr/>
                    <a:lstStyle/>
                    <a:p>
                      <a:r>
                        <a:rPr lang="de-DE"/>
                        <a:t>Beispiele – Die Schülerinnen und Schüler..</a:t>
                      </a:r>
                    </a:p>
                  </a:txBody>
                  <a:tcPr/>
                </a:tc>
                <a:extLst>
                  <a:ext uri="{0D108BD9-81ED-4DB2-BD59-A6C34878D82A}">
                    <a16:rowId xmlns:a16="http://schemas.microsoft.com/office/drawing/2014/main" val="10000"/>
                  </a:ext>
                </a:extLst>
              </a:tr>
              <a:tr h="504056">
                <a:tc>
                  <a:txBody>
                    <a:bodyPr/>
                    <a:lstStyle/>
                    <a:p>
                      <a:r>
                        <a:rPr lang="de-DE"/>
                        <a:t>UK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a:solidFill>
                            <a:schemeClr val="dk1"/>
                          </a:solidFill>
                          <a:effectLst/>
                          <a:latin typeface="+mn-lt"/>
                          <a:ea typeface="+mn-ea"/>
                          <a:cs typeface="+mn-cs"/>
                        </a:rPr>
                        <a:t>hinterfragen auch anhand digitaler Angebote die Wirkmächtigkeit gegenwärtiger Mittelalterbilder. (IF 2 a).  UK 2)</a:t>
                      </a:r>
                    </a:p>
                  </a:txBody>
                  <a:tcPr/>
                </a:tc>
                <a:extLst>
                  <a:ext uri="{0D108BD9-81ED-4DB2-BD59-A6C34878D82A}">
                    <a16:rowId xmlns:a16="http://schemas.microsoft.com/office/drawing/2014/main" val="10001"/>
                  </a:ext>
                </a:extLst>
              </a:tr>
              <a:tr h="720080">
                <a:tc>
                  <a:txBody>
                    <a:bodyPr/>
                    <a:lstStyle/>
                    <a:p>
                      <a:r>
                        <a:rPr lang="de-DE"/>
                        <a:t>HK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a:solidFill>
                            <a:schemeClr val="dk1"/>
                          </a:solidFill>
                          <a:effectLst/>
                          <a:latin typeface="+mn-lt"/>
                          <a:ea typeface="+mn-ea"/>
                          <a:cs typeface="+mn-cs"/>
                        </a:rPr>
                        <a:t>reflektieren die Wirkmächtigkeit von Geschichtsbildern und narrativen Stereotypen unter Berücksichtigung ihrer medialen Darstellung im öffentlichen Diskurs (HK 4)</a:t>
                      </a:r>
                      <a:endParaRPr lang="de-DE" sz="1800" kern="1200">
                        <a:solidFill>
                          <a:srgbClr val="FF0000"/>
                        </a:solidFill>
                        <a:effectLst/>
                        <a:latin typeface="+mn-lt"/>
                        <a:ea typeface="+mn-ea"/>
                        <a:cs typeface="+mn-cs"/>
                      </a:endParaRPr>
                    </a:p>
                  </a:txBody>
                  <a:tcPr/>
                </a:tc>
                <a:extLst>
                  <a:ext uri="{0D108BD9-81ED-4DB2-BD59-A6C34878D82A}">
                    <a16:rowId xmlns:a16="http://schemas.microsoft.com/office/drawing/2014/main" val="10002"/>
                  </a:ext>
                </a:extLst>
              </a:tr>
              <a:tr h="117687">
                <a:tc>
                  <a:txBody>
                    <a:bodyPr/>
                    <a:lstStyle/>
                    <a:p>
                      <a:r>
                        <a:rPr lang="de-DE">
                          <a:solidFill>
                            <a:schemeClr val="tx1"/>
                          </a:solidFill>
                        </a:rPr>
                        <a:t>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a:solidFill>
                            <a:schemeClr val="tx1"/>
                          </a:solidFill>
                          <a:effectLst/>
                          <a:latin typeface="+mn-lt"/>
                          <a:ea typeface="+mn-ea"/>
                          <a:cs typeface="+mn-cs"/>
                        </a:rPr>
                        <a:t>erläutern den Wandel der Quellen in der Digitalität seit den 90er Jahren im Hinblick auf Informationsaustausch, Wissenszugriff und Veröffentlichungspraxen. (IF 9, SK 4)</a:t>
                      </a:r>
                    </a:p>
                  </a:txBody>
                  <a:tcPr/>
                </a:tc>
                <a:extLst>
                  <a:ext uri="{0D108BD9-81ED-4DB2-BD59-A6C34878D82A}">
                    <a16:rowId xmlns:a16="http://schemas.microsoft.com/office/drawing/2014/main" val="3123388246"/>
                  </a:ext>
                </a:extLst>
              </a:tr>
              <a:tr h="117687">
                <a:tc>
                  <a:txBody>
                    <a:bodyPr/>
                    <a:lstStyle/>
                    <a:p>
                      <a:r>
                        <a:rPr lang="de-DE">
                          <a:solidFill>
                            <a:schemeClr val="tx1"/>
                          </a:solidFill>
                        </a:rPr>
                        <a:t>HK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a:solidFill>
                            <a:schemeClr val="tx1"/>
                          </a:solidFill>
                          <a:effectLst/>
                          <a:latin typeface="+mn-lt"/>
                          <a:ea typeface="+mn-ea"/>
                          <a:cs typeface="+mn-cs"/>
                        </a:rPr>
                        <a:t>nehmen zu Folgen der Digitalität für Politik und Gesellschaft Stellung (HK 5).</a:t>
                      </a:r>
                    </a:p>
                  </a:txBody>
                  <a:tcPr/>
                </a:tc>
                <a:extLst>
                  <a:ext uri="{0D108BD9-81ED-4DB2-BD59-A6C34878D82A}">
                    <a16:rowId xmlns:a16="http://schemas.microsoft.com/office/drawing/2014/main" val="959996358"/>
                  </a:ext>
                </a:extLst>
              </a:tr>
            </a:tbl>
          </a:graphicData>
        </a:graphic>
      </p:graphicFrame>
    </p:spTree>
    <p:extLst>
      <p:ext uri="{BB962C8B-B14F-4D97-AF65-F5344CB8AC3E}">
        <p14:creationId xmlns:p14="http://schemas.microsoft.com/office/powerpoint/2010/main" val="4174275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A4277-7E7A-4AAF-BFC7-47646BF5CD0C}" type="slidenum">
              <a:rPr lang="de-DE" smtClean="0"/>
              <a:pPr/>
              <a:t>74</a:t>
            </a:fld>
            <a:endParaRPr lang="de-DE"/>
          </a:p>
        </p:txBody>
      </p:sp>
      <p:sp>
        <p:nvSpPr>
          <p:cNvPr id="5" name="Rechteck 4"/>
          <p:cNvSpPr/>
          <p:nvPr/>
        </p:nvSpPr>
        <p:spPr>
          <a:xfrm>
            <a:off x="428596" y="1000108"/>
            <a:ext cx="8429684" cy="523220"/>
          </a:xfrm>
          <a:prstGeom prst="rect">
            <a:avLst/>
          </a:prstGeom>
        </p:spPr>
        <p:txBody>
          <a:bodyPr wrap="square">
            <a:spAutoFit/>
          </a:bodyPr>
          <a:lstStyle/>
          <a:p>
            <a:r>
              <a:rPr lang="de-DE" sz="2800" dirty="0"/>
              <a:t>Verankerung globalgeschichtlicher Aspekte in den IF</a:t>
            </a:r>
          </a:p>
        </p:txBody>
      </p:sp>
      <p:sp>
        <p:nvSpPr>
          <p:cNvPr id="6" name="Rechteck 5"/>
          <p:cNvSpPr/>
          <p:nvPr/>
        </p:nvSpPr>
        <p:spPr>
          <a:xfrm>
            <a:off x="428596" y="1643050"/>
            <a:ext cx="4214842" cy="4770537"/>
          </a:xfrm>
          <a:prstGeom prst="rect">
            <a:avLst/>
          </a:prstGeom>
        </p:spPr>
        <p:txBody>
          <a:bodyPr wrap="square">
            <a:spAutoFit/>
          </a:bodyPr>
          <a:lstStyle/>
          <a:p>
            <a:pPr algn="just"/>
            <a:r>
              <a:rPr lang="de-DE" i="1" dirty="0"/>
              <a:t>„Nationalgeschichte ist aus der Mode gekommen. Die Vorstellung, Geschichte spiele sich im Rahmen von Nationalstaaten ab, erscheint seit den 1990er Jahren zunehmend überholt. Die Erfahrungen der „Globalisierung“, der </a:t>
            </a:r>
            <a:r>
              <a:rPr lang="de-DE" b="1" i="1" dirty="0"/>
              <a:t>zunehmenden grenzüberschreitenden Verflechtung im ökonomischen wie kulturellen Bereich</a:t>
            </a:r>
            <a:r>
              <a:rPr lang="de-DE" i="1" dirty="0"/>
              <a:t>, </a:t>
            </a:r>
            <a:r>
              <a:rPr lang="de-DE" b="1" i="1" dirty="0"/>
              <a:t>und der Migration</a:t>
            </a:r>
            <a:r>
              <a:rPr lang="de-DE" i="1" dirty="0"/>
              <a:t> brachten einen anderen Blick auf Geschichte mit sich. Wenn insbesondere die Zeitgeschichtsschreibung die Aufgabe hat, nach der „Vorgeschichte gegenwärtiger Problemlagen“ zu fragen, dann greift der nationale Fragehorizont zu kurz.“             </a:t>
            </a:r>
            <a:r>
              <a:rPr lang="de-DE" dirty="0"/>
              <a:t>(</a:t>
            </a:r>
            <a:r>
              <a:rPr lang="de-DE" dirty="0" err="1"/>
              <a:t>Angster</a:t>
            </a:r>
            <a:r>
              <a:rPr lang="de-DE" dirty="0"/>
              <a:t>, </a:t>
            </a:r>
            <a:r>
              <a:rPr lang="de-DE" dirty="0" err="1"/>
              <a:t>APuZ</a:t>
            </a:r>
            <a:r>
              <a:rPr lang="de-DE" dirty="0"/>
              <a:t> 48/2018, S.10)</a:t>
            </a:r>
          </a:p>
          <a:p>
            <a:pPr algn="just"/>
            <a:endParaRPr lang="de-DE" sz="1600" i="1" dirty="0">
              <a:solidFill>
                <a:srgbClr val="FF0000"/>
              </a:solidFill>
            </a:endParaRPr>
          </a:p>
          <a:p>
            <a:endParaRPr lang="de-DE"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4" y="2732392"/>
            <a:ext cx="4143404" cy="148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8491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A4277-7E7A-4AAF-BFC7-47646BF5CD0C}" type="slidenum">
              <a:rPr lang="de-DE" smtClean="0"/>
              <a:pPr/>
              <a:t>75</a:t>
            </a:fld>
            <a:endParaRPr lang="de-DE"/>
          </a:p>
        </p:txBody>
      </p:sp>
      <p:sp>
        <p:nvSpPr>
          <p:cNvPr id="5" name="Rechteck 4"/>
          <p:cNvSpPr/>
          <p:nvPr/>
        </p:nvSpPr>
        <p:spPr>
          <a:xfrm>
            <a:off x="428596" y="571480"/>
            <a:ext cx="8286808" cy="954107"/>
          </a:xfrm>
          <a:prstGeom prst="rect">
            <a:avLst/>
          </a:prstGeom>
        </p:spPr>
        <p:txBody>
          <a:bodyPr wrap="square">
            <a:spAutoFit/>
          </a:bodyPr>
          <a:lstStyle/>
          <a:p>
            <a:r>
              <a:rPr lang="de-DE" sz="2800" dirty="0"/>
              <a:t/>
            </a:r>
            <a:br>
              <a:rPr lang="de-DE" sz="2800" dirty="0"/>
            </a:br>
            <a:r>
              <a:rPr lang="de-DE" sz="2800" dirty="0"/>
              <a:t>Akzentuierung der Erinnerungs- und Geschichtskultur</a:t>
            </a:r>
          </a:p>
        </p:txBody>
      </p:sp>
      <p:pic>
        <p:nvPicPr>
          <p:cNvPr id="6" name="Grafik 5"/>
          <p:cNvPicPr>
            <a:picLocks noChangeAspect="1"/>
          </p:cNvPicPr>
          <p:nvPr/>
        </p:nvPicPr>
        <p:blipFill rotWithShape="1">
          <a:blip r:embed="rId2"/>
          <a:srcRect t="15331" b="12085"/>
          <a:stretch/>
        </p:blipFill>
        <p:spPr>
          <a:xfrm>
            <a:off x="357158" y="1643050"/>
            <a:ext cx="4857784" cy="3382275"/>
          </a:xfrm>
          <a:prstGeom prst="rect">
            <a:avLst/>
          </a:prstGeom>
        </p:spPr>
      </p:pic>
      <p:sp>
        <p:nvSpPr>
          <p:cNvPr id="8" name="Rechteck 7"/>
          <p:cNvSpPr/>
          <p:nvPr/>
        </p:nvSpPr>
        <p:spPr>
          <a:xfrm>
            <a:off x="0" y="4643446"/>
            <a:ext cx="9144000" cy="1477328"/>
          </a:xfrm>
          <a:prstGeom prst="rect">
            <a:avLst/>
          </a:prstGeom>
        </p:spPr>
        <p:txBody>
          <a:bodyPr wrap="square">
            <a:spAutoFit/>
          </a:bodyPr>
          <a:lstStyle/>
          <a:p>
            <a:pPr algn="ctr"/>
            <a:endParaRPr lang="de-DE" i="1"/>
          </a:p>
          <a:p>
            <a:pPr algn="ctr"/>
            <a:r>
              <a:rPr lang="de-DE" b="1" i="1"/>
              <a:t>„Zu historischem Denken gehört auch die Dekonstruktion vorhandener historischer Orientierungsangebote, also in Narrationen enthaltener Deutungen und Beschreibungen, wie sie den Schülerinnen und Schülern in den Angeboten der Geschichtskultur entgegentreten.“ </a:t>
            </a:r>
            <a:r>
              <a:rPr lang="de-DE" b="1"/>
              <a:t>(KLP S. 8)</a:t>
            </a:r>
          </a:p>
        </p:txBody>
      </p:sp>
      <p:sp>
        <p:nvSpPr>
          <p:cNvPr id="3" name="Textfeld 2">
            <a:extLst>
              <a:ext uri="{FF2B5EF4-FFF2-40B4-BE49-F238E27FC236}">
                <a16:creationId xmlns:a16="http://schemas.microsoft.com/office/drawing/2014/main" id="{8F02C515-D2F7-A146-84AB-5D299BE2F2D3}"/>
              </a:ext>
            </a:extLst>
          </p:cNvPr>
          <p:cNvSpPr txBox="1"/>
          <p:nvPr/>
        </p:nvSpPr>
        <p:spPr>
          <a:xfrm>
            <a:off x="4974032" y="1916832"/>
            <a:ext cx="3812810" cy="2031325"/>
          </a:xfrm>
          <a:prstGeom prst="rect">
            <a:avLst/>
          </a:prstGeom>
          <a:noFill/>
        </p:spPr>
        <p:txBody>
          <a:bodyPr wrap="square" rtlCol="0">
            <a:spAutoFit/>
          </a:bodyPr>
          <a:lstStyle/>
          <a:p>
            <a:pPr algn="ctr"/>
            <a:r>
              <a:rPr lang="de-DE" i="1"/>
              <a:t>Die Schülerinnen und Schüler bewerten an einem Konkreten Beispiel den Umgang mit geschichtskulturellen Zeugnissen deutscher Kolonialgeschichte unter Berücksichtigung digitaler Angebote</a:t>
            </a:r>
          </a:p>
          <a:p>
            <a:pPr algn="ctr"/>
            <a:r>
              <a:rPr lang="de-DE"/>
              <a:t>(IF 5, UK 1) </a:t>
            </a:r>
          </a:p>
        </p:txBody>
      </p:sp>
    </p:spTree>
    <p:extLst>
      <p:ext uri="{BB962C8B-B14F-4D97-AF65-F5344CB8AC3E}">
        <p14:creationId xmlns:p14="http://schemas.microsoft.com/office/powerpoint/2010/main" val="3887559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A4277-7E7A-4AAF-BFC7-47646BF5CD0C}" type="slidenum">
              <a:rPr lang="de-DE" smtClean="0"/>
              <a:pPr/>
              <a:t>76</a:t>
            </a:fld>
            <a:endParaRPr lang="de-DE"/>
          </a:p>
        </p:txBody>
      </p:sp>
      <p:sp>
        <p:nvSpPr>
          <p:cNvPr id="5" name="Rechteck 4"/>
          <p:cNvSpPr/>
          <p:nvPr/>
        </p:nvSpPr>
        <p:spPr>
          <a:xfrm>
            <a:off x="428596" y="1000108"/>
            <a:ext cx="8286808" cy="523220"/>
          </a:xfrm>
          <a:prstGeom prst="rect">
            <a:avLst/>
          </a:prstGeom>
        </p:spPr>
        <p:txBody>
          <a:bodyPr wrap="square">
            <a:spAutoFit/>
          </a:bodyPr>
          <a:lstStyle/>
          <a:p>
            <a:r>
              <a:rPr lang="de-DE" sz="2800" dirty="0"/>
              <a:t>Nutzung von Potentialen außerschulischer Lernorte </a:t>
            </a:r>
          </a:p>
        </p:txBody>
      </p:sp>
      <p:sp>
        <p:nvSpPr>
          <p:cNvPr id="6" name="Rechteck 5"/>
          <p:cNvSpPr/>
          <p:nvPr/>
        </p:nvSpPr>
        <p:spPr>
          <a:xfrm>
            <a:off x="399992" y="1700808"/>
            <a:ext cx="8286808" cy="3354765"/>
          </a:xfrm>
          <a:prstGeom prst="rect">
            <a:avLst/>
          </a:prstGeom>
        </p:spPr>
        <p:txBody>
          <a:bodyPr wrap="square">
            <a:spAutoFit/>
          </a:bodyPr>
          <a:lstStyle/>
          <a:p>
            <a:pPr algn="just"/>
            <a:r>
              <a:rPr lang="de-DE" sz="2400" i="1" dirty="0" smtClean="0"/>
              <a:t>„</a:t>
            </a:r>
            <a:r>
              <a:rPr lang="de-DE" sz="2400" i="1" dirty="0"/>
              <a:t>Das Fach Geschichte schafft personale und soziale Orientierung für die Schülerinnen und Schüler und befähigt sie, auch unter </a:t>
            </a:r>
            <a:r>
              <a:rPr lang="de-DE" sz="2400" b="1" i="1" dirty="0"/>
              <a:t>Einbeziehung außerschulischer Lernorte </a:t>
            </a:r>
            <a:r>
              <a:rPr lang="de-DE" sz="2400" i="1" dirty="0"/>
              <a:t>und digitaler Angebote, zur kompetenten Teilhabe am gesellschaftlichen Umgang mit Geschichte, an der Geschichts- und Erinnerungskultur sowie zur aktiven Mitwirkung und Mitgestaltung unseres demokratischen Gemeinwesens.“ </a:t>
            </a:r>
            <a:endParaRPr lang="de-DE" sz="2400" i="1" dirty="0" smtClean="0"/>
          </a:p>
          <a:p>
            <a:pPr algn="just"/>
            <a:endParaRPr lang="de-DE" sz="2400" i="1" dirty="0" smtClean="0"/>
          </a:p>
          <a:p>
            <a:pPr algn="just"/>
            <a:r>
              <a:rPr lang="de-DE" sz="2000" dirty="0" smtClean="0"/>
              <a:t>Aus</a:t>
            </a:r>
            <a:r>
              <a:rPr lang="de-DE" sz="2000" dirty="0"/>
              <a:t>: </a:t>
            </a:r>
            <a:r>
              <a:rPr lang="de-DE" sz="2000" dirty="0" smtClean="0"/>
              <a:t>„Aufgaben </a:t>
            </a:r>
            <a:r>
              <a:rPr lang="de-DE" sz="2000" dirty="0"/>
              <a:t>und Ziele des Faches</a:t>
            </a:r>
            <a:r>
              <a:rPr lang="de-DE" sz="2000" dirty="0" smtClean="0"/>
              <a:t>“ (KLP</a:t>
            </a:r>
            <a:r>
              <a:rPr lang="de-DE" sz="2000" dirty="0"/>
              <a:t>, S. 8</a:t>
            </a:r>
            <a:r>
              <a:rPr lang="de-DE" sz="2000" dirty="0" smtClean="0"/>
              <a:t>)</a:t>
            </a:r>
            <a:endParaRPr lang="de-DE" sz="2000" dirty="0"/>
          </a:p>
        </p:txBody>
      </p:sp>
    </p:spTree>
    <p:extLst>
      <p:ext uri="{BB962C8B-B14F-4D97-AF65-F5344CB8AC3E}">
        <p14:creationId xmlns:p14="http://schemas.microsoft.com/office/powerpoint/2010/main" val="5751168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A4277-7E7A-4AAF-BFC7-47646BF5CD0C}" type="slidenum">
              <a:rPr lang="de-DE" smtClean="0"/>
              <a:pPr/>
              <a:t>77</a:t>
            </a:fld>
            <a:endParaRPr lang="de-DE"/>
          </a:p>
        </p:txBody>
      </p:sp>
      <p:sp>
        <p:nvSpPr>
          <p:cNvPr id="5" name="Rechteck 4"/>
          <p:cNvSpPr/>
          <p:nvPr/>
        </p:nvSpPr>
        <p:spPr>
          <a:xfrm>
            <a:off x="428596" y="928670"/>
            <a:ext cx="7715304" cy="615553"/>
          </a:xfrm>
          <a:prstGeom prst="rect">
            <a:avLst/>
          </a:prstGeom>
        </p:spPr>
        <p:txBody>
          <a:bodyPr wrap="square">
            <a:spAutoFit/>
          </a:bodyPr>
          <a:lstStyle/>
          <a:p>
            <a:r>
              <a:rPr lang="de-DE" sz="3400" dirty="0"/>
              <a:t>4. Überprüfungsformen</a:t>
            </a:r>
          </a:p>
        </p:txBody>
      </p:sp>
      <p:pic>
        <p:nvPicPr>
          <p:cNvPr id="6" name="Grafik 5" descr="Ein Bild, das Screenshot enthält.&#10;&#10;Automatisch generierte Beschreibung">
            <a:extLst>
              <a:ext uri="{FF2B5EF4-FFF2-40B4-BE49-F238E27FC236}">
                <a16:creationId xmlns:a16="http://schemas.microsoft.com/office/drawing/2014/main" id="{9DE17E2F-19B4-B447-95A6-DB8D7BFAF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099375"/>
            <a:ext cx="4131695" cy="5717970"/>
          </a:xfrm>
          <a:prstGeom prst="rect">
            <a:avLst/>
          </a:prstGeom>
        </p:spPr>
      </p:pic>
      <p:sp>
        <p:nvSpPr>
          <p:cNvPr id="2" name="Textfeld 1">
            <a:extLst>
              <a:ext uri="{FF2B5EF4-FFF2-40B4-BE49-F238E27FC236}">
                <a16:creationId xmlns:a16="http://schemas.microsoft.com/office/drawing/2014/main" id="{F159A898-1DAA-3E4E-82F3-7508F5B4CB7D}"/>
              </a:ext>
            </a:extLst>
          </p:cNvPr>
          <p:cNvSpPr txBox="1"/>
          <p:nvPr/>
        </p:nvSpPr>
        <p:spPr>
          <a:xfrm>
            <a:off x="251520" y="1657351"/>
            <a:ext cx="4752528" cy="3308598"/>
          </a:xfrm>
          <a:prstGeom prst="rect">
            <a:avLst/>
          </a:prstGeom>
          <a:noFill/>
        </p:spPr>
        <p:txBody>
          <a:bodyPr wrap="square" lIns="90000" rtlCol="0">
            <a:spAutoFit/>
          </a:bodyPr>
          <a:lstStyle/>
          <a:p>
            <a:pPr>
              <a:spcAft>
                <a:spcPts val="600"/>
              </a:spcAft>
            </a:pPr>
            <a:r>
              <a:rPr lang="de-DE" sz="2400" b="1" dirty="0"/>
              <a:t>Mögliche Überprüfungsformen</a:t>
            </a:r>
          </a:p>
          <a:p>
            <a:pPr algn="just"/>
            <a:r>
              <a:rPr lang="de-DE" dirty="0"/>
              <a:t>Die Kompetenzerwartungen des Kernlehrplans ermöglichen eine Vielzahl von Überprüfungsformen. Im Verlauf der Sekundarstufe I soll ein möglichst breites Spektrum der im Folgenden aufgeführten Überprüfungsformen in schriftlichen, mündlichen oder praktischen Kontexten zum Einsatz gebracht werden. Darüber hinaus können weitere Überprüfungsformen nach Entscheidung der Lehrkraft eingesetzt werden. </a:t>
            </a:r>
          </a:p>
        </p:txBody>
      </p:sp>
    </p:spTree>
    <p:extLst>
      <p:ext uri="{BB962C8B-B14F-4D97-AF65-F5344CB8AC3E}">
        <p14:creationId xmlns:p14="http://schemas.microsoft.com/office/powerpoint/2010/main" val="1201466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288032"/>
          </a:xfrm>
        </p:spPr>
        <p:txBody>
          <a:bodyPr/>
          <a:lstStyle/>
          <a:p>
            <a:r>
              <a:rPr lang="de-DE" dirty="0" smtClean="0"/>
              <a:t>Schulinterner Lehrplan (SILP)</a:t>
            </a:r>
            <a:endParaRPr lang="de-DE" dirty="0"/>
          </a:p>
        </p:txBody>
      </p:sp>
      <p:pic>
        <p:nvPicPr>
          <p:cNvPr id="7" name="Inhaltsplatzhalter 6" descr="Ein Bild, das Screenshot, Vogel, Baum enthält.&#10;&#10;Automatisch generierte Beschreibung">
            <a:extLst>
              <a:ext uri="{FF2B5EF4-FFF2-40B4-BE49-F238E27FC236}">
                <a16:creationId xmlns:a16="http://schemas.microsoft.com/office/drawing/2014/main" id="{226FF7B8-42C9-9044-9800-2353A020E0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0542" y="2068668"/>
            <a:ext cx="4248472" cy="1234599"/>
          </a:xfrm>
        </p:spPr>
      </p:pic>
      <p:sp>
        <p:nvSpPr>
          <p:cNvPr id="6" name="Foliennummernplatzhalter 5"/>
          <p:cNvSpPr>
            <a:spLocks noGrp="1"/>
          </p:cNvSpPr>
          <p:nvPr>
            <p:ph type="sldNum" sz="quarter" idx="12"/>
          </p:nvPr>
        </p:nvSpPr>
        <p:spPr/>
        <p:txBody>
          <a:bodyPr/>
          <a:lstStyle/>
          <a:p>
            <a:fld id="{512A4277-7E7A-4AAF-BFC7-47646BF5CD0C}" type="slidenum">
              <a:rPr lang="de-DE" smtClean="0"/>
              <a:pPr/>
              <a:t>78</a:t>
            </a:fld>
            <a:endParaRPr lang="de-DE" dirty="0"/>
          </a:p>
        </p:txBody>
      </p:sp>
      <p:pic>
        <p:nvPicPr>
          <p:cNvPr id="5" name="Grafik 4">
            <a:extLst>
              <a:ext uri="{FF2B5EF4-FFF2-40B4-BE49-F238E27FC236}">
                <a16:creationId xmlns:a16="http://schemas.microsoft.com/office/drawing/2014/main" id="{361909CC-A1CC-7D43-80B2-85138F255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90188"/>
            <a:ext cx="4114800" cy="4976446"/>
          </a:xfrm>
          <a:prstGeom prst="rect">
            <a:avLst/>
          </a:prstGeom>
        </p:spPr>
      </p:pic>
      <p:sp>
        <p:nvSpPr>
          <p:cNvPr id="3" name="Textfeld 2">
            <a:extLst>
              <a:ext uri="{FF2B5EF4-FFF2-40B4-BE49-F238E27FC236}">
                <a16:creationId xmlns:a16="http://schemas.microsoft.com/office/drawing/2014/main" id="{0EBB9B8C-E496-0D46-A36A-DC0F4D4F169E}"/>
              </a:ext>
            </a:extLst>
          </p:cNvPr>
          <p:cNvSpPr txBox="1"/>
          <p:nvPr/>
        </p:nvSpPr>
        <p:spPr>
          <a:xfrm>
            <a:off x="4860032" y="3554734"/>
            <a:ext cx="3928982" cy="923330"/>
          </a:xfrm>
          <a:prstGeom prst="rect">
            <a:avLst/>
          </a:prstGeom>
          <a:noFill/>
        </p:spPr>
        <p:txBody>
          <a:bodyPr wrap="square" rtlCol="0">
            <a:spAutoFit/>
          </a:bodyPr>
          <a:lstStyle/>
          <a:p>
            <a:r>
              <a:rPr lang="de-DE" dirty="0"/>
              <a:t>Im SILP ist eine tabellarische Übersicht aller Unterrichtsvorhaben wie abgebildet zu finden.</a:t>
            </a:r>
          </a:p>
        </p:txBody>
      </p:sp>
    </p:spTree>
    <p:extLst>
      <p:ext uri="{BB962C8B-B14F-4D97-AF65-F5344CB8AC3E}">
        <p14:creationId xmlns:p14="http://schemas.microsoft.com/office/powerpoint/2010/main" val="26342590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Konkretisierte Unterrichtsvorhaben</a:t>
            </a:r>
            <a:endParaRPr lang="de-DE" dirty="0"/>
          </a:p>
        </p:txBody>
      </p:sp>
      <p:sp>
        <p:nvSpPr>
          <p:cNvPr id="3" name="Inhaltsplatzhalter 2"/>
          <p:cNvSpPr>
            <a:spLocks noGrp="1"/>
          </p:cNvSpPr>
          <p:nvPr>
            <p:ph idx="1"/>
          </p:nvPr>
        </p:nvSpPr>
        <p:spPr>
          <a:xfrm>
            <a:off x="457200" y="1628800"/>
            <a:ext cx="8229600" cy="4277072"/>
          </a:xfrm>
        </p:spPr>
        <p:txBody>
          <a:bodyPr>
            <a:normAutofit/>
          </a:bodyPr>
          <a:lstStyle/>
          <a:p>
            <a:r>
              <a:rPr lang="de-DE" sz="1600" dirty="0">
                <a:hlinkClick r:id="rId3"/>
              </a:rPr>
              <a:t>https://www.schulentwicklung.nrw.de/lehrplaene/lehrplannavigator-s-i/index.html</a:t>
            </a:r>
            <a:endParaRPr lang="de-DE" sz="1600"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79</a:t>
            </a:fld>
            <a:endParaRPr lang="de-DE" dirty="0"/>
          </a:p>
        </p:txBody>
      </p:sp>
      <p:pic>
        <p:nvPicPr>
          <p:cNvPr id="9" name="Grafik 8" descr="Ein Bild, das Screenshot enthält.&#10;&#10;Automatisch generierte Beschreibung">
            <a:extLst>
              <a:ext uri="{FF2B5EF4-FFF2-40B4-BE49-F238E27FC236}">
                <a16:creationId xmlns:a16="http://schemas.microsoft.com/office/drawing/2014/main" id="{C6EB32DC-FEB8-F346-A2F5-3652C6A50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906786"/>
            <a:ext cx="8229600" cy="4766720"/>
          </a:xfrm>
          <a:prstGeom prst="rect">
            <a:avLst/>
          </a:prstGeom>
        </p:spPr>
      </p:pic>
      <p:sp>
        <p:nvSpPr>
          <p:cNvPr id="8" name="Textfeld 7">
            <a:extLst>
              <a:ext uri="{FF2B5EF4-FFF2-40B4-BE49-F238E27FC236}">
                <a16:creationId xmlns:a16="http://schemas.microsoft.com/office/drawing/2014/main" id="{74115495-13BB-A940-B8CC-818481B0DEE2}"/>
              </a:ext>
            </a:extLst>
          </p:cNvPr>
          <p:cNvSpPr txBox="1"/>
          <p:nvPr/>
        </p:nvSpPr>
        <p:spPr>
          <a:xfrm>
            <a:off x="611560" y="6538912"/>
            <a:ext cx="7920880" cy="369332"/>
          </a:xfrm>
          <a:prstGeom prst="rect">
            <a:avLst/>
          </a:prstGeom>
          <a:noFill/>
        </p:spPr>
        <p:txBody>
          <a:bodyPr wrap="square" rtlCol="0">
            <a:spAutoFit/>
          </a:bodyPr>
          <a:lstStyle/>
          <a:p>
            <a:pPr algn="just"/>
            <a:r>
              <a:rPr lang="de-DE" dirty="0"/>
              <a:t>Konkretisierte </a:t>
            </a:r>
            <a:r>
              <a:rPr lang="de-DE" dirty="0" smtClean="0"/>
              <a:t>Unterrichtsvorhaben </a:t>
            </a:r>
            <a:r>
              <a:rPr lang="de-DE" dirty="0"/>
              <a:t>werden im </a:t>
            </a:r>
            <a:r>
              <a:rPr lang="de-DE" dirty="0" smtClean="0"/>
              <a:t>Lehrplannavigator </a:t>
            </a:r>
            <a:r>
              <a:rPr lang="de-DE" dirty="0"/>
              <a:t>veröffentlicht.</a:t>
            </a:r>
          </a:p>
        </p:txBody>
      </p:sp>
    </p:spTree>
    <p:extLst>
      <p:ext uri="{BB962C8B-B14F-4D97-AF65-F5344CB8AC3E}">
        <p14:creationId xmlns:p14="http://schemas.microsoft.com/office/powerpoint/2010/main" val="263822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Gliederung der aktuellen Kernlehrpläne</a:t>
            </a:r>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graphicFrame>
        <p:nvGraphicFramePr>
          <p:cNvPr id="8" name="Group 50"/>
          <p:cNvGraphicFramePr>
            <a:graphicFrameLocks/>
          </p:cNvGraphicFramePr>
          <p:nvPr>
            <p:extLst>
              <p:ext uri="{D42A27DB-BD31-4B8C-83A1-F6EECF244321}">
                <p14:modId xmlns:p14="http://schemas.microsoft.com/office/powerpoint/2010/main" val="2828590507"/>
              </p:ext>
            </p:extLst>
          </p:nvPr>
        </p:nvGraphicFramePr>
        <p:xfrm>
          <a:off x="520700" y="1780854"/>
          <a:ext cx="8064500" cy="3393158"/>
        </p:xfrm>
        <a:graphic>
          <a:graphicData uri="http://schemas.openxmlformats.org/drawingml/2006/table">
            <a:tbl>
              <a:tblPr/>
              <a:tblGrid>
                <a:gridCol w="86360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a:ln>
                            <a:noFill/>
                          </a:ln>
                          <a:solidFill>
                            <a:schemeClr val="tx1"/>
                          </a:solidFill>
                          <a:effectLst/>
                          <a:latin typeface="Arial"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Arial" charset="0"/>
                          <a:ea typeface="ヒラギノ角ゴ Pro W3" charset="-128"/>
                        </a:rPr>
                        <a:t>Aufgaben und Ziele des Faches</a:t>
                      </a:r>
                      <a:r>
                        <a:rPr kumimoji="0" lang="de-DE" altLang="de-DE" sz="1400" b="1"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Kompetenzbereiche und Kompetenzerwartungen</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138">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Kompetenzbereiche und Inhaltsfelder des Faches</a:t>
                      </a:r>
                      <a:r>
                        <a:rPr kumimoji="0" lang="de-DE" altLang="de-DE" sz="1400" b="0"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043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Kompetenzerwartungen am Ende der Erprobungsstufe (bzw. am Ende der </a:t>
                      </a:r>
                      <a:r>
                        <a:rPr kumimoji="0" lang="de-DE" altLang="de-DE" sz="1400" b="0" i="0" u="none" strike="noStrike" cap="none" normalizeH="0" baseline="0" dirty="0" smtClean="0">
                          <a:ln>
                            <a:noFill/>
                          </a:ln>
                          <a:solidFill>
                            <a:srgbClr val="000000"/>
                          </a:solidFill>
                          <a:effectLst/>
                          <a:latin typeface="Arial" charset="0"/>
                          <a:ea typeface="ヒラギノ角ゴ Pro W3" charset="-128"/>
                        </a:rPr>
                        <a:t>Jahrgangsstufe 6</a:t>
                      </a:r>
                      <a:r>
                        <a:rPr kumimoji="0" lang="de-DE" altLang="de-DE" sz="1400" b="0" i="0" u="none" strike="noStrike" cap="none" normalizeH="0" baseline="0" dirty="0">
                          <a:ln>
                            <a:noFill/>
                          </a:ln>
                          <a:solidFill>
                            <a:srgbClr val="000000"/>
                          </a:solidFill>
                          <a:effectLst/>
                          <a:latin typeface="Arial" charset="0"/>
                          <a:ea typeface="ヒラギノ角ゴ Pro W3" charset="-128"/>
                        </a:rPr>
                        <a:t>)</a:t>
                      </a:r>
                      <a:endParaRPr kumimoji="0" lang="de-DE" altLang="de-DE" sz="14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4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cap="none" normalizeH="0" baseline="0" dirty="0">
                          <a:ln>
                            <a:noFill/>
                          </a:ln>
                          <a:solidFill>
                            <a:srgbClr val="000000"/>
                          </a:solidFill>
                          <a:effectLst/>
                          <a:latin typeface="Arial" charset="0"/>
                          <a:ea typeface="ヒラギノ角ゴ Pro W3" charset="-128"/>
                        </a:rPr>
                        <a:t>Kompetenzerwartungen am Ende der Sekundarstufe I</a:t>
                      </a:r>
                      <a:endParaRPr kumimoji="0" lang="de-DE" altLang="de-DE" sz="14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Lernerfolgsüberprüfung und Leistungsbewertung</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662841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060848"/>
            <a:ext cx="8147248" cy="3456384"/>
          </a:xfrm>
        </p:spPr>
        <p:txBody>
          <a:bodyPr anchor="ctr" anchorCtr="0">
            <a:normAutofit/>
          </a:bodyPr>
          <a:lstStyle/>
          <a:p>
            <a:pPr algn="ctr"/>
            <a:r>
              <a:rPr lang="de-DE" sz="3200" b="0" dirty="0">
                <a:solidFill>
                  <a:srgbClr val="0070C0"/>
                </a:solidFill>
              </a:rPr>
              <a:t>5. Fachliche </a:t>
            </a:r>
            <a:r>
              <a:rPr lang="de-DE" sz="3200" b="0" dirty="0" smtClean="0">
                <a:solidFill>
                  <a:srgbClr val="0070C0"/>
                </a:solidFill>
              </a:rPr>
              <a:t>Unterstützungsmaterialien</a:t>
            </a:r>
            <a:br>
              <a:rPr lang="de-DE" sz="3200" b="0" dirty="0" smtClean="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322984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pic>
        <p:nvPicPr>
          <p:cNvPr id="5" name="Grafik 4" descr="Ein Bild, das Screenshot enthält.&#10;&#10;Automatisch generierte Beschreibung">
            <a:extLst>
              <a:ext uri="{FF2B5EF4-FFF2-40B4-BE49-F238E27FC236}">
                <a16:creationId xmlns:a16="http://schemas.microsoft.com/office/drawing/2014/main" id="{84989998-FFDE-FA4A-825F-B1F46B636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923" y="2348880"/>
            <a:ext cx="5620225" cy="3512641"/>
          </a:xfrm>
          <a:prstGeom prst="rect">
            <a:avLst/>
          </a:prstGeom>
        </p:spPr>
      </p:pic>
      <p:sp>
        <p:nvSpPr>
          <p:cNvPr id="3" name="Fußzeilenplatzhalter 2"/>
          <p:cNvSpPr>
            <a:spLocks noGrp="1"/>
          </p:cNvSpPr>
          <p:nvPr>
            <p:ph type="ftr" sz="quarter" idx="11"/>
          </p:nvPr>
        </p:nvSpPr>
        <p:spPr/>
        <p:txBody>
          <a:bodyPr/>
          <a:lstStyle/>
          <a:p>
            <a:r>
              <a:rPr lang="de-DE"/>
              <a:t>Implementationsveranstaltung zur Einführung der Kernlehrpläne</a:t>
            </a:r>
          </a:p>
        </p:txBody>
      </p:sp>
      <p:sp>
        <p:nvSpPr>
          <p:cNvPr id="4" name="Rechteck 3"/>
          <p:cNvSpPr/>
          <p:nvPr/>
        </p:nvSpPr>
        <p:spPr>
          <a:xfrm>
            <a:off x="517850" y="1635987"/>
            <a:ext cx="7222501" cy="646331"/>
          </a:xfrm>
          <a:prstGeom prst="rect">
            <a:avLst/>
          </a:prstGeom>
        </p:spPr>
        <p:txBody>
          <a:bodyPr wrap="square">
            <a:spAutoFit/>
          </a:bodyPr>
          <a:lstStyle/>
          <a:p>
            <a:pPr defTabSz="536575"/>
            <a:r>
              <a:rPr lang="de-DE" dirty="0"/>
              <a:t>Unterstützungsmaterial im Lehrplannavigator: (</a:t>
            </a:r>
            <a:r>
              <a:rPr lang="de-DE" dirty="0">
                <a:hlinkClick r:id="rId4"/>
              </a:rPr>
              <a:t>https://www.schulentwicklung.nrw.de/lehrplaene/lehrplannavigator-s-i/</a:t>
            </a:r>
            <a:r>
              <a:rPr lang="de-DE" dirty="0"/>
              <a:t>)</a:t>
            </a:r>
          </a:p>
        </p:txBody>
      </p:sp>
    </p:spTree>
    <p:extLst>
      <p:ext uri="{BB962C8B-B14F-4D97-AF65-F5344CB8AC3E}">
        <p14:creationId xmlns:p14="http://schemas.microsoft.com/office/powerpoint/2010/main" val="40884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77AE8-29DB-4A4A-9A4D-43F01DEA8C44}"/>
              </a:ext>
            </a:extLst>
          </p:cNvPr>
          <p:cNvSpPr>
            <a:spLocks noGrp="1"/>
          </p:cNvSpPr>
          <p:nvPr>
            <p:ph type="title"/>
          </p:nvPr>
        </p:nvSpPr>
        <p:spPr/>
        <p:txBody>
          <a:bodyPr/>
          <a:lstStyle/>
          <a:p>
            <a:r>
              <a:rPr lang="de-DE" dirty="0"/>
              <a:t>Neue Akzentsetzungen der Kernlehrpläne</a:t>
            </a:r>
          </a:p>
        </p:txBody>
      </p:sp>
      <p:sp>
        <p:nvSpPr>
          <p:cNvPr id="3" name="Inhaltsplatzhalter 2">
            <a:extLst>
              <a:ext uri="{FF2B5EF4-FFF2-40B4-BE49-F238E27FC236}">
                <a16:creationId xmlns:a16="http://schemas.microsoft.com/office/drawing/2014/main" id="{215B63A6-BED9-F040-ADCC-469543B18614}"/>
              </a:ext>
            </a:extLst>
          </p:cNvPr>
          <p:cNvSpPr>
            <a:spLocks noGrp="1"/>
          </p:cNvSpPr>
          <p:nvPr>
            <p:ph idx="1"/>
          </p:nvPr>
        </p:nvSpPr>
        <p:spPr>
          <a:xfrm>
            <a:off x="457200" y="1700808"/>
            <a:ext cx="8229600" cy="4320480"/>
          </a:xfrm>
        </p:spPr>
        <p:txBody>
          <a:bodyPr>
            <a:normAutofit/>
          </a:bodyPr>
          <a:lstStyle/>
          <a:p>
            <a:r>
              <a:rPr lang="de-DE" dirty="0"/>
              <a:t>Ausschärfung der Fachlichkeit</a:t>
            </a:r>
          </a:p>
          <a:p>
            <a:pPr lvl="1"/>
            <a:r>
              <a:rPr lang="de-DE" dirty="0"/>
              <a:t>Präzisere Beschreibung fachlicher Inhalte</a:t>
            </a:r>
          </a:p>
          <a:p>
            <a:pPr lvl="1"/>
            <a:r>
              <a:rPr lang="de-DE" dirty="0"/>
              <a:t>Präzisere Beschreibung fachlicher Prozesse</a:t>
            </a:r>
          </a:p>
          <a:p>
            <a:r>
              <a:rPr lang="de-DE" dirty="0"/>
              <a:t>Gestaltungsspielräume</a:t>
            </a:r>
          </a:p>
          <a:p>
            <a:pPr lvl="1"/>
            <a:r>
              <a:rPr lang="de-DE" dirty="0"/>
              <a:t>Zeit zum Üben, Wiederholen, Vertiefen</a:t>
            </a:r>
          </a:p>
          <a:p>
            <a:pPr lvl="1"/>
            <a:r>
              <a:rPr lang="de-DE" dirty="0"/>
              <a:t>Möglichkeiten zur Auseinandersetzung mit eigenen Fragestellungen</a:t>
            </a:r>
          </a:p>
          <a:p>
            <a:r>
              <a:rPr lang="de-DE" dirty="0"/>
              <a:t>Bezug auf fachübergreifende Zielsetzungen</a:t>
            </a:r>
          </a:p>
          <a:p>
            <a:pPr lvl="1"/>
            <a:r>
              <a:rPr lang="de-DE" dirty="0"/>
              <a:t>Bildung in der </a:t>
            </a:r>
            <a:r>
              <a:rPr lang="de-DE"/>
              <a:t>digitalen Welt / Medienkompetenzrahmen </a:t>
            </a:r>
            <a:endParaRPr lang="de-DE" dirty="0"/>
          </a:p>
          <a:p>
            <a:pPr lvl="1"/>
            <a:r>
              <a:rPr lang="de-DE"/>
              <a:t>Verbraucherbildung / Bildung für nachhaltige Entwicklung</a:t>
            </a:r>
          </a:p>
          <a:p>
            <a:pPr lvl="1"/>
            <a:r>
              <a:rPr lang="de-DE"/>
              <a:t>Berufsorientierung</a:t>
            </a:r>
            <a:endParaRPr lang="de-DE" dirty="0"/>
          </a:p>
          <a:p>
            <a:endParaRPr lang="de-DE" dirty="0"/>
          </a:p>
          <a:p>
            <a:endParaRPr lang="de-DE" dirty="0"/>
          </a:p>
          <a:p>
            <a:endParaRPr lang="de-DE" dirty="0"/>
          </a:p>
        </p:txBody>
      </p:sp>
      <p:sp>
        <p:nvSpPr>
          <p:cNvPr id="5"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510823185"/>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5034</Words>
  <PresentationFormat>Bildschirmpräsentation (4:3)</PresentationFormat>
  <Paragraphs>869</Paragraphs>
  <Slides>81</Slides>
  <Notes>52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81</vt:i4>
      </vt:variant>
    </vt:vector>
  </HeadingPairs>
  <TitlesOfParts>
    <vt:vector size="89" baseType="lpstr">
      <vt:lpstr>Arial</vt:lpstr>
      <vt:lpstr>Calibri</vt:lpstr>
      <vt:lpstr>DejaVu Sans</vt:lpstr>
      <vt:lpstr>Symbol</vt:lpstr>
      <vt:lpstr>Times New Roman</vt:lpstr>
      <vt:lpstr>Wingdings</vt:lpstr>
      <vt:lpstr>ヒラギノ角ゴ Pro W3</vt:lpstr>
      <vt:lpstr>QUA-LiS_Vorlage_weiss</vt:lpstr>
      <vt:lpstr>PowerPoint-Präsentation</vt:lpstr>
      <vt:lpstr>Gliederung</vt:lpstr>
      <vt:lpstr> 1. Merkmale der neuen Kernlehrpläne  </vt:lpstr>
      <vt:lpstr>Ausgangslage</vt:lpstr>
      <vt:lpstr>Zielsetzungen u.a. </vt:lpstr>
      <vt:lpstr>Bewährte Merkmale</vt:lpstr>
      <vt:lpstr>Grundkonstrukt und zentrale Begriffe</vt:lpstr>
      <vt:lpstr>Gliederung der aktuellen Kernlehrpläne</vt:lpstr>
      <vt:lpstr>Neue Akzentsetzungen der Kernlehrpläne</vt:lpstr>
      <vt:lpstr>2. Übergreifende Aufgaben</vt:lpstr>
      <vt:lpstr>Fokussierte Querschnittsaufgaben für alle Fächer</vt:lpstr>
      <vt:lpstr>Fachliche Einbindung des Medienkompetenzrahmens</vt:lpstr>
      <vt:lpstr>Einbindung des Medienkompetenzrahmens</vt:lpstr>
      <vt:lpstr>Rahmenvorgabe Verbraucherbildung</vt:lpstr>
      <vt:lpstr>Fachliche Einbindung Berufliche Orientierung</vt:lpstr>
      <vt:lpstr>   3. Schulinterne Lehrpläne  </vt:lpstr>
      <vt:lpstr>Schulinterne Lehrpläne - rechtlicher Rahmen</vt:lpstr>
      <vt:lpstr>Schulinterne Lehrpläne - rechtlicher Rahmen</vt:lpstr>
      <vt:lpstr>Curriculumentwicklung</vt:lpstr>
      <vt:lpstr>Funktionen von schulinternen Lehrplänen</vt:lpstr>
      <vt:lpstr>Gliederungsbeispiel für einen schulinternen Lehrplan</vt:lpstr>
      <vt:lpstr>   4. Der Kernlehrplan Gesellschaftslehre  im Detail  </vt:lpstr>
      <vt:lpstr>   Abschnitt A: Gesellschaftslehre (fächerintegriert)  </vt:lpstr>
      <vt:lpstr>Allgemeines (I)</vt:lpstr>
      <vt:lpstr>Allgemeines (II)</vt:lpstr>
      <vt:lpstr>Allgemeines (III)</vt:lpstr>
      <vt:lpstr>Mögliche Unterrichtsangebote</vt:lpstr>
      <vt:lpstr> Überblick über die Inhaltsfelder (Abschnitt A) </vt:lpstr>
      <vt:lpstr> Überblick über die Inhaltsfelder (Abschnitt A) </vt:lpstr>
      <vt:lpstr>   Abschnitt B: Wirtschaft-Politik (fachspezifisch)  </vt:lpstr>
      <vt:lpstr>Die wichtigsten Neuerungen</vt:lpstr>
      <vt:lpstr>Die wichtigsten Kontinuitäten (I)</vt:lpstr>
      <vt:lpstr>Die wichtigsten Kontinuitäten (II)</vt:lpstr>
      <vt:lpstr>Aufgaben und Ziele des Faches </vt:lpstr>
      <vt:lpstr>Strukturmerkmale des KLP Wirtschaft-Politik</vt:lpstr>
      <vt:lpstr>Strukturmerkmale des KLP Wirtschaft-Politik</vt:lpstr>
      <vt:lpstr>Strukturmerkmale des KLP Wirtschaft-Politik</vt:lpstr>
      <vt:lpstr>Stärkung der Fachlichkeit</vt:lpstr>
      <vt:lpstr> Stärkung der Fachlichkeit</vt:lpstr>
      <vt:lpstr> Stärkung der Fachlichkeit</vt:lpstr>
      <vt:lpstr> Stärkung der Fachlichkeit</vt:lpstr>
      <vt:lpstr> Stärkung der Fachlichkeit</vt:lpstr>
      <vt:lpstr> Fachdidaktische Prinzipien </vt:lpstr>
      <vt:lpstr>Stärkung der ökonomischen Bildung</vt:lpstr>
      <vt:lpstr> Stärkung der ökonomischen Bildung </vt:lpstr>
      <vt:lpstr>Schwerpunkte der politischen Bildung </vt:lpstr>
      <vt:lpstr>Schwerpunkte der politischen Bildung Beispiel IF 2: Sicherung und Weiterentwicklung der Demokratie</vt:lpstr>
      <vt:lpstr>Schwerpunkte der soziologischen Bildung </vt:lpstr>
      <vt:lpstr>Schwerpunkte der soziologischen Bildung </vt:lpstr>
      <vt:lpstr>Fachliche Umsetzung neuer KLP-Merkmale</vt:lpstr>
      <vt:lpstr>Fachliche Umsetzung neuer KLP-Merkmale</vt:lpstr>
      <vt:lpstr>   Abschnitt B: Erdkunde (fachspezifisch)  </vt:lpstr>
      <vt:lpstr>Aufgaben und Ziele des Faches Erdkunde</vt:lpstr>
      <vt:lpstr>Kontinuitäten </vt:lpstr>
      <vt:lpstr>Neuerungen</vt:lpstr>
      <vt:lpstr>Neuerungen</vt:lpstr>
      <vt:lpstr>Inhaltsfelder</vt:lpstr>
      <vt:lpstr>Neuakzentuierungen an Beispielen (1)</vt:lpstr>
      <vt:lpstr>Neuakzentuierungen an Beispielen (2)</vt:lpstr>
      <vt:lpstr>Ausschärfung der inhaltlichen Schwerpunkte</vt:lpstr>
      <vt:lpstr>Kompetenzen auf einem höheren Abstraktionsniveau</vt:lpstr>
      <vt:lpstr>Topographische Orientierungsraster zu jedem Inhaltsfeld</vt:lpstr>
      <vt:lpstr>Schulinterner Lehrplan – Schwerpunkte der Kompetenzentwicklung</vt:lpstr>
      <vt:lpstr>Schulinterner Lehrplan – Inhaltsfelder und inhaltliche Schwerpunkte</vt:lpstr>
      <vt:lpstr>Formen von Lernerfolgsüberprüfungen</vt:lpstr>
      <vt:lpstr>   Abschnitt C: Geschichte (fachspezifisch)  </vt:lpstr>
      <vt:lpstr>1. Kontinuitäten</vt:lpstr>
      <vt:lpstr>2. Modifikationen</vt:lpstr>
      <vt:lpstr>Weiterentwicklung der Kompetenzbereiche</vt:lpstr>
      <vt:lpstr>    Inhaltliche Akzentuierungen   </vt:lpstr>
      <vt:lpstr>3. Neuerungen</vt:lpstr>
      <vt:lpstr>Neuerungen: Geschichte des 20. Jahrhunderts </vt:lpstr>
      <vt:lpstr> </vt:lpstr>
      <vt:lpstr>PowerPoint-Präsentation</vt:lpstr>
      <vt:lpstr>PowerPoint-Präsentation</vt:lpstr>
      <vt:lpstr>PowerPoint-Präsentation</vt:lpstr>
      <vt:lpstr>PowerPoint-Präsentation</vt:lpstr>
      <vt:lpstr>Schulinterner Lehrplan (SILP)</vt:lpstr>
      <vt:lpstr>Konkretisierte Unterrichtsvorhaben</vt:lpstr>
      <vt:lpstr>5. Fachliche Unterstützungsmaterialien </vt:lpstr>
      <vt:lpstr>Materialien im Lehrplannavigator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2020-06-30T12:49:25Z</cp:lastPrinted>
  <dcterms:created xsi:type="dcterms:W3CDTF">2018-01-17T08:49:04Z</dcterms:created>
  <dcterms:modified xsi:type="dcterms:W3CDTF">2020-07-01T13:52:38Z</dcterms:modified>
</cp:coreProperties>
</file>