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648" r:id="rId1"/>
  </p:sldMasterIdLst>
  <p:notesMasterIdLst>
    <p:notesMasterId r:id="rId29"/>
  </p:notesMasterIdLst>
  <p:sldIdLst>
    <p:sldId id="260" r:id="rId2"/>
    <p:sldId id="258" r:id="rId3"/>
    <p:sldId id="262" r:id="rId4"/>
    <p:sldId id="270" r:id="rId5"/>
    <p:sldId id="279" r:id="rId6"/>
    <p:sldId id="291" r:id="rId7"/>
    <p:sldId id="280" r:id="rId8"/>
    <p:sldId id="271" r:id="rId9"/>
    <p:sldId id="281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2" r:id="rId19"/>
    <p:sldId id="293" r:id="rId20"/>
    <p:sldId id="294" r:id="rId21"/>
    <p:sldId id="296" r:id="rId22"/>
    <p:sldId id="297" r:id="rId23"/>
    <p:sldId id="298" r:id="rId24"/>
    <p:sldId id="299" r:id="rId25"/>
    <p:sldId id="300" r:id="rId26"/>
    <p:sldId id="301" r:id="rId27"/>
    <p:sldId id="261" r:id="rId2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29" autoAdjust="0"/>
    <p:restoredTop sz="94660"/>
  </p:normalViewPr>
  <p:slideViewPr>
    <p:cSldViewPr>
      <p:cViewPr>
        <p:scale>
          <a:sx n="120" d="100"/>
          <a:sy n="120" d="100"/>
        </p:scale>
        <p:origin x="84" y="-14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7DBAA-C422-4A75-98F6-A427905B2D00}" type="datetimeFigureOut">
              <a:rPr lang="de-DE" smtClean="0"/>
              <a:t>24.02.2020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78617-A80A-44BC-8A87-3F30A939AA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114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4BB12-BE3B-4FC4-A2EC-CED6240DEA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F491FE-2A0E-4672-8DF4-FD336B6F0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30ED2B-7E13-4AE2-B958-51E0B1652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8B978-6A50-412F-BCDD-B73E0868A318}" type="datetime1">
              <a:rPr lang="de-DE" smtClean="0"/>
              <a:t>24.02.2020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8FB9DA-080E-4E39-B93C-171214B51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Möhlenkamp/Kraus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14F619-F0DB-4ED1-8224-00A7D366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6762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1A2A78-7C74-4BF1-A26A-4E51D80B1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DC05576-9879-4874-8E8D-CEC8147481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DF8680-D4F8-4733-8A72-3ADC15E06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93379-DF85-43D6-A27C-2BE3DD631AB2}" type="datetime1">
              <a:rPr lang="de-DE" smtClean="0"/>
              <a:t>24.02.2020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0ACE2D-21C3-48F5-8496-395CCCCF2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5373E7-6690-4796-B2C3-6CDD6FEB3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11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D860DFF-1B2E-4E79-BEE2-1D1972D9A7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3BE0E5B-510F-4130-871C-3D09FD9C8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819151-E44A-4C11-AE3E-7EBE2CD6B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A952-3F4F-49F7-A869-FBAC03F238F8}" type="datetime1">
              <a:rPr lang="de-DE" smtClean="0"/>
              <a:t>24.02.2020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96F7C6-4658-4D08-BEE5-A34894404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62DD0F-84A4-403D-8547-1CA3E8044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0892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C9C30-0238-49CE-9D76-FA37CFE34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FB93DA-ED98-4527-9594-D889118EC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4766-C412-4438-95C2-F9B637F6BFF2}" type="datetime1">
              <a:rPr lang="de-DE" smtClean="0"/>
              <a:t>24.02.2020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5AD413-C702-4184-8883-49B72D978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7AB6413-C4B7-498D-9097-805A9F0DB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617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C06B22-3CA0-4E3D-9186-29BD2609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33BF6F-8D07-4CD5-B5C6-D655186DD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FAB-F4C7-4C96-BAFC-20B879527810}" type="datetime1">
              <a:rPr lang="de-DE" smtClean="0"/>
              <a:t>24.02.2020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70D15F3-8085-4181-BEC3-A25CFB6B8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Möhlenkamp/Kraus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9468F2-F7EA-4EA3-B253-6402A64D5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759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1F64CA-4309-46B0-BC51-30D85262E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D430B6-98E1-48B6-B63C-011B98130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7E758F-2E88-4975-9435-8D85BD490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9111-DCE3-4417-A51E-0C5CB5CA3AFC}" type="datetime1">
              <a:rPr lang="de-DE" smtClean="0"/>
              <a:t>24.02.2020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A14970-A98A-4491-803A-0D2F2F9F6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5A3C1D-A74D-495B-A90B-FE68E955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838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8ECAE0-80EB-4F2D-905A-595F5454C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D733D4-FE3F-4573-BDB1-16812021B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DA73BE-5178-4109-9E86-0232BD286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A5D5F-4B50-471F-B010-9070A7855A79}" type="datetime1">
              <a:rPr lang="de-DE" smtClean="0"/>
              <a:t>24.02.2020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BCCD2-053C-4033-8CBB-FCE0BC50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FBF71E-3FA8-4671-99E8-2DE9C11EA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7280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842E54-6685-47B3-BA12-BBED9AAC4D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64FB276-6053-498D-AEAD-1644DB662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32D9C23-EFAE-44E7-8AE3-7A8C35397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1AF87A50-1160-4976-BC13-085798F9E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AC26-9F57-4969-9D74-F834F7CC7FDD}" type="datetime1">
              <a:rPr lang="de-DE" smtClean="0"/>
              <a:t>24.02.2020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A458CA3A-F9CC-4A0C-9F41-D54F91BDF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Möhlenkamp/Kraus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2720CE98-E7B7-48E5-9AC5-873F5A5D0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795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785099-7389-4D54-89B5-FE8B0ABA3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68E5B93-B0EC-469A-8249-84FF64CF1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70EBEDD-6B05-4FE2-A0A7-EAE6770781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DBD00D6-42FF-497E-BF73-12D1F8CE62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4076527F-EC33-4F34-9727-1B0E09CE2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4131FA53-F7B5-42B0-A801-5A30BF64A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BFEA-4B03-4C04-8654-9A044CE7A304}" type="datetime1">
              <a:rPr lang="de-DE" smtClean="0"/>
              <a:t>24.02.2020</a:t>
            </a:fld>
            <a:endParaRPr lang="de-DE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5DF3C4C7-7287-40EA-B9D2-1DF1D4AB0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80F88819-2323-4530-B725-A3DEC15BC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8821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26DF55-9DA4-4122-8EE1-BF1D7220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62A765-C266-4643-B7D2-3C39194D30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003663" cy="365125"/>
          </a:xfrm>
        </p:spPr>
        <p:txBody>
          <a:bodyPr/>
          <a:lstStyle/>
          <a:p>
            <a:fld id="{FD80B743-E460-4958-863E-0687A2FB354F}" type="datetime1">
              <a:rPr lang="de-DE" smtClean="0"/>
              <a:t>24.02.2020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7E8F4D-AF48-4B03-AB5B-EDDB72F0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9B9708-4FDB-4C6A-89FB-4DB5238A6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771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DDF21FF-9513-467D-9E25-5AAD5D43E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58C0-5BB1-4556-94ED-74A5D89BE82D}" type="datetime1">
              <a:rPr lang="de-DE" smtClean="0"/>
              <a:t>24.02.2020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4119570-96F4-41B6-A67C-418392BD8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D7627B-CF3A-4989-A311-F1741FEAF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556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AD33EA-419E-41A3-83E4-BCA50F8AA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792BC9-11A3-4D86-A024-FBE608EF0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EA9D99-9BF1-4D1C-AFFE-09A1C6D1FC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78D877-EFB2-41C2-B761-1D03551C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6549A-8421-4968-9712-B7E6BE1CD23E}" type="datetime1">
              <a:rPr lang="de-DE" smtClean="0"/>
              <a:t>24.02.2020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A8A9F29-57DF-4FD3-9A19-14FC85431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3870A85-502E-46ED-B06A-71741FD80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997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CC6B5B-64C7-4A0F-9973-66D4AC286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C494846-162C-4CA5-95FF-98A8D389BD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1621DB-7902-4E1F-956A-DE7268640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D84AF9-800C-499E-AEA6-B4E18CC32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2399D-CB95-482F-A352-00DE4E135525}" type="datetime1">
              <a:rPr lang="de-DE" smtClean="0"/>
              <a:t>24.02.2020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A7F5E3-FF0F-462B-BDAD-F34774D0B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121270-604E-4EAD-BA3F-89E66A5CD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68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slide" Target="../slides/slide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3BAE326-AA89-4470-8D7B-C5D24F42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C81F85-5154-445B-9ECC-E62DEA237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2FDE86-AAA3-42CA-A142-F7EDEFCA8C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99369" y="6356349"/>
            <a:ext cx="1003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89B2FF0-071F-4685-B361-0C091B3AAA37}" type="datetime1">
              <a:rPr lang="de-DE" smtClean="0"/>
              <a:pPr/>
              <a:t>24.02.2020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995C49-2DD1-472B-9A87-4C6422B78E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21089" y="6356350"/>
            <a:ext cx="1478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 dirty="0"/>
              <a:t>Möhlenkamp/Kraus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131CA3-F6A2-4434-B428-0035735827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20102" y="6356350"/>
            <a:ext cx="733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6BF0EB43-1FA1-4213-AF98-C4F4C5D1A0F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62DDC30-66EF-49BC-BDF3-C584D5CE2DD6}"/>
              </a:ext>
            </a:extLst>
          </p:cNvPr>
          <p:cNvSpPr txBox="1">
            <a:spLocks/>
          </p:cNvSpPr>
          <p:nvPr userDrawn="1"/>
        </p:nvSpPr>
        <p:spPr>
          <a:xfrm>
            <a:off x="838200" y="351427"/>
            <a:ext cx="82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1600" dirty="0">
              <a:solidFill>
                <a:schemeClr val="tx1"/>
              </a:solidFill>
            </a:endParaRPr>
          </a:p>
        </p:txBody>
      </p:sp>
      <p:pic>
        <p:nvPicPr>
          <p:cNvPr id="9" name="Grafik 8" descr="D:\METACOM\METACOM_8\METACOM_8\METACOM_Symbole\Symbole_JPG\JPG_ohne_Rahmen\Buero_Basteln\malkasten2SW.jpg">
            <a:extLst>
              <a:ext uri="{FF2B5EF4-FFF2-40B4-BE49-F238E27FC236}">
                <a16:creationId xmlns:a16="http://schemas.microsoft.com/office/drawing/2014/main" id="{559F16E4-A794-45DD-BAE1-8A52D99DB43A}"/>
              </a:ext>
            </a:extLst>
          </p:cNvPr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3854" y="63658"/>
            <a:ext cx="829945" cy="69024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Interaktive Schaltfläche: Zur Startseite wechseln 12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0E9890F3-2951-45A7-BE5C-33540BF2E8B9}"/>
              </a:ext>
            </a:extLst>
          </p:cNvPr>
          <p:cNvSpPr>
            <a:spLocks noChangeAspect="1"/>
          </p:cNvSpPr>
          <p:nvPr userDrawn="1"/>
        </p:nvSpPr>
        <p:spPr>
          <a:xfrm>
            <a:off x="1068591" y="6330883"/>
            <a:ext cx="360000" cy="360000"/>
          </a:xfrm>
          <a:prstGeom prst="actionButtonHome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kern="0" cap="none" spc="0" normalizeH="0" baseline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4E5FD817-E24F-4920-928A-4DAEA549261A}"/>
              </a:ext>
            </a:extLst>
          </p:cNvPr>
          <p:cNvSpPr txBox="1">
            <a:spLocks/>
          </p:cNvSpPr>
          <p:nvPr userDrawn="1"/>
        </p:nvSpPr>
        <p:spPr>
          <a:xfrm>
            <a:off x="8159552" y="750726"/>
            <a:ext cx="40324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dirty="0">
                <a:solidFill>
                  <a:schemeClr val="tx1"/>
                </a:solidFill>
              </a:rPr>
              <a:t>Lernplan Farben-Sehen bei Mensch und Tier</a:t>
            </a:r>
          </a:p>
          <a:p>
            <a:pPr algn="l"/>
            <a:r>
              <a:rPr lang="de-DE" sz="1600" dirty="0">
                <a:solidFill>
                  <a:schemeClr val="tx1"/>
                </a:solidFill>
              </a:rPr>
              <a:t>Wahlpflicht Naturwissenschaften</a:t>
            </a:r>
          </a:p>
        </p:txBody>
      </p:sp>
    </p:spTree>
    <p:extLst>
      <p:ext uri="{BB962C8B-B14F-4D97-AF65-F5344CB8AC3E}">
        <p14:creationId xmlns:p14="http://schemas.microsoft.com/office/powerpoint/2010/main" val="4265705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slide" Target="slide1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0.png"/><Relationship Id="rId7" Type="http://schemas.openxmlformats.org/officeDocument/2006/relationships/slide" Target="slide1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slide" Target="slide15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image" Target="../media/image19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9.png"/><Relationship Id="rId7" Type="http://schemas.openxmlformats.org/officeDocument/2006/relationships/slide" Target="slide2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18.xml"/><Relationship Id="rId7" Type="http://schemas.openxmlformats.org/officeDocument/2006/relationships/slide" Target="slide2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76CE42-E825-4EC1-822C-E309D412E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6" y="5091762"/>
            <a:ext cx="7834193" cy="1264588"/>
          </a:xfrm>
        </p:spPr>
        <p:txBody>
          <a:bodyPr anchor="ctr">
            <a:normAutofit/>
          </a:bodyPr>
          <a:lstStyle/>
          <a:p>
            <a:pPr algn="r"/>
            <a:r>
              <a:rPr lang="de-DE" sz="4200" dirty="0"/>
              <a:t>Lernplan</a:t>
            </a:r>
            <a:br>
              <a:rPr lang="de-DE" sz="4200" dirty="0"/>
            </a:br>
            <a:r>
              <a:rPr lang="de-DE" sz="4200" dirty="0"/>
              <a:t>Farben-Sehen bei Mensch und Tier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B2570CE-9C82-4242-8541-FF226E9E6C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9107" y="5091763"/>
            <a:ext cx="2974207" cy="1264587"/>
          </a:xfrm>
        </p:spPr>
        <p:txBody>
          <a:bodyPr anchor="ctr">
            <a:normAutofit/>
          </a:bodyPr>
          <a:lstStyle/>
          <a:p>
            <a:pPr algn="l"/>
            <a:r>
              <a:rPr lang="de-DE" sz="2000"/>
              <a:t>Wahlpflicht Naturwissenschaften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475658C-5389-423A-869E-3CCADD64C6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52" b="10538"/>
          <a:stretch/>
        </p:blipFill>
        <p:spPr>
          <a:xfrm>
            <a:off x="-3983" y="10"/>
            <a:ext cx="12192000" cy="457199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126E481-B945-4179-BD79-05E96E9B2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FF6234-69AF-4A3B-B812-44B7B647A4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88B978-6A50-412F-BCDD-B73E0868A318}" type="datetime1">
              <a:rPr lang="de-DE">
                <a:solidFill>
                  <a:srgbClr val="FFFFFF">
                    <a:alpha val="80000"/>
                  </a:srgbClr>
                </a:solidFill>
              </a:rPr>
              <a:pPr>
                <a:spcAft>
                  <a:spcPts val="600"/>
                </a:spcAft>
              </a:pPr>
              <a:t>24.02.2020</a:t>
            </a:fld>
            <a:endParaRPr lang="de-DE">
              <a:solidFill>
                <a:srgbClr val="FFFFFF">
                  <a:alpha val="80000"/>
                </a:srgb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508EDC-D364-4E60-A674-697F43C65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>
                <a:solidFill>
                  <a:srgbClr val="FFFFFF">
                    <a:alpha val="80000"/>
                  </a:srgbClr>
                </a:solidFill>
              </a:rPr>
              <a:t>Möhlenkamp/Kraus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BF7C58-A504-444A-A95F-4C164D72D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BF0EB43-1FA1-4213-AF98-C4F4C5D1A0FB}" type="slidenum">
              <a:rPr lang="de-DE">
                <a:solidFill>
                  <a:srgbClr val="FFFFFF">
                    <a:alpha val="80000"/>
                  </a:srgb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de-DE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154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800" b="1" dirty="0"/>
              <a:t>Mit dieser Aufgabe lernst du …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800" dirty="0"/>
              <a:t>… den Aufbau der Netzhaut zu </a:t>
            </a:r>
            <a:r>
              <a:rPr lang="de-DE" sz="1800" b="1" dirty="0"/>
              <a:t>erläutern</a:t>
            </a:r>
            <a:r>
              <a:rPr lang="de-DE" sz="1800" dirty="0"/>
              <a:t>.	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800" dirty="0"/>
              <a:t>... Experimente zur Farbwahrnehmung des Menschen </a:t>
            </a:r>
            <a:r>
              <a:rPr lang="de-DE" sz="1800" b="1" dirty="0"/>
              <a:t>planen</a:t>
            </a:r>
            <a:r>
              <a:rPr lang="de-DE" sz="1800" dirty="0"/>
              <a:t> und </a:t>
            </a:r>
            <a:r>
              <a:rPr lang="de-DE" sz="1800" b="1" dirty="0"/>
              <a:t>erläutern</a:t>
            </a:r>
            <a:r>
              <a:rPr lang="de-DE" sz="1800" dirty="0"/>
              <a:t>.	</a:t>
            </a:r>
            <a:r>
              <a:rPr lang="de-DE" sz="1800" b="1" dirty="0"/>
              <a:t>	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800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9111-DCE3-4417-A51E-0C5CB5CA3AFC}" type="datetime1">
              <a:rPr lang="de-DE" smtClean="0"/>
              <a:t>24.02.2020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10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490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Aufgabe 1: Stäbchen und Zapfen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Die Funktion von Stäbchen und Zapfen im Auge des Menschen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Informiere </a:t>
            </a:r>
            <a:r>
              <a:rPr lang="de-DE" sz="3800" dirty="0"/>
              <a:t>dich zur Funktion von Stäbchen und Zapfen im Auge des Menschen.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Buchtipp: PRISMA Wahlpflicht 1, S. 108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Filmtipp: Das Auge – Aufbau und Funktion, (Abschnitt: Wie funktioniert das Sehen?)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Checkliste. Teste dich selbst! Beantworte </a:t>
            </a:r>
            <a:r>
              <a:rPr lang="de-DE" sz="3800" dirty="0"/>
              <a:t>die Fragen schriftlich. =&gt;Hilfe 1: Lösung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a) Welche Zapfen werden durch Licht gereizt, wenn du Folgendes siehst?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blaue Schüssel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roter Ball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grünes Gras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b) Menschen können das ganze Spektrum des sichtbaren Lichts wahrnehmen.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Warum reichen dafür </a:t>
            </a:r>
            <a:r>
              <a:rPr lang="de-DE" sz="3800" u="sng" dirty="0"/>
              <a:t>drei</a:t>
            </a:r>
            <a:r>
              <a:rPr lang="de-DE" sz="3800" dirty="0"/>
              <a:t> Zapfen-Typen aus?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c) „Nachts sind alle Katzen grau.“. Erkläre diese Redens-Art mithilfe deines Fachwissens.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d) Welche Strahlungs-Arten können Menschen mit ihren Augen </a:t>
            </a:r>
            <a:r>
              <a:rPr lang="de-DE" sz="3800" u="sng" dirty="0"/>
              <a:t>nicht</a:t>
            </a:r>
            <a:r>
              <a:rPr lang="de-DE" sz="3800" dirty="0"/>
              <a:t> wahrnehmen?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900" b="1" dirty="0"/>
              <a:t> 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29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6698A20-EA74-493C-9E82-E8580E3734C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37" y="1942719"/>
            <a:ext cx="471170" cy="39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7A0296F-0FB0-417A-9148-18479A1B2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450" y="5972268"/>
            <a:ext cx="463336" cy="384081"/>
          </a:xfrm>
          <a:prstGeom prst="rect">
            <a:avLst/>
          </a:prstGeom>
        </p:spPr>
      </p:pic>
      <p:pic>
        <p:nvPicPr>
          <p:cNvPr id="11" name="Grafik 10">
            <a:hlinkClick r:id="rId5" action="ppaction://hlinksldjump"/>
            <a:extLst>
              <a:ext uri="{FF2B5EF4-FFF2-40B4-BE49-F238E27FC236}">
                <a16:creationId xmlns:a16="http://schemas.microsoft.com/office/drawing/2014/main" id="{F64232B1-CA05-4A5D-BB3C-471BCC77C4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4272" y="3429000"/>
            <a:ext cx="39627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9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Hilfe 1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Lösung zur Checkliste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a)	Welche Zapfen werden durch Licht gereizt, wenn du Folgendes siehst?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blaue Schüssel	</a:t>
            </a:r>
            <a:r>
              <a:rPr lang="de-DE" sz="1800" dirty="0">
                <a:solidFill>
                  <a:srgbClr val="FF0000"/>
                </a:solidFill>
              </a:rPr>
              <a:t>Typ I stark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roter Ball</a:t>
            </a:r>
            <a:r>
              <a:rPr lang="de-DE" sz="1800" dirty="0">
                <a:solidFill>
                  <a:srgbClr val="FF0000"/>
                </a:solidFill>
              </a:rPr>
              <a:t>		Typ III sehr schwach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grünes Gras</a:t>
            </a:r>
            <a:r>
              <a:rPr lang="de-DE" sz="1800" dirty="0">
                <a:solidFill>
                  <a:srgbClr val="FF0000"/>
                </a:solidFill>
              </a:rPr>
              <a:t>	Typ I sehr schwach, Typ II stark, Typ III etwas schwächer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b)	Menschen können das ganze Spektrum des sichtbaren Lichts wahrnehmen.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	Warum reichen dafür drei Zapfen-Typen aus?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Die drei Zapfen-Typen sind verschieden.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Sie sind für verschiedene Bereiche des sichtbaren Spektrums empfindlich.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Sie senden elektrische Impulse an das Gehirn.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Im Gehirn werden die Impulse zu Farb-Wahrnehmungen kombiniert.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433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Hilfe 1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Lösung zur Checkliste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c)	„Nachts sind alle Katzen grau.“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Erkläre diese Redens-Art mithilfe deines Fachwissens.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Die Zapfen für das Farben-Sehen bekommen nachts zu wenig Licht.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Sie senden keine Impulse an das Gehirn.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Nachts sehen wir nur mit den Stäbchen.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Damit können wir nur Hell-Dunkel-Kontraste unterscheiden.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Katzen (und alles andere auch) sehen wir nachts nur in Grau-Tönen.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d)	Welche Strahlungs-Arten können Menschen mit ihren Augen nicht wahrnehmen?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Radioaktive Strahlung, Röntgenstrahlung, Ultraviolett-Licht, Infrarot-Licht, Radiowellen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 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7A0296F-0FB0-417A-9148-18479A1B2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69" y="5013176"/>
            <a:ext cx="463336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01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Aufgabe 2: Versuch zum Farben-Sehen beim Menschen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Führt </a:t>
            </a:r>
            <a:r>
              <a:rPr lang="de-DE" sz="3800" dirty="0"/>
              <a:t>einen Versuch zum Farben-Sehen beim Menschen in der </a:t>
            </a:r>
            <a:r>
              <a:rPr lang="de-DE" sz="3800" u="sng" dirty="0"/>
              <a:t>eigenen</a:t>
            </a:r>
            <a:r>
              <a:rPr lang="de-DE" sz="3800" dirty="0"/>
              <a:t> Tischgruppe </a:t>
            </a:r>
            <a:r>
              <a:rPr lang="de-DE" sz="3800" b="1" dirty="0"/>
              <a:t>durch</a:t>
            </a:r>
            <a:r>
              <a:rPr lang="de-DE" sz="38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Wählt </a:t>
            </a:r>
            <a:r>
              <a:rPr lang="de-DE" sz="3800" dirty="0"/>
              <a:t>einen Versuch aus den beiden folgenden Versuchsanleitungen </a:t>
            </a:r>
            <a:r>
              <a:rPr lang="de-DE" sz="3800" b="1" dirty="0"/>
              <a:t>aus</a:t>
            </a:r>
            <a:r>
              <a:rPr lang="de-DE" sz="3800" dirty="0"/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PRISMA Wahlpflicht 1, S. 111 Versuch A (Farb-Sehen und Lichtstärke)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PRISMA Wahlpflicht 1, S. 111 Versuch B (Farb-Sehen im Randbereich)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Beobachtet </a:t>
            </a:r>
            <a:r>
              <a:rPr lang="de-DE" sz="3800" dirty="0"/>
              <a:t>die Versuchsperson genau.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Checkliste. Testet euch selbst!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Beantwortet </a:t>
            </a:r>
            <a:r>
              <a:rPr lang="de-DE" sz="3800" dirty="0"/>
              <a:t>die Fragen schriftlich. =&gt;Hilfe 2: Wortfeld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a)	Welchen Typ von Seh-Sinneszellen habt ihr im Versuch </a:t>
            </a:r>
            <a:r>
              <a:rPr lang="de-DE" sz="3800" b="1" dirty="0"/>
              <a:t>untersucht</a:t>
            </a:r>
            <a:r>
              <a:rPr lang="de-DE" sz="3800" dirty="0"/>
              <a:t>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b)	</a:t>
            </a:r>
            <a:r>
              <a:rPr lang="de-DE" sz="3800" b="1" dirty="0"/>
              <a:t>Formuliert</a:t>
            </a:r>
            <a:r>
              <a:rPr lang="de-DE" sz="3800" dirty="0"/>
              <a:t> eure </a:t>
            </a:r>
            <a:r>
              <a:rPr lang="de-DE" sz="3800" u="sng" dirty="0"/>
              <a:t>Vermutungen</a:t>
            </a:r>
            <a:r>
              <a:rPr lang="de-DE" sz="3800" dirty="0"/>
              <a:t> vor diesem Versuch.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c)	</a:t>
            </a:r>
            <a:r>
              <a:rPr lang="de-DE" sz="3800" b="1" dirty="0"/>
              <a:t>Schreibt</a:t>
            </a:r>
            <a:r>
              <a:rPr lang="de-DE" sz="3800" dirty="0"/>
              <a:t> eure </a:t>
            </a:r>
            <a:r>
              <a:rPr lang="de-DE" sz="3800" u="sng" dirty="0"/>
              <a:t>Beobachtungen</a:t>
            </a:r>
            <a:r>
              <a:rPr lang="de-DE" sz="3800" dirty="0"/>
              <a:t> zu diesem Versuch auf.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dirty="0"/>
              <a:t>d)	</a:t>
            </a:r>
            <a:r>
              <a:rPr lang="de-DE" sz="3800" b="1" dirty="0"/>
              <a:t>Notiert</a:t>
            </a:r>
            <a:r>
              <a:rPr lang="de-DE" sz="3800" dirty="0"/>
              <a:t> </a:t>
            </a:r>
            <a:r>
              <a:rPr lang="de-DE" sz="3800" u="sng" dirty="0"/>
              <a:t>Merksätze</a:t>
            </a:r>
            <a:r>
              <a:rPr lang="de-DE" sz="3800" dirty="0"/>
              <a:t> zum untersuchten Seh-Sinneszellen-Typ.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800" b="1" dirty="0"/>
              <a:t> 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5E225F7-5A71-420C-A9BD-F3BC56796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39" y="1830128"/>
            <a:ext cx="445047" cy="37188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4AC56E8-2C6E-4F3F-9112-5757E9D39F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604" y="2328684"/>
            <a:ext cx="475529" cy="39627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2AE3AB9-7AD5-4923-B8F6-C36BCD15A8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413" y="3709156"/>
            <a:ext cx="451143" cy="37798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D6AB738-4D5E-4DEE-A704-7BBD8C940E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876" y="4200471"/>
            <a:ext cx="432854" cy="359695"/>
          </a:xfrm>
          <a:prstGeom prst="rect">
            <a:avLst/>
          </a:prstGeom>
        </p:spPr>
      </p:pic>
      <p:pic>
        <p:nvPicPr>
          <p:cNvPr id="14" name="Grafik 13">
            <a:hlinkClick r:id="rId7" action="ppaction://hlinksldjump"/>
            <a:extLst>
              <a:ext uri="{FF2B5EF4-FFF2-40B4-BE49-F238E27FC236}">
                <a16:creationId xmlns:a16="http://schemas.microsoft.com/office/drawing/2014/main" id="{D6063AF3-E0AC-42E6-8ECE-428CC62E12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4375002"/>
            <a:ext cx="39627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6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Hilfe 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Wortfeld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 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1788AD8F-D6C8-4170-B7B0-2900C601DA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410014"/>
              </p:ext>
            </p:extLst>
          </p:nvPr>
        </p:nvGraphicFramePr>
        <p:xfrm>
          <a:off x="3580221" y="1825626"/>
          <a:ext cx="5031558" cy="4351335"/>
        </p:xfrm>
        <a:graphic>
          <a:graphicData uri="http://schemas.openxmlformats.org/drawingml/2006/table">
            <a:tbl>
              <a:tblPr firstRow="1" firstCol="1" bandRow="1"/>
              <a:tblGrid>
                <a:gridCol w="2515779">
                  <a:extLst>
                    <a:ext uri="{9D8B030D-6E8A-4147-A177-3AD203B41FA5}">
                      <a16:colId xmlns:a16="http://schemas.microsoft.com/office/drawing/2014/main" val="7598166"/>
                    </a:ext>
                  </a:extLst>
                </a:gridCol>
                <a:gridCol w="2515779">
                  <a:extLst>
                    <a:ext uri="{9D8B030D-6E8A-4147-A177-3AD203B41FA5}">
                      <a16:colId xmlns:a16="http://schemas.microsoft.com/office/drawing/2014/main" val="944495583"/>
                    </a:ext>
                  </a:extLst>
                </a:gridCol>
              </a:tblGrid>
              <a:tr h="64707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Farben-Sehen beim Menschen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169504"/>
                  </a:ext>
                </a:extLst>
              </a:tr>
              <a:tr h="58999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Seh-Sinneszellen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1074096"/>
                  </a:ext>
                </a:extLst>
              </a:tr>
              <a:tr h="98921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sichtbares Licht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Seh-Farbstoffe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elektrische Impulse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Lichtstärke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332911"/>
                  </a:ext>
                </a:extLst>
              </a:tr>
              <a:tr h="589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Stäbchen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Zapfen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209201"/>
                  </a:ext>
                </a:extLst>
              </a:tr>
              <a:tr h="190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sehr lichtempfindlich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wenig lichtempfindlich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955784"/>
                  </a:ext>
                </a:extLst>
              </a:tr>
              <a:tr h="3903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Hell-Dunkel-Sehen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nachts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Farben-Sehen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Tag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078125"/>
                  </a:ext>
                </a:extLst>
              </a:tr>
              <a:tr h="190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 I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320709"/>
                  </a:ext>
                </a:extLst>
              </a:tr>
              <a:tr h="190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 II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800433"/>
                  </a:ext>
                </a:extLst>
              </a:tr>
              <a:tr h="190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 III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192821"/>
                  </a:ext>
                </a:extLst>
              </a:tr>
              <a:tr h="190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Randbereich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gelber Fleck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478425"/>
                  </a:ext>
                </a:extLst>
              </a:tr>
              <a:tr h="190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verteilt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konzentriert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6" marR="5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029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524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Aufgabe 3: Video drehen und kommentieren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Führt</a:t>
            </a:r>
            <a:r>
              <a:rPr lang="de-DE" sz="1800" dirty="0"/>
              <a:t> den Versuch jetzt mit einer </a:t>
            </a:r>
            <a:r>
              <a:rPr lang="de-DE" sz="1800" u="sng" dirty="0"/>
              <a:t>anderen</a:t>
            </a:r>
            <a:r>
              <a:rPr lang="de-DE" sz="1800" dirty="0"/>
              <a:t> Tischgruppe </a:t>
            </a:r>
            <a:r>
              <a:rPr lang="de-DE" sz="1800" b="1" dirty="0"/>
              <a:t>durch</a:t>
            </a:r>
            <a:r>
              <a:rPr lang="de-DE" sz="18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Dreht</a:t>
            </a:r>
            <a:r>
              <a:rPr lang="de-DE" sz="1800" dirty="0"/>
              <a:t> ein Video vom Versuch.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Sprecht</a:t>
            </a:r>
            <a:r>
              <a:rPr lang="de-DE" sz="1800" dirty="0"/>
              <a:t> einen Kommentar dazu.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600" b="1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4AC56E8-2C6E-4F3F-9112-5757E9D39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35" y="2534506"/>
            <a:ext cx="475529" cy="396274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9D2C0496-9C6C-4AFA-A23C-6BC5B8D73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784" y="2780928"/>
            <a:ext cx="475529" cy="396274"/>
          </a:xfrm>
          <a:prstGeom prst="rect">
            <a:avLst/>
          </a:prstGeom>
        </p:spPr>
      </p:pic>
      <p:sp>
        <p:nvSpPr>
          <p:cNvPr id="28" name="Scrollen: horizontal 27">
            <a:extLst>
              <a:ext uri="{FF2B5EF4-FFF2-40B4-BE49-F238E27FC236}">
                <a16:creationId xmlns:a16="http://schemas.microsoft.com/office/drawing/2014/main" id="{288FAFAE-1DA9-4D6A-A50D-D3B4487F8976}"/>
              </a:ext>
            </a:extLst>
          </p:cNvPr>
          <p:cNvSpPr/>
          <p:nvPr/>
        </p:nvSpPr>
        <p:spPr>
          <a:xfrm>
            <a:off x="470542" y="3040230"/>
            <a:ext cx="6408712" cy="3159574"/>
          </a:xfrm>
          <a:prstGeom prst="horizontalScroll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Drehbuch</a:t>
            </a:r>
            <a:endParaRPr lang="de-D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Filmtitel (Vorschlag): „Farben-Sehen beim Menschen“.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Tipp: Zwischentitel auf Plakaten abfilmen.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Auf Farben achten.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Kommentar abwechselnd sprechen.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Personen nur von hinten filmen.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Maximal 3 Minuten.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2F4FF93-AD0C-4761-8F5F-F1739D5C1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641" y="1975615"/>
            <a:ext cx="445047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0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Aufgabe 3: Video drehen und kommentieren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Checkliste. Testet euch selbst!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Beantwortet </a:t>
            </a:r>
            <a:r>
              <a:rPr lang="de-DE" sz="1800" dirty="0"/>
              <a:t>im Kommentar folgende Fragen: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a)	Welchen Typ von Seh-Sinneszellen habt ihr </a:t>
            </a:r>
            <a:r>
              <a:rPr lang="de-DE" sz="1800" b="1" dirty="0"/>
              <a:t>untersucht</a:t>
            </a:r>
            <a:r>
              <a:rPr lang="de-DE" sz="1800" dirty="0"/>
              <a:t>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b)	Welche </a:t>
            </a:r>
            <a:r>
              <a:rPr lang="de-DE" sz="1800" u="sng" dirty="0"/>
              <a:t>Vermutungen</a:t>
            </a:r>
            <a:r>
              <a:rPr lang="de-DE" sz="1800" dirty="0"/>
              <a:t> vor diesem Versuch habt ihr </a:t>
            </a:r>
            <a:r>
              <a:rPr lang="de-DE" sz="1800" b="1" dirty="0"/>
              <a:t>formuliert</a:t>
            </a:r>
            <a:r>
              <a:rPr lang="de-DE" sz="1800" dirty="0"/>
              <a:t>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c)	Welche </a:t>
            </a:r>
            <a:r>
              <a:rPr lang="de-DE" sz="1800" u="sng" dirty="0"/>
              <a:t>Beobachtungen</a:t>
            </a:r>
            <a:r>
              <a:rPr lang="de-DE" sz="1800" dirty="0"/>
              <a:t> zu diesem Versuch habt ihr </a:t>
            </a:r>
            <a:r>
              <a:rPr lang="de-DE" sz="1800" b="1" dirty="0"/>
              <a:t>aufgeschrieben</a:t>
            </a:r>
            <a:r>
              <a:rPr lang="de-DE" sz="1800" dirty="0"/>
              <a:t>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d)	Welche </a:t>
            </a:r>
            <a:r>
              <a:rPr lang="de-DE" sz="1800" u="sng" dirty="0"/>
              <a:t>Merksätze</a:t>
            </a:r>
            <a:r>
              <a:rPr lang="de-DE" sz="1800" dirty="0"/>
              <a:t> zum untersuchten Seh-Sinneszellen-Typ habt ihr </a:t>
            </a:r>
            <a:r>
              <a:rPr lang="de-DE" sz="1800" b="1" dirty="0"/>
              <a:t>notiert</a:t>
            </a:r>
            <a:r>
              <a:rPr lang="de-DE" sz="1800" dirty="0"/>
              <a:t>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=&gt;Hilfe 2: Wortfeld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600" b="1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2F4FF93-AD0C-4761-8F5F-F1739D5C1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41" y="1975615"/>
            <a:ext cx="445047" cy="37188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C347263B-7374-41F2-9349-EB69AAE84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29" y="2557580"/>
            <a:ext cx="432854" cy="359695"/>
          </a:xfrm>
          <a:prstGeom prst="rect">
            <a:avLst/>
          </a:prstGeom>
        </p:spPr>
      </p:pic>
      <p:pic>
        <p:nvPicPr>
          <p:cNvPr id="10" name="Grafik 9">
            <a:hlinkClick r:id="rId5" action="ppaction://hlinksldjump"/>
            <a:extLst>
              <a:ext uri="{FF2B5EF4-FFF2-40B4-BE49-F238E27FC236}">
                <a16:creationId xmlns:a16="http://schemas.microsoft.com/office/drawing/2014/main" id="{FA381958-9F85-4CF6-B50A-762405C3D4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3632" y="5517232"/>
            <a:ext cx="39627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4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Farben-Sehen bei Tieren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3800" b="1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EBCC275-53AC-4498-8354-189CEA7D0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581718"/>
            <a:ext cx="829128" cy="695004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14C8396E-7343-4BC0-AC37-057623FCA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939911"/>
            <a:ext cx="8352928" cy="409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4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Farben-Sehen bei Tieren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Lernprodukt: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Erstelle </a:t>
            </a:r>
            <a:r>
              <a:rPr lang="de-DE" sz="1800" dirty="0"/>
              <a:t>eine Tabelle zum Farben-Sehen bei Tieren.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Arbeitsschritte: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1.	Übe/ Wiederhole </a:t>
            </a:r>
            <a:r>
              <a:rPr lang="de-DE" sz="1800" dirty="0"/>
              <a:t>den Weg des Lichts von der Sonne unterwegs zum Auge.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2.	Informiere </a:t>
            </a:r>
            <a:r>
              <a:rPr lang="de-DE" sz="1800" dirty="0"/>
              <a:t>dich zum Farben-Sehen bei drei verschiedenen Tierarten.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=&gt;Aufgabe 1: Buchtipps, Tierarten und Checkliste. Hilfen 1 und 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3.	Erstellt </a:t>
            </a:r>
            <a:r>
              <a:rPr lang="de-DE" sz="1800" dirty="0"/>
              <a:t>eine Tabelle zum Farben-Sehen bei Tieren.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=&gt; Hilfe 3: Tabelle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4.	Vergleicht </a:t>
            </a:r>
            <a:r>
              <a:rPr lang="de-DE" sz="1800" dirty="0"/>
              <a:t>mit dem Farben-Sehen beim Menschen.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=&gt; Lernaufgabe: Farben-Sehen beim Menschen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Aufgaben zur Weiterarbeit: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5.	Erweitere </a:t>
            </a:r>
            <a:r>
              <a:rPr lang="de-DE" sz="1800" dirty="0"/>
              <a:t>die Tabelle um weitere Information zur Sehfähigkeit der Tiere: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Aufbau des Tierauges, Sehschärfe, Entfernungssehen,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EBCC275-53AC-4498-8354-189CEA7D0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581718"/>
            <a:ext cx="829128" cy="69500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9FE323B-6498-4B4C-92E8-A642712CF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81" y="3933056"/>
            <a:ext cx="481626" cy="39627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60ED0F4-DE5B-461E-AFC9-7F2BE23BE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81" y="2006927"/>
            <a:ext cx="475529" cy="39017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B11B485-F9DA-442A-87C8-0CE3FF03A0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450" y="5617837"/>
            <a:ext cx="463336" cy="384081"/>
          </a:xfrm>
          <a:prstGeom prst="rect">
            <a:avLst/>
          </a:prstGeom>
        </p:spPr>
      </p:pic>
      <p:pic>
        <p:nvPicPr>
          <p:cNvPr id="12" name="Grafik 11">
            <a:hlinkClick r:id="rId6" action="ppaction://hlinksldjump"/>
            <a:extLst>
              <a:ext uri="{FF2B5EF4-FFF2-40B4-BE49-F238E27FC236}">
                <a16:creationId xmlns:a16="http://schemas.microsoft.com/office/drawing/2014/main" id="{B3F261E4-613D-4699-B50F-E12429D996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9616" y="4077072"/>
            <a:ext cx="39627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8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6486A6-7800-4EE3-8D8C-6973ED607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Zeichen-Erklärung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1619E9-D1C3-4A2D-A253-79104F270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In diesem Lernplan kannst du</a:t>
            </a:r>
          </a:p>
          <a:p>
            <a:r>
              <a:rPr lang="de-DE" dirty="0"/>
              <a:t>zum Inhalts-Verzeichnis springen mit: </a:t>
            </a:r>
          </a:p>
          <a:p>
            <a:r>
              <a:rPr lang="de-DE" dirty="0"/>
              <a:t>zum Start einer Aufgabe springen mit:</a:t>
            </a:r>
          </a:p>
          <a:p>
            <a:r>
              <a:rPr lang="de-DE" dirty="0"/>
              <a:t>Material und Hilfe bekommen mit: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      Einzelarbeit                 Partnerarbeit             Gruppenarbeit</a:t>
            </a:r>
          </a:p>
          <a:p>
            <a:pPr marL="0" indent="0">
              <a:buNone/>
            </a:pPr>
            <a:r>
              <a:rPr lang="de-DE" dirty="0"/>
              <a:t>       Versuch                       Beobachtung             Raketenaufgabe</a:t>
            </a:r>
          </a:p>
          <a:p>
            <a:pPr marL="0" indent="0">
              <a:buNone/>
            </a:pPr>
            <a:r>
              <a:rPr lang="de-DE" dirty="0"/>
              <a:t>       Schreiben                    Malen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E09286-FD85-4218-8938-156EED3E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9111-DCE3-4417-A51E-0C5CB5CA3AFC}" type="datetime1">
              <a:rPr lang="de-DE" smtClean="0"/>
              <a:t>24.02.2020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8BD250-8F07-4D16-8560-CFBE1C77D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C992B69-BD83-44C3-A579-46777E4F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2</a:t>
            </a:fld>
            <a:endParaRPr lang="de-DE"/>
          </a:p>
        </p:txBody>
      </p:sp>
      <p:sp>
        <p:nvSpPr>
          <p:cNvPr id="9" name="AutoShape 18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447515E-5ED9-435F-8F58-C622449DBA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04773" y="3347044"/>
            <a:ext cx="381000" cy="381000"/>
          </a:xfrm>
          <a:prstGeom prst="actionButtonInformation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12" name="AutoShape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4C576DB-C30E-4CE4-B6C7-158545F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1524" y="2813993"/>
            <a:ext cx="381000" cy="381000"/>
          </a:xfrm>
          <a:prstGeom prst="actionButtonForwardNext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DAA34FE-DEC2-40F1-86C9-0161BDECF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773" y="2290054"/>
            <a:ext cx="371888" cy="371888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A4988393-E735-4CC1-A242-67206AAC041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68" y="4365104"/>
            <a:ext cx="471170" cy="39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F9B4334-E251-4C22-ACC2-D852B74B0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5760" y="4417600"/>
            <a:ext cx="457240" cy="37798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B29596AD-1523-4B4D-B996-FECA2ACFEE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9801" y="4365104"/>
            <a:ext cx="475529" cy="39017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69B8AEE7-2AAA-4402-A51C-0D2CD08345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3725" y="4928442"/>
            <a:ext cx="445047" cy="371888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390D1667-6AA1-4712-8DA8-7BF42619EF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723" y="4905534"/>
            <a:ext cx="451143" cy="371888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70D23F55-6B2D-4B20-865B-8521A6FF82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7575" y="5426057"/>
            <a:ext cx="432854" cy="359695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D3935F86-6AC4-4B0E-8822-004BC6A5AB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79801" y="4903917"/>
            <a:ext cx="463336" cy="39017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B94D6037-9CAC-4FAE-AAC4-CB9B729712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5760" y="5450675"/>
            <a:ext cx="438950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06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Farben-Sehen bei Tieren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800" b="1" dirty="0"/>
              <a:t>Mit dieser Aufgabe lernst du …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800" dirty="0"/>
              <a:t>… den Aufbau der Netzhaut zu </a:t>
            </a:r>
            <a:r>
              <a:rPr lang="de-DE" sz="1800" b="1" dirty="0"/>
              <a:t>erläutern</a:t>
            </a:r>
            <a:r>
              <a:rPr lang="de-DE" sz="1800" dirty="0"/>
              <a:t>.	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800" dirty="0"/>
              <a:t>... die Anordnung von sichtbarem und unsichtbarem Licht zu </a:t>
            </a:r>
            <a:r>
              <a:rPr lang="de-DE" sz="1800" b="1" dirty="0"/>
              <a:t>beschreiben</a:t>
            </a:r>
            <a:r>
              <a:rPr lang="de-DE" sz="1800" dirty="0"/>
              <a:t>.</a:t>
            </a:r>
            <a:r>
              <a:rPr lang="de-DE" sz="1800" b="1" dirty="0"/>
              <a:t>	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800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FC1D3A7-F011-4DA0-80BF-4CEE3C34C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581718"/>
            <a:ext cx="829128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9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Farben-Sehen bei Tieren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Aufgabe 1: Farben-Sehen bei verschiedenen Tierarten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Informiere </a:t>
            </a:r>
            <a:r>
              <a:rPr lang="de-DE" sz="1800" dirty="0"/>
              <a:t>dich zum Farben-Sehen bei verschiedenen Tierarten.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Buchtipps: PRISMA Wahlpflicht 1, S. 113 E3, S. 115 4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NATUR UND TECHNIK Farben, S. 32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Tipp: Liste von Tierarten (</a:t>
            </a:r>
            <a:r>
              <a:rPr lang="de-DE" sz="1800" b="1" dirty="0" err="1"/>
              <a:t>alfabetisch</a:t>
            </a:r>
            <a:r>
              <a:rPr lang="de-DE" sz="1800" b="1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Biene, Goldfisch, Katze, Kuh, Libelle</a:t>
            </a:r>
            <a:endParaRPr lang="de-DE" sz="18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sz="1800" b="1" dirty="0"/>
              <a:t>Checkliste. Teste dich selbst!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sz="1800" b="1" dirty="0"/>
              <a:t>Beantworte </a:t>
            </a:r>
            <a:r>
              <a:rPr lang="de-DE" sz="1800" dirty="0"/>
              <a:t>die Fragen zu </a:t>
            </a:r>
            <a:r>
              <a:rPr lang="de-DE" sz="1800" u="sng" dirty="0"/>
              <a:t>jeder</a:t>
            </a:r>
            <a:r>
              <a:rPr lang="de-DE" sz="1800" dirty="0"/>
              <a:t> von dir gewählten Tierart schriftlich. =&gt;Hilfe 1: Tipps zur Lösung der Checkliste</a:t>
            </a:r>
            <a:endParaRPr lang="de-DE" sz="18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sz="1800" dirty="0"/>
              <a:t>a)	Welche Farben des </a:t>
            </a:r>
            <a:r>
              <a:rPr lang="de-DE" sz="1800" u="sng" dirty="0"/>
              <a:t>sichtbaren</a:t>
            </a:r>
            <a:r>
              <a:rPr lang="de-DE" sz="1800" dirty="0"/>
              <a:t> Lichts kann das Tier wahrnehmen?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sz="1800" dirty="0"/>
              <a:t>b)	Welche Seh-Sinneszellen sind in der Netzhaut des Tieres?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sz="1800" dirty="0"/>
              <a:t>c)	Welche Strahlungs-Arten kann das Tier mit seinen Augen wahrnehmen?</a:t>
            </a:r>
          </a:p>
          <a:p>
            <a:pPr marL="742950" indent="-742950">
              <a:lnSpc>
                <a:spcPct val="120000"/>
              </a:lnSpc>
              <a:spcBef>
                <a:spcPts val="0"/>
              </a:spcBef>
              <a:buAutoNum type="alphaLcParenR" startAt="4"/>
            </a:pPr>
            <a:r>
              <a:rPr lang="de-DE" sz="1800" b="1" dirty="0"/>
              <a:t>Male</a:t>
            </a:r>
            <a:r>
              <a:rPr lang="de-DE" sz="1800" dirty="0"/>
              <a:t>: Wie sieht das Tier vermutlich eine Maus? =&gt;Hilfe 2: Malvorlage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 </a:t>
            </a: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6698A20-EA74-493C-9E82-E8580E3734C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37" y="1942719"/>
            <a:ext cx="471170" cy="39179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7A0296F-0FB0-417A-9148-18479A1B2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91" y="5456085"/>
            <a:ext cx="463336" cy="38408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1C625D1-B293-4973-B5C8-C7C983DF6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581718"/>
            <a:ext cx="829128" cy="69500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59942CE-200D-46A8-8772-900D58661A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029" y="4523487"/>
            <a:ext cx="426757" cy="35969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8D760E5-488C-4C62-8055-F656E689E3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077" y="5908398"/>
            <a:ext cx="438950" cy="371888"/>
          </a:xfrm>
          <a:prstGeom prst="rect">
            <a:avLst/>
          </a:prstGeom>
        </p:spPr>
      </p:pic>
      <p:pic>
        <p:nvPicPr>
          <p:cNvPr id="14" name="Grafik 13">
            <a:hlinkClick r:id="rId7" action="ppaction://hlinksldjump"/>
            <a:extLst>
              <a:ext uri="{FF2B5EF4-FFF2-40B4-BE49-F238E27FC236}">
                <a16:creationId xmlns:a16="http://schemas.microsoft.com/office/drawing/2014/main" id="{FE38E976-D863-4F55-89B5-54FD481850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86228" y="4362029"/>
            <a:ext cx="396274" cy="396274"/>
          </a:xfrm>
          <a:prstGeom prst="rect">
            <a:avLst/>
          </a:prstGeom>
        </p:spPr>
      </p:pic>
      <p:pic>
        <p:nvPicPr>
          <p:cNvPr id="15" name="Grafik 14">
            <a:hlinkClick r:id="rId9" action="ppaction://hlinksldjump"/>
            <a:extLst>
              <a:ext uri="{FF2B5EF4-FFF2-40B4-BE49-F238E27FC236}">
                <a16:creationId xmlns:a16="http://schemas.microsoft.com/office/drawing/2014/main" id="{E87F5BC3-C39A-4653-81A7-3EA972AD54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62092" y="5827216"/>
            <a:ext cx="39627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26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Farben-Sehen bei Tieren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Hilfe 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Tipps zur Lösung der Checkliste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a)	Welche Farben des sichtbaren Lichts kann das Tier wahrnehmen?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Tipp: Die Farbnamen in naturwissenschaftlicher Reihenfolge: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rot, orange, gelb, grün, blau, violett.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b)	Welche Seh-Sinneszellen sind in der Netzhaut des Tieres?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c)	Welche Strahlungs-Arten kann das Tier mit seinen Augen wahrnehmen?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Tipp: Die Strahlungs-Arten in naturwissenschaftlicher Reihenfolge: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>
                <a:solidFill>
                  <a:srgbClr val="FF0000"/>
                </a:solidFill>
              </a:rPr>
              <a:t>Radioaktive Strahlung, Röntgenstrahlung, Ultraviolett-Licht, sichtbares Licht, Infrarot-Licht, Radiowellen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 </a:t>
            </a: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1C625D1-B293-4973-B5C8-C7C983DF6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581718"/>
            <a:ext cx="829128" cy="695004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7504FB9-4431-4275-B906-6C009FCB0D82}"/>
              </a:ext>
            </a:extLst>
          </p:cNvPr>
          <p:cNvSpPr txBox="1"/>
          <p:nvPr/>
        </p:nvSpPr>
        <p:spPr>
          <a:xfrm>
            <a:off x="983432" y="4509120"/>
            <a:ext cx="6840760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FF0000"/>
                </a:solidFill>
              </a:rPr>
              <a:t>Hier können Abbildungen des sichtbaren und nicht sichtbaren Spektrums des Lichts eingefügt werden.</a:t>
            </a:r>
          </a:p>
          <a:p>
            <a:endParaRPr lang="de-DE" sz="1000" dirty="0">
              <a:solidFill>
                <a:srgbClr val="FF0000"/>
              </a:solidFill>
            </a:endParaRPr>
          </a:p>
          <a:p>
            <a:endParaRPr lang="de-DE" sz="1000" dirty="0">
              <a:solidFill>
                <a:srgbClr val="FF0000"/>
              </a:solidFill>
            </a:endParaRPr>
          </a:p>
          <a:p>
            <a:endParaRPr lang="de-DE" sz="1000" dirty="0">
              <a:solidFill>
                <a:srgbClr val="FF0000"/>
              </a:solidFill>
            </a:endParaRPr>
          </a:p>
          <a:p>
            <a:endParaRPr lang="de-DE" sz="1000" dirty="0">
              <a:solidFill>
                <a:srgbClr val="FF0000"/>
              </a:solidFill>
            </a:endParaRPr>
          </a:p>
          <a:p>
            <a:endParaRPr lang="de-DE" sz="1000" dirty="0">
              <a:solidFill>
                <a:srgbClr val="FF0000"/>
              </a:solidFill>
            </a:endParaRPr>
          </a:p>
          <a:p>
            <a:endParaRPr lang="de-DE" sz="1000" dirty="0">
              <a:solidFill>
                <a:srgbClr val="FF0000"/>
              </a:solidFill>
            </a:endParaRPr>
          </a:p>
          <a:p>
            <a:endParaRPr lang="de-DE" sz="1000" dirty="0">
              <a:solidFill>
                <a:srgbClr val="FF0000"/>
              </a:solidFill>
            </a:endParaRPr>
          </a:p>
          <a:p>
            <a:endParaRPr lang="de-DE" sz="1000" dirty="0">
              <a:solidFill>
                <a:srgbClr val="FF0000"/>
              </a:solidFill>
            </a:endParaRPr>
          </a:p>
          <a:p>
            <a:r>
              <a:rPr lang="de-DE" sz="10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2688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Farben-Sehen bei Tieren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Hilfe 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Malvorlage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lphaLcParenR" startAt="4"/>
            </a:pPr>
            <a:r>
              <a:rPr lang="de-DE" sz="1800" b="1" dirty="0"/>
              <a:t>Male</a:t>
            </a:r>
            <a:r>
              <a:rPr lang="de-DE" sz="1800" dirty="0"/>
              <a:t>: Wie sieht das Tier vermutlich eine Maus?</a:t>
            </a: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 </a:t>
            </a: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1C625D1-B293-4973-B5C8-C7C983DF6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581718"/>
            <a:ext cx="829128" cy="69500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BE07C9F-BAA5-46F7-A2C9-F0FCCF521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632" y="1571200"/>
            <a:ext cx="5916251" cy="493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9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Farben-Sehen bei Tieren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Hilfe 3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Tabelle zum Farben-Sehen bei Tieren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 </a:t>
            </a: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1C625D1-B293-4973-B5C8-C7C983DF6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581718"/>
            <a:ext cx="829128" cy="69500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AB64A11-2DCF-45C7-9722-A0BF7486F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1" y="2600455"/>
            <a:ext cx="7945265" cy="367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909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2401AA-B11E-4D28-8E20-960850CF1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Erklärvideo zum Farben-Sehen bei Mensch und Tier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72DA8-7AF5-462D-A0D4-13633ABA00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11734C-8473-4E7E-9F40-174555C8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7A5D5F-4B50-471F-B010-9070A7855A79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C87D92-8458-40FE-B901-CD0AB2AAD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A2C1BC-C206-4E6D-8327-C9A09A65B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8234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Erklärvideo zum Farben-Sehen bei Mensch und Tier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Aufgabe 1: Erklärvideo drehen und kommentieren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Erklärt</a:t>
            </a:r>
            <a:r>
              <a:rPr lang="de-DE" sz="1800" dirty="0"/>
              <a:t> das Farben-Sehen bei Mensch und Tier.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>
                <a:solidFill>
                  <a:prstClr val="black"/>
                </a:solidFill>
              </a:rPr>
              <a:t>Wählt</a:t>
            </a:r>
            <a:r>
              <a:rPr lang="de-DE" sz="1800" dirty="0">
                <a:solidFill>
                  <a:prstClr val="black"/>
                </a:solidFill>
              </a:rPr>
              <a:t> drei Begriffe </a:t>
            </a:r>
            <a:r>
              <a:rPr lang="de-DE" sz="1800" b="1" dirty="0">
                <a:solidFill>
                  <a:prstClr val="black"/>
                </a:solidFill>
              </a:rPr>
              <a:t>aus</a:t>
            </a:r>
            <a:r>
              <a:rPr lang="de-DE" sz="1800" dirty="0">
                <a:solidFill>
                  <a:prstClr val="black"/>
                </a:solidFill>
              </a:rPr>
              <a:t>, die ihr erklären wollt.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>
                <a:solidFill>
                  <a:prstClr val="black"/>
                </a:solidFill>
              </a:rPr>
              <a:t>Schreibt</a:t>
            </a:r>
            <a:r>
              <a:rPr lang="de-DE" sz="1800" dirty="0">
                <a:solidFill>
                  <a:prstClr val="black"/>
                </a:solidFill>
              </a:rPr>
              <a:t> die drei Begriffe </a:t>
            </a:r>
            <a:r>
              <a:rPr lang="de-DE" sz="1800" b="1" dirty="0">
                <a:solidFill>
                  <a:prstClr val="black"/>
                </a:solidFill>
              </a:rPr>
              <a:t>auf</a:t>
            </a:r>
            <a:r>
              <a:rPr lang="de-DE" sz="1800" dirty="0">
                <a:solidFill>
                  <a:prstClr val="black"/>
                </a:solidFill>
              </a:rPr>
              <a:t>.</a:t>
            </a: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Dreht</a:t>
            </a:r>
            <a:r>
              <a:rPr lang="de-DE" sz="1800" dirty="0"/>
              <a:t> dazu ein Erklärvideo.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Sprecht</a:t>
            </a:r>
            <a:r>
              <a:rPr lang="de-DE" sz="1800" dirty="0"/>
              <a:t> einen Kommentar dazu.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600" b="1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4AC56E8-2C6E-4F3F-9112-5757E9D39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35" y="2534506"/>
            <a:ext cx="475529" cy="396274"/>
          </a:xfrm>
          <a:prstGeom prst="rect">
            <a:avLst/>
          </a:prstGeom>
        </p:spPr>
      </p:pic>
      <p:sp>
        <p:nvSpPr>
          <p:cNvPr id="28" name="Scrollen: horizontal 27">
            <a:extLst>
              <a:ext uri="{FF2B5EF4-FFF2-40B4-BE49-F238E27FC236}">
                <a16:creationId xmlns:a16="http://schemas.microsoft.com/office/drawing/2014/main" id="{288FAFAE-1DA9-4D6A-A50D-D3B4487F8976}"/>
              </a:ext>
            </a:extLst>
          </p:cNvPr>
          <p:cNvSpPr/>
          <p:nvPr/>
        </p:nvSpPr>
        <p:spPr>
          <a:xfrm>
            <a:off x="982398" y="3717032"/>
            <a:ext cx="6612297" cy="2287117"/>
          </a:xfrm>
          <a:prstGeom prst="horizontalScroll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Drehbuch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Filmtitel (Vorschlag): „Farben-Sehen </a:t>
            </a:r>
            <a:r>
              <a:rPr lang="de-DE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bei Mensch und Tier. “.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Tipp: </a:t>
            </a:r>
            <a:r>
              <a:rPr lang="de-DE" noProof="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de-DE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ie</a:t>
            </a:r>
            <a:r>
              <a:rPr lang="de-DE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drei Begriffe als Zwischen-Titel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abfilmen.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Kommentar abwechselnd sprechen.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Maximal 3 Minuten.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8787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60D168-FB96-4042-8B7F-2C16C97E3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26FACF-2082-4092-A0E7-ABF172363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sz="1400" dirty="0" err="1"/>
              <a:t>Barmeier</a:t>
            </a:r>
            <a:r>
              <a:rPr lang="de-DE" sz="1400" dirty="0"/>
              <a:t>, M., </a:t>
            </a:r>
            <a:r>
              <a:rPr lang="de-DE" sz="1400" dirty="0" err="1"/>
              <a:t>Ciprina</a:t>
            </a:r>
            <a:r>
              <a:rPr lang="de-DE" sz="1400" dirty="0"/>
              <a:t>, H. J., Méndez, A., </a:t>
            </a:r>
            <a:r>
              <a:rPr lang="de-DE" sz="1400" dirty="0" err="1"/>
              <a:t>Nagode</a:t>
            </a:r>
            <a:r>
              <a:rPr lang="de-DE" sz="1400" dirty="0"/>
              <a:t>, C., Reinhold, M., Schillings, D., Schröder, R., Wegner. O., </a:t>
            </a:r>
            <a:r>
              <a:rPr lang="de-DE" sz="1400" dirty="0" err="1"/>
              <a:t>Zyschka</a:t>
            </a:r>
            <a:r>
              <a:rPr lang="de-DE" sz="1400" dirty="0"/>
              <a:t>, I. (</a:t>
            </a:r>
            <a:r>
              <a:rPr lang="de-DE" sz="1400" baseline="30000" dirty="0"/>
              <a:t>1</a:t>
            </a:r>
            <a:r>
              <a:rPr lang="de-DE" sz="1400" dirty="0"/>
              <a:t>2016). </a:t>
            </a:r>
            <a:r>
              <a:rPr lang="de-DE" sz="1400" i="1" dirty="0"/>
              <a:t>PRISMA Wahlpflicht 1 Naturwissenschaften aktiv</a:t>
            </a:r>
            <a:r>
              <a:rPr lang="de-DE" sz="1400" dirty="0"/>
              <a:t>. Stuttgart: Klett.</a:t>
            </a:r>
          </a:p>
          <a:p>
            <a:pPr lvl="0"/>
            <a:r>
              <a:rPr lang="de-DE" sz="1400" dirty="0"/>
              <a:t>Das Auge – Aufbau und Funktion. Online-Medienpaket. </a:t>
            </a:r>
            <a:r>
              <a:rPr lang="de-DE" sz="1400" dirty="0" err="1"/>
              <a:t>MedienLB</a:t>
            </a:r>
            <a:r>
              <a:rPr lang="de-DE" sz="1400" dirty="0"/>
              <a:t> (Starnberg). Verfügbar unter: https://nrw.edupool.de [23.04.2019].</a:t>
            </a:r>
          </a:p>
          <a:p>
            <a:pPr lvl="0"/>
            <a:r>
              <a:rPr lang="de-DE" sz="1400" dirty="0"/>
              <a:t>Brecht, C., </a:t>
            </a:r>
            <a:r>
              <a:rPr lang="de-DE" sz="1400" dirty="0" err="1"/>
              <a:t>Bresler</a:t>
            </a:r>
            <a:r>
              <a:rPr lang="de-DE" sz="1400" dirty="0"/>
              <a:t>, S., Kienast, S., Most, B., Theis, S. (</a:t>
            </a:r>
            <a:r>
              <a:rPr lang="de-DE" sz="1400" baseline="30000" dirty="0"/>
              <a:t>1</a:t>
            </a:r>
            <a:r>
              <a:rPr lang="de-DE" sz="1400" dirty="0"/>
              <a:t>2017). </a:t>
            </a:r>
            <a:r>
              <a:rPr lang="de-DE" sz="1400" i="1" dirty="0"/>
              <a:t>NATUR UND TECHNIK Farben Themenheft</a:t>
            </a:r>
            <a:r>
              <a:rPr lang="de-DE" sz="1400" dirty="0"/>
              <a:t>. Berlin: Cornelsen.</a:t>
            </a:r>
          </a:p>
          <a:p>
            <a:pPr lvl="0"/>
            <a:r>
              <a:rPr lang="de-DE" sz="1400" dirty="0"/>
              <a:t>Symbole zu Sozialform, Handlungsform und zur Illustration der Aufgabenstellung: METACOM Symbole © Annette Kitzinger.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C3237E-A0FF-4788-9D0E-7C162631D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9111-DCE3-4417-A51E-0C5CB5CA3AFC}" type="datetime1">
              <a:rPr lang="de-DE" smtClean="0"/>
              <a:t>24.02.2020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ED3E9D-2F76-4556-826D-CCEDEA900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CFF0B3-0944-422C-8FAA-64F41DD04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89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C862A97-B294-4886-AB13-D76CAA0FE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38C7B58-4AB8-4B48-89FE-A1812D535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BFEA-4B03-4C04-8654-9A044CE7A304}" type="datetime1">
              <a:rPr lang="de-DE" smtClean="0"/>
              <a:t>24.02.2020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4D96A89-23E6-44A5-9554-EB8B0BA77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2868643-7627-47DE-ADEC-265261BA3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3</a:t>
            </a:fld>
            <a:endParaRPr lang="de-DE" dirty="0"/>
          </a:p>
        </p:txBody>
      </p:sp>
      <p:sp>
        <p:nvSpPr>
          <p:cNvPr id="21" name="Inhaltsplatzhalter 2">
            <a:extLst>
              <a:ext uri="{FF2B5EF4-FFF2-40B4-BE49-F238E27FC236}">
                <a16:creationId xmlns:a16="http://schemas.microsoft.com/office/drawing/2014/main" id="{C5A60E2F-7A19-4188-8B6E-807EFA524EFE}"/>
              </a:ext>
            </a:extLst>
          </p:cNvPr>
          <p:cNvSpPr txBox="1">
            <a:spLocks/>
          </p:cNvSpPr>
          <p:nvPr/>
        </p:nvSpPr>
        <p:spPr>
          <a:xfrm>
            <a:off x="784246" y="2540547"/>
            <a:ext cx="5157787" cy="196857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dirty="0"/>
              <a:t>Nachts sind alle Katzen grau. Farben-Sehen beim Menschen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CCAB5863-93C6-4637-BB80-23E45BBE42A6}"/>
              </a:ext>
            </a:extLst>
          </p:cNvPr>
          <p:cNvSpPr txBox="1">
            <a:spLocks/>
          </p:cNvSpPr>
          <p:nvPr/>
        </p:nvSpPr>
        <p:spPr>
          <a:xfrm>
            <a:off x="6220699" y="2540547"/>
            <a:ext cx="5157787" cy="196857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dirty="0"/>
              <a:t>Farben-Sehen bei Tieren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DB0B8A-648D-4EBE-ADC3-C193E8BB8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6235" y="1311592"/>
            <a:ext cx="10592251" cy="103728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dirty="0"/>
              <a:t>Übung/Wiederholung: Das Licht unterwegs zum Auge</a:t>
            </a:r>
          </a:p>
        </p:txBody>
      </p:sp>
      <p:sp>
        <p:nvSpPr>
          <p:cNvPr id="31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3146DB44-D395-4C44-864E-89C321E05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1307" y="1676990"/>
            <a:ext cx="381000" cy="381000"/>
          </a:xfrm>
          <a:prstGeom prst="actionButtonForwardNext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32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8ED8D48-BBA9-4532-9931-6D4096EF9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8048" y="3219950"/>
            <a:ext cx="381000" cy="381000"/>
          </a:xfrm>
          <a:prstGeom prst="actionButtonForwardNext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33" name="AutoShape 4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40A362DB-7071-4BEE-9B88-12F8A3996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1307" y="3219950"/>
            <a:ext cx="381000" cy="381000"/>
          </a:xfrm>
          <a:prstGeom prst="actionButtonForwardNext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34" name="AutoShape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D68D22B-E0C6-4863-96F0-07AEBBC12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951" y="4885927"/>
            <a:ext cx="381000" cy="381000"/>
          </a:xfrm>
          <a:prstGeom prst="actionButtonForwardNext">
            <a:avLst/>
          </a:pr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347C5B05-A690-41BF-9CA6-9E16CB25B113}"/>
              </a:ext>
            </a:extLst>
          </p:cNvPr>
          <p:cNvSpPr txBox="1">
            <a:spLocks/>
          </p:cNvSpPr>
          <p:nvPr/>
        </p:nvSpPr>
        <p:spPr>
          <a:xfrm>
            <a:off x="761548" y="4669880"/>
            <a:ext cx="10592251" cy="10372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400" b="1" dirty="0"/>
              <a:t>Erklärvideo zum Farben-Sehen bei Mensch und Tier</a:t>
            </a:r>
          </a:p>
        </p:txBody>
      </p:sp>
      <p:pic>
        <p:nvPicPr>
          <p:cNvPr id="15" name="Bild 2" descr="C:\Users\Horst\AppData\Local\Microsoft\Windows\INetCache\Content.MSO\EE6E55A6.tmp">
            <a:extLst>
              <a:ext uri="{FF2B5EF4-FFF2-40B4-BE49-F238E27FC236}">
                <a16:creationId xmlns:a16="http://schemas.microsoft.com/office/drawing/2014/main" id="{D8A027E2-0F87-4253-8327-5150AFDBC4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3" y="3051722"/>
            <a:ext cx="1897347" cy="1584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6BC33826-3920-497F-AF45-2ADBE08B7A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8049" y="3181084"/>
            <a:ext cx="1531320" cy="1283606"/>
          </a:xfrm>
          <a:prstGeom prst="rect">
            <a:avLst/>
          </a:prstGeom>
        </p:spPr>
      </p:pic>
      <p:pic>
        <p:nvPicPr>
          <p:cNvPr id="4" name="Grafik 3">
            <a:hlinkClick r:id="rId7" action="ppaction://hlinksldjump"/>
            <a:extLst>
              <a:ext uri="{FF2B5EF4-FFF2-40B4-BE49-F238E27FC236}">
                <a16:creationId xmlns:a16="http://schemas.microsoft.com/office/drawing/2014/main" id="{A6D955EE-E38F-430A-BBC4-9271A08CC7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1307" y="5068790"/>
            <a:ext cx="390178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4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2401AA-B11E-4D28-8E20-960850CF1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/>
              <a:t>Übung/Wiederholung: Das Licht unterwegs zum Auge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72DA8-7AF5-462D-A0D4-13633ABA00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11734C-8473-4E7E-9F40-174555C8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A5D5F-4B50-471F-B010-9070A7855A79}" type="datetime1">
              <a:rPr lang="de-DE" smtClean="0"/>
              <a:t>24.02.2020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C87D92-8458-40FE-B901-CD0AB2AAD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A2C1BC-C206-4E6D-8327-C9A09A65B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7380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122" y="316939"/>
            <a:ext cx="10515600" cy="167190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Übung/Wiederholung: Das Licht unterwegs zum Auge</a:t>
            </a:r>
            <a:br>
              <a:rPr lang="de-DE" sz="4000" b="1" dirty="0"/>
            </a:br>
            <a:endParaRPr lang="de-DE" sz="4000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0635"/>
            <a:ext cx="10515600" cy="379632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800" b="1" dirty="0"/>
              <a:t>Übe/ Wiederhole den Weg des Lichts von der Sonne unterwegs zum Auge.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800" b="1" dirty="0"/>
              <a:t>Arbeitsschritte: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1800" b="1" dirty="0"/>
              <a:t>Schließe </a:t>
            </a:r>
            <a:r>
              <a:rPr lang="de-DE" sz="1800" dirty="0"/>
              <a:t>deine Augen. </a:t>
            </a:r>
            <a:r>
              <a:rPr lang="de-DE" sz="1800" b="1" dirty="0"/>
              <a:t>Stelle </a:t>
            </a:r>
            <a:r>
              <a:rPr lang="de-DE" sz="1800" dirty="0"/>
              <a:t>dir den Weg des Lichts von der Sonne unterwegs zum Auge </a:t>
            </a:r>
            <a:r>
              <a:rPr lang="de-DE" sz="1800" b="1" dirty="0"/>
              <a:t>vor</a:t>
            </a:r>
            <a:r>
              <a:rPr lang="de-DE" sz="1800" dirty="0"/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1800" b="1" dirty="0"/>
              <a:t>Notiere</a:t>
            </a:r>
            <a:r>
              <a:rPr lang="de-DE" sz="1800" dirty="0"/>
              <a:t> die Stationen Lichts auf dem Weg von der Sonne zum Auge. =&gt;Hilfe 1: Wortliste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1800" b="1" dirty="0"/>
              <a:t>Vergleicht</a:t>
            </a:r>
            <a:r>
              <a:rPr lang="de-DE" sz="1800" dirty="0"/>
              <a:t> eure Notizen.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1800" dirty="0"/>
              <a:t>Aufgabe zur Weiterarbeit: </a:t>
            </a:r>
            <a:r>
              <a:rPr lang="de-DE" sz="1800" b="1" dirty="0"/>
              <a:t>Ergänze</a:t>
            </a:r>
            <a:r>
              <a:rPr lang="de-DE" sz="1800" dirty="0"/>
              <a:t> deine Notizen um den Weg des Lichts im Auge.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E56E06B-A074-4487-A4E1-A840935E3F4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52" y="2365377"/>
            <a:ext cx="471170" cy="39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F07067C-9EE5-4A8F-A148-10C358356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60" y="4089806"/>
            <a:ext cx="457240" cy="377985"/>
          </a:xfrm>
          <a:prstGeom prst="rect">
            <a:avLst/>
          </a:prstGeom>
        </p:spPr>
      </p:pic>
      <p:pic>
        <p:nvPicPr>
          <p:cNvPr id="9" name="Grafik 8">
            <a:hlinkClick r:id="rId4" action="ppaction://hlinksldjump"/>
            <a:extLst>
              <a:ext uri="{FF2B5EF4-FFF2-40B4-BE49-F238E27FC236}">
                <a16:creationId xmlns:a16="http://schemas.microsoft.com/office/drawing/2014/main" id="{8E005ED1-64D4-4F0B-9B5A-F3BEB49BA4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0376" y="3693532"/>
            <a:ext cx="39627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50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122" y="316939"/>
            <a:ext cx="10515600" cy="167190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Übung/Wiederholung: Das Licht unterwegs zum Auge</a:t>
            </a:r>
            <a:br>
              <a:rPr lang="de-DE" sz="4000" b="1" dirty="0"/>
            </a:br>
            <a:endParaRPr lang="de-DE" sz="4000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0635"/>
            <a:ext cx="10515600" cy="379632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Hilfe 1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Wortliste</a:t>
            </a:r>
            <a:r>
              <a:rPr lang="de-DE" sz="18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 err="1"/>
              <a:t>Sehzelle</a:t>
            </a:r>
            <a:r>
              <a:rPr lang="de-DE" sz="1800" dirty="0"/>
              <a:t>, Blume/Gegenstand, Auge, Sehnerv, Linse, Sonne, Gehirn, Netzhaut.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Tipp: </a:t>
            </a:r>
            <a:r>
              <a:rPr lang="de-DE" sz="1800" dirty="0"/>
              <a:t>Starte mit der Sonne. Achte auf die richtige Reihenfolge.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089111-DCE3-4417-A51E-0C5CB5CA3AFC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24.02.2020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Möhlenkamp/Kraus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0EB43-1FA1-4213-AF98-C4F4C5D1A0FB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04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2401AA-B11E-4D28-8E20-960850CF1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de-DE" b="1" dirty="0"/>
            </a:br>
            <a:br>
              <a:rPr lang="de-DE" b="1" dirty="0"/>
            </a:br>
            <a:br>
              <a:rPr lang="de-DE" b="1" dirty="0"/>
            </a:br>
            <a:br>
              <a:rPr lang="de-DE" b="1" dirty="0"/>
            </a:br>
            <a:r>
              <a:rPr lang="de-DE" sz="4900" dirty="0"/>
              <a:t>Nachts sind alle Katzen grau. Farben-Sehen beim Menschen</a:t>
            </a:r>
            <a:br>
              <a:rPr lang="de-DE" b="1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72DA8-7AF5-462D-A0D4-13633ABA00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11734C-8473-4E7E-9F40-174555C8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A5D5F-4B50-471F-B010-9070A7855A79}" type="datetime1">
              <a:rPr lang="de-DE" smtClean="0"/>
              <a:t>24.02.2020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C87D92-8458-40FE-B901-CD0AB2AAD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A2C1BC-C206-4E6D-8327-C9A09A65B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7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CE44CA3-603A-4BC9-9463-90CEC9DAC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2977378"/>
            <a:ext cx="3811290" cy="318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925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287374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buNone/>
            </a:pPr>
            <a:r>
              <a:rPr lang="de-DE" sz="1800" b="1" dirty="0"/>
              <a:t>Kennst</a:t>
            </a:r>
            <a:r>
              <a:rPr lang="de-DE" sz="1800" dirty="0"/>
              <a:t> du noch mehr Sprichworte rund um das Farben-Sehen?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Du </a:t>
            </a:r>
            <a:r>
              <a:rPr lang="de-DE" sz="1800" b="1" dirty="0"/>
              <a:t>liest</a:t>
            </a:r>
            <a:r>
              <a:rPr lang="de-DE" sz="1800" dirty="0"/>
              <a:t> jetzt diese Aufgabe.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Dabei </a:t>
            </a:r>
            <a:r>
              <a:rPr lang="de-DE" sz="1800" b="1" dirty="0"/>
              <a:t>sendet</a:t>
            </a:r>
            <a:r>
              <a:rPr lang="de-DE" sz="1800" dirty="0"/>
              <a:t> dein Auge 25 Bilder pro Sekunde an dein Gehirn.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Wahrscheinlich </a:t>
            </a:r>
            <a:r>
              <a:rPr lang="de-DE" sz="1800" b="1" dirty="0"/>
              <a:t>siehst</a:t>
            </a:r>
            <a:r>
              <a:rPr lang="de-DE" sz="1800" dirty="0"/>
              <a:t> du hier rote Schrift.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Die meisten Menschen </a:t>
            </a:r>
            <a:r>
              <a:rPr lang="de-DE" sz="1800" b="1" dirty="0"/>
              <a:t>sehen</a:t>
            </a:r>
            <a:r>
              <a:rPr lang="de-DE" sz="1800" dirty="0"/>
              <a:t>, ob Tomaten </a:t>
            </a:r>
            <a:r>
              <a:rPr lang="de-DE" sz="1800" dirty="0">
                <a:solidFill>
                  <a:srgbClr val="FF0000"/>
                </a:solidFill>
              </a:rPr>
              <a:t>rot</a:t>
            </a:r>
            <a:r>
              <a:rPr lang="de-DE" sz="1800" dirty="0"/>
              <a:t> oder 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grün</a:t>
            </a:r>
            <a:r>
              <a:rPr lang="de-DE" sz="1800" dirty="0"/>
              <a:t> sind.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dirty="0"/>
              <a:t>Hier </a:t>
            </a:r>
            <a:r>
              <a:rPr lang="de-DE" sz="1800" b="1" dirty="0"/>
              <a:t>untersuchst</a:t>
            </a:r>
            <a:r>
              <a:rPr lang="de-DE" sz="1800" dirty="0"/>
              <a:t> du das Farben-Sehen beim Menschen.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9111-DCE3-4417-A51E-0C5CB5CA3AFC}" type="datetime1">
              <a:rPr lang="de-DE" smtClean="0"/>
              <a:t>24.02.2020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8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6698A20-EA74-493C-9E82-E8580E3734C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37" y="1942719"/>
            <a:ext cx="471170" cy="39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5" name="Sprechblase: rechteckig mit abgerundeten Ecken 15">
            <a:extLst>
              <a:ext uri="{FF2B5EF4-FFF2-40B4-BE49-F238E27FC236}">
                <a16:creationId xmlns:a16="http://schemas.microsoft.com/office/drawing/2014/main" id="{239ED656-30A5-4987-86CD-15749ACCF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440" y="2004610"/>
            <a:ext cx="3384376" cy="640538"/>
          </a:xfrm>
          <a:prstGeom prst="wedgeRoundRectCallout">
            <a:avLst>
              <a:gd name="adj1" fmla="val -59532"/>
              <a:gd name="adj2" fmla="val 77324"/>
              <a:gd name="adj3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Nachts sind alle Katzen grau.</a:t>
            </a:r>
            <a:endParaRPr kumimoji="0" lang="de-DE" alt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Sprechblase: rechteckig mit abgerundeten Ecken 18">
            <a:extLst>
              <a:ext uri="{FF2B5EF4-FFF2-40B4-BE49-F238E27FC236}">
                <a16:creationId xmlns:a16="http://schemas.microsoft.com/office/drawing/2014/main" id="{97BC8C38-E432-424D-AE8E-2C49B31DC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800" y="2185862"/>
            <a:ext cx="4420573" cy="1001099"/>
          </a:xfrm>
          <a:prstGeom prst="wedgeRoundRectCallout">
            <a:avLst>
              <a:gd name="adj1" fmla="val -51213"/>
              <a:gd name="adj2" fmla="val 72528"/>
              <a:gd name="adj3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ist ein Sprichwort.</a:t>
            </a:r>
            <a:endParaRPr kumimoji="0" lang="de-DE" alt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Gemeint ist:</a:t>
            </a:r>
            <a:endParaRPr kumimoji="0" lang="de-DE" alt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Menschen sehen nachts keine Farben.</a:t>
            </a:r>
            <a:endParaRPr kumimoji="0" lang="de-DE" alt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Sprechblase: rechteckig mit abgerundeten Ecken 29">
            <a:extLst>
              <a:ext uri="{FF2B5EF4-FFF2-40B4-BE49-F238E27FC236}">
                <a16:creationId xmlns:a16="http://schemas.microsoft.com/office/drawing/2014/main" id="{7D693974-21A2-41C2-8B10-658472D7333D}"/>
              </a:ext>
            </a:extLst>
          </p:cNvPr>
          <p:cNvSpPr/>
          <p:nvPr/>
        </p:nvSpPr>
        <p:spPr>
          <a:xfrm>
            <a:off x="1919536" y="4013572"/>
            <a:ext cx="5948680" cy="358775"/>
          </a:xfrm>
          <a:prstGeom prst="wedgeRoundRectCallout">
            <a:avLst>
              <a:gd name="adj1" fmla="val -51215"/>
              <a:gd name="adj2" fmla="val 72529"/>
              <a:gd name="adj3" fmla="val 16667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08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CD9BD-2252-43A8-BDE8-BF8ADB43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807" y="351428"/>
            <a:ext cx="10515600" cy="96656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100" dirty="0"/>
              <a:t>Nachts sind alle Katzen grau. Farben-Sehen beim Menschen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582AC-8F33-4636-9F18-A69B8437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786" y="1895248"/>
            <a:ext cx="10515600" cy="53298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Arbeitsschritte: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1800" b="1" dirty="0"/>
              <a:t>Übe/ Wiederhole </a:t>
            </a:r>
            <a:r>
              <a:rPr lang="de-DE" sz="1800" dirty="0"/>
              <a:t>den Weg des Lichts von der Sonne unterwegs zum Auge.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1800" b="1" dirty="0"/>
              <a:t>Informiere </a:t>
            </a:r>
            <a:r>
              <a:rPr lang="de-DE" sz="1800" dirty="0"/>
              <a:t>dich zur Funktion von Stäbchen und Zapfen im Auge des Menschen. =&gt;Aufgabe 1: Buchtipp, Filmtipp und Checkliste. Hilfe 1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1800" b="1" dirty="0"/>
              <a:t>Führt </a:t>
            </a:r>
            <a:r>
              <a:rPr lang="de-DE" sz="1800" dirty="0"/>
              <a:t>einen Versuch zum Farben-Sehen beim Menschen in der </a:t>
            </a:r>
            <a:r>
              <a:rPr lang="de-DE" sz="1800" u="sng" dirty="0"/>
              <a:t>eigenen</a:t>
            </a:r>
            <a:r>
              <a:rPr lang="de-DE" sz="1800" dirty="0"/>
              <a:t> Tischgruppe </a:t>
            </a:r>
            <a:r>
              <a:rPr lang="de-DE" sz="1800" b="1" dirty="0"/>
              <a:t>durch</a:t>
            </a:r>
            <a:r>
              <a:rPr lang="de-DE" sz="1800" dirty="0"/>
              <a:t>. =&gt; Aufgabe 2: Versuchsanleitungen und Checkliste. Hilfe 2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1800" b="1" dirty="0"/>
              <a:t>Führt </a:t>
            </a:r>
            <a:r>
              <a:rPr lang="de-DE" sz="1800" dirty="0"/>
              <a:t>den Versuch mit einer </a:t>
            </a:r>
            <a:r>
              <a:rPr lang="de-DE" sz="1800" u="sng" dirty="0"/>
              <a:t>anderen</a:t>
            </a:r>
            <a:r>
              <a:rPr lang="de-DE" sz="1800" dirty="0"/>
              <a:t> Tischgruppe </a:t>
            </a:r>
            <a:r>
              <a:rPr lang="de-DE" sz="1800" b="1" dirty="0"/>
              <a:t>durch</a:t>
            </a:r>
            <a:r>
              <a:rPr lang="de-DE" sz="1800" dirty="0"/>
              <a:t>. </a:t>
            </a:r>
            <a:r>
              <a:rPr lang="de-DE" sz="1800" b="1" dirty="0"/>
              <a:t>Dreht </a:t>
            </a:r>
            <a:r>
              <a:rPr lang="de-DE" sz="1800" dirty="0"/>
              <a:t>dabei ein Video und </a:t>
            </a:r>
            <a:r>
              <a:rPr lang="de-DE" sz="1800" b="1" dirty="0"/>
              <a:t>kommentiert</a:t>
            </a:r>
            <a:r>
              <a:rPr lang="de-DE" sz="1800" dirty="0"/>
              <a:t> es. =&gt; Aufgabe 3: Checkliste und Drehbuch.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800" b="1" dirty="0"/>
              <a:t>Aufgaben zur Weiterarbeit: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 startAt="5"/>
            </a:pPr>
            <a:r>
              <a:rPr lang="de-DE" sz="1800" b="1" dirty="0"/>
              <a:t>Plane</a:t>
            </a:r>
            <a:r>
              <a:rPr lang="de-DE" sz="1800" dirty="0"/>
              <a:t> einen eigenen Versuch zum Farben-Sehen beim Menschen.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9B4208-8214-4ABA-B5AB-17830C53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9111-DCE3-4417-A51E-0C5CB5CA3AFC}" type="datetime1">
              <a:rPr lang="de-DE" smtClean="0"/>
              <a:t>24.02.2020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49366-0A77-4686-AC6A-EFC0921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Möhlenkamp/Kraus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28D3FE-8555-4AC9-8EDE-7512B3B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0EB43-1FA1-4213-AF98-C4F4C5D1A0FB}" type="slidenum">
              <a:rPr lang="de-DE" smtClean="0"/>
              <a:t>9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6698A20-EA74-493C-9E82-E8580E3734C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37" y="1942719"/>
            <a:ext cx="471170" cy="39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EBF387A-BA96-46A7-ABD8-2C614F700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658196"/>
            <a:ext cx="789212" cy="659791"/>
          </a:xfrm>
          <a:prstGeom prst="rect">
            <a:avLst/>
          </a:prstGeom>
        </p:spPr>
      </p:pic>
      <p:sp>
        <p:nvSpPr>
          <p:cNvPr id="27" name="Rectangle 27">
            <a:extLst>
              <a:ext uri="{FF2B5EF4-FFF2-40B4-BE49-F238E27FC236}">
                <a16:creationId xmlns:a16="http://schemas.microsoft.com/office/drawing/2014/main" id="{B7A89EBE-F0AD-4151-A612-67527E07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0481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71EC81C7-7BF7-4F4E-9590-69D8C5615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" y="15053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1376530-27F4-4311-A7A7-C069C9422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14" y="3429000"/>
            <a:ext cx="481626" cy="39627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7A0296F-0FB0-417A-9148-18479A1B23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104" y="5160637"/>
            <a:ext cx="463336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P Farb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2050</Words>
  <Application>Microsoft Office PowerPoint</Application>
  <PresentationFormat>Breitbild</PresentationFormat>
  <Paragraphs>436</Paragraphs>
  <Slides>27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2" baseType="lpstr">
      <vt:lpstr>Arial</vt:lpstr>
      <vt:lpstr>Calibri</vt:lpstr>
      <vt:lpstr>Symbol</vt:lpstr>
      <vt:lpstr>Times New Roman</vt:lpstr>
      <vt:lpstr>WP Farben</vt:lpstr>
      <vt:lpstr>Lernplan Farben-Sehen bei Mensch und Tier</vt:lpstr>
      <vt:lpstr>Zeichen-Erklärung</vt:lpstr>
      <vt:lpstr>Inhalt</vt:lpstr>
      <vt:lpstr>Übung/Wiederholung: Das Licht unterwegs zum Auge  </vt:lpstr>
      <vt:lpstr>   Übung/Wiederholung: Das Licht unterwegs zum Auge </vt:lpstr>
      <vt:lpstr>   Übung/Wiederholung: Das Licht unterwegs zum Auge </vt:lpstr>
      <vt:lpstr>    Nachts sind alle Katzen grau. Farben-Sehen beim Menschen  </vt:lpstr>
      <vt:lpstr>    Nachts sind alle Katzen grau. Farben-Sehen beim Menschen </vt:lpstr>
      <vt:lpstr>    Nachts sind alle Katzen grau. Farben-Sehen beim Menschen </vt:lpstr>
      <vt:lpstr>    Nachts sind alle Katzen grau. Farben-Sehen beim Menschen </vt:lpstr>
      <vt:lpstr>    Nachts sind alle Katzen grau. Farben-Sehen beim Menschen </vt:lpstr>
      <vt:lpstr>    Nachts sind alle Katzen grau. Farben-Sehen beim Menschen </vt:lpstr>
      <vt:lpstr>    Nachts sind alle Katzen grau. Farben-Sehen beim Menschen </vt:lpstr>
      <vt:lpstr>    Nachts sind alle Katzen grau. Farben-Sehen beim Menschen </vt:lpstr>
      <vt:lpstr>    Nachts sind alle Katzen grau. Farben-Sehen beim Menschen </vt:lpstr>
      <vt:lpstr>    Nachts sind alle Katzen grau. Farben-Sehen beim Menschen </vt:lpstr>
      <vt:lpstr>    Nachts sind alle Katzen grau. Farben-Sehen beim Menschen </vt:lpstr>
      <vt:lpstr>    Farben-Sehen bei Tieren </vt:lpstr>
      <vt:lpstr>    Farben-Sehen bei Tieren </vt:lpstr>
      <vt:lpstr>    Farben-Sehen bei Tieren </vt:lpstr>
      <vt:lpstr>    Farben-Sehen bei Tieren </vt:lpstr>
      <vt:lpstr>    Farben-Sehen bei Tieren </vt:lpstr>
      <vt:lpstr>    Farben-Sehen bei Tieren </vt:lpstr>
      <vt:lpstr>    Farben-Sehen bei Tieren </vt:lpstr>
      <vt:lpstr>Erklärvideo zum Farben-Sehen bei Mensch und Tier </vt:lpstr>
      <vt:lpstr>    Erklärvideo zum Farben-Sehen bei Mensch und Tier </vt:lpstr>
      <vt:lpstr>Quellen: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Horst Kraus</dc:creator>
  <cp:lastModifiedBy>Horst Kraus</cp:lastModifiedBy>
  <cp:revision>86</cp:revision>
  <dcterms:created xsi:type="dcterms:W3CDTF">2019-01-03T16:59:09Z</dcterms:created>
  <dcterms:modified xsi:type="dcterms:W3CDTF">2020-02-24T21:45:02Z</dcterms:modified>
</cp:coreProperties>
</file>