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5" r:id="rId2"/>
    <p:sldMasterId id="2147483672" r:id="rId3"/>
    <p:sldMasterId id="2147483700" r:id="rId4"/>
  </p:sldMasterIdLst>
  <p:notesMasterIdLst>
    <p:notesMasterId r:id="rId41"/>
  </p:notesMasterIdLst>
  <p:handoutMasterIdLst>
    <p:handoutMasterId r:id="rId42"/>
  </p:handoutMasterIdLst>
  <p:sldIdLst>
    <p:sldId id="257" r:id="rId5"/>
    <p:sldId id="922" r:id="rId6"/>
    <p:sldId id="839" r:id="rId7"/>
    <p:sldId id="840" r:id="rId8"/>
    <p:sldId id="842" r:id="rId9"/>
    <p:sldId id="844" r:id="rId10"/>
    <p:sldId id="845" r:id="rId11"/>
    <p:sldId id="846" r:id="rId12"/>
    <p:sldId id="848" r:id="rId13"/>
    <p:sldId id="865" r:id="rId14"/>
    <p:sldId id="866" r:id="rId15"/>
    <p:sldId id="847" r:id="rId16"/>
    <p:sldId id="849" r:id="rId17"/>
    <p:sldId id="850" r:id="rId18"/>
    <p:sldId id="813" r:id="rId19"/>
    <p:sldId id="814" r:id="rId20"/>
    <p:sldId id="816" r:id="rId21"/>
    <p:sldId id="817" r:id="rId22"/>
    <p:sldId id="818" r:id="rId23"/>
    <p:sldId id="819" r:id="rId24"/>
    <p:sldId id="820" r:id="rId25"/>
    <p:sldId id="821" r:id="rId26"/>
    <p:sldId id="822" r:id="rId27"/>
    <p:sldId id="823" r:id="rId28"/>
    <p:sldId id="824" r:id="rId29"/>
    <p:sldId id="825" r:id="rId30"/>
    <p:sldId id="826" r:id="rId31"/>
    <p:sldId id="827" r:id="rId32"/>
    <p:sldId id="828" r:id="rId33"/>
    <p:sldId id="829" r:id="rId34"/>
    <p:sldId id="830" r:id="rId35"/>
    <p:sldId id="834" r:id="rId36"/>
    <p:sldId id="836" r:id="rId37"/>
    <p:sldId id="925" r:id="rId38"/>
    <p:sldId id="929" r:id="rId39"/>
    <p:sldId id="856"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FFFF00"/>
    <a:srgbClr val="FFFFCC"/>
    <a:srgbClr val="BFBFBF"/>
    <a:srgbClr val="FF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726" autoAdjust="0"/>
  </p:normalViewPr>
  <p:slideViewPr>
    <p:cSldViewPr>
      <p:cViewPr varScale="1">
        <p:scale>
          <a:sx n="71" d="100"/>
          <a:sy n="71" d="100"/>
        </p:scale>
        <p:origin x="240"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2946400" cy="49641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3"/>
            <a:ext cx="2946400" cy="496412"/>
          </a:xfrm>
          <a:prstGeom prst="rect">
            <a:avLst/>
          </a:prstGeom>
        </p:spPr>
        <p:txBody>
          <a:bodyPr vert="horz" lIns="91440" tIns="45720" rIns="91440" bIns="45720" rtlCol="0"/>
          <a:lstStyle>
            <a:lvl1pPr algn="r">
              <a:defRPr sz="1200"/>
            </a:lvl1pPr>
          </a:lstStyle>
          <a:p>
            <a:fld id="{54203E02-18DE-42E1-9DFD-2311BB6BE2D5}" type="datetimeFigureOut">
              <a:rPr lang="de-DE" smtClean="0"/>
              <a:t>17.09.2020</a:t>
            </a:fld>
            <a:endParaRPr lang="de-DE" dirty="0"/>
          </a:p>
        </p:txBody>
      </p:sp>
      <p:sp>
        <p:nvSpPr>
          <p:cNvPr id="4" name="Fußzeilenplatzhalter 3"/>
          <p:cNvSpPr>
            <a:spLocks noGrp="1"/>
          </p:cNvSpPr>
          <p:nvPr>
            <p:ph type="ftr" sz="quarter" idx="2"/>
          </p:nvPr>
        </p:nvSpPr>
        <p:spPr>
          <a:xfrm>
            <a:off x="2" y="9428630"/>
            <a:ext cx="2946400" cy="49641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61FF9B54-6AA7-403D-9300-BBA2933BE871}" type="slidenum">
              <a:rPr lang="de-DE" smtClean="0"/>
              <a:t>‹Nr.›</a:t>
            </a:fld>
            <a:endParaRPr lang="de-DE" dirty="0"/>
          </a:p>
        </p:txBody>
      </p:sp>
    </p:spTree>
    <p:extLst>
      <p:ext uri="{BB962C8B-B14F-4D97-AF65-F5344CB8AC3E}">
        <p14:creationId xmlns:p14="http://schemas.microsoft.com/office/powerpoint/2010/main" val="322929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83424EC-B4E9-4EB0-83F6-1D33E494FB93}" type="datetimeFigureOut">
              <a:rPr lang="de-DE" smtClean="0"/>
              <a:t>17.09.2020</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051F6941-7FCE-44F2-9A30-E6D3046E92C8}" type="slidenum">
              <a:rPr lang="de-DE" smtClean="0"/>
              <a:t>‹Nr.›</a:t>
            </a:fld>
            <a:endParaRPr lang="de-DE" dirty="0"/>
          </a:p>
        </p:txBody>
      </p:sp>
    </p:spTree>
    <p:extLst>
      <p:ext uri="{BB962C8B-B14F-4D97-AF65-F5344CB8AC3E}">
        <p14:creationId xmlns:p14="http://schemas.microsoft.com/office/powerpoint/2010/main" val="178357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chulentwicklung.nrw.de/referenzrahme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sz="1200" i="0" kern="1200" dirty="0" smtClean="0">
                <a:solidFill>
                  <a:schemeClr val="tx1"/>
                </a:solidFill>
                <a:latin typeface="+mn-lt"/>
                <a:ea typeface="+mn-ea"/>
                <a:cs typeface="+mn-cs"/>
              </a:rPr>
              <a:t>Sehr geehrte Damen und</a:t>
            </a:r>
            <a:r>
              <a:rPr lang="de-DE" altLang="de-DE" sz="1200" i="0" kern="1200" baseline="0" dirty="0" smtClean="0">
                <a:solidFill>
                  <a:schemeClr val="tx1"/>
                </a:solidFill>
                <a:latin typeface="+mn-lt"/>
                <a:ea typeface="+mn-ea"/>
                <a:cs typeface="+mn-cs"/>
              </a:rPr>
              <a:t> Herren, </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i="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de-DE" altLang="de-DE" sz="1200" i="0" kern="1200" baseline="0" dirty="0" smtClean="0">
                <a:solidFill>
                  <a:schemeClr val="tx1"/>
                </a:solidFill>
                <a:latin typeface="+mn-lt"/>
                <a:ea typeface="+mn-ea"/>
                <a:cs typeface="+mn-cs"/>
              </a:rPr>
              <a:t>mit der folgenden Präsentation stellen wir Ihnen den Aktualisierungsprozess des Referenzrahmens Schulqualität NRW vor</a:t>
            </a:r>
            <a:r>
              <a:rPr lang="de-DE" altLang="de-DE" sz="1200" i="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0"/>
              </a:spcBef>
              <a:spcAft>
                <a:spcPct val="0"/>
              </a:spcAft>
              <a:buClrTx/>
              <a:buSzTx/>
              <a:buFontTx/>
              <a:buNone/>
              <a:tabLst/>
              <a:defRPr/>
            </a:pPr>
            <a:r>
              <a:rPr lang="de-DE" altLang="de-DE" sz="1200" i="0" kern="1200" baseline="0" dirty="0" smtClean="0">
                <a:solidFill>
                  <a:schemeClr val="tx1"/>
                </a:solidFill>
                <a:latin typeface="+mn-lt"/>
                <a:ea typeface="+mn-ea"/>
                <a:cs typeface="+mn-cs"/>
              </a:rPr>
              <a:t>Wenn Sie Fragen oder Anregungen haben, dann melden Sie sich bitte unter: referenzrahmen-nrw@qua-lis.nrw.de</a:t>
            </a:r>
          </a:p>
          <a:p>
            <a:pPr marL="0" marR="0" indent="0" algn="l" defTabSz="914400" rtl="0" eaLnBrk="1" fontAlgn="base" latinLnBrk="0" hangingPunct="1">
              <a:lnSpc>
                <a:spcPct val="100000"/>
              </a:lnSpc>
              <a:spcBef>
                <a:spcPct val="0"/>
              </a:spcBef>
              <a:spcAft>
                <a:spcPct val="0"/>
              </a:spcAft>
              <a:buClrTx/>
              <a:buSzTx/>
              <a:buFontTx/>
              <a:buNone/>
              <a:tabLst/>
              <a:defRPr/>
            </a:pPr>
            <a:endParaRPr lang="de-DE" altLang="de-DE" sz="1200" i="0" kern="1200" baseline="0" dirty="0" smtClean="0">
              <a:solidFill>
                <a:schemeClr val="tx1"/>
              </a:solidFill>
              <a:latin typeface="+mn-lt"/>
              <a:ea typeface="+mn-ea"/>
              <a:cs typeface="+mn-cs"/>
            </a:endParaRPr>
          </a:p>
          <a:p>
            <a:pPr eaLnBrk="1" hangingPunct="1">
              <a:spcBef>
                <a:spcPct val="0"/>
              </a:spcBef>
            </a:pPr>
            <a:r>
              <a:rPr lang="de-DE" altLang="de-DE" sz="1200" i="0" kern="1200" baseline="0" dirty="0" smtClean="0">
                <a:solidFill>
                  <a:schemeClr val="tx1"/>
                </a:solidFill>
                <a:latin typeface="+mn-lt"/>
                <a:ea typeface="+mn-ea"/>
                <a:cs typeface="+mn-cs"/>
              </a:rPr>
              <a:t>Mit freundlichen Grüßen</a:t>
            </a:r>
          </a:p>
          <a:p>
            <a:pPr eaLnBrk="1" hangingPunct="1">
              <a:spcBef>
                <a:spcPct val="0"/>
              </a:spcBef>
            </a:pPr>
            <a:r>
              <a:rPr lang="de-DE" altLang="de-DE" sz="1200" i="0" kern="1200" baseline="0" dirty="0" smtClean="0">
                <a:solidFill>
                  <a:schemeClr val="tx1"/>
                </a:solidFill>
                <a:latin typeface="+mn-lt"/>
                <a:ea typeface="+mn-ea"/>
                <a:cs typeface="+mn-cs"/>
              </a:rPr>
              <a:t>Das Team des Referenzrahmens Schulqualität NRW </a:t>
            </a:r>
          </a:p>
          <a:p>
            <a:pPr eaLnBrk="1" hangingPunct="1">
              <a:spcBef>
                <a:spcPct val="0"/>
              </a:spcBef>
            </a:pPr>
            <a:r>
              <a:rPr lang="de-DE" altLang="de-DE" sz="1200" i="0" kern="1200" baseline="0" dirty="0" smtClean="0">
                <a:solidFill>
                  <a:schemeClr val="tx1"/>
                </a:solidFill>
                <a:latin typeface="+mn-lt"/>
                <a:ea typeface="+mn-ea"/>
                <a:cs typeface="+mn-cs"/>
              </a:rPr>
              <a:t>Arbeitsbereich 2, QUA-LiS NRW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kern="1200" dirty="0" smtClean="0">
                <a:solidFill>
                  <a:schemeClr val="tx1"/>
                </a:solidFill>
                <a:effectLst/>
                <a:latin typeface="+mn-lt"/>
                <a:ea typeface="+mn-ea"/>
                <a:cs typeface="+mn-cs"/>
              </a:rPr>
              <a:t>Der</a:t>
            </a:r>
            <a:r>
              <a:rPr lang="de-DE" sz="1200" kern="1200" baseline="0" dirty="0" smtClean="0">
                <a:solidFill>
                  <a:schemeClr val="tx1"/>
                </a:solidFill>
                <a:effectLst/>
                <a:latin typeface="+mn-lt"/>
                <a:ea typeface="+mn-ea"/>
                <a:cs typeface="+mn-cs"/>
              </a:rPr>
              <a:t> Referenzrahmen</a:t>
            </a:r>
            <a:r>
              <a:rPr lang="de-DE" sz="1200" kern="1200" dirty="0" smtClean="0">
                <a:solidFill>
                  <a:schemeClr val="tx1"/>
                </a:solidFill>
                <a:effectLst/>
                <a:latin typeface="+mn-lt"/>
                <a:ea typeface="+mn-ea"/>
                <a:cs typeface="+mn-cs"/>
              </a:rPr>
              <a:t> strukturiert als übergreifendes Bezugssystem schulformunabhängig den Gesamtkomplex der Schul- und Unterrichtsqualität nach </a:t>
            </a:r>
            <a:r>
              <a:rPr lang="de-DE" sz="1200" b="1" kern="1200" dirty="0" smtClean="0">
                <a:solidFill>
                  <a:schemeClr val="tx1"/>
                </a:solidFill>
                <a:effectLst/>
                <a:latin typeface="+mn-lt"/>
                <a:ea typeface="+mn-ea"/>
                <a:cs typeface="+mn-cs"/>
              </a:rPr>
              <a:t>Inhaltsbereichen (IB)</a:t>
            </a:r>
            <a:r>
              <a:rPr lang="de-DE" sz="1200" kern="1200" dirty="0" smtClean="0">
                <a:solidFill>
                  <a:schemeClr val="tx1"/>
                </a:solidFill>
                <a:effectLst/>
                <a:latin typeface="+mn-lt"/>
                <a:ea typeface="+mn-ea"/>
                <a:cs typeface="+mn-cs"/>
              </a:rPr>
              <a:t>, denen jeweils Qualitätsdimensionen zugeordnet werden. Die Inhaltsbereiche zu den erwarteten Ergebnissen und zu den zentralen pädagogischen und organisatorischen Prozessen werden jeweils durch </a:t>
            </a:r>
            <a:r>
              <a:rPr lang="de-DE" sz="1200" b="1" kern="1200" dirty="0" smtClean="0">
                <a:solidFill>
                  <a:schemeClr val="tx1"/>
                </a:solidFill>
                <a:effectLst/>
                <a:latin typeface="+mn-lt"/>
                <a:ea typeface="+mn-ea"/>
                <a:cs typeface="+mn-cs"/>
              </a:rPr>
              <a:t>Dimensionen</a:t>
            </a:r>
            <a:r>
              <a:rPr lang="de-DE" sz="1200" kern="1200" dirty="0" smtClean="0">
                <a:solidFill>
                  <a:schemeClr val="tx1"/>
                </a:solidFill>
                <a:effectLst/>
                <a:latin typeface="+mn-lt"/>
                <a:ea typeface="+mn-ea"/>
                <a:cs typeface="+mn-cs"/>
              </a:rPr>
              <a:t> untergliedert, die in erster Linie die Funktion haben, die umfassenden Inhaltsbereiche zu strukturieren und Wesentliches zu akzentuieren. Diesen Dimensionen sind jeweils zur weiteren Differenzierung </a:t>
            </a:r>
            <a:r>
              <a:rPr lang="de-DE" sz="1200" b="1" kern="1200" dirty="0" smtClean="0">
                <a:solidFill>
                  <a:schemeClr val="tx1"/>
                </a:solidFill>
                <a:effectLst/>
                <a:latin typeface="+mn-lt"/>
                <a:ea typeface="+mn-ea"/>
                <a:cs typeface="+mn-cs"/>
              </a:rPr>
              <a:t>Kriterien</a:t>
            </a:r>
            <a:r>
              <a:rPr lang="de-DE" sz="1200" kern="1200" dirty="0" smtClean="0">
                <a:solidFill>
                  <a:schemeClr val="tx1"/>
                </a:solidFill>
                <a:effectLst/>
                <a:latin typeface="+mn-lt"/>
                <a:ea typeface="+mn-ea"/>
                <a:cs typeface="+mn-cs"/>
              </a:rPr>
              <a:t> zugeordnet, die durch </a:t>
            </a:r>
            <a:r>
              <a:rPr lang="de-DE" sz="1200" b="1" kern="1200" dirty="0" smtClean="0">
                <a:solidFill>
                  <a:schemeClr val="tx1"/>
                </a:solidFill>
                <a:effectLst/>
                <a:latin typeface="+mn-lt"/>
                <a:ea typeface="+mn-ea"/>
                <a:cs typeface="+mn-cs"/>
              </a:rPr>
              <a:t>aufschließende Aussagen</a:t>
            </a:r>
            <a:r>
              <a:rPr lang="de-DE" sz="1200" kern="1200" dirty="0" smtClean="0">
                <a:solidFill>
                  <a:schemeClr val="tx1"/>
                </a:solidFill>
                <a:effectLst/>
                <a:latin typeface="+mn-lt"/>
                <a:ea typeface="+mn-ea"/>
                <a:cs typeface="+mn-cs"/>
              </a:rPr>
              <a:t> spezifiziert werden </a:t>
            </a:r>
            <a:endParaRPr lang="de-DE" baseline="0"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10</a:t>
            </a:fld>
            <a:endParaRPr lang="de-DE" dirty="0">
              <a:solidFill>
                <a:prstClr val="black"/>
              </a:solidFill>
            </a:endParaRPr>
          </a:p>
        </p:txBody>
      </p:sp>
    </p:spTree>
    <p:extLst>
      <p:ext uri="{BB962C8B-B14F-4D97-AF65-F5344CB8AC3E}">
        <p14:creationId xmlns:p14="http://schemas.microsoft.com/office/powerpoint/2010/main" val="161618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lvl="0"/>
            <a:r>
              <a:rPr lang="de-DE" sz="1200" kern="1200" dirty="0" smtClean="0">
                <a:solidFill>
                  <a:schemeClr val="tx1"/>
                </a:solidFill>
                <a:effectLst/>
                <a:latin typeface="+mn-lt"/>
                <a:ea typeface="+mn-ea"/>
                <a:cs typeface="+mn-cs"/>
              </a:rPr>
              <a:t>Der Referenzrahmen zeigt Entwicklungsrichtungen und Leitideen als </a:t>
            </a:r>
            <a:r>
              <a:rPr lang="de-DE" sz="1200" b="1" kern="1200" dirty="0" smtClean="0">
                <a:solidFill>
                  <a:schemeClr val="tx1"/>
                </a:solidFill>
                <a:effectLst/>
                <a:latin typeface="+mn-lt"/>
                <a:ea typeface="+mn-ea"/>
                <a:cs typeface="+mn-cs"/>
              </a:rPr>
              <a:t>Orientierung</a:t>
            </a:r>
            <a:r>
              <a:rPr lang="de-DE" sz="1200" kern="1200" dirty="0" smtClean="0">
                <a:solidFill>
                  <a:schemeClr val="tx1"/>
                </a:solidFill>
                <a:effectLst/>
                <a:latin typeface="+mn-lt"/>
                <a:ea typeface="+mn-ea"/>
                <a:cs typeface="+mn-cs"/>
              </a:rPr>
              <a:t> zur Weiterentwicklung schulischer Qualität auf. Dies gilt nicht nur für die Schule, sondern für alle am Schulentwicklungsprozess Beteiligten wie die Schulaufsicht, die Fortbildung und die Bildungsverwaltung. Auf das Gesamtsystem bezogen soll eine größere Stimmigkeit von Maßnahmen zur Schulentwicklung erzielt werden – z. B. auch bei bildungspolitischen Entscheidungen und der Konzeptionierung und Steuerung der Qualitätsentwicklung und -sicherung sowie bei der </a:t>
            </a:r>
            <a:r>
              <a:rPr lang="de-DE" sz="1200" b="1" kern="1200" dirty="0" smtClean="0">
                <a:solidFill>
                  <a:schemeClr val="tx1"/>
                </a:solidFill>
                <a:effectLst/>
                <a:latin typeface="+mn-lt"/>
                <a:ea typeface="+mn-ea"/>
                <a:cs typeface="+mn-cs"/>
              </a:rPr>
              <a:t>Unterstützung</a:t>
            </a:r>
            <a:r>
              <a:rPr lang="de-DE" sz="1200" kern="1200" dirty="0" smtClean="0">
                <a:solidFill>
                  <a:schemeClr val="tx1"/>
                </a:solidFill>
                <a:effectLst/>
                <a:latin typeface="+mn-lt"/>
                <a:ea typeface="+mn-ea"/>
                <a:cs typeface="+mn-cs"/>
              </a:rPr>
              <a:t> von Schulen. Der Qualitäts- und </a:t>
            </a:r>
            <a:r>
              <a:rPr lang="de-DE" sz="1200" kern="1200" dirty="0" err="1" smtClean="0">
                <a:solidFill>
                  <a:schemeClr val="tx1"/>
                </a:solidFill>
                <a:effectLst/>
                <a:latin typeface="+mn-lt"/>
                <a:ea typeface="+mn-ea"/>
                <a:cs typeface="+mn-cs"/>
              </a:rPr>
              <a:t>UnterstützungsAgentur</a:t>
            </a:r>
            <a:r>
              <a:rPr lang="de-DE" sz="1200" kern="1200" dirty="0" smtClean="0">
                <a:solidFill>
                  <a:schemeClr val="tx1"/>
                </a:solidFill>
                <a:effectLst/>
                <a:latin typeface="+mn-lt"/>
                <a:ea typeface="+mn-ea"/>
                <a:cs typeface="+mn-cs"/>
              </a:rPr>
              <a:t> (QUA-LiS) ist es ein zentrales Anliegen, die Schulen bei den herausfordernden Prozessen der Schul- und Unterrichtsentwicklung zu unterstützen und Hilfen anzubieten. </a:t>
            </a:r>
          </a:p>
          <a:p>
            <a:pPr lvl="0"/>
            <a:r>
              <a:rPr lang="de-DE" sz="1200" kern="1200" dirty="0" smtClean="0">
                <a:solidFill>
                  <a:schemeClr val="tx1"/>
                </a:solidFill>
                <a:effectLst/>
                <a:latin typeface="+mn-lt"/>
                <a:ea typeface="+mn-ea"/>
                <a:cs typeface="+mn-cs"/>
              </a:rPr>
              <a:t>Schulen können </a:t>
            </a:r>
            <a:r>
              <a:rPr lang="de-DE" sz="1200" b="1" kern="1200" dirty="0" smtClean="0">
                <a:solidFill>
                  <a:schemeClr val="tx1"/>
                </a:solidFill>
                <a:effectLst/>
                <a:latin typeface="+mn-lt"/>
                <a:ea typeface="+mn-ea"/>
                <a:cs typeface="+mn-cs"/>
              </a:rPr>
              <a:t>Impulse</a:t>
            </a:r>
            <a:r>
              <a:rPr lang="de-DE" sz="1200" kern="1200" dirty="0" smtClean="0">
                <a:solidFill>
                  <a:schemeClr val="tx1"/>
                </a:solidFill>
                <a:effectLst/>
                <a:latin typeface="+mn-lt"/>
                <a:ea typeface="+mn-ea"/>
                <a:cs typeface="+mn-cs"/>
              </a:rPr>
              <a:t> aus dem Referenzrahmen Schulqualität NRW nutzen, um die Schwerpunkte ihrer Entwicklungsarbeit im Rahmen ihrer Bedingungen vor Ort festzulegen und auszugestalten.</a:t>
            </a:r>
          </a:p>
          <a:p>
            <a:pPr lvl="0"/>
            <a:r>
              <a:rPr lang="de-DE" sz="1200" kern="1200" dirty="0" smtClean="0">
                <a:solidFill>
                  <a:schemeClr val="tx1"/>
                </a:solidFill>
                <a:effectLst/>
                <a:latin typeface="+mn-lt"/>
                <a:ea typeface="+mn-ea"/>
                <a:cs typeface="+mn-cs"/>
              </a:rPr>
              <a:t>Durch die Aktualisierung des Referenzrahmens Schulqualität NRW ist es notwendig, auch das Qualitätstableau und die Instrumente der </a:t>
            </a:r>
            <a:r>
              <a:rPr lang="de-DE" sz="1200" b="1" kern="1200" dirty="0" smtClean="0">
                <a:solidFill>
                  <a:schemeClr val="tx1"/>
                </a:solidFill>
                <a:effectLst/>
                <a:latin typeface="+mn-lt"/>
                <a:ea typeface="+mn-ea"/>
                <a:cs typeface="+mn-cs"/>
              </a:rPr>
              <a:t>Qualitätsanalyse NRW</a:t>
            </a:r>
            <a:r>
              <a:rPr lang="de-DE" sz="1200" kern="1200" dirty="0" smtClean="0">
                <a:solidFill>
                  <a:schemeClr val="tx1"/>
                </a:solidFill>
                <a:effectLst/>
                <a:latin typeface="+mn-lt"/>
                <a:ea typeface="+mn-ea"/>
                <a:cs typeface="+mn-cs"/>
              </a:rPr>
              <a:t> anzupassen. Nach Abschluss des Abstimmungsverfahrens werden die Inhalte auch wieder im Online-Unterstützungsportal zur Verfügung stehen. </a:t>
            </a:r>
          </a:p>
          <a:p>
            <a:endParaRPr lang="de-DE" baseline="0"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11</a:t>
            </a:fld>
            <a:endParaRPr lang="de-DE" dirty="0">
              <a:solidFill>
                <a:prstClr val="black"/>
              </a:solidFill>
            </a:endParaRPr>
          </a:p>
        </p:txBody>
      </p:sp>
    </p:spTree>
    <p:extLst>
      <p:ext uri="{BB962C8B-B14F-4D97-AF65-F5344CB8AC3E}">
        <p14:creationId xmlns:p14="http://schemas.microsoft.com/office/powerpoint/2010/main" val="104508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12</a:t>
            </a:fld>
            <a:endParaRPr lang="de-DE" dirty="0">
              <a:solidFill>
                <a:prstClr val="black"/>
              </a:solidFill>
            </a:endParaRPr>
          </a:p>
        </p:txBody>
      </p:sp>
    </p:spTree>
    <p:extLst>
      <p:ext uri="{BB962C8B-B14F-4D97-AF65-F5344CB8AC3E}">
        <p14:creationId xmlns:p14="http://schemas.microsoft.com/office/powerpoint/2010/main" val="1445007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13</a:t>
            </a:fld>
            <a:endParaRPr lang="de-DE" dirty="0">
              <a:solidFill>
                <a:prstClr val="black"/>
              </a:solidFill>
            </a:endParaRPr>
          </a:p>
        </p:txBody>
      </p:sp>
    </p:spTree>
    <p:extLst>
      <p:ext uri="{BB962C8B-B14F-4D97-AF65-F5344CB8AC3E}">
        <p14:creationId xmlns:p14="http://schemas.microsoft.com/office/powerpoint/2010/main" val="78364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Tableau</a:t>
            </a:r>
            <a:r>
              <a:rPr lang="de-DE" baseline="0" dirty="0" smtClean="0"/>
              <a:t> des Referenzrahmens Schulqualität NRW (2014)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823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Inhaltsbereich</a:t>
            </a:r>
            <a:r>
              <a:rPr lang="de-DE" sz="1200" b="1" kern="1200" baseline="0" dirty="0" smtClean="0">
                <a:solidFill>
                  <a:schemeClr val="tx1"/>
                </a:solidFill>
                <a:effectLst/>
                <a:latin typeface="+mn-lt"/>
                <a:ea typeface="+mn-ea"/>
                <a:cs typeface="+mn-cs"/>
              </a:rPr>
              <a:t> 4 </a:t>
            </a:r>
            <a:r>
              <a:rPr lang="de-DE" sz="1200" b="1" kern="1200" dirty="0" smtClean="0">
                <a:solidFill>
                  <a:schemeClr val="tx1"/>
                </a:solidFill>
                <a:effectLst/>
                <a:latin typeface="+mn-lt"/>
                <a:ea typeface="+mn-ea"/>
                <a:cs typeface="+mn-cs"/>
              </a:rPr>
              <a:t>Professionalisierung</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Der Anspruch an die Professionalität der Lehrkräfte, der Schulleitungen und des weiteren pädagogischen Personals ist hoch. Der aktualisierte Referenzrahmen differenziert die Professionalität der Lehrkräfte bzw. der Schulleitung in jeweils einem eigenen Inhaltsbereich aus. Die Qualitätsaussagen des neuen Inhaltsbereichs 4 stellen die Ansprüche an die Professionalität zusammen, die im Kontext von Lehrerausbildung, -fortbildung und -weiterbildung, dem Umgang mit beruflichen Anforderungen und der Kooperation in (</a:t>
            </a:r>
            <a:r>
              <a:rPr lang="de-DE" sz="1200" kern="1200" dirty="0" err="1" smtClean="0">
                <a:solidFill>
                  <a:schemeClr val="tx1"/>
                </a:solidFill>
                <a:effectLst/>
                <a:latin typeface="+mn-lt"/>
                <a:ea typeface="+mn-ea"/>
                <a:cs typeface="+mn-cs"/>
              </a:rPr>
              <a:t>multi</a:t>
            </a:r>
            <a:r>
              <a:rPr lang="de-DE" sz="1200" kern="1200" dirty="0" smtClean="0">
                <a:solidFill>
                  <a:schemeClr val="tx1"/>
                </a:solidFill>
                <a:effectLst/>
                <a:latin typeface="+mn-lt"/>
                <a:ea typeface="+mn-ea"/>
                <a:cs typeface="+mn-cs"/>
              </a:rPr>
              <a:t>)professionellen Teams bedeutsam sind.</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73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Inhaltsbereich</a:t>
            </a:r>
            <a:r>
              <a:rPr lang="de-DE" sz="1200" b="1" kern="1200" baseline="0" dirty="0" smtClean="0">
                <a:solidFill>
                  <a:schemeClr val="tx1"/>
                </a:solidFill>
                <a:effectLst/>
                <a:latin typeface="+mn-lt"/>
                <a:ea typeface="+mn-ea"/>
                <a:cs typeface="+mn-cs"/>
              </a:rPr>
              <a:t> 4 </a:t>
            </a:r>
            <a:r>
              <a:rPr lang="de-DE" sz="1200" b="1" kern="1200" dirty="0" smtClean="0">
                <a:solidFill>
                  <a:schemeClr val="tx1"/>
                </a:solidFill>
                <a:effectLst/>
                <a:latin typeface="+mn-lt"/>
                <a:ea typeface="+mn-ea"/>
                <a:cs typeface="+mn-cs"/>
              </a:rPr>
              <a:t>Professionalisierung</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Der Anspruch an die Professionalität der Lehrkräfte, der Schulleitungen und des weiteren pädagogischen Personals ist hoch. Der aktualisierte Referenzrahmen differenziert die Professionalität der Lehrkräfte bzw. der Schulleitung in jeweils einem eigenen Inhaltsbereich aus. Die Qualitätsaussagen des neuen Inhaltsbereichs 4 stellen die Ansprüche an die Professionalität zusammen, die im Kontext von Lehrerausbildung, -fortbildung und -weiterbildung, dem Umgang mit beruflichen Anforderungen und der Kooperation in (</a:t>
            </a:r>
            <a:r>
              <a:rPr lang="de-DE" sz="1200" kern="1200" dirty="0" err="1" smtClean="0">
                <a:solidFill>
                  <a:schemeClr val="tx1"/>
                </a:solidFill>
                <a:effectLst/>
                <a:latin typeface="+mn-lt"/>
                <a:ea typeface="+mn-ea"/>
                <a:cs typeface="+mn-cs"/>
              </a:rPr>
              <a:t>multi</a:t>
            </a:r>
            <a:r>
              <a:rPr lang="de-DE" sz="1200" kern="1200" dirty="0" smtClean="0">
                <a:solidFill>
                  <a:schemeClr val="tx1"/>
                </a:solidFill>
                <a:effectLst/>
                <a:latin typeface="+mn-lt"/>
                <a:ea typeface="+mn-ea"/>
                <a:cs typeface="+mn-cs"/>
              </a:rPr>
              <a:t>)professionellen Teams bedeutsam sind.</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30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Inhaltsbereich</a:t>
            </a:r>
            <a:r>
              <a:rPr lang="de-DE" sz="1200" b="1" kern="1200" baseline="0" dirty="0" smtClean="0">
                <a:solidFill>
                  <a:schemeClr val="tx1"/>
                </a:solidFill>
                <a:effectLst/>
                <a:latin typeface="+mn-lt"/>
                <a:ea typeface="+mn-ea"/>
                <a:cs typeface="+mn-cs"/>
              </a:rPr>
              <a:t> 4 </a:t>
            </a:r>
            <a:r>
              <a:rPr lang="de-DE" sz="1200" b="1" kern="1200" dirty="0" smtClean="0">
                <a:solidFill>
                  <a:schemeClr val="tx1"/>
                </a:solidFill>
                <a:effectLst/>
                <a:latin typeface="+mn-lt"/>
                <a:ea typeface="+mn-ea"/>
                <a:cs typeface="+mn-cs"/>
              </a:rPr>
              <a:t>Professionalisierung</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Der Anspruch an die Professionalität der Lehrkräfte, der Schulleitungen und des weiteren pädagogischen Personals ist hoch. Der aktualisierte Referenzrahmen differenziert die Professionalität der Lehrkräfte bzw. der Schulleitung in jeweils einem eigenen Inhaltsbereich aus. Die Qualitätsaussagen des neuen Inhaltsbereichs 4 stellen die Ansprüche an die Professionalität zusammen, die im Kontext von Lehrerausbildung, -fortbildung und -weiterbildung, dem Umgang mit beruflichen Anforderungen und der Kooperation in (</a:t>
            </a:r>
            <a:r>
              <a:rPr lang="de-DE" sz="1200" kern="1200" dirty="0" err="1" smtClean="0">
                <a:solidFill>
                  <a:schemeClr val="tx1"/>
                </a:solidFill>
                <a:effectLst/>
                <a:latin typeface="+mn-lt"/>
                <a:ea typeface="+mn-ea"/>
                <a:cs typeface="+mn-cs"/>
              </a:rPr>
              <a:t>multi</a:t>
            </a:r>
            <a:r>
              <a:rPr lang="de-DE" sz="1200" kern="1200" dirty="0" smtClean="0">
                <a:solidFill>
                  <a:schemeClr val="tx1"/>
                </a:solidFill>
                <a:effectLst/>
                <a:latin typeface="+mn-lt"/>
                <a:ea typeface="+mn-ea"/>
                <a:cs typeface="+mn-cs"/>
              </a:rPr>
              <a:t>)professionellen Teams bedeutsam sind.</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135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Inhaltsbereich 1 Erwartete Ergebnisse und Wirkungen: </a:t>
            </a:r>
          </a:p>
          <a:p>
            <a:r>
              <a:rPr lang="de-DE" dirty="0" smtClean="0"/>
              <a:t>u. a.</a:t>
            </a:r>
            <a:r>
              <a:rPr lang="de-DE" baseline="0" dirty="0" smtClean="0"/>
              <a:t> </a:t>
            </a:r>
            <a:r>
              <a:rPr lang="de-DE" dirty="0" err="1" smtClean="0"/>
              <a:t>Umsortierungen</a:t>
            </a:r>
            <a:r>
              <a:rPr lang="de-DE" dirty="0" smtClean="0"/>
              <a:t>  (Kriterium</a:t>
            </a:r>
            <a:r>
              <a:rPr lang="de-DE" baseline="0" dirty="0" smtClean="0"/>
              <a:t> 1.1 Fachliche und überfachliche Kompetenzen) </a:t>
            </a:r>
            <a:r>
              <a:rPr lang="de-DE" dirty="0" smtClean="0"/>
              <a:t>und Ergänzungen (</a:t>
            </a:r>
            <a:r>
              <a:rPr lang="de-DE" baseline="0" dirty="0" smtClean="0"/>
              <a:t>Kriterium 1.3 Schulzufriedenheit und Außenwirkung)</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384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a:t>
            </a:r>
            <a:r>
              <a:rPr lang="de-DE" b="1" baseline="0" dirty="0" smtClean="0"/>
              <a:t> 6 Rahmenbedingungen und verbindliche Vorgaben: </a:t>
            </a:r>
          </a:p>
          <a:p>
            <a:r>
              <a:rPr lang="de-DE" b="0" baseline="0" dirty="0" smtClean="0"/>
              <a:t>u.a. </a:t>
            </a:r>
            <a:r>
              <a:rPr lang="de-DE" baseline="0" dirty="0" err="1" smtClean="0"/>
              <a:t>Umsortierungen</a:t>
            </a:r>
            <a:r>
              <a:rPr lang="de-DE" baseline="0" dirty="0" smtClean="0"/>
              <a:t> im Bereich der „Regionalen und überregionalen Unterstützungsangebote“</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40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C33640-27A2-464C-87F2-C100E5BE81EA}" type="slidenum">
              <a:rPr lang="de-DE" smtClean="0"/>
              <a:t>2</a:t>
            </a:fld>
            <a:endParaRPr lang="de-DE" dirty="0"/>
          </a:p>
        </p:txBody>
      </p:sp>
    </p:spTree>
    <p:extLst>
      <p:ext uri="{BB962C8B-B14F-4D97-AF65-F5344CB8AC3E}">
        <p14:creationId xmlns:p14="http://schemas.microsoft.com/office/powerpoint/2010/main" val="82232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 5 Führung und Management: </a:t>
            </a:r>
          </a:p>
          <a:p>
            <a:r>
              <a:rPr lang="de-DE" dirty="0" smtClean="0"/>
              <a:t>u.</a:t>
            </a:r>
            <a:r>
              <a:rPr lang="de-DE" baseline="0" dirty="0" smtClean="0"/>
              <a:t> a. </a:t>
            </a:r>
            <a:r>
              <a:rPr lang="de-DE" dirty="0" smtClean="0"/>
              <a:t>Ergänzungen in der</a:t>
            </a:r>
            <a:r>
              <a:rPr lang="de-DE" baseline="0" dirty="0" smtClean="0"/>
              <a:t> Dimension 5.1 Pädagogische Führung</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58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120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86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Inhaltsbereich 3 Schulkultur</a:t>
            </a:r>
            <a:endParaRPr lang="de-DE" sz="1200" b="1" kern="1200" baseline="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Dimension 3.1 Werte- und Normenreflexion</a:t>
            </a:r>
            <a:r>
              <a:rPr lang="de-DE" sz="1200" b="0" kern="1200" dirty="0" smtClean="0">
                <a:solidFill>
                  <a:schemeClr val="tx1"/>
                </a:solidFill>
                <a:effectLst/>
                <a:latin typeface="+mn-lt"/>
                <a:ea typeface="+mn-ea"/>
                <a:cs typeface="+mn-cs"/>
              </a:rPr>
              <a:t>:</a:t>
            </a:r>
            <a:r>
              <a:rPr lang="de-DE" sz="1200" b="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Alle Entscheidungen und das Handeln sind auch abhängig von Normen und Werten, Grundannahmen und Überzeugungen, Menschenbildern sowie Denk- und Handlungsweisen. Diese können ganz unterschiedlich von gesellschaftlichen, religiösen und historisch-kulturellen Zusammenhängen geprägt sein. Mit dem Bildungs- und Erziehungsziel der Schule, Mündigkeit und Urteilsfähigkeit zu entwickeln, gilt es, den Schülerinnen und Schülern zu helfen, sich der Wertmaßstäbe, -orientierungen und -entscheidungen – der eigenen wie auch der anderer – bewusst zu werden und sich mit ihnen auseinanderzusetzen. Der aktualisierte Referenzrahmen greift diese für die Schulkultur grundlegende Thematik im Rahmen einer eigenen </a:t>
            </a:r>
            <a:r>
              <a:rPr lang="de-DE" sz="1200" i="1" kern="1200" dirty="0" smtClean="0">
                <a:solidFill>
                  <a:schemeClr val="tx1"/>
                </a:solidFill>
                <a:effectLst/>
                <a:latin typeface="+mn-lt"/>
                <a:ea typeface="+mn-ea"/>
                <a:cs typeface="+mn-cs"/>
              </a:rPr>
              <a:t>Dimension 3.1 Werte- und Normenreflexion</a:t>
            </a:r>
            <a:r>
              <a:rPr lang="de-DE" sz="1200" kern="1200" dirty="0" smtClean="0">
                <a:solidFill>
                  <a:schemeClr val="tx1"/>
                </a:solidFill>
                <a:effectLst/>
                <a:latin typeface="+mn-lt"/>
                <a:ea typeface="+mn-ea"/>
                <a:cs typeface="+mn-cs"/>
              </a:rPr>
              <a:t> auf.</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993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 3 Schulkultur:</a:t>
            </a:r>
            <a:r>
              <a:rPr lang="de-DE" b="1" baseline="0" dirty="0" smtClean="0"/>
              <a:t> </a:t>
            </a:r>
          </a:p>
          <a:p>
            <a:r>
              <a:rPr lang="de-DE" baseline="0" dirty="0" smtClean="0"/>
              <a:t>u. a. Zusammenführungen in der Dimension 3.4 Kommunikation, Kooperation und Vernetzung</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28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4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a:t>
            </a:r>
            <a:r>
              <a:rPr lang="de-DE" b="1" baseline="0" dirty="0" smtClean="0"/>
              <a:t> 2 Lehren und Lernen: </a:t>
            </a:r>
          </a:p>
          <a:p>
            <a:r>
              <a:rPr lang="de-DE" baseline="0" dirty="0" smtClean="0"/>
              <a:t>Die (ehemalige) Dimension 2.11 Ganztag und Übermittagsbetreuung wurde querstrukturell in vielfältigen Zusammenhängen aufgegriffen</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66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04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a:t>
            </a:r>
            <a:r>
              <a:rPr lang="de-DE" b="1" baseline="0" dirty="0" smtClean="0"/>
              <a:t> 2 Lehren und Lernen: </a:t>
            </a:r>
          </a:p>
          <a:p>
            <a:endParaRPr lang="de-DE" baseline="0" dirty="0" smtClean="0"/>
          </a:p>
          <a:p>
            <a:r>
              <a:rPr lang="de-DE" baseline="0" dirty="0" smtClean="0"/>
              <a:t>Die Umsortierung der Dimensionen integriert u. a. die Unterrichtsforschung der letzten Jahre zu den Merkmalen guten Unterrichts. Hier kristallisiert sich eine Verdichtung auf folgende Basisdimensionen lernförderlichen Unterrichts heraus (vgl. u. a. </a:t>
            </a:r>
            <a:r>
              <a:rPr lang="de-DE" baseline="0" dirty="0" err="1" smtClean="0"/>
              <a:t>Lipowsky</a:t>
            </a:r>
            <a:r>
              <a:rPr lang="de-DE" baseline="0" dirty="0" smtClean="0"/>
              <a:t> &amp; Bleek, 2019, 220 ff): </a:t>
            </a:r>
          </a:p>
          <a:p>
            <a:pPr marL="171450" indent="-171450">
              <a:buFontTx/>
              <a:buChar char="-"/>
            </a:pPr>
            <a:r>
              <a:rPr lang="de-DE" baseline="0" dirty="0" smtClean="0"/>
              <a:t>Effektive Klassenführung</a:t>
            </a:r>
          </a:p>
          <a:p>
            <a:pPr marL="171450" indent="-171450">
              <a:buFontTx/>
              <a:buChar char="-"/>
            </a:pPr>
            <a:r>
              <a:rPr lang="de-DE" baseline="0" dirty="0" smtClean="0"/>
              <a:t>Unterstützendes Unterrichtsklima </a:t>
            </a:r>
          </a:p>
          <a:p>
            <a:pPr marL="171450" indent="-171450">
              <a:buFontTx/>
              <a:buChar char="-"/>
            </a:pPr>
            <a:r>
              <a:rPr lang="de-DE" baseline="0" dirty="0" smtClean="0"/>
              <a:t>Kognitive Aktivierung</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92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a:t>
            </a:r>
            <a:r>
              <a:rPr lang="de-DE" b="1" baseline="0" dirty="0" smtClean="0"/>
              <a:t> 2 Lehren und Lernen: </a:t>
            </a:r>
          </a:p>
          <a:p>
            <a:endParaRPr lang="de-DE" baseline="0" dirty="0" smtClean="0"/>
          </a:p>
          <a:p>
            <a:r>
              <a:rPr lang="de-DE" baseline="0" dirty="0" smtClean="0"/>
              <a:t>Die Umsortierung der Dimensionen integriert u. a. die Unterrichtsforschung der letzten Jahre zu den Merkmalen guten Unterrichts. Hier kristallisiert sich eine Verdichtung auf folgende Basisdimensionen lernförderlichen Unterrichts heraus (vgl. u. a. </a:t>
            </a:r>
            <a:r>
              <a:rPr lang="de-DE" baseline="0" dirty="0" err="1" smtClean="0"/>
              <a:t>Lipowsky</a:t>
            </a:r>
            <a:r>
              <a:rPr lang="de-DE" baseline="0" dirty="0" smtClean="0"/>
              <a:t> &amp; Bleek, 2019, 220 ff): </a:t>
            </a:r>
          </a:p>
          <a:p>
            <a:pPr marL="171450" indent="-171450">
              <a:buFontTx/>
              <a:buChar char="-"/>
            </a:pPr>
            <a:r>
              <a:rPr lang="de-DE" baseline="0" dirty="0" smtClean="0"/>
              <a:t>Effektive Klassenführung</a:t>
            </a:r>
          </a:p>
          <a:p>
            <a:pPr marL="171450" indent="-171450">
              <a:buFontTx/>
              <a:buChar char="-"/>
            </a:pPr>
            <a:r>
              <a:rPr lang="de-DE" baseline="0" dirty="0" smtClean="0"/>
              <a:t>Unterstützendes Unterrichtsklima </a:t>
            </a:r>
          </a:p>
          <a:p>
            <a:pPr marL="171450" indent="-171450">
              <a:buFontTx/>
              <a:buChar char="-"/>
            </a:pPr>
            <a:r>
              <a:rPr lang="de-DE" baseline="0" dirty="0" smtClean="0"/>
              <a:t>Kognitive Aktivierung</a:t>
            </a:r>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12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C33640-27A2-464C-87F2-C100E5BE81EA}" type="slidenum">
              <a:rPr lang="de-DE" smtClean="0"/>
              <a:t>3</a:t>
            </a:fld>
            <a:endParaRPr lang="de-DE"/>
          </a:p>
        </p:txBody>
      </p:sp>
    </p:spTree>
    <p:extLst>
      <p:ext uri="{BB962C8B-B14F-4D97-AF65-F5344CB8AC3E}">
        <p14:creationId xmlns:p14="http://schemas.microsoft.com/office/powerpoint/2010/main" val="2721522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Inhaltsbereich</a:t>
            </a:r>
            <a:r>
              <a:rPr lang="de-DE" b="1" baseline="0" dirty="0" smtClean="0"/>
              <a:t> 2 Lehren und Lernen: </a:t>
            </a:r>
          </a:p>
          <a:p>
            <a:endParaRPr lang="de-DE" baseline="0" dirty="0" smtClean="0"/>
          </a:p>
          <a:p>
            <a:r>
              <a:rPr lang="de-DE" baseline="0" dirty="0" smtClean="0"/>
              <a:t>Die Umsortierung der Dimensionen integriert u. a. die Unterrichtsforschung der letzten Jahre zu den Merkmalen guten Unterrichts. Hier kristallisiert sich eine Verdichtung auf folgende Basisdimensionen lernförderlichen Unterrichts heraus (vgl. u. a. </a:t>
            </a:r>
            <a:r>
              <a:rPr lang="de-DE" baseline="0" dirty="0" err="1" smtClean="0"/>
              <a:t>Lipowsky</a:t>
            </a:r>
            <a:r>
              <a:rPr lang="de-DE" baseline="0" dirty="0" smtClean="0"/>
              <a:t> &amp; Bleek, 2019, 220 ff): </a:t>
            </a:r>
          </a:p>
          <a:p>
            <a:pPr marL="171450" indent="-171450">
              <a:buFontTx/>
              <a:buChar char="-"/>
            </a:pPr>
            <a:r>
              <a:rPr lang="de-DE" baseline="0" dirty="0" smtClean="0"/>
              <a:t>Effektive Klassenführung</a:t>
            </a:r>
          </a:p>
          <a:p>
            <a:pPr marL="171450" indent="-171450">
              <a:buFontTx/>
              <a:buChar char="-"/>
            </a:pPr>
            <a:r>
              <a:rPr lang="de-DE" baseline="0" dirty="0" smtClean="0"/>
              <a:t>Unterstützendes Unterrichtsklima </a:t>
            </a:r>
          </a:p>
          <a:p>
            <a:pPr marL="171450" indent="-171450">
              <a:buFontTx/>
              <a:buChar char="-"/>
            </a:pPr>
            <a:r>
              <a:rPr lang="de-DE" baseline="0" dirty="0" smtClean="0"/>
              <a:t>Kognitive Aktivierung</a:t>
            </a:r>
            <a:endParaRPr lang="de-DE" baseline="0"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957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Lehren und Lernen im digitalen Wandel </a:t>
            </a:r>
            <a:r>
              <a:rPr lang="de-DE" sz="1200" kern="1200" dirty="0" smtClean="0">
                <a:solidFill>
                  <a:schemeClr val="tx1"/>
                </a:solidFill>
                <a:effectLst/>
                <a:latin typeface="+mn-lt"/>
                <a:ea typeface="+mn-ea"/>
                <a:cs typeface="+mn-cs"/>
              </a:rPr>
              <a:t>(u. a. Inhaltsbereich 2): </a:t>
            </a:r>
          </a:p>
          <a:p>
            <a:r>
              <a:rPr lang="de-DE" sz="1200" kern="1200" dirty="0" smtClean="0">
                <a:solidFill>
                  <a:schemeClr val="tx1"/>
                </a:solidFill>
                <a:effectLst/>
                <a:latin typeface="+mn-lt"/>
                <a:ea typeface="+mn-ea"/>
                <a:cs typeface="+mn-cs"/>
              </a:rPr>
              <a:t>Angesichts aktueller Herausforderungen und einer zunehmend durch Medien geprägten Welt gewinnt die Digitalisierung an bzw. der Schulen vermehrt an Bedeutung. Der aktualisierte Referenzrahmen verankert dieses Thema sowohl in einer </a:t>
            </a:r>
            <a:r>
              <a:rPr lang="de-DE" sz="1200" i="1" kern="1200" dirty="0" smtClean="0">
                <a:solidFill>
                  <a:schemeClr val="tx1"/>
                </a:solidFill>
                <a:effectLst/>
                <a:latin typeface="+mn-lt"/>
                <a:ea typeface="+mn-ea"/>
                <a:cs typeface="+mn-cs"/>
              </a:rPr>
              <a:t>Dimension 2.10 „Lernen und Lehren im digitalen Wandel“</a:t>
            </a:r>
            <a:r>
              <a:rPr lang="de-DE" sz="1200" kern="1200" dirty="0" smtClean="0">
                <a:solidFill>
                  <a:schemeClr val="tx1"/>
                </a:solidFill>
                <a:effectLst/>
                <a:latin typeface="+mn-lt"/>
                <a:ea typeface="+mn-ea"/>
                <a:cs typeface="+mn-cs"/>
              </a:rPr>
              <a:t> als auch querstrukturell an entscheidenden Stellen wie z. B. im Inhaltsbereich </a:t>
            </a:r>
            <a:r>
              <a:rPr lang="de-DE" sz="1200" i="1" kern="1200" dirty="0" smtClean="0">
                <a:solidFill>
                  <a:schemeClr val="tx1"/>
                </a:solidFill>
                <a:effectLst/>
                <a:latin typeface="+mn-lt"/>
                <a:ea typeface="+mn-ea"/>
                <a:cs typeface="+mn-cs"/>
              </a:rPr>
              <a:t>4 Professionalisierung</a:t>
            </a:r>
            <a:r>
              <a:rPr lang="de-DE" sz="1200" kern="1200" dirty="0" smtClean="0">
                <a:solidFill>
                  <a:schemeClr val="tx1"/>
                </a:solidFill>
                <a:effectLst/>
                <a:latin typeface="+mn-lt"/>
                <a:ea typeface="+mn-ea"/>
                <a:cs typeface="+mn-cs"/>
              </a:rPr>
              <a:t> und Inhaltsbereich </a:t>
            </a:r>
            <a:r>
              <a:rPr lang="de-DE" sz="1200" i="1" kern="1200" dirty="0" smtClean="0">
                <a:solidFill>
                  <a:schemeClr val="tx1"/>
                </a:solidFill>
                <a:effectLst/>
                <a:latin typeface="+mn-lt"/>
                <a:ea typeface="+mn-ea"/>
                <a:cs typeface="+mn-cs"/>
              </a:rPr>
              <a:t>5 Führung und Management</a:t>
            </a:r>
            <a:r>
              <a:rPr lang="de-DE" sz="1200" kern="1200" dirty="0" smtClean="0">
                <a:solidFill>
                  <a:schemeClr val="tx1"/>
                </a:solidFill>
                <a:effectLst/>
                <a:latin typeface="+mn-lt"/>
                <a:ea typeface="+mn-ea"/>
                <a:cs typeface="+mn-cs"/>
              </a:rPr>
              <a:t>. Die formulierten Aussagen orientieren sich eng am „Medienkompetenzrahmen NRW“ sowie an der Broschüre „Lehrkräfte in der digitalisierten Welt. Orientierungsrahmen für die Lehrerausbildung und Lehrerfortbildung in NRW“.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395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542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Tableau</a:t>
            </a:r>
            <a:r>
              <a:rPr lang="de-DE" baseline="0" dirty="0" smtClean="0"/>
              <a:t> des Referenzrahmens Schulqualität NRW (2020)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F6941-7FCE-44F2-9A30-E6D3046E92C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231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Der Referenzrahmen Schulqualität NRW auf den Internetseiten der QUA-LiS NRW</a:t>
            </a:r>
          </a:p>
          <a:p>
            <a:r>
              <a:rPr lang="de-DE" sz="1200" kern="1200" dirty="0" smtClean="0">
                <a:solidFill>
                  <a:schemeClr val="tx1"/>
                </a:solidFill>
                <a:effectLst/>
                <a:latin typeface="+mn-lt"/>
                <a:ea typeface="+mn-ea"/>
                <a:cs typeface="+mn-cs"/>
              </a:rPr>
              <a:t>Der Referenzrahmen Schulqualität NRW ist auf den Seiten der QUA-LiS NRW mit einer überarbeiteten Startseite vertreten. Dort finden sich neben Informationen zur Entstehungsgeschichte, zum Aktualisierungsprozess 2020 und zum Distributionsprozess auch zahlreiche Begleitmaterialien (u. a. Plakate, Präsentation, </a:t>
            </a:r>
            <a:r>
              <a:rPr lang="de-DE" sz="1200" kern="1200" dirty="0" err="1" smtClean="0">
                <a:solidFill>
                  <a:schemeClr val="tx1"/>
                </a:solidFill>
                <a:effectLst/>
                <a:latin typeface="+mn-lt"/>
                <a:ea typeface="+mn-ea"/>
                <a:cs typeface="+mn-cs"/>
              </a:rPr>
              <a:t>Erklärfilm</a:t>
            </a:r>
            <a:r>
              <a:rPr lang="de-DE" sz="1200" kern="1200" dirty="0" smtClean="0">
                <a:solidFill>
                  <a:schemeClr val="tx1"/>
                </a:solidFill>
                <a:effectLst/>
                <a:latin typeface="+mn-lt"/>
                <a:ea typeface="+mn-ea"/>
                <a:cs typeface="+mn-cs"/>
              </a:rPr>
              <a:t>). Die Rubrik „Angefragt!“ möchte mit wechselnden Themen rund um den Referenzrahmen inspirieren und Impulse geben. </a:t>
            </a:r>
          </a:p>
          <a:p>
            <a:r>
              <a:rPr lang="de-DE" sz="1200" kern="1200" dirty="0" smtClean="0">
                <a:solidFill>
                  <a:schemeClr val="tx1"/>
                </a:solidFill>
                <a:effectLst/>
                <a:latin typeface="+mn-lt"/>
                <a:ea typeface="+mn-ea"/>
                <a:cs typeface="+mn-cs"/>
              </a:rPr>
              <a:t>Eines der wichtigsten Unterstützungsinstrumente zum Referenzrahmen Schulqualität NRW stellt das Online-Unterstützungsportal dar.</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Das Online-Unterstützungsportal zum Referenzrahmen Schulqualität NRW</a:t>
            </a:r>
          </a:p>
          <a:p>
            <a:r>
              <a:rPr lang="de-DE" sz="1200" kern="1200" dirty="0" smtClean="0">
                <a:solidFill>
                  <a:schemeClr val="tx1"/>
                </a:solidFill>
                <a:effectLst/>
                <a:latin typeface="+mn-lt"/>
                <a:ea typeface="+mn-ea"/>
                <a:cs typeface="+mn-cs"/>
              </a:rPr>
              <a:t>Um die Schulen in ihrer Arbeit mit dem Referenzrahmen Schulqualität zu unterstützen und Anregungen für die eigene Schul- und Unterrichtsentwicklung zu geben, ist in der QUA-LiS NRW ein Online-Portal entwickelt worden, welches zu den Themen und Inhalten des Referenzrahmens eine Vielzahl von Materialien anbietet. In seinem Aufbau ist das Online-Unterstützungsportal an der Struktur des Referenzrahmens angelehnt. Über die Wahl von Inhaltsbereich, Dimension und Kriterium gelangt man zu unterschiedlichen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„Registerkarten“, unter denen die Materialien abgelegt sind.</a:t>
            </a:r>
            <a:r>
              <a:rPr lang="de-DE" sz="1200" kern="1200" baseline="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www.schulentwicklung.nrw.de/referenzrahmen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308D9DE7-A185-4332-A0F5-76FD1B436112}" type="slidenum">
              <a:rPr lang="de-DE" smtClean="0"/>
              <a:pPr>
                <a:defRPr/>
              </a:pPr>
              <a:t>35</a:t>
            </a:fld>
            <a:endParaRPr lang="de-DE" dirty="0"/>
          </a:p>
        </p:txBody>
      </p:sp>
    </p:spTree>
    <p:extLst>
      <p:ext uri="{BB962C8B-B14F-4D97-AF65-F5344CB8AC3E}">
        <p14:creationId xmlns:p14="http://schemas.microsoft.com/office/powerpoint/2010/main" val="873662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2096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C33640-27A2-464C-87F2-C100E5BE81EA}" type="slidenum">
              <a:rPr lang="de-DE" smtClean="0"/>
              <a:t>4</a:t>
            </a:fld>
            <a:endParaRPr lang="de-DE"/>
          </a:p>
        </p:txBody>
      </p:sp>
    </p:spTree>
    <p:extLst>
      <p:ext uri="{BB962C8B-B14F-4D97-AF65-F5344CB8AC3E}">
        <p14:creationId xmlns:p14="http://schemas.microsoft.com/office/powerpoint/2010/main" val="353286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Quellen:</a:t>
            </a:r>
            <a:r>
              <a:rPr lang="de-D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smtClean="0"/>
              <a:t>Koalitionsvertrag für Nordrhein-Westfalen 2017-2022: </a:t>
            </a:r>
            <a:r>
              <a:rPr lang="de-DE" sz="1200" b="0" dirty="0" smtClean="0"/>
              <a:t>https://www.cdu-nrw.de/sites/default/files/media/docs/nrwkoalition_koalitionsvertrag_fuer_nordrhein-westfalen_2017_-_2022.pdf</a:t>
            </a:r>
          </a:p>
          <a:p>
            <a:pPr marL="171450" indent="-171450">
              <a:buFont typeface="Arial" panose="020B0604020202020204" pitchFamily="34" charset="0"/>
              <a:buChar char="•"/>
            </a:pPr>
            <a:r>
              <a:rPr lang="de-DE" sz="1200" b="1" dirty="0" smtClean="0"/>
              <a:t>Strategie „Bildung in der digitalen Welt“: </a:t>
            </a:r>
            <a:r>
              <a:rPr lang="de-DE" dirty="0" smtClean="0"/>
              <a:t>https://www.kmk.org/fileadmin/Dateien/pdf/PresseUndAktuelles/2018/Digitalstrategie_2017_mit_Weiterbildung.pdf</a:t>
            </a:r>
          </a:p>
          <a:p>
            <a:pPr marL="171450" indent="-171450">
              <a:buFont typeface="Arial" panose="020B0604020202020204" pitchFamily="34" charset="0"/>
              <a:buChar char="•"/>
            </a:pPr>
            <a:r>
              <a:rPr lang="de-DE" sz="1200" b="1" dirty="0" smtClean="0"/>
              <a:t>Medienkompetenzrahmens NRW für Schülerinnen und Schüler: </a:t>
            </a:r>
            <a:r>
              <a:rPr lang="de-DE" sz="1200" dirty="0" smtClean="0"/>
              <a:t>https://www.schulministerium.nrw.de/docs/Schulsystem/Medien/Medienkompetenzrahmen/Medienkompetenzrahmen_NRW.pdf</a:t>
            </a:r>
            <a:endParaRPr lang="de-DE" dirty="0" smtClean="0"/>
          </a:p>
          <a:p>
            <a:pPr marL="171450" indent="-171450">
              <a:buFont typeface="Arial" panose="020B0604020202020204" pitchFamily="34" charset="0"/>
              <a:buChar char="•"/>
            </a:pPr>
            <a:r>
              <a:rPr lang="de-DE" sz="1200" b="1" dirty="0" smtClean="0"/>
              <a:t>Bericht des Ministeriums für Schule und Bildung „Digitale Infrastruktur und Ausstattung in den Schulen Nordrhein-Westfalens“ vom  20.11.2017: </a:t>
            </a:r>
            <a:r>
              <a:rPr lang="de-DE" dirty="0" smtClean="0"/>
              <a:t>https://www.landtag.nrw.de/portal/WWW/dokumentenarchiv/Dokument/MMV17-289.pdf</a:t>
            </a:r>
          </a:p>
          <a:p>
            <a:pPr marL="0" indent="0">
              <a:buFontTx/>
              <a:buNone/>
            </a:pPr>
            <a:endParaRPr lang="de-DE" dirty="0" smtClean="0"/>
          </a:p>
          <a:p>
            <a:endParaRPr lang="de-DE"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5</a:t>
            </a:fld>
            <a:endParaRPr lang="de-DE" dirty="0">
              <a:solidFill>
                <a:prstClr val="black"/>
              </a:solidFill>
            </a:endParaRPr>
          </a:p>
        </p:txBody>
      </p:sp>
    </p:spTree>
    <p:extLst>
      <p:ext uri="{BB962C8B-B14F-4D97-AF65-F5344CB8AC3E}">
        <p14:creationId xmlns:p14="http://schemas.microsoft.com/office/powerpoint/2010/main" val="85793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37C33640-27A2-464C-87F2-C100E5BE81EA}" type="slidenum">
              <a:rPr lang="de-DE" smtClean="0"/>
              <a:t>6</a:t>
            </a:fld>
            <a:endParaRPr lang="de-DE"/>
          </a:p>
        </p:txBody>
      </p:sp>
    </p:spTree>
    <p:extLst>
      <p:ext uri="{BB962C8B-B14F-4D97-AF65-F5344CB8AC3E}">
        <p14:creationId xmlns:p14="http://schemas.microsoft.com/office/powerpoint/2010/main" val="297984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C33640-27A2-464C-87F2-C100E5BE81EA}" type="slidenum">
              <a:rPr lang="de-DE" smtClean="0"/>
              <a:t>7</a:t>
            </a:fld>
            <a:endParaRPr lang="de-DE"/>
          </a:p>
        </p:txBody>
      </p:sp>
    </p:spTree>
    <p:extLst>
      <p:ext uri="{BB962C8B-B14F-4D97-AF65-F5344CB8AC3E}">
        <p14:creationId xmlns:p14="http://schemas.microsoft.com/office/powerpoint/2010/main" val="184836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7C33640-27A2-464C-87F2-C100E5BE81EA}" type="slidenum">
              <a:rPr lang="de-DE" smtClean="0"/>
              <a:t>8</a:t>
            </a:fld>
            <a:endParaRPr lang="de-DE" dirty="0"/>
          </a:p>
        </p:txBody>
      </p:sp>
    </p:spTree>
    <p:extLst>
      <p:ext uri="{BB962C8B-B14F-4D97-AF65-F5344CB8AC3E}">
        <p14:creationId xmlns:p14="http://schemas.microsoft.com/office/powerpoint/2010/main" val="35969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Der Referenzrahmen basiert weiterhin auf dem </a:t>
            </a:r>
            <a:r>
              <a:rPr lang="de-DE" sz="1200" b="1" kern="1200" dirty="0" smtClean="0">
                <a:solidFill>
                  <a:schemeClr val="tx1"/>
                </a:solidFill>
                <a:effectLst/>
                <a:latin typeface="+mn-lt"/>
                <a:ea typeface="+mn-ea"/>
                <a:cs typeface="+mn-cs"/>
              </a:rPr>
              <a:t>Input-Prozess-Output-Modell</a:t>
            </a:r>
            <a:r>
              <a:rPr lang="de-DE" sz="1200" kern="1200" dirty="0" smtClean="0">
                <a:solidFill>
                  <a:schemeClr val="tx1"/>
                </a:solidFill>
                <a:effectLst/>
                <a:latin typeface="+mn-lt"/>
                <a:ea typeface="+mn-ea"/>
                <a:cs typeface="+mn-cs"/>
              </a:rPr>
              <a:t>: Das gewählte Modell zur Strukturierung der relevanten Bereiche von Qualität von Schulen in NRW orientiert sich an erziehungswissenschaftlichen Qualitätsmodellen. Dabei wird nach den drei klassischen Handlungsfeldern der Schulsystemsteuerung eine Strukturierung nach „Input“ (Voraussetzungen, Rahmenbedingungen und Vorgaben), „Prozessen“ (institutionelle Handlungsbereiche und Gestaltung des Lehrens und Lernens) sowie „Output“ und „Outcome“ (Resultate und langfristige Wirkungen der Bildungs- und Lernprozesse) vorgenommen.</a:t>
            </a:r>
          </a:p>
          <a:p>
            <a:endParaRPr lang="de-DE" baseline="0" dirty="0" smtClean="0"/>
          </a:p>
        </p:txBody>
      </p:sp>
      <p:sp>
        <p:nvSpPr>
          <p:cNvPr id="4" name="Foliennummernplatzhalter 3"/>
          <p:cNvSpPr>
            <a:spLocks noGrp="1"/>
          </p:cNvSpPr>
          <p:nvPr>
            <p:ph type="sldNum" sz="quarter" idx="5"/>
          </p:nvPr>
        </p:nvSpPr>
        <p:spPr/>
        <p:txBody>
          <a:bodyPr/>
          <a:lstStyle/>
          <a:p>
            <a:pPr>
              <a:defRPr/>
            </a:pPr>
            <a:fld id="{32C42551-AD16-4567-9E43-F1542271ED9F}" type="slidenum">
              <a:rPr lang="de-DE" smtClean="0">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321846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elfolie">
    <p:spTree>
      <p:nvGrpSpPr>
        <p:cNvPr id="1" name=""/>
        <p:cNvGrpSpPr/>
        <p:nvPr/>
      </p:nvGrpSpPr>
      <p:grpSpPr>
        <a:xfrm>
          <a:off x="0" y="0"/>
          <a:ext cx="0" cy="0"/>
          <a:chOff x="0" y="0"/>
          <a:chExt cx="0" cy="0"/>
        </a:xfrm>
      </p:grpSpPr>
      <p:sp>
        <p:nvSpPr>
          <p:cNvPr id="2"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sp>
        <p:nvSpPr>
          <p:cNvPr id="3"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4" name="Picture 3"/>
          <p:cNvPicPr>
            <a:picLocks noChangeAspect="1" noChangeArrowheads="1"/>
          </p:cNvPicPr>
          <p:nvPr userDrawn="1"/>
        </p:nvPicPr>
        <p:blipFill>
          <a:blip r:embed="rId2"/>
          <a:srcRect/>
          <a:stretch>
            <a:fillRect/>
          </a:stretch>
        </p:blipFill>
        <p:spPr bwMode="auto">
          <a:xfrm>
            <a:off x="5651500" y="22225"/>
            <a:ext cx="3257550" cy="89535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250825" y="0"/>
            <a:ext cx="2087563" cy="598488"/>
          </a:xfrm>
          <a:prstGeom prst="rect">
            <a:avLst/>
          </a:prstGeom>
          <a:noFill/>
          <a:ln w="9525">
            <a:noFill/>
            <a:miter lim="800000"/>
            <a:headEnd/>
            <a:tailEnd/>
          </a:ln>
        </p:spPr>
      </p:pic>
      <p:sp>
        <p:nvSpPr>
          <p:cNvPr id="6" name="Rechteck 11"/>
          <p:cNvSpPr/>
          <p:nvPr userDrawn="1"/>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1"/>
              </a:solidFill>
              <a:latin typeface="Arial" charset="0"/>
              <a:cs typeface="Arial" charset="0"/>
            </a:endParaRPr>
          </a:p>
        </p:txBody>
      </p:sp>
      <p:sp>
        <p:nvSpPr>
          <p:cNvPr id="7" name="CustomShape 6"/>
          <p:cNvSpPr>
            <a:spLocks noChangeArrowheads="1"/>
          </p:cNvSpPr>
          <p:nvPr userDrawn="1"/>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dirty="0">
              <a:ea typeface="DejaVu Sans"/>
            </a:endParaRPr>
          </a:p>
        </p:txBody>
      </p:sp>
      <p:sp>
        <p:nvSpPr>
          <p:cNvPr id="8" name="CustomShape 8"/>
          <p:cNvSpPr>
            <a:spLocks noChangeArrowheads="1"/>
          </p:cNvSpPr>
          <p:nvPr userDrawn="1"/>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dirty="0">
              <a:ea typeface="DejaVu Sans"/>
            </a:endParaRPr>
          </a:p>
        </p:txBody>
      </p:sp>
    </p:spTree>
    <p:extLst>
      <p:ext uri="{BB962C8B-B14F-4D97-AF65-F5344CB8AC3E}">
        <p14:creationId xmlns:p14="http://schemas.microsoft.com/office/powerpoint/2010/main" val="12024134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002021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8263601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8469061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75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301588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114407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108336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312902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4094807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402559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710604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350474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55763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1978639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579120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49D73AA-8769-4C0F-A4A4-3BFF0EF9F60B}"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2CAEAAA5-6E2B-4145-BD64-8FFEF106EB7B}" type="slidenum">
              <a:rPr lang="de-DE" smtClean="0"/>
              <a:t>‹Nr.›</a:t>
            </a:fld>
            <a:endParaRPr lang="de-DE" dirty="0"/>
          </a:p>
        </p:txBody>
      </p:sp>
    </p:spTree>
    <p:extLst>
      <p:ext uri="{BB962C8B-B14F-4D97-AF65-F5344CB8AC3E}">
        <p14:creationId xmlns:p14="http://schemas.microsoft.com/office/powerpoint/2010/main" val="3045550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2262216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416286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4232587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1950832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35086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792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2347899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259194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2184055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913897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379350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EC018F4-D897-453A-AFE8-DF8A6D84CF98}" type="datetimeFigureOut">
              <a:rPr lang="de-DE" smtClean="0"/>
              <a:t>17.09.2020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ECC6A30-C92C-4CD3-A67C-AC3E19DF8081}" type="slidenum">
              <a:rPr lang="de-DE" smtClean="0"/>
              <a:t>‹Nr.›</a:t>
            </a:fld>
            <a:endParaRPr lang="de-DE" dirty="0"/>
          </a:p>
        </p:txBody>
      </p:sp>
    </p:spTree>
    <p:extLst>
      <p:ext uri="{BB962C8B-B14F-4D97-AF65-F5344CB8AC3E}">
        <p14:creationId xmlns:p14="http://schemas.microsoft.com/office/powerpoint/2010/main" val="1751947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19322657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3972104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3828453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345202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1923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1383295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47873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588788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1966261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1588078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2572704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4CA2A33F-7F19-4C4A-80FB-CBC97B5AA414}" type="datetimeFigureOut">
              <a:rPr lang="de-DE" smtClean="0"/>
              <a:t>17.09.2020</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78D5E744-D5A2-44BA-BE5D-D2F046474E7C}" type="slidenum">
              <a:rPr lang="de-DE" smtClean="0"/>
              <a:t>‹Nr.›</a:t>
            </a:fld>
            <a:endParaRPr lang="de-DE" dirty="0"/>
          </a:p>
        </p:txBody>
      </p:sp>
    </p:spTree>
    <p:extLst>
      <p:ext uri="{BB962C8B-B14F-4D97-AF65-F5344CB8AC3E}">
        <p14:creationId xmlns:p14="http://schemas.microsoft.com/office/powerpoint/2010/main" val="3596745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Titelfoli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dirty="0"/>
          </a:p>
        </p:txBody>
      </p:sp>
    </p:spTree>
    <p:extLst>
      <p:ext uri="{BB962C8B-B14F-4D97-AF65-F5344CB8AC3E}">
        <p14:creationId xmlns:p14="http://schemas.microsoft.com/office/powerpoint/2010/main" val="19110914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43253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37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Titelfoli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dirty="0"/>
          </a:p>
        </p:txBody>
      </p:sp>
    </p:spTree>
    <p:extLst>
      <p:ext uri="{BB962C8B-B14F-4D97-AF65-F5344CB8AC3E}">
        <p14:creationId xmlns:p14="http://schemas.microsoft.com/office/powerpoint/2010/main" val="34093835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DE" dirty="0"/>
          </a:p>
        </p:txBody>
      </p:sp>
    </p:spTree>
    <p:extLst>
      <p:ext uri="{BB962C8B-B14F-4D97-AF65-F5344CB8AC3E}">
        <p14:creationId xmlns:p14="http://schemas.microsoft.com/office/powerpoint/2010/main" val="2994796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a:prstGeom prst="rect">
            <a:avLst/>
          </a:prstGeom>
        </p:spPr>
        <p:txBody>
          <a:bodyPr/>
          <a:lstStyle>
            <a:lvl1pPr>
              <a:defRPr sz="3400"/>
            </a:lvl1pPr>
          </a:lstStyle>
          <a:p>
            <a:endParaRPr lang="de-DE" dirty="0"/>
          </a:p>
        </p:txBody>
      </p:sp>
      <p:sp>
        <p:nvSpPr>
          <p:cNvPr id="4" name="Inhaltsplatzhalter 3"/>
          <p:cNvSpPr>
            <a:spLocks noGrp="1"/>
          </p:cNvSpPr>
          <p:nvPr>
            <p:ph sz="half" idx="2"/>
          </p:nvPr>
        </p:nvSpPr>
        <p:spPr>
          <a:xfrm>
            <a:off x="4648200" y="1700808"/>
            <a:ext cx="4038600" cy="4176464"/>
          </a:xfrm>
          <a:prstGeom prst="rect">
            <a:avLst/>
          </a:prstGeom>
        </p:spPr>
        <p:txBody>
          <a:bodyPr>
            <a:normAutofit/>
          </a:bodyPr>
          <a:lstStyle>
            <a:lvl1pPr>
              <a:defRPr sz="1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Tree>
    <p:extLst>
      <p:ext uri="{BB962C8B-B14F-4D97-AF65-F5344CB8AC3E}">
        <p14:creationId xmlns:p14="http://schemas.microsoft.com/office/powerpoint/2010/main" val="3260099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Line 9"/>
          <p:cNvSpPr>
            <a:spLocks noChangeShapeType="1"/>
          </p:cNvSpPr>
          <p:nvPr/>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1027" name="Picture 3"/>
          <p:cNvPicPr>
            <a:picLocks noChangeAspect="1" noChangeArrowheads="1"/>
          </p:cNvPicPr>
          <p:nvPr/>
        </p:nvPicPr>
        <p:blipFill>
          <a:blip r:embed="rId15"/>
          <a:srcRect/>
          <a:stretch>
            <a:fillRect/>
          </a:stretch>
        </p:blipFill>
        <p:spPr bwMode="auto">
          <a:xfrm>
            <a:off x="5651500" y="22225"/>
            <a:ext cx="3257550" cy="895350"/>
          </a:xfrm>
          <a:prstGeom prst="rect">
            <a:avLst/>
          </a:prstGeom>
          <a:noFill/>
          <a:ln w="9525">
            <a:noFill/>
            <a:miter lim="800000"/>
            <a:headEnd/>
            <a:tailEnd/>
          </a:ln>
        </p:spPr>
      </p:pic>
      <p:pic>
        <p:nvPicPr>
          <p:cNvPr id="1028" name="Picture 2"/>
          <p:cNvPicPr>
            <a:picLocks noChangeAspect="1" noChangeArrowheads="1"/>
          </p:cNvPicPr>
          <p:nvPr/>
        </p:nvPicPr>
        <p:blipFill>
          <a:blip r:embed="rId16"/>
          <a:srcRect/>
          <a:stretch>
            <a:fillRect/>
          </a:stretch>
        </p:blipFill>
        <p:spPr bwMode="auto">
          <a:xfrm>
            <a:off x="250825" y="0"/>
            <a:ext cx="2087563" cy="598488"/>
          </a:xfrm>
          <a:prstGeom prst="rect">
            <a:avLst/>
          </a:prstGeom>
          <a:noFill/>
          <a:ln w="9525">
            <a:noFill/>
            <a:miter lim="800000"/>
            <a:headEnd/>
            <a:tailEnd/>
          </a:ln>
        </p:spPr>
      </p:pic>
      <p:sp>
        <p:nvSpPr>
          <p:cNvPr id="12" name="Rechteck 11"/>
          <p:cNvSpPr/>
          <p:nvPr/>
        </p:nvSpPr>
        <p:spPr>
          <a:xfrm>
            <a:off x="6156325" y="6237288"/>
            <a:ext cx="2987675" cy="144462"/>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chemeClr val="tx1"/>
              </a:solidFill>
              <a:latin typeface="Arial" charset="0"/>
              <a:cs typeface="Arial" charset="0"/>
            </a:endParaRPr>
          </a:p>
        </p:txBody>
      </p:sp>
      <p:sp>
        <p:nvSpPr>
          <p:cNvPr id="2" name="CustomShape 6"/>
          <p:cNvSpPr>
            <a:spLocks noChangeArrowheads="1"/>
          </p:cNvSpPr>
          <p:nvPr/>
        </p:nvSpPr>
        <p:spPr bwMode="auto">
          <a:xfrm>
            <a:off x="0" y="6226175"/>
            <a:ext cx="2987675" cy="142875"/>
          </a:xfrm>
          <a:prstGeom prst="rect">
            <a:avLst/>
          </a:prstGeom>
          <a:gradFill rotWithShape="0">
            <a:gsLst>
              <a:gs pos="0">
                <a:srgbClr val="008000"/>
              </a:gs>
              <a:gs pos="100000">
                <a:srgbClr val="FFFFCC"/>
              </a:gs>
            </a:gsLst>
            <a:lin ang="0"/>
          </a:gradFill>
          <a:ln w="25560">
            <a:noFill/>
            <a:miter lim="800000"/>
            <a:headEnd/>
            <a:tailEnd/>
          </a:ln>
        </p:spPr>
        <p:txBody>
          <a:bodyPr/>
          <a:lstStyle/>
          <a:p>
            <a:pPr>
              <a:defRPr/>
            </a:pPr>
            <a:endParaRPr lang="de-DE" dirty="0">
              <a:ea typeface="DejaVu Sans"/>
            </a:endParaRPr>
          </a:p>
        </p:txBody>
      </p:sp>
      <p:sp>
        <p:nvSpPr>
          <p:cNvPr id="1035" name="CustomShape 8"/>
          <p:cNvSpPr>
            <a:spLocks noChangeArrowheads="1"/>
          </p:cNvSpPr>
          <p:nvPr/>
        </p:nvSpPr>
        <p:spPr bwMode="auto">
          <a:xfrm>
            <a:off x="3060700" y="6227763"/>
            <a:ext cx="2987675" cy="142875"/>
          </a:xfrm>
          <a:prstGeom prst="rect">
            <a:avLst/>
          </a:prstGeom>
          <a:gradFill rotWithShape="0">
            <a:gsLst>
              <a:gs pos="0">
                <a:srgbClr val="808080"/>
              </a:gs>
              <a:gs pos="100000">
                <a:srgbClr val="FFFFCC"/>
              </a:gs>
            </a:gsLst>
            <a:lin ang="0"/>
          </a:gradFill>
          <a:ln w="25560">
            <a:noFill/>
            <a:miter lim="800000"/>
            <a:headEnd/>
            <a:tailEnd/>
          </a:ln>
        </p:spPr>
        <p:txBody>
          <a:bodyPr/>
          <a:lstStyle/>
          <a:p>
            <a:pPr>
              <a:defRPr/>
            </a:pPr>
            <a:endParaRPr lang="de-DE" dirty="0">
              <a:ea typeface="DejaVu Sans"/>
            </a:endParaRPr>
          </a:p>
        </p:txBody>
      </p:sp>
    </p:spTree>
    <p:extLst>
      <p:ext uri="{BB962C8B-B14F-4D97-AF65-F5344CB8AC3E}">
        <p14:creationId xmlns:p14="http://schemas.microsoft.com/office/powerpoint/2010/main" val="34880342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98" r:id="rId10"/>
    <p:sldLayoutId id="2147483697" r:id="rId11"/>
    <p:sldLayoutId id="2147483684"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D73AA-8769-4C0F-A4A4-3BFF0EF9F60B}" type="datetimeFigureOut">
              <a:rPr lang="de-DE" smtClean="0"/>
              <a:t>17.09.2020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EAAA5-6E2B-4145-BD64-8FFEF106EB7B}" type="slidenum">
              <a:rPr lang="de-DE" smtClean="0"/>
              <a:t>‹Nr.›</a:t>
            </a:fld>
            <a:endParaRPr lang="de-DE" dirty="0"/>
          </a:p>
        </p:txBody>
      </p:sp>
    </p:spTree>
    <p:extLst>
      <p:ext uri="{BB962C8B-B14F-4D97-AF65-F5344CB8AC3E}">
        <p14:creationId xmlns:p14="http://schemas.microsoft.com/office/powerpoint/2010/main" val="11495133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018F4-D897-453A-AFE8-DF8A6D84CF98}" type="datetimeFigureOut">
              <a:rPr lang="de-DE" smtClean="0"/>
              <a:t>17.09.2020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6A30-C92C-4CD3-A67C-AC3E19DF8081}" type="slidenum">
              <a:rPr lang="de-DE" smtClean="0"/>
              <a:t>‹Nr.›</a:t>
            </a:fld>
            <a:endParaRPr lang="de-DE" dirty="0"/>
          </a:p>
        </p:txBody>
      </p:sp>
    </p:spTree>
    <p:extLst>
      <p:ext uri="{BB962C8B-B14F-4D97-AF65-F5344CB8AC3E}">
        <p14:creationId xmlns:p14="http://schemas.microsoft.com/office/powerpoint/2010/main" val="3485467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9"/>
          <p:cNvSpPr>
            <a:spLocks noChangeShapeType="1"/>
          </p:cNvSpPr>
          <p:nvPr userDrawn="1"/>
        </p:nvSpPr>
        <p:spPr bwMode="auto">
          <a:xfrm>
            <a:off x="250825" y="1052513"/>
            <a:ext cx="8642350" cy="0"/>
          </a:xfrm>
          <a:prstGeom prst="line">
            <a:avLst/>
          </a:prstGeom>
          <a:noFill/>
          <a:ln w="38100">
            <a:solidFill>
              <a:srgbClr val="C0C0C0"/>
            </a:solidFill>
            <a:round/>
            <a:headEnd/>
            <a:tailEnd/>
          </a:ln>
          <a:effectLst/>
          <a:extLst/>
        </p:spPr>
        <p:txBody>
          <a:bodyPr lIns="90000" tIns="46800" rIns="90000" bIns="46800">
            <a:spAutoFit/>
          </a:bodyPr>
          <a:lstStyle/>
          <a:p>
            <a:pPr fontAlgn="auto">
              <a:spcBef>
                <a:spcPts val="0"/>
              </a:spcBef>
              <a:spcAft>
                <a:spcPts val="0"/>
              </a:spcAft>
              <a:defRPr/>
            </a:pPr>
            <a:endParaRPr lang="de-DE" dirty="0">
              <a:latin typeface="+mn-lt"/>
              <a:cs typeface="+mn-cs"/>
            </a:endParaRPr>
          </a:p>
        </p:txBody>
      </p:sp>
      <p:pic>
        <p:nvPicPr>
          <p:cNvPr id="8" name="Picture 3"/>
          <p:cNvPicPr>
            <a:picLocks noChangeAspect="1" noChangeArrowheads="1"/>
          </p:cNvPicPr>
          <p:nvPr userDrawn="1"/>
        </p:nvPicPr>
        <p:blipFill>
          <a:blip r:embed="rId14"/>
          <a:srcRect/>
          <a:stretch>
            <a:fillRect/>
          </a:stretch>
        </p:blipFill>
        <p:spPr bwMode="auto">
          <a:xfrm>
            <a:off x="5651500" y="22225"/>
            <a:ext cx="3257550" cy="895350"/>
          </a:xfrm>
          <a:prstGeom prst="rect">
            <a:avLst/>
          </a:prstGeom>
          <a:noFill/>
          <a:ln w="9525">
            <a:noFill/>
            <a:miter lim="800000"/>
            <a:headEnd/>
            <a:tailEnd/>
          </a:ln>
        </p:spPr>
      </p:pic>
      <p:pic>
        <p:nvPicPr>
          <p:cNvPr id="9" name="Picture 2"/>
          <p:cNvPicPr>
            <a:picLocks noChangeAspect="1" noChangeArrowheads="1"/>
          </p:cNvPicPr>
          <p:nvPr userDrawn="1"/>
        </p:nvPicPr>
        <p:blipFill>
          <a:blip r:embed="rId15"/>
          <a:srcRect/>
          <a:stretch>
            <a:fillRect/>
          </a:stretch>
        </p:blipFill>
        <p:spPr bwMode="auto">
          <a:xfrm>
            <a:off x="250825" y="0"/>
            <a:ext cx="2087563" cy="598488"/>
          </a:xfrm>
          <a:prstGeom prst="rect">
            <a:avLst/>
          </a:prstGeom>
          <a:noFill/>
          <a:ln w="9525">
            <a:noFill/>
            <a:miter lim="800000"/>
            <a:headEnd/>
            <a:tailEnd/>
          </a:ln>
        </p:spPr>
      </p:pic>
    </p:spTree>
    <p:extLst>
      <p:ext uri="{BB962C8B-B14F-4D97-AF65-F5344CB8AC3E}">
        <p14:creationId xmlns:p14="http://schemas.microsoft.com/office/powerpoint/2010/main" val="37661105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7.xml"/><Relationship Id="rId4" Type="http://schemas.openxmlformats.org/officeDocument/2006/relationships/hyperlink" Target="mailto:referenzrahmen-nrw@qua-lis.nrw.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NRW_Guillochen_PowerPoint-Titel"/>
          <p:cNvPicPr>
            <a:picLocks noChangeAspect="1" noChangeArrowheads="1"/>
          </p:cNvPicPr>
          <p:nvPr/>
        </p:nvPicPr>
        <p:blipFill>
          <a:blip r:embed="rId3"/>
          <a:srcRect/>
          <a:stretch>
            <a:fillRect/>
          </a:stretch>
        </p:blipFill>
        <p:spPr bwMode="auto">
          <a:xfrm>
            <a:off x="-6350" y="2204864"/>
            <a:ext cx="9144000" cy="2448272"/>
          </a:xfrm>
          <a:prstGeom prst="rect">
            <a:avLst/>
          </a:prstGeom>
          <a:noFill/>
          <a:ln w="9525">
            <a:noFill/>
            <a:miter lim="800000"/>
            <a:headEnd/>
            <a:tailEnd/>
          </a:ln>
        </p:spPr>
      </p:pic>
      <p:sp>
        <p:nvSpPr>
          <p:cNvPr id="13314" name="Rectangle 2"/>
          <p:cNvSpPr>
            <a:spLocks noGrp="1" noChangeArrowheads="1"/>
          </p:cNvSpPr>
          <p:nvPr>
            <p:ph type="ctrTitle" idx="4294967295"/>
          </p:nvPr>
        </p:nvSpPr>
        <p:spPr bwMode="auto">
          <a:xfrm>
            <a:off x="0" y="2276475"/>
            <a:ext cx="9144000" cy="1800225"/>
          </a:xfrm>
          <a:prstGeom prst="rect">
            <a:avLst/>
          </a:prstGeom>
          <a:noFill/>
          <a:ln>
            <a:miter lim="800000"/>
            <a:headEnd/>
            <a:tailEnd/>
          </a:ln>
        </p:spPr>
        <p:txBody>
          <a:bodyPr anchor="ctr">
            <a:normAutofit fontScale="90000"/>
          </a:bodyPr>
          <a:lstStyle/>
          <a:p>
            <a:pPr eaLnBrk="1" hangingPunct="1"/>
            <a:r>
              <a:rPr lang="de-DE" sz="3200" b="1" dirty="0" smtClean="0"/>
              <a:t/>
            </a:r>
            <a:br>
              <a:rPr lang="de-DE" sz="3200" b="1" dirty="0" smtClean="0"/>
            </a:br>
            <a:r>
              <a:rPr lang="de-DE" sz="3600" b="1" dirty="0" smtClean="0"/>
              <a:t> Aktualisierung des </a:t>
            </a:r>
            <a:r>
              <a:rPr lang="de-DE" sz="4000" b="1" dirty="0"/>
              <a:t/>
            </a:r>
            <a:br>
              <a:rPr lang="de-DE" sz="4000" b="1" dirty="0"/>
            </a:br>
            <a:r>
              <a:rPr lang="de-DE" sz="4000" b="1" dirty="0" smtClean="0"/>
              <a:t>Referenzrahmens Schulqualität NRW (2020)</a:t>
            </a:r>
            <a:endParaRPr lang="de-DE" altLang="de-DE" sz="3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3710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4294967295"/>
          </p:nvPr>
        </p:nvSpPr>
        <p:spPr>
          <a:xfrm>
            <a:off x="446856" y="1268760"/>
            <a:ext cx="5565304" cy="4478338"/>
          </a:xfrm>
          <a:prstGeom prst="rect">
            <a:avLst/>
          </a:prstGeom>
          <a:noFill/>
          <a:ln>
            <a:noFill/>
          </a:ln>
        </p:spPr>
        <p:txBody>
          <a:bodyPr>
            <a:normAutofit/>
          </a:bodyPr>
          <a:lstStyle/>
          <a:p>
            <a:pPr marL="0" indent="0">
              <a:buNone/>
            </a:pPr>
            <a:r>
              <a:rPr lang="de-DE" altLang="de-DE" sz="2400" dirty="0" smtClean="0"/>
              <a:t>Struktur: </a:t>
            </a:r>
          </a:p>
          <a:p>
            <a:pPr>
              <a:buFontTx/>
              <a:buChar char="-"/>
            </a:pPr>
            <a:r>
              <a:rPr lang="de-DE" altLang="de-DE" sz="2000" dirty="0" smtClean="0"/>
              <a:t>Input-Prozess-Output-Modell</a:t>
            </a:r>
          </a:p>
          <a:p>
            <a:pPr marL="0" indent="0">
              <a:buNone/>
            </a:pPr>
            <a:endParaRPr lang="de-DE" altLang="de-DE" sz="1400" dirty="0" smtClean="0"/>
          </a:p>
          <a:p>
            <a:pPr marL="0" indent="0">
              <a:buNone/>
            </a:pPr>
            <a:r>
              <a:rPr lang="de-DE" altLang="de-DE" sz="2400" dirty="0" smtClean="0"/>
              <a:t>Wording: </a:t>
            </a:r>
          </a:p>
          <a:p>
            <a:pPr>
              <a:buFontTx/>
              <a:buChar char="-"/>
            </a:pPr>
            <a:r>
              <a:rPr lang="de-DE" altLang="de-DE" sz="2000" dirty="0" smtClean="0"/>
              <a:t>Inhaltsbereiche, Dimensionen, Kriterien, Aufschließende Aussagen </a:t>
            </a:r>
          </a:p>
          <a:p>
            <a:pPr>
              <a:buFontTx/>
              <a:buChar char="-"/>
            </a:pPr>
            <a:endParaRPr lang="de-DE" altLang="de-DE" sz="1400" dirty="0"/>
          </a:p>
          <a:p>
            <a:pPr marL="0" indent="0">
              <a:buNone/>
            </a:pPr>
            <a:endParaRPr lang="de-DE" altLang="de-DE" sz="2000" dirty="0" smtClean="0"/>
          </a:p>
          <a:p>
            <a:pPr marL="0" indent="0">
              <a:buNone/>
            </a:pPr>
            <a:endParaRPr lang="de-DE" altLang="de-DE" sz="2000" dirty="0" smtClean="0"/>
          </a:p>
        </p:txBody>
      </p:sp>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10</a:t>
            </a:fld>
            <a:endParaRPr lang="de-DE" sz="1400" dirty="0">
              <a:solidFill>
                <a:schemeClr val="bg1">
                  <a:lumMod val="50000"/>
                </a:schemeClr>
              </a:solidFill>
              <a:latin typeface="Veranda"/>
            </a:endParaRPr>
          </a:p>
        </p:txBody>
      </p:sp>
      <p:sp>
        <p:nvSpPr>
          <p:cNvPr id="7" name="Titel 1"/>
          <p:cNvSpPr txBox="1">
            <a:spLocks/>
          </p:cNvSpPr>
          <p:nvPr/>
        </p:nvSpPr>
        <p:spPr bwMode="auto">
          <a:xfrm>
            <a:off x="251520" y="691356"/>
            <a:ext cx="712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sz="1800" dirty="0" smtClean="0"/>
              <a:t>2.1 Gemeinsamkeiten</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p:cNvPicPr>
            <a:picLocks noChangeAspect="1"/>
          </p:cNvPicPr>
          <p:nvPr/>
        </p:nvPicPr>
        <p:blipFill>
          <a:blip r:embed="rId3"/>
          <a:stretch>
            <a:fillRect/>
          </a:stretch>
        </p:blipFill>
        <p:spPr>
          <a:xfrm>
            <a:off x="6228184" y="2060848"/>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32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4294967295"/>
          </p:nvPr>
        </p:nvSpPr>
        <p:spPr>
          <a:xfrm>
            <a:off x="446856" y="1268760"/>
            <a:ext cx="5565304" cy="4478338"/>
          </a:xfrm>
          <a:prstGeom prst="rect">
            <a:avLst/>
          </a:prstGeom>
          <a:noFill/>
          <a:ln>
            <a:noFill/>
          </a:ln>
        </p:spPr>
        <p:txBody>
          <a:bodyPr>
            <a:normAutofit/>
          </a:bodyPr>
          <a:lstStyle/>
          <a:p>
            <a:pPr marL="0" indent="0">
              <a:buNone/>
            </a:pPr>
            <a:r>
              <a:rPr lang="de-DE" altLang="de-DE" sz="2400" dirty="0" smtClean="0"/>
              <a:t>Struktur: </a:t>
            </a:r>
          </a:p>
          <a:p>
            <a:pPr>
              <a:buFontTx/>
              <a:buChar char="-"/>
            </a:pPr>
            <a:r>
              <a:rPr lang="de-DE" altLang="de-DE" sz="2000" dirty="0" smtClean="0"/>
              <a:t>Input-Prozess-Output-Modell</a:t>
            </a:r>
          </a:p>
          <a:p>
            <a:pPr marL="0" indent="0">
              <a:buNone/>
            </a:pPr>
            <a:endParaRPr lang="de-DE" altLang="de-DE" sz="1400" dirty="0" smtClean="0"/>
          </a:p>
          <a:p>
            <a:pPr marL="0" indent="0">
              <a:buNone/>
            </a:pPr>
            <a:r>
              <a:rPr lang="de-DE" altLang="de-DE" sz="2400" dirty="0" smtClean="0"/>
              <a:t>Wording: </a:t>
            </a:r>
          </a:p>
          <a:p>
            <a:pPr>
              <a:buFontTx/>
              <a:buChar char="-"/>
            </a:pPr>
            <a:r>
              <a:rPr lang="de-DE" altLang="de-DE" sz="2000" dirty="0" smtClean="0"/>
              <a:t>Inhaltsbereiche, Dimensionen, Kriterien, Aufschließende Aussagen </a:t>
            </a:r>
          </a:p>
          <a:p>
            <a:pPr>
              <a:buFontTx/>
              <a:buChar char="-"/>
            </a:pPr>
            <a:endParaRPr lang="de-DE" altLang="de-DE" sz="1400" dirty="0"/>
          </a:p>
          <a:p>
            <a:pPr marL="0" indent="0">
              <a:buNone/>
            </a:pPr>
            <a:r>
              <a:rPr lang="de-DE" altLang="de-DE" sz="2400" dirty="0" smtClean="0"/>
              <a:t>Funktionen: </a:t>
            </a:r>
          </a:p>
          <a:p>
            <a:pPr>
              <a:buFontTx/>
              <a:buChar char="-"/>
            </a:pPr>
            <a:r>
              <a:rPr lang="de-DE" altLang="de-DE" sz="2000" dirty="0" smtClean="0"/>
              <a:t>Orientierung, Katalyse, </a:t>
            </a:r>
            <a:r>
              <a:rPr lang="de-DE" altLang="de-DE" sz="2000" dirty="0" smtClean="0"/>
              <a:t>Unterstützung</a:t>
            </a:r>
            <a:endParaRPr lang="de-DE" altLang="de-DE" sz="2000" i="1" dirty="0" smtClean="0"/>
          </a:p>
          <a:p>
            <a:pPr marL="0" indent="0">
              <a:buNone/>
            </a:pPr>
            <a:endParaRPr lang="de-DE" altLang="de-DE" sz="2000" dirty="0" smtClean="0"/>
          </a:p>
          <a:p>
            <a:pPr marL="0" indent="0">
              <a:buNone/>
            </a:pPr>
            <a:endParaRPr lang="de-DE" altLang="de-DE" sz="2000" dirty="0" smtClean="0"/>
          </a:p>
        </p:txBody>
      </p:sp>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11</a:t>
            </a:fld>
            <a:endParaRPr lang="de-DE" sz="1400" dirty="0">
              <a:solidFill>
                <a:schemeClr val="bg1">
                  <a:lumMod val="50000"/>
                </a:schemeClr>
              </a:solidFill>
              <a:latin typeface="Veranda"/>
            </a:endParaRPr>
          </a:p>
        </p:txBody>
      </p:sp>
      <p:sp>
        <p:nvSpPr>
          <p:cNvPr id="7" name="Titel 1"/>
          <p:cNvSpPr txBox="1">
            <a:spLocks/>
          </p:cNvSpPr>
          <p:nvPr/>
        </p:nvSpPr>
        <p:spPr bwMode="auto">
          <a:xfrm>
            <a:off x="251520" y="691356"/>
            <a:ext cx="712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sz="1800" dirty="0" smtClean="0"/>
              <a:t>2.1 Gemeinsamkeiten</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p:cNvPicPr>
            <a:picLocks noChangeAspect="1"/>
          </p:cNvPicPr>
          <p:nvPr/>
        </p:nvPicPr>
        <p:blipFill>
          <a:blip r:embed="rId3"/>
          <a:stretch>
            <a:fillRect/>
          </a:stretch>
        </p:blipFill>
        <p:spPr>
          <a:xfrm>
            <a:off x="6228184" y="2060848"/>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956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4294967295"/>
          </p:nvPr>
        </p:nvSpPr>
        <p:spPr>
          <a:xfrm>
            <a:off x="446856" y="1268760"/>
            <a:ext cx="8229600" cy="4478338"/>
          </a:xfrm>
          <a:prstGeom prst="rect">
            <a:avLst/>
          </a:prstGeom>
          <a:noFill/>
          <a:ln>
            <a:noFill/>
          </a:ln>
        </p:spPr>
        <p:txBody>
          <a:bodyPr>
            <a:normAutofit/>
          </a:bodyPr>
          <a:lstStyle/>
          <a:p>
            <a:pPr marL="0" indent="0">
              <a:buNone/>
            </a:pPr>
            <a:r>
              <a:rPr lang="de-DE" altLang="de-DE" sz="2400" b="1" dirty="0" smtClean="0"/>
              <a:t>Ebenen der Aktualisierung:</a:t>
            </a:r>
          </a:p>
          <a:p>
            <a:pPr marL="0" indent="0">
              <a:buNone/>
            </a:pPr>
            <a:r>
              <a:rPr lang="de-DE" altLang="de-DE" sz="2400" dirty="0" smtClean="0"/>
              <a:t>1.   Ebene </a:t>
            </a:r>
            <a:r>
              <a:rPr lang="de-DE" altLang="de-DE" sz="2400" dirty="0"/>
              <a:t>der </a:t>
            </a:r>
            <a:r>
              <a:rPr lang="de-DE" altLang="de-DE" sz="2400" dirty="0" smtClean="0"/>
              <a:t>aufschließenden Aussagen</a:t>
            </a:r>
          </a:p>
          <a:p>
            <a:pPr marL="0" indent="0">
              <a:buNone/>
            </a:pPr>
            <a:endParaRPr lang="de-DE" altLang="de-DE" sz="2400" dirty="0" smtClean="0"/>
          </a:p>
          <a:p>
            <a:pPr marL="457200" indent="-457200">
              <a:buAutoNum type="arabicPeriod" startAt="2"/>
            </a:pPr>
            <a:r>
              <a:rPr lang="de-DE" altLang="de-DE" sz="2400" dirty="0" smtClean="0"/>
              <a:t>Ebene der Kriterien</a:t>
            </a:r>
          </a:p>
          <a:p>
            <a:pPr marL="457200" indent="-457200">
              <a:buAutoNum type="arabicPeriod" startAt="2"/>
            </a:pPr>
            <a:endParaRPr lang="de-DE" altLang="de-DE" sz="2400" dirty="0" smtClean="0"/>
          </a:p>
          <a:p>
            <a:pPr marL="457200" indent="-457200">
              <a:buAutoNum type="arabicPeriod" startAt="2"/>
            </a:pPr>
            <a:r>
              <a:rPr lang="de-DE" altLang="de-DE" sz="2400" dirty="0" smtClean="0"/>
              <a:t>Ebene der Dimensionen</a:t>
            </a:r>
          </a:p>
          <a:p>
            <a:pPr marL="457200" indent="-457200">
              <a:buAutoNum type="arabicPeriod" startAt="2"/>
            </a:pPr>
            <a:endParaRPr lang="de-DE" altLang="de-DE" sz="2400" dirty="0" smtClean="0"/>
          </a:p>
          <a:p>
            <a:pPr marL="457200" indent="-457200">
              <a:buAutoNum type="arabicPeriod" startAt="2"/>
            </a:pPr>
            <a:r>
              <a:rPr lang="de-DE" altLang="de-DE" sz="2400" dirty="0" smtClean="0"/>
              <a:t>Ebene der Inhaltsbereiche</a:t>
            </a:r>
          </a:p>
          <a:p>
            <a:pPr marL="457200" indent="-457200">
              <a:buAutoNum type="arabicPeriod" startAt="2"/>
            </a:pPr>
            <a:endParaRPr lang="de-DE" altLang="de-DE" sz="2400" dirty="0"/>
          </a:p>
          <a:p>
            <a:pPr marL="514350" indent="-514350">
              <a:buAutoNum type="arabicPeriod"/>
            </a:pPr>
            <a:endParaRPr lang="de-DE" altLang="de-DE" sz="2400" dirty="0" smtClean="0"/>
          </a:p>
        </p:txBody>
      </p:sp>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12</a:t>
            </a:fld>
            <a:endParaRPr lang="de-DE" sz="1400" dirty="0">
              <a:solidFill>
                <a:schemeClr val="bg1">
                  <a:lumMod val="50000"/>
                </a:schemeClr>
              </a:solidFill>
              <a:latin typeface="Veranda"/>
            </a:endParaRPr>
          </a:p>
        </p:txBody>
      </p:sp>
      <p:sp>
        <p:nvSpPr>
          <p:cNvPr id="7" name="Titel 1"/>
          <p:cNvSpPr txBox="1">
            <a:spLocks/>
          </p:cNvSpPr>
          <p:nvPr/>
        </p:nvSpPr>
        <p:spPr bwMode="auto">
          <a:xfrm>
            <a:off x="251520" y="691356"/>
            <a:ext cx="712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sz="1800" dirty="0" smtClean="0"/>
              <a:t>2. Überarbeitungen:  Vorschläge zur Aktualisierung</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p:cNvPicPr>
            <a:picLocks noChangeAspect="1"/>
          </p:cNvPicPr>
          <p:nvPr/>
        </p:nvPicPr>
        <p:blipFill>
          <a:blip r:embed="rId3"/>
          <a:stretch>
            <a:fillRect/>
          </a:stretch>
        </p:blipFill>
        <p:spPr>
          <a:xfrm>
            <a:off x="5868144" y="1772816"/>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17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4294967295"/>
          </p:nvPr>
        </p:nvSpPr>
        <p:spPr>
          <a:xfrm>
            <a:off x="446856" y="1268760"/>
            <a:ext cx="5637312" cy="4478338"/>
          </a:xfrm>
          <a:prstGeom prst="rect">
            <a:avLst/>
          </a:prstGeom>
          <a:noFill/>
          <a:ln>
            <a:noFill/>
          </a:ln>
        </p:spPr>
        <p:txBody>
          <a:bodyPr>
            <a:normAutofit fontScale="92500" lnSpcReduction="10000"/>
          </a:bodyPr>
          <a:lstStyle/>
          <a:p>
            <a:pPr marL="0" indent="0">
              <a:buNone/>
            </a:pPr>
            <a:r>
              <a:rPr lang="de-DE" altLang="de-DE" sz="2400" dirty="0" smtClean="0"/>
              <a:t>Ergänzungen</a:t>
            </a:r>
          </a:p>
          <a:p>
            <a:pPr>
              <a:buFontTx/>
              <a:buChar char="-"/>
            </a:pPr>
            <a:r>
              <a:rPr lang="de-DE" altLang="de-DE" sz="2000" dirty="0" smtClean="0"/>
              <a:t>u. a. ein neuer Inhaltsbereich 4: „Professionalisierung“</a:t>
            </a:r>
          </a:p>
          <a:p>
            <a:pPr marL="0" indent="0">
              <a:buNone/>
            </a:pPr>
            <a:endParaRPr lang="de-DE" altLang="de-DE" sz="1400" dirty="0" smtClean="0"/>
          </a:p>
          <a:p>
            <a:pPr marL="0" indent="0">
              <a:buNone/>
            </a:pPr>
            <a:r>
              <a:rPr lang="de-DE" altLang="de-DE" sz="2400" dirty="0" smtClean="0"/>
              <a:t>Verschiebungen </a:t>
            </a:r>
          </a:p>
          <a:p>
            <a:pPr>
              <a:buFontTx/>
              <a:buChar char="-"/>
            </a:pPr>
            <a:r>
              <a:rPr lang="de-DE" altLang="de-DE" sz="2000" dirty="0" smtClean="0"/>
              <a:t>u. a. Inhaltsbereich 3: „3.1 Werte- und Normenreflexion “</a:t>
            </a:r>
          </a:p>
          <a:p>
            <a:pPr marL="0" indent="0">
              <a:buNone/>
            </a:pPr>
            <a:endParaRPr lang="de-DE" altLang="de-DE" sz="2000" dirty="0" smtClean="0"/>
          </a:p>
          <a:p>
            <a:pPr marL="0" indent="0">
              <a:buNone/>
            </a:pPr>
            <a:r>
              <a:rPr lang="de-DE" altLang="de-DE" sz="2400" dirty="0" smtClean="0"/>
              <a:t>Streichungen </a:t>
            </a:r>
          </a:p>
          <a:p>
            <a:pPr>
              <a:buFontTx/>
              <a:buChar char="-"/>
            </a:pPr>
            <a:r>
              <a:rPr lang="de-DE" altLang="de-DE" sz="2000" dirty="0" smtClean="0"/>
              <a:t>u. a. „Dimension 2.11 Ganztag und Übermittagsbetreuung“ (ehemals)</a:t>
            </a:r>
          </a:p>
          <a:p>
            <a:pPr marL="0" indent="0">
              <a:buNone/>
            </a:pPr>
            <a:endParaRPr lang="de-DE" altLang="de-DE" sz="1400" dirty="0" smtClean="0"/>
          </a:p>
          <a:p>
            <a:pPr marL="0" indent="0">
              <a:buNone/>
            </a:pPr>
            <a:r>
              <a:rPr lang="de-DE" altLang="de-DE" sz="2400" dirty="0" smtClean="0"/>
              <a:t>Fokussierung</a:t>
            </a:r>
          </a:p>
          <a:p>
            <a:pPr>
              <a:buFontTx/>
              <a:buChar char="-"/>
            </a:pPr>
            <a:r>
              <a:rPr lang="de-DE" altLang="de-DE" sz="2000" dirty="0" smtClean="0"/>
              <a:t>u. a. „Lehren und Lernen im digitalen Wandel“</a:t>
            </a:r>
          </a:p>
          <a:p>
            <a:pPr marL="0" indent="0">
              <a:buNone/>
            </a:pPr>
            <a:endParaRPr lang="de-DE" altLang="de-DE" sz="2000" dirty="0" smtClean="0"/>
          </a:p>
          <a:p>
            <a:pPr marL="0" indent="0">
              <a:buNone/>
            </a:pPr>
            <a:endParaRPr lang="de-DE" altLang="de-DE" sz="2000" dirty="0" smtClean="0"/>
          </a:p>
        </p:txBody>
      </p:sp>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13</a:t>
            </a:fld>
            <a:endParaRPr lang="de-DE" sz="1400" dirty="0">
              <a:solidFill>
                <a:schemeClr val="bg1">
                  <a:lumMod val="50000"/>
                </a:schemeClr>
              </a:solidFill>
              <a:latin typeface="Veranda"/>
            </a:endParaRPr>
          </a:p>
        </p:txBody>
      </p:sp>
      <p:sp>
        <p:nvSpPr>
          <p:cNvPr id="7" name="Titel 1"/>
          <p:cNvSpPr txBox="1">
            <a:spLocks/>
          </p:cNvSpPr>
          <p:nvPr/>
        </p:nvSpPr>
        <p:spPr bwMode="auto">
          <a:xfrm>
            <a:off x="251520" y="691356"/>
            <a:ext cx="712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sz="1800" dirty="0" smtClean="0"/>
              <a:t>2.2 Unterschiede</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p:cNvPicPr>
            <a:picLocks noChangeAspect="1"/>
          </p:cNvPicPr>
          <p:nvPr/>
        </p:nvPicPr>
        <p:blipFill>
          <a:blip r:embed="rId3"/>
          <a:stretch>
            <a:fillRect/>
          </a:stretch>
        </p:blipFill>
        <p:spPr>
          <a:xfrm>
            <a:off x="5868144" y="1772816"/>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90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1259632" y="3068960"/>
            <a:ext cx="6400800" cy="1752600"/>
          </a:xfrm>
        </p:spPr>
        <p:txBody>
          <a:bodyPr/>
          <a:lstStyle/>
          <a:p>
            <a:r>
              <a:rPr lang="de-DE" dirty="0" smtClean="0"/>
              <a:t>2.3 Differenzierte Betrachtung</a:t>
            </a:r>
            <a:endParaRPr lang="de-DE" dirty="0"/>
          </a:p>
        </p:txBody>
      </p:sp>
    </p:spTree>
    <p:extLst>
      <p:ext uri="{BB962C8B-B14F-4D97-AF65-F5344CB8AC3E}">
        <p14:creationId xmlns:p14="http://schemas.microsoft.com/office/powerpoint/2010/main" val="3609622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736" y="1160744"/>
            <a:ext cx="1440000" cy="738664"/>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2267904"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780072"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529208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6804080" y="1147552"/>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2268072" y="1934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2268072"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756072" y="194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prstClr val="black"/>
                </a:solidFill>
                <a:effectLst/>
                <a:uLnTx/>
                <a:uFillTx/>
                <a:latin typeface="Calibri"/>
                <a:ea typeface="+mn-ea"/>
                <a:cs typeface="+mn-cs"/>
              </a:rPr>
              <a:t>Fachliche und überfachliche Kompetenzerwartungen</a:t>
            </a:r>
          </a:p>
        </p:txBody>
      </p:sp>
      <p:sp>
        <p:nvSpPr>
          <p:cNvPr id="14" name="Textfeld 13"/>
          <p:cNvSpPr txBox="1"/>
          <p:nvPr/>
        </p:nvSpPr>
        <p:spPr>
          <a:xfrm>
            <a:off x="755568"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5292080" y="2385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755568" y="28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5292080" y="2817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780072" y="194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780072" y="2373945"/>
            <a:ext cx="1440000" cy="40011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5292080" y="1953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Pädagogische Führung</a:t>
            </a:r>
          </a:p>
        </p:txBody>
      </p:sp>
      <p:sp>
        <p:nvSpPr>
          <p:cNvPr id="21" name="Textfeld 20"/>
          <p:cNvSpPr txBox="1"/>
          <p:nvPr/>
        </p:nvSpPr>
        <p:spPr>
          <a:xfrm>
            <a:off x="2268072" y="4117334"/>
            <a:ext cx="1440000"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2267896" y="28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2268072" y="3253334"/>
            <a:ext cx="1440000"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2268072" y="36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2268072" y="4480084"/>
            <a:ext cx="1440000" cy="507831"/>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Bildungssprache und sprachsensibler Fachunterricht</a:t>
            </a:r>
          </a:p>
        </p:txBody>
      </p:sp>
      <p:sp>
        <p:nvSpPr>
          <p:cNvPr id="26" name="Textfeld 25"/>
          <p:cNvSpPr txBox="1"/>
          <p:nvPr/>
        </p:nvSpPr>
        <p:spPr>
          <a:xfrm>
            <a:off x="2268072" y="49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2268072" y="541333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2268072" y="583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2268072" y="626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5292080" y="3249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5292080" y="3681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2" name="Textfeld 31"/>
          <p:cNvSpPr txBox="1"/>
          <p:nvPr/>
        </p:nvSpPr>
        <p:spPr>
          <a:xfrm>
            <a:off x="5292080" y="4113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Lehrerausbildung</a:t>
            </a:r>
          </a:p>
        </p:txBody>
      </p:sp>
      <p:sp>
        <p:nvSpPr>
          <p:cNvPr id="33" name="Textfeld 32"/>
          <p:cNvSpPr txBox="1"/>
          <p:nvPr/>
        </p:nvSpPr>
        <p:spPr>
          <a:xfrm>
            <a:off x="5292080" y="454516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6804576" y="194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680408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6804080" y="28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6804080" y="32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6804080" y="36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6804080" y="41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6804080" y="45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6804080" y="49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780072" y="2805945"/>
            <a:ext cx="1440000" cy="40011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780072" y="32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780072" y="36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780072" y="41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Externe Kooperation und Vernetzung</a:t>
            </a:r>
          </a:p>
        </p:txBody>
      </p:sp>
      <p:sp>
        <p:nvSpPr>
          <p:cNvPr id="46" name="Textfeld 45"/>
          <p:cNvSpPr txBox="1"/>
          <p:nvPr/>
        </p:nvSpPr>
        <p:spPr>
          <a:xfrm>
            <a:off x="3780072" y="4536000"/>
            <a:ext cx="1440000" cy="40011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itel 1"/>
          <p:cNvSpPr txBox="1">
            <a:spLocks/>
          </p:cNvSpPr>
          <p:nvPr/>
        </p:nvSpPr>
        <p:spPr>
          <a:xfrm>
            <a:off x="395536" y="692696"/>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tabLst>
                <a:tab pos="539750" algn="l"/>
              </a:tabLst>
            </a:pPr>
            <a:r>
              <a:rPr lang="de-DE" altLang="de-DE"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Der Referenzrahmen Schulqualität NRW </a:t>
            </a:r>
            <a:r>
              <a:rPr lang="de-DE" altLang="de-DE"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(Veröffentlichung 2014)</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97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736"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2267904"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780072"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529208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6804256"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2267568"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2268072"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755568" y="193066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prstClr val="black"/>
                </a:solidFill>
                <a:effectLst/>
                <a:uLnTx/>
                <a:uFillTx/>
                <a:latin typeface="Calibri"/>
                <a:ea typeface="+mn-ea"/>
                <a:cs typeface="+mn-cs"/>
              </a:rPr>
              <a:t>Fachliche und überfachliche Kompetenzerwartungen</a:t>
            </a:r>
          </a:p>
        </p:txBody>
      </p:sp>
      <p:sp>
        <p:nvSpPr>
          <p:cNvPr id="14" name="Textfeld 13"/>
          <p:cNvSpPr txBox="1"/>
          <p:nvPr/>
        </p:nvSpPr>
        <p:spPr>
          <a:xfrm>
            <a:off x="755568"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529208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755568"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529208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780072"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780072"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529208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Pädagogische Führung</a:t>
            </a:r>
          </a:p>
        </p:txBody>
      </p:sp>
      <p:sp>
        <p:nvSpPr>
          <p:cNvPr id="21" name="Textfeld 20"/>
          <p:cNvSpPr txBox="1"/>
          <p:nvPr/>
        </p:nvSpPr>
        <p:spPr>
          <a:xfrm>
            <a:off x="2268072"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2267896"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2268072"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2268072"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2268072"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2268072"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2268072"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2268072"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2268072"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529208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529208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2" name="Textfeld 31"/>
          <p:cNvSpPr txBox="1"/>
          <p:nvPr/>
        </p:nvSpPr>
        <p:spPr>
          <a:xfrm>
            <a:off x="529208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Lehrerausbildung</a:t>
            </a:r>
          </a:p>
        </p:txBody>
      </p:sp>
      <p:sp>
        <p:nvSpPr>
          <p:cNvPr id="33" name="Textfeld 32"/>
          <p:cNvSpPr txBox="1"/>
          <p:nvPr/>
        </p:nvSpPr>
        <p:spPr>
          <a:xfrm>
            <a:off x="529208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6804576"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680408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680408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680408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680408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680408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680408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680408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780072"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780072"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780072"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780072"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Externe Kooperation und Vernetzung</a:t>
            </a:r>
          </a:p>
        </p:txBody>
      </p:sp>
      <p:sp>
        <p:nvSpPr>
          <p:cNvPr id="46" name="Textfeld 45"/>
          <p:cNvSpPr txBox="1"/>
          <p:nvPr/>
        </p:nvSpPr>
        <p:spPr>
          <a:xfrm>
            <a:off x="3780072"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Tree>
    <p:extLst>
      <p:ext uri="{BB962C8B-B14F-4D97-AF65-F5344CB8AC3E}">
        <p14:creationId xmlns:p14="http://schemas.microsoft.com/office/powerpoint/2010/main" val="28271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72222E-6 7.40741E-7 L -0.07864 7.40741E-7 " pathEditMode="relative" rAng="0" ptsTypes="AA">
                                      <p:cBhvr>
                                        <p:cTn id="6" dur="2000" fill="hold"/>
                                        <p:tgtEl>
                                          <p:spTgt spid="2"/>
                                        </p:tgtEl>
                                        <p:attrNameLst>
                                          <p:attrName>ppt_x</p:attrName>
                                          <p:attrName>ppt_y</p:attrName>
                                        </p:attrNameLst>
                                      </p:cBhvr>
                                      <p:rCtr x="-3941" y="0"/>
                                    </p:animMotion>
                                  </p:childTnLst>
                                </p:cTn>
                              </p:par>
                              <p:par>
                                <p:cTn id="7" presetID="35" presetClass="path" presetSubtype="0" accel="50000" decel="50000" fill="hold" grpId="0" nodeType="withEffect">
                                  <p:stCondLst>
                                    <p:cond delay="0"/>
                                  </p:stCondLst>
                                  <p:childTnLst>
                                    <p:animMotion origin="layout" path="M -4.72222E-6 3.33333E-6 L -0.07864 3.33333E-6 " pathEditMode="relative" rAng="0" ptsTypes="AA">
                                      <p:cBhvr>
                                        <p:cTn id="8" dur="2000" fill="hold"/>
                                        <p:tgtEl>
                                          <p:spTgt spid="13"/>
                                        </p:tgtEl>
                                        <p:attrNameLst>
                                          <p:attrName>ppt_x</p:attrName>
                                          <p:attrName>ppt_y</p:attrName>
                                        </p:attrNameLst>
                                      </p:cBhvr>
                                      <p:rCtr x="-3941" y="0"/>
                                    </p:animMotion>
                                  </p:childTnLst>
                                </p:cTn>
                              </p:par>
                              <p:par>
                                <p:cTn id="9" presetID="35" presetClass="path" presetSubtype="0" accel="50000" decel="50000" fill="hold" grpId="0" nodeType="withEffect">
                                  <p:stCondLst>
                                    <p:cond delay="0"/>
                                  </p:stCondLst>
                                  <p:childTnLst>
                                    <p:animMotion origin="layout" path="M -4.72222E-6 -1.48148E-6 L -0.07864 -1.48148E-6 " pathEditMode="relative" rAng="0" ptsTypes="AA">
                                      <p:cBhvr>
                                        <p:cTn id="10" dur="2000" fill="hold"/>
                                        <p:tgtEl>
                                          <p:spTgt spid="14"/>
                                        </p:tgtEl>
                                        <p:attrNameLst>
                                          <p:attrName>ppt_x</p:attrName>
                                          <p:attrName>ppt_y</p:attrName>
                                        </p:attrNameLst>
                                      </p:cBhvr>
                                      <p:rCtr x="-3941" y="0"/>
                                    </p:animMotion>
                                  </p:childTnLst>
                                </p:cTn>
                              </p:par>
                              <p:par>
                                <p:cTn id="11" presetID="35" presetClass="path" presetSubtype="0" accel="50000" decel="50000" fill="hold" grpId="0" nodeType="withEffect">
                                  <p:stCondLst>
                                    <p:cond delay="0"/>
                                  </p:stCondLst>
                                  <p:childTnLst>
                                    <p:animMotion origin="layout" path="M -4.72222E-6 -2.22222E-6 L -0.07864 -2.22222E-6 " pathEditMode="relative" rAng="0" ptsTypes="AA">
                                      <p:cBhvr>
                                        <p:cTn id="12" dur="2000" fill="hold"/>
                                        <p:tgtEl>
                                          <p:spTgt spid="16"/>
                                        </p:tgtEl>
                                        <p:attrNameLst>
                                          <p:attrName>ppt_x</p:attrName>
                                          <p:attrName>ppt_y</p:attrName>
                                        </p:attrNameLst>
                                      </p:cBhvr>
                                      <p:rCtr x="-3941" y="0"/>
                                    </p:animMotion>
                                  </p:childTnLst>
                                </p:cTn>
                              </p:par>
                              <p:par>
                                <p:cTn id="13" presetID="35" presetClass="path" presetSubtype="0" accel="50000" decel="50000" fill="hold" grpId="0" nodeType="withEffect">
                                  <p:stCondLst>
                                    <p:cond delay="0"/>
                                  </p:stCondLst>
                                  <p:childTnLst>
                                    <p:animMotion origin="layout" path="M 3.88889E-6 7.40741E-7 L -0.07865 7.40741E-7 " pathEditMode="relative" rAng="0" ptsTypes="AA">
                                      <p:cBhvr>
                                        <p:cTn id="14" dur="2000" fill="hold"/>
                                        <p:tgtEl>
                                          <p:spTgt spid="6"/>
                                        </p:tgtEl>
                                        <p:attrNameLst>
                                          <p:attrName>ppt_x</p:attrName>
                                          <p:attrName>ppt_y</p:attrName>
                                        </p:attrNameLst>
                                      </p:cBhvr>
                                      <p:rCtr x="-3941" y="0"/>
                                    </p:animMotion>
                                  </p:childTnLst>
                                </p:cTn>
                              </p:par>
                              <p:par>
                                <p:cTn id="15" presetID="35" presetClass="path" presetSubtype="0" accel="50000" decel="50000" fill="hold" grpId="0" nodeType="withEffect">
                                  <p:stCondLst>
                                    <p:cond delay="0"/>
                                  </p:stCondLst>
                                  <p:childTnLst>
                                    <p:animMotion origin="layout" path="M -2.5E-6 3.33333E-6 L -0.07864 0.00069 " pathEditMode="relative" rAng="0" ptsTypes="AA">
                                      <p:cBhvr>
                                        <p:cTn id="16" dur="2000" fill="hold"/>
                                        <p:tgtEl>
                                          <p:spTgt spid="11"/>
                                        </p:tgtEl>
                                        <p:attrNameLst>
                                          <p:attrName>ppt_x</p:attrName>
                                          <p:attrName>ppt_y</p:attrName>
                                        </p:attrNameLst>
                                      </p:cBhvr>
                                      <p:rCtr x="-3941" y="23"/>
                                    </p:animMotion>
                                  </p:childTnLst>
                                </p:cTn>
                              </p:par>
                              <p:par>
                                <p:cTn id="17" presetID="35" presetClass="path" presetSubtype="0" accel="50000" decel="50000" fill="hold" grpId="0" nodeType="withEffect">
                                  <p:stCondLst>
                                    <p:cond delay="0"/>
                                  </p:stCondLst>
                                  <p:childTnLst>
                                    <p:animMotion origin="layout" path="M 3.88889E-6 -1.48148E-6 L -0.07882 -0.00116 " pathEditMode="relative" rAng="0" ptsTypes="AA">
                                      <p:cBhvr>
                                        <p:cTn id="18" dur="2000" fill="hold"/>
                                        <p:tgtEl>
                                          <p:spTgt spid="12"/>
                                        </p:tgtEl>
                                        <p:attrNameLst>
                                          <p:attrName>ppt_x</p:attrName>
                                          <p:attrName>ppt_y</p:attrName>
                                        </p:attrNameLst>
                                      </p:cBhvr>
                                      <p:rCtr x="-3941" y="-69"/>
                                    </p:animMotion>
                                  </p:childTnLst>
                                </p:cTn>
                              </p:par>
                              <p:par>
                                <p:cTn id="19" presetID="35" presetClass="path" presetSubtype="0" accel="50000" decel="50000" fill="hold" grpId="0" nodeType="withEffect">
                                  <p:stCondLst>
                                    <p:cond delay="0"/>
                                  </p:stCondLst>
                                  <p:childTnLst>
                                    <p:animMotion origin="layout" path="M 3.88889E-6 -2.22222E-6 L -0.07882 -0.00116 " pathEditMode="relative" rAng="0" ptsTypes="AA">
                                      <p:cBhvr>
                                        <p:cTn id="20" dur="2000" fill="hold"/>
                                        <p:tgtEl>
                                          <p:spTgt spid="22"/>
                                        </p:tgtEl>
                                        <p:attrNameLst>
                                          <p:attrName>ppt_x</p:attrName>
                                          <p:attrName>ppt_y</p:attrName>
                                        </p:attrNameLst>
                                      </p:cBhvr>
                                      <p:rCtr x="-3941" y="-69"/>
                                    </p:animMotion>
                                  </p:childTnLst>
                                </p:cTn>
                              </p:par>
                              <p:par>
                                <p:cTn id="21" presetID="35" presetClass="path" presetSubtype="0" accel="50000" decel="50000" fill="hold" grpId="0" nodeType="withEffect">
                                  <p:stCondLst>
                                    <p:cond delay="0"/>
                                  </p:stCondLst>
                                  <p:childTnLst>
                                    <p:animMotion origin="layout" path="M 3.88889E-6 -1.48148E-6 L -0.07882 -0.00116 " pathEditMode="relative" rAng="0" ptsTypes="AA">
                                      <p:cBhvr>
                                        <p:cTn id="22" dur="2000" fill="hold"/>
                                        <p:tgtEl>
                                          <p:spTgt spid="23"/>
                                        </p:tgtEl>
                                        <p:attrNameLst>
                                          <p:attrName>ppt_x</p:attrName>
                                          <p:attrName>ppt_y</p:attrName>
                                        </p:attrNameLst>
                                      </p:cBhvr>
                                      <p:rCtr x="-3941" y="-69"/>
                                    </p:animMotion>
                                  </p:childTnLst>
                                </p:cTn>
                              </p:par>
                              <p:par>
                                <p:cTn id="23" presetID="35" presetClass="path" presetSubtype="0" accel="50000" decel="50000" fill="hold" grpId="0" nodeType="withEffect">
                                  <p:stCondLst>
                                    <p:cond delay="0"/>
                                  </p:stCondLst>
                                  <p:childTnLst>
                                    <p:animMotion origin="layout" path="M 3.88889E-6 -4.44444E-6 L -0.07882 -0.00138 " pathEditMode="relative" rAng="0" ptsTypes="AA">
                                      <p:cBhvr>
                                        <p:cTn id="24" dur="2000" fill="hold"/>
                                        <p:tgtEl>
                                          <p:spTgt spid="24"/>
                                        </p:tgtEl>
                                        <p:attrNameLst>
                                          <p:attrName>ppt_x</p:attrName>
                                          <p:attrName>ppt_y</p:attrName>
                                        </p:attrNameLst>
                                      </p:cBhvr>
                                      <p:rCtr x="-3941" y="-69"/>
                                    </p:animMotion>
                                  </p:childTnLst>
                                </p:cTn>
                              </p:par>
                              <p:par>
                                <p:cTn id="25" presetID="35" presetClass="path" presetSubtype="0" accel="50000" decel="50000" fill="hold" grpId="0" nodeType="withEffect">
                                  <p:stCondLst>
                                    <p:cond delay="0"/>
                                  </p:stCondLst>
                                  <p:childTnLst>
                                    <p:animMotion origin="layout" path="M 3.88889E-6 2.59259E-6 L -0.07882 -0.00139 " pathEditMode="relative" rAng="0" ptsTypes="AA">
                                      <p:cBhvr>
                                        <p:cTn id="26" dur="2000" fill="hold"/>
                                        <p:tgtEl>
                                          <p:spTgt spid="21"/>
                                        </p:tgtEl>
                                        <p:attrNameLst>
                                          <p:attrName>ppt_x</p:attrName>
                                          <p:attrName>ppt_y</p:attrName>
                                        </p:attrNameLst>
                                      </p:cBhvr>
                                      <p:rCtr x="-3941" y="-69"/>
                                    </p:animMotion>
                                  </p:childTnLst>
                                </p:cTn>
                              </p:par>
                              <p:par>
                                <p:cTn id="27" presetID="35" presetClass="path" presetSubtype="0" accel="50000" decel="50000" fill="hold" grpId="0" nodeType="withEffect">
                                  <p:stCondLst>
                                    <p:cond delay="0"/>
                                  </p:stCondLst>
                                  <p:childTnLst>
                                    <p:animMotion origin="layout" path="M 3.88889E-6 -1.85185E-6 L -0.07882 -0.00139 " pathEditMode="relative" rAng="0" ptsTypes="AA">
                                      <p:cBhvr>
                                        <p:cTn id="28" dur="2000" fill="hold"/>
                                        <p:tgtEl>
                                          <p:spTgt spid="25"/>
                                        </p:tgtEl>
                                        <p:attrNameLst>
                                          <p:attrName>ppt_x</p:attrName>
                                          <p:attrName>ppt_y</p:attrName>
                                        </p:attrNameLst>
                                      </p:cBhvr>
                                      <p:rCtr x="-3941" y="-69"/>
                                    </p:animMotion>
                                  </p:childTnLst>
                                </p:cTn>
                              </p:par>
                              <p:par>
                                <p:cTn id="29" presetID="35" presetClass="path" presetSubtype="0" accel="50000" decel="50000" fill="hold" grpId="0" nodeType="withEffect">
                                  <p:stCondLst>
                                    <p:cond delay="0"/>
                                  </p:stCondLst>
                                  <p:childTnLst>
                                    <p:animMotion origin="layout" path="M 3.88889E-6 -4.81481E-6 L -0.07882 -0.00115 " pathEditMode="relative" rAng="0" ptsTypes="AA">
                                      <p:cBhvr>
                                        <p:cTn id="30" dur="2000" fill="hold"/>
                                        <p:tgtEl>
                                          <p:spTgt spid="26"/>
                                        </p:tgtEl>
                                        <p:attrNameLst>
                                          <p:attrName>ppt_x</p:attrName>
                                          <p:attrName>ppt_y</p:attrName>
                                        </p:attrNameLst>
                                      </p:cBhvr>
                                      <p:rCtr x="-3941" y="-69"/>
                                    </p:animMotion>
                                  </p:childTnLst>
                                </p:cTn>
                              </p:par>
                              <p:par>
                                <p:cTn id="31" presetID="35" presetClass="path" presetSubtype="0" accel="50000" decel="50000" fill="hold" grpId="0" nodeType="withEffect">
                                  <p:stCondLst>
                                    <p:cond delay="0"/>
                                  </p:stCondLst>
                                  <p:childTnLst>
                                    <p:animMotion origin="layout" path="M 3.88889E-6 2.22222E-6 L -0.07882 -0.00301 " pathEditMode="relative" rAng="0" ptsTypes="AA">
                                      <p:cBhvr>
                                        <p:cTn id="32" dur="2000" fill="hold"/>
                                        <p:tgtEl>
                                          <p:spTgt spid="27"/>
                                        </p:tgtEl>
                                        <p:attrNameLst>
                                          <p:attrName>ppt_x</p:attrName>
                                          <p:attrName>ppt_y</p:attrName>
                                        </p:attrNameLst>
                                      </p:cBhvr>
                                      <p:rCtr x="-3941" y="-162"/>
                                    </p:animMotion>
                                  </p:childTnLst>
                                </p:cTn>
                              </p:par>
                              <p:par>
                                <p:cTn id="33" presetID="35" presetClass="path" presetSubtype="0" accel="50000" decel="50000" fill="hold" grpId="0" nodeType="withEffect">
                                  <p:stCondLst>
                                    <p:cond delay="0"/>
                                  </p:stCondLst>
                                  <p:childTnLst>
                                    <p:animMotion origin="layout" path="M 3.88889E-6 -7.40741E-7 L -0.07882 -0.00116 " pathEditMode="relative" rAng="0" ptsTypes="AA">
                                      <p:cBhvr>
                                        <p:cTn id="34" dur="2000" fill="hold"/>
                                        <p:tgtEl>
                                          <p:spTgt spid="28"/>
                                        </p:tgtEl>
                                        <p:attrNameLst>
                                          <p:attrName>ppt_x</p:attrName>
                                          <p:attrName>ppt_y</p:attrName>
                                        </p:attrNameLst>
                                      </p:cBhvr>
                                      <p:rCtr x="-3941" y="-69"/>
                                    </p:animMotion>
                                  </p:childTnLst>
                                </p:cTn>
                              </p:par>
                              <p:par>
                                <p:cTn id="35" presetID="35" presetClass="path" presetSubtype="0" accel="50000" decel="50000" fill="hold" grpId="0" nodeType="withEffect">
                                  <p:stCondLst>
                                    <p:cond delay="0"/>
                                  </p:stCondLst>
                                  <p:childTnLst>
                                    <p:animMotion origin="layout" path="M 3.88889E-6 -3.7037E-6 L -0.07882 -0.00115 " pathEditMode="relative" rAng="0" ptsTypes="AA">
                                      <p:cBhvr>
                                        <p:cTn id="36" dur="2000" fill="hold"/>
                                        <p:tgtEl>
                                          <p:spTgt spid="29"/>
                                        </p:tgtEl>
                                        <p:attrNameLst>
                                          <p:attrName>ppt_x</p:attrName>
                                          <p:attrName>ppt_y</p:attrName>
                                        </p:attrNameLst>
                                      </p:cBhvr>
                                      <p:rCtr x="-3941" y="-69"/>
                                    </p:animMotion>
                                  </p:childTnLst>
                                </p:cTn>
                              </p:par>
                              <p:par>
                                <p:cTn id="37" presetID="35" presetClass="path" presetSubtype="0" accel="50000" decel="50000" fill="hold" grpId="0" nodeType="withEffect">
                                  <p:stCondLst>
                                    <p:cond delay="0"/>
                                  </p:stCondLst>
                                  <p:childTnLst>
                                    <p:animMotion origin="layout" path="M -3.88889E-6 4.81481E-6 L -0.07864 -0.00116 " pathEditMode="relative" rAng="0" ptsTypes="AA">
                                      <p:cBhvr>
                                        <p:cTn id="38" dur="2000" fill="hold"/>
                                        <p:tgtEl>
                                          <p:spTgt spid="18"/>
                                        </p:tgtEl>
                                        <p:attrNameLst>
                                          <p:attrName>ppt_x</p:attrName>
                                          <p:attrName>ppt_y</p:attrName>
                                        </p:attrNameLst>
                                      </p:cBhvr>
                                      <p:rCtr x="-3941" y="-69"/>
                                    </p:animMotion>
                                  </p:childTnLst>
                                </p:cTn>
                              </p:par>
                              <p:par>
                                <p:cTn id="39" presetID="35" presetClass="path" presetSubtype="0" accel="50000" decel="50000" fill="hold" grpId="0" nodeType="withEffect">
                                  <p:stCondLst>
                                    <p:cond delay="0"/>
                                  </p:stCondLst>
                                  <p:childTnLst>
                                    <p:animMotion origin="layout" path="M -3.88889E-6 -1.48148E-6 L -0.07864 -0.00116 " pathEditMode="relative" rAng="0" ptsTypes="AA">
                                      <p:cBhvr>
                                        <p:cTn id="40" dur="2000" fill="hold"/>
                                        <p:tgtEl>
                                          <p:spTgt spid="19"/>
                                        </p:tgtEl>
                                        <p:attrNameLst>
                                          <p:attrName>ppt_x</p:attrName>
                                          <p:attrName>ppt_y</p:attrName>
                                        </p:attrNameLst>
                                      </p:cBhvr>
                                      <p:rCtr x="-3941" y="-69"/>
                                    </p:animMotion>
                                  </p:childTnLst>
                                </p:cTn>
                              </p:par>
                              <p:par>
                                <p:cTn id="41" presetID="35" presetClass="path" presetSubtype="0" accel="50000" decel="50000" fill="hold" grpId="0" nodeType="withEffect">
                                  <p:stCondLst>
                                    <p:cond delay="0"/>
                                  </p:stCondLst>
                                  <p:childTnLst>
                                    <p:animMotion origin="layout" path="M -3.88889E-6 -2.22222E-6 L -0.07864 -0.00139 " pathEditMode="relative" rAng="0" ptsTypes="AA">
                                      <p:cBhvr>
                                        <p:cTn id="42" dur="2000" fill="hold"/>
                                        <p:tgtEl>
                                          <p:spTgt spid="42"/>
                                        </p:tgtEl>
                                        <p:attrNameLst>
                                          <p:attrName>ppt_x</p:attrName>
                                          <p:attrName>ppt_y</p:attrName>
                                        </p:attrNameLst>
                                      </p:cBhvr>
                                      <p:rCtr x="-3941" y="-69"/>
                                    </p:animMotion>
                                  </p:childTnLst>
                                </p:cTn>
                              </p:par>
                              <p:par>
                                <p:cTn id="43" presetID="35" presetClass="path" presetSubtype="0" accel="50000" decel="50000" fill="hold" grpId="0" nodeType="withEffect">
                                  <p:stCondLst>
                                    <p:cond delay="0"/>
                                  </p:stCondLst>
                                  <p:childTnLst>
                                    <p:animMotion origin="layout" path="M -3.88889E-6 -1.48148E-6 L -0.07864 -0.00116 " pathEditMode="relative" rAng="0" ptsTypes="AA">
                                      <p:cBhvr>
                                        <p:cTn id="44" dur="2000" fill="hold"/>
                                        <p:tgtEl>
                                          <p:spTgt spid="43"/>
                                        </p:tgtEl>
                                        <p:attrNameLst>
                                          <p:attrName>ppt_x</p:attrName>
                                          <p:attrName>ppt_y</p:attrName>
                                        </p:attrNameLst>
                                      </p:cBhvr>
                                      <p:rCtr x="-3941" y="-69"/>
                                    </p:animMotion>
                                  </p:childTnLst>
                                </p:cTn>
                              </p:par>
                              <p:par>
                                <p:cTn id="45" presetID="35" presetClass="path" presetSubtype="0" accel="50000" decel="50000" fill="hold" grpId="0" nodeType="withEffect">
                                  <p:stCondLst>
                                    <p:cond delay="0"/>
                                  </p:stCondLst>
                                  <p:childTnLst>
                                    <p:animMotion origin="layout" path="M -3.88889E-6 -4.44444E-6 L -0.07864 -0.00138 " pathEditMode="relative" rAng="0" ptsTypes="AA">
                                      <p:cBhvr>
                                        <p:cTn id="46" dur="2000" fill="hold"/>
                                        <p:tgtEl>
                                          <p:spTgt spid="44"/>
                                        </p:tgtEl>
                                        <p:attrNameLst>
                                          <p:attrName>ppt_x</p:attrName>
                                          <p:attrName>ppt_y</p:attrName>
                                        </p:attrNameLst>
                                      </p:cBhvr>
                                      <p:rCtr x="-3941" y="-69"/>
                                    </p:animMotion>
                                  </p:childTnLst>
                                </p:cTn>
                              </p:par>
                              <p:par>
                                <p:cTn id="47" presetID="35" presetClass="path" presetSubtype="0" accel="50000" decel="50000" fill="hold" grpId="0" nodeType="withEffect">
                                  <p:stCondLst>
                                    <p:cond delay="0"/>
                                  </p:stCondLst>
                                  <p:childTnLst>
                                    <p:animMotion origin="layout" path="M -3.88889E-6 2.59259E-6 L -0.07864 -0.00139 " pathEditMode="relative" rAng="0" ptsTypes="AA">
                                      <p:cBhvr>
                                        <p:cTn id="48" dur="2000" fill="hold"/>
                                        <p:tgtEl>
                                          <p:spTgt spid="45"/>
                                        </p:tgtEl>
                                        <p:attrNameLst>
                                          <p:attrName>ppt_x</p:attrName>
                                          <p:attrName>ppt_y</p:attrName>
                                        </p:attrNameLst>
                                      </p:cBhvr>
                                      <p:rCtr x="-3941" y="-69"/>
                                    </p:animMotion>
                                  </p:childTnLst>
                                </p:cTn>
                              </p:par>
                              <p:par>
                                <p:cTn id="49" presetID="35" presetClass="path" presetSubtype="0" accel="50000" decel="50000" fill="hold" grpId="0" nodeType="withEffect">
                                  <p:stCondLst>
                                    <p:cond delay="0"/>
                                  </p:stCondLst>
                                  <p:childTnLst>
                                    <p:animMotion origin="layout" path="M -3.88889E-6 -3.7037E-7 L -0.07864 -0.00162 " pathEditMode="relative" rAng="0" ptsTypes="AA">
                                      <p:cBhvr>
                                        <p:cTn id="50" dur="2000" fill="hold"/>
                                        <p:tgtEl>
                                          <p:spTgt spid="46"/>
                                        </p:tgtEl>
                                        <p:attrNameLst>
                                          <p:attrName>ppt_x</p:attrName>
                                          <p:attrName>ppt_y</p:attrName>
                                        </p:attrNameLst>
                                      </p:cBhvr>
                                      <p:rCtr x="-3941" y="-93"/>
                                    </p:animMotion>
                                  </p:childTnLst>
                                </p:cTn>
                              </p:par>
                              <p:par>
                                <p:cTn id="51" presetID="63" presetClass="path" presetSubtype="0" accel="50000" decel="50000" fill="hold" grpId="0" nodeType="withEffect">
                                  <p:stCondLst>
                                    <p:cond delay="0"/>
                                  </p:stCondLst>
                                  <p:childTnLst>
                                    <p:animMotion origin="layout" path="M -3.05556E-6 4.81481E-6 L 0.08681 -0.00116 " pathEditMode="relative" rAng="0" ptsTypes="AA">
                                      <p:cBhvr>
                                        <p:cTn id="52" dur="2000" fill="hold"/>
                                        <p:tgtEl>
                                          <p:spTgt spid="34"/>
                                        </p:tgtEl>
                                        <p:attrNameLst>
                                          <p:attrName>ppt_x</p:attrName>
                                          <p:attrName>ppt_y</p:attrName>
                                        </p:attrNameLst>
                                      </p:cBhvr>
                                      <p:rCtr x="4340" y="-69"/>
                                    </p:animMotion>
                                  </p:childTnLst>
                                </p:cTn>
                              </p:par>
                              <p:par>
                                <p:cTn id="53" presetID="63" presetClass="path" presetSubtype="0" accel="50000" decel="50000" fill="hold" grpId="0" nodeType="withEffect">
                                  <p:stCondLst>
                                    <p:cond delay="0"/>
                                  </p:stCondLst>
                                  <p:childTnLst>
                                    <p:animMotion origin="layout" path="M -3.05556E-6 1.48148E-6 L 0.08681 -0.00116 " pathEditMode="relative" rAng="0" ptsTypes="AA">
                                      <p:cBhvr>
                                        <p:cTn id="54" dur="2000" fill="hold"/>
                                        <p:tgtEl>
                                          <p:spTgt spid="35"/>
                                        </p:tgtEl>
                                        <p:attrNameLst>
                                          <p:attrName>ppt_x</p:attrName>
                                          <p:attrName>ppt_y</p:attrName>
                                        </p:attrNameLst>
                                      </p:cBhvr>
                                      <p:rCtr x="4340" y="-69"/>
                                    </p:animMotion>
                                  </p:childTnLst>
                                </p:cTn>
                              </p:par>
                              <p:par>
                                <p:cTn id="55" presetID="63" presetClass="path" presetSubtype="0" accel="50000" decel="50000" fill="hold" grpId="0" nodeType="withEffect">
                                  <p:stCondLst>
                                    <p:cond delay="0"/>
                                  </p:stCondLst>
                                  <p:childTnLst>
                                    <p:animMotion origin="layout" path="M -3.05556E-6 1.48148E-6 L 0.08681 -0.00116 " pathEditMode="relative" rAng="0" ptsTypes="AA">
                                      <p:cBhvr>
                                        <p:cTn id="56" dur="2000" fill="hold"/>
                                        <p:tgtEl>
                                          <p:spTgt spid="10"/>
                                        </p:tgtEl>
                                        <p:attrNameLst>
                                          <p:attrName>ppt_x</p:attrName>
                                          <p:attrName>ppt_y</p:attrName>
                                        </p:attrNameLst>
                                      </p:cBhvr>
                                      <p:rCtr x="4340" y="-69"/>
                                    </p:animMotion>
                                  </p:childTnLst>
                                </p:cTn>
                              </p:par>
                              <p:par>
                                <p:cTn id="57" presetID="63" presetClass="path" presetSubtype="0" accel="50000" decel="50000" fill="hold" grpId="0" nodeType="withEffect">
                                  <p:stCondLst>
                                    <p:cond delay="0"/>
                                  </p:stCondLst>
                                  <p:childTnLst>
                                    <p:animMotion origin="layout" path="M -3.05556E-6 -2.22222E-6 L 0.08681 -0.00116 " pathEditMode="relative" rAng="0" ptsTypes="AA">
                                      <p:cBhvr>
                                        <p:cTn id="58" dur="2000" fill="hold"/>
                                        <p:tgtEl>
                                          <p:spTgt spid="36"/>
                                        </p:tgtEl>
                                        <p:attrNameLst>
                                          <p:attrName>ppt_x</p:attrName>
                                          <p:attrName>ppt_y</p:attrName>
                                        </p:attrNameLst>
                                      </p:cBhvr>
                                      <p:rCtr x="4340" y="-69"/>
                                    </p:animMotion>
                                  </p:childTnLst>
                                </p:cTn>
                              </p:par>
                              <p:par>
                                <p:cTn id="59" presetID="63" presetClass="path" presetSubtype="0" accel="50000" decel="50000" fill="hold" grpId="0" nodeType="withEffect">
                                  <p:stCondLst>
                                    <p:cond delay="0"/>
                                  </p:stCondLst>
                                  <p:childTnLst>
                                    <p:animMotion origin="layout" path="M -3.05556E-6 -1.48148E-6 L 0.08681 -0.00116 " pathEditMode="relative" rAng="0" ptsTypes="AA">
                                      <p:cBhvr>
                                        <p:cTn id="60" dur="2000" fill="hold"/>
                                        <p:tgtEl>
                                          <p:spTgt spid="37"/>
                                        </p:tgtEl>
                                        <p:attrNameLst>
                                          <p:attrName>ppt_x</p:attrName>
                                          <p:attrName>ppt_y</p:attrName>
                                        </p:attrNameLst>
                                      </p:cBhvr>
                                      <p:rCtr x="4340" y="-69"/>
                                    </p:animMotion>
                                  </p:childTnLst>
                                </p:cTn>
                              </p:par>
                              <p:par>
                                <p:cTn id="61" presetID="63" presetClass="path" presetSubtype="0" accel="50000" decel="50000" fill="hold" grpId="0" nodeType="withEffect">
                                  <p:stCondLst>
                                    <p:cond delay="0"/>
                                  </p:stCondLst>
                                  <p:childTnLst>
                                    <p:animMotion origin="layout" path="M -3.05556E-6 -4.44444E-6 L 0.08681 -0.00115 " pathEditMode="relative" rAng="0" ptsTypes="AA">
                                      <p:cBhvr>
                                        <p:cTn id="62" dur="2000" fill="hold"/>
                                        <p:tgtEl>
                                          <p:spTgt spid="38"/>
                                        </p:tgtEl>
                                        <p:attrNameLst>
                                          <p:attrName>ppt_x</p:attrName>
                                          <p:attrName>ppt_y</p:attrName>
                                        </p:attrNameLst>
                                      </p:cBhvr>
                                      <p:rCtr x="4340" y="-69"/>
                                    </p:animMotion>
                                  </p:childTnLst>
                                </p:cTn>
                              </p:par>
                              <p:par>
                                <p:cTn id="63" presetID="63" presetClass="path" presetSubtype="0" accel="50000" decel="50000" fill="hold" grpId="0" nodeType="withEffect">
                                  <p:stCondLst>
                                    <p:cond delay="0"/>
                                  </p:stCondLst>
                                  <p:childTnLst>
                                    <p:animMotion origin="layout" path="M -3.05556E-6 2.59259E-6 L 0.08681 -0.00116 " pathEditMode="relative" rAng="0" ptsTypes="AA">
                                      <p:cBhvr>
                                        <p:cTn id="64" dur="2000" fill="hold"/>
                                        <p:tgtEl>
                                          <p:spTgt spid="39"/>
                                        </p:tgtEl>
                                        <p:attrNameLst>
                                          <p:attrName>ppt_x</p:attrName>
                                          <p:attrName>ppt_y</p:attrName>
                                        </p:attrNameLst>
                                      </p:cBhvr>
                                      <p:rCtr x="4340" y="-69"/>
                                    </p:animMotion>
                                  </p:childTnLst>
                                </p:cTn>
                              </p:par>
                              <p:par>
                                <p:cTn id="65" presetID="63" presetClass="path" presetSubtype="0" accel="50000" decel="50000" fill="hold" grpId="0" nodeType="withEffect">
                                  <p:stCondLst>
                                    <p:cond delay="0"/>
                                  </p:stCondLst>
                                  <p:childTnLst>
                                    <p:animMotion origin="layout" path="M -3.05556E-6 -3.7037E-7 L 0.08681 -0.00116 " pathEditMode="relative" rAng="0" ptsTypes="AA">
                                      <p:cBhvr>
                                        <p:cTn id="66" dur="2000" fill="hold"/>
                                        <p:tgtEl>
                                          <p:spTgt spid="40"/>
                                        </p:tgtEl>
                                        <p:attrNameLst>
                                          <p:attrName>ppt_x</p:attrName>
                                          <p:attrName>ppt_y</p:attrName>
                                        </p:attrNameLst>
                                      </p:cBhvr>
                                      <p:rCtr x="4340" y="-69"/>
                                    </p:animMotion>
                                  </p:childTnLst>
                                </p:cTn>
                              </p:par>
                              <p:par>
                                <p:cTn id="67" presetID="63" presetClass="path" presetSubtype="0" accel="50000" decel="50000" fill="hold" grpId="0" nodeType="withEffect">
                                  <p:stCondLst>
                                    <p:cond delay="0"/>
                                  </p:stCondLst>
                                  <p:childTnLst>
                                    <p:animMotion origin="layout" path="M -3.05556E-6 -4.81481E-6 L 0.08681 -0.00115 " pathEditMode="relative" rAng="0" ptsTypes="AA">
                                      <p:cBhvr>
                                        <p:cTn id="68" dur="2000" fill="hold"/>
                                        <p:tgtEl>
                                          <p:spTgt spid="41"/>
                                        </p:tgtEl>
                                        <p:attrNameLst>
                                          <p:attrName>ppt_x</p:attrName>
                                          <p:attrName>ppt_y</p:attrName>
                                        </p:attrNameLst>
                                      </p:cBhvr>
                                      <p:rCtr x="4340" y="-69"/>
                                    </p:animMotion>
                                  </p:childTnLst>
                                </p:cTn>
                              </p:par>
                              <p:par>
                                <p:cTn id="69" presetID="63" presetClass="path" presetSubtype="0" accel="50000" decel="50000" fill="hold" grpId="0" nodeType="withEffect">
                                  <p:stCondLst>
                                    <p:cond delay="0"/>
                                  </p:stCondLst>
                                  <p:childTnLst>
                                    <p:animMotion origin="layout" path="M -3.05556E-6 1.48148E-6 L 0.08681 -0.00116 " pathEditMode="relative" rAng="0" ptsTypes="AA">
                                      <p:cBhvr>
                                        <p:cTn id="70" dur="2000" fill="hold"/>
                                        <p:tgtEl>
                                          <p:spTgt spid="9"/>
                                        </p:tgtEl>
                                        <p:attrNameLst>
                                          <p:attrName>ppt_x</p:attrName>
                                          <p:attrName>ppt_y</p:attrName>
                                        </p:attrNameLst>
                                      </p:cBhvr>
                                      <p:rCtr x="4340" y="-69"/>
                                    </p:animMotion>
                                  </p:childTnLst>
                                </p:cTn>
                              </p:par>
                              <p:par>
                                <p:cTn id="71" presetID="63" presetClass="path" presetSubtype="0" accel="50000" decel="50000" fill="hold" grpId="0" nodeType="withEffect">
                                  <p:stCondLst>
                                    <p:cond delay="0"/>
                                  </p:stCondLst>
                                  <p:childTnLst>
                                    <p:animMotion origin="layout" path="M 4.72222E-6 4.81481E-6 L 0.0868 -0.00116 " pathEditMode="relative" rAng="0" ptsTypes="AA">
                                      <p:cBhvr>
                                        <p:cTn id="72" dur="2000" fill="hold"/>
                                        <p:tgtEl>
                                          <p:spTgt spid="20"/>
                                        </p:tgtEl>
                                        <p:attrNameLst>
                                          <p:attrName>ppt_x</p:attrName>
                                          <p:attrName>ppt_y</p:attrName>
                                        </p:attrNameLst>
                                      </p:cBhvr>
                                      <p:rCtr x="4340" y="-69"/>
                                    </p:animMotion>
                                  </p:childTnLst>
                                </p:cTn>
                              </p:par>
                              <p:par>
                                <p:cTn id="73" presetID="63" presetClass="path" presetSubtype="0" accel="50000" decel="50000" fill="hold" grpId="0" nodeType="withEffect">
                                  <p:stCondLst>
                                    <p:cond delay="0"/>
                                  </p:stCondLst>
                                  <p:childTnLst>
                                    <p:animMotion origin="layout" path="M 4.72222E-6 -2.22222E-6 L 0.0868 -0.00116 " pathEditMode="relative" rAng="0" ptsTypes="AA">
                                      <p:cBhvr>
                                        <p:cTn id="74" dur="2000" fill="hold"/>
                                        <p:tgtEl>
                                          <p:spTgt spid="17"/>
                                        </p:tgtEl>
                                        <p:attrNameLst>
                                          <p:attrName>ppt_x</p:attrName>
                                          <p:attrName>ppt_y</p:attrName>
                                        </p:attrNameLst>
                                      </p:cBhvr>
                                      <p:rCtr x="4340" y="-69"/>
                                    </p:animMotion>
                                  </p:childTnLst>
                                </p:cTn>
                              </p:par>
                              <p:par>
                                <p:cTn id="75" presetID="63" presetClass="path" presetSubtype="0" accel="50000" decel="50000" fill="hold" grpId="0" nodeType="withEffect">
                                  <p:stCondLst>
                                    <p:cond delay="0"/>
                                  </p:stCondLst>
                                  <p:childTnLst>
                                    <p:animMotion origin="layout" path="M 4.72222E-6 -1.48148E-6 L 0.0868 -0.00116 " pathEditMode="relative" rAng="0" ptsTypes="AA">
                                      <p:cBhvr>
                                        <p:cTn id="76" dur="2000" fill="hold"/>
                                        <p:tgtEl>
                                          <p:spTgt spid="15"/>
                                        </p:tgtEl>
                                        <p:attrNameLst>
                                          <p:attrName>ppt_x</p:attrName>
                                          <p:attrName>ppt_y</p:attrName>
                                        </p:attrNameLst>
                                      </p:cBhvr>
                                      <p:rCtr x="4340" y="-69"/>
                                    </p:animMotion>
                                  </p:childTnLst>
                                </p:cTn>
                              </p:par>
                              <p:par>
                                <p:cTn id="77" presetID="63" presetClass="path" presetSubtype="0" accel="50000" decel="50000" fill="hold" grpId="0" nodeType="withEffect">
                                  <p:stCondLst>
                                    <p:cond delay="0"/>
                                  </p:stCondLst>
                                  <p:childTnLst>
                                    <p:animMotion origin="layout" path="M 4.72222E-6 -4.44444E-6 L 0.0868 -0.00115 " pathEditMode="relative" rAng="0" ptsTypes="AA">
                                      <p:cBhvr>
                                        <p:cTn id="78" dur="2000" fill="hold"/>
                                        <p:tgtEl>
                                          <p:spTgt spid="31"/>
                                        </p:tgtEl>
                                        <p:attrNameLst>
                                          <p:attrName>ppt_x</p:attrName>
                                          <p:attrName>ppt_y</p:attrName>
                                        </p:attrNameLst>
                                      </p:cBhvr>
                                      <p:rCtr x="4340" y="-69"/>
                                    </p:animMotion>
                                  </p:childTnLst>
                                </p:cTn>
                              </p:par>
                              <p:par>
                                <p:cTn id="79" presetID="63" presetClass="path" presetSubtype="0" accel="50000" decel="50000" fill="hold" grpId="0" nodeType="withEffect">
                                  <p:stCondLst>
                                    <p:cond delay="0"/>
                                  </p:stCondLst>
                                  <p:childTnLst>
                                    <p:animMotion origin="layout" path="M 4.72222E-6 2.59259E-6 L 0.0868 -0.00116 " pathEditMode="relative" rAng="0" ptsTypes="AA">
                                      <p:cBhvr>
                                        <p:cTn id="80" dur="2000" fill="hold"/>
                                        <p:tgtEl>
                                          <p:spTgt spid="32"/>
                                        </p:tgtEl>
                                        <p:attrNameLst>
                                          <p:attrName>ppt_x</p:attrName>
                                          <p:attrName>ppt_y</p:attrName>
                                        </p:attrNameLst>
                                      </p:cBhvr>
                                      <p:rCtr x="4340" y="-69"/>
                                    </p:animMotion>
                                  </p:childTnLst>
                                </p:cTn>
                              </p:par>
                              <p:par>
                                <p:cTn id="81" presetID="63" presetClass="path" presetSubtype="0" accel="50000" decel="50000" fill="hold" grpId="0" nodeType="withEffect">
                                  <p:stCondLst>
                                    <p:cond delay="0"/>
                                  </p:stCondLst>
                                  <p:childTnLst>
                                    <p:animMotion origin="layout" path="M 4.72222E-6 -3.7037E-7 L 0.0868 -0.00116 " pathEditMode="relative" rAng="0" ptsTypes="AA">
                                      <p:cBhvr>
                                        <p:cTn id="82" dur="2000" fill="hold"/>
                                        <p:tgtEl>
                                          <p:spTgt spid="33"/>
                                        </p:tgtEl>
                                        <p:attrNameLst>
                                          <p:attrName>ppt_x</p:attrName>
                                          <p:attrName>ppt_y</p:attrName>
                                        </p:attrNameLst>
                                      </p:cBhvr>
                                      <p:rCtr x="4340" y="-69"/>
                                    </p:animMotion>
                                  </p:childTnLst>
                                </p:cTn>
                              </p:par>
                              <p:par>
                                <p:cTn id="83" presetID="35" presetClass="path" presetSubtype="0" accel="50000" decel="50000" fill="hold" grpId="0" nodeType="withEffect">
                                  <p:stCondLst>
                                    <p:cond delay="0"/>
                                  </p:stCondLst>
                                  <p:childTnLst>
                                    <p:animMotion origin="layout" path="M -3.88889E-6 1.48148E-6 L -0.07864 -0.00116 " pathEditMode="relative" rAng="0" ptsTypes="AA">
                                      <p:cBhvr>
                                        <p:cTn id="84" dur="2000" fill="hold"/>
                                        <p:tgtEl>
                                          <p:spTgt spid="7"/>
                                        </p:tgtEl>
                                        <p:attrNameLst>
                                          <p:attrName>ppt_x</p:attrName>
                                          <p:attrName>ppt_y</p:attrName>
                                        </p:attrNameLst>
                                      </p:cBhvr>
                                      <p:rCtr x="-3941" y="-69"/>
                                    </p:animMotion>
                                  </p:childTnLst>
                                </p:cTn>
                              </p:par>
                              <p:par>
                                <p:cTn id="85" presetID="63" presetClass="path" presetSubtype="0" accel="50000" decel="50000" fill="hold" grpId="0" nodeType="withEffect">
                                  <p:stCondLst>
                                    <p:cond delay="0"/>
                                  </p:stCondLst>
                                  <p:childTnLst>
                                    <p:animMotion origin="layout" path="M 4.72222E-6 -1.48148E-6 L 0.0868 -0.00116 " pathEditMode="relative" rAng="0" ptsTypes="AA">
                                      <p:cBhvr>
                                        <p:cTn id="86" dur="2000" fill="hold"/>
                                        <p:tgtEl>
                                          <p:spTgt spid="30"/>
                                        </p:tgtEl>
                                        <p:attrNameLst>
                                          <p:attrName>ppt_x</p:attrName>
                                          <p:attrName>ppt_y</p:attrName>
                                        </p:attrNameLst>
                                      </p:cBhvr>
                                      <p:rCtr x="4340" y="-69"/>
                                    </p:animMotion>
                                  </p:childTnLst>
                                </p:cTn>
                              </p:par>
                            </p:childTnLst>
                          </p:cTn>
                        </p:par>
                        <p:par>
                          <p:cTn id="87" fill="hold">
                            <p:stCondLst>
                              <p:cond delay="20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3066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prstClr val="black"/>
                </a:solidFill>
                <a:effectLst/>
                <a:uLnTx/>
                <a:uFillTx/>
                <a:latin typeface="Calibri"/>
                <a:ea typeface="+mn-ea"/>
                <a:cs typeface="+mn-cs"/>
              </a:rPr>
              <a:t>Fachliche und überfachliche Kompetenzerwartungen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7596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7596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Externe Kooperation und Vernetzung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Tree>
    <p:extLst>
      <p:ext uri="{BB962C8B-B14F-4D97-AF65-F5344CB8AC3E}">
        <p14:creationId xmlns:p14="http://schemas.microsoft.com/office/powerpoint/2010/main" val="37037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3066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prstClr val="black"/>
                </a:solidFill>
                <a:effectLst/>
                <a:uLnTx/>
                <a:uFillTx/>
                <a:latin typeface="Calibri"/>
                <a:ea typeface="+mn-ea"/>
                <a:cs typeface="+mn-cs"/>
              </a:rPr>
              <a:t>Fachliche und überfachliche Kompetenzerwartungen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7596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7596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Externe Kooperation und Vernetzung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Tree>
    <p:extLst>
      <p:ext uri="{BB962C8B-B14F-4D97-AF65-F5344CB8AC3E}">
        <p14:creationId xmlns:p14="http://schemas.microsoft.com/office/powerpoint/2010/main" val="19800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77778E-6 -3.7037E-7 L 2.77778E-6 -0.0588 " pathEditMode="relative" rAng="0" ptsTypes="AA">
                                      <p:cBhvr>
                                        <p:cTn id="6" dur="2000" fill="hold"/>
                                        <p:tgtEl>
                                          <p:spTgt spid="33"/>
                                        </p:tgtEl>
                                        <p:attrNameLst>
                                          <p:attrName>ppt_x</p:attrName>
                                          <p:attrName>ppt_y</p:attrName>
                                        </p:attrNameLst>
                                      </p:cBhvr>
                                      <p:rCtr x="0" y="-2940"/>
                                    </p:animMotion>
                                  </p:childTnLst>
                                </p:cTn>
                              </p:par>
                            </p:childTnLst>
                          </p:cTn>
                        </p:par>
                        <p:par>
                          <p:cTn id="7" fill="hold">
                            <p:stCondLst>
                              <p:cond delay="2000"/>
                            </p:stCondLst>
                            <p:childTnLst>
                              <p:par>
                                <p:cTn id="8" presetID="7" presetClass="emph" presetSubtype="2" fill="hold" nodeType="afterEffect">
                                  <p:stCondLst>
                                    <p:cond delay="0"/>
                                  </p:stCondLst>
                                  <p:childTnLst>
                                    <p:animClr clrSpc="rgb" dir="cw">
                                      <p:cBhvr>
                                        <p:cTn id="9" dur="2000" fill="hold"/>
                                        <p:tgtEl>
                                          <p:spTgt spid="20"/>
                                        </p:tgtEl>
                                        <p:attrNameLst>
                                          <p:attrName>stroke.color</p:attrName>
                                        </p:attrNameLst>
                                      </p:cBhvr>
                                      <p:to>
                                        <a:schemeClr val="accent2"/>
                                      </p:to>
                                    </p:animClr>
                                    <p:set>
                                      <p:cBhvr>
                                        <p:cTn id="10" dur="2000" fill="hold"/>
                                        <p:tgtEl>
                                          <p:spTgt spid="20"/>
                                        </p:tgtEl>
                                        <p:attrNameLst>
                                          <p:attrName>stroke.on</p:attrName>
                                        </p:attrNameLst>
                                      </p:cBhvr>
                                      <p:to>
                                        <p:strVal val="true"/>
                                      </p:to>
                                    </p:set>
                                  </p:childTnLst>
                                </p:cTn>
                              </p:par>
                              <p:par>
                                <p:cTn id="11" presetID="3" presetClass="emph" presetSubtype="2" fill="hold" grpId="0" nodeType="withEffect">
                                  <p:stCondLst>
                                    <p:cond delay="0"/>
                                  </p:stCondLst>
                                  <p:childTnLst>
                                    <p:animClr clrSpc="rgb" dir="cw">
                                      <p:cBhvr override="childStyle">
                                        <p:cTn id="12" dur="20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7596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7596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Tree>
    <p:extLst>
      <p:ext uri="{BB962C8B-B14F-4D97-AF65-F5344CB8AC3E}">
        <p14:creationId xmlns:p14="http://schemas.microsoft.com/office/powerpoint/2010/main" val="6987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22222E-6 L 1.11111E-6 0.06945 " pathEditMode="relative" rAng="0" ptsTypes="AA">
                                      <p:cBhvr>
                                        <p:cTn id="6" dur="2000" fill="hold"/>
                                        <p:tgtEl>
                                          <p:spTgt spid="16"/>
                                        </p:tgtEl>
                                        <p:attrNameLst>
                                          <p:attrName>ppt_x</p:attrName>
                                          <p:attrName>ppt_y</p:attrName>
                                        </p:attrNameLst>
                                      </p:cBhvr>
                                      <p:rCtr x="0" y="347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983625"/>
            <a:ext cx="8712968" cy="4339650"/>
          </a:xfrm>
          <a:prstGeom prst="rect">
            <a:avLst/>
          </a:prstGeom>
          <a:noFill/>
        </p:spPr>
        <p:txBody>
          <a:bodyPr wrap="square" rtlCol="0">
            <a:spAutoFit/>
          </a:bodyPr>
          <a:lstStyle/>
          <a:p>
            <a:pPr marL="800100" lvl="1" indent="-342900">
              <a:lnSpc>
                <a:spcPct val="250000"/>
              </a:lnSpc>
              <a:buFont typeface="+mj-lt"/>
              <a:buAutoNum type="arabicPeriod"/>
            </a:pPr>
            <a:r>
              <a:rPr lang="de-DE" sz="2400" b="1" dirty="0" smtClean="0">
                <a:solidFill>
                  <a:schemeClr val="dk1"/>
                </a:solidFill>
              </a:rPr>
              <a:t>Weiterentwicklung des </a:t>
            </a:r>
            <a:r>
              <a:rPr lang="de-DE" sz="2400" b="1" dirty="0">
                <a:solidFill>
                  <a:schemeClr val="dk1"/>
                </a:solidFill>
              </a:rPr>
              <a:t>Referenzrahmens Schulqualität </a:t>
            </a:r>
            <a:r>
              <a:rPr lang="de-DE" sz="2400" b="1" dirty="0" smtClean="0">
                <a:solidFill>
                  <a:schemeClr val="dk1"/>
                </a:solidFill>
              </a:rPr>
              <a:t>NRW</a:t>
            </a:r>
          </a:p>
          <a:p>
            <a:pPr lvl="2">
              <a:lnSpc>
                <a:spcPct val="150000"/>
              </a:lnSpc>
            </a:pPr>
            <a:r>
              <a:rPr lang="de-DE" sz="2400" b="1" dirty="0" smtClean="0">
                <a:solidFill>
                  <a:schemeClr val="dk1"/>
                </a:solidFill>
              </a:rPr>
              <a:t>1.1 </a:t>
            </a:r>
            <a:r>
              <a:rPr lang="de-DE" sz="2400" b="1" dirty="0">
                <a:solidFill>
                  <a:schemeClr val="dk1"/>
                </a:solidFill>
              </a:rPr>
              <a:t>Begründungszusammenhang</a:t>
            </a:r>
            <a:endParaRPr lang="de-DE" sz="2400" b="1" dirty="0" smtClean="0">
              <a:solidFill>
                <a:schemeClr val="dk1"/>
              </a:solidFill>
            </a:endParaRPr>
          </a:p>
          <a:p>
            <a:pPr lvl="2">
              <a:lnSpc>
                <a:spcPct val="150000"/>
              </a:lnSpc>
            </a:pPr>
            <a:r>
              <a:rPr lang="de-DE" sz="2400" b="1" dirty="0" smtClean="0">
                <a:solidFill>
                  <a:schemeClr val="dk1"/>
                </a:solidFill>
              </a:rPr>
              <a:t>1.2 Zeitplan</a:t>
            </a:r>
          </a:p>
          <a:p>
            <a:pPr lvl="2" indent="-468313">
              <a:lnSpc>
                <a:spcPct val="150000"/>
              </a:lnSpc>
            </a:pPr>
            <a:r>
              <a:rPr lang="de-DE" sz="2400" b="1" dirty="0" smtClean="0">
                <a:solidFill>
                  <a:schemeClr val="dk1"/>
                </a:solidFill>
              </a:rPr>
              <a:t>2. Aktualisierung</a:t>
            </a:r>
          </a:p>
          <a:p>
            <a:pPr lvl="2" indent="-468313">
              <a:lnSpc>
                <a:spcPct val="150000"/>
              </a:lnSpc>
            </a:pPr>
            <a:r>
              <a:rPr lang="de-DE" sz="2400" b="1" dirty="0" smtClean="0">
                <a:solidFill>
                  <a:schemeClr val="dk1"/>
                </a:solidFill>
              </a:rPr>
              <a:t>	2.1 Gemeinsamkeiten</a:t>
            </a:r>
          </a:p>
          <a:p>
            <a:pPr lvl="2" indent="-468313">
              <a:lnSpc>
                <a:spcPct val="150000"/>
              </a:lnSpc>
            </a:pPr>
            <a:r>
              <a:rPr lang="de-DE" sz="2400" b="1" dirty="0" smtClean="0">
                <a:solidFill>
                  <a:schemeClr val="dk1"/>
                </a:solidFill>
              </a:rPr>
              <a:t>	2.2 Unterschiede</a:t>
            </a:r>
          </a:p>
          <a:p>
            <a:pPr lvl="2" indent="-468313">
              <a:lnSpc>
                <a:spcPct val="150000"/>
              </a:lnSpc>
            </a:pPr>
            <a:r>
              <a:rPr lang="de-DE" sz="2400" b="1" dirty="0" smtClean="0">
                <a:solidFill>
                  <a:schemeClr val="dk1"/>
                </a:solidFill>
              </a:rPr>
              <a:t>	2.3 Differenzierte Betrachtung</a:t>
            </a:r>
          </a:p>
        </p:txBody>
      </p:sp>
    </p:spTree>
    <p:extLst>
      <p:ext uri="{BB962C8B-B14F-4D97-AF65-F5344CB8AC3E}">
        <p14:creationId xmlns:p14="http://schemas.microsoft.com/office/powerpoint/2010/main" val="2388779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39" name="Textfeld 38"/>
          <p:cNvSpPr txBox="1"/>
          <p:nvPr/>
        </p:nvSpPr>
        <p:spPr>
          <a:xfrm>
            <a:off x="7596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Kommunales Umfeld</a:t>
            </a:r>
          </a:p>
        </p:txBody>
      </p:sp>
      <p:sp>
        <p:nvSpPr>
          <p:cNvPr id="40" name="Textfeld 39"/>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1" name="Textfeld 40"/>
          <p:cNvSpPr txBox="1"/>
          <p:nvPr/>
        </p:nvSpPr>
        <p:spPr>
          <a:xfrm>
            <a:off x="7596000" y="50131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Familiäre Kontexte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cxnSp>
        <p:nvCxnSpPr>
          <p:cNvPr id="4" name="Gekrümmter Verbinder 3"/>
          <p:cNvCxnSpPr>
            <a:stCxn id="39" idx="1"/>
            <a:endCxn id="41" idx="1"/>
          </p:cNvCxnSpPr>
          <p:nvPr/>
        </p:nvCxnSpPr>
        <p:spPr>
          <a:xfrm rot="10800000" flipV="1">
            <a:off x="7596000" y="4338000"/>
            <a:ext cx="12700" cy="873176"/>
          </a:xfrm>
          <a:prstGeom prst="curvedConnector3">
            <a:avLst>
              <a:gd name="adj1" fmla="val 180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55" name="Textfeld 54"/>
          <p:cNvSpPr txBox="1"/>
          <p:nvPr/>
        </p:nvSpPr>
        <p:spPr>
          <a:xfrm>
            <a:off x="7596000" y="50131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Tree>
    <p:extLst>
      <p:ext uri="{BB962C8B-B14F-4D97-AF65-F5344CB8AC3E}">
        <p14:creationId xmlns:p14="http://schemas.microsoft.com/office/powerpoint/2010/main" val="2798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59259E-6 L 0.00017 0.12754 " pathEditMode="relative" rAng="0" ptsTypes="AA">
                                      <p:cBhvr>
                                        <p:cTn id="14" dur="2000" fill="hold"/>
                                        <p:tgtEl>
                                          <p:spTgt spid="39"/>
                                        </p:tgtEl>
                                        <p:attrNameLst>
                                          <p:attrName>ppt_x</p:attrName>
                                          <p:attrName>ppt_y</p:attrName>
                                        </p:attrNameLst>
                                      </p:cBhvr>
                                      <p:rCtr x="0" y="6366"/>
                                    </p:animMotion>
                                  </p:childTnLst>
                                </p:cTn>
                              </p:par>
                              <p:par>
                                <p:cTn id="15" presetID="10" presetClass="exit" presetSubtype="0" fill="hold" grpId="1" nodeType="withEffect">
                                  <p:stCondLst>
                                    <p:cond delay="0"/>
                                  </p:stCondLst>
                                  <p:childTnLst>
                                    <p:animEffect transition="out" filter="fade">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xit" presetSubtype="0" fill="hold" grpId="0" nodeType="withEffect">
                                  <p:stCondLst>
                                    <p:cond delay="0"/>
                                  </p:stCondLst>
                                  <p:childTnLst>
                                    <p:animEffect transition="out" filter="fade">
                                      <p:cBhvr>
                                        <p:cTn id="22" dur="500"/>
                                        <p:tgtEl>
                                          <p:spTgt spid="41"/>
                                        </p:tgtEl>
                                      </p:cBhvr>
                                    </p:animEffect>
                                    <p:set>
                                      <p:cBhvr>
                                        <p:cTn id="23" dur="1" fill="hold">
                                          <p:stCondLst>
                                            <p:cond delay="499"/>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1" grpId="0" animBg="1"/>
      <p:bldP spid="45" grpId="0" animBg="1"/>
      <p:bldP spid="53"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50131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Tree>
    <p:extLst>
      <p:ext uri="{BB962C8B-B14F-4D97-AF65-F5344CB8AC3E}">
        <p14:creationId xmlns:p14="http://schemas.microsoft.com/office/powerpoint/2010/main" val="42869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5E-6 -3.7037E-7 L 0.00017 -0.06273 " pathEditMode="relative" rAng="0" ptsTypes="AA">
                                      <p:cBhvr>
                                        <p:cTn id="6" dur="2000" fill="hold"/>
                                        <p:tgtEl>
                                          <p:spTgt spid="40"/>
                                        </p:tgtEl>
                                        <p:attrNameLst>
                                          <p:attrName>ppt_x</p:attrName>
                                          <p:attrName>ppt_y</p:attrName>
                                        </p:attrNameLst>
                                      </p:cBhvr>
                                      <p:rCtr x="0" y="-3148"/>
                                    </p:animMotion>
                                  </p:childTnLst>
                                </p:cTn>
                              </p:par>
                              <p:par>
                                <p:cTn id="7" presetID="64" presetClass="path" presetSubtype="0" accel="50000" decel="50000" fill="hold" grpId="0" nodeType="withEffect">
                                  <p:stCondLst>
                                    <p:cond delay="0"/>
                                  </p:stCondLst>
                                  <p:childTnLst>
                                    <p:animMotion origin="layout" path="M 5E-6 -2.22222E-6 L 1.38889E-6 -0.0625 " pathEditMode="relative" rAng="0" ptsTypes="AA">
                                      <p:cBhvr>
                                        <p:cTn id="8" dur="2000" fill="hold"/>
                                        <p:tgtEl>
                                          <p:spTgt spid="55"/>
                                        </p:tgtEl>
                                        <p:attrNameLst>
                                          <p:attrName>ppt_x</p:attrName>
                                          <p:attrName>ppt_y</p:attrName>
                                        </p:attrNameLst>
                                      </p:cBhvr>
                                      <p:rCtr x="0"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2" name="Textfeld 41"/>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4130251"/>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Tree>
    <p:extLst>
      <p:ext uri="{BB962C8B-B14F-4D97-AF65-F5344CB8AC3E}">
        <p14:creationId xmlns:p14="http://schemas.microsoft.com/office/powerpoint/2010/main" val="2838284934"/>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4.81481E-6 L 1.94444E-6 0.12685 " pathEditMode="relative" rAng="0" ptsTypes="AA">
                                      <p:cBhvr>
                                        <p:cTn id="6" dur="2000" fill="hold"/>
                                        <p:tgtEl>
                                          <p:spTgt spid="18"/>
                                        </p:tgtEl>
                                        <p:attrNameLst>
                                          <p:attrName>ppt_x</p:attrName>
                                          <p:attrName>ppt_y</p:attrName>
                                        </p:attrNameLst>
                                      </p:cBhvr>
                                      <p:rCtr x="0" y="6343"/>
                                    </p:animMotion>
                                  </p:childTnLst>
                                </p:cTn>
                              </p:par>
                              <p:par>
                                <p:cTn id="7" presetID="42" presetClass="path" presetSubtype="0" accel="50000" decel="50000" fill="hold" grpId="0" nodeType="withEffect">
                                  <p:stCondLst>
                                    <p:cond delay="0"/>
                                  </p:stCondLst>
                                  <p:childTnLst>
                                    <p:animMotion origin="layout" path="M 1.94444E-6 4.81481E-6 L 1.94444E-6 0.12685 " pathEditMode="relative" rAng="0" ptsTypes="AA">
                                      <p:cBhvr>
                                        <p:cTn id="8" dur="2000" fill="hold"/>
                                        <p:tgtEl>
                                          <p:spTgt spid="19"/>
                                        </p:tgtEl>
                                        <p:attrNameLst>
                                          <p:attrName>ppt_x</p:attrName>
                                          <p:attrName>ppt_y</p:attrName>
                                        </p:attrNameLst>
                                      </p:cBhvr>
                                      <p:rCtr x="0" y="6343"/>
                                    </p:animMotion>
                                  </p:childTnLst>
                                </p:cTn>
                              </p:par>
                              <p:par>
                                <p:cTn id="9" presetID="42" presetClass="path" presetSubtype="0" accel="50000" decel="50000" fill="hold" grpId="0" nodeType="withEffect">
                                  <p:stCondLst>
                                    <p:cond delay="0"/>
                                  </p:stCondLst>
                                  <p:childTnLst>
                                    <p:animMotion origin="layout" path="M 1.94444E-6 4.81481E-6 L 1.94444E-6 0.12685 " pathEditMode="relative" rAng="0" ptsTypes="AA">
                                      <p:cBhvr>
                                        <p:cTn id="10" dur="2000" fill="hold"/>
                                        <p:tgtEl>
                                          <p:spTgt spid="42"/>
                                        </p:tgtEl>
                                        <p:attrNameLst>
                                          <p:attrName>ppt_x</p:attrName>
                                          <p:attrName>ppt_y</p:attrName>
                                        </p:attrNameLst>
                                      </p:cBhvr>
                                      <p:rCtr x="0" y="6343"/>
                                    </p:animMotion>
                                  </p:childTnLst>
                                </p:cTn>
                              </p:par>
                              <p:par>
                                <p:cTn id="11" presetID="42" presetClass="path" presetSubtype="0" accel="50000" decel="50000" fill="hold" grpId="0" nodeType="withEffect">
                                  <p:stCondLst>
                                    <p:cond delay="0"/>
                                  </p:stCondLst>
                                  <p:childTnLst>
                                    <p:animMotion origin="layout" path="M 1.94444E-6 4.81481E-6 L 1.94444E-6 0.12685 " pathEditMode="relative" rAng="0" ptsTypes="AA">
                                      <p:cBhvr>
                                        <p:cTn id="12" dur="2000" fill="hold"/>
                                        <p:tgtEl>
                                          <p:spTgt spid="43"/>
                                        </p:tgtEl>
                                        <p:attrNameLst>
                                          <p:attrName>ppt_x</p:attrName>
                                          <p:attrName>ppt_y</p:attrName>
                                        </p:attrNameLst>
                                      </p:cBhvr>
                                      <p:rCtr x="0" y="6343"/>
                                    </p:animMotion>
                                  </p:childTnLst>
                                </p:cTn>
                              </p:par>
                              <p:par>
                                <p:cTn id="13" presetID="42" presetClass="path" presetSubtype="0" accel="50000" decel="50000" fill="hold" grpId="0" nodeType="withEffect">
                                  <p:stCondLst>
                                    <p:cond delay="0"/>
                                  </p:stCondLst>
                                  <p:childTnLst>
                                    <p:animMotion origin="layout" path="M 1.94444E-6 4.81481E-6 L 1.94444E-6 0.12685 " pathEditMode="relative" rAng="0" ptsTypes="AA">
                                      <p:cBhvr>
                                        <p:cTn id="14" dur="2000" fill="hold"/>
                                        <p:tgtEl>
                                          <p:spTgt spid="44"/>
                                        </p:tgtEl>
                                        <p:attrNameLst>
                                          <p:attrName>ppt_x</p:attrName>
                                          <p:attrName>ppt_y</p:attrName>
                                        </p:attrNameLst>
                                      </p:cBhvr>
                                      <p:rCtr x="0" y="6343"/>
                                    </p:animMotion>
                                  </p:childTnLst>
                                </p:cTn>
                              </p:par>
                              <p:par>
                                <p:cTn id="15" presetID="42" presetClass="path" presetSubtype="0" accel="50000" decel="50000" fill="hold" grpId="0" nodeType="withEffect">
                                  <p:stCondLst>
                                    <p:cond delay="0"/>
                                  </p:stCondLst>
                                  <p:childTnLst>
                                    <p:animMotion origin="layout" path="M 1.94444E-6 1.48148E-6 L 1.94444E-6 0.12685 " pathEditMode="relative" rAng="0" ptsTypes="AA">
                                      <p:cBhvr>
                                        <p:cTn id="16" dur="2000" fill="hold"/>
                                        <p:tgtEl>
                                          <p:spTgt spid="51"/>
                                        </p:tgtEl>
                                        <p:attrNameLst>
                                          <p:attrName>ppt_x</p:attrName>
                                          <p:attrName>ppt_y</p:attrName>
                                        </p:attrNameLst>
                                      </p:cBhvr>
                                      <p:rCtr x="0" y="6343"/>
                                    </p:animMotion>
                                  </p:childTnLst>
                                </p:cTn>
                              </p:par>
                              <p:par>
                                <p:cTn id="17" presetID="42" presetClass="path" presetSubtype="0" accel="50000" decel="50000" fill="hold" grpId="0" nodeType="withEffect">
                                  <p:stCondLst>
                                    <p:cond delay="0"/>
                                  </p:stCondLst>
                                  <p:childTnLst>
                                    <p:animMotion origin="layout" path="M 1.94444E-6 4.81481E-6 L 1.94444E-6 0.12685 " pathEditMode="relative" rAng="0" ptsTypes="AA">
                                      <p:cBhvr>
                                        <p:cTn id="18" dur="2000" fill="hold"/>
                                        <p:tgtEl>
                                          <p:spTgt spid="46"/>
                                        </p:tgtEl>
                                        <p:attrNameLst>
                                          <p:attrName>ppt_x</p:attrName>
                                          <p:attrName>ppt_y</p:attrName>
                                        </p:attrNameLst>
                                      </p:cBhvr>
                                      <p:rCtr x="0" y="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42" grpId="0" animBg="1"/>
      <p:bldP spid="43" grpId="0" animBg="1"/>
      <p:bldP spid="44" grpId="0" animBg="1"/>
      <p:bldP spid="46"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19" name="Textfeld 18"/>
          <p:cNvSpPr txBox="1"/>
          <p:nvPr/>
        </p:nvSpPr>
        <p:spPr>
          <a:xfrm>
            <a:off x="3060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Umgang mit Vielfalt und Unterschiedlichkeit</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2" name="Textfeld 41"/>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Tree>
    <p:extLst>
      <p:ext uri="{BB962C8B-B14F-4D97-AF65-F5344CB8AC3E}">
        <p14:creationId xmlns:p14="http://schemas.microsoft.com/office/powerpoint/2010/main" val="56585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94444E-6 -1.48148E-6 L 1.94444E-6 -0.13241 " pathEditMode="relative" rAng="0" ptsTypes="AA">
                                      <p:cBhvr>
                                        <p:cTn id="6" dur="2000" fill="hold"/>
                                        <p:tgtEl>
                                          <p:spTgt spid="19"/>
                                        </p:tgtEl>
                                        <p:attrNameLst>
                                          <p:attrName>ppt_x</p:attrName>
                                          <p:attrName>ppt_y</p:attrName>
                                        </p:attrNameLst>
                                      </p:cBhvr>
                                      <p:rCtr x="0" y="-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2" name="Textfeld 41"/>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Schulinterne Kommuni-kation und Kooperation</a:t>
            </a:r>
          </a:p>
        </p:txBody>
      </p:sp>
      <p:sp>
        <p:nvSpPr>
          <p:cNvPr id="43" name="Textfeld 42"/>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1" name="Textfeld 50"/>
          <p:cNvSpPr txBox="1"/>
          <p:nvPr/>
        </p:nvSpPr>
        <p:spPr>
          <a:xfrm>
            <a:off x="3060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Externe Kooperation und Vernetzung</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cxnSp>
        <p:nvCxnSpPr>
          <p:cNvPr id="4" name="Gekrümmter Verbinder 3"/>
          <p:cNvCxnSpPr/>
          <p:nvPr/>
        </p:nvCxnSpPr>
        <p:spPr>
          <a:xfrm flipV="1">
            <a:off x="4500000" y="3501008"/>
            <a:ext cx="12700" cy="432000"/>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Gekrümmter Verbinder 63"/>
          <p:cNvCxnSpPr/>
          <p:nvPr/>
        </p:nvCxnSpPr>
        <p:spPr>
          <a:xfrm flipV="1">
            <a:off x="4493650" y="3429000"/>
            <a:ext cx="12700" cy="1728000"/>
          </a:xfrm>
          <a:prstGeom prst="curvedConnector3">
            <a:avLst>
              <a:gd name="adj1" fmla="val 322326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9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500"/>
                                        <p:tgtEl>
                                          <p:spTgt spid="64"/>
                                        </p:tgtEl>
                                      </p:cBhvr>
                                    </p:animEffect>
                                  </p:childTnLst>
                                </p:cTn>
                              </p:par>
                              <p:par>
                                <p:cTn id="15" presetID="18" presetClass="emph" presetSubtype="0" fill="hold" nodeType="withEffect">
                                  <p:stCondLst>
                                    <p:cond delay="0"/>
                                  </p:stCondLst>
                                  <p:iterate type="lt">
                                    <p:tmPct val="4000"/>
                                  </p:iterate>
                                  <p:childTnLst>
                                    <p:set>
                                      <p:cBhvr override="childStyle">
                                        <p:cTn id="16" dur="500" fill="hold"/>
                                        <p:tgtEl>
                                          <p:spTgt spid="42">
                                            <p:txEl>
                                              <p:pRg st="0" end="0"/>
                                            </p:txEl>
                                          </p:spTgt>
                                        </p:tgtEl>
                                        <p:attrNameLst>
                                          <p:attrName>style.textDecorationUnderline</p:attrName>
                                        </p:attrNameLst>
                                      </p:cBhvr>
                                      <p:to>
                                        <p:strVal val="true"/>
                                      </p:to>
                                    </p:set>
                                  </p:childTnLst>
                                </p:cTn>
                              </p:par>
                              <p:par>
                                <p:cTn id="17" presetID="18" presetClass="emph" presetSubtype="0" fill="hold" grpId="1" nodeType="withEffect">
                                  <p:stCondLst>
                                    <p:cond delay="0"/>
                                  </p:stCondLst>
                                  <p:iterate type="lt">
                                    <p:tmPct val="4000"/>
                                  </p:iterate>
                                  <p:childTnLst>
                                    <p:set>
                                      <p:cBhvr override="childStyle">
                                        <p:cTn id="18" dur="500" fill="hold"/>
                                        <p:tgtEl>
                                          <p:spTgt spid="51">
                                            <p:txEl>
                                              <p:pRg st="0" end="0"/>
                                            </p:txEl>
                                          </p:spTgt>
                                        </p:tgtEl>
                                        <p:attrNameLst>
                                          <p:attrName>style.textDecorationUnderline</p:attrName>
                                        </p:attrNameLst>
                                      </p:cBhvr>
                                      <p:to>
                                        <p:strVal val="true"/>
                                      </p:to>
                                    </p:set>
                                  </p:childTnLst>
                                </p:cTn>
                              </p:par>
                            </p:childTnLst>
                          </p:cTn>
                        </p:par>
                        <p:par>
                          <p:cTn id="19" fill="hold">
                            <p:stCondLst>
                              <p:cond delay="1280"/>
                            </p:stCondLst>
                            <p:childTnLst>
                              <p:par>
                                <p:cTn id="20" presetID="10"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64"/>
                                        </p:tgtEl>
                                      </p:cBhvr>
                                    </p:animEffect>
                                    <p:set>
                                      <p:cBhvr>
                                        <p:cTn id="30" dur="1" fill="hold">
                                          <p:stCondLst>
                                            <p:cond delay="499"/>
                                          </p:stCondLst>
                                        </p:cTn>
                                        <p:tgtEl>
                                          <p:spTgt spid="6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1"/>
                                        </p:tgtEl>
                                      </p:cBhvr>
                                    </p:animEffect>
                                    <p:set>
                                      <p:cBhvr>
                                        <p:cTn id="36" dur="1" fill="hold">
                                          <p:stCondLst>
                                            <p:cond delay="499"/>
                                          </p:stCondLst>
                                        </p:cTn>
                                        <p:tgtEl>
                                          <p:spTgt spid="51"/>
                                        </p:tgtEl>
                                        <p:attrNameLst>
                                          <p:attrName>style.visibility</p:attrName>
                                        </p:attrNameLst>
                                      </p:cBhvr>
                                      <p:to>
                                        <p:strVal val="hidden"/>
                                      </p:to>
                                    </p:set>
                                  </p:childTnLst>
                                </p:cTn>
                              </p:par>
                              <p:par>
                                <p:cTn id="37" presetID="10" presetClass="exit" presetSubtype="0" fill="hold" grpId="1" nodeType="withEffect">
                                  <p:stCondLst>
                                    <p:cond delay="0"/>
                                  </p:stCondLst>
                                  <p:iterate type="lt">
                                    <p:tmPct val="0"/>
                                  </p:iterate>
                                  <p:childTnLst>
                                    <p:animEffect transition="out" filter="fade">
                                      <p:cBhvr>
                                        <p:cTn id="38" dur="500"/>
                                        <p:tgtEl>
                                          <p:spTgt spid="42">
                                            <p:txEl>
                                              <p:pRg st="0" end="0"/>
                                            </p:txEl>
                                          </p:spTgt>
                                        </p:tgtEl>
                                      </p:cBhvr>
                                    </p:animEffect>
                                    <p:set>
                                      <p:cBhvr>
                                        <p:cTn id="39" dur="1" fill="hold">
                                          <p:stCondLst>
                                            <p:cond delay="499"/>
                                          </p:stCondLst>
                                        </p:cTn>
                                        <p:tgtEl>
                                          <p:spTgt spid="42">
                                            <p:txEl>
                                              <p:pRg st="0" end="0"/>
                                            </p:txEl>
                                          </p:spTgt>
                                        </p:tgtEl>
                                        <p:attrNameLst>
                                          <p:attrName>style.visibility</p:attrName>
                                        </p:attrNameLst>
                                      </p:cBhvr>
                                      <p:to>
                                        <p:strVal val="hidden"/>
                                      </p:to>
                                    </p:set>
                                  </p:childTnLst>
                                </p:cTn>
                              </p:par>
                              <p:par>
                                <p:cTn id="40" presetID="10" presetClass="exit" presetSubtype="0" fill="hold" nodeType="withEffect">
                                  <p:stCondLst>
                                    <p:cond delay="0"/>
                                  </p:stCondLst>
                                  <p:iterate type="lt">
                                    <p:tmPct val="0"/>
                                  </p:iterate>
                                  <p:childTnLst>
                                    <p:animEffect transition="out" filter="fade">
                                      <p:cBhvr>
                                        <p:cTn id="41" dur="500"/>
                                        <p:tgtEl>
                                          <p:spTgt spid="51">
                                            <p:txEl>
                                              <p:pRg st="0" end="0"/>
                                            </p:txEl>
                                          </p:spTgt>
                                        </p:tgtEl>
                                      </p:cBhvr>
                                    </p:animEffect>
                                    <p:set>
                                      <p:cBhvr>
                                        <p:cTn id="42" dur="1" fill="hold">
                                          <p:stCondLst>
                                            <p:cond delay="499"/>
                                          </p:stCondLst>
                                        </p:cTn>
                                        <p:tgtEl>
                                          <p:spTgt spid="5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uiExpand="1" build="allAtOnce"/>
      <p:bldP spid="51" grpId="0" animBg="1"/>
      <p:bldP spid="51" grpId="1" build="allAtOnce"/>
      <p:bldP spid="56"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Tree>
    <p:extLst>
      <p:ext uri="{BB962C8B-B14F-4D97-AF65-F5344CB8AC3E}">
        <p14:creationId xmlns:p14="http://schemas.microsoft.com/office/powerpoint/2010/main" val="57465796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5E-6 -3.7037E-7 L 0.00017 -0.06273 " pathEditMode="relative" rAng="0" ptsTypes="AA">
                                      <p:cBhvr>
                                        <p:cTn id="6" dur="2000" fill="hold"/>
                                        <p:tgtEl>
                                          <p:spTgt spid="43"/>
                                        </p:tgtEl>
                                        <p:attrNameLst>
                                          <p:attrName>ppt_x</p:attrName>
                                          <p:attrName>ppt_y</p:attrName>
                                        </p:attrNameLst>
                                      </p:cBhvr>
                                      <p:rCtr x="0" y="-3148"/>
                                    </p:animMotion>
                                  </p:childTnLst>
                                </p:cTn>
                              </p:par>
                              <p:par>
                                <p:cTn id="7" presetID="64" presetClass="path" presetSubtype="0" accel="50000" decel="50000" fill="hold" grpId="0" nodeType="withEffect">
                                  <p:stCondLst>
                                    <p:cond delay="0"/>
                                  </p:stCondLst>
                                  <p:childTnLst>
                                    <p:animMotion origin="layout" path="M 5E-6 -3.7037E-7 L 0.00017 -0.06273 " pathEditMode="relative" rAng="0" ptsTypes="AA">
                                      <p:cBhvr>
                                        <p:cTn id="8" dur="2000" fill="hold"/>
                                        <p:tgtEl>
                                          <p:spTgt spid="44"/>
                                        </p:tgtEl>
                                        <p:attrNameLst>
                                          <p:attrName>ppt_x</p:attrName>
                                          <p:attrName>ppt_y</p:attrName>
                                        </p:attrNameLst>
                                      </p:cBhvr>
                                      <p:rCtr x="0" y="-3148"/>
                                    </p:animMotion>
                                  </p:childTnLst>
                                </p:cTn>
                              </p:par>
                              <p:par>
                                <p:cTn id="9" presetID="64" presetClass="path" presetSubtype="0" accel="50000" decel="50000" fill="hold" grpId="0" nodeType="withEffect">
                                  <p:stCondLst>
                                    <p:cond delay="0"/>
                                  </p:stCondLst>
                                  <p:childTnLst>
                                    <p:animMotion origin="layout" path="M 5E-6 -3.7037E-7 L 0.00017 -0.06273 " pathEditMode="relative" rAng="0" ptsTypes="AA">
                                      <p:cBhvr>
                                        <p:cTn id="10" dur="2000" fill="hold"/>
                                        <p:tgtEl>
                                          <p:spTgt spid="46"/>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50131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Tree>
    <p:extLst>
      <p:ext uri="{BB962C8B-B14F-4D97-AF65-F5344CB8AC3E}">
        <p14:creationId xmlns:p14="http://schemas.microsoft.com/office/powerpoint/2010/main" val="39725492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2.22222E-6 L 0.00017 -0.06273 " pathEditMode="relative" rAng="0" ptsTypes="AA">
                                      <p:cBhvr>
                                        <p:cTn id="6" dur="2000" fill="hold"/>
                                        <p:tgtEl>
                                          <p:spTgt spid="46"/>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29" name="Textfeld 28"/>
          <p:cNvSpPr txBox="1"/>
          <p:nvPr/>
        </p:nvSpPr>
        <p:spPr>
          <a:xfrm>
            <a:off x="1548000" y="630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Ganztag und Übermittagsbetreuung</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760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Herausforderungen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cxnSp>
        <p:nvCxnSpPr>
          <p:cNvPr id="4" name="Gerade Verbindung mit Pfeil 3"/>
          <p:cNvCxnSpPr/>
          <p:nvPr/>
        </p:nvCxnSpPr>
        <p:spPr>
          <a:xfrm flipH="1" flipV="1">
            <a:off x="4355976" y="5517232"/>
            <a:ext cx="64807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H="1" flipV="1">
            <a:off x="5292000" y="5202000"/>
            <a:ext cx="144096" cy="342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V="1">
            <a:off x="6084000" y="5085184"/>
            <a:ext cx="216192" cy="350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6588224" y="5373007"/>
            <a:ext cx="504056" cy="360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10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9"/>
                                        </p:tgtEl>
                                        <p:attrNameLst>
                                          <p:attrName>stroke.color</p:attrName>
                                        </p:attrNameLst>
                                      </p:cBhvr>
                                      <p:to>
                                        <a:schemeClr val="accent2"/>
                                      </p:to>
                                    </p:animClr>
                                    <p:set>
                                      <p:cBhvr>
                                        <p:cTn id="7" dur="2000" fill="hold"/>
                                        <p:tgtEl>
                                          <p:spTgt spid="29"/>
                                        </p:tgtEl>
                                        <p:attrNameLst>
                                          <p:attrName>stroke.on</p:attrName>
                                        </p:attrNameLst>
                                      </p:cBhvr>
                                      <p:to>
                                        <p:strVal val="true"/>
                                      </p:to>
                                    </p:set>
                                  </p:childTnLst>
                                </p:cTn>
                              </p:par>
                              <p:par>
                                <p:cTn id="8" presetID="3" presetClass="emph" presetSubtype="2" fill="hold" nodeType="withEffect">
                                  <p:stCondLst>
                                    <p:cond delay="0"/>
                                  </p:stCondLst>
                                  <p:childTnLst>
                                    <p:animClr clrSpc="rgb" dir="cw">
                                      <p:cBhvr override="childStyle">
                                        <p:cTn id="9" dur="2000" fill="hold"/>
                                        <p:tgtEl>
                                          <p:spTgt spid="29">
                                            <p:txEl>
                                              <p:pRg st="0" end="0"/>
                                            </p:txEl>
                                          </p:spTgt>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grpId="0" nodeType="clickEffect">
                                  <p:stCondLst>
                                    <p:cond delay="0"/>
                                  </p:stCondLst>
                                  <p:childTnLst>
                                    <p:animMotion origin="layout" path="M 3.33333E-6 -3.7037E-6 L 0.38593 -0.07986 " pathEditMode="relative" rAng="0" ptsTypes="AA">
                                      <p:cBhvr>
                                        <p:cTn id="13" dur="2000" fill="hold"/>
                                        <p:tgtEl>
                                          <p:spTgt spid="29">
                                            <p:bg/>
                                          </p:spTgt>
                                        </p:tgtEl>
                                        <p:attrNameLst>
                                          <p:attrName>ppt_x</p:attrName>
                                          <p:attrName>ppt_y</p:attrName>
                                        </p:attrNameLst>
                                      </p:cBhvr>
                                      <p:rCtr x="19288" y="-4005"/>
                                    </p:animMotion>
                                  </p:childTnLst>
                                </p:cTn>
                              </p:par>
                              <p:par>
                                <p:cTn id="14" presetID="56" presetClass="path" presetSubtype="0" accel="50000" decel="50000" fill="hold" grpId="0" nodeType="withEffect">
                                  <p:stCondLst>
                                    <p:cond delay="0"/>
                                  </p:stCondLst>
                                  <p:childTnLst>
                                    <p:animMotion origin="layout" path="M -2.77778E-6 4.81481E-6 L 0.3842 -0.0801 " pathEditMode="relative" rAng="0" ptsTypes="AA">
                                      <p:cBhvr>
                                        <p:cTn id="15" dur="2000" fill="hold"/>
                                        <p:tgtEl>
                                          <p:spTgt spid="29">
                                            <p:txEl>
                                              <p:pRg st="0" end="0"/>
                                            </p:txEl>
                                          </p:spTgt>
                                        </p:tgtEl>
                                        <p:attrNameLst>
                                          <p:attrName>ppt_x</p:attrName>
                                          <p:attrName>ppt_y</p:attrName>
                                        </p:attrNameLst>
                                      </p:cBhvr>
                                      <p:rCtr x="19201" y="-4005"/>
                                    </p:animMotion>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par>
                                <p:cTn id="26" presetID="22" presetClass="entr" presetSubtype="4"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no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1548000" y="500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1548000" y="543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1548000" y="586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Tree>
    <p:extLst>
      <p:ext uri="{BB962C8B-B14F-4D97-AF65-F5344CB8AC3E}">
        <p14:creationId xmlns:p14="http://schemas.microsoft.com/office/powerpoint/2010/main" val="2624611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4.81481E-6 L -0.16528 0.00394 " pathEditMode="relative" rAng="0" ptsTypes="AA">
                                      <p:cBhvr>
                                        <p:cTn id="6" dur="2000" fill="hold"/>
                                        <p:tgtEl>
                                          <p:spTgt spid="26"/>
                                        </p:tgtEl>
                                        <p:attrNameLst>
                                          <p:attrName>ppt_x</p:attrName>
                                          <p:attrName>ppt_y</p:attrName>
                                        </p:attrNameLst>
                                      </p:cBhvr>
                                      <p:rCtr x="-8264" y="185"/>
                                    </p:animMotion>
                                  </p:childTnLst>
                                </p:cTn>
                              </p:par>
                              <p:par>
                                <p:cTn id="7" presetID="35" presetClass="path" presetSubtype="0" accel="50000" decel="50000" fill="hold" grpId="0" nodeType="withEffect">
                                  <p:stCondLst>
                                    <p:cond delay="0"/>
                                  </p:stCondLst>
                                  <p:childTnLst>
                                    <p:animMotion origin="layout" path="M 3.33333E-6 -4.81481E-6 L -0.16528 0.00394 " pathEditMode="relative" rAng="0" ptsTypes="AA">
                                      <p:cBhvr>
                                        <p:cTn id="8" dur="2000" fill="hold"/>
                                        <p:tgtEl>
                                          <p:spTgt spid="27"/>
                                        </p:tgtEl>
                                        <p:attrNameLst>
                                          <p:attrName>ppt_x</p:attrName>
                                          <p:attrName>ppt_y</p:attrName>
                                        </p:attrNameLst>
                                      </p:cBhvr>
                                      <p:rCtr x="-8264" y="185"/>
                                    </p:animMotion>
                                  </p:childTnLst>
                                </p:cTn>
                              </p:par>
                              <p:par>
                                <p:cTn id="9" presetID="35" presetClass="path" presetSubtype="0" accel="50000" decel="50000" fill="hold" grpId="0" nodeType="withEffect">
                                  <p:stCondLst>
                                    <p:cond delay="0"/>
                                  </p:stCondLst>
                                  <p:childTnLst>
                                    <p:animMotion origin="layout" path="M 3.33333E-6 -4.81481E-6 L -0.16528 0.00394 " pathEditMode="relative" rAng="0" ptsTypes="AA">
                                      <p:cBhvr>
                                        <p:cTn id="10" dur="2000" fill="hold"/>
                                        <p:tgtEl>
                                          <p:spTgt spid="28"/>
                                        </p:tgtEl>
                                        <p:attrNameLst>
                                          <p:attrName>ppt_x</p:attrName>
                                          <p:attrName>ppt_y</p:attrName>
                                        </p:attrNameLst>
                                      </p:cBhvr>
                                      <p:rCtr x="-826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4140000"/>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3276000"/>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3708000"/>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4516084"/>
            <a:ext cx="1440000" cy="507831"/>
          </a:xfrm>
          <a:prstGeom prst="rect">
            <a:avLst/>
          </a:prstGeom>
          <a:solidFill>
            <a:schemeClr val="bg1"/>
          </a:solid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35496" y="502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35496" y="545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35496" y="588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Tree>
    <p:extLst>
      <p:ext uri="{BB962C8B-B14F-4D97-AF65-F5344CB8AC3E}">
        <p14:creationId xmlns:p14="http://schemas.microsoft.com/office/powerpoint/2010/main" val="38365936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85185E-6 L 0.00017 0.13009 " pathEditMode="relative" rAng="0" ptsTypes="AA">
                                      <p:cBhvr>
                                        <p:cTn id="6" dur="2000" fill="hold"/>
                                        <p:tgtEl>
                                          <p:spTgt spid="25"/>
                                        </p:tgtEl>
                                        <p:attrNameLst>
                                          <p:attrName>ppt_x</p:attrName>
                                          <p:attrName>ppt_y</p:attrName>
                                        </p:attrNameLst>
                                      </p:cBhvr>
                                      <p:rCtr x="0" y="6505"/>
                                    </p:animMotion>
                                  </p:childTnLst>
                                </p:cTn>
                              </p:par>
                              <p:par>
                                <p:cTn id="7" presetID="42" presetClass="path" presetSubtype="0" accel="50000" decel="50000" fill="hold" grpId="0" nodeType="withEffect">
                                  <p:stCondLst>
                                    <p:cond delay="0"/>
                                  </p:stCondLst>
                                  <p:childTnLst>
                                    <p:animMotion origin="layout" path="M 3.33333E-6 -1.48148E-6 L -2.77778E-7 0.18889 " pathEditMode="relative" rAng="0" ptsTypes="AA">
                                      <p:cBhvr>
                                        <p:cTn id="8" dur="2000" fill="hold"/>
                                        <p:tgtEl>
                                          <p:spTgt spid="23"/>
                                        </p:tgtEl>
                                        <p:attrNameLst>
                                          <p:attrName>ppt_x</p:attrName>
                                          <p:attrName>ppt_y</p:attrName>
                                        </p:attrNameLst>
                                      </p:cBhvr>
                                      <p:rCtr x="0" y="9120"/>
                                    </p:animMotion>
                                  </p:childTnLst>
                                </p:cTn>
                              </p:par>
                              <p:par>
                                <p:cTn id="9" presetID="42" presetClass="path" presetSubtype="0" accel="50000" decel="50000" fill="hold" grpId="0" nodeType="withEffect">
                                  <p:stCondLst>
                                    <p:cond delay="0"/>
                                  </p:stCondLst>
                                  <p:childTnLst>
                                    <p:animMotion origin="layout" path="M 3.33333E-6 -1.48148E-6 L -2.77778E-7 0.18889 " pathEditMode="relative" rAng="0" ptsTypes="AA">
                                      <p:cBhvr>
                                        <p:cTn id="10" dur="2000" fill="hold"/>
                                        <p:tgtEl>
                                          <p:spTgt spid="24"/>
                                        </p:tgtEl>
                                        <p:attrNameLst>
                                          <p:attrName>ppt_x</p:attrName>
                                          <p:attrName>ppt_y</p:attrName>
                                        </p:attrNameLst>
                                      </p:cBhvr>
                                      <p:rCtr x="0" y="9120"/>
                                    </p:animMotion>
                                  </p:childTnLst>
                                </p:cTn>
                              </p:par>
                            </p:childTnLst>
                          </p:cTn>
                        </p:par>
                        <p:par>
                          <p:cTn id="11" fill="hold">
                            <p:stCondLst>
                              <p:cond delay="2000"/>
                            </p:stCondLst>
                            <p:childTnLst>
                              <p:par>
                                <p:cTn id="12" presetID="64" presetClass="path" presetSubtype="0" accel="50000" decel="50000" fill="hold" grpId="0" nodeType="afterEffect">
                                  <p:stCondLst>
                                    <p:cond delay="0"/>
                                  </p:stCondLst>
                                  <p:childTnLst>
                                    <p:animMotion origin="layout" path="M 3.33333E-6 2.59259E-6 L -2.77778E-7 -0.12592 " pathEditMode="relative" rAng="0" ptsTypes="AA">
                                      <p:cBhvr>
                                        <p:cTn id="13" dur="2000" fill="hold"/>
                                        <p:tgtEl>
                                          <p:spTgt spid="21"/>
                                        </p:tgtEl>
                                        <p:attrNameLst>
                                          <p:attrName>ppt_x</p:attrName>
                                          <p:attrName>ppt_y</p:attrName>
                                        </p:attrNameLst>
                                      </p:cBhvr>
                                      <p:rCtr x="0"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7544" y="1764099"/>
            <a:ext cx="7602081" cy="4093428"/>
          </a:xfrm>
          <a:prstGeom prst="rect">
            <a:avLst/>
          </a:prstGeom>
          <a:noFill/>
        </p:spPr>
        <p:txBody>
          <a:bodyPr wrap="none" rtlCol="0">
            <a:spAutoFit/>
          </a:bodyPr>
          <a:lstStyle/>
          <a:p>
            <a:r>
              <a:rPr lang="de-DE" sz="2000" dirty="0" smtClean="0"/>
              <a:t>„Die Bildungs-, Schul- und </a:t>
            </a:r>
            <a:r>
              <a:rPr lang="de-DE" sz="2000" dirty="0"/>
              <a:t>L</a:t>
            </a:r>
            <a:r>
              <a:rPr lang="de-DE" sz="2000" dirty="0" smtClean="0"/>
              <a:t>ernforschung </a:t>
            </a:r>
          </a:p>
          <a:p>
            <a:r>
              <a:rPr lang="de-DE" sz="2000" dirty="0" smtClean="0"/>
              <a:t>wie auch die Schulqualitätsdiskussion </a:t>
            </a:r>
          </a:p>
          <a:p>
            <a:r>
              <a:rPr lang="de-DE" sz="2000" b="1" dirty="0" smtClean="0"/>
              <a:t>entwickeln sich weiter</a:t>
            </a:r>
            <a:r>
              <a:rPr lang="de-DE" sz="2000" dirty="0" smtClean="0"/>
              <a:t>; schulpraktische Erfahrungen </a:t>
            </a:r>
          </a:p>
          <a:p>
            <a:r>
              <a:rPr lang="de-DE" sz="2000" dirty="0" smtClean="0"/>
              <a:t>eröffnen neue Perspektiven und schulpolitische </a:t>
            </a:r>
          </a:p>
          <a:p>
            <a:r>
              <a:rPr lang="de-DE" sz="2000" dirty="0" smtClean="0"/>
              <a:t>Schwerpunktsetzungen können zu </a:t>
            </a:r>
            <a:r>
              <a:rPr lang="de-DE" sz="2000" b="1" dirty="0" smtClean="0"/>
              <a:t>veränderten </a:t>
            </a:r>
          </a:p>
          <a:p>
            <a:r>
              <a:rPr lang="de-DE" sz="2000" b="1" dirty="0" smtClean="0"/>
              <a:t>Prioritäten </a:t>
            </a:r>
            <a:r>
              <a:rPr lang="de-DE" sz="2000" dirty="0" smtClean="0"/>
              <a:t>führen.</a:t>
            </a:r>
          </a:p>
          <a:p>
            <a:endParaRPr lang="de-DE" sz="2000" dirty="0" smtClean="0"/>
          </a:p>
          <a:p>
            <a:r>
              <a:rPr lang="de-DE" sz="2000" dirty="0" smtClean="0"/>
              <a:t>Eine </a:t>
            </a:r>
            <a:r>
              <a:rPr lang="de-DE" sz="2000" dirty="0" err="1" smtClean="0"/>
              <a:t>Rahmengebung</a:t>
            </a:r>
            <a:r>
              <a:rPr lang="de-DE" sz="2000" dirty="0" smtClean="0"/>
              <a:t> für so ein komplexes Konstrukt </a:t>
            </a:r>
          </a:p>
          <a:p>
            <a:r>
              <a:rPr lang="de-DE" sz="2000" dirty="0" smtClean="0"/>
              <a:t>wie ‚gute Schulqualität‘ kann vor diesem Hintergrund nur </a:t>
            </a:r>
          </a:p>
          <a:p>
            <a:r>
              <a:rPr lang="de-DE" sz="2000" dirty="0" smtClean="0"/>
              <a:t>als </a:t>
            </a:r>
            <a:r>
              <a:rPr lang="de-DE" sz="2000" b="1" dirty="0" smtClean="0"/>
              <a:t>‚entwicklungsoffenes Konzept‘</a:t>
            </a:r>
            <a:r>
              <a:rPr lang="de-DE" sz="2000" dirty="0" smtClean="0"/>
              <a:t> angelegt werden.“</a:t>
            </a:r>
          </a:p>
          <a:p>
            <a:endParaRPr lang="de-DE" sz="2000" dirty="0" smtClean="0"/>
          </a:p>
          <a:p>
            <a:pPr algn="r"/>
            <a:r>
              <a:rPr lang="de-DE" sz="1600" dirty="0" smtClean="0"/>
              <a:t>(</a:t>
            </a:r>
            <a:r>
              <a:rPr lang="de-DE" sz="1600" dirty="0"/>
              <a:t>RRSQ, 2014, S. 4; </a:t>
            </a:r>
            <a:r>
              <a:rPr lang="de-DE" sz="1600" dirty="0" smtClean="0"/>
              <a:t>Hervorhebungen </a:t>
            </a:r>
            <a:r>
              <a:rPr lang="de-DE" sz="1600" dirty="0"/>
              <a:t>Koltermann)</a:t>
            </a:r>
            <a:endParaRPr lang="de-DE" sz="1600" dirty="0" smtClean="0"/>
          </a:p>
          <a:p>
            <a:endParaRPr lang="de-DE" sz="2000" dirty="0" smtClean="0"/>
          </a:p>
        </p:txBody>
      </p:sp>
      <p:pic>
        <p:nvPicPr>
          <p:cNvPr id="6" name="Grafik 5" descr="cover_referenzrahmen"/>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3235">
            <a:off x="6658289" y="1519520"/>
            <a:ext cx="1738443" cy="2424067"/>
          </a:xfrm>
          <a:prstGeom prst="rect">
            <a:avLst/>
          </a:prstGeom>
          <a:ln>
            <a:noFill/>
          </a:ln>
          <a:effectLst>
            <a:outerShdw blurRad="292100" dist="139700" dir="2700000" algn="tl" rotWithShape="0">
              <a:srgbClr val="333333">
                <a:alpha val="65000"/>
              </a:srgbClr>
            </a:outerShdw>
          </a:effectLst>
        </p:spPr>
      </p:pic>
      <p:sp>
        <p:nvSpPr>
          <p:cNvPr id="5" name="Titel 1"/>
          <p:cNvSpPr txBox="1">
            <a:spLocks/>
          </p:cNvSpPr>
          <p:nvPr/>
        </p:nvSpPr>
        <p:spPr>
          <a:xfrm>
            <a:off x="395536"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539750" algn="l"/>
              </a:tabLst>
            </a:pPr>
            <a:r>
              <a:rPr lang="de-DE" altLang="de-DE" sz="1800" dirty="0" smtClean="0">
                <a:latin typeface="+mn-lt"/>
                <a:ea typeface="Verdana" panose="020B0604030504040204" pitchFamily="34" charset="0"/>
                <a:cs typeface="Verdana" panose="020B0604030504040204" pitchFamily="34" charset="0"/>
              </a:rPr>
              <a:t>1.1 Begründungszusammenhang</a:t>
            </a:r>
            <a:endParaRPr lang="de-DE" altLang="de-DE" sz="18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0335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3284984"/>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4581128"/>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5013176"/>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5389308"/>
            <a:ext cx="1440000" cy="507831"/>
          </a:xfrm>
          <a:prstGeom prst="rect">
            <a:avLst/>
          </a:prstGeom>
          <a:solidFill>
            <a:schemeClr val="bg1"/>
          </a:solid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35496" y="502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35496" y="545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35496" y="588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Tree>
    <p:extLst>
      <p:ext uri="{BB962C8B-B14F-4D97-AF65-F5344CB8AC3E}">
        <p14:creationId xmlns:p14="http://schemas.microsoft.com/office/powerpoint/2010/main" val="34444324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2.22222E-6 L 0.00017 0.18496 " pathEditMode="relative" rAng="0" ptsTypes="AA">
                                      <p:cBhvr>
                                        <p:cTn id="6" dur="2000" fill="hold"/>
                                        <p:tgtEl>
                                          <p:spTgt spid="22"/>
                                        </p:tgtEl>
                                        <p:attrNameLst>
                                          <p:attrName>ppt_x</p:attrName>
                                          <p:attrName>ppt_y</p:attrName>
                                        </p:attrNameLst>
                                      </p:cBhvr>
                                      <p:rCtr x="0" y="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3284984"/>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Schülerorientierung und Umgang mit Heterogenität</a:t>
            </a:r>
          </a:p>
        </p:txBody>
      </p:sp>
      <p:sp>
        <p:nvSpPr>
          <p:cNvPr id="22" name="Textfeld 21"/>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4581128"/>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5013176"/>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5389308"/>
            <a:ext cx="1440000" cy="507831"/>
          </a:xfrm>
          <a:prstGeom prst="rect">
            <a:avLst/>
          </a:prstGeom>
          <a:solidFill>
            <a:schemeClr val="bg1"/>
          </a:solid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Fachunterricht</a:t>
            </a:r>
          </a:p>
        </p:txBody>
      </p:sp>
      <p:sp>
        <p:nvSpPr>
          <p:cNvPr id="26" name="Textfeld 25"/>
          <p:cNvSpPr txBox="1"/>
          <p:nvPr/>
        </p:nvSpPr>
        <p:spPr>
          <a:xfrm>
            <a:off x="35496" y="502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Transparenz und Klarheit</a:t>
            </a:r>
          </a:p>
        </p:txBody>
      </p:sp>
      <p:sp>
        <p:nvSpPr>
          <p:cNvPr id="27" name="Textfeld 26"/>
          <p:cNvSpPr txBox="1"/>
          <p:nvPr/>
        </p:nvSpPr>
        <p:spPr>
          <a:xfrm>
            <a:off x="35496" y="5454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Klassenführung und Arran-gement des Unterrichts</a:t>
            </a:r>
          </a:p>
        </p:txBody>
      </p:sp>
      <p:sp>
        <p:nvSpPr>
          <p:cNvPr id="28" name="Textfeld 27"/>
          <p:cNvSpPr txBox="1"/>
          <p:nvPr/>
        </p:nvSpPr>
        <p:spPr>
          <a:xfrm>
            <a:off x="35496" y="588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Lernklima und Motivation</a:t>
            </a: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
        <p:nvSpPr>
          <p:cNvPr id="61" name="Textfeld 60"/>
          <p:cNvSpPr txBox="1"/>
          <p:nvPr/>
        </p:nvSpPr>
        <p:spPr>
          <a:xfrm>
            <a:off x="1548000" y="2825507"/>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Klassenführung</a:t>
            </a:r>
          </a:p>
        </p:txBody>
      </p:sp>
      <p:sp>
        <p:nvSpPr>
          <p:cNvPr id="64" name="Textfeld 63"/>
          <p:cNvSpPr txBox="1"/>
          <p:nvPr/>
        </p:nvSpPr>
        <p:spPr>
          <a:xfrm>
            <a:off x="1548000" y="3708000"/>
            <a:ext cx="1440000" cy="396000"/>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Kognitive Aktivierung</a:t>
            </a:r>
          </a:p>
        </p:txBody>
      </p:sp>
      <p:sp>
        <p:nvSpPr>
          <p:cNvPr id="65" name="Textfeld 64"/>
          <p:cNvSpPr txBox="1"/>
          <p:nvPr/>
        </p:nvSpPr>
        <p:spPr>
          <a:xfrm>
            <a:off x="1548000" y="5876251"/>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Lernen und Lehren im digitalen Wandel</a:t>
            </a:r>
          </a:p>
        </p:txBody>
      </p:sp>
      <p:sp>
        <p:nvSpPr>
          <p:cNvPr id="3" name="Rechteck 2"/>
          <p:cNvSpPr/>
          <p:nvPr/>
        </p:nvSpPr>
        <p:spPr>
          <a:xfrm>
            <a:off x="1548000" y="2817128"/>
            <a:ext cx="1440000" cy="128682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echteck 56"/>
          <p:cNvSpPr/>
          <p:nvPr/>
        </p:nvSpPr>
        <p:spPr>
          <a:xfrm>
            <a:off x="35496" y="5022000"/>
            <a:ext cx="1440000" cy="128682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Gerade Verbindung mit Pfeil 4"/>
          <p:cNvCxnSpPr/>
          <p:nvPr/>
        </p:nvCxnSpPr>
        <p:spPr>
          <a:xfrm flipV="1">
            <a:off x="755496" y="3708000"/>
            <a:ext cx="720000" cy="11611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a:off x="2771800" y="2541122"/>
            <a:ext cx="0" cy="4926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H="1">
            <a:off x="2869831" y="2541122"/>
            <a:ext cx="5877" cy="12479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000" fill="hold"/>
                                        <p:tgtEl>
                                          <p:spTgt spid="21">
                                            <p:txEl>
                                              <p:pRg st="0" end="0"/>
                                            </p:txEl>
                                          </p:spTgt>
                                        </p:tgtEl>
                                        <p:attrNameLst>
                                          <p:attrName>style.color</p:attrName>
                                        </p:attrNameLst>
                                      </p:cBhvr>
                                      <p:to>
                                        <a:schemeClr val="accent2"/>
                                      </p:to>
                                    </p:animClr>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3" presetClass="emph" presetSubtype="2" fill="hold" nodeType="withEffect">
                                  <p:stCondLst>
                                    <p:cond delay="0"/>
                                  </p:stCondLst>
                                  <p:childTnLst>
                                    <p:animClr clrSpc="rgb" dir="cw">
                                      <p:cBhvr override="childStyle">
                                        <p:cTn id="28" dur="2000" fill="hold"/>
                                        <p:tgtEl>
                                          <p:spTgt spid="12">
                                            <p:txEl>
                                              <p:pRg st="0" end="0"/>
                                            </p:txEl>
                                          </p:spTgt>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0"/>
                                        </p:tgtEl>
                                      </p:cBhvr>
                                    </p:animEffect>
                                    <p:set>
                                      <p:cBhvr>
                                        <p:cTn id="45" dur="1" fill="hold">
                                          <p:stCondLst>
                                            <p:cond delay="499"/>
                                          </p:stCondLst>
                                        </p:cTn>
                                        <p:tgtEl>
                                          <p:spTgt spid="70"/>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61" grpId="0" animBg="1"/>
      <p:bldP spid="64" grpId="0" animBg="1"/>
      <p:bldP spid="65" grpId="0" animBg="1"/>
      <p:bldP spid="3" grpId="0" animBg="1"/>
      <p:bldP spid="3" grpId="1" animBg="1"/>
      <p:bldP spid="57" grpId="0" animBg="1"/>
      <p:bldP spid="5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0" y="1160744"/>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548000" y="1161005"/>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060000" y="116074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596000" y="1159200"/>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548000" y="23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chemeClr val="accent2"/>
                </a:solidFill>
                <a:effectLst/>
                <a:uLnTx/>
                <a:uFillTx/>
                <a:latin typeface="Calibri"/>
                <a:ea typeface="+mn-ea"/>
                <a:cs typeface="+mn-cs"/>
              </a:rPr>
              <a:t>Kompetenz-orientierung</a:t>
            </a:r>
          </a:p>
        </p:txBody>
      </p:sp>
      <p:sp>
        <p:nvSpPr>
          <p:cNvPr id="13" name="Textfeld 12"/>
          <p:cNvSpPr txBox="1"/>
          <p:nvPr/>
        </p:nvSpPr>
        <p:spPr>
          <a:xfrm>
            <a:off x="36000" y="1958323"/>
            <a:ext cx="1440000" cy="338554"/>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Fachliche und überfachliche Kompetenzen</a:t>
            </a:r>
          </a:p>
        </p:txBody>
      </p:sp>
      <p:sp>
        <p:nvSpPr>
          <p:cNvPr id="14" name="Textfeld 13"/>
          <p:cNvSpPr txBox="1"/>
          <p:nvPr/>
        </p:nvSpPr>
        <p:spPr>
          <a:xfrm>
            <a:off x="3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084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060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084000" y="1916832"/>
            <a:ext cx="1440000" cy="396000"/>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Pädagogische Führung</a:t>
            </a:r>
          </a:p>
        </p:txBody>
      </p:sp>
      <p:sp>
        <p:nvSpPr>
          <p:cNvPr id="21" name="Textfeld 20"/>
          <p:cNvSpPr txBox="1"/>
          <p:nvPr/>
        </p:nvSpPr>
        <p:spPr>
          <a:xfrm>
            <a:off x="1548000" y="3298318"/>
            <a:ext cx="1440000" cy="36933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chemeClr val="accent2"/>
                </a:solidFill>
                <a:effectLst/>
                <a:uLnTx/>
                <a:uFillTx/>
                <a:latin typeface="Calibri"/>
                <a:ea typeface="+mn-ea"/>
                <a:cs typeface="+mn-cs"/>
              </a:rPr>
              <a:t>Schülerorientierung und Umgang mit Heterogenität</a:t>
            </a:r>
          </a:p>
        </p:txBody>
      </p:sp>
      <p:sp>
        <p:nvSpPr>
          <p:cNvPr id="22" name="Textfeld 21"/>
          <p:cNvSpPr txBox="1"/>
          <p:nvPr/>
        </p:nvSpPr>
        <p:spPr>
          <a:xfrm>
            <a:off x="1548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548000" y="4581128"/>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548000" y="5013176"/>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548000" y="5389308"/>
            <a:ext cx="1440000" cy="507831"/>
          </a:xfrm>
          <a:prstGeom prst="rect">
            <a:avLst/>
          </a:prstGeom>
          <a:solidFill>
            <a:schemeClr val="bg1"/>
          </a:solid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a:t>
            </a:r>
            <a:r>
              <a:rPr lang="de-DE" sz="900" dirty="0" smtClean="0">
                <a:solidFill>
                  <a:srgbClr val="FF0000"/>
                </a:solidFill>
              </a:rPr>
              <a:t>(Fach-)</a:t>
            </a:r>
            <a:r>
              <a:rPr lang="de-DE" sz="900" dirty="0" smtClean="0">
                <a:solidFill>
                  <a:prstClr val="black"/>
                </a:solidFill>
              </a:rPr>
              <a:t> Unterricht</a:t>
            </a:r>
            <a:endParaRPr lang="de-DE" sz="900" dirty="0">
              <a:solidFill>
                <a:prstClr val="black"/>
              </a:solidFill>
            </a:endParaRPr>
          </a:p>
        </p:txBody>
      </p:sp>
      <p:sp>
        <p:nvSpPr>
          <p:cNvPr id="30" name="Textfeld 29"/>
          <p:cNvSpPr txBox="1"/>
          <p:nvPr/>
        </p:nvSpPr>
        <p:spPr>
          <a:xfrm>
            <a:off x="6084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084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 und Fortbildungsplanung</a:t>
            </a:r>
          </a:p>
        </p:txBody>
      </p:sp>
      <p:sp>
        <p:nvSpPr>
          <p:cNvPr id="33" name="Textfeld 32"/>
          <p:cNvSpPr txBox="1"/>
          <p:nvPr/>
        </p:nvSpPr>
        <p:spPr>
          <a:xfrm>
            <a:off x="6084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596000" y="19296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596000" y="23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59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596000"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596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596000"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C0504D"/>
                </a:solidFill>
                <a:effectLst/>
                <a:uLnTx/>
                <a:uFillTx/>
                <a:latin typeface="Calibri"/>
                <a:ea typeface="+mn-ea"/>
                <a:cs typeface="+mn-cs"/>
              </a:rPr>
              <a:t>Regionale und überregionale </a:t>
            </a:r>
            <a:r>
              <a:rPr kumimoji="0" lang="de-DE" sz="800" b="0" i="0" u="none" strike="noStrike" kern="1200" cap="none" spc="0" normalizeH="0" baseline="0" noProof="0" dirty="0" smtClean="0">
                <a:ln>
                  <a:noFill/>
                </a:ln>
                <a:solidFill>
                  <a:prstClr val="black"/>
                </a:solidFill>
                <a:effectLst/>
                <a:uLnTx/>
                <a:uFillTx/>
                <a:latin typeface="Calibri"/>
                <a:ea typeface="+mn-ea"/>
                <a:cs typeface="+mn-cs"/>
              </a:rPr>
              <a:t>Unterstützungsangebote</a:t>
            </a:r>
          </a:p>
        </p:txBody>
      </p:sp>
      <p:sp>
        <p:nvSpPr>
          <p:cNvPr id="43" name="Textfeld 42"/>
          <p:cNvSpPr txBox="1"/>
          <p:nvPr/>
        </p:nvSpPr>
        <p:spPr>
          <a:xfrm>
            <a:off x="3060000"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060000"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36000" y="2826000"/>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060000"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572000" y="1159200"/>
            <a:ext cx="1440000" cy="720000"/>
          </a:xfrm>
          <a:prstGeom prst="rect">
            <a:avLst/>
          </a:prstGeom>
          <a:solidFill>
            <a:srgbClr val="FF9999"/>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Profession-alisierung</a:t>
            </a:r>
          </a:p>
        </p:txBody>
      </p:sp>
      <p:sp>
        <p:nvSpPr>
          <p:cNvPr id="48" name="Textfeld 47"/>
          <p:cNvSpPr txBox="1"/>
          <p:nvPr/>
        </p:nvSpPr>
        <p:spPr>
          <a:xfrm>
            <a:off x="4572000" y="1929600"/>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572000" y="2389334"/>
            <a:ext cx="1440000" cy="369332"/>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572000" y="2816251"/>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36000"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596000" y="4581128"/>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srgbClr val="C0504D"/>
                </a:solidFill>
                <a:effectLst/>
                <a:uLnTx/>
                <a:uFillTx/>
                <a:latin typeface="Calibri"/>
                <a:ea typeface="+mn-ea"/>
                <a:cs typeface="+mn-cs"/>
              </a:rPr>
              <a:t>Soziale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Kontexte</a:t>
            </a:r>
          </a:p>
        </p:txBody>
      </p:sp>
      <p:sp>
        <p:nvSpPr>
          <p:cNvPr id="54" name="Textfeld 53"/>
          <p:cNvSpPr txBox="1"/>
          <p:nvPr/>
        </p:nvSpPr>
        <p:spPr>
          <a:xfrm>
            <a:off x="3060000" y="2371890"/>
            <a:ext cx="1440000" cy="400110"/>
          </a:xfrm>
          <a:prstGeom prst="rect">
            <a:avLst/>
          </a:prstGeom>
          <a:solidFill>
            <a:schemeClr val="bg1"/>
          </a:solid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C0504D"/>
                </a:solidFill>
                <a:effectLst/>
                <a:uLnTx/>
                <a:uFillTx/>
                <a:latin typeface="Calibri"/>
                <a:ea typeface="+mn-ea"/>
                <a:cs typeface="+mn-cs"/>
              </a:rPr>
              <a:t>Kultur des Umgangs miteinander</a:t>
            </a:r>
          </a:p>
        </p:txBody>
      </p:sp>
      <p:sp>
        <p:nvSpPr>
          <p:cNvPr id="56" name="Textfeld 55"/>
          <p:cNvSpPr txBox="1"/>
          <p:nvPr/>
        </p:nvSpPr>
        <p:spPr>
          <a:xfrm>
            <a:off x="3060000" y="1927545"/>
            <a:ext cx="1440000" cy="40011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060000" y="3289334"/>
            <a:ext cx="1440000" cy="369332"/>
          </a:xfrm>
          <a:prstGeom prst="rect">
            <a:avLst/>
          </a:prstGeom>
          <a:noFill/>
          <a:ln>
            <a:solidFill>
              <a:srgbClr val="C00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srgbClr val="C0504D"/>
                </a:solidFill>
                <a:effectLst/>
                <a:uLnTx/>
                <a:uFillTx/>
                <a:latin typeface="Calibri"/>
                <a:ea typeface="+mn-ea"/>
                <a:cs typeface="+mn-cs"/>
              </a:rPr>
              <a:t>Kommunikation, Ko-operation und Vernetzung</a:t>
            </a:r>
          </a:p>
        </p:txBody>
      </p:sp>
      <p:sp>
        <p:nvSpPr>
          <p:cNvPr id="61" name="Textfeld 60"/>
          <p:cNvSpPr txBox="1"/>
          <p:nvPr/>
        </p:nvSpPr>
        <p:spPr>
          <a:xfrm>
            <a:off x="1548000" y="2825507"/>
            <a:ext cx="1440000" cy="396000"/>
          </a:xfrm>
          <a:prstGeom prst="rect">
            <a:avLst/>
          </a:prstGeom>
          <a:solidFill>
            <a:srgbClr val="FFCCCC"/>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Klassenführung</a:t>
            </a:r>
          </a:p>
        </p:txBody>
      </p:sp>
      <p:sp>
        <p:nvSpPr>
          <p:cNvPr id="64" name="Textfeld 63"/>
          <p:cNvSpPr txBox="1"/>
          <p:nvPr/>
        </p:nvSpPr>
        <p:spPr>
          <a:xfrm>
            <a:off x="1548000" y="3708000"/>
            <a:ext cx="1440000" cy="396000"/>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Kognitive Aktivierung</a:t>
            </a:r>
          </a:p>
        </p:txBody>
      </p:sp>
      <p:sp>
        <p:nvSpPr>
          <p:cNvPr id="65" name="Textfeld 64"/>
          <p:cNvSpPr txBox="1"/>
          <p:nvPr/>
        </p:nvSpPr>
        <p:spPr>
          <a:xfrm>
            <a:off x="1548000" y="5876251"/>
            <a:ext cx="1440000" cy="415498"/>
          </a:xfrm>
          <a:prstGeom prst="rect">
            <a:avLst/>
          </a:prstGeom>
          <a:solidFill>
            <a:srgbClr val="FFD1D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Lernen und Lehren im digitalen Wandel</a:t>
            </a:r>
          </a:p>
        </p:txBody>
      </p:sp>
    </p:spTree>
    <p:extLst>
      <p:ext uri="{BB962C8B-B14F-4D97-AF65-F5344CB8AC3E}">
        <p14:creationId xmlns:p14="http://schemas.microsoft.com/office/powerpoint/2010/main" val="9746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143628" y="1001903"/>
            <a:ext cx="1440000" cy="720000"/>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Erwartete Ergebnisse und Wirkungen</a:t>
            </a:r>
          </a:p>
        </p:txBody>
      </p:sp>
      <p:sp>
        <p:nvSpPr>
          <p:cNvPr id="6" name="Textfeld 5"/>
          <p:cNvSpPr txBox="1"/>
          <p:nvPr/>
        </p:nvSpPr>
        <p:spPr>
          <a:xfrm>
            <a:off x="1655628" y="1002164"/>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Lehren und Lernen</a:t>
            </a:r>
          </a:p>
        </p:txBody>
      </p:sp>
      <p:sp>
        <p:nvSpPr>
          <p:cNvPr id="7" name="Textfeld 6"/>
          <p:cNvSpPr txBox="1"/>
          <p:nvPr/>
        </p:nvSpPr>
        <p:spPr>
          <a:xfrm>
            <a:off x="3167628" y="1001903"/>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191628" y="1000359"/>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Führung und Management</a:t>
            </a:r>
          </a:p>
        </p:txBody>
      </p:sp>
      <p:sp>
        <p:nvSpPr>
          <p:cNvPr id="10" name="Textfeld 9"/>
          <p:cNvSpPr txBox="1"/>
          <p:nvPr/>
        </p:nvSpPr>
        <p:spPr>
          <a:xfrm>
            <a:off x="7671268" y="1000359"/>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Rahmenbedingun</a:t>
            </a:r>
            <a:r>
              <a:rPr kumimoji="0" lang="de-DE" sz="1200" b="1" i="0" u="none" strike="noStrike" kern="1200" cap="none" spc="0" normalizeH="0" baseline="0" noProof="0" dirty="0">
                <a:ln>
                  <a:noFill/>
                </a:ln>
                <a:solidFill>
                  <a:prstClr val="black"/>
                </a:solidFill>
                <a:effectLst/>
                <a:uLnTx/>
                <a:uFillTx/>
                <a:latin typeface="Calibri"/>
                <a:ea typeface="+mn-ea"/>
                <a:cs typeface="+mn-cs"/>
              </a:rPr>
              <a:t>-</a:t>
            </a:r>
            <a:r>
              <a:rPr kumimoji="0" lang="de-DE" sz="12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623268" y="179397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Ergebnis- und Standardorientierung</a:t>
            </a:r>
          </a:p>
        </p:txBody>
      </p:sp>
      <p:sp>
        <p:nvSpPr>
          <p:cNvPr id="12" name="Textfeld 11"/>
          <p:cNvSpPr txBox="1"/>
          <p:nvPr/>
        </p:nvSpPr>
        <p:spPr>
          <a:xfrm>
            <a:off x="1623268" y="2293305"/>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Kompetenz-orientierung</a:t>
            </a:r>
          </a:p>
        </p:txBody>
      </p:sp>
      <p:sp>
        <p:nvSpPr>
          <p:cNvPr id="13" name="Textfeld 12"/>
          <p:cNvSpPr txBox="1"/>
          <p:nvPr/>
        </p:nvSpPr>
        <p:spPr>
          <a:xfrm>
            <a:off x="111268" y="1795714"/>
            <a:ext cx="1440000" cy="338554"/>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effectLst/>
                <a:uLnTx/>
                <a:uFillTx/>
                <a:latin typeface="Calibri"/>
                <a:ea typeface="+mn-ea"/>
                <a:cs typeface="+mn-cs"/>
              </a:rPr>
              <a:t>Fachliche und überfachliche Kompetenzen</a:t>
            </a:r>
          </a:p>
        </p:txBody>
      </p:sp>
      <p:sp>
        <p:nvSpPr>
          <p:cNvPr id="14" name="Textfeld 13"/>
          <p:cNvSpPr txBox="1"/>
          <p:nvPr/>
        </p:nvSpPr>
        <p:spPr>
          <a:xfrm>
            <a:off x="111268" y="230305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Schullaufbahn und Abschlüsse</a:t>
            </a:r>
          </a:p>
        </p:txBody>
      </p:sp>
      <p:sp>
        <p:nvSpPr>
          <p:cNvPr id="15" name="Textfeld 14"/>
          <p:cNvSpPr txBox="1"/>
          <p:nvPr/>
        </p:nvSpPr>
        <p:spPr>
          <a:xfrm>
            <a:off x="6159268" y="2326272"/>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Organisation und Steuerung</a:t>
            </a:r>
          </a:p>
        </p:txBody>
      </p:sp>
      <p:sp>
        <p:nvSpPr>
          <p:cNvPr id="17" name="Textfeld 16"/>
          <p:cNvSpPr txBox="1"/>
          <p:nvPr/>
        </p:nvSpPr>
        <p:spPr>
          <a:xfrm>
            <a:off x="6159268" y="27995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Ressourcenplanung und Personaleinsatz</a:t>
            </a:r>
          </a:p>
        </p:txBody>
      </p:sp>
      <p:sp>
        <p:nvSpPr>
          <p:cNvPr id="18" name="Textfeld 17"/>
          <p:cNvSpPr txBox="1"/>
          <p:nvPr/>
        </p:nvSpPr>
        <p:spPr>
          <a:xfrm>
            <a:off x="3135268" y="27995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Demokratische Gestaltung</a:t>
            </a:r>
          </a:p>
        </p:txBody>
      </p:sp>
      <p:sp>
        <p:nvSpPr>
          <p:cNvPr id="20" name="Textfeld 19"/>
          <p:cNvSpPr txBox="1"/>
          <p:nvPr/>
        </p:nvSpPr>
        <p:spPr>
          <a:xfrm>
            <a:off x="6159268" y="1843886"/>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Pädagogische Führung</a:t>
            </a:r>
            <a:endParaRPr lang="de-DE" sz="1050" dirty="0">
              <a:latin typeface="Calibri"/>
            </a:endParaRPr>
          </a:p>
        </p:txBody>
      </p:sp>
      <p:sp>
        <p:nvSpPr>
          <p:cNvPr id="21" name="Textfeld 20"/>
          <p:cNvSpPr txBox="1"/>
          <p:nvPr/>
        </p:nvSpPr>
        <p:spPr>
          <a:xfrm>
            <a:off x="1623268" y="3298318"/>
            <a:ext cx="1440000" cy="36933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effectLst/>
                <a:uLnTx/>
                <a:uFillTx/>
                <a:latin typeface="Calibri"/>
                <a:ea typeface="+mn-ea"/>
                <a:cs typeface="+mn-cs"/>
              </a:rPr>
              <a:t>Schülerorientierung und Umgang mit Heterogenität</a:t>
            </a:r>
          </a:p>
        </p:txBody>
      </p:sp>
      <p:sp>
        <p:nvSpPr>
          <p:cNvPr id="22" name="Textfeld 21"/>
          <p:cNvSpPr txBox="1"/>
          <p:nvPr/>
        </p:nvSpPr>
        <p:spPr>
          <a:xfrm>
            <a:off x="1623268"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 und Bildungsangebot</a:t>
            </a:r>
          </a:p>
        </p:txBody>
      </p:sp>
      <p:sp>
        <p:nvSpPr>
          <p:cNvPr id="23" name="Textfeld 22"/>
          <p:cNvSpPr txBox="1"/>
          <p:nvPr/>
        </p:nvSpPr>
        <p:spPr>
          <a:xfrm>
            <a:off x="1623268" y="4581128"/>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Lernerfolgsüberprüfung und Leistungsbewertung</a:t>
            </a:r>
          </a:p>
        </p:txBody>
      </p:sp>
      <p:sp>
        <p:nvSpPr>
          <p:cNvPr id="24" name="Textfeld 23"/>
          <p:cNvSpPr txBox="1"/>
          <p:nvPr/>
        </p:nvSpPr>
        <p:spPr>
          <a:xfrm>
            <a:off x="1619832" y="5013176"/>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Feedback und Beratung</a:t>
            </a:r>
          </a:p>
        </p:txBody>
      </p:sp>
      <p:sp>
        <p:nvSpPr>
          <p:cNvPr id="25" name="Textfeld 24"/>
          <p:cNvSpPr txBox="1"/>
          <p:nvPr/>
        </p:nvSpPr>
        <p:spPr>
          <a:xfrm>
            <a:off x="1619832" y="5428325"/>
            <a:ext cx="1440000" cy="507831"/>
          </a:xfrm>
          <a:prstGeom prst="rect">
            <a:avLst/>
          </a:prstGeom>
          <a:solidFill>
            <a:schemeClr val="bg1"/>
          </a:solidFill>
          <a:ln>
            <a:solidFill>
              <a:schemeClr val="tx1"/>
            </a:solidFill>
          </a:ln>
        </p:spPr>
        <p:txBody>
          <a:bodyPr wrap="square" rtlCol="0" anchor="ctr">
            <a:spAutoFit/>
          </a:bodyPr>
          <a:lstStyle/>
          <a:p>
            <a:pPr lvl="0" algn="ctr">
              <a:defRPr/>
            </a:pPr>
            <a:r>
              <a:rPr lang="de-DE" sz="900" dirty="0">
                <a:solidFill>
                  <a:prstClr val="black"/>
                </a:solidFill>
              </a:rPr>
              <a:t>Bildungssprache und sprachsensibler </a:t>
            </a:r>
            <a:r>
              <a:rPr lang="de-DE" sz="900" dirty="0" smtClean="0">
                <a:solidFill>
                  <a:prstClr val="black"/>
                </a:solidFill>
              </a:rPr>
              <a:t>(Fach-)</a:t>
            </a:r>
          </a:p>
          <a:p>
            <a:pPr lvl="0" algn="ctr">
              <a:defRPr/>
            </a:pPr>
            <a:r>
              <a:rPr lang="de-DE" sz="900" dirty="0" smtClean="0">
                <a:solidFill>
                  <a:prstClr val="black"/>
                </a:solidFill>
              </a:rPr>
              <a:t>Unterricht</a:t>
            </a:r>
            <a:endParaRPr lang="de-DE" sz="900" dirty="0">
              <a:solidFill>
                <a:prstClr val="black"/>
              </a:solidFill>
            </a:endParaRPr>
          </a:p>
        </p:txBody>
      </p:sp>
      <p:sp>
        <p:nvSpPr>
          <p:cNvPr id="30" name="Textfeld 29"/>
          <p:cNvSpPr txBox="1"/>
          <p:nvPr/>
        </p:nvSpPr>
        <p:spPr>
          <a:xfrm>
            <a:off x="6159268"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Personalentwicklung</a:t>
            </a:r>
          </a:p>
        </p:txBody>
      </p:sp>
      <p:sp>
        <p:nvSpPr>
          <p:cNvPr id="31" name="Textfeld 30"/>
          <p:cNvSpPr txBox="1"/>
          <p:nvPr/>
        </p:nvSpPr>
        <p:spPr>
          <a:xfrm>
            <a:off x="6159268" y="3717032"/>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Fortbildungsplanung</a:t>
            </a:r>
          </a:p>
        </p:txBody>
      </p:sp>
      <p:sp>
        <p:nvSpPr>
          <p:cNvPr id="33" name="Textfeld 32"/>
          <p:cNvSpPr txBox="1"/>
          <p:nvPr/>
        </p:nvSpPr>
        <p:spPr>
          <a:xfrm>
            <a:off x="6159268" y="414908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Strategien der Qualitätsentwicklung</a:t>
            </a:r>
          </a:p>
        </p:txBody>
      </p:sp>
      <p:sp>
        <p:nvSpPr>
          <p:cNvPr id="34" name="Textfeld 33"/>
          <p:cNvSpPr txBox="1"/>
          <p:nvPr/>
        </p:nvSpPr>
        <p:spPr>
          <a:xfrm>
            <a:off x="7671268" y="185665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echtliche Grundlagen und Vorgaben</a:t>
            </a:r>
          </a:p>
        </p:txBody>
      </p:sp>
      <p:sp>
        <p:nvSpPr>
          <p:cNvPr id="35" name="Textfeld 34"/>
          <p:cNvSpPr txBox="1"/>
          <p:nvPr/>
        </p:nvSpPr>
        <p:spPr>
          <a:xfrm>
            <a:off x="7671268" y="2349576"/>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Finanzausstattung</a:t>
            </a:r>
          </a:p>
        </p:txBody>
      </p:sp>
      <p:sp>
        <p:nvSpPr>
          <p:cNvPr id="36" name="Textfeld 35"/>
          <p:cNvSpPr txBox="1"/>
          <p:nvPr/>
        </p:nvSpPr>
        <p:spPr>
          <a:xfrm>
            <a:off x="7671268"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Personal</a:t>
            </a:r>
          </a:p>
        </p:txBody>
      </p:sp>
      <p:sp>
        <p:nvSpPr>
          <p:cNvPr id="37" name="Textfeld 36"/>
          <p:cNvSpPr txBox="1"/>
          <p:nvPr/>
        </p:nvSpPr>
        <p:spPr>
          <a:xfrm>
            <a:off x="7671268" y="327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Räumliche und materielle Bedingungen</a:t>
            </a:r>
          </a:p>
        </p:txBody>
      </p:sp>
      <p:sp>
        <p:nvSpPr>
          <p:cNvPr id="38" name="Textfeld 37"/>
          <p:cNvSpPr txBox="1"/>
          <p:nvPr/>
        </p:nvSpPr>
        <p:spPr>
          <a:xfrm>
            <a:off x="7671268"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Organisatorischer Rahmen</a:t>
            </a:r>
          </a:p>
        </p:txBody>
      </p:sp>
      <p:sp>
        <p:nvSpPr>
          <p:cNvPr id="40" name="Textfeld 39"/>
          <p:cNvSpPr txBox="1"/>
          <p:nvPr/>
        </p:nvSpPr>
        <p:spPr>
          <a:xfrm>
            <a:off x="7671268" y="4149080"/>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effectLst/>
                <a:uLnTx/>
                <a:uFillTx/>
                <a:latin typeface="Calibri"/>
                <a:ea typeface="+mn-ea"/>
                <a:cs typeface="+mn-cs"/>
              </a:rPr>
              <a:t>Regionale und überregionale Unterstützungsangebote</a:t>
            </a:r>
          </a:p>
        </p:txBody>
      </p:sp>
      <p:sp>
        <p:nvSpPr>
          <p:cNvPr id="43" name="Textfeld 42"/>
          <p:cNvSpPr txBox="1"/>
          <p:nvPr/>
        </p:nvSpPr>
        <p:spPr>
          <a:xfrm>
            <a:off x="3135268" y="3708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Gestaltetes Schulleben</a:t>
            </a:r>
          </a:p>
        </p:txBody>
      </p:sp>
      <p:sp>
        <p:nvSpPr>
          <p:cNvPr id="44" name="Textfeld 43"/>
          <p:cNvSpPr txBox="1"/>
          <p:nvPr/>
        </p:nvSpPr>
        <p:spPr>
          <a:xfrm>
            <a:off x="3135268" y="4140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Gesundheit und Bewegung</a:t>
            </a:r>
          </a:p>
        </p:txBody>
      </p:sp>
      <p:sp>
        <p:nvSpPr>
          <p:cNvPr id="45" name="Textfeld 44"/>
          <p:cNvSpPr txBox="1"/>
          <p:nvPr/>
        </p:nvSpPr>
        <p:spPr>
          <a:xfrm>
            <a:off x="116244" y="2816251"/>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Schulzufriedenheit und Außenwirkung</a:t>
            </a:r>
          </a:p>
        </p:txBody>
      </p:sp>
      <p:sp>
        <p:nvSpPr>
          <p:cNvPr id="46" name="Textfeld 45"/>
          <p:cNvSpPr txBox="1"/>
          <p:nvPr/>
        </p:nvSpPr>
        <p:spPr>
          <a:xfrm>
            <a:off x="3135268" y="4572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Gestaltung des Schul-gebäudes und -geländes</a:t>
            </a:r>
          </a:p>
        </p:txBody>
      </p:sp>
      <p:sp>
        <p:nvSpPr>
          <p:cNvPr id="47" name="Textfeld 46"/>
          <p:cNvSpPr txBox="1"/>
          <p:nvPr/>
        </p:nvSpPr>
        <p:spPr>
          <a:xfrm>
            <a:off x="4679628" y="1000359"/>
            <a:ext cx="1440000" cy="720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effectLst/>
                <a:uLnTx/>
                <a:uFillTx/>
                <a:latin typeface="Calibri"/>
                <a:ea typeface="+mn-ea"/>
                <a:cs typeface="+mn-cs"/>
              </a:rPr>
              <a:t>Profession-alisierung</a:t>
            </a:r>
          </a:p>
        </p:txBody>
      </p:sp>
      <p:sp>
        <p:nvSpPr>
          <p:cNvPr id="48" name="Textfeld 47"/>
          <p:cNvSpPr txBox="1"/>
          <p:nvPr/>
        </p:nvSpPr>
        <p:spPr>
          <a:xfrm>
            <a:off x="4647268" y="1802654"/>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Lehrerbildung</a:t>
            </a:r>
          </a:p>
        </p:txBody>
      </p:sp>
      <p:sp>
        <p:nvSpPr>
          <p:cNvPr id="49" name="Textfeld 48"/>
          <p:cNvSpPr txBox="1"/>
          <p:nvPr/>
        </p:nvSpPr>
        <p:spPr>
          <a:xfrm>
            <a:off x="4647268" y="2339606"/>
            <a:ext cx="1440000" cy="36933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Umgang mit beruflichen Anforderungen</a:t>
            </a:r>
          </a:p>
        </p:txBody>
      </p:sp>
      <p:sp>
        <p:nvSpPr>
          <p:cNvPr id="50" name="Textfeld 49"/>
          <p:cNvSpPr txBox="1"/>
          <p:nvPr/>
        </p:nvSpPr>
        <p:spPr>
          <a:xfrm>
            <a:off x="4647268" y="2789827"/>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(Multi-)Professionelle Teams</a:t>
            </a:r>
          </a:p>
        </p:txBody>
      </p:sp>
      <p:sp>
        <p:nvSpPr>
          <p:cNvPr id="52" name="Textfeld 51"/>
          <p:cNvSpPr txBox="1"/>
          <p:nvPr/>
        </p:nvSpPr>
        <p:spPr>
          <a:xfrm>
            <a:off x="111268" y="3284984"/>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55" name="Textfeld 54"/>
          <p:cNvSpPr txBox="1"/>
          <p:nvPr/>
        </p:nvSpPr>
        <p:spPr>
          <a:xfrm>
            <a:off x="7668504" y="4599176"/>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Soziale Kontexte</a:t>
            </a:r>
          </a:p>
        </p:txBody>
      </p:sp>
      <p:sp>
        <p:nvSpPr>
          <p:cNvPr id="54" name="Textfeld 53"/>
          <p:cNvSpPr txBox="1"/>
          <p:nvPr/>
        </p:nvSpPr>
        <p:spPr>
          <a:xfrm>
            <a:off x="3135268" y="2298944"/>
            <a:ext cx="1440000" cy="40011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effectLst/>
                <a:uLnTx/>
                <a:uFillTx/>
                <a:latin typeface="Calibri"/>
                <a:ea typeface="+mn-ea"/>
                <a:cs typeface="+mn-cs"/>
              </a:rPr>
              <a:t>Kultur des Umgangs miteinander</a:t>
            </a:r>
          </a:p>
        </p:txBody>
      </p:sp>
      <p:sp>
        <p:nvSpPr>
          <p:cNvPr id="56" name="Textfeld 55"/>
          <p:cNvSpPr txBox="1"/>
          <p:nvPr/>
        </p:nvSpPr>
        <p:spPr>
          <a:xfrm>
            <a:off x="3135268" y="1800599"/>
            <a:ext cx="1440000" cy="40011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Werte- und Normenreflexion</a:t>
            </a:r>
          </a:p>
        </p:txBody>
      </p:sp>
      <p:sp>
        <p:nvSpPr>
          <p:cNvPr id="53" name="Textfeld 52"/>
          <p:cNvSpPr txBox="1"/>
          <p:nvPr/>
        </p:nvSpPr>
        <p:spPr>
          <a:xfrm>
            <a:off x="3135268" y="3289334"/>
            <a:ext cx="1440000"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effectLst/>
                <a:uLnTx/>
                <a:uFillTx/>
                <a:latin typeface="Calibri"/>
                <a:ea typeface="+mn-ea"/>
                <a:cs typeface="+mn-cs"/>
              </a:rPr>
              <a:t>Kommunikation, Ko-operation und Vernetzung</a:t>
            </a:r>
          </a:p>
        </p:txBody>
      </p:sp>
      <p:sp>
        <p:nvSpPr>
          <p:cNvPr id="61" name="Textfeld 60"/>
          <p:cNvSpPr txBox="1"/>
          <p:nvPr/>
        </p:nvSpPr>
        <p:spPr>
          <a:xfrm>
            <a:off x="1623268" y="2799083"/>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Klassenführung</a:t>
            </a:r>
          </a:p>
        </p:txBody>
      </p:sp>
      <p:sp>
        <p:nvSpPr>
          <p:cNvPr id="64" name="Textfeld 63"/>
          <p:cNvSpPr txBox="1"/>
          <p:nvPr/>
        </p:nvSpPr>
        <p:spPr>
          <a:xfrm>
            <a:off x="1623268" y="3708000"/>
            <a:ext cx="1440000" cy="396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Kognitive Aktivierung</a:t>
            </a:r>
          </a:p>
        </p:txBody>
      </p:sp>
      <p:sp>
        <p:nvSpPr>
          <p:cNvPr id="65" name="Textfeld 64"/>
          <p:cNvSpPr txBox="1"/>
          <p:nvPr/>
        </p:nvSpPr>
        <p:spPr>
          <a:xfrm>
            <a:off x="1619832" y="5965830"/>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Lernen und Lehren im digitalen Wandel</a:t>
            </a:r>
          </a:p>
        </p:txBody>
      </p:sp>
      <p:sp>
        <p:nvSpPr>
          <p:cNvPr id="3" name="Textfeld 2"/>
          <p:cNvSpPr txBox="1"/>
          <p:nvPr/>
        </p:nvSpPr>
        <p:spPr>
          <a:xfrm>
            <a:off x="143628" y="444208"/>
            <a:ext cx="9000000" cy="369332"/>
          </a:xfrm>
          <a:prstGeom prst="rect">
            <a:avLst/>
          </a:prstGeom>
          <a:solidFill>
            <a:schemeClr val="bg1">
              <a:lumMod val="85000"/>
            </a:schemeClr>
          </a:solidFill>
          <a:ln>
            <a:solidFill>
              <a:schemeClr val="tx1"/>
            </a:solidFill>
          </a:ln>
        </p:spPr>
        <p:txBody>
          <a:bodyPr wrap="square" rtlCol="0">
            <a:spAutoFit/>
          </a:bodyPr>
          <a:lstStyle/>
          <a:p>
            <a:pPr algn="ctr"/>
            <a:r>
              <a:rPr lang="de-DE" dirty="0" smtClean="0"/>
              <a:t>Referenzrahmen Schulqualität NRW  (2020)</a:t>
            </a:r>
            <a:endParaRPr lang="de-DE" dirty="0"/>
          </a:p>
        </p:txBody>
      </p:sp>
    </p:spTree>
    <p:extLst>
      <p:ext uri="{BB962C8B-B14F-4D97-AF65-F5344CB8AC3E}">
        <p14:creationId xmlns:p14="http://schemas.microsoft.com/office/powerpoint/2010/main" val="28052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36000" y="1160744"/>
            <a:ext cx="1440000" cy="738664"/>
          </a:xfrm>
          <a:prstGeom prst="rect">
            <a:avLst/>
          </a:prstGeom>
          <a:solidFill>
            <a:schemeClr val="bg1">
              <a:lumMod val="8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1 Erwartete Ergebnisse und Wirkungen</a:t>
            </a:r>
          </a:p>
        </p:txBody>
      </p:sp>
      <p:sp>
        <p:nvSpPr>
          <p:cNvPr id="6" name="Textfeld 5"/>
          <p:cNvSpPr txBox="1"/>
          <p:nvPr/>
        </p:nvSpPr>
        <p:spPr>
          <a:xfrm>
            <a:off x="1550279" y="1168956"/>
            <a:ext cx="1440000" cy="738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2 Lehren und Lernen</a:t>
            </a:r>
          </a:p>
        </p:txBody>
      </p:sp>
      <p:sp>
        <p:nvSpPr>
          <p:cNvPr id="7" name="Textfeld 6"/>
          <p:cNvSpPr txBox="1"/>
          <p:nvPr/>
        </p:nvSpPr>
        <p:spPr>
          <a:xfrm>
            <a:off x="3076969" y="1167420"/>
            <a:ext cx="1440000" cy="738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3</a:t>
            </a:r>
            <a:r>
              <a:rPr kumimoji="0" lang="de-DE" sz="1400" b="1" i="0" u="none" strike="noStrike" kern="1200" cap="none" spc="0" normalizeH="0" noProof="0" dirty="0" smtClean="0">
                <a:ln>
                  <a:noFill/>
                </a:ln>
                <a:solidFill>
                  <a:prstClr val="black"/>
                </a:solidFill>
                <a:effectLst/>
                <a:uLnTx/>
                <a:uFillTx/>
                <a:latin typeface="Calibri"/>
                <a:ea typeface="+mn-ea"/>
                <a:cs typeface="+mn-cs"/>
              </a:rPr>
              <a:t> </a:t>
            </a: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Schulkultur</a:t>
            </a:r>
          </a:p>
        </p:txBody>
      </p:sp>
      <p:sp>
        <p:nvSpPr>
          <p:cNvPr id="9" name="Textfeld 8"/>
          <p:cNvSpPr txBox="1"/>
          <p:nvPr/>
        </p:nvSpPr>
        <p:spPr>
          <a:xfrm>
            <a:off x="6084000" y="1143501"/>
            <a:ext cx="1440000" cy="738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Calibri"/>
                <a:ea typeface="+mn-ea"/>
                <a:cs typeface="+mn-cs"/>
              </a:rPr>
              <a:t>5 Führung und Management</a:t>
            </a:r>
          </a:p>
        </p:txBody>
      </p:sp>
      <p:sp>
        <p:nvSpPr>
          <p:cNvPr id="10" name="Textfeld 9"/>
          <p:cNvSpPr txBox="1"/>
          <p:nvPr/>
        </p:nvSpPr>
        <p:spPr>
          <a:xfrm>
            <a:off x="7596000" y="1147349"/>
            <a:ext cx="1440000" cy="738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smtClean="0">
                <a:ln>
                  <a:noFill/>
                </a:ln>
                <a:solidFill>
                  <a:prstClr val="black"/>
                </a:solidFill>
                <a:effectLst/>
                <a:uLnTx/>
                <a:uFillTx/>
                <a:latin typeface="Calibri"/>
                <a:ea typeface="+mn-ea"/>
                <a:cs typeface="+mn-cs"/>
              </a:rPr>
              <a:t>6 </a:t>
            </a:r>
            <a:r>
              <a:rPr kumimoji="0" lang="de-DE" sz="1100" b="1" i="0" u="none" strike="noStrike" kern="1200" cap="none" spc="0" normalizeH="0" baseline="0" noProof="0" dirty="0" err="1" smtClean="0">
                <a:ln>
                  <a:noFill/>
                </a:ln>
                <a:solidFill>
                  <a:prstClr val="black"/>
                </a:solidFill>
                <a:effectLst/>
                <a:uLnTx/>
                <a:uFillTx/>
                <a:latin typeface="Calibri"/>
                <a:ea typeface="+mn-ea"/>
                <a:cs typeface="+mn-cs"/>
              </a:rPr>
              <a:t>Rahmenbedingun</a:t>
            </a:r>
            <a:r>
              <a:rPr kumimoji="0" lang="de-DE" sz="1100" b="1" i="0" u="none" strike="noStrike" kern="1200" cap="none" spc="0" normalizeH="0" baseline="0" noProof="0" dirty="0" smtClean="0">
                <a:ln>
                  <a:noFill/>
                </a:ln>
                <a:solidFill>
                  <a:prstClr val="black"/>
                </a:solidFill>
                <a:effectLst/>
                <a:uLnTx/>
                <a:uFillTx/>
                <a:latin typeface="Calibri"/>
                <a:ea typeface="+mn-ea"/>
                <a:cs typeface="+mn-cs"/>
              </a:rPr>
              <a:t>-gen und verbindliche Vorgaben</a:t>
            </a:r>
          </a:p>
        </p:txBody>
      </p:sp>
      <p:sp>
        <p:nvSpPr>
          <p:cNvPr id="11" name="Textfeld 10"/>
          <p:cNvSpPr txBox="1"/>
          <p:nvPr/>
        </p:nvSpPr>
        <p:spPr>
          <a:xfrm>
            <a:off x="1548000" y="1920917"/>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2.1 Ergebnis- und Standardorientierung</a:t>
            </a:r>
          </a:p>
        </p:txBody>
      </p:sp>
      <p:sp>
        <p:nvSpPr>
          <p:cNvPr id="12" name="Textfeld 11"/>
          <p:cNvSpPr txBox="1"/>
          <p:nvPr/>
        </p:nvSpPr>
        <p:spPr>
          <a:xfrm>
            <a:off x="1548000" y="23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2.2 Kompetenz-orientierung</a:t>
            </a:r>
          </a:p>
        </p:txBody>
      </p:sp>
      <p:sp>
        <p:nvSpPr>
          <p:cNvPr id="13" name="Textfeld 12"/>
          <p:cNvSpPr txBox="1"/>
          <p:nvPr/>
        </p:nvSpPr>
        <p:spPr>
          <a:xfrm>
            <a:off x="36000" y="1916832"/>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effectLst/>
                <a:uLnTx/>
                <a:uFillTx/>
                <a:latin typeface="Calibri"/>
                <a:ea typeface="+mn-ea"/>
                <a:cs typeface="+mn-cs"/>
              </a:rPr>
              <a:t>1.1</a:t>
            </a:r>
            <a:r>
              <a:rPr kumimoji="0" lang="de-DE" sz="800" b="0" i="0" u="none" strike="noStrike" kern="1200" cap="none" spc="0" normalizeH="0" noProof="0" dirty="0" smtClean="0">
                <a:ln>
                  <a:noFill/>
                </a:ln>
                <a:effectLst/>
                <a:uLnTx/>
                <a:uFillTx/>
                <a:latin typeface="Calibri"/>
                <a:ea typeface="+mn-ea"/>
                <a:cs typeface="+mn-cs"/>
              </a:rPr>
              <a:t> </a:t>
            </a:r>
            <a:r>
              <a:rPr kumimoji="0" lang="de-DE" sz="800" b="0" i="0" u="none" strike="noStrike" kern="1200" cap="none" spc="0" normalizeH="0" baseline="0" noProof="0" dirty="0" smtClean="0">
                <a:ln>
                  <a:noFill/>
                </a:ln>
                <a:effectLst/>
                <a:uLnTx/>
                <a:uFillTx/>
                <a:latin typeface="Calibri"/>
                <a:ea typeface="+mn-ea"/>
                <a:cs typeface="+mn-cs"/>
              </a:rPr>
              <a:t>Fachliche und überfachliche Kompetenzen</a:t>
            </a:r>
          </a:p>
        </p:txBody>
      </p:sp>
      <p:sp>
        <p:nvSpPr>
          <p:cNvPr id="14" name="Textfeld 13"/>
          <p:cNvSpPr txBox="1"/>
          <p:nvPr/>
        </p:nvSpPr>
        <p:spPr>
          <a:xfrm>
            <a:off x="36000" y="23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1.2 Schullaufbahn und Abschlüsse</a:t>
            </a:r>
          </a:p>
        </p:txBody>
      </p:sp>
      <p:sp>
        <p:nvSpPr>
          <p:cNvPr id="15" name="Textfeld 14"/>
          <p:cNvSpPr txBox="1"/>
          <p:nvPr/>
        </p:nvSpPr>
        <p:spPr>
          <a:xfrm>
            <a:off x="6084000" y="23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5.2 Organisation und Steuerung</a:t>
            </a:r>
          </a:p>
        </p:txBody>
      </p:sp>
      <p:sp>
        <p:nvSpPr>
          <p:cNvPr id="16" name="Textfeld 15"/>
          <p:cNvSpPr txBox="1"/>
          <p:nvPr/>
        </p:nvSpPr>
        <p:spPr>
          <a:xfrm>
            <a:off x="36000" y="2826000"/>
            <a:ext cx="1440000" cy="396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Langfristige Wirkungen</a:t>
            </a:r>
          </a:p>
        </p:txBody>
      </p:sp>
      <p:sp>
        <p:nvSpPr>
          <p:cNvPr id="17" name="Textfeld 16"/>
          <p:cNvSpPr txBox="1"/>
          <p:nvPr/>
        </p:nvSpPr>
        <p:spPr>
          <a:xfrm>
            <a:off x="6084000" y="2735460"/>
            <a:ext cx="1440000" cy="577081"/>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dirty="0" smtClean="0">
                <a:solidFill>
                  <a:prstClr val="black"/>
                </a:solidFill>
                <a:latin typeface="Calibri"/>
              </a:rPr>
              <a:t>5.3 R</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essourcenplanung und Personaleinsatz</a:t>
            </a:r>
          </a:p>
        </p:txBody>
      </p:sp>
      <p:sp>
        <p:nvSpPr>
          <p:cNvPr id="18" name="Textfeld 17"/>
          <p:cNvSpPr txBox="1"/>
          <p:nvPr/>
        </p:nvSpPr>
        <p:spPr>
          <a:xfrm>
            <a:off x="3060000" y="281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3.3 Demokratische Gestaltung</a:t>
            </a:r>
          </a:p>
        </p:txBody>
      </p:sp>
      <p:sp>
        <p:nvSpPr>
          <p:cNvPr id="20" name="Textfeld 19"/>
          <p:cNvSpPr txBox="1"/>
          <p:nvPr/>
        </p:nvSpPr>
        <p:spPr>
          <a:xfrm>
            <a:off x="6084000" y="1907083"/>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5.1</a:t>
            </a:r>
            <a:r>
              <a:rPr kumimoji="0" lang="de-DE" sz="1050" b="0" i="0" u="none" strike="noStrike" kern="1200" cap="none" spc="0" normalizeH="0" noProof="0" dirty="0" smtClean="0">
                <a:ln>
                  <a:noFill/>
                </a:ln>
                <a:effectLst/>
                <a:uLnTx/>
                <a:uFillTx/>
                <a:latin typeface="Calibri"/>
                <a:ea typeface="+mn-ea"/>
                <a:cs typeface="+mn-cs"/>
              </a:rPr>
              <a:t> </a:t>
            </a:r>
            <a:r>
              <a:rPr kumimoji="0" lang="de-DE" sz="1050" b="0" i="0" u="none" strike="noStrike" kern="1200" cap="none" spc="0" normalizeH="0" baseline="0" noProof="0" dirty="0" smtClean="0">
                <a:ln>
                  <a:noFill/>
                </a:ln>
                <a:effectLst/>
                <a:uLnTx/>
                <a:uFillTx/>
                <a:latin typeface="Calibri"/>
                <a:ea typeface="+mn-ea"/>
                <a:cs typeface="+mn-cs"/>
              </a:rPr>
              <a:t>Pädagogische Führung</a:t>
            </a:r>
          </a:p>
        </p:txBody>
      </p:sp>
      <p:sp>
        <p:nvSpPr>
          <p:cNvPr id="21" name="Textfeld 20"/>
          <p:cNvSpPr txBox="1"/>
          <p:nvPr/>
        </p:nvSpPr>
        <p:spPr>
          <a:xfrm>
            <a:off x="1548000" y="3229069"/>
            <a:ext cx="1440000" cy="507831"/>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effectLst/>
                <a:uLnTx/>
                <a:uFillTx/>
                <a:latin typeface="Calibri"/>
                <a:ea typeface="+mn-ea"/>
                <a:cs typeface="+mn-cs"/>
              </a:rPr>
              <a:t>2.4 Schülerorientierung und Umgang mit Heterogenität</a:t>
            </a:r>
          </a:p>
        </p:txBody>
      </p:sp>
      <p:sp>
        <p:nvSpPr>
          <p:cNvPr id="22" name="Textfeld 21"/>
          <p:cNvSpPr txBox="1"/>
          <p:nvPr/>
        </p:nvSpPr>
        <p:spPr>
          <a:xfrm>
            <a:off x="1548000" y="4130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2.6 Lern- und Bildungsangebot</a:t>
            </a:r>
          </a:p>
        </p:txBody>
      </p:sp>
      <p:sp>
        <p:nvSpPr>
          <p:cNvPr id="23" name="Textfeld 22"/>
          <p:cNvSpPr txBox="1"/>
          <p:nvPr/>
        </p:nvSpPr>
        <p:spPr>
          <a:xfrm>
            <a:off x="1548000" y="4525213"/>
            <a:ext cx="1440000" cy="507831"/>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2.7 Lernerfolgsüberprüfung und Leistungsbewertung</a:t>
            </a:r>
          </a:p>
        </p:txBody>
      </p:sp>
      <p:sp>
        <p:nvSpPr>
          <p:cNvPr id="24" name="Textfeld 23"/>
          <p:cNvSpPr txBox="1"/>
          <p:nvPr/>
        </p:nvSpPr>
        <p:spPr>
          <a:xfrm>
            <a:off x="1548000" y="5003427"/>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2.8 Feedback und Beratung</a:t>
            </a:r>
          </a:p>
        </p:txBody>
      </p:sp>
      <p:sp>
        <p:nvSpPr>
          <p:cNvPr id="25" name="Textfeld 24"/>
          <p:cNvSpPr txBox="1"/>
          <p:nvPr/>
        </p:nvSpPr>
        <p:spPr>
          <a:xfrm>
            <a:off x="1548000" y="5444207"/>
            <a:ext cx="1440000" cy="577081"/>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2.9 Bildungssprache und sprachsensibler</a:t>
            </a:r>
            <a:r>
              <a:rPr kumimoji="0" lang="de-DE" sz="1050" b="0" i="0" u="none" strike="noStrike" kern="1200" cap="none" spc="0" normalizeH="0" noProof="0" dirty="0" smtClean="0">
                <a:ln>
                  <a:noFill/>
                </a:ln>
                <a:solidFill>
                  <a:prstClr val="black"/>
                </a:solidFill>
                <a:effectLst/>
                <a:uLnTx/>
                <a:uFillTx/>
                <a:latin typeface="Calibri"/>
                <a:ea typeface="+mn-ea"/>
                <a:cs typeface="+mn-cs"/>
              </a:rPr>
              <a:t> (Fach-)Unterricht</a:t>
            </a:r>
            <a:endParaRPr kumimoji="0" lang="de-DE" sz="105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0" name="Textfeld 29"/>
          <p:cNvSpPr txBox="1"/>
          <p:nvPr/>
        </p:nvSpPr>
        <p:spPr>
          <a:xfrm>
            <a:off x="6084000" y="32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5.4 Personalentwicklung</a:t>
            </a:r>
          </a:p>
        </p:txBody>
      </p:sp>
      <p:sp>
        <p:nvSpPr>
          <p:cNvPr id="31" name="Textfeld 30"/>
          <p:cNvSpPr txBox="1"/>
          <p:nvPr/>
        </p:nvSpPr>
        <p:spPr>
          <a:xfrm>
            <a:off x="6084000" y="3698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5.5 Fortbildungsplanung</a:t>
            </a:r>
          </a:p>
        </p:txBody>
      </p:sp>
      <p:sp>
        <p:nvSpPr>
          <p:cNvPr id="33" name="Textfeld 32"/>
          <p:cNvSpPr txBox="1"/>
          <p:nvPr/>
        </p:nvSpPr>
        <p:spPr>
          <a:xfrm>
            <a:off x="6084000" y="413933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5.6 Strategien der Qualitätsentwicklung</a:t>
            </a:r>
          </a:p>
        </p:txBody>
      </p:sp>
      <p:sp>
        <p:nvSpPr>
          <p:cNvPr id="34" name="Textfeld 33"/>
          <p:cNvSpPr txBox="1"/>
          <p:nvPr/>
        </p:nvSpPr>
        <p:spPr>
          <a:xfrm>
            <a:off x="7596000" y="19198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6.1 Rechtliche Grund-lagen und Vorgaben</a:t>
            </a:r>
          </a:p>
        </p:txBody>
      </p:sp>
      <p:sp>
        <p:nvSpPr>
          <p:cNvPr id="35" name="Textfeld 34"/>
          <p:cNvSpPr txBox="1"/>
          <p:nvPr/>
        </p:nvSpPr>
        <p:spPr>
          <a:xfrm>
            <a:off x="7596000" y="236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6.2 Finanzausstattung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6" name="Textfeld 35"/>
          <p:cNvSpPr txBox="1"/>
          <p:nvPr/>
        </p:nvSpPr>
        <p:spPr>
          <a:xfrm>
            <a:off x="7596000" y="2816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6.3 Personal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7" name="Textfeld 36"/>
          <p:cNvSpPr txBox="1"/>
          <p:nvPr/>
        </p:nvSpPr>
        <p:spPr>
          <a:xfrm>
            <a:off x="7596000" y="3273945"/>
            <a:ext cx="1440000" cy="40011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6.4 Räumliche und materielle Bedingungen</a:t>
            </a:r>
          </a:p>
        </p:txBody>
      </p:sp>
      <p:sp>
        <p:nvSpPr>
          <p:cNvPr id="38" name="Textfeld 37"/>
          <p:cNvSpPr txBox="1"/>
          <p:nvPr/>
        </p:nvSpPr>
        <p:spPr>
          <a:xfrm>
            <a:off x="7596000" y="3698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6.5 Organisatorischer Rahmen</a:t>
            </a:r>
          </a:p>
        </p:txBody>
      </p:sp>
      <p:sp>
        <p:nvSpPr>
          <p:cNvPr id="40" name="Textfeld 39"/>
          <p:cNvSpPr txBox="1"/>
          <p:nvPr/>
        </p:nvSpPr>
        <p:spPr>
          <a:xfrm>
            <a:off x="7596000" y="4191471"/>
            <a:ext cx="1440000" cy="461665"/>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effectLst/>
                <a:uLnTx/>
                <a:uFillTx/>
                <a:latin typeface="Calibri"/>
                <a:ea typeface="+mn-ea"/>
                <a:cs typeface="+mn-cs"/>
              </a:rPr>
              <a:t>6.6 Regionale und überregionale Unterstützungsangebote</a:t>
            </a:r>
          </a:p>
        </p:txBody>
      </p:sp>
      <p:sp>
        <p:nvSpPr>
          <p:cNvPr id="43" name="Textfeld 42"/>
          <p:cNvSpPr txBox="1"/>
          <p:nvPr/>
        </p:nvSpPr>
        <p:spPr>
          <a:xfrm>
            <a:off x="3060000" y="3698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3.5 Gestaltetes Schulleben</a:t>
            </a:r>
          </a:p>
        </p:txBody>
      </p:sp>
      <p:sp>
        <p:nvSpPr>
          <p:cNvPr id="44" name="Textfeld 43"/>
          <p:cNvSpPr txBox="1"/>
          <p:nvPr/>
        </p:nvSpPr>
        <p:spPr>
          <a:xfrm>
            <a:off x="3060000" y="4130251"/>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3.6 Gesundheit und Bewegung</a:t>
            </a:r>
          </a:p>
        </p:txBody>
      </p:sp>
      <p:sp>
        <p:nvSpPr>
          <p:cNvPr id="45" name="Textfeld 44"/>
          <p:cNvSpPr txBox="1"/>
          <p:nvPr/>
        </p:nvSpPr>
        <p:spPr>
          <a:xfrm>
            <a:off x="36000" y="2826000"/>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1.3 Schulzufriedenheit und Außenwirkung</a:t>
            </a:r>
          </a:p>
        </p:txBody>
      </p:sp>
      <p:sp>
        <p:nvSpPr>
          <p:cNvPr id="46" name="Textfeld 45"/>
          <p:cNvSpPr txBox="1"/>
          <p:nvPr/>
        </p:nvSpPr>
        <p:spPr>
          <a:xfrm>
            <a:off x="3060000" y="4493001"/>
            <a:ext cx="1440000" cy="5539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3.7 Gestaltung des Schulgebäudes und -geländes</a:t>
            </a:r>
          </a:p>
        </p:txBody>
      </p:sp>
      <p:sp>
        <p:nvSpPr>
          <p:cNvPr id="47" name="Textfeld 46"/>
          <p:cNvSpPr txBox="1"/>
          <p:nvPr/>
        </p:nvSpPr>
        <p:spPr>
          <a:xfrm>
            <a:off x="4588969" y="1167420"/>
            <a:ext cx="1440000" cy="738000"/>
          </a:xfrm>
          <a:prstGeom prst="rect">
            <a:avLst/>
          </a:prstGeom>
          <a:solidFill>
            <a:schemeClr val="bg1">
              <a:lumMod val="85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effectLst/>
                <a:uLnTx/>
                <a:uFillTx/>
                <a:latin typeface="Calibri"/>
                <a:ea typeface="+mn-ea"/>
                <a:cs typeface="+mn-cs"/>
              </a:rPr>
              <a:t>4 Profession-alisierung</a:t>
            </a:r>
          </a:p>
        </p:txBody>
      </p:sp>
      <p:sp>
        <p:nvSpPr>
          <p:cNvPr id="48" name="Textfeld 47"/>
          <p:cNvSpPr txBox="1"/>
          <p:nvPr/>
        </p:nvSpPr>
        <p:spPr>
          <a:xfrm>
            <a:off x="4572000" y="1934880"/>
            <a:ext cx="1440000" cy="414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4.1 Lehrerbildung</a:t>
            </a:r>
          </a:p>
        </p:txBody>
      </p:sp>
      <p:sp>
        <p:nvSpPr>
          <p:cNvPr id="49" name="Textfeld 48"/>
          <p:cNvSpPr txBox="1"/>
          <p:nvPr/>
        </p:nvSpPr>
        <p:spPr>
          <a:xfrm>
            <a:off x="4572000" y="2389334"/>
            <a:ext cx="1440000" cy="36933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solidFill>
                  <a:prstClr val="black"/>
                </a:solidFill>
                <a:effectLst/>
                <a:uLnTx/>
                <a:uFillTx/>
                <a:latin typeface="Calibri"/>
                <a:ea typeface="+mn-ea"/>
                <a:cs typeface="+mn-cs"/>
              </a:rPr>
              <a:t>4.2 Umgang mit beruf-</a:t>
            </a:r>
            <a:r>
              <a:rPr kumimoji="0" lang="de-DE" sz="900" b="0" i="0" u="none" strike="noStrike" kern="1200" cap="none" spc="0" normalizeH="0" baseline="0" noProof="0" dirty="0" err="1" smtClean="0">
                <a:ln>
                  <a:noFill/>
                </a:ln>
                <a:solidFill>
                  <a:prstClr val="black"/>
                </a:solidFill>
                <a:effectLst/>
                <a:uLnTx/>
                <a:uFillTx/>
                <a:latin typeface="Calibri"/>
                <a:ea typeface="+mn-ea"/>
                <a:cs typeface="+mn-cs"/>
              </a:rPr>
              <a:t>lichen</a:t>
            </a:r>
            <a:r>
              <a:rPr kumimoji="0" lang="de-DE" sz="900" b="0" i="0" u="none" strike="noStrike" kern="1200" cap="none" spc="0" normalizeH="0" baseline="0" noProof="0" dirty="0" smtClean="0">
                <a:ln>
                  <a:noFill/>
                </a:ln>
                <a:solidFill>
                  <a:prstClr val="black"/>
                </a:solidFill>
                <a:effectLst/>
                <a:uLnTx/>
                <a:uFillTx/>
                <a:latin typeface="Calibri"/>
                <a:ea typeface="+mn-ea"/>
                <a:cs typeface="+mn-cs"/>
              </a:rPr>
              <a:t> Anforderungen</a:t>
            </a:r>
          </a:p>
        </p:txBody>
      </p:sp>
      <p:sp>
        <p:nvSpPr>
          <p:cNvPr id="50" name="Textfeld 49"/>
          <p:cNvSpPr txBox="1"/>
          <p:nvPr/>
        </p:nvSpPr>
        <p:spPr>
          <a:xfrm>
            <a:off x="4572000" y="2806502"/>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4.3 (Multi-)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Professionelle Teams</a:t>
            </a:r>
          </a:p>
        </p:txBody>
      </p:sp>
      <p:sp>
        <p:nvSpPr>
          <p:cNvPr id="52" name="Textfeld 51"/>
          <p:cNvSpPr txBox="1"/>
          <p:nvPr/>
        </p:nvSpPr>
        <p:spPr>
          <a:xfrm>
            <a:off x="36000" y="3275235"/>
            <a:ext cx="1440000" cy="415498"/>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1.4 Langfristige Wirkungen</a:t>
            </a:r>
          </a:p>
        </p:txBody>
      </p:sp>
      <p:sp>
        <p:nvSpPr>
          <p:cNvPr id="55" name="Textfeld 54"/>
          <p:cNvSpPr txBox="1"/>
          <p:nvPr/>
        </p:nvSpPr>
        <p:spPr>
          <a:xfrm>
            <a:off x="7596000" y="4671184"/>
            <a:ext cx="1440000" cy="414000"/>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effectLst/>
                <a:uLnTx/>
                <a:uFillTx/>
                <a:latin typeface="Calibri"/>
                <a:ea typeface="+mn-ea"/>
                <a:cs typeface="+mn-cs"/>
              </a:rPr>
              <a:t>6.7 Soziale Kontexte</a:t>
            </a:r>
          </a:p>
        </p:txBody>
      </p:sp>
      <p:sp>
        <p:nvSpPr>
          <p:cNvPr id="54" name="Textfeld 53"/>
          <p:cNvSpPr txBox="1"/>
          <p:nvPr/>
        </p:nvSpPr>
        <p:spPr>
          <a:xfrm>
            <a:off x="3060000" y="2371890"/>
            <a:ext cx="1440000" cy="40011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effectLst/>
                <a:uLnTx/>
                <a:uFillTx/>
                <a:latin typeface="Calibri"/>
                <a:ea typeface="+mn-ea"/>
                <a:cs typeface="+mn-cs"/>
              </a:rPr>
              <a:t>3.2 Kultur des Umgangs miteinander</a:t>
            </a:r>
          </a:p>
        </p:txBody>
      </p:sp>
      <p:sp>
        <p:nvSpPr>
          <p:cNvPr id="56" name="Textfeld 55"/>
          <p:cNvSpPr txBox="1"/>
          <p:nvPr/>
        </p:nvSpPr>
        <p:spPr>
          <a:xfrm>
            <a:off x="3060000" y="1927545"/>
            <a:ext cx="1440000" cy="40011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prstClr val="black"/>
                </a:solidFill>
                <a:effectLst/>
                <a:uLnTx/>
                <a:uFillTx/>
                <a:latin typeface="Calibri"/>
                <a:ea typeface="+mn-ea"/>
                <a:cs typeface="+mn-cs"/>
              </a:rPr>
              <a:t>3.1 Werte- und Normenreflexion</a:t>
            </a:r>
          </a:p>
        </p:txBody>
      </p:sp>
      <p:sp>
        <p:nvSpPr>
          <p:cNvPr id="53" name="Textfeld 52"/>
          <p:cNvSpPr txBox="1"/>
          <p:nvPr/>
        </p:nvSpPr>
        <p:spPr>
          <a:xfrm>
            <a:off x="3060000" y="3289334"/>
            <a:ext cx="1440000"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smtClean="0">
                <a:ln>
                  <a:noFill/>
                </a:ln>
                <a:effectLst/>
                <a:uLnTx/>
                <a:uFillTx/>
                <a:latin typeface="Calibri"/>
                <a:ea typeface="+mn-ea"/>
                <a:cs typeface="+mn-cs"/>
              </a:rPr>
              <a:t>3.4 Kommunikation, Ko-operation und Vernetzung</a:t>
            </a:r>
          </a:p>
        </p:txBody>
      </p:sp>
      <p:sp>
        <p:nvSpPr>
          <p:cNvPr id="61" name="Textfeld 60"/>
          <p:cNvSpPr txBox="1"/>
          <p:nvPr/>
        </p:nvSpPr>
        <p:spPr>
          <a:xfrm>
            <a:off x="1548000" y="2798976"/>
            <a:ext cx="1440000" cy="41400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2.3 Klassenführung</a:t>
            </a:r>
          </a:p>
        </p:txBody>
      </p:sp>
      <p:sp>
        <p:nvSpPr>
          <p:cNvPr id="64" name="Textfeld 63"/>
          <p:cNvSpPr txBox="1"/>
          <p:nvPr/>
        </p:nvSpPr>
        <p:spPr>
          <a:xfrm>
            <a:off x="1548000" y="3698251"/>
            <a:ext cx="1440000" cy="415498"/>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2.5 Kognitive Aktivierung</a:t>
            </a:r>
          </a:p>
        </p:txBody>
      </p:sp>
      <p:sp>
        <p:nvSpPr>
          <p:cNvPr id="65" name="Textfeld 64"/>
          <p:cNvSpPr txBox="1"/>
          <p:nvPr/>
        </p:nvSpPr>
        <p:spPr>
          <a:xfrm>
            <a:off x="1548000" y="6020271"/>
            <a:ext cx="1440000" cy="577081"/>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2.10</a:t>
            </a:r>
            <a:r>
              <a:rPr kumimoji="0" lang="de-DE" sz="1050" b="0" i="0" u="none" strike="noStrike" kern="1200" cap="none" spc="0" normalizeH="0" noProof="0" dirty="0" smtClean="0">
                <a:ln>
                  <a:noFill/>
                </a:ln>
                <a:solidFill>
                  <a:prstClr val="black"/>
                </a:solidFill>
                <a:effectLst/>
                <a:uLnTx/>
                <a:uFillTx/>
                <a:latin typeface="Calibri"/>
                <a:ea typeface="+mn-ea"/>
                <a:cs typeface="+mn-cs"/>
              </a:rPr>
              <a:t> </a:t>
            </a:r>
            <a:r>
              <a:rPr kumimoji="0" lang="de-DE" sz="1050" b="0" i="0" u="none" strike="noStrike" kern="1200" cap="none" spc="0" normalizeH="0" baseline="0" noProof="0" dirty="0" smtClean="0">
                <a:ln>
                  <a:noFill/>
                </a:ln>
                <a:solidFill>
                  <a:prstClr val="black"/>
                </a:solidFill>
                <a:effectLst/>
                <a:uLnTx/>
                <a:uFillTx/>
                <a:latin typeface="Calibri"/>
                <a:ea typeface="+mn-ea"/>
                <a:cs typeface="+mn-cs"/>
              </a:rPr>
              <a:t>Lernen und Lehren im digitalen Wandel</a:t>
            </a:r>
          </a:p>
        </p:txBody>
      </p:sp>
      <p:sp>
        <p:nvSpPr>
          <p:cNvPr id="51" name="Textfeld 50"/>
          <p:cNvSpPr txBox="1"/>
          <p:nvPr/>
        </p:nvSpPr>
        <p:spPr>
          <a:xfrm>
            <a:off x="36000" y="603049"/>
            <a:ext cx="9000000" cy="369332"/>
          </a:xfrm>
          <a:prstGeom prst="rect">
            <a:avLst/>
          </a:prstGeom>
          <a:solidFill>
            <a:schemeClr val="bg1">
              <a:lumMod val="85000"/>
            </a:schemeClr>
          </a:solidFill>
          <a:ln>
            <a:solidFill>
              <a:schemeClr val="tx1"/>
            </a:solidFill>
          </a:ln>
        </p:spPr>
        <p:txBody>
          <a:bodyPr wrap="square" rtlCol="0">
            <a:spAutoFit/>
          </a:bodyPr>
          <a:lstStyle/>
          <a:p>
            <a:pPr algn="ctr"/>
            <a:r>
              <a:rPr lang="de-DE" dirty="0" smtClean="0"/>
              <a:t>Referenzrahmen Schulqualität NRW  (2020)</a:t>
            </a:r>
            <a:endParaRPr lang="de-DE" dirty="0"/>
          </a:p>
        </p:txBody>
      </p:sp>
    </p:spTree>
    <p:extLst>
      <p:ext uri="{BB962C8B-B14F-4D97-AF65-F5344CB8AC3E}">
        <p14:creationId xmlns:p14="http://schemas.microsoft.com/office/powerpoint/2010/main" val="325733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78704" y="2552948"/>
            <a:ext cx="8281615" cy="4270400"/>
          </a:xfrm>
          <a:prstGeom prst="rect">
            <a:avLst/>
          </a:prstGeom>
        </p:spPr>
        <p:txBody>
          <a:bodyPr wrap="square">
            <a:spAutoFit/>
          </a:bodyPr>
          <a:lstStyle/>
          <a:p>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a:p>
          <a:p>
            <a:r>
              <a:rPr lang="de-DE" sz="4400" dirty="0" smtClean="0"/>
              <a:t>www.schulentwicklung.nrw.de/rrsq</a:t>
            </a:r>
          </a:p>
          <a:p>
            <a:pPr>
              <a:lnSpc>
                <a:spcPct val="150000"/>
              </a:lnSpc>
            </a:pPr>
            <a:endParaRPr lang="de-DE" sz="500" dirty="0"/>
          </a:p>
        </p:txBody>
      </p:sp>
      <p:sp>
        <p:nvSpPr>
          <p:cNvPr id="5" name="Textfeld 4"/>
          <p:cNvSpPr txBox="1"/>
          <p:nvPr/>
        </p:nvSpPr>
        <p:spPr>
          <a:xfrm>
            <a:off x="257324" y="724054"/>
            <a:ext cx="6120680" cy="369332"/>
          </a:xfrm>
          <a:prstGeom prst="rect">
            <a:avLst/>
          </a:prstGeom>
          <a:noFill/>
        </p:spPr>
        <p:txBody>
          <a:bodyPr wrap="square" rtlCol="0">
            <a:spAutoFit/>
          </a:bodyPr>
          <a:lstStyle/>
          <a:p>
            <a:r>
              <a:rPr lang="de-DE" b="1" dirty="0" smtClean="0">
                <a:solidFill>
                  <a:schemeClr val="bg1">
                    <a:lumMod val="65000"/>
                  </a:schemeClr>
                </a:solidFill>
              </a:rPr>
              <a:t>Die neue Startseite</a:t>
            </a:r>
            <a:endParaRPr lang="de-DE" b="1" dirty="0">
              <a:solidFill>
                <a:schemeClr val="bg1">
                  <a:lumMod val="65000"/>
                </a:schemeClr>
              </a:solidFill>
            </a:endParaRPr>
          </a:p>
        </p:txBody>
      </p:sp>
      <p:pic>
        <p:nvPicPr>
          <p:cNvPr id="4" name="Grafik 3"/>
          <p:cNvPicPr>
            <a:picLocks noChangeAspect="1"/>
          </p:cNvPicPr>
          <p:nvPr/>
        </p:nvPicPr>
        <p:blipFill>
          <a:blip r:embed="rId3"/>
          <a:stretch>
            <a:fillRect/>
          </a:stretch>
        </p:blipFill>
        <p:spPr>
          <a:xfrm>
            <a:off x="7464944" y="4688148"/>
            <a:ext cx="1095375" cy="1152525"/>
          </a:xfrm>
          <a:prstGeom prst="rect">
            <a:avLst/>
          </a:prstGeom>
        </p:spPr>
      </p:pic>
      <p:pic>
        <p:nvPicPr>
          <p:cNvPr id="2" name="Grafik 1"/>
          <p:cNvPicPr>
            <a:picLocks noChangeAspect="1"/>
          </p:cNvPicPr>
          <p:nvPr/>
        </p:nvPicPr>
        <p:blipFill>
          <a:blip r:embed="rId4"/>
          <a:stretch>
            <a:fillRect/>
          </a:stretch>
        </p:blipFill>
        <p:spPr>
          <a:xfrm>
            <a:off x="2116001" y="1196752"/>
            <a:ext cx="4607023" cy="4663646"/>
          </a:xfrm>
          <a:prstGeom prst="rect">
            <a:avLst/>
          </a:prstGeom>
          <a:ln>
            <a:solidFill>
              <a:schemeClr val="bg1">
                <a:lumMod val="50000"/>
              </a:schemeClr>
            </a:solidFill>
          </a:ln>
        </p:spPr>
      </p:pic>
    </p:spTree>
    <p:extLst>
      <p:ext uri="{BB962C8B-B14F-4D97-AF65-F5344CB8AC3E}">
        <p14:creationId xmlns:p14="http://schemas.microsoft.com/office/powerpoint/2010/main" val="190604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NRW_Guillochen_PowerPoint-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p:cNvSpPr txBox="1">
            <a:spLocks noChangeArrowheads="1"/>
          </p:cNvSpPr>
          <p:nvPr/>
        </p:nvSpPr>
        <p:spPr bwMode="auto">
          <a:xfrm>
            <a:off x="0" y="234888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sz="3600" b="1" dirty="0">
                <a:latin typeface="+mj-lt"/>
                <a:ea typeface="Verdana" panose="020B0604030504040204" pitchFamily="34" charset="0"/>
                <a:cs typeface="Verdana" panose="020B0604030504040204" pitchFamily="34" charset="0"/>
              </a:rPr>
              <a:t>Vielen Dank für Ihre Aufmerksamkeit!</a:t>
            </a:r>
          </a:p>
        </p:txBody>
      </p:sp>
      <p:sp>
        <p:nvSpPr>
          <p:cNvPr id="6" name="Text Box 4"/>
          <p:cNvSpPr txBox="1">
            <a:spLocks noChangeArrowheads="1"/>
          </p:cNvSpPr>
          <p:nvPr/>
        </p:nvSpPr>
        <p:spPr bwMode="auto">
          <a:xfrm>
            <a:off x="755576" y="3501008"/>
            <a:ext cx="7848871" cy="19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tabLst>
                <a:tab pos="2146300" algn="l"/>
              </a:tabLst>
              <a:defRPr>
                <a:solidFill>
                  <a:schemeClr val="tx1"/>
                </a:solidFill>
                <a:latin typeface="Arial" charset="0"/>
              </a:defRPr>
            </a:lvl1pPr>
            <a:lvl2pPr marL="742950" indent="-285750" eaLnBrk="0" hangingPunct="0">
              <a:tabLst>
                <a:tab pos="2146300" algn="l"/>
              </a:tabLst>
              <a:defRPr>
                <a:solidFill>
                  <a:schemeClr val="tx1"/>
                </a:solidFill>
                <a:latin typeface="Arial" charset="0"/>
              </a:defRPr>
            </a:lvl2pPr>
            <a:lvl3pPr marL="1143000" indent="-228600" eaLnBrk="0" hangingPunct="0">
              <a:tabLst>
                <a:tab pos="2146300" algn="l"/>
              </a:tabLst>
              <a:defRPr>
                <a:solidFill>
                  <a:schemeClr val="tx1"/>
                </a:solidFill>
                <a:latin typeface="Arial" charset="0"/>
              </a:defRPr>
            </a:lvl3pPr>
            <a:lvl4pPr marL="1600200" indent="-228600" eaLnBrk="0" hangingPunct="0">
              <a:tabLst>
                <a:tab pos="2146300" algn="l"/>
              </a:tabLst>
              <a:defRPr>
                <a:solidFill>
                  <a:schemeClr val="tx1"/>
                </a:solidFill>
                <a:latin typeface="Arial" charset="0"/>
              </a:defRPr>
            </a:lvl4pPr>
            <a:lvl5pPr marL="2057400" indent="-228600" eaLnBrk="0" hangingPunct="0">
              <a:tabLst>
                <a:tab pos="2146300" algn="l"/>
              </a:tabLst>
              <a:defRPr>
                <a:solidFill>
                  <a:schemeClr val="tx1"/>
                </a:solidFill>
                <a:latin typeface="Arial" charset="0"/>
              </a:defRPr>
            </a:lvl5pPr>
            <a:lvl6pPr marL="2514600" indent="-228600" eaLnBrk="0" fontAlgn="base" hangingPunct="0">
              <a:spcBef>
                <a:spcPct val="0"/>
              </a:spcBef>
              <a:spcAft>
                <a:spcPct val="0"/>
              </a:spcAft>
              <a:tabLst>
                <a:tab pos="2146300" algn="l"/>
              </a:tabLst>
              <a:defRPr>
                <a:solidFill>
                  <a:schemeClr val="tx1"/>
                </a:solidFill>
                <a:latin typeface="Arial" charset="0"/>
              </a:defRPr>
            </a:lvl6pPr>
            <a:lvl7pPr marL="2971800" indent="-228600" eaLnBrk="0" fontAlgn="base" hangingPunct="0">
              <a:spcBef>
                <a:spcPct val="0"/>
              </a:spcBef>
              <a:spcAft>
                <a:spcPct val="0"/>
              </a:spcAft>
              <a:tabLst>
                <a:tab pos="2146300" algn="l"/>
              </a:tabLst>
              <a:defRPr>
                <a:solidFill>
                  <a:schemeClr val="tx1"/>
                </a:solidFill>
                <a:latin typeface="Arial" charset="0"/>
              </a:defRPr>
            </a:lvl7pPr>
            <a:lvl8pPr marL="3429000" indent="-228600" eaLnBrk="0" fontAlgn="base" hangingPunct="0">
              <a:spcBef>
                <a:spcPct val="0"/>
              </a:spcBef>
              <a:spcAft>
                <a:spcPct val="0"/>
              </a:spcAft>
              <a:tabLst>
                <a:tab pos="2146300" algn="l"/>
              </a:tabLst>
              <a:defRPr>
                <a:solidFill>
                  <a:schemeClr val="tx1"/>
                </a:solidFill>
                <a:latin typeface="Arial" charset="0"/>
              </a:defRPr>
            </a:lvl8pPr>
            <a:lvl9pPr marL="3886200" indent="-228600" eaLnBrk="0" fontAlgn="base" hangingPunct="0">
              <a:spcBef>
                <a:spcPct val="0"/>
              </a:spcBef>
              <a:spcAft>
                <a:spcPct val="0"/>
              </a:spcAft>
              <a:tabLst>
                <a:tab pos="2146300" algn="l"/>
              </a:tabLst>
              <a:defRPr>
                <a:solidFill>
                  <a:schemeClr val="tx1"/>
                </a:solidFill>
                <a:latin typeface="Arial" charset="0"/>
              </a:defRPr>
            </a:lvl9pPr>
          </a:lstStyle>
          <a:p>
            <a:pPr eaLnBrk="1" hangingPunct="1"/>
            <a:r>
              <a:rPr lang="de-DE" altLang="de-DE" sz="2000" b="1" dirty="0" smtClean="0">
                <a:latin typeface="+mj-lt"/>
                <a:ea typeface="Verdana" panose="020B0604030504040204" pitchFamily="34" charset="0"/>
                <a:cs typeface="Verdana" panose="020B0604030504040204" pitchFamily="34" charset="0"/>
              </a:rPr>
              <a:t>Sie erreichen das Projekt per Mail:</a:t>
            </a:r>
            <a:endParaRPr lang="de-DE" altLang="de-DE" sz="2000" dirty="0" smtClean="0">
              <a:latin typeface="+mj-lt"/>
              <a:ea typeface="Verdana" panose="020B0604030504040204" pitchFamily="34" charset="0"/>
              <a:cs typeface="Verdana" panose="020B0604030504040204" pitchFamily="34" charset="0"/>
            </a:endParaRPr>
          </a:p>
          <a:p>
            <a:pPr eaLnBrk="1" hangingPunct="1">
              <a:spcBef>
                <a:spcPts val="600"/>
              </a:spcBef>
              <a:spcAft>
                <a:spcPts val="600"/>
              </a:spcAft>
            </a:pPr>
            <a:r>
              <a:rPr lang="de-DE" altLang="de-DE" sz="2000" dirty="0" smtClean="0">
                <a:latin typeface="+mj-lt"/>
                <a:hlinkClick r:id="rId4"/>
              </a:rPr>
              <a:t>referenzrahmen-nrw@qua-lis.nrw.de</a:t>
            </a:r>
            <a:endParaRPr lang="de-DE" altLang="de-DE" sz="2000" dirty="0" smtClean="0">
              <a:latin typeface="+mj-lt"/>
            </a:endParaRPr>
          </a:p>
          <a:p>
            <a:pPr eaLnBrk="1" hangingPunct="1">
              <a:spcBef>
                <a:spcPts val="600"/>
              </a:spcBef>
              <a:spcAft>
                <a:spcPts val="600"/>
              </a:spcAft>
            </a:pPr>
            <a:endParaRPr lang="de-DE" altLang="de-DE" sz="800" dirty="0" smtClean="0">
              <a:latin typeface="+mj-lt"/>
            </a:endParaRPr>
          </a:p>
          <a:p>
            <a:pPr eaLnBrk="1" hangingPunct="1">
              <a:spcBef>
                <a:spcPts val="600"/>
              </a:spcBef>
              <a:spcAft>
                <a:spcPts val="600"/>
              </a:spcAft>
            </a:pPr>
            <a:r>
              <a:rPr lang="de-DE" altLang="de-DE" sz="2000" b="1" dirty="0" smtClean="0">
                <a:latin typeface="+mj-lt"/>
              </a:rPr>
              <a:t>Sie erreichen das Projekt per Telefon:</a:t>
            </a:r>
          </a:p>
          <a:p>
            <a:pPr eaLnBrk="1" hangingPunct="1">
              <a:spcBef>
                <a:spcPts val="600"/>
              </a:spcBef>
              <a:spcAft>
                <a:spcPts val="600"/>
              </a:spcAft>
            </a:pPr>
            <a:r>
              <a:rPr lang="de-DE" altLang="de-DE" dirty="0" smtClean="0">
                <a:latin typeface="Veranda"/>
              </a:rPr>
              <a:t>02921 / 683-9994</a:t>
            </a:r>
            <a:r>
              <a:rPr lang="de-DE" altLang="de-DE" dirty="0" smtClean="0">
                <a:latin typeface="Verdana" panose="020B0604030504040204" pitchFamily="34" charset="0"/>
                <a:ea typeface="Verdana" panose="020B0604030504040204" pitchFamily="34" charset="0"/>
                <a:cs typeface="Verdana" panose="020B0604030504040204" pitchFamily="34" charset="0"/>
              </a:rPr>
              <a:t>	 </a:t>
            </a:r>
            <a:endParaRPr lang="de-DE" altLang="de-DE"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de-DE" sz="1400" dirty="0">
              <a:solidFill>
                <a:schemeClr val="bg1">
                  <a:lumMod val="50000"/>
                </a:schemeClr>
              </a:solidFill>
              <a:latin typeface="Veranda"/>
            </a:endParaRPr>
          </a:p>
        </p:txBody>
      </p:sp>
    </p:spTree>
    <p:extLst>
      <p:ext uri="{BB962C8B-B14F-4D97-AF65-F5344CB8AC3E}">
        <p14:creationId xmlns:p14="http://schemas.microsoft.com/office/powerpoint/2010/main" val="225840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7544" y="1764099"/>
            <a:ext cx="6609310" cy="3477875"/>
          </a:xfrm>
          <a:prstGeom prst="rect">
            <a:avLst/>
          </a:prstGeom>
          <a:noFill/>
        </p:spPr>
        <p:txBody>
          <a:bodyPr wrap="none" rtlCol="0">
            <a:spAutoFit/>
          </a:bodyPr>
          <a:lstStyle/>
          <a:p>
            <a:endParaRPr lang="de-DE" sz="2000" dirty="0"/>
          </a:p>
          <a:p>
            <a:r>
              <a:rPr lang="de-DE" sz="2000" dirty="0" smtClean="0"/>
              <a:t>„Viele Qualitätsaussagen des Referenzrahmens</a:t>
            </a:r>
          </a:p>
          <a:p>
            <a:r>
              <a:rPr lang="de-DE" sz="2000" dirty="0" smtClean="0"/>
              <a:t>greifen Forschungsergebnisse auf, die über </a:t>
            </a:r>
          </a:p>
          <a:p>
            <a:r>
              <a:rPr lang="de-DE" sz="2000" dirty="0" smtClean="0"/>
              <a:t>gegebenenfalls wechselnde bildungspolitische </a:t>
            </a:r>
            <a:r>
              <a:rPr lang="de-DE" sz="2000" dirty="0"/>
              <a:t>und </a:t>
            </a:r>
          </a:p>
          <a:p>
            <a:r>
              <a:rPr lang="de-DE" sz="2000" dirty="0"/>
              <a:t>gesellschaftliche Ziel- und </a:t>
            </a:r>
            <a:r>
              <a:rPr lang="de-DE" sz="2000" dirty="0" smtClean="0"/>
              <a:t>Schwerpunktsetzungen</a:t>
            </a:r>
          </a:p>
          <a:p>
            <a:r>
              <a:rPr lang="de-DE" sz="2000" dirty="0" smtClean="0"/>
              <a:t>hinaus </a:t>
            </a:r>
            <a:r>
              <a:rPr lang="de-DE" sz="2000" b="1" dirty="0" smtClean="0"/>
              <a:t>Bestand </a:t>
            </a:r>
            <a:r>
              <a:rPr lang="de-DE" sz="2000" dirty="0" smtClean="0"/>
              <a:t>haben; </a:t>
            </a:r>
          </a:p>
          <a:p>
            <a:r>
              <a:rPr lang="de-DE" sz="2000" dirty="0" smtClean="0"/>
              <a:t>allerdings müssen Kriterien […]</a:t>
            </a:r>
          </a:p>
          <a:p>
            <a:r>
              <a:rPr lang="de-DE" sz="2000" dirty="0" smtClean="0"/>
              <a:t>prinzipiell </a:t>
            </a:r>
            <a:r>
              <a:rPr lang="de-DE" sz="2000" b="1" dirty="0" smtClean="0"/>
              <a:t>überprüfbar</a:t>
            </a:r>
            <a:r>
              <a:rPr lang="de-DE" sz="2000" dirty="0" smtClean="0"/>
              <a:t> und somit ebenfalls </a:t>
            </a:r>
            <a:r>
              <a:rPr lang="de-DE" sz="2000" b="1" dirty="0" smtClean="0"/>
              <a:t>veränderbar</a:t>
            </a:r>
            <a:r>
              <a:rPr lang="de-DE" sz="2000" dirty="0" smtClean="0"/>
              <a:t> sein.“</a:t>
            </a:r>
          </a:p>
          <a:p>
            <a:endParaRPr lang="de-DE" sz="2000" dirty="0"/>
          </a:p>
          <a:p>
            <a:pPr algn="r"/>
            <a:r>
              <a:rPr lang="de-DE" sz="1600" dirty="0" smtClean="0"/>
              <a:t>(RRSQ</a:t>
            </a:r>
            <a:r>
              <a:rPr lang="de-DE" sz="1600" dirty="0"/>
              <a:t>, 2014, S. </a:t>
            </a:r>
            <a:r>
              <a:rPr lang="de-DE" sz="1600" dirty="0" smtClean="0"/>
              <a:t>4; </a:t>
            </a:r>
            <a:r>
              <a:rPr lang="de-DE" sz="1600" dirty="0"/>
              <a:t>Hervorhebungen Koltermann)</a:t>
            </a:r>
            <a:endParaRPr lang="de-DE" sz="1600" dirty="0" smtClean="0"/>
          </a:p>
          <a:p>
            <a:endParaRPr lang="de-DE" sz="2000" dirty="0" smtClean="0"/>
          </a:p>
        </p:txBody>
      </p:sp>
      <p:pic>
        <p:nvPicPr>
          <p:cNvPr id="6" name="Grafik 5" descr="cover_referenzrahmen"/>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3235">
            <a:off x="6658289" y="1519520"/>
            <a:ext cx="1738443" cy="2424067"/>
          </a:xfrm>
          <a:prstGeom prst="rect">
            <a:avLst/>
          </a:prstGeom>
          <a:ln>
            <a:noFill/>
          </a:ln>
          <a:effectLst>
            <a:outerShdw blurRad="292100" dist="139700" dir="2700000" algn="tl" rotWithShape="0">
              <a:srgbClr val="333333">
                <a:alpha val="65000"/>
              </a:srgbClr>
            </a:outerShdw>
          </a:effectLst>
        </p:spPr>
      </p:pic>
      <p:sp>
        <p:nvSpPr>
          <p:cNvPr id="5" name="Titel 1"/>
          <p:cNvSpPr txBox="1">
            <a:spLocks/>
          </p:cNvSpPr>
          <p:nvPr/>
        </p:nvSpPr>
        <p:spPr>
          <a:xfrm>
            <a:off x="395536"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539750" algn="l"/>
              </a:tabLst>
            </a:pPr>
            <a:r>
              <a:rPr lang="de-DE" altLang="de-DE" sz="1800" dirty="0" smtClean="0">
                <a:ea typeface="Verdana" panose="020B0604030504040204" pitchFamily="34" charset="0"/>
                <a:cs typeface="Verdana" panose="020B0604030504040204" pitchFamily="34" charset="0"/>
              </a:rPr>
              <a:t>1.1 Begründungszusammenhang</a:t>
            </a:r>
            <a:endParaRPr lang="de-DE" altLang="de-DE" sz="18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896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5</a:t>
            </a:fld>
            <a:endParaRPr lang="de-DE" sz="1400" dirty="0">
              <a:solidFill>
                <a:schemeClr val="bg1">
                  <a:lumMod val="50000"/>
                </a:schemeClr>
              </a:solidFill>
              <a:latin typeface="Veranda"/>
            </a:endParaRPr>
          </a:p>
        </p:txBody>
      </p:sp>
      <p:sp>
        <p:nvSpPr>
          <p:cNvPr id="2" name="Textfeld 1"/>
          <p:cNvSpPr txBox="1"/>
          <p:nvPr/>
        </p:nvSpPr>
        <p:spPr>
          <a:xfrm>
            <a:off x="251520" y="3492297"/>
            <a:ext cx="6984775" cy="584775"/>
          </a:xfrm>
          <a:prstGeom prst="rect">
            <a:avLst/>
          </a:prstGeom>
          <a:noFill/>
        </p:spPr>
        <p:txBody>
          <a:bodyPr wrap="square" rtlCol="0">
            <a:spAutoFit/>
          </a:bodyPr>
          <a:lstStyle/>
          <a:p>
            <a:r>
              <a:rPr lang="de-DE" sz="1600" dirty="0" smtClean="0"/>
              <a:t>KMK-Strategie </a:t>
            </a:r>
            <a:r>
              <a:rPr lang="de-DE" sz="1600" b="1" dirty="0" smtClean="0"/>
              <a:t>„Bildung in der digitalen Welt“ </a:t>
            </a:r>
            <a:r>
              <a:rPr lang="de-DE" sz="1600" dirty="0" smtClean="0"/>
              <a:t>(Dezember 2016)</a:t>
            </a:r>
          </a:p>
          <a:p>
            <a:pPr marL="285750" indent="-285750">
              <a:buFontTx/>
              <a:buChar char="-"/>
            </a:pPr>
            <a:r>
              <a:rPr lang="de-DE" sz="1600" dirty="0" smtClean="0"/>
              <a:t>Alle Bundesländer haben sich auf die Umsetzung der Strategie verpflichtet.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442" y="3045614"/>
            <a:ext cx="1095966" cy="153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0" y="6165304"/>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084513" y="1268760"/>
            <a:ext cx="6023991" cy="1815882"/>
          </a:xfrm>
          <a:prstGeom prst="rect">
            <a:avLst/>
          </a:prstGeom>
          <a:noFill/>
        </p:spPr>
        <p:txBody>
          <a:bodyPr wrap="square" rtlCol="0">
            <a:spAutoFit/>
          </a:bodyPr>
          <a:lstStyle/>
          <a:p>
            <a:r>
              <a:rPr lang="de-DE" sz="1600" b="1" dirty="0" smtClean="0"/>
              <a:t>Koalitionsvertrag für Nordrhein-Westfalen 2017-2022</a:t>
            </a:r>
          </a:p>
          <a:p>
            <a:pPr marL="285750" indent="-285750">
              <a:buFontTx/>
              <a:buChar char="-"/>
            </a:pPr>
            <a:r>
              <a:rPr lang="de-DE" sz="1600" dirty="0" smtClean="0"/>
              <a:t>„Um qualitativ hochwertigen Unterricht für Lehrkräfte zu ermöglichen, müssen auch die Instrumente zur Unterstützung der Qualitätsentwicklung weiterentwickelt werden.“ (S. 9)</a:t>
            </a:r>
          </a:p>
          <a:p>
            <a:pPr marL="285750" indent="-285750">
              <a:buFontTx/>
              <a:buChar char="-"/>
            </a:pPr>
            <a:r>
              <a:rPr lang="de-DE" sz="1600" dirty="0" smtClean="0"/>
              <a:t>„Den Schulen ermöglichen wir so viel stärker ihre pädagogischen Konzepte auf der </a:t>
            </a:r>
            <a:r>
              <a:rPr lang="de-DE" sz="1600" b="1" dirty="0" smtClean="0"/>
              <a:t>Grundlage klarer Qualitätsstandards </a:t>
            </a:r>
            <a:r>
              <a:rPr lang="de-DE" sz="1600" dirty="0" smtClean="0"/>
              <a:t>fortzuentwickeln.“ (S. 10) </a:t>
            </a:r>
            <a:endParaRPr lang="de-DE" sz="1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727249"/>
            <a:ext cx="2621112" cy="187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275856" y="4679265"/>
            <a:ext cx="5904656" cy="2062103"/>
          </a:xfrm>
          <a:prstGeom prst="rect">
            <a:avLst/>
          </a:prstGeom>
          <a:noFill/>
        </p:spPr>
        <p:txBody>
          <a:bodyPr wrap="square" rtlCol="0">
            <a:spAutoFit/>
          </a:bodyPr>
          <a:lstStyle/>
          <a:p>
            <a:r>
              <a:rPr lang="de-DE" sz="1600" dirty="0" smtClean="0"/>
              <a:t>Bericht des Ministeriums für Schule und Bildung </a:t>
            </a:r>
            <a:r>
              <a:rPr lang="de-DE" sz="1600" b="1" dirty="0" smtClean="0"/>
              <a:t>„Digitale Infrastruktur und </a:t>
            </a:r>
            <a:r>
              <a:rPr lang="de-DE" sz="1600" b="1" dirty="0"/>
              <a:t>A</a:t>
            </a:r>
            <a:r>
              <a:rPr lang="de-DE" sz="1600" b="1" dirty="0" smtClean="0"/>
              <a:t>usstattung in den Schulen Nordrhein-Westfalens“</a:t>
            </a:r>
            <a:r>
              <a:rPr lang="de-DE" sz="1600" dirty="0" smtClean="0"/>
              <a:t> vom  20.11.2017: </a:t>
            </a:r>
          </a:p>
          <a:p>
            <a:pPr marL="285750" indent="-285750">
              <a:buFontTx/>
              <a:buChar char="-"/>
            </a:pPr>
            <a:r>
              <a:rPr lang="de-DE" sz="1600" dirty="0" smtClean="0"/>
              <a:t>Veröffentlichung des </a:t>
            </a:r>
            <a:r>
              <a:rPr lang="de-DE" sz="1600" b="1" dirty="0" smtClean="0"/>
              <a:t>Medienkompetenzrahmens NRW </a:t>
            </a:r>
            <a:r>
              <a:rPr lang="de-DE" sz="1600" dirty="0" smtClean="0"/>
              <a:t>für Schülerinnen und Schüler</a:t>
            </a:r>
          </a:p>
          <a:p>
            <a:pPr marL="285750" indent="-285750">
              <a:buFontTx/>
              <a:buChar char="-"/>
            </a:pPr>
            <a:r>
              <a:rPr lang="de-DE" sz="1600" dirty="0" smtClean="0"/>
              <a:t>Er „wird auch die </a:t>
            </a:r>
            <a:r>
              <a:rPr lang="de-DE" sz="1600" b="1" dirty="0" smtClean="0"/>
              <a:t>Ausgangsbasis für die Überarbeitung des Referenzrahmens ‚Schulqualität‘</a:t>
            </a:r>
            <a:r>
              <a:rPr lang="de-DE" sz="1600" dirty="0" smtClean="0"/>
              <a:t> darstellen“ (Digitale Infrastruktur, S. 6) </a:t>
            </a:r>
            <a:endParaRPr lang="de-DE"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244" y="1312370"/>
            <a:ext cx="2543572" cy="154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el 1"/>
          <p:cNvSpPr txBox="1">
            <a:spLocks/>
          </p:cNvSpPr>
          <p:nvPr/>
        </p:nvSpPr>
        <p:spPr>
          <a:xfrm>
            <a:off x="395536"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539750" algn="l"/>
              </a:tabLst>
            </a:pPr>
            <a:r>
              <a:rPr lang="de-DE" altLang="de-DE" sz="1800" dirty="0" smtClean="0">
                <a:ea typeface="Verdana" panose="020B0604030504040204" pitchFamily="34" charset="0"/>
                <a:cs typeface="Verdana" panose="020B0604030504040204" pitchFamily="34" charset="0"/>
              </a:rPr>
              <a:t>1.1 Begründungszusammenhang</a:t>
            </a:r>
            <a:endParaRPr lang="de-DE" altLang="de-DE" sz="18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496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0" y="6165304"/>
            <a:ext cx="9144000"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 name="Gruppieren 17"/>
          <p:cNvGrpSpPr/>
          <p:nvPr/>
        </p:nvGrpSpPr>
        <p:grpSpPr>
          <a:xfrm>
            <a:off x="1763688" y="2348880"/>
            <a:ext cx="3096344" cy="4304626"/>
            <a:chOff x="2877112" y="1316549"/>
            <a:chExt cx="1947419" cy="2085345"/>
          </a:xfrm>
          <a:solidFill>
            <a:schemeClr val="accent6">
              <a:lumMod val="20000"/>
              <a:lumOff val="80000"/>
            </a:schemeClr>
          </a:solidFill>
        </p:grpSpPr>
        <p:sp>
          <p:nvSpPr>
            <p:cNvPr id="19" name="Rechteck 18"/>
            <p:cNvSpPr/>
            <p:nvPr/>
          </p:nvSpPr>
          <p:spPr>
            <a:xfrm>
              <a:off x="2877112" y="1316549"/>
              <a:ext cx="1947419" cy="2085345"/>
            </a:xfrm>
            <a:prstGeom prst="rect">
              <a:avLst/>
            </a:prstGeom>
            <a:grpFill/>
            <a:ln w="28575">
              <a:solidFill>
                <a:schemeClr val="accent3"/>
              </a:solidFill>
            </a:ln>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Rechteck 19"/>
            <p:cNvSpPr/>
            <p:nvPr/>
          </p:nvSpPr>
          <p:spPr>
            <a:xfrm>
              <a:off x="2877112" y="1316549"/>
              <a:ext cx="1947419" cy="2085345"/>
            </a:xfrm>
            <a:prstGeom prst="rect">
              <a:avLst/>
            </a:prstGeom>
            <a:grpFill/>
            <a:ln w="28575">
              <a:solidFill>
                <a:schemeClr val="accent3"/>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pPr>
              <a:r>
                <a:rPr lang="de-DE" sz="1500" kern="1200" dirty="0" smtClean="0"/>
                <a:t>„entwicklungsoffenes</a:t>
              </a:r>
            </a:p>
            <a:p>
              <a:pPr lvl="0" algn="l" defTabSz="666750">
                <a:lnSpc>
                  <a:spcPct val="90000"/>
                </a:lnSpc>
                <a:spcBef>
                  <a:spcPct val="0"/>
                </a:spcBef>
              </a:pPr>
              <a:r>
                <a:rPr lang="de-DE" sz="1500" kern="1200" dirty="0" smtClean="0"/>
                <a:t> Konzept“</a:t>
              </a:r>
              <a:endParaRPr lang="de-DE" sz="1500" kern="1200" dirty="0"/>
            </a:p>
            <a:p>
              <a:pPr lvl="0" algn="l" defTabSz="666750">
                <a:lnSpc>
                  <a:spcPct val="90000"/>
                </a:lnSpc>
                <a:spcBef>
                  <a:spcPct val="0"/>
                </a:spcBef>
              </a:pPr>
              <a:endParaRPr lang="de-DE" sz="1500" kern="1200" dirty="0" smtClean="0"/>
            </a:p>
            <a:p>
              <a:pPr lvl="0" algn="l" defTabSz="666750">
                <a:lnSpc>
                  <a:spcPct val="90000"/>
                </a:lnSpc>
                <a:spcBef>
                  <a:spcPct val="0"/>
                </a:spcBef>
              </a:pPr>
              <a:r>
                <a:rPr lang="de-DE" sz="1500" kern="1200" dirty="0" smtClean="0"/>
                <a:t>Koalitionsvertrag</a:t>
              </a:r>
            </a:p>
            <a:p>
              <a:pPr lvl="0" algn="l" defTabSz="666750">
                <a:lnSpc>
                  <a:spcPct val="90000"/>
                </a:lnSpc>
                <a:spcBef>
                  <a:spcPct val="0"/>
                </a:spcBef>
              </a:pPr>
              <a:endParaRPr lang="de-DE" sz="1500" kern="1200" dirty="0" smtClean="0"/>
            </a:p>
            <a:p>
              <a:pPr lvl="0" algn="l" defTabSz="666750">
                <a:lnSpc>
                  <a:spcPct val="90000"/>
                </a:lnSpc>
                <a:spcBef>
                  <a:spcPct val="0"/>
                </a:spcBef>
              </a:pPr>
              <a:r>
                <a:rPr lang="de-DE" sz="1500" kern="1200" dirty="0" smtClean="0"/>
                <a:t>KMK Strategie </a:t>
              </a:r>
            </a:p>
            <a:p>
              <a:pPr lvl="0" algn="l" defTabSz="666750">
                <a:lnSpc>
                  <a:spcPct val="90000"/>
                </a:lnSpc>
                <a:spcBef>
                  <a:spcPct val="0"/>
                </a:spcBef>
              </a:pPr>
              <a:r>
                <a:rPr lang="de-DE" sz="1500" kern="1200" dirty="0" smtClean="0"/>
                <a:t>„Bildung in der </a:t>
              </a:r>
            </a:p>
            <a:p>
              <a:pPr lvl="0" algn="l" defTabSz="666750">
                <a:lnSpc>
                  <a:spcPct val="90000"/>
                </a:lnSpc>
                <a:spcBef>
                  <a:spcPct val="0"/>
                </a:spcBef>
              </a:pPr>
              <a:r>
                <a:rPr lang="de-DE" sz="1500" kern="1200" dirty="0" smtClean="0"/>
                <a:t>digitalen Welt“ </a:t>
              </a:r>
            </a:p>
            <a:p>
              <a:pPr lvl="0" algn="l" defTabSz="666750">
                <a:lnSpc>
                  <a:spcPct val="90000"/>
                </a:lnSpc>
                <a:spcBef>
                  <a:spcPct val="0"/>
                </a:spcBef>
              </a:pPr>
              <a:endParaRPr lang="de-DE" sz="1500" kern="1200" dirty="0" smtClean="0"/>
            </a:p>
            <a:p>
              <a:pPr lvl="0" algn="l" defTabSz="666750">
                <a:lnSpc>
                  <a:spcPct val="90000"/>
                </a:lnSpc>
                <a:spcBef>
                  <a:spcPct val="0"/>
                </a:spcBef>
              </a:pPr>
              <a:r>
                <a:rPr lang="de-DE" sz="1500" kern="1200" dirty="0" smtClean="0"/>
                <a:t>MK NRW</a:t>
              </a:r>
              <a:endParaRPr lang="de-DE" sz="1500" kern="1200" dirty="0"/>
            </a:p>
          </p:txBody>
        </p:sp>
      </p:grpSp>
      <p:sp>
        <p:nvSpPr>
          <p:cNvPr id="7" name="Rechteck 6"/>
          <p:cNvSpPr/>
          <p:nvPr/>
        </p:nvSpPr>
        <p:spPr>
          <a:xfrm>
            <a:off x="3563888" y="2852936"/>
            <a:ext cx="1296144" cy="576000"/>
          </a:xfrm>
          <a:prstGeom prst="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smtClean="0"/>
              <a:t>  Phase 1:</a:t>
            </a:r>
          </a:p>
          <a:p>
            <a:pPr lvl="0" algn="ctr"/>
            <a:r>
              <a:rPr lang="de-DE" sz="1600" b="1" dirty="0" smtClean="0"/>
              <a:t>01-06.2018</a:t>
            </a:r>
            <a:endParaRPr lang="de-DE" sz="1600" b="1" dirty="0"/>
          </a:p>
        </p:txBody>
      </p:sp>
      <p:sp>
        <p:nvSpPr>
          <p:cNvPr id="8" name="Rechteck 7"/>
          <p:cNvSpPr/>
          <p:nvPr/>
        </p:nvSpPr>
        <p:spPr>
          <a:xfrm>
            <a:off x="3566840" y="3421530"/>
            <a:ext cx="1293192" cy="576000"/>
          </a:xfrm>
          <a:prstGeom prst="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a:t>Phase </a:t>
            </a:r>
            <a:r>
              <a:rPr lang="de-DE" sz="1600" b="1" dirty="0" smtClean="0"/>
              <a:t>2:</a:t>
            </a:r>
          </a:p>
          <a:p>
            <a:pPr lvl="0" algn="ctr"/>
            <a:r>
              <a:rPr lang="de-DE" sz="1600" b="1" dirty="0" smtClean="0"/>
              <a:t>06-09.2018</a:t>
            </a:r>
            <a:endParaRPr lang="de-DE" sz="1600" b="1" dirty="0"/>
          </a:p>
        </p:txBody>
      </p:sp>
      <p:sp>
        <p:nvSpPr>
          <p:cNvPr id="9" name="Rechteck 8"/>
          <p:cNvSpPr/>
          <p:nvPr/>
        </p:nvSpPr>
        <p:spPr>
          <a:xfrm>
            <a:off x="3566840" y="3997594"/>
            <a:ext cx="1293192" cy="576000"/>
          </a:xfrm>
          <a:prstGeom prst="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a:t>Phase </a:t>
            </a:r>
            <a:r>
              <a:rPr lang="de-DE" sz="1600" b="1" dirty="0" smtClean="0"/>
              <a:t>3:</a:t>
            </a:r>
          </a:p>
          <a:p>
            <a:pPr lvl="0" algn="ctr"/>
            <a:r>
              <a:rPr lang="de-DE" sz="1600" b="1" dirty="0" smtClean="0"/>
              <a:t>09-10.2018</a:t>
            </a:r>
            <a:endParaRPr lang="de-DE" sz="1600" b="1" dirty="0"/>
          </a:p>
        </p:txBody>
      </p:sp>
      <p:sp>
        <p:nvSpPr>
          <p:cNvPr id="10" name="Rechteck 9"/>
          <p:cNvSpPr/>
          <p:nvPr/>
        </p:nvSpPr>
        <p:spPr>
          <a:xfrm>
            <a:off x="4860032" y="2855900"/>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de-DE" sz="1200" dirty="0"/>
              <a:t>Beteiligung MSB und QUA-LiS </a:t>
            </a:r>
          </a:p>
        </p:txBody>
      </p:sp>
      <p:sp>
        <p:nvSpPr>
          <p:cNvPr id="12" name="Rechteck 11"/>
          <p:cNvSpPr/>
          <p:nvPr/>
        </p:nvSpPr>
        <p:spPr>
          <a:xfrm>
            <a:off x="4860032" y="342449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de-DE" sz="1200" dirty="0"/>
              <a:t>wissenschaftliche  </a:t>
            </a:r>
            <a:r>
              <a:rPr lang="de-DE" sz="1200" dirty="0" smtClean="0"/>
              <a:t>Begleitung:</a:t>
            </a:r>
            <a:endParaRPr lang="de-DE" sz="1200" dirty="0"/>
          </a:p>
          <a:p>
            <a:pPr lvl="0"/>
            <a:r>
              <a:rPr lang="de-DE" sz="1200" dirty="0"/>
              <a:t>Prof. </a:t>
            </a:r>
            <a:r>
              <a:rPr lang="de-DE" sz="1200" dirty="0" smtClean="0"/>
              <a:t>Abs, Prof</a:t>
            </a:r>
            <a:r>
              <a:rPr lang="de-DE" sz="1200" dirty="0"/>
              <a:t>. </a:t>
            </a:r>
            <a:r>
              <a:rPr lang="de-DE" sz="1200" dirty="0" smtClean="0"/>
              <a:t>Eickelmann,  Prof</a:t>
            </a:r>
            <a:r>
              <a:rPr lang="de-DE" sz="1200" dirty="0"/>
              <a:t>. </a:t>
            </a:r>
            <a:r>
              <a:rPr lang="de-DE" sz="1200" dirty="0" smtClean="0"/>
              <a:t>Lütje-Klose, Prof</a:t>
            </a:r>
            <a:r>
              <a:rPr lang="de-DE" sz="1200" dirty="0"/>
              <a:t>. van Ackeren</a:t>
            </a:r>
            <a:endParaRPr lang="de-DE" sz="1200" b="1" dirty="0"/>
          </a:p>
        </p:txBody>
      </p:sp>
      <p:sp>
        <p:nvSpPr>
          <p:cNvPr id="13" name="Rechteck 12"/>
          <p:cNvSpPr/>
          <p:nvPr/>
        </p:nvSpPr>
        <p:spPr>
          <a:xfrm>
            <a:off x="4860032" y="399759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de-DE" sz="1200" dirty="0" smtClean="0"/>
              <a:t>u. a. Eingaben </a:t>
            </a:r>
            <a:r>
              <a:rPr lang="de-DE" sz="1200" dirty="0"/>
              <a:t>aus QA (bis Februar 2019), Kommissionen</a:t>
            </a:r>
          </a:p>
        </p:txBody>
      </p:sp>
      <p:sp>
        <p:nvSpPr>
          <p:cNvPr id="5" name="Pfeil nach rechts 4"/>
          <p:cNvSpPr/>
          <p:nvPr/>
        </p:nvSpPr>
        <p:spPr>
          <a:xfrm>
            <a:off x="251520" y="1124744"/>
            <a:ext cx="8892480" cy="1091152"/>
          </a:xfrm>
          <a:prstGeom prst="rightArrow">
            <a:avLst>
              <a:gd name="adj1" fmla="val 50000"/>
              <a:gd name="adj2" fmla="val 53987"/>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r>
              <a:rPr lang="de-DE" sz="1600" b="1" dirty="0"/>
              <a:t>2014: </a:t>
            </a:r>
            <a:r>
              <a:rPr lang="de-DE" sz="1600" b="1" dirty="0" smtClean="0"/>
              <a:t>Ausgangspunkt</a:t>
            </a:r>
            <a:endParaRPr lang="de-DE" sz="1600" b="1" dirty="0"/>
          </a:p>
        </p:txBody>
      </p:sp>
      <p:sp>
        <p:nvSpPr>
          <p:cNvPr id="2" name="Textfeld 1"/>
          <p:cNvSpPr txBox="1"/>
          <p:nvPr/>
        </p:nvSpPr>
        <p:spPr>
          <a:xfrm>
            <a:off x="2555776" y="1531820"/>
            <a:ext cx="4752528" cy="276999"/>
          </a:xfrm>
          <a:prstGeom prst="rect">
            <a:avLst/>
          </a:prstGeom>
          <a:noFill/>
        </p:spPr>
        <p:txBody>
          <a:bodyPr wrap="square" rtlCol="0">
            <a:spAutoFit/>
          </a:bodyPr>
          <a:lstStyle/>
          <a:p>
            <a:pPr marL="285750" lvl="0" indent="-285750">
              <a:buFont typeface="Wingdings"/>
              <a:buChar char="è"/>
            </a:pPr>
            <a:r>
              <a:rPr lang="de-DE" sz="1200" b="1" dirty="0" smtClean="0">
                <a:solidFill>
                  <a:schemeClr val="accent3">
                    <a:lumMod val="75000"/>
                  </a:schemeClr>
                </a:solidFill>
                <a:sym typeface="Wingdings" panose="05000000000000000000" pitchFamily="2" charset="2"/>
              </a:rPr>
              <a:t>Eingaben </a:t>
            </a:r>
            <a:r>
              <a:rPr lang="de-DE" sz="1200" b="1" dirty="0">
                <a:solidFill>
                  <a:schemeClr val="accent3">
                    <a:lumMod val="75000"/>
                  </a:schemeClr>
                </a:solidFill>
                <a:sym typeface="Wingdings" panose="05000000000000000000" pitchFamily="2" charset="2"/>
              </a:rPr>
              <a:t>zur Überarbeitung waren und </a:t>
            </a:r>
            <a:r>
              <a:rPr lang="de-DE" sz="1200" b="1" dirty="0" smtClean="0">
                <a:solidFill>
                  <a:schemeClr val="accent3">
                    <a:lumMod val="75000"/>
                  </a:schemeClr>
                </a:solidFill>
                <a:sym typeface="Wingdings" panose="05000000000000000000" pitchFamily="2" charset="2"/>
              </a:rPr>
              <a:t>sind </a:t>
            </a:r>
            <a:r>
              <a:rPr lang="de-DE" sz="1200" b="1" dirty="0">
                <a:solidFill>
                  <a:schemeClr val="accent3">
                    <a:lumMod val="75000"/>
                  </a:schemeClr>
                </a:solidFill>
                <a:sym typeface="Wingdings" panose="05000000000000000000" pitchFamily="2" charset="2"/>
              </a:rPr>
              <a:t>kontinuierlich möglich. </a:t>
            </a:r>
            <a:endParaRPr lang="de-DE" sz="1200" dirty="0">
              <a:solidFill>
                <a:schemeClr val="accent3">
                  <a:lumMod val="75000"/>
                </a:schemeClr>
              </a:solidFill>
            </a:endParaRPr>
          </a:p>
        </p:txBody>
      </p:sp>
      <p:grpSp>
        <p:nvGrpSpPr>
          <p:cNvPr id="14" name="Gruppieren 13"/>
          <p:cNvGrpSpPr/>
          <p:nvPr/>
        </p:nvGrpSpPr>
        <p:grpSpPr>
          <a:xfrm>
            <a:off x="251521" y="1937184"/>
            <a:ext cx="1512168" cy="2139888"/>
            <a:chOff x="1103334" y="931057"/>
            <a:chExt cx="1831658" cy="2139888"/>
          </a:xfrm>
        </p:grpSpPr>
        <p:sp>
          <p:nvSpPr>
            <p:cNvPr id="15" name="Rechteck 14"/>
            <p:cNvSpPr/>
            <p:nvPr/>
          </p:nvSpPr>
          <p:spPr>
            <a:xfrm>
              <a:off x="1103334" y="931057"/>
              <a:ext cx="1831658" cy="2139888"/>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echteck 15"/>
            <p:cNvSpPr/>
            <p:nvPr/>
          </p:nvSpPr>
          <p:spPr>
            <a:xfrm>
              <a:off x="1103334" y="931057"/>
              <a:ext cx="1831658" cy="21398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smtClean="0"/>
                <a:t>Entstehung und Veröffentlichung des RRSQ</a:t>
              </a:r>
            </a:p>
            <a:p>
              <a:pPr lvl="0" algn="l" defTabSz="666750">
                <a:lnSpc>
                  <a:spcPct val="90000"/>
                </a:lnSpc>
                <a:spcBef>
                  <a:spcPct val="0"/>
                </a:spcBef>
                <a:spcAft>
                  <a:spcPct val="35000"/>
                </a:spcAft>
              </a:pPr>
              <a:r>
                <a:rPr lang="de-DE" sz="1500" kern="1200" dirty="0" smtClean="0"/>
                <a:t>(2011-2014)</a:t>
              </a:r>
              <a:endParaRPr lang="de-DE" sz="1500" kern="1200" dirty="0"/>
            </a:p>
          </p:txBody>
        </p:sp>
      </p:grpSp>
      <p:sp>
        <p:nvSpPr>
          <p:cNvPr id="17" name="Pfeil nach rechts 16"/>
          <p:cNvSpPr/>
          <p:nvPr/>
        </p:nvSpPr>
        <p:spPr>
          <a:xfrm>
            <a:off x="1763688" y="1531820"/>
            <a:ext cx="7380312" cy="1091152"/>
          </a:xfrm>
          <a:prstGeom prst="rightArrow">
            <a:avLst>
              <a:gd name="adj1" fmla="val 50000"/>
              <a:gd name="adj2" fmla="val 53987"/>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r>
              <a:rPr lang="de-DE" sz="1600" b="1" dirty="0" smtClean="0"/>
              <a:t>2017</a:t>
            </a:r>
            <a:r>
              <a:rPr lang="de-DE" sz="1600" b="1" dirty="0"/>
              <a:t>: Aktualisierungsprozess</a:t>
            </a:r>
          </a:p>
        </p:txBody>
      </p:sp>
      <p:sp>
        <p:nvSpPr>
          <p:cNvPr id="25" name="Rechteck 24"/>
          <p:cNvSpPr/>
          <p:nvPr/>
        </p:nvSpPr>
        <p:spPr>
          <a:xfrm>
            <a:off x="4427984" y="5085184"/>
            <a:ext cx="1296144" cy="576000"/>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smtClean="0"/>
              <a:t>  Phase 1:</a:t>
            </a:r>
          </a:p>
          <a:p>
            <a:pPr lvl="0" algn="ctr"/>
            <a:r>
              <a:rPr lang="de-DE" sz="1600" b="1" dirty="0" smtClean="0"/>
              <a:t>07.2019</a:t>
            </a:r>
            <a:endParaRPr lang="de-DE" sz="1600" b="1" dirty="0"/>
          </a:p>
        </p:txBody>
      </p:sp>
      <p:sp>
        <p:nvSpPr>
          <p:cNvPr id="26" name="Rechteck 25"/>
          <p:cNvSpPr/>
          <p:nvPr/>
        </p:nvSpPr>
        <p:spPr>
          <a:xfrm>
            <a:off x="5724128" y="508518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de-DE" sz="1200" dirty="0"/>
              <a:t>Vorlage eines aktualisierten Entwurfs der Hausleitung </a:t>
            </a:r>
            <a:r>
              <a:rPr lang="de-DE" sz="1200" dirty="0" smtClean="0"/>
              <a:t>QUA-LiS </a:t>
            </a:r>
            <a:endParaRPr lang="de-DE" sz="1200" dirty="0"/>
          </a:p>
        </p:txBody>
      </p:sp>
      <p:sp>
        <p:nvSpPr>
          <p:cNvPr id="27" name="Pfeil nach rechts 26"/>
          <p:cNvSpPr/>
          <p:nvPr/>
        </p:nvSpPr>
        <p:spPr>
          <a:xfrm>
            <a:off x="3563888" y="2077396"/>
            <a:ext cx="5544616" cy="1091152"/>
          </a:xfrm>
          <a:prstGeom prst="rightArrow">
            <a:avLst>
              <a:gd name="adj1" fmla="val 50000"/>
              <a:gd name="adj2" fmla="val 53987"/>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r>
              <a:rPr lang="de-DE" sz="1600" b="1" dirty="0"/>
              <a:t>2018: </a:t>
            </a:r>
            <a:r>
              <a:rPr lang="de-DE" sz="1600" b="1" dirty="0" smtClean="0"/>
              <a:t>Eingabeprozess </a:t>
            </a:r>
            <a:endParaRPr lang="de-DE" sz="1600" b="1" dirty="0"/>
          </a:p>
        </p:txBody>
      </p:sp>
      <p:sp>
        <p:nvSpPr>
          <p:cNvPr id="28" name="Textfeld 27"/>
          <p:cNvSpPr txBox="1"/>
          <p:nvPr/>
        </p:nvSpPr>
        <p:spPr>
          <a:xfrm>
            <a:off x="5508104" y="2484472"/>
            <a:ext cx="2556284" cy="276999"/>
          </a:xfrm>
          <a:prstGeom prst="rect">
            <a:avLst/>
          </a:prstGeom>
          <a:noFill/>
        </p:spPr>
        <p:txBody>
          <a:bodyPr wrap="square" rtlCol="0">
            <a:spAutoFit/>
          </a:bodyPr>
          <a:lstStyle/>
          <a:p>
            <a:pPr marL="285750" lvl="0" indent="-285750">
              <a:buFont typeface="Wingdings"/>
              <a:buChar char="è"/>
            </a:pPr>
            <a:r>
              <a:rPr lang="de-DE" sz="1200" b="1" dirty="0" smtClean="0">
                <a:solidFill>
                  <a:schemeClr val="accent3">
                    <a:lumMod val="75000"/>
                  </a:schemeClr>
                </a:solidFill>
                <a:sym typeface="Wingdings" panose="05000000000000000000" pitchFamily="2" charset="2"/>
              </a:rPr>
              <a:t>Zusammenführung bis Mai 2019</a:t>
            </a:r>
            <a:endParaRPr lang="de-DE" sz="1200" dirty="0">
              <a:solidFill>
                <a:schemeClr val="accent3">
                  <a:lumMod val="75000"/>
                </a:schemeClr>
              </a:solidFill>
            </a:endParaRPr>
          </a:p>
        </p:txBody>
      </p:sp>
      <p:sp>
        <p:nvSpPr>
          <p:cNvPr id="24" name="Pfeil nach rechts 23"/>
          <p:cNvSpPr/>
          <p:nvPr/>
        </p:nvSpPr>
        <p:spPr>
          <a:xfrm>
            <a:off x="4427984" y="4293096"/>
            <a:ext cx="4680520" cy="1091152"/>
          </a:xfrm>
          <a:prstGeom prst="rightArrow">
            <a:avLst>
              <a:gd name="adj1" fmla="val 50000"/>
              <a:gd name="adj2" fmla="val 53987"/>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de-DE" sz="1600" b="1" dirty="0" smtClean="0"/>
              <a:t>2019</a:t>
            </a:r>
            <a:r>
              <a:rPr lang="de-DE" sz="1600" b="1" dirty="0"/>
              <a:t>: </a:t>
            </a:r>
            <a:r>
              <a:rPr lang="de-DE" sz="1600" b="1" dirty="0" smtClean="0"/>
              <a:t>Abstimmungsprozess</a:t>
            </a:r>
            <a:endParaRPr lang="de-DE" sz="1600" b="1" dirty="0"/>
          </a:p>
        </p:txBody>
      </p:sp>
      <p:sp>
        <p:nvSpPr>
          <p:cNvPr id="29" name="Rechteck 28"/>
          <p:cNvSpPr/>
          <p:nvPr/>
        </p:nvSpPr>
        <p:spPr>
          <a:xfrm>
            <a:off x="4427984" y="5661184"/>
            <a:ext cx="1296144" cy="576000"/>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smtClean="0"/>
              <a:t>  Phase 2:</a:t>
            </a:r>
          </a:p>
          <a:p>
            <a:pPr lvl="0" algn="ctr"/>
            <a:r>
              <a:rPr lang="de-DE" sz="1600" b="1" dirty="0" smtClean="0"/>
              <a:t>09.2019</a:t>
            </a:r>
            <a:endParaRPr lang="de-DE" sz="1600" b="1" dirty="0"/>
          </a:p>
        </p:txBody>
      </p:sp>
      <p:sp>
        <p:nvSpPr>
          <p:cNvPr id="30" name="Rechteck 29"/>
          <p:cNvSpPr/>
          <p:nvPr/>
        </p:nvSpPr>
        <p:spPr>
          <a:xfrm>
            <a:off x="5724128" y="566118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de-DE" sz="1200" dirty="0" smtClean="0"/>
              <a:t>Abstimmungsprozess mit dem MSB</a:t>
            </a:r>
            <a:endParaRPr lang="de-DE" sz="1200" dirty="0"/>
          </a:p>
        </p:txBody>
      </p:sp>
      <p:sp>
        <p:nvSpPr>
          <p:cNvPr id="31" name="Titel 1"/>
          <p:cNvSpPr txBox="1">
            <a:spLocks/>
          </p:cNvSpPr>
          <p:nvPr/>
        </p:nvSpPr>
        <p:spPr bwMode="auto">
          <a:xfrm>
            <a:off x="251520" y="691356"/>
            <a:ext cx="7416824"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ea typeface="Verdana" panose="020B0604030504040204" pitchFamily="34" charset="0"/>
                <a:cs typeface="Verdana" panose="020B0604030504040204" pitchFamily="34" charset="0"/>
              </a:rPr>
              <a:t>1.2 Zeitplan: </a:t>
            </a:r>
            <a:r>
              <a:rPr lang="de-DE" altLang="de-DE" sz="1800" dirty="0" smtClean="0">
                <a:latin typeface="+mj-lt"/>
                <a:ea typeface="Verdana" panose="020B0604030504040204" pitchFamily="34" charset="0"/>
                <a:cs typeface="Verdana" panose="020B0604030504040204" pitchFamily="34" charset="0"/>
              </a:rPr>
              <a:t>Aktualisierung des </a:t>
            </a:r>
            <a:r>
              <a:rPr lang="de-DE" altLang="de-DE" sz="1800" dirty="0">
                <a:latin typeface="+mj-lt"/>
                <a:ea typeface="Verdana" panose="020B0604030504040204" pitchFamily="34" charset="0"/>
                <a:cs typeface="Verdana" panose="020B0604030504040204" pitchFamily="34" charset="0"/>
              </a:rPr>
              <a:t>Referenzrahmens Schulqualität </a:t>
            </a:r>
            <a:r>
              <a:rPr lang="de-DE" altLang="de-DE" sz="1800" dirty="0" smtClean="0">
                <a:latin typeface="+mj-lt"/>
                <a:ea typeface="Verdana" panose="020B0604030504040204" pitchFamily="34" charset="0"/>
                <a:cs typeface="Verdana" panose="020B0604030504040204" pitchFamily="34" charset="0"/>
              </a:rPr>
              <a:t>NRW</a:t>
            </a:r>
            <a:endParaRPr lang="de-DE" altLang="de-DE" sz="18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102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7" grpId="0" animBg="1"/>
      <p:bldP spid="25" grpId="0" animBg="1"/>
      <p:bldP spid="26" grpId="0" animBg="1"/>
      <p:bldP spid="27" grpId="0" animBg="1"/>
      <p:bldP spid="28" grpId="0"/>
      <p:bldP spid="24"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611560" y="3865335"/>
            <a:ext cx="1296144" cy="576000"/>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400" b="1" dirty="0" smtClean="0"/>
              <a:t> September 2020</a:t>
            </a:r>
            <a:endParaRPr lang="de-DE" sz="1400" b="1" dirty="0"/>
          </a:p>
        </p:txBody>
      </p:sp>
      <p:sp>
        <p:nvSpPr>
          <p:cNvPr id="9" name="Rechteck 8"/>
          <p:cNvSpPr/>
          <p:nvPr/>
        </p:nvSpPr>
        <p:spPr>
          <a:xfrm>
            <a:off x="1907704" y="328498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de-DE" sz="1200" dirty="0" smtClean="0"/>
              <a:t>Zeichnung durch Frau Ministerin Gebauer</a:t>
            </a:r>
            <a:endParaRPr lang="de-DE" sz="1200" dirty="0"/>
          </a:p>
        </p:txBody>
      </p:sp>
      <p:sp>
        <p:nvSpPr>
          <p:cNvPr id="10" name="Pfeil nach rechts 9"/>
          <p:cNvSpPr/>
          <p:nvPr/>
        </p:nvSpPr>
        <p:spPr>
          <a:xfrm>
            <a:off x="611560" y="2492896"/>
            <a:ext cx="4680520" cy="1091152"/>
          </a:xfrm>
          <a:prstGeom prst="rightArrow">
            <a:avLst>
              <a:gd name="adj1" fmla="val 50000"/>
              <a:gd name="adj2" fmla="val 53987"/>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de-DE" sz="1600" b="1" dirty="0" smtClean="0"/>
              <a:t>ab Frühjahr 2020</a:t>
            </a:r>
            <a:endParaRPr lang="de-DE" sz="1600" b="1" dirty="0"/>
          </a:p>
        </p:txBody>
      </p:sp>
      <p:sp>
        <p:nvSpPr>
          <p:cNvPr id="11" name="Rechteck 10"/>
          <p:cNvSpPr/>
          <p:nvPr/>
        </p:nvSpPr>
        <p:spPr>
          <a:xfrm>
            <a:off x="611560" y="4445686"/>
            <a:ext cx="1296144" cy="1152192"/>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600" b="1" dirty="0" smtClean="0"/>
              <a:t>  </a:t>
            </a:r>
            <a:r>
              <a:rPr lang="de-DE" sz="1400" b="1" dirty="0" smtClean="0"/>
              <a:t>nachfolgende Schritte</a:t>
            </a:r>
            <a:endParaRPr lang="de-DE" sz="1600" b="1" dirty="0"/>
          </a:p>
        </p:txBody>
      </p:sp>
      <p:sp>
        <p:nvSpPr>
          <p:cNvPr id="12" name="Rechteck 11"/>
          <p:cNvSpPr/>
          <p:nvPr/>
        </p:nvSpPr>
        <p:spPr>
          <a:xfrm>
            <a:off x="1907704" y="4436984"/>
            <a:ext cx="2349832" cy="11521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de-DE" sz="1200" dirty="0" smtClean="0"/>
              <a:t>Anpassungen/Überarbeitungen: </a:t>
            </a:r>
          </a:p>
          <a:p>
            <a:pPr marL="171450" indent="-171450">
              <a:buFontTx/>
              <a:buChar char="-"/>
            </a:pPr>
            <a:r>
              <a:rPr lang="de-DE" sz="1200" dirty="0" smtClean="0"/>
              <a:t>Online-Unterstützungsportal</a:t>
            </a:r>
          </a:p>
          <a:p>
            <a:pPr marL="171450" indent="-171450">
              <a:buFontTx/>
              <a:buChar char="-"/>
            </a:pPr>
            <a:r>
              <a:rPr lang="de-DE" sz="1200" dirty="0" smtClean="0"/>
              <a:t>Begleitmaterialien</a:t>
            </a:r>
          </a:p>
          <a:p>
            <a:pPr marL="171450" indent="-171450">
              <a:buFontTx/>
              <a:buChar char="-"/>
            </a:pPr>
            <a:r>
              <a:rPr lang="de-DE" sz="1200" dirty="0" smtClean="0"/>
              <a:t>Qualitätsanalyse NRW</a:t>
            </a:r>
            <a:endParaRPr lang="de-DE" sz="1200" dirty="0"/>
          </a:p>
        </p:txBody>
      </p:sp>
      <p:sp>
        <p:nvSpPr>
          <p:cNvPr id="13" name="Titel 1"/>
          <p:cNvSpPr txBox="1">
            <a:spLocks/>
          </p:cNvSpPr>
          <p:nvPr/>
        </p:nvSpPr>
        <p:spPr bwMode="auto">
          <a:xfrm>
            <a:off x="251520" y="691356"/>
            <a:ext cx="7416824"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800" dirty="0">
                <a:ea typeface="Verdana" panose="020B0604030504040204" pitchFamily="34" charset="0"/>
                <a:cs typeface="Verdana" panose="020B0604030504040204" pitchFamily="34" charset="0"/>
              </a:rPr>
              <a:t>1.2 Zeitplan: </a:t>
            </a:r>
            <a:r>
              <a:rPr lang="de-DE" altLang="de-DE" sz="1800" dirty="0" smtClean="0">
                <a:latin typeface="+mj-lt"/>
                <a:ea typeface="Verdana" panose="020B0604030504040204" pitchFamily="34" charset="0"/>
                <a:cs typeface="Verdana" panose="020B0604030504040204" pitchFamily="34" charset="0"/>
              </a:rPr>
              <a:t>Aktualisierung des </a:t>
            </a:r>
            <a:r>
              <a:rPr lang="de-DE" altLang="de-DE" sz="1800" dirty="0">
                <a:latin typeface="+mj-lt"/>
                <a:ea typeface="Verdana" panose="020B0604030504040204" pitchFamily="34" charset="0"/>
                <a:cs typeface="Verdana" panose="020B0604030504040204" pitchFamily="34" charset="0"/>
              </a:rPr>
              <a:t>Referenzrahmens Schulqualität </a:t>
            </a:r>
            <a:r>
              <a:rPr lang="de-DE" altLang="de-DE" sz="1800" dirty="0" smtClean="0">
                <a:latin typeface="+mj-lt"/>
                <a:ea typeface="Verdana" panose="020B0604030504040204" pitchFamily="34" charset="0"/>
                <a:cs typeface="Verdana" panose="020B0604030504040204" pitchFamily="34" charset="0"/>
              </a:rPr>
              <a:t>NRW</a:t>
            </a:r>
            <a:endParaRPr lang="de-DE" altLang="de-DE" sz="1800" dirty="0">
              <a:latin typeface="+mj-lt"/>
              <a:ea typeface="Verdana" panose="020B0604030504040204" pitchFamily="34" charset="0"/>
              <a:cs typeface="Verdana" panose="020B0604030504040204" pitchFamily="34" charset="0"/>
            </a:endParaRPr>
          </a:p>
        </p:txBody>
      </p:sp>
      <p:sp>
        <p:nvSpPr>
          <p:cNvPr id="14" name="Rechteck 13"/>
          <p:cNvSpPr/>
          <p:nvPr/>
        </p:nvSpPr>
        <p:spPr>
          <a:xfrm>
            <a:off x="611560" y="3311912"/>
            <a:ext cx="1272952" cy="549072"/>
          </a:xfrm>
          <a:prstGeom prst="rect">
            <a:avLst/>
          </a:prstGeo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lvl="0" algn="ctr"/>
            <a:r>
              <a:rPr lang="de-DE" sz="1400" b="1" dirty="0" smtClean="0"/>
              <a:t>März 2020</a:t>
            </a:r>
            <a:endParaRPr lang="de-DE" sz="1400" b="1" dirty="0"/>
          </a:p>
        </p:txBody>
      </p:sp>
      <p:sp>
        <p:nvSpPr>
          <p:cNvPr id="15" name="Rechteck 14"/>
          <p:cNvSpPr/>
          <p:nvPr/>
        </p:nvSpPr>
        <p:spPr>
          <a:xfrm>
            <a:off x="1907704" y="3860984"/>
            <a:ext cx="2349832" cy="57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de-DE" sz="1200" dirty="0" smtClean="0"/>
              <a:t>Veröffentlichung der aktualisierten Version (Versand &amp; Schulmail) </a:t>
            </a:r>
            <a:endParaRPr lang="de-DE" sz="1200" dirty="0"/>
          </a:p>
        </p:txBody>
      </p:sp>
      <p:pic>
        <p:nvPicPr>
          <p:cNvPr id="2" name="Grafik 1"/>
          <p:cNvPicPr>
            <a:picLocks noChangeAspect="1"/>
          </p:cNvPicPr>
          <p:nvPr/>
        </p:nvPicPr>
        <p:blipFill>
          <a:blip r:embed="rId3"/>
          <a:stretch>
            <a:fillRect/>
          </a:stretch>
        </p:blipFill>
        <p:spPr>
          <a:xfrm>
            <a:off x="5868144" y="1930428"/>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912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983625"/>
            <a:ext cx="8712968" cy="5447645"/>
          </a:xfrm>
          <a:prstGeom prst="rect">
            <a:avLst/>
          </a:prstGeom>
          <a:noFill/>
        </p:spPr>
        <p:txBody>
          <a:bodyPr wrap="square" rtlCol="0">
            <a:spAutoFit/>
          </a:bodyPr>
          <a:lstStyle/>
          <a:p>
            <a:pPr marL="800100" lvl="1" indent="-342900">
              <a:lnSpc>
                <a:spcPct val="250000"/>
              </a:lnSpc>
              <a:buFont typeface="+mj-lt"/>
              <a:buAutoNum type="arabicPeriod"/>
            </a:pPr>
            <a:r>
              <a:rPr lang="de-DE" sz="2400" b="1" dirty="0" smtClean="0">
                <a:solidFill>
                  <a:schemeClr val="bg1">
                    <a:lumMod val="85000"/>
                  </a:schemeClr>
                </a:solidFill>
              </a:rPr>
              <a:t>Weiterentwicklung des </a:t>
            </a:r>
            <a:r>
              <a:rPr lang="de-DE" sz="2400" b="1" dirty="0">
                <a:solidFill>
                  <a:schemeClr val="bg1">
                    <a:lumMod val="85000"/>
                  </a:schemeClr>
                </a:solidFill>
              </a:rPr>
              <a:t>Referenzrahmens Schulqualität </a:t>
            </a:r>
            <a:r>
              <a:rPr lang="de-DE" sz="2400" b="1" dirty="0" smtClean="0">
                <a:solidFill>
                  <a:schemeClr val="bg1">
                    <a:lumMod val="85000"/>
                  </a:schemeClr>
                </a:solidFill>
              </a:rPr>
              <a:t>NRW</a:t>
            </a:r>
          </a:p>
          <a:p>
            <a:pPr lvl="2">
              <a:lnSpc>
                <a:spcPct val="150000"/>
              </a:lnSpc>
            </a:pPr>
            <a:r>
              <a:rPr lang="de-DE" sz="2400" b="1" dirty="0" smtClean="0">
                <a:solidFill>
                  <a:schemeClr val="bg1">
                    <a:lumMod val="85000"/>
                  </a:schemeClr>
                </a:solidFill>
              </a:rPr>
              <a:t>1.1 </a:t>
            </a:r>
            <a:r>
              <a:rPr lang="de-DE" sz="2400" b="1" dirty="0">
                <a:solidFill>
                  <a:schemeClr val="bg1">
                    <a:lumMod val="85000"/>
                  </a:schemeClr>
                </a:solidFill>
              </a:rPr>
              <a:t>Begründungszusammenhang</a:t>
            </a:r>
            <a:endParaRPr lang="de-DE" sz="2400" b="1" dirty="0" smtClean="0">
              <a:solidFill>
                <a:schemeClr val="bg1">
                  <a:lumMod val="85000"/>
                </a:schemeClr>
              </a:solidFill>
            </a:endParaRPr>
          </a:p>
          <a:p>
            <a:pPr lvl="2">
              <a:lnSpc>
                <a:spcPct val="150000"/>
              </a:lnSpc>
            </a:pPr>
            <a:r>
              <a:rPr lang="de-DE" sz="2400" b="1" dirty="0" smtClean="0">
                <a:solidFill>
                  <a:schemeClr val="bg1">
                    <a:lumMod val="85000"/>
                  </a:schemeClr>
                </a:solidFill>
              </a:rPr>
              <a:t>1.2 Zeitplan</a:t>
            </a:r>
          </a:p>
          <a:p>
            <a:pPr lvl="2" indent="-468313">
              <a:lnSpc>
                <a:spcPct val="150000"/>
              </a:lnSpc>
            </a:pPr>
            <a:r>
              <a:rPr lang="de-DE" sz="2400" b="1" dirty="0" smtClean="0">
                <a:solidFill>
                  <a:schemeClr val="dk1"/>
                </a:solidFill>
              </a:rPr>
              <a:t>2. Aktualisierung</a:t>
            </a:r>
          </a:p>
          <a:p>
            <a:pPr lvl="2" indent="-468313">
              <a:lnSpc>
                <a:spcPct val="150000"/>
              </a:lnSpc>
            </a:pPr>
            <a:r>
              <a:rPr lang="de-DE" sz="2400" b="1" dirty="0" smtClean="0">
                <a:solidFill>
                  <a:schemeClr val="dk1"/>
                </a:solidFill>
              </a:rPr>
              <a:t>	2.1 Gemeinsamkeiten</a:t>
            </a:r>
          </a:p>
          <a:p>
            <a:pPr lvl="2" indent="-468313">
              <a:lnSpc>
                <a:spcPct val="150000"/>
              </a:lnSpc>
            </a:pPr>
            <a:r>
              <a:rPr lang="de-DE" sz="2400" b="1" dirty="0" smtClean="0">
                <a:solidFill>
                  <a:schemeClr val="dk1"/>
                </a:solidFill>
              </a:rPr>
              <a:t>	2.2 Unterschiede</a:t>
            </a:r>
          </a:p>
          <a:p>
            <a:pPr lvl="2" indent="-468313">
              <a:lnSpc>
                <a:spcPct val="150000"/>
              </a:lnSpc>
            </a:pPr>
            <a:r>
              <a:rPr lang="de-DE" sz="2400" b="1" dirty="0" smtClean="0">
                <a:solidFill>
                  <a:schemeClr val="dk1"/>
                </a:solidFill>
              </a:rPr>
              <a:t>	2.3 Differenzierte Betrachtung</a:t>
            </a:r>
          </a:p>
          <a:p>
            <a:pPr lvl="2" indent="-468313">
              <a:lnSpc>
                <a:spcPct val="150000"/>
              </a:lnSpc>
            </a:pPr>
            <a:endParaRPr lang="de-DE" sz="2400" b="1" dirty="0" smtClean="0">
              <a:solidFill>
                <a:schemeClr val="dk1"/>
              </a:solidFill>
            </a:endParaRPr>
          </a:p>
          <a:p>
            <a:pPr lvl="2" indent="-468313">
              <a:lnSpc>
                <a:spcPct val="150000"/>
              </a:lnSpc>
            </a:pPr>
            <a:endParaRPr lang="de-DE" sz="2400" b="1" dirty="0" smtClean="0">
              <a:solidFill>
                <a:schemeClr val="dk1"/>
              </a:solidFill>
            </a:endParaRPr>
          </a:p>
        </p:txBody>
      </p:sp>
    </p:spTree>
    <p:extLst>
      <p:ext uri="{BB962C8B-B14F-4D97-AF65-F5344CB8AC3E}">
        <p14:creationId xmlns:p14="http://schemas.microsoft.com/office/powerpoint/2010/main" val="2069455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4294967295"/>
          </p:nvPr>
        </p:nvSpPr>
        <p:spPr>
          <a:xfrm>
            <a:off x="446856" y="1268760"/>
            <a:ext cx="5565304" cy="4478338"/>
          </a:xfrm>
          <a:prstGeom prst="rect">
            <a:avLst/>
          </a:prstGeom>
          <a:noFill/>
          <a:ln>
            <a:noFill/>
          </a:ln>
        </p:spPr>
        <p:txBody>
          <a:bodyPr>
            <a:normAutofit/>
          </a:bodyPr>
          <a:lstStyle/>
          <a:p>
            <a:pPr marL="0" indent="0">
              <a:buNone/>
            </a:pPr>
            <a:r>
              <a:rPr lang="de-DE" altLang="de-DE" sz="2400" dirty="0" smtClean="0"/>
              <a:t>Struktur: </a:t>
            </a:r>
          </a:p>
          <a:p>
            <a:pPr>
              <a:buFontTx/>
              <a:buChar char="-"/>
            </a:pPr>
            <a:r>
              <a:rPr lang="de-DE" altLang="de-DE" sz="2000" dirty="0" smtClean="0"/>
              <a:t>Input-Prozess-Output-Modell</a:t>
            </a:r>
          </a:p>
          <a:p>
            <a:pPr marL="0" indent="0">
              <a:buNone/>
            </a:pPr>
            <a:endParaRPr lang="de-DE" altLang="de-DE" sz="1400" dirty="0" smtClean="0"/>
          </a:p>
        </p:txBody>
      </p:sp>
      <p:sp>
        <p:nvSpPr>
          <p:cNvPr id="4" name="Datumsplatzhalter 3"/>
          <p:cNvSpPr txBox="1">
            <a:spLocks noGrp="1"/>
          </p:cNvSpPr>
          <p:nvPr/>
        </p:nvSpPr>
        <p:spPr>
          <a:xfrm>
            <a:off x="457200" y="6356350"/>
            <a:ext cx="2133600" cy="365125"/>
          </a:xfrm>
          <a:prstGeom prst="rect">
            <a:avLst/>
          </a:prstGeom>
          <a:noFill/>
        </p:spPr>
        <p:txBody>
          <a:bodyPr anchor="ctr"/>
          <a:lstStyle/>
          <a:p>
            <a:pPr>
              <a:defRPr/>
            </a:pPr>
            <a:endParaRPr lang="de-DE" sz="1200" dirty="0">
              <a:solidFill>
                <a:prstClr val="black">
                  <a:tint val="75000"/>
                </a:prstClr>
              </a:solidFill>
            </a:endParaRPr>
          </a:p>
        </p:txBody>
      </p:sp>
      <p:sp>
        <p:nvSpPr>
          <p:cNvPr id="5" name="Foliennummernplatzhalter 1"/>
          <p:cNvSpPr txBox="1">
            <a:spLocks/>
          </p:cNvSpPr>
          <p:nvPr/>
        </p:nvSpPr>
        <p:spPr>
          <a:xfrm>
            <a:off x="8066088" y="6381750"/>
            <a:ext cx="82708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1400" dirty="0" smtClean="0">
                <a:solidFill>
                  <a:schemeClr val="bg1">
                    <a:lumMod val="50000"/>
                  </a:schemeClr>
                </a:solidFill>
                <a:latin typeface="Veranda"/>
              </a:rPr>
              <a:t>Folie </a:t>
            </a:r>
            <a:fld id="{01B4ED47-D347-4239-88D0-9E6DFFEEBE61}" type="slidenum">
              <a:rPr lang="de-DE" sz="1400" smtClean="0">
                <a:solidFill>
                  <a:schemeClr val="bg1">
                    <a:lumMod val="50000"/>
                  </a:schemeClr>
                </a:solidFill>
                <a:latin typeface="Veranda"/>
              </a:rPr>
              <a:pPr fontAlgn="auto">
                <a:spcBef>
                  <a:spcPts val="0"/>
                </a:spcBef>
                <a:spcAft>
                  <a:spcPts val="0"/>
                </a:spcAft>
                <a:defRPr/>
              </a:pPr>
              <a:t>9</a:t>
            </a:fld>
            <a:endParaRPr lang="de-DE" sz="1400" dirty="0">
              <a:solidFill>
                <a:schemeClr val="bg1">
                  <a:lumMod val="50000"/>
                </a:schemeClr>
              </a:solidFill>
              <a:latin typeface="Veranda"/>
            </a:endParaRPr>
          </a:p>
        </p:txBody>
      </p:sp>
      <p:sp>
        <p:nvSpPr>
          <p:cNvPr id="7" name="Titel 1"/>
          <p:cNvSpPr txBox="1">
            <a:spLocks/>
          </p:cNvSpPr>
          <p:nvPr/>
        </p:nvSpPr>
        <p:spPr bwMode="auto">
          <a:xfrm>
            <a:off x="251520" y="691356"/>
            <a:ext cx="7129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sz="1800" dirty="0" smtClean="0"/>
              <a:t>2.1 Gemeinsamkeiten</a:t>
            </a:r>
            <a:endParaRPr lang="de-DE" altLang="de-DE"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fik 8"/>
          <p:cNvPicPr>
            <a:picLocks noChangeAspect="1"/>
          </p:cNvPicPr>
          <p:nvPr/>
        </p:nvPicPr>
        <p:blipFill>
          <a:blip r:embed="rId3"/>
          <a:stretch>
            <a:fillRect/>
          </a:stretch>
        </p:blipFill>
        <p:spPr>
          <a:xfrm>
            <a:off x="6228184" y="2060848"/>
            <a:ext cx="2381913" cy="337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Grafik 1"/>
          <p:cNvPicPr>
            <a:picLocks noChangeAspect="1"/>
          </p:cNvPicPr>
          <p:nvPr/>
        </p:nvPicPr>
        <p:blipFill>
          <a:blip r:embed="rId4"/>
          <a:stretch>
            <a:fillRect/>
          </a:stretch>
        </p:blipFill>
        <p:spPr>
          <a:xfrm>
            <a:off x="1242738" y="2527276"/>
            <a:ext cx="4877434" cy="3219822"/>
          </a:xfrm>
          <a:prstGeom prst="rect">
            <a:avLst/>
          </a:prstGeom>
        </p:spPr>
      </p:pic>
      <p:sp>
        <p:nvSpPr>
          <p:cNvPr id="3" name="Textfeld 2"/>
          <p:cNvSpPr txBox="1"/>
          <p:nvPr/>
        </p:nvSpPr>
        <p:spPr>
          <a:xfrm>
            <a:off x="251519" y="6381328"/>
            <a:ext cx="8358577" cy="461665"/>
          </a:xfrm>
          <a:prstGeom prst="rect">
            <a:avLst/>
          </a:prstGeom>
          <a:noFill/>
        </p:spPr>
        <p:txBody>
          <a:bodyPr wrap="square" rtlCol="0">
            <a:spAutoFit/>
          </a:bodyPr>
          <a:lstStyle/>
          <a:p>
            <a:r>
              <a:rPr lang="de-DE" sz="1200" dirty="0" smtClean="0"/>
              <a:t>Quelle: </a:t>
            </a:r>
            <a:r>
              <a:rPr lang="de-DE" sz="1200" dirty="0" err="1" smtClean="0"/>
              <a:t>Ditton</a:t>
            </a:r>
            <a:r>
              <a:rPr lang="de-DE" sz="1200" dirty="0"/>
              <a:t>, H.: </a:t>
            </a:r>
            <a:r>
              <a:rPr lang="de-DE" sz="1200" dirty="0" smtClean="0"/>
              <a:t>Qualitätskontrolle </a:t>
            </a:r>
            <a:r>
              <a:rPr lang="de-DE" sz="1200" dirty="0"/>
              <a:t>und </a:t>
            </a:r>
            <a:r>
              <a:rPr lang="de-DE" sz="1200" dirty="0" smtClean="0"/>
              <a:t>Qualitätssicherung </a:t>
            </a:r>
            <a:r>
              <a:rPr lang="de-DE" sz="1200" dirty="0"/>
              <a:t>in Schule und Unterricht. In: </a:t>
            </a:r>
            <a:r>
              <a:rPr lang="de-DE" sz="1200" dirty="0" smtClean="0"/>
              <a:t>Zeitschrift für Pädagogik</a:t>
            </a:r>
            <a:r>
              <a:rPr lang="de-DE" sz="1200" dirty="0"/>
              <a:t>. </a:t>
            </a:r>
            <a:endParaRPr lang="de-DE" sz="1200" dirty="0" smtClean="0"/>
          </a:p>
          <a:p>
            <a:r>
              <a:rPr lang="de-DE" sz="1200" dirty="0" smtClean="0"/>
              <a:t>41</a:t>
            </a:r>
            <a:r>
              <a:rPr lang="de-DE" sz="1200" dirty="0"/>
              <a:t>. Beiheft. Weinheim, Basel 2000, S</a:t>
            </a:r>
            <a:r>
              <a:rPr lang="de-DE" sz="1200" dirty="0" smtClean="0"/>
              <a:t>. 73-92</a:t>
            </a:r>
            <a:r>
              <a:rPr lang="de-DE" sz="1200" dirty="0"/>
              <a:t>.</a:t>
            </a:r>
            <a:r>
              <a:rPr lang="de-DE" sz="1200" dirty="0" smtClean="0"/>
              <a:t> </a:t>
            </a:r>
            <a:endParaRPr lang="de-DE" sz="1200" dirty="0"/>
          </a:p>
        </p:txBody>
      </p:sp>
    </p:spTree>
    <p:extLst>
      <p:ext uri="{BB962C8B-B14F-4D97-AF65-F5344CB8AC3E}">
        <p14:creationId xmlns:p14="http://schemas.microsoft.com/office/powerpoint/2010/main" val="27200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2"/>
                                        </p:tgtEl>
                                      </p:cBhvr>
                                      <p:by x="150000" y="150000"/>
                                    </p:animScale>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3" grpId="0"/>
    </p:bld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4789</Words>
  <Application>Microsoft Office PowerPoint</Application>
  <PresentationFormat>Bildschirmpräsentation (4:3)</PresentationFormat>
  <Paragraphs>1156</Paragraphs>
  <Slides>36</Slides>
  <Notes>35</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36</vt:i4>
      </vt:variant>
    </vt:vector>
  </HeadingPairs>
  <TitlesOfParts>
    <vt:vector size="46" baseType="lpstr">
      <vt:lpstr>Arial</vt:lpstr>
      <vt:lpstr>Calibri</vt:lpstr>
      <vt:lpstr>DejaVu Sans</vt:lpstr>
      <vt:lpstr>Veranda</vt:lpstr>
      <vt:lpstr>Verdana</vt:lpstr>
      <vt:lpstr>Wingdings</vt:lpstr>
      <vt:lpstr>1_Larissa</vt:lpstr>
      <vt:lpstr>1_Benutzerdefiniertes Design</vt:lpstr>
      <vt:lpstr>Benutzerdefiniertes Design</vt:lpstr>
      <vt:lpstr>2_Benutzerdefiniertes Design</vt:lpstr>
      <vt:lpstr>  Aktualisierung des  Referenzrahmens Schulqualität NRW (2020)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Referenzrahmen Schulqualität NRW  als Instrument der Schulentwicklung</dc:title>
  <dc:creator>Koltermann, Saskia</dc:creator>
  <cp:lastModifiedBy>Koltermann, Saskia</cp:lastModifiedBy>
  <cp:revision>722</cp:revision>
  <cp:lastPrinted>2019-02-14T17:00:23Z</cp:lastPrinted>
  <dcterms:created xsi:type="dcterms:W3CDTF">2018-01-14T20:58:18Z</dcterms:created>
  <dcterms:modified xsi:type="dcterms:W3CDTF">2020-09-17T12:21:07Z</dcterms:modified>
</cp:coreProperties>
</file>