
<file path=[Content_Types].xml><?xml version="1.0" encoding="utf-8"?>
<Types xmlns="http://schemas.openxmlformats.org/package/2006/content-types">
  <Default Extension="bin" ContentType="application/vnd.ms-office.activeX"/>
  <Default Extension="jpe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258" r:id="rId3"/>
    <p:sldId id="313" r:id="rId4"/>
    <p:sldId id="314" r:id="rId5"/>
    <p:sldId id="286" r:id="rId6"/>
    <p:sldId id="294" r:id="rId7"/>
    <p:sldId id="289" r:id="rId8"/>
    <p:sldId id="290" r:id="rId9"/>
    <p:sldId id="291" r:id="rId10"/>
    <p:sldId id="320" r:id="rId11"/>
    <p:sldId id="321" r:id="rId12"/>
    <p:sldId id="319" r:id="rId13"/>
    <p:sldId id="316" r:id="rId14"/>
    <p:sldId id="317" r:id="rId15"/>
    <p:sldId id="318" r:id="rId16"/>
    <p:sldId id="292" r:id="rId17"/>
    <p:sldId id="293" r:id="rId18"/>
    <p:sldId id="259" r:id="rId19"/>
    <p:sldId id="295" r:id="rId20"/>
    <p:sldId id="287" r:id="rId21"/>
    <p:sldId id="303" r:id="rId22"/>
    <p:sldId id="309" r:id="rId23"/>
    <p:sldId id="262" r:id="rId24"/>
    <p:sldId id="296" r:id="rId25"/>
    <p:sldId id="300" r:id="rId26"/>
    <p:sldId id="301" r:id="rId27"/>
    <p:sldId id="273" r:id="rId28"/>
    <p:sldId id="275" r:id="rId29"/>
    <p:sldId id="276" r:id="rId30"/>
    <p:sldId id="277" r:id="rId31"/>
    <p:sldId id="278" r:id="rId32"/>
    <p:sldId id="279" r:id="rId33"/>
    <p:sldId id="280" r:id="rId34"/>
    <p:sldId id="281" r:id="rId35"/>
    <p:sldId id="306" r:id="rId36"/>
    <p:sldId id="307" r:id="rId37"/>
    <p:sldId id="311" r:id="rId38"/>
    <p:sldId id="310" r:id="rId39"/>
    <p:sldId id="322" r:id="rId40"/>
    <p:sldId id="312" r:id="rId41"/>
    <p:sldId id="315" r:id="rId4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 w" initials="kw" lastIdx="2" clrIdx="0">
    <p:extLst>
      <p:ext uri="{19B8F6BF-5375-455C-9EA6-DF929625EA0E}">
        <p15:presenceInfo xmlns:p15="http://schemas.microsoft.com/office/powerpoint/2012/main" userId="0193e31a17e0311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29" autoAdjust="0"/>
    <p:restoredTop sz="94660"/>
  </p:normalViewPr>
  <p:slideViewPr>
    <p:cSldViewPr snapToGrid="0">
      <p:cViewPr varScale="1">
        <p:scale>
          <a:sx n="104" d="100"/>
          <a:sy n="104" d="100"/>
        </p:scale>
        <p:origin x="156"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9BDF0-F249-438E-8741-0DC7985B1EA1}" type="datetimeFigureOut">
              <a:rPr lang="de-DE" smtClean="0"/>
              <a:t>05.11.2020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82E0B4-5BC0-4AEE-8798-0309095207B1}" type="slidenum">
              <a:rPr lang="de-DE" smtClean="0"/>
              <a:t>‹Nr.›</a:t>
            </a:fld>
            <a:endParaRPr lang="de-DE"/>
          </a:p>
        </p:txBody>
      </p:sp>
    </p:spTree>
    <p:extLst>
      <p:ext uri="{BB962C8B-B14F-4D97-AF65-F5344CB8AC3E}">
        <p14:creationId xmlns:p14="http://schemas.microsoft.com/office/powerpoint/2010/main" val="1277954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8AED7D-BAC3-4BB5-88C7-67F8E274C1E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08AF8EA-EC15-4499-B5DE-0943F34396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0022960-D940-496A-99C3-38EA1A19335E}"/>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8F43FFB5-F641-4898-8DF6-916A4A7DAC5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51E0D26-CC41-43A5-80FB-40F65F6F7CF2}"/>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2719169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C596F-D477-4D04-BC38-DBDAADADBD1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0F53015-7737-45C1-B86B-B3114D782EF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BB66FB1-5872-45AC-AA2C-2CCB053C4AB1}"/>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4D38A6A4-13AB-41C3-84DD-F971C88EB3C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EE5E6CB-26DF-4E54-AA9B-C20FCB26F425}"/>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400219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C94BF28-5008-4557-87BA-0D6D4998479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A62225C-0D0B-43AA-834E-29FF73E4754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6FB51B0-C108-495D-ACD0-9FEEBBC868ED}"/>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95CB5179-9C64-4C29-B3D9-4696F422C69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D9369E4-DFFE-44A3-9BDC-DF4CDF748863}"/>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44731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7F9F8F-7D0E-4351-8397-A22B7B5877F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2A7DBE7-5FDE-4046-A8DC-F9C82E0D4C3D}"/>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C4E14B2-2847-4C79-9DDF-D2AEEDC8E660}"/>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0A454494-510A-48BA-A276-7B5A5DC3585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32F46F4-D9E4-4FC8-ADC6-683519FD7BDD}"/>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2342461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9F829F-0F23-48A4-B1E7-FCA66DAA074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C5436EB-6915-439C-98BE-F8C80F5A2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0662BE6-9C0E-4F99-AECD-B7F02BF4D032}"/>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D6B6E44B-9CCE-4732-A48F-E109A08824E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9ABD4F1-F6DC-48BA-8620-1B8977998B87}"/>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667327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DE1006-D11F-4BD6-8077-FD2B4ECE2BA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BA9F7D1-E8F4-42B9-8743-4F71B9CFDF1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8F3C9DC-05D2-4280-A97A-F03ED1D0651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A9CA46A-4946-463A-A3C1-F8D5C20741E2}"/>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6" name="Fußzeilenplatzhalter 5">
            <a:extLst>
              <a:ext uri="{FF2B5EF4-FFF2-40B4-BE49-F238E27FC236}">
                <a16:creationId xmlns:a16="http://schemas.microsoft.com/office/drawing/2014/main" id="{833DB8E9-1361-4994-8072-B9153409BE1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9FD46E0-4D6C-4C57-9F83-18F878D570F6}"/>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35956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17189-E420-4829-9DE6-B32CF34EE5C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14C8FBF-030D-400A-8542-881261F5B1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AD40762-9831-4AEF-8FF8-2384C72BDB8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73E9A7C-6912-4DC3-9372-0768312CFD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CEADC5D-5833-401A-9FB8-177C5B0D367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6E223B8-6FE5-4DFC-996C-2B471008ECE6}"/>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8" name="Fußzeilenplatzhalter 7">
            <a:extLst>
              <a:ext uri="{FF2B5EF4-FFF2-40B4-BE49-F238E27FC236}">
                <a16:creationId xmlns:a16="http://schemas.microsoft.com/office/drawing/2014/main" id="{78B42C14-9122-47C1-9A80-2878D9E53FA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7DB2196C-E459-4353-90FD-B35D917F8326}"/>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859217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5A833-AEF2-4DC7-829C-E18E474E07B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67FB923-C6FA-48CC-90B9-25ADF79663DB}"/>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4" name="Fußzeilenplatzhalter 3">
            <a:extLst>
              <a:ext uri="{FF2B5EF4-FFF2-40B4-BE49-F238E27FC236}">
                <a16:creationId xmlns:a16="http://schemas.microsoft.com/office/drawing/2014/main" id="{EEE499C7-AB79-47A8-B126-9DC56DA5F70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D16F63A8-66C4-4EB6-8252-CD707AA6092A}"/>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835031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68871C2-39A6-4E3A-827B-2929FAD65A84}"/>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3" name="Fußzeilenplatzhalter 2">
            <a:extLst>
              <a:ext uri="{FF2B5EF4-FFF2-40B4-BE49-F238E27FC236}">
                <a16:creationId xmlns:a16="http://schemas.microsoft.com/office/drawing/2014/main" id="{409BCB38-A005-4702-9497-67106EDCD57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776E92E-6C9A-4B41-AB9A-EA2AC8B40DA9}"/>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4274307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9F90D-B8A3-4C38-9743-FCA6EB115CC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7F3E313-4972-4579-A76F-CF402534A8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EC87301-86D7-4868-9378-337589A3D5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BB13534-3072-4B2C-9B63-863D6BD3401F}"/>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6" name="Fußzeilenplatzhalter 5">
            <a:extLst>
              <a:ext uri="{FF2B5EF4-FFF2-40B4-BE49-F238E27FC236}">
                <a16:creationId xmlns:a16="http://schemas.microsoft.com/office/drawing/2014/main" id="{32C9BB45-7766-413F-930F-4B43D5427CC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7C629B0-25B3-4B74-9F2B-8D0015B77648}"/>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129178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D7B50-3A58-4B80-A943-A2C83FB64BC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B85E778-EA68-4731-8D81-68A0316F1F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169390C-885E-449A-944D-AEDCC8EDA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254935F-F4BF-468B-8735-0CF562187BDB}"/>
              </a:ext>
            </a:extLst>
          </p:cNvPr>
          <p:cNvSpPr>
            <a:spLocks noGrp="1"/>
          </p:cNvSpPr>
          <p:nvPr>
            <p:ph type="dt" sz="half" idx="10"/>
          </p:nvPr>
        </p:nvSpPr>
        <p:spPr/>
        <p:txBody>
          <a:bodyPr/>
          <a:lstStyle/>
          <a:p>
            <a:fld id="{E2360B51-15F4-470E-82B8-6F036A04E252}" type="datetimeFigureOut">
              <a:rPr lang="de-DE" smtClean="0"/>
              <a:t>05.11.2020</a:t>
            </a:fld>
            <a:endParaRPr lang="de-DE"/>
          </a:p>
        </p:txBody>
      </p:sp>
      <p:sp>
        <p:nvSpPr>
          <p:cNvPr id="6" name="Fußzeilenplatzhalter 5">
            <a:extLst>
              <a:ext uri="{FF2B5EF4-FFF2-40B4-BE49-F238E27FC236}">
                <a16:creationId xmlns:a16="http://schemas.microsoft.com/office/drawing/2014/main" id="{C25B3148-6A12-4504-8AD2-4D88D0EB582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CF6A693-7A03-4F60-A6F6-DD51C10EB7F9}"/>
              </a:ext>
            </a:extLst>
          </p:cNvPr>
          <p:cNvSpPr>
            <a:spLocks noGrp="1"/>
          </p:cNvSpPr>
          <p:nvPr>
            <p:ph type="sldNum" sz="quarter" idx="12"/>
          </p:nvPr>
        </p:nvSpPr>
        <p:spPr/>
        <p:txBody>
          <a:bodyPr/>
          <a:lstStyle/>
          <a:p>
            <a:fld id="{41F4CB8C-3C8C-4DB6-BF37-8C485AEB6E94}" type="slidenum">
              <a:rPr lang="de-DE" smtClean="0"/>
              <a:t>‹Nr.›</a:t>
            </a:fld>
            <a:endParaRPr lang="de-DE"/>
          </a:p>
        </p:txBody>
      </p:sp>
    </p:spTree>
    <p:extLst>
      <p:ext uri="{BB962C8B-B14F-4D97-AF65-F5344CB8AC3E}">
        <p14:creationId xmlns:p14="http://schemas.microsoft.com/office/powerpoint/2010/main" val="2945374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B5D9907-EAB7-4F23-BE08-B39ACD9984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647369B-2C07-462C-88C8-8A5A7E93C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927AAA0-490D-4AD6-B4DA-AB550A05A1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60B51-15F4-470E-82B8-6F036A04E252}" type="datetimeFigureOut">
              <a:rPr lang="de-DE" smtClean="0"/>
              <a:t>05.11.2020</a:t>
            </a:fld>
            <a:endParaRPr lang="de-DE"/>
          </a:p>
        </p:txBody>
      </p:sp>
      <p:sp>
        <p:nvSpPr>
          <p:cNvPr id="5" name="Fußzeilenplatzhalter 4">
            <a:extLst>
              <a:ext uri="{FF2B5EF4-FFF2-40B4-BE49-F238E27FC236}">
                <a16:creationId xmlns:a16="http://schemas.microsoft.com/office/drawing/2014/main" id="{7D7C0D45-D445-4CA6-814F-10371375FC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7DC14C85-2409-4BAE-B81E-7AC0530B54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4CB8C-3C8C-4DB6-BF37-8C485AEB6E94}" type="slidenum">
              <a:rPr lang="de-DE" smtClean="0"/>
              <a:t>‹Nr.›</a:t>
            </a:fld>
            <a:endParaRPr lang="de-DE"/>
          </a:p>
        </p:txBody>
      </p:sp>
    </p:spTree>
    <p:extLst>
      <p:ext uri="{BB962C8B-B14F-4D97-AF65-F5344CB8AC3E}">
        <p14:creationId xmlns:p14="http://schemas.microsoft.com/office/powerpoint/2010/main" val="4098836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10" Type="http://schemas.openxmlformats.org/officeDocument/2006/relationships/slide" Target="slide15.xml"/><Relationship Id="rId4" Type="http://schemas.openxmlformats.org/officeDocument/2006/relationships/slide" Target="slide6.xml"/><Relationship Id="rId9" Type="http://schemas.openxmlformats.org/officeDocument/2006/relationships/slide" Target="slide14.xml"/></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4" Type="http://schemas.openxmlformats.org/officeDocument/2006/relationships/slide" Target="slide6.xml"/></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4"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slide" Target="slide3.xml"/><Relationship Id="rId4" Type="http://schemas.openxmlformats.org/officeDocument/2006/relationships/slide" Target="slide6.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slide" Target="slide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6.xml"/><Relationship Id="rId5" Type="http://schemas.openxmlformats.org/officeDocument/2006/relationships/image" Target="../media/image14.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8.xml"/><Relationship Id="rId4" Type="http://schemas.openxmlformats.org/officeDocument/2006/relationships/slide" Target="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image" Target="../media/image17.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2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slide" Target="slide5.xml"/><Relationship Id="rId3" Type="http://schemas.openxmlformats.org/officeDocument/2006/relationships/audio" Target="../media/media1.mp3"/><Relationship Id="rId7" Type="http://schemas.openxmlformats.org/officeDocument/2006/relationships/image" Target="../media/image3.png"/><Relationship Id="rId12" Type="http://schemas.openxmlformats.org/officeDocument/2006/relationships/audio" Target="../media/audio1.wav"/><Relationship Id="rId17" Type="http://schemas.openxmlformats.org/officeDocument/2006/relationships/image" Target="../media/image9.png"/><Relationship Id="rId2" Type="http://schemas.microsoft.com/office/2007/relationships/media" Target="../media/media1.mp3"/><Relationship Id="rId16" Type="http://schemas.openxmlformats.org/officeDocument/2006/relationships/image" Target="../media/image8.png"/><Relationship Id="rId1" Type="http://schemas.openxmlformats.org/officeDocument/2006/relationships/vmlDrawing" Target="../drawings/vmlDrawing1.vml"/><Relationship Id="rId6" Type="http://schemas.openxmlformats.org/officeDocument/2006/relationships/image" Target="../media/image1.png"/><Relationship Id="rId11" Type="http://schemas.openxmlformats.org/officeDocument/2006/relationships/slide" Target="slide2.xml"/><Relationship Id="rId5" Type="http://schemas.openxmlformats.org/officeDocument/2006/relationships/slideLayout" Target="../slideLayouts/slideLayout7.xml"/><Relationship Id="rId15" Type="http://schemas.openxmlformats.org/officeDocument/2006/relationships/slide" Target="slide4.xml"/><Relationship Id="rId10" Type="http://schemas.openxmlformats.org/officeDocument/2006/relationships/image" Target="../media/image6.png"/><Relationship Id="rId19" Type="http://schemas.openxmlformats.org/officeDocument/2006/relationships/image" Target="../media/image2.wmf"/><Relationship Id="rId4" Type="http://schemas.openxmlformats.org/officeDocument/2006/relationships/control" Target="../activeX/activeX1.xml"/><Relationship Id="rId9" Type="http://schemas.openxmlformats.org/officeDocument/2006/relationships/image" Target="../media/image5.png"/><Relationship Id="rId1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slide" Target="slide2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1.xml"/><Relationship Id="rId7" Type="http://schemas.openxmlformats.org/officeDocument/2006/relationships/slide" Target="slide3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13.png"/><Relationship Id="rId4" Type="http://schemas.openxmlformats.org/officeDocument/2006/relationships/slide" Target="slide23.xml"/></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22.xml"/><Relationship Id="rId7" Type="http://schemas.openxmlformats.org/officeDocument/2006/relationships/slide" Target="slide3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13.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slide" Target="slide26.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slide" Target="slide24.xml"/><Relationship Id="rId4" Type="http://schemas.openxmlformats.org/officeDocument/2006/relationships/slide" Target="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4.xml"/><Relationship Id="rId1" Type="http://schemas.openxmlformats.org/officeDocument/2006/relationships/slideLayout" Target="../slideLayouts/slideLayout4.xml"/><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25.xml"/><Relationship Id="rId1" Type="http://schemas.openxmlformats.org/officeDocument/2006/relationships/slideLayout" Target="../slideLayouts/slideLayout4.xml"/><Relationship Id="rId4" Type="http://schemas.openxmlformats.org/officeDocument/2006/relationships/slide" Target="slide23.xml"/></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1.png"/><Relationship Id="rId7" Type="http://schemas.openxmlformats.org/officeDocument/2006/relationships/slide" Target="slide29.xml"/><Relationship Id="rId12" Type="http://schemas.openxmlformats.org/officeDocument/2006/relationships/slide" Target="slide34.xml"/><Relationship Id="rId2" Type="http://schemas.openxmlformats.org/officeDocument/2006/relationships/slide" Target="slide26.xml"/><Relationship Id="rId1" Type="http://schemas.openxmlformats.org/officeDocument/2006/relationships/slideLayout" Target="../slideLayouts/slideLayout4.xml"/><Relationship Id="rId6" Type="http://schemas.openxmlformats.org/officeDocument/2006/relationships/slide" Target="slide28.xml"/><Relationship Id="rId11" Type="http://schemas.openxmlformats.org/officeDocument/2006/relationships/slide" Target="slide33.xml"/><Relationship Id="rId5" Type="http://schemas.openxmlformats.org/officeDocument/2006/relationships/slide" Target="slide27.xml"/><Relationship Id="rId10" Type="http://schemas.openxmlformats.org/officeDocument/2006/relationships/slide" Target="slide31.xml"/><Relationship Id="rId4" Type="http://schemas.openxmlformats.org/officeDocument/2006/relationships/slide" Target="slide23.xml"/><Relationship Id="rId9" Type="http://schemas.openxmlformats.org/officeDocument/2006/relationships/slide" Target="slide3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29.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2.wmf"/></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slide" Target="slide26.xml"/><Relationship Id="rId4" Type="http://schemas.openxmlformats.org/officeDocument/2006/relationships/slide" Target="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3.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slide" Target="slide26.xml"/></Relationships>
</file>

<file path=ppt/slides/_rels/slide34.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slide" Target="slide26.xml"/></Relationships>
</file>

<file path=ppt/slides/_rels/slide35.xml.rels><?xml version="1.0" encoding="UTF-8" standalone="yes"?>
<Relationships xmlns="http://schemas.openxmlformats.org/package/2006/relationships"><Relationship Id="rId3" Type="http://schemas.openxmlformats.org/officeDocument/2006/relationships/slide" Target="slide35.xml"/><Relationship Id="rId7" Type="http://schemas.openxmlformats.org/officeDocument/2006/relationships/slide" Target="slide38.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37.xml"/><Relationship Id="rId5" Type="http://schemas.openxmlformats.org/officeDocument/2006/relationships/slide" Target="slide36.xml"/><Relationship Id="rId4" Type="http://schemas.openxmlformats.org/officeDocument/2006/relationships/slide" Target="slide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6.xml"/><Relationship Id="rId1" Type="http://schemas.openxmlformats.org/officeDocument/2006/relationships/slideLayout" Target="../slideLayouts/slideLayout4.xml"/><Relationship Id="rId4" Type="http://schemas.openxmlformats.org/officeDocument/2006/relationships/slide" Target="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7.xml"/><Relationship Id="rId1" Type="http://schemas.openxmlformats.org/officeDocument/2006/relationships/slideLayout" Target="../slideLayouts/slideLayout4.xml"/><Relationship Id="rId4" Type="http://schemas.openxmlformats.org/officeDocument/2006/relationships/slide" Target="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8.xml"/><Relationship Id="rId1" Type="http://schemas.openxmlformats.org/officeDocument/2006/relationships/slideLayout" Target="../slideLayouts/slideLayout4.xml"/><Relationship Id="rId5" Type="http://schemas.openxmlformats.org/officeDocument/2006/relationships/slide" Target="slide39.xml"/><Relationship Id="rId4" Type="http://schemas.openxmlformats.org/officeDocument/2006/relationships/slide" Target="slide35.xml"/></Relationships>
</file>

<file path=ppt/slides/_rels/slide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slide" Target="slide38.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4.xml"/><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slide" Target="slide3.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slide" Target="slide2.xml"/><Relationship Id="rId1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7.wmf"/><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slide" Target="slide26.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png"/><Relationship Id="rId11" Type="http://schemas.openxmlformats.org/officeDocument/2006/relationships/slide" Target="slide40.xml"/><Relationship Id="rId5" Type="http://schemas.openxmlformats.org/officeDocument/2006/relationships/image" Target="../media/image3.pn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28.png"/></Relationships>
</file>

<file path=ppt/slides/_rels/slide4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2.wdp"/><Relationship Id="rId10" Type="http://schemas.openxmlformats.org/officeDocument/2006/relationships/slide" Target="slide41.xml"/><Relationship Id="rId4" Type="http://schemas.openxmlformats.org/officeDocument/2006/relationships/image" Target="../media/image31.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5.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18.xml"/><Relationship Id="rId4" Type="http://schemas.openxmlformats.org/officeDocument/2006/relationships/slide" Target="slide6.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17.xml"/><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40.xml"/><Relationship Id="rId4" Type="http://schemas.openxmlformats.org/officeDocument/2006/relationships/slide" Target="slide8.xml"/></Relationships>
</file>

<file path=ppt/slides/_rels/slide9.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0.xml"/><Relationship Id="rId3" Type="http://schemas.openxmlformats.org/officeDocument/2006/relationships/slide" Target="slide9.xml"/><Relationship Id="rId7" Type="http://schemas.openxmlformats.org/officeDocument/2006/relationships/image" Target="../media/image13.png"/><Relationship Id="rId12" Type="http://schemas.openxmlformats.org/officeDocument/2006/relationships/slide" Target="slide1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11" Type="http://schemas.openxmlformats.org/officeDocument/2006/relationships/slide" Target="slide11.xml"/><Relationship Id="rId5" Type="http://schemas.openxmlformats.org/officeDocument/2006/relationships/slide" Target="slide3.xml"/><Relationship Id="rId10" Type="http://schemas.openxmlformats.org/officeDocument/2006/relationships/slide" Target="slide14.xml"/><Relationship Id="rId4" Type="http://schemas.openxmlformats.org/officeDocument/2006/relationships/slide" Target="slide6.xml"/><Relationship Id="rId9"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Natur, Boot enthält.&#10;&#10;Automatisch generierte Beschreibung">
            <a:extLst>
              <a:ext uri="{FF2B5EF4-FFF2-40B4-BE49-F238E27FC236}">
                <a16:creationId xmlns:a16="http://schemas.microsoft.com/office/drawing/2014/main" id="{33B31D66-7125-4A9C-A002-F3BFF781E8B8}"/>
              </a:ext>
            </a:extLst>
          </p:cNvPr>
          <p:cNvPicPr>
            <a:picLocks noChangeAspect="1"/>
          </p:cNvPicPr>
          <p:nvPr/>
        </p:nvPicPr>
        <p:blipFill rotWithShape="1">
          <a:blip r:embed="rId2" cstate="screen">
            <a:alphaModFix amt="63000"/>
            <a:extLst>
              <a:ext uri="{28A0092B-C50C-407E-A947-70E740481C1C}">
                <a14:useLocalDpi xmlns:a14="http://schemas.microsoft.com/office/drawing/2010/main"/>
              </a:ext>
            </a:extLst>
          </a:blip>
          <a:srcRect/>
          <a:stretch/>
        </p:blipFill>
        <p:spPr>
          <a:xfrm>
            <a:off x="0" y="-7962"/>
            <a:ext cx="12192000" cy="6862695"/>
          </a:xfrm>
          <a:prstGeom prst="rect">
            <a:avLst/>
          </a:prstGeom>
        </p:spPr>
      </p:pic>
      <p:sp>
        <p:nvSpPr>
          <p:cNvPr id="6" name="Rechteck 5">
            <a:extLst>
              <a:ext uri="{FF2B5EF4-FFF2-40B4-BE49-F238E27FC236}">
                <a16:creationId xmlns:a16="http://schemas.microsoft.com/office/drawing/2014/main" id="{84E7256A-DFDC-4F6F-BF77-9A13B16A54AE}"/>
              </a:ext>
            </a:extLst>
          </p:cNvPr>
          <p:cNvSpPr/>
          <p:nvPr/>
        </p:nvSpPr>
        <p:spPr>
          <a:xfrm>
            <a:off x="141932" y="3885931"/>
            <a:ext cx="6705555" cy="1354217"/>
          </a:xfrm>
          <a:prstGeom prst="rect">
            <a:avLst/>
          </a:prstGeom>
          <a:noFill/>
        </p:spPr>
        <p:txBody>
          <a:bodyPr wrap="square" lIns="91440" tIns="45720" rIns="91440" bIns="45720">
            <a:spAutoFit/>
          </a:bodyPr>
          <a:lstStyle/>
          <a:p>
            <a:pPr algn="ctr"/>
            <a:r>
              <a:rPr lang="de-DE" sz="5400" b="1" cap="none" spc="50" dirty="0">
                <a:ln w="0"/>
                <a:effectLst>
                  <a:innerShdw blurRad="63500" dist="50800" dir="13500000">
                    <a:srgbClr val="000000">
                      <a:alpha val="50000"/>
                    </a:srgbClr>
                  </a:innerShdw>
                </a:effectLst>
                <a:latin typeface="Footlight MT Light" panose="0204060206030A020304" pitchFamily="18" charset="0"/>
              </a:rPr>
              <a:t>Jana in den Everglades</a:t>
            </a:r>
            <a:r>
              <a:rPr lang="de-DE" sz="5400" b="1" spc="50" dirty="0">
                <a:ln w="0"/>
                <a:effectLst>
                  <a:innerShdw blurRad="63500" dist="50800" dir="13500000">
                    <a:srgbClr val="000000">
                      <a:alpha val="50000"/>
                    </a:srgbClr>
                  </a:innerShdw>
                </a:effectLst>
                <a:latin typeface="Footlight MT Light" panose="0204060206030A020304" pitchFamily="18" charset="0"/>
              </a:rPr>
              <a:t> </a:t>
            </a:r>
            <a:r>
              <a:rPr lang="de-DE" sz="2800" b="1" spc="50" dirty="0">
                <a:ln w="0"/>
                <a:effectLst>
                  <a:innerShdw blurRad="63500" dist="50800" dir="13500000">
                    <a:srgbClr val="000000">
                      <a:alpha val="50000"/>
                    </a:srgbClr>
                  </a:innerShdw>
                </a:effectLst>
                <a:latin typeface="Footlight MT Light" panose="0204060206030A020304" pitchFamily="18" charset="0"/>
              </a:rPr>
              <a:t>Trennverfahren für unterwegs</a:t>
            </a:r>
            <a:endParaRPr lang="de-DE" sz="2800" b="1" cap="none" spc="50" dirty="0">
              <a:ln w="0"/>
              <a:effectLst>
                <a:innerShdw blurRad="63500" dist="50800" dir="13500000">
                  <a:srgbClr val="000000">
                    <a:alpha val="50000"/>
                  </a:srgbClr>
                </a:innerShdw>
              </a:effectLst>
              <a:latin typeface="Footlight MT Light" panose="0204060206030A020304" pitchFamily="18" charset="0"/>
            </a:endParaRPr>
          </a:p>
        </p:txBody>
      </p:sp>
    </p:spTree>
    <p:extLst>
      <p:ext uri="{BB962C8B-B14F-4D97-AF65-F5344CB8AC3E}">
        <p14:creationId xmlns:p14="http://schemas.microsoft.com/office/powerpoint/2010/main" val="1204677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ein, welche Stoffe noch in deinem Gemisch sind.</a:t>
            </a:r>
          </a:p>
        </p:txBody>
      </p:sp>
      <p:sp>
        <p:nvSpPr>
          <p:cNvPr id="2" name="Rahmen 1">
            <a:hlinkHover r:id="rId3" action="ppaction://hlinksldjump"/>
            <a:extLst>
              <a:ext uri="{FF2B5EF4-FFF2-40B4-BE49-F238E27FC236}">
                <a16:creationId xmlns:a16="http://schemas.microsoft.com/office/drawing/2014/main" id="{ECE36DA5-F683-40AC-BF49-FFDF8360C696}"/>
              </a:ext>
            </a:extLst>
          </p:cNvPr>
          <p:cNvSpPr/>
          <p:nvPr/>
        </p:nvSpPr>
        <p:spPr>
          <a:xfrm>
            <a:off x="5764381" y="4787152"/>
            <a:ext cx="2916000" cy="1260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3343468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Trage hier den Namen des Trennverfahrens ein.</a:t>
            </a: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Kreis: nicht ausgefüllt 1">
            <a:hlinkHover r:id="rId3" action="ppaction://hlinksldjump"/>
            <a:extLst>
              <a:ext uri="{FF2B5EF4-FFF2-40B4-BE49-F238E27FC236}">
                <a16:creationId xmlns:a16="http://schemas.microsoft.com/office/drawing/2014/main" id="{0C5A8B3C-CFF2-4D10-B633-1E477A3A2B1B}"/>
              </a:ext>
            </a:extLst>
          </p:cNvPr>
          <p:cNvSpPr/>
          <p:nvPr/>
        </p:nvSpPr>
        <p:spPr>
          <a:xfrm>
            <a:off x="5703980" y="3119716"/>
            <a:ext cx="2988096" cy="1296953"/>
          </a:xfrm>
          <a:prstGeom prst="donut">
            <a:avLst>
              <a:gd name="adj" fmla="val 92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2859826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sz="1400" i="1" dirty="0">
                <a:solidFill>
                  <a:schemeClr val="tx1"/>
                </a:solidFill>
                <a:latin typeface="Century Gothic" panose="020B0502020202020204" pitchFamily="34" charset="0"/>
              </a:rPr>
              <a:t>Trage hier ein, welche Stoffeigenschaft du zur Trennung nutzt.</a:t>
            </a:r>
          </a:p>
        </p:txBody>
      </p:sp>
      <p:sp>
        <p:nvSpPr>
          <p:cNvPr id="5" name="Rechteck 4">
            <a:hlinkClick r:id="rId3" action="ppaction://hlinksldjump"/>
            <a:hlinkHover r:id="rId9"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0"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Kreis: nicht ausgefüllt 1">
            <a:hlinkHover r:id="rId3" action="ppaction://hlinksldjump"/>
            <a:extLst>
              <a:ext uri="{FF2B5EF4-FFF2-40B4-BE49-F238E27FC236}">
                <a16:creationId xmlns:a16="http://schemas.microsoft.com/office/drawing/2014/main" id="{EE91F158-ADF3-40B7-983F-76FDB084DDC7}"/>
              </a:ext>
            </a:extLst>
          </p:cNvPr>
          <p:cNvSpPr/>
          <p:nvPr/>
        </p:nvSpPr>
        <p:spPr>
          <a:xfrm rot="21247455">
            <a:off x="2249409" y="1484555"/>
            <a:ext cx="3400781" cy="2237591"/>
          </a:xfrm>
          <a:prstGeom prst="donut">
            <a:avLst>
              <a:gd name="adj" fmla="val 60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505818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77231" y="-594844"/>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r>
              <a:rPr lang="de-DE" sz="1400" i="1" dirty="0">
                <a:effectLst/>
                <a:latin typeface="Century Gothic" panose="020B0502020202020204" pitchFamily="34" charset="0"/>
                <a:ea typeface="Calibri" panose="020F0502020204030204" pitchFamily="34" charset="0"/>
                <a:cs typeface="Times New Roman" panose="02020603050405020304" pitchFamily="18" charset="0"/>
              </a:rPr>
              <a:t>Hier trägst du ein, welchen Stoff du erhalten möchtest.</a:t>
            </a: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8"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hlinkHover r:id="rId3" action="ppaction://hlinksldjump"/>
            <a:extLst>
              <a:ext uri="{FF2B5EF4-FFF2-40B4-BE49-F238E27FC236}">
                <a16:creationId xmlns:a16="http://schemas.microsoft.com/office/drawing/2014/main" id="{2F9705E2-EBBF-4B00-8BC1-1823EB39EBFD}"/>
              </a:ext>
            </a:extLst>
          </p:cNvPr>
          <p:cNvSpPr/>
          <p:nvPr/>
        </p:nvSpPr>
        <p:spPr>
          <a:xfrm>
            <a:off x="914398" y="677173"/>
            <a:ext cx="10119181" cy="784733"/>
          </a:xfrm>
          <a:prstGeom prst="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1716090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01639" y="-215152"/>
            <a:ext cx="12546461" cy="7519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dein Stoffgemisch ein.</a:t>
            </a: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extLst>
              <a:ext uri="{FF2B5EF4-FFF2-40B4-BE49-F238E27FC236}">
                <a16:creationId xmlns:a16="http://schemas.microsoft.com/office/drawing/2014/main" id="{6A3CD21B-F562-4C44-B79E-7B627ED299F0}"/>
              </a:ext>
            </a:extLst>
          </p:cNvPr>
          <p:cNvSpPr/>
          <p:nvPr/>
        </p:nvSpPr>
        <p:spPr>
          <a:xfrm>
            <a:off x="5766099" y="1570616"/>
            <a:ext cx="3840480" cy="1214981"/>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Rahmen 22">
            <a:hlinkHover r:id="rId3" action="ppaction://hlinksldjump"/>
            <a:extLst>
              <a:ext uri="{FF2B5EF4-FFF2-40B4-BE49-F238E27FC236}">
                <a16:creationId xmlns:a16="http://schemas.microsoft.com/office/drawing/2014/main" id="{7064E344-865F-403F-99E2-CB2A2ADCFBE1}"/>
              </a:ext>
            </a:extLst>
          </p:cNvPr>
          <p:cNvSpPr/>
          <p:nvPr/>
        </p:nvSpPr>
        <p:spPr>
          <a:xfrm>
            <a:off x="5701551" y="1552995"/>
            <a:ext cx="3924000" cy="1260000"/>
          </a:xfrm>
          <a:prstGeom prst="frame">
            <a:avLst/>
          </a:prstGeom>
          <a:solidFill>
            <a:srgbClr val="0070C0"/>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4" name="Gruppieren 23">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5"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1857823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6" y="5858305"/>
            <a:ext cx="3138314" cy="691853"/>
            <a:chOff x="10304238" y="5472538"/>
            <a:chExt cx="2094838"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424805" y="5723719"/>
              <a:ext cx="1974271" cy="517010"/>
            </a:xfrm>
            <a:prstGeom prst="rect">
              <a:avLst/>
            </a:prstGeom>
            <a:noFill/>
          </p:spPr>
          <p:txBody>
            <a:bodyPr wrap="square" rtlCol="0">
              <a:spAutoFit/>
            </a:bodyPr>
            <a:lstStyle/>
            <a:p>
              <a:r>
                <a:rPr lang="de-DE" sz="1600" dirty="0"/>
                <a:t>Zurück zur Vorgehensweise</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de-DE" sz="1400" i="1" dirty="0">
                <a:latin typeface="Century Gothic" panose="020B0502020202020204" pitchFamily="34" charset="0"/>
              </a:rPr>
              <a:t>Hier trägst du ein, welchen Stoff du abgetrennt hast.</a:t>
            </a:r>
          </a:p>
        </p:txBody>
      </p:sp>
      <p:sp>
        <p:nvSpPr>
          <p:cNvPr id="8" name="Rechteck 7">
            <a:hlinkClick r:id="rId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2" name="Rahmen 1">
            <a:hlinkHover r:id="rId3" action="ppaction://hlinksldjump"/>
            <a:extLst>
              <a:ext uri="{FF2B5EF4-FFF2-40B4-BE49-F238E27FC236}">
                <a16:creationId xmlns:a16="http://schemas.microsoft.com/office/drawing/2014/main" id="{7657E784-DA98-4475-8657-0FFAB59F2DA1}"/>
              </a:ext>
            </a:extLst>
          </p:cNvPr>
          <p:cNvSpPr/>
          <p:nvPr/>
        </p:nvSpPr>
        <p:spPr>
          <a:xfrm>
            <a:off x="8842786" y="3151991"/>
            <a:ext cx="3216536" cy="126940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nvGrpSpPr>
          <p:cNvPr id="23" name="Gruppieren 22">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24"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spTree>
    <p:extLst>
      <p:ext uri="{BB962C8B-B14F-4D97-AF65-F5344CB8AC3E}">
        <p14:creationId xmlns:p14="http://schemas.microsoft.com/office/powerpoint/2010/main" val="2517614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4" cstate="screen">
            <a:alphaModFix amt="60000"/>
            <a:extLst>
              <a:ext uri="{28A0092B-C50C-407E-A947-70E740481C1C}">
                <a14:useLocalDpi xmlns:a14="http://schemas.microsoft.com/office/drawing/2010/main"/>
              </a:ext>
            </a:extLst>
          </a:blip>
          <a:srcRect/>
          <a:stretch/>
        </p:blipFill>
        <p:spPr>
          <a:xfrm>
            <a:off x="13036" y="-4695"/>
            <a:ext cx="12192000" cy="6862695"/>
          </a:xfrm>
          <a:prstGeom prst="rect">
            <a:avLst/>
          </a:prstGeom>
        </p:spPr>
      </p:pic>
      <p:pic>
        <p:nvPicPr>
          <p:cNvPr id="3" name="Grafik 2">
            <a:extLst>
              <a:ext uri="{FF2B5EF4-FFF2-40B4-BE49-F238E27FC236}">
                <a16:creationId xmlns:a16="http://schemas.microsoft.com/office/drawing/2014/main" id="{D95F56AF-2140-4F24-84DF-9C420E7CEA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57472" y="1739237"/>
            <a:ext cx="6197089" cy="337952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3" name="Rechteck 12">
            <a:hlinkClick r:id="rId6" action="ppaction://hlinksldjump"/>
            <a:extLst>
              <a:ext uri="{FF2B5EF4-FFF2-40B4-BE49-F238E27FC236}">
                <a16:creationId xmlns:a16="http://schemas.microsoft.com/office/drawing/2014/main" id="{A4F9C527-5762-4B41-B3A2-B365176362B4}"/>
              </a:ext>
            </a:extLst>
          </p:cNvPr>
          <p:cNvSpPr/>
          <p:nvPr/>
        </p:nvSpPr>
        <p:spPr>
          <a:xfrm>
            <a:off x="-297951" y="-487600"/>
            <a:ext cx="12651597" cy="7833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5" name="Gruppieren 34">
            <a:extLst>
              <a:ext uri="{FF2B5EF4-FFF2-40B4-BE49-F238E27FC236}">
                <a16:creationId xmlns:a16="http://schemas.microsoft.com/office/drawing/2014/main" id="{0D5EE87F-2331-4A5A-B401-E3F6ACB60D7B}"/>
              </a:ext>
            </a:extLst>
          </p:cNvPr>
          <p:cNvGrpSpPr/>
          <p:nvPr/>
        </p:nvGrpSpPr>
        <p:grpSpPr>
          <a:xfrm>
            <a:off x="1405464" y="542241"/>
            <a:ext cx="2856089" cy="654756"/>
            <a:chOff x="846668" y="320132"/>
            <a:chExt cx="2856089" cy="654756"/>
          </a:xfrm>
        </p:grpSpPr>
        <p:sp>
          <p:nvSpPr>
            <p:cNvPr id="28" name="Rechteck 27">
              <a:extLst>
                <a:ext uri="{FF2B5EF4-FFF2-40B4-BE49-F238E27FC236}">
                  <a16:creationId xmlns:a16="http://schemas.microsoft.com/office/drawing/2014/main" id="{C1B210C2-F083-499F-A89E-C1AE70424325}"/>
                </a:ext>
              </a:extLst>
            </p:cNvPr>
            <p:cNvSpPr/>
            <p:nvPr/>
          </p:nvSpPr>
          <p:spPr>
            <a:xfrm>
              <a:off x="846668" y="320132"/>
              <a:ext cx="2856089" cy="6547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1704AC98-DB85-4959-AD91-71A1F6307CE1}"/>
                </a:ext>
              </a:extLst>
            </p:cNvPr>
            <p:cNvSpPr txBox="1"/>
            <p:nvPr/>
          </p:nvSpPr>
          <p:spPr>
            <a:xfrm>
              <a:off x="1557867" y="462844"/>
              <a:ext cx="1275643" cy="369332"/>
            </a:xfrm>
            <a:prstGeom prst="rect">
              <a:avLst/>
            </a:prstGeom>
            <a:noFill/>
          </p:spPr>
          <p:txBody>
            <a:bodyPr wrap="square" rtlCol="0">
              <a:spAutoFit/>
            </a:bodyPr>
            <a:lstStyle/>
            <a:p>
              <a:r>
                <a:rPr lang="de-DE" dirty="0"/>
                <a:t>Erklärvideo</a:t>
              </a:r>
            </a:p>
          </p:txBody>
        </p:sp>
      </p:grpSp>
      <p:grpSp>
        <p:nvGrpSpPr>
          <p:cNvPr id="34" name="Gruppieren 33">
            <a:extLst>
              <a:ext uri="{FF2B5EF4-FFF2-40B4-BE49-F238E27FC236}">
                <a16:creationId xmlns:a16="http://schemas.microsoft.com/office/drawing/2014/main" id="{26F205EF-AF66-4AA5-B324-3081025962B6}"/>
              </a:ext>
            </a:extLst>
          </p:cNvPr>
          <p:cNvGrpSpPr/>
          <p:nvPr/>
        </p:nvGrpSpPr>
        <p:grpSpPr>
          <a:xfrm>
            <a:off x="7930447" y="542241"/>
            <a:ext cx="2856089" cy="654756"/>
            <a:chOff x="8827910" y="361243"/>
            <a:chExt cx="2856089" cy="654756"/>
          </a:xfrm>
        </p:grpSpPr>
        <p:sp>
          <p:nvSpPr>
            <p:cNvPr id="29" name="Rechteck 28">
              <a:extLst>
                <a:ext uri="{FF2B5EF4-FFF2-40B4-BE49-F238E27FC236}">
                  <a16:creationId xmlns:a16="http://schemas.microsoft.com/office/drawing/2014/main" id="{FF57FCD9-3B08-4028-960B-6BECEF805873}"/>
                </a:ext>
              </a:extLst>
            </p:cNvPr>
            <p:cNvSpPr/>
            <p:nvPr/>
          </p:nvSpPr>
          <p:spPr>
            <a:xfrm>
              <a:off x="8827910" y="361243"/>
              <a:ext cx="2856089" cy="65475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C5FC5520-7B69-4B1F-A99E-45E070B376C6}"/>
                </a:ext>
              </a:extLst>
            </p:cNvPr>
            <p:cNvSpPr txBox="1"/>
            <p:nvPr/>
          </p:nvSpPr>
          <p:spPr>
            <a:xfrm>
              <a:off x="9454444" y="503955"/>
              <a:ext cx="1603022" cy="369332"/>
            </a:xfrm>
            <a:prstGeom prst="rect">
              <a:avLst/>
            </a:prstGeom>
            <a:noFill/>
          </p:spPr>
          <p:txBody>
            <a:bodyPr wrap="square" rtlCol="0">
              <a:spAutoFit/>
            </a:bodyPr>
            <a:lstStyle/>
            <a:p>
              <a:r>
                <a:rPr lang="de-DE" dirty="0"/>
                <a:t>Ausfüllbeispiel</a:t>
              </a:r>
            </a:p>
          </p:txBody>
        </p:sp>
      </p:grpSp>
      <p:grpSp>
        <p:nvGrpSpPr>
          <p:cNvPr id="36" name="Gruppieren 35">
            <a:extLst>
              <a:ext uri="{FF2B5EF4-FFF2-40B4-BE49-F238E27FC236}">
                <a16:creationId xmlns:a16="http://schemas.microsoft.com/office/drawing/2014/main" id="{994E4A3A-01B4-497C-A7A8-A4E39E1E00CE}"/>
              </a:ext>
            </a:extLst>
          </p:cNvPr>
          <p:cNvGrpSpPr/>
          <p:nvPr/>
        </p:nvGrpSpPr>
        <p:grpSpPr>
          <a:xfrm>
            <a:off x="9101796" y="5804904"/>
            <a:ext cx="2745976" cy="691853"/>
            <a:chOff x="10277736" y="5472538"/>
            <a:chExt cx="1724297" cy="1056537"/>
          </a:xfrm>
          <a:solidFill>
            <a:schemeClr val="bg1">
              <a:lumMod val="75000"/>
            </a:schemeClr>
          </a:solidFill>
        </p:grpSpPr>
        <p:sp>
          <p:nvSpPr>
            <p:cNvPr id="37" name="Pfeil: nach rechts 36">
              <a:hlinkClick r:id="rId7" action="ppaction://hlinksldjump"/>
              <a:extLst>
                <a:ext uri="{FF2B5EF4-FFF2-40B4-BE49-F238E27FC236}">
                  <a16:creationId xmlns:a16="http://schemas.microsoft.com/office/drawing/2014/main" id="{FD169347-221E-405B-BB71-B5A5C27BA88C}"/>
                </a:ext>
              </a:extLst>
            </p:cNvPr>
            <p:cNvSpPr/>
            <p:nvPr/>
          </p:nvSpPr>
          <p:spPr>
            <a:xfrm>
              <a:off x="10277736"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Textfeld 37">
              <a:hlinkClick r:id="rId7" action="ppaction://hlinksldjump"/>
              <a:extLst>
                <a:ext uri="{FF2B5EF4-FFF2-40B4-BE49-F238E27FC236}">
                  <a16:creationId xmlns:a16="http://schemas.microsoft.com/office/drawing/2014/main" id="{C3A14B97-3B16-45F5-8D9E-B33538658419}"/>
                </a:ext>
              </a:extLst>
            </p:cNvPr>
            <p:cNvSpPr txBox="1"/>
            <p:nvPr/>
          </p:nvSpPr>
          <p:spPr>
            <a:xfrm>
              <a:off x="10304238" y="5723719"/>
              <a:ext cx="1645498" cy="517010"/>
            </a:xfrm>
            <a:prstGeom prst="rect">
              <a:avLst/>
            </a:prstGeom>
            <a:noFill/>
          </p:spPr>
          <p:txBody>
            <a:bodyPr wrap="square" rtlCol="0">
              <a:spAutoFit/>
            </a:bodyPr>
            <a:lstStyle/>
            <a:p>
              <a:r>
                <a:rPr lang="de-DE" sz="1600" dirty="0"/>
                <a:t>Zurück zum Flussdiagramm</a:t>
              </a:r>
            </a:p>
          </p:txBody>
        </p:sp>
      </p:grpSp>
      <p:pic>
        <p:nvPicPr>
          <p:cNvPr id="16" name="05_Erklärvideo_Flußdiagramm">
            <a:hlinkClick r:id="" action="ppaction://media"/>
            <a:extLst>
              <a:ext uri="{FF2B5EF4-FFF2-40B4-BE49-F238E27FC236}">
                <a16:creationId xmlns:a16="http://schemas.microsoft.com/office/drawing/2014/main" id="{CBBCF773-6FD7-44DB-92F1-973FC628234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7439" y="1851039"/>
            <a:ext cx="5559284" cy="312709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406844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video>
              <p:cMediaNode vol="80000">
                <p:cTn id="11" fill="hold" display="0">
                  <p:stCondLst>
                    <p:cond delay="indefinite"/>
                  </p:stCondLst>
                </p:cTn>
                <p:tgtEl>
                  <p:spTgt spid="16"/>
                </p:tgtEl>
              </p:cMediaNode>
            </p:video>
            <p:seq concurrent="1" nextAc="seek">
              <p:cTn id="12" restart="whenNotActive" fill="hold" evtFilter="cancelBubble" nodeType="interactiveSeq">
                <p:stCondLst>
                  <p:cond evt="onClick" delay="0">
                    <p:tgtEl>
                      <p:spTgt spid="35"/>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6"/>
                                        </p:tgtEl>
                                        <p:attrNameLst>
                                          <p:attrName>style.visibility</p:attrName>
                                        </p:attrNameLst>
                                      </p:cBhvr>
                                      <p:to>
                                        <p:strVal val="hidden"/>
                                      </p:to>
                                    </p:set>
                                    <p:cmd type="call" cmd="stop">
                                      <p:cBhvr>
                                        <p:cTn id="21" dur="1">
                                          <p:stCondLst>
                                            <p:cond delay="0"/>
                                          </p:stCondLst>
                                        </p:cTn>
                                        <p:tgtEl>
                                          <p:spTgt spid="16"/>
                                        </p:tgtEl>
                                      </p:cBhvr>
                                    </p:cmd>
                                  </p:childTnLst>
                                </p:cTn>
                              </p:par>
                            </p:childTnLst>
                          </p:cTn>
                        </p:par>
                      </p:childTnLst>
                    </p:cTn>
                  </p:par>
                </p:childTnLst>
              </p:cTn>
              <p:nextCondLst>
                <p:cond evt="onClick" delay="0">
                  <p:tgtEl>
                    <p:spTgt spid="3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Rucksackinhalt</a:t>
            </a:r>
          </a:p>
        </p:txBody>
      </p:sp>
      <p:pic>
        <p:nvPicPr>
          <p:cNvPr id="15" name="Grafik 14">
            <a:extLst>
              <a:ext uri="{FF2B5EF4-FFF2-40B4-BE49-F238E27FC236}">
                <a16:creationId xmlns:a16="http://schemas.microsoft.com/office/drawing/2014/main" id="{819BF627-D871-4A23-873B-54E6C05249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3213" y="1535114"/>
            <a:ext cx="5787276" cy="4340457"/>
          </a:xfrm>
          <a:prstGeom prst="rect">
            <a:avLst/>
          </a:prstGeom>
          <a:ln>
            <a:noFill/>
          </a:ln>
          <a:effectLst>
            <a:outerShdw blurRad="190500" algn="tl" rotWithShape="0">
              <a:srgbClr val="000000">
                <a:alpha val="70000"/>
              </a:srgbClr>
            </a:outerShdw>
          </a:effectLst>
        </p:spPr>
      </p:pic>
      <p:sp>
        <p:nvSpPr>
          <p:cNvPr id="9" name="Rechteck 8">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uppieren 15">
            <a:extLst>
              <a:ext uri="{FF2B5EF4-FFF2-40B4-BE49-F238E27FC236}">
                <a16:creationId xmlns:a16="http://schemas.microsoft.com/office/drawing/2014/main" id="{57BC7397-2885-4378-8CC5-6720A80D9A5E}"/>
              </a:ext>
            </a:extLst>
          </p:cNvPr>
          <p:cNvGrpSpPr/>
          <p:nvPr/>
        </p:nvGrpSpPr>
        <p:grpSpPr>
          <a:xfrm>
            <a:off x="269338" y="5858305"/>
            <a:ext cx="3578764" cy="691853"/>
            <a:chOff x="10304238" y="5472538"/>
            <a:chExt cx="2388840" cy="1056537"/>
          </a:xfrm>
          <a:solidFill>
            <a:schemeClr val="bg1">
              <a:lumMod val="75000"/>
            </a:schemeClr>
          </a:solidFill>
        </p:grpSpPr>
        <p:sp>
          <p:nvSpPr>
            <p:cNvPr id="18" name="Pfeil: nach rechts 17">
              <a:hlinkClick r:id="rId5" action="ppaction://hlinksldjump"/>
              <a:extLst>
                <a:ext uri="{FF2B5EF4-FFF2-40B4-BE49-F238E27FC236}">
                  <a16:creationId xmlns:a16="http://schemas.microsoft.com/office/drawing/2014/main" id="{77A1C660-707D-4B2D-AC64-4C96C0E65782}"/>
                </a:ext>
              </a:extLst>
            </p:cNvPr>
            <p:cNvSpPr/>
            <p:nvPr/>
          </p:nvSpPr>
          <p:spPr>
            <a:xfrm flipH="1">
              <a:off x="10304238" y="5472538"/>
              <a:ext cx="2109088"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FF0002DB-0E6E-4600-A63C-FF03EEEF416B}"/>
                </a:ext>
              </a:extLst>
            </p:cNvPr>
            <p:cNvSpPr txBox="1"/>
            <p:nvPr/>
          </p:nvSpPr>
          <p:spPr>
            <a:xfrm>
              <a:off x="10424805" y="5723719"/>
              <a:ext cx="2268273" cy="517010"/>
            </a:xfrm>
            <a:prstGeom prst="rect">
              <a:avLst/>
            </a:prstGeom>
            <a:noFill/>
          </p:spPr>
          <p:txBody>
            <a:bodyPr wrap="square" rtlCol="0">
              <a:spAutoFit/>
            </a:bodyPr>
            <a:lstStyle/>
            <a:p>
              <a:r>
                <a:rPr lang="de-DE" sz="1600" dirty="0"/>
                <a:t>Ihr wisst wie Jana vorgehen kann?</a:t>
              </a:r>
            </a:p>
          </p:txBody>
        </p:sp>
      </p:grpSp>
    </p:spTree>
    <p:extLst>
      <p:ext uri="{BB962C8B-B14F-4D97-AF65-F5344CB8AC3E}">
        <p14:creationId xmlns:p14="http://schemas.microsoft.com/office/powerpoint/2010/main" val="3573302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hlinkClick r:id="rId2" action="ppaction://hlinksldjump"/>
            <a:extLst>
              <a:ext uri="{FF2B5EF4-FFF2-40B4-BE49-F238E27FC236}">
                <a16:creationId xmlns:a16="http://schemas.microsoft.com/office/drawing/2014/main" id="{61C9E45D-F628-42A1-BAF4-4BA36AAF39BB}"/>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pic>
        <p:nvPicPr>
          <p:cNvPr id="6" name="Grafik 5" descr="Ein Bild, das Text enthält.&#10;&#10;Automatisch generierte Beschreibung">
            <a:hlinkHover r:id="rId4" action="ppaction://hlinksldjump"/>
            <a:extLst>
              <a:ext uri="{FF2B5EF4-FFF2-40B4-BE49-F238E27FC236}">
                <a16:creationId xmlns:a16="http://schemas.microsoft.com/office/drawing/2014/main" id="{142BB2D2-9F18-45A5-BB8E-CA6D1F33DD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94206" y="2179673"/>
            <a:ext cx="4688958" cy="3538035"/>
          </a:xfrm>
          <a:prstGeom prst="rect">
            <a:avLst/>
          </a:prstGeom>
        </p:spPr>
      </p:pic>
      <p:pic>
        <p:nvPicPr>
          <p:cNvPr id="4" name="Grafik 3">
            <a:hlinkHover r:id="rId6" action="ppaction://hlinksldjump"/>
            <a:extLst>
              <a:ext uri="{FF2B5EF4-FFF2-40B4-BE49-F238E27FC236}">
                <a16:creationId xmlns:a16="http://schemas.microsoft.com/office/drawing/2014/main" id="{AA279BA4-3283-4AD7-A113-48BDE562202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82771" y="1377531"/>
            <a:ext cx="4550735" cy="4272349"/>
          </a:xfrm>
          <a:prstGeom prst="rect">
            <a:avLst/>
          </a:prstGeom>
        </p:spPr>
      </p:pic>
      <p:sp>
        <p:nvSpPr>
          <p:cNvPr id="7" name="Textfeld 6">
            <a:extLst>
              <a:ext uri="{FF2B5EF4-FFF2-40B4-BE49-F238E27FC236}">
                <a16:creationId xmlns:a16="http://schemas.microsoft.com/office/drawing/2014/main" id="{817D3A4B-0A0F-4EAE-B91E-DA5B169EEC1B}"/>
              </a:ext>
            </a:extLst>
          </p:cNvPr>
          <p:cNvSpPr txBox="1"/>
          <p:nvPr/>
        </p:nvSpPr>
        <p:spPr>
          <a:xfrm>
            <a:off x="382771" y="288228"/>
            <a:ext cx="12192000" cy="769441"/>
          </a:xfrm>
          <a:prstGeom prst="rect">
            <a:avLst/>
          </a:prstGeom>
          <a:noFill/>
        </p:spPr>
        <p:txBody>
          <a:bodyPr wrap="square" rtlCol="0">
            <a:spAutoFit/>
          </a:bodyPr>
          <a:lstStyle/>
          <a:p>
            <a:r>
              <a:rPr lang="de-DE" sz="4400" dirty="0"/>
              <a:t>Wähle die Box, mit der du bereits gearbeitet hast! </a:t>
            </a:r>
          </a:p>
        </p:txBody>
      </p:sp>
    </p:spTree>
    <p:extLst>
      <p:ext uri="{BB962C8B-B14F-4D97-AF65-F5344CB8AC3E}">
        <p14:creationId xmlns:p14="http://schemas.microsoft.com/office/powerpoint/2010/main" val="276322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hlinkClick r:id="rId2" action="ppaction://hlinksldjump"/>
            <a:hlinkHover r:id="rId2" action="ppaction://hlinksldjump"/>
            <a:extLst>
              <a:ext uri="{FF2B5EF4-FFF2-40B4-BE49-F238E27FC236}">
                <a16:creationId xmlns:a16="http://schemas.microsoft.com/office/drawing/2014/main" id="{61C9E45D-F628-42A1-BAF4-4BA36AAF39BB}"/>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pic>
        <p:nvPicPr>
          <p:cNvPr id="7" name="Grafik 6" descr="Ein Bild, das Text enthält.&#10;&#10;Automatisch generierte Beschreibung">
            <a:hlinkClick r:id="rId4" action="ppaction://hlinksldjump"/>
            <a:extLst>
              <a:ext uri="{FF2B5EF4-FFF2-40B4-BE49-F238E27FC236}">
                <a16:creationId xmlns:a16="http://schemas.microsoft.com/office/drawing/2014/main" id="{142BB2D2-9F18-45A5-BB8E-CA6D1F33DD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94206" y="2179673"/>
            <a:ext cx="4688958" cy="3538035"/>
          </a:xfrm>
          <a:prstGeom prst="rect">
            <a:avLst/>
          </a:prstGeom>
        </p:spPr>
      </p:pic>
      <p:pic>
        <p:nvPicPr>
          <p:cNvPr id="8" name="Grafik 7">
            <a:extLst>
              <a:ext uri="{FF2B5EF4-FFF2-40B4-BE49-F238E27FC236}">
                <a16:creationId xmlns:a16="http://schemas.microsoft.com/office/drawing/2014/main" id="{AA279BA4-3283-4AD7-A113-48BDE5622027}"/>
              </a:ext>
            </a:extLst>
          </p:cNvPr>
          <p:cNvPicPr>
            <a:picLocks noChangeAspect="1"/>
          </p:cNvPicPr>
          <p:nvPr/>
        </p:nvPicPr>
        <p:blipFill rotWithShape="1">
          <a:blip r:embed="rId6" cstate="screen">
            <a:grayscl/>
            <a:extLst>
              <a:ext uri="{28A0092B-C50C-407E-A947-70E740481C1C}">
                <a14:useLocalDpi xmlns:a14="http://schemas.microsoft.com/office/drawing/2010/main"/>
              </a:ext>
            </a:extLst>
          </a:blip>
          <a:srcRect/>
          <a:stretch/>
        </p:blipFill>
        <p:spPr>
          <a:xfrm>
            <a:off x="382771" y="1377531"/>
            <a:ext cx="4550735" cy="4272349"/>
          </a:xfrm>
          <a:prstGeom prst="rect">
            <a:avLst/>
          </a:prstGeom>
        </p:spPr>
      </p:pic>
      <p:sp>
        <p:nvSpPr>
          <p:cNvPr id="6" name="Textfeld 5">
            <a:extLst>
              <a:ext uri="{FF2B5EF4-FFF2-40B4-BE49-F238E27FC236}">
                <a16:creationId xmlns:a16="http://schemas.microsoft.com/office/drawing/2014/main" id="{82CAF895-178C-4663-8F91-FB41F98B6DA8}"/>
              </a:ext>
            </a:extLst>
          </p:cNvPr>
          <p:cNvSpPr txBox="1"/>
          <p:nvPr/>
        </p:nvSpPr>
        <p:spPr>
          <a:xfrm>
            <a:off x="382771" y="288228"/>
            <a:ext cx="12192000" cy="769441"/>
          </a:xfrm>
          <a:prstGeom prst="rect">
            <a:avLst/>
          </a:prstGeom>
          <a:noFill/>
        </p:spPr>
        <p:txBody>
          <a:bodyPr wrap="square" rtlCol="0">
            <a:spAutoFit/>
          </a:bodyPr>
          <a:lstStyle/>
          <a:p>
            <a:r>
              <a:rPr lang="de-DE" sz="4400" dirty="0"/>
              <a:t>Wähle die Box, mit der du bereits gearbeitet hast! </a:t>
            </a:r>
          </a:p>
        </p:txBody>
      </p:sp>
    </p:spTree>
    <p:extLst>
      <p:ext uri="{BB962C8B-B14F-4D97-AF65-F5344CB8AC3E}">
        <p14:creationId xmlns:p14="http://schemas.microsoft.com/office/powerpoint/2010/main" val="3889178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849392" y="4781006"/>
            <a:ext cx="2054212" cy="1754718"/>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2859049" cy="461665"/>
          </a:xfrm>
          <a:prstGeom prst="rect">
            <a:avLst/>
          </a:prstGeom>
          <a:noFill/>
        </p:spPr>
        <p:txBody>
          <a:bodyPr wrap="square" rtlCol="0">
            <a:spAutoFit/>
          </a:bodyPr>
          <a:lstStyle/>
          <a:p>
            <a:r>
              <a:rPr lang="de-DE" sz="2400" b="1" dirty="0"/>
              <a:t>Problemfrage Tag 3:</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hlinkClick r:id="rId11" action="ppaction://hlinksldjump"/>
            <a:hlinkHover r:id="rId11" action="ppaction://hlinksldjump"/>
            <a:extLst>
              <a:ext uri="{FF2B5EF4-FFF2-40B4-BE49-F238E27FC236}">
                <a16:creationId xmlns:a16="http://schemas.microsoft.com/office/drawing/2014/main" id="{A4F9C527-5762-4B41-B3A2-B365176362B4}"/>
              </a:ext>
            </a:extLst>
          </p:cNvPr>
          <p:cNvSpPr/>
          <p:nvPr/>
        </p:nvSpPr>
        <p:spPr>
          <a:xfrm>
            <a:off x="-203200" y="-135941"/>
            <a:ext cx="12560663" cy="7562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descr="Ein Bild, das Spielzeug, drinnen enthält.&#10;&#10;Automatisch generierte Beschreibung">
            <a:hlinkClick r:id="rId11" action="ppaction://hlinksldjump" tooltip="Hallo, ich bin Jana"/>
            <a:hlinkHover r:id="" action="ppaction://noaction">
              <a:snd r:embed="rId12" name="Samsung Whistle (online-audio-converter.com).wav"/>
            </a:hlinkHover>
            <a:extLst>
              <a:ext uri="{FF2B5EF4-FFF2-40B4-BE49-F238E27FC236}">
                <a16:creationId xmlns:a16="http://schemas.microsoft.com/office/drawing/2014/main" id="{3EB41A04-3F10-4BFE-80DD-F772B08CEDA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sp>
        <p:nvSpPr>
          <p:cNvPr id="2" name="Rechteck 1">
            <a:hlinkClick r:id="rId11" action="ppaction://hlinksldjump"/>
            <a:hlinkHover r:id="rId14" action="ppaction://hlinksldjump"/>
            <a:extLst>
              <a:ext uri="{FF2B5EF4-FFF2-40B4-BE49-F238E27FC236}">
                <a16:creationId xmlns:a16="http://schemas.microsoft.com/office/drawing/2014/main" id="{37A577A7-6F2A-4C56-B637-2FFDCF0CEF44}"/>
              </a:ext>
            </a:extLst>
          </p:cNvPr>
          <p:cNvSpPr/>
          <p:nvPr/>
        </p:nvSpPr>
        <p:spPr>
          <a:xfrm rot="20254304">
            <a:off x="8843467" y="5199017"/>
            <a:ext cx="235131" cy="461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Vektorgrafiken enthält.&#10;&#10;Automatisch generierte Beschreibung">
            <a:hlinkClick r:id="rId11" action="ppaction://hlinksldjump" tooltip="Ich bin dein Hilfealligator. "/>
            <a:hlinkHover r:id="rId15" action="ppaction://hlinksldjump"/>
            <a:extLst>
              <a:ext uri="{FF2B5EF4-FFF2-40B4-BE49-F238E27FC236}">
                <a16:creationId xmlns:a16="http://schemas.microsoft.com/office/drawing/2014/main" id="{3682EA89-11DC-42FF-8060-331025CB6ED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a:off x="252248" y="5067115"/>
            <a:ext cx="1266682" cy="1678419"/>
          </a:xfrm>
          <a:prstGeom prst="rect">
            <a:avLst/>
          </a:prstGeom>
        </p:spPr>
      </p:pic>
      <p:pic>
        <p:nvPicPr>
          <p:cNvPr id="17" name="Samsung Whistle">
            <a:hlinkClick r:id="" action="ppaction://media"/>
            <a:extLst>
              <a:ext uri="{FF2B5EF4-FFF2-40B4-BE49-F238E27FC236}">
                <a16:creationId xmlns:a16="http://schemas.microsoft.com/office/drawing/2014/main" id="{B7B87926-E1C7-4870-8B02-63013B2C6B7F}"/>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428771" y="-745541"/>
            <a:ext cx="609600" cy="609600"/>
          </a:xfrm>
          <a:prstGeom prst="rect">
            <a:avLst/>
          </a:prstGeom>
        </p:spPr>
      </p:pic>
      <p:grpSp>
        <p:nvGrpSpPr>
          <p:cNvPr id="14" name="Gruppieren 13">
            <a:extLst>
              <a:ext uri="{FF2B5EF4-FFF2-40B4-BE49-F238E27FC236}">
                <a16:creationId xmlns:a16="http://schemas.microsoft.com/office/drawing/2014/main" id="{D31C5034-3DE6-4248-A868-6C6BEC56BFD4}"/>
              </a:ext>
            </a:extLst>
          </p:cNvPr>
          <p:cNvGrpSpPr/>
          <p:nvPr/>
        </p:nvGrpSpPr>
        <p:grpSpPr>
          <a:xfrm>
            <a:off x="9969156" y="6141073"/>
            <a:ext cx="2173370" cy="691853"/>
            <a:chOff x="9969156" y="6141073"/>
            <a:chExt cx="2173370" cy="691853"/>
          </a:xfrm>
        </p:grpSpPr>
        <p:sp>
          <p:nvSpPr>
            <p:cNvPr id="22" name="Pfeil: nach rechts 21">
              <a:hlinkClick r:id="rId18" action="ppaction://hlinksldjump"/>
              <a:extLst>
                <a:ext uri="{FF2B5EF4-FFF2-40B4-BE49-F238E27FC236}">
                  <a16:creationId xmlns:a16="http://schemas.microsoft.com/office/drawing/2014/main" id="{3F071BAA-F642-432D-B96E-F5C3D36185CF}"/>
                </a:ext>
              </a:extLst>
            </p:cNvPr>
            <p:cNvSpPr/>
            <p:nvPr/>
          </p:nvSpPr>
          <p:spPr>
            <a:xfrm>
              <a:off x="10004881" y="6141073"/>
              <a:ext cx="2137645" cy="69185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a:hlinkClick r:id="rId18" action="ppaction://hlinksldjump"/>
              <a:extLst>
                <a:ext uri="{FF2B5EF4-FFF2-40B4-BE49-F238E27FC236}">
                  <a16:creationId xmlns:a16="http://schemas.microsoft.com/office/drawing/2014/main" id="{7606F0A8-A2FF-440F-8FD9-207312B1E80E}"/>
                </a:ext>
              </a:extLst>
            </p:cNvPr>
            <p:cNvSpPr txBox="1"/>
            <p:nvPr/>
          </p:nvSpPr>
          <p:spPr>
            <a:xfrm>
              <a:off x="9969156" y="6302333"/>
              <a:ext cx="2137645" cy="369332"/>
            </a:xfrm>
            <a:prstGeom prst="rect">
              <a:avLst/>
            </a:prstGeom>
            <a:noFill/>
          </p:spPr>
          <p:txBody>
            <a:bodyPr wrap="square" rtlCol="0">
              <a:spAutoFit/>
            </a:bodyPr>
            <a:lstStyle/>
            <a:p>
              <a:r>
                <a:rPr lang="de-DE" dirty="0"/>
                <a:t>Problemfrage fertig?</a:t>
              </a:r>
            </a:p>
          </p:txBody>
        </p:sp>
      </p:grpSp>
    </p:spTree>
    <p:controls>
      <mc:AlternateContent xmlns:mc="http://schemas.openxmlformats.org/markup-compatibility/2006">
        <mc:Choice xmlns:v="urn:schemas-microsoft-com:vml" Requires="v">
          <p:control spid="1098" name="TextBox1" r:id="rId4" imgW="5486400" imgH="857160"/>
        </mc:Choice>
        <mc:Fallback>
          <p:control name="TextBox1" r:id="rId4"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9"/>
                <a:stretch>
                  <a:fillRect/>
                </a:stretch>
              </p:blipFill>
              <p:spPr>
                <a:xfrm>
                  <a:off x="5389084" y="555658"/>
                  <a:ext cx="5486400" cy="862012"/>
                </a:xfrm>
                <a:prstGeom prst="rect">
                  <a:avLst/>
                </a:prstGeom>
              </p:spPr>
            </p:pic>
          </p:control>
        </mc:Fallback>
      </mc:AlternateContent>
    </p:controls>
    <p:extLst>
      <p:ext uri="{BB962C8B-B14F-4D97-AF65-F5344CB8AC3E}">
        <p14:creationId xmlns:p14="http://schemas.microsoft.com/office/powerpoint/2010/main" val="226688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hlinkClick r:id="rId2" action="ppaction://hlinksldjump"/>
            <a:hlinkHover r:id="rId2" action="ppaction://hlinksldjump"/>
            <a:extLst>
              <a:ext uri="{FF2B5EF4-FFF2-40B4-BE49-F238E27FC236}">
                <a16:creationId xmlns:a16="http://schemas.microsoft.com/office/drawing/2014/main" id="{61C9E45D-F628-42A1-BAF4-4BA36AAF39BB}"/>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5531" y="-22983"/>
            <a:ext cx="12192000" cy="6862695"/>
          </a:xfrm>
          <a:prstGeom prst="rect">
            <a:avLst/>
          </a:prstGeom>
        </p:spPr>
      </p:pic>
      <p:sp>
        <p:nvSpPr>
          <p:cNvPr id="5" name="Textfeld 4">
            <a:extLst>
              <a:ext uri="{FF2B5EF4-FFF2-40B4-BE49-F238E27FC236}">
                <a16:creationId xmlns:a16="http://schemas.microsoft.com/office/drawing/2014/main" id="{EE2C8EAC-3D31-4185-961B-70419840A7CB}"/>
              </a:ext>
            </a:extLst>
          </p:cNvPr>
          <p:cNvSpPr txBox="1"/>
          <p:nvPr/>
        </p:nvSpPr>
        <p:spPr>
          <a:xfrm>
            <a:off x="382771" y="288228"/>
            <a:ext cx="12192000" cy="769441"/>
          </a:xfrm>
          <a:prstGeom prst="rect">
            <a:avLst/>
          </a:prstGeom>
          <a:noFill/>
        </p:spPr>
        <p:txBody>
          <a:bodyPr wrap="square" rtlCol="0">
            <a:spAutoFit/>
          </a:bodyPr>
          <a:lstStyle/>
          <a:p>
            <a:r>
              <a:rPr lang="de-DE" sz="4400" dirty="0"/>
              <a:t>Wähle die Box, mit der du bereits gearbeitet hast! </a:t>
            </a:r>
          </a:p>
        </p:txBody>
      </p:sp>
      <p:pic>
        <p:nvPicPr>
          <p:cNvPr id="8" name="Grafik 7" descr="Ein Bild, das Text enthält.&#10;&#10;Automatisch generierte Beschreibung">
            <a:extLst>
              <a:ext uri="{FF2B5EF4-FFF2-40B4-BE49-F238E27FC236}">
                <a16:creationId xmlns:a16="http://schemas.microsoft.com/office/drawing/2014/main" id="{142BB2D2-9F18-45A5-BB8E-CA6D1F33DD20}"/>
              </a:ext>
            </a:extLst>
          </p:cNvPr>
          <p:cNvPicPr>
            <a:picLocks noChangeAspect="1"/>
          </p:cNvPicPr>
          <p:nvPr/>
        </p:nvPicPr>
        <p:blipFill rotWithShape="1">
          <a:blip r:embed="rId4" cstate="screen">
            <a:grayscl/>
            <a:extLst>
              <a:ext uri="{28A0092B-C50C-407E-A947-70E740481C1C}">
                <a14:useLocalDpi xmlns:a14="http://schemas.microsoft.com/office/drawing/2010/main"/>
              </a:ext>
            </a:extLst>
          </a:blip>
          <a:srcRect/>
          <a:stretch/>
        </p:blipFill>
        <p:spPr>
          <a:xfrm>
            <a:off x="6794206" y="2179673"/>
            <a:ext cx="4688958" cy="3538035"/>
          </a:xfrm>
          <a:prstGeom prst="rect">
            <a:avLst/>
          </a:prstGeom>
        </p:spPr>
      </p:pic>
      <p:pic>
        <p:nvPicPr>
          <p:cNvPr id="9" name="Grafik 8">
            <a:hlinkClick r:id="rId5" action="ppaction://hlinksldjump"/>
            <a:extLst>
              <a:ext uri="{FF2B5EF4-FFF2-40B4-BE49-F238E27FC236}">
                <a16:creationId xmlns:a16="http://schemas.microsoft.com/office/drawing/2014/main" id="{AA279BA4-3283-4AD7-A113-48BDE56220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2771" y="1377531"/>
            <a:ext cx="4550735" cy="4272349"/>
          </a:xfrm>
          <a:prstGeom prst="rect">
            <a:avLst/>
          </a:prstGeom>
        </p:spPr>
      </p:pic>
    </p:spTree>
    <p:extLst>
      <p:ext uri="{BB962C8B-B14F-4D97-AF65-F5344CB8AC3E}">
        <p14:creationId xmlns:p14="http://schemas.microsoft.com/office/powerpoint/2010/main" val="609594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61C9E45D-F628-42A1-BAF4-4BA36AAF39BB}"/>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Textfeld 4">
            <a:extLst>
              <a:ext uri="{FF2B5EF4-FFF2-40B4-BE49-F238E27FC236}">
                <a16:creationId xmlns:a16="http://schemas.microsoft.com/office/drawing/2014/main" id="{D5C4A1AF-AF46-4653-BC5F-128A20991349}"/>
              </a:ext>
            </a:extLst>
          </p:cNvPr>
          <p:cNvSpPr txBox="1"/>
          <p:nvPr/>
        </p:nvSpPr>
        <p:spPr>
          <a:xfrm>
            <a:off x="2562577" y="414555"/>
            <a:ext cx="7066845" cy="4247317"/>
          </a:xfrm>
          <a:prstGeom prst="rect">
            <a:avLst/>
          </a:prstGeom>
          <a:noFill/>
        </p:spPr>
        <p:txBody>
          <a:bodyPr wrap="square" rtlCol="0">
            <a:spAutoFit/>
          </a:bodyPr>
          <a:lstStyle/>
          <a:p>
            <a:pPr algn="ctr"/>
            <a:r>
              <a:rPr lang="de-DE" sz="5400" dirty="0"/>
              <a:t>Ihr habt die wachsende Box gewählt. Holt sie euch und entscheidet euch nun für ein Hilfsangebot.</a:t>
            </a:r>
          </a:p>
        </p:txBody>
      </p:sp>
      <p:sp>
        <p:nvSpPr>
          <p:cNvPr id="16" name="Rechteck 15">
            <a:hlinkClick r:id="rId3" action="ppaction://hlinksldjump"/>
            <a:extLst>
              <a:ext uri="{FF2B5EF4-FFF2-40B4-BE49-F238E27FC236}">
                <a16:creationId xmlns:a16="http://schemas.microsoft.com/office/drawing/2014/main" id="{A4F9C527-5762-4B41-B3A2-B365176362B4}"/>
              </a:ext>
            </a:extLst>
          </p:cNvPr>
          <p:cNvSpPr/>
          <p:nvPr/>
        </p:nvSpPr>
        <p:spPr>
          <a:xfrm>
            <a:off x="-138223" y="-148045"/>
            <a:ext cx="12330223"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hteck: abgeschrägt 17">
            <a:hlinkClick r:id="rId4" action="ppaction://hlinksldjump"/>
            <a:extLst>
              <a:ext uri="{FF2B5EF4-FFF2-40B4-BE49-F238E27FC236}">
                <a16:creationId xmlns:a16="http://schemas.microsoft.com/office/drawing/2014/main" id="{8CF48C2F-EB5B-4EA6-94BC-3136129C208B}"/>
              </a:ext>
            </a:extLst>
          </p:cNvPr>
          <p:cNvSpPr/>
          <p:nvPr/>
        </p:nvSpPr>
        <p:spPr>
          <a:xfrm>
            <a:off x="4653620"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Wenig Hilfe</a:t>
            </a:r>
          </a:p>
        </p:txBody>
      </p:sp>
      <p:pic>
        <p:nvPicPr>
          <p:cNvPr id="19" name="Grafik 18" descr="Ein Bild, das Vektorgrafiken enthält.&#10;&#10;Automatisch generierte Beschreibung">
            <a:hlinkClick r:id="rId4" action="ppaction://hlinksldjump"/>
            <a:extLst>
              <a:ext uri="{FF2B5EF4-FFF2-40B4-BE49-F238E27FC236}">
                <a16:creationId xmlns:a16="http://schemas.microsoft.com/office/drawing/2014/main" id="{1C9B63E1-7AA9-446D-8EF6-D8D38E95DD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463676" y="4637932"/>
            <a:ext cx="848533" cy="1124351"/>
          </a:xfrm>
          <a:prstGeom prst="rect">
            <a:avLst/>
          </a:prstGeom>
        </p:spPr>
      </p:pic>
      <p:sp>
        <p:nvSpPr>
          <p:cNvPr id="20" name="Rechteck: abgeschrägt 19">
            <a:hlinkClick r:id="rId6" action="ppaction://hlinksldjump"/>
            <a:extLst>
              <a:ext uri="{FF2B5EF4-FFF2-40B4-BE49-F238E27FC236}">
                <a16:creationId xmlns:a16="http://schemas.microsoft.com/office/drawing/2014/main" id="{DBDF8160-9573-491B-9AEE-79B73EB9D58C}"/>
              </a:ext>
            </a:extLst>
          </p:cNvPr>
          <p:cNvSpPr/>
          <p:nvPr/>
        </p:nvSpPr>
        <p:spPr>
          <a:xfrm>
            <a:off x="618453" y="5557452"/>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Keine Hilfe</a:t>
            </a:r>
          </a:p>
        </p:txBody>
      </p:sp>
      <p:sp>
        <p:nvSpPr>
          <p:cNvPr id="21" name="Rechteck: abgeschrägt 20">
            <a:hlinkClick r:id="rId7" action="ppaction://hlinksldjump"/>
            <a:extLst>
              <a:ext uri="{FF2B5EF4-FFF2-40B4-BE49-F238E27FC236}">
                <a16:creationId xmlns:a16="http://schemas.microsoft.com/office/drawing/2014/main" id="{F923779B-A93F-4DDC-80C7-6F9D055384E8}"/>
              </a:ext>
            </a:extLst>
          </p:cNvPr>
          <p:cNvSpPr/>
          <p:nvPr/>
        </p:nvSpPr>
        <p:spPr>
          <a:xfrm>
            <a:off x="8688787"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Viel Hilfe</a:t>
            </a:r>
          </a:p>
        </p:txBody>
      </p:sp>
      <p:pic>
        <p:nvPicPr>
          <p:cNvPr id="22" name="Grafik 21" descr="Ein Bild, das Vektorgrafiken enthält.&#10;&#10;Automatisch generierte Beschreibung">
            <a:hlinkClick r:id="rId7" action="ppaction://hlinksldjump"/>
            <a:extLst>
              <a:ext uri="{FF2B5EF4-FFF2-40B4-BE49-F238E27FC236}">
                <a16:creationId xmlns:a16="http://schemas.microsoft.com/office/drawing/2014/main" id="{3527A879-8CA4-4172-8CE4-F45B79824B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9213307" y="4175043"/>
            <a:ext cx="1267735" cy="1679816"/>
          </a:xfrm>
          <a:prstGeom prst="rect">
            <a:avLst/>
          </a:prstGeom>
        </p:spPr>
      </p:pic>
    </p:spTree>
    <p:extLst>
      <p:ext uri="{BB962C8B-B14F-4D97-AF65-F5344CB8AC3E}">
        <p14:creationId xmlns:p14="http://schemas.microsoft.com/office/powerpoint/2010/main" val="179994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61C9E45D-F628-42A1-BAF4-4BA36AAF39BB}"/>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Textfeld 4">
            <a:extLst>
              <a:ext uri="{FF2B5EF4-FFF2-40B4-BE49-F238E27FC236}">
                <a16:creationId xmlns:a16="http://schemas.microsoft.com/office/drawing/2014/main" id="{D5C4A1AF-AF46-4653-BC5F-128A20991349}"/>
              </a:ext>
            </a:extLst>
          </p:cNvPr>
          <p:cNvSpPr txBox="1"/>
          <p:nvPr/>
        </p:nvSpPr>
        <p:spPr>
          <a:xfrm>
            <a:off x="2562577" y="414555"/>
            <a:ext cx="7066845" cy="4247317"/>
          </a:xfrm>
          <a:prstGeom prst="rect">
            <a:avLst/>
          </a:prstGeom>
          <a:noFill/>
        </p:spPr>
        <p:txBody>
          <a:bodyPr wrap="square" rtlCol="0">
            <a:spAutoFit/>
          </a:bodyPr>
          <a:lstStyle/>
          <a:p>
            <a:pPr algn="ctr"/>
            <a:r>
              <a:rPr lang="de-DE" sz="5400" dirty="0"/>
              <a:t>Ihr habt die Profi-Box gewählt. Holt sie euch und entscheidet euch nun für ein Hilfsangebot.</a:t>
            </a:r>
          </a:p>
        </p:txBody>
      </p:sp>
      <p:sp>
        <p:nvSpPr>
          <p:cNvPr id="16" name="Rechteck 15">
            <a:hlinkClick r:id="rId3" action="ppaction://hlinksldjump"/>
            <a:extLst>
              <a:ext uri="{FF2B5EF4-FFF2-40B4-BE49-F238E27FC236}">
                <a16:creationId xmlns:a16="http://schemas.microsoft.com/office/drawing/2014/main" id="{A4F9C527-5762-4B41-B3A2-B365176362B4}"/>
              </a:ext>
            </a:extLst>
          </p:cNvPr>
          <p:cNvSpPr/>
          <p:nvPr/>
        </p:nvSpPr>
        <p:spPr>
          <a:xfrm>
            <a:off x="-686613" y="-27612"/>
            <a:ext cx="1302563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abgeschrägt 17">
            <a:hlinkClick r:id="rId4" action="ppaction://hlinksldjump"/>
            <a:extLst>
              <a:ext uri="{FF2B5EF4-FFF2-40B4-BE49-F238E27FC236}">
                <a16:creationId xmlns:a16="http://schemas.microsoft.com/office/drawing/2014/main" id="{52C356A0-95B4-43CD-90BF-DA7EFAD202AE}"/>
              </a:ext>
            </a:extLst>
          </p:cNvPr>
          <p:cNvSpPr/>
          <p:nvPr/>
        </p:nvSpPr>
        <p:spPr>
          <a:xfrm>
            <a:off x="4653620"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Wenig Hilfe</a:t>
            </a:r>
          </a:p>
        </p:txBody>
      </p:sp>
      <p:pic>
        <p:nvPicPr>
          <p:cNvPr id="11" name="Grafik 10" descr="Ein Bild, das Vektorgrafiken enthält.&#10;&#10;Automatisch generierte Beschreibung">
            <a:hlinkClick r:id="rId4" action="ppaction://hlinksldjump"/>
            <a:extLst>
              <a:ext uri="{FF2B5EF4-FFF2-40B4-BE49-F238E27FC236}">
                <a16:creationId xmlns:a16="http://schemas.microsoft.com/office/drawing/2014/main" id="{968777C8-1F65-47F4-AFF1-8EE365C096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463676" y="4637932"/>
            <a:ext cx="848533" cy="1124351"/>
          </a:xfrm>
          <a:prstGeom prst="rect">
            <a:avLst/>
          </a:prstGeom>
        </p:spPr>
      </p:pic>
      <p:sp>
        <p:nvSpPr>
          <p:cNvPr id="6" name="Rechteck: abgeschrägt 5">
            <a:hlinkClick r:id="rId6" action="ppaction://hlinksldjump"/>
            <a:extLst>
              <a:ext uri="{FF2B5EF4-FFF2-40B4-BE49-F238E27FC236}">
                <a16:creationId xmlns:a16="http://schemas.microsoft.com/office/drawing/2014/main" id="{BB778D7D-7EE0-44F9-A885-46F36D47C6BC}"/>
              </a:ext>
            </a:extLst>
          </p:cNvPr>
          <p:cNvSpPr/>
          <p:nvPr/>
        </p:nvSpPr>
        <p:spPr>
          <a:xfrm>
            <a:off x="618453" y="5557452"/>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Keine Hilfe</a:t>
            </a:r>
          </a:p>
        </p:txBody>
      </p:sp>
      <p:sp>
        <p:nvSpPr>
          <p:cNvPr id="19" name="Rechteck: abgeschrägt 18">
            <a:hlinkClick r:id="rId7" action="ppaction://hlinksldjump"/>
            <a:extLst>
              <a:ext uri="{FF2B5EF4-FFF2-40B4-BE49-F238E27FC236}">
                <a16:creationId xmlns:a16="http://schemas.microsoft.com/office/drawing/2014/main" id="{6ED84351-9AAD-4FCC-B1E4-5B4F679625F9}"/>
              </a:ext>
            </a:extLst>
          </p:cNvPr>
          <p:cNvSpPr/>
          <p:nvPr/>
        </p:nvSpPr>
        <p:spPr>
          <a:xfrm>
            <a:off x="8688787" y="5557451"/>
            <a:ext cx="2345167" cy="880931"/>
          </a:xfrm>
          <a:prstGeom prst="beve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solidFill>
                  <a:schemeClr val="tx1"/>
                </a:solidFill>
              </a:rPr>
              <a:t>Viel Hilfe</a:t>
            </a:r>
          </a:p>
        </p:txBody>
      </p:sp>
      <p:pic>
        <p:nvPicPr>
          <p:cNvPr id="20" name="Grafik 19" descr="Ein Bild, das Vektorgrafiken enthält.&#10;&#10;Automatisch generierte Beschreibung">
            <a:hlinkClick r:id="rId7" action="ppaction://hlinksldjump"/>
            <a:extLst>
              <a:ext uri="{FF2B5EF4-FFF2-40B4-BE49-F238E27FC236}">
                <a16:creationId xmlns:a16="http://schemas.microsoft.com/office/drawing/2014/main" id="{E760A21C-FA7E-43E7-A781-014E9B1323A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9213307" y="4175043"/>
            <a:ext cx="1267735" cy="1679816"/>
          </a:xfrm>
          <a:prstGeom prst="rect">
            <a:avLst/>
          </a:prstGeom>
        </p:spPr>
      </p:pic>
    </p:spTree>
    <p:extLst>
      <p:ext uri="{BB962C8B-B14F-4D97-AF65-F5344CB8AC3E}">
        <p14:creationId xmlns:p14="http://schemas.microsoft.com/office/powerpoint/2010/main" val="2397943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descr="Ein Bild, das Natur, Boot enthält.&#10;&#10;Automatisch generierte Beschreibung">
            <a:extLst>
              <a:ext uri="{FF2B5EF4-FFF2-40B4-BE49-F238E27FC236}">
                <a16:creationId xmlns:a16="http://schemas.microsoft.com/office/drawing/2014/main" id="{506D5DC0-48FF-45E3-A4F1-DD7C60113F90}"/>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2" name="Textfeld 1">
            <a:extLst>
              <a:ext uri="{FF2B5EF4-FFF2-40B4-BE49-F238E27FC236}">
                <a16:creationId xmlns:a16="http://schemas.microsoft.com/office/drawing/2014/main" id="{05E0EA43-A1FF-4BA1-9276-405F150642D4}"/>
              </a:ext>
            </a:extLst>
          </p:cNvPr>
          <p:cNvSpPr txBox="1"/>
          <p:nvPr/>
        </p:nvSpPr>
        <p:spPr>
          <a:xfrm>
            <a:off x="150248" y="369884"/>
            <a:ext cx="11939451" cy="569387"/>
          </a:xfrm>
          <a:prstGeom prst="rect">
            <a:avLst/>
          </a:prstGeom>
          <a:noFill/>
        </p:spPr>
        <p:txBody>
          <a:bodyPr wrap="square" rtlCol="0">
            <a:spAutoFit/>
          </a:bodyPr>
          <a:lstStyle/>
          <a:p>
            <a:r>
              <a:rPr lang="de-DE" sz="3100" b="1" dirty="0"/>
              <a:t>Hier findest du alle kleinen Hilfen zu den Experimenten auf einen Blick:</a:t>
            </a:r>
          </a:p>
        </p:txBody>
      </p:sp>
      <p:sp>
        <p:nvSpPr>
          <p:cNvPr id="35" name="Rechtwinkliges Dreieck 34">
            <a:extLst>
              <a:ext uri="{FF2B5EF4-FFF2-40B4-BE49-F238E27FC236}">
                <a16:creationId xmlns:a16="http://schemas.microsoft.com/office/drawing/2014/main" id="{434DE2EF-BFCC-4F12-BC8E-87F377954F99}"/>
              </a:ext>
            </a:extLst>
          </p:cNvPr>
          <p:cNvSpPr/>
          <p:nvPr/>
        </p:nvSpPr>
        <p:spPr>
          <a:xfrm flipH="1">
            <a:off x="47949" y="2340757"/>
            <a:ext cx="12144051" cy="2550632"/>
          </a:xfrm>
          <a:prstGeom prst="rtTriangle">
            <a:avLst/>
          </a:prstGeom>
          <a:solidFill>
            <a:schemeClr val="accent4">
              <a:alpha val="52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7C9C28FB-0C26-44C2-86FB-608FB1A0F607}"/>
              </a:ext>
            </a:extLst>
          </p:cNvPr>
          <p:cNvGrpSpPr/>
          <p:nvPr/>
        </p:nvGrpSpPr>
        <p:grpSpPr>
          <a:xfrm>
            <a:off x="3573832" y="1756880"/>
            <a:ext cx="1868459" cy="2524868"/>
            <a:chOff x="2765210" y="1684377"/>
            <a:chExt cx="2072938" cy="3026406"/>
          </a:xfrm>
        </p:grpSpPr>
        <p:sp>
          <p:nvSpPr>
            <p:cNvPr id="16" name="Rechteck: abgerundete Ecken 15">
              <a:extLst>
                <a:ext uri="{FF2B5EF4-FFF2-40B4-BE49-F238E27FC236}">
                  <a16:creationId xmlns:a16="http://schemas.microsoft.com/office/drawing/2014/main" id="{782ED0D8-1096-4E6B-AC95-F19CD277B4F4}"/>
                </a:ext>
              </a:extLst>
            </p:cNvPr>
            <p:cNvSpPr/>
            <p:nvPr/>
          </p:nvSpPr>
          <p:spPr>
            <a:xfrm>
              <a:off x="2765210" y="1684377"/>
              <a:ext cx="2057400" cy="302640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795DCCAE-D727-4424-B2CD-D83BF94A6CA6}"/>
                </a:ext>
              </a:extLst>
            </p:cNvPr>
            <p:cNvSpPr txBox="1"/>
            <p:nvPr/>
          </p:nvSpPr>
          <p:spPr>
            <a:xfrm>
              <a:off x="2795086" y="2213423"/>
              <a:ext cx="2043062" cy="848500"/>
            </a:xfrm>
            <a:prstGeom prst="rect">
              <a:avLst/>
            </a:prstGeom>
            <a:noFill/>
          </p:spPr>
          <p:txBody>
            <a:bodyPr wrap="square" rtlCol="0">
              <a:spAutoFit/>
            </a:bodyPr>
            <a:lstStyle/>
            <a:p>
              <a:pPr algn="ctr"/>
              <a:r>
                <a:rPr lang="de-DE" sz="2000" b="1" dirty="0">
                  <a:solidFill>
                    <a:schemeClr val="bg1">
                      <a:lumMod val="95000"/>
                    </a:schemeClr>
                  </a:solidFill>
                </a:rPr>
                <a:t>Infos zu Trennverfahren</a:t>
              </a:r>
            </a:p>
          </p:txBody>
        </p:sp>
      </p:grpSp>
      <p:sp>
        <p:nvSpPr>
          <p:cNvPr id="18" name="Rechteck: abgerundete Ecken 17">
            <a:extLst>
              <a:ext uri="{FF2B5EF4-FFF2-40B4-BE49-F238E27FC236}">
                <a16:creationId xmlns:a16="http://schemas.microsoft.com/office/drawing/2014/main" id="{7562DF09-B978-4899-8A24-00F78D18BB1B}"/>
              </a:ext>
            </a:extLst>
          </p:cNvPr>
          <p:cNvSpPr/>
          <p:nvPr/>
        </p:nvSpPr>
        <p:spPr>
          <a:xfrm>
            <a:off x="6748301" y="1761600"/>
            <a:ext cx="1854454"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endParaRPr lang="de-DE" dirty="0">
              <a:solidFill>
                <a:schemeClr val="bg1">
                  <a:lumMod val="95000"/>
                </a:schemeClr>
              </a:solidFill>
            </a:endParaRPr>
          </a:p>
        </p:txBody>
      </p:sp>
      <p:sp>
        <p:nvSpPr>
          <p:cNvPr id="19" name="Textfeld 18">
            <a:extLst>
              <a:ext uri="{FF2B5EF4-FFF2-40B4-BE49-F238E27FC236}">
                <a16:creationId xmlns:a16="http://schemas.microsoft.com/office/drawing/2014/main" id="{40328E04-646A-459B-9890-1180045CC3B2}"/>
              </a:ext>
            </a:extLst>
          </p:cNvPr>
          <p:cNvSpPr txBox="1"/>
          <p:nvPr/>
        </p:nvSpPr>
        <p:spPr>
          <a:xfrm>
            <a:off x="6875378" y="1804386"/>
            <a:ext cx="1665574" cy="1600438"/>
          </a:xfrm>
          <a:prstGeom prst="rect">
            <a:avLst/>
          </a:prstGeom>
          <a:noFill/>
        </p:spPr>
        <p:txBody>
          <a:bodyPr wrap="square" rtlCol="0">
            <a:spAutoFit/>
          </a:bodyPr>
          <a:lstStyle/>
          <a:p>
            <a:pPr algn="ctr"/>
            <a:r>
              <a:rPr lang="de-DE" sz="2000" b="1" dirty="0">
                <a:solidFill>
                  <a:schemeClr val="bg1">
                    <a:lumMod val="95000"/>
                  </a:schemeClr>
                </a:solidFill>
              </a:rPr>
              <a:t>Material-vorschläge zum Experiment</a:t>
            </a:r>
          </a:p>
          <a:p>
            <a:endParaRPr lang="de-DE" dirty="0"/>
          </a:p>
        </p:txBody>
      </p:sp>
      <p:sp>
        <p:nvSpPr>
          <p:cNvPr id="20" name="Rechteck: abgerundete Ecken 19">
            <a:extLst>
              <a:ext uri="{FF2B5EF4-FFF2-40B4-BE49-F238E27FC236}">
                <a16:creationId xmlns:a16="http://schemas.microsoft.com/office/drawing/2014/main" id="{5F18C736-A8ED-4BF2-BE9F-1BC60E51AB6F}"/>
              </a:ext>
            </a:extLst>
          </p:cNvPr>
          <p:cNvSpPr/>
          <p:nvPr/>
        </p:nvSpPr>
        <p:spPr>
          <a:xfrm>
            <a:off x="467153" y="1814196"/>
            <a:ext cx="1884485" cy="252486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1" name="Textfeld 20">
            <a:extLst>
              <a:ext uri="{FF2B5EF4-FFF2-40B4-BE49-F238E27FC236}">
                <a16:creationId xmlns:a16="http://schemas.microsoft.com/office/drawing/2014/main" id="{DFEA4FF1-CF71-458C-BDDD-4419BFC12963}"/>
              </a:ext>
            </a:extLst>
          </p:cNvPr>
          <p:cNvSpPr txBox="1"/>
          <p:nvPr/>
        </p:nvSpPr>
        <p:spPr>
          <a:xfrm>
            <a:off x="666203" y="2337964"/>
            <a:ext cx="1743075" cy="1477328"/>
          </a:xfrm>
          <a:prstGeom prst="rect">
            <a:avLst/>
          </a:prstGeom>
          <a:noFill/>
        </p:spPr>
        <p:txBody>
          <a:bodyPr wrap="square" rtlCol="0">
            <a:spAutoFit/>
          </a:bodyPr>
          <a:lstStyle/>
          <a:p>
            <a:r>
              <a:rPr lang="de-DE" dirty="0">
                <a:solidFill>
                  <a:schemeClr val="bg1">
                    <a:lumMod val="95000"/>
                  </a:schemeClr>
                </a:solidFill>
              </a:rPr>
              <a:t>Überlege dir, welche Materialien du benötigst und welche nicht.</a:t>
            </a:r>
          </a:p>
        </p:txBody>
      </p:sp>
      <p:sp>
        <p:nvSpPr>
          <p:cNvPr id="24" name="Rechteck: abgerundete Ecken 23">
            <a:extLst>
              <a:ext uri="{FF2B5EF4-FFF2-40B4-BE49-F238E27FC236}">
                <a16:creationId xmlns:a16="http://schemas.microsoft.com/office/drawing/2014/main" id="{412A86FC-9F66-48F3-9432-91EDD3938B4A}"/>
              </a:ext>
            </a:extLst>
          </p:cNvPr>
          <p:cNvSpPr/>
          <p:nvPr/>
        </p:nvSpPr>
        <p:spPr>
          <a:xfrm>
            <a:off x="9848212" y="1756880"/>
            <a:ext cx="1854453"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6" name="Textfeld 25">
            <a:extLst>
              <a:ext uri="{FF2B5EF4-FFF2-40B4-BE49-F238E27FC236}">
                <a16:creationId xmlns:a16="http://schemas.microsoft.com/office/drawing/2014/main" id="{36876885-D782-4F8B-8243-8B908A420255}"/>
              </a:ext>
            </a:extLst>
          </p:cNvPr>
          <p:cNvSpPr txBox="1"/>
          <p:nvPr/>
        </p:nvSpPr>
        <p:spPr>
          <a:xfrm>
            <a:off x="10236384" y="1961685"/>
            <a:ext cx="1516347" cy="1015663"/>
          </a:xfrm>
          <a:prstGeom prst="rect">
            <a:avLst/>
          </a:prstGeom>
          <a:noFill/>
        </p:spPr>
        <p:txBody>
          <a:bodyPr wrap="square" rtlCol="0">
            <a:spAutoFit/>
          </a:bodyPr>
          <a:lstStyle/>
          <a:p>
            <a:r>
              <a:rPr lang="de-DE" sz="2000" b="1" dirty="0">
                <a:solidFill>
                  <a:schemeClr val="bg1">
                    <a:lumMod val="95000"/>
                  </a:schemeClr>
                </a:solidFill>
              </a:rPr>
              <a:t>Konkrete Versuchs-anleitung</a:t>
            </a:r>
          </a:p>
        </p:txBody>
      </p:sp>
      <p:sp>
        <p:nvSpPr>
          <p:cNvPr id="36" name="Textfeld 35">
            <a:extLst>
              <a:ext uri="{FF2B5EF4-FFF2-40B4-BE49-F238E27FC236}">
                <a16:creationId xmlns:a16="http://schemas.microsoft.com/office/drawing/2014/main" id="{30A74531-440D-4AD9-B53A-6FBB26F20F8B}"/>
              </a:ext>
            </a:extLst>
          </p:cNvPr>
          <p:cNvSpPr txBox="1"/>
          <p:nvPr/>
        </p:nvSpPr>
        <p:spPr>
          <a:xfrm>
            <a:off x="47949" y="4920764"/>
            <a:ext cx="1743075" cy="369332"/>
          </a:xfrm>
          <a:prstGeom prst="rect">
            <a:avLst/>
          </a:prstGeom>
          <a:noFill/>
        </p:spPr>
        <p:txBody>
          <a:bodyPr wrap="square" rtlCol="0">
            <a:spAutoFit/>
          </a:bodyPr>
          <a:lstStyle/>
          <a:p>
            <a:r>
              <a:rPr lang="de-DE" dirty="0"/>
              <a:t>Kleine Hilfe</a:t>
            </a:r>
          </a:p>
        </p:txBody>
      </p:sp>
      <p:sp>
        <p:nvSpPr>
          <p:cNvPr id="37" name="Textfeld 36">
            <a:extLst>
              <a:ext uri="{FF2B5EF4-FFF2-40B4-BE49-F238E27FC236}">
                <a16:creationId xmlns:a16="http://schemas.microsoft.com/office/drawing/2014/main" id="{5C1498F1-38C1-484D-824A-EA59663CBAC2}"/>
              </a:ext>
            </a:extLst>
          </p:cNvPr>
          <p:cNvSpPr txBox="1"/>
          <p:nvPr/>
        </p:nvSpPr>
        <p:spPr>
          <a:xfrm>
            <a:off x="10301098" y="4891389"/>
            <a:ext cx="1899223" cy="369332"/>
          </a:xfrm>
          <a:prstGeom prst="rect">
            <a:avLst/>
          </a:prstGeom>
          <a:noFill/>
        </p:spPr>
        <p:txBody>
          <a:bodyPr wrap="square" rtlCol="0">
            <a:spAutoFit/>
          </a:bodyPr>
          <a:lstStyle/>
          <a:p>
            <a:r>
              <a:rPr lang="de-DE" dirty="0"/>
              <a:t>Riesengroße  Hilfe</a:t>
            </a:r>
          </a:p>
        </p:txBody>
      </p:sp>
      <p:sp>
        <p:nvSpPr>
          <p:cNvPr id="38" name="Durchsichtiges Layer">
            <a:hlinkClick r:id="rId3"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8" name="Gruppieren 27">
            <a:extLst>
              <a:ext uri="{FF2B5EF4-FFF2-40B4-BE49-F238E27FC236}">
                <a16:creationId xmlns:a16="http://schemas.microsoft.com/office/drawing/2014/main" id="{E0C195F8-89AD-4616-8AAF-269482209EB6}"/>
              </a:ext>
            </a:extLst>
          </p:cNvPr>
          <p:cNvGrpSpPr/>
          <p:nvPr/>
        </p:nvGrpSpPr>
        <p:grpSpPr>
          <a:xfrm>
            <a:off x="269336" y="5858305"/>
            <a:ext cx="3138314" cy="691853"/>
            <a:chOff x="10304238" y="5472538"/>
            <a:chExt cx="2094838" cy="1056537"/>
          </a:xfrm>
          <a:solidFill>
            <a:schemeClr val="bg1">
              <a:lumMod val="75000"/>
            </a:schemeClr>
          </a:solidFill>
        </p:grpSpPr>
        <p:sp>
          <p:nvSpPr>
            <p:cNvPr id="29" name="Pfeil: nach rechts 28">
              <a:hlinkClick r:id="rId4" action="ppaction://hlinksldjump"/>
              <a:extLst>
                <a:ext uri="{FF2B5EF4-FFF2-40B4-BE49-F238E27FC236}">
                  <a16:creationId xmlns:a16="http://schemas.microsoft.com/office/drawing/2014/main" id="{CD8C1E06-5DD1-45D1-A6EB-EF8F0A431007}"/>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hlinkClick r:id="rId4" action="ppaction://hlinksldjump"/>
              <a:extLst>
                <a:ext uri="{FF2B5EF4-FFF2-40B4-BE49-F238E27FC236}">
                  <a16:creationId xmlns:a16="http://schemas.microsoft.com/office/drawing/2014/main" id="{9DA82E71-FE44-478B-955A-D373C90297ED}"/>
                </a:ext>
              </a:extLst>
            </p:cNvPr>
            <p:cNvSpPr txBox="1"/>
            <p:nvPr/>
          </p:nvSpPr>
          <p:spPr>
            <a:xfrm>
              <a:off x="10424805" y="5723719"/>
              <a:ext cx="1974271" cy="517010"/>
            </a:xfrm>
            <a:prstGeom prst="rect">
              <a:avLst/>
            </a:prstGeom>
            <a:noFill/>
          </p:spPr>
          <p:txBody>
            <a:bodyPr wrap="square" rtlCol="0">
              <a:spAutoFit/>
            </a:bodyPr>
            <a:lstStyle/>
            <a:p>
              <a:r>
                <a:rPr lang="de-DE" sz="1600" dirty="0"/>
                <a:t>Experiment beendet?</a:t>
              </a:r>
            </a:p>
          </p:txBody>
        </p:sp>
      </p:grpSp>
      <p:sp>
        <p:nvSpPr>
          <p:cNvPr id="32" name="Textfeld 31">
            <a:hlinkClick r:id="rId3" action="ppaction://hlinksldjump"/>
            <a:extLst>
              <a:ext uri="{FF2B5EF4-FFF2-40B4-BE49-F238E27FC236}">
                <a16:creationId xmlns:a16="http://schemas.microsoft.com/office/drawing/2014/main" id="{CC7EC4FD-F768-43DC-8B2D-7BF1CD24DA4E}"/>
              </a:ext>
            </a:extLst>
          </p:cNvPr>
          <p:cNvSpPr txBox="1"/>
          <p:nvPr/>
        </p:nvSpPr>
        <p:spPr>
          <a:xfrm>
            <a:off x="6797829" y="335921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3" name="Textfeld 32">
            <a:hlinkClick r:id="rId3" action="ppaction://hlinksldjump"/>
            <a:extLst>
              <a:ext uri="{FF2B5EF4-FFF2-40B4-BE49-F238E27FC236}">
                <a16:creationId xmlns:a16="http://schemas.microsoft.com/office/drawing/2014/main" id="{83D34636-5644-4467-900E-B5A055B1CF7B}"/>
              </a:ext>
            </a:extLst>
          </p:cNvPr>
          <p:cNvSpPr txBox="1"/>
          <p:nvPr/>
        </p:nvSpPr>
        <p:spPr>
          <a:xfrm>
            <a:off x="9881737" y="335449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1" name="Textfeld 30">
            <a:hlinkClick r:id="rId3" action="ppaction://hlinksldjump"/>
            <a:extLst>
              <a:ext uri="{FF2B5EF4-FFF2-40B4-BE49-F238E27FC236}">
                <a16:creationId xmlns:a16="http://schemas.microsoft.com/office/drawing/2014/main" id="{28A9ABA0-5EAB-442D-8926-3C2CFB5F630B}"/>
              </a:ext>
            </a:extLst>
          </p:cNvPr>
          <p:cNvSpPr txBox="1"/>
          <p:nvPr/>
        </p:nvSpPr>
        <p:spPr>
          <a:xfrm>
            <a:off x="3624199" y="3367803"/>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25" name="Textfeld 24">
            <a:hlinkClick r:id="rId5" action="ppaction://hlinksldjump"/>
            <a:extLst>
              <a:ext uri="{FF2B5EF4-FFF2-40B4-BE49-F238E27FC236}">
                <a16:creationId xmlns:a16="http://schemas.microsoft.com/office/drawing/2014/main" id="{6E45014D-0951-4654-90AB-96D47A517378}"/>
              </a:ext>
            </a:extLst>
          </p:cNvPr>
          <p:cNvSpPr txBox="1"/>
          <p:nvPr/>
        </p:nvSpPr>
        <p:spPr>
          <a:xfrm>
            <a:off x="3616838" y="3367803"/>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Wirklich???</a:t>
            </a:r>
          </a:p>
        </p:txBody>
      </p:sp>
      <p:sp>
        <p:nvSpPr>
          <p:cNvPr id="27" name="Textfeld 26">
            <a:hlinkClick r:id="rId6" action="ppaction://hlinksldjump"/>
            <a:extLst>
              <a:ext uri="{FF2B5EF4-FFF2-40B4-BE49-F238E27FC236}">
                <a16:creationId xmlns:a16="http://schemas.microsoft.com/office/drawing/2014/main" id="{533D0B69-B8B0-46E5-951B-E26BFA2B64E6}"/>
              </a:ext>
            </a:extLst>
          </p:cNvPr>
          <p:cNvSpPr txBox="1"/>
          <p:nvPr/>
        </p:nvSpPr>
        <p:spPr>
          <a:xfrm>
            <a:off x="6788761" y="3367156"/>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Dein Ernst?</a:t>
            </a:r>
          </a:p>
        </p:txBody>
      </p:sp>
      <p:sp>
        <p:nvSpPr>
          <p:cNvPr id="34" name="Textfeld 33">
            <a:hlinkClick r:id="rId7" action="ppaction://hlinksldjump"/>
            <a:extLst>
              <a:ext uri="{FF2B5EF4-FFF2-40B4-BE49-F238E27FC236}">
                <a16:creationId xmlns:a16="http://schemas.microsoft.com/office/drawing/2014/main" id="{A50745F8-F11F-474E-8A94-39E0515341A5}"/>
              </a:ext>
            </a:extLst>
          </p:cNvPr>
          <p:cNvSpPr txBox="1"/>
          <p:nvPr/>
        </p:nvSpPr>
        <p:spPr>
          <a:xfrm>
            <a:off x="9881737" y="3353627"/>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Nee, echt?</a:t>
            </a:r>
          </a:p>
        </p:txBody>
      </p:sp>
    </p:spTree>
    <p:extLst>
      <p:ext uri="{BB962C8B-B14F-4D97-AF65-F5344CB8AC3E}">
        <p14:creationId xmlns:p14="http://schemas.microsoft.com/office/powerpoint/2010/main" val="693299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5" grpId="0" animBg="1"/>
      <p:bldP spid="27"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3" name="Gruppieren 2">
            <a:extLst>
              <a:ext uri="{FF2B5EF4-FFF2-40B4-BE49-F238E27FC236}">
                <a16:creationId xmlns:a16="http://schemas.microsoft.com/office/drawing/2014/main" id="{555AF220-68DC-4691-9BAF-7C25D57907E4}"/>
              </a:ext>
            </a:extLst>
          </p:cNvPr>
          <p:cNvGrpSpPr/>
          <p:nvPr/>
        </p:nvGrpSpPr>
        <p:grpSpPr>
          <a:xfrm>
            <a:off x="220854" y="222211"/>
            <a:ext cx="2567503" cy="2894088"/>
            <a:chOff x="2635652" y="1250897"/>
            <a:chExt cx="2567503" cy="2894088"/>
          </a:xfrm>
        </p:grpSpPr>
        <p:sp>
          <p:nvSpPr>
            <p:cNvPr id="5" name="Rechteck: abgerundete Ecken 4">
              <a:extLst>
                <a:ext uri="{FF2B5EF4-FFF2-40B4-BE49-F238E27FC236}">
                  <a16:creationId xmlns:a16="http://schemas.microsoft.com/office/drawing/2014/main" id="{3B167C39-FCAF-47E7-A6C3-5EBAA3F7602E}"/>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7645" y="1462740"/>
              <a:ext cx="2315510" cy="2585323"/>
            </a:xfrm>
            <a:prstGeom prst="rect">
              <a:avLst/>
            </a:prstGeom>
            <a:noFill/>
          </p:spPr>
          <p:txBody>
            <a:bodyPr wrap="square" rtlCol="0">
              <a:spAutoFit/>
            </a:bodyPr>
            <a:lstStyle/>
            <a:p>
              <a:r>
                <a:rPr lang="de-DE" dirty="0">
                  <a:latin typeface="Bradley Hand ITC" panose="03070402050302030203" pitchFamily="66" charset="0"/>
                </a:rPr>
                <a:t>Die Stoffe bestehen aus unterschiedlich großen Teilchen. Im Sieb befinden sich kleine Löcher. Kleine Teilchen können diese passieren, Große bleiben im Sieb zurück.</a:t>
              </a:r>
              <a:endParaRPr lang="de-DE" dirty="0"/>
            </a:p>
          </p:txBody>
        </p:sp>
      </p:grpSp>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20854" y="222209"/>
            <a:ext cx="2567503" cy="2894088"/>
            <a:chOff x="3741962" y="1217550"/>
            <a:chExt cx="4044141" cy="4422895"/>
          </a:xfrm>
        </p:grpSpPr>
        <p:sp>
          <p:nvSpPr>
            <p:cNvPr id="18" name="Rechteck: abgerundete Ecken 17">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solidFill>
              <a:schemeClr val="bg1">
                <a:lumMod val="5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5" name="Textfeld 14">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noFill/>
          </p:spPr>
          <p:txBody>
            <a:bodyPr wrap="square" rtlCol="0">
              <a:spAutoFit/>
            </a:bodyPr>
            <a:lstStyle/>
            <a:p>
              <a:pPr algn="ctr"/>
              <a:r>
                <a:rPr lang="de-DE" sz="3200" dirty="0">
                  <a:solidFill>
                    <a:schemeClr val="bg1">
                      <a:lumMod val="95000"/>
                    </a:schemeClr>
                  </a:solidFill>
                </a:rPr>
                <a:t>Sieben</a:t>
              </a:r>
              <a:r>
                <a:rPr lang="de-DE" sz="3200" dirty="0"/>
                <a:t> </a:t>
              </a:r>
            </a:p>
          </p:txBody>
        </p:sp>
      </p:grpSp>
      <p:grpSp>
        <p:nvGrpSpPr>
          <p:cNvPr id="31" name="Gruppieren 30">
            <a:extLst>
              <a:ext uri="{FF2B5EF4-FFF2-40B4-BE49-F238E27FC236}">
                <a16:creationId xmlns:a16="http://schemas.microsoft.com/office/drawing/2014/main" id="{89791046-6293-4B46-A585-D54A29D170A6}"/>
              </a:ext>
            </a:extLst>
          </p:cNvPr>
          <p:cNvGrpSpPr/>
          <p:nvPr/>
        </p:nvGrpSpPr>
        <p:grpSpPr>
          <a:xfrm>
            <a:off x="3009211" y="222211"/>
            <a:ext cx="2567503" cy="2894088"/>
            <a:chOff x="2635652" y="1250897"/>
            <a:chExt cx="2567503" cy="2894088"/>
          </a:xfrm>
        </p:grpSpPr>
        <p:sp>
          <p:nvSpPr>
            <p:cNvPr id="32" name="Rechteck: abgerundete Ecken 31">
              <a:extLst>
                <a:ext uri="{FF2B5EF4-FFF2-40B4-BE49-F238E27FC236}">
                  <a16:creationId xmlns:a16="http://schemas.microsoft.com/office/drawing/2014/main" id="{5B69B546-D66C-4A48-B23A-912768546CA1}"/>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Textfeld 32">
              <a:extLst>
                <a:ext uri="{FF2B5EF4-FFF2-40B4-BE49-F238E27FC236}">
                  <a16:creationId xmlns:a16="http://schemas.microsoft.com/office/drawing/2014/main" id="{B61C8C06-2997-4E1A-A86B-A8D25676DCB3}"/>
                </a:ext>
              </a:extLst>
            </p:cNvPr>
            <p:cNvSpPr txBox="1"/>
            <p:nvPr/>
          </p:nvSpPr>
          <p:spPr>
            <a:xfrm>
              <a:off x="2887645" y="1462740"/>
              <a:ext cx="2315510" cy="2031325"/>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Sortieren wird ein Gemisch aus zwei Feststoffen getrennt, indem z.B. mit einer Pinzette einer der beiden Feststoffe herausgesucht wird.</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013493" y="221731"/>
            <a:ext cx="2567503" cy="2894088"/>
            <a:chOff x="3741962" y="1217552"/>
            <a:chExt cx="4044141" cy="4422895"/>
          </a:xfrm>
          <a:solidFill>
            <a:schemeClr val="bg1">
              <a:lumMod val="50000"/>
            </a:schemeClr>
          </a:solidFill>
        </p:grpSpPr>
        <p:sp>
          <p:nvSpPr>
            <p:cNvPr id="35" name="Rechteck: abgerundete Ecken 34">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6" name="Textfeld 35">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3" name="Gruppieren 42">
            <a:extLst>
              <a:ext uri="{FF2B5EF4-FFF2-40B4-BE49-F238E27FC236}">
                <a16:creationId xmlns:a16="http://schemas.microsoft.com/office/drawing/2014/main" id="{5AE52898-E4D7-457C-9409-C7DF2B9E6C48}"/>
              </a:ext>
            </a:extLst>
          </p:cNvPr>
          <p:cNvGrpSpPr/>
          <p:nvPr/>
        </p:nvGrpSpPr>
        <p:grpSpPr>
          <a:xfrm>
            <a:off x="5949967" y="222210"/>
            <a:ext cx="2595885" cy="2894088"/>
            <a:chOff x="2635652" y="1250897"/>
            <a:chExt cx="2595885" cy="2894088"/>
          </a:xfrm>
        </p:grpSpPr>
        <p:sp>
          <p:nvSpPr>
            <p:cNvPr id="44" name="Rechteck: abgerundete Ecken 43">
              <a:extLst>
                <a:ext uri="{FF2B5EF4-FFF2-40B4-BE49-F238E27FC236}">
                  <a16:creationId xmlns:a16="http://schemas.microsoft.com/office/drawing/2014/main" id="{90CFE3A6-C068-445A-B615-06A9B2643D7D}"/>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Textfeld 44">
              <a:extLst>
                <a:ext uri="{FF2B5EF4-FFF2-40B4-BE49-F238E27FC236}">
                  <a16:creationId xmlns:a16="http://schemas.microsoft.com/office/drawing/2014/main" id="{18ACFE7B-5F23-48E9-BA61-725040292F40}"/>
                </a:ext>
              </a:extLst>
            </p:cNvPr>
            <p:cNvSpPr txBox="1"/>
            <p:nvPr/>
          </p:nvSpPr>
          <p:spPr>
            <a:xfrm>
              <a:off x="2781685" y="1271090"/>
              <a:ext cx="2449852" cy="2862322"/>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Filtrieren wird ein Gemisch aus einer Flüssigkeit und einem Feststoff getrennt. Ein Filter ist ein weiches Papier mit extrem kleinen Löchern. Je nach Filter können die Löcher unterschiedlich klein sein.</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5946468" y="221731"/>
            <a:ext cx="2567503" cy="2894088"/>
            <a:chOff x="3741962" y="1216821"/>
            <a:chExt cx="4044141" cy="4422895"/>
          </a:xfrm>
          <a:solidFill>
            <a:schemeClr val="bg1">
              <a:lumMod val="50000"/>
            </a:schemeClr>
          </a:solidFill>
        </p:grpSpPr>
        <p:sp>
          <p:nvSpPr>
            <p:cNvPr id="47" name="Rechteck: abgerundete Ecken 46">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8" name="Textfeld 47">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49" name="Gruppieren 48">
            <a:extLst>
              <a:ext uri="{FF2B5EF4-FFF2-40B4-BE49-F238E27FC236}">
                <a16:creationId xmlns:a16="http://schemas.microsoft.com/office/drawing/2014/main" id="{A5C27B47-E971-4278-AC11-0DF2F0FA7101}"/>
              </a:ext>
            </a:extLst>
          </p:cNvPr>
          <p:cNvGrpSpPr/>
          <p:nvPr/>
        </p:nvGrpSpPr>
        <p:grpSpPr>
          <a:xfrm>
            <a:off x="8959178" y="247520"/>
            <a:ext cx="2567503" cy="2894088"/>
            <a:chOff x="2635652" y="1250897"/>
            <a:chExt cx="2567503" cy="2894088"/>
          </a:xfrm>
        </p:grpSpPr>
        <p:sp>
          <p:nvSpPr>
            <p:cNvPr id="50" name="Rechteck: abgerundete Ecken 49">
              <a:extLst>
                <a:ext uri="{FF2B5EF4-FFF2-40B4-BE49-F238E27FC236}">
                  <a16:creationId xmlns:a16="http://schemas.microsoft.com/office/drawing/2014/main" id="{F8E765ED-3B03-487F-9198-669A81018654}"/>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1" name="Textfeld 50">
              <a:extLst>
                <a:ext uri="{FF2B5EF4-FFF2-40B4-BE49-F238E27FC236}">
                  <a16:creationId xmlns:a16="http://schemas.microsoft.com/office/drawing/2014/main" id="{AF66920D-361E-40FF-AB93-FE5FDAB6096C}"/>
                </a:ext>
              </a:extLst>
            </p:cNvPr>
            <p:cNvSpPr txBox="1"/>
            <p:nvPr/>
          </p:nvSpPr>
          <p:spPr>
            <a:xfrm>
              <a:off x="2854981" y="1282662"/>
              <a:ext cx="2315510" cy="2862322"/>
            </a:xfrm>
            <a:prstGeom prst="rect">
              <a:avLst/>
            </a:prstGeom>
            <a:noFill/>
          </p:spPr>
          <p:txBody>
            <a:bodyPr wrap="square" rtlCol="0">
              <a:spAutoFit/>
            </a:bodyPr>
            <a:lstStyle/>
            <a:p>
              <a:r>
                <a:rPr lang="de-DE" dirty="0">
                  <a:latin typeface="Bradley Hand ITC" panose="03070402050302030203" pitchFamily="66" charset="0"/>
                </a:rPr>
                <a:t>Beim Sedimentieren wird ein Stoffgemisch aufgrund der unterschiedlichen Dichten getrennt. Der Feststoff mit der höheren Dichte setzt sich am Boden des Gefäßes ab.  </a:t>
              </a:r>
              <a:endParaRPr lang="de-DE" dirty="0"/>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8840365" y="263402"/>
            <a:ext cx="2834796" cy="2894088"/>
            <a:chOff x="3531451" y="1217552"/>
            <a:chExt cx="4465161" cy="4422895"/>
          </a:xfrm>
          <a:solidFill>
            <a:schemeClr val="bg1">
              <a:lumMod val="50000"/>
            </a:schemeClr>
          </a:solidFill>
        </p:grpSpPr>
        <p:sp>
          <p:nvSpPr>
            <p:cNvPr id="53" name="Rechteck: abgerundete Ecken 52">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4" name="Textfeld 53">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1" name="Gruppieren 60">
            <a:extLst>
              <a:ext uri="{FF2B5EF4-FFF2-40B4-BE49-F238E27FC236}">
                <a16:creationId xmlns:a16="http://schemas.microsoft.com/office/drawing/2014/main" id="{BFE325FD-2887-4C2E-9EBD-A0F5550F268C}"/>
              </a:ext>
            </a:extLst>
          </p:cNvPr>
          <p:cNvGrpSpPr/>
          <p:nvPr/>
        </p:nvGrpSpPr>
        <p:grpSpPr>
          <a:xfrm>
            <a:off x="3009211" y="3650027"/>
            <a:ext cx="2567503" cy="2894088"/>
            <a:chOff x="2635652" y="1250897"/>
            <a:chExt cx="2567503" cy="2894088"/>
          </a:xfrm>
        </p:grpSpPr>
        <p:sp>
          <p:nvSpPr>
            <p:cNvPr id="62" name="Rechteck: abgerundete Ecken 61">
              <a:extLst>
                <a:ext uri="{FF2B5EF4-FFF2-40B4-BE49-F238E27FC236}">
                  <a16:creationId xmlns:a16="http://schemas.microsoft.com/office/drawing/2014/main" id="{78BBCE63-66EB-489A-9020-C5AD5983DFB3}"/>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3" name="Textfeld 62">
              <a:extLst>
                <a:ext uri="{FF2B5EF4-FFF2-40B4-BE49-F238E27FC236}">
                  <a16:creationId xmlns:a16="http://schemas.microsoft.com/office/drawing/2014/main" id="{E4B08FEB-DECD-4FAB-8871-FCFED10CCF8D}"/>
                </a:ext>
              </a:extLst>
            </p:cNvPr>
            <p:cNvSpPr txBox="1"/>
            <p:nvPr/>
          </p:nvSpPr>
          <p:spPr>
            <a:xfrm>
              <a:off x="2755657" y="1346860"/>
              <a:ext cx="2447498" cy="2585323"/>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Eindampfen wird ein Gemisch aus einem Feststoff und einer Flüssigkeit getrennt. Das Gemisch wird so lange erhitzt, bis die Flüssigkeit verdampft ist. Der Feststoff bleibt zurück</a:t>
              </a:r>
              <a:r>
                <a:rPr lang="de-DE" dirty="0">
                  <a:latin typeface="Arial" panose="020B0604020202020204" pitchFamily="34" charset="0"/>
                  <a:cs typeface="Arial" panose="020B0604020202020204" pitchFamily="34" charset="0"/>
                </a:rPr>
                <a:t>.</a:t>
              </a: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014336" y="3649413"/>
            <a:ext cx="2567503" cy="2894088"/>
            <a:chOff x="3741962" y="1217552"/>
            <a:chExt cx="4044141" cy="4422895"/>
          </a:xfrm>
          <a:solidFill>
            <a:schemeClr val="bg1">
              <a:lumMod val="50000"/>
            </a:schemeClr>
          </a:solidFill>
        </p:grpSpPr>
        <p:sp>
          <p:nvSpPr>
            <p:cNvPr id="65" name="Rechteck: abgerundete Ecken 64">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6" name="Textfeld 65">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72" name="Gruppieren 71">
            <a:extLst>
              <a:ext uri="{FF2B5EF4-FFF2-40B4-BE49-F238E27FC236}">
                <a16:creationId xmlns:a16="http://schemas.microsoft.com/office/drawing/2014/main" id="{B7A46FF7-9685-4128-BCAE-B16A21B97CB7}"/>
              </a:ext>
            </a:extLst>
          </p:cNvPr>
          <p:cNvGrpSpPr/>
          <p:nvPr/>
        </p:nvGrpSpPr>
        <p:grpSpPr>
          <a:xfrm>
            <a:off x="220855" y="3650986"/>
            <a:ext cx="2567503" cy="2894088"/>
            <a:chOff x="1592456" y="3566669"/>
            <a:chExt cx="2567503" cy="2894088"/>
          </a:xfrm>
        </p:grpSpPr>
        <p:grpSp>
          <p:nvGrpSpPr>
            <p:cNvPr id="55" name="Gruppieren 54">
              <a:extLst>
                <a:ext uri="{FF2B5EF4-FFF2-40B4-BE49-F238E27FC236}">
                  <a16:creationId xmlns:a16="http://schemas.microsoft.com/office/drawing/2014/main" id="{6CEDE769-7D59-4C9D-9742-D83AF3D008D3}"/>
                </a:ext>
              </a:extLst>
            </p:cNvPr>
            <p:cNvGrpSpPr/>
            <p:nvPr/>
          </p:nvGrpSpPr>
          <p:grpSpPr>
            <a:xfrm>
              <a:off x="1592456" y="3566669"/>
              <a:ext cx="2567503" cy="2894088"/>
              <a:chOff x="2635652" y="1250897"/>
              <a:chExt cx="2567503" cy="2894088"/>
            </a:xfrm>
          </p:grpSpPr>
          <p:sp>
            <p:nvSpPr>
              <p:cNvPr id="56" name="Rechteck: abgerundete Ecken 55">
                <a:extLst>
                  <a:ext uri="{FF2B5EF4-FFF2-40B4-BE49-F238E27FC236}">
                    <a16:creationId xmlns:a16="http://schemas.microsoft.com/office/drawing/2014/main" id="{09C26F77-8096-4F92-9A28-D1EF80F4AB75}"/>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7" name="Textfeld 56">
                <a:extLst>
                  <a:ext uri="{FF2B5EF4-FFF2-40B4-BE49-F238E27FC236}">
                    <a16:creationId xmlns:a16="http://schemas.microsoft.com/office/drawing/2014/main" id="{F99F743F-71E1-463F-85A3-C2AC249C73E0}"/>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71" name="Rechteck 70">
              <a:extLst>
                <a:ext uri="{FF2B5EF4-FFF2-40B4-BE49-F238E27FC236}">
                  <a16:creationId xmlns:a16="http://schemas.microsoft.com/office/drawing/2014/main" id="{1CAD30BF-520D-4BBB-AD1F-FDFDC564A007}"/>
                </a:ext>
              </a:extLst>
            </p:cNvPr>
            <p:cNvSpPr/>
            <p:nvPr/>
          </p:nvSpPr>
          <p:spPr>
            <a:xfrm>
              <a:off x="1692618" y="3674794"/>
              <a:ext cx="2418397" cy="2585323"/>
            </a:xfrm>
            <a:prstGeom prst="rect">
              <a:avLst/>
            </a:prstGeom>
          </p:spPr>
          <p:txBody>
            <a:bodyPr wrap="square">
              <a:spAutoFit/>
            </a:bodyPr>
            <a:lstStyle/>
            <a:p>
              <a:r>
                <a:rPr lang="de-DE" dirty="0">
                  <a:latin typeface="Bradley Hand ITC" panose="03070402050302030203" pitchFamily="66" charset="0"/>
                  <a:cs typeface="Arial" panose="020B0604020202020204" pitchFamily="34" charset="0"/>
                </a:rPr>
                <a:t>Beim Dekantieren wird ein Stoffgemisch aufgrund der unterschiedlichen Dichte getrennt.</a:t>
              </a:r>
            </a:p>
            <a:p>
              <a:r>
                <a:rPr lang="de-DE" dirty="0">
                  <a:latin typeface="Bradley Hand ITC" panose="03070402050302030203" pitchFamily="66" charset="0"/>
                  <a:cs typeface="Arial" panose="020B0604020202020204" pitchFamily="34" charset="0"/>
                </a:rPr>
                <a:t>Die Flüssigkeit wird abgegossen, der feste Stoff bleibt im Ausgussgefäß zurück.</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20852" y="3647628"/>
            <a:ext cx="2567503" cy="2894088"/>
            <a:chOff x="3741962" y="1217552"/>
            <a:chExt cx="4044141" cy="4422895"/>
          </a:xfrm>
          <a:solidFill>
            <a:schemeClr val="bg1">
              <a:lumMod val="50000"/>
            </a:schemeClr>
          </a:solidFill>
        </p:grpSpPr>
        <p:sp>
          <p:nvSpPr>
            <p:cNvPr id="59" name="Rechteck: abgerundete Ecken 58">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0" name="Textfeld 59">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73" name="Gruppieren 72">
            <a:extLst>
              <a:ext uri="{FF2B5EF4-FFF2-40B4-BE49-F238E27FC236}">
                <a16:creationId xmlns:a16="http://schemas.microsoft.com/office/drawing/2014/main" id="{A7B6F3EA-93C8-4A62-A9DD-7B6EEF87843D}"/>
              </a:ext>
            </a:extLst>
          </p:cNvPr>
          <p:cNvGrpSpPr/>
          <p:nvPr/>
        </p:nvGrpSpPr>
        <p:grpSpPr>
          <a:xfrm>
            <a:off x="5963178" y="3656900"/>
            <a:ext cx="2693136" cy="2894088"/>
            <a:chOff x="2635652" y="1250897"/>
            <a:chExt cx="2693136" cy="2894088"/>
          </a:xfrm>
        </p:grpSpPr>
        <p:sp>
          <p:nvSpPr>
            <p:cNvPr id="74" name="Rechteck: abgerundete Ecken 73">
              <a:extLst>
                <a:ext uri="{FF2B5EF4-FFF2-40B4-BE49-F238E27FC236}">
                  <a16:creationId xmlns:a16="http://schemas.microsoft.com/office/drawing/2014/main" id="{65484642-4C73-40C8-AF14-14E054A89F6B}"/>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5" name="Textfeld 74">
              <a:extLst>
                <a:ext uri="{FF2B5EF4-FFF2-40B4-BE49-F238E27FC236}">
                  <a16:creationId xmlns:a16="http://schemas.microsoft.com/office/drawing/2014/main" id="{FBBD0983-329E-4EE0-A351-4062CECF7372}"/>
                </a:ext>
              </a:extLst>
            </p:cNvPr>
            <p:cNvSpPr txBox="1"/>
            <p:nvPr/>
          </p:nvSpPr>
          <p:spPr>
            <a:xfrm>
              <a:off x="2679318" y="1385598"/>
              <a:ext cx="2649470" cy="2624685"/>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Destillieren werden Flüssigkeiten mit unter-schiedlichen Siede-temperaturen getrennt. Die Flüssigkeit mit der niedrigeren </a:t>
              </a:r>
              <a:r>
                <a:rPr lang="de-DE" dirty="0" err="1">
                  <a:latin typeface="Bradley Hand ITC" panose="03070402050302030203" pitchFamily="66" charset="0"/>
                  <a:cs typeface="Arial" panose="020B0604020202020204" pitchFamily="34" charset="0"/>
                </a:rPr>
                <a:t>Siedetem-peratur</a:t>
              </a:r>
              <a:r>
                <a:rPr lang="de-DE" dirty="0">
                  <a:latin typeface="Bradley Hand ITC" panose="03070402050302030203" pitchFamily="66" charset="0"/>
                  <a:cs typeface="Arial" panose="020B0604020202020204" pitchFamily="34" charset="0"/>
                </a:rPr>
                <a:t> wird verdampft und durch Kondensation wieder aufgefangen. </a:t>
              </a:r>
              <a:endParaRPr lang="de-DE" dirty="0">
                <a:latin typeface="Arial" panose="020B0604020202020204" pitchFamily="34" charset="0"/>
                <a:cs typeface="Arial" panose="020B0604020202020204" pitchFamily="34" charset="0"/>
              </a:endParaRP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5969559" y="3638356"/>
            <a:ext cx="2567503" cy="2912632"/>
            <a:chOff x="3741962" y="1217552"/>
            <a:chExt cx="4044141" cy="4422895"/>
          </a:xfrm>
          <a:solidFill>
            <a:schemeClr val="bg1">
              <a:lumMod val="50000"/>
            </a:schemeClr>
          </a:solidFill>
        </p:grpSpPr>
        <p:sp>
          <p:nvSpPr>
            <p:cNvPr id="68" name="Rechteck: abgerundete Ecken 67">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9" name="Textfeld 68">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5" name="Gruppieren 84">
            <a:extLst>
              <a:ext uri="{FF2B5EF4-FFF2-40B4-BE49-F238E27FC236}">
                <a16:creationId xmlns:a16="http://schemas.microsoft.com/office/drawing/2014/main" id="{9FFA46CE-F8B4-426F-9D15-F02FC97391A5}"/>
              </a:ext>
            </a:extLst>
          </p:cNvPr>
          <p:cNvGrpSpPr/>
          <p:nvPr/>
        </p:nvGrpSpPr>
        <p:grpSpPr>
          <a:xfrm>
            <a:off x="8944832" y="3681111"/>
            <a:ext cx="2701150" cy="2894088"/>
            <a:chOff x="2635652" y="1250897"/>
            <a:chExt cx="2701150" cy="2894088"/>
          </a:xfrm>
        </p:grpSpPr>
        <p:sp>
          <p:nvSpPr>
            <p:cNvPr id="86" name="Rechteck: abgerundete Ecken 85">
              <a:extLst>
                <a:ext uri="{FF2B5EF4-FFF2-40B4-BE49-F238E27FC236}">
                  <a16:creationId xmlns:a16="http://schemas.microsoft.com/office/drawing/2014/main" id="{D6B01E33-3035-42B5-9C76-87DEB93DB660}"/>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7" name="Textfeld 86">
              <a:extLst>
                <a:ext uri="{FF2B5EF4-FFF2-40B4-BE49-F238E27FC236}">
                  <a16:creationId xmlns:a16="http://schemas.microsoft.com/office/drawing/2014/main" id="{4171C531-78F0-4262-88B5-8D8EFDC5E760}"/>
                </a:ext>
              </a:extLst>
            </p:cNvPr>
            <p:cNvSpPr txBox="1"/>
            <p:nvPr/>
          </p:nvSpPr>
          <p:spPr>
            <a:xfrm>
              <a:off x="2687332" y="1887321"/>
              <a:ext cx="2649470" cy="1477328"/>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Extrahieren werden Stoffe mithilfe eines Lösemittels aus einem Gemisch herausgetrennt.</a:t>
              </a:r>
            </a:p>
            <a:p>
              <a:endParaRPr lang="de-DE" dirty="0">
                <a:latin typeface="Bradley Hand ITC" panose="03070402050302030203" pitchFamily="66" charset="0"/>
                <a:cs typeface="Arial" panose="020B0604020202020204" pitchFamily="34" charset="0"/>
              </a:endParaRP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8945939" y="3681110"/>
            <a:ext cx="2567503" cy="2912632"/>
            <a:chOff x="3741962" y="1217552"/>
            <a:chExt cx="4044141" cy="4422895"/>
          </a:xfrm>
          <a:solidFill>
            <a:schemeClr val="bg1">
              <a:lumMod val="50000"/>
            </a:schemeClr>
          </a:solidFill>
        </p:grpSpPr>
        <p:sp>
          <p:nvSpPr>
            <p:cNvPr id="89" name="Rechteck: abgerundete Ecken 88">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90" name="Textfeld 89">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Tree>
    <p:extLst>
      <p:ext uri="{BB962C8B-B14F-4D97-AF65-F5344CB8AC3E}">
        <p14:creationId xmlns:p14="http://schemas.microsoft.com/office/powerpoint/2010/main" val="25459750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49"/>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childTnLst>
              </p:cTn>
              <p:nextCondLst>
                <p:cond evt="onClick" delay="0">
                  <p:tgtEl>
                    <p:spTgt spid="49"/>
                  </p:tgtEl>
                </p:cond>
              </p:nextCondLst>
            </p:seq>
            <p:seq concurrent="1" nextAc="seek">
              <p:cTn id="50" restart="whenNotActive" fill="hold" evtFilter="cancelBubble" nodeType="interactiveSeq">
                <p:stCondLst>
                  <p:cond evt="onClick" delay="0">
                    <p:tgtEl>
                      <p:spTgt spid="5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8"/>
                                        </p:tgtEl>
                                      </p:cBhvr>
                                    </p:animEffect>
                                    <p:set>
                                      <p:cBhvr>
                                        <p:cTn id="5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childTnLst>
                          </p:cTn>
                        </p:par>
                      </p:childTnLst>
                    </p:cTn>
                  </p:par>
                </p:childTnLst>
              </p:cTn>
              <p:nextCondLst>
                <p:cond evt="onClick" delay="0">
                  <p:tgtEl>
                    <p:spTgt spid="72"/>
                  </p:tgtEl>
                </p:cond>
              </p:nextCondLst>
            </p:seq>
            <p:seq concurrent="1" nextAc="seek">
              <p:cTn id="62" restart="whenNotActive" fill="hold" evtFilter="cancelBubble" nodeType="interactiveSeq">
                <p:stCondLst>
                  <p:cond evt="onClick" delay="0">
                    <p:tgtEl>
                      <p:spTgt spid="6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4"/>
                                        </p:tgtEl>
                                      </p:cBhvr>
                                    </p:animEffect>
                                    <p:set>
                                      <p:cBhvr>
                                        <p:cTn id="6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68" restart="whenNotActive" fill="hold" evtFilter="cancelBubble" nodeType="interactiveSeq">
                <p:stCondLst>
                  <p:cond evt="onClick" delay="0">
                    <p:tgtEl>
                      <p:spTgt spid="6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67"/>
                                        </p:tgtEl>
                                      </p:cBhvr>
                                    </p:animEffect>
                                    <p:set>
                                      <p:cBhvr>
                                        <p:cTn id="7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7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childTnLst>
                    </p:cTn>
                  </p:par>
                </p:childTnLst>
              </p:cTn>
              <p:nextCondLst>
                <p:cond evt="onClick" delay="0">
                  <p:tgtEl>
                    <p:spTgt spid="73"/>
                  </p:tgtEl>
                </p:cond>
              </p:nextCondLst>
            </p:seq>
            <p:seq concurrent="1" nextAc="seek">
              <p:cTn id="86" restart="whenNotActive" fill="hold" evtFilter="cancelBubble" nodeType="interactiveSeq">
                <p:stCondLst>
                  <p:cond evt="onClick" delay="0">
                    <p:tgtEl>
                      <p:spTgt spid="8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88"/>
                                        </p:tgtEl>
                                      </p:cBhvr>
                                    </p:animEffect>
                                    <p:set>
                                      <p:cBhvr>
                                        <p:cTn id="91"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92" restart="whenNotActive" fill="hold" evtFilter="cancelBubble" nodeType="interactiveSeq">
                <p:stCondLst>
                  <p:cond evt="onClick" delay="0">
                    <p:tgtEl>
                      <p:spTgt spid="85"/>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88"/>
                                        </p:tgtEl>
                                        <p:attrNameLst>
                                          <p:attrName>style.visibility</p:attrName>
                                        </p:attrNameLst>
                                      </p:cBhvr>
                                      <p:to>
                                        <p:strVal val="visible"/>
                                      </p:to>
                                    </p:set>
                                    <p:animEffect transition="in" filter="fade">
                                      <p:cBhvr>
                                        <p:cTn id="97" dur="500"/>
                                        <p:tgtEl>
                                          <p:spTgt spid="88"/>
                                        </p:tgtEl>
                                      </p:cBhvr>
                                    </p:animEffect>
                                  </p:childTnLst>
                                </p:cTn>
                              </p:par>
                            </p:childTnLst>
                          </p:cTn>
                        </p:par>
                      </p:childTnLst>
                    </p:cTn>
                  </p:par>
                </p:childTnLst>
              </p:cTn>
              <p:nextCondLst>
                <p:cond evt="onClick" delay="0">
                  <p:tgtEl>
                    <p:spTgt spid="8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3" name="Gruppieren 2">
            <a:extLst>
              <a:ext uri="{FF2B5EF4-FFF2-40B4-BE49-F238E27FC236}">
                <a16:creationId xmlns:a16="http://schemas.microsoft.com/office/drawing/2014/main" id="{555AF220-68DC-4691-9BAF-7C25D57907E4}"/>
              </a:ext>
            </a:extLst>
          </p:cNvPr>
          <p:cNvGrpSpPr/>
          <p:nvPr/>
        </p:nvGrpSpPr>
        <p:grpSpPr>
          <a:xfrm>
            <a:off x="220854" y="222211"/>
            <a:ext cx="2567503" cy="2894088"/>
            <a:chOff x="2635652" y="1250897"/>
            <a:chExt cx="2567503" cy="2894088"/>
          </a:xfrm>
        </p:grpSpPr>
        <p:sp>
          <p:nvSpPr>
            <p:cNvPr id="5" name="Rechteck: abgerundete Ecken 4">
              <a:extLst>
                <a:ext uri="{FF2B5EF4-FFF2-40B4-BE49-F238E27FC236}">
                  <a16:creationId xmlns:a16="http://schemas.microsoft.com/office/drawing/2014/main" id="{3B167C39-FCAF-47E7-A6C3-5EBAA3F7602E}"/>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752377" y="1978437"/>
              <a:ext cx="2315510" cy="1569660"/>
            </a:xfrm>
            <a:prstGeom prst="rect">
              <a:avLst/>
            </a:prstGeom>
            <a:noFill/>
          </p:spPr>
          <p:txBody>
            <a:bodyPr wrap="square" rtlCol="0">
              <a:spAutoFit/>
            </a:bodyPr>
            <a:lstStyle/>
            <a:p>
              <a:pPr algn="ctr"/>
              <a:r>
                <a:rPr lang="de-DE" sz="2400" dirty="0">
                  <a:latin typeface="Bradley Hand ITC" panose="03070402050302030203" pitchFamily="66" charset="0"/>
                </a:rPr>
                <a:t>Sieb, Becherglas, Glasstab,</a:t>
              </a:r>
            </a:p>
            <a:p>
              <a:pPr algn="ctr"/>
              <a:r>
                <a:rPr lang="de-DE" sz="2400" dirty="0">
                  <a:latin typeface="Bradley Hand ITC" panose="03070402050302030203" pitchFamily="66" charset="0"/>
                </a:rPr>
                <a:t>Löffelspatel</a:t>
              </a:r>
              <a:endParaRPr lang="de-DE" sz="2400" dirty="0"/>
            </a:p>
          </p:txBody>
        </p:sp>
      </p:grpSp>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20061" y="231482"/>
            <a:ext cx="2567503" cy="2894088"/>
            <a:chOff x="3741962" y="1217550"/>
            <a:chExt cx="4044141" cy="4422895"/>
          </a:xfrm>
          <a:solidFill>
            <a:schemeClr val="bg1">
              <a:lumMod val="50000"/>
            </a:schemeClr>
          </a:solidFill>
        </p:grpSpPr>
        <p:sp>
          <p:nvSpPr>
            <p:cNvPr id="18" name="Rechteck: abgerundete Ecken 17">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5" name="Textfeld 14">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grpFill/>
          </p:spPr>
          <p:txBody>
            <a:bodyPr wrap="square" rtlCol="0">
              <a:spAutoFit/>
            </a:bodyPr>
            <a:lstStyle/>
            <a:p>
              <a:pPr algn="ctr"/>
              <a:r>
                <a:rPr lang="de-DE" sz="3200" dirty="0">
                  <a:solidFill>
                    <a:schemeClr val="bg1">
                      <a:lumMod val="95000"/>
                    </a:schemeClr>
                  </a:solidFill>
                </a:rPr>
                <a:t>Sieben </a:t>
              </a:r>
            </a:p>
          </p:txBody>
        </p:sp>
      </p:grpSp>
      <p:grpSp>
        <p:nvGrpSpPr>
          <p:cNvPr id="31" name="Gruppieren 30">
            <a:extLst>
              <a:ext uri="{FF2B5EF4-FFF2-40B4-BE49-F238E27FC236}">
                <a16:creationId xmlns:a16="http://schemas.microsoft.com/office/drawing/2014/main" id="{89791046-6293-4B46-A585-D54A29D170A6}"/>
              </a:ext>
            </a:extLst>
          </p:cNvPr>
          <p:cNvGrpSpPr/>
          <p:nvPr/>
        </p:nvGrpSpPr>
        <p:grpSpPr>
          <a:xfrm>
            <a:off x="3009211" y="222211"/>
            <a:ext cx="2567503" cy="2894088"/>
            <a:chOff x="2635652" y="1250897"/>
            <a:chExt cx="2567503" cy="2894088"/>
          </a:xfrm>
        </p:grpSpPr>
        <p:sp>
          <p:nvSpPr>
            <p:cNvPr id="32" name="Rechteck: abgerundete Ecken 31">
              <a:extLst>
                <a:ext uri="{FF2B5EF4-FFF2-40B4-BE49-F238E27FC236}">
                  <a16:creationId xmlns:a16="http://schemas.microsoft.com/office/drawing/2014/main" id="{5B69B546-D66C-4A48-B23A-912768546CA1}"/>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3" name="Textfeld 32">
              <a:extLst>
                <a:ext uri="{FF2B5EF4-FFF2-40B4-BE49-F238E27FC236}">
                  <a16:creationId xmlns:a16="http://schemas.microsoft.com/office/drawing/2014/main" id="{B61C8C06-2997-4E1A-A86B-A8D25676DCB3}"/>
                </a:ext>
              </a:extLst>
            </p:cNvPr>
            <p:cNvSpPr txBox="1"/>
            <p:nvPr/>
          </p:nvSpPr>
          <p:spPr>
            <a:xfrm>
              <a:off x="2755657" y="2143494"/>
              <a:ext cx="2315510" cy="830997"/>
            </a:xfrm>
            <a:prstGeom prst="rect">
              <a:avLst/>
            </a:prstGeom>
            <a:noFill/>
          </p:spPr>
          <p:txBody>
            <a:bodyPr wrap="square" rtlCol="0">
              <a:spAutoFit/>
            </a:bodyPr>
            <a:lstStyle/>
            <a:p>
              <a:pPr algn="ctr"/>
              <a:r>
                <a:rPr lang="de-DE" sz="2400" dirty="0">
                  <a:latin typeface="Bradley Hand ITC" panose="03070402050302030203" pitchFamily="66" charset="0"/>
                  <a:cs typeface="Arial" panose="020B0604020202020204" pitchFamily="34" charset="0"/>
                </a:rPr>
                <a:t>Pinzette, Becherglas</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000542" y="230229"/>
            <a:ext cx="2567503" cy="2894088"/>
            <a:chOff x="3741962" y="1217552"/>
            <a:chExt cx="4044141" cy="4422895"/>
          </a:xfrm>
          <a:solidFill>
            <a:schemeClr val="bg1">
              <a:lumMod val="50000"/>
            </a:schemeClr>
          </a:solidFill>
        </p:grpSpPr>
        <p:sp>
          <p:nvSpPr>
            <p:cNvPr id="35" name="Rechteck: abgerundete Ecken 34">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6" name="Textfeld 35">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3" name="Gruppieren 42">
            <a:extLst>
              <a:ext uri="{FF2B5EF4-FFF2-40B4-BE49-F238E27FC236}">
                <a16:creationId xmlns:a16="http://schemas.microsoft.com/office/drawing/2014/main" id="{5AE52898-E4D7-457C-9409-C7DF2B9E6C48}"/>
              </a:ext>
            </a:extLst>
          </p:cNvPr>
          <p:cNvGrpSpPr/>
          <p:nvPr/>
        </p:nvGrpSpPr>
        <p:grpSpPr>
          <a:xfrm>
            <a:off x="5949967" y="222210"/>
            <a:ext cx="2567503" cy="2894088"/>
            <a:chOff x="2635652" y="1250897"/>
            <a:chExt cx="2567503" cy="2894088"/>
          </a:xfrm>
        </p:grpSpPr>
        <p:sp>
          <p:nvSpPr>
            <p:cNvPr id="44" name="Rechteck: abgerundete Ecken 43">
              <a:extLst>
                <a:ext uri="{FF2B5EF4-FFF2-40B4-BE49-F238E27FC236}">
                  <a16:creationId xmlns:a16="http://schemas.microsoft.com/office/drawing/2014/main" id="{90CFE3A6-C068-445A-B615-06A9B2643D7D}"/>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45" name="Textfeld 44">
              <a:extLst>
                <a:ext uri="{FF2B5EF4-FFF2-40B4-BE49-F238E27FC236}">
                  <a16:creationId xmlns:a16="http://schemas.microsoft.com/office/drawing/2014/main" id="{18ACFE7B-5F23-48E9-BA61-725040292F40}"/>
                </a:ext>
              </a:extLst>
            </p:cNvPr>
            <p:cNvSpPr txBox="1"/>
            <p:nvPr/>
          </p:nvSpPr>
          <p:spPr>
            <a:xfrm>
              <a:off x="2704107" y="1866495"/>
              <a:ext cx="2449852" cy="1815882"/>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Filterpapier, Trichter, Bechergläser,</a:t>
              </a:r>
            </a:p>
            <a:p>
              <a:pPr algn="ctr"/>
              <a:r>
                <a:rPr lang="de-DE" sz="2800" dirty="0">
                  <a:latin typeface="Bradley Hand ITC" panose="03070402050302030203" pitchFamily="66" charset="0"/>
                  <a:cs typeface="Arial" panose="020B0604020202020204" pitchFamily="34" charset="0"/>
                </a:rPr>
                <a:t>Glasstab</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5950683" y="230239"/>
            <a:ext cx="2567503" cy="2894088"/>
            <a:chOff x="3741962" y="1216821"/>
            <a:chExt cx="4044141" cy="4422895"/>
          </a:xfrm>
          <a:solidFill>
            <a:schemeClr val="bg1">
              <a:lumMod val="50000"/>
            </a:schemeClr>
          </a:solidFill>
        </p:grpSpPr>
        <p:sp>
          <p:nvSpPr>
            <p:cNvPr id="47" name="Rechteck: abgerundete Ecken 46">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48" name="Textfeld 47">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49" name="Gruppieren 48">
            <a:extLst>
              <a:ext uri="{FF2B5EF4-FFF2-40B4-BE49-F238E27FC236}">
                <a16:creationId xmlns:a16="http://schemas.microsoft.com/office/drawing/2014/main" id="{A5C27B47-E971-4278-AC11-0DF2F0FA7101}"/>
              </a:ext>
            </a:extLst>
          </p:cNvPr>
          <p:cNvGrpSpPr/>
          <p:nvPr/>
        </p:nvGrpSpPr>
        <p:grpSpPr>
          <a:xfrm>
            <a:off x="8959178" y="247520"/>
            <a:ext cx="2617657" cy="2894088"/>
            <a:chOff x="2635652" y="1250897"/>
            <a:chExt cx="2617657" cy="2894088"/>
          </a:xfrm>
        </p:grpSpPr>
        <p:sp>
          <p:nvSpPr>
            <p:cNvPr id="50" name="Rechteck: abgerundete Ecken 49">
              <a:extLst>
                <a:ext uri="{FF2B5EF4-FFF2-40B4-BE49-F238E27FC236}">
                  <a16:creationId xmlns:a16="http://schemas.microsoft.com/office/drawing/2014/main" id="{F8E765ED-3B03-487F-9198-669A81018654}"/>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1" name="Textfeld 50">
              <a:extLst>
                <a:ext uri="{FF2B5EF4-FFF2-40B4-BE49-F238E27FC236}">
                  <a16:creationId xmlns:a16="http://schemas.microsoft.com/office/drawing/2014/main" id="{AF66920D-361E-40FF-AB93-FE5FDAB6096C}"/>
                </a:ext>
              </a:extLst>
            </p:cNvPr>
            <p:cNvSpPr txBox="1"/>
            <p:nvPr/>
          </p:nvSpPr>
          <p:spPr>
            <a:xfrm>
              <a:off x="2937799" y="2351496"/>
              <a:ext cx="2315510" cy="523220"/>
            </a:xfrm>
            <a:prstGeom prst="rect">
              <a:avLst/>
            </a:prstGeom>
            <a:noFill/>
          </p:spPr>
          <p:txBody>
            <a:bodyPr wrap="square" rtlCol="0">
              <a:spAutoFit/>
            </a:bodyPr>
            <a:lstStyle/>
            <a:p>
              <a:r>
                <a:rPr lang="de-DE" sz="2800" dirty="0">
                  <a:latin typeface="Bradley Hand ITC" panose="03070402050302030203" pitchFamily="66" charset="0"/>
                </a:rPr>
                <a:t>Bechergläser</a:t>
              </a:r>
              <a:endParaRPr lang="de-DE" sz="2800" dirty="0"/>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8842539" y="241669"/>
            <a:ext cx="2834796" cy="2894088"/>
            <a:chOff x="3531451" y="1217552"/>
            <a:chExt cx="4465161" cy="4422895"/>
          </a:xfrm>
          <a:solidFill>
            <a:schemeClr val="bg1">
              <a:lumMod val="50000"/>
            </a:schemeClr>
          </a:solidFill>
        </p:grpSpPr>
        <p:sp>
          <p:nvSpPr>
            <p:cNvPr id="53" name="Rechteck: abgerundete Ecken 52">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54" name="Textfeld 53">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1" name="Gruppieren 60">
            <a:extLst>
              <a:ext uri="{FF2B5EF4-FFF2-40B4-BE49-F238E27FC236}">
                <a16:creationId xmlns:a16="http://schemas.microsoft.com/office/drawing/2014/main" id="{BFE325FD-2887-4C2E-9EBD-A0F5550F268C}"/>
              </a:ext>
            </a:extLst>
          </p:cNvPr>
          <p:cNvGrpSpPr/>
          <p:nvPr/>
        </p:nvGrpSpPr>
        <p:grpSpPr>
          <a:xfrm>
            <a:off x="3009211" y="3650027"/>
            <a:ext cx="2567503" cy="2894088"/>
            <a:chOff x="2635652" y="1250897"/>
            <a:chExt cx="2567503" cy="2894088"/>
          </a:xfrm>
        </p:grpSpPr>
        <p:sp>
          <p:nvSpPr>
            <p:cNvPr id="62" name="Rechteck: abgerundete Ecken 61">
              <a:extLst>
                <a:ext uri="{FF2B5EF4-FFF2-40B4-BE49-F238E27FC236}">
                  <a16:creationId xmlns:a16="http://schemas.microsoft.com/office/drawing/2014/main" id="{78BBCE63-66EB-489A-9020-C5AD5983DFB3}"/>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63" name="Textfeld 62">
              <a:extLst>
                <a:ext uri="{FF2B5EF4-FFF2-40B4-BE49-F238E27FC236}">
                  <a16:creationId xmlns:a16="http://schemas.microsoft.com/office/drawing/2014/main" id="{E4B08FEB-DECD-4FAB-8871-FCFED10CCF8D}"/>
                </a:ext>
              </a:extLst>
            </p:cNvPr>
            <p:cNvSpPr txBox="1"/>
            <p:nvPr/>
          </p:nvSpPr>
          <p:spPr>
            <a:xfrm>
              <a:off x="2746969" y="1489657"/>
              <a:ext cx="2447498" cy="2246769"/>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Becherglas, Gasbrenner, Dreifuss, Drahtnetz, Glasstab</a:t>
              </a:r>
              <a:endParaRPr lang="de-DE" sz="2800" dirty="0">
                <a:latin typeface="Arial" panose="020B0604020202020204" pitchFamily="34" charset="0"/>
                <a:cs typeface="Arial" panose="020B0604020202020204" pitchFamily="34" charset="0"/>
              </a:endParaRP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023402" y="3656900"/>
            <a:ext cx="2567503" cy="2894088"/>
            <a:chOff x="3741962" y="1217552"/>
            <a:chExt cx="4044141" cy="4422895"/>
          </a:xfrm>
          <a:solidFill>
            <a:schemeClr val="bg1">
              <a:lumMod val="50000"/>
            </a:schemeClr>
          </a:solidFill>
        </p:grpSpPr>
        <p:sp>
          <p:nvSpPr>
            <p:cNvPr id="65" name="Rechteck: abgerundete Ecken 64">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6" name="Textfeld 65">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72" name="Gruppieren 71">
            <a:extLst>
              <a:ext uri="{FF2B5EF4-FFF2-40B4-BE49-F238E27FC236}">
                <a16:creationId xmlns:a16="http://schemas.microsoft.com/office/drawing/2014/main" id="{B7A46FF7-9685-4128-BCAE-B16A21B97CB7}"/>
              </a:ext>
            </a:extLst>
          </p:cNvPr>
          <p:cNvGrpSpPr/>
          <p:nvPr/>
        </p:nvGrpSpPr>
        <p:grpSpPr>
          <a:xfrm>
            <a:off x="220855" y="3650986"/>
            <a:ext cx="2700582" cy="2894088"/>
            <a:chOff x="1592456" y="3566669"/>
            <a:chExt cx="2700582" cy="2894088"/>
          </a:xfrm>
        </p:grpSpPr>
        <p:grpSp>
          <p:nvGrpSpPr>
            <p:cNvPr id="55" name="Gruppieren 54">
              <a:extLst>
                <a:ext uri="{FF2B5EF4-FFF2-40B4-BE49-F238E27FC236}">
                  <a16:creationId xmlns:a16="http://schemas.microsoft.com/office/drawing/2014/main" id="{6CEDE769-7D59-4C9D-9742-D83AF3D008D3}"/>
                </a:ext>
              </a:extLst>
            </p:cNvPr>
            <p:cNvGrpSpPr/>
            <p:nvPr/>
          </p:nvGrpSpPr>
          <p:grpSpPr>
            <a:xfrm>
              <a:off x="1592456" y="3566669"/>
              <a:ext cx="2567503" cy="2894088"/>
              <a:chOff x="2635652" y="1250897"/>
              <a:chExt cx="2567503" cy="2894088"/>
            </a:xfrm>
          </p:grpSpPr>
          <p:sp>
            <p:nvSpPr>
              <p:cNvPr id="56" name="Rechteck: abgerundete Ecken 55">
                <a:extLst>
                  <a:ext uri="{FF2B5EF4-FFF2-40B4-BE49-F238E27FC236}">
                    <a16:creationId xmlns:a16="http://schemas.microsoft.com/office/drawing/2014/main" id="{09C26F77-8096-4F92-9A28-D1EF80F4AB75}"/>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57" name="Textfeld 56">
                <a:extLst>
                  <a:ext uri="{FF2B5EF4-FFF2-40B4-BE49-F238E27FC236}">
                    <a16:creationId xmlns:a16="http://schemas.microsoft.com/office/drawing/2014/main" id="{F99F743F-71E1-463F-85A3-C2AC249C73E0}"/>
                  </a:ext>
                </a:extLst>
              </p:cNvPr>
              <p:cNvSpPr txBox="1"/>
              <p:nvPr/>
            </p:nvSpPr>
            <p:spPr>
              <a:xfrm>
                <a:off x="2887645" y="1462740"/>
                <a:ext cx="2315510" cy="369332"/>
              </a:xfrm>
              <a:prstGeom prst="rect">
                <a:avLst/>
              </a:prstGeom>
              <a:noFill/>
            </p:spPr>
            <p:txBody>
              <a:bodyPr wrap="square" rtlCol="0">
                <a:spAutoFit/>
              </a:bodyPr>
              <a:lstStyle/>
              <a:p>
                <a:endParaRPr lang="de-DE" dirty="0"/>
              </a:p>
            </p:txBody>
          </p:sp>
        </p:grpSp>
        <p:sp>
          <p:nvSpPr>
            <p:cNvPr id="71" name="Rechteck 70">
              <a:extLst>
                <a:ext uri="{FF2B5EF4-FFF2-40B4-BE49-F238E27FC236}">
                  <a16:creationId xmlns:a16="http://schemas.microsoft.com/office/drawing/2014/main" id="{1CAD30BF-520D-4BBB-AD1F-FDFDC564A007}"/>
                </a:ext>
              </a:extLst>
            </p:cNvPr>
            <p:cNvSpPr/>
            <p:nvPr/>
          </p:nvSpPr>
          <p:spPr>
            <a:xfrm>
              <a:off x="1874641" y="4692724"/>
              <a:ext cx="2418397" cy="523220"/>
            </a:xfrm>
            <a:prstGeom prst="rect">
              <a:avLst/>
            </a:prstGeom>
          </p:spPr>
          <p:txBody>
            <a:bodyPr wrap="square">
              <a:spAutoFit/>
            </a:bodyPr>
            <a:lstStyle/>
            <a:p>
              <a:r>
                <a:rPr lang="de-DE" sz="2800" dirty="0">
                  <a:latin typeface="Bradley Hand ITC" panose="03070402050302030203" pitchFamily="66" charset="0"/>
                  <a:cs typeface="Arial" panose="020B0604020202020204" pitchFamily="34" charset="0"/>
                </a:rPr>
                <a:t>Bechergläser</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19104" y="3656900"/>
            <a:ext cx="2567503" cy="2894088"/>
            <a:chOff x="3741962" y="1217552"/>
            <a:chExt cx="4044141" cy="4422895"/>
          </a:xfrm>
          <a:solidFill>
            <a:schemeClr val="bg1">
              <a:lumMod val="50000"/>
            </a:schemeClr>
          </a:solidFill>
        </p:grpSpPr>
        <p:sp>
          <p:nvSpPr>
            <p:cNvPr id="59" name="Rechteck: abgerundete Ecken 58">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0" name="Textfeld 59">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73" name="Gruppieren 72">
            <a:extLst>
              <a:ext uri="{FF2B5EF4-FFF2-40B4-BE49-F238E27FC236}">
                <a16:creationId xmlns:a16="http://schemas.microsoft.com/office/drawing/2014/main" id="{A7B6F3EA-93C8-4A62-A9DD-7B6EEF87843D}"/>
              </a:ext>
            </a:extLst>
          </p:cNvPr>
          <p:cNvGrpSpPr/>
          <p:nvPr/>
        </p:nvGrpSpPr>
        <p:grpSpPr>
          <a:xfrm>
            <a:off x="5963178" y="3656900"/>
            <a:ext cx="2677157" cy="2894088"/>
            <a:chOff x="2635652" y="1250897"/>
            <a:chExt cx="2677157" cy="2894088"/>
          </a:xfrm>
        </p:grpSpPr>
        <p:sp>
          <p:nvSpPr>
            <p:cNvPr id="74" name="Rechteck: abgerundete Ecken 73">
              <a:extLst>
                <a:ext uri="{FF2B5EF4-FFF2-40B4-BE49-F238E27FC236}">
                  <a16:creationId xmlns:a16="http://schemas.microsoft.com/office/drawing/2014/main" id="{65484642-4C73-40C8-AF14-14E054A89F6B}"/>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5" name="Textfeld 74">
              <a:extLst>
                <a:ext uri="{FF2B5EF4-FFF2-40B4-BE49-F238E27FC236}">
                  <a16:creationId xmlns:a16="http://schemas.microsoft.com/office/drawing/2014/main" id="{FBBD0983-329E-4EE0-A351-4062CECF7372}"/>
                </a:ext>
              </a:extLst>
            </p:cNvPr>
            <p:cNvSpPr txBox="1"/>
            <p:nvPr/>
          </p:nvSpPr>
          <p:spPr>
            <a:xfrm>
              <a:off x="2663339" y="1526811"/>
              <a:ext cx="2649470" cy="2246769"/>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Dreifuss, Gasbrenner, Bechergläser, Glasplatte, Drahtnetz</a:t>
              </a:r>
              <a:endParaRPr lang="de-DE" sz="2800" dirty="0">
                <a:latin typeface="Arial" panose="020B0604020202020204" pitchFamily="34" charset="0"/>
                <a:cs typeface="Arial" panose="020B0604020202020204" pitchFamily="34" charset="0"/>
              </a:endParaRP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5963178" y="3656900"/>
            <a:ext cx="2567503" cy="2912632"/>
            <a:chOff x="3741962" y="1217552"/>
            <a:chExt cx="4044141" cy="4422895"/>
          </a:xfrm>
          <a:solidFill>
            <a:schemeClr val="bg1">
              <a:lumMod val="50000"/>
            </a:schemeClr>
          </a:solidFill>
        </p:grpSpPr>
        <p:sp>
          <p:nvSpPr>
            <p:cNvPr id="68" name="Rechteck: abgerundete Ecken 67">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9" name="Textfeld 68">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5" name="Gruppieren 84">
            <a:extLst>
              <a:ext uri="{FF2B5EF4-FFF2-40B4-BE49-F238E27FC236}">
                <a16:creationId xmlns:a16="http://schemas.microsoft.com/office/drawing/2014/main" id="{9FFA46CE-F8B4-426F-9D15-F02FC97391A5}"/>
              </a:ext>
            </a:extLst>
          </p:cNvPr>
          <p:cNvGrpSpPr/>
          <p:nvPr/>
        </p:nvGrpSpPr>
        <p:grpSpPr>
          <a:xfrm>
            <a:off x="8918194" y="3681111"/>
            <a:ext cx="2649470" cy="2894088"/>
            <a:chOff x="2609014" y="1250897"/>
            <a:chExt cx="2649470" cy="2894088"/>
          </a:xfrm>
        </p:grpSpPr>
        <p:sp>
          <p:nvSpPr>
            <p:cNvPr id="86" name="Rechteck: abgerundete Ecken 85">
              <a:extLst>
                <a:ext uri="{FF2B5EF4-FFF2-40B4-BE49-F238E27FC236}">
                  <a16:creationId xmlns:a16="http://schemas.microsoft.com/office/drawing/2014/main" id="{D6B01E33-3035-42B5-9C76-87DEB93DB660}"/>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87" name="Textfeld 86">
              <a:extLst>
                <a:ext uri="{FF2B5EF4-FFF2-40B4-BE49-F238E27FC236}">
                  <a16:creationId xmlns:a16="http://schemas.microsoft.com/office/drawing/2014/main" id="{4171C531-78F0-4262-88B5-8D8EFDC5E760}"/>
                </a:ext>
              </a:extLst>
            </p:cNvPr>
            <p:cNvSpPr txBox="1"/>
            <p:nvPr/>
          </p:nvSpPr>
          <p:spPr>
            <a:xfrm>
              <a:off x="2609014" y="1894490"/>
              <a:ext cx="2649470" cy="1661993"/>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Messer, Becherglas, Lösungsmittel</a:t>
              </a:r>
            </a:p>
            <a:p>
              <a:endParaRPr lang="de-DE" dirty="0">
                <a:latin typeface="Bradley Hand ITC" panose="03070402050302030203" pitchFamily="66" charset="0"/>
                <a:cs typeface="Arial" panose="020B0604020202020204" pitchFamily="34" charset="0"/>
              </a:endParaRP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8944832" y="3675260"/>
            <a:ext cx="2567503" cy="2912632"/>
            <a:chOff x="3741962" y="1217552"/>
            <a:chExt cx="4044141" cy="4422895"/>
          </a:xfrm>
          <a:solidFill>
            <a:schemeClr val="bg1">
              <a:lumMod val="50000"/>
            </a:schemeClr>
          </a:solidFill>
        </p:grpSpPr>
        <p:sp>
          <p:nvSpPr>
            <p:cNvPr id="89" name="Rechteck: abgerundete Ecken 88">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90" name="Textfeld 89">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
        <p:nvSpPr>
          <p:cNvPr id="4" name="Textfeld 3">
            <a:extLst>
              <a:ext uri="{FF2B5EF4-FFF2-40B4-BE49-F238E27FC236}">
                <a16:creationId xmlns:a16="http://schemas.microsoft.com/office/drawing/2014/main" id="{21CDB531-9919-471A-8F24-9BADEA0C7B08}"/>
              </a:ext>
            </a:extLst>
          </p:cNvPr>
          <p:cNvSpPr txBox="1"/>
          <p:nvPr/>
        </p:nvSpPr>
        <p:spPr>
          <a:xfrm>
            <a:off x="4590004" y="-987533"/>
            <a:ext cx="4050331" cy="523220"/>
          </a:xfrm>
          <a:prstGeom prst="rect">
            <a:avLst/>
          </a:prstGeom>
          <a:noFill/>
        </p:spPr>
        <p:txBody>
          <a:bodyPr wrap="square" rtlCol="0">
            <a:spAutoFit/>
          </a:bodyPr>
          <a:lstStyle/>
          <a:p>
            <a:r>
              <a:rPr lang="de-DE" sz="2800" dirty="0"/>
              <a:t>Materialvorschläge normal</a:t>
            </a:r>
          </a:p>
        </p:txBody>
      </p:sp>
    </p:spTree>
    <p:extLst>
      <p:ext uri="{BB962C8B-B14F-4D97-AF65-F5344CB8AC3E}">
        <p14:creationId xmlns:p14="http://schemas.microsoft.com/office/powerpoint/2010/main" val="3116874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49"/>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childTnLst>
              </p:cTn>
              <p:nextCondLst>
                <p:cond evt="onClick" delay="0">
                  <p:tgtEl>
                    <p:spTgt spid="49"/>
                  </p:tgtEl>
                </p:cond>
              </p:nextCondLst>
            </p:seq>
            <p:seq concurrent="1" nextAc="seek">
              <p:cTn id="50" restart="whenNotActive" fill="hold" evtFilter="cancelBubble" nodeType="interactiveSeq">
                <p:stCondLst>
                  <p:cond evt="onClick" delay="0">
                    <p:tgtEl>
                      <p:spTgt spid="5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8"/>
                                        </p:tgtEl>
                                      </p:cBhvr>
                                    </p:animEffect>
                                    <p:set>
                                      <p:cBhvr>
                                        <p:cTn id="55"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7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childTnLst>
                          </p:cTn>
                        </p:par>
                      </p:childTnLst>
                    </p:cTn>
                  </p:par>
                </p:childTnLst>
              </p:cTn>
              <p:nextCondLst>
                <p:cond evt="onClick" delay="0">
                  <p:tgtEl>
                    <p:spTgt spid="72"/>
                  </p:tgtEl>
                </p:cond>
              </p:nextCondLst>
            </p:seq>
            <p:seq concurrent="1" nextAc="seek">
              <p:cTn id="62" restart="whenNotActive" fill="hold" evtFilter="cancelBubble" nodeType="interactiveSeq">
                <p:stCondLst>
                  <p:cond evt="onClick" delay="0">
                    <p:tgtEl>
                      <p:spTgt spid="6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4"/>
                                        </p:tgtEl>
                                      </p:cBhvr>
                                    </p:animEffect>
                                    <p:set>
                                      <p:cBhvr>
                                        <p:cTn id="67"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68" restart="whenNotActive" fill="hold" evtFilter="cancelBubble" nodeType="interactiveSeq">
                <p:stCondLst>
                  <p:cond evt="onClick" delay="0">
                    <p:tgtEl>
                      <p:spTgt spid="61"/>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67"/>
                                        </p:tgtEl>
                                      </p:cBhvr>
                                    </p:animEffect>
                                    <p:set>
                                      <p:cBhvr>
                                        <p:cTn id="7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7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childTnLst>
                    </p:cTn>
                  </p:par>
                </p:childTnLst>
              </p:cTn>
              <p:nextCondLst>
                <p:cond evt="onClick" delay="0">
                  <p:tgtEl>
                    <p:spTgt spid="73"/>
                  </p:tgtEl>
                </p:cond>
              </p:nextCondLst>
            </p:seq>
            <p:seq concurrent="1" nextAc="seek">
              <p:cTn id="86" restart="whenNotActive" fill="hold" evtFilter="cancelBubble" nodeType="interactiveSeq">
                <p:stCondLst>
                  <p:cond evt="onClick" delay="0">
                    <p:tgtEl>
                      <p:spTgt spid="8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88"/>
                                        </p:tgtEl>
                                      </p:cBhvr>
                                    </p:animEffect>
                                    <p:set>
                                      <p:cBhvr>
                                        <p:cTn id="91"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92" restart="whenNotActive" fill="hold" evtFilter="cancelBubble" nodeType="interactiveSeq">
                <p:stCondLst>
                  <p:cond evt="onClick" delay="0">
                    <p:tgtEl>
                      <p:spTgt spid="85"/>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88"/>
                                        </p:tgtEl>
                                        <p:attrNameLst>
                                          <p:attrName>style.visibility</p:attrName>
                                        </p:attrNameLst>
                                      </p:cBhvr>
                                      <p:to>
                                        <p:strVal val="visible"/>
                                      </p:to>
                                    </p:set>
                                    <p:animEffect transition="in" filter="fade">
                                      <p:cBhvr>
                                        <p:cTn id="97" dur="500"/>
                                        <p:tgtEl>
                                          <p:spTgt spid="88"/>
                                        </p:tgtEl>
                                      </p:cBhvr>
                                    </p:animEffect>
                                  </p:childTnLst>
                                </p:cTn>
                              </p:par>
                            </p:childTnLst>
                          </p:cTn>
                        </p:par>
                      </p:childTnLst>
                    </p:cTn>
                  </p:par>
                </p:childTnLst>
              </p:cTn>
              <p:nextCondLst>
                <p:cond evt="onClick" delay="0">
                  <p:tgtEl>
                    <p:spTgt spid="8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ADDFDD0B-2109-45E2-B35D-90E1016E146A}"/>
              </a:ext>
            </a:extLst>
          </p:cNvPr>
          <p:cNvGrpSpPr/>
          <p:nvPr/>
        </p:nvGrpSpPr>
        <p:grpSpPr>
          <a:xfrm>
            <a:off x="288268" y="177682"/>
            <a:ext cx="2567503" cy="2894088"/>
            <a:chOff x="3741962" y="1217550"/>
            <a:chExt cx="4044141" cy="4422895"/>
          </a:xfrm>
          <a:solidFill>
            <a:schemeClr val="bg1">
              <a:lumMod val="50000"/>
            </a:schemeClr>
          </a:solidFill>
        </p:grpSpPr>
        <p:sp>
          <p:nvSpPr>
            <p:cNvPr id="18" name="Rechteck: abgerundete Ecken 17">
              <a:hlinkClick r:id="rId5" action="ppaction://hlinksldjump"/>
              <a:extLst>
                <a:ext uri="{FF2B5EF4-FFF2-40B4-BE49-F238E27FC236}">
                  <a16:creationId xmlns:a16="http://schemas.microsoft.com/office/drawing/2014/main" id="{BD5E4770-0E3F-422C-8E66-75D72A271B6C}"/>
                </a:ext>
              </a:extLst>
            </p:cNvPr>
            <p:cNvSpPr/>
            <p:nvPr/>
          </p:nvSpPr>
          <p:spPr>
            <a:xfrm>
              <a:off x="3741962" y="1217550"/>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5" name="Textfeld 14">
              <a:hlinkClick r:id="rId5" action="ppaction://hlinksldjump"/>
              <a:extLst>
                <a:ext uri="{FF2B5EF4-FFF2-40B4-BE49-F238E27FC236}">
                  <a16:creationId xmlns:a16="http://schemas.microsoft.com/office/drawing/2014/main" id="{4B2EC2F1-2D1B-4489-A54B-D7FC80863E6A}"/>
                </a:ext>
              </a:extLst>
            </p:cNvPr>
            <p:cNvSpPr txBox="1"/>
            <p:nvPr/>
          </p:nvSpPr>
          <p:spPr>
            <a:xfrm>
              <a:off x="4208176" y="2229583"/>
              <a:ext cx="3111710" cy="893683"/>
            </a:xfrm>
            <a:prstGeom prst="rect">
              <a:avLst/>
            </a:prstGeom>
            <a:grpFill/>
          </p:spPr>
          <p:txBody>
            <a:bodyPr wrap="square" rtlCol="0">
              <a:spAutoFit/>
            </a:bodyPr>
            <a:lstStyle/>
            <a:p>
              <a:pPr algn="ctr"/>
              <a:r>
                <a:rPr lang="de-DE" sz="3200" dirty="0">
                  <a:solidFill>
                    <a:schemeClr val="bg1">
                      <a:lumMod val="95000"/>
                    </a:schemeClr>
                  </a:solidFill>
                </a:rPr>
                <a:t>Sieben </a:t>
              </a:r>
            </a:p>
          </p:txBody>
        </p:sp>
      </p:grpSp>
      <p:grpSp>
        <p:nvGrpSpPr>
          <p:cNvPr id="34" name="Gruppieren 33">
            <a:extLst>
              <a:ext uri="{FF2B5EF4-FFF2-40B4-BE49-F238E27FC236}">
                <a16:creationId xmlns:a16="http://schemas.microsoft.com/office/drawing/2014/main" id="{F3C40BD6-0D7F-4B15-90D0-F6814D707154}"/>
              </a:ext>
            </a:extLst>
          </p:cNvPr>
          <p:cNvGrpSpPr/>
          <p:nvPr/>
        </p:nvGrpSpPr>
        <p:grpSpPr>
          <a:xfrm>
            <a:off x="3242006" y="148061"/>
            <a:ext cx="2567503" cy="2894088"/>
            <a:chOff x="3741962" y="1217552"/>
            <a:chExt cx="4044141" cy="4422895"/>
          </a:xfrm>
          <a:solidFill>
            <a:schemeClr val="bg1">
              <a:lumMod val="50000"/>
            </a:schemeClr>
          </a:solidFill>
        </p:grpSpPr>
        <p:sp>
          <p:nvSpPr>
            <p:cNvPr id="35" name="Rechteck: abgerundete Ecken 34">
              <a:hlinkClick r:id="rId6" action="ppaction://hlinksldjump"/>
              <a:extLst>
                <a:ext uri="{FF2B5EF4-FFF2-40B4-BE49-F238E27FC236}">
                  <a16:creationId xmlns:a16="http://schemas.microsoft.com/office/drawing/2014/main" id="{FF43ACD5-2019-492A-BF59-6522CE19CA7E}"/>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6" name="Textfeld 35">
              <a:hlinkClick r:id="rId6" action="ppaction://hlinksldjump"/>
              <a:extLst>
                <a:ext uri="{FF2B5EF4-FFF2-40B4-BE49-F238E27FC236}">
                  <a16:creationId xmlns:a16="http://schemas.microsoft.com/office/drawing/2014/main" id="{992F9F8D-6689-40CA-89C8-4EF5BA34C145}"/>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Sortieren</a:t>
              </a:r>
            </a:p>
          </p:txBody>
        </p:sp>
      </p:grpSp>
      <p:grpSp>
        <p:nvGrpSpPr>
          <p:cNvPr id="46" name="Gruppieren 45">
            <a:extLst>
              <a:ext uri="{FF2B5EF4-FFF2-40B4-BE49-F238E27FC236}">
                <a16:creationId xmlns:a16="http://schemas.microsoft.com/office/drawing/2014/main" id="{B7354DA2-4AD2-46CD-9D65-71A8F0DA01C4}"/>
              </a:ext>
            </a:extLst>
          </p:cNvPr>
          <p:cNvGrpSpPr/>
          <p:nvPr/>
        </p:nvGrpSpPr>
        <p:grpSpPr>
          <a:xfrm>
            <a:off x="6195744" y="158242"/>
            <a:ext cx="2567503" cy="2894088"/>
            <a:chOff x="3741962" y="1216821"/>
            <a:chExt cx="4044141" cy="4422895"/>
          </a:xfrm>
          <a:solidFill>
            <a:schemeClr val="bg1">
              <a:lumMod val="50000"/>
            </a:schemeClr>
          </a:solidFill>
        </p:grpSpPr>
        <p:sp>
          <p:nvSpPr>
            <p:cNvPr id="47" name="Rechteck: abgerundete Ecken 46">
              <a:hlinkClick r:id="rId7" action="ppaction://hlinksldjump"/>
              <a:extLst>
                <a:ext uri="{FF2B5EF4-FFF2-40B4-BE49-F238E27FC236}">
                  <a16:creationId xmlns:a16="http://schemas.microsoft.com/office/drawing/2014/main" id="{87647A21-F9A7-481F-830C-4D13F45C4A1E}"/>
                </a:ext>
              </a:extLst>
            </p:cNvPr>
            <p:cNvSpPr/>
            <p:nvPr/>
          </p:nvSpPr>
          <p:spPr>
            <a:xfrm>
              <a:off x="3741962" y="1216821"/>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48" name="Textfeld 47">
              <a:hlinkClick r:id="rId7" action="ppaction://hlinksldjump"/>
              <a:extLst>
                <a:ext uri="{FF2B5EF4-FFF2-40B4-BE49-F238E27FC236}">
                  <a16:creationId xmlns:a16="http://schemas.microsoft.com/office/drawing/2014/main" id="{23BC2273-230E-4916-AC4B-2E53C6AC7B7B}"/>
                </a:ext>
              </a:extLst>
            </p:cNvPr>
            <p:cNvSpPr txBox="1"/>
            <p:nvPr/>
          </p:nvSpPr>
          <p:spPr>
            <a:xfrm>
              <a:off x="4208176" y="2229582"/>
              <a:ext cx="3111710" cy="893683"/>
            </a:xfrm>
            <a:prstGeom prst="rect">
              <a:avLst/>
            </a:prstGeom>
            <a:grpFill/>
          </p:spPr>
          <p:txBody>
            <a:bodyPr wrap="square" rtlCol="0">
              <a:spAutoFit/>
            </a:bodyPr>
            <a:lstStyle/>
            <a:p>
              <a:pPr algn="ctr"/>
              <a:r>
                <a:rPr lang="de-DE" sz="3200" dirty="0">
                  <a:solidFill>
                    <a:schemeClr val="bg1">
                      <a:lumMod val="95000"/>
                    </a:schemeClr>
                  </a:solidFill>
                </a:rPr>
                <a:t>Filtrieren</a:t>
              </a:r>
            </a:p>
          </p:txBody>
        </p:sp>
      </p:grpSp>
      <p:grpSp>
        <p:nvGrpSpPr>
          <p:cNvPr id="52" name="Gruppieren 51">
            <a:extLst>
              <a:ext uri="{FF2B5EF4-FFF2-40B4-BE49-F238E27FC236}">
                <a16:creationId xmlns:a16="http://schemas.microsoft.com/office/drawing/2014/main" id="{67C31A1E-C9AA-446C-8722-9B88A1BA4AFD}"/>
              </a:ext>
            </a:extLst>
          </p:cNvPr>
          <p:cNvGrpSpPr/>
          <p:nvPr/>
        </p:nvGrpSpPr>
        <p:grpSpPr>
          <a:xfrm>
            <a:off x="9004299" y="158242"/>
            <a:ext cx="2834796" cy="2894088"/>
            <a:chOff x="3531451" y="1217552"/>
            <a:chExt cx="4465161" cy="4422895"/>
          </a:xfrm>
          <a:solidFill>
            <a:schemeClr val="bg1">
              <a:lumMod val="50000"/>
            </a:schemeClr>
          </a:solidFill>
        </p:grpSpPr>
        <p:sp>
          <p:nvSpPr>
            <p:cNvPr id="53" name="Rechteck: abgerundete Ecken 52">
              <a:hlinkClick r:id="rId8" action="ppaction://hlinksldjump"/>
              <a:extLst>
                <a:ext uri="{FF2B5EF4-FFF2-40B4-BE49-F238E27FC236}">
                  <a16:creationId xmlns:a16="http://schemas.microsoft.com/office/drawing/2014/main" id="{AC9ADB80-CB2B-435C-9FB8-49755A03D67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54" name="Textfeld 53">
              <a:hlinkClick r:id="rId8" action="ppaction://hlinksldjump"/>
              <a:extLst>
                <a:ext uri="{FF2B5EF4-FFF2-40B4-BE49-F238E27FC236}">
                  <a16:creationId xmlns:a16="http://schemas.microsoft.com/office/drawing/2014/main" id="{4479DCC4-246F-4FBC-84A9-4D84E63BF191}"/>
                </a:ext>
              </a:extLst>
            </p:cNvPr>
            <p:cNvSpPr txBox="1"/>
            <p:nvPr/>
          </p:nvSpPr>
          <p:spPr>
            <a:xfrm>
              <a:off x="3531451" y="2190171"/>
              <a:ext cx="4465161" cy="893683"/>
            </a:xfrm>
            <a:prstGeom prst="rect">
              <a:avLst/>
            </a:prstGeom>
            <a:noFill/>
          </p:spPr>
          <p:txBody>
            <a:bodyPr wrap="square" rtlCol="0">
              <a:spAutoFit/>
            </a:bodyPr>
            <a:lstStyle/>
            <a:p>
              <a:pPr algn="ctr"/>
              <a:r>
                <a:rPr lang="de-DE" sz="3200" dirty="0">
                  <a:solidFill>
                    <a:schemeClr val="bg1">
                      <a:lumMod val="95000"/>
                    </a:schemeClr>
                  </a:solidFill>
                </a:rPr>
                <a:t>Sedimentieren</a:t>
              </a:r>
            </a:p>
          </p:txBody>
        </p:sp>
      </p:grpSp>
      <p:grpSp>
        <p:nvGrpSpPr>
          <p:cNvPr id="64" name="Gruppieren 63">
            <a:extLst>
              <a:ext uri="{FF2B5EF4-FFF2-40B4-BE49-F238E27FC236}">
                <a16:creationId xmlns:a16="http://schemas.microsoft.com/office/drawing/2014/main" id="{6D8FB420-6595-4E51-9367-8982DE9805DC}"/>
              </a:ext>
            </a:extLst>
          </p:cNvPr>
          <p:cNvGrpSpPr/>
          <p:nvPr/>
        </p:nvGrpSpPr>
        <p:grpSpPr>
          <a:xfrm>
            <a:off x="3188111" y="3699830"/>
            <a:ext cx="2567503" cy="2894088"/>
            <a:chOff x="3741962" y="1217552"/>
            <a:chExt cx="4044141" cy="4422895"/>
          </a:xfrm>
          <a:solidFill>
            <a:schemeClr val="bg1">
              <a:lumMod val="50000"/>
            </a:schemeClr>
          </a:solidFill>
        </p:grpSpPr>
        <p:sp>
          <p:nvSpPr>
            <p:cNvPr id="65" name="Rechteck: abgerundete Ecken 64">
              <a:hlinkClick r:id="rId9" action="ppaction://hlinksldjump"/>
              <a:extLst>
                <a:ext uri="{FF2B5EF4-FFF2-40B4-BE49-F238E27FC236}">
                  <a16:creationId xmlns:a16="http://schemas.microsoft.com/office/drawing/2014/main" id="{86006A2A-98DA-46DD-A6E4-9D9EF8BC7B49}"/>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6" name="Textfeld 65">
              <a:hlinkClick r:id="rId9" action="ppaction://hlinksldjump"/>
              <a:extLst>
                <a:ext uri="{FF2B5EF4-FFF2-40B4-BE49-F238E27FC236}">
                  <a16:creationId xmlns:a16="http://schemas.microsoft.com/office/drawing/2014/main" id="{1E8B9920-6CE1-4B35-AB4F-37782C6C0951}"/>
                </a:ext>
              </a:extLst>
            </p:cNvPr>
            <p:cNvSpPr txBox="1"/>
            <p:nvPr/>
          </p:nvSpPr>
          <p:spPr>
            <a:xfrm>
              <a:off x="4081757" y="2019962"/>
              <a:ext cx="3577926" cy="893683"/>
            </a:xfrm>
            <a:prstGeom prst="rect">
              <a:avLst/>
            </a:prstGeom>
            <a:grpFill/>
          </p:spPr>
          <p:txBody>
            <a:bodyPr wrap="square" rtlCol="0">
              <a:spAutoFit/>
            </a:bodyPr>
            <a:lstStyle/>
            <a:p>
              <a:pPr algn="ctr"/>
              <a:r>
                <a:rPr lang="de-DE" sz="3200" dirty="0">
                  <a:solidFill>
                    <a:schemeClr val="bg1">
                      <a:lumMod val="95000"/>
                    </a:schemeClr>
                  </a:solidFill>
                </a:rPr>
                <a:t>Eindampfen</a:t>
              </a:r>
            </a:p>
          </p:txBody>
        </p:sp>
      </p:grpSp>
      <p:grpSp>
        <p:nvGrpSpPr>
          <p:cNvPr id="58" name="Gruppieren 57">
            <a:extLst>
              <a:ext uri="{FF2B5EF4-FFF2-40B4-BE49-F238E27FC236}">
                <a16:creationId xmlns:a16="http://schemas.microsoft.com/office/drawing/2014/main" id="{EB2DC84D-FC90-4510-AD3F-4955F5A61B0D}"/>
              </a:ext>
            </a:extLst>
          </p:cNvPr>
          <p:cNvGrpSpPr/>
          <p:nvPr/>
        </p:nvGrpSpPr>
        <p:grpSpPr>
          <a:xfrm>
            <a:off x="262828" y="3666172"/>
            <a:ext cx="2567503" cy="2894088"/>
            <a:chOff x="3741962" y="1217552"/>
            <a:chExt cx="4044141" cy="4422895"/>
          </a:xfrm>
          <a:solidFill>
            <a:schemeClr val="bg1">
              <a:lumMod val="50000"/>
            </a:schemeClr>
          </a:solidFill>
        </p:grpSpPr>
        <p:sp>
          <p:nvSpPr>
            <p:cNvPr id="59" name="Rechteck: abgerundete Ecken 58">
              <a:hlinkClick r:id="rId10" action="ppaction://hlinksldjump"/>
              <a:extLst>
                <a:ext uri="{FF2B5EF4-FFF2-40B4-BE49-F238E27FC236}">
                  <a16:creationId xmlns:a16="http://schemas.microsoft.com/office/drawing/2014/main" id="{0CDE1A7B-EE82-4A27-AFB7-58E73C4451C7}"/>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0" name="Textfeld 59">
              <a:hlinkClick r:id="rId10" action="ppaction://hlinksldjump"/>
              <a:extLst>
                <a:ext uri="{FF2B5EF4-FFF2-40B4-BE49-F238E27FC236}">
                  <a16:creationId xmlns:a16="http://schemas.microsoft.com/office/drawing/2014/main" id="{4D58ED65-B6A2-4966-A790-7F5D08D04DA0}"/>
                </a:ext>
              </a:extLst>
            </p:cNvPr>
            <p:cNvSpPr txBox="1"/>
            <p:nvPr/>
          </p:nvSpPr>
          <p:spPr>
            <a:xfrm>
              <a:off x="3948651" y="2097238"/>
              <a:ext cx="3720021" cy="893683"/>
            </a:xfrm>
            <a:prstGeom prst="rect">
              <a:avLst/>
            </a:prstGeom>
            <a:grpFill/>
          </p:spPr>
          <p:txBody>
            <a:bodyPr wrap="square" rtlCol="0">
              <a:spAutoFit/>
            </a:bodyPr>
            <a:lstStyle/>
            <a:p>
              <a:pPr algn="ctr"/>
              <a:r>
                <a:rPr lang="de-DE" sz="3200" dirty="0">
                  <a:solidFill>
                    <a:schemeClr val="bg1">
                      <a:lumMod val="95000"/>
                    </a:schemeClr>
                  </a:solidFill>
                </a:rPr>
                <a:t>Dekantieren</a:t>
              </a:r>
            </a:p>
          </p:txBody>
        </p:sp>
      </p:grpSp>
      <p:grpSp>
        <p:nvGrpSpPr>
          <p:cNvPr id="67" name="Gruppieren 66">
            <a:extLst>
              <a:ext uri="{FF2B5EF4-FFF2-40B4-BE49-F238E27FC236}">
                <a16:creationId xmlns:a16="http://schemas.microsoft.com/office/drawing/2014/main" id="{3B11D987-0369-45E5-AA2F-6A72A37778BE}"/>
              </a:ext>
            </a:extLst>
          </p:cNvPr>
          <p:cNvGrpSpPr/>
          <p:nvPr/>
        </p:nvGrpSpPr>
        <p:grpSpPr>
          <a:xfrm>
            <a:off x="6161833" y="3671839"/>
            <a:ext cx="2567503" cy="2912632"/>
            <a:chOff x="3741962" y="1217552"/>
            <a:chExt cx="4044141" cy="4422895"/>
          </a:xfrm>
          <a:solidFill>
            <a:schemeClr val="bg1">
              <a:lumMod val="50000"/>
            </a:schemeClr>
          </a:solidFill>
        </p:grpSpPr>
        <p:sp>
          <p:nvSpPr>
            <p:cNvPr id="68" name="Rechteck: abgerundete Ecken 67">
              <a:hlinkClick r:id="rId11" action="ppaction://hlinksldjump"/>
              <a:extLst>
                <a:ext uri="{FF2B5EF4-FFF2-40B4-BE49-F238E27FC236}">
                  <a16:creationId xmlns:a16="http://schemas.microsoft.com/office/drawing/2014/main" id="{1B408536-660E-43AD-B264-DD8FBA26CB4B}"/>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69" name="Textfeld 68">
              <a:hlinkClick r:id="rId11" action="ppaction://hlinksldjump"/>
              <a:extLst>
                <a:ext uri="{FF2B5EF4-FFF2-40B4-BE49-F238E27FC236}">
                  <a16:creationId xmlns:a16="http://schemas.microsoft.com/office/drawing/2014/main" id="{F797FCA7-C968-4BAF-9443-20BF6D4994AC}"/>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Destillieren</a:t>
              </a:r>
            </a:p>
          </p:txBody>
        </p:sp>
      </p:grpSp>
      <p:grpSp>
        <p:nvGrpSpPr>
          <p:cNvPr id="88" name="Gruppieren 87">
            <a:extLst>
              <a:ext uri="{FF2B5EF4-FFF2-40B4-BE49-F238E27FC236}">
                <a16:creationId xmlns:a16="http://schemas.microsoft.com/office/drawing/2014/main" id="{737D5A66-B84C-4B89-9FD8-23188A27A4BA}"/>
              </a:ext>
            </a:extLst>
          </p:cNvPr>
          <p:cNvGrpSpPr/>
          <p:nvPr/>
        </p:nvGrpSpPr>
        <p:grpSpPr>
          <a:xfrm>
            <a:off x="9109378" y="3665963"/>
            <a:ext cx="2567503" cy="2912632"/>
            <a:chOff x="3741962" y="1217552"/>
            <a:chExt cx="4044141" cy="4422895"/>
          </a:xfrm>
          <a:solidFill>
            <a:schemeClr val="bg1">
              <a:lumMod val="50000"/>
            </a:schemeClr>
          </a:solidFill>
        </p:grpSpPr>
        <p:sp>
          <p:nvSpPr>
            <p:cNvPr id="89" name="Rechteck: abgerundete Ecken 88">
              <a:hlinkClick r:id="rId12" action="ppaction://hlinksldjump"/>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90" name="Textfeld 89">
              <a:hlinkClick r:id="rId12" action="ppaction://hlinksldjump"/>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Tree>
    <p:extLst>
      <p:ext uri="{BB962C8B-B14F-4D97-AF65-F5344CB8AC3E}">
        <p14:creationId xmlns:p14="http://schemas.microsoft.com/office/powerpoint/2010/main" val="3333425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Sieben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724275" cy="1477328"/>
          </a:xfrm>
          <a:prstGeom prst="rect">
            <a:avLst/>
          </a:prstGeom>
          <a:noFill/>
        </p:spPr>
        <p:txBody>
          <a:bodyPr wrap="square" rtlCol="0">
            <a:spAutoFit/>
          </a:bodyPr>
          <a:lstStyle/>
          <a:p>
            <a:r>
              <a:rPr lang="de-DE" dirty="0"/>
              <a:t>Versuchsanleitung: </a:t>
            </a:r>
          </a:p>
          <a:p>
            <a:endParaRPr lang="de-DE" dirty="0"/>
          </a:p>
          <a:p>
            <a:r>
              <a:rPr lang="de-DE" dirty="0">
                <a:latin typeface="Bradley Hand ITC" panose="03070402050302030203" pitchFamily="66" charset="0"/>
              </a:rPr>
              <a:t>Setzt das Sieb auf das leere Becherglas. Schüttet euer Gemisch durch das Sieb.</a:t>
            </a:r>
            <a:endParaRPr lang="de-DE" dirty="0"/>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pic>
        <p:nvPicPr>
          <p:cNvPr id="17" name="Picture 67" descr="D:\Eigene Dateien\Scans\Geschäft\sieb_gelbholz.jpg">
            <a:extLst>
              <a:ext uri="{FF2B5EF4-FFF2-40B4-BE49-F238E27FC236}">
                <a16:creationId xmlns:a16="http://schemas.microsoft.com/office/drawing/2014/main" id="{C1759024-703A-41DB-98B7-D74E3095C3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38374" y="2459485"/>
            <a:ext cx="2512635" cy="2973857"/>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Sieben</a:t>
            </a:r>
          </a:p>
        </p:txBody>
      </p:sp>
      <p:sp>
        <p:nvSpPr>
          <p:cNvPr id="15" name="Rechteck 14">
            <a:hlinkClick r:id="rId4" action="ppaction://hlinksldjump"/>
            <a:extLst>
              <a:ext uri="{FF2B5EF4-FFF2-40B4-BE49-F238E27FC236}">
                <a16:creationId xmlns:a16="http://schemas.microsoft.com/office/drawing/2014/main" id="{A4F9C527-5762-4B41-B3A2-B365176362B4}"/>
              </a:ext>
            </a:extLst>
          </p:cNvPr>
          <p:cNvSpPr/>
          <p:nvPr/>
        </p:nvSpPr>
        <p:spPr>
          <a:xfrm>
            <a:off x="-170121" y="-527125"/>
            <a:ext cx="12568309" cy="7953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3" name="Gruppieren 2"/>
          <p:cNvGrpSpPr/>
          <p:nvPr/>
        </p:nvGrpSpPr>
        <p:grpSpPr>
          <a:xfrm>
            <a:off x="10820128" y="6058135"/>
            <a:ext cx="1237035" cy="745383"/>
            <a:chOff x="10820128" y="6058135"/>
            <a:chExt cx="1237035" cy="745383"/>
          </a:xfrm>
        </p:grpSpPr>
        <p:sp>
          <p:nvSpPr>
            <p:cNvPr id="12" name="Pfeil: nach rechts 11">
              <a:hlinkClick r:id="rId5" action="ppaction://hlinksldjump"/>
              <a:extLst>
                <a:ext uri="{FF2B5EF4-FFF2-40B4-BE49-F238E27FC236}">
                  <a16:creationId xmlns:a16="http://schemas.microsoft.com/office/drawing/2014/main" id="{3E1FF652-B5AD-4E31-BCA5-5070D0AF0A7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5" action="ppaction://hlinksldjump"/>
              <a:extLst>
                <a:ext uri="{FF2B5EF4-FFF2-40B4-BE49-F238E27FC236}">
                  <a16:creationId xmlns:a16="http://schemas.microsoft.com/office/drawing/2014/main" id="{320177E9-2F55-4A3A-91C0-904DF06A5CA5}"/>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431603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Sortieren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4071938" cy="1200329"/>
          </a:xfrm>
          <a:prstGeom prst="rect">
            <a:avLst/>
          </a:prstGeom>
          <a:noFill/>
        </p:spPr>
        <p:txBody>
          <a:bodyPr wrap="square" rtlCol="0">
            <a:spAutoFit/>
          </a:bodyPr>
          <a:lstStyle/>
          <a:p>
            <a:r>
              <a:rPr lang="de-DE" dirty="0"/>
              <a:t>Versuchsanleitung : </a:t>
            </a:r>
          </a:p>
          <a:p>
            <a:r>
              <a:rPr lang="de-DE" dirty="0">
                <a:latin typeface="Bradley Hand ITC" panose="03070402050302030203" pitchFamily="66" charset="0"/>
                <a:cs typeface="Arial" panose="020B0604020202020204" pitchFamily="34" charset="0"/>
              </a:rPr>
              <a:t>Schüttet euer Gemisch auf den Teller und trennt mit Hilfe der Pinzette die unterschiedlichen Stoffe von einander</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Sortieren</a:t>
            </a:r>
          </a:p>
        </p:txBody>
      </p:sp>
      <p:pic>
        <p:nvPicPr>
          <p:cNvPr id="15" name="Picture 2" descr="Bildergebnis für Pinzette Zeichnung">
            <a:extLst>
              <a:ext uri="{FF2B5EF4-FFF2-40B4-BE49-F238E27FC236}">
                <a16:creationId xmlns:a16="http://schemas.microsoft.com/office/drawing/2014/main" id="{417A98A3-6CAE-44D3-9926-020A13A7E98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9800000">
            <a:off x="7061958" y="3546266"/>
            <a:ext cx="2522119" cy="706193"/>
          </a:xfrm>
          <a:prstGeom prst="rect">
            <a:avLst/>
          </a:prstGeom>
          <a:noFill/>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5C9ABABC-EB74-492C-B918-44EBA5917A02}"/>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280FD4D0-3028-4773-9782-5502BF528C72}"/>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9DD22E79-8538-4840-8CE9-C8675ED1E946}"/>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5323435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Filtrieren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Teilchengröße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907552" cy="1477328"/>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Legt einen gefalteten Filter in den Trichter. Setzt den Trichter auf ein Becherglas und schüttet euer Gemisch langsam in den Filter.</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Filtrieren</a:t>
            </a:r>
          </a:p>
        </p:txBody>
      </p:sp>
      <p:pic>
        <p:nvPicPr>
          <p:cNvPr id="15" name="Picture 84" descr="D:\Eigene Dateien\Scans\Geschäft\filter_suspension1.jpg">
            <a:extLst>
              <a:ext uri="{FF2B5EF4-FFF2-40B4-BE49-F238E27FC236}">
                <a16:creationId xmlns:a16="http://schemas.microsoft.com/office/drawing/2014/main" id="{F4C1DFF1-25A0-43D4-A52E-A423BCC2D05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84166" y="2561133"/>
            <a:ext cx="2778034" cy="3433792"/>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87785"/>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687B2CCC-84ED-4399-AD5B-F4F9C4DC9B98}"/>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9175D628-ABA4-4400-9DC2-C3FEA12EF79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6FA1B370-2E5A-4B1C-87C8-916A0ECF9149}"/>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1066610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2859049" cy="461665"/>
          </a:xfrm>
          <a:prstGeom prst="rect">
            <a:avLst/>
          </a:prstGeom>
          <a:noFill/>
        </p:spPr>
        <p:txBody>
          <a:bodyPr wrap="square" rtlCol="0">
            <a:spAutoFit/>
          </a:bodyPr>
          <a:lstStyle/>
          <a:p>
            <a:r>
              <a:rPr lang="de-DE" sz="2400" b="1" dirty="0"/>
              <a:t>Problemfrage Tag 3:</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hlinkClick r:id="rId8" action="ppaction://hlinksldjump"/>
            <a:hlinkHover r:id="rId8" action="ppaction://hlinksldjump"/>
            <a:extLst>
              <a:ext uri="{FF2B5EF4-FFF2-40B4-BE49-F238E27FC236}">
                <a16:creationId xmlns:a16="http://schemas.microsoft.com/office/drawing/2014/main" id="{3EB41A04-3F10-4BFE-80DD-F772B08CED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849394" y="4798423"/>
            <a:ext cx="2054210" cy="1737301"/>
          </a:xfrm>
          <a:prstGeom prst="rect">
            <a:avLst/>
          </a:prstGeom>
        </p:spPr>
      </p:pic>
      <p:sp>
        <p:nvSpPr>
          <p:cNvPr id="15" name="Rahmen 14">
            <a:hlinkHover r:id="rId8" action="ppaction://hlinksldjump"/>
            <a:extLst>
              <a:ext uri="{FF2B5EF4-FFF2-40B4-BE49-F238E27FC236}">
                <a16:creationId xmlns:a16="http://schemas.microsoft.com/office/drawing/2014/main" id="{2553E755-80CD-4C6E-963F-02F9A7926892}"/>
              </a:ext>
            </a:extLst>
          </p:cNvPr>
          <p:cNvSpPr/>
          <p:nvPr/>
        </p:nvSpPr>
        <p:spPr>
          <a:xfrm rot="20568182">
            <a:off x="8375430" y="4656501"/>
            <a:ext cx="1253847" cy="1527266"/>
          </a:xfrm>
          <a:prstGeom prst="frame">
            <a:avLst>
              <a:gd name="adj1" fmla="val 31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20" name="Grafik 19" descr="Ein Bild, das Vektorgrafiken enthält.&#10;&#10;Automatisch generierte Beschreibung">
            <a:extLst>
              <a:ext uri="{FF2B5EF4-FFF2-40B4-BE49-F238E27FC236}">
                <a16:creationId xmlns:a16="http://schemas.microsoft.com/office/drawing/2014/main" id="{2EB082C7-2BCB-4AA1-AADF-4A599CAFFBC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252248" y="5067115"/>
            <a:ext cx="1266682" cy="1678419"/>
          </a:xfrm>
          <a:prstGeom prst="rect">
            <a:avLst/>
          </a:prstGeom>
        </p:spPr>
      </p:pic>
      <p:pic>
        <p:nvPicPr>
          <p:cNvPr id="29" name="Grafik 28" descr="Ein Bild, das Screenshot enthält.&#10;&#10;Automatisch generierte Beschreibung">
            <a:extLst>
              <a:ext uri="{FF2B5EF4-FFF2-40B4-BE49-F238E27FC236}">
                <a16:creationId xmlns:a16="http://schemas.microsoft.com/office/drawing/2014/main" id="{826ED36B-7FAE-4381-8C13-C8EFEC6B379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78351" y="779305"/>
            <a:ext cx="2753462" cy="5149322"/>
          </a:xfrm>
          <a:prstGeom prst="rect">
            <a:avLst/>
          </a:prstGeom>
          <a:ln>
            <a:noFill/>
          </a:ln>
          <a:effectLst>
            <a:outerShdw blurRad="225425" dist="50800" dir="5220000" algn="ctr">
              <a:srgbClr val="000000">
                <a:alpha val="33000"/>
              </a:srgbClr>
            </a:outerShdw>
          </a:effectLst>
          <a:scene3d>
            <a:camera prst="perspectiveRight"/>
            <a:lightRig rig="threePt" dir="t"/>
          </a:scene3d>
          <a:sp3d>
            <a:bevelT/>
            <a:bevelB/>
          </a:sp3d>
        </p:spPr>
      </p:pic>
      <p:pic>
        <p:nvPicPr>
          <p:cNvPr id="10" name="Grafik 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94851" y="1049924"/>
            <a:ext cx="2736962" cy="4608084"/>
          </a:xfrm>
          <a:prstGeom prst="rect">
            <a:avLst/>
          </a:prstGeom>
          <a:scene3d>
            <a:camera prst="perspectiveRight"/>
            <a:lightRig rig="threePt" dir="t"/>
          </a:scene3d>
          <a:sp3d>
            <a:bevelT/>
            <a:bevelB/>
          </a:sp3d>
        </p:spPr>
      </p:pic>
    </p:spTree>
    <p:controls>
      <mc:AlternateContent xmlns:mc="http://schemas.openxmlformats.org/markup-compatibility/2006">
        <mc:Choice xmlns:v="urn:schemas-microsoft-com:vml" Requires="v">
          <p:control spid="7227" name="TextBox1" r:id="rId2" imgW="5486400" imgH="857160"/>
        </mc:Choice>
        <mc:Fallback>
          <p:control name="TextBox1" r:id="rId2"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4"/>
                <a:stretch>
                  <a:fillRect/>
                </a:stretch>
              </p:blipFill>
              <p:spPr>
                <a:xfrm>
                  <a:off x="5389084" y="548914"/>
                  <a:ext cx="5486400" cy="862012"/>
                </a:xfrm>
                <a:prstGeom prst="rect">
                  <a:avLst/>
                </a:prstGeom>
              </p:spPr>
            </p:pic>
          </p:control>
        </mc:Fallback>
      </mc:AlternateContent>
    </p:controls>
    <p:extLst>
      <p:ext uri="{BB962C8B-B14F-4D97-AF65-F5344CB8AC3E}">
        <p14:creationId xmlns:p14="http://schemas.microsoft.com/office/powerpoint/2010/main" val="213495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Sedimentieren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940073" cy="1200329"/>
          </a:xfrm>
          <a:prstGeom prst="rect">
            <a:avLst/>
          </a:prstGeom>
          <a:noFill/>
        </p:spPr>
        <p:txBody>
          <a:bodyPr wrap="square" rtlCol="0">
            <a:spAutoFit/>
          </a:bodyPr>
          <a:lstStyle/>
          <a:p>
            <a:r>
              <a:rPr lang="de-DE" dirty="0"/>
              <a:t>Erläuterung mit Hilfe von Fachbegriffen: </a:t>
            </a:r>
          </a:p>
          <a:p>
            <a:r>
              <a:rPr lang="de-DE" dirty="0">
                <a:latin typeface="Bradley Hand ITC" panose="03070402050302030203" pitchFamily="66" charset="0"/>
                <a:cs typeface="Arial" panose="020B0604020202020204" pitchFamily="34" charset="0"/>
              </a:rPr>
              <a:t>Lasst euer Gemisch aus Flüssigkeit und Feststoff  solange stehen bis sich ein Teil, das Sediment, abgesetzt hat.</a:t>
            </a: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Sedimentieren</a:t>
            </a:r>
          </a:p>
        </p:txBody>
      </p:sp>
      <p:pic>
        <p:nvPicPr>
          <p:cNvPr id="15" name="Picture 82" descr="D:\Eigene Dateien\Scans\Geschäft\sedimentieren.jpg">
            <a:extLst>
              <a:ext uri="{FF2B5EF4-FFF2-40B4-BE49-F238E27FC236}">
                <a16:creationId xmlns:a16="http://schemas.microsoft.com/office/drawing/2014/main" id="{A1302CB5-A4AE-4895-B6AE-94F6FA6F86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86574" y="2993001"/>
            <a:ext cx="2959788" cy="2447222"/>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554278"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8F644BFA-8A81-4AC3-8AF2-DF861F825D95}"/>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7AA5571B-A32F-4D68-ABD6-2AA4582701F2}"/>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FFBB79DA-3729-47B1-B50B-AFFCD8B03A2D}"/>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027124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Dekantieren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Dichte</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41862" y="3044116"/>
            <a:ext cx="4377314" cy="2280624"/>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Lasst euer Gemisch aus Flüssigkeit und </a:t>
            </a:r>
            <a:r>
              <a:rPr lang="de-DE" dirty="0">
                <a:solidFill>
                  <a:srgbClr val="000000"/>
                </a:solidFill>
                <a:latin typeface="Bradley Hand ITC" panose="03070402050302030203" pitchFamily="66" charset="0"/>
                <a:ea typeface="Calibri" panose="020F0502020204030204" pitchFamily="34" charset="0"/>
                <a:cs typeface="Times New Roman" panose="02020603050405020304" pitchFamily="18" charset="0"/>
              </a:rPr>
              <a:t>F</a:t>
            </a: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eststoff so lange in Ruhe stehen, bis sich der gesamte Feststoff auf den Boden gesetzt hat. Gießt die Flüssigkeit vorsichtig in ein Becherglas, ohne dass der abgesetzte Feststoff aufgewirbelt wird. </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Dekantieren</a:t>
            </a:r>
          </a:p>
        </p:txBody>
      </p:sp>
      <p:pic>
        <p:nvPicPr>
          <p:cNvPr id="15" name="Picture 83" descr="D:\Eigene Dateien\Scans\Geschäft\dekantieren.jpg">
            <a:extLst>
              <a:ext uri="{FF2B5EF4-FFF2-40B4-BE49-F238E27FC236}">
                <a16:creationId xmlns:a16="http://schemas.microsoft.com/office/drawing/2014/main" id="{1975C30E-1C09-4907-A031-5353D15593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23815" y="2705031"/>
            <a:ext cx="2397353" cy="2469303"/>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653669"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30D4E3D8-5595-4A9F-BC50-636791062D0D}"/>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DF21912F-5628-407A-A0BF-D4F7432254EA}"/>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ABDD6727-01FE-4CF6-A8E6-1B4FDA9A058C}"/>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362314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Eindampfen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911374"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Siedetemperatur</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3724275" cy="2557623"/>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Legt das Drahtnetz auf den Dreifuß und stelle anschließend den Brenner unter den Dreifuß. Gießt das Salzwasser in ein Becherglas und erhitzt es bis kein Wasser mehr vorhanden ist</a:t>
            </a:r>
            <a:r>
              <a:rPr lang="de-DE" sz="1600"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feld 10">
            <a:extLst>
              <a:ext uri="{FF2B5EF4-FFF2-40B4-BE49-F238E27FC236}">
                <a16:creationId xmlns:a16="http://schemas.microsoft.com/office/drawing/2014/main" id="{4DB66A9A-FD72-4355-86A0-8EA5C83DEBA2}"/>
              </a:ext>
            </a:extLst>
          </p:cNvPr>
          <p:cNvSpPr txBox="1"/>
          <p:nvPr/>
        </p:nvSpPr>
        <p:spPr>
          <a:xfrm>
            <a:off x="7117555" y="1844125"/>
            <a:ext cx="2809875" cy="369332"/>
          </a:xfrm>
          <a:prstGeom prst="rect">
            <a:avLst/>
          </a:prstGeom>
          <a:noFill/>
        </p:spPr>
        <p:txBody>
          <a:bodyPr wrap="square" rtlCol="0">
            <a:spAutoFit/>
          </a:bodyPr>
          <a:lstStyle/>
          <a:p>
            <a:r>
              <a:rPr lang="de-DE" dirty="0"/>
              <a:t>Skizze:</a:t>
            </a: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Eindampfen</a:t>
            </a:r>
          </a:p>
        </p:txBody>
      </p:sp>
      <p:pic>
        <p:nvPicPr>
          <p:cNvPr id="15" name="Grafik 14" descr="Eindampfen.JPG">
            <a:extLst>
              <a:ext uri="{FF2B5EF4-FFF2-40B4-BE49-F238E27FC236}">
                <a16:creationId xmlns:a16="http://schemas.microsoft.com/office/drawing/2014/main" id="{5A8EC206-C8FE-4DE6-8727-B96BAFBC7FB8}"/>
              </a:ext>
            </a:extLst>
          </p:cNvPr>
          <p:cNvPicPr>
            <a:picLocks noChangeAspect="1"/>
          </p:cNvPicPr>
          <p:nvPr/>
        </p:nvPicPr>
        <p:blipFill>
          <a:blip r:embed="rId3" cstate="print"/>
          <a:stretch>
            <a:fillRect/>
          </a:stretch>
        </p:blipFill>
        <p:spPr>
          <a:xfrm>
            <a:off x="7200143" y="2783714"/>
            <a:ext cx="2171610" cy="2507318"/>
          </a:xfrm>
          <a:prstGeom prst="rect">
            <a:avLst/>
          </a:prstGeom>
          <a:ln>
            <a:noFill/>
          </a:ln>
          <a:effectLst>
            <a:softEdge rad="112500"/>
          </a:effectLst>
        </p:spPr>
      </p:pic>
      <p:sp>
        <p:nvSpPr>
          <p:cNvPr id="16" name="Rechteck 15">
            <a:hlinkClick r:id="rId4" action="ppaction://hlinksldjump"/>
            <a:extLst>
              <a:ext uri="{FF2B5EF4-FFF2-40B4-BE49-F238E27FC236}">
                <a16:creationId xmlns:a16="http://schemas.microsoft.com/office/drawing/2014/main" id="{A4F9C527-5762-4B41-B3A2-B365176362B4}"/>
              </a:ext>
            </a:extLst>
          </p:cNvPr>
          <p:cNvSpPr/>
          <p:nvPr/>
        </p:nvSpPr>
        <p:spPr>
          <a:xfrm>
            <a:off x="-170121" y="-148045"/>
            <a:ext cx="1271330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03527882-A402-46AE-9675-A5184E789BC3}"/>
              </a:ext>
            </a:extLst>
          </p:cNvPr>
          <p:cNvGrpSpPr/>
          <p:nvPr/>
        </p:nvGrpSpPr>
        <p:grpSpPr>
          <a:xfrm>
            <a:off x="9454340" y="1676822"/>
            <a:ext cx="946179" cy="1215236"/>
            <a:chOff x="9637617" y="2028791"/>
            <a:chExt cx="946179" cy="1215236"/>
          </a:xfrm>
          <a:solidFill>
            <a:schemeClr val="bg1">
              <a:lumMod val="65000"/>
            </a:schemeClr>
          </a:solidFill>
        </p:grpSpPr>
        <p:sp>
          <p:nvSpPr>
            <p:cNvPr id="2" name="Rechteck: abgerundete Ecken 1">
              <a:extLst>
                <a:ext uri="{FF2B5EF4-FFF2-40B4-BE49-F238E27FC236}">
                  <a16:creationId xmlns:a16="http://schemas.microsoft.com/office/drawing/2014/main" id="{764C654D-46E4-4A13-81C0-1BAA13B83E17}"/>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EDAE0816-AFC5-4988-AC7D-9D5F023FE3D1}"/>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grpSp>
        <p:nvGrpSpPr>
          <p:cNvPr id="17" name="Gruppieren 16">
            <a:extLst>
              <a:ext uri="{FF2B5EF4-FFF2-40B4-BE49-F238E27FC236}">
                <a16:creationId xmlns:a16="http://schemas.microsoft.com/office/drawing/2014/main" id="{9045FBFA-8697-4384-9362-1C8791E7CE3B}"/>
              </a:ext>
            </a:extLst>
          </p:cNvPr>
          <p:cNvGrpSpPr/>
          <p:nvPr/>
        </p:nvGrpSpPr>
        <p:grpSpPr>
          <a:xfrm>
            <a:off x="10820128" y="6058135"/>
            <a:ext cx="1237035" cy="745383"/>
            <a:chOff x="10820128" y="6058135"/>
            <a:chExt cx="1237035" cy="745383"/>
          </a:xfrm>
        </p:grpSpPr>
        <p:sp>
          <p:nvSpPr>
            <p:cNvPr id="18" name="Pfeil: nach rechts 17">
              <a:hlinkClick r:id="rId5" action="ppaction://hlinksldjump"/>
              <a:extLst>
                <a:ext uri="{FF2B5EF4-FFF2-40B4-BE49-F238E27FC236}">
                  <a16:creationId xmlns:a16="http://schemas.microsoft.com/office/drawing/2014/main" id="{CAB0A013-7D51-4335-A57D-064537B828B4}"/>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hlinkClick r:id="rId5" action="ppaction://hlinksldjump"/>
              <a:extLst>
                <a:ext uri="{FF2B5EF4-FFF2-40B4-BE49-F238E27FC236}">
                  <a16:creationId xmlns:a16="http://schemas.microsoft.com/office/drawing/2014/main" id="{12940D78-83C6-435D-94D1-E4768C8D56A1}"/>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978442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Destillieren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4077628"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Siedetemperatur</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2" y="3216329"/>
            <a:ext cx="4837649" cy="2917722"/>
          </a:xfrm>
          <a:prstGeom prst="rect">
            <a:avLst/>
          </a:prstGeom>
          <a:noFill/>
        </p:spPr>
        <p:txBody>
          <a:bodyPr wrap="square" rtlCol="0">
            <a:spAutoFit/>
          </a:bodyPr>
          <a:lstStyle/>
          <a:p>
            <a:r>
              <a:rPr lang="de-DE" dirty="0"/>
              <a:t>Erläuterung mit Hilfe von Fachbegriffen: </a:t>
            </a:r>
          </a:p>
          <a:p>
            <a:pPr>
              <a:lnSpc>
                <a:spcPct val="115000"/>
              </a:lnSpc>
              <a:spcAft>
                <a:spcPts val="1000"/>
              </a:spcAft>
            </a:pPr>
            <a:r>
              <a:rPr lang="de-DE" dirty="0">
                <a:solidFill>
                  <a:srgbClr val="000000"/>
                </a:solidFill>
                <a:latin typeface="Bradley Hand ITC" panose="03070402050302030203" pitchFamily="66" charset="0"/>
                <a:ea typeface="Calibri" panose="020F0502020204030204" pitchFamily="34" charset="0"/>
                <a:cs typeface="Times New Roman" panose="02020603050405020304" pitchFamily="18" charset="0"/>
              </a:rPr>
              <a:t>Legt das Drahtnetz auf den Dreifuß und stellt anschließend den Brenner unter den Dreifuß. Gießt den Urin in ein Becherglas und erhitzt ihn bis zum Sieden. Haltet die Glasplatte schräg über den Dampf und stellt ein zweites Becherglas ans untere Ende der Glasplatte, so dass das Wasser in das saubere Becherglas tropft.</a:t>
            </a:r>
            <a:endParaRPr lang="de-DE"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Destillieren</a:t>
            </a:r>
          </a:p>
        </p:txBody>
      </p:sp>
      <p:sp>
        <p:nvSpPr>
          <p:cNvPr id="15" name="Rechteck 14">
            <a:extLst>
              <a:ext uri="{FF2B5EF4-FFF2-40B4-BE49-F238E27FC236}">
                <a16:creationId xmlns:a16="http://schemas.microsoft.com/office/drawing/2014/main" id="{A4F9C527-5762-4B41-B3A2-B365176362B4}"/>
              </a:ext>
            </a:extLst>
          </p:cNvPr>
          <p:cNvSpPr/>
          <p:nvPr/>
        </p:nvSpPr>
        <p:spPr>
          <a:xfrm>
            <a:off x="-170121" y="-242371"/>
            <a:ext cx="12574156" cy="7669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6" name="Gruppieren 15">
            <a:extLst>
              <a:ext uri="{FF2B5EF4-FFF2-40B4-BE49-F238E27FC236}">
                <a16:creationId xmlns:a16="http://schemas.microsoft.com/office/drawing/2014/main" id="{581029BD-F58A-48DE-944B-BFC6BD96BE1D}"/>
              </a:ext>
            </a:extLst>
          </p:cNvPr>
          <p:cNvGrpSpPr/>
          <p:nvPr/>
        </p:nvGrpSpPr>
        <p:grpSpPr>
          <a:xfrm>
            <a:off x="10820128" y="6058135"/>
            <a:ext cx="1237035" cy="745383"/>
            <a:chOff x="10820128" y="6058135"/>
            <a:chExt cx="1237035" cy="745383"/>
          </a:xfrm>
        </p:grpSpPr>
        <p:sp>
          <p:nvSpPr>
            <p:cNvPr id="17" name="Pfeil: nach rechts 16">
              <a:hlinkClick r:id="rId4" action="ppaction://hlinksldjump"/>
              <a:extLst>
                <a:ext uri="{FF2B5EF4-FFF2-40B4-BE49-F238E27FC236}">
                  <a16:creationId xmlns:a16="http://schemas.microsoft.com/office/drawing/2014/main" id="{4D02DB6D-ACEF-4973-89B9-B97912CD9F8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hlinkClick r:id="rId4" action="ppaction://hlinksldjump"/>
              <a:extLst>
                <a:ext uri="{FF2B5EF4-FFF2-40B4-BE49-F238E27FC236}">
                  <a16:creationId xmlns:a16="http://schemas.microsoft.com/office/drawing/2014/main" id="{E98382CC-4FC2-48C1-BD49-C35AF0957C95}"/>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pic>
        <p:nvPicPr>
          <p:cNvPr id="12" name="Grafik 11">
            <a:extLst>
              <a:ext uri="{FF2B5EF4-FFF2-40B4-BE49-F238E27FC236}">
                <a16:creationId xmlns:a16="http://schemas.microsoft.com/office/drawing/2014/main" id="{509CF860-85AE-43AD-A271-C6F9DDAFC3CC}"/>
              </a:ext>
            </a:extLst>
          </p:cNvPr>
          <p:cNvPicPr>
            <a:picLocks noChangeAspect="1"/>
          </p:cNvPicPr>
          <p:nvPr/>
        </p:nvPicPr>
        <p:blipFill>
          <a:blip r:embed="rId5"/>
          <a:stretch>
            <a:fillRect/>
          </a:stretch>
        </p:blipFill>
        <p:spPr>
          <a:xfrm>
            <a:off x="7968616" y="3135243"/>
            <a:ext cx="1687935" cy="2538548"/>
          </a:xfrm>
          <a:prstGeom prst="rect">
            <a:avLst/>
          </a:prstGeom>
        </p:spPr>
      </p:pic>
      <p:grpSp>
        <p:nvGrpSpPr>
          <p:cNvPr id="13" name="Gruppieren 12">
            <a:extLst>
              <a:ext uri="{FF2B5EF4-FFF2-40B4-BE49-F238E27FC236}">
                <a16:creationId xmlns:a16="http://schemas.microsoft.com/office/drawing/2014/main" id="{2E099A1C-A84E-4BA8-B90E-4850F2953D54}"/>
              </a:ext>
            </a:extLst>
          </p:cNvPr>
          <p:cNvGrpSpPr/>
          <p:nvPr/>
        </p:nvGrpSpPr>
        <p:grpSpPr>
          <a:xfrm>
            <a:off x="9454340" y="1676822"/>
            <a:ext cx="946179" cy="1215236"/>
            <a:chOff x="9637617" y="2028791"/>
            <a:chExt cx="946179" cy="1215236"/>
          </a:xfrm>
          <a:solidFill>
            <a:schemeClr val="bg1">
              <a:lumMod val="65000"/>
            </a:schemeClr>
          </a:solidFill>
        </p:grpSpPr>
        <p:sp>
          <p:nvSpPr>
            <p:cNvPr id="19" name="Rechteck: abgerundete Ecken 18">
              <a:extLst>
                <a:ext uri="{FF2B5EF4-FFF2-40B4-BE49-F238E27FC236}">
                  <a16:creationId xmlns:a16="http://schemas.microsoft.com/office/drawing/2014/main" id="{C0C5F1AA-0A83-4328-8E18-5CA7AE281F29}"/>
                </a:ext>
              </a:extLst>
            </p:cNvPr>
            <p:cNvSpPr/>
            <p:nvPr/>
          </p:nvSpPr>
          <p:spPr>
            <a:xfrm>
              <a:off x="9637617" y="2028791"/>
              <a:ext cx="946179" cy="1215236"/>
            </a:xfrm>
            <a:prstGeom prst="roundRect">
              <a:avLst/>
            </a:prstGeom>
            <a:gr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D29A2F62-3BF6-4146-9D35-F4DD55A5CAA2}"/>
                </a:ext>
              </a:extLst>
            </p:cNvPr>
            <p:cNvSpPr txBox="1"/>
            <p:nvPr/>
          </p:nvSpPr>
          <p:spPr>
            <a:xfrm>
              <a:off x="9644925" y="2267077"/>
              <a:ext cx="932652" cy="738664"/>
            </a:xfrm>
            <a:prstGeom prst="rect">
              <a:avLst/>
            </a:prstGeom>
            <a:grpFill/>
            <a:ln>
              <a:noFill/>
            </a:ln>
          </p:spPr>
          <p:txBody>
            <a:bodyPr wrap="square" rtlCol="0">
              <a:spAutoFit/>
            </a:bodyPr>
            <a:lstStyle/>
            <a:p>
              <a:pPr algn="ctr"/>
              <a:r>
                <a:rPr lang="de-DE" sz="1400" b="1" dirty="0">
                  <a:solidFill>
                    <a:schemeClr val="accent4"/>
                  </a:solidFill>
                </a:rPr>
                <a:t>Klick mich für eine Skizze!</a:t>
              </a:r>
            </a:p>
          </p:txBody>
        </p:sp>
      </p:grpSp>
    </p:spTree>
    <p:extLst>
      <p:ext uri="{BB962C8B-B14F-4D97-AF65-F5344CB8AC3E}">
        <p14:creationId xmlns:p14="http://schemas.microsoft.com/office/powerpoint/2010/main" val="2605224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Extrahieren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Löslichkeit</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1" y="3050069"/>
            <a:ext cx="7475263" cy="2325765"/>
          </a:xfrm>
          <a:prstGeom prst="rect">
            <a:avLst/>
          </a:prstGeom>
          <a:noFill/>
        </p:spPr>
        <p:txBody>
          <a:bodyPr wrap="square" rtlCol="0">
            <a:spAutoFit/>
          </a:bodyPr>
          <a:lstStyle/>
          <a:p>
            <a:r>
              <a:rPr lang="de-DE" dirty="0"/>
              <a:t>Erläuterung mit Hilfe von Fachbegriffen: </a:t>
            </a:r>
          </a:p>
          <a:p>
            <a:endParaRPr lang="de-DE" dirty="0"/>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Schneidet die Orangenschalen klein und übergießt die kleingeschnittenen Schalen mit Öl oder Alkohol. Drückt die Schalen mit Hilfe des Löffels fest an den Boden. Lasst das Gemisch einige Zeit stehen. Dekantiert die Flüssigkeit von den Schalen ab.</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Extrahieren</a:t>
            </a:r>
          </a:p>
        </p:txBody>
      </p:sp>
      <p:sp>
        <p:nvSpPr>
          <p:cNvPr id="15" name="Rechteck 14">
            <a:hlinkClick r:id="rId3" action="ppaction://hlinksldjump"/>
            <a:extLst>
              <a:ext uri="{FF2B5EF4-FFF2-40B4-BE49-F238E27FC236}">
                <a16:creationId xmlns:a16="http://schemas.microsoft.com/office/drawing/2014/main" id="{A4F9C527-5762-4B41-B3A2-B365176362B4}"/>
              </a:ext>
            </a:extLst>
          </p:cNvPr>
          <p:cNvSpPr/>
          <p:nvPr/>
        </p:nvSpPr>
        <p:spPr>
          <a:xfrm>
            <a:off x="-170121" y="-457200"/>
            <a:ext cx="12673547" cy="7883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AF91E6C8-827B-43CB-8EBC-65D713E7C37A}"/>
              </a:ext>
            </a:extLst>
          </p:cNvPr>
          <p:cNvGrpSpPr/>
          <p:nvPr/>
        </p:nvGrpSpPr>
        <p:grpSpPr>
          <a:xfrm>
            <a:off x="10820128" y="6058135"/>
            <a:ext cx="1237035" cy="745383"/>
            <a:chOff x="10820128" y="6058135"/>
            <a:chExt cx="1237035" cy="745383"/>
          </a:xfrm>
        </p:grpSpPr>
        <p:sp>
          <p:nvSpPr>
            <p:cNvPr id="19" name="Pfeil: nach rechts 18">
              <a:hlinkClick r:id="rId4" action="ppaction://hlinksldjump"/>
              <a:extLst>
                <a:ext uri="{FF2B5EF4-FFF2-40B4-BE49-F238E27FC236}">
                  <a16:creationId xmlns:a16="http://schemas.microsoft.com/office/drawing/2014/main" id="{2242DD3F-E474-458B-BF71-500E6CAE9407}"/>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32F8B569-DC97-4C82-81F3-8D494EE33027}"/>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2721871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descr="Ein Bild, das Natur, Boot enthält.&#10;&#10;Automatisch generierte Beschreibung">
            <a:extLst>
              <a:ext uri="{FF2B5EF4-FFF2-40B4-BE49-F238E27FC236}">
                <a16:creationId xmlns:a16="http://schemas.microsoft.com/office/drawing/2014/main" id="{506D5DC0-48FF-45E3-A4F1-DD7C60113F90}"/>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2" name="Textfeld 1">
            <a:extLst>
              <a:ext uri="{FF2B5EF4-FFF2-40B4-BE49-F238E27FC236}">
                <a16:creationId xmlns:a16="http://schemas.microsoft.com/office/drawing/2014/main" id="{05E0EA43-A1FF-4BA1-9276-405F150642D4}"/>
              </a:ext>
            </a:extLst>
          </p:cNvPr>
          <p:cNvSpPr txBox="1"/>
          <p:nvPr/>
        </p:nvSpPr>
        <p:spPr>
          <a:xfrm>
            <a:off x="148097" y="344129"/>
            <a:ext cx="11943754" cy="569387"/>
          </a:xfrm>
          <a:prstGeom prst="rect">
            <a:avLst/>
          </a:prstGeom>
          <a:noFill/>
        </p:spPr>
        <p:txBody>
          <a:bodyPr wrap="square" rtlCol="0">
            <a:spAutoFit/>
          </a:bodyPr>
          <a:lstStyle/>
          <a:p>
            <a:r>
              <a:rPr lang="de-DE" sz="3100" b="1" dirty="0"/>
              <a:t>Hier findest du alle großen Hilfen zu den Experimenten auf einen Blick:</a:t>
            </a:r>
          </a:p>
        </p:txBody>
      </p:sp>
      <p:sp>
        <p:nvSpPr>
          <p:cNvPr id="35" name="Rechtwinkliges Dreieck 34">
            <a:extLst>
              <a:ext uri="{FF2B5EF4-FFF2-40B4-BE49-F238E27FC236}">
                <a16:creationId xmlns:a16="http://schemas.microsoft.com/office/drawing/2014/main" id="{434DE2EF-BFCC-4F12-BC8E-87F377954F99}"/>
              </a:ext>
            </a:extLst>
          </p:cNvPr>
          <p:cNvSpPr/>
          <p:nvPr/>
        </p:nvSpPr>
        <p:spPr>
          <a:xfrm flipH="1">
            <a:off x="47949" y="2340757"/>
            <a:ext cx="12144051" cy="2550632"/>
          </a:xfrm>
          <a:prstGeom prst="rtTriangle">
            <a:avLst/>
          </a:prstGeom>
          <a:solidFill>
            <a:schemeClr val="accent4">
              <a:alpha val="52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grpSp>
        <p:nvGrpSpPr>
          <p:cNvPr id="15" name="Gruppieren 14">
            <a:extLst>
              <a:ext uri="{FF2B5EF4-FFF2-40B4-BE49-F238E27FC236}">
                <a16:creationId xmlns:a16="http://schemas.microsoft.com/office/drawing/2014/main" id="{7C9C28FB-0C26-44C2-86FB-608FB1A0F607}"/>
              </a:ext>
            </a:extLst>
          </p:cNvPr>
          <p:cNvGrpSpPr/>
          <p:nvPr/>
        </p:nvGrpSpPr>
        <p:grpSpPr>
          <a:xfrm>
            <a:off x="3573832" y="1756880"/>
            <a:ext cx="1868459" cy="2524868"/>
            <a:chOff x="2765210" y="1684377"/>
            <a:chExt cx="2072938" cy="3026406"/>
          </a:xfrm>
        </p:grpSpPr>
        <p:sp>
          <p:nvSpPr>
            <p:cNvPr id="16" name="Rechteck: abgerundete Ecken 15">
              <a:extLst>
                <a:ext uri="{FF2B5EF4-FFF2-40B4-BE49-F238E27FC236}">
                  <a16:creationId xmlns:a16="http://schemas.microsoft.com/office/drawing/2014/main" id="{782ED0D8-1096-4E6B-AC95-F19CD277B4F4}"/>
                </a:ext>
              </a:extLst>
            </p:cNvPr>
            <p:cNvSpPr/>
            <p:nvPr/>
          </p:nvSpPr>
          <p:spPr>
            <a:xfrm>
              <a:off x="2765210" y="1684377"/>
              <a:ext cx="2057400" cy="302640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795DCCAE-D727-4424-B2CD-D83BF94A6CA6}"/>
                </a:ext>
              </a:extLst>
            </p:cNvPr>
            <p:cNvSpPr txBox="1"/>
            <p:nvPr/>
          </p:nvSpPr>
          <p:spPr>
            <a:xfrm>
              <a:off x="2795086" y="2213423"/>
              <a:ext cx="2043062" cy="848500"/>
            </a:xfrm>
            <a:prstGeom prst="rect">
              <a:avLst/>
            </a:prstGeom>
            <a:noFill/>
          </p:spPr>
          <p:txBody>
            <a:bodyPr wrap="square" rtlCol="0">
              <a:spAutoFit/>
            </a:bodyPr>
            <a:lstStyle/>
            <a:p>
              <a:pPr algn="ctr"/>
              <a:r>
                <a:rPr lang="de-DE" sz="2000" b="1" dirty="0">
                  <a:solidFill>
                    <a:schemeClr val="bg1">
                      <a:lumMod val="95000"/>
                    </a:schemeClr>
                  </a:solidFill>
                </a:rPr>
                <a:t>Infos zu Trennverfahren</a:t>
              </a:r>
            </a:p>
          </p:txBody>
        </p:sp>
      </p:grpSp>
      <p:sp>
        <p:nvSpPr>
          <p:cNvPr id="18" name="Rechteck: abgerundete Ecken 17">
            <a:extLst>
              <a:ext uri="{FF2B5EF4-FFF2-40B4-BE49-F238E27FC236}">
                <a16:creationId xmlns:a16="http://schemas.microsoft.com/office/drawing/2014/main" id="{7562DF09-B978-4899-8A24-00F78D18BB1B}"/>
              </a:ext>
            </a:extLst>
          </p:cNvPr>
          <p:cNvSpPr/>
          <p:nvPr/>
        </p:nvSpPr>
        <p:spPr>
          <a:xfrm>
            <a:off x="6748301" y="1761600"/>
            <a:ext cx="1854454"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endParaRPr lang="de-DE" dirty="0">
              <a:solidFill>
                <a:schemeClr val="bg1">
                  <a:lumMod val="95000"/>
                </a:schemeClr>
              </a:solidFill>
            </a:endParaRPr>
          </a:p>
        </p:txBody>
      </p:sp>
      <p:sp>
        <p:nvSpPr>
          <p:cNvPr id="19" name="Textfeld 18">
            <a:extLst>
              <a:ext uri="{FF2B5EF4-FFF2-40B4-BE49-F238E27FC236}">
                <a16:creationId xmlns:a16="http://schemas.microsoft.com/office/drawing/2014/main" id="{40328E04-646A-459B-9890-1180045CC3B2}"/>
              </a:ext>
            </a:extLst>
          </p:cNvPr>
          <p:cNvSpPr txBox="1"/>
          <p:nvPr/>
        </p:nvSpPr>
        <p:spPr>
          <a:xfrm>
            <a:off x="6875378" y="1804386"/>
            <a:ext cx="1665574" cy="1600438"/>
          </a:xfrm>
          <a:prstGeom prst="rect">
            <a:avLst/>
          </a:prstGeom>
          <a:noFill/>
        </p:spPr>
        <p:txBody>
          <a:bodyPr wrap="square" rtlCol="0">
            <a:spAutoFit/>
          </a:bodyPr>
          <a:lstStyle/>
          <a:p>
            <a:pPr algn="ctr"/>
            <a:r>
              <a:rPr lang="de-DE" sz="2000" b="1" dirty="0">
                <a:solidFill>
                  <a:schemeClr val="bg1">
                    <a:lumMod val="95000"/>
                  </a:schemeClr>
                </a:solidFill>
              </a:rPr>
              <a:t>Material-vorschläge zum Experiment</a:t>
            </a:r>
          </a:p>
          <a:p>
            <a:endParaRPr lang="de-DE" dirty="0"/>
          </a:p>
        </p:txBody>
      </p:sp>
      <p:sp>
        <p:nvSpPr>
          <p:cNvPr id="20" name="Rechteck: abgerundete Ecken 19">
            <a:extLst>
              <a:ext uri="{FF2B5EF4-FFF2-40B4-BE49-F238E27FC236}">
                <a16:creationId xmlns:a16="http://schemas.microsoft.com/office/drawing/2014/main" id="{5F18C736-A8ED-4BF2-BE9F-1BC60E51AB6F}"/>
              </a:ext>
            </a:extLst>
          </p:cNvPr>
          <p:cNvSpPr/>
          <p:nvPr/>
        </p:nvSpPr>
        <p:spPr>
          <a:xfrm>
            <a:off x="467153" y="1814196"/>
            <a:ext cx="1884485" cy="252486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1" name="Textfeld 20">
            <a:extLst>
              <a:ext uri="{FF2B5EF4-FFF2-40B4-BE49-F238E27FC236}">
                <a16:creationId xmlns:a16="http://schemas.microsoft.com/office/drawing/2014/main" id="{DFEA4FF1-CF71-458C-BDDD-4419BFC12963}"/>
              </a:ext>
            </a:extLst>
          </p:cNvPr>
          <p:cNvSpPr txBox="1"/>
          <p:nvPr/>
        </p:nvSpPr>
        <p:spPr>
          <a:xfrm>
            <a:off x="666203" y="2337964"/>
            <a:ext cx="1743075" cy="1477328"/>
          </a:xfrm>
          <a:prstGeom prst="rect">
            <a:avLst/>
          </a:prstGeom>
          <a:noFill/>
        </p:spPr>
        <p:txBody>
          <a:bodyPr wrap="square" rtlCol="0">
            <a:spAutoFit/>
          </a:bodyPr>
          <a:lstStyle/>
          <a:p>
            <a:r>
              <a:rPr lang="de-DE" dirty="0">
                <a:solidFill>
                  <a:schemeClr val="bg1">
                    <a:lumMod val="95000"/>
                  </a:schemeClr>
                </a:solidFill>
              </a:rPr>
              <a:t>Überlege dir, welche Materialien du benötigst und welche nicht.</a:t>
            </a:r>
          </a:p>
        </p:txBody>
      </p:sp>
      <p:sp>
        <p:nvSpPr>
          <p:cNvPr id="24" name="Rechteck: abgerundete Ecken 23">
            <a:extLst>
              <a:ext uri="{FF2B5EF4-FFF2-40B4-BE49-F238E27FC236}">
                <a16:creationId xmlns:a16="http://schemas.microsoft.com/office/drawing/2014/main" id="{412A86FC-9F66-48F3-9432-91EDD3938B4A}"/>
              </a:ext>
            </a:extLst>
          </p:cNvPr>
          <p:cNvSpPr/>
          <p:nvPr/>
        </p:nvSpPr>
        <p:spPr>
          <a:xfrm>
            <a:off x="9848212" y="1756880"/>
            <a:ext cx="1854453" cy="25248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26" name="Textfeld 25">
            <a:extLst>
              <a:ext uri="{FF2B5EF4-FFF2-40B4-BE49-F238E27FC236}">
                <a16:creationId xmlns:a16="http://schemas.microsoft.com/office/drawing/2014/main" id="{36876885-D782-4F8B-8243-8B908A420255}"/>
              </a:ext>
            </a:extLst>
          </p:cNvPr>
          <p:cNvSpPr txBox="1"/>
          <p:nvPr/>
        </p:nvSpPr>
        <p:spPr>
          <a:xfrm>
            <a:off x="10236384" y="1961685"/>
            <a:ext cx="1516347" cy="1015663"/>
          </a:xfrm>
          <a:prstGeom prst="rect">
            <a:avLst/>
          </a:prstGeom>
          <a:noFill/>
        </p:spPr>
        <p:txBody>
          <a:bodyPr wrap="square" rtlCol="0">
            <a:spAutoFit/>
          </a:bodyPr>
          <a:lstStyle/>
          <a:p>
            <a:r>
              <a:rPr lang="de-DE" sz="2000" b="1" dirty="0">
                <a:solidFill>
                  <a:schemeClr val="bg1">
                    <a:lumMod val="95000"/>
                  </a:schemeClr>
                </a:solidFill>
              </a:rPr>
              <a:t>Konkrete Versuchs-anleitung</a:t>
            </a:r>
          </a:p>
        </p:txBody>
      </p:sp>
      <p:sp>
        <p:nvSpPr>
          <p:cNvPr id="36" name="Textfeld 35">
            <a:extLst>
              <a:ext uri="{FF2B5EF4-FFF2-40B4-BE49-F238E27FC236}">
                <a16:creationId xmlns:a16="http://schemas.microsoft.com/office/drawing/2014/main" id="{30A74531-440D-4AD9-B53A-6FBB26F20F8B}"/>
              </a:ext>
            </a:extLst>
          </p:cNvPr>
          <p:cNvSpPr txBox="1"/>
          <p:nvPr/>
        </p:nvSpPr>
        <p:spPr>
          <a:xfrm>
            <a:off x="47949" y="4920764"/>
            <a:ext cx="1743075" cy="369332"/>
          </a:xfrm>
          <a:prstGeom prst="rect">
            <a:avLst/>
          </a:prstGeom>
          <a:noFill/>
        </p:spPr>
        <p:txBody>
          <a:bodyPr wrap="square" rtlCol="0">
            <a:spAutoFit/>
          </a:bodyPr>
          <a:lstStyle/>
          <a:p>
            <a:r>
              <a:rPr lang="de-DE" dirty="0"/>
              <a:t>Kleine Hilfe</a:t>
            </a:r>
          </a:p>
        </p:txBody>
      </p:sp>
      <p:sp>
        <p:nvSpPr>
          <p:cNvPr id="37" name="Textfeld 36">
            <a:extLst>
              <a:ext uri="{FF2B5EF4-FFF2-40B4-BE49-F238E27FC236}">
                <a16:creationId xmlns:a16="http://schemas.microsoft.com/office/drawing/2014/main" id="{5C1498F1-38C1-484D-824A-EA59663CBAC2}"/>
              </a:ext>
            </a:extLst>
          </p:cNvPr>
          <p:cNvSpPr txBox="1"/>
          <p:nvPr/>
        </p:nvSpPr>
        <p:spPr>
          <a:xfrm>
            <a:off x="10301098" y="4891389"/>
            <a:ext cx="1899223" cy="369332"/>
          </a:xfrm>
          <a:prstGeom prst="rect">
            <a:avLst/>
          </a:prstGeom>
          <a:noFill/>
        </p:spPr>
        <p:txBody>
          <a:bodyPr wrap="square" rtlCol="0">
            <a:spAutoFit/>
          </a:bodyPr>
          <a:lstStyle/>
          <a:p>
            <a:r>
              <a:rPr lang="de-DE" dirty="0"/>
              <a:t>Riesengroße  Hilfe</a:t>
            </a:r>
          </a:p>
        </p:txBody>
      </p:sp>
      <p:sp>
        <p:nvSpPr>
          <p:cNvPr id="22" name="Layer">
            <a:hlinkClick r:id="rId3"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28" name="Gruppieren 27">
            <a:extLst>
              <a:ext uri="{FF2B5EF4-FFF2-40B4-BE49-F238E27FC236}">
                <a16:creationId xmlns:a16="http://schemas.microsoft.com/office/drawing/2014/main" id="{E0C195F8-89AD-4616-8AAF-269482209EB6}"/>
              </a:ext>
            </a:extLst>
          </p:cNvPr>
          <p:cNvGrpSpPr/>
          <p:nvPr/>
        </p:nvGrpSpPr>
        <p:grpSpPr>
          <a:xfrm>
            <a:off x="269336" y="5858305"/>
            <a:ext cx="3138314" cy="691853"/>
            <a:chOff x="10304238" y="5472538"/>
            <a:chExt cx="2094838" cy="1056537"/>
          </a:xfrm>
          <a:solidFill>
            <a:schemeClr val="bg1">
              <a:lumMod val="75000"/>
            </a:schemeClr>
          </a:solidFill>
        </p:grpSpPr>
        <p:sp>
          <p:nvSpPr>
            <p:cNvPr id="29" name="Pfeil: nach rechts 28">
              <a:hlinkClick r:id="rId4" action="ppaction://hlinksldjump"/>
              <a:extLst>
                <a:ext uri="{FF2B5EF4-FFF2-40B4-BE49-F238E27FC236}">
                  <a16:creationId xmlns:a16="http://schemas.microsoft.com/office/drawing/2014/main" id="{CD8C1E06-5DD1-45D1-A6EB-EF8F0A431007}"/>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hlinkClick r:id="rId4" action="ppaction://hlinksldjump"/>
              <a:extLst>
                <a:ext uri="{FF2B5EF4-FFF2-40B4-BE49-F238E27FC236}">
                  <a16:creationId xmlns:a16="http://schemas.microsoft.com/office/drawing/2014/main" id="{9DA82E71-FE44-478B-955A-D373C90297ED}"/>
                </a:ext>
              </a:extLst>
            </p:cNvPr>
            <p:cNvSpPr txBox="1"/>
            <p:nvPr/>
          </p:nvSpPr>
          <p:spPr>
            <a:xfrm>
              <a:off x="10424805" y="5723719"/>
              <a:ext cx="1974271" cy="517010"/>
            </a:xfrm>
            <a:prstGeom prst="rect">
              <a:avLst/>
            </a:prstGeom>
            <a:noFill/>
          </p:spPr>
          <p:txBody>
            <a:bodyPr wrap="square" rtlCol="0">
              <a:spAutoFit/>
            </a:bodyPr>
            <a:lstStyle/>
            <a:p>
              <a:r>
                <a:rPr lang="de-DE" sz="1600" dirty="0"/>
                <a:t>Experiment beendet?</a:t>
              </a:r>
            </a:p>
          </p:txBody>
        </p:sp>
      </p:grpSp>
      <p:sp>
        <p:nvSpPr>
          <p:cNvPr id="31" name="Textfeld 30">
            <a:hlinkClick r:id="rId5" action="ppaction://hlinksldjump"/>
            <a:extLst>
              <a:ext uri="{FF2B5EF4-FFF2-40B4-BE49-F238E27FC236}">
                <a16:creationId xmlns:a16="http://schemas.microsoft.com/office/drawing/2014/main" id="{28A9ABA0-5EAB-442D-8926-3C2CFB5F630B}"/>
              </a:ext>
            </a:extLst>
          </p:cNvPr>
          <p:cNvSpPr txBox="1"/>
          <p:nvPr/>
        </p:nvSpPr>
        <p:spPr>
          <a:xfrm>
            <a:off x="3624209" y="3354491"/>
            <a:ext cx="1773533" cy="461665"/>
          </a:xfrm>
          <a:prstGeom prst="rect">
            <a:avLst/>
          </a:prstGeom>
          <a:solidFill>
            <a:schemeClr val="bg1">
              <a:lumMod val="50000"/>
            </a:schemeClr>
          </a:solid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2" name="Textfeld 31">
            <a:hlinkClick r:id="rId6" action="ppaction://hlinksldjump"/>
            <a:extLst>
              <a:ext uri="{FF2B5EF4-FFF2-40B4-BE49-F238E27FC236}">
                <a16:creationId xmlns:a16="http://schemas.microsoft.com/office/drawing/2014/main" id="{CC7EC4FD-F768-43DC-8B2D-7BF1CD24DA4E}"/>
              </a:ext>
            </a:extLst>
          </p:cNvPr>
          <p:cNvSpPr txBox="1"/>
          <p:nvPr/>
        </p:nvSpPr>
        <p:spPr>
          <a:xfrm>
            <a:off x="6797829" y="3359211"/>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
        <p:nvSpPr>
          <p:cNvPr id="33" name="Textfeld 32">
            <a:hlinkClick r:id="rId7" action="ppaction://hlinksldjump"/>
            <a:extLst>
              <a:ext uri="{FF2B5EF4-FFF2-40B4-BE49-F238E27FC236}">
                <a16:creationId xmlns:a16="http://schemas.microsoft.com/office/drawing/2014/main" id="{83D34636-5644-4467-900E-B5A055B1CF7B}"/>
              </a:ext>
            </a:extLst>
          </p:cNvPr>
          <p:cNvSpPr txBox="1"/>
          <p:nvPr/>
        </p:nvSpPr>
        <p:spPr>
          <a:xfrm>
            <a:off x="9908765" y="3367889"/>
            <a:ext cx="1773533" cy="461665"/>
          </a:xfrm>
          <a:prstGeom prst="rect">
            <a:avLst/>
          </a:prstGeom>
          <a:noFill/>
          <a:ln w="19050">
            <a:solidFill>
              <a:schemeClr val="bg1">
                <a:lumMod val="95000"/>
              </a:schemeClr>
            </a:solidFill>
          </a:ln>
        </p:spPr>
        <p:txBody>
          <a:bodyPr wrap="square" rtlCol="0">
            <a:spAutoFit/>
          </a:bodyPr>
          <a:lstStyle/>
          <a:p>
            <a:pPr algn="ctr"/>
            <a:r>
              <a:rPr lang="de-DE" sz="2400" b="1" dirty="0">
                <a:solidFill>
                  <a:schemeClr val="accent4"/>
                </a:solidFill>
              </a:rPr>
              <a:t>KLICK MICH</a:t>
            </a:r>
          </a:p>
        </p:txBody>
      </p:sp>
    </p:spTree>
    <p:extLst>
      <p:ext uri="{BB962C8B-B14F-4D97-AF65-F5344CB8AC3E}">
        <p14:creationId xmlns:p14="http://schemas.microsoft.com/office/powerpoint/2010/main" val="3915453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2" name="Gruppieren 21">
            <a:extLst>
              <a:ext uri="{FF2B5EF4-FFF2-40B4-BE49-F238E27FC236}">
                <a16:creationId xmlns:a16="http://schemas.microsoft.com/office/drawing/2014/main" id="{9FFA46CE-F8B4-426F-9D15-F02FC97391A5}"/>
              </a:ext>
            </a:extLst>
          </p:cNvPr>
          <p:cNvGrpSpPr/>
          <p:nvPr/>
        </p:nvGrpSpPr>
        <p:grpSpPr>
          <a:xfrm>
            <a:off x="4745425" y="2161152"/>
            <a:ext cx="2701150" cy="2894088"/>
            <a:chOff x="2635652" y="1250897"/>
            <a:chExt cx="2701150" cy="2894088"/>
          </a:xfrm>
        </p:grpSpPr>
        <p:sp>
          <p:nvSpPr>
            <p:cNvPr id="31" name="Rechteck: abgerundete Ecken 85">
              <a:extLst>
                <a:ext uri="{FF2B5EF4-FFF2-40B4-BE49-F238E27FC236}">
                  <a16:creationId xmlns:a16="http://schemas.microsoft.com/office/drawing/2014/main" id="{D6B01E33-3035-42B5-9C76-87DEB93DB660}"/>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2" name="Textfeld 31">
              <a:extLst>
                <a:ext uri="{FF2B5EF4-FFF2-40B4-BE49-F238E27FC236}">
                  <a16:creationId xmlns:a16="http://schemas.microsoft.com/office/drawing/2014/main" id="{4171C531-78F0-4262-88B5-8D8EFDC5E760}"/>
                </a:ext>
              </a:extLst>
            </p:cNvPr>
            <p:cNvSpPr txBox="1"/>
            <p:nvPr/>
          </p:nvSpPr>
          <p:spPr>
            <a:xfrm>
              <a:off x="2687332" y="1887321"/>
              <a:ext cx="2649470" cy="1477328"/>
            </a:xfrm>
            <a:prstGeom prst="rect">
              <a:avLst/>
            </a:prstGeom>
            <a:noFill/>
          </p:spPr>
          <p:txBody>
            <a:bodyPr wrap="square" rtlCol="0">
              <a:spAutoFit/>
            </a:bodyPr>
            <a:lstStyle/>
            <a:p>
              <a:r>
                <a:rPr lang="de-DE" dirty="0">
                  <a:latin typeface="Bradley Hand ITC" panose="03070402050302030203" pitchFamily="66" charset="0"/>
                  <a:cs typeface="Arial" panose="020B0604020202020204" pitchFamily="34" charset="0"/>
                </a:rPr>
                <a:t>Beim Extrahieren werden Stoffe mithilfe eines Lösemittels aus einem Gemisch herausgetrennt.</a:t>
              </a:r>
            </a:p>
            <a:p>
              <a:endParaRPr lang="de-DE" dirty="0">
                <a:latin typeface="Bradley Hand ITC" panose="03070402050302030203" pitchFamily="66" charset="0"/>
                <a:cs typeface="Arial" panose="020B0604020202020204" pitchFamily="34" charset="0"/>
              </a:endParaRPr>
            </a:p>
          </p:txBody>
        </p:sp>
      </p:grpSp>
      <p:grpSp>
        <p:nvGrpSpPr>
          <p:cNvPr id="33" name="Gruppieren 32">
            <a:extLst>
              <a:ext uri="{FF2B5EF4-FFF2-40B4-BE49-F238E27FC236}">
                <a16:creationId xmlns:a16="http://schemas.microsoft.com/office/drawing/2014/main" id="{737D5A66-B84C-4B89-9FD8-23188A27A4BA}"/>
              </a:ext>
            </a:extLst>
          </p:cNvPr>
          <p:cNvGrpSpPr/>
          <p:nvPr/>
        </p:nvGrpSpPr>
        <p:grpSpPr>
          <a:xfrm>
            <a:off x="4745424" y="2161152"/>
            <a:ext cx="2567503" cy="2912632"/>
            <a:chOff x="3741962" y="1217552"/>
            <a:chExt cx="4044141" cy="4422895"/>
          </a:xfrm>
          <a:solidFill>
            <a:schemeClr val="bg1">
              <a:lumMod val="50000"/>
            </a:schemeClr>
          </a:solidFill>
        </p:grpSpPr>
        <p:sp>
          <p:nvSpPr>
            <p:cNvPr id="34" name="Rechteck: abgerundete Ecken 88">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35" name="Textfeld 34">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Tree>
    <p:extLst>
      <p:ext uri="{BB962C8B-B14F-4D97-AF65-F5344CB8AC3E}">
        <p14:creationId xmlns:p14="http://schemas.microsoft.com/office/powerpoint/2010/main" val="263517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childTnLst>
              </p:cTn>
              <p:nextCondLst>
                <p:cond evt="onClick" delay="0">
                  <p:tgtEl>
                    <p:spTgt spid="2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21" name="Gruppieren 20">
            <a:extLst>
              <a:ext uri="{FF2B5EF4-FFF2-40B4-BE49-F238E27FC236}">
                <a16:creationId xmlns:a16="http://schemas.microsoft.com/office/drawing/2014/main" id="{9FFA46CE-F8B4-426F-9D15-F02FC97391A5}"/>
              </a:ext>
            </a:extLst>
          </p:cNvPr>
          <p:cNvGrpSpPr/>
          <p:nvPr/>
        </p:nvGrpSpPr>
        <p:grpSpPr>
          <a:xfrm>
            <a:off x="4529075" y="2024433"/>
            <a:ext cx="2649470" cy="2894088"/>
            <a:chOff x="2609014" y="1250897"/>
            <a:chExt cx="2649470" cy="2894088"/>
          </a:xfrm>
        </p:grpSpPr>
        <p:sp>
          <p:nvSpPr>
            <p:cNvPr id="22" name="Rechteck: abgerundete Ecken 85">
              <a:extLst>
                <a:ext uri="{FF2B5EF4-FFF2-40B4-BE49-F238E27FC236}">
                  <a16:creationId xmlns:a16="http://schemas.microsoft.com/office/drawing/2014/main" id="{D6B01E33-3035-42B5-9C76-87DEB93DB660}"/>
                </a:ext>
              </a:extLst>
            </p:cNvPr>
            <p:cNvSpPr/>
            <p:nvPr/>
          </p:nvSpPr>
          <p:spPr>
            <a:xfrm>
              <a:off x="2635652" y="1250897"/>
              <a:ext cx="2567503" cy="28940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23" name="Textfeld 22">
              <a:extLst>
                <a:ext uri="{FF2B5EF4-FFF2-40B4-BE49-F238E27FC236}">
                  <a16:creationId xmlns:a16="http://schemas.microsoft.com/office/drawing/2014/main" id="{4171C531-78F0-4262-88B5-8D8EFDC5E760}"/>
                </a:ext>
              </a:extLst>
            </p:cNvPr>
            <p:cNvSpPr txBox="1"/>
            <p:nvPr/>
          </p:nvSpPr>
          <p:spPr>
            <a:xfrm>
              <a:off x="2609014" y="1894490"/>
              <a:ext cx="2649470" cy="1661993"/>
            </a:xfrm>
            <a:prstGeom prst="rect">
              <a:avLst/>
            </a:prstGeom>
            <a:noFill/>
          </p:spPr>
          <p:txBody>
            <a:bodyPr wrap="square" rtlCol="0">
              <a:spAutoFit/>
            </a:bodyPr>
            <a:lstStyle/>
            <a:p>
              <a:pPr algn="ctr"/>
              <a:r>
                <a:rPr lang="de-DE" sz="2800" dirty="0">
                  <a:latin typeface="Bradley Hand ITC" panose="03070402050302030203" pitchFamily="66" charset="0"/>
                  <a:cs typeface="Arial" panose="020B0604020202020204" pitchFamily="34" charset="0"/>
                </a:rPr>
                <a:t>Messer, Becherglas, Lösungsmittel</a:t>
              </a:r>
            </a:p>
            <a:p>
              <a:endParaRPr lang="de-DE" dirty="0">
                <a:latin typeface="Bradley Hand ITC" panose="03070402050302030203" pitchFamily="66" charset="0"/>
                <a:cs typeface="Arial" panose="020B0604020202020204" pitchFamily="34" charset="0"/>
              </a:endParaRPr>
            </a:p>
          </p:txBody>
        </p:sp>
      </p:grpSp>
      <p:grpSp>
        <p:nvGrpSpPr>
          <p:cNvPr id="24" name="Gruppieren 23">
            <a:extLst>
              <a:ext uri="{FF2B5EF4-FFF2-40B4-BE49-F238E27FC236}">
                <a16:creationId xmlns:a16="http://schemas.microsoft.com/office/drawing/2014/main" id="{737D5A66-B84C-4B89-9FD8-23188A27A4BA}"/>
              </a:ext>
            </a:extLst>
          </p:cNvPr>
          <p:cNvGrpSpPr/>
          <p:nvPr/>
        </p:nvGrpSpPr>
        <p:grpSpPr>
          <a:xfrm>
            <a:off x="4555713" y="2018582"/>
            <a:ext cx="2567503" cy="2912632"/>
            <a:chOff x="3741962" y="1217552"/>
            <a:chExt cx="4044141" cy="4422895"/>
          </a:xfrm>
          <a:solidFill>
            <a:schemeClr val="bg1">
              <a:lumMod val="50000"/>
            </a:schemeClr>
          </a:solidFill>
        </p:grpSpPr>
        <p:sp>
          <p:nvSpPr>
            <p:cNvPr id="31" name="Rechteck: abgerundete Ecken 88">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32" name="Textfeld 31">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Tree>
    <p:extLst>
      <p:ext uri="{BB962C8B-B14F-4D97-AF65-F5344CB8AC3E}">
        <p14:creationId xmlns:p14="http://schemas.microsoft.com/office/powerpoint/2010/main" val="4243602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nextCondLst>
                <p:cond evt="onClick" delay="0">
                  <p:tgtEl>
                    <p:spTgt spid="21"/>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hlinkClick r:id="rId2" action="ppaction://hlinksldjump"/>
            <a:extLst>
              <a:ext uri="{FF2B5EF4-FFF2-40B4-BE49-F238E27FC236}">
                <a16:creationId xmlns:a16="http://schemas.microsoft.com/office/drawing/2014/main" id="{754419E5-7F8C-44B1-9331-CE8291ECC349}"/>
              </a:ext>
            </a:extLst>
          </p:cNvPr>
          <p:cNvPicPr>
            <a:picLocks noChangeAspect="1"/>
          </p:cNvPicPr>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2" name="Pfeil: nach rechts 11">
            <a:hlinkClick r:id="rId4" action="ppaction://hlinksldjump"/>
            <a:extLst>
              <a:ext uri="{FF2B5EF4-FFF2-40B4-BE49-F238E27FC236}">
                <a16:creationId xmlns:a16="http://schemas.microsoft.com/office/drawing/2014/main" id="{3E1FF652-B5AD-4E31-BCA5-5070D0AF0A7B}"/>
              </a:ext>
            </a:extLst>
          </p:cNvPr>
          <p:cNvSpPr/>
          <p:nvPr/>
        </p:nvSpPr>
        <p:spPr>
          <a:xfrm>
            <a:off x="10046795" y="3032649"/>
            <a:ext cx="207778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hlinkClick r:id="rId4" action="ppaction://hlinksldjump"/>
            <a:extLst>
              <a:ext uri="{FF2B5EF4-FFF2-40B4-BE49-F238E27FC236}">
                <a16:creationId xmlns:a16="http://schemas.microsoft.com/office/drawing/2014/main" id="{320177E9-2F55-4A3A-91C0-904DF06A5CA5}"/>
              </a:ext>
            </a:extLst>
          </p:cNvPr>
          <p:cNvSpPr txBox="1"/>
          <p:nvPr/>
        </p:nvSpPr>
        <p:spPr>
          <a:xfrm>
            <a:off x="9979379" y="3238864"/>
            <a:ext cx="2212621" cy="369332"/>
          </a:xfrm>
          <a:prstGeom prst="rect">
            <a:avLst/>
          </a:prstGeom>
          <a:noFill/>
        </p:spPr>
        <p:txBody>
          <a:bodyPr wrap="square" rtlCol="0">
            <a:spAutoFit/>
          </a:bodyPr>
          <a:lstStyle/>
          <a:p>
            <a:r>
              <a:rPr lang="de-DE" dirty="0"/>
              <a:t>Zurück zu den Hilfen</a:t>
            </a:r>
          </a:p>
        </p:txBody>
      </p:sp>
      <p:grpSp>
        <p:nvGrpSpPr>
          <p:cNvPr id="11" name="Gruppieren 10">
            <a:extLst>
              <a:ext uri="{FF2B5EF4-FFF2-40B4-BE49-F238E27FC236}">
                <a16:creationId xmlns:a16="http://schemas.microsoft.com/office/drawing/2014/main" id="{737D5A66-B84C-4B89-9FD8-23188A27A4BA}"/>
              </a:ext>
            </a:extLst>
          </p:cNvPr>
          <p:cNvGrpSpPr/>
          <p:nvPr/>
        </p:nvGrpSpPr>
        <p:grpSpPr>
          <a:xfrm>
            <a:off x="4591166" y="2151880"/>
            <a:ext cx="2567503" cy="2912632"/>
            <a:chOff x="3741962" y="1217552"/>
            <a:chExt cx="4044141" cy="4422895"/>
          </a:xfrm>
          <a:solidFill>
            <a:schemeClr val="bg1">
              <a:lumMod val="50000"/>
            </a:schemeClr>
          </a:solidFill>
        </p:grpSpPr>
        <p:sp>
          <p:nvSpPr>
            <p:cNvPr id="16" name="Rechteck: abgerundete Ecken 88">
              <a:hlinkClick r:id="rId5" action="ppaction://hlinksldjump"/>
              <a:extLst>
                <a:ext uri="{FF2B5EF4-FFF2-40B4-BE49-F238E27FC236}">
                  <a16:creationId xmlns:a16="http://schemas.microsoft.com/office/drawing/2014/main" id="{E9708A57-A5E6-4F95-9F98-FFB0EEBFA8A2}"/>
                </a:ext>
              </a:extLst>
            </p:cNvPr>
            <p:cNvSpPr/>
            <p:nvPr/>
          </p:nvSpPr>
          <p:spPr>
            <a:xfrm>
              <a:off x="3741962" y="1217552"/>
              <a:ext cx="4044141" cy="4422895"/>
            </a:xfrm>
            <a:prstGeom prst="roundRect">
              <a:avLst/>
            </a:prstGeom>
            <a:grpFill/>
          </p:spPr>
          <p:style>
            <a:lnRef idx="2">
              <a:schemeClr val="dk1"/>
            </a:lnRef>
            <a:fillRef idx="1">
              <a:schemeClr val="lt1"/>
            </a:fillRef>
            <a:effectRef idx="0">
              <a:schemeClr val="dk1"/>
            </a:effectRef>
            <a:fontRef idx="minor">
              <a:schemeClr val="dk1"/>
            </a:fontRef>
          </p:style>
          <p:txBody>
            <a:bodyPr rtlCol="0" anchor="ctr"/>
            <a:lstStyle/>
            <a:p>
              <a:pPr algn="ctr"/>
              <a:endParaRPr lang="de-DE" dirty="0">
                <a:solidFill>
                  <a:schemeClr val="bg1">
                    <a:lumMod val="95000"/>
                  </a:schemeClr>
                </a:solidFill>
              </a:endParaRPr>
            </a:p>
          </p:txBody>
        </p:sp>
        <p:sp>
          <p:nvSpPr>
            <p:cNvPr id="17" name="Textfeld 16">
              <a:hlinkClick r:id="rId5" action="ppaction://hlinksldjump"/>
              <a:extLst>
                <a:ext uri="{FF2B5EF4-FFF2-40B4-BE49-F238E27FC236}">
                  <a16:creationId xmlns:a16="http://schemas.microsoft.com/office/drawing/2014/main" id="{CF4930E7-7AA1-4B3C-898E-7C0C582DDF7A}"/>
                </a:ext>
              </a:extLst>
            </p:cNvPr>
            <p:cNvSpPr txBox="1"/>
            <p:nvPr/>
          </p:nvSpPr>
          <p:spPr>
            <a:xfrm>
              <a:off x="3975068" y="2019962"/>
              <a:ext cx="3577927" cy="893683"/>
            </a:xfrm>
            <a:prstGeom prst="rect">
              <a:avLst/>
            </a:prstGeom>
            <a:grpFill/>
          </p:spPr>
          <p:txBody>
            <a:bodyPr wrap="square" rtlCol="0">
              <a:spAutoFit/>
            </a:bodyPr>
            <a:lstStyle/>
            <a:p>
              <a:pPr algn="ctr"/>
              <a:r>
                <a:rPr lang="de-DE" sz="3200" dirty="0">
                  <a:solidFill>
                    <a:schemeClr val="bg1">
                      <a:lumMod val="95000"/>
                    </a:schemeClr>
                  </a:solidFill>
                </a:rPr>
                <a:t>Extrahieren</a:t>
              </a:r>
            </a:p>
          </p:txBody>
        </p:sp>
      </p:grpSp>
    </p:spTree>
    <p:extLst>
      <p:ext uri="{BB962C8B-B14F-4D97-AF65-F5344CB8AC3E}">
        <p14:creationId xmlns:p14="http://schemas.microsoft.com/office/powerpoint/2010/main" val="460000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754419E5-7F8C-44B1-9331-CE8291ECC34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5" name="Rechteck: abgerundete Ecken 4">
            <a:extLst>
              <a:ext uri="{FF2B5EF4-FFF2-40B4-BE49-F238E27FC236}">
                <a16:creationId xmlns:a16="http://schemas.microsoft.com/office/drawing/2014/main" id="{3B167C39-FCAF-47E7-A6C3-5EBAA3F7602E}"/>
              </a:ext>
            </a:extLst>
          </p:cNvPr>
          <p:cNvSpPr/>
          <p:nvPr/>
        </p:nvSpPr>
        <p:spPr>
          <a:xfrm>
            <a:off x="2600325" y="1184209"/>
            <a:ext cx="8010525" cy="514032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dirty="0"/>
          </a:p>
        </p:txBody>
      </p:sp>
      <p:sp>
        <p:nvSpPr>
          <p:cNvPr id="7" name="Textfeld 6">
            <a:extLst>
              <a:ext uri="{FF2B5EF4-FFF2-40B4-BE49-F238E27FC236}">
                <a16:creationId xmlns:a16="http://schemas.microsoft.com/office/drawing/2014/main" id="{67EED3FE-B698-45F3-8378-7CC3CD19C749}"/>
              </a:ext>
            </a:extLst>
          </p:cNvPr>
          <p:cNvSpPr txBox="1"/>
          <p:nvPr/>
        </p:nvSpPr>
        <p:spPr>
          <a:xfrm>
            <a:off x="2881311" y="1844125"/>
            <a:ext cx="3552825" cy="369332"/>
          </a:xfrm>
          <a:prstGeom prst="rect">
            <a:avLst/>
          </a:prstGeom>
          <a:noFill/>
        </p:spPr>
        <p:txBody>
          <a:bodyPr wrap="square" rtlCol="0">
            <a:spAutoFit/>
          </a:bodyPr>
          <a:lstStyle/>
          <a:p>
            <a:r>
              <a:rPr lang="de-DE" dirty="0"/>
              <a:t>Trennverfahren: </a:t>
            </a:r>
            <a:r>
              <a:rPr lang="de-DE" dirty="0">
                <a:latin typeface="Bradley Hand ITC" panose="03070402050302030203" pitchFamily="66" charset="0"/>
              </a:rPr>
              <a:t>Extrahieren</a:t>
            </a:r>
            <a:endParaRPr lang="de-DE" dirty="0"/>
          </a:p>
        </p:txBody>
      </p:sp>
      <p:sp>
        <p:nvSpPr>
          <p:cNvPr id="9" name="Textfeld 8">
            <a:extLst>
              <a:ext uri="{FF2B5EF4-FFF2-40B4-BE49-F238E27FC236}">
                <a16:creationId xmlns:a16="http://schemas.microsoft.com/office/drawing/2014/main" id="{2D0B6C95-3085-4261-A038-09E434133E81}"/>
              </a:ext>
            </a:extLst>
          </p:cNvPr>
          <p:cNvSpPr txBox="1"/>
          <p:nvPr/>
        </p:nvSpPr>
        <p:spPr>
          <a:xfrm>
            <a:off x="2881312" y="2533689"/>
            <a:ext cx="3724275" cy="369332"/>
          </a:xfrm>
          <a:prstGeom prst="rect">
            <a:avLst/>
          </a:prstGeom>
          <a:noFill/>
        </p:spPr>
        <p:txBody>
          <a:bodyPr wrap="square" rtlCol="0">
            <a:spAutoFit/>
          </a:bodyPr>
          <a:lstStyle/>
          <a:p>
            <a:r>
              <a:rPr lang="de-DE" dirty="0"/>
              <a:t>Genutzte Eigenschaft: </a:t>
            </a:r>
            <a:r>
              <a:rPr lang="de-DE" dirty="0">
                <a:latin typeface="Bradley Hand ITC" panose="03070402050302030203" pitchFamily="66" charset="0"/>
              </a:rPr>
              <a:t>Löslichkeit</a:t>
            </a:r>
            <a:endParaRPr lang="de-DE" dirty="0"/>
          </a:p>
        </p:txBody>
      </p:sp>
      <p:sp>
        <p:nvSpPr>
          <p:cNvPr id="10" name="Textfeld 9">
            <a:extLst>
              <a:ext uri="{FF2B5EF4-FFF2-40B4-BE49-F238E27FC236}">
                <a16:creationId xmlns:a16="http://schemas.microsoft.com/office/drawing/2014/main" id="{E0615807-20E5-4A4D-83BB-4B48284025DF}"/>
              </a:ext>
            </a:extLst>
          </p:cNvPr>
          <p:cNvSpPr txBox="1"/>
          <p:nvPr/>
        </p:nvSpPr>
        <p:spPr>
          <a:xfrm>
            <a:off x="2881311" y="3050069"/>
            <a:ext cx="7435506" cy="2325765"/>
          </a:xfrm>
          <a:prstGeom prst="rect">
            <a:avLst/>
          </a:prstGeom>
          <a:noFill/>
        </p:spPr>
        <p:txBody>
          <a:bodyPr wrap="square" rtlCol="0">
            <a:spAutoFit/>
          </a:bodyPr>
          <a:lstStyle/>
          <a:p>
            <a:r>
              <a:rPr lang="de-DE" dirty="0"/>
              <a:t>Erläuterung mit Hilfe von Fachbegriffen: </a:t>
            </a:r>
          </a:p>
          <a:p>
            <a:endParaRPr lang="de-DE" dirty="0"/>
          </a:p>
          <a:p>
            <a:pPr>
              <a:lnSpc>
                <a:spcPct val="115000"/>
              </a:lnSpc>
              <a:spcAft>
                <a:spcPts val="1000"/>
              </a:spcAft>
            </a:pPr>
            <a:r>
              <a:rPr lang="de-DE" kern="1200" dirty="0">
                <a:solidFill>
                  <a:srgbClr val="000000"/>
                </a:solidFill>
                <a:effectLst/>
                <a:latin typeface="Bradley Hand ITC" panose="03070402050302030203" pitchFamily="66" charset="0"/>
                <a:ea typeface="Calibri" panose="020F0502020204030204" pitchFamily="34" charset="0"/>
                <a:cs typeface="Times New Roman" panose="02020603050405020304" pitchFamily="18" charset="0"/>
              </a:rPr>
              <a:t>Schneidet die Orangenschalen klein und übergießt die kleingeschnittenen Schalen mit Öl oder Alkohol. Drückt die Schalen mit Hilfe des Löffels fest an den Boden. Lasst das Gemisch einige Zeit stehen. Dekantiert die Flüssigkeit von den Schalen ab.</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8" name="Titel 7">
            <a:extLst>
              <a:ext uri="{FF2B5EF4-FFF2-40B4-BE49-F238E27FC236}">
                <a16:creationId xmlns:a16="http://schemas.microsoft.com/office/drawing/2014/main" id="{6834FA47-F3AB-484C-818B-54142433D154}"/>
              </a:ext>
            </a:extLst>
          </p:cNvPr>
          <p:cNvSpPr>
            <a:spLocks noGrp="1"/>
          </p:cNvSpPr>
          <p:nvPr>
            <p:ph type="title"/>
          </p:nvPr>
        </p:nvSpPr>
        <p:spPr>
          <a:xfrm>
            <a:off x="838200" y="26988"/>
            <a:ext cx="10515600" cy="1325563"/>
          </a:xfrm>
        </p:spPr>
        <p:txBody>
          <a:bodyPr/>
          <a:lstStyle/>
          <a:p>
            <a:r>
              <a:rPr lang="de-DE" b="1" dirty="0"/>
              <a:t>Extrahieren</a:t>
            </a:r>
          </a:p>
        </p:txBody>
      </p:sp>
      <p:sp>
        <p:nvSpPr>
          <p:cNvPr id="15" name="Rechteck 14">
            <a:hlinkHover r:id="rId3" action="ppaction://hlinksldjump"/>
            <a:extLst>
              <a:ext uri="{FF2B5EF4-FFF2-40B4-BE49-F238E27FC236}">
                <a16:creationId xmlns:a16="http://schemas.microsoft.com/office/drawing/2014/main" id="{A4F9C527-5762-4B41-B3A2-B365176362B4}"/>
              </a:ext>
            </a:extLst>
          </p:cNvPr>
          <p:cNvSpPr/>
          <p:nvPr/>
        </p:nvSpPr>
        <p:spPr>
          <a:xfrm>
            <a:off x="-170121" y="-457200"/>
            <a:ext cx="12613912" cy="7883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AF91E6C8-827B-43CB-8EBC-65D713E7C37A}"/>
              </a:ext>
            </a:extLst>
          </p:cNvPr>
          <p:cNvGrpSpPr/>
          <p:nvPr/>
        </p:nvGrpSpPr>
        <p:grpSpPr>
          <a:xfrm>
            <a:off x="10820128" y="6058135"/>
            <a:ext cx="1237035" cy="745383"/>
            <a:chOff x="10820128" y="6058135"/>
            <a:chExt cx="1237035" cy="745383"/>
          </a:xfrm>
        </p:grpSpPr>
        <p:sp>
          <p:nvSpPr>
            <p:cNvPr id="19" name="Pfeil: nach rechts 18">
              <a:hlinkClick r:id="rId4" action="ppaction://hlinksldjump"/>
              <a:extLst>
                <a:ext uri="{FF2B5EF4-FFF2-40B4-BE49-F238E27FC236}">
                  <a16:creationId xmlns:a16="http://schemas.microsoft.com/office/drawing/2014/main" id="{2242DD3F-E474-458B-BF71-500E6CAE9407}"/>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32F8B569-DC97-4C82-81F3-8D494EE33027}"/>
                </a:ext>
              </a:extLst>
            </p:cNvPr>
            <p:cNvSpPr txBox="1"/>
            <p:nvPr/>
          </p:nvSpPr>
          <p:spPr>
            <a:xfrm>
              <a:off x="10962645" y="6241149"/>
              <a:ext cx="1029329" cy="369332"/>
            </a:xfrm>
            <a:prstGeom prst="rect">
              <a:avLst/>
            </a:prstGeom>
            <a:noFill/>
          </p:spPr>
          <p:txBody>
            <a:bodyPr wrap="square" rtlCol="0">
              <a:spAutoFit/>
            </a:bodyPr>
            <a:lstStyle/>
            <a:p>
              <a:r>
                <a:rPr lang="de-DE" dirty="0"/>
                <a:t>zurück</a:t>
              </a:r>
            </a:p>
          </p:txBody>
        </p:sp>
      </p:grpSp>
    </p:spTree>
    <p:extLst>
      <p:ext uri="{BB962C8B-B14F-4D97-AF65-F5344CB8AC3E}">
        <p14:creationId xmlns:p14="http://schemas.microsoft.com/office/powerpoint/2010/main" val="3720903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6" name="Textfeld 5">
            <a:extLst>
              <a:ext uri="{FF2B5EF4-FFF2-40B4-BE49-F238E27FC236}">
                <a16:creationId xmlns:a16="http://schemas.microsoft.com/office/drawing/2014/main" id="{EC31DEFE-EFBE-47CB-B70B-D3DCD6EC6320}"/>
              </a:ext>
            </a:extLst>
          </p:cNvPr>
          <p:cNvSpPr txBox="1"/>
          <p:nvPr/>
        </p:nvSpPr>
        <p:spPr>
          <a:xfrm>
            <a:off x="5389084" y="159064"/>
            <a:ext cx="2859049" cy="461665"/>
          </a:xfrm>
          <a:prstGeom prst="rect">
            <a:avLst/>
          </a:prstGeom>
          <a:noFill/>
        </p:spPr>
        <p:txBody>
          <a:bodyPr wrap="square" rtlCol="0">
            <a:spAutoFit/>
          </a:bodyPr>
          <a:lstStyle/>
          <a:p>
            <a:r>
              <a:rPr lang="de-DE" sz="2400" b="1" dirty="0"/>
              <a:t>Problemfrage Tag 3:</a:t>
            </a:r>
          </a:p>
        </p:txBody>
      </p:sp>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hlinkClick r:id="rId8" action="ppaction://hlinksldjump"/>
            <a:extLst>
              <a:ext uri="{FF2B5EF4-FFF2-40B4-BE49-F238E27FC236}">
                <a16:creationId xmlns:a16="http://schemas.microsoft.com/office/drawing/2014/main" id="{A4F9C527-5762-4B41-B3A2-B365176362B4}"/>
              </a:ext>
            </a:extLst>
          </p:cNvPr>
          <p:cNvSpPr/>
          <p:nvPr/>
        </p:nvSpPr>
        <p:spPr>
          <a:xfrm>
            <a:off x="-156754" y="-290455"/>
            <a:ext cx="12514217" cy="77172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hlinkClick r:id="rId9" action="ppaction://hlinksldjump" tooltip="Hallo, ich bin Jana"/>
            <a:extLst>
              <a:ext uri="{FF2B5EF4-FFF2-40B4-BE49-F238E27FC236}">
                <a16:creationId xmlns:a16="http://schemas.microsoft.com/office/drawing/2014/main" id="{3EB41A04-3F10-4BFE-80DD-F772B08CED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849392" y="4781006"/>
            <a:ext cx="2054212" cy="1754718"/>
          </a:xfrm>
          <a:prstGeom prst="rect">
            <a:avLst/>
          </a:prstGeom>
        </p:spPr>
      </p:pic>
      <p:sp>
        <p:nvSpPr>
          <p:cNvPr id="2" name="Rechteck 1">
            <a:hlinkClick r:id="rId9" action="ppaction://hlinksldjump"/>
            <a:hlinkHover r:id="rId12" action="ppaction://hlinksldjump"/>
            <a:extLst>
              <a:ext uri="{FF2B5EF4-FFF2-40B4-BE49-F238E27FC236}">
                <a16:creationId xmlns:a16="http://schemas.microsoft.com/office/drawing/2014/main" id="{37A577A7-6F2A-4C56-B637-2FFDCF0CEF44}"/>
              </a:ext>
            </a:extLst>
          </p:cNvPr>
          <p:cNvSpPr/>
          <p:nvPr/>
        </p:nvSpPr>
        <p:spPr>
          <a:xfrm rot="20254304">
            <a:off x="8843467" y="5199017"/>
            <a:ext cx="235131" cy="461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Vektorgrafiken enthält.&#10;&#10;Automatisch generierte Beschreibung">
            <a:hlinkClick r:id="rId13" action="ppaction://hlinksldjump"/>
            <a:extLst>
              <a:ext uri="{FF2B5EF4-FFF2-40B4-BE49-F238E27FC236}">
                <a16:creationId xmlns:a16="http://schemas.microsoft.com/office/drawing/2014/main" id="{3682EA89-11DC-42FF-8060-331025CB6ED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252248" y="5067115"/>
            <a:ext cx="1266682" cy="1678419"/>
          </a:xfrm>
          <a:prstGeom prst="rect">
            <a:avLst/>
          </a:prstGeom>
        </p:spPr>
      </p:pic>
      <p:sp>
        <p:nvSpPr>
          <p:cNvPr id="14" name="Sprechblase: rechteckig mit abgerundeten Ecken 13">
            <a:extLst>
              <a:ext uri="{FF2B5EF4-FFF2-40B4-BE49-F238E27FC236}">
                <a16:creationId xmlns:a16="http://schemas.microsoft.com/office/drawing/2014/main" id="{5BB1D7B9-9C04-4A7E-8870-3C0BE9DFE5E4}"/>
              </a:ext>
            </a:extLst>
          </p:cNvPr>
          <p:cNvSpPr/>
          <p:nvPr/>
        </p:nvSpPr>
        <p:spPr>
          <a:xfrm>
            <a:off x="351765" y="3876587"/>
            <a:ext cx="1855381" cy="904419"/>
          </a:xfrm>
          <a:prstGeom prst="wedgeRoundRectCallout">
            <a:avLst>
              <a:gd name="adj1" fmla="val -21302"/>
              <a:gd name="adj2" fmla="val 7790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15" name="Textfeld 14">
            <a:extLst>
              <a:ext uri="{FF2B5EF4-FFF2-40B4-BE49-F238E27FC236}">
                <a16:creationId xmlns:a16="http://schemas.microsoft.com/office/drawing/2014/main" id="{D697C47C-9E97-4353-9F16-F144B65A533D}"/>
              </a:ext>
            </a:extLst>
          </p:cNvPr>
          <p:cNvSpPr txBox="1"/>
          <p:nvPr/>
        </p:nvSpPr>
        <p:spPr>
          <a:xfrm>
            <a:off x="519990" y="3896804"/>
            <a:ext cx="1613609" cy="923330"/>
          </a:xfrm>
          <a:prstGeom prst="rect">
            <a:avLst/>
          </a:prstGeom>
          <a:noFill/>
        </p:spPr>
        <p:txBody>
          <a:bodyPr wrap="square" rtlCol="0">
            <a:spAutoFit/>
          </a:bodyPr>
          <a:lstStyle/>
          <a:p>
            <a:pPr algn="ctr"/>
            <a:r>
              <a:rPr lang="de-DE" dirty="0"/>
              <a:t>Hallo, ich bin dein Hilfealligator.</a:t>
            </a:r>
          </a:p>
        </p:txBody>
      </p:sp>
      <p:sp>
        <p:nvSpPr>
          <p:cNvPr id="10" name="Rahmen 9">
            <a:hlinkHover r:id="rId9" action="ppaction://hlinksldjump"/>
            <a:extLst>
              <a:ext uri="{FF2B5EF4-FFF2-40B4-BE49-F238E27FC236}">
                <a16:creationId xmlns:a16="http://schemas.microsoft.com/office/drawing/2014/main" id="{683F33E0-035C-448E-A9E4-6A8368D1525A}"/>
              </a:ext>
            </a:extLst>
          </p:cNvPr>
          <p:cNvSpPr/>
          <p:nvPr/>
        </p:nvSpPr>
        <p:spPr>
          <a:xfrm>
            <a:off x="63369" y="4744820"/>
            <a:ext cx="1689463" cy="2185228"/>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controls>
      <mc:AlternateContent xmlns:mc="http://schemas.openxmlformats.org/markup-compatibility/2006">
        <mc:Choice xmlns:v="urn:schemas-microsoft-com:vml" Requires="v">
          <p:control spid="8244" name="TextBox1" r:id="rId2" imgW="5486400" imgH="857160"/>
        </mc:Choice>
        <mc:Fallback>
          <p:control name="TextBox1" r:id="rId2" imgW="5486400" imgH="857160">
            <p:pic>
              <p:nvPicPr>
                <p:cNvPr id="8" name="TextBox1">
                  <a:extLst>
                    <a:ext uri="{FF2B5EF4-FFF2-40B4-BE49-F238E27FC236}">
                      <a16:creationId xmlns:a16="http://schemas.microsoft.com/office/drawing/2014/main" id="{75EF862E-8A5A-4ABF-B66E-A0E3CE263D41}"/>
                    </a:ext>
                  </a:extLst>
                </p:cNvPr>
                <p:cNvPicPr>
                  <a:picLocks/>
                </p:cNvPicPr>
                <p:nvPr/>
              </p:nvPicPr>
              <p:blipFill>
                <a:blip r:embed="rId15"/>
                <a:stretch>
                  <a:fillRect/>
                </a:stretch>
              </p:blipFill>
              <p:spPr>
                <a:xfrm>
                  <a:off x="5389084" y="548914"/>
                  <a:ext cx="5486400" cy="862012"/>
                </a:xfrm>
                <a:prstGeom prst="rect">
                  <a:avLst/>
                </a:prstGeom>
              </p:spPr>
            </p:pic>
          </p:control>
        </mc:Fallback>
      </mc:AlternateContent>
    </p:controls>
    <p:extLst>
      <p:ext uri="{BB962C8B-B14F-4D97-AF65-F5344CB8AC3E}">
        <p14:creationId xmlns:p14="http://schemas.microsoft.com/office/powerpoint/2010/main" val="142303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Spielzeug, drinnen enthält.&#10;&#10;Automatisch generierte Beschreibung">
            <a:extLst>
              <a:ext uri="{FF2B5EF4-FFF2-40B4-BE49-F238E27FC236}">
                <a16:creationId xmlns:a16="http://schemas.microsoft.com/office/drawing/2014/main" id="{3EB41A04-3F10-4BFE-80DD-F772B08CED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22482" y="3639377"/>
            <a:ext cx="2359744" cy="2528916"/>
          </a:xfrm>
          <a:prstGeom prst="rect">
            <a:avLst/>
          </a:prstGeom>
        </p:spPr>
      </p:pic>
      <p:pic>
        <p:nvPicPr>
          <p:cNvPr id="13" name="Grafik 12">
            <a:extLst>
              <a:ext uri="{FF2B5EF4-FFF2-40B4-BE49-F238E27FC236}">
                <a16:creationId xmlns:a16="http://schemas.microsoft.com/office/drawing/2014/main" id="{E367ED55-B2BB-4C5A-B8BB-B780908AB6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96637" y="4579947"/>
            <a:ext cx="2606967" cy="1955777"/>
          </a:xfrm>
          <a:prstGeom prst="rect">
            <a:avLst/>
          </a:prstGeom>
        </p:spPr>
      </p:pic>
      <p:pic>
        <p:nvPicPr>
          <p:cNvPr id="29" name="Grafik 28" descr="Ein Bild, das Screenshot enthält.&#10;&#10;Automatisch generierte Beschreibung">
            <a:extLst>
              <a:ext uri="{FF2B5EF4-FFF2-40B4-BE49-F238E27FC236}">
                <a16:creationId xmlns:a16="http://schemas.microsoft.com/office/drawing/2014/main" id="{826ED36B-7FAE-4381-8C13-C8EFEC6B379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73459" y="1197239"/>
            <a:ext cx="2867016" cy="5149322"/>
          </a:xfrm>
          <a:prstGeom prst="rect">
            <a:avLst/>
          </a:prstGeom>
          <a:ln>
            <a:noFill/>
          </a:ln>
          <a:effectLst>
            <a:outerShdw blurRad="225425" dist="50800" dir="5220000" algn="ctr">
              <a:srgbClr val="000000">
                <a:alpha val="33000"/>
              </a:srgbClr>
            </a:outerShdw>
          </a:effectLst>
          <a:scene3d>
            <a:camera prst="obliqueTopRight"/>
            <a:lightRig rig="sunrise" dir="t"/>
          </a:scene3d>
          <a:sp3d extrusionH="254000">
            <a:bevelT w="82550" h="44450" prst="angle"/>
            <a:bevelB w="82550" h="44450" prst="angle"/>
            <a:contourClr>
              <a:srgbClr val="FFFFFF"/>
            </a:contourClr>
          </a:sp3d>
        </p:spPr>
      </p:pic>
      <p:sp>
        <p:nvSpPr>
          <p:cNvPr id="15" name="Textfeld 14">
            <a:extLst>
              <a:ext uri="{FF2B5EF4-FFF2-40B4-BE49-F238E27FC236}">
                <a16:creationId xmlns:a16="http://schemas.microsoft.com/office/drawing/2014/main" id="{BF921768-1B47-420F-833B-B5FFC15B8D26}"/>
              </a:ext>
            </a:extLst>
          </p:cNvPr>
          <p:cNvSpPr txBox="1"/>
          <p:nvPr/>
        </p:nvSpPr>
        <p:spPr>
          <a:xfrm>
            <a:off x="4377738" y="53420"/>
            <a:ext cx="7814262" cy="1446550"/>
          </a:xfrm>
          <a:prstGeom prst="rect">
            <a:avLst/>
          </a:prstGeom>
          <a:noFill/>
        </p:spPr>
        <p:txBody>
          <a:bodyPr wrap="square" rtlCol="0">
            <a:spAutoFit/>
          </a:bodyPr>
          <a:lstStyle/>
          <a:p>
            <a:r>
              <a:rPr lang="de-DE" sz="4400" dirty="0"/>
              <a:t>Erklärt Jana in einer WhatsApp, wie sie ihr Problem lösen kann. </a:t>
            </a:r>
          </a:p>
        </p:txBody>
      </p:sp>
      <p:sp>
        <p:nvSpPr>
          <p:cNvPr id="14" name="Rechteck 13">
            <a:hlinkClick r:id="rId11" action="ppaction://hlinksldjump"/>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Gruppieren 15"/>
          <p:cNvGrpSpPr/>
          <p:nvPr/>
        </p:nvGrpSpPr>
        <p:grpSpPr>
          <a:xfrm>
            <a:off x="10479024" y="6058135"/>
            <a:ext cx="1594697" cy="829345"/>
            <a:chOff x="10820128" y="6058135"/>
            <a:chExt cx="1253593" cy="829345"/>
          </a:xfrm>
        </p:grpSpPr>
        <p:sp>
          <p:nvSpPr>
            <p:cNvPr id="17" name="Pfeil: nach rechts 11">
              <a:hlinkClick r:id="rId12" action="ppaction://hlinksldjump"/>
              <a:extLst>
                <a:ext uri="{FF2B5EF4-FFF2-40B4-BE49-F238E27FC236}">
                  <a16:creationId xmlns:a16="http://schemas.microsoft.com/office/drawing/2014/main" id="{3E1FF652-B5AD-4E31-BCA5-5070D0AF0A7B}"/>
                </a:ext>
              </a:extLst>
            </p:cNvPr>
            <p:cNvSpPr/>
            <p:nvPr/>
          </p:nvSpPr>
          <p:spPr>
            <a:xfrm>
              <a:off x="10820128" y="6058135"/>
              <a:ext cx="1237035" cy="745383"/>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320177E9-2F55-4A3A-91C0-904DF06A5CA5}"/>
                </a:ext>
              </a:extLst>
            </p:cNvPr>
            <p:cNvSpPr txBox="1"/>
            <p:nvPr/>
          </p:nvSpPr>
          <p:spPr>
            <a:xfrm>
              <a:off x="10820128" y="6241149"/>
              <a:ext cx="1253593" cy="646331"/>
            </a:xfrm>
            <a:prstGeom prst="rect">
              <a:avLst/>
            </a:prstGeom>
            <a:noFill/>
          </p:spPr>
          <p:txBody>
            <a:bodyPr wrap="square" rtlCol="0">
              <a:spAutoFit/>
            </a:bodyPr>
            <a:lstStyle/>
            <a:p>
              <a:r>
                <a:rPr lang="de-DE" dirty="0"/>
                <a:t>Buddy-Book</a:t>
              </a:r>
            </a:p>
          </p:txBody>
        </p:sp>
      </p:grpSp>
    </p:spTree>
    <p:controls>
      <mc:AlternateContent xmlns:mc="http://schemas.openxmlformats.org/markup-compatibility/2006">
        <mc:Choice xmlns:v="urn:schemas-microsoft-com:vml" Requires="v">
          <p:control spid="6199" name="TextBox1" r:id="rId2" imgW="2705040" imgH="4029120"/>
        </mc:Choice>
        <mc:Fallback>
          <p:control name="TextBox1" r:id="rId2" imgW="2705040" imgH="4029120">
            <p:pic>
              <p:nvPicPr>
                <p:cNvPr id="2" name="TextBox1">
                  <a:extLst>
                    <a:ext uri="{FF2B5EF4-FFF2-40B4-BE49-F238E27FC236}">
                      <a16:creationId xmlns:a16="http://schemas.microsoft.com/office/drawing/2014/main" id="{10F3B437-0D83-4417-995A-463DAD53434D}"/>
                    </a:ext>
                  </a:extLst>
                </p:cNvPr>
                <p:cNvPicPr>
                  <a:picLocks/>
                </p:cNvPicPr>
                <p:nvPr/>
              </p:nvPicPr>
              <p:blipFill>
                <a:blip r:embed="rId13"/>
                <a:stretch>
                  <a:fillRect/>
                </a:stretch>
              </p:blipFill>
              <p:spPr>
                <a:xfrm>
                  <a:off x="1238213" y="1946988"/>
                  <a:ext cx="2700722" cy="4032067"/>
                </a:xfrm>
                <a:prstGeom prst="rect">
                  <a:avLst/>
                </a:prstGeom>
              </p:spPr>
            </p:pic>
          </p:control>
        </mc:Fallback>
      </mc:AlternateContent>
    </p:controls>
    <p:extLst>
      <p:ext uri="{BB962C8B-B14F-4D97-AF65-F5344CB8AC3E}">
        <p14:creationId xmlns:p14="http://schemas.microsoft.com/office/powerpoint/2010/main" val="424896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Natur, Boot enthält.&#10;&#10;Automatisch generierte Beschreibung">
            <a:extLst>
              <a:ext uri="{FF2B5EF4-FFF2-40B4-BE49-F238E27FC236}">
                <a16:creationId xmlns:a16="http://schemas.microsoft.com/office/drawing/2014/main" id="{4547152B-AA03-48AF-A7E6-0CDE4DC639F6}"/>
              </a:ext>
            </a:extLst>
          </p:cNvPr>
          <p:cNvPicPr>
            <a:picLocks noChangeAspect="1"/>
          </p:cNvPicPr>
          <p:nvPr/>
        </p:nvPicPr>
        <p:blipFill rotWithShape="1">
          <a:blip r:embed="rId2" cstate="screen">
            <a:duotone>
              <a:prstClr val="black"/>
              <a:schemeClr val="accent5">
                <a:tint val="45000"/>
                <a:satMod val="400000"/>
              </a:schemeClr>
            </a:duotone>
            <a:extLst>
              <a:ext uri="{BEBA8EAE-BF5A-486C-A8C5-ECC9F3942E4B}">
                <a14:imgProps xmlns:a14="http://schemas.microsoft.com/office/drawing/2010/main">
                  <a14:imgLayer r:embed="rId3">
                    <a14:imgEffect>
                      <a14:saturation sat="87000"/>
                    </a14:imgEffect>
                    <a14:imgEffect>
                      <a14:brightnessContrast bright="-17000"/>
                    </a14:imgEffect>
                  </a14:imgLayer>
                </a14:imgProps>
              </a:ext>
              <a:ext uri="{28A0092B-C50C-407E-A947-70E740481C1C}">
                <a14:useLocalDpi xmlns:a14="http://schemas.microsoft.com/office/drawing/2010/main"/>
              </a:ext>
            </a:extLst>
          </a:blip>
          <a:srcRect l="1735" t="3750" r="2750" b="3195"/>
          <a:stretch/>
        </p:blipFill>
        <p:spPr>
          <a:xfrm>
            <a:off x="0" y="-7962"/>
            <a:ext cx="12192000" cy="6862695"/>
          </a:xfrm>
          <a:prstGeom prst="rect">
            <a:avLst/>
          </a:prstGeom>
        </p:spPr>
      </p:pic>
      <p:pic>
        <p:nvPicPr>
          <p:cNvPr id="3" name="Grafik 2">
            <a:extLst>
              <a:ext uri="{FF2B5EF4-FFF2-40B4-BE49-F238E27FC236}">
                <a16:creationId xmlns:a16="http://schemas.microsoft.com/office/drawing/2014/main" id="{88664903-2309-44B6-9FB9-F0498895B1B5}"/>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a:ext>
            </a:extLst>
          </a:blip>
          <a:stretch>
            <a:fillRect/>
          </a:stretch>
        </p:blipFill>
        <p:spPr>
          <a:xfrm>
            <a:off x="6604114" y="2504761"/>
            <a:ext cx="2514533" cy="1305239"/>
          </a:xfrm>
          <a:prstGeom prst="rect">
            <a:avLst/>
          </a:prstGeom>
        </p:spPr>
      </p:pic>
      <p:pic>
        <p:nvPicPr>
          <p:cNvPr id="4" name="Grafik 3">
            <a:extLst>
              <a:ext uri="{FF2B5EF4-FFF2-40B4-BE49-F238E27FC236}">
                <a16:creationId xmlns:a16="http://schemas.microsoft.com/office/drawing/2014/main" id="{EF65F79B-3E71-464E-BFD0-A44A6DE5D7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8480" y="3086100"/>
            <a:ext cx="522040" cy="685800"/>
          </a:xfrm>
          <a:prstGeom prst="rect">
            <a:avLst/>
          </a:prstGeom>
        </p:spPr>
      </p:pic>
      <p:pic>
        <p:nvPicPr>
          <p:cNvPr id="5" name="Grafik 4">
            <a:extLst>
              <a:ext uri="{FF2B5EF4-FFF2-40B4-BE49-F238E27FC236}">
                <a16:creationId xmlns:a16="http://schemas.microsoft.com/office/drawing/2014/main" id="{53AE07BA-2E4C-40E2-8457-ED3133958C3B}"/>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8000"/>
                    </a14:imgEffect>
                  </a14:imgLayer>
                </a14:imgProps>
              </a:ext>
              <a:ext uri="{28A0092B-C50C-407E-A947-70E740481C1C}">
                <a14:useLocalDpi xmlns:a14="http://schemas.microsoft.com/office/drawing/2010/main"/>
              </a:ext>
            </a:extLst>
          </a:blip>
          <a:stretch>
            <a:fillRect/>
          </a:stretch>
        </p:blipFill>
        <p:spPr>
          <a:xfrm>
            <a:off x="2895363" y="3815667"/>
            <a:ext cx="3454876" cy="2023362"/>
          </a:xfrm>
          <a:prstGeom prst="rect">
            <a:avLst/>
          </a:prstGeom>
        </p:spPr>
      </p:pic>
      <p:sp>
        <p:nvSpPr>
          <p:cNvPr id="7" name="Rechteck 6">
            <a:extLst>
              <a:ext uri="{FF2B5EF4-FFF2-40B4-BE49-F238E27FC236}">
                <a16:creationId xmlns:a16="http://schemas.microsoft.com/office/drawing/2014/main" id="{7E9DFD5C-6C62-4C64-8239-BF5157C80300}"/>
              </a:ext>
            </a:extLst>
          </p:cNvPr>
          <p:cNvSpPr/>
          <p:nvPr/>
        </p:nvSpPr>
        <p:spPr>
          <a:xfrm>
            <a:off x="-3" y="0"/>
            <a:ext cx="12192003"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F921768-1B47-420F-833B-B5FFC15B8D26}"/>
              </a:ext>
            </a:extLst>
          </p:cNvPr>
          <p:cNvSpPr txBox="1"/>
          <p:nvPr/>
        </p:nvSpPr>
        <p:spPr>
          <a:xfrm>
            <a:off x="5554638" y="33616"/>
            <a:ext cx="6726475" cy="2585323"/>
          </a:xfrm>
          <a:prstGeom prst="rect">
            <a:avLst/>
          </a:prstGeom>
          <a:noFill/>
        </p:spPr>
        <p:txBody>
          <a:bodyPr wrap="square" rtlCol="0">
            <a:spAutoFit/>
          </a:bodyPr>
          <a:lstStyle/>
          <a:p>
            <a:pPr algn="ctr"/>
            <a:r>
              <a:rPr lang="de-DE" sz="5400" dirty="0">
                <a:solidFill>
                  <a:schemeClr val="bg1">
                    <a:lumMod val="85000"/>
                  </a:schemeClr>
                </a:solidFill>
              </a:rPr>
              <a:t>Tag 3 ist geschafft. </a:t>
            </a:r>
          </a:p>
          <a:p>
            <a:pPr algn="ctr"/>
            <a:r>
              <a:rPr lang="de-DE" sz="5400" dirty="0">
                <a:solidFill>
                  <a:schemeClr val="bg1">
                    <a:lumMod val="85000"/>
                  </a:schemeClr>
                </a:solidFill>
              </a:rPr>
              <a:t>Füllt nun euer Buddy-Book aus.</a:t>
            </a:r>
          </a:p>
        </p:txBody>
      </p:sp>
      <p:sp>
        <p:nvSpPr>
          <p:cNvPr id="14" name="Rechteck 13">
            <a:extLst>
              <a:ext uri="{FF2B5EF4-FFF2-40B4-BE49-F238E27FC236}">
                <a16:creationId xmlns:a16="http://schemas.microsoft.com/office/drawing/2014/main" id="{A4F9C527-5762-4B41-B3A2-B365176362B4}"/>
              </a:ext>
            </a:extLst>
          </p:cNvPr>
          <p:cNvSpPr/>
          <p:nvPr/>
        </p:nvSpPr>
        <p:spPr>
          <a:xfrm>
            <a:off x="-170121" y="-148045"/>
            <a:ext cx="12527584" cy="757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813956">
            <a:off x="882405" y="743534"/>
            <a:ext cx="5023533" cy="5349519"/>
          </a:xfrm>
          <a:prstGeom prst="rect">
            <a:avLst/>
          </a:prstGeom>
        </p:spPr>
      </p:pic>
      <p:sp>
        <p:nvSpPr>
          <p:cNvPr id="8" name="Stern mit 4 Zacken 7"/>
          <p:cNvSpPr/>
          <p:nvPr/>
        </p:nvSpPr>
        <p:spPr>
          <a:xfrm>
            <a:off x="776614" y="242948"/>
            <a:ext cx="350728" cy="38335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Stern mit 4 Zacken 20"/>
          <p:cNvSpPr/>
          <p:nvPr/>
        </p:nvSpPr>
        <p:spPr>
          <a:xfrm>
            <a:off x="2544635" y="826717"/>
            <a:ext cx="186039" cy="182939"/>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Stern mit 4 Zacken 21"/>
          <p:cNvSpPr/>
          <p:nvPr/>
        </p:nvSpPr>
        <p:spPr>
          <a:xfrm>
            <a:off x="5711868" y="1402915"/>
            <a:ext cx="117148" cy="13513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Stern mit 4 Zacken 22"/>
          <p:cNvSpPr/>
          <p:nvPr/>
        </p:nvSpPr>
        <p:spPr>
          <a:xfrm>
            <a:off x="11722991" y="609213"/>
            <a:ext cx="350728" cy="38335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Stern mit 4 Zacken 23"/>
          <p:cNvSpPr/>
          <p:nvPr/>
        </p:nvSpPr>
        <p:spPr>
          <a:xfrm>
            <a:off x="620812" y="1056228"/>
            <a:ext cx="186039" cy="182939"/>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Stern mit 4 Zacken 24"/>
          <p:cNvSpPr/>
          <p:nvPr/>
        </p:nvSpPr>
        <p:spPr>
          <a:xfrm>
            <a:off x="4216443" y="123587"/>
            <a:ext cx="117148" cy="135134"/>
          </a:xfrm>
          <a:prstGeom prst="star4">
            <a:avLst>
              <a:gd name="adj" fmla="val 5556"/>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Mond 9"/>
          <p:cNvSpPr/>
          <p:nvPr/>
        </p:nvSpPr>
        <p:spPr>
          <a:xfrm>
            <a:off x="1715730" y="240169"/>
            <a:ext cx="444500" cy="713072"/>
          </a:xfrm>
          <a:prstGeom prst="moon">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effectLst>
                <a:glow rad="63500">
                  <a:schemeClr val="accent3">
                    <a:satMod val="175000"/>
                    <a:alpha val="40000"/>
                  </a:schemeClr>
                </a:glow>
              </a:effectLst>
            </a:endParaRPr>
          </a:p>
        </p:txBody>
      </p:sp>
      <p:sp>
        <p:nvSpPr>
          <p:cNvPr id="16" name="Rechteck 15">
            <a:hlinkClick r:id="rId10" action="ppaction://hlinksldjump"/>
            <a:extLst>
              <a:ext uri="{FF2B5EF4-FFF2-40B4-BE49-F238E27FC236}">
                <a16:creationId xmlns:a16="http://schemas.microsoft.com/office/drawing/2014/main" id="{A4F9C527-5762-4B41-B3A2-B365176362B4}"/>
              </a:ext>
            </a:extLst>
          </p:cNvPr>
          <p:cNvSpPr/>
          <p:nvPr/>
        </p:nvSpPr>
        <p:spPr>
          <a:xfrm>
            <a:off x="-259234" y="-279699"/>
            <a:ext cx="12451234" cy="787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333934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endParaRPr lang="de-DE" dirty="0"/>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grpSp>
        <p:nvGrpSpPr>
          <p:cNvPr id="64" name="Gruppieren 63">
            <a:extLst>
              <a:ext uri="{FF2B5EF4-FFF2-40B4-BE49-F238E27FC236}">
                <a16:creationId xmlns:a16="http://schemas.microsoft.com/office/drawing/2014/main" id="{B0A1166E-A68D-4184-96FC-58AF96D5ED4F}"/>
              </a:ext>
            </a:extLst>
          </p:cNvPr>
          <p:cNvGrpSpPr/>
          <p:nvPr/>
        </p:nvGrpSpPr>
        <p:grpSpPr>
          <a:xfrm>
            <a:off x="8429512" y="2404482"/>
            <a:ext cx="2293859" cy="691853"/>
            <a:chOff x="10304238" y="5472538"/>
            <a:chExt cx="1830138" cy="1056537"/>
          </a:xfrm>
        </p:grpSpPr>
        <p:sp>
          <p:nvSpPr>
            <p:cNvPr id="65" name="Pfeil: nach rechts 64">
              <a:hlinkClick r:id="rId3" action="ppaction://hlinksldjump"/>
              <a:extLst>
                <a:ext uri="{FF2B5EF4-FFF2-40B4-BE49-F238E27FC236}">
                  <a16:creationId xmlns:a16="http://schemas.microsoft.com/office/drawing/2014/main" id="{031403E3-6278-4ED2-BB43-2FB01075A6A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Textfeld 65">
              <a:extLst>
                <a:ext uri="{FF2B5EF4-FFF2-40B4-BE49-F238E27FC236}">
                  <a16:creationId xmlns:a16="http://schemas.microsoft.com/office/drawing/2014/main" id="{C4139DDC-9447-4642-A72A-C747E1E9D838}"/>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67" name="Rechteck 66">
            <a:hlinkClick r:id="rId4" action="ppaction://hlinksldjump"/>
            <a:extLst>
              <a:ext uri="{FF2B5EF4-FFF2-40B4-BE49-F238E27FC236}">
                <a16:creationId xmlns:a16="http://schemas.microsoft.com/office/drawing/2014/main" id="{AF0CF44D-C8C9-490C-9CD8-BCD8F966FC44}"/>
              </a:ext>
            </a:extLst>
          </p:cNvPr>
          <p:cNvSpPr/>
          <p:nvPr/>
        </p:nvSpPr>
        <p:spPr>
          <a:xfrm>
            <a:off x="-124178" y="-372533"/>
            <a:ext cx="758146" cy="7625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hlinkClick r:id="rId4" action="ppaction://hlinksldjump"/>
            <a:extLst>
              <a:ext uri="{FF2B5EF4-FFF2-40B4-BE49-F238E27FC236}">
                <a16:creationId xmlns:a16="http://schemas.microsoft.com/office/drawing/2014/main" id="{A4F9C527-5762-4B41-B3A2-B365176362B4}"/>
              </a:ext>
            </a:extLst>
          </p:cNvPr>
          <p:cNvSpPr/>
          <p:nvPr/>
        </p:nvSpPr>
        <p:spPr>
          <a:xfrm>
            <a:off x="-156754" y="0"/>
            <a:ext cx="12752613" cy="7426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p:grpSpPr>
        <p:sp>
          <p:nvSpPr>
            <p:cNvPr id="14" name="Pfeil: nach rechts 13">
              <a:hlinkClick r:id="rId5"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hlinkClick r:id="rId5" action="ppaction://hlinksldjump"/>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Tree>
    <p:extLst>
      <p:ext uri="{BB962C8B-B14F-4D97-AF65-F5344CB8AC3E}">
        <p14:creationId xmlns:p14="http://schemas.microsoft.com/office/powerpoint/2010/main" val="784438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a:t>
            </a:r>
          </a:p>
          <a:p>
            <a:r>
              <a:rPr lang="de-DE" dirty="0"/>
              <a:t>    Nutzt dazu die Infokarten. </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sp>
        <p:nvSpPr>
          <p:cNvPr id="17" name="Rechteck 16">
            <a:hlinkClick r:id="rId4" action="ppaction://hlinksldjump"/>
            <a:extLst>
              <a:ext uri="{FF2B5EF4-FFF2-40B4-BE49-F238E27FC236}">
                <a16:creationId xmlns:a16="http://schemas.microsoft.com/office/drawing/2014/main" id="{A4F9C527-5762-4B41-B3A2-B365176362B4}"/>
              </a:ext>
            </a:extLst>
          </p:cNvPr>
          <p:cNvSpPr/>
          <p:nvPr/>
        </p:nvSpPr>
        <p:spPr>
          <a:xfrm>
            <a:off x="-156754" y="1"/>
            <a:ext cx="12672604" cy="74267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4" name="Gruppieren 63">
            <a:extLst>
              <a:ext uri="{FF2B5EF4-FFF2-40B4-BE49-F238E27FC236}">
                <a16:creationId xmlns:a16="http://schemas.microsoft.com/office/drawing/2014/main" id="{B0A1166E-A68D-4184-96FC-58AF96D5ED4F}"/>
              </a:ext>
            </a:extLst>
          </p:cNvPr>
          <p:cNvGrpSpPr/>
          <p:nvPr/>
        </p:nvGrpSpPr>
        <p:grpSpPr>
          <a:xfrm>
            <a:off x="8429512" y="2404482"/>
            <a:ext cx="2293859" cy="691853"/>
            <a:chOff x="10304238" y="5472538"/>
            <a:chExt cx="1830138" cy="1056537"/>
          </a:xfrm>
        </p:grpSpPr>
        <p:sp>
          <p:nvSpPr>
            <p:cNvPr id="65" name="Pfeil: nach rechts 64">
              <a:hlinkClick r:id="rId5" action="ppaction://hlinksldjump"/>
              <a:extLst>
                <a:ext uri="{FF2B5EF4-FFF2-40B4-BE49-F238E27FC236}">
                  <a16:creationId xmlns:a16="http://schemas.microsoft.com/office/drawing/2014/main" id="{031403E3-6278-4ED2-BB43-2FB01075A6A2}"/>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Textfeld 65">
              <a:hlinkClick r:id="rId5" action="ppaction://hlinksldjump"/>
              <a:extLst>
                <a:ext uri="{FF2B5EF4-FFF2-40B4-BE49-F238E27FC236}">
                  <a16:creationId xmlns:a16="http://schemas.microsoft.com/office/drawing/2014/main" id="{C4139DDC-9447-4642-A72A-C747E1E9D838}"/>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Tree>
    <p:extLst>
      <p:ext uri="{BB962C8B-B14F-4D97-AF65-F5344CB8AC3E}">
        <p14:creationId xmlns:p14="http://schemas.microsoft.com/office/powerpoint/2010/main" val="3972400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161200" cy="691853"/>
            <a:chOff x="10304238" y="5472538"/>
            <a:chExt cx="1724297" cy="1056537"/>
          </a:xfrm>
          <a:solidFill>
            <a:schemeClr val="bg1">
              <a:lumMod val="75000"/>
            </a:schemeClr>
          </a:solidFill>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376294" y="5730629"/>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 </a:t>
            </a:r>
          </a:p>
          <a:p>
            <a:r>
              <a:rPr lang="de-DE" dirty="0"/>
              <a:t>    Nutzt dazu die Infokarten.</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3"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grpSp>
        <p:nvGrpSpPr>
          <p:cNvPr id="17" name="Gruppieren 16">
            <a:extLst>
              <a:ext uri="{FF2B5EF4-FFF2-40B4-BE49-F238E27FC236}">
                <a16:creationId xmlns:a16="http://schemas.microsoft.com/office/drawing/2014/main" id="{8D8ADE27-120F-4BA1-A88B-B1321E4EDE1D}"/>
              </a:ext>
            </a:extLst>
          </p:cNvPr>
          <p:cNvGrpSpPr/>
          <p:nvPr/>
        </p:nvGrpSpPr>
        <p:grpSpPr>
          <a:xfrm>
            <a:off x="8429512" y="2404482"/>
            <a:ext cx="2293859" cy="691853"/>
            <a:chOff x="10304238" y="5472538"/>
            <a:chExt cx="1830138" cy="1056537"/>
          </a:xfrm>
        </p:grpSpPr>
        <p:sp>
          <p:nvSpPr>
            <p:cNvPr id="18" name="Pfeil: nach rechts 17">
              <a:extLst>
                <a:ext uri="{FF2B5EF4-FFF2-40B4-BE49-F238E27FC236}">
                  <a16:creationId xmlns:a16="http://schemas.microsoft.com/office/drawing/2014/main" id="{70CCCE26-C2F3-4DCF-A7F9-0208CE1B7CA0}"/>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2D5B28E0-D9E6-4E81-AF4B-36812B4BA04F}"/>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20" name="Rechteck 19">
            <a:hlinkClick r:id="rId4" action="ppaction://hlinksldjump"/>
            <a:extLst>
              <a:ext uri="{FF2B5EF4-FFF2-40B4-BE49-F238E27FC236}">
                <a16:creationId xmlns:a16="http://schemas.microsoft.com/office/drawing/2014/main" id="{A4F9C527-5762-4B41-B3A2-B365176362B4}"/>
              </a:ext>
            </a:extLst>
          </p:cNvPr>
          <p:cNvSpPr/>
          <p:nvPr/>
        </p:nvSpPr>
        <p:spPr>
          <a:xfrm>
            <a:off x="-156754" y="-88777"/>
            <a:ext cx="13186954" cy="7515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a:solidFill>
            <a:srgbClr val="FFC000"/>
          </a:solidFill>
        </p:grpSpPr>
        <p:sp>
          <p:nvSpPr>
            <p:cNvPr id="53" name="Pfeil: nach rechts 52">
              <a:hlinkClick r:id="rId5"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Textfeld 53">
              <a:hlinkClick r:id="rId5" action="ppaction://hlinksldjump"/>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spTree>
    <p:extLst>
      <p:ext uri="{BB962C8B-B14F-4D97-AF65-F5344CB8AC3E}">
        <p14:creationId xmlns:p14="http://schemas.microsoft.com/office/powerpoint/2010/main" val="3321432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Natur, Boot enthält.&#10;&#10;Automatisch generierte Beschreibung">
            <a:extLst>
              <a:ext uri="{FF2B5EF4-FFF2-40B4-BE49-F238E27FC236}">
                <a16:creationId xmlns:a16="http://schemas.microsoft.com/office/drawing/2014/main" id="{83BA24BA-C908-4055-A521-CFAA9D7C4D3A}"/>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a:stretch/>
        </p:blipFill>
        <p:spPr>
          <a:xfrm>
            <a:off x="0" y="0"/>
            <a:ext cx="12192000" cy="6862695"/>
          </a:xfrm>
          <a:prstGeom prst="rect">
            <a:avLst/>
          </a:prstGeom>
        </p:spPr>
      </p:pic>
      <p:grpSp>
        <p:nvGrpSpPr>
          <p:cNvPr id="13" name="Gruppieren 12">
            <a:extLst>
              <a:ext uri="{FF2B5EF4-FFF2-40B4-BE49-F238E27FC236}">
                <a16:creationId xmlns:a16="http://schemas.microsoft.com/office/drawing/2014/main" id="{156B65AC-7D23-46E9-AB10-1170E49954B3}"/>
              </a:ext>
            </a:extLst>
          </p:cNvPr>
          <p:cNvGrpSpPr/>
          <p:nvPr/>
        </p:nvGrpSpPr>
        <p:grpSpPr>
          <a:xfrm>
            <a:off x="8429512" y="1170301"/>
            <a:ext cx="2293859" cy="691853"/>
            <a:chOff x="10304238" y="5472538"/>
            <a:chExt cx="1830138" cy="1056537"/>
          </a:xfrm>
        </p:grpSpPr>
        <p:sp>
          <p:nvSpPr>
            <p:cNvPr id="14" name="Pfeil: nach rechts 13">
              <a:hlinkClick r:id="rId3" action="ppaction://hlinksldjump"/>
              <a:extLst>
                <a:ext uri="{FF2B5EF4-FFF2-40B4-BE49-F238E27FC236}">
                  <a16:creationId xmlns:a16="http://schemas.microsoft.com/office/drawing/2014/main" id="{A84A3AF2-9541-4845-9279-7F9941966A42}"/>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6636886-8042-4AF6-AB59-73FB8D287B77}"/>
                </a:ext>
              </a:extLst>
            </p:cNvPr>
            <p:cNvSpPr txBox="1"/>
            <p:nvPr/>
          </p:nvSpPr>
          <p:spPr>
            <a:xfrm>
              <a:off x="10564580" y="5737947"/>
              <a:ext cx="1569796" cy="517010"/>
            </a:xfrm>
            <a:prstGeom prst="rect">
              <a:avLst/>
            </a:prstGeom>
            <a:noFill/>
          </p:spPr>
          <p:txBody>
            <a:bodyPr wrap="square" rtlCol="0">
              <a:spAutoFit/>
            </a:bodyPr>
            <a:lstStyle/>
            <a:p>
              <a:r>
                <a:rPr lang="de-DE" sz="1600" dirty="0"/>
                <a:t>Flussdiagramm</a:t>
              </a:r>
            </a:p>
          </p:txBody>
        </p:sp>
      </p:grpSp>
      <p:sp>
        <p:nvSpPr>
          <p:cNvPr id="16" name="Textfeld 15">
            <a:extLst>
              <a:ext uri="{FF2B5EF4-FFF2-40B4-BE49-F238E27FC236}">
                <a16:creationId xmlns:a16="http://schemas.microsoft.com/office/drawing/2014/main" id="{F9DD9995-6C76-48DE-9715-264AE1CE8CAD}"/>
              </a:ext>
            </a:extLst>
          </p:cNvPr>
          <p:cNvSpPr txBox="1"/>
          <p:nvPr/>
        </p:nvSpPr>
        <p:spPr>
          <a:xfrm>
            <a:off x="766626" y="604701"/>
            <a:ext cx="7810749" cy="6647974"/>
          </a:xfrm>
          <a:prstGeom prst="rect">
            <a:avLst/>
          </a:prstGeom>
          <a:noFill/>
        </p:spPr>
        <p:txBody>
          <a:bodyPr wrap="square" rtlCol="0">
            <a:spAutoFit/>
          </a:bodyPr>
          <a:lstStyle/>
          <a:p>
            <a:r>
              <a:rPr lang="de-DE" sz="2400" b="1" dirty="0"/>
              <a:t>So geht ihr bei euren Experimenten vor:</a:t>
            </a:r>
          </a:p>
          <a:p>
            <a:endParaRPr lang="de-DE" sz="2400" b="1" dirty="0"/>
          </a:p>
          <a:p>
            <a:r>
              <a:rPr lang="de-DE" dirty="0">
                <a:sym typeface="Wingdings" panose="05000000000000000000" pitchFamily="2" charset="2"/>
              </a:rPr>
              <a:t></a:t>
            </a:r>
            <a:r>
              <a:rPr lang="de-DE" dirty="0"/>
              <a:t>Plant in eurer Gruppe ein Experiment, mit dem ihr Janas Problem löst. </a:t>
            </a:r>
          </a:p>
          <a:p>
            <a:r>
              <a:rPr lang="de-DE" dirty="0"/>
              <a:t>    Nutzt dazu die Infokarten.</a:t>
            </a:r>
          </a:p>
          <a:p>
            <a:r>
              <a:rPr lang="de-DE" dirty="0"/>
              <a:t>    Füllt für eure Planung das Flussdiagramm aus!</a:t>
            </a:r>
          </a:p>
          <a:p>
            <a:r>
              <a:rPr lang="de-DE" dirty="0"/>
              <a:t> </a:t>
            </a:r>
          </a:p>
          <a:p>
            <a:pPr marL="285750" indent="-285750">
              <a:buFont typeface="Wingdings" panose="05000000000000000000" pitchFamily="2" charset="2"/>
              <a:buChar char="ð"/>
            </a:pPr>
            <a:r>
              <a:rPr lang="de-DE" dirty="0"/>
              <a:t>Führt im Anschluss das Experiment durch!</a:t>
            </a:r>
          </a:p>
          <a:p>
            <a:r>
              <a:rPr lang="de-DE" dirty="0"/>
              <a:t>     Beachtet dabei die Sicherheitsregeln!</a:t>
            </a:r>
          </a:p>
          <a:p>
            <a:r>
              <a:rPr lang="de-DE" dirty="0"/>
              <a:t> </a:t>
            </a:r>
          </a:p>
          <a:p>
            <a:endParaRPr lang="de-DE" dirty="0"/>
          </a:p>
          <a:p>
            <a:r>
              <a:rPr lang="de-DE" dirty="0">
                <a:sym typeface="Wingdings" panose="05000000000000000000" pitchFamily="2" charset="2"/>
              </a:rPr>
              <a:t> </a:t>
            </a:r>
            <a:r>
              <a:rPr lang="de-DE" dirty="0"/>
              <a:t>Ihr seid fertig? Dann räumt euren Arbeitsplatz auf!</a:t>
            </a:r>
          </a:p>
          <a:p>
            <a:r>
              <a:rPr lang="de-DE" dirty="0"/>
              <a:t> </a:t>
            </a:r>
          </a:p>
          <a:p>
            <a:endParaRPr lang="de-DE" dirty="0"/>
          </a:p>
          <a:p>
            <a:pPr marL="285750" indent="-285750">
              <a:buFont typeface="Wingdings" panose="05000000000000000000" pitchFamily="2" charset="2"/>
              <a:buChar char="ð"/>
            </a:pPr>
            <a:r>
              <a:rPr lang="de-DE" dirty="0"/>
              <a:t>Checkt Janas Rucksack und bestimmt, welche Materialien Jana </a:t>
            </a:r>
          </a:p>
          <a:p>
            <a:r>
              <a:rPr lang="de-DE" dirty="0"/>
              <a:t>      verwenden kann.</a:t>
            </a:r>
          </a:p>
          <a:p>
            <a:r>
              <a:rPr lang="de-DE" dirty="0"/>
              <a:t> </a:t>
            </a:r>
          </a:p>
          <a:p>
            <a:endParaRPr lang="de-DE" dirty="0"/>
          </a:p>
          <a:p>
            <a:r>
              <a:rPr lang="de-DE" dirty="0">
                <a:sym typeface="Wingdings" panose="05000000000000000000" pitchFamily="2" charset="2"/>
              </a:rPr>
              <a:t> </a:t>
            </a:r>
            <a:r>
              <a:rPr lang="de-DE" dirty="0"/>
              <a:t>Verfasst eine WhatsApp an Jana mit eurer Lösung für ihr Problem!</a:t>
            </a:r>
          </a:p>
          <a:p>
            <a:r>
              <a:rPr lang="de-DE" dirty="0"/>
              <a:t> </a:t>
            </a:r>
          </a:p>
          <a:p>
            <a:endParaRPr lang="de-DE" dirty="0"/>
          </a:p>
          <a:p>
            <a:r>
              <a:rPr lang="de-DE" dirty="0">
                <a:sym typeface="Wingdings" panose="05000000000000000000" pitchFamily="2" charset="2"/>
              </a:rPr>
              <a:t> </a:t>
            </a:r>
            <a:r>
              <a:rPr lang="de-DE" dirty="0"/>
              <a:t>Füllt zu eurem genutzten Trennverfahren das Buddy-Book aus.</a:t>
            </a:r>
          </a:p>
          <a:p>
            <a:r>
              <a:rPr lang="de-DE" dirty="0"/>
              <a:t> </a:t>
            </a:r>
          </a:p>
          <a:p>
            <a:endParaRPr lang="de-DE" dirty="0"/>
          </a:p>
        </p:txBody>
      </p:sp>
      <p:grpSp>
        <p:nvGrpSpPr>
          <p:cNvPr id="52" name="Gruppieren 51">
            <a:extLst>
              <a:ext uri="{FF2B5EF4-FFF2-40B4-BE49-F238E27FC236}">
                <a16:creationId xmlns:a16="http://schemas.microsoft.com/office/drawing/2014/main" id="{3155D0A8-5AC7-4344-AC7D-F4D4C3DDB13F}"/>
              </a:ext>
            </a:extLst>
          </p:cNvPr>
          <p:cNvGrpSpPr/>
          <p:nvPr/>
        </p:nvGrpSpPr>
        <p:grpSpPr>
          <a:xfrm>
            <a:off x="8429512" y="4244855"/>
            <a:ext cx="2293859" cy="691853"/>
            <a:chOff x="10304238" y="5472538"/>
            <a:chExt cx="1830138" cy="1056537"/>
          </a:xfrm>
        </p:grpSpPr>
        <p:sp>
          <p:nvSpPr>
            <p:cNvPr id="53" name="Pfeil: nach rechts 52">
              <a:hlinkClick r:id="rId3" action="ppaction://hlinksldjump"/>
              <a:extLst>
                <a:ext uri="{FF2B5EF4-FFF2-40B4-BE49-F238E27FC236}">
                  <a16:creationId xmlns:a16="http://schemas.microsoft.com/office/drawing/2014/main" id="{0C2E065C-34D2-42FC-AF50-AC6B2DAB760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92EF0E01-F72F-46D0-B4E4-405BBF6982A6}"/>
                </a:ext>
              </a:extLst>
            </p:cNvPr>
            <p:cNvSpPr txBox="1"/>
            <p:nvPr/>
          </p:nvSpPr>
          <p:spPr>
            <a:xfrm>
              <a:off x="10673518" y="5742301"/>
              <a:ext cx="1460858" cy="517010"/>
            </a:xfrm>
            <a:prstGeom prst="rect">
              <a:avLst/>
            </a:prstGeom>
            <a:noFill/>
          </p:spPr>
          <p:txBody>
            <a:bodyPr wrap="square" rtlCol="0">
              <a:spAutoFit/>
            </a:bodyPr>
            <a:lstStyle/>
            <a:p>
              <a:r>
                <a:rPr lang="de-DE" sz="1600" dirty="0"/>
                <a:t>Rucksack</a:t>
              </a:r>
            </a:p>
          </p:txBody>
        </p:sp>
      </p:grpSp>
      <p:grpSp>
        <p:nvGrpSpPr>
          <p:cNvPr id="17" name="Gruppieren 16">
            <a:extLst>
              <a:ext uri="{FF2B5EF4-FFF2-40B4-BE49-F238E27FC236}">
                <a16:creationId xmlns:a16="http://schemas.microsoft.com/office/drawing/2014/main" id="{87947227-7FCC-4A7C-8587-DE73F2A069D0}"/>
              </a:ext>
            </a:extLst>
          </p:cNvPr>
          <p:cNvGrpSpPr/>
          <p:nvPr/>
        </p:nvGrpSpPr>
        <p:grpSpPr>
          <a:xfrm>
            <a:off x="8429512" y="2404482"/>
            <a:ext cx="2293859" cy="691853"/>
            <a:chOff x="10304238" y="5472538"/>
            <a:chExt cx="1830138" cy="1056537"/>
          </a:xfrm>
        </p:grpSpPr>
        <p:sp>
          <p:nvSpPr>
            <p:cNvPr id="18" name="Pfeil: nach rechts 17">
              <a:hlinkClick r:id="rId3" action="ppaction://hlinksldjump"/>
              <a:extLst>
                <a:ext uri="{FF2B5EF4-FFF2-40B4-BE49-F238E27FC236}">
                  <a16:creationId xmlns:a16="http://schemas.microsoft.com/office/drawing/2014/main" id="{D37C695F-7F71-4E83-9223-5A885B4F31E6}"/>
                </a:ext>
              </a:extLst>
            </p:cNvPr>
            <p:cNvSpPr/>
            <p:nvPr/>
          </p:nvSpPr>
          <p:spPr>
            <a:xfrm>
              <a:off x="10304238" y="5472538"/>
              <a:ext cx="1724297" cy="1056537"/>
            </a:xfrm>
            <a:prstGeom prs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EA7F73FE-B3B4-4D78-AA7A-3F78EAD6FF3B}"/>
                </a:ext>
              </a:extLst>
            </p:cNvPr>
            <p:cNvSpPr txBox="1"/>
            <p:nvPr/>
          </p:nvSpPr>
          <p:spPr>
            <a:xfrm>
              <a:off x="10673518" y="5742301"/>
              <a:ext cx="1460858" cy="517010"/>
            </a:xfrm>
            <a:prstGeom prst="rect">
              <a:avLst/>
            </a:prstGeom>
            <a:noFill/>
          </p:spPr>
          <p:txBody>
            <a:bodyPr wrap="square" rtlCol="0">
              <a:spAutoFit/>
            </a:bodyPr>
            <a:lstStyle/>
            <a:p>
              <a:r>
                <a:rPr lang="de-DE" sz="1600" dirty="0"/>
                <a:t>Experiment</a:t>
              </a:r>
            </a:p>
          </p:txBody>
        </p:sp>
      </p:grpSp>
      <p:sp>
        <p:nvSpPr>
          <p:cNvPr id="20" name="Rechteck 19">
            <a:hlinkClick r:id="rId4" action="ppaction://hlinksldjump"/>
            <a:extLst>
              <a:ext uri="{FF2B5EF4-FFF2-40B4-BE49-F238E27FC236}">
                <a16:creationId xmlns:a16="http://schemas.microsoft.com/office/drawing/2014/main" id="{A4F9C527-5762-4B41-B3A2-B365176362B4}"/>
              </a:ext>
            </a:extLst>
          </p:cNvPr>
          <p:cNvSpPr/>
          <p:nvPr/>
        </p:nvSpPr>
        <p:spPr>
          <a:xfrm>
            <a:off x="-156754" y="1"/>
            <a:ext cx="12889774" cy="74267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9" name="Gruppieren 48">
            <a:extLst>
              <a:ext uri="{FF2B5EF4-FFF2-40B4-BE49-F238E27FC236}">
                <a16:creationId xmlns:a16="http://schemas.microsoft.com/office/drawing/2014/main" id="{11767119-5567-4742-87DB-119DC492CCB3}"/>
              </a:ext>
            </a:extLst>
          </p:cNvPr>
          <p:cNvGrpSpPr/>
          <p:nvPr/>
        </p:nvGrpSpPr>
        <p:grpSpPr>
          <a:xfrm>
            <a:off x="8429513" y="5216588"/>
            <a:ext cx="2293858" cy="691853"/>
            <a:chOff x="10304238" y="5472538"/>
            <a:chExt cx="1830137" cy="1056537"/>
          </a:xfrm>
          <a:solidFill>
            <a:schemeClr val="bg1">
              <a:lumMod val="75000"/>
            </a:schemeClr>
          </a:solidFill>
        </p:grpSpPr>
        <p:sp>
          <p:nvSpPr>
            <p:cNvPr id="50" name="Pfeil: nach rechts 49">
              <a:hlinkClick r:id="rId5" action="ppaction://hlinksldjump"/>
              <a:extLst>
                <a:ext uri="{FF2B5EF4-FFF2-40B4-BE49-F238E27FC236}">
                  <a16:creationId xmlns:a16="http://schemas.microsoft.com/office/drawing/2014/main" id="{65291A25-0387-4BB7-AF9D-F8384E7CCDF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hlinkClick r:id="rId5" action="ppaction://hlinksldjump"/>
              <a:extLst>
                <a:ext uri="{FF2B5EF4-FFF2-40B4-BE49-F238E27FC236}">
                  <a16:creationId xmlns:a16="http://schemas.microsoft.com/office/drawing/2014/main" id="{52D9D97B-4D21-4AB1-B198-E92DDC293B9E}"/>
                </a:ext>
              </a:extLst>
            </p:cNvPr>
            <p:cNvSpPr txBox="1"/>
            <p:nvPr/>
          </p:nvSpPr>
          <p:spPr>
            <a:xfrm>
              <a:off x="10673517" y="5742301"/>
              <a:ext cx="1460858" cy="517010"/>
            </a:xfrm>
            <a:prstGeom prst="rect">
              <a:avLst/>
            </a:prstGeom>
            <a:noFill/>
          </p:spPr>
          <p:txBody>
            <a:bodyPr wrap="square" rtlCol="0">
              <a:spAutoFit/>
            </a:bodyPr>
            <a:lstStyle/>
            <a:p>
              <a:r>
                <a:rPr lang="de-DE" sz="1600" dirty="0"/>
                <a:t>WhatsApp</a:t>
              </a:r>
            </a:p>
          </p:txBody>
        </p:sp>
      </p:grpSp>
    </p:spTree>
    <p:extLst>
      <p:ext uri="{BB962C8B-B14F-4D97-AF65-F5344CB8AC3E}">
        <p14:creationId xmlns:p14="http://schemas.microsoft.com/office/powerpoint/2010/main" val="2663808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Natur, Boot enthält.&#10;&#10;Automatisch generierte Beschreibung">
            <a:extLst>
              <a:ext uri="{FF2B5EF4-FFF2-40B4-BE49-F238E27FC236}">
                <a16:creationId xmlns:a16="http://schemas.microsoft.com/office/drawing/2014/main" id="{59890989-9B59-4B53-876A-9B0209C4F04A}"/>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521" y="0"/>
            <a:ext cx="12192000" cy="6862695"/>
          </a:xfrm>
          <a:prstGeom prst="rect">
            <a:avLst/>
          </a:prstGeom>
        </p:spPr>
      </p:pic>
      <p:sp>
        <p:nvSpPr>
          <p:cNvPr id="4" name="Pfeil nach unten 6">
            <a:extLst>
              <a:ext uri="{FF2B5EF4-FFF2-40B4-BE49-F238E27FC236}">
                <a16:creationId xmlns:a16="http://schemas.microsoft.com/office/drawing/2014/main" id="{78687E01-275C-4F26-8ACA-F9596E712E8E}"/>
              </a:ext>
            </a:extLst>
          </p:cNvPr>
          <p:cNvSpPr/>
          <p:nvPr/>
        </p:nvSpPr>
        <p:spPr>
          <a:xfrm>
            <a:off x="7057143" y="2611334"/>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Pfeil nach unten 10">
            <a:extLst>
              <a:ext uri="{FF2B5EF4-FFF2-40B4-BE49-F238E27FC236}">
                <a16:creationId xmlns:a16="http://schemas.microsoft.com/office/drawing/2014/main" id="{490091E8-F2F9-48F3-B79B-0BE501053BFF}"/>
              </a:ext>
            </a:extLst>
          </p:cNvPr>
          <p:cNvSpPr/>
          <p:nvPr/>
        </p:nvSpPr>
        <p:spPr>
          <a:xfrm>
            <a:off x="7076071" y="4293982"/>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1" name="Pfeil nach rechts 43">
            <a:extLst>
              <a:ext uri="{FF2B5EF4-FFF2-40B4-BE49-F238E27FC236}">
                <a16:creationId xmlns:a16="http://schemas.microsoft.com/office/drawing/2014/main" id="{0B704D27-92E7-4467-81A1-64DC09A57555}"/>
              </a:ext>
            </a:extLst>
          </p:cNvPr>
          <p:cNvSpPr/>
          <p:nvPr/>
        </p:nvSpPr>
        <p:spPr>
          <a:xfrm>
            <a:off x="8478352" y="3595975"/>
            <a:ext cx="572173" cy="374227"/>
          </a:xfrm>
          <a:prstGeom prst="right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2" name="Pfeil nach unten 19">
            <a:extLst>
              <a:ext uri="{FF2B5EF4-FFF2-40B4-BE49-F238E27FC236}">
                <a16:creationId xmlns:a16="http://schemas.microsoft.com/office/drawing/2014/main" id="{43C59D08-1C99-4181-8A8E-2B2BACF67CC3}"/>
              </a:ext>
            </a:extLst>
          </p:cNvPr>
          <p:cNvSpPr/>
          <p:nvPr/>
        </p:nvSpPr>
        <p:spPr>
          <a:xfrm>
            <a:off x="7057143" y="5858305"/>
            <a:ext cx="325602" cy="669574"/>
          </a:xfrm>
          <a:prstGeom prst="downArrow">
            <a:avLst/>
          </a:prstGeom>
          <a:solidFill>
            <a:schemeClr val="tx1"/>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2" name="Rechteck 21">
            <a:hlinkClick r:id="rId3" action="ppaction://hlinksldjump"/>
            <a:extLst>
              <a:ext uri="{FF2B5EF4-FFF2-40B4-BE49-F238E27FC236}">
                <a16:creationId xmlns:a16="http://schemas.microsoft.com/office/drawing/2014/main" id="{A4F9C527-5762-4B41-B3A2-B365176362B4}"/>
              </a:ext>
            </a:extLst>
          </p:cNvPr>
          <p:cNvSpPr/>
          <p:nvPr/>
        </p:nvSpPr>
        <p:spPr>
          <a:xfrm>
            <a:off x="-156753" y="-620889"/>
            <a:ext cx="12546461" cy="8047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505E8D81-32B7-4D8D-8DC2-25081A642331}"/>
              </a:ext>
            </a:extLst>
          </p:cNvPr>
          <p:cNvGrpSpPr/>
          <p:nvPr/>
        </p:nvGrpSpPr>
        <p:grpSpPr>
          <a:xfrm>
            <a:off x="269337" y="5858305"/>
            <a:ext cx="3508222" cy="691853"/>
            <a:chOff x="10304238" y="5472538"/>
            <a:chExt cx="2341753" cy="1056537"/>
          </a:xfrm>
          <a:solidFill>
            <a:schemeClr val="bg1">
              <a:lumMod val="75000"/>
            </a:schemeClr>
          </a:solidFill>
        </p:grpSpPr>
        <p:sp>
          <p:nvSpPr>
            <p:cNvPr id="19" name="Pfeil: nach rechts 18">
              <a:hlinkClick r:id="rId4" action="ppaction://hlinksldjump"/>
              <a:extLst>
                <a:ext uri="{FF2B5EF4-FFF2-40B4-BE49-F238E27FC236}">
                  <a16:creationId xmlns:a16="http://schemas.microsoft.com/office/drawing/2014/main" id="{8537C53A-E366-4D7B-8F72-CE8724B01A02}"/>
                </a:ext>
              </a:extLst>
            </p:cNvPr>
            <p:cNvSpPr/>
            <p:nvPr/>
          </p:nvSpPr>
          <p:spPr>
            <a:xfrm flipH="1">
              <a:off x="10304238" y="5472538"/>
              <a:ext cx="1724297" cy="1056537"/>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hlinkClick r:id="rId4" action="ppaction://hlinksldjump"/>
              <a:extLst>
                <a:ext uri="{FF2B5EF4-FFF2-40B4-BE49-F238E27FC236}">
                  <a16:creationId xmlns:a16="http://schemas.microsoft.com/office/drawing/2014/main" id="{57C055D6-EB1B-4368-9C3B-FEEE8FE6F0BD}"/>
                </a:ext>
              </a:extLst>
            </p:cNvPr>
            <p:cNvSpPr txBox="1"/>
            <p:nvPr/>
          </p:nvSpPr>
          <p:spPr>
            <a:xfrm>
              <a:off x="10671720" y="5725290"/>
              <a:ext cx="1974271" cy="517010"/>
            </a:xfrm>
            <a:prstGeom prst="rect">
              <a:avLst/>
            </a:prstGeom>
            <a:noFill/>
          </p:spPr>
          <p:txBody>
            <a:bodyPr wrap="square" rtlCol="0">
              <a:spAutoFit/>
            </a:bodyPr>
            <a:lstStyle/>
            <a:p>
              <a:r>
                <a:rPr lang="de-DE" sz="1600" dirty="0"/>
                <a:t>Planung fertig?</a:t>
              </a:r>
            </a:p>
          </p:txBody>
        </p:sp>
      </p:grpSp>
      <p:grpSp>
        <p:nvGrpSpPr>
          <p:cNvPr id="21" name="Gruppieren 20">
            <a:extLst>
              <a:ext uri="{FF2B5EF4-FFF2-40B4-BE49-F238E27FC236}">
                <a16:creationId xmlns:a16="http://schemas.microsoft.com/office/drawing/2014/main" id="{74662853-6142-4190-8903-5241481BA018}"/>
              </a:ext>
            </a:extLst>
          </p:cNvPr>
          <p:cNvGrpSpPr/>
          <p:nvPr/>
        </p:nvGrpSpPr>
        <p:grpSpPr>
          <a:xfrm>
            <a:off x="9717487" y="5012336"/>
            <a:ext cx="2161200" cy="1482446"/>
            <a:chOff x="9717487" y="5012336"/>
            <a:chExt cx="2161200" cy="1482446"/>
          </a:xfrm>
        </p:grpSpPr>
        <p:grpSp>
          <p:nvGrpSpPr>
            <p:cNvPr id="15" name="Gruppieren 14">
              <a:extLst>
                <a:ext uri="{FF2B5EF4-FFF2-40B4-BE49-F238E27FC236}">
                  <a16:creationId xmlns:a16="http://schemas.microsoft.com/office/drawing/2014/main" id="{E96005EF-67B9-44B3-8D18-853CAC5CCFBA}"/>
                </a:ext>
              </a:extLst>
            </p:cNvPr>
            <p:cNvGrpSpPr/>
            <p:nvPr/>
          </p:nvGrpSpPr>
          <p:grpSpPr>
            <a:xfrm>
              <a:off x="9717487" y="5802929"/>
              <a:ext cx="2161200" cy="691853"/>
              <a:chOff x="10304238" y="5472538"/>
              <a:chExt cx="1724297" cy="1056537"/>
            </a:xfrm>
            <a:solidFill>
              <a:schemeClr val="bg1">
                <a:lumMod val="75000"/>
              </a:schemeClr>
            </a:solidFill>
          </p:grpSpPr>
          <p:sp>
            <p:nvSpPr>
              <p:cNvPr id="16" name="Pfeil: nach rechts 15">
                <a:hlinkClick r:id="rId5" action="ppaction://hlinksldjump"/>
                <a:extLst>
                  <a:ext uri="{FF2B5EF4-FFF2-40B4-BE49-F238E27FC236}">
                    <a16:creationId xmlns:a16="http://schemas.microsoft.com/office/drawing/2014/main" id="{DB0C24D6-755D-4F1B-AEBE-ED5C7A45895A}"/>
                  </a:ext>
                </a:extLst>
              </p:cNvPr>
              <p:cNvSpPr/>
              <p:nvPr/>
            </p:nvSpPr>
            <p:spPr>
              <a:xfrm>
                <a:off x="10304238" y="5472538"/>
                <a:ext cx="1724297" cy="105653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hlinkClick r:id="rId6" action="ppaction://hlinksldjump"/>
                <a:extLst>
                  <a:ext uri="{FF2B5EF4-FFF2-40B4-BE49-F238E27FC236}">
                    <a16:creationId xmlns:a16="http://schemas.microsoft.com/office/drawing/2014/main" id="{A280458B-BB2E-42AE-A7A6-CCDC2E975D0A}"/>
                  </a:ext>
                </a:extLst>
              </p:cNvPr>
              <p:cNvSpPr txBox="1"/>
              <p:nvPr/>
            </p:nvSpPr>
            <p:spPr>
              <a:xfrm>
                <a:off x="10488878" y="5723719"/>
                <a:ext cx="1460858" cy="517010"/>
              </a:xfrm>
              <a:prstGeom prst="rect">
                <a:avLst/>
              </a:prstGeom>
              <a:noFill/>
            </p:spPr>
            <p:txBody>
              <a:bodyPr wrap="square" rtlCol="0">
                <a:spAutoFit/>
              </a:bodyPr>
              <a:lstStyle/>
              <a:p>
                <a:r>
                  <a:rPr lang="de-DE" sz="1600" dirty="0"/>
                  <a:t>Hilfe zum Ausfüllen</a:t>
                </a:r>
              </a:p>
            </p:txBody>
          </p:sp>
        </p:grpSp>
        <p:pic>
          <p:nvPicPr>
            <p:cNvPr id="3" name="Grafik 2" descr="Ein Bild, das Vektorgrafiken enthält.&#10;&#10;Automatisch generierte Beschreibung">
              <a:hlinkClick r:id="rId6" action="ppaction://hlinksldjump"/>
              <a:extLst>
                <a:ext uri="{FF2B5EF4-FFF2-40B4-BE49-F238E27FC236}">
                  <a16:creationId xmlns:a16="http://schemas.microsoft.com/office/drawing/2014/main" id="{52D12579-F6B5-4A20-9234-AAB3576CBD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7228" y="5012336"/>
              <a:ext cx="848533" cy="1124351"/>
            </a:xfrm>
            <a:prstGeom prst="rect">
              <a:avLst/>
            </a:prstGeom>
          </p:spPr>
        </p:pic>
      </p:grpSp>
      <p:sp>
        <p:nvSpPr>
          <p:cNvPr id="6" name="Textfeld 25">
            <a:hlinkClick r:id="rId3" action="ppaction://hlinksldjump"/>
            <a:hlinkHover r:id="rId8" action="ppaction://hlinksldjump"/>
            <a:extLst>
              <a:ext uri="{FF2B5EF4-FFF2-40B4-BE49-F238E27FC236}">
                <a16:creationId xmlns:a16="http://schemas.microsoft.com/office/drawing/2014/main" id="{2C3FCFB4-223B-417B-B5FD-4E6B70CAE820}"/>
              </a:ext>
            </a:extLst>
          </p:cNvPr>
          <p:cNvSpPr txBox="1"/>
          <p:nvPr/>
        </p:nvSpPr>
        <p:spPr>
          <a:xfrm>
            <a:off x="1038908" y="812195"/>
            <a:ext cx="9845256" cy="505284"/>
          </a:xfrm>
          <a:prstGeom prst="rect">
            <a:avLst/>
          </a:prstGeom>
          <a:solidFill>
            <a:schemeClr val="bg1"/>
          </a:solidFill>
          <a:ln w="28575">
            <a:solidFill>
              <a:schemeClr val="dk1">
                <a:shade val="50000"/>
              </a:schemeClr>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de-DE" sz="2600" b="1" dirty="0">
                <a:effectLst/>
                <a:latin typeface="Century Gothic" panose="020B0502020202020204" pitchFamily="34" charset="0"/>
                <a:ea typeface="Calibri" panose="020F0502020204030204" pitchFamily="34" charset="0"/>
                <a:cs typeface="Times New Roman" panose="02020603050405020304" pitchFamily="18" charset="0"/>
              </a:rPr>
              <a:t>Ziel: </a:t>
            </a:r>
            <a:endParaRPr lang="de-DE" sz="11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Denkblase: wolkenförmig 12">
            <a:hlinkClick r:id="rId3" action="ppaction://hlinksldjump"/>
            <a:hlinkHover r:id="rId9" action="ppaction://hlinksldjump"/>
            <a:extLst>
              <a:ext uri="{FF2B5EF4-FFF2-40B4-BE49-F238E27FC236}">
                <a16:creationId xmlns:a16="http://schemas.microsoft.com/office/drawing/2014/main" id="{7561AA03-3B82-408D-A23C-BF38CFC074A3}"/>
              </a:ext>
            </a:extLst>
          </p:cNvPr>
          <p:cNvSpPr/>
          <p:nvPr/>
        </p:nvSpPr>
        <p:spPr>
          <a:xfrm>
            <a:off x="2456586" y="1744558"/>
            <a:ext cx="2988096" cy="1785278"/>
          </a:xfrm>
          <a:prstGeom prst="cloudCallout">
            <a:avLst>
              <a:gd name="adj1" fmla="val 47820"/>
              <a:gd name="adj2" fmla="val 68231"/>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2400" b="1" dirty="0">
              <a:solidFill>
                <a:schemeClr val="tx1"/>
              </a:solidFill>
              <a:latin typeface="Century Gothic" panose="020B0502020202020204" pitchFamily="34" charset="0"/>
            </a:endParaRPr>
          </a:p>
        </p:txBody>
      </p:sp>
      <p:sp>
        <p:nvSpPr>
          <p:cNvPr id="5" name="Rechteck 4">
            <a:hlinkClick r:id="rId3" action="ppaction://hlinksldjump"/>
            <a:hlinkHover r:id="rId10" action="ppaction://hlinksldjump"/>
            <a:extLst>
              <a:ext uri="{FF2B5EF4-FFF2-40B4-BE49-F238E27FC236}">
                <a16:creationId xmlns:a16="http://schemas.microsoft.com/office/drawing/2014/main" id="{6C425801-E6AC-477D-91D8-D442FBB03FAE}"/>
              </a:ext>
            </a:extLst>
          </p:cNvPr>
          <p:cNvSpPr/>
          <p:nvPr/>
        </p:nvSpPr>
        <p:spPr>
          <a:xfrm>
            <a:off x="5893478" y="1744558"/>
            <a:ext cx="3541369"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
        <p:nvSpPr>
          <p:cNvPr id="7" name="Ellipse 6">
            <a:hlinkClick r:id="rId3" action="ppaction://hlinksldjump"/>
            <a:hlinkHover r:id="rId11" action="ppaction://hlinksldjump"/>
            <a:extLst>
              <a:ext uri="{FF2B5EF4-FFF2-40B4-BE49-F238E27FC236}">
                <a16:creationId xmlns:a16="http://schemas.microsoft.com/office/drawing/2014/main" id="{EA6945F4-FF9F-4191-A20F-081EA301E0AA}"/>
              </a:ext>
            </a:extLst>
          </p:cNvPr>
          <p:cNvSpPr/>
          <p:nvPr/>
        </p:nvSpPr>
        <p:spPr>
          <a:xfrm>
            <a:off x="5893478" y="3287016"/>
            <a:ext cx="2610879" cy="965837"/>
          </a:xfrm>
          <a:prstGeom prst="ellipse">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200" b="1" dirty="0">
              <a:latin typeface="Century Gothic" panose="020B0502020202020204" pitchFamily="34" charset="0"/>
            </a:endParaRPr>
          </a:p>
        </p:txBody>
      </p:sp>
      <p:sp>
        <p:nvSpPr>
          <p:cNvPr id="10" name="Rechteck 9">
            <a:hlinkClick r:id="rId3" action="ppaction://hlinksldjump"/>
            <a:hlinkHover r:id="rId12" action="ppaction://hlinksldjump"/>
            <a:extLst>
              <a:ext uri="{FF2B5EF4-FFF2-40B4-BE49-F238E27FC236}">
                <a16:creationId xmlns:a16="http://schemas.microsoft.com/office/drawing/2014/main" id="{3EC8F4E5-85DD-4D37-BC04-3002210866AB}"/>
              </a:ext>
            </a:extLst>
          </p:cNvPr>
          <p:cNvSpPr/>
          <p:nvPr/>
        </p:nvSpPr>
        <p:spPr>
          <a:xfrm>
            <a:off x="9050525" y="3349700"/>
            <a:ext cx="2828162" cy="866776"/>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p>
        </p:txBody>
      </p:sp>
      <p:sp>
        <p:nvSpPr>
          <p:cNvPr id="8" name="Rechteck 7">
            <a:hlinkClick r:id="rId3" action="ppaction://hlinksldjump"/>
            <a:hlinkHover r:id="rId13" action="ppaction://hlinksldjump"/>
            <a:extLst>
              <a:ext uri="{FF2B5EF4-FFF2-40B4-BE49-F238E27FC236}">
                <a16:creationId xmlns:a16="http://schemas.microsoft.com/office/drawing/2014/main" id="{042D9521-5889-4730-A892-94503763EE80}"/>
              </a:ext>
            </a:extLst>
          </p:cNvPr>
          <p:cNvSpPr/>
          <p:nvPr/>
        </p:nvSpPr>
        <p:spPr>
          <a:xfrm>
            <a:off x="5961537" y="4991530"/>
            <a:ext cx="2516816" cy="866777"/>
          </a:xfrm>
          <a:prstGeom prst="rect">
            <a:avLst/>
          </a:prstGeom>
          <a:solidFill>
            <a:schemeClr val="bg1"/>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de-DE" sz="2400" b="1" dirty="0">
              <a:latin typeface="Century Gothic" panose="020B0502020202020204" pitchFamily="34" charset="0"/>
            </a:endParaRPr>
          </a:p>
        </p:txBody>
      </p:sp>
    </p:spTree>
    <p:extLst>
      <p:ext uri="{BB962C8B-B14F-4D97-AF65-F5344CB8AC3E}">
        <p14:creationId xmlns:p14="http://schemas.microsoft.com/office/powerpoint/2010/main" val="354248925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1593</Words>
  <Application>Microsoft Office PowerPoint</Application>
  <PresentationFormat>Breitbild</PresentationFormat>
  <Paragraphs>312</Paragraphs>
  <Slides>41</Slides>
  <Notes>0</Notes>
  <HiddenSlides>0</HiddenSlides>
  <MMClips>2</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41</vt:i4>
      </vt:variant>
    </vt:vector>
  </HeadingPairs>
  <TitlesOfParts>
    <vt:vector size="49" baseType="lpstr">
      <vt:lpstr>Arial</vt:lpstr>
      <vt:lpstr>Bradley Hand ITC</vt:lpstr>
      <vt:lpstr>Calibri</vt:lpstr>
      <vt:lpstr>Calibri Light</vt:lpstr>
      <vt:lpstr>Century Gothic</vt:lpstr>
      <vt:lpstr>Footlight MT Light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Rucksackinhalt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Sieben</vt:lpstr>
      <vt:lpstr>Sortieren</vt:lpstr>
      <vt:lpstr>Filtrieren</vt:lpstr>
      <vt:lpstr>Sedimentieren</vt:lpstr>
      <vt:lpstr>Dekantieren</vt:lpstr>
      <vt:lpstr>Eindampfen</vt:lpstr>
      <vt:lpstr>Destillieren</vt:lpstr>
      <vt:lpstr>Extrahieren</vt:lpstr>
      <vt:lpstr>PowerPoint-Präsentation</vt:lpstr>
      <vt:lpstr>PowerPoint-Präsentation</vt:lpstr>
      <vt:lpstr>PowerPoint-Präsentation</vt:lpstr>
      <vt:lpstr>PowerPoint-Präsentation</vt:lpstr>
      <vt:lpstr>Extrahieren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 w</dc:creator>
  <cp:lastModifiedBy>Sven Theis</cp:lastModifiedBy>
  <cp:revision>90</cp:revision>
  <dcterms:created xsi:type="dcterms:W3CDTF">2019-09-19T15:43:56Z</dcterms:created>
  <dcterms:modified xsi:type="dcterms:W3CDTF">2020-11-05T15:06:23Z</dcterms:modified>
</cp:coreProperties>
</file>