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89" r:id="rId3"/>
    <p:sldId id="290" r:id="rId4"/>
    <p:sldId id="292" r:id="rId5"/>
    <p:sldId id="293" r:id="rId6"/>
    <p:sldId id="291" r:id="rId7"/>
    <p:sldId id="265" r:id="rId8"/>
    <p:sldId id="298" r:id="rId9"/>
    <p:sldId id="301" r:id="rId10"/>
    <p:sldId id="299" r:id="rId11"/>
    <p:sldId id="302" r:id="rId12"/>
    <p:sldId id="277" r:id="rId13"/>
    <p:sldId id="297" r:id="rId14"/>
    <p:sldId id="303" r:id="rId15"/>
    <p:sldId id="304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5250" autoAdjust="0"/>
  </p:normalViewPr>
  <p:slideViewPr>
    <p:cSldViewPr snapToGrid="0">
      <p:cViewPr varScale="1">
        <p:scale>
          <a:sx n="111" d="100"/>
          <a:sy n="111" d="100"/>
        </p:scale>
        <p:origin x="14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3DD67C-53FE-4D81-B104-C787867872A2}" type="datetimeFigureOut">
              <a:rPr lang="de-DE" smtClean="0"/>
              <a:pPr/>
              <a:t>01.12.2020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A659E-D1C8-4AED-A74C-7900EA3518A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1593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08A75D-2230-4342-9E7E-A5D7A4A15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B8196A6-F7A2-425B-8499-E42AB6ED21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23F50C6-4338-45E3-9D99-AE1547B89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EA8A-B560-40F1-BFBF-F2D348353D1B}" type="datetimeFigureOut">
              <a:rPr lang="de-DE" smtClean="0"/>
              <a:pPr/>
              <a:t>01.12.2020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C011D9-EE48-4668-A598-90DF4947C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658C72-2488-44E2-B5C0-26DDE8FB4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3C2D-3E41-4600-A95E-8D429A426AA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8448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EA7B2B-77B2-472A-AF0D-1468155E1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F268A48-F222-4B1E-8124-808F3FCEC1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DC0778-D06C-44B0-83F0-6140B3904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EA8A-B560-40F1-BFBF-F2D348353D1B}" type="datetimeFigureOut">
              <a:rPr lang="de-DE" smtClean="0"/>
              <a:pPr/>
              <a:t>01.12.2020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505228-21E4-447A-B354-D13EF366C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277AAF-EFBE-4253-A29A-71D279928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3C2D-3E41-4600-A95E-8D429A426AA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0769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EAAAAD4-701D-4F4C-8AFF-2973C9D196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BAC7395-1880-4005-8A8F-7B1D8B98CF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6721B6-574E-4703-8E74-76098C827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EA8A-B560-40F1-BFBF-F2D348353D1B}" type="datetimeFigureOut">
              <a:rPr lang="de-DE" smtClean="0"/>
              <a:pPr/>
              <a:t>01.12.2020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9578C2-CA86-4CFC-9F97-6EF1DD7FB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1E7963-6F87-45ED-94D4-58FFF9B63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3C2D-3E41-4600-A95E-8D429A426AA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656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E9AFA-EB05-463F-ACDB-BE960CB85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5FB6E10-5ADC-4ED6-93A9-A87A95E074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D77A58-30ED-44A7-B135-AD3573D44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EA8A-B560-40F1-BFBF-F2D348353D1B}" type="datetimeFigureOut">
              <a:rPr lang="de-DE" smtClean="0"/>
              <a:pPr/>
              <a:t>01.12.2020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EDB898-93C4-47C4-B4E0-2F7AD8773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B7BB32-F804-497C-BECE-1776F308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3C2D-3E41-4600-A95E-8D429A426AA5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85BB2FB-D274-4037-B0A7-3AD4F3B98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452" y="365125"/>
            <a:ext cx="1641348" cy="77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845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A92C1D-0CAC-4529-B74A-89DE5927F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28A4DE-87AA-4A45-B8B8-0DCA2AEF02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15067F4-D4F2-4EC6-8383-CF0BEE09D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EA8A-B560-40F1-BFBF-F2D348353D1B}" type="datetimeFigureOut">
              <a:rPr lang="de-DE" smtClean="0"/>
              <a:pPr/>
              <a:t>01.12.2020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944218-3822-4AAB-A321-5D83939CA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E56CD2-AA7F-4C21-A9A5-FB73589FD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3C2D-3E41-4600-A95E-8D429A426AA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3195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E309A4-6A21-42C1-B261-3E39A6E2A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D636B4D-B637-4D73-B3DA-994F7B51E0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38A398B-73CB-4F95-BD28-5DB5262A7F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1107BA9-080F-4ABE-AE1E-810F61A36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EA8A-B560-40F1-BFBF-F2D348353D1B}" type="datetimeFigureOut">
              <a:rPr lang="de-DE" smtClean="0"/>
              <a:pPr/>
              <a:t>01.12.2020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0E0A2B3-4B21-4657-B15D-82DB87FF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DC440F7-D72A-47A5-B01E-6F02EABD9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3C2D-3E41-4600-A95E-8D429A426AA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3521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4262FE-66ED-4B98-8011-90AE452AC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EE22877-72AB-4E2C-B5CE-7F5A738C80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BB89F5-3525-4C56-A769-41E2A3F66B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C5B0BA8-1316-4B84-BD2F-48D5C883BE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3FE71F2-BCE4-419B-9759-92AF6702D6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42A3989-CDCB-4430-A28A-19EA62874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EA8A-B560-40F1-BFBF-F2D348353D1B}" type="datetimeFigureOut">
              <a:rPr lang="de-DE" smtClean="0"/>
              <a:pPr/>
              <a:t>01.12.2020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D0AA34D-7D0D-48A1-A204-F36B4AD8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5FE60A2-8777-487A-87F4-1301845A9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3C2D-3E41-4600-A95E-8D429A426AA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577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500AE4-5332-498F-85C5-F35551C77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4E7BB93-3B86-45B5-8977-7A8F3965B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EA8A-B560-40F1-BFBF-F2D348353D1B}" type="datetimeFigureOut">
              <a:rPr lang="de-DE" smtClean="0"/>
              <a:pPr/>
              <a:t>01.12.2020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B64479E-5D1F-49E6-9A58-D417363DA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3F4E32-4614-4440-9196-38F1B7034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3C2D-3E41-4600-A95E-8D429A426AA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11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8A0990A-A6DC-44A0-8BCD-E966D449D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EA8A-B560-40F1-BFBF-F2D348353D1B}" type="datetimeFigureOut">
              <a:rPr lang="de-DE" smtClean="0"/>
              <a:pPr/>
              <a:t>01.12.2020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72E7AC8-DA60-4A98-AF29-E3BCADBA2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E00158B-A9F2-494E-8D4A-0142B21B3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3C2D-3E41-4600-A95E-8D429A426AA5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9830147-5D29-489C-8368-C7FC024A4F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264" y="5767656"/>
            <a:ext cx="1240536" cy="58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345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5602F7-3853-4EDF-86D9-8A089639C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1A0F53-3EDB-46F0-90B4-649B9BB3F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93BC50-DA5B-495C-9F33-A5C7A674FD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5F5855C-32B3-40F4-9B6B-CFC2E889A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EA8A-B560-40F1-BFBF-F2D348353D1B}" type="datetimeFigureOut">
              <a:rPr lang="de-DE" smtClean="0"/>
              <a:pPr/>
              <a:t>01.12.2020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580DCA3-DAD8-4022-B513-D5F6F9A5C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1F248E-7BAB-4E04-B126-C27B1005A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3C2D-3E41-4600-A95E-8D429A426AA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5550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7447DE-DBE1-46EF-8482-1291F1E21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1B33085-B8FD-4154-8184-F485790E2C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63A517C-B1BD-4D84-BB74-A9EA519351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8E05B70-B4B4-4007-9E81-493311A5F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EA8A-B560-40F1-BFBF-F2D348353D1B}" type="datetimeFigureOut">
              <a:rPr lang="de-DE" smtClean="0"/>
              <a:pPr/>
              <a:t>01.12.2020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F7E4BAF-A7AF-4069-B789-4E7B37875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2BE40B-3D6A-4C60-951C-25FFDEDA0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3C2D-3E41-4600-A95E-8D429A426AA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149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93C0B78-B787-44E7-B294-02BBAF068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69D55F8-2C6C-4BA4-9381-9684B118F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B6C894-F720-410D-9EB4-D5C412E8ED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5EA8A-B560-40F1-BFBF-F2D348353D1B}" type="datetimeFigureOut">
              <a:rPr lang="de-DE" smtClean="0"/>
              <a:pPr/>
              <a:t>01.12.2020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526C97-B76D-4BBB-A793-6352DB678C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B3A76F-F002-4005-8064-56435E69F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23C2D-3E41-4600-A95E-8D429A426AA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65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439203-7A14-4223-8EF2-486F9A88E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Film </a:t>
            </a:r>
            <a:r>
              <a:rPr lang="de-DE" dirty="0" err="1"/>
              <a:t>Neuroenhancer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2529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C797C52A-4EB2-4ABB-A6E4-29A1246D96FD}"/>
              </a:ext>
            </a:extLst>
          </p:cNvPr>
          <p:cNvSpPr/>
          <p:nvPr/>
        </p:nvSpPr>
        <p:spPr>
          <a:xfrm>
            <a:off x="533399" y="747416"/>
            <a:ext cx="111156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Aufgabe 1: Markieren Sie die Gedächtnismodelle Ihrer Abbildungen farblich entsprechend der Legende.</a:t>
            </a:r>
            <a:br>
              <a:rPr lang="de-DE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de-DE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de-DE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Aufgabe 2: Unterscheiden Sie durch Markierungen, ob es sich jeweils um anatomische oder physiologische Merkmale handelt.</a:t>
            </a:r>
            <a:endParaRPr lang="de-DE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82E482B6-99C5-4A74-AB76-8FAB644827AF}"/>
              </a:ext>
            </a:extLst>
          </p:cNvPr>
          <p:cNvGrpSpPr/>
          <p:nvPr/>
        </p:nvGrpSpPr>
        <p:grpSpPr>
          <a:xfrm>
            <a:off x="438150" y="3129260"/>
            <a:ext cx="10696575" cy="2371130"/>
            <a:chOff x="352425" y="1576685"/>
            <a:chExt cx="10696575" cy="2371130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A991E9FC-223E-4881-9E7C-127FB4C92C3A}"/>
                </a:ext>
              </a:extLst>
            </p:cNvPr>
            <p:cNvSpPr/>
            <p:nvPr/>
          </p:nvSpPr>
          <p:spPr>
            <a:xfrm>
              <a:off x="352425" y="1695450"/>
              <a:ext cx="485775" cy="3429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F7412D3C-937D-4236-A33B-EE4E90CC0596}"/>
                </a:ext>
              </a:extLst>
            </p:cNvPr>
            <p:cNvSpPr txBox="1"/>
            <p:nvPr/>
          </p:nvSpPr>
          <p:spPr>
            <a:xfrm>
              <a:off x="1057275" y="1576685"/>
              <a:ext cx="3810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Kurzzeitige Verarbeitung von Gedächtnisinhalten durch elektrische Erregungen in neuronalen Netzen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5CC14801-161B-44B6-9A13-DEE17A7D97F2}"/>
                </a:ext>
              </a:extLst>
            </p:cNvPr>
            <p:cNvSpPr/>
            <p:nvPr/>
          </p:nvSpPr>
          <p:spPr>
            <a:xfrm>
              <a:off x="5619749" y="1685925"/>
              <a:ext cx="485775" cy="3429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B0A9ED05-6C86-4FB1-A9E2-B9626F74E743}"/>
                </a:ext>
              </a:extLst>
            </p:cNvPr>
            <p:cNvSpPr txBox="1"/>
            <p:nvPr/>
          </p:nvSpPr>
          <p:spPr>
            <a:xfrm>
              <a:off x="6486525" y="1576685"/>
              <a:ext cx="456247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Permanente Speicherung von Inhalten durch Festigung der neuronalen Netze. Dies geschieht durch die Bildung neuer Strukturen (durch Proteinbiosynthese in Neuronen)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9284793E-0AA2-4584-803A-74E9140DFA03}"/>
                </a:ext>
              </a:extLst>
            </p:cNvPr>
            <p:cNvSpPr/>
            <p:nvPr/>
          </p:nvSpPr>
          <p:spPr>
            <a:xfrm>
              <a:off x="361950" y="3143250"/>
              <a:ext cx="485775" cy="3429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D79CC9F1-E2E0-4B95-B068-8E88F19510AD}"/>
                </a:ext>
              </a:extLst>
            </p:cNvPr>
            <p:cNvSpPr txBox="1"/>
            <p:nvPr/>
          </p:nvSpPr>
          <p:spPr>
            <a:xfrm>
              <a:off x="1066800" y="3024485"/>
              <a:ext cx="3810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Deklaratives Langzeitgedächtnis (Hirnrinde) ermöglicht bewusstes Abrufen von Inhalten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2CCEA77F-3312-43A9-ACE4-6F71DC52A162}"/>
                </a:ext>
              </a:extLst>
            </p:cNvPr>
            <p:cNvSpPr/>
            <p:nvPr/>
          </p:nvSpPr>
          <p:spPr>
            <a:xfrm>
              <a:off x="5619749" y="3133725"/>
              <a:ext cx="485775" cy="3429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292E16F9-D9CA-4F1A-A475-A8F7EC04F0B6}"/>
                </a:ext>
              </a:extLst>
            </p:cNvPr>
            <p:cNvSpPr txBox="1"/>
            <p:nvPr/>
          </p:nvSpPr>
          <p:spPr>
            <a:xfrm>
              <a:off x="6486525" y="3024485"/>
              <a:ext cx="456247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Nicht-deklaratives Langzeitgedächtnis (Kleinhirn) ermöglicht unbewusstes Abrufen von Inhalten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4392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619661C4-5BD2-4BA2-9CC3-F88175A152CE}"/>
              </a:ext>
            </a:extLst>
          </p:cNvPr>
          <p:cNvSpPr/>
          <p:nvPr/>
        </p:nvSpPr>
        <p:spPr>
          <a:xfrm>
            <a:off x="934053" y="2134543"/>
            <a:ext cx="4650059" cy="50180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B3935E90-3D45-4577-BD1C-BA12414A30FD}"/>
              </a:ext>
            </a:extLst>
          </p:cNvPr>
          <p:cNvSpPr txBox="1">
            <a:spLocks/>
          </p:cNvSpPr>
          <p:nvPr/>
        </p:nvSpPr>
        <p:spPr>
          <a:xfrm>
            <a:off x="838200" y="110331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Welche Gehirnareale gibt es?</a:t>
            </a:r>
          </a:p>
          <a:p>
            <a:r>
              <a:rPr lang="de-DE" dirty="0"/>
              <a:t>Wie funktioniert das Gedächtnis? </a:t>
            </a:r>
          </a:p>
          <a:p>
            <a:r>
              <a:rPr lang="de-DE" dirty="0"/>
              <a:t>Lebenslanges Lernen/Plastizität; </a:t>
            </a:r>
          </a:p>
          <a:p>
            <a:r>
              <a:rPr lang="de-DE" dirty="0"/>
              <a:t>Welche Lernstrategien gibt es?</a:t>
            </a:r>
          </a:p>
          <a:p>
            <a:r>
              <a:rPr lang="de-DE" dirty="0"/>
              <a:t>Welche Wirkung haben </a:t>
            </a:r>
            <a:r>
              <a:rPr lang="de-DE" dirty="0" err="1"/>
              <a:t>Neuroenhancer</a:t>
            </a:r>
            <a:r>
              <a:rPr lang="de-DE" dirty="0"/>
              <a:t>?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2080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784194" y="1773044"/>
            <a:ext cx="842615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Neuverknüpfung und Abbau von Verbindungen zwischen Gehirnarealen</a:t>
            </a:r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Neubildung und Degeneration der Synapsen und Dendriten auf der zellulären Ebene</a:t>
            </a:r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Langzeitpotenzierung am synaptischen Spalt auf der molekularen Ebene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650489" y="439774"/>
            <a:ext cx="9559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Bei der Plastizität des Gehirns laufen die Prozesse auf </a:t>
            </a:r>
          </a:p>
          <a:p>
            <a:pPr algn="ctr"/>
            <a:r>
              <a:rPr lang="de-DE" sz="2400" dirty="0"/>
              <a:t>drei Ebenen zeitgleich ab</a:t>
            </a:r>
          </a:p>
        </p:txBody>
      </p:sp>
    </p:spTree>
    <p:extLst>
      <p:ext uri="{BB962C8B-B14F-4D97-AF65-F5344CB8AC3E}">
        <p14:creationId xmlns:p14="http://schemas.microsoft.com/office/powerpoint/2010/main" val="3487687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5725EF-63D5-46C1-BEF2-30B90975A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08037" cy="5307255"/>
          </a:xfrm>
        </p:spPr>
        <p:txBody>
          <a:bodyPr/>
          <a:lstStyle/>
          <a:p>
            <a:pPr algn="ctr"/>
            <a:r>
              <a:rPr lang="de-DE" i="1" dirty="0"/>
              <a:t>Was Fritzchen nicht weiß, </a:t>
            </a:r>
            <a:br>
              <a:rPr lang="de-DE" i="1" dirty="0"/>
            </a:br>
            <a:r>
              <a:rPr lang="de-DE" i="1" dirty="0"/>
              <a:t>lernt Fritz nimmer mehr.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3753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619661C4-5BD2-4BA2-9CC3-F88175A152CE}"/>
              </a:ext>
            </a:extLst>
          </p:cNvPr>
          <p:cNvSpPr/>
          <p:nvPr/>
        </p:nvSpPr>
        <p:spPr>
          <a:xfrm>
            <a:off x="1334103" y="2810818"/>
            <a:ext cx="4650059" cy="50180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B3935E90-3D45-4577-BD1C-BA12414A30FD}"/>
              </a:ext>
            </a:extLst>
          </p:cNvPr>
          <p:cNvSpPr txBox="1">
            <a:spLocks/>
          </p:cNvSpPr>
          <p:nvPr/>
        </p:nvSpPr>
        <p:spPr>
          <a:xfrm>
            <a:off x="1038225" y="180816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Welche Gehirnareale gibt es?</a:t>
            </a:r>
          </a:p>
          <a:p>
            <a:r>
              <a:rPr lang="de-DE" dirty="0"/>
              <a:t>Wie funktioniert das Gedächtnis? </a:t>
            </a:r>
          </a:p>
          <a:p>
            <a:r>
              <a:rPr lang="de-DE" dirty="0"/>
              <a:t>Lebenslanges Lernen/Plastizität; </a:t>
            </a:r>
          </a:p>
          <a:p>
            <a:r>
              <a:rPr lang="de-DE" dirty="0"/>
              <a:t>Welche Lernstrategien gibt es?</a:t>
            </a:r>
          </a:p>
          <a:p>
            <a:r>
              <a:rPr lang="de-DE" dirty="0"/>
              <a:t>Welche Wirkung haben </a:t>
            </a:r>
            <a:r>
              <a:rPr lang="de-DE" dirty="0" err="1"/>
              <a:t>Neuroenhancer</a:t>
            </a:r>
            <a:r>
              <a:rPr lang="de-DE" dirty="0"/>
              <a:t>?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36415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619661C4-5BD2-4BA2-9CC3-F88175A152CE}"/>
              </a:ext>
            </a:extLst>
          </p:cNvPr>
          <p:cNvSpPr/>
          <p:nvPr/>
        </p:nvSpPr>
        <p:spPr>
          <a:xfrm>
            <a:off x="1819275" y="3695700"/>
            <a:ext cx="5981700" cy="4455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B3935E90-3D45-4577-BD1C-BA12414A30FD}"/>
              </a:ext>
            </a:extLst>
          </p:cNvPr>
          <p:cNvSpPr txBox="1">
            <a:spLocks/>
          </p:cNvSpPr>
          <p:nvPr/>
        </p:nvSpPr>
        <p:spPr>
          <a:xfrm>
            <a:off x="1676400" y="163671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Welche Gehirnareale gibt es?</a:t>
            </a:r>
          </a:p>
          <a:p>
            <a:r>
              <a:rPr lang="de-DE" dirty="0"/>
              <a:t>Wie funktioniert das Gedächtnis? </a:t>
            </a:r>
          </a:p>
          <a:p>
            <a:r>
              <a:rPr lang="de-DE" dirty="0"/>
              <a:t>Lebenslanges Lernen/Plastizität; </a:t>
            </a:r>
          </a:p>
          <a:p>
            <a:r>
              <a:rPr lang="de-DE" dirty="0"/>
              <a:t>Welche Lernstrategien gibt es?</a:t>
            </a:r>
          </a:p>
          <a:p>
            <a:r>
              <a:rPr lang="de-DE" dirty="0"/>
              <a:t>Welche Wirkung haben </a:t>
            </a:r>
            <a:r>
              <a:rPr lang="de-DE" dirty="0" err="1"/>
              <a:t>Neuroenhancer</a:t>
            </a:r>
            <a:r>
              <a:rPr lang="de-DE" dirty="0"/>
              <a:t>?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5288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2F6ECD-9539-40D1-B9E5-61EDAE24E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DE" sz="6600" dirty="0" err="1"/>
              <a:t>Neuroenhancer</a:t>
            </a:r>
            <a:r>
              <a:rPr lang="de-DE" sz="6600" dirty="0"/>
              <a:t>- wie würden Sie sich entscheiden? Fällen Sie ein Spontanurteil!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621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873B19-80BD-4420-8EA4-210C82F71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Was müssen wir wissen, um den </a:t>
            </a:r>
            <a:br>
              <a:rPr lang="de-DE" dirty="0"/>
            </a:br>
            <a:r>
              <a:rPr lang="de-DE" dirty="0"/>
              <a:t>Konflikt‚ Einnahme von </a:t>
            </a:r>
            <a:r>
              <a:rPr lang="de-DE" dirty="0" err="1"/>
              <a:t>Neuroenhancern</a:t>
            </a:r>
            <a:r>
              <a:rPr lang="de-DE" dirty="0"/>
              <a:t>‘ </a:t>
            </a:r>
            <a:br>
              <a:rPr lang="de-DE" dirty="0"/>
            </a:br>
            <a:r>
              <a:rPr lang="de-DE" dirty="0"/>
              <a:t>fundiert zu bewerten? </a:t>
            </a:r>
          </a:p>
        </p:txBody>
      </p:sp>
    </p:spTree>
    <p:extLst>
      <p:ext uri="{BB962C8B-B14F-4D97-AF65-F5344CB8AC3E}">
        <p14:creationId xmlns:p14="http://schemas.microsoft.com/office/powerpoint/2010/main" val="3560300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873B19-80BD-4420-8EA4-210C82F71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Was müssen wir wissen, um den </a:t>
            </a:r>
            <a:br>
              <a:rPr lang="de-DE" dirty="0"/>
            </a:br>
            <a:r>
              <a:rPr lang="de-DE" dirty="0"/>
              <a:t>Konflikt‚ Einnahme von </a:t>
            </a:r>
            <a:r>
              <a:rPr lang="de-DE" dirty="0" err="1"/>
              <a:t>Neuroenhancern</a:t>
            </a:r>
            <a:r>
              <a:rPr lang="de-DE" dirty="0"/>
              <a:t>‘ </a:t>
            </a:r>
            <a:br>
              <a:rPr lang="de-DE" dirty="0"/>
            </a:br>
            <a:r>
              <a:rPr lang="de-DE" dirty="0"/>
              <a:t>fundiert zu bewerten?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28CF67-2453-4B8E-9535-8F73F0E427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630" y="214153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Gliederung der Reihe: </a:t>
            </a:r>
          </a:p>
          <a:p>
            <a:r>
              <a:rPr lang="de-DE" dirty="0"/>
              <a:t>Welche Gehirnareale gibt es (Methoden der Hirnforschung)? </a:t>
            </a:r>
          </a:p>
          <a:p>
            <a:r>
              <a:rPr lang="de-DE" dirty="0"/>
              <a:t>Wie funktioniert das Gedächtnis? </a:t>
            </a:r>
          </a:p>
          <a:p>
            <a:r>
              <a:rPr lang="de-DE" dirty="0"/>
              <a:t>Lebenslanges Lernen/Plastizität; </a:t>
            </a:r>
          </a:p>
          <a:p>
            <a:r>
              <a:rPr lang="de-DE" dirty="0"/>
              <a:t>Welche Lernstrategien gibt es?</a:t>
            </a:r>
          </a:p>
          <a:p>
            <a:r>
              <a:rPr lang="de-DE" dirty="0"/>
              <a:t>Welche Wirkung haben </a:t>
            </a:r>
            <a:r>
              <a:rPr lang="de-DE" dirty="0" err="1"/>
              <a:t>Neuroenhancer</a:t>
            </a:r>
            <a:r>
              <a:rPr lang="de-DE" dirty="0"/>
              <a:t>?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4344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F7A307-4E91-40B1-ADB0-C4E133DAD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de-DE" dirty="0" err="1"/>
              <a:t>BrainMap</a:t>
            </a:r>
            <a:r>
              <a:rPr lang="de-DE" dirty="0"/>
              <a:t> bestehend aus </a:t>
            </a:r>
            <a:r>
              <a:rPr lang="de-DE" dirty="0" err="1"/>
              <a:t>z.B</a:t>
            </a:r>
            <a:r>
              <a:rPr lang="de-DE" dirty="0"/>
              <a:t>…..</a:t>
            </a:r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A90C1502-74BD-4D8C-8460-E3A10355DD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894105"/>
              </p:ext>
            </p:extLst>
          </p:nvPr>
        </p:nvGraphicFramePr>
        <p:xfrm>
          <a:off x="386081" y="2399876"/>
          <a:ext cx="1511298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766">
                  <a:extLst>
                    <a:ext uri="{9D8B030D-6E8A-4147-A177-3AD203B41FA5}">
                      <a16:colId xmlns:a16="http://schemas.microsoft.com/office/drawing/2014/main" val="3240201025"/>
                    </a:ext>
                  </a:extLst>
                </a:gridCol>
                <a:gridCol w="503766">
                  <a:extLst>
                    <a:ext uri="{9D8B030D-6E8A-4147-A177-3AD203B41FA5}">
                      <a16:colId xmlns:a16="http://schemas.microsoft.com/office/drawing/2014/main" val="2324252210"/>
                    </a:ext>
                  </a:extLst>
                </a:gridCol>
                <a:gridCol w="503766">
                  <a:extLst>
                    <a:ext uri="{9D8B030D-6E8A-4147-A177-3AD203B41FA5}">
                      <a16:colId xmlns:a16="http://schemas.microsoft.com/office/drawing/2014/main" val="1257603079"/>
                    </a:ext>
                  </a:extLst>
                </a:gridCol>
              </a:tblGrid>
              <a:tr h="342985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6924357"/>
                  </a:ext>
                </a:extLst>
              </a:tr>
              <a:tr h="342985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912803"/>
                  </a:ext>
                </a:extLst>
              </a:tr>
              <a:tr h="342985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720461"/>
                  </a:ext>
                </a:extLst>
              </a:tr>
              <a:tr h="342985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449289"/>
                  </a:ext>
                </a:extLst>
              </a:tr>
              <a:tr h="342985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1824016"/>
                  </a:ext>
                </a:extLst>
              </a:tr>
            </a:tbl>
          </a:graphicData>
        </a:graphic>
      </p:graphicFrame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70B44346-8903-4169-B762-D636E68558A1}"/>
              </a:ext>
            </a:extLst>
          </p:cNvPr>
          <p:cNvSpPr/>
          <p:nvPr/>
        </p:nvSpPr>
        <p:spPr>
          <a:xfrm>
            <a:off x="2400300" y="2651760"/>
            <a:ext cx="982980" cy="5143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77DA14C1-6E23-490A-9B88-DF5D9D791AA0}"/>
              </a:ext>
            </a:extLst>
          </p:cNvPr>
          <p:cNvCxnSpPr>
            <a:cxnSpLocks/>
          </p:cNvCxnSpPr>
          <p:nvPr/>
        </p:nvCxnSpPr>
        <p:spPr>
          <a:xfrm>
            <a:off x="2962465" y="3611881"/>
            <a:ext cx="878013" cy="94106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tern: 5 Zacken 9">
            <a:extLst>
              <a:ext uri="{FF2B5EF4-FFF2-40B4-BE49-F238E27FC236}">
                <a16:creationId xmlns:a16="http://schemas.microsoft.com/office/drawing/2014/main" id="{0CB1804F-5EED-4287-9BBF-318584E39AFD}"/>
              </a:ext>
            </a:extLst>
          </p:cNvPr>
          <p:cNvSpPr/>
          <p:nvPr/>
        </p:nvSpPr>
        <p:spPr>
          <a:xfrm>
            <a:off x="2311716" y="3700685"/>
            <a:ext cx="474345" cy="42291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2473127-2610-4260-B0BE-9F09C7E566DF}"/>
              </a:ext>
            </a:extLst>
          </p:cNvPr>
          <p:cNvSpPr txBox="1"/>
          <p:nvPr/>
        </p:nvSpPr>
        <p:spPr>
          <a:xfrm>
            <a:off x="4816710" y="1852591"/>
            <a:ext cx="138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Zeichnungen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195EFC8-7D34-4D3B-BEBA-A505C513B1EF}"/>
              </a:ext>
            </a:extLst>
          </p:cNvPr>
          <p:cNvSpPr txBox="1"/>
          <p:nvPr/>
        </p:nvSpPr>
        <p:spPr>
          <a:xfrm>
            <a:off x="386081" y="1828800"/>
            <a:ext cx="969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Tabellen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3F42F94-E209-469E-8D5A-F8A5ADEBD688}"/>
              </a:ext>
            </a:extLst>
          </p:cNvPr>
          <p:cNvSpPr txBox="1"/>
          <p:nvPr/>
        </p:nvSpPr>
        <p:spPr>
          <a:xfrm>
            <a:off x="2195831" y="1837968"/>
            <a:ext cx="1980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Pfeile und Symbole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B233BFC-3CE7-45C5-909E-5F853F155049}"/>
              </a:ext>
            </a:extLst>
          </p:cNvPr>
          <p:cNvSpPr txBox="1"/>
          <p:nvPr/>
        </p:nvSpPr>
        <p:spPr>
          <a:xfrm>
            <a:off x="6635993" y="1871052"/>
            <a:ext cx="158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Fließdiagramm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CD8AAF5-6BE3-4531-B82A-B67F8CDD77E9}"/>
              </a:ext>
            </a:extLst>
          </p:cNvPr>
          <p:cNvSpPr txBox="1"/>
          <p:nvPr/>
        </p:nvSpPr>
        <p:spPr>
          <a:xfrm>
            <a:off x="6968490" y="253960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lalalala</a:t>
            </a:r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DBF257A-2C2D-4C87-A38C-7F54FEADD7B4}"/>
              </a:ext>
            </a:extLst>
          </p:cNvPr>
          <p:cNvSpPr txBox="1"/>
          <p:nvPr/>
        </p:nvSpPr>
        <p:spPr>
          <a:xfrm>
            <a:off x="7007923" y="375426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lalalala</a:t>
            </a:r>
            <a:endParaRPr lang="de-DE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4E5D6C6-BB23-42BC-BB99-DF9136429136}"/>
              </a:ext>
            </a:extLst>
          </p:cNvPr>
          <p:cNvSpPr txBox="1"/>
          <p:nvPr/>
        </p:nvSpPr>
        <p:spPr>
          <a:xfrm>
            <a:off x="7007924" y="4907026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lalalala</a:t>
            </a:r>
            <a:endParaRPr lang="de-DE" dirty="0"/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688E444B-239E-4AB1-B1B8-BACF03AF217D}"/>
              </a:ext>
            </a:extLst>
          </p:cNvPr>
          <p:cNvCxnSpPr/>
          <p:nvPr/>
        </p:nvCxnSpPr>
        <p:spPr>
          <a:xfrm>
            <a:off x="7427268" y="3166110"/>
            <a:ext cx="0" cy="434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2D0C4F87-56D5-48CC-9EB3-A26C84503D8B}"/>
              </a:ext>
            </a:extLst>
          </p:cNvPr>
          <p:cNvCxnSpPr/>
          <p:nvPr/>
        </p:nvCxnSpPr>
        <p:spPr>
          <a:xfrm>
            <a:off x="7431078" y="4335780"/>
            <a:ext cx="0" cy="434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687B178B-63F0-4F45-A198-8C89CB843FB8}"/>
              </a:ext>
            </a:extLst>
          </p:cNvPr>
          <p:cNvSpPr txBox="1"/>
          <p:nvPr/>
        </p:nvSpPr>
        <p:spPr>
          <a:xfrm rot="2778634">
            <a:off x="2876740" y="3628533"/>
            <a:ext cx="1171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das führt zu…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5BEB879-83F1-4E95-9F0F-4F70E0EA9B5C}"/>
              </a:ext>
            </a:extLst>
          </p:cNvPr>
          <p:cNvSpPr txBox="1"/>
          <p:nvPr/>
        </p:nvSpPr>
        <p:spPr>
          <a:xfrm>
            <a:off x="8788137" y="1871052"/>
            <a:ext cx="200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QR-Code………..</a:t>
            </a:r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11183F06-E5F4-4069-ACFE-654E806E7DAE}"/>
              </a:ext>
            </a:extLst>
          </p:cNvPr>
          <p:cNvCxnSpPr>
            <a:cxnSpLocks/>
          </p:cNvCxnSpPr>
          <p:nvPr/>
        </p:nvCxnSpPr>
        <p:spPr>
          <a:xfrm flipH="1" flipV="1">
            <a:off x="10223614" y="2528173"/>
            <a:ext cx="308610" cy="354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84D9C11A-50B3-4059-9D5A-2AC7B86F65BA}"/>
              </a:ext>
            </a:extLst>
          </p:cNvPr>
          <p:cNvSpPr txBox="1"/>
          <p:nvPr/>
        </p:nvSpPr>
        <p:spPr>
          <a:xfrm>
            <a:off x="9582082" y="2989857"/>
            <a:ext cx="2153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Sie haben ein Video gefunden, verlinken Sie es.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4C6412E4-E9BE-4035-A8EB-86DF394BDE5C}"/>
              </a:ext>
            </a:extLst>
          </p:cNvPr>
          <p:cNvSpPr txBox="1"/>
          <p:nvPr/>
        </p:nvSpPr>
        <p:spPr>
          <a:xfrm>
            <a:off x="8977744" y="3920018"/>
            <a:ext cx="2153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Erstellen Sie ein eigenes Lernvideo oder eine Audiodatei und verlinken Sie sie.</a:t>
            </a: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E935D270-B66E-4A81-88F6-AA23ED38D7EF}"/>
              </a:ext>
            </a:extLst>
          </p:cNvPr>
          <p:cNvCxnSpPr/>
          <p:nvPr/>
        </p:nvCxnSpPr>
        <p:spPr>
          <a:xfrm flipV="1">
            <a:off x="9212580" y="2353340"/>
            <a:ext cx="0" cy="1400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88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619661C4-5BD2-4BA2-9CC3-F88175A152CE}"/>
              </a:ext>
            </a:extLst>
          </p:cNvPr>
          <p:cNvSpPr/>
          <p:nvPr/>
        </p:nvSpPr>
        <p:spPr>
          <a:xfrm>
            <a:off x="934053" y="2134543"/>
            <a:ext cx="4650059" cy="50180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B3935E90-3D45-4577-BD1C-BA12414A30FD}"/>
              </a:ext>
            </a:extLst>
          </p:cNvPr>
          <p:cNvSpPr txBox="1">
            <a:spLocks/>
          </p:cNvSpPr>
          <p:nvPr/>
        </p:nvSpPr>
        <p:spPr>
          <a:xfrm>
            <a:off x="849630" y="21415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Welche Gehirnareale gibt es?</a:t>
            </a:r>
          </a:p>
          <a:p>
            <a:r>
              <a:rPr lang="de-DE" dirty="0"/>
              <a:t>Wie funktioniert das Gedächtnis? </a:t>
            </a:r>
          </a:p>
          <a:p>
            <a:r>
              <a:rPr lang="de-DE" dirty="0"/>
              <a:t>Lebenslanges Lernen/Plastizität; </a:t>
            </a:r>
          </a:p>
          <a:p>
            <a:r>
              <a:rPr lang="de-DE" dirty="0"/>
              <a:t>Welche Lernstrategien gibt es?</a:t>
            </a:r>
          </a:p>
          <a:p>
            <a:r>
              <a:rPr lang="de-DE" dirty="0"/>
              <a:t>Welche Wirkung haben </a:t>
            </a:r>
            <a:r>
              <a:rPr lang="de-DE" dirty="0" err="1"/>
              <a:t>Neuroenhancer</a:t>
            </a:r>
            <a:r>
              <a:rPr lang="de-DE" dirty="0"/>
              <a:t>?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1283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D072FF-AD29-4E27-973A-D1166C68E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Welche Gehirnareale gibt es?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557A24F-3BB2-4C27-ABE9-DB7FCA7B4044}"/>
              </a:ext>
            </a:extLst>
          </p:cNvPr>
          <p:cNvSpPr txBox="1"/>
          <p:nvPr/>
        </p:nvSpPr>
        <p:spPr>
          <a:xfrm>
            <a:off x="4927600" y="2197100"/>
            <a:ext cx="323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fg</a:t>
            </a: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DBFFC6E-F765-4804-A785-8F611D3981EB}"/>
              </a:ext>
            </a:extLst>
          </p:cNvPr>
          <p:cNvSpPr txBox="1"/>
          <p:nvPr/>
        </p:nvSpPr>
        <p:spPr>
          <a:xfrm>
            <a:off x="6946900" y="3365500"/>
            <a:ext cx="323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fg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DDCA643-A9B3-47AE-AA03-80ED06C2737D}"/>
              </a:ext>
            </a:extLst>
          </p:cNvPr>
          <p:cNvSpPr txBox="1"/>
          <p:nvPr/>
        </p:nvSpPr>
        <p:spPr>
          <a:xfrm>
            <a:off x="850900" y="4356100"/>
            <a:ext cx="323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fg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8F98CEB-010E-42D8-873D-FD6B9DAA11C7}"/>
              </a:ext>
            </a:extLst>
          </p:cNvPr>
          <p:cNvSpPr txBox="1"/>
          <p:nvPr/>
        </p:nvSpPr>
        <p:spPr>
          <a:xfrm>
            <a:off x="5486400" y="5829300"/>
            <a:ext cx="323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fg</a:t>
            </a:r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0A78EEE-7E92-458F-B9FC-1A2F792EB810}"/>
              </a:ext>
            </a:extLst>
          </p:cNvPr>
          <p:cNvSpPr txBox="1"/>
          <p:nvPr/>
        </p:nvSpPr>
        <p:spPr>
          <a:xfrm>
            <a:off x="8115300" y="1640959"/>
            <a:ext cx="323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fg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341C0D5-F290-435C-8A9D-72FFFE8FCC1C}"/>
              </a:ext>
            </a:extLst>
          </p:cNvPr>
          <p:cNvSpPr txBox="1"/>
          <p:nvPr/>
        </p:nvSpPr>
        <p:spPr>
          <a:xfrm>
            <a:off x="7937500" y="5088493"/>
            <a:ext cx="323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fg</a:t>
            </a:r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95657CE-118A-4967-849C-4C83CD717306}"/>
              </a:ext>
            </a:extLst>
          </p:cNvPr>
          <p:cNvSpPr txBox="1"/>
          <p:nvPr/>
        </p:nvSpPr>
        <p:spPr>
          <a:xfrm>
            <a:off x="8566150" y="3550166"/>
            <a:ext cx="323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fg</a:t>
            </a:r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F47F920-E008-452E-8997-4ED06C319744}"/>
              </a:ext>
            </a:extLst>
          </p:cNvPr>
          <p:cNvSpPr txBox="1"/>
          <p:nvPr/>
        </p:nvSpPr>
        <p:spPr>
          <a:xfrm>
            <a:off x="3397250" y="3533220"/>
            <a:ext cx="323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fg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8398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Kopf mit Zahnrädern">
            <a:extLst>
              <a:ext uri="{FF2B5EF4-FFF2-40B4-BE49-F238E27FC236}">
                <a16:creationId xmlns:a16="http://schemas.microsoft.com/office/drawing/2014/main" id="{52F5385A-3A87-427E-8C61-F442E95745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2913" y="3429000"/>
            <a:ext cx="3346174" cy="3346174"/>
          </a:xfrm>
          <a:prstGeom prst="rect">
            <a:avLst/>
          </a:prstGeom>
        </p:spPr>
      </p:pic>
      <p:sp>
        <p:nvSpPr>
          <p:cNvPr id="4" name="Denkblase: wolkenförmig 3">
            <a:extLst>
              <a:ext uri="{FF2B5EF4-FFF2-40B4-BE49-F238E27FC236}">
                <a16:creationId xmlns:a16="http://schemas.microsoft.com/office/drawing/2014/main" id="{9BDD463D-B162-4178-A958-2540736C157B}"/>
              </a:ext>
            </a:extLst>
          </p:cNvPr>
          <p:cNvSpPr/>
          <p:nvPr/>
        </p:nvSpPr>
        <p:spPr>
          <a:xfrm>
            <a:off x="7043944" y="2481884"/>
            <a:ext cx="3210338" cy="1859446"/>
          </a:xfrm>
          <a:prstGeom prst="cloudCallout">
            <a:avLst>
              <a:gd name="adj1" fmla="val -31811"/>
              <a:gd name="adj2" fmla="val 8732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Wo habe ich nochmal…..?</a:t>
            </a:r>
          </a:p>
        </p:txBody>
      </p:sp>
      <p:sp>
        <p:nvSpPr>
          <p:cNvPr id="5" name="Denkblase: wolkenförmig 4">
            <a:extLst>
              <a:ext uri="{FF2B5EF4-FFF2-40B4-BE49-F238E27FC236}">
                <a16:creationId xmlns:a16="http://schemas.microsoft.com/office/drawing/2014/main" id="{260369F6-1B48-420E-A769-684592D06AA2}"/>
              </a:ext>
            </a:extLst>
          </p:cNvPr>
          <p:cNvSpPr/>
          <p:nvPr/>
        </p:nvSpPr>
        <p:spPr>
          <a:xfrm flipH="1">
            <a:off x="1079638" y="1833770"/>
            <a:ext cx="3717648" cy="1918252"/>
          </a:xfrm>
          <a:prstGeom prst="cloudCallout">
            <a:avLst>
              <a:gd name="adj1" fmla="val -31811"/>
              <a:gd name="adj2" fmla="val 8732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Wann war nochmal…..?</a:t>
            </a:r>
          </a:p>
        </p:txBody>
      </p:sp>
      <p:sp>
        <p:nvSpPr>
          <p:cNvPr id="6" name="Denkblase: wolkenförmig 5">
            <a:extLst>
              <a:ext uri="{FF2B5EF4-FFF2-40B4-BE49-F238E27FC236}">
                <a16:creationId xmlns:a16="http://schemas.microsoft.com/office/drawing/2014/main" id="{31232FAB-0D8C-4F29-9284-D5AD6455F27D}"/>
              </a:ext>
            </a:extLst>
          </p:cNvPr>
          <p:cNvSpPr/>
          <p:nvPr/>
        </p:nvSpPr>
        <p:spPr>
          <a:xfrm>
            <a:off x="4797286" y="237296"/>
            <a:ext cx="3851827" cy="2279375"/>
          </a:xfrm>
          <a:prstGeom prst="cloudCallout">
            <a:avLst>
              <a:gd name="adj1" fmla="val -31811"/>
              <a:gd name="adj2" fmla="val 8732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Ah…jetzt weiß ich es wieder!</a:t>
            </a:r>
          </a:p>
        </p:txBody>
      </p:sp>
    </p:spTree>
    <p:extLst>
      <p:ext uri="{BB962C8B-B14F-4D97-AF65-F5344CB8AC3E}">
        <p14:creationId xmlns:p14="http://schemas.microsoft.com/office/powerpoint/2010/main" val="1125923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619661C4-5BD2-4BA2-9CC3-F88175A152CE}"/>
              </a:ext>
            </a:extLst>
          </p:cNvPr>
          <p:cNvSpPr/>
          <p:nvPr/>
        </p:nvSpPr>
        <p:spPr>
          <a:xfrm>
            <a:off x="934053" y="2134543"/>
            <a:ext cx="4650059" cy="50180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B3935E90-3D45-4577-BD1C-BA12414A30FD}"/>
              </a:ext>
            </a:extLst>
          </p:cNvPr>
          <p:cNvSpPr txBox="1">
            <a:spLocks/>
          </p:cNvSpPr>
          <p:nvPr/>
        </p:nvSpPr>
        <p:spPr>
          <a:xfrm>
            <a:off x="838200" y="167481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Welche Gehirnareale gibt es?</a:t>
            </a:r>
          </a:p>
          <a:p>
            <a:r>
              <a:rPr lang="de-DE" dirty="0"/>
              <a:t>Wie funktioniert das Gedächtnis? </a:t>
            </a:r>
          </a:p>
          <a:p>
            <a:r>
              <a:rPr lang="de-DE" dirty="0"/>
              <a:t>Lebenslanges Lernen/Plastizität; </a:t>
            </a:r>
          </a:p>
          <a:p>
            <a:r>
              <a:rPr lang="de-DE" dirty="0"/>
              <a:t>Welche Lernstrategien gibt es?</a:t>
            </a:r>
          </a:p>
          <a:p>
            <a:r>
              <a:rPr lang="de-DE" dirty="0"/>
              <a:t>Welche Wirkung haben </a:t>
            </a:r>
            <a:r>
              <a:rPr lang="de-DE" dirty="0" err="1"/>
              <a:t>Neuroenhancer</a:t>
            </a:r>
            <a:r>
              <a:rPr lang="de-DE" dirty="0"/>
              <a:t>?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7889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423</Words>
  <Application>Microsoft Office PowerPoint</Application>
  <PresentationFormat>Breitbild</PresentationFormat>
  <Paragraphs>74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Office</vt:lpstr>
      <vt:lpstr>Film Neuroenhancer</vt:lpstr>
      <vt:lpstr>PowerPoint-Präsentation</vt:lpstr>
      <vt:lpstr>Was müssen wir wissen, um den  Konflikt‚ Einnahme von Neuroenhancern‘  fundiert zu bewerten? </vt:lpstr>
      <vt:lpstr>Was müssen wir wissen, um den  Konflikt‚ Einnahme von Neuroenhancern‘  fundiert zu bewerten? </vt:lpstr>
      <vt:lpstr>BrainMap bestehend aus z.B…..</vt:lpstr>
      <vt:lpstr>PowerPoint-Präsentation</vt:lpstr>
      <vt:lpstr>Welche Gehirnareale gibt es?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Was Fritzchen nicht weiß,  lernt Fritz nimmer mehr. 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Isabel Edeler</dc:creator>
  <cp:lastModifiedBy>Sven Theis</cp:lastModifiedBy>
  <cp:revision>16</cp:revision>
  <dcterms:created xsi:type="dcterms:W3CDTF">2017-11-02T10:04:56Z</dcterms:created>
  <dcterms:modified xsi:type="dcterms:W3CDTF">2020-12-01T16:05:20Z</dcterms:modified>
</cp:coreProperties>
</file>