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261"/>
  </p:notesMasterIdLst>
  <p:sldIdLst>
    <p:sldId id="384" r:id="rId2"/>
    <p:sldId id="517" r:id="rId3"/>
    <p:sldId id="265" r:id="rId4"/>
    <p:sldId id="266" r:id="rId5"/>
    <p:sldId id="267" r:id="rId6"/>
    <p:sldId id="269" r:id="rId7"/>
    <p:sldId id="514" r:id="rId8"/>
    <p:sldId id="271" r:id="rId9"/>
    <p:sldId id="272" r:id="rId10"/>
    <p:sldId id="531" r:id="rId11"/>
    <p:sldId id="522" r:id="rId12"/>
    <p:sldId id="260" r:id="rId13"/>
    <p:sldId id="519" r:id="rId14"/>
    <p:sldId id="270" r:id="rId15"/>
    <p:sldId id="258" r:id="rId16"/>
    <p:sldId id="274" r:id="rId17"/>
    <p:sldId id="275" r:id="rId18"/>
    <p:sldId id="280" r:id="rId19"/>
    <p:sldId id="277" r:id="rId20"/>
    <p:sldId id="279" r:id="rId21"/>
    <p:sldId id="282" r:id="rId22"/>
    <p:sldId id="286" r:id="rId23"/>
    <p:sldId id="283" r:id="rId24"/>
    <p:sldId id="284" r:id="rId25"/>
    <p:sldId id="281" r:id="rId26"/>
    <p:sldId id="285" r:id="rId27"/>
    <p:sldId id="396" r:id="rId28"/>
    <p:sldId id="385" r:id="rId29"/>
    <p:sldId id="386" r:id="rId30"/>
    <p:sldId id="289" r:id="rId31"/>
    <p:sldId id="388" r:id="rId32"/>
    <p:sldId id="387" r:id="rId33"/>
    <p:sldId id="394" r:id="rId34"/>
    <p:sldId id="397" r:id="rId35"/>
    <p:sldId id="398" r:id="rId36"/>
    <p:sldId id="399" r:id="rId37"/>
    <p:sldId id="406" r:id="rId38"/>
    <p:sldId id="400" r:id="rId39"/>
    <p:sldId id="395" r:id="rId40"/>
    <p:sldId id="401" r:id="rId41"/>
    <p:sldId id="403" r:id="rId42"/>
    <p:sldId id="402" r:id="rId43"/>
    <p:sldId id="404" r:id="rId44"/>
    <p:sldId id="405" r:id="rId45"/>
    <p:sldId id="407" r:id="rId46"/>
    <p:sldId id="408" r:id="rId47"/>
    <p:sldId id="505" r:id="rId48"/>
    <p:sldId id="412" r:id="rId49"/>
    <p:sldId id="410" r:id="rId50"/>
    <p:sldId id="414" r:id="rId51"/>
    <p:sldId id="415" r:id="rId52"/>
    <p:sldId id="416" r:id="rId53"/>
    <p:sldId id="417" r:id="rId54"/>
    <p:sldId id="418" r:id="rId55"/>
    <p:sldId id="419" r:id="rId56"/>
    <p:sldId id="420" r:id="rId57"/>
    <p:sldId id="506" r:id="rId58"/>
    <p:sldId id="423" r:id="rId59"/>
    <p:sldId id="422" r:id="rId60"/>
    <p:sldId id="425" r:id="rId61"/>
    <p:sldId id="424" r:id="rId62"/>
    <p:sldId id="426" r:id="rId63"/>
    <p:sldId id="427" r:id="rId64"/>
    <p:sldId id="428" r:id="rId65"/>
    <p:sldId id="507" r:id="rId66"/>
    <p:sldId id="532" r:id="rId67"/>
    <p:sldId id="523" r:id="rId68"/>
    <p:sldId id="524" r:id="rId69"/>
    <p:sldId id="373" r:id="rId70"/>
    <p:sldId id="290" r:id="rId71"/>
    <p:sldId id="292" r:id="rId72"/>
    <p:sldId id="294" r:id="rId73"/>
    <p:sldId id="374" r:id="rId74"/>
    <p:sldId id="296" r:id="rId75"/>
    <p:sldId id="297" r:id="rId76"/>
    <p:sldId id="299" r:id="rId77"/>
    <p:sldId id="301" r:id="rId78"/>
    <p:sldId id="375" r:id="rId79"/>
    <p:sldId id="303" r:id="rId80"/>
    <p:sldId id="313" r:id="rId81"/>
    <p:sldId id="432" r:id="rId82"/>
    <p:sldId id="314" r:id="rId83"/>
    <p:sldId id="376" r:id="rId84"/>
    <p:sldId id="304" r:id="rId85"/>
    <p:sldId id="305" r:id="rId86"/>
    <p:sldId id="306" r:id="rId87"/>
    <p:sldId id="307" r:id="rId88"/>
    <p:sldId id="309" r:id="rId89"/>
    <p:sldId id="312" r:id="rId90"/>
    <p:sldId id="377" r:id="rId91"/>
    <p:sldId id="316" r:id="rId92"/>
    <p:sldId id="317" r:id="rId93"/>
    <p:sldId id="319" r:id="rId94"/>
    <p:sldId id="321" r:id="rId95"/>
    <p:sldId id="378" r:id="rId96"/>
    <p:sldId id="323" r:id="rId97"/>
    <p:sldId id="324" r:id="rId98"/>
    <p:sldId id="326" r:id="rId99"/>
    <p:sldId id="328" r:id="rId100"/>
    <p:sldId id="330" r:id="rId101"/>
    <p:sldId id="332" r:id="rId102"/>
    <p:sldId id="333" r:id="rId103"/>
    <p:sldId id="334" r:id="rId104"/>
    <p:sldId id="335" r:id="rId105"/>
    <p:sldId id="379" r:id="rId106"/>
    <p:sldId id="336" r:id="rId107"/>
    <p:sldId id="351" r:id="rId108"/>
    <p:sldId id="337" r:id="rId109"/>
    <p:sldId id="338" r:id="rId110"/>
    <p:sldId id="339" r:id="rId111"/>
    <p:sldId id="436" r:id="rId112"/>
    <p:sldId id="340" r:id="rId113"/>
    <p:sldId id="341" r:id="rId114"/>
    <p:sldId id="342" r:id="rId115"/>
    <p:sldId id="343" r:id="rId116"/>
    <p:sldId id="344" r:id="rId117"/>
    <p:sldId id="345" r:id="rId118"/>
    <p:sldId id="435" r:id="rId119"/>
    <p:sldId id="346" r:id="rId120"/>
    <p:sldId id="348" r:id="rId121"/>
    <p:sldId id="350" r:id="rId122"/>
    <p:sldId id="508" r:id="rId123"/>
    <p:sldId id="380" r:id="rId124"/>
    <p:sldId id="433" r:id="rId125"/>
    <p:sldId id="528" r:id="rId126"/>
    <p:sldId id="354" r:id="rId127"/>
    <p:sldId id="355" r:id="rId128"/>
    <p:sldId id="527" r:id="rId129"/>
    <p:sldId id="352" r:id="rId130"/>
    <p:sldId id="356" r:id="rId131"/>
    <p:sldId id="358" r:id="rId132"/>
    <p:sldId id="360" r:id="rId133"/>
    <p:sldId id="509" r:id="rId134"/>
    <p:sldId id="381" r:id="rId135"/>
    <p:sldId id="434" r:id="rId136"/>
    <p:sldId id="529" r:id="rId137"/>
    <p:sldId id="363" r:id="rId138"/>
    <p:sldId id="364" r:id="rId139"/>
    <p:sldId id="365" r:id="rId140"/>
    <p:sldId id="366" r:id="rId141"/>
    <p:sldId id="368" r:id="rId142"/>
    <p:sldId id="369" r:id="rId143"/>
    <p:sldId id="371" r:id="rId144"/>
    <p:sldId id="510" r:id="rId145"/>
    <p:sldId id="533" r:id="rId146"/>
    <p:sldId id="439" r:id="rId147"/>
    <p:sldId id="525" r:id="rId148"/>
    <p:sldId id="526" r:id="rId149"/>
    <p:sldId id="440" r:id="rId150"/>
    <p:sldId id="442" r:id="rId151"/>
    <p:sldId id="443" r:id="rId152"/>
    <p:sldId id="441" r:id="rId153"/>
    <p:sldId id="445" r:id="rId154"/>
    <p:sldId id="447" r:id="rId155"/>
    <p:sldId id="448" r:id="rId156"/>
    <p:sldId id="449" r:id="rId157"/>
    <p:sldId id="450" r:id="rId158"/>
    <p:sldId id="451" r:id="rId159"/>
    <p:sldId id="452" r:id="rId160"/>
    <p:sldId id="453" r:id="rId161"/>
    <p:sldId id="455" r:id="rId162"/>
    <p:sldId id="456" r:id="rId163"/>
    <p:sldId id="458" r:id="rId164"/>
    <p:sldId id="460" r:id="rId165"/>
    <p:sldId id="462" r:id="rId166"/>
    <p:sldId id="464" r:id="rId167"/>
    <p:sldId id="465" r:id="rId168"/>
    <p:sldId id="467" r:id="rId169"/>
    <p:sldId id="469" r:id="rId170"/>
    <p:sldId id="471" r:id="rId171"/>
    <p:sldId id="473" r:id="rId172"/>
    <p:sldId id="478" r:id="rId173"/>
    <p:sldId id="475" r:id="rId174"/>
    <p:sldId id="476" r:id="rId175"/>
    <p:sldId id="477" r:id="rId176"/>
    <p:sldId id="479" r:id="rId177"/>
    <p:sldId id="480" r:id="rId178"/>
    <p:sldId id="481" r:id="rId179"/>
    <p:sldId id="482" r:id="rId180"/>
    <p:sldId id="511" r:id="rId181"/>
    <p:sldId id="484" r:id="rId182"/>
    <p:sldId id="485" r:id="rId183"/>
    <p:sldId id="487" r:id="rId184"/>
    <p:sldId id="489" r:id="rId185"/>
    <p:sldId id="491" r:id="rId186"/>
    <p:sldId id="512" r:id="rId187"/>
    <p:sldId id="493" r:id="rId188"/>
    <p:sldId id="494" r:id="rId189"/>
    <p:sldId id="495" r:id="rId190"/>
    <p:sldId id="496" r:id="rId191"/>
    <p:sldId id="498" r:id="rId192"/>
    <p:sldId id="499" r:id="rId193"/>
    <p:sldId id="501" r:id="rId194"/>
    <p:sldId id="503" r:id="rId195"/>
    <p:sldId id="530" r:id="rId196"/>
    <p:sldId id="513" r:id="rId197"/>
    <p:sldId id="262" r:id="rId198"/>
    <p:sldId id="273" r:id="rId199"/>
    <p:sldId id="278" r:id="rId200"/>
    <p:sldId id="276" r:id="rId201"/>
    <p:sldId id="287" r:id="rId202"/>
    <p:sldId id="288" r:id="rId203"/>
    <p:sldId id="390" r:id="rId204"/>
    <p:sldId id="391" r:id="rId205"/>
    <p:sldId id="392" r:id="rId206"/>
    <p:sldId id="393" r:id="rId207"/>
    <p:sldId id="409" r:id="rId208"/>
    <p:sldId id="411" r:id="rId209"/>
    <p:sldId id="413" r:id="rId210"/>
    <p:sldId id="421" r:id="rId211"/>
    <p:sldId id="429" r:id="rId212"/>
    <p:sldId id="430" r:id="rId213"/>
    <p:sldId id="431" r:id="rId214"/>
    <p:sldId id="293" r:id="rId215"/>
    <p:sldId id="295" r:id="rId216"/>
    <p:sldId id="298" r:id="rId217"/>
    <p:sldId id="300" r:id="rId218"/>
    <p:sldId id="302" r:id="rId219"/>
    <p:sldId id="311" r:id="rId220"/>
    <p:sldId id="310" r:id="rId221"/>
    <p:sldId id="315" r:id="rId222"/>
    <p:sldId id="318" r:id="rId223"/>
    <p:sldId id="320" r:id="rId224"/>
    <p:sldId id="322" r:id="rId225"/>
    <p:sldId id="325" r:id="rId226"/>
    <p:sldId id="327" r:id="rId227"/>
    <p:sldId id="329" r:id="rId228"/>
    <p:sldId id="331" r:id="rId229"/>
    <p:sldId id="347" r:id="rId230"/>
    <p:sldId id="518" r:id="rId231"/>
    <p:sldId id="349" r:id="rId232"/>
    <p:sldId id="357" r:id="rId233"/>
    <p:sldId id="359" r:id="rId234"/>
    <p:sldId id="361" r:id="rId235"/>
    <p:sldId id="367" r:id="rId236"/>
    <p:sldId id="370" r:id="rId237"/>
    <p:sldId id="372" r:id="rId238"/>
    <p:sldId id="444" r:id="rId239"/>
    <p:sldId id="446" r:id="rId240"/>
    <p:sldId id="454" r:id="rId241"/>
    <p:sldId id="457" r:id="rId242"/>
    <p:sldId id="459" r:id="rId243"/>
    <p:sldId id="461" r:id="rId244"/>
    <p:sldId id="463" r:id="rId245"/>
    <p:sldId id="466" r:id="rId246"/>
    <p:sldId id="468" r:id="rId247"/>
    <p:sldId id="470" r:id="rId248"/>
    <p:sldId id="472" r:id="rId249"/>
    <p:sldId id="474" r:id="rId250"/>
    <p:sldId id="483" r:id="rId251"/>
    <p:sldId id="486" r:id="rId252"/>
    <p:sldId id="488" r:id="rId253"/>
    <p:sldId id="490" r:id="rId254"/>
    <p:sldId id="492" r:id="rId255"/>
    <p:sldId id="497" r:id="rId256"/>
    <p:sldId id="500" r:id="rId257"/>
    <p:sldId id="502" r:id="rId258"/>
    <p:sldId id="504" r:id="rId259"/>
    <p:sldId id="515" r:id="rId2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3AE8285-9254-4013-83DE-1DB0C2B45232}">
          <p14:sldIdLst>
            <p14:sldId id="384"/>
          </p14:sldIdLst>
        </p14:section>
        <p14:section name="Poster" id="{2CF894D7-821A-4F65-BBDD-01E054748C85}">
          <p14:sldIdLst>
            <p14:sldId id="517"/>
          </p14:sldIdLst>
        </p14:section>
        <p14:section name="Handout für SuS" id="{4BC2FCAF-70C7-482E-B99F-BDC98711F994}">
          <p14:sldIdLst>
            <p14:sldId id="265"/>
            <p14:sldId id="266"/>
            <p14:sldId id="267"/>
            <p14:sldId id="269"/>
            <p14:sldId id="514"/>
            <p14:sldId id="271"/>
            <p14:sldId id="272"/>
          </p14:sldIdLst>
        </p14:section>
        <p14:section name="Milestone 1" id="{1C18CA0F-BDAF-4EEA-91FE-1F08616D9E2B}">
          <p14:sldIdLst>
            <p14:sldId id="531"/>
            <p14:sldId id="522"/>
            <p14:sldId id="260"/>
          </p14:sldIdLst>
        </p14:section>
        <p14:section name="Milestone 1 Aneignung" id="{6C8953C3-28C5-4DEA-B833-03645434C79F}">
          <p14:sldIdLst>
            <p14:sldId id="519"/>
            <p14:sldId id="270"/>
            <p14:sldId id="258"/>
            <p14:sldId id="274"/>
            <p14:sldId id="275"/>
            <p14:sldId id="280"/>
            <p14:sldId id="277"/>
            <p14:sldId id="279"/>
            <p14:sldId id="282"/>
            <p14:sldId id="286"/>
            <p14:sldId id="283"/>
            <p14:sldId id="284"/>
            <p14:sldId id="281"/>
            <p14:sldId id="285"/>
          </p14:sldIdLst>
        </p14:section>
        <p14:section name="Milestone 1 Basisübung" id="{CB4CABAD-45E3-4C05-9D57-873EBE99AEC7}">
          <p14:sldIdLst>
            <p14:sldId id="396"/>
            <p14:sldId id="385"/>
            <p14:sldId id="386"/>
            <p14:sldId id="289"/>
            <p14:sldId id="388"/>
            <p14:sldId id="387"/>
            <p14:sldId id="394"/>
            <p14:sldId id="397"/>
            <p14:sldId id="398"/>
          </p14:sldIdLst>
        </p14:section>
        <p14:section name="Milestone 1 Individuelle Übung" id="{983FCB75-D2ED-4317-8625-63119E1A8B70}">
          <p14:sldIdLst>
            <p14:sldId id="399"/>
            <p14:sldId id="406"/>
            <p14:sldId id="400"/>
            <p14:sldId id="395"/>
            <p14:sldId id="401"/>
            <p14:sldId id="403"/>
            <p14:sldId id="402"/>
            <p14:sldId id="404"/>
            <p14:sldId id="405"/>
            <p14:sldId id="407"/>
            <p14:sldId id="408"/>
            <p14:sldId id="505"/>
            <p14:sldId id="412"/>
            <p14:sldId id="410"/>
            <p14:sldId id="414"/>
            <p14:sldId id="415"/>
            <p14:sldId id="416"/>
            <p14:sldId id="417"/>
            <p14:sldId id="418"/>
            <p14:sldId id="419"/>
            <p14:sldId id="420"/>
            <p14:sldId id="506"/>
            <p14:sldId id="423"/>
            <p14:sldId id="422"/>
            <p14:sldId id="425"/>
            <p14:sldId id="424"/>
            <p14:sldId id="426"/>
            <p14:sldId id="427"/>
            <p14:sldId id="428"/>
            <p14:sldId id="507"/>
          </p14:sldIdLst>
        </p14:section>
        <p14:section name="Milestone 2" id="{F5AEBF9A-D22C-41DE-968A-2612AACC7F33}">
          <p14:sldIdLst>
            <p14:sldId id="532"/>
            <p14:sldId id="523"/>
            <p14:sldId id="524"/>
          </p14:sldIdLst>
        </p14:section>
        <p14:section name="Milestone 2 Aneignung" id="{BB9B1D6D-9D36-4BFC-AEE7-2C309EC2429C}">
          <p14:sldIdLst>
            <p14:sldId id="373"/>
            <p14:sldId id="290"/>
            <p14:sldId id="292"/>
            <p14:sldId id="294"/>
            <p14:sldId id="374"/>
            <p14:sldId id="296"/>
            <p14:sldId id="297"/>
            <p14:sldId id="299"/>
            <p14:sldId id="301"/>
            <p14:sldId id="375"/>
            <p14:sldId id="303"/>
            <p14:sldId id="313"/>
            <p14:sldId id="432"/>
            <p14:sldId id="314"/>
            <p14:sldId id="376"/>
            <p14:sldId id="304"/>
            <p14:sldId id="305"/>
            <p14:sldId id="306"/>
            <p14:sldId id="307"/>
            <p14:sldId id="309"/>
            <p14:sldId id="312"/>
            <p14:sldId id="377"/>
            <p14:sldId id="316"/>
            <p14:sldId id="317"/>
            <p14:sldId id="319"/>
            <p14:sldId id="321"/>
          </p14:sldIdLst>
        </p14:section>
        <p14:section name="Milestone 2 Basisübung" id="{CD6E4C2D-7540-4099-80B8-5BDAE6BDB908}">
          <p14:sldIdLst>
            <p14:sldId id="378"/>
            <p14:sldId id="323"/>
            <p14:sldId id="324"/>
            <p14:sldId id="326"/>
            <p14:sldId id="328"/>
            <p14:sldId id="330"/>
            <p14:sldId id="332"/>
          </p14:sldIdLst>
        </p14:section>
        <p14:section name="Milestone 2 Selbsteinschätzung" id="{4360EC4B-F90C-4730-A82F-93315DCAEF15}">
          <p14:sldIdLst>
            <p14:sldId id="333"/>
            <p14:sldId id="334"/>
            <p14:sldId id="335"/>
          </p14:sldIdLst>
        </p14:section>
        <p14:section name="Milestone 2 Individuelle Übung" id="{B5CA5490-D68F-4829-8E84-6DD8016ADF31}">
          <p14:sldIdLst>
            <p14:sldId id="379"/>
            <p14:sldId id="336"/>
            <p14:sldId id="351"/>
            <p14:sldId id="337"/>
            <p14:sldId id="338"/>
            <p14:sldId id="339"/>
            <p14:sldId id="436"/>
            <p14:sldId id="340"/>
            <p14:sldId id="341"/>
            <p14:sldId id="342"/>
            <p14:sldId id="343"/>
            <p14:sldId id="344"/>
            <p14:sldId id="345"/>
            <p14:sldId id="435"/>
            <p14:sldId id="346"/>
            <p14:sldId id="348"/>
            <p14:sldId id="350"/>
            <p14:sldId id="508"/>
            <p14:sldId id="380"/>
            <p14:sldId id="433"/>
            <p14:sldId id="528"/>
            <p14:sldId id="354"/>
            <p14:sldId id="355"/>
            <p14:sldId id="527"/>
            <p14:sldId id="352"/>
            <p14:sldId id="356"/>
            <p14:sldId id="358"/>
            <p14:sldId id="360"/>
            <p14:sldId id="509"/>
            <p14:sldId id="381"/>
            <p14:sldId id="434"/>
            <p14:sldId id="529"/>
            <p14:sldId id="363"/>
            <p14:sldId id="364"/>
            <p14:sldId id="365"/>
            <p14:sldId id="366"/>
            <p14:sldId id="368"/>
            <p14:sldId id="369"/>
            <p14:sldId id="371"/>
            <p14:sldId id="510"/>
          </p14:sldIdLst>
        </p14:section>
        <p14:section name="Milestone 3" id="{156AE839-42D4-704A-952E-787A08906D92}">
          <p14:sldIdLst>
            <p14:sldId id="533"/>
          </p14:sldIdLst>
        </p14:section>
        <p14:section name="Milestone 3 Aneignung" id="{85692EE7-FE1E-A249-BBF5-6BA26E49F0B8}">
          <p14:sldIdLst>
            <p14:sldId id="439"/>
            <p14:sldId id="525"/>
            <p14:sldId id="526"/>
            <p14:sldId id="440"/>
            <p14:sldId id="442"/>
            <p14:sldId id="443"/>
            <p14:sldId id="441"/>
            <p14:sldId id="445"/>
            <p14:sldId id="447"/>
            <p14:sldId id="448"/>
            <p14:sldId id="449"/>
            <p14:sldId id="450"/>
            <p14:sldId id="451"/>
            <p14:sldId id="452"/>
            <p14:sldId id="453"/>
          </p14:sldIdLst>
        </p14:section>
        <p14:section name="Milestone 3 Basisübung" id="{CB4A1C08-C364-0A4E-A5FA-98FA9888B580}">
          <p14:sldIdLst>
            <p14:sldId id="455"/>
            <p14:sldId id="456"/>
            <p14:sldId id="458"/>
            <p14:sldId id="460"/>
            <p14:sldId id="462"/>
            <p14:sldId id="464"/>
            <p14:sldId id="465"/>
            <p14:sldId id="467"/>
            <p14:sldId id="469"/>
            <p14:sldId id="471"/>
            <p14:sldId id="473"/>
          </p14:sldIdLst>
        </p14:section>
        <p14:section name="Milestone 3 Selbsteinschätzung" id="{9E8A28A1-F5AF-B14E-9250-4CD728CCBD73}">
          <p14:sldIdLst>
            <p14:sldId id="478"/>
            <p14:sldId id="475"/>
            <p14:sldId id="476"/>
            <p14:sldId id="477"/>
          </p14:sldIdLst>
        </p14:section>
        <p14:section name="Milestone 3 individuelle Übungen" id="{995B9E62-7342-354A-898B-B04E420A08CA}">
          <p14:sldIdLst>
            <p14:sldId id="479"/>
            <p14:sldId id="480"/>
            <p14:sldId id="481"/>
            <p14:sldId id="482"/>
            <p14:sldId id="511"/>
            <p14:sldId id="484"/>
            <p14:sldId id="485"/>
            <p14:sldId id="487"/>
            <p14:sldId id="489"/>
            <p14:sldId id="491"/>
            <p14:sldId id="512"/>
            <p14:sldId id="493"/>
            <p14:sldId id="494"/>
            <p14:sldId id="495"/>
            <p14:sldId id="496"/>
            <p14:sldId id="498"/>
            <p14:sldId id="499"/>
            <p14:sldId id="501"/>
            <p14:sldId id="503"/>
            <p14:sldId id="530"/>
            <p14:sldId id="513"/>
          </p14:sldIdLst>
        </p14:section>
        <p14:section name="Lösungen Milestone 1" id="{F6B6488C-966A-460A-8E64-F99632D2A1FB}">
          <p14:sldIdLst>
            <p14:sldId id="262"/>
            <p14:sldId id="273"/>
            <p14:sldId id="278"/>
            <p14:sldId id="276"/>
            <p14:sldId id="287"/>
            <p14:sldId id="288"/>
            <p14:sldId id="390"/>
            <p14:sldId id="391"/>
            <p14:sldId id="392"/>
            <p14:sldId id="393"/>
            <p14:sldId id="409"/>
            <p14:sldId id="411"/>
            <p14:sldId id="413"/>
            <p14:sldId id="421"/>
            <p14:sldId id="429"/>
            <p14:sldId id="430"/>
            <p14:sldId id="431"/>
          </p14:sldIdLst>
        </p14:section>
        <p14:section name="Lösungen Milestone 2" id="{7EFA2EAD-6696-4B43-AA62-13A852BACF1A}">
          <p14:sldIdLst>
            <p14:sldId id="293"/>
            <p14:sldId id="295"/>
            <p14:sldId id="298"/>
            <p14:sldId id="300"/>
            <p14:sldId id="302"/>
            <p14:sldId id="311"/>
            <p14:sldId id="310"/>
            <p14:sldId id="315"/>
            <p14:sldId id="318"/>
            <p14:sldId id="320"/>
            <p14:sldId id="322"/>
            <p14:sldId id="325"/>
            <p14:sldId id="327"/>
            <p14:sldId id="329"/>
            <p14:sldId id="331"/>
            <p14:sldId id="347"/>
            <p14:sldId id="518"/>
            <p14:sldId id="349"/>
            <p14:sldId id="357"/>
            <p14:sldId id="359"/>
            <p14:sldId id="361"/>
            <p14:sldId id="367"/>
            <p14:sldId id="370"/>
            <p14:sldId id="372"/>
          </p14:sldIdLst>
        </p14:section>
        <p14:section name="Lösungen Milestone 3" id="{AAAA1DD4-E644-2C4F-B50D-E5D133C3F440}">
          <p14:sldIdLst>
            <p14:sldId id="444"/>
            <p14:sldId id="446"/>
            <p14:sldId id="454"/>
            <p14:sldId id="457"/>
            <p14:sldId id="459"/>
            <p14:sldId id="461"/>
            <p14:sldId id="463"/>
            <p14:sldId id="466"/>
            <p14:sldId id="468"/>
            <p14:sldId id="470"/>
            <p14:sldId id="472"/>
            <p14:sldId id="474"/>
            <p14:sldId id="483"/>
            <p14:sldId id="486"/>
            <p14:sldId id="488"/>
            <p14:sldId id="490"/>
            <p14:sldId id="492"/>
            <p14:sldId id="497"/>
            <p14:sldId id="500"/>
            <p14:sldId id="502"/>
            <p14:sldId id="504"/>
            <p14:sldId id="5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E695C-2D5C-4ACB-98E6-CB15FA2533B6}" v="2" dt="2021-09-08T11:58:56.9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8" autoAdjust="0"/>
    <p:restoredTop sz="92887" autoAdjust="0"/>
  </p:normalViewPr>
  <p:slideViewPr>
    <p:cSldViewPr snapToGrid="0" showGuides="1">
      <p:cViewPr varScale="1">
        <p:scale>
          <a:sx n="105" d="100"/>
          <a:sy n="105" d="100"/>
        </p:scale>
        <p:origin x="78"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microsoft.com/office/2015/10/relationships/revisionInfo" Target="revisionInfo.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notesMaster" Target="notesMasters/notesMaster1.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ke Wolf" userId="9b443727bbaa4c04" providerId="LiveId" clId="{3AFE695C-2D5C-4ACB-98E6-CB15FA2533B6}"/>
    <pc:docChg chg="modSld sldOrd">
      <pc:chgData name="Elke Wolf" userId="9b443727bbaa4c04" providerId="LiveId" clId="{3AFE695C-2D5C-4ACB-98E6-CB15FA2533B6}" dt="2021-09-08T11:51:34.294" v="1"/>
      <pc:docMkLst>
        <pc:docMk/>
      </pc:docMkLst>
      <pc:sldChg chg="ord">
        <pc:chgData name="Elke Wolf" userId="9b443727bbaa4c04" providerId="LiveId" clId="{3AFE695C-2D5C-4ACB-98E6-CB15FA2533B6}" dt="2021-09-08T11:51:34.294" v="1"/>
        <pc:sldMkLst>
          <pc:docMk/>
          <pc:sldMk cId="3565897568" sldId="5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3489D-BCFB-4554-845E-2740238FAB0E}" type="datetimeFigureOut">
              <a:rPr lang="de-DE" smtClean="0"/>
              <a:t>16.01.2023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60D74-6AAA-45F5-A4C8-8BBD9A6FA74A}" type="slidenum">
              <a:rPr lang="de-DE" smtClean="0"/>
              <a:t>‹Nr.›</a:t>
            </a:fld>
            <a:endParaRPr lang="de-DE"/>
          </a:p>
        </p:txBody>
      </p:sp>
    </p:spTree>
    <p:extLst>
      <p:ext uri="{BB962C8B-B14F-4D97-AF65-F5344CB8AC3E}">
        <p14:creationId xmlns:p14="http://schemas.microsoft.com/office/powerpoint/2010/main" val="412793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a:t>
            </a:fld>
            <a:endParaRPr lang="de-DE"/>
          </a:p>
        </p:txBody>
      </p:sp>
    </p:spTree>
    <p:extLst>
      <p:ext uri="{BB962C8B-B14F-4D97-AF65-F5344CB8AC3E}">
        <p14:creationId xmlns:p14="http://schemas.microsoft.com/office/powerpoint/2010/main" val="155309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a:t>
            </a:fld>
            <a:endParaRPr lang="de-DE"/>
          </a:p>
        </p:txBody>
      </p:sp>
    </p:spTree>
    <p:extLst>
      <p:ext uri="{BB962C8B-B14F-4D97-AF65-F5344CB8AC3E}">
        <p14:creationId xmlns:p14="http://schemas.microsoft.com/office/powerpoint/2010/main" val="20821366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158</a:t>
            </a:fld>
            <a:endParaRPr lang="de-DE"/>
          </a:p>
        </p:txBody>
      </p:sp>
    </p:spTree>
    <p:extLst>
      <p:ext uri="{BB962C8B-B14F-4D97-AF65-F5344CB8AC3E}">
        <p14:creationId xmlns:p14="http://schemas.microsoft.com/office/powerpoint/2010/main" val="5171996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159</a:t>
            </a:fld>
            <a:endParaRPr lang="de-DE"/>
          </a:p>
        </p:txBody>
      </p:sp>
    </p:spTree>
    <p:extLst>
      <p:ext uri="{BB962C8B-B14F-4D97-AF65-F5344CB8AC3E}">
        <p14:creationId xmlns:p14="http://schemas.microsoft.com/office/powerpoint/2010/main" val="10446685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160</a:t>
            </a:fld>
            <a:endParaRPr lang="de-DE"/>
          </a:p>
        </p:txBody>
      </p:sp>
    </p:spTree>
    <p:extLst>
      <p:ext uri="{BB962C8B-B14F-4D97-AF65-F5344CB8AC3E}">
        <p14:creationId xmlns:p14="http://schemas.microsoft.com/office/powerpoint/2010/main" val="14675267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161</a:t>
            </a:fld>
            <a:endParaRPr lang="de-DE"/>
          </a:p>
        </p:txBody>
      </p:sp>
    </p:spTree>
    <p:extLst>
      <p:ext uri="{BB962C8B-B14F-4D97-AF65-F5344CB8AC3E}">
        <p14:creationId xmlns:p14="http://schemas.microsoft.com/office/powerpoint/2010/main" val="13281525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162</a:t>
            </a:fld>
            <a:endParaRPr lang="de-DE"/>
          </a:p>
        </p:txBody>
      </p:sp>
    </p:spTree>
    <p:extLst>
      <p:ext uri="{BB962C8B-B14F-4D97-AF65-F5344CB8AC3E}">
        <p14:creationId xmlns:p14="http://schemas.microsoft.com/office/powerpoint/2010/main" val="6761330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163</a:t>
            </a:fld>
            <a:endParaRPr lang="de-DE"/>
          </a:p>
        </p:txBody>
      </p:sp>
    </p:spTree>
    <p:extLst>
      <p:ext uri="{BB962C8B-B14F-4D97-AF65-F5344CB8AC3E}">
        <p14:creationId xmlns:p14="http://schemas.microsoft.com/office/powerpoint/2010/main" val="2754068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164</a:t>
            </a:fld>
            <a:endParaRPr lang="de-DE"/>
          </a:p>
        </p:txBody>
      </p:sp>
    </p:spTree>
    <p:extLst>
      <p:ext uri="{BB962C8B-B14F-4D97-AF65-F5344CB8AC3E}">
        <p14:creationId xmlns:p14="http://schemas.microsoft.com/office/powerpoint/2010/main" val="4410834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165</a:t>
            </a:fld>
            <a:endParaRPr lang="de-DE"/>
          </a:p>
        </p:txBody>
      </p:sp>
    </p:spTree>
    <p:extLst>
      <p:ext uri="{BB962C8B-B14F-4D97-AF65-F5344CB8AC3E}">
        <p14:creationId xmlns:p14="http://schemas.microsoft.com/office/powerpoint/2010/main" val="1323565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166</a:t>
            </a:fld>
            <a:endParaRPr lang="de-DE"/>
          </a:p>
        </p:txBody>
      </p:sp>
    </p:spTree>
    <p:extLst>
      <p:ext uri="{BB962C8B-B14F-4D97-AF65-F5344CB8AC3E}">
        <p14:creationId xmlns:p14="http://schemas.microsoft.com/office/powerpoint/2010/main" val="13278302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167</a:t>
            </a:fld>
            <a:endParaRPr lang="de-DE"/>
          </a:p>
        </p:txBody>
      </p:sp>
    </p:spTree>
    <p:extLst>
      <p:ext uri="{BB962C8B-B14F-4D97-AF65-F5344CB8AC3E}">
        <p14:creationId xmlns:p14="http://schemas.microsoft.com/office/powerpoint/2010/main" val="203363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a:t>
            </a:fld>
            <a:endParaRPr lang="de-DE"/>
          </a:p>
        </p:txBody>
      </p:sp>
    </p:spTree>
    <p:extLst>
      <p:ext uri="{BB962C8B-B14F-4D97-AF65-F5344CB8AC3E}">
        <p14:creationId xmlns:p14="http://schemas.microsoft.com/office/powerpoint/2010/main" val="31543591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168</a:t>
            </a:fld>
            <a:endParaRPr lang="de-DE"/>
          </a:p>
        </p:txBody>
      </p:sp>
    </p:spTree>
    <p:extLst>
      <p:ext uri="{BB962C8B-B14F-4D97-AF65-F5344CB8AC3E}">
        <p14:creationId xmlns:p14="http://schemas.microsoft.com/office/powerpoint/2010/main" val="11787568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169</a:t>
            </a:fld>
            <a:endParaRPr lang="de-DE"/>
          </a:p>
        </p:txBody>
      </p:sp>
    </p:spTree>
    <p:extLst>
      <p:ext uri="{BB962C8B-B14F-4D97-AF65-F5344CB8AC3E}">
        <p14:creationId xmlns:p14="http://schemas.microsoft.com/office/powerpoint/2010/main" val="5222156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170</a:t>
            </a:fld>
            <a:endParaRPr lang="de-DE"/>
          </a:p>
        </p:txBody>
      </p:sp>
    </p:spTree>
    <p:extLst>
      <p:ext uri="{BB962C8B-B14F-4D97-AF65-F5344CB8AC3E}">
        <p14:creationId xmlns:p14="http://schemas.microsoft.com/office/powerpoint/2010/main" val="55622550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171</a:t>
            </a:fld>
            <a:endParaRPr lang="de-DE"/>
          </a:p>
        </p:txBody>
      </p:sp>
    </p:spTree>
    <p:extLst>
      <p:ext uri="{BB962C8B-B14F-4D97-AF65-F5344CB8AC3E}">
        <p14:creationId xmlns:p14="http://schemas.microsoft.com/office/powerpoint/2010/main" val="17476738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173</a:t>
            </a:fld>
            <a:endParaRPr lang="de-DE"/>
          </a:p>
        </p:txBody>
      </p:sp>
    </p:spTree>
    <p:extLst>
      <p:ext uri="{BB962C8B-B14F-4D97-AF65-F5344CB8AC3E}">
        <p14:creationId xmlns:p14="http://schemas.microsoft.com/office/powerpoint/2010/main" val="15381452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174</a:t>
            </a:fld>
            <a:endParaRPr lang="de-DE"/>
          </a:p>
        </p:txBody>
      </p:sp>
    </p:spTree>
    <p:extLst>
      <p:ext uri="{BB962C8B-B14F-4D97-AF65-F5344CB8AC3E}">
        <p14:creationId xmlns:p14="http://schemas.microsoft.com/office/powerpoint/2010/main" val="7366546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175</a:t>
            </a:fld>
            <a:endParaRPr lang="de-DE"/>
          </a:p>
        </p:txBody>
      </p:sp>
    </p:spTree>
    <p:extLst>
      <p:ext uri="{BB962C8B-B14F-4D97-AF65-F5344CB8AC3E}">
        <p14:creationId xmlns:p14="http://schemas.microsoft.com/office/powerpoint/2010/main" val="17267571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176</a:t>
            </a:fld>
            <a:endParaRPr lang="de-DE"/>
          </a:p>
        </p:txBody>
      </p:sp>
    </p:spTree>
    <p:extLst>
      <p:ext uri="{BB962C8B-B14F-4D97-AF65-F5344CB8AC3E}">
        <p14:creationId xmlns:p14="http://schemas.microsoft.com/office/powerpoint/2010/main" val="1563069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177</a:t>
            </a:fld>
            <a:endParaRPr lang="de-DE"/>
          </a:p>
        </p:txBody>
      </p:sp>
    </p:spTree>
    <p:extLst>
      <p:ext uri="{BB962C8B-B14F-4D97-AF65-F5344CB8AC3E}">
        <p14:creationId xmlns:p14="http://schemas.microsoft.com/office/powerpoint/2010/main" val="2541410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178</a:t>
            </a:fld>
            <a:endParaRPr lang="de-DE"/>
          </a:p>
        </p:txBody>
      </p:sp>
    </p:spTree>
    <p:extLst>
      <p:ext uri="{BB962C8B-B14F-4D97-AF65-F5344CB8AC3E}">
        <p14:creationId xmlns:p14="http://schemas.microsoft.com/office/powerpoint/2010/main" val="18301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23</a:t>
            </a:fld>
            <a:endParaRPr lang="de-DE"/>
          </a:p>
        </p:txBody>
      </p:sp>
    </p:spTree>
    <p:extLst>
      <p:ext uri="{BB962C8B-B14F-4D97-AF65-F5344CB8AC3E}">
        <p14:creationId xmlns:p14="http://schemas.microsoft.com/office/powerpoint/2010/main" val="2317211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179</a:t>
            </a:fld>
            <a:endParaRPr lang="de-DE"/>
          </a:p>
        </p:txBody>
      </p:sp>
    </p:spTree>
    <p:extLst>
      <p:ext uri="{BB962C8B-B14F-4D97-AF65-F5344CB8AC3E}">
        <p14:creationId xmlns:p14="http://schemas.microsoft.com/office/powerpoint/2010/main" val="3386263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181</a:t>
            </a:fld>
            <a:endParaRPr lang="de-DE"/>
          </a:p>
        </p:txBody>
      </p:sp>
    </p:spTree>
    <p:extLst>
      <p:ext uri="{BB962C8B-B14F-4D97-AF65-F5344CB8AC3E}">
        <p14:creationId xmlns:p14="http://schemas.microsoft.com/office/powerpoint/2010/main" val="9799814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182</a:t>
            </a:fld>
            <a:endParaRPr lang="de-DE"/>
          </a:p>
        </p:txBody>
      </p:sp>
    </p:spTree>
    <p:extLst>
      <p:ext uri="{BB962C8B-B14F-4D97-AF65-F5344CB8AC3E}">
        <p14:creationId xmlns:p14="http://schemas.microsoft.com/office/powerpoint/2010/main" val="5565003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183</a:t>
            </a:fld>
            <a:endParaRPr lang="de-DE"/>
          </a:p>
        </p:txBody>
      </p:sp>
    </p:spTree>
    <p:extLst>
      <p:ext uri="{BB962C8B-B14F-4D97-AF65-F5344CB8AC3E}">
        <p14:creationId xmlns:p14="http://schemas.microsoft.com/office/powerpoint/2010/main" val="10139766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184</a:t>
            </a:fld>
            <a:endParaRPr lang="de-DE"/>
          </a:p>
        </p:txBody>
      </p:sp>
    </p:spTree>
    <p:extLst>
      <p:ext uri="{BB962C8B-B14F-4D97-AF65-F5344CB8AC3E}">
        <p14:creationId xmlns:p14="http://schemas.microsoft.com/office/powerpoint/2010/main" val="9690714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185</a:t>
            </a:fld>
            <a:endParaRPr lang="de-DE"/>
          </a:p>
        </p:txBody>
      </p:sp>
    </p:spTree>
    <p:extLst>
      <p:ext uri="{BB962C8B-B14F-4D97-AF65-F5344CB8AC3E}">
        <p14:creationId xmlns:p14="http://schemas.microsoft.com/office/powerpoint/2010/main" val="13666542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187</a:t>
            </a:fld>
            <a:endParaRPr lang="de-DE"/>
          </a:p>
        </p:txBody>
      </p:sp>
    </p:spTree>
    <p:extLst>
      <p:ext uri="{BB962C8B-B14F-4D97-AF65-F5344CB8AC3E}">
        <p14:creationId xmlns:p14="http://schemas.microsoft.com/office/powerpoint/2010/main" val="7623930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188</a:t>
            </a:fld>
            <a:endParaRPr lang="de-DE"/>
          </a:p>
        </p:txBody>
      </p:sp>
    </p:spTree>
    <p:extLst>
      <p:ext uri="{BB962C8B-B14F-4D97-AF65-F5344CB8AC3E}">
        <p14:creationId xmlns:p14="http://schemas.microsoft.com/office/powerpoint/2010/main" val="14316099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189</a:t>
            </a:fld>
            <a:endParaRPr lang="de-DE"/>
          </a:p>
        </p:txBody>
      </p:sp>
    </p:spTree>
    <p:extLst>
      <p:ext uri="{BB962C8B-B14F-4D97-AF65-F5344CB8AC3E}">
        <p14:creationId xmlns:p14="http://schemas.microsoft.com/office/powerpoint/2010/main" val="15877595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190</a:t>
            </a:fld>
            <a:endParaRPr lang="de-DE"/>
          </a:p>
        </p:txBody>
      </p:sp>
    </p:spTree>
    <p:extLst>
      <p:ext uri="{BB962C8B-B14F-4D97-AF65-F5344CB8AC3E}">
        <p14:creationId xmlns:p14="http://schemas.microsoft.com/office/powerpoint/2010/main" val="69779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31</a:t>
            </a:fld>
            <a:endParaRPr lang="de-DE"/>
          </a:p>
        </p:txBody>
      </p:sp>
    </p:spTree>
    <p:extLst>
      <p:ext uri="{BB962C8B-B14F-4D97-AF65-F5344CB8AC3E}">
        <p14:creationId xmlns:p14="http://schemas.microsoft.com/office/powerpoint/2010/main" val="428686050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191</a:t>
            </a:fld>
            <a:endParaRPr lang="de-DE"/>
          </a:p>
        </p:txBody>
      </p:sp>
    </p:spTree>
    <p:extLst>
      <p:ext uri="{BB962C8B-B14F-4D97-AF65-F5344CB8AC3E}">
        <p14:creationId xmlns:p14="http://schemas.microsoft.com/office/powerpoint/2010/main" val="18511062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192</a:t>
            </a:fld>
            <a:endParaRPr lang="de-DE"/>
          </a:p>
        </p:txBody>
      </p:sp>
    </p:spTree>
    <p:extLst>
      <p:ext uri="{BB962C8B-B14F-4D97-AF65-F5344CB8AC3E}">
        <p14:creationId xmlns:p14="http://schemas.microsoft.com/office/powerpoint/2010/main" val="131163162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193</a:t>
            </a:fld>
            <a:endParaRPr lang="de-DE"/>
          </a:p>
        </p:txBody>
      </p:sp>
    </p:spTree>
    <p:extLst>
      <p:ext uri="{BB962C8B-B14F-4D97-AF65-F5344CB8AC3E}">
        <p14:creationId xmlns:p14="http://schemas.microsoft.com/office/powerpoint/2010/main" val="5024364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194</a:t>
            </a:fld>
            <a:endParaRPr lang="de-DE"/>
          </a:p>
        </p:txBody>
      </p:sp>
    </p:spTree>
    <p:extLst>
      <p:ext uri="{BB962C8B-B14F-4D97-AF65-F5344CB8AC3E}">
        <p14:creationId xmlns:p14="http://schemas.microsoft.com/office/powerpoint/2010/main" val="67939294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195</a:t>
            </a:fld>
            <a:endParaRPr lang="de-DE"/>
          </a:p>
        </p:txBody>
      </p:sp>
    </p:spTree>
    <p:extLst>
      <p:ext uri="{BB962C8B-B14F-4D97-AF65-F5344CB8AC3E}">
        <p14:creationId xmlns:p14="http://schemas.microsoft.com/office/powerpoint/2010/main" val="106720649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198</a:t>
            </a:fld>
            <a:endParaRPr lang="de-DE"/>
          </a:p>
        </p:txBody>
      </p:sp>
    </p:spTree>
    <p:extLst>
      <p:ext uri="{BB962C8B-B14F-4D97-AF65-F5344CB8AC3E}">
        <p14:creationId xmlns:p14="http://schemas.microsoft.com/office/powerpoint/2010/main" val="11104283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202</a:t>
            </a:fld>
            <a:endParaRPr lang="de-DE"/>
          </a:p>
        </p:txBody>
      </p:sp>
    </p:spTree>
    <p:extLst>
      <p:ext uri="{BB962C8B-B14F-4D97-AF65-F5344CB8AC3E}">
        <p14:creationId xmlns:p14="http://schemas.microsoft.com/office/powerpoint/2010/main" val="15978317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206</a:t>
            </a:fld>
            <a:endParaRPr lang="de-DE"/>
          </a:p>
        </p:txBody>
      </p:sp>
    </p:spTree>
    <p:extLst>
      <p:ext uri="{BB962C8B-B14F-4D97-AF65-F5344CB8AC3E}">
        <p14:creationId xmlns:p14="http://schemas.microsoft.com/office/powerpoint/2010/main" val="36804674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209</a:t>
            </a:fld>
            <a:endParaRPr lang="de-DE"/>
          </a:p>
        </p:txBody>
      </p:sp>
    </p:spTree>
    <p:extLst>
      <p:ext uri="{BB962C8B-B14F-4D97-AF65-F5344CB8AC3E}">
        <p14:creationId xmlns:p14="http://schemas.microsoft.com/office/powerpoint/2010/main" val="17314420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214</a:t>
            </a:fld>
            <a:endParaRPr lang="de-DE"/>
          </a:p>
        </p:txBody>
      </p:sp>
    </p:spTree>
    <p:extLst>
      <p:ext uri="{BB962C8B-B14F-4D97-AF65-F5344CB8AC3E}">
        <p14:creationId xmlns:p14="http://schemas.microsoft.com/office/powerpoint/2010/main" val="99776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67</a:t>
            </a:fld>
            <a:endParaRPr lang="de-DE"/>
          </a:p>
        </p:txBody>
      </p:sp>
    </p:spTree>
    <p:extLst>
      <p:ext uri="{BB962C8B-B14F-4D97-AF65-F5344CB8AC3E}">
        <p14:creationId xmlns:p14="http://schemas.microsoft.com/office/powerpoint/2010/main" val="207884944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215</a:t>
            </a:fld>
            <a:endParaRPr lang="de-DE"/>
          </a:p>
        </p:txBody>
      </p:sp>
    </p:spTree>
    <p:extLst>
      <p:ext uri="{BB962C8B-B14F-4D97-AF65-F5344CB8AC3E}">
        <p14:creationId xmlns:p14="http://schemas.microsoft.com/office/powerpoint/2010/main" val="14304791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216</a:t>
            </a:fld>
            <a:endParaRPr lang="de-DE"/>
          </a:p>
        </p:txBody>
      </p:sp>
    </p:spTree>
    <p:extLst>
      <p:ext uri="{BB962C8B-B14F-4D97-AF65-F5344CB8AC3E}">
        <p14:creationId xmlns:p14="http://schemas.microsoft.com/office/powerpoint/2010/main" val="213926333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217</a:t>
            </a:fld>
            <a:endParaRPr lang="de-DE"/>
          </a:p>
        </p:txBody>
      </p:sp>
    </p:spTree>
    <p:extLst>
      <p:ext uri="{BB962C8B-B14F-4D97-AF65-F5344CB8AC3E}">
        <p14:creationId xmlns:p14="http://schemas.microsoft.com/office/powerpoint/2010/main" val="96083811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218</a:t>
            </a:fld>
            <a:endParaRPr lang="de-DE"/>
          </a:p>
        </p:txBody>
      </p:sp>
    </p:spTree>
    <p:extLst>
      <p:ext uri="{BB962C8B-B14F-4D97-AF65-F5344CB8AC3E}">
        <p14:creationId xmlns:p14="http://schemas.microsoft.com/office/powerpoint/2010/main" val="17079489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219</a:t>
            </a:fld>
            <a:endParaRPr lang="de-DE"/>
          </a:p>
        </p:txBody>
      </p:sp>
    </p:spTree>
    <p:extLst>
      <p:ext uri="{BB962C8B-B14F-4D97-AF65-F5344CB8AC3E}">
        <p14:creationId xmlns:p14="http://schemas.microsoft.com/office/powerpoint/2010/main" val="10839059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220</a:t>
            </a:fld>
            <a:endParaRPr lang="de-DE"/>
          </a:p>
        </p:txBody>
      </p:sp>
    </p:spTree>
    <p:extLst>
      <p:ext uri="{BB962C8B-B14F-4D97-AF65-F5344CB8AC3E}">
        <p14:creationId xmlns:p14="http://schemas.microsoft.com/office/powerpoint/2010/main" val="2420803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221</a:t>
            </a:fld>
            <a:endParaRPr lang="de-DE"/>
          </a:p>
        </p:txBody>
      </p:sp>
    </p:spTree>
    <p:extLst>
      <p:ext uri="{BB962C8B-B14F-4D97-AF65-F5344CB8AC3E}">
        <p14:creationId xmlns:p14="http://schemas.microsoft.com/office/powerpoint/2010/main" val="9386422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222</a:t>
            </a:fld>
            <a:endParaRPr lang="de-DE"/>
          </a:p>
        </p:txBody>
      </p:sp>
    </p:spTree>
    <p:extLst>
      <p:ext uri="{BB962C8B-B14F-4D97-AF65-F5344CB8AC3E}">
        <p14:creationId xmlns:p14="http://schemas.microsoft.com/office/powerpoint/2010/main" val="123000854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223</a:t>
            </a:fld>
            <a:endParaRPr lang="de-DE"/>
          </a:p>
        </p:txBody>
      </p:sp>
    </p:spTree>
    <p:extLst>
      <p:ext uri="{BB962C8B-B14F-4D97-AF65-F5344CB8AC3E}">
        <p14:creationId xmlns:p14="http://schemas.microsoft.com/office/powerpoint/2010/main" val="770850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224</a:t>
            </a:fld>
            <a:endParaRPr lang="de-DE"/>
          </a:p>
        </p:txBody>
      </p:sp>
    </p:spTree>
    <p:extLst>
      <p:ext uri="{BB962C8B-B14F-4D97-AF65-F5344CB8AC3E}">
        <p14:creationId xmlns:p14="http://schemas.microsoft.com/office/powerpoint/2010/main" val="73596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68</a:t>
            </a:fld>
            <a:endParaRPr lang="de-DE"/>
          </a:p>
        </p:txBody>
      </p:sp>
    </p:spTree>
    <p:extLst>
      <p:ext uri="{BB962C8B-B14F-4D97-AF65-F5344CB8AC3E}">
        <p14:creationId xmlns:p14="http://schemas.microsoft.com/office/powerpoint/2010/main" val="308171024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225</a:t>
            </a:fld>
            <a:endParaRPr lang="de-DE"/>
          </a:p>
        </p:txBody>
      </p:sp>
    </p:spTree>
    <p:extLst>
      <p:ext uri="{BB962C8B-B14F-4D97-AF65-F5344CB8AC3E}">
        <p14:creationId xmlns:p14="http://schemas.microsoft.com/office/powerpoint/2010/main" val="15612656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226</a:t>
            </a:fld>
            <a:endParaRPr lang="de-DE"/>
          </a:p>
        </p:txBody>
      </p:sp>
    </p:spTree>
    <p:extLst>
      <p:ext uri="{BB962C8B-B14F-4D97-AF65-F5344CB8AC3E}">
        <p14:creationId xmlns:p14="http://schemas.microsoft.com/office/powerpoint/2010/main" val="16226824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227</a:t>
            </a:fld>
            <a:endParaRPr lang="de-DE"/>
          </a:p>
        </p:txBody>
      </p:sp>
    </p:spTree>
    <p:extLst>
      <p:ext uri="{BB962C8B-B14F-4D97-AF65-F5344CB8AC3E}">
        <p14:creationId xmlns:p14="http://schemas.microsoft.com/office/powerpoint/2010/main" val="6769558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228</a:t>
            </a:fld>
            <a:endParaRPr lang="de-DE"/>
          </a:p>
        </p:txBody>
      </p:sp>
    </p:spTree>
    <p:extLst>
      <p:ext uri="{BB962C8B-B14F-4D97-AF65-F5344CB8AC3E}">
        <p14:creationId xmlns:p14="http://schemas.microsoft.com/office/powerpoint/2010/main" val="98707476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229</a:t>
            </a:fld>
            <a:endParaRPr lang="de-DE"/>
          </a:p>
        </p:txBody>
      </p:sp>
    </p:spTree>
    <p:extLst>
      <p:ext uri="{BB962C8B-B14F-4D97-AF65-F5344CB8AC3E}">
        <p14:creationId xmlns:p14="http://schemas.microsoft.com/office/powerpoint/2010/main" val="80176391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230</a:t>
            </a:fld>
            <a:endParaRPr lang="de-DE"/>
          </a:p>
        </p:txBody>
      </p:sp>
    </p:spTree>
    <p:extLst>
      <p:ext uri="{BB962C8B-B14F-4D97-AF65-F5344CB8AC3E}">
        <p14:creationId xmlns:p14="http://schemas.microsoft.com/office/powerpoint/2010/main" val="39025807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231</a:t>
            </a:fld>
            <a:endParaRPr lang="de-DE"/>
          </a:p>
        </p:txBody>
      </p:sp>
    </p:spTree>
    <p:extLst>
      <p:ext uri="{BB962C8B-B14F-4D97-AF65-F5344CB8AC3E}">
        <p14:creationId xmlns:p14="http://schemas.microsoft.com/office/powerpoint/2010/main" val="163966294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232</a:t>
            </a:fld>
            <a:endParaRPr lang="de-DE"/>
          </a:p>
        </p:txBody>
      </p:sp>
    </p:spTree>
    <p:extLst>
      <p:ext uri="{BB962C8B-B14F-4D97-AF65-F5344CB8AC3E}">
        <p14:creationId xmlns:p14="http://schemas.microsoft.com/office/powerpoint/2010/main" val="18413733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233</a:t>
            </a:fld>
            <a:endParaRPr lang="de-DE"/>
          </a:p>
        </p:txBody>
      </p:sp>
    </p:spTree>
    <p:extLst>
      <p:ext uri="{BB962C8B-B14F-4D97-AF65-F5344CB8AC3E}">
        <p14:creationId xmlns:p14="http://schemas.microsoft.com/office/powerpoint/2010/main" val="1358906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234</a:t>
            </a:fld>
            <a:endParaRPr lang="de-DE"/>
          </a:p>
        </p:txBody>
      </p:sp>
    </p:spTree>
    <p:extLst>
      <p:ext uri="{BB962C8B-B14F-4D97-AF65-F5344CB8AC3E}">
        <p14:creationId xmlns:p14="http://schemas.microsoft.com/office/powerpoint/2010/main" val="4970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69</a:t>
            </a:fld>
            <a:endParaRPr lang="de-DE"/>
          </a:p>
        </p:txBody>
      </p:sp>
    </p:spTree>
    <p:extLst>
      <p:ext uri="{BB962C8B-B14F-4D97-AF65-F5344CB8AC3E}">
        <p14:creationId xmlns:p14="http://schemas.microsoft.com/office/powerpoint/2010/main" val="14625235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235</a:t>
            </a:fld>
            <a:endParaRPr lang="de-DE"/>
          </a:p>
        </p:txBody>
      </p:sp>
    </p:spTree>
    <p:extLst>
      <p:ext uri="{BB962C8B-B14F-4D97-AF65-F5344CB8AC3E}">
        <p14:creationId xmlns:p14="http://schemas.microsoft.com/office/powerpoint/2010/main" val="88424550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236</a:t>
            </a:fld>
            <a:endParaRPr lang="de-DE"/>
          </a:p>
        </p:txBody>
      </p:sp>
    </p:spTree>
    <p:extLst>
      <p:ext uri="{BB962C8B-B14F-4D97-AF65-F5344CB8AC3E}">
        <p14:creationId xmlns:p14="http://schemas.microsoft.com/office/powerpoint/2010/main" val="68024850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237</a:t>
            </a:fld>
            <a:endParaRPr lang="de-DE"/>
          </a:p>
        </p:txBody>
      </p:sp>
    </p:spTree>
    <p:extLst>
      <p:ext uri="{BB962C8B-B14F-4D97-AF65-F5344CB8AC3E}">
        <p14:creationId xmlns:p14="http://schemas.microsoft.com/office/powerpoint/2010/main" val="4040469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238</a:t>
            </a:fld>
            <a:endParaRPr lang="de-DE"/>
          </a:p>
        </p:txBody>
      </p:sp>
    </p:spTree>
    <p:extLst>
      <p:ext uri="{BB962C8B-B14F-4D97-AF65-F5344CB8AC3E}">
        <p14:creationId xmlns:p14="http://schemas.microsoft.com/office/powerpoint/2010/main" val="160980512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239</a:t>
            </a:fld>
            <a:endParaRPr lang="de-DE"/>
          </a:p>
        </p:txBody>
      </p:sp>
    </p:spTree>
    <p:extLst>
      <p:ext uri="{BB962C8B-B14F-4D97-AF65-F5344CB8AC3E}">
        <p14:creationId xmlns:p14="http://schemas.microsoft.com/office/powerpoint/2010/main" val="89187930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240</a:t>
            </a:fld>
            <a:endParaRPr lang="de-DE"/>
          </a:p>
        </p:txBody>
      </p:sp>
    </p:spTree>
    <p:extLst>
      <p:ext uri="{BB962C8B-B14F-4D97-AF65-F5344CB8AC3E}">
        <p14:creationId xmlns:p14="http://schemas.microsoft.com/office/powerpoint/2010/main" val="49770524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241</a:t>
            </a:fld>
            <a:endParaRPr lang="de-DE"/>
          </a:p>
        </p:txBody>
      </p:sp>
    </p:spTree>
    <p:extLst>
      <p:ext uri="{BB962C8B-B14F-4D97-AF65-F5344CB8AC3E}">
        <p14:creationId xmlns:p14="http://schemas.microsoft.com/office/powerpoint/2010/main" val="65475649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242</a:t>
            </a:fld>
            <a:endParaRPr lang="de-DE"/>
          </a:p>
        </p:txBody>
      </p:sp>
    </p:spTree>
    <p:extLst>
      <p:ext uri="{BB962C8B-B14F-4D97-AF65-F5344CB8AC3E}">
        <p14:creationId xmlns:p14="http://schemas.microsoft.com/office/powerpoint/2010/main" val="171375766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243</a:t>
            </a:fld>
            <a:endParaRPr lang="de-DE"/>
          </a:p>
        </p:txBody>
      </p:sp>
    </p:spTree>
    <p:extLst>
      <p:ext uri="{BB962C8B-B14F-4D97-AF65-F5344CB8AC3E}">
        <p14:creationId xmlns:p14="http://schemas.microsoft.com/office/powerpoint/2010/main" val="186905141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244</a:t>
            </a:fld>
            <a:endParaRPr lang="de-DE"/>
          </a:p>
        </p:txBody>
      </p:sp>
    </p:spTree>
    <p:extLst>
      <p:ext uri="{BB962C8B-B14F-4D97-AF65-F5344CB8AC3E}">
        <p14:creationId xmlns:p14="http://schemas.microsoft.com/office/powerpoint/2010/main" val="212212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71</a:t>
            </a:fld>
            <a:endParaRPr lang="de-DE"/>
          </a:p>
        </p:txBody>
      </p:sp>
    </p:spTree>
    <p:extLst>
      <p:ext uri="{BB962C8B-B14F-4D97-AF65-F5344CB8AC3E}">
        <p14:creationId xmlns:p14="http://schemas.microsoft.com/office/powerpoint/2010/main" val="129422306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245</a:t>
            </a:fld>
            <a:endParaRPr lang="de-DE"/>
          </a:p>
        </p:txBody>
      </p:sp>
    </p:spTree>
    <p:extLst>
      <p:ext uri="{BB962C8B-B14F-4D97-AF65-F5344CB8AC3E}">
        <p14:creationId xmlns:p14="http://schemas.microsoft.com/office/powerpoint/2010/main" val="74592617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246</a:t>
            </a:fld>
            <a:endParaRPr lang="de-DE"/>
          </a:p>
        </p:txBody>
      </p:sp>
    </p:spTree>
    <p:extLst>
      <p:ext uri="{BB962C8B-B14F-4D97-AF65-F5344CB8AC3E}">
        <p14:creationId xmlns:p14="http://schemas.microsoft.com/office/powerpoint/2010/main" val="17028587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247</a:t>
            </a:fld>
            <a:endParaRPr lang="de-DE"/>
          </a:p>
        </p:txBody>
      </p:sp>
    </p:spTree>
    <p:extLst>
      <p:ext uri="{BB962C8B-B14F-4D97-AF65-F5344CB8AC3E}">
        <p14:creationId xmlns:p14="http://schemas.microsoft.com/office/powerpoint/2010/main" val="135199534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248</a:t>
            </a:fld>
            <a:endParaRPr lang="de-DE"/>
          </a:p>
        </p:txBody>
      </p:sp>
    </p:spTree>
    <p:extLst>
      <p:ext uri="{BB962C8B-B14F-4D97-AF65-F5344CB8AC3E}">
        <p14:creationId xmlns:p14="http://schemas.microsoft.com/office/powerpoint/2010/main" val="12987718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249</a:t>
            </a:fld>
            <a:endParaRPr lang="de-DE"/>
          </a:p>
        </p:txBody>
      </p:sp>
    </p:spTree>
    <p:extLst>
      <p:ext uri="{BB962C8B-B14F-4D97-AF65-F5344CB8AC3E}">
        <p14:creationId xmlns:p14="http://schemas.microsoft.com/office/powerpoint/2010/main" val="127306464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250</a:t>
            </a:fld>
            <a:endParaRPr lang="de-DE"/>
          </a:p>
        </p:txBody>
      </p:sp>
    </p:spTree>
    <p:extLst>
      <p:ext uri="{BB962C8B-B14F-4D97-AF65-F5344CB8AC3E}">
        <p14:creationId xmlns:p14="http://schemas.microsoft.com/office/powerpoint/2010/main" val="14886270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251</a:t>
            </a:fld>
            <a:endParaRPr lang="de-DE"/>
          </a:p>
        </p:txBody>
      </p:sp>
    </p:spTree>
    <p:extLst>
      <p:ext uri="{BB962C8B-B14F-4D97-AF65-F5344CB8AC3E}">
        <p14:creationId xmlns:p14="http://schemas.microsoft.com/office/powerpoint/2010/main" val="154645711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252</a:t>
            </a:fld>
            <a:endParaRPr lang="de-DE"/>
          </a:p>
        </p:txBody>
      </p:sp>
    </p:spTree>
    <p:extLst>
      <p:ext uri="{BB962C8B-B14F-4D97-AF65-F5344CB8AC3E}">
        <p14:creationId xmlns:p14="http://schemas.microsoft.com/office/powerpoint/2010/main" val="136884997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253</a:t>
            </a:fld>
            <a:endParaRPr lang="de-DE"/>
          </a:p>
        </p:txBody>
      </p:sp>
    </p:spTree>
    <p:extLst>
      <p:ext uri="{BB962C8B-B14F-4D97-AF65-F5344CB8AC3E}">
        <p14:creationId xmlns:p14="http://schemas.microsoft.com/office/powerpoint/2010/main" val="20861356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254</a:t>
            </a:fld>
            <a:endParaRPr lang="de-DE"/>
          </a:p>
        </p:txBody>
      </p:sp>
    </p:spTree>
    <p:extLst>
      <p:ext uri="{BB962C8B-B14F-4D97-AF65-F5344CB8AC3E}">
        <p14:creationId xmlns:p14="http://schemas.microsoft.com/office/powerpoint/2010/main" val="123453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72</a:t>
            </a:fld>
            <a:endParaRPr lang="de-DE"/>
          </a:p>
        </p:txBody>
      </p:sp>
    </p:spTree>
    <p:extLst>
      <p:ext uri="{BB962C8B-B14F-4D97-AF65-F5344CB8AC3E}">
        <p14:creationId xmlns:p14="http://schemas.microsoft.com/office/powerpoint/2010/main" val="142356162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255</a:t>
            </a:fld>
            <a:endParaRPr lang="de-DE"/>
          </a:p>
        </p:txBody>
      </p:sp>
    </p:spTree>
    <p:extLst>
      <p:ext uri="{BB962C8B-B14F-4D97-AF65-F5344CB8AC3E}">
        <p14:creationId xmlns:p14="http://schemas.microsoft.com/office/powerpoint/2010/main" val="47618182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256</a:t>
            </a:fld>
            <a:endParaRPr lang="de-DE"/>
          </a:p>
        </p:txBody>
      </p:sp>
    </p:spTree>
    <p:extLst>
      <p:ext uri="{BB962C8B-B14F-4D97-AF65-F5344CB8AC3E}">
        <p14:creationId xmlns:p14="http://schemas.microsoft.com/office/powerpoint/2010/main" val="176816206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257</a:t>
            </a:fld>
            <a:endParaRPr lang="de-DE"/>
          </a:p>
        </p:txBody>
      </p:sp>
    </p:spTree>
    <p:extLst>
      <p:ext uri="{BB962C8B-B14F-4D97-AF65-F5344CB8AC3E}">
        <p14:creationId xmlns:p14="http://schemas.microsoft.com/office/powerpoint/2010/main" val="182414550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258</a:t>
            </a:fld>
            <a:endParaRPr lang="de-DE"/>
          </a:p>
        </p:txBody>
      </p:sp>
    </p:spTree>
    <p:extLst>
      <p:ext uri="{BB962C8B-B14F-4D97-AF65-F5344CB8AC3E}">
        <p14:creationId xmlns:p14="http://schemas.microsoft.com/office/powerpoint/2010/main" val="166974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73</a:t>
            </a:fld>
            <a:endParaRPr lang="de-DE"/>
          </a:p>
        </p:txBody>
      </p:sp>
    </p:spTree>
    <p:extLst>
      <p:ext uri="{BB962C8B-B14F-4D97-AF65-F5344CB8AC3E}">
        <p14:creationId xmlns:p14="http://schemas.microsoft.com/office/powerpoint/2010/main" val="179683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2</a:t>
            </a:fld>
            <a:endParaRPr lang="de-DE"/>
          </a:p>
        </p:txBody>
      </p:sp>
    </p:spTree>
    <p:extLst>
      <p:ext uri="{BB962C8B-B14F-4D97-AF65-F5344CB8AC3E}">
        <p14:creationId xmlns:p14="http://schemas.microsoft.com/office/powerpoint/2010/main" val="378653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74</a:t>
            </a:fld>
            <a:endParaRPr lang="de-DE"/>
          </a:p>
        </p:txBody>
      </p:sp>
    </p:spTree>
    <p:extLst>
      <p:ext uri="{BB962C8B-B14F-4D97-AF65-F5344CB8AC3E}">
        <p14:creationId xmlns:p14="http://schemas.microsoft.com/office/powerpoint/2010/main" val="17488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75</a:t>
            </a:fld>
            <a:endParaRPr lang="de-DE"/>
          </a:p>
        </p:txBody>
      </p:sp>
    </p:spTree>
    <p:extLst>
      <p:ext uri="{BB962C8B-B14F-4D97-AF65-F5344CB8AC3E}">
        <p14:creationId xmlns:p14="http://schemas.microsoft.com/office/powerpoint/2010/main" val="185341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76</a:t>
            </a:fld>
            <a:endParaRPr lang="de-DE"/>
          </a:p>
        </p:txBody>
      </p:sp>
    </p:spTree>
    <p:extLst>
      <p:ext uri="{BB962C8B-B14F-4D97-AF65-F5344CB8AC3E}">
        <p14:creationId xmlns:p14="http://schemas.microsoft.com/office/powerpoint/2010/main" val="1184848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77</a:t>
            </a:fld>
            <a:endParaRPr lang="de-DE"/>
          </a:p>
        </p:txBody>
      </p:sp>
    </p:spTree>
    <p:extLst>
      <p:ext uri="{BB962C8B-B14F-4D97-AF65-F5344CB8AC3E}">
        <p14:creationId xmlns:p14="http://schemas.microsoft.com/office/powerpoint/2010/main" val="8914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78</a:t>
            </a:fld>
            <a:endParaRPr lang="de-DE"/>
          </a:p>
        </p:txBody>
      </p:sp>
    </p:spTree>
    <p:extLst>
      <p:ext uri="{BB962C8B-B14F-4D97-AF65-F5344CB8AC3E}">
        <p14:creationId xmlns:p14="http://schemas.microsoft.com/office/powerpoint/2010/main" val="1228579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79</a:t>
            </a:fld>
            <a:endParaRPr lang="de-DE"/>
          </a:p>
        </p:txBody>
      </p:sp>
    </p:spTree>
    <p:extLst>
      <p:ext uri="{BB962C8B-B14F-4D97-AF65-F5344CB8AC3E}">
        <p14:creationId xmlns:p14="http://schemas.microsoft.com/office/powerpoint/2010/main" val="95026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80</a:t>
            </a:fld>
            <a:endParaRPr lang="de-DE"/>
          </a:p>
        </p:txBody>
      </p:sp>
    </p:spTree>
    <p:extLst>
      <p:ext uri="{BB962C8B-B14F-4D97-AF65-F5344CB8AC3E}">
        <p14:creationId xmlns:p14="http://schemas.microsoft.com/office/powerpoint/2010/main" val="205417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81</a:t>
            </a:fld>
            <a:endParaRPr lang="de-DE"/>
          </a:p>
        </p:txBody>
      </p:sp>
    </p:spTree>
    <p:extLst>
      <p:ext uri="{BB962C8B-B14F-4D97-AF65-F5344CB8AC3E}">
        <p14:creationId xmlns:p14="http://schemas.microsoft.com/office/powerpoint/2010/main" val="284947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82</a:t>
            </a:fld>
            <a:endParaRPr lang="de-DE"/>
          </a:p>
        </p:txBody>
      </p:sp>
    </p:spTree>
    <p:extLst>
      <p:ext uri="{BB962C8B-B14F-4D97-AF65-F5344CB8AC3E}">
        <p14:creationId xmlns:p14="http://schemas.microsoft.com/office/powerpoint/2010/main" val="12489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83</a:t>
            </a:fld>
            <a:endParaRPr lang="de-DE"/>
          </a:p>
        </p:txBody>
      </p:sp>
    </p:spTree>
    <p:extLst>
      <p:ext uri="{BB962C8B-B14F-4D97-AF65-F5344CB8AC3E}">
        <p14:creationId xmlns:p14="http://schemas.microsoft.com/office/powerpoint/2010/main" val="162887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3</a:t>
            </a:fld>
            <a:endParaRPr lang="de-DE"/>
          </a:p>
        </p:txBody>
      </p:sp>
    </p:spTree>
    <p:extLst>
      <p:ext uri="{BB962C8B-B14F-4D97-AF65-F5344CB8AC3E}">
        <p14:creationId xmlns:p14="http://schemas.microsoft.com/office/powerpoint/2010/main" val="21152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84</a:t>
            </a:fld>
            <a:endParaRPr lang="de-DE"/>
          </a:p>
        </p:txBody>
      </p:sp>
    </p:spTree>
    <p:extLst>
      <p:ext uri="{BB962C8B-B14F-4D97-AF65-F5344CB8AC3E}">
        <p14:creationId xmlns:p14="http://schemas.microsoft.com/office/powerpoint/2010/main" val="2121163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85</a:t>
            </a:fld>
            <a:endParaRPr lang="de-DE"/>
          </a:p>
        </p:txBody>
      </p:sp>
    </p:spTree>
    <p:extLst>
      <p:ext uri="{BB962C8B-B14F-4D97-AF65-F5344CB8AC3E}">
        <p14:creationId xmlns:p14="http://schemas.microsoft.com/office/powerpoint/2010/main" val="159639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86</a:t>
            </a:fld>
            <a:endParaRPr lang="de-DE"/>
          </a:p>
        </p:txBody>
      </p:sp>
    </p:spTree>
    <p:extLst>
      <p:ext uri="{BB962C8B-B14F-4D97-AF65-F5344CB8AC3E}">
        <p14:creationId xmlns:p14="http://schemas.microsoft.com/office/powerpoint/2010/main" val="16111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87</a:t>
            </a:fld>
            <a:endParaRPr lang="de-DE"/>
          </a:p>
        </p:txBody>
      </p:sp>
    </p:spTree>
    <p:extLst>
      <p:ext uri="{BB962C8B-B14F-4D97-AF65-F5344CB8AC3E}">
        <p14:creationId xmlns:p14="http://schemas.microsoft.com/office/powerpoint/2010/main" val="1985022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88</a:t>
            </a:fld>
            <a:endParaRPr lang="de-DE"/>
          </a:p>
        </p:txBody>
      </p:sp>
    </p:spTree>
    <p:extLst>
      <p:ext uri="{BB962C8B-B14F-4D97-AF65-F5344CB8AC3E}">
        <p14:creationId xmlns:p14="http://schemas.microsoft.com/office/powerpoint/2010/main" val="1910586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89</a:t>
            </a:fld>
            <a:endParaRPr lang="de-DE"/>
          </a:p>
        </p:txBody>
      </p:sp>
    </p:spTree>
    <p:extLst>
      <p:ext uri="{BB962C8B-B14F-4D97-AF65-F5344CB8AC3E}">
        <p14:creationId xmlns:p14="http://schemas.microsoft.com/office/powerpoint/2010/main" val="1647401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90</a:t>
            </a:fld>
            <a:endParaRPr lang="de-DE"/>
          </a:p>
        </p:txBody>
      </p:sp>
    </p:spTree>
    <p:extLst>
      <p:ext uri="{BB962C8B-B14F-4D97-AF65-F5344CB8AC3E}">
        <p14:creationId xmlns:p14="http://schemas.microsoft.com/office/powerpoint/2010/main" val="772696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91</a:t>
            </a:fld>
            <a:endParaRPr lang="de-DE"/>
          </a:p>
        </p:txBody>
      </p:sp>
    </p:spTree>
    <p:extLst>
      <p:ext uri="{BB962C8B-B14F-4D97-AF65-F5344CB8AC3E}">
        <p14:creationId xmlns:p14="http://schemas.microsoft.com/office/powerpoint/2010/main" val="974442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92</a:t>
            </a:fld>
            <a:endParaRPr lang="de-DE"/>
          </a:p>
        </p:txBody>
      </p:sp>
    </p:spTree>
    <p:extLst>
      <p:ext uri="{BB962C8B-B14F-4D97-AF65-F5344CB8AC3E}">
        <p14:creationId xmlns:p14="http://schemas.microsoft.com/office/powerpoint/2010/main" val="810584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93</a:t>
            </a:fld>
            <a:endParaRPr lang="de-DE"/>
          </a:p>
        </p:txBody>
      </p:sp>
    </p:spTree>
    <p:extLst>
      <p:ext uri="{BB962C8B-B14F-4D97-AF65-F5344CB8AC3E}">
        <p14:creationId xmlns:p14="http://schemas.microsoft.com/office/powerpoint/2010/main" val="109621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5</a:t>
            </a:fld>
            <a:endParaRPr lang="de-DE"/>
          </a:p>
        </p:txBody>
      </p:sp>
    </p:spTree>
    <p:extLst>
      <p:ext uri="{BB962C8B-B14F-4D97-AF65-F5344CB8AC3E}">
        <p14:creationId xmlns:p14="http://schemas.microsoft.com/office/powerpoint/2010/main" val="2566689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94</a:t>
            </a:fld>
            <a:endParaRPr lang="de-DE"/>
          </a:p>
        </p:txBody>
      </p:sp>
    </p:spTree>
    <p:extLst>
      <p:ext uri="{BB962C8B-B14F-4D97-AF65-F5344CB8AC3E}">
        <p14:creationId xmlns:p14="http://schemas.microsoft.com/office/powerpoint/2010/main" val="83572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95</a:t>
            </a:fld>
            <a:endParaRPr lang="de-DE"/>
          </a:p>
        </p:txBody>
      </p:sp>
    </p:spTree>
    <p:extLst>
      <p:ext uri="{BB962C8B-B14F-4D97-AF65-F5344CB8AC3E}">
        <p14:creationId xmlns:p14="http://schemas.microsoft.com/office/powerpoint/2010/main" val="1149209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96</a:t>
            </a:fld>
            <a:endParaRPr lang="de-DE"/>
          </a:p>
        </p:txBody>
      </p:sp>
    </p:spTree>
    <p:extLst>
      <p:ext uri="{BB962C8B-B14F-4D97-AF65-F5344CB8AC3E}">
        <p14:creationId xmlns:p14="http://schemas.microsoft.com/office/powerpoint/2010/main" val="1266364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97</a:t>
            </a:fld>
            <a:endParaRPr lang="de-DE"/>
          </a:p>
        </p:txBody>
      </p:sp>
    </p:spTree>
    <p:extLst>
      <p:ext uri="{BB962C8B-B14F-4D97-AF65-F5344CB8AC3E}">
        <p14:creationId xmlns:p14="http://schemas.microsoft.com/office/powerpoint/2010/main" val="1117335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98</a:t>
            </a:fld>
            <a:endParaRPr lang="de-DE"/>
          </a:p>
        </p:txBody>
      </p:sp>
    </p:spTree>
    <p:extLst>
      <p:ext uri="{BB962C8B-B14F-4D97-AF65-F5344CB8AC3E}">
        <p14:creationId xmlns:p14="http://schemas.microsoft.com/office/powerpoint/2010/main" val="1117169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99</a:t>
            </a:fld>
            <a:endParaRPr lang="de-DE"/>
          </a:p>
        </p:txBody>
      </p:sp>
    </p:spTree>
    <p:extLst>
      <p:ext uri="{BB962C8B-B14F-4D97-AF65-F5344CB8AC3E}">
        <p14:creationId xmlns:p14="http://schemas.microsoft.com/office/powerpoint/2010/main" val="1012063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100</a:t>
            </a:fld>
            <a:endParaRPr lang="de-DE"/>
          </a:p>
        </p:txBody>
      </p:sp>
    </p:spTree>
    <p:extLst>
      <p:ext uri="{BB962C8B-B14F-4D97-AF65-F5344CB8AC3E}">
        <p14:creationId xmlns:p14="http://schemas.microsoft.com/office/powerpoint/2010/main" val="1439907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101</a:t>
            </a:fld>
            <a:endParaRPr lang="de-DE"/>
          </a:p>
        </p:txBody>
      </p:sp>
    </p:spTree>
    <p:extLst>
      <p:ext uri="{BB962C8B-B14F-4D97-AF65-F5344CB8AC3E}">
        <p14:creationId xmlns:p14="http://schemas.microsoft.com/office/powerpoint/2010/main" val="1524340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102</a:t>
            </a:fld>
            <a:endParaRPr lang="de-DE"/>
          </a:p>
        </p:txBody>
      </p:sp>
    </p:spTree>
    <p:extLst>
      <p:ext uri="{BB962C8B-B14F-4D97-AF65-F5344CB8AC3E}">
        <p14:creationId xmlns:p14="http://schemas.microsoft.com/office/powerpoint/2010/main" val="693766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103</a:t>
            </a:fld>
            <a:endParaRPr lang="de-DE"/>
          </a:p>
        </p:txBody>
      </p:sp>
    </p:spTree>
    <p:extLst>
      <p:ext uri="{BB962C8B-B14F-4D97-AF65-F5344CB8AC3E}">
        <p14:creationId xmlns:p14="http://schemas.microsoft.com/office/powerpoint/2010/main" val="189617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7</a:t>
            </a:fld>
            <a:endParaRPr lang="de-DE"/>
          </a:p>
        </p:txBody>
      </p:sp>
    </p:spTree>
    <p:extLst>
      <p:ext uri="{BB962C8B-B14F-4D97-AF65-F5344CB8AC3E}">
        <p14:creationId xmlns:p14="http://schemas.microsoft.com/office/powerpoint/2010/main" val="3177142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104</a:t>
            </a:fld>
            <a:endParaRPr lang="de-DE"/>
          </a:p>
        </p:txBody>
      </p:sp>
    </p:spTree>
    <p:extLst>
      <p:ext uri="{BB962C8B-B14F-4D97-AF65-F5344CB8AC3E}">
        <p14:creationId xmlns:p14="http://schemas.microsoft.com/office/powerpoint/2010/main" val="1975904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105</a:t>
            </a:fld>
            <a:endParaRPr lang="de-DE"/>
          </a:p>
        </p:txBody>
      </p:sp>
    </p:spTree>
    <p:extLst>
      <p:ext uri="{BB962C8B-B14F-4D97-AF65-F5344CB8AC3E}">
        <p14:creationId xmlns:p14="http://schemas.microsoft.com/office/powerpoint/2010/main" val="4432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106</a:t>
            </a:fld>
            <a:endParaRPr lang="de-DE"/>
          </a:p>
        </p:txBody>
      </p:sp>
    </p:spTree>
    <p:extLst>
      <p:ext uri="{BB962C8B-B14F-4D97-AF65-F5344CB8AC3E}">
        <p14:creationId xmlns:p14="http://schemas.microsoft.com/office/powerpoint/2010/main" val="476398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107</a:t>
            </a:fld>
            <a:endParaRPr lang="de-DE"/>
          </a:p>
        </p:txBody>
      </p:sp>
    </p:spTree>
    <p:extLst>
      <p:ext uri="{BB962C8B-B14F-4D97-AF65-F5344CB8AC3E}">
        <p14:creationId xmlns:p14="http://schemas.microsoft.com/office/powerpoint/2010/main" val="134456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108</a:t>
            </a:fld>
            <a:endParaRPr lang="de-DE"/>
          </a:p>
        </p:txBody>
      </p:sp>
    </p:spTree>
    <p:extLst>
      <p:ext uri="{BB962C8B-B14F-4D97-AF65-F5344CB8AC3E}">
        <p14:creationId xmlns:p14="http://schemas.microsoft.com/office/powerpoint/2010/main" val="1881990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109</a:t>
            </a:fld>
            <a:endParaRPr lang="de-DE"/>
          </a:p>
        </p:txBody>
      </p:sp>
    </p:spTree>
    <p:extLst>
      <p:ext uri="{BB962C8B-B14F-4D97-AF65-F5344CB8AC3E}">
        <p14:creationId xmlns:p14="http://schemas.microsoft.com/office/powerpoint/2010/main" val="768119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110</a:t>
            </a:fld>
            <a:endParaRPr lang="de-DE"/>
          </a:p>
        </p:txBody>
      </p:sp>
    </p:spTree>
    <p:extLst>
      <p:ext uri="{BB962C8B-B14F-4D97-AF65-F5344CB8AC3E}">
        <p14:creationId xmlns:p14="http://schemas.microsoft.com/office/powerpoint/2010/main" val="330818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111</a:t>
            </a:fld>
            <a:endParaRPr lang="de-DE"/>
          </a:p>
        </p:txBody>
      </p:sp>
    </p:spTree>
    <p:extLst>
      <p:ext uri="{BB962C8B-B14F-4D97-AF65-F5344CB8AC3E}">
        <p14:creationId xmlns:p14="http://schemas.microsoft.com/office/powerpoint/2010/main" val="1256942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112</a:t>
            </a:fld>
            <a:endParaRPr lang="de-DE"/>
          </a:p>
        </p:txBody>
      </p:sp>
    </p:spTree>
    <p:extLst>
      <p:ext uri="{BB962C8B-B14F-4D97-AF65-F5344CB8AC3E}">
        <p14:creationId xmlns:p14="http://schemas.microsoft.com/office/powerpoint/2010/main" val="1367532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113</a:t>
            </a:fld>
            <a:endParaRPr lang="de-DE"/>
          </a:p>
        </p:txBody>
      </p:sp>
    </p:spTree>
    <p:extLst>
      <p:ext uri="{BB962C8B-B14F-4D97-AF65-F5344CB8AC3E}">
        <p14:creationId xmlns:p14="http://schemas.microsoft.com/office/powerpoint/2010/main" val="86561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11</a:t>
            </a:fld>
            <a:endParaRPr lang="de-DE"/>
          </a:p>
        </p:txBody>
      </p:sp>
    </p:spTree>
    <p:extLst>
      <p:ext uri="{BB962C8B-B14F-4D97-AF65-F5344CB8AC3E}">
        <p14:creationId xmlns:p14="http://schemas.microsoft.com/office/powerpoint/2010/main" val="52179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114</a:t>
            </a:fld>
            <a:endParaRPr lang="de-DE"/>
          </a:p>
        </p:txBody>
      </p:sp>
    </p:spTree>
    <p:extLst>
      <p:ext uri="{BB962C8B-B14F-4D97-AF65-F5344CB8AC3E}">
        <p14:creationId xmlns:p14="http://schemas.microsoft.com/office/powerpoint/2010/main" val="608147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115</a:t>
            </a:fld>
            <a:endParaRPr lang="de-DE"/>
          </a:p>
        </p:txBody>
      </p:sp>
    </p:spTree>
    <p:extLst>
      <p:ext uri="{BB962C8B-B14F-4D97-AF65-F5344CB8AC3E}">
        <p14:creationId xmlns:p14="http://schemas.microsoft.com/office/powerpoint/2010/main" val="1939599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116</a:t>
            </a:fld>
            <a:endParaRPr lang="de-DE"/>
          </a:p>
        </p:txBody>
      </p:sp>
    </p:spTree>
    <p:extLst>
      <p:ext uri="{BB962C8B-B14F-4D97-AF65-F5344CB8AC3E}">
        <p14:creationId xmlns:p14="http://schemas.microsoft.com/office/powerpoint/2010/main" val="8627369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117</a:t>
            </a:fld>
            <a:endParaRPr lang="de-DE"/>
          </a:p>
        </p:txBody>
      </p:sp>
    </p:spTree>
    <p:extLst>
      <p:ext uri="{BB962C8B-B14F-4D97-AF65-F5344CB8AC3E}">
        <p14:creationId xmlns:p14="http://schemas.microsoft.com/office/powerpoint/2010/main" val="8156127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118</a:t>
            </a:fld>
            <a:endParaRPr lang="de-DE"/>
          </a:p>
        </p:txBody>
      </p:sp>
    </p:spTree>
    <p:extLst>
      <p:ext uri="{BB962C8B-B14F-4D97-AF65-F5344CB8AC3E}">
        <p14:creationId xmlns:p14="http://schemas.microsoft.com/office/powerpoint/2010/main" val="40450371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119</a:t>
            </a:fld>
            <a:endParaRPr lang="de-DE"/>
          </a:p>
        </p:txBody>
      </p:sp>
    </p:spTree>
    <p:extLst>
      <p:ext uri="{BB962C8B-B14F-4D97-AF65-F5344CB8AC3E}">
        <p14:creationId xmlns:p14="http://schemas.microsoft.com/office/powerpoint/2010/main" val="1491911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120</a:t>
            </a:fld>
            <a:endParaRPr lang="de-DE"/>
          </a:p>
        </p:txBody>
      </p:sp>
    </p:spTree>
    <p:extLst>
      <p:ext uri="{BB962C8B-B14F-4D97-AF65-F5344CB8AC3E}">
        <p14:creationId xmlns:p14="http://schemas.microsoft.com/office/powerpoint/2010/main" val="323924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121</a:t>
            </a:fld>
            <a:endParaRPr lang="de-DE"/>
          </a:p>
        </p:txBody>
      </p:sp>
    </p:spTree>
    <p:extLst>
      <p:ext uri="{BB962C8B-B14F-4D97-AF65-F5344CB8AC3E}">
        <p14:creationId xmlns:p14="http://schemas.microsoft.com/office/powerpoint/2010/main" val="514047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123</a:t>
            </a:fld>
            <a:endParaRPr lang="de-DE"/>
          </a:p>
        </p:txBody>
      </p:sp>
    </p:spTree>
    <p:extLst>
      <p:ext uri="{BB962C8B-B14F-4D97-AF65-F5344CB8AC3E}">
        <p14:creationId xmlns:p14="http://schemas.microsoft.com/office/powerpoint/2010/main" val="190348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124</a:t>
            </a:fld>
            <a:endParaRPr lang="de-DE"/>
          </a:p>
        </p:txBody>
      </p:sp>
    </p:spTree>
    <p:extLst>
      <p:ext uri="{BB962C8B-B14F-4D97-AF65-F5344CB8AC3E}">
        <p14:creationId xmlns:p14="http://schemas.microsoft.com/office/powerpoint/2010/main" val="76018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12</a:t>
            </a:fld>
            <a:endParaRPr lang="de-DE"/>
          </a:p>
        </p:txBody>
      </p:sp>
    </p:spTree>
    <p:extLst>
      <p:ext uri="{BB962C8B-B14F-4D97-AF65-F5344CB8AC3E}">
        <p14:creationId xmlns:p14="http://schemas.microsoft.com/office/powerpoint/2010/main" val="12122262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125</a:t>
            </a:fld>
            <a:endParaRPr lang="de-DE"/>
          </a:p>
        </p:txBody>
      </p:sp>
    </p:spTree>
    <p:extLst>
      <p:ext uri="{BB962C8B-B14F-4D97-AF65-F5344CB8AC3E}">
        <p14:creationId xmlns:p14="http://schemas.microsoft.com/office/powerpoint/2010/main" val="653023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126</a:t>
            </a:fld>
            <a:endParaRPr lang="de-DE"/>
          </a:p>
        </p:txBody>
      </p:sp>
    </p:spTree>
    <p:extLst>
      <p:ext uri="{BB962C8B-B14F-4D97-AF65-F5344CB8AC3E}">
        <p14:creationId xmlns:p14="http://schemas.microsoft.com/office/powerpoint/2010/main" val="1396221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127</a:t>
            </a:fld>
            <a:endParaRPr lang="de-DE"/>
          </a:p>
        </p:txBody>
      </p:sp>
    </p:spTree>
    <p:extLst>
      <p:ext uri="{BB962C8B-B14F-4D97-AF65-F5344CB8AC3E}">
        <p14:creationId xmlns:p14="http://schemas.microsoft.com/office/powerpoint/2010/main" val="7162202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128</a:t>
            </a:fld>
            <a:endParaRPr lang="de-DE"/>
          </a:p>
        </p:txBody>
      </p:sp>
    </p:spTree>
    <p:extLst>
      <p:ext uri="{BB962C8B-B14F-4D97-AF65-F5344CB8AC3E}">
        <p14:creationId xmlns:p14="http://schemas.microsoft.com/office/powerpoint/2010/main" val="1018837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129</a:t>
            </a:fld>
            <a:endParaRPr lang="de-DE"/>
          </a:p>
        </p:txBody>
      </p:sp>
    </p:spTree>
    <p:extLst>
      <p:ext uri="{BB962C8B-B14F-4D97-AF65-F5344CB8AC3E}">
        <p14:creationId xmlns:p14="http://schemas.microsoft.com/office/powerpoint/2010/main" val="145924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130</a:t>
            </a:fld>
            <a:endParaRPr lang="de-DE"/>
          </a:p>
        </p:txBody>
      </p:sp>
    </p:spTree>
    <p:extLst>
      <p:ext uri="{BB962C8B-B14F-4D97-AF65-F5344CB8AC3E}">
        <p14:creationId xmlns:p14="http://schemas.microsoft.com/office/powerpoint/2010/main" val="17952067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131</a:t>
            </a:fld>
            <a:endParaRPr lang="de-DE"/>
          </a:p>
        </p:txBody>
      </p:sp>
    </p:spTree>
    <p:extLst>
      <p:ext uri="{BB962C8B-B14F-4D97-AF65-F5344CB8AC3E}">
        <p14:creationId xmlns:p14="http://schemas.microsoft.com/office/powerpoint/2010/main" val="5533903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132</a:t>
            </a:fld>
            <a:endParaRPr lang="de-DE"/>
          </a:p>
        </p:txBody>
      </p:sp>
    </p:spTree>
    <p:extLst>
      <p:ext uri="{BB962C8B-B14F-4D97-AF65-F5344CB8AC3E}">
        <p14:creationId xmlns:p14="http://schemas.microsoft.com/office/powerpoint/2010/main" val="1549519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134</a:t>
            </a:fld>
            <a:endParaRPr lang="de-DE"/>
          </a:p>
        </p:txBody>
      </p:sp>
    </p:spTree>
    <p:extLst>
      <p:ext uri="{BB962C8B-B14F-4D97-AF65-F5344CB8AC3E}">
        <p14:creationId xmlns:p14="http://schemas.microsoft.com/office/powerpoint/2010/main" val="1299636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135</a:t>
            </a:fld>
            <a:endParaRPr lang="de-DE"/>
          </a:p>
        </p:txBody>
      </p:sp>
    </p:spTree>
    <p:extLst>
      <p:ext uri="{BB962C8B-B14F-4D97-AF65-F5344CB8AC3E}">
        <p14:creationId xmlns:p14="http://schemas.microsoft.com/office/powerpoint/2010/main" val="306282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13</a:t>
            </a:fld>
            <a:endParaRPr lang="de-DE"/>
          </a:p>
        </p:txBody>
      </p:sp>
    </p:spTree>
    <p:extLst>
      <p:ext uri="{BB962C8B-B14F-4D97-AF65-F5344CB8AC3E}">
        <p14:creationId xmlns:p14="http://schemas.microsoft.com/office/powerpoint/2010/main" val="34832074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136</a:t>
            </a:fld>
            <a:endParaRPr lang="de-DE"/>
          </a:p>
        </p:txBody>
      </p:sp>
    </p:spTree>
    <p:extLst>
      <p:ext uri="{BB962C8B-B14F-4D97-AF65-F5344CB8AC3E}">
        <p14:creationId xmlns:p14="http://schemas.microsoft.com/office/powerpoint/2010/main" val="4548149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137</a:t>
            </a:fld>
            <a:endParaRPr lang="de-DE"/>
          </a:p>
        </p:txBody>
      </p:sp>
    </p:spTree>
    <p:extLst>
      <p:ext uri="{BB962C8B-B14F-4D97-AF65-F5344CB8AC3E}">
        <p14:creationId xmlns:p14="http://schemas.microsoft.com/office/powerpoint/2010/main" val="1969634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138</a:t>
            </a:fld>
            <a:endParaRPr lang="de-DE"/>
          </a:p>
        </p:txBody>
      </p:sp>
    </p:spTree>
    <p:extLst>
      <p:ext uri="{BB962C8B-B14F-4D97-AF65-F5344CB8AC3E}">
        <p14:creationId xmlns:p14="http://schemas.microsoft.com/office/powerpoint/2010/main" val="6304808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139</a:t>
            </a:fld>
            <a:endParaRPr lang="de-DE"/>
          </a:p>
        </p:txBody>
      </p:sp>
    </p:spTree>
    <p:extLst>
      <p:ext uri="{BB962C8B-B14F-4D97-AF65-F5344CB8AC3E}">
        <p14:creationId xmlns:p14="http://schemas.microsoft.com/office/powerpoint/2010/main" val="4565188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140</a:t>
            </a:fld>
            <a:endParaRPr lang="de-DE"/>
          </a:p>
        </p:txBody>
      </p:sp>
    </p:spTree>
    <p:extLst>
      <p:ext uri="{BB962C8B-B14F-4D97-AF65-F5344CB8AC3E}">
        <p14:creationId xmlns:p14="http://schemas.microsoft.com/office/powerpoint/2010/main" val="17438068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141</a:t>
            </a:fld>
            <a:endParaRPr lang="de-DE"/>
          </a:p>
        </p:txBody>
      </p:sp>
    </p:spTree>
    <p:extLst>
      <p:ext uri="{BB962C8B-B14F-4D97-AF65-F5344CB8AC3E}">
        <p14:creationId xmlns:p14="http://schemas.microsoft.com/office/powerpoint/2010/main" val="772500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142</a:t>
            </a:fld>
            <a:endParaRPr lang="de-DE"/>
          </a:p>
        </p:txBody>
      </p:sp>
    </p:spTree>
    <p:extLst>
      <p:ext uri="{BB962C8B-B14F-4D97-AF65-F5344CB8AC3E}">
        <p14:creationId xmlns:p14="http://schemas.microsoft.com/office/powerpoint/2010/main" val="19154928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E60D74-6AAA-45F5-A4C8-8BBD9A6FA74A}" type="slidenum">
              <a:rPr lang="de-DE" smtClean="0"/>
              <a:t>143</a:t>
            </a:fld>
            <a:endParaRPr lang="de-DE"/>
          </a:p>
        </p:txBody>
      </p:sp>
    </p:spTree>
    <p:extLst>
      <p:ext uri="{BB962C8B-B14F-4D97-AF65-F5344CB8AC3E}">
        <p14:creationId xmlns:p14="http://schemas.microsoft.com/office/powerpoint/2010/main" val="18821602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146</a:t>
            </a:fld>
            <a:endParaRPr lang="de-DE"/>
          </a:p>
        </p:txBody>
      </p:sp>
    </p:spTree>
    <p:extLst>
      <p:ext uri="{BB962C8B-B14F-4D97-AF65-F5344CB8AC3E}">
        <p14:creationId xmlns:p14="http://schemas.microsoft.com/office/powerpoint/2010/main" val="15764733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147</a:t>
            </a:fld>
            <a:endParaRPr lang="de-DE"/>
          </a:p>
        </p:txBody>
      </p:sp>
    </p:spTree>
    <p:extLst>
      <p:ext uri="{BB962C8B-B14F-4D97-AF65-F5344CB8AC3E}">
        <p14:creationId xmlns:p14="http://schemas.microsoft.com/office/powerpoint/2010/main" val="37946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14</a:t>
            </a:fld>
            <a:endParaRPr lang="de-DE"/>
          </a:p>
        </p:txBody>
      </p:sp>
    </p:spTree>
    <p:extLst>
      <p:ext uri="{BB962C8B-B14F-4D97-AF65-F5344CB8AC3E}">
        <p14:creationId xmlns:p14="http://schemas.microsoft.com/office/powerpoint/2010/main" val="19621594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148</a:t>
            </a:fld>
            <a:endParaRPr lang="de-DE"/>
          </a:p>
        </p:txBody>
      </p:sp>
    </p:spTree>
    <p:extLst>
      <p:ext uri="{BB962C8B-B14F-4D97-AF65-F5344CB8AC3E}">
        <p14:creationId xmlns:p14="http://schemas.microsoft.com/office/powerpoint/2010/main" val="3985594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149</a:t>
            </a:fld>
            <a:endParaRPr lang="de-DE"/>
          </a:p>
        </p:txBody>
      </p:sp>
    </p:spTree>
    <p:extLst>
      <p:ext uri="{BB962C8B-B14F-4D97-AF65-F5344CB8AC3E}">
        <p14:creationId xmlns:p14="http://schemas.microsoft.com/office/powerpoint/2010/main" val="6211502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150</a:t>
            </a:fld>
            <a:endParaRPr lang="de-DE"/>
          </a:p>
        </p:txBody>
      </p:sp>
    </p:spTree>
    <p:extLst>
      <p:ext uri="{BB962C8B-B14F-4D97-AF65-F5344CB8AC3E}">
        <p14:creationId xmlns:p14="http://schemas.microsoft.com/office/powerpoint/2010/main" val="5195206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151</a:t>
            </a:fld>
            <a:endParaRPr lang="de-DE"/>
          </a:p>
        </p:txBody>
      </p:sp>
    </p:spTree>
    <p:extLst>
      <p:ext uri="{BB962C8B-B14F-4D97-AF65-F5344CB8AC3E}">
        <p14:creationId xmlns:p14="http://schemas.microsoft.com/office/powerpoint/2010/main" val="16752832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152</a:t>
            </a:fld>
            <a:endParaRPr lang="de-DE"/>
          </a:p>
        </p:txBody>
      </p:sp>
    </p:spTree>
    <p:extLst>
      <p:ext uri="{BB962C8B-B14F-4D97-AF65-F5344CB8AC3E}">
        <p14:creationId xmlns:p14="http://schemas.microsoft.com/office/powerpoint/2010/main" val="794975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153</a:t>
            </a:fld>
            <a:endParaRPr lang="de-DE"/>
          </a:p>
        </p:txBody>
      </p:sp>
    </p:spTree>
    <p:extLst>
      <p:ext uri="{BB962C8B-B14F-4D97-AF65-F5344CB8AC3E}">
        <p14:creationId xmlns:p14="http://schemas.microsoft.com/office/powerpoint/2010/main" val="332029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154</a:t>
            </a:fld>
            <a:endParaRPr lang="de-DE"/>
          </a:p>
        </p:txBody>
      </p:sp>
    </p:spTree>
    <p:extLst>
      <p:ext uri="{BB962C8B-B14F-4D97-AF65-F5344CB8AC3E}">
        <p14:creationId xmlns:p14="http://schemas.microsoft.com/office/powerpoint/2010/main" val="16243021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155</a:t>
            </a:fld>
            <a:endParaRPr lang="de-DE"/>
          </a:p>
        </p:txBody>
      </p:sp>
    </p:spTree>
    <p:extLst>
      <p:ext uri="{BB962C8B-B14F-4D97-AF65-F5344CB8AC3E}">
        <p14:creationId xmlns:p14="http://schemas.microsoft.com/office/powerpoint/2010/main" val="11863035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156</a:t>
            </a:fld>
            <a:endParaRPr lang="de-DE"/>
          </a:p>
        </p:txBody>
      </p:sp>
    </p:spTree>
    <p:extLst>
      <p:ext uri="{BB962C8B-B14F-4D97-AF65-F5344CB8AC3E}">
        <p14:creationId xmlns:p14="http://schemas.microsoft.com/office/powerpoint/2010/main" val="9633999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E60D74-6AAA-45F5-A4C8-8BBD9A6FA74A}" type="slidenum">
              <a:rPr lang="de-DE" smtClean="0"/>
              <a:t>157</a:t>
            </a:fld>
            <a:endParaRPr lang="de-DE"/>
          </a:p>
        </p:txBody>
      </p:sp>
    </p:spTree>
    <p:extLst>
      <p:ext uri="{BB962C8B-B14F-4D97-AF65-F5344CB8AC3E}">
        <p14:creationId xmlns:p14="http://schemas.microsoft.com/office/powerpoint/2010/main" val="2067461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33846" y="1444477"/>
            <a:ext cx="6863196" cy="2387600"/>
          </a:xfrm>
          <a:prstGeom prst="rect">
            <a:avLst/>
          </a:prstGeom>
        </p:spPr>
        <p:txBody>
          <a:bodyPr anchor="b"/>
          <a:lstStyle>
            <a:lvl1pPr algn="l">
              <a:defRPr sz="6000"/>
            </a:lvl1pPr>
          </a:lstStyle>
          <a:p>
            <a:r>
              <a:rPr lang="de-DE" dirty="0"/>
              <a:t>Titelmasterformat durch Klicken bearbeiten</a:t>
            </a:r>
          </a:p>
        </p:txBody>
      </p:sp>
      <p:sp>
        <p:nvSpPr>
          <p:cNvPr id="3" name="Untertitel 2"/>
          <p:cNvSpPr>
            <a:spLocks noGrp="1"/>
          </p:cNvSpPr>
          <p:nvPr>
            <p:ph type="subTitle" idx="1"/>
          </p:nvPr>
        </p:nvSpPr>
        <p:spPr>
          <a:xfrm>
            <a:off x="633846" y="3924152"/>
            <a:ext cx="686319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7" name="Grafik 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378" t="18297" r="15313" b="9608"/>
          <a:stretch/>
        </p:blipFill>
        <p:spPr>
          <a:xfrm>
            <a:off x="7799270" y="850899"/>
            <a:ext cx="4243794" cy="5245101"/>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44459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BFF61B-570A-487D-BE61-4F61548CFCEC}" type="datetimeFigureOut">
              <a:rPr lang="de-DE" smtClean="0"/>
              <a:t>16.01.2023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15545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BFF61B-570A-487D-BE61-4F61548CFCEC}" type="datetimeFigureOut">
              <a:rPr lang="de-DE" smtClean="0"/>
              <a:t>16.01.2023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179062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140756E-1449-44ED-ADEE-C4709F173B2C}" type="datetimeFigureOut">
              <a:rPr lang="de-DE" smtClean="0"/>
              <a:t>16.01.2023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18971F-212F-42C2-8CC1-D5F96A21F8C9}" type="slidenum">
              <a:rPr lang="de-DE" smtClean="0"/>
              <a:t>‹Nr.›</a:t>
            </a:fld>
            <a:endParaRPr lang="de-DE"/>
          </a:p>
        </p:txBody>
      </p:sp>
    </p:spTree>
    <p:extLst>
      <p:ext uri="{BB962C8B-B14F-4D97-AF65-F5344CB8AC3E}">
        <p14:creationId xmlns:p14="http://schemas.microsoft.com/office/powerpoint/2010/main" val="413215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D3BFF61B-570A-487D-BE61-4F61548CFCEC}" type="datetimeFigureOut">
              <a:rPr lang="de-DE" smtClean="0"/>
              <a:t>16.01.2023</a:t>
            </a:fld>
            <a:endParaRPr lang="de-DE"/>
          </a:p>
        </p:txBody>
      </p:sp>
      <p:sp>
        <p:nvSpPr>
          <p:cNvPr id="5" name="Fußzeilenplatzhalter 4"/>
          <p:cNvSpPr>
            <a:spLocks noGrp="1"/>
          </p:cNvSpPr>
          <p:nvPr>
            <p:ph type="ftr" sz="quarter" idx="11"/>
          </p:nvPr>
        </p:nvSpPr>
        <p:spPr/>
        <p:txBody>
          <a:bodyPr/>
          <a:lstStyle/>
          <a:p>
            <a:r>
              <a:rPr lang="de-DE" dirty="0"/>
              <a:t>Lernleiter </a:t>
            </a:r>
            <a:r>
              <a:rPr lang="de-DE" i="1" dirty="0"/>
              <a:t>Ionen und Salze</a:t>
            </a:r>
          </a:p>
        </p:txBody>
      </p:sp>
      <p:sp>
        <p:nvSpPr>
          <p:cNvPr id="6" name="Foliennummernplatzhalter 5"/>
          <p:cNvSpPr>
            <a:spLocks noGrp="1"/>
          </p:cNvSpPr>
          <p:nvPr>
            <p:ph type="sldNum" sz="quarter" idx="12"/>
          </p:nvPr>
        </p:nvSpPr>
        <p:spPr/>
        <p:txBody>
          <a:bodyPr/>
          <a:lstStyle/>
          <a:p>
            <a:fld id="{0325A7D0-AC5C-487C-B01C-D75BB6A03748}" type="slidenum">
              <a:rPr lang="de-DE" smtClean="0"/>
              <a:t>‹Nr.›</a:t>
            </a:fld>
            <a:endParaRPr lang="de-DE"/>
          </a:p>
        </p:txBody>
      </p:sp>
      <p:sp>
        <p:nvSpPr>
          <p:cNvPr id="7" name="Abgerundetes Rechteck 6"/>
          <p:cNvSpPr/>
          <p:nvPr userDrawn="1"/>
        </p:nvSpPr>
        <p:spPr>
          <a:xfrm>
            <a:off x="838200" y="536364"/>
            <a:ext cx="10515600" cy="767687"/>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600" b="1">
                <a:solidFill>
                  <a:srgbClr val="00B0F0"/>
                </a:solidFill>
                <a:effectLst/>
                <a:ea typeface="Calibri" panose="020F0502020204030204" pitchFamily="34" charset="0"/>
                <a:cs typeface="Times New Roman" panose="02020603050405020304" pitchFamily="18" charset="0"/>
              </a:rPr>
              <a:t> </a:t>
            </a:r>
            <a:endParaRPr lang="de-DE" sz="11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5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3BFF61B-570A-487D-BE61-4F61548CFCEC}" type="datetimeFigureOut">
              <a:rPr lang="de-DE" smtClean="0"/>
              <a:t>16.01.2023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198879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BFF61B-570A-487D-BE61-4F61548CFCEC}" type="datetimeFigureOut">
              <a:rPr lang="de-DE" smtClean="0"/>
              <a:t>16.01.2023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143578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BFF61B-570A-487D-BE61-4F61548CFCEC}" type="datetimeFigureOut">
              <a:rPr lang="de-DE" smtClean="0"/>
              <a:t>16.01.2023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24782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BFF61B-570A-487D-BE61-4F61548CFCEC}" type="datetimeFigureOut">
              <a:rPr lang="de-DE" smtClean="0"/>
              <a:t>16.01.2023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188631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BFF61B-570A-487D-BE61-4F61548CFCEC}" type="datetimeFigureOut">
              <a:rPr lang="de-DE" smtClean="0"/>
              <a:t>16.01.2023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264460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3BFF61B-570A-487D-BE61-4F61548CFCEC}" type="datetimeFigureOut">
              <a:rPr lang="de-DE" smtClean="0"/>
              <a:t>16.01.2023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215762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3BFF61B-570A-487D-BE61-4F61548CFCEC}" type="datetimeFigureOut">
              <a:rPr lang="de-DE" smtClean="0"/>
              <a:t>16.01.2023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25A7D0-AC5C-487C-B01C-D75BB6A03748}" type="slidenum">
              <a:rPr lang="de-DE" smtClean="0"/>
              <a:t>‹Nr.›</a:t>
            </a:fld>
            <a:endParaRPr lang="de-DE"/>
          </a:p>
        </p:txBody>
      </p:sp>
    </p:spTree>
    <p:extLst>
      <p:ext uri="{BB962C8B-B14F-4D97-AF65-F5344CB8AC3E}">
        <p14:creationId xmlns:p14="http://schemas.microsoft.com/office/powerpoint/2010/main" val="211100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8200" y="1470314"/>
            <a:ext cx="10515600" cy="470664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‹Nr.›</a:t>
            </a:fld>
            <a:endParaRPr lang="de-DE" dirty="0"/>
          </a:p>
        </p:txBody>
      </p:sp>
      <p:cxnSp>
        <p:nvCxnSpPr>
          <p:cNvPr id="10" name="Gerader Verbinder 9"/>
          <p:cNvCxnSpPr/>
          <p:nvPr userDrawn="1"/>
        </p:nvCxnSpPr>
        <p:spPr>
          <a:xfrm flipV="1">
            <a:off x="332509" y="6208576"/>
            <a:ext cx="11544300" cy="5196"/>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1" name="Grafik 10"/>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1222426" y="61943"/>
            <a:ext cx="928587" cy="440259"/>
          </a:xfrm>
          <a:prstGeom prst="rect">
            <a:avLst/>
          </a:prstGeom>
        </p:spPr>
      </p:pic>
    </p:spTree>
    <p:extLst>
      <p:ext uri="{BB962C8B-B14F-4D97-AF65-F5344CB8AC3E}">
        <p14:creationId xmlns:p14="http://schemas.microsoft.com/office/powerpoint/2010/main" val="162832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qua-lis.nrw.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19.jpeg"/><Relationship Id="rId4" Type="http://schemas.openxmlformats.org/officeDocument/2006/relationships/slide" Target="slide228.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image" Target="../media/image87.png"/><Relationship Id="rId7" Type="http://schemas.openxmlformats.org/officeDocument/2006/relationships/slide" Target="slide10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6.png"/><Relationship Id="rId9" Type="http://schemas.openxmlformats.org/officeDocument/2006/relationships/slide" Target="slide134.xml"/></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3.png"/><Relationship Id="rId7"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0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29.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30.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image" Target="../media/image19.jpeg"/><Relationship Id="rId4" Type="http://schemas.openxmlformats.org/officeDocument/2006/relationships/slide" Target="slide231.xml"/></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3.png"/><Relationship Id="rId7"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28.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32.xml"/></Relationships>
</file>

<file path=ppt/slides/_rels/slide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33.xml"/></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image" Target="../media/image19.jpeg"/><Relationship Id="rId4" Type="http://schemas.openxmlformats.org/officeDocument/2006/relationships/slide" Target="slide234.xml"/></Relationships>
</file>

<file path=ppt/slides/_rels/slide1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63.png"/><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9.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sa/4.0/deed.de" TargetMode="External"/><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197.xml"/><Relationship Id="rId4" Type="http://schemas.openxmlformats.org/officeDocument/2006/relationships/hyperlink" Target="http://www.chemie-interaktiv.net/html5_flash/nacl_synthese_5.html" TargetMode="External"/><Relationship Id="rId9" Type="http://schemas.openxmlformats.org/officeDocument/2006/relationships/hyperlink" Target="https://www.chemie-interaktiv.net/html5_flash/nacl_synthese_5.html"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9.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19.jpeg"/><Relationship Id="rId4" Type="http://schemas.openxmlformats.org/officeDocument/2006/relationships/slide" Target="slide235.xml"/></Relationships>
</file>

<file path=ppt/slides/_rels/slide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www.uni-due.de/imperia/md/content/chemiedidaktik/ag-sumfleth/loesungsbeispiele_salze.pdf" TargetMode="External"/><Relationship Id="rId4" Type="http://schemas.openxmlformats.org/officeDocument/2006/relationships/image" Target="../media/image100.png"/></Relationships>
</file>

<file path=ppt/slides/_rels/slide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36.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9.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19.jpeg"/><Relationship Id="rId4" Type="http://schemas.openxmlformats.org/officeDocument/2006/relationships/slide" Target="slide237.xml"/></Relationships>
</file>

<file path=ppt/slides/_rels/slide1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148.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9.jpeg"/><Relationship Id="rId4" Type="http://schemas.openxmlformats.org/officeDocument/2006/relationships/slide" Target="slide238.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39.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8.png"/></Relationships>
</file>

<file path=ppt/slides/_rels/slide158.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04.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8.png"/></Relationships>
</file>

<file path=ppt/slides/_rels/slide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emie-interaktiv.net/html5_flash/nacl_synthese_5.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chemie-interaktiv.net/html5_flash/nacl_synthese_5.html" TargetMode="External"/><Relationship Id="rId4" Type="http://schemas.openxmlformats.org/officeDocument/2006/relationships/hyperlink" Target="https://creativecommons.org/licenses/by-sa/4.0/deed.de"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40.xml"/></Relationships>
</file>

<file path=ppt/slides/_rels/slide1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2.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3.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5.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png"/><Relationship Id="rId4" Type="http://schemas.openxmlformats.org/officeDocument/2006/relationships/image" Target="../media/image105.jpeg"/></Relationships>
</file>

<file path=ppt/slides/_rels/slide167.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8.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69.xml.rels><?xml version="1.0" encoding="UTF-8" standalone="yes"?>
<Relationships xmlns="http://schemas.openxmlformats.org/package/2006/relationships"><Relationship Id="rId3" Type="http://schemas.openxmlformats.org/officeDocument/2006/relationships/slide" Target="slide247.xml"/><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198.xml"/><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jpeg"/></Relationships>
</file>

<file path=ppt/slides/_rels/slide170.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71.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slide" Target="slide187.xml"/><Relationship Id="rId3" Type="http://schemas.openxmlformats.org/officeDocument/2006/relationships/image" Target="../media/image86.png"/><Relationship Id="rId7" Type="http://schemas.openxmlformats.org/officeDocument/2006/relationships/slide" Target="slide181.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slide" Target="slide176.xml"/><Relationship Id="rId5" Type="http://schemas.openxmlformats.org/officeDocument/2006/relationships/image" Target="../media/image13.png"/><Relationship Id="rId4" Type="http://schemas.openxmlformats.org/officeDocument/2006/relationships/image" Target="../media/image7.jpeg"/></Relationships>
</file>

<file path=ppt/slides/_rels/slide1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24.png"/><Relationship Id="rId4" Type="http://schemas.openxmlformats.org/officeDocument/2006/relationships/slide" Target="slide2.xml"/></Relationships>
</file>

<file path=ppt/slides/_rels/slide1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0.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9.jpeg"/><Relationship Id="rId4" Type="http://schemas.openxmlformats.org/officeDocument/2006/relationships/slide" Target="slide25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24.png"/><Relationship Id="rId4" Type="http://schemas.openxmlformats.org/officeDocument/2006/relationships/slide" Target="slide2.xml"/></Relationships>
</file>

<file path=ppt/slides/_rels/slide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51.xml"/></Relationships>
</file>

<file path=ppt/slides/_rels/slide1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52.xml"/></Relationships>
</file>

<file path=ppt/slides/_rels/slide1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53.xml"/></Relationships>
</file>

<file path=ppt/slides/_rels/slide18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3.png"/><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9.jpeg"/><Relationship Id="rId4" Type="http://schemas.openxmlformats.org/officeDocument/2006/relationships/slide" Target="slide254.xml"/></Relationships>
</file>

<file path=ppt/slides/_rels/slide1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24.png"/><Relationship Id="rId4" Type="http://schemas.openxmlformats.org/officeDocument/2006/relationships/slide" Target="slide2.xml"/></Relationships>
</file>

<file path=ppt/slides/_rels/slide188.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90.xml.rels><?xml version="1.0" encoding="UTF-8" standalone="yes"?>
<Relationships xmlns="http://schemas.openxmlformats.org/package/2006/relationships"><Relationship Id="rId3" Type="http://schemas.openxmlformats.org/officeDocument/2006/relationships/slide" Target="slide255.xml"/><Relationship Id="rId7" Type="http://schemas.openxmlformats.org/officeDocument/2006/relationships/image" Target="../media/image114.jpeg"/><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image" Target="../media/image1130.png"/><Relationship Id="rId5" Type="http://schemas.openxmlformats.org/officeDocument/2006/relationships/image" Target="../media/image7.jpeg"/><Relationship Id="rId4" Type="http://schemas.openxmlformats.org/officeDocument/2006/relationships/image" Target="../media/image19.jpeg"/></Relationships>
</file>

<file path=ppt/slides/_rels/slide1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slide" Target="slide256.xml"/><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9.jpeg"/></Relationships>
</file>

<file path=ppt/slides/_rels/slide193.xml.rels><?xml version="1.0" encoding="UTF-8" standalone="yes"?>
<Relationships xmlns="http://schemas.openxmlformats.org/package/2006/relationships"><Relationship Id="rId8" Type="http://schemas.openxmlformats.org/officeDocument/2006/relationships/hyperlink" Target="https://de.wikipedia.org/wiki/Calciumfluorid#/media/File:CaF2_polyhedra.png" TargetMode="External"/><Relationship Id="rId3" Type="http://schemas.openxmlformats.org/officeDocument/2006/relationships/slide" Target="slide257.xml"/><Relationship Id="rId7" Type="http://schemas.openxmlformats.org/officeDocument/2006/relationships/image" Target="../media/image115.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1151.png"/><Relationship Id="rId5" Type="http://schemas.openxmlformats.org/officeDocument/2006/relationships/image" Target="../media/image7.jpeg"/><Relationship Id="rId4" Type="http://schemas.openxmlformats.org/officeDocument/2006/relationships/image" Target="../media/image19.jpeg"/></Relationships>
</file>

<file path=ppt/slides/_rels/slide194.xml.rels><?xml version="1.0" encoding="UTF-8" standalone="yes"?>
<Relationships xmlns="http://schemas.openxmlformats.org/package/2006/relationships"><Relationship Id="rId3" Type="http://schemas.openxmlformats.org/officeDocument/2006/relationships/slide" Target="slide258.xml"/><Relationship Id="rId7" Type="http://schemas.openxmlformats.org/officeDocument/2006/relationships/image" Target="../media/image110.png"/><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7.jpeg"/><Relationship Id="rId4" Type="http://schemas.openxmlformats.org/officeDocument/2006/relationships/image" Target="../media/image19.jpeg"/></Relationships>
</file>

<file path=ppt/slides/_rels/slide1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slide" Target="slide192.xml"/></Relationships>
</file>

<file path=ppt/slides/_rels/slide1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8.xml.rels><?xml version="1.0" encoding="UTF-8" standalone="yes"?>
<Relationships xmlns="http://schemas.openxmlformats.org/package/2006/relationships"><Relationship Id="rId8" Type="http://schemas.openxmlformats.org/officeDocument/2006/relationships/hyperlink" Target="https://www.chemie-interaktiv.net/html5_flash/nacl_synthese_5.html" TargetMode="External"/><Relationship Id="rId3" Type="http://schemas.openxmlformats.org/officeDocument/2006/relationships/image" Target="../media/image8.png"/><Relationship Id="rId7" Type="http://schemas.openxmlformats.org/officeDocument/2006/relationships/hyperlink" Target="https://creativecommons.org/licenses/by-sa/4.0/deed.de"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120.emf"/><Relationship Id="rId5" Type="http://schemas.openxmlformats.org/officeDocument/2006/relationships/image" Target="../media/image119.png"/><Relationship Id="rId4" Type="http://schemas.openxmlformats.org/officeDocument/2006/relationships/slide" Target="slide17.xml"/></Relationships>
</file>

<file path=ppt/slides/_rels/slide19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59.xml"/><Relationship Id="rId18" Type="http://schemas.openxmlformats.org/officeDocument/2006/relationships/slide" Target="slide123.xml"/><Relationship Id="rId3" Type="http://schemas.openxmlformats.org/officeDocument/2006/relationships/slide" Target="slide12.xml"/><Relationship Id="rId21" Type="http://schemas.openxmlformats.org/officeDocument/2006/relationships/slide" Target="slide161.xml"/><Relationship Id="rId7" Type="http://schemas.openxmlformats.org/officeDocument/2006/relationships/slide" Target="slide36.xml"/><Relationship Id="rId12" Type="http://schemas.openxmlformats.org/officeDocument/2006/relationships/slide" Target="slide58.xml"/><Relationship Id="rId17" Type="http://schemas.openxmlformats.org/officeDocument/2006/relationships/slide" Target="slide105.xml"/><Relationship Id="rId25" Type="http://schemas.openxmlformats.org/officeDocument/2006/relationships/slide" Target="slide187.xml"/><Relationship Id="rId2" Type="http://schemas.openxmlformats.org/officeDocument/2006/relationships/notesSlide" Target="../notesSlides/notesSlide2.xml"/><Relationship Id="rId16" Type="http://schemas.openxmlformats.org/officeDocument/2006/relationships/slide" Target="slide101.xml"/><Relationship Id="rId20" Type="http://schemas.openxmlformats.org/officeDocument/2006/relationships/slide" Target="slide146.xml"/><Relationship Id="rId1" Type="http://schemas.openxmlformats.org/officeDocument/2006/relationships/slideLayout" Target="../slideLayouts/slideLayout7.xml"/><Relationship Id="rId6" Type="http://schemas.openxmlformats.org/officeDocument/2006/relationships/slide" Target="slide32.xml"/><Relationship Id="rId11" Type="http://schemas.openxmlformats.org/officeDocument/2006/relationships/slide" Target="slide48.xml"/><Relationship Id="rId24" Type="http://schemas.openxmlformats.org/officeDocument/2006/relationships/slide" Target="slide181.xml"/><Relationship Id="rId5" Type="http://schemas.openxmlformats.org/officeDocument/2006/relationships/slide" Target="slide27.xml"/><Relationship Id="rId15" Type="http://schemas.openxmlformats.org/officeDocument/2006/relationships/slide" Target="slide95.xml"/><Relationship Id="rId23" Type="http://schemas.openxmlformats.org/officeDocument/2006/relationships/slide" Target="slide176.xml"/><Relationship Id="rId10" Type="http://schemas.openxmlformats.org/officeDocument/2006/relationships/slide" Target="slide13.xml"/><Relationship Id="rId19" Type="http://schemas.openxmlformats.org/officeDocument/2006/relationships/slide" Target="slide134.xml"/><Relationship Id="rId4" Type="http://schemas.openxmlformats.org/officeDocument/2006/relationships/image" Target="../media/image5.png"/><Relationship Id="rId9" Type="http://schemas.openxmlformats.org/officeDocument/2006/relationships/image" Target="../media/image4.png"/><Relationship Id="rId14" Type="http://schemas.openxmlformats.org/officeDocument/2006/relationships/slide" Target="slide69.xml"/><Relationship Id="rId22" Type="http://schemas.openxmlformats.org/officeDocument/2006/relationships/slide" Target="slide17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0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25.xml"/></Relationships>
</file>

<file path=ppt/slides/_rels/slide20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0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05.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30.xml"/></Relationships>
</file>

<file path=ppt/slides/_rels/slide2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31.xml"/></Relationships>
</file>

<file path=ppt/slides/_rels/slide20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08.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21.png"/><Relationship Id="rId4" Type="http://schemas.openxmlformats.org/officeDocument/2006/relationships/slide" Target="slide44.xml"/></Relationships>
</file>

<file path=ppt/slides/_rels/slide20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2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25.png"/><Relationship Id="rId4" Type="http://schemas.openxmlformats.org/officeDocument/2006/relationships/slide" Target="slide63.xml"/></Relationships>
</file>

<file path=ppt/slides/_rels/slide21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4.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1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14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1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1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1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14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19.xml.rels><?xml version="1.0" encoding="UTF-8" standalone="yes"?>
<Relationships xmlns="http://schemas.openxmlformats.org/package/2006/relationships"><Relationship Id="rId3" Type="http://schemas.openxmlformats.org/officeDocument/2006/relationships/slide" Target="slide87.xml"/><Relationship Id="rId7" Type="http://schemas.openxmlformats.org/officeDocument/2006/relationships/image" Target="../media/image34.png"/><Relationship Id="rId2" Type="http://schemas.openxmlformats.org/officeDocument/2006/relationships/notesSlide" Target="../notesSlides/notesSlide144.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1.png"/></Relationships>
</file>

<file path=ppt/slides/_rels/slide22.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0.xml.rels><?xml version="1.0" encoding="UTF-8" standalone="yes"?>
<Relationships xmlns="http://schemas.openxmlformats.org/package/2006/relationships"><Relationship Id="rId8" Type="http://schemas.openxmlformats.org/officeDocument/2006/relationships/image" Target="../media/image131.jpeg"/><Relationship Id="rId13" Type="http://schemas.openxmlformats.org/officeDocument/2006/relationships/image" Target="../media/image136.png"/><Relationship Id="rId3" Type="http://schemas.openxmlformats.org/officeDocument/2006/relationships/slide" Target="slide89.xml"/><Relationship Id="rId7" Type="http://schemas.openxmlformats.org/officeDocument/2006/relationships/image" Target="../media/image130.jpeg"/><Relationship Id="rId12" Type="http://schemas.openxmlformats.org/officeDocument/2006/relationships/image" Target="../media/image135.png"/><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image" Target="../media/image129.jpeg"/><Relationship Id="rId11" Type="http://schemas.openxmlformats.org/officeDocument/2006/relationships/image" Target="../media/image134.jpeg"/><Relationship Id="rId5" Type="http://schemas.openxmlformats.org/officeDocument/2006/relationships/image" Target="../media/image128.jpeg"/><Relationship Id="rId10" Type="http://schemas.openxmlformats.org/officeDocument/2006/relationships/image" Target="../media/image133.jpeg"/><Relationship Id="rId4" Type="http://schemas.openxmlformats.org/officeDocument/2006/relationships/image" Target="../media/image121.png"/><Relationship Id="rId9" Type="http://schemas.openxmlformats.org/officeDocument/2006/relationships/image" Target="../media/image132.jpeg"/><Relationship Id="rId14" Type="http://schemas.openxmlformats.org/officeDocument/2006/relationships/image" Target="../media/image34.png"/></Relationships>
</file>

<file path=ppt/slides/_rels/slide22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21.png"/></Relationships>
</file>

<file path=ppt/slides/_rels/slide222.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21.png"/></Relationships>
</file>

<file path=ppt/slides/_rels/slide22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21.png"/></Relationships>
</file>

<file path=ppt/slides/_rels/slide224.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21.png"/></Relationships>
</file>

<file path=ppt/slides/_rels/slide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97.xml"/></Relationships>
</file>

<file path=ppt/slides/_rels/slide2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98.xml"/></Relationships>
</file>

<file path=ppt/slides/_rels/slide2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99.xml"/></Relationships>
</file>

<file path=ppt/slides/_rels/slide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00.xml"/></Relationships>
</file>

<file path=ppt/slides/_rels/slide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9.jpeg"/><Relationship Id="rId4" Type="http://schemas.openxmlformats.org/officeDocument/2006/relationships/slide" Target="slide200.xml"/></Relationships>
</file>

<file path=ppt/slides/_rels/slide2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20.xml"/></Relationships>
</file>

<file path=ppt/slides/_rels/slide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21.xml"/></Relationships>
</file>

<file path=ppt/slides/_rels/slide2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121.png"/><Relationship Id="rId4" Type="http://schemas.openxmlformats.org/officeDocument/2006/relationships/slide" Target="slide130.xml"/></Relationships>
</file>

<file path=ppt/slides/_rels/slide2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31.xml"/></Relationships>
</file>

<file path=ppt/slides/_rels/slide2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32.xml"/></Relationships>
</file>

<file path=ppt/slides/_rels/slide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40.xml"/></Relationships>
</file>

<file path=ppt/slides/_rels/slide2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1.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21.png"/><Relationship Id="rId4" Type="http://schemas.openxmlformats.org/officeDocument/2006/relationships/slide" Target="slide142.xml"/></Relationships>
</file>

<file path=ppt/slides/_rels/slide2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43.xml"/></Relationships>
</file>

<file path=ppt/slides/_rels/slide2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52.xml"/></Relationships>
</file>

<file path=ppt/slides/_rels/slide2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53.xml"/></Relationships>
</file>

<file path=ppt/slides/_rels/slide24.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5.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0.xml"/></Relationships>
</file>

<file path=ppt/slides/_rels/slide241.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16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1.png"/></Relationships>
</file>

<file path=ppt/slides/_rels/slide242.xml.rels><?xml version="1.0" encoding="UTF-8" standalone="yes"?>
<Relationships xmlns="http://schemas.openxmlformats.org/package/2006/relationships"><Relationship Id="rId3" Type="http://schemas.openxmlformats.org/officeDocument/2006/relationships/slide" Target="slide163.xml"/><Relationship Id="rId7" Type="http://schemas.openxmlformats.org/officeDocument/2006/relationships/image" Target="../media/image13.png"/><Relationship Id="rId2" Type="http://schemas.openxmlformats.org/officeDocument/2006/relationships/notesSlide" Target="../notesSlides/notesSlide167.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21.png"/></Relationships>
</file>

<file path=ppt/slides/_rels/slide2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8.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4.xml"/></Relationships>
</file>

<file path=ppt/slides/_rels/slide2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5.xml"/></Relationships>
</file>

<file path=ppt/slides/_rels/slide2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7.xml"/></Relationships>
</file>

<file path=ppt/slides/_rels/slide2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1.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8.xml"/></Relationships>
</file>

<file path=ppt/slides/_rels/slide2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69.xml"/></Relationships>
</file>

<file path=ppt/slides/_rels/slide2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70.xml"/></Relationships>
</file>

<file path=ppt/slides/_rels/slide2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71.xml"/></Relationships>
</file>

<file path=ppt/slides/_rels/slide25.xml.rels><?xml version="1.0" encoding="UTF-8" standalone="yes"?>
<Relationships xmlns="http://schemas.openxmlformats.org/package/2006/relationships"><Relationship Id="rId3" Type="http://schemas.openxmlformats.org/officeDocument/2006/relationships/slide" Target="slide20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9.jpeg"/></Relationships>
</file>

<file path=ppt/slides/_rels/slide2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5.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79.xml"/></Relationships>
</file>

<file path=ppt/slides/_rels/slide2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82.xml"/></Relationships>
</file>

<file path=ppt/slides/_rels/slide2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7.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83.xml"/></Relationships>
</file>

<file path=ppt/slides/_rels/slide2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8.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84.xml"/></Relationships>
</file>

<file path=ppt/slides/_rels/slide2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9.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85.xml"/></Relationships>
</file>

<file path=ppt/slides/_rels/slide2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image" Target="../media/image1390.png"/><Relationship Id="rId5" Type="http://schemas.openxmlformats.org/officeDocument/2006/relationships/image" Target="../media/image121.png"/><Relationship Id="rId4" Type="http://schemas.openxmlformats.org/officeDocument/2006/relationships/slide" Target="slide190.xml"/></Relationships>
</file>

<file path=ppt/slides/_rels/slide2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1.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92.xml"/></Relationships>
</file>

<file path=ppt/slides/_rels/slide2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2.xml"/><Relationship Id="rId1" Type="http://schemas.openxmlformats.org/officeDocument/2006/relationships/slideLayout" Target="../slideLayouts/slideLayout2.xml"/><Relationship Id="rId6" Type="http://schemas.openxmlformats.org/officeDocument/2006/relationships/image" Target="../media/image1400.png"/><Relationship Id="rId5" Type="http://schemas.openxmlformats.org/officeDocument/2006/relationships/image" Target="../media/image121.png"/><Relationship Id="rId4" Type="http://schemas.openxmlformats.org/officeDocument/2006/relationships/slide" Target="slide193.xml"/></Relationships>
</file>

<file path=ppt/slides/_rels/slide2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slide" Target="slide194.xml"/></Relationships>
</file>

<file path=ppt/slides/_rels/slide259.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7.jpeg"/><Relationship Id="rId12"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slide" Target="slide2.xml"/><Relationship Id="rId5" Type="http://schemas.openxmlformats.org/officeDocument/2006/relationships/image" Target="../media/image11.png"/><Relationship Id="rId10" Type="http://schemas.openxmlformats.org/officeDocument/2006/relationships/image" Target="../media/image20.jpeg"/><Relationship Id="rId4" Type="http://schemas.openxmlformats.org/officeDocument/2006/relationships/image" Target="../media/image10.jpe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0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0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slide" Target="slide58.xml"/><Relationship Id="rId4" Type="http://schemas.openxmlformats.org/officeDocument/2006/relationships/slide" Target="slide4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0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hyperlink" Target="https://www.uni-due.de/imperia/md/content/chemiedidaktik/ag-sumfleth/loesungsbeispiele_salze.pdf"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0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0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0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1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6.png"/><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9.png"/><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slide" Target="slide68.xml"/><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emf"/><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9.jpeg"/></Relationships>
</file>

<file path=ppt/slides/_rels/slide72.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9.jpe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9.jpeg"/></Relationships>
</file>

<file path=ppt/slides/_rels/slide76.xml.rels><?xml version="1.0" encoding="UTF-8" standalone="yes"?>
<Relationships xmlns="http://schemas.openxmlformats.org/package/2006/relationships"><Relationship Id="rId3" Type="http://schemas.openxmlformats.org/officeDocument/2006/relationships/slide" Target="slide21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9.jpeg"/></Relationships>
</file>

<file path=ppt/slides/_rels/slide77.xml.rels><?xml version="1.0" encoding="UTF-8" standalone="yes"?>
<Relationships xmlns="http://schemas.openxmlformats.org/package/2006/relationships"><Relationship Id="rId3" Type="http://schemas.openxmlformats.org/officeDocument/2006/relationships/slide" Target="slide21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9.jpe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3.png"/><Relationship Id="rId4" Type="http://schemas.openxmlformats.org/officeDocument/2006/relationships/image" Target="../media/image71.png"/></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2.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9.jpe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7.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hyperlink" Target="https://chemiedidaktik.uni-wuppertal.de/fileadmin/Chemie/chemiedidaktik/files/html5_animations/rp-schmitz/nacl-in-wasser-teilchenmodell/nacl-in-wasser-teilchenmodell.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https://creativecommons.org/licenses/by-sa/4.0/deed.de" TargetMode="External"/><Relationship Id="rId4" Type="http://schemas.openxmlformats.org/officeDocument/2006/relationships/image" Target="../media/image79.png"/></Relationships>
</file>

<file path=ppt/slides/_rels/slide89.xml.rels><?xml version="1.0" encoding="UTF-8" standalone="yes"?>
<Relationships xmlns="http://schemas.openxmlformats.org/package/2006/relationships"><Relationship Id="rId3" Type="http://schemas.openxmlformats.org/officeDocument/2006/relationships/slide" Target="slide22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8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92.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9.jpeg"/></Relationships>
</file>

<file path=ppt/slides/_rels/slide93.xml.rels><?xml version="1.0" encoding="UTF-8" standalone="yes"?>
<Relationships xmlns="http://schemas.openxmlformats.org/package/2006/relationships"><Relationship Id="rId3" Type="http://schemas.openxmlformats.org/officeDocument/2006/relationships/slide" Target="slide223.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19.jpeg"/></Relationships>
</file>

<file path=ppt/slides/_rels/slide94.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19.jpe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25.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26.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52E1B92-CBD0-467B-AB7D-A93AC9AF36DE}"/>
              </a:ext>
            </a:extLst>
          </p:cNvPr>
          <p:cNvSpPr txBox="1">
            <a:spLocks/>
          </p:cNvSpPr>
          <p:nvPr/>
        </p:nvSpPr>
        <p:spPr>
          <a:xfrm>
            <a:off x="844799" y="2235200"/>
            <a:ext cx="6487982" cy="2387600"/>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de-DE" sz="6000" dirty="0">
                <a:latin typeface="+mn-lt"/>
              </a:rPr>
              <a:t>Lernleiter </a:t>
            </a:r>
            <a:br>
              <a:rPr lang="de-DE" sz="6000" dirty="0">
                <a:latin typeface="+mn-lt"/>
              </a:rPr>
            </a:br>
            <a:r>
              <a:rPr lang="de-DE" sz="6000" dirty="0">
                <a:latin typeface="+mn-lt"/>
              </a:rPr>
              <a:t>zu Ionen und Salzen</a:t>
            </a:r>
          </a:p>
        </p:txBody>
      </p:sp>
      <p:sp>
        <p:nvSpPr>
          <p:cNvPr id="7" name="Textfeld 6"/>
          <p:cNvSpPr txBox="1"/>
          <p:nvPr/>
        </p:nvSpPr>
        <p:spPr>
          <a:xfrm>
            <a:off x="307332" y="6342449"/>
            <a:ext cx="10606474" cy="400110"/>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Diese </a:t>
            </a:r>
            <a:r>
              <a:rPr lang="de-DE" sz="1000" dirty="0" err="1">
                <a:latin typeface="Calibri" panose="020F0502020204030204" pitchFamily="34" charset="0"/>
                <a:cs typeface="Calibri" panose="020F0502020204030204" pitchFamily="34" charset="0"/>
              </a:rPr>
              <a:t>Powerpoint</a:t>
            </a:r>
            <a:r>
              <a:rPr lang="de-DE" sz="1000" dirty="0">
                <a:latin typeface="Calibri" panose="020F0502020204030204" pitchFamily="34" charset="0"/>
                <a:cs typeface="Calibri" panose="020F0502020204030204" pitchFamily="34" charset="0"/>
              </a:rPr>
              <a:t>-Präsentation (Titel, Untertitel, Text, Logo, etc. – Abweichungen sind gekennzeichnet) steht unter der Lizenz </a:t>
            </a:r>
            <a:r>
              <a:rPr lang="de-DE" sz="1000" u="sng" dirty="0">
                <a:latin typeface="Calibri" panose="020F0502020204030204" pitchFamily="34" charset="0"/>
                <a:cs typeface="Calibri" panose="020F0502020204030204" pitchFamily="34" charset="0"/>
                <a:hlinkClick r:id="rId3"/>
              </a:rPr>
              <a:t>CC BY-SA 4.0</a:t>
            </a:r>
            <a:r>
              <a:rPr lang="de-DE" sz="1000" dirty="0">
                <a:latin typeface="Calibri" panose="020F0502020204030204" pitchFamily="34" charset="0"/>
                <a:cs typeface="Calibri" panose="020F0502020204030204" pitchFamily="34" charset="0"/>
              </a:rPr>
              <a:t> und kann unter deren Bedingungen kostenlos und frei verwendet, verändert und weitergegeben werden. Urheber im Sinne der Lizenz ist die </a:t>
            </a:r>
            <a:r>
              <a:rPr lang="de-DE" sz="1000" u="sng" dirty="0">
                <a:latin typeface="Calibri" panose="020F0502020204030204" pitchFamily="34" charset="0"/>
                <a:cs typeface="Calibri" panose="020F0502020204030204" pitchFamily="34" charset="0"/>
                <a:hlinkClick r:id="rId4"/>
              </a:rPr>
              <a:t>QUA-LiS NRW</a:t>
            </a:r>
            <a:r>
              <a:rPr lang="de-DE" sz="1000" dirty="0">
                <a:latin typeface="Calibri" panose="020F0502020204030204" pitchFamily="34" charset="0"/>
                <a:cs typeface="Calibri" panose="020F0502020204030204" pitchFamily="34" charset="0"/>
              </a:rPr>
              <a:t>. </a:t>
            </a:r>
          </a:p>
        </p:txBody>
      </p:sp>
      <p:pic>
        <p:nvPicPr>
          <p:cNvPr id="8" name="Grafik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12383" y="6330247"/>
            <a:ext cx="874732" cy="306048"/>
          </a:xfrm>
          <a:prstGeom prst="rect">
            <a:avLst/>
          </a:prstGeom>
        </p:spPr>
      </p:pic>
      <p:pic>
        <p:nvPicPr>
          <p:cNvPr id="9" name="Grafik 8"/>
          <p:cNvPicPr>
            <a:picLocks noChangeAspect="1"/>
          </p:cNvPicPr>
          <p:nvPr/>
        </p:nvPicPr>
        <p:blipFill>
          <a:blip r:embed="rId6"/>
          <a:stretch>
            <a:fillRect/>
          </a:stretch>
        </p:blipFill>
        <p:spPr>
          <a:xfrm>
            <a:off x="7294414" y="632371"/>
            <a:ext cx="4155335" cy="5301899"/>
          </a:xfrm>
          <a:prstGeom prst="rect">
            <a:avLst/>
          </a:prstGeom>
        </p:spPr>
      </p:pic>
      <p:sp>
        <p:nvSpPr>
          <p:cNvPr id="10" name="Abgerundetes Rechteck 9"/>
          <p:cNvSpPr/>
          <p:nvPr/>
        </p:nvSpPr>
        <p:spPr>
          <a:xfrm>
            <a:off x="8696131" y="4385388"/>
            <a:ext cx="457200" cy="51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292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633846" y="1444477"/>
            <a:ext cx="6863196" cy="2387600"/>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de-DE" sz="6000" dirty="0" smtClean="0">
                <a:latin typeface="+mj-lt"/>
              </a:rPr>
              <a:t>Milestone 1</a:t>
            </a:r>
            <a:br>
              <a:rPr lang="de-DE" sz="6000" dirty="0" smtClean="0">
                <a:latin typeface="+mj-lt"/>
              </a:rPr>
            </a:br>
            <a:r>
              <a:rPr lang="de-DE" sz="6000" b="1" dirty="0" smtClean="0">
                <a:latin typeface="+mj-lt"/>
              </a:rPr>
              <a:t>Ionenbildung</a:t>
            </a:r>
            <a:endParaRPr lang="de-DE" sz="6000" b="1" dirty="0">
              <a:latin typeface="+mj-lt"/>
            </a:endParaRPr>
          </a:p>
        </p:txBody>
      </p:sp>
      <p:pic>
        <p:nvPicPr>
          <p:cNvPr id="5" name="Grafik 4"/>
          <p:cNvPicPr>
            <a:picLocks noChangeAspect="1"/>
          </p:cNvPicPr>
          <p:nvPr/>
        </p:nvPicPr>
        <p:blipFill>
          <a:blip r:embed="rId2"/>
          <a:stretch>
            <a:fillRect/>
          </a:stretch>
        </p:blipFill>
        <p:spPr>
          <a:xfrm>
            <a:off x="509584" y="3396022"/>
            <a:ext cx="6992718" cy="1652159"/>
          </a:xfrm>
          <a:prstGeom prst="rect">
            <a:avLst/>
          </a:prstGeom>
        </p:spPr>
      </p:pic>
      <p:pic>
        <p:nvPicPr>
          <p:cNvPr id="10" name="Grafik 9"/>
          <p:cNvPicPr>
            <a:picLocks noChangeAspect="1"/>
          </p:cNvPicPr>
          <p:nvPr/>
        </p:nvPicPr>
        <p:blipFill>
          <a:blip r:embed="rId3"/>
          <a:stretch>
            <a:fillRect/>
          </a:stretch>
        </p:blipFill>
        <p:spPr>
          <a:xfrm>
            <a:off x="7294414" y="632371"/>
            <a:ext cx="4155335" cy="5301899"/>
          </a:xfrm>
          <a:prstGeom prst="rect">
            <a:avLst/>
          </a:prstGeom>
        </p:spPr>
      </p:pic>
    </p:spTree>
    <p:extLst>
      <p:ext uri="{BB962C8B-B14F-4D97-AF65-F5344CB8AC3E}">
        <p14:creationId xmlns:p14="http://schemas.microsoft.com/office/powerpoint/2010/main" val="40852242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556602"/>
            <a:ext cx="10515600" cy="4371796"/>
          </a:xfrm>
        </p:spPr>
        <p:txBody>
          <a:bodyPr>
            <a:normAutofit/>
          </a:bodyPr>
          <a:lstStyle/>
          <a:p>
            <a:pPr marL="0" indent="0">
              <a:lnSpc>
                <a:spcPct val="100000"/>
              </a:lnSpc>
              <a:spcBef>
                <a:spcPts val="600"/>
              </a:spcBef>
              <a:spcAft>
                <a:spcPts val="600"/>
              </a:spcAft>
              <a:buNone/>
            </a:pPr>
            <a:r>
              <a:rPr lang="de-DE" sz="1800" b="1" dirty="0">
                <a:latin typeface="+mn-lt"/>
              </a:rPr>
              <a:t>Aufgabe 2: </a:t>
            </a:r>
            <a:r>
              <a:rPr lang="de-DE" sz="1800" dirty="0">
                <a:latin typeface="+mn-lt"/>
              </a:rPr>
              <a:t>Amelie und Noah haben ihre Vorstellung vom Aufbau eines Natriumchlorid-Kristalls in einem Modell nachgebaut, das jeweils auf den nachfolgenden Fotos dargestellt ist. Da Modelle immer Grenzen </a:t>
            </a:r>
            <a:r>
              <a:rPr lang="de-DE" sz="1800" dirty="0" smtClean="0">
                <a:latin typeface="+mn-lt"/>
              </a:rPr>
              <a:t>haben, </a:t>
            </a:r>
            <a:r>
              <a:rPr lang="de-DE" sz="1800" dirty="0">
                <a:latin typeface="+mn-lt"/>
              </a:rPr>
              <a:t>lassen sich mit jedem Modell zwei Eigenschaften passend erklären.</a:t>
            </a:r>
          </a:p>
          <a:p>
            <a:pPr lvl="2"/>
            <a:endParaRPr lang="de-DE" sz="10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145754" y="624212"/>
            <a:ext cx="4674097"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Eigenschaften von Salzen</a:t>
            </a:r>
            <a:r>
              <a:rPr lang="de-DE" sz="24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838200" y="4553009"/>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5" name="Grafik 236" descr="C:\Users\Helena\AppData\Local\Microsoft\Windows\INetCache\Content.Outlook\AX5M3J8K\20161020_094849_1476949783162.jpg"/>
          <p:cNvPicPr/>
          <p:nvPr/>
        </p:nvPicPr>
        <p:blipFill rotWithShape="1">
          <a:blip r:embed="rId6" cstate="print">
            <a:extLst>
              <a:ext uri="{28A0092B-C50C-407E-A947-70E740481C1C}">
                <a14:useLocalDpi xmlns:a14="http://schemas.microsoft.com/office/drawing/2010/main"/>
              </a:ext>
            </a:extLst>
          </a:blip>
          <a:srcRect/>
          <a:stretch/>
        </p:blipFill>
        <p:spPr bwMode="auto">
          <a:xfrm>
            <a:off x="2165084" y="2541864"/>
            <a:ext cx="1790966" cy="1657074"/>
          </a:xfrm>
          <a:prstGeom prst="rect">
            <a:avLst/>
          </a:prstGeom>
          <a:noFill/>
          <a:ln>
            <a:noFill/>
          </a:ln>
          <a:extLst>
            <a:ext uri="{53640926-AAD7-44D8-BBD7-CCE9431645EC}">
              <a14:shadowObscured xmlns:a14="http://schemas.microsoft.com/office/drawing/2010/main"/>
            </a:ext>
          </a:extLst>
        </p:spPr>
      </p:pic>
      <p:sp>
        <p:nvSpPr>
          <p:cNvPr id="11" name="Rechteck 10"/>
          <p:cNvSpPr/>
          <p:nvPr/>
        </p:nvSpPr>
        <p:spPr>
          <a:xfrm>
            <a:off x="977900" y="4212171"/>
            <a:ext cx="7632700" cy="307777"/>
          </a:xfrm>
          <a:prstGeom prst="rect">
            <a:avLst/>
          </a:prstGeom>
        </p:spPr>
        <p:txBody>
          <a:bodyPr wrap="square">
            <a:spAutoFit/>
          </a:bodyPr>
          <a:lstStyle/>
          <a:p>
            <a:pPr algn="just">
              <a:spcAft>
                <a:spcPts val="800"/>
              </a:spcAft>
            </a:pPr>
            <a:r>
              <a:rPr lang="de-DE" sz="1000" dirty="0">
                <a:ea typeface="Calibri" charset="0"/>
                <a:cs typeface="Times New Roman" charset="0"/>
              </a:rPr>
              <a:t>	         </a:t>
            </a:r>
            <a:r>
              <a:rPr lang="de-DE" sz="1400" b="1" dirty="0">
                <a:ea typeface="Calibri" charset="0"/>
                <a:cs typeface="Arial" panose="020B0604020202020204" pitchFamily="34" charset="0"/>
              </a:rPr>
              <a:t>Abb. 3: Noahs Modell	        Abb. 4: Amelies Modell</a:t>
            </a:r>
            <a:endParaRPr lang="de-DE" sz="1400" dirty="0">
              <a:effectLst/>
              <a:ea typeface="Calibri" charset="0"/>
              <a:cs typeface="Arial" panose="020B0604020202020204" pitchFamily="34" charset="0"/>
            </a:endParaRPr>
          </a:p>
        </p:txBody>
      </p:sp>
      <p:pic>
        <p:nvPicPr>
          <p:cNvPr id="16" name="Grafik 235" descr="C:\Users\Helena\AppData\Local\Microsoft\Windows\INetCache\Content.Outlook\AX5M3J8K\20161020_094746_1476949782826.jpg"/>
          <p:cNvPicPr/>
          <p:nvPr/>
        </p:nvPicPr>
        <p:blipFill rotWithShape="1">
          <a:blip r:embed="rId7" cstate="print">
            <a:extLst>
              <a:ext uri="{28A0092B-C50C-407E-A947-70E740481C1C}">
                <a14:useLocalDpi xmlns:a14="http://schemas.microsoft.com/office/drawing/2010/main"/>
              </a:ext>
            </a:extLst>
          </a:blip>
          <a:srcRect/>
          <a:stretch/>
        </p:blipFill>
        <p:spPr bwMode="auto">
          <a:xfrm rot="5400000">
            <a:off x="5003758" y="2522204"/>
            <a:ext cx="1663874" cy="16895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52199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101</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4192371"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endParaRPr lang="de-DE" sz="3200" b="1" dirty="0">
              <a:solidFill>
                <a:schemeClr val="accent2"/>
              </a:solidFill>
              <a:ea typeface="Calibri" panose="020F0502020204030204" pitchFamily="34" charset="0"/>
              <a:cs typeface="Times New Roman" panose="02020603050405020304" pitchFamily="18" charset="0"/>
            </a:endParaRPr>
          </a:p>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a:p>
            <a:pPr algn="ctr">
              <a:spcAft>
                <a:spcPts val="800"/>
              </a:spcAft>
            </a:pPr>
            <a:r>
              <a:rPr lang="de-DE" sz="3200" dirty="0">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Selbsteinschätzungsbogen</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pic>
        <p:nvPicPr>
          <p:cNvPr id="10" name="Grafik 9">
            <a:hlinkClick r:id="rId3" action="ppaction://hlinksldjump"/>
            <a:extLst>
              <a:ext uri="{FF2B5EF4-FFF2-40B4-BE49-F238E27FC236}">
                <a16:creationId xmlns:a16="http://schemas.microsoft.com/office/drawing/2014/main" id="{2A5BF1A4-4FEB-4774-93B5-90A96404ED06}"/>
              </a:ext>
            </a:extLst>
          </p:cNvPr>
          <p:cNvPicPr>
            <a:picLocks noChangeAspect="1"/>
          </p:cNvPicPr>
          <p:nvPr/>
        </p:nvPicPr>
        <p:blipFill>
          <a:blip r:embed="rId4"/>
          <a:stretch>
            <a:fillRect/>
          </a:stretch>
        </p:blipFill>
        <p:spPr>
          <a:xfrm>
            <a:off x="11001532" y="5116711"/>
            <a:ext cx="704536" cy="914219"/>
          </a:xfrm>
          <a:prstGeom prst="rect">
            <a:avLst/>
          </a:prstGeom>
        </p:spPr>
      </p:pic>
    </p:spTree>
    <p:extLst>
      <p:ext uri="{BB962C8B-B14F-4D97-AF65-F5344CB8AC3E}">
        <p14:creationId xmlns:p14="http://schemas.microsoft.com/office/powerpoint/2010/main" val="335672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102</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7" y="609822"/>
            <a:ext cx="414157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endParaRPr lang="de-DE" sz="3200" b="1" dirty="0">
              <a:solidFill>
                <a:schemeClr val="accent2"/>
              </a:solidFill>
              <a:ea typeface="Calibri" panose="020F0502020204030204" pitchFamily="34" charset="0"/>
              <a:cs typeface="Times New Roman" panose="02020603050405020304" pitchFamily="18" charset="0"/>
            </a:endParaRPr>
          </a:p>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a:p>
            <a:pPr algn="ctr">
              <a:spcAft>
                <a:spcPts val="800"/>
              </a:spcAft>
            </a:pPr>
            <a:r>
              <a:rPr lang="de-DE" sz="3200" dirty="0">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2" name="Rechteck 1"/>
          <p:cNvSpPr/>
          <p:nvPr/>
        </p:nvSpPr>
        <p:spPr>
          <a:xfrm>
            <a:off x="838200" y="1660368"/>
            <a:ext cx="10375900" cy="2000548"/>
          </a:xfrm>
          <a:prstGeom prst="rect">
            <a:avLst/>
          </a:prstGeom>
        </p:spPr>
        <p:txBody>
          <a:bodyPr wrap="square">
            <a:spAutoFit/>
          </a:bodyPr>
          <a:lstStyle/>
          <a:p>
            <a:r>
              <a:rPr lang="de-DE" sz="2400" b="1" dirty="0"/>
              <a:t>Selbsteinschätzungsbogen</a:t>
            </a:r>
          </a:p>
          <a:p>
            <a:r>
              <a:rPr lang="de-DE" sz="2000" dirty="0"/>
              <a:t>Nun sollst du dein erworbenes Wissen zu den Eigenschaften von Salzen einschätzen. Bearbeite im Anschluss diejenige Aufgabe, die zu der Fähigkeit in der Tabelle gehört, bei der du zuerst „Da bin ich mir unsicher.“ oder „Das kann ich noch nicht.“ angekreuzt hast. </a:t>
            </a:r>
          </a:p>
          <a:p>
            <a:r>
              <a:rPr lang="de-DE" sz="2000" dirty="0"/>
              <a:t>Wenn du dich schon bei allen aufgeführten Inhalten sicher fühlst, kannst du die Aufgabe 2 C bearbeiten.</a:t>
            </a:r>
          </a:p>
        </p:txBody>
      </p:sp>
      <p:pic>
        <p:nvPicPr>
          <p:cNvPr id="11" name="Grafik 10">
            <a:extLst>
              <a:ext uri="{FF2B5EF4-FFF2-40B4-BE49-F238E27FC236}">
                <a16:creationId xmlns:a16="http://schemas.microsoft.com/office/drawing/2014/main" id="{3E1446BA-3C61-432E-B39A-6FFB1D3F61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Tree>
    <p:extLst>
      <p:ext uri="{BB962C8B-B14F-4D97-AF65-F5344CB8AC3E}">
        <p14:creationId xmlns:p14="http://schemas.microsoft.com/office/powerpoint/2010/main" val="4873681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433630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endParaRPr lang="de-DE" sz="3200" b="1" dirty="0">
              <a:solidFill>
                <a:schemeClr val="accent2"/>
              </a:solidFill>
              <a:ea typeface="Calibri" panose="020F0502020204030204" pitchFamily="34" charset="0"/>
              <a:cs typeface="Times New Roman" panose="02020603050405020304" pitchFamily="18" charset="0"/>
            </a:endParaRPr>
          </a:p>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a:p>
            <a:pPr algn="ctr">
              <a:spcAft>
                <a:spcPts val="800"/>
              </a:spcAft>
            </a:pPr>
            <a:r>
              <a:rPr lang="de-DE" sz="3200" dirty="0">
                <a:effectLst/>
                <a:ea typeface="Calibri" panose="020F0502020204030204" pitchFamily="34" charset="0"/>
                <a:cs typeface="Times New Roman" panose="02020603050405020304" pitchFamily="18" charset="0"/>
              </a:rPr>
              <a:t> </a:t>
            </a:r>
          </a:p>
        </p:txBody>
      </p:sp>
      <p:graphicFrame>
        <p:nvGraphicFramePr>
          <p:cNvPr id="9" name="Tabelle 8"/>
          <p:cNvGraphicFramePr>
            <a:graphicFrameLocks noGrp="1"/>
          </p:cNvGraphicFramePr>
          <p:nvPr>
            <p:extLst>
              <p:ext uri="{D42A27DB-BD31-4B8C-83A1-F6EECF244321}">
                <p14:modId xmlns:p14="http://schemas.microsoft.com/office/powerpoint/2010/main" val="1521764417"/>
              </p:ext>
            </p:extLst>
          </p:nvPr>
        </p:nvGraphicFramePr>
        <p:xfrm>
          <a:off x="1738391" y="1413162"/>
          <a:ext cx="7844997" cy="4716421"/>
        </p:xfrm>
        <a:graphic>
          <a:graphicData uri="http://schemas.openxmlformats.org/drawingml/2006/table">
            <a:tbl>
              <a:tblPr firstRow="1" firstCol="1" bandRow="1"/>
              <a:tblGrid>
                <a:gridCol w="3340618">
                  <a:extLst>
                    <a:ext uri="{9D8B030D-6E8A-4147-A177-3AD203B41FA5}">
                      <a16:colId xmlns:a16="http://schemas.microsoft.com/office/drawing/2014/main" val="20000"/>
                    </a:ext>
                  </a:extLst>
                </a:gridCol>
                <a:gridCol w="724753">
                  <a:extLst>
                    <a:ext uri="{9D8B030D-6E8A-4147-A177-3AD203B41FA5}">
                      <a16:colId xmlns:a16="http://schemas.microsoft.com/office/drawing/2014/main" val="20001"/>
                    </a:ext>
                  </a:extLst>
                </a:gridCol>
                <a:gridCol w="725619">
                  <a:extLst>
                    <a:ext uri="{9D8B030D-6E8A-4147-A177-3AD203B41FA5}">
                      <a16:colId xmlns:a16="http://schemas.microsoft.com/office/drawing/2014/main" val="20002"/>
                    </a:ext>
                  </a:extLst>
                </a:gridCol>
                <a:gridCol w="725619">
                  <a:extLst>
                    <a:ext uri="{9D8B030D-6E8A-4147-A177-3AD203B41FA5}">
                      <a16:colId xmlns:a16="http://schemas.microsoft.com/office/drawing/2014/main" val="20003"/>
                    </a:ext>
                  </a:extLst>
                </a:gridCol>
                <a:gridCol w="725619">
                  <a:extLst>
                    <a:ext uri="{9D8B030D-6E8A-4147-A177-3AD203B41FA5}">
                      <a16:colId xmlns:a16="http://schemas.microsoft.com/office/drawing/2014/main" val="20004"/>
                    </a:ext>
                  </a:extLst>
                </a:gridCol>
                <a:gridCol w="1602769">
                  <a:extLst>
                    <a:ext uri="{9D8B030D-6E8A-4147-A177-3AD203B41FA5}">
                      <a16:colId xmlns:a16="http://schemas.microsoft.com/office/drawing/2014/main" val="20005"/>
                    </a:ext>
                  </a:extLst>
                </a:gridCol>
              </a:tblGrid>
              <a:tr h="700646">
                <a:tc>
                  <a:txBody>
                    <a:bodyPr/>
                    <a:lstStyle/>
                    <a:p>
                      <a:pPr algn="ctr">
                        <a:spcAft>
                          <a:spcPts val="0"/>
                        </a:spcAft>
                      </a:pPr>
                      <a:r>
                        <a:rPr lang="de-DE" sz="1200" b="1" dirty="0">
                          <a:effectLst/>
                          <a:latin typeface="Arial" charset="0"/>
                          <a:ea typeface="Calibri" charset="0"/>
                          <a:cs typeface="Arial" charset="0"/>
                        </a:rPr>
                        <a:t>Meine Fähigkeiten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1000" dirty="0">
                          <a:effectLst/>
                          <a:latin typeface="Arial" charset="0"/>
                          <a:ea typeface="Calibri" charset="0"/>
                          <a:cs typeface="Arial" charset="0"/>
                        </a:rPr>
                        <a:t>Das kann ich.</a:t>
                      </a:r>
                      <a:endParaRPr lang="de-DE" sz="10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1000" dirty="0">
                          <a:effectLst/>
                          <a:latin typeface="Arial" charset="0"/>
                          <a:ea typeface="Calibri" charset="0"/>
                          <a:cs typeface="Arial" charset="0"/>
                        </a:rPr>
                        <a:t>Da bin ich </a:t>
                      </a:r>
                      <a:r>
                        <a:rPr lang="de-DE" sz="1000" dirty="0" smtClean="0">
                          <a:effectLst/>
                          <a:latin typeface="Arial" charset="0"/>
                          <a:ea typeface="Calibri" charset="0"/>
                          <a:cs typeface="Arial" charset="0"/>
                        </a:rPr>
                        <a:t>mir fast </a:t>
                      </a:r>
                      <a:r>
                        <a:rPr lang="de-DE" sz="1000" dirty="0">
                          <a:effectLst/>
                          <a:latin typeface="Arial" charset="0"/>
                          <a:ea typeface="Calibri" charset="0"/>
                          <a:cs typeface="Arial" charset="0"/>
                        </a:rPr>
                        <a:t>sicher.</a:t>
                      </a:r>
                      <a:endParaRPr lang="de-DE" sz="10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1000" dirty="0">
                          <a:effectLst/>
                          <a:latin typeface="Arial" charset="0"/>
                          <a:ea typeface="Calibri" charset="0"/>
                          <a:cs typeface="Arial" charset="0"/>
                        </a:rPr>
                        <a:t>Da bin ich mir unsicher.</a:t>
                      </a:r>
                      <a:endParaRPr lang="de-DE" sz="10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1000" dirty="0">
                          <a:effectLst/>
                          <a:latin typeface="Arial" charset="0"/>
                          <a:ea typeface="Calibri" charset="0"/>
                          <a:cs typeface="Arial" charset="0"/>
                        </a:rPr>
                        <a:t>Das kann ich noch nicht.</a:t>
                      </a:r>
                      <a:endParaRPr lang="de-DE" sz="10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1200" b="1" dirty="0">
                          <a:effectLst/>
                          <a:latin typeface="Arial" charset="0"/>
                          <a:ea typeface="Calibri" charset="0"/>
                          <a:cs typeface="Arial" charset="0"/>
                        </a:rPr>
                        <a:t>Übungsaufgaben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82730">
                <a:tc>
                  <a:txBody>
                    <a:bodyPr/>
                    <a:lstStyle/>
                    <a:p>
                      <a:pPr algn="just">
                        <a:spcAft>
                          <a:spcPts val="0"/>
                        </a:spcAft>
                      </a:pPr>
                      <a:r>
                        <a:rPr lang="de-DE" sz="1200" dirty="0">
                          <a:effectLst/>
                          <a:latin typeface="Arial" charset="0"/>
                          <a:ea typeface="Calibri" charset="0"/>
                          <a:cs typeface="Arial" charset="0"/>
                        </a:rPr>
                        <a:t>Ich kann den Zusammenhang zwischen der Struktur eines Salzes (Ionengitter) und seinen Eigenschaften beschreiben.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tx1"/>
                          </a:solidFill>
                          <a:effectLst/>
                          <a:latin typeface="+mn-lt"/>
                          <a:ea typeface="+mn-ea"/>
                          <a:cs typeface="+mn-cs"/>
                        </a:rPr>
                        <a:t> </a:t>
                      </a: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66609">
                <a:tc>
                  <a:txBody>
                    <a:bodyPr/>
                    <a:lstStyle/>
                    <a:p>
                      <a:pPr algn="just">
                        <a:spcAft>
                          <a:spcPts val="0"/>
                        </a:spcAft>
                      </a:pPr>
                      <a:r>
                        <a:rPr lang="de-DE" sz="1200" dirty="0">
                          <a:effectLst/>
                          <a:latin typeface="Arial" charset="0"/>
                          <a:ea typeface="Calibri" charset="0"/>
                          <a:cs typeface="Arial" charset="0"/>
                        </a:rPr>
                        <a:t>Ich kann ein Salz im Teilchenmodell darstellen.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6609">
                <a:tc>
                  <a:txBody>
                    <a:bodyPr/>
                    <a:lstStyle/>
                    <a:p>
                      <a:pPr algn="just">
                        <a:spcAft>
                          <a:spcPts val="0"/>
                        </a:spcAft>
                      </a:pPr>
                      <a:r>
                        <a:rPr lang="de-DE" sz="1200" dirty="0">
                          <a:effectLst/>
                          <a:latin typeface="Arial" charset="0"/>
                          <a:ea typeface="Calibri" charset="0"/>
                          <a:cs typeface="Arial" charset="0"/>
                        </a:rPr>
                        <a:t>Ich kann beschreiben, welchen Einfluss die Gitterenergie auf die Eigenschaften eines Salz hat.</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6609">
                <a:tc>
                  <a:txBody>
                    <a:bodyPr/>
                    <a:lstStyle/>
                    <a:p>
                      <a:pPr algn="just">
                        <a:spcAft>
                          <a:spcPts val="0"/>
                        </a:spcAft>
                      </a:pPr>
                      <a:r>
                        <a:rPr lang="de-DE" sz="1200" dirty="0">
                          <a:effectLst/>
                          <a:latin typeface="Arial" charset="0"/>
                          <a:ea typeface="Calibri" charset="0"/>
                          <a:cs typeface="Arial" charset="0"/>
                        </a:rPr>
                        <a:t>Ich kann die Eigenschaften von Salzen mithilfe eines Teilchenmodells erklären.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66609">
                <a:tc>
                  <a:txBody>
                    <a:bodyPr/>
                    <a:lstStyle/>
                    <a:p>
                      <a:pPr algn="just">
                        <a:spcAft>
                          <a:spcPts val="0"/>
                        </a:spcAft>
                      </a:pPr>
                      <a:r>
                        <a:rPr lang="de-DE" sz="1200" dirty="0">
                          <a:effectLst/>
                          <a:latin typeface="Arial" charset="0"/>
                          <a:ea typeface="Calibri" charset="0"/>
                          <a:cs typeface="Arial" charset="0"/>
                        </a:rPr>
                        <a:t>Ich kann die Eigenschaften von Salzen mithilfe ihrer Gitterstruktur und der Gitterenergie erklären.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just">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66609">
                <a:tc gridSpan="5">
                  <a:txBody>
                    <a:bodyPr/>
                    <a:lstStyle/>
                    <a:p>
                      <a:pPr algn="just">
                        <a:spcAft>
                          <a:spcPts val="0"/>
                        </a:spcAft>
                      </a:pPr>
                      <a:r>
                        <a:rPr lang="de-DE" sz="1200" dirty="0">
                          <a:effectLst/>
                          <a:latin typeface="Arial" charset="0"/>
                          <a:ea typeface="Calibri" charset="0"/>
                          <a:cs typeface="Arial" charset="0"/>
                        </a:rPr>
                        <a:t>Wenn du bei den oberen Aussagen immer „Das kann ich.“ angekreuzt hast, dann bearbeite folgende Aufgaben:</a:t>
                      </a:r>
                      <a:endParaRPr lang="de-DE" sz="12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tx1"/>
                          </a:solidFill>
                          <a:effectLst/>
                          <a:latin typeface="+mn-lt"/>
                          <a:ea typeface="+mn-ea"/>
                          <a:cs typeface="+mn-cs"/>
                        </a:rPr>
                        <a:t> </a:t>
                      </a: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11267" name="Grafik 12">
            <a:extLst>
              <a:ext uri="{FF2B5EF4-FFF2-40B4-BE49-F238E27FC236}">
                <a16:creationId xmlns:a16="http://schemas.microsoft.com/office/drawing/2014/main" id="{ED1D1996-765D-4017-9592-D39F5DEEEA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888" y="53975"/>
            <a:ext cx="487362"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EDDCEBDB-087C-4816-B265-C82276939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
        <p:nvSpPr>
          <p:cNvPr id="30" name="Rechteck: abgerundete Ecken 29">
            <a:extLst>
              <a:ext uri="{FF2B5EF4-FFF2-40B4-BE49-F238E27FC236}">
                <a16:creationId xmlns:a16="http://schemas.microsoft.com/office/drawing/2014/main" id="{203865B1-2B5A-4C7C-8643-EC709E91E3F2}"/>
              </a:ext>
            </a:extLst>
          </p:cNvPr>
          <p:cNvSpPr/>
          <p:nvPr/>
        </p:nvSpPr>
        <p:spPr>
          <a:xfrm>
            <a:off x="8117081" y="2277782"/>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a:t>
            </a:r>
            <a:endParaRPr lang="de-DE" sz="1400" dirty="0">
              <a:solidFill>
                <a:srgbClr val="FF9933"/>
              </a:solidFill>
            </a:endParaRPr>
          </a:p>
        </p:txBody>
      </p:sp>
      <p:sp>
        <p:nvSpPr>
          <p:cNvPr id="34" name="Rechteck: abgerundete Ecken 33">
            <a:extLst>
              <a:ext uri="{FF2B5EF4-FFF2-40B4-BE49-F238E27FC236}">
                <a16:creationId xmlns:a16="http://schemas.microsoft.com/office/drawing/2014/main" id="{10DB6B41-4C0A-434D-84D9-541CD5A4255B}"/>
              </a:ext>
            </a:extLst>
          </p:cNvPr>
          <p:cNvSpPr/>
          <p:nvPr/>
        </p:nvSpPr>
        <p:spPr>
          <a:xfrm>
            <a:off x="8117081" y="5628519"/>
            <a:ext cx="441147" cy="31581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2C</a:t>
            </a:r>
            <a:endParaRPr lang="de-DE" sz="1400" dirty="0">
              <a:solidFill>
                <a:srgbClr val="FF9933"/>
              </a:solidFill>
            </a:endParaRPr>
          </a:p>
        </p:txBody>
      </p:sp>
      <p:pic>
        <p:nvPicPr>
          <p:cNvPr id="6" name="Grafik 5">
            <a:extLst>
              <a:ext uri="{FF2B5EF4-FFF2-40B4-BE49-F238E27FC236}">
                <a16:creationId xmlns:a16="http://schemas.microsoft.com/office/drawing/2014/main" id="{F74F1119-C1F2-4EFE-9E0A-1B113A1FA5A8}"/>
              </a:ext>
            </a:extLst>
          </p:cNvPr>
          <p:cNvPicPr>
            <a:picLocks noChangeAspect="1"/>
          </p:cNvPicPr>
          <p:nvPr/>
        </p:nvPicPr>
        <p:blipFill>
          <a:blip r:embed="rId5"/>
          <a:stretch>
            <a:fillRect/>
          </a:stretch>
        </p:blipFill>
        <p:spPr>
          <a:xfrm>
            <a:off x="8783227" y="2079201"/>
            <a:ext cx="534621" cy="666445"/>
          </a:xfrm>
          <a:prstGeom prst="rect">
            <a:avLst/>
          </a:prstGeom>
        </p:spPr>
      </p:pic>
      <p:sp>
        <p:nvSpPr>
          <p:cNvPr id="76" name="Rechteck: abgerundete Ecken 75">
            <a:extLst>
              <a:ext uri="{FF2B5EF4-FFF2-40B4-BE49-F238E27FC236}">
                <a16:creationId xmlns:a16="http://schemas.microsoft.com/office/drawing/2014/main" id="{131A556F-7484-4932-B0E9-CA5F57653704}"/>
              </a:ext>
            </a:extLst>
          </p:cNvPr>
          <p:cNvSpPr/>
          <p:nvPr/>
        </p:nvSpPr>
        <p:spPr>
          <a:xfrm>
            <a:off x="8117081" y="2914648"/>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a:t>
            </a:r>
            <a:endParaRPr lang="de-DE" sz="1400" dirty="0">
              <a:solidFill>
                <a:srgbClr val="FF9933"/>
              </a:solidFill>
            </a:endParaRPr>
          </a:p>
        </p:txBody>
      </p:sp>
      <p:pic>
        <p:nvPicPr>
          <p:cNvPr id="77" name="Grafik 76">
            <a:extLst>
              <a:ext uri="{FF2B5EF4-FFF2-40B4-BE49-F238E27FC236}">
                <a16:creationId xmlns:a16="http://schemas.microsoft.com/office/drawing/2014/main" id="{7EB3EE75-56FF-4A99-AB3E-B42FDA615DE8}"/>
              </a:ext>
            </a:extLst>
          </p:cNvPr>
          <p:cNvPicPr>
            <a:picLocks noChangeAspect="1"/>
          </p:cNvPicPr>
          <p:nvPr/>
        </p:nvPicPr>
        <p:blipFill>
          <a:blip r:embed="rId5"/>
          <a:stretch>
            <a:fillRect/>
          </a:stretch>
        </p:blipFill>
        <p:spPr>
          <a:xfrm>
            <a:off x="8761853" y="2716541"/>
            <a:ext cx="534621" cy="666445"/>
          </a:xfrm>
          <a:prstGeom prst="rect">
            <a:avLst/>
          </a:prstGeom>
        </p:spPr>
      </p:pic>
      <p:sp>
        <p:nvSpPr>
          <p:cNvPr id="78" name="Rechteck: abgerundete Ecken 77">
            <a:extLst>
              <a:ext uri="{FF2B5EF4-FFF2-40B4-BE49-F238E27FC236}">
                <a16:creationId xmlns:a16="http://schemas.microsoft.com/office/drawing/2014/main" id="{E76F30CF-FD78-4EB0-A231-D1EBE41261DE}"/>
              </a:ext>
            </a:extLst>
          </p:cNvPr>
          <p:cNvSpPr/>
          <p:nvPr/>
        </p:nvSpPr>
        <p:spPr>
          <a:xfrm>
            <a:off x="8117081" y="3616293"/>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a:t>
            </a:r>
            <a:endParaRPr lang="de-DE" sz="1400" dirty="0">
              <a:solidFill>
                <a:srgbClr val="FF9933"/>
              </a:solidFill>
            </a:endParaRPr>
          </a:p>
        </p:txBody>
      </p:sp>
      <p:pic>
        <p:nvPicPr>
          <p:cNvPr id="79" name="Grafik 78">
            <a:extLst>
              <a:ext uri="{FF2B5EF4-FFF2-40B4-BE49-F238E27FC236}">
                <a16:creationId xmlns:a16="http://schemas.microsoft.com/office/drawing/2014/main" id="{85EF46D6-9A48-480F-8E36-1744716D2554}"/>
              </a:ext>
            </a:extLst>
          </p:cNvPr>
          <p:cNvPicPr>
            <a:picLocks noChangeAspect="1"/>
          </p:cNvPicPr>
          <p:nvPr/>
        </p:nvPicPr>
        <p:blipFill>
          <a:blip r:embed="rId5"/>
          <a:stretch>
            <a:fillRect/>
          </a:stretch>
        </p:blipFill>
        <p:spPr>
          <a:xfrm>
            <a:off x="8761486" y="3377917"/>
            <a:ext cx="534621" cy="666445"/>
          </a:xfrm>
          <a:prstGeom prst="rect">
            <a:avLst/>
          </a:prstGeom>
        </p:spPr>
      </p:pic>
      <p:sp>
        <p:nvSpPr>
          <p:cNvPr id="80" name="Rechteck: abgerundete Ecken 79">
            <a:extLst>
              <a:ext uri="{FF2B5EF4-FFF2-40B4-BE49-F238E27FC236}">
                <a16:creationId xmlns:a16="http://schemas.microsoft.com/office/drawing/2014/main" id="{DDE176EB-6A74-43B5-A471-14D9EE901560}"/>
              </a:ext>
            </a:extLst>
          </p:cNvPr>
          <p:cNvSpPr/>
          <p:nvPr/>
        </p:nvSpPr>
        <p:spPr>
          <a:xfrm>
            <a:off x="8117081" y="4284967"/>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2B</a:t>
            </a:r>
            <a:endParaRPr lang="de-DE" sz="1400" dirty="0">
              <a:solidFill>
                <a:srgbClr val="FF9933"/>
              </a:solidFill>
            </a:endParaRPr>
          </a:p>
        </p:txBody>
      </p:sp>
      <p:pic>
        <p:nvPicPr>
          <p:cNvPr id="81" name="Grafik 80">
            <a:extLst>
              <a:ext uri="{FF2B5EF4-FFF2-40B4-BE49-F238E27FC236}">
                <a16:creationId xmlns:a16="http://schemas.microsoft.com/office/drawing/2014/main" id="{BE3873CA-6DAA-4F6B-8383-F74761C53F41}"/>
              </a:ext>
            </a:extLst>
          </p:cNvPr>
          <p:cNvPicPr>
            <a:picLocks noChangeAspect="1"/>
          </p:cNvPicPr>
          <p:nvPr/>
        </p:nvPicPr>
        <p:blipFill>
          <a:blip r:embed="rId5"/>
          <a:stretch>
            <a:fillRect/>
          </a:stretch>
        </p:blipFill>
        <p:spPr>
          <a:xfrm>
            <a:off x="8761486" y="4046591"/>
            <a:ext cx="534621" cy="666445"/>
          </a:xfrm>
          <a:prstGeom prst="rect">
            <a:avLst/>
          </a:prstGeom>
        </p:spPr>
      </p:pic>
      <p:sp>
        <p:nvSpPr>
          <p:cNvPr id="82" name="Rechteck: abgerundete Ecken 81">
            <a:extLst>
              <a:ext uri="{FF2B5EF4-FFF2-40B4-BE49-F238E27FC236}">
                <a16:creationId xmlns:a16="http://schemas.microsoft.com/office/drawing/2014/main" id="{CD89B4F5-DD53-4EC0-B79F-14EC76CEBA55}"/>
              </a:ext>
            </a:extLst>
          </p:cNvPr>
          <p:cNvSpPr/>
          <p:nvPr/>
        </p:nvSpPr>
        <p:spPr>
          <a:xfrm>
            <a:off x="8119234" y="4956743"/>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2B</a:t>
            </a:r>
            <a:endParaRPr lang="de-DE" sz="1400" dirty="0">
              <a:solidFill>
                <a:srgbClr val="FF9933"/>
              </a:solidFill>
            </a:endParaRPr>
          </a:p>
        </p:txBody>
      </p:sp>
      <p:pic>
        <p:nvPicPr>
          <p:cNvPr id="83" name="Grafik 82">
            <a:extLst>
              <a:ext uri="{FF2B5EF4-FFF2-40B4-BE49-F238E27FC236}">
                <a16:creationId xmlns:a16="http://schemas.microsoft.com/office/drawing/2014/main" id="{70E30D71-1BAA-4F24-9B50-770BEAABC614}"/>
              </a:ext>
            </a:extLst>
          </p:cNvPr>
          <p:cNvPicPr>
            <a:picLocks noChangeAspect="1"/>
          </p:cNvPicPr>
          <p:nvPr/>
        </p:nvPicPr>
        <p:blipFill>
          <a:blip r:embed="rId5"/>
          <a:stretch>
            <a:fillRect/>
          </a:stretch>
        </p:blipFill>
        <p:spPr>
          <a:xfrm>
            <a:off x="8763639" y="4718367"/>
            <a:ext cx="534621" cy="666445"/>
          </a:xfrm>
          <a:prstGeom prst="rect">
            <a:avLst/>
          </a:prstGeom>
        </p:spPr>
      </p:pic>
      <p:pic>
        <p:nvPicPr>
          <p:cNvPr id="8" name="Grafik 7">
            <a:extLst>
              <a:ext uri="{FF2B5EF4-FFF2-40B4-BE49-F238E27FC236}">
                <a16:creationId xmlns:a16="http://schemas.microsoft.com/office/drawing/2014/main" id="{3B91E74E-9554-40A9-991F-D055F452BAE1}"/>
              </a:ext>
            </a:extLst>
          </p:cNvPr>
          <p:cNvPicPr>
            <a:picLocks noChangeAspect="1"/>
          </p:cNvPicPr>
          <p:nvPr/>
        </p:nvPicPr>
        <p:blipFill>
          <a:blip r:embed="rId6"/>
          <a:stretch>
            <a:fillRect/>
          </a:stretch>
        </p:blipFill>
        <p:spPr>
          <a:xfrm>
            <a:off x="8761486" y="5424936"/>
            <a:ext cx="530398" cy="664522"/>
          </a:xfrm>
          <a:prstGeom prst="rect">
            <a:avLst/>
          </a:prstGeom>
        </p:spPr>
      </p:pic>
      <p:sp>
        <p:nvSpPr>
          <p:cNvPr id="25" name="Textfeld 24">
            <a:hlinkClick r:id="rId7" action="ppaction://hlinksldjump"/>
            <a:extLst>
              <a:ext uri="{FF2B5EF4-FFF2-40B4-BE49-F238E27FC236}">
                <a16:creationId xmlns:a16="http://schemas.microsoft.com/office/drawing/2014/main" id="{D3DA8485-53E1-40BC-9CCB-0CB406D95D78}"/>
              </a:ext>
            </a:extLst>
          </p:cNvPr>
          <p:cNvSpPr txBox="1"/>
          <p:nvPr/>
        </p:nvSpPr>
        <p:spPr>
          <a:xfrm>
            <a:off x="8140591" y="2277782"/>
            <a:ext cx="432391" cy="398185"/>
          </a:xfrm>
          <a:prstGeom prst="rect">
            <a:avLst/>
          </a:prstGeom>
          <a:noFill/>
        </p:spPr>
        <p:txBody>
          <a:bodyPr wrap="square" rtlCol="0">
            <a:spAutoFit/>
          </a:bodyPr>
          <a:lstStyle/>
          <a:p>
            <a:endParaRPr lang="de-DE" dirty="0"/>
          </a:p>
        </p:txBody>
      </p:sp>
      <p:sp>
        <p:nvSpPr>
          <p:cNvPr id="26" name="Textfeld 25">
            <a:hlinkClick r:id="rId7" action="ppaction://hlinksldjump"/>
            <a:extLst>
              <a:ext uri="{FF2B5EF4-FFF2-40B4-BE49-F238E27FC236}">
                <a16:creationId xmlns:a16="http://schemas.microsoft.com/office/drawing/2014/main" id="{4B76E647-EE00-4F81-8EA4-DDF23221F5B8}"/>
              </a:ext>
            </a:extLst>
          </p:cNvPr>
          <p:cNvSpPr txBox="1"/>
          <p:nvPr/>
        </p:nvSpPr>
        <p:spPr>
          <a:xfrm>
            <a:off x="8122451" y="2905632"/>
            <a:ext cx="432391" cy="398185"/>
          </a:xfrm>
          <a:prstGeom prst="rect">
            <a:avLst/>
          </a:prstGeom>
          <a:noFill/>
        </p:spPr>
        <p:txBody>
          <a:bodyPr wrap="square" rtlCol="0">
            <a:spAutoFit/>
          </a:bodyPr>
          <a:lstStyle/>
          <a:p>
            <a:endParaRPr lang="de-DE" dirty="0"/>
          </a:p>
        </p:txBody>
      </p:sp>
      <p:sp>
        <p:nvSpPr>
          <p:cNvPr id="27" name="Textfeld 26">
            <a:hlinkClick r:id="rId7" action="ppaction://hlinksldjump"/>
            <a:extLst>
              <a:ext uri="{FF2B5EF4-FFF2-40B4-BE49-F238E27FC236}">
                <a16:creationId xmlns:a16="http://schemas.microsoft.com/office/drawing/2014/main" id="{145E7FD1-82A5-47FE-B6DF-A1A75524D8C8}"/>
              </a:ext>
            </a:extLst>
          </p:cNvPr>
          <p:cNvSpPr txBox="1"/>
          <p:nvPr/>
        </p:nvSpPr>
        <p:spPr>
          <a:xfrm>
            <a:off x="8122451" y="3591834"/>
            <a:ext cx="432391" cy="398185"/>
          </a:xfrm>
          <a:prstGeom prst="rect">
            <a:avLst/>
          </a:prstGeom>
          <a:noFill/>
        </p:spPr>
        <p:txBody>
          <a:bodyPr wrap="square" rtlCol="0">
            <a:spAutoFit/>
          </a:bodyPr>
          <a:lstStyle/>
          <a:p>
            <a:endParaRPr lang="de-DE" dirty="0"/>
          </a:p>
        </p:txBody>
      </p:sp>
      <p:sp>
        <p:nvSpPr>
          <p:cNvPr id="28" name="Textfeld 27">
            <a:hlinkClick r:id="rId8" action="ppaction://hlinksldjump"/>
            <a:extLst>
              <a:ext uri="{FF2B5EF4-FFF2-40B4-BE49-F238E27FC236}">
                <a16:creationId xmlns:a16="http://schemas.microsoft.com/office/drawing/2014/main" id="{2CB54111-96DC-4501-BB63-EDE97FBE01ED}"/>
              </a:ext>
            </a:extLst>
          </p:cNvPr>
          <p:cNvSpPr txBox="1"/>
          <p:nvPr/>
        </p:nvSpPr>
        <p:spPr>
          <a:xfrm>
            <a:off x="8111825" y="4270540"/>
            <a:ext cx="432391" cy="398185"/>
          </a:xfrm>
          <a:prstGeom prst="rect">
            <a:avLst/>
          </a:prstGeom>
          <a:noFill/>
        </p:spPr>
        <p:txBody>
          <a:bodyPr wrap="square" rtlCol="0">
            <a:spAutoFit/>
          </a:bodyPr>
          <a:lstStyle/>
          <a:p>
            <a:endParaRPr lang="de-DE" dirty="0"/>
          </a:p>
        </p:txBody>
      </p:sp>
      <p:sp>
        <p:nvSpPr>
          <p:cNvPr id="29" name="Textfeld 28">
            <a:hlinkClick r:id="rId8" action="ppaction://hlinksldjump"/>
            <a:extLst>
              <a:ext uri="{FF2B5EF4-FFF2-40B4-BE49-F238E27FC236}">
                <a16:creationId xmlns:a16="http://schemas.microsoft.com/office/drawing/2014/main" id="{B3A9542C-441E-4E63-80FE-F957E49BE216}"/>
              </a:ext>
            </a:extLst>
          </p:cNvPr>
          <p:cNvSpPr txBox="1"/>
          <p:nvPr/>
        </p:nvSpPr>
        <p:spPr>
          <a:xfrm>
            <a:off x="8111824" y="4942486"/>
            <a:ext cx="432391" cy="398185"/>
          </a:xfrm>
          <a:prstGeom prst="rect">
            <a:avLst/>
          </a:prstGeom>
          <a:noFill/>
        </p:spPr>
        <p:txBody>
          <a:bodyPr wrap="square" rtlCol="0">
            <a:spAutoFit/>
          </a:bodyPr>
          <a:lstStyle/>
          <a:p>
            <a:endParaRPr lang="de-DE" dirty="0"/>
          </a:p>
        </p:txBody>
      </p:sp>
      <p:sp>
        <p:nvSpPr>
          <p:cNvPr id="31" name="Textfeld 30">
            <a:hlinkClick r:id="rId9" action="ppaction://hlinksldjump"/>
            <a:extLst>
              <a:ext uri="{FF2B5EF4-FFF2-40B4-BE49-F238E27FC236}">
                <a16:creationId xmlns:a16="http://schemas.microsoft.com/office/drawing/2014/main" id="{3E2AFDC6-A4A4-4B39-8211-54EE0E8496F5}"/>
              </a:ext>
            </a:extLst>
          </p:cNvPr>
          <p:cNvSpPr txBox="1"/>
          <p:nvPr/>
        </p:nvSpPr>
        <p:spPr>
          <a:xfrm>
            <a:off x="8111823" y="5552240"/>
            <a:ext cx="432391" cy="398185"/>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477473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104</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756896" y="605150"/>
            <a:ext cx="431090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endParaRPr lang="de-DE" sz="3200" b="1" dirty="0">
              <a:solidFill>
                <a:schemeClr val="accent2"/>
              </a:solidFill>
              <a:ea typeface="Calibri" panose="020F0502020204030204" pitchFamily="34" charset="0"/>
              <a:cs typeface="Times New Roman" panose="02020603050405020304" pitchFamily="18" charset="0"/>
            </a:endParaRPr>
          </a:p>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a:p>
            <a:pPr algn="ctr">
              <a:spcAft>
                <a:spcPts val="800"/>
              </a:spcAft>
            </a:pPr>
            <a:r>
              <a:rPr lang="de-DE" sz="3200" dirty="0">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016000" y="2717357"/>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11" name="Textfeld 10"/>
          <p:cNvSpPr txBox="1">
            <a:spLocks noChangeArrowheads="1"/>
          </p:cNvSpPr>
          <p:nvPr/>
        </p:nvSpPr>
        <p:spPr bwMode="auto">
          <a:xfrm>
            <a:off x="1757549" y="1579950"/>
            <a:ext cx="7794480" cy="20927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endParaRPr lang="de-DE" dirty="0">
              <a:effectLst/>
              <a:ea typeface="Calibri" charset="0"/>
              <a:cs typeface="Times New Roman" charset="0"/>
            </a:endParaRPr>
          </a:p>
          <a:p>
            <a:pPr algn="ctr">
              <a:spcBef>
                <a:spcPts val="600"/>
              </a:spcBef>
              <a:spcAft>
                <a:spcPts val="600"/>
              </a:spcAft>
            </a:pPr>
            <a:r>
              <a:rPr lang="de-DE" sz="2000" dirty="0">
                <a:effectLst/>
                <a:ea typeface="Calibri" charset="0"/>
                <a:cs typeface="Times New Roman" charset="0"/>
              </a:rPr>
              <a:t>Welche Aufgabe hast du in der individuellen Übungsphase bearbeitet?</a:t>
            </a:r>
          </a:p>
          <a:p>
            <a:pPr algn="ctr">
              <a:spcBef>
                <a:spcPts val="600"/>
              </a:spcBef>
              <a:spcAft>
                <a:spcPts val="600"/>
              </a:spcAft>
            </a:pPr>
            <a:r>
              <a:rPr lang="de-DE" sz="2000" dirty="0">
                <a:ea typeface="Calibri" charset="0"/>
                <a:cs typeface="Times New Roman" charset="0"/>
              </a:rPr>
              <a:t>___________________________________________________________</a:t>
            </a:r>
            <a:r>
              <a:rPr lang="de-DE" sz="2000" dirty="0">
                <a:effectLst/>
                <a:ea typeface="Calibri" charset="0"/>
                <a:cs typeface="Times New Roman" charset="0"/>
              </a:rPr>
              <a:t> </a:t>
            </a:r>
          </a:p>
        </p:txBody>
      </p:sp>
      <p:pic>
        <p:nvPicPr>
          <p:cNvPr id="14" name="Grafik 13">
            <a:extLst>
              <a:ext uri="{FF2B5EF4-FFF2-40B4-BE49-F238E27FC236}">
                <a16:creationId xmlns:a16="http://schemas.microsoft.com/office/drawing/2014/main" id="{570B14DD-CD73-4E84-9E3F-FADE71B819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Tree>
    <p:extLst>
      <p:ext uri="{BB962C8B-B14F-4D97-AF65-F5344CB8AC3E}">
        <p14:creationId xmlns:p14="http://schemas.microsoft.com/office/powerpoint/2010/main" val="9441057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105</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739961" y="609821"/>
            <a:ext cx="43871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2398420" y="2349313"/>
            <a:ext cx="7660790" cy="252026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6000" b="1" dirty="0">
                <a:latin typeface="+mj-lt"/>
              </a:rPr>
              <a:t>Schülerversuch: </a:t>
            </a:r>
            <a:r>
              <a:rPr lang="de-DE" sz="5400" b="1" dirty="0">
                <a:latin typeface="+mj-lt"/>
              </a:rPr>
              <a:t>Kupfersulfat – hell oder dunkel?</a:t>
            </a:r>
          </a:p>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pic>
        <p:nvPicPr>
          <p:cNvPr id="10" name="Grafik 9">
            <a:hlinkClick r:id="rId3" action="ppaction://hlinksldjump"/>
            <a:extLst>
              <a:ext uri="{FF2B5EF4-FFF2-40B4-BE49-F238E27FC236}">
                <a16:creationId xmlns:a16="http://schemas.microsoft.com/office/drawing/2014/main" id="{86B69FCB-6C19-4940-8E49-108D865C5CDC}"/>
              </a:ext>
            </a:extLst>
          </p:cNvPr>
          <p:cNvPicPr>
            <a:picLocks noChangeAspect="1"/>
          </p:cNvPicPr>
          <p:nvPr/>
        </p:nvPicPr>
        <p:blipFill>
          <a:blip r:embed="rId4"/>
          <a:stretch>
            <a:fillRect/>
          </a:stretch>
        </p:blipFill>
        <p:spPr>
          <a:xfrm>
            <a:off x="11074077" y="5155855"/>
            <a:ext cx="704536" cy="914219"/>
          </a:xfrm>
          <a:prstGeom prst="rect">
            <a:avLst/>
          </a:prstGeom>
        </p:spPr>
      </p:pic>
    </p:spTree>
    <p:extLst>
      <p:ext uri="{BB962C8B-B14F-4D97-AF65-F5344CB8AC3E}">
        <p14:creationId xmlns:p14="http://schemas.microsoft.com/office/powerpoint/2010/main" val="1501337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5"/>
            <a:ext cx="10515600" cy="4349718"/>
          </a:xfrm>
        </p:spPr>
        <p:txBody>
          <a:bodyPr>
            <a:normAutofit/>
          </a:bodyPr>
          <a:lstStyle/>
          <a:p>
            <a:pPr marL="457200" lvl="1" indent="0" algn="ctr">
              <a:buNone/>
            </a:pPr>
            <a:r>
              <a:rPr lang="de-DE" b="1" dirty="0">
                <a:latin typeface="+mn-lt"/>
              </a:rPr>
              <a:t>Schülerversuch: Kupfersulfat – hell oder dunkel?</a:t>
            </a:r>
          </a:p>
          <a:p>
            <a:pPr marL="457200" lvl="1" indent="0" algn="ctr">
              <a:buNone/>
            </a:pPr>
            <a:endParaRPr lang="de-DE" b="1" dirty="0">
              <a:latin typeface="+mn-lt"/>
            </a:endParaRP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106</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7" name="Tabelle 16"/>
          <p:cNvGraphicFramePr>
            <a:graphicFrameLocks noGrp="1"/>
          </p:cNvGraphicFramePr>
          <p:nvPr>
            <p:extLst>
              <p:ext uri="{D42A27DB-BD31-4B8C-83A1-F6EECF244321}">
                <p14:modId xmlns:p14="http://schemas.microsoft.com/office/powerpoint/2010/main" val="1840819189"/>
              </p:ext>
            </p:extLst>
          </p:nvPr>
        </p:nvGraphicFramePr>
        <p:xfrm>
          <a:off x="1037431" y="2065352"/>
          <a:ext cx="6900940" cy="2057400"/>
        </p:xfrm>
        <a:graphic>
          <a:graphicData uri="http://schemas.openxmlformats.org/drawingml/2006/table">
            <a:tbl>
              <a:tblPr/>
              <a:tblGrid>
                <a:gridCol w="4247801">
                  <a:extLst>
                    <a:ext uri="{9D8B030D-6E8A-4147-A177-3AD203B41FA5}">
                      <a16:colId xmlns:a16="http://schemas.microsoft.com/office/drawing/2014/main" val="20000"/>
                    </a:ext>
                  </a:extLst>
                </a:gridCol>
                <a:gridCol w="2653139">
                  <a:extLst>
                    <a:ext uri="{9D8B030D-6E8A-4147-A177-3AD203B41FA5}">
                      <a16:colId xmlns:a16="http://schemas.microsoft.com/office/drawing/2014/main" val="20001"/>
                    </a:ext>
                  </a:extLst>
                </a:gridCol>
              </a:tblGrid>
              <a:tr h="318555">
                <a:tc>
                  <a:txBody>
                    <a:bodyPr/>
                    <a:lstStyle/>
                    <a:p>
                      <a:pPr algn="l">
                        <a:lnSpc>
                          <a:spcPct val="100000"/>
                        </a:lnSpc>
                        <a:spcBef>
                          <a:spcPts val="0"/>
                        </a:spcBef>
                        <a:spcAft>
                          <a:spcPts val="0"/>
                        </a:spcAft>
                      </a:pPr>
                      <a:r>
                        <a:rPr lang="de-DE" sz="1800" b="1" dirty="0">
                          <a:effectLst/>
                          <a:latin typeface="+mn-lt"/>
                          <a:ea typeface="Calibri" charset="0"/>
                          <a:cs typeface="Times New Roman" charset="0"/>
                        </a:rPr>
                        <a:t>Chemikalien / Gefahrenhinweise </a:t>
                      </a:r>
                      <a:endParaRPr lang="de-DE" sz="1800" dirty="0">
                        <a:effectLst/>
                        <a:latin typeface="+mn-lt"/>
                        <a:ea typeface="Calibri"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lvl="1" algn="just">
                        <a:lnSpc>
                          <a:spcPct val="125000"/>
                        </a:lnSpc>
                        <a:spcAft>
                          <a:spcPts val="0"/>
                        </a:spcAft>
                      </a:pPr>
                      <a:r>
                        <a:rPr lang="de-DE" sz="1800" b="1" dirty="0">
                          <a:effectLst/>
                          <a:latin typeface="+mn-lt"/>
                          <a:ea typeface="Calibri" charset="0"/>
                          <a:cs typeface="Times New Roman" charset="0"/>
                        </a:rPr>
                        <a:t>Geräte</a:t>
                      </a:r>
                      <a:endParaRPr lang="de-DE" sz="1800" dirty="0">
                        <a:effectLst/>
                        <a:latin typeface="+mn-lt"/>
                        <a:ea typeface="Calibri" charset="0"/>
                        <a:cs typeface="Times New Roman" charset="0"/>
                      </a:endParaRPr>
                    </a:p>
                  </a:txBody>
                  <a:tcPr marL="47625" marR="44450"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0"/>
                  </a:ext>
                </a:extLst>
              </a:tr>
              <a:tr h="1134329">
                <a:tc>
                  <a:txBody>
                    <a:bodyPr/>
                    <a:lstStyle/>
                    <a:p>
                      <a:pPr marL="342900" lvl="0" indent="-342900">
                        <a:lnSpc>
                          <a:spcPct val="125000"/>
                        </a:lnSpc>
                        <a:spcBef>
                          <a:spcPts val="0"/>
                        </a:spcBef>
                        <a:spcAft>
                          <a:spcPts val="0"/>
                        </a:spcAft>
                        <a:buSzPts val="1050"/>
                        <a:buFont typeface="Wingdings" charset="2"/>
                        <a:buChar char=""/>
                        <a:tabLst>
                          <a:tab pos="228600" algn="l"/>
                        </a:tabLst>
                      </a:pPr>
                      <a:r>
                        <a:rPr lang="de-DE" sz="1800" dirty="0">
                          <a:effectLst/>
                          <a:latin typeface="+mn-lt"/>
                          <a:ea typeface="Times New Roman" charset="0"/>
                          <a:cs typeface="Wingdings" charset="2"/>
                        </a:rPr>
                        <a:t>Heißes destilliertes </a:t>
                      </a:r>
                      <a:r>
                        <a:rPr lang="de-DE" sz="1800" dirty="0" smtClean="0">
                          <a:effectLst/>
                          <a:latin typeface="+mn-lt"/>
                          <a:ea typeface="Times New Roman" charset="0"/>
                          <a:cs typeface="Wingdings" charset="2"/>
                        </a:rPr>
                        <a:t>Wasser </a:t>
                      </a:r>
                      <a:r>
                        <a:rPr lang="de-DE" sz="1800" dirty="0" smtClean="0">
                          <a:latin typeface="+mn-lt"/>
                        </a:rPr>
                        <a:t>(≈100 °C), </a:t>
                      </a:r>
                      <a:endParaRPr lang="de-DE" sz="1800" dirty="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a:effectLst/>
                          <a:latin typeface="+mn-lt"/>
                          <a:ea typeface="Times New Roman" charset="0"/>
                          <a:cs typeface="Wingdings" charset="2"/>
                        </a:rPr>
                        <a:t>Kaltes destilliertes </a:t>
                      </a:r>
                      <a:r>
                        <a:rPr lang="de-DE" sz="1800" dirty="0" smtClean="0">
                          <a:effectLst/>
                          <a:latin typeface="+mn-lt"/>
                          <a:ea typeface="Times New Roman" charset="0"/>
                          <a:cs typeface="Wingdings" charset="2"/>
                        </a:rPr>
                        <a:t>Wasser </a:t>
                      </a:r>
                      <a:r>
                        <a:rPr lang="de-DE" sz="1800" dirty="0" smtClean="0">
                          <a:latin typeface="+mn-lt"/>
                        </a:rPr>
                        <a:t>(≈25 °C), </a:t>
                      </a:r>
                      <a:endParaRPr lang="de-DE" sz="1800" dirty="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a:effectLst/>
                          <a:latin typeface="+mn-lt"/>
                          <a:ea typeface="Times New Roman" charset="0"/>
                          <a:cs typeface="Wingdings" charset="2"/>
                        </a:rPr>
                        <a:t>Kupfersulfat</a:t>
                      </a:r>
                      <a:r>
                        <a:rPr lang="de-DE" sz="1800" dirty="0">
                          <a:effectLst/>
                          <a:latin typeface="+mn-lt"/>
                          <a:ea typeface="Times New Roman" charset="0"/>
                          <a:cs typeface="Times New Roman" charset="0"/>
                        </a:rPr>
                        <a:t> </a:t>
                      </a: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2 Bechergläser</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Spatel</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Glasstab</a:t>
                      </a:r>
                    </a:p>
                  </a:txBody>
                  <a:tcPr marL="47625" marR="44450" marT="0"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hteck 18"/>
          <p:cNvSpPr/>
          <p:nvPr/>
        </p:nvSpPr>
        <p:spPr>
          <a:xfrm>
            <a:off x="7938371" y="2310458"/>
            <a:ext cx="2862444" cy="1103635"/>
          </a:xfrm>
          <a:prstGeom prst="rect">
            <a:avLst/>
          </a:prstGeom>
        </p:spPr>
        <p:txBody>
          <a:bodyPr wrap="square">
            <a:spAutoFit/>
          </a:bodyPr>
          <a:lstStyle/>
          <a:p>
            <a:pPr algn="just">
              <a:lnSpc>
                <a:spcPct val="125000"/>
              </a:lnSpc>
            </a:pPr>
            <a:r>
              <a:rPr lang="de-DE" b="1" dirty="0">
                <a:ea typeface="Calibri" charset="0"/>
                <a:cs typeface="Times New Roman" charset="0"/>
              </a:rPr>
              <a:t>Achtung</a:t>
            </a:r>
            <a:r>
              <a:rPr lang="de-DE" b="1" dirty="0">
                <a:latin typeface="Arial" charset="0"/>
                <a:ea typeface="Calibri" charset="0"/>
                <a:cs typeface="Times New Roman" charset="0"/>
              </a:rPr>
              <a:t>:</a:t>
            </a:r>
            <a:r>
              <a:rPr lang="de-DE" dirty="0">
                <a:latin typeface="Arial" charset="0"/>
                <a:ea typeface="Calibri" charset="0"/>
                <a:cs typeface="Times New Roman" charset="0"/>
              </a:rPr>
              <a:t> </a:t>
            </a:r>
          </a:p>
          <a:p>
            <a:pPr lvl="0" algn="just">
              <a:lnSpc>
                <a:spcPct val="125000"/>
              </a:lnSpc>
            </a:pPr>
            <a:r>
              <a:rPr lang="de-DE" dirty="0">
                <a:ea typeface="Calibri" charset="0"/>
                <a:cs typeface="Symbol" charset="2"/>
              </a:rPr>
              <a:t>Schutzbrille tragen!</a:t>
            </a:r>
          </a:p>
          <a:p>
            <a:pPr>
              <a:lnSpc>
                <a:spcPct val="125000"/>
              </a:lnSpc>
            </a:pPr>
            <a:r>
              <a:rPr lang="de-DE" dirty="0">
                <a:ea typeface="Calibri" charset="0"/>
                <a:cs typeface="Times New Roman" charset="0"/>
              </a:rPr>
              <a:t>Verbrühungsgefahr!</a:t>
            </a:r>
            <a:r>
              <a:rPr lang="de-DE" dirty="0"/>
              <a:t> </a:t>
            </a:r>
          </a:p>
        </p:txBody>
      </p:sp>
      <p:sp>
        <p:nvSpPr>
          <p:cNvPr id="20" name="Rechteck 19"/>
          <p:cNvSpPr/>
          <p:nvPr/>
        </p:nvSpPr>
        <p:spPr>
          <a:xfrm>
            <a:off x="994524" y="4092058"/>
            <a:ext cx="9635376" cy="2092881"/>
          </a:xfrm>
          <a:prstGeom prst="rect">
            <a:avLst/>
          </a:prstGeom>
        </p:spPr>
        <p:txBody>
          <a:bodyPr wrap="square">
            <a:spAutoFit/>
          </a:bodyPr>
          <a:lstStyle/>
          <a:p>
            <a:pPr algn="just">
              <a:spcBef>
                <a:spcPts val="600"/>
              </a:spcBef>
              <a:spcAft>
                <a:spcPts val="600"/>
              </a:spcAft>
            </a:pPr>
            <a:r>
              <a:rPr lang="de-DE" sz="2000" b="1" dirty="0">
                <a:ea typeface="Times New Roman" charset="0"/>
                <a:cs typeface="Times New Roman" charset="0"/>
              </a:rPr>
              <a:t>Versuchsdurchführung</a:t>
            </a:r>
          </a:p>
          <a:p>
            <a:pPr>
              <a:spcBef>
                <a:spcPts val="600"/>
              </a:spcBef>
              <a:spcAft>
                <a:spcPts val="600"/>
              </a:spcAft>
              <a:tabLst>
                <a:tab pos="723900" algn="l"/>
              </a:tabLst>
            </a:pPr>
            <a:r>
              <a:rPr lang="de-DE" sz="2000" u="sng" dirty="0">
                <a:ea typeface="Calibri" charset="0"/>
                <a:cs typeface="Times New Roman" charset="0"/>
              </a:rPr>
              <a:t>Schritt 1:</a:t>
            </a:r>
            <a:r>
              <a:rPr lang="de-DE" sz="2000" dirty="0">
                <a:ea typeface="Calibri" charset="0"/>
                <a:cs typeface="Times New Roman" charset="0"/>
              </a:rPr>
              <a:t> Fülle 50 ml heißes destilliertes Wasser in ein Becherglas.</a:t>
            </a:r>
          </a:p>
          <a:p>
            <a:pPr>
              <a:spcBef>
                <a:spcPts val="600"/>
              </a:spcBef>
              <a:spcAft>
                <a:spcPts val="600"/>
              </a:spcAft>
              <a:tabLst>
                <a:tab pos="733425" algn="l"/>
              </a:tabLst>
            </a:pPr>
            <a:r>
              <a:rPr lang="de-DE" sz="2000" u="sng" dirty="0">
                <a:ea typeface="Calibri" charset="0"/>
                <a:cs typeface="Times New Roman" charset="0"/>
              </a:rPr>
              <a:t>Schritt 2:</a:t>
            </a:r>
            <a:r>
              <a:rPr lang="de-DE" sz="2000" dirty="0">
                <a:ea typeface="Calibri" charset="0"/>
                <a:cs typeface="Times New Roman" charset="0"/>
              </a:rPr>
              <a:t> Fülle 50 ml kaltes destilliertes Wasser in das zweite Becherglas. </a:t>
            </a:r>
          </a:p>
          <a:p>
            <a:pPr>
              <a:spcBef>
                <a:spcPts val="600"/>
              </a:spcBef>
              <a:spcAft>
                <a:spcPts val="600"/>
              </a:spcAft>
              <a:tabLst>
                <a:tab pos="723900" algn="l"/>
              </a:tabLst>
            </a:pPr>
            <a:r>
              <a:rPr lang="de-DE" sz="2000" u="sng" dirty="0">
                <a:ea typeface="Calibri" charset="0"/>
                <a:cs typeface="Times New Roman" charset="0"/>
              </a:rPr>
              <a:t>Schritt 3:</a:t>
            </a:r>
            <a:r>
              <a:rPr lang="de-DE" sz="2000" dirty="0">
                <a:ea typeface="Calibri" charset="0"/>
                <a:cs typeface="Times New Roman" charset="0"/>
              </a:rPr>
              <a:t> Gib </a:t>
            </a:r>
            <a:r>
              <a:rPr lang="de-DE" sz="2000" dirty="0" smtClean="0">
                <a:ea typeface="Calibri" charset="0"/>
                <a:cs typeface="Times New Roman" charset="0"/>
              </a:rPr>
              <a:t>nacheinander in </a:t>
            </a:r>
            <a:r>
              <a:rPr lang="de-DE" sz="2000" dirty="0">
                <a:ea typeface="Calibri" charset="0"/>
                <a:cs typeface="Times New Roman" charset="0"/>
              </a:rPr>
              <a:t>jedes Becherglas je eine Spatelspitze Kupfersulfat hinzu und</a:t>
            </a:r>
            <a:br>
              <a:rPr lang="de-DE" sz="2000" dirty="0">
                <a:ea typeface="Calibri" charset="0"/>
                <a:cs typeface="Times New Roman" charset="0"/>
              </a:rPr>
            </a:br>
            <a:r>
              <a:rPr lang="de-DE" sz="2000" dirty="0">
                <a:ea typeface="Calibri" charset="0"/>
                <a:cs typeface="Times New Roman" charset="0"/>
              </a:rPr>
              <a:t>                 rühre gut mit dem Glasstab um.</a:t>
            </a:r>
            <a:endParaRPr lang="de-DE" sz="2000" dirty="0">
              <a:effectLst/>
              <a:ea typeface="Calibri" charset="0"/>
              <a:cs typeface="Times New Roman" charset="0"/>
            </a:endParaRP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23677"/>
            <a:ext cx="39807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21"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8118B35F-4422-45EB-A680-5A1E3AE15FCA}"/>
              </a:ext>
            </a:extLst>
          </p:cNvPr>
          <p:cNvPicPr>
            <a:picLocks noChangeAspect="1"/>
          </p:cNvPicPr>
          <p:nvPr/>
        </p:nvPicPr>
        <p:blipFill>
          <a:blip r:embed="rId3"/>
          <a:stretch>
            <a:fillRect/>
          </a:stretch>
        </p:blipFill>
        <p:spPr>
          <a:xfrm>
            <a:off x="9421826" y="2065352"/>
            <a:ext cx="573074" cy="512108"/>
          </a:xfrm>
          <a:prstGeom prst="rect">
            <a:avLst/>
          </a:prstGeom>
        </p:spPr>
      </p:pic>
      <p:pic>
        <p:nvPicPr>
          <p:cNvPr id="16" name="Picture 7">
            <a:extLst>
              <a:ext uri="{FF2B5EF4-FFF2-40B4-BE49-F238E27FC236}">
                <a16:creationId xmlns:a16="http://schemas.microsoft.com/office/drawing/2014/main" id="{5AFC5482-C485-412D-AE11-CB6F7241FE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7235" y="3364448"/>
            <a:ext cx="605729" cy="605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Picture 5">
            <a:extLst>
              <a:ext uri="{FF2B5EF4-FFF2-40B4-BE49-F238E27FC236}">
                <a16:creationId xmlns:a16="http://schemas.microsoft.com/office/drawing/2014/main" id="{30CA9C65-3ED7-4B7C-A6B8-4C9F66D5DDD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63427" y="3360693"/>
            <a:ext cx="604839" cy="605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 name="Picture 9">
            <a:extLst>
              <a:ext uri="{FF2B5EF4-FFF2-40B4-BE49-F238E27FC236}">
                <a16:creationId xmlns:a16="http://schemas.microsoft.com/office/drawing/2014/main" id="{2C58C049-74A8-40FF-9482-92844CA0A17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93870" y="3378167"/>
            <a:ext cx="589121" cy="58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Grafik 7">
            <a:extLst>
              <a:ext uri="{FF2B5EF4-FFF2-40B4-BE49-F238E27FC236}">
                <a16:creationId xmlns:a16="http://schemas.microsoft.com/office/drawing/2014/main" id="{26AC8FAB-2E4C-4723-85BE-06D7762397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28553" y="3349466"/>
            <a:ext cx="620442" cy="616956"/>
          </a:xfrm>
          <a:prstGeom prst="rect">
            <a:avLst/>
          </a:prstGeom>
        </p:spPr>
      </p:pic>
      <p:pic>
        <p:nvPicPr>
          <p:cNvPr id="9" name="Grafik 8">
            <a:extLst>
              <a:ext uri="{FF2B5EF4-FFF2-40B4-BE49-F238E27FC236}">
                <a16:creationId xmlns:a16="http://schemas.microsoft.com/office/drawing/2014/main" id="{3AFC7FB9-944E-48A6-B70C-2F7A2D4605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Tree>
    <p:extLst>
      <p:ext uri="{BB962C8B-B14F-4D97-AF65-F5344CB8AC3E}">
        <p14:creationId xmlns:p14="http://schemas.microsoft.com/office/powerpoint/2010/main" val="7032918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Schülerversuch: Kupfersulfat – hell oder dunkel?</a:t>
            </a: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107</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627827" y="2705846"/>
            <a:ext cx="12659745" cy="89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7" name="Textfeld 232">
            <a:extLst>
              <a:ext uri="{FF2B5EF4-FFF2-40B4-BE49-F238E27FC236}">
                <a16:creationId xmlns:a16="http://schemas.microsoft.com/office/drawing/2014/main" id="{FF62F51F-09B8-45BA-90F3-A2CEF7D844C9}"/>
              </a:ext>
            </a:extLst>
          </p:cNvPr>
          <p:cNvSpPr txBox="1"/>
          <p:nvPr/>
        </p:nvSpPr>
        <p:spPr>
          <a:xfrm>
            <a:off x="4697628" y="609822"/>
            <a:ext cx="4124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9"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Grafik 19">
            <a:extLst>
              <a:ext uri="{FF2B5EF4-FFF2-40B4-BE49-F238E27FC236}">
                <a16:creationId xmlns:a16="http://schemas.microsoft.com/office/drawing/2014/main" id="{261B7351-8364-45EB-A6DF-A26B4AE99D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
        <p:nvSpPr>
          <p:cNvPr id="22" name="Rechteck 21"/>
          <p:cNvSpPr/>
          <p:nvPr/>
        </p:nvSpPr>
        <p:spPr>
          <a:xfrm>
            <a:off x="1524424" y="2201863"/>
            <a:ext cx="8798870" cy="320649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800"/>
              </a:spcAft>
            </a:pPr>
            <a:r>
              <a:rPr lang="de-DE" b="1" dirty="0">
                <a:solidFill>
                  <a:srgbClr val="000000"/>
                </a:solidFill>
                <a:effectLst/>
                <a:ea typeface="Calibri" charset="0"/>
                <a:cs typeface="Times New Roman" charset="0"/>
              </a:rPr>
              <a:t>Hinweiskarte</a:t>
            </a:r>
          </a:p>
          <a:p>
            <a:pPr algn="l">
              <a:spcAft>
                <a:spcPts val="800"/>
              </a:spcAft>
            </a:pPr>
            <a:endParaRPr lang="de-DE" dirty="0">
              <a:effectLst/>
              <a:ea typeface="Calibri" charset="0"/>
              <a:cs typeface="Times New Roman" charset="0"/>
            </a:endParaRPr>
          </a:p>
          <a:p>
            <a:pPr algn="l">
              <a:spcAft>
                <a:spcPts val="800"/>
              </a:spcAft>
            </a:pPr>
            <a:r>
              <a:rPr lang="de-DE" dirty="0">
                <a:solidFill>
                  <a:srgbClr val="000000"/>
                </a:solidFill>
                <a:effectLst/>
                <a:ea typeface="Calibri" charset="0"/>
                <a:cs typeface="Times New Roman" charset="0"/>
              </a:rPr>
              <a:t>Kupfersulfat in kaltem und </a:t>
            </a:r>
            <a:endParaRPr lang="de-DE" dirty="0">
              <a:effectLst/>
              <a:ea typeface="Calibri" charset="0"/>
              <a:cs typeface="Times New Roman" charset="0"/>
            </a:endParaRPr>
          </a:p>
          <a:p>
            <a:pPr algn="l">
              <a:spcAft>
                <a:spcPts val="800"/>
              </a:spcAft>
            </a:pPr>
            <a:r>
              <a:rPr lang="de-DE" dirty="0" smtClean="0">
                <a:solidFill>
                  <a:srgbClr val="000000"/>
                </a:solidFill>
                <a:effectLst/>
                <a:ea typeface="Calibri" charset="0"/>
                <a:cs typeface="Times New Roman" charset="0"/>
              </a:rPr>
              <a:t>heißem </a:t>
            </a:r>
            <a:r>
              <a:rPr lang="de-DE" dirty="0">
                <a:solidFill>
                  <a:srgbClr val="000000"/>
                </a:solidFill>
                <a:effectLst/>
                <a:ea typeface="Calibri" charset="0"/>
                <a:cs typeface="Times New Roman" charset="0"/>
              </a:rPr>
              <a:t>Wasser </a:t>
            </a:r>
            <a:r>
              <a:rPr lang="de-DE" dirty="0" smtClean="0">
                <a:solidFill>
                  <a:srgbClr val="000000"/>
                </a:solidFill>
                <a:effectLst/>
                <a:ea typeface="Calibri" charset="0"/>
                <a:cs typeface="Times New Roman" charset="0"/>
              </a:rPr>
              <a:t>gelöst:</a:t>
            </a:r>
            <a:endParaRPr lang="de-DE" dirty="0">
              <a:effectLst/>
              <a:ea typeface="Calibri" charset="0"/>
              <a:cs typeface="Times New Roman" charset="0"/>
            </a:endParaRPr>
          </a:p>
        </p:txBody>
      </p:sp>
      <p:pic>
        <p:nvPicPr>
          <p:cNvPr id="23" name="Grafik 26"/>
          <p:cNvPicPr/>
          <p:nvPr/>
        </p:nvPicPr>
        <p:blipFill rotWithShape="1">
          <a:blip r:embed="rId4" cstate="print">
            <a:extLst>
              <a:ext uri="{28A0092B-C50C-407E-A947-70E740481C1C}">
                <a14:useLocalDpi xmlns:a14="http://schemas.microsoft.com/office/drawing/2010/main"/>
              </a:ext>
            </a:extLst>
          </a:blip>
          <a:srcRect/>
          <a:stretch/>
        </p:blipFill>
        <p:spPr bwMode="auto">
          <a:xfrm>
            <a:off x="5536635" y="2496569"/>
            <a:ext cx="4279392" cy="2589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6569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1800" b="1" dirty="0">
                <a:latin typeface="+mn-lt"/>
              </a:rPr>
              <a:t> </a:t>
            </a:r>
            <a:r>
              <a:rPr lang="de-DE" sz="2000" b="1" dirty="0">
                <a:latin typeface="+mn-lt"/>
              </a:rPr>
              <a:t>Schülerversuch: Kupfersulfat – hell oder dunkel?</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1045241" y="2974780"/>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1982915" cy="400110"/>
          </a:xfrm>
          <a:prstGeom prst="rect">
            <a:avLst/>
          </a:prstGeom>
          <a:noFill/>
        </p:spPr>
        <p:txBody>
          <a:bodyPr wrap="none" rtlCol="0">
            <a:spAutoFit/>
          </a:bodyPr>
          <a:lstStyle/>
          <a:p>
            <a:r>
              <a:rPr lang="de-DE" sz="2000" b="1" dirty="0"/>
              <a:t>Beobachtungen: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1415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5998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49702"/>
            <a:ext cx="10515600" cy="3750202"/>
          </a:xfrm>
        </p:spPr>
        <p:txBody>
          <a:bodyPr>
            <a:normAutofit/>
          </a:bodyPr>
          <a:lstStyle/>
          <a:p>
            <a:pPr marL="457200" lvl="1" indent="0" algn="ctr">
              <a:buNone/>
            </a:pPr>
            <a:r>
              <a:rPr lang="de-DE" sz="1800" b="1" dirty="0">
                <a:latin typeface="+mn-lt"/>
              </a:rPr>
              <a:t> </a:t>
            </a:r>
            <a:r>
              <a:rPr lang="de-DE" sz="2000" b="1" dirty="0">
                <a:latin typeface="+mn-lt"/>
              </a:rPr>
              <a:t>Schülerversuch: Kupfersulfat – hell oder dunkel?</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109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1009681" y="3805816"/>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16318" y="3269693"/>
            <a:ext cx="1598515" cy="400110"/>
          </a:xfrm>
          <a:prstGeom prst="rect">
            <a:avLst/>
          </a:prstGeom>
          <a:noFill/>
        </p:spPr>
        <p:txBody>
          <a:bodyPr wrap="none" rtlCol="0">
            <a:spAutoFit/>
          </a:bodyPr>
          <a:lstStyle/>
          <a:p>
            <a:r>
              <a:rPr lang="de-DE" sz="2000" b="1" dirty="0"/>
              <a:t>Hypothesen: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756895" y="609822"/>
            <a:ext cx="40315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Bild 2">
            <a:extLst>
              <a:ext uri="{FF2B5EF4-FFF2-40B4-BE49-F238E27FC236}">
                <a16:creationId xmlns:a16="http://schemas.microsoft.com/office/drawing/2014/main" id="{06C776E9-9AFD-42A3-B5EE-8F4B0F866C30}"/>
              </a:ext>
            </a:extLst>
          </p:cNvPr>
          <p:cNvPicPr/>
          <p:nvPr/>
        </p:nvPicPr>
        <p:blipFill>
          <a:blip r:embed="rId4" cstate="print">
            <a:grayscl/>
            <a:extLst>
              <a:ext uri="{28A0092B-C50C-407E-A947-70E740481C1C}">
                <a14:useLocalDpi xmlns:a14="http://schemas.microsoft.com/office/drawing/2010/main"/>
              </a:ext>
            </a:extLst>
          </a:blip>
          <a:stretch>
            <a:fillRect/>
          </a:stretch>
        </p:blipFill>
        <p:spPr bwMode="auto">
          <a:xfrm>
            <a:off x="1341755" y="2365451"/>
            <a:ext cx="436245" cy="447040"/>
          </a:xfrm>
          <a:prstGeom prst="rect">
            <a:avLst/>
          </a:prstGeom>
        </p:spPr>
      </p:pic>
      <p:sp>
        <p:nvSpPr>
          <p:cNvPr id="8" name="Rectangle 1">
            <a:extLst>
              <a:ext uri="{FF2B5EF4-FFF2-40B4-BE49-F238E27FC236}">
                <a16:creationId xmlns:a16="http://schemas.microsoft.com/office/drawing/2014/main" id="{50B26AA0-EE7C-4861-AFD0-A9FC1E00C045}"/>
              </a:ext>
            </a:extLst>
          </p:cNvPr>
          <p:cNvSpPr>
            <a:spLocks noChangeArrowheads="1"/>
          </p:cNvSpPr>
          <p:nvPr/>
        </p:nvSpPr>
        <p:spPr bwMode="auto">
          <a:xfrm>
            <a:off x="1901148" y="2127306"/>
            <a:ext cx="94526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de-DE" dirty="0"/>
              <a:t>Setze dir das Ziel, die Versuchsbeobachtungen auf Teilchenebene erklären zu können. Dabei hilft dir das nachfolgende Arbeitsmaterial. </a:t>
            </a:r>
          </a:p>
          <a:p>
            <a:pPr algn="just"/>
            <a:r>
              <a:rPr lang="de-DE" dirty="0"/>
              <a:t>Stelle vor der Bearbeitung Hypothesen auf, die die Beobachtungen erklären könnten.</a:t>
            </a:r>
          </a:p>
        </p:txBody>
      </p:sp>
    </p:spTree>
    <p:extLst>
      <p:ext uri="{BB962C8B-B14F-4D97-AF65-F5344CB8AC3E}">
        <p14:creationId xmlns:p14="http://schemas.microsoft.com/office/powerpoint/2010/main" val="199049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
        <p:nvSpPr>
          <p:cNvPr id="18" name="Untertitel 2">
            <a:extLst>
              <a:ext uri="{FF2B5EF4-FFF2-40B4-BE49-F238E27FC236}">
                <a16:creationId xmlns:a16="http://schemas.microsoft.com/office/drawing/2014/main" id="{E777498B-4CAE-4E4A-AA53-94725DF4509A}"/>
              </a:ext>
            </a:extLst>
          </p:cNvPr>
          <p:cNvSpPr txBox="1">
            <a:spLocks/>
          </p:cNvSpPr>
          <p:nvPr/>
        </p:nvSpPr>
        <p:spPr>
          <a:xfrm>
            <a:off x="838198" y="1439086"/>
            <a:ext cx="10163333" cy="435553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DE" sz="2300" b="1" dirty="0">
                <a:latin typeface="+mn-lt"/>
              </a:rPr>
              <a:t>Hinweise für Lehrerinnen und Lehrer im Präsenzunterricht </a:t>
            </a:r>
          </a:p>
          <a:p>
            <a:pPr marL="0" indent="0">
              <a:lnSpc>
                <a:spcPct val="110000"/>
              </a:lnSpc>
              <a:buNone/>
            </a:pPr>
            <a:r>
              <a:rPr lang="de-DE" sz="2100" b="1" dirty="0">
                <a:latin typeface="+mn-lt"/>
              </a:rPr>
              <a:t>(vgl. Unterrichtsverlauf Milestone 1: Ionenbildung)</a:t>
            </a:r>
          </a:p>
          <a:p>
            <a:pPr>
              <a:lnSpc>
                <a:spcPct val="110000"/>
              </a:lnSpc>
              <a:buFont typeface="Wingdings" panose="05000000000000000000" pitchFamily="2" charset="2"/>
              <a:buChar char="Ø"/>
            </a:pPr>
            <a:r>
              <a:rPr lang="de-DE" sz="2100" dirty="0">
                <a:latin typeface="+mn-lt"/>
              </a:rPr>
              <a:t>Die </a:t>
            </a:r>
            <a:r>
              <a:rPr lang="de-DE" sz="2100" b="1" dirty="0">
                <a:latin typeface="+mn-lt"/>
              </a:rPr>
              <a:t>Aneignungsphase</a:t>
            </a:r>
            <a:r>
              <a:rPr lang="de-DE" sz="2100" dirty="0">
                <a:latin typeface="+mn-lt"/>
              </a:rPr>
              <a:t> wird in Einzelarbeit durchgeführt, wobei aber die Lösungen der beiden Arbeitsabschnitte schrittweise in der ganzen Lerngruppe im Lehrer-Schüler-Gespräch miteinander verglichen und besprochen werden sollten. Die Lösungen hierzu sind hier nur für die Lehrkraft vorgesehen. Weiterhin ist hier eine gemeinsame </a:t>
            </a:r>
            <a:r>
              <a:rPr lang="de-DE" sz="2100" b="1" dirty="0">
                <a:latin typeface="+mn-lt"/>
              </a:rPr>
              <a:t>Ergebnissicherung</a:t>
            </a:r>
            <a:r>
              <a:rPr lang="de-DE" sz="2100" dirty="0">
                <a:latin typeface="+mn-lt"/>
              </a:rPr>
              <a:t> für die Schülerinnen und Schüler sehr wichtig. Erst dann kann die </a:t>
            </a:r>
            <a:r>
              <a:rPr lang="de-DE" sz="2100" b="1" dirty="0">
                <a:latin typeface="+mn-lt"/>
              </a:rPr>
              <a:t>Basisübung</a:t>
            </a:r>
            <a:r>
              <a:rPr lang="de-DE" sz="2100" dirty="0">
                <a:latin typeface="+mn-lt"/>
              </a:rPr>
              <a:t> selbstständig bearbeitet werden.</a:t>
            </a:r>
          </a:p>
          <a:p>
            <a:pPr>
              <a:lnSpc>
                <a:spcPct val="110000"/>
              </a:lnSpc>
              <a:buFont typeface="Wingdings" panose="05000000000000000000" pitchFamily="2" charset="2"/>
              <a:buChar char="Ø"/>
            </a:pPr>
            <a:r>
              <a:rPr lang="de-DE" sz="2100" dirty="0">
                <a:latin typeface="+mn-lt"/>
              </a:rPr>
              <a:t>Zur Vorbereitung der </a:t>
            </a:r>
            <a:r>
              <a:rPr lang="de-DE" sz="2100" b="1" dirty="0">
                <a:latin typeface="+mn-lt"/>
              </a:rPr>
              <a:t>Individuellen Übungen</a:t>
            </a:r>
            <a:r>
              <a:rPr lang="de-DE" sz="2100" dirty="0">
                <a:latin typeface="+mn-lt"/>
              </a:rPr>
              <a:t>:</a:t>
            </a:r>
          </a:p>
          <a:p>
            <a:pPr lvl="1">
              <a:lnSpc>
                <a:spcPct val="110000"/>
              </a:lnSpc>
            </a:pPr>
            <a:r>
              <a:rPr lang="de-DE" sz="2000" dirty="0">
                <a:latin typeface="+mn-lt"/>
              </a:rPr>
              <a:t>1A: Spielkarten  </a:t>
            </a:r>
          </a:p>
          <a:p>
            <a:pPr lvl="1">
              <a:lnSpc>
                <a:spcPct val="110000"/>
              </a:lnSpc>
            </a:pPr>
            <a:r>
              <a:rPr lang="de-DE" sz="2000" dirty="0">
                <a:latin typeface="+mn-lt"/>
              </a:rPr>
              <a:t>1B: Spielplan, 3 Schalen und eine Dose mit Elektronenplättchen</a:t>
            </a:r>
          </a:p>
          <a:p>
            <a:pPr marL="457200" lvl="1" indent="0">
              <a:lnSpc>
                <a:spcPct val="110000"/>
              </a:lnSpc>
              <a:buNone/>
            </a:pPr>
            <a:r>
              <a:rPr lang="de-DE" sz="2000" dirty="0">
                <a:latin typeface="+mn-lt"/>
              </a:rPr>
              <a:t>Gefahrstoffunterweisung und Gefährdungsbeurteilung, Chemikalien und Materialien zu den drei unterschiedlichen Versuchen</a:t>
            </a:r>
          </a:p>
          <a:p>
            <a:pPr>
              <a:lnSpc>
                <a:spcPct val="110000"/>
              </a:lnSpc>
              <a:buFont typeface="Wingdings" panose="05000000000000000000" pitchFamily="2" charset="2"/>
              <a:buChar char="Ø"/>
            </a:pPr>
            <a:r>
              <a:rPr lang="de-DE" sz="2100" dirty="0">
                <a:latin typeface="+mn-lt"/>
              </a:rPr>
              <a:t>Zur </a:t>
            </a:r>
            <a:r>
              <a:rPr lang="de-DE" sz="2100" b="1" dirty="0">
                <a:latin typeface="+mn-lt"/>
              </a:rPr>
              <a:t>Evaluation</a:t>
            </a:r>
            <a:r>
              <a:rPr lang="de-DE" sz="2100" dirty="0">
                <a:latin typeface="+mn-lt"/>
              </a:rPr>
              <a:t> kann „AB 9 Ionenbildung Evaluation“ aus dem „analogen“ Material als schriftliche Übung zur Leistungsbewertung genutzt werden.</a:t>
            </a:r>
          </a:p>
        </p:txBody>
      </p:sp>
    </p:spTree>
    <p:extLst>
      <p:ext uri="{BB962C8B-B14F-4D97-AF65-F5344CB8AC3E}">
        <p14:creationId xmlns:p14="http://schemas.microsoft.com/office/powerpoint/2010/main" val="69902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04383"/>
            <a:ext cx="10515600" cy="3870797"/>
          </a:xfrm>
        </p:spPr>
        <p:txBody>
          <a:bodyPr>
            <a:noAutofit/>
          </a:bodyPr>
          <a:lstStyle/>
          <a:p>
            <a:pPr marL="0" indent="0">
              <a:lnSpc>
                <a:spcPct val="100000"/>
              </a:lnSpc>
              <a:spcBef>
                <a:spcPts val="600"/>
              </a:spcBef>
              <a:spcAft>
                <a:spcPts val="600"/>
              </a:spcAft>
              <a:buNone/>
            </a:pPr>
            <a:r>
              <a:rPr lang="de-DE" sz="1800" b="1" dirty="0">
                <a:latin typeface="+mn-lt"/>
              </a:rPr>
              <a:t>Zur Arbeit mit dem nachfolgenden Material:</a:t>
            </a:r>
          </a:p>
          <a:p>
            <a:pPr marL="0" indent="0">
              <a:lnSpc>
                <a:spcPct val="100000"/>
              </a:lnSpc>
              <a:spcBef>
                <a:spcPts val="600"/>
              </a:spcBef>
              <a:spcAft>
                <a:spcPts val="600"/>
              </a:spcAft>
              <a:buNone/>
            </a:pPr>
            <a:r>
              <a:rPr lang="de-DE" sz="1800" dirty="0">
                <a:latin typeface="+mn-lt"/>
              </a:rPr>
              <a:t>Es ist wichtig, dass du dir den folgenden Text </a:t>
            </a:r>
            <a:r>
              <a:rPr lang="de-DE" sz="1800" b="1" dirty="0">
                <a:latin typeface="+mn-lt"/>
              </a:rPr>
              <a:t>aufmerksam</a:t>
            </a:r>
            <a:r>
              <a:rPr lang="de-DE" sz="1800" dirty="0">
                <a:latin typeface="+mn-lt"/>
              </a:rPr>
              <a:t> durchliest, so dass du möglichst viel lernst. Wenn du zwischendurch zurückblättern möchtest, um etwas noch einmal nachzuschauen oder eine Textstelle noch einmal zu lesen, kannst du dies jederzeit machen. Um erfolgreich mit dem Text lernen zu können, solltest du dir </a:t>
            </a:r>
            <a:r>
              <a:rPr lang="de-DE" sz="1800" b="1" dirty="0">
                <a:latin typeface="+mn-lt"/>
              </a:rPr>
              <a:t>am Ende jedes Abschnitts</a:t>
            </a:r>
            <a:r>
              <a:rPr lang="de-DE" sz="1800" dirty="0">
                <a:latin typeface="+mn-lt"/>
              </a:rPr>
              <a:t> überlegen:</a:t>
            </a:r>
          </a:p>
          <a:p>
            <a:pPr marL="800100" lvl="1" indent="-342900">
              <a:lnSpc>
                <a:spcPct val="100000"/>
              </a:lnSpc>
              <a:spcBef>
                <a:spcPts val="600"/>
              </a:spcBef>
              <a:spcAft>
                <a:spcPts val="600"/>
              </a:spcAft>
              <a:buFont typeface="+mj-lt"/>
              <a:buAutoNum type="arabicPeriod"/>
            </a:pPr>
            <a:r>
              <a:rPr lang="de-DE" sz="1600" dirty="0">
                <a:latin typeface="+mn-lt"/>
              </a:rPr>
              <a:t>Was habe ich in diesem Abschnitt Neues erfahren?</a:t>
            </a:r>
          </a:p>
          <a:p>
            <a:pPr marL="800100" lvl="1" indent="-342900">
              <a:lnSpc>
                <a:spcPct val="100000"/>
              </a:lnSpc>
              <a:spcBef>
                <a:spcPts val="600"/>
              </a:spcBef>
              <a:spcAft>
                <a:spcPts val="600"/>
              </a:spcAft>
              <a:buFont typeface="+mj-lt"/>
              <a:buAutoNum type="arabicPeriod"/>
            </a:pPr>
            <a:r>
              <a:rPr lang="de-DE" sz="1600" dirty="0">
                <a:latin typeface="+mn-lt"/>
              </a:rPr>
              <a:t>Wie passt das, was ich neu erfahren habe, zu dem, was ich vorher schon wusste oder bereits gelesen habe?</a:t>
            </a:r>
          </a:p>
          <a:p>
            <a:pPr marL="800100" lvl="1" indent="-342900">
              <a:lnSpc>
                <a:spcPct val="100000"/>
              </a:lnSpc>
              <a:spcBef>
                <a:spcPts val="600"/>
              </a:spcBef>
              <a:spcAft>
                <a:spcPts val="600"/>
              </a:spcAft>
              <a:buFont typeface="+mj-lt"/>
              <a:buAutoNum type="arabicPeriod"/>
            </a:pPr>
            <a:r>
              <a:rPr lang="de-DE" sz="1600" dirty="0">
                <a:latin typeface="+mn-lt"/>
              </a:rPr>
              <a:t>Welche Fragen habe ich noch?</a:t>
            </a:r>
          </a:p>
          <a:p>
            <a:pPr marL="0" indent="0">
              <a:lnSpc>
                <a:spcPct val="100000"/>
              </a:lnSpc>
              <a:spcBef>
                <a:spcPts val="600"/>
              </a:spcBef>
              <a:spcAft>
                <a:spcPts val="600"/>
              </a:spcAft>
              <a:buNone/>
            </a:pPr>
            <a:r>
              <a:rPr lang="de-DE" sz="1800" dirty="0">
                <a:latin typeface="+mn-lt"/>
              </a:rPr>
              <a:t>Lies erst danach den nächsten Abschnitt. Am Ende des Textes erwarten dich zusammenfassende Aufgaben, mit denen du überprüfen kannst, was du gelernt hast.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2" name="Textfeld 232">
            <a:extLst>
              <a:ext uri="{FF2B5EF4-FFF2-40B4-BE49-F238E27FC236}">
                <a16:creationId xmlns:a16="http://schemas.microsoft.com/office/drawing/2014/main" id="{FF62F51F-09B8-45BA-90F3-A2CEF7D844C9}"/>
              </a:ext>
            </a:extLst>
          </p:cNvPr>
          <p:cNvSpPr txBox="1"/>
          <p:nvPr/>
        </p:nvSpPr>
        <p:spPr>
          <a:xfrm>
            <a:off x="4697628" y="609822"/>
            <a:ext cx="41161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5"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656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7657" y="1649701"/>
            <a:ext cx="10515600" cy="3953657"/>
          </a:xfrm>
        </p:spPr>
        <p:txBody>
          <a:bodyPr>
            <a:noAutofit/>
          </a:bodyPr>
          <a:lstStyle/>
          <a:p>
            <a:pPr marL="0" indent="0">
              <a:lnSpc>
                <a:spcPct val="100000"/>
              </a:lnSpc>
              <a:spcBef>
                <a:spcPts val="600"/>
              </a:spcBef>
              <a:spcAft>
                <a:spcPts val="600"/>
              </a:spcAft>
              <a:buNone/>
            </a:pPr>
            <a:r>
              <a:rPr lang="de-DE" sz="1800" b="1" dirty="0">
                <a:latin typeface="+mn-lt"/>
              </a:rPr>
              <a:t>Jetzt geht es los!</a:t>
            </a:r>
          </a:p>
          <a:p>
            <a:pPr marL="0" indent="0">
              <a:lnSpc>
                <a:spcPct val="100000"/>
              </a:lnSpc>
              <a:spcBef>
                <a:spcPts val="600"/>
              </a:spcBef>
              <a:spcAft>
                <a:spcPts val="600"/>
              </a:spcAft>
              <a:buNone/>
            </a:pPr>
            <a:r>
              <a:rPr lang="de-DE" sz="1800" dirty="0">
                <a:latin typeface="+mn-lt"/>
              </a:rPr>
              <a:t>Es gibt eine Vielzahl an Salzen. Die meisten Salze sind bei Raumtemperatur Feststoffe mit hohen Schmelzpunkten. Zahlreiche Salze sind in Wasser gut löslich. Damit ist die Löslichkeit eines Salzes eine Eigenschaft, die zur Charakterisierung von Salzen genutzt werden kann.</a:t>
            </a:r>
          </a:p>
          <a:p>
            <a:pPr marL="0" indent="0">
              <a:buNone/>
            </a:pPr>
            <a:r>
              <a:rPr lang="de-DE" sz="1800" dirty="0">
                <a:latin typeface="+mn-lt"/>
              </a:rPr>
              <a:t>Wenn man die Lösungseigenschaft von Kupfersulfat (CuSO</a:t>
            </a:r>
            <a:r>
              <a:rPr lang="de-DE" sz="1800" baseline="-25000" dirty="0">
                <a:latin typeface="+mn-lt"/>
              </a:rPr>
              <a:t>4</a:t>
            </a:r>
            <a:r>
              <a:rPr lang="de-DE" sz="1800" dirty="0">
                <a:latin typeface="+mn-lt"/>
              </a:rPr>
              <a:t>) in Wasser bei verschiedenen Temperaturen untersucht, kann man beobachten, dass sich das kalte Wasser hellblau </a:t>
            </a:r>
            <a:r>
              <a:rPr lang="de-DE" sz="1800" dirty="0" smtClean="0">
                <a:latin typeface="+mn-lt"/>
              </a:rPr>
              <a:t>verfärbt, </a:t>
            </a:r>
            <a:r>
              <a:rPr lang="de-DE" sz="1800" dirty="0">
                <a:latin typeface="+mn-lt"/>
              </a:rPr>
              <a:t>während das heiße Wasser sehr schnell eine dunklere Blaufärbung annimmt (siehe ggf. </a:t>
            </a:r>
            <a:r>
              <a:rPr lang="de-DE" sz="1800" dirty="0">
                <a:latin typeface="+mn-lt"/>
                <a:hlinkClick r:id="rId3" action="ppaction://hlinksldjump"/>
              </a:rPr>
              <a:t>Hinweiskarte 1)</a:t>
            </a:r>
            <a:r>
              <a:rPr lang="de-DE" sz="1800" dirty="0">
                <a:latin typeface="+mn-lt"/>
              </a:rPr>
              <a:t>.</a:t>
            </a:r>
          </a:p>
          <a:p>
            <a:pPr marL="0" indent="0">
              <a:lnSpc>
                <a:spcPct val="100000"/>
              </a:lnSpc>
              <a:spcBef>
                <a:spcPts val="600"/>
              </a:spcBef>
              <a:spcAft>
                <a:spcPts val="600"/>
              </a:spcAft>
              <a:buNone/>
            </a:pPr>
            <a:r>
              <a:rPr lang="de-DE" sz="1800" dirty="0">
                <a:latin typeface="+mn-lt"/>
              </a:rPr>
              <a:t>Dies passiert auch, wenn man sehr gewissenhaft arbeitet und in jedes Becherglas die gleiche Menge an Wasser und Salz hinzugefügt. </a:t>
            </a:r>
          </a:p>
          <a:p>
            <a:pPr marL="0" indent="0" algn="ctr">
              <a:lnSpc>
                <a:spcPct val="100000"/>
              </a:lnSpc>
              <a:spcBef>
                <a:spcPts val="600"/>
              </a:spcBef>
              <a:spcAft>
                <a:spcPts val="600"/>
              </a:spcAft>
              <a:buNone/>
            </a:pPr>
            <a:r>
              <a:rPr lang="de-DE" sz="1800" b="1" dirty="0">
                <a:latin typeface="+mn-lt"/>
              </a:rPr>
              <a:t>„Wieso nehmen die beiden Lösungen unterschiedliche Farben an, obwohl gleiche Mengen Salz in gleichen Mengen Wasser gegeben wurden?“</a:t>
            </a:r>
            <a:r>
              <a:rPr lang="de-DE" sz="1800" dirty="0">
                <a:latin typeface="+mn-lt"/>
              </a:rPr>
              <a:t> </a:t>
            </a: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111</a:t>
            </a:fld>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2" name="Textfeld 232">
            <a:extLst>
              <a:ext uri="{FF2B5EF4-FFF2-40B4-BE49-F238E27FC236}">
                <a16:creationId xmlns:a16="http://schemas.microsoft.com/office/drawing/2014/main" id="{FF62F51F-09B8-45BA-90F3-A2CEF7D844C9}"/>
              </a:ext>
            </a:extLst>
          </p:cNvPr>
          <p:cNvSpPr txBox="1"/>
          <p:nvPr/>
        </p:nvSpPr>
        <p:spPr>
          <a:xfrm>
            <a:off x="4697628" y="609822"/>
            <a:ext cx="39807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b="1" dirty="0">
                <a:latin typeface="Arial" panose="020B0604020202020204" pitchFamily="34" charset="0"/>
                <a:ea typeface="Calibri" panose="020F0502020204030204" pitchFamily="34" charset="0"/>
                <a:cs typeface="Times New Roman" panose="02020603050405020304" pitchFamily="18" charset="0"/>
              </a:rPr>
              <a:t> </a:t>
            </a:r>
          </a:p>
        </p:txBody>
      </p:sp>
      <p:sp>
        <p:nvSpPr>
          <p:cNvPr id="15"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2145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a:xfrm>
            <a:off x="838200" y="1470315"/>
            <a:ext cx="10515600" cy="4411502"/>
          </a:xfrm>
        </p:spPr>
        <p:txBody>
          <a:bodyPr>
            <a:normAutofit/>
          </a:bodyPr>
          <a:lstStyle/>
          <a:p>
            <a:pPr marL="0" indent="0" algn="ctr">
              <a:buNone/>
            </a:pPr>
            <a:r>
              <a:rPr lang="de-DE" sz="2000" b="1" dirty="0">
                <a:latin typeface="+mn-lt"/>
              </a:rPr>
              <a:t>1. Aus welchen Teilchen besteht Kupfersulfat?</a:t>
            </a:r>
          </a:p>
          <a:p>
            <a:pPr marL="0" indent="0" algn="just">
              <a:lnSpc>
                <a:spcPct val="130000"/>
              </a:lnSpc>
              <a:spcAft>
                <a:spcPts val="800"/>
              </a:spcAft>
              <a:buNone/>
            </a:pPr>
            <a:r>
              <a:rPr lang="de-DE" sz="1800" dirty="0">
                <a:latin typeface="+mn-lt"/>
                <a:cs typeface="Calibri" panose="020F0502020204030204" pitchFamily="34" charset="0"/>
              </a:rPr>
              <a:t>Um die Beobachtungen besser verstehen zu können, klären wir in diesem Absatz, aus welchen kleinsten Teilchen das Salz Kupfersulfat besteht. Die chemische Formel von Kupfersulfat lautet: CuSO</a:t>
            </a:r>
            <a:r>
              <a:rPr lang="de-DE" sz="1800" baseline="-25000" dirty="0">
                <a:latin typeface="+mn-lt"/>
                <a:cs typeface="Calibri" panose="020F0502020204030204" pitchFamily="34" charset="0"/>
              </a:rPr>
              <a:t>4</a:t>
            </a:r>
            <a:r>
              <a:rPr lang="de-DE" sz="1800" dirty="0">
                <a:latin typeface="+mn-lt"/>
                <a:cs typeface="Calibri" panose="020F0502020204030204" pitchFamily="34" charset="0"/>
              </a:rPr>
              <a:t>. Anders als die Salze, die wir bisher verwendet haben, besteht Kupfersulfat aus einem Molekülanion Sulfat (SO</a:t>
            </a:r>
            <a:r>
              <a:rPr lang="de-DE" sz="1800" baseline="-25000" dirty="0">
                <a:latin typeface="+mn-lt"/>
                <a:cs typeface="Calibri" panose="020F0502020204030204" pitchFamily="34" charset="0"/>
              </a:rPr>
              <a:t>4</a:t>
            </a:r>
            <a:r>
              <a:rPr lang="de-DE" sz="1800" baseline="30000" dirty="0">
                <a:latin typeface="+mn-lt"/>
                <a:cs typeface="Calibri" panose="020F0502020204030204" pitchFamily="34" charset="0"/>
              </a:rPr>
              <a:t>2-</a:t>
            </a:r>
            <a:r>
              <a:rPr lang="de-DE" sz="1800" dirty="0">
                <a:latin typeface="+mn-lt"/>
                <a:cs typeface="Calibri" panose="020F0502020204030204" pitchFamily="34" charset="0"/>
              </a:rPr>
              <a:t>) und einem Kupferkation.</a:t>
            </a:r>
          </a:p>
          <a:p>
            <a:pPr marL="0" indent="0" algn="just">
              <a:lnSpc>
                <a:spcPct val="130000"/>
              </a:lnSpc>
              <a:spcAft>
                <a:spcPts val="800"/>
              </a:spcAft>
              <a:buNone/>
            </a:pPr>
            <a:endParaRPr lang="de-DE" sz="1800" dirty="0">
              <a:effectLst/>
              <a:latin typeface="+mn-lt"/>
              <a:ea typeface="Calibri" panose="020F0502020204030204" pitchFamily="34" charset="0"/>
              <a:cs typeface="Calibri" panose="020F0502020204030204" pitchFamily="34" charset="0"/>
            </a:endParaRPr>
          </a:p>
          <a:p>
            <a:pPr marL="0" indent="0" algn="just">
              <a:lnSpc>
                <a:spcPct val="130000"/>
              </a:lnSpc>
              <a:spcAft>
                <a:spcPts val="800"/>
              </a:spcAft>
              <a:buNone/>
            </a:pPr>
            <a:r>
              <a:rPr lang="de-DE" sz="1800" dirty="0">
                <a:effectLst/>
                <a:latin typeface="+mn-lt"/>
                <a:ea typeface="Calibri" panose="020F0502020204030204" pitchFamily="34" charset="0"/>
                <a:cs typeface="Calibri" panose="020F0502020204030204" pitchFamily="34" charset="0"/>
              </a:rPr>
              <a:t>Sulfatanionen sind </a:t>
            </a:r>
            <a:r>
              <a:rPr lang="de-DE" sz="1800" i="1" dirty="0" smtClean="0">
                <a:effectLst/>
                <a:latin typeface="+mn-lt"/>
                <a:ea typeface="Calibri" panose="020F0502020204030204" pitchFamily="34" charset="0"/>
                <a:cs typeface="Calibri" panose="020F0502020204030204" pitchFamily="34" charset="0"/>
              </a:rPr>
              <a:t>mehratomige Ionen</a:t>
            </a:r>
            <a:r>
              <a:rPr lang="de-DE" sz="1800" dirty="0" smtClean="0">
                <a:effectLst/>
                <a:latin typeface="+mn-lt"/>
                <a:ea typeface="Calibri" panose="020F0502020204030204" pitchFamily="34" charset="0"/>
                <a:cs typeface="Calibri" panose="020F0502020204030204" pitchFamily="34" charset="0"/>
              </a:rPr>
              <a:t>, </a:t>
            </a:r>
            <a:r>
              <a:rPr lang="de-DE" sz="1800" dirty="0">
                <a:effectLst/>
                <a:latin typeface="+mn-lt"/>
                <a:ea typeface="Calibri" panose="020F0502020204030204" pitchFamily="34" charset="0"/>
                <a:cs typeface="Calibri" panose="020F0502020204030204" pitchFamily="34" charset="0"/>
              </a:rPr>
              <a:t>die aus einem Schwefelatom und vier Sauerstoffatomen bestehen. Dieses Ion hat insgesamt zwei negative Ladungen. Da das Molekülanion Sulfat (SO</a:t>
            </a:r>
            <a:r>
              <a:rPr lang="de-DE" sz="1800" baseline="-25000" dirty="0">
                <a:effectLst/>
                <a:latin typeface="+mn-lt"/>
                <a:ea typeface="Calibri" panose="020F0502020204030204" pitchFamily="34" charset="0"/>
                <a:cs typeface="Calibri" panose="020F0502020204030204" pitchFamily="34" charset="0"/>
              </a:rPr>
              <a:t>4</a:t>
            </a:r>
            <a:r>
              <a:rPr lang="de-DE" sz="1800" baseline="30000" dirty="0">
                <a:effectLst/>
                <a:latin typeface="+mn-lt"/>
                <a:ea typeface="Calibri" panose="020F0502020204030204" pitchFamily="34" charset="0"/>
                <a:cs typeface="Calibri" panose="020F0502020204030204" pitchFamily="34" charset="0"/>
              </a:rPr>
              <a:t>2-</a:t>
            </a:r>
            <a:r>
              <a:rPr lang="de-DE" sz="1800" dirty="0">
                <a:effectLst/>
                <a:latin typeface="+mn-lt"/>
                <a:ea typeface="Calibri" panose="020F0502020204030204" pitchFamily="34" charset="0"/>
                <a:cs typeface="Calibri" panose="020F0502020204030204" pitchFamily="34" charset="0"/>
              </a:rPr>
              <a:t>) zweifach negativ</a:t>
            </a:r>
            <a:r>
              <a:rPr lang="de-DE" sz="1800" baseline="30000" dirty="0">
                <a:effectLst/>
                <a:latin typeface="+mn-lt"/>
                <a:ea typeface="Calibri" panose="020F0502020204030204" pitchFamily="34" charset="0"/>
                <a:cs typeface="Calibri" panose="020F0502020204030204" pitchFamily="34" charset="0"/>
              </a:rPr>
              <a:t> </a:t>
            </a:r>
            <a:r>
              <a:rPr lang="de-DE" sz="1800" dirty="0">
                <a:effectLst/>
                <a:latin typeface="+mn-lt"/>
                <a:ea typeface="Calibri" panose="020F0502020204030204" pitchFamily="34" charset="0"/>
                <a:cs typeface="Calibri" panose="020F0502020204030204" pitchFamily="34" charset="0"/>
              </a:rPr>
              <a:t>geladen ist, muss das Kupferkation als zweifach positiv geladenes Kupferkation (Cu</a:t>
            </a:r>
            <a:r>
              <a:rPr lang="de-DE" sz="1800" baseline="30000" dirty="0">
                <a:effectLst/>
                <a:latin typeface="+mn-lt"/>
                <a:ea typeface="Calibri" panose="020F0502020204030204" pitchFamily="34" charset="0"/>
                <a:cs typeface="Calibri" panose="020F0502020204030204" pitchFamily="34" charset="0"/>
              </a:rPr>
              <a:t>2+</a:t>
            </a:r>
            <a:r>
              <a:rPr lang="de-DE" sz="1800" dirty="0">
                <a:effectLst/>
                <a:latin typeface="+mn-lt"/>
                <a:ea typeface="Calibri" panose="020F0502020204030204" pitchFamily="34" charset="0"/>
                <a:cs typeface="Calibri" panose="020F0502020204030204" pitchFamily="34" charset="0"/>
              </a:rPr>
              <a:t>) vorliegen. </a:t>
            </a:r>
          </a:p>
          <a:p>
            <a:pPr marL="0" indent="0">
              <a:buNone/>
            </a:pPr>
            <a:endParaRPr lang="de-DE" sz="1600" dirty="0">
              <a:latin typeface="+mn-lt"/>
            </a:endParaRPr>
          </a:p>
          <a:p>
            <a:pPr marL="0" indent="0">
              <a:buNone/>
            </a:pPr>
            <a:endParaRPr lang="de-DE" sz="1600" dirty="0"/>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145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Sprechblase: rechteckig 6">
            <a:extLst>
              <a:ext uri="{FF2B5EF4-FFF2-40B4-BE49-F238E27FC236}">
                <a16:creationId xmlns:a16="http://schemas.microsoft.com/office/drawing/2014/main" id="{357C72A1-C62E-413F-BA1C-1FC48DE05B4A}"/>
              </a:ext>
            </a:extLst>
          </p:cNvPr>
          <p:cNvSpPr/>
          <p:nvPr/>
        </p:nvSpPr>
        <p:spPr>
          <a:xfrm>
            <a:off x="7604251" y="3067050"/>
            <a:ext cx="3201705" cy="937683"/>
          </a:xfrm>
          <a:prstGeom prst="wedgeRectCallout">
            <a:avLst>
              <a:gd name="adj1" fmla="val -31891"/>
              <a:gd name="adj2" fmla="val -64957"/>
            </a:avLst>
          </a:prstGeom>
        </p:spPr>
        <p:style>
          <a:lnRef idx="2">
            <a:schemeClr val="dk1"/>
          </a:lnRef>
          <a:fillRef idx="1">
            <a:schemeClr val="lt1"/>
          </a:fillRef>
          <a:effectRef idx="0">
            <a:schemeClr val="dk1"/>
          </a:effectRef>
          <a:fontRef idx="minor">
            <a:schemeClr val="dk1"/>
          </a:fontRef>
        </p:style>
        <p:txBody>
          <a:bodyPr rtlCol="0" anchor="ctr"/>
          <a:lstStyle/>
          <a:p>
            <a:r>
              <a:rPr lang="de-DE" sz="1200" dirty="0">
                <a:solidFill>
                  <a:srgbClr val="00B050"/>
                </a:solidFill>
                <a:effectLst/>
                <a:latin typeface="Arial" panose="020B0604020202020204" pitchFamily="34" charset="0"/>
                <a:ea typeface="Calibri" panose="020F0502020204030204" pitchFamily="34" charset="0"/>
              </a:rPr>
              <a:t>Moleküle sind kleinste Teilchen, die aus zwei oder mehr Atomen bestehen und durch chemische Bindungen zusammengehalten werden. </a:t>
            </a:r>
            <a:endParaRPr lang="de-DE" sz="1200" dirty="0">
              <a:solidFill>
                <a:srgbClr val="00B050"/>
              </a:solidFill>
            </a:endParaRPr>
          </a:p>
        </p:txBody>
      </p:sp>
    </p:spTree>
    <p:extLst>
      <p:ext uri="{BB962C8B-B14F-4D97-AF65-F5344CB8AC3E}">
        <p14:creationId xmlns:p14="http://schemas.microsoft.com/office/powerpoint/2010/main" val="13351832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p:txBody>
          <a:bodyPr/>
          <a:lstStyle/>
          <a:p>
            <a:pPr marL="0" indent="0">
              <a:lnSpc>
                <a:spcPct val="100000"/>
              </a:lnSpc>
              <a:spcBef>
                <a:spcPts val="600"/>
              </a:spcBef>
              <a:spcAft>
                <a:spcPts val="600"/>
              </a:spcAft>
              <a:buNone/>
            </a:pPr>
            <a:r>
              <a:rPr lang="de-DE" sz="1800" dirty="0">
                <a:latin typeface="+mn-lt"/>
              </a:rPr>
              <a:t>Das Salz Kupfersulfat entsteht, wenn sich </a:t>
            </a:r>
            <a:r>
              <a:rPr lang="de-DE" sz="1800" b="1" dirty="0">
                <a:latin typeface="+mn-lt"/>
              </a:rPr>
              <a:t>positiv geladene</a:t>
            </a:r>
            <a:r>
              <a:rPr lang="de-DE" sz="1800" dirty="0">
                <a:latin typeface="+mn-lt"/>
              </a:rPr>
              <a:t> Kupfer-Kationen und </a:t>
            </a:r>
            <a:r>
              <a:rPr lang="de-DE" sz="1800" b="1" dirty="0">
                <a:latin typeface="+mn-lt"/>
              </a:rPr>
              <a:t>negativ geladene</a:t>
            </a:r>
            <a:r>
              <a:rPr lang="de-DE" sz="1800" dirty="0">
                <a:latin typeface="+mn-lt"/>
              </a:rPr>
              <a:t> Sulfat-Anionen zusammenlagern, wie man auf der schematischen Abbildung sehen kann. </a:t>
            </a:r>
          </a:p>
          <a:p>
            <a:pPr marL="0" indent="0">
              <a:lnSpc>
                <a:spcPct val="100000"/>
              </a:lnSpc>
              <a:spcBef>
                <a:spcPts val="600"/>
              </a:spcBef>
              <a:spcAft>
                <a:spcPts val="600"/>
              </a:spcAft>
              <a:buNone/>
            </a:pPr>
            <a:endParaRPr lang="de-DE" sz="1800" dirty="0">
              <a:latin typeface="+mn-lt"/>
            </a:endParaRPr>
          </a:p>
          <a:p>
            <a:endParaRPr lang="de-DE" dirty="0"/>
          </a:p>
        </p:txBody>
      </p:sp>
      <p:sp>
        <p:nvSpPr>
          <p:cNvPr id="16" name="Textfeld 232">
            <a:extLst>
              <a:ext uri="{FF2B5EF4-FFF2-40B4-BE49-F238E27FC236}">
                <a16:creationId xmlns:a16="http://schemas.microsoft.com/office/drawing/2014/main" id="{FF62F51F-09B8-45BA-90F3-A2CEF7D844C9}"/>
              </a:ext>
            </a:extLst>
          </p:cNvPr>
          <p:cNvSpPr txBox="1"/>
          <p:nvPr/>
        </p:nvSpPr>
        <p:spPr>
          <a:xfrm>
            <a:off x="4697628" y="609822"/>
            <a:ext cx="40569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Grafik 1"/>
          <p:cNvPicPr/>
          <p:nvPr/>
        </p:nvPicPr>
        <p:blipFill>
          <a:blip r:embed="rId4">
            <a:extLst>
              <a:ext uri="{28A0092B-C50C-407E-A947-70E740481C1C}">
                <a14:useLocalDpi xmlns:a14="http://schemas.microsoft.com/office/drawing/2010/main"/>
              </a:ext>
            </a:extLst>
          </a:blip>
          <a:srcRect/>
          <a:stretch>
            <a:fillRect/>
          </a:stretch>
        </p:blipFill>
        <p:spPr bwMode="auto">
          <a:xfrm>
            <a:off x="4460788" y="3105115"/>
            <a:ext cx="3091479" cy="2514600"/>
          </a:xfrm>
          <a:prstGeom prst="rect">
            <a:avLst/>
          </a:prstGeom>
          <a:noFill/>
        </p:spPr>
      </p:pic>
    </p:spTree>
    <p:extLst>
      <p:ext uri="{BB962C8B-B14F-4D97-AF65-F5344CB8AC3E}">
        <p14:creationId xmlns:p14="http://schemas.microsoft.com/office/powerpoint/2010/main" val="1761229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114</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a:xfrm>
            <a:off x="838200" y="1470314"/>
            <a:ext cx="10515600" cy="3966659"/>
          </a:xfrm>
        </p:spPr>
        <p:txBody>
          <a:bodyPr/>
          <a:lstStyle/>
          <a:p>
            <a:pPr marL="0" indent="0" algn="ctr">
              <a:buNone/>
            </a:pPr>
            <a:r>
              <a:rPr lang="de-DE" sz="2400" b="1" dirty="0">
                <a:latin typeface="+mn-lt"/>
              </a:rPr>
              <a:t> </a:t>
            </a:r>
            <a:r>
              <a:rPr lang="de-DE" sz="2000" b="1" dirty="0">
                <a:latin typeface="+mn-lt"/>
              </a:rPr>
              <a:t>2. </a:t>
            </a:r>
            <a:r>
              <a:rPr lang="de-DE" sz="2000" b="1" dirty="0">
                <a:effectLst/>
                <a:latin typeface="+mn-lt"/>
                <a:ea typeface="Calibri Light" panose="020F0302020204030204" pitchFamily="34" charset="0"/>
                <a:cs typeface="Calibri Light" panose="020F0302020204030204" pitchFamily="34" charset="0"/>
              </a:rPr>
              <a:t>Was passiert beim Lösen des Salzes auf Teilchenebene?</a:t>
            </a:r>
            <a:endParaRPr lang="de-DE" sz="2000" b="1" dirty="0">
              <a:latin typeface="+mn-lt"/>
            </a:endParaRPr>
          </a:p>
          <a:p>
            <a:pPr marL="0" indent="0" algn="just">
              <a:lnSpc>
                <a:spcPct val="130000"/>
              </a:lnSpc>
              <a:spcAft>
                <a:spcPts val="800"/>
              </a:spcAft>
              <a:buNone/>
            </a:pPr>
            <a:r>
              <a:rPr lang="de-DE" sz="1800" dirty="0">
                <a:effectLst/>
                <a:latin typeface="+mn-lt"/>
                <a:ea typeface="Calibri" panose="020F0502020204030204" pitchFamily="34" charset="0"/>
                <a:cs typeface="Calibri" panose="020F0502020204030204" pitchFamily="34" charset="0"/>
              </a:rPr>
              <a:t>Wenn man die Zusammensetzung von Kupfersulfat kennt, ist es einfacher, die Beobachtungen zu deuten.</a:t>
            </a:r>
          </a:p>
          <a:p>
            <a:pPr marL="0" indent="0" algn="just">
              <a:lnSpc>
                <a:spcPct val="130000"/>
              </a:lnSpc>
              <a:spcAft>
                <a:spcPts val="800"/>
              </a:spcAft>
              <a:buNone/>
              <a:tabLst>
                <a:tab pos="590550" algn="l"/>
              </a:tabLst>
            </a:pPr>
            <a:r>
              <a:rPr lang="de-DE" sz="1800" dirty="0">
                <a:effectLst/>
                <a:latin typeface="+mn-lt"/>
                <a:ea typeface="Calibri" panose="020F0502020204030204" pitchFamily="34" charset="0"/>
                <a:cs typeface="Calibri" panose="020F0502020204030204" pitchFamily="34" charset="0"/>
              </a:rPr>
              <a:t>Das </a:t>
            </a:r>
            <a:r>
              <a:rPr lang="de-DE" sz="1800" dirty="0" err="1">
                <a:effectLst/>
                <a:latin typeface="+mn-lt"/>
                <a:ea typeface="Calibri" panose="020F0502020204030204" pitchFamily="34" charset="0"/>
                <a:cs typeface="Calibri" panose="020F0502020204030204" pitchFamily="34" charset="0"/>
              </a:rPr>
              <a:t>Kupfersulfatsalz</a:t>
            </a:r>
            <a:r>
              <a:rPr lang="de-DE" sz="1800" dirty="0">
                <a:effectLst/>
                <a:latin typeface="+mn-lt"/>
                <a:ea typeface="Calibri" panose="020F0502020204030204" pitchFamily="34" charset="0"/>
                <a:cs typeface="Calibri" panose="020F0502020204030204" pitchFamily="34" charset="0"/>
              </a:rPr>
              <a:t> besteht somit aus winzigen Kristallen, die aus der Zusammenlagerung von Kupferkationen und Sulfatanionen zu einem Ionengitter bestehen. Innerhalb des Ionengitters wird jedes Kupferkation von Sulfatanionen umgeben – und umgekehrt. Zwischen den Ionen herrschen Anziehungskräfte, die den Salzkristall zusammenhalten. </a:t>
            </a:r>
          </a:p>
          <a:p>
            <a:pPr marL="0" indent="0" algn="just">
              <a:lnSpc>
                <a:spcPct val="130000"/>
              </a:lnSpc>
              <a:spcAft>
                <a:spcPts val="800"/>
              </a:spcAft>
              <a:buNone/>
              <a:tabLst>
                <a:tab pos="590550" algn="l"/>
              </a:tabLst>
            </a:pPr>
            <a:r>
              <a:rPr lang="de-DE" sz="1800" dirty="0">
                <a:effectLst/>
                <a:latin typeface="+mn-lt"/>
                <a:ea typeface="Calibri" panose="020F0502020204030204" pitchFamily="34" charset="0"/>
                <a:cs typeface="Calibri" panose="020F0502020204030204" pitchFamily="34" charset="0"/>
              </a:rPr>
              <a:t>Wenn dieses Salz nun in dem Becherglas mit Wasser in Berührung kommt, beginnt der Lösungsprozess.</a:t>
            </a:r>
          </a:p>
          <a:p>
            <a:pPr marL="0" indent="0" algn="ctr">
              <a:buNone/>
            </a:pPr>
            <a:endParaRPr lang="de-DE" sz="1800" b="1" dirty="0">
              <a:latin typeface="+mn-lt"/>
            </a:endParaRPr>
          </a:p>
          <a:p>
            <a:endParaRPr lang="de-DE" dirty="0"/>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061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9549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115</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a:xfrm>
            <a:off x="838200" y="1409836"/>
            <a:ext cx="10515600" cy="4743829"/>
          </a:xfrm>
        </p:spPr>
        <p:txBody>
          <a:bodyPr/>
          <a:lstStyle/>
          <a:p>
            <a:pPr marL="0" indent="0">
              <a:lnSpc>
                <a:spcPct val="100000"/>
              </a:lnSpc>
              <a:spcBef>
                <a:spcPts val="600"/>
              </a:spcBef>
              <a:spcAft>
                <a:spcPts val="600"/>
              </a:spcAft>
              <a:buNone/>
            </a:pPr>
            <a:r>
              <a:rPr lang="de-DE" sz="1800" dirty="0">
                <a:latin typeface="+mn-lt"/>
              </a:rPr>
              <a:t>Auf der schematischen Abbildung kannst du sehen, was passiert, wenn ein Kupfersulfat-Salzkristall mit Wasser in Kontakt kommt: Sobald ein Salzkristall mit dem Wasser im Becherglas in Berührung kommt, findet eine Wechselwirkung zwischen den Wassermolekülen und dem Salzkristall statt. Dabei lagern sich die Wassermoleküle um die Ionen des Salzkristalls an. Schließlich werden die Ionen komplett von Wassermolekülen umgeben </a:t>
            </a:r>
            <a:r>
              <a:rPr lang="de-DE" sz="1800" b="1" dirty="0">
                <a:latin typeface="+mn-lt"/>
              </a:rPr>
              <a:t>(hydratisiert)</a:t>
            </a:r>
            <a:r>
              <a:rPr lang="de-DE" sz="1800" dirty="0">
                <a:latin typeface="+mn-lt"/>
              </a:rPr>
              <a:t> und lösen sich so in Wasser. </a:t>
            </a:r>
            <a:endParaRPr lang="de-DE" sz="1800" b="1" dirty="0">
              <a:latin typeface="+mn-lt"/>
            </a:endParaRPr>
          </a:p>
          <a:p>
            <a:pPr marL="0" indent="0" algn="ctr">
              <a:lnSpc>
                <a:spcPct val="100000"/>
              </a:lnSpc>
              <a:spcBef>
                <a:spcPts val="600"/>
              </a:spcBef>
              <a:spcAft>
                <a:spcPts val="600"/>
              </a:spcAft>
              <a:buNone/>
            </a:pPr>
            <a:endParaRPr lang="de-DE" sz="1800" b="1" dirty="0">
              <a:latin typeface="+mn-lt"/>
            </a:endParaRPr>
          </a:p>
          <a:p>
            <a:pPr>
              <a:lnSpc>
                <a:spcPct val="100000"/>
              </a:lnSpc>
              <a:spcBef>
                <a:spcPts val="600"/>
              </a:spcBef>
              <a:spcAft>
                <a:spcPts val="600"/>
              </a:spcAft>
            </a:pPr>
            <a:endParaRPr lang="de-DE" dirty="0"/>
          </a:p>
        </p:txBody>
      </p:sp>
      <p:sp>
        <p:nvSpPr>
          <p:cNvPr id="16" name="Textfeld 232">
            <a:extLst>
              <a:ext uri="{FF2B5EF4-FFF2-40B4-BE49-F238E27FC236}">
                <a16:creationId xmlns:a16="http://schemas.microsoft.com/office/drawing/2014/main" id="{FF62F51F-09B8-45BA-90F3-A2CEF7D844C9}"/>
              </a:ext>
            </a:extLst>
          </p:cNvPr>
          <p:cNvSpPr txBox="1"/>
          <p:nvPr/>
        </p:nvSpPr>
        <p:spPr>
          <a:xfrm>
            <a:off x="4697628" y="609822"/>
            <a:ext cx="39891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Grafik 2"/>
          <p:cNvPicPr/>
          <p:nvPr/>
        </p:nvPicPr>
        <p:blipFill>
          <a:blip r:embed="rId4">
            <a:extLst>
              <a:ext uri="{28A0092B-C50C-407E-A947-70E740481C1C}">
                <a14:useLocalDpi xmlns:a14="http://schemas.microsoft.com/office/drawing/2010/main"/>
              </a:ext>
            </a:extLst>
          </a:blip>
          <a:srcRect/>
          <a:stretch>
            <a:fillRect/>
          </a:stretch>
        </p:blipFill>
        <p:spPr bwMode="auto">
          <a:xfrm>
            <a:off x="2738393" y="2989227"/>
            <a:ext cx="5157470" cy="2517775"/>
          </a:xfrm>
          <a:prstGeom prst="rect">
            <a:avLst/>
          </a:prstGeom>
          <a:noFill/>
        </p:spPr>
      </p:pic>
      <p:cxnSp>
        <p:nvCxnSpPr>
          <p:cNvPr id="7" name="Gerader Verbinder 6">
            <a:extLst>
              <a:ext uri="{FF2B5EF4-FFF2-40B4-BE49-F238E27FC236}">
                <a16:creationId xmlns:a16="http://schemas.microsoft.com/office/drawing/2014/main" id="{329CDE08-B514-464C-95F8-8500072A2260}"/>
              </a:ext>
            </a:extLst>
          </p:cNvPr>
          <p:cNvCxnSpPr>
            <a:cxnSpLocks/>
          </p:cNvCxnSpPr>
          <p:nvPr/>
        </p:nvCxnSpPr>
        <p:spPr>
          <a:xfrm>
            <a:off x="7017880" y="3124667"/>
            <a:ext cx="1497821" cy="0"/>
          </a:xfrm>
          <a:prstGeom prst="line">
            <a:avLst/>
          </a:prstGeom>
          <a:ln w="9525"/>
        </p:spPr>
        <p:style>
          <a:lnRef idx="1">
            <a:schemeClr val="dk1"/>
          </a:lnRef>
          <a:fillRef idx="0">
            <a:schemeClr val="dk1"/>
          </a:fillRef>
          <a:effectRef idx="0">
            <a:schemeClr val="dk1"/>
          </a:effectRef>
          <a:fontRef idx="minor">
            <a:schemeClr val="tx1"/>
          </a:fontRef>
        </p:style>
      </p:cxnSp>
      <p:sp>
        <p:nvSpPr>
          <p:cNvPr id="8" name="Textfeld 7">
            <a:extLst>
              <a:ext uri="{FF2B5EF4-FFF2-40B4-BE49-F238E27FC236}">
                <a16:creationId xmlns:a16="http://schemas.microsoft.com/office/drawing/2014/main" id="{FFD3BF16-23C4-47E0-815C-FD43BB7B0D94}"/>
              </a:ext>
            </a:extLst>
          </p:cNvPr>
          <p:cNvSpPr txBox="1"/>
          <p:nvPr/>
        </p:nvSpPr>
        <p:spPr>
          <a:xfrm>
            <a:off x="8515701" y="2953273"/>
            <a:ext cx="181758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Wassermoleküle</a:t>
            </a:r>
          </a:p>
        </p:txBody>
      </p:sp>
    </p:spTree>
    <p:extLst>
      <p:ext uri="{BB962C8B-B14F-4D97-AF65-F5344CB8AC3E}">
        <p14:creationId xmlns:p14="http://schemas.microsoft.com/office/powerpoint/2010/main" val="3527693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p:txBody>
          <a:bodyPr/>
          <a:lstStyle/>
          <a:p>
            <a:pPr marL="0" indent="0">
              <a:buNone/>
            </a:pPr>
            <a:endParaRPr lang="de-DE" sz="2000" b="1" dirty="0">
              <a:latin typeface="+mn-lt"/>
            </a:endParaRPr>
          </a:p>
          <a:p>
            <a:pPr marL="0" indent="0">
              <a:lnSpc>
                <a:spcPct val="100000"/>
              </a:lnSpc>
              <a:spcBef>
                <a:spcPts val="600"/>
              </a:spcBef>
              <a:spcAft>
                <a:spcPts val="600"/>
              </a:spcAft>
              <a:buNone/>
            </a:pPr>
            <a:r>
              <a:rPr lang="de-DE" sz="2000" dirty="0">
                <a:latin typeface="+mn-lt"/>
              </a:rPr>
              <a:t>Der Lösevorgang beginnt an den Kanten eines Salzkristalls und schreitet solange voran, bis sich kein weiteres Salz mehr im Wasser lösen kann. Ein entscheidender Faktor für die Löslichkeit eines Salzes ist die Temperatur des Wassers, was dir auch der Versuch gezeigt hat.</a:t>
            </a:r>
          </a:p>
          <a:p>
            <a:pPr marL="0" indent="0">
              <a:lnSpc>
                <a:spcPct val="100000"/>
              </a:lnSpc>
              <a:spcBef>
                <a:spcPts val="600"/>
              </a:spcBef>
              <a:spcAft>
                <a:spcPts val="600"/>
              </a:spcAft>
              <a:buNone/>
            </a:pPr>
            <a:r>
              <a:rPr lang="de-DE" sz="2000" dirty="0">
                <a:latin typeface="+mn-lt"/>
              </a:rPr>
              <a:t>Das Wasser in dem ersten Becherglas hatte Raumtemperatur (≈</a:t>
            </a:r>
            <a:r>
              <a:rPr lang="de-DE" sz="2000" dirty="0" smtClean="0">
                <a:latin typeface="+mn-lt"/>
              </a:rPr>
              <a:t>25 °</a:t>
            </a:r>
            <a:r>
              <a:rPr lang="de-DE" sz="2000" dirty="0">
                <a:latin typeface="+mn-lt"/>
              </a:rPr>
              <a:t>C), das Wasser in dem zweiten Becherglas hatte beinahe Siedetemperatur (≈</a:t>
            </a:r>
            <a:r>
              <a:rPr lang="de-DE" sz="2000" dirty="0" smtClean="0">
                <a:latin typeface="+mn-lt"/>
              </a:rPr>
              <a:t>100 °</a:t>
            </a:r>
            <a:r>
              <a:rPr lang="de-DE" sz="2000" dirty="0">
                <a:latin typeface="+mn-lt"/>
              </a:rPr>
              <a:t>C). In dem wärmeren Wasser konnte sich mehr </a:t>
            </a:r>
            <a:r>
              <a:rPr lang="de-DE" sz="2000" dirty="0" err="1">
                <a:latin typeface="+mn-lt"/>
              </a:rPr>
              <a:t>Kupfersulfatsalz</a:t>
            </a:r>
            <a:r>
              <a:rPr lang="de-DE" sz="2000" dirty="0">
                <a:latin typeface="+mn-lt"/>
              </a:rPr>
              <a:t> lösen. </a:t>
            </a:r>
          </a:p>
          <a:p>
            <a:pPr marL="0" indent="0" algn="ctr">
              <a:buNone/>
            </a:pPr>
            <a:endParaRPr lang="de-DE" sz="1800" b="1" dirty="0">
              <a:latin typeface="+mn-lt"/>
            </a:endParaRPr>
          </a:p>
          <a:p>
            <a:endParaRPr lang="de-DE" dirty="0"/>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3653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a:xfrm>
            <a:off x="838200" y="1501059"/>
            <a:ext cx="10515600" cy="4619250"/>
          </a:xfrm>
        </p:spPr>
        <p:txBody>
          <a:bodyPr>
            <a:normAutofit fontScale="92500" lnSpcReduction="10000"/>
          </a:bodyPr>
          <a:lstStyle/>
          <a:p>
            <a:pPr marL="0" indent="0" algn="ctr">
              <a:lnSpc>
                <a:spcPct val="100000"/>
              </a:lnSpc>
              <a:spcBef>
                <a:spcPts val="600"/>
              </a:spcBef>
              <a:spcAft>
                <a:spcPts val="600"/>
              </a:spcAft>
              <a:buNone/>
            </a:pPr>
            <a:r>
              <a:rPr lang="de-DE" sz="2200" b="1" dirty="0">
                <a:latin typeface="+mn-lt"/>
              </a:rPr>
              <a:t>3. </a:t>
            </a:r>
            <a:r>
              <a:rPr lang="de-DE" sz="2200" b="1" dirty="0">
                <a:effectLst/>
                <a:latin typeface="+mn-lt"/>
                <a:ea typeface="Calibri Light" panose="020F0302020204030204" pitchFamily="34" charset="0"/>
                <a:cs typeface="Calibri Light" panose="020F0302020204030204" pitchFamily="34" charset="0"/>
              </a:rPr>
              <a:t>Warum ist das Lösen temperaturabhängig?</a:t>
            </a:r>
            <a:endParaRPr lang="de-DE" sz="2200" b="1" dirty="0">
              <a:latin typeface="+mn-lt"/>
            </a:endParaRPr>
          </a:p>
          <a:p>
            <a:pPr marL="0" indent="0">
              <a:lnSpc>
                <a:spcPct val="100000"/>
              </a:lnSpc>
              <a:spcBef>
                <a:spcPts val="600"/>
              </a:spcBef>
              <a:spcAft>
                <a:spcPts val="600"/>
              </a:spcAft>
              <a:buNone/>
            </a:pPr>
            <a:r>
              <a:rPr lang="de-DE" sz="2000" dirty="0">
                <a:latin typeface="+mn-lt"/>
              </a:rPr>
              <a:t>Wenn du ein Salz in Wasser löst, passieren während des Lösevorgangs zwei Prozesse: Zum einen werden die Anionen und Kationen aus dem Salzgitter gelöst und zum anderen werden sie von Wassermolekülen umschlossen (hydratisiert). </a:t>
            </a:r>
          </a:p>
          <a:p>
            <a:pPr marL="0" indent="0">
              <a:lnSpc>
                <a:spcPct val="100000"/>
              </a:lnSpc>
              <a:spcBef>
                <a:spcPts val="600"/>
              </a:spcBef>
              <a:spcAft>
                <a:spcPts val="600"/>
              </a:spcAft>
              <a:buNone/>
            </a:pPr>
            <a:r>
              <a:rPr lang="de-DE" sz="2000" dirty="0">
                <a:latin typeface="+mn-lt"/>
              </a:rPr>
              <a:t>Um Ionen im ersten Schritt aus dem Ionengitter zu lösen, muss Energie aufgewendet werden. Diese Energiemenge wird als </a:t>
            </a:r>
            <a:r>
              <a:rPr lang="de-DE" sz="2000" b="1" dirty="0">
                <a:latin typeface="+mn-lt"/>
              </a:rPr>
              <a:t>Gitterenergie </a:t>
            </a:r>
            <a:r>
              <a:rPr lang="de-DE" sz="2000" dirty="0">
                <a:latin typeface="+mn-lt"/>
              </a:rPr>
              <a:t>bezeichnet. </a:t>
            </a:r>
          </a:p>
          <a:p>
            <a:pPr marL="0" indent="0">
              <a:lnSpc>
                <a:spcPct val="100000"/>
              </a:lnSpc>
              <a:spcBef>
                <a:spcPts val="600"/>
              </a:spcBef>
              <a:spcAft>
                <a:spcPts val="600"/>
              </a:spcAft>
              <a:buNone/>
            </a:pPr>
            <a:r>
              <a:rPr lang="de-DE" sz="2000" dirty="0">
                <a:latin typeface="+mn-lt"/>
              </a:rPr>
              <a:t>Im zweiten Schritt werden die Ionen von Wassermolekülen hydratisiert. Dabei wird Energie frei. Diese Energie bezeichnet man als </a:t>
            </a:r>
            <a:r>
              <a:rPr lang="de-DE" sz="2000" b="1" dirty="0">
                <a:latin typeface="+mn-lt"/>
              </a:rPr>
              <a:t>Hydratationsenergie</a:t>
            </a:r>
            <a:r>
              <a:rPr lang="de-DE" sz="2000" dirty="0">
                <a:latin typeface="+mn-lt"/>
              </a:rPr>
              <a:t>. </a:t>
            </a:r>
          </a:p>
          <a:p>
            <a:pPr marL="0" indent="0">
              <a:lnSpc>
                <a:spcPct val="100000"/>
              </a:lnSpc>
              <a:spcBef>
                <a:spcPts val="600"/>
              </a:spcBef>
              <a:spcAft>
                <a:spcPts val="600"/>
              </a:spcAft>
              <a:buNone/>
            </a:pPr>
            <a:r>
              <a:rPr lang="de-DE" sz="2000" dirty="0">
                <a:latin typeface="+mn-lt"/>
              </a:rPr>
              <a:t>Im Fall von Kupfersulfat ist allerdings die Gitterenergie höher als die Hydratationsenergie, die dann im zweiten Schritt wieder frei wird, sodass insgesamt für den Löseprozess Energie aufgenommen werden muss. Diese Energie wird dem Wasser in Form von Wärme entzogen.</a:t>
            </a:r>
            <a:r>
              <a:rPr lang="de-DE" sz="2100" dirty="0">
                <a:latin typeface="+mn-lt"/>
              </a:rPr>
              <a:t> </a:t>
            </a:r>
            <a:r>
              <a:rPr lang="de-DE" sz="2100" spc="15" dirty="0">
                <a:effectLst/>
                <a:latin typeface="+mn-lt"/>
                <a:ea typeface="Calibri" panose="020F0502020204030204" pitchFamily="34" charset="0"/>
                <a:cs typeface="Calibri" panose="020F0502020204030204" pitchFamily="34" charset="0"/>
              </a:rPr>
              <a:t>Ist das Wasser wärmer, steht mehr Energie für den Lösevorgang zur Verfügung.</a:t>
            </a:r>
          </a:p>
          <a:p>
            <a:pPr marL="0" indent="0">
              <a:lnSpc>
                <a:spcPct val="100000"/>
              </a:lnSpc>
              <a:spcBef>
                <a:spcPts val="600"/>
              </a:spcBef>
              <a:spcAft>
                <a:spcPts val="600"/>
              </a:spcAft>
              <a:buNone/>
            </a:pPr>
            <a:r>
              <a:rPr lang="de-DE" sz="2000" dirty="0">
                <a:latin typeface="+mn-lt"/>
              </a:rPr>
              <a:t>Damit gilt: </a:t>
            </a:r>
            <a:r>
              <a:rPr lang="de-DE" sz="2000" b="1" i="1" dirty="0">
                <a:latin typeface="+mn-lt"/>
              </a:rPr>
              <a:t>Je wärmer das Wasser ist, desto mehr </a:t>
            </a:r>
            <a:r>
              <a:rPr lang="de-DE" sz="2000" b="1" i="1" dirty="0" err="1">
                <a:latin typeface="+mn-lt"/>
              </a:rPr>
              <a:t>Kupfersulfatsalz</a:t>
            </a:r>
            <a:r>
              <a:rPr lang="de-DE" sz="2000" b="1" i="1" dirty="0">
                <a:latin typeface="+mn-lt"/>
              </a:rPr>
              <a:t> kann sich lösen. Je mehr Kupfersulfat sich löst, desto dunkler erscheint die blaue Farbe im Wasser.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891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2518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10" name="Textfeld 9"/>
          <p:cNvSpPr txBox="1"/>
          <p:nvPr/>
        </p:nvSpPr>
        <p:spPr>
          <a:xfrm>
            <a:off x="1193800" y="2335491"/>
            <a:ext cx="237566" cy="369332"/>
          </a:xfrm>
          <a:prstGeom prst="rect">
            <a:avLst/>
          </a:prstGeom>
          <a:noFill/>
        </p:spPr>
        <p:txBody>
          <a:bodyPr wrap="none" rtlCol="0">
            <a:spAutoFit/>
          </a:bodyPr>
          <a:lstStyle/>
          <a:p>
            <a:r>
              <a:rPr lang="de-DE" dirty="0"/>
              <a:t> </a:t>
            </a:r>
          </a:p>
        </p:txBody>
      </p:sp>
      <p:sp>
        <p:nvSpPr>
          <p:cNvPr id="9" name="Inhaltsplatzhalter 8"/>
          <p:cNvSpPr>
            <a:spLocks noGrp="1"/>
          </p:cNvSpPr>
          <p:nvPr>
            <p:ph idx="1"/>
          </p:nvPr>
        </p:nvSpPr>
        <p:spPr>
          <a:xfrm>
            <a:off x="838200" y="1527245"/>
            <a:ext cx="10515600" cy="4458886"/>
          </a:xfrm>
        </p:spPr>
        <p:txBody>
          <a:bodyPr>
            <a:normAutofit lnSpcReduction="10000"/>
          </a:bodyPr>
          <a:lstStyle/>
          <a:p>
            <a:pPr marL="0" indent="0" algn="just">
              <a:lnSpc>
                <a:spcPct val="130000"/>
              </a:lnSpc>
              <a:spcAft>
                <a:spcPts val="800"/>
              </a:spcAft>
              <a:buNone/>
              <a:tabLst>
                <a:tab pos="2057400" algn="l"/>
                <a:tab pos="4191000" algn="l"/>
              </a:tabLst>
            </a:pPr>
            <a:r>
              <a:rPr lang="de-DE" sz="2000" b="1" dirty="0">
                <a:effectLst/>
                <a:latin typeface="+mn-lt"/>
                <a:ea typeface="Calibri" panose="020F0502020204030204" pitchFamily="34" charset="0"/>
                <a:cs typeface="Calibri" panose="020F0502020204030204" pitchFamily="34" charset="0"/>
              </a:rPr>
              <a:t>Bei deinem Experiment passiert also Folgendes:</a:t>
            </a:r>
            <a:endParaRPr lang="de-DE" sz="2000" dirty="0">
              <a:effectLst/>
              <a:latin typeface="+mn-lt"/>
              <a:ea typeface="Calibri" panose="020F0502020204030204" pitchFamily="34" charset="0"/>
              <a:cs typeface="Calibri" panose="020F0502020204030204" pitchFamily="34" charset="0"/>
            </a:endParaRPr>
          </a:p>
          <a:p>
            <a:pPr marL="0" indent="0" algn="just">
              <a:lnSpc>
                <a:spcPct val="130000"/>
              </a:lnSpc>
              <a:spcAft>
                <a:spcPts val="800"/>
              </a:spcAft>
              <a:buNone/>
            </a:pPr>
            <a:r>
              <a:rPr lang="de-DE" sz="2000" dirty="0">
                <a:effectLst/>
                <a:latin typeface="+mn-lt"/>
                <a:ea typeface="Calibri" panose="020F0502020204030204" pitchFamily="34" charset="0"/>
                <a:cs typeface="Calibri" panose="020F0502020204030204" pitchFamily="34" charset="0"/>
              </a:rPr>
              <a:t>Die Lösung von Kupfersulfat in Wasser ist blau. Kupfersulfat löst sich unter Wärmeaufnahme in Wasser. Damit ist klar, dass sich in deinem Versuch mehr Kupfersulfat in dem heißen Wasser gelöst haben muss als in dem Wasser, das nur Zimmertemperatur hatte. Je mehr Kupfersulfat sich im Wasser löst, desto dunkler muss auch die Farbe sein, die das Wasser annimmt.</a:t>
            </a:r>
            <a:r>
              <a:rPr lang="de-DE" sz="2000" spc="7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Dementsprechend erscheint das heiße Wasser dunkelblau. </a:t>
            </a:r>
          </a:p>
          <a:p>
            <a:pPr marL="0" indent="0" algn="just">
              <a:lnSpc>
                <a:spcPct val="130000"/>
              </a:lnSpc>
              <a:spcAft>
                <a:spcPts val="800"/>
              </a:spcAft>
              <a:buNone/>
            </a:pPr>
            <a:r>
              <a:rPr lang="de-DE" sz="2000" dirty="0">
                <a:effectLst/>
                <a:latin typeface="+mn-lt"/>
                <a:ea typeface="Calibri" panose="020F0502020204030204" pitchFamily="34" charset="0"/>
                <a:cs typeface="Calibri" panose="020F0502020204030204" pitchFamily="34" charset="0"/>
              </a:rPr>
              <a:t>Im kalten Wasser lösen sich weniger </a:t>
            </a:r>
            <a:r>
              <a:rPr lang="de-DE" sz="2000" dirty="0" err="1">
                <a:effectLst/>
                <a:latin typeface="+mn-lt"/>
                <a:ea typeface="Calibri" panose="020F0502020204030204" pitchFamily="34" charset="0"/>
                <a:cs typeface="Calibri" panose="020F0502020204030204" pitchFamily="34" charset="0"/>
              </a:rPr>
              <a:t>Kupfersulfatsalzteilchen</a:t>
            </a:r>
            <a:r>
              <a:rPr lang="de-DE" sz="2000" dirty="0">
                <a:effectLst/>
                <a:latin typeface="+mn-lt"/>
                <a:ea typeface="Calibri" panose="020F0502020204030204" pitchFamily="34" charset="0"/>
                <a:cs typeface="Calibri" panose="020F0502020204030204" pitchFamily="34" charset="0"/>
              </a:rPr>
              <a:t>, wodurch die Lösung nur</a:t>
            </a:r>
            <a:r>
              <a:rPr lang="de-DE" sz="2000" spc="80" dirty="0">
                <a:effectLst/>
                <a:latin typeface="+mn-lt"/>
                <a:ea typeface="Calibri" panose="020F0502020204030204" pitchFamily="34" charset="0"/>
                <a:cs typeface="Calibri" panose="020F0502020204030204" pitchFamily="34" charset="0"/>
              </a:rPr>
              <a:t> </a:t>
            </a:r>
            <a:r>
              <a:rPr lang="de-DE" sz="2000" spc="5" dirty="0">
                <a:effectLst/>
                <a:latin typeface="+mn-lt"/>
                <a:ea typeface="Calibri" panose="020F0502020204030204" pitchFamily="34" charset="0"/>
                <a:cs typeface="Calibri" panose="020F0502020204030204" pitchFamily="34" charset="0"/>
              </a:rPr>
              <a:t>e</a:t>
            </a:r>
            <a:r>
              <a:rPr lang="de-DE" sz="2000" dirty="0">
                <a:effectLst/>
                <a:latin typeface="+mn-lt"/>
                <a:ea typeface="Calibri" panose="020F0502020204030204" pitchFamily="34" charset="0"/>
                <a:cs typeface="Calibri" panose="020F0502020204030204" pitchFamily="34" charset="0"/>
              </a:rPr>
              <a:t>ine</a:t>
            </a:r>
            <a:r>
              <a:rPr lang="de-DE" sz="2000" spc="7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hell</a:t>
            </a:r>
            <a:r>
              <a:rPr lang="de-DE" sz="2000" spc="80" dirty="0">
                <a:effectLst/>
                <a:latin typeface="+mn-lt"/>
                <a:ea typeface="Calibri" panose="020F0502020204030204" pitchFamily="34" charset="0"/>
                <a:cs typeface="Calibri" panose="020F0502020204030204" pitchFamily="34" charset="0"/>
              </a:rPr>
              <a:t>blaue </a:t>
            </a:r>
            <a:r>
              <a:rPr lang="de-DE" sz="2000" dirty="0">
                <a:effectLst/>
                <a:latin typeface="+mn-lt"/>
                <a:ea typeface="Calibri" panose="020F0502020204030204" pitchFamily="34" charset="0"/>
                <a:cs typeface="Calibri" panose="020F0502020204030204" pitchFamily="34" charset="0"/>
              </a:rPr>
              <a:t>Färbung</a:t>
            </a:r>
            <a:r>
              <a:rPr lang="de-DE" sz="2000" spc="60" dirty="0">
                <a:effectLst/>
                <a:latin typeface="+mn-lt"/>
                <a:ea typeface="Calibri" panose="020F0502020204030204" pitchFamily="34" charset="0"/>
                <a:cs typeface="Calibri" panose="020F0502020204030204" pitchFamily="34" charset="0"/>
              </a:rPr>
              <a:t> </a:t>
            </a:r>
            <a:r>
              <a:rPr lang="de-DE" sz="2000" spc="5" dirty="0">
                <a:effectLst/>
                <a:latin typeface="+mn-lt"/>
                <a:ea typeface="Calibri" panose="020F0502020204030204" pitchFamily="34" charset="0"/>
                <a:cs typeface="Calibri" panose="020F0502020204030204" pitchFamily="34" charset="0"/>
              </a:rPr>
              <a:t>anni</a:t>
            </a:r>
            <a:r>
              <a:rPr lang="de-DE" sz="2000" dirty="0">
                <a:effectLst/>
                <a:latin typeface="+mn-lt"/>
                <a:ea typeface="Calibri" panose="020F0502020204030204" pitchFamily="34" charset="0"/>
                <a:cs typeface="Calibri" panose="020F0502020204030204" pitchFamily="34" charset="0"/>
              </a:rPr>
              <a:t>mm</a:t>
            </a:r>
            <a:r>
              <a:rPr lang="de-DE" sz="2000" spc="5" dirty="0">
                <a:effectLst/>
                <a:latin typeface="+mn-lt"/>
                <a:ea typeface="Calibri" panose="020F0502020204030204" pitchFamily="34" charset="0"/>
                <a:cs typeface="Calibri" panose="020F0502020204030204" pitchFamily="34" charset="0"/>
              </a:rPr>
              <a:t>t</a:t>
            </a:r>
            <a:r>
              <a:rPr lang="de-DE" sz="2000" dirty="0">
                <a:effectLst/>
                <a:latin typeface="+mn-lt"/>
                <a:ea typeface="Calibri" panose="020F0502020204030204" pitchFamily="34" charset="0"/>
                <a:cs typeface="Calibri" panose="020F0502020204030204" pitchFamily="34" charset="0"/>
              </a:rPr>
              <a:t>.</a:t>
            </a:r>
            <a:r>
              <a:rPr lang="de-DE" sz="2000" spc="5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Deine</a:t>
            </a:r>
            <a:r>
              <a:rPr lang="de-DE" sz="2000" spc="7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Beobachtung</a:t>
            </a:r>
            <a:r>
              <a:rPr lang="de-DE" sz="2000" spc="4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beru</a:t>
            </a:r>
            <a:r>
              <a:rPr lang="de-DE" sz="2000" spc="5" dirty="0">
                <a:effectLst/>
                <a:latin typeface="+mn-lt"/>
                <a:ea typeface="Calibri" panose="020F0502020204030204" pitchFamily="34" charset="0"/>
                <a:cs typeface="Calibri" panose="020F0502020204030204" pitchFamily="34" charset="0"/>
              </a:rPr>
              <a:t>h</a:t>
            </a:r>
            <a:r>
              <a:rPr lang="de-DE" sz="2000" dirty="0">
                <a:effectLst/>
                <a:latin typeface="+mn-lt"/>
                <a:ea typeface="Calibri" panose="020F0502020204030204" pitchFamily="34" charset="0"/>
                <a:cs typeface="Calibri" panose="020F0502020204030204" pitchFamily="34" charset="0"/>
              </a:rPr>
              <a:t>t</a:t>
            </a:r>
            <a:r>
              <a:rPr lang="de-DE" sz="2000" spc="6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allein</a:t>
            </a:r>
            <a:r>
              <a:rPr lang="de-DE" sz="2000" spc="7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auf</a:t>
            </a:r>
            <a:r>
              <a:rPr lang="de-DE" sz="2000" spc="8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der unterschiedl</a:t>
            </a:r>
            <a:r>
              <a:rPr lang="de-DE" sz="2000" spc="5" dirty="0">
                <a:effectLst/>
                <a:latin typeface="+mn-lt"/>
                <a:ea typeface="Calibri" panose="020F0502020204030204" pitchFamily="34" charset="0"/>
                <a:cs typeface="Calibri" panose="020F0502020204030204" pitchFamily="34" charset="0"/>
              </a:rPr>
              <a:t>i</a:t>
            </a:r>
            <a:r>
              <a:rPr lang="de-DE" sz="2000" dirty="0">
                <a:effectLst/>
                <a:latin typeface="+mn-lt"/>
                <a:ea typeface="Calibri" panose="020F0502020204030204" pitchFamily="34" charset="0"/>
                <a:cs typeface="Calibri" panose="020F0502020204030204" pitchFamily="34" charset="0"/>
              </a:rPr>
              <a:t>chen</a:t>
            </a:r>
            <a:r>
              <a:rPr lang="de-DE" sz="2000" spc="-6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Löslichkeit</a:t>
            </a:r>
            <a:r>
              <a:rPr lang="de-DE" sz="2000" spc="-3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eines</a:t>
            </a:r>
            <a:r>
              <a:rPr lang="de-DE" sz="2000" spc="-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Salzes</a:t>
            </a:r>
            <a:r>
              <a:rPr lang="de-DE" sz="2000" spc="-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in</a:t>
            </a:r>
            <a:r>
              <a:rPr lang="de-DE" sz="2000" spc="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Abhäng</a:t>
            </a:r>
            <a:r>
              <a:rPr lang="de-DE" sz="2000" spc="5" dirty="0">
                <a:effectLst/>
                <a:latin typeface="+mn-lt"/>
                <a:ea typeface="Calibri" panose="020F0502020204030204" pitchFamily="34" charset="0"/>
                <a:cs typeface="Calibri" panose="020F0502020204030204" pitchFamily="34" charset="0"/>
              </a:rPr>
              <a:t>i</a:t>
            </a:r>
            <a:r>
              <a:rPr lang="de-DE" sz="2000" dirty="0">
                <a:effectLst/>
                <a:latin typeface="+mn-lt"/>
                <a:ea typeface="Calibri" panose="020F0502020204030204" pitchFamily="34" charset="0"/>
                <a:cs typeface="Calibri" panose="020F0502020204030204" pitchFamily="34" charset="0"/>
              </a:rPr>
              <a:t>gkeit</a:t>
            </a:r>
            <a:r>
              <a:rPr lang="de-DE" sz="2000" spc="-45" dirty="0">
                <a:effectLst/>
                <a:latin typeface="+mn-lt"/>
                <a:ea typeface="Calibri" panose="020F0502020204030204" pitchFamily="34" charset="0"/>
                <a:cs typeface="Calibri" panose="020F0502020204030204" pitchFamily="34" charset="0"/>
              </a:rPr>
              <a:t> </a:t>
            </a:r>
            <a:r>
              <a:rPr lang="de-DE" sz="2000" spc="5" dirty="0">
                <a:effectLst/>
                <a:latin typeface="+mn-lt"/>
                <a:ea typeface="Calibri" panose="020F0502020204030204" pitchFamily="34" charset="0"/>
                <a:cs typeface="Calibri" panose="020F0502020204030204" pitchFamily="34" charset="0"/>
              </a:rPr>
              <a:t>vo</a:t>
            </a:r>
            <a:r>
              <a:rPr lang="de-DE" sz="2000" dirty="0">
                <a:effectLst/>
                <a:latin typeface="+mn-lt"/>
                <a:ea typeface="Calibri" panose="020F0502020204030204" pitchFamily="34" charset="0"/>
                <a:cs typeface="Calibri" panose="020F0502020204030204" pitchFamily="34" charset="0"/>
              </a:rPr>
              <a:t>n</a:t>
            </a:r>
            <a:r>
              <a:rPr lang="de-DE" sz="2000" spc="-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der Tem</a:t>
            </a:r>
            <a:r>
              <a:rPr lang="de-DE" sz="2000" spc="5" dirty="0">
                <a:effectLst/>
                <a:latin typeface="+mn-lt"/>
                <a:ea typeface="Calibri" panose="020F0502020204030204" pitchFamily="34" charset="0"/>
                <a:cs typeface="Calibri" panose="020F0502020204030204" pitchFamily="34" charset="0"/>
              </a:rPr>
              <a:t>p</a:t>
            </a:r>
            <a:r>
              <a:rPr lang="de-DE" sz="2000" dirty="0">
                <a:effectLst/>
                <a:latin typeface="+mn-lt"/>
                <a:ea typeface="Calibri" panose="020F0502020204030204" pitchFamily="34" charset="0"/>
                <a:cs typeface="Calibri" panose="020F0502020204030204" pitchFamily="34" charset="0"/>
              </a:rPr>
              <a:t>eratur.</a:t>
            </a:r>
            <a:r>
              <a:rPr lang="de-DE" sz="2000" spc="-3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Jet</a:t>
            </a:r>
            <a:r>
              <a:rPr lang="de-DE" sz="2000" spc="5" dirty="0">
                <a:effectLst/>
                <a:latin typeface="+mn-lt"/>
                <a:ea typeface="Calibri" panose="020F0502020204030204" pitchFamily="34" charset="0"/>
                <a:cs typeface="Calibri" panose="020F0502020204030204" pitchFamily="34" charset="0"/>
              </a:rPr>
              <a:t>z</a:t>
            </a:r>
            <a:r>
              <a:rPr lang="de-DE" sz="2000" dirty="0">
                <a:effectLst/>
                <a:latin typeface="+mn-lt"/>
                <a:ea typeface="Calibri" panose="020F0502020204030204" pitchFamily="34" charset="0"/>
                <a:cs typeface="Calibri" panose="020F0502020204030204" pitchFamily="34" charset="0"/>
              </a:rPr>
              <a:t>t</a:t>
            </a:r>
            <a:r>
              <a:rPr lang="de-DE" sz="2000" spc="-1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solltest</a:t>
            </a:r>
            <a:r>
              <a:rPr lang="de-DE" sz="2000" spc="-1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du </a:t>
            </a:r>
            <a:r>
              <a:rPr lang="de-DE" sz="2000" spc="5" dirty="0">
                <a:effectLst/>
                <a:latin typeface="+mn-lt"/>
                <a:ea typeface="Calibri" panose="020F0502020204030204" pitchFamily="34" charset="0"/>
                <a:cs typeface="Calibri" panose="020F0502020204030204" pitchFamily="34" charset="0"/>
              </a:rPr>
              <a:t>i</a:t>
            </a:r>
            <a:r>
              <a:rPr lang="de-DE" sz="2000" dirty="0">
                <a:effectLst/>
                <a:latin typeface="+mn-lt"/>
                <a:ea typeface="Calibri" panose="020F0502020204030204" pitchFamily="34" charset="0"/>
                <a:cs typeface="Calibri" panose="020F0502020204030204" pitchFamily="34" charset="0"/>
              </a:rPr>
              <a:t>n der Lage</a:t>
            </a:r>
            <a:r>
              <a:rPr lang="de-DE" sz="2000" spc="-20"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sein,</a:t>
            </a:r>
            <a:r>
              <a:rPr lang="de-DE" sz="2000" spc="-1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de</a:t>
            </a:r>
            <a:r>
              <a:rPr lang="de-DE" sz="2000" spc="5" dirty="0">
                <a:effectLst/>
                <a:latin typeface="+mn-lt"/>
                <a:ea typeface="Calibri" panose="020F0502020204030204" pitchFamily="34" charset="0"/>
                <a:cs typeface="Calibri" panose="020F0502020204030204" pitchFamily="34" charset="0"/>
              </a:rPr>
              <a:t>i</a:t>
            </a:r>
            <a:r>
              <a:rPr lang="de-DE" sz="2000" dirty="0">
                <a:effectLst/>
                <a:latin typeface="+mn-lt"/>
                <a:ea typeface="Calibri" panose="020F0502020204030204" pitchFamily="34" charset="0"/>
                <a:cs typeface="Calibri" panose="020F0502020204030204" pitchFamily="34" charset="0"/>
              </a:rPr>
              <a:t>ne</a:t>
            </a:r>
            <a:r>
              <a:rPr lang="de-DE" sz="2000" spc="-25" dirty="0">
                <a:effectLst/>
                <a:latin typeface="+mn-lt"/>
                <a:ea typeface="Calibri" panose="020F0502020204030204" pitchFamily="34" charset="0"/>
                <a:cs typeface="Calibri" panose="020F0502020204030204" pitchFamily="34" charset="0"/>
              </a:rPr>
              <a:t> </a:t>
            </a:r>
            <a:r>
              <a:rPr lang="de-DE" sz="2000" dirty="0">
                <a:effectLst/>
                <a:latin typeface="+mn-lt"/>
                <a:ea typeface="Calibri" panose="020F0502020204030204" pitchFamily="34" charset="0"/>
                <a:cs typeface="Calibri" panose="020F0502020204030204" pitchFamily="34" charset="0"/>
              </a:rPr>
              <a:t>Versuchsbeobachtungen zu deuten.</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5591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515600" cy="4300291"/>
          </a:xfrm>
        </p:spPr>
        <p:txBody>
          <a:bodyPr>
            <a:normAutofit/>
          </a:bodyPr>
          <a:lstStyle/>
          <a:p>
            <a:pPr marL="0" indent="0">
              <a:lnSpc>
                <a:spcPct val="100000"/>
              </a:lnSpc>
              <a:spcBef>
                <a:spcPts val="600"/>
              </a:spcBef>
              <a:spcAft>
                <a:spcPts val="600"/>
              </a:spcAft>
              <a:buNone/>
            </a:pPr>
            <a:r>
              <a:rPr lang="de-DE" sz="1800" b="1" dirty="0">
                <a:latin typeface="+mn-lt"/>
              </a:rPr>
              <a:t>Aufgabe 1: </a:t>
            </a:r>
            <a:r>
              <a:rPr lang="de-DE" sz="1800" dirty="0">
                <a:latin typeface="+mn-lt"/>
              </a:rPr>
              <a:t>Formuliere eine kurze Erklärung der nachfolgenden Begriffe in eigenen Worten mit Hilfe der Informationen im Text.</a:t>
            </a:r>
          </a:p>
          <a:p>
            <a:pPr marL="342900" indent="-342900">
              <a:lnSpc>
                <a:spcPct val="100000"/>
              </a:lnSpc>
              <a:spcBef>
                <a:spcPts val="600"/>
              </a:spcBef>
              <a:spcAft>
                <a:spcPts val="600"/>
              </a:spcAft>
              <a:buFont typeface="+mj-lt"/>
              <a:buAutoNum type="alphaLcPeriod"/>
            </a:pPr>
            <a:r>
              <a:rPr lang="de-DE" sz="1800" dirty="0">
                <a:latin typeface="+mn-lt"/>
              </a:rPr>
              <a:t>Salz:</a:t>
            </a:r>
          </a:p>
          <a:p>
            <a:pPr marL="342900" indent="-342900">
              <a:lnSpc>
                <a:spcPct val="100000"/>
              </a:lnSpc>
              <a:spcBef>
                <a:spcPts val="600"/>
              </a:spcBef>
              <a:spcAft>
                <a:spcPts val="600"/>
              </a:spcAft>
              <a:buFont typeface="+mj-lt"/>
              <a:buAutoNum type="alphaLcPeriod"/>
            </a:pPr>
            <a:r>
              <a:rPr lang="de-DE" sz="1800" dirty="0">
                <a:latin typeface="+mn-lt"/>
              </a:rPr>
              <a:t>Kupfersulfat:</a:t>
            </a:r>
          </a:p>
          <a:p>
            <a:pPr marL="342900" indent="-342900">
              <a:lnSpc>
                <a:spcPct val="100000"/>
              </a:lnSpc>
              <a:spcBef>
                <a:spcPts val="600"/>
              </a:spcBef>
              <a:spcAft>
                <a:spcPts val="600"/>
              </a:spcAft>
              <a:buFont typeface="+mj-lt"/>
              <a:buAutoNum type="alphaLcPeriod"/>
            </a:pPr>
            <a:r>
              <a:rPr lang="de-DE" sz="1800" dirty="0">
                <a:latin typeface="+mn-lt"/>
              </a:rPr>
              <a:t>Ion:</a:t>
            </a:r>
          </a:p>
          <a:p>
            <a:pPr marL="342900" indent="-342900">
              <a:lnSpc>
                <a:spcPct val="100000"/>
              </a:lnSpc>
              <a:spcBef>
                <a:spcPts val="600"/>
              </a:spcBef>
              <a:spcAft>
                <a:spcPts val="600"/>
              </a:spcAft>
              <a:buFont typeface="+mj-lt"/>
              <a:buAutoNum type="alphaLcPeriod"/>
            </a:pPr>
            <a:r>
              <a:rPr lang="de-DE" sz="1800" dirty="0">
                <a:latin typeface="+mn-lt"/>
              </a:rPr>
              <a:t>Ionengitter:</a:t>
            </a:r>
          </a:p>
          <a:p>
            <a:pPr marL="342900" indent="-342900">
              <a:lnSpc>
                <a:spcPct val="100000"/>
              </a:lnSpc>
              <a:spcBef>
                <a:spcPts val="600"/>
              </a:spcBef>
              <a:spcAft>
                <a:spcPts val="600"/>
              </a:spcAft>
              <a:buFont typeface="+mj-lt"/>
              <a:buAutoNum type="alphaLcPeriod"/>
            </a:pPr>
            <a:r>
              <a:rPr lang="de-DE" sz="1800" dirty="0">
                <a:latin typeface="+mn-lt"/>
              </a:rPr>
              <a:t>Gitterenergie:</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119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4D224EF9-8932-4A1E-8B2F-2999C38CA4DE}"/>
              </a:ext>
            </a:extLst>
          </p:cNvPr>
          <p:cNvSpPr txBox="1"/>
          <p:nvPr/>
        </p:nvSpPr>
        <p:spPr>
          <a:xfrm>
            <a:off x="1823992" y="2152650"/>
            <a:ext cx="990613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de-DE" sz="1600" dirty="0"/>
          </a:p>
        </p:txBody>
      </p:sp>
      <p:sp>
        <p:nvSpPr>
          <p:cNvPr id="8" name="Textfeld 7">
            <a:extLst>
              <a:ext uri="{FF2B5EF4-FFF2-40B4-BE49-F238E27FC236}">
                <a16:creationId xmlns:a16="http://schemas.microsoft.com/office/drawing/2014/main" id="{A737A047-3A3E-4768-A352-EA187DFD5F9B}"/>
              </a:ext>
            </a:extLst>
          </p:cNvPr>
          <p:cNvSpPr txBox="1"/>
          <p:nvPr/>
        </p:nvSpPr>
        <p:spPr>
          <a:xfrm>
            <a:off x="2490758" y="2620633"/>
            <a:ext cx="923936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de-DE" sz="1600" dirty="0"/>
          </a:p>
        </p:txBody>
      </p:sp>
      <p:sp>
        <p:nvSpPr>
          <p:cNvPr id="11" name="Textfeld 10">
            <a:extLst>
              <a:ext uri="{FF2B5EF4-FFF2-40B4-BE49-F238E27FC236}">
                <a16:creationId xmlns:a16="http://schemas.microsoft.com/office/drawing/2014/main" id="{0EA61555-5AE6-434E-A431-56FB05F7ABBB}"/>
              </a:ext>
            </a:extLst>
          </p:cNvPr>
          <p:cNvSpPr txBox="1"/>
          <p:nvPr/>
        </p:nvSpPr>
        <p:spPr>
          <a:xfrm>
            <a:off x="1823992" y="3040584"/>
            <a:ext cx="990613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de-DE" sz="1600" dirty="0"/>
          </a:p>
        </p:txBody>
      </p:sp>
      <p:sp>
        <p:nvSpPr>
          <p:cNvPr id="12" name="Textfeld 11">
            <a:extLst>
              <a:ext uri="{FF2B5EF4-FFF2-40B4-BE49-F238E27FC236}">
                <a16:creationId xmlns:a16="http://schemas.microsoft.com/office/drawing/2014/main" id="{1A85795F-537F-4B6E-9D6B-88D9E537A1E7}"/>
              </a:ext>
            </a:extLst>
          </p:cNvPr>
          <p:cNvSpPr txBox="1"/>
          <p:nvPr/>
        </p:nvSpPr>
        <p:spPr>
          <a:xfrm>
            <a:off x="2389782" y="3475037"/>
            <a:ext cx="938054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de-DE" sz="1600" dirty="0"/>
          </a:p>
        </p:txBody>
      </p:sp>
      <p:sp>
        <p:nvSpPr>
          <p:cNvPr id="21" name="Textfeld 20">
            <a:extLst>
              <a:ext uri="{FF2B5EF4-FFF2-40B4-BE49-F238E27FC236}">
                <a16:creationId xmlns:a16="http://schemas.microsoft.com/office/drawing/2014/main" id="{15DED685-78E3-4DBE-9535-9E76C3982F69}"/>
              </a:ext>
            </a:extLst>
          </p:cNvPr>
          <p:cNvSpPr txBox="1"/>
          <p:nvPr/>
        </p:nvSpPr>
        <p:spPr>
          <a:xfrm>
            <a:off x="2631004" y="3909490"/>
            <a:ext cx="913932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de-DE" sz="1600" dirty="0"/>
          </a:p>
        </p:txBody>
      </p:sp>
    </p:spTree>
    <p:extLst>
      <p:ext uri="{BB962C8B-B14F-4D97-AF65-F5344CB8AC3E}">
        <p14:creationId xmlns:p14="http://schemas.microsoft.com/office/powerpoint/2010/main" val="1444995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838200" y="1550346"/>
            <a:ext cx="10515601" cy="2353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b="1" dirty="0">
                <a:latin typeface="+mn-lt"/>
              </a:rPr>
              <a:t>Hinweise für Schülerinnen und Schüler im Präsenzunterricht </a:t>
            </a:r>
          </a:p>
          <a:p>
            <a:pPr>
              <a:lnSpc>
                <a:spcPct val="100000"/>
              </a:lnSpc>
              <a:buFont typeface="Wingdings" panose="05000000000000000000" pitchFamily="2" charset="2"/>
              <a:buChar char="Ø"/>
            </a:pPr>
            <a:r>
              <a:rPr lang="de-DE" sz="1800" dirty="0">
                <a:latin typeface="+mn-lt"/>
              </a:rPr>
              <a:t>Die Arbeitsblätter der </a:t>
            </a:r>
            <a:r>
              <a:rPr lang="de-DE" sz="1800" b="1" dirty="0">
                <a:latin typeface="+mn-lt"/>
              </a:rPr>
              <a:t>Aneignungsphase</a:t>
            </a:r>
            <a:r>
              <a:rPr lang="de-DE" sz="1800" dirty="0">
                <a:latin typeface="+mn-lt"/>
              </a:rPr>
              <a:t> werden jeweils in der Klasse miteinander verglichen und besprochen.</a:t>
            </a:r>
          </a:p>
          <a:p>
            <a:pPr>
              <a:lnSpc>
                <a:spcPct val="100000"/>
              </a:lnSpc>
              <a:buFont typeface="Wingdings" panose="05000000000000000000" pitchFamily="2" charset="2"/>
              <a:buChar char="Ø"/>
            </a:pPr>
            <a:r>
              <a:rPr lang="de-DE" sz="1800" dirty="0">
                <a:latin typeface="+mn-lt"/>
              </a:rPr>
              <a:t>Bevor ihr mit den </a:t>
            </a:r>
            <a:r>
              <a:rPr lang="de-DE" sz="1800" b="1" dirty="0">
                <a:latin typeface="+mn-lt"/>
              </a:rPr>
              <a:t>Individuellen</a:t>
            </a:r>
            <a:r>
              <a:rPr lang="de-DE" sz="1800" dirty="0">
                <a:latin typeface="+mn-lt"/>
              </a:rPr>
              <a:t> </a:t>
            </a:r>
            <a:r>
              <a:rPr lang="de-DE" sz="1800" b="1" dirty="0">
                <a:latin typeface="+mn-lt"/>
              </a:rPr>
              <a:t>Übungen</a:t>
            </a:r>
            <a:r>
              <a:rPr lang="de-DE" sz="1800" dirty="0">
                <a:latin typeface="+mn-lt"/>
              </a:rPr>
              <a:t> beginnt:</a:t>
            </a:r>
          </a:p>
          <a:p>
            <a:pPr lvl="1">
              <a:lnSpc>
                <a:spcPct val="100000"/>
              </a:lnSpc>
            </a:pPr>
            <a:r>
              <a:rPr lang="de-DE" sz="1700" dirty="0">
                <a:latin typeface="+mn-lt"/>
              </a:rPr>
              <a:t>Vor Beginn der Experimente müsst ihr über den Umgang mit den Gefahrstoffen unterwiesen werden.</a:t>
            </a:r>
          </a:p>
          <a:p>
            <a:pPr lvl="1">
              <a:lnSpc>
                <a:spcPct val="100000"/>
              </a:lnSpc>
            </a:pPr>
            <a:r>
              <a:rPr lang="de-DE" sz="1700" dirty="0">
                <a:latin typeface="+mn-lt"/>
              </a:rPr>
              <a:t>Die Spielmaterialien werden von der Lehrkraft ausgegeben.</a:t>
            </a:r>
          </a:p>
          <a:p>
            <a:pPr marL="0" indent="0" algn="ctr">
              <a:buNone/>
            </a:pPr>
            <a:endParaRPr lang="de-DE" sz="1800" dirty="0">
              <a:latin typeface="+mn-lt"/>
            </a:endParaRP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Tree>
    <p:extLst>
      <p:ext uri="{BB962C8B-B14F-4D97-AF65-F5344CB8AC3E}">
        <p14:creationId xmlns:p14="http://schemas.microsoft.com/office/powerpoint/2010/main" val="42747885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2: </a:t>
            </a:r>
            <a:r>
              <a:rPr lang="de-DE" sz="1800" dirty="0">
                <a:latin typeface="+mn-lt"/>
              </a:rPr>
              <a:t>Die einzelnen Textbausteine ergeben zusammen einen kurzen Überblick über die wesentlichen Inhalte des Textes. Ordne die Bausteine in der richtigen Reihenfolge an, sodass du eine sinnvolle Zusammenfassung des Textes erhältst.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6" name="Textfeld 29"/>
          <p:cNvSpPr/>
          <p:nvPr/>
        </p:nvSpPr>
        <p:spPr>
          <a:xfrm>
            <a:off x="2371089" y="5500272"/>
            <a:ext cx="6064987" cy="6216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r>
              <a:rPr lang="de-DE" sz="1400" dirty="0"/>
              <a:t>Ein Vertreter aus der Gruppe der Salze ist das Kupfersulfat. Kupfersulfat besteht aus positiv geladenen Kupferkationen und negativ geladenen Sulfat-Anionen.</a:t>
            </a:r>
          </a:p>
        </p:txBody>
      </p:sp>
      <p:sp>
        <p:nvSpPr>
          <p:cNvPr id="17" name="Textfeld 26"/>
          <p:cNvSpPr/>
          <p:nvPr/>
        </p:nvSpPr>
        <p:spPr>
          <a:xfrm>
            <a:off x="2371089" y="3491727"/>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Dabei gilt: Je wärmer das Wasser ist, desto mehr Salz kann darin gelöst werden, da mehr Energie zur Verfügung steht.</a:t>
            </a:r>
            <a:endParaRPr lang="de-DE" sz="1400" dirty="0">
              <a:effectLst/>
              <a:ea typeface="Calibri" charset="0"/>
              <a:cs typeface="Times New Roman" charset="0"/>
            </a:endParaRPr>
          </a:p>
        </p:txBody>
      </p:sp>
      <p:sp>
        <p:nvSpPr>
          <p:cNvPr id="18" name="Textfeld 27"/>
          <p:cNvSpPr/>
          <p:nvPr/>
        </p:nvSpPr>
        <p:spPr>
          <a:xfrm>
            <a:off x="2371089" y="4145956"/>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Sie bilden zusammen ein Kristallgitter, in welchem positive und negative Ionen regelmäßig angeordnet sind.</a:t>
            </a:r>
            <a:endParaRPr lang="de-DE" sz="1400" dirty="0">
              <a:effectLst/>
              <a:ea typeface="Calibri" charset="0"/>
              <a:cs typeface="Times New Roman" charset="0"/>
            </a:endParaRPr>
          </a:p>
        </p:txBody>
      </p:sp>
      <p:sp>
        <p:nvSpPr>
          <p:cNvPr id="19" name="Textfeld 23"/>
          <p:cNvSpPr/>
          <p:nvPr/>
        </p:nvSpPr>
        <p:spPr>
          <a:xfrm>
            <a:off x="2371089" y="2975252"/>
            <a:ext cx="6064987" cy="3549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Um Ionen aus einem Ionengitter zu lösen, muss Energie aufgewendet werden.</a:t>
            </a:r>
            <a:endParaRPr lang="de-DE" sz="1400" dirty="0">
              <a:effectLst/>
              <a:ea typeface="Calibri" charset="0"/>
              <a:cs typeface="Times New Roman" charset="0"/>
            </a:endParaRPr>
          </a:p>
        </p:txBody>
      </p:sp>
      <p:sp>
        <p:nvSpPr>
          <p:cNvPr id="20" name="Textfeld 28"/>
          <p:cNvSpPr/>
          <p:nvPr/>
        </p:nvSpPr>
        <p:spPr>
          <a:xfrm>
            <a:off x="2371088" y="4823114"/>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Dabei wird jedes Ion von Wassermolekülen umgeben; sie sind dann in Wasser gelöst. Diese Energie wird dem Wasser in Form von Wärme entzogen. </a:t>
            </a:r>
            <a:r>
              <a:rPr lang="de-DE" sz="1400" dirty="0">
                <a:effectLst/>
                <a:ea typeface="Calibri" charset="0"/>
                <a:cs typeface="Times New Roman" charset="0"/>
              </a:rPr>
              <a:t> </a:t>
            </a:r>
          </a:p>
        </p:txBody>
      </p:sp>
      <p:sp>
        <p:nvSpPr>
          <p:cNvPr id="11"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8"/>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21" name="Rectangle 9"/>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22" name="Rectangle 10"/>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Textfeld 232">
            <a:extLst>
              <a:ext uri="{FF2B5EF4-FFF2-40B4-BE49-F238E27FC236}">
                <a16:creationId xmlns:a16="http://schemas.microsoft.com/office/drawing/2014/main" id="{FF62F51F-09B8-45BA-90F3-A2CEF7D844C9}"/>
              </a:ext>
            </a:extLst>
          </p:cNvPr>
          <p:cNvSpPr txBox="1"/>
          <p:nvPr/>
        </p:nvSpPr>
        <p:spPr>
          <a:xfrm>
            <a:off x="4697630" y="609822"/>
            <a:ext cx="401457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24"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Textfeld 22"/>
          <p:cNvSpPr/>
          <p:nvPr/>
        </p:nvSpPr>
        <p:spPr>
          <a:xfrm>
            <a:off x="2371088" y="2329304"/>
            <a:ext cx="6064986" cy="517814"/>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Gibt man einen Kupfersulfat-Salzkristall in Wasser, kommt es zu einer Wechselwirkung zwischen den Wassermolekülen und den Ionen im Salzkristall.</a:t>
            </a:r>
            <a:endParaRPr lang="de-DE" sz="1400" dirty="0">
              <a:effectLst/>
              <a:ea typeface="Calibri" charset="0"/>
              <a:cs typeface="Times New Roman" charset="0"/>
            </a:endParaRPr>
          </a:p>
        </p:txBody>
      </p:sp>
      <p:sp>
        <p:nvSpPr>
          <p:cNvPr id="26" name="Ellipse 27"/>
          <p:cNvSpPr/>
          <p:nvPr/>
        </p:nvSpPr>
        <p:spPr>
          <a:xfrm>
            <a:off x="8583295" y="2386171"/>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endParaRPr lang="de-DE" sz="1100" dirty="0">
              <a:effectLst/>
              <a:latin typeface="Arial" charset="0"/>
              <a:ea typeface="Calibri" charset="0"/>
              <a:cs typeface="Times New Roman" charset="0"/>
            </a:endParaRPr>
          </a:p>
        </p:txBody>
      </p:sp>
      <p:sp>
        <p:nvSpPr>
          <p:cNvPr id="27" name="Ellipse 27"/>
          <p:cNvSpPr/>
          <p:nvPr/>
        </p:nvSpPr>
        <p:spPr>
          <a:xfrm>
            <a:off x="8583295" y="2967632"/>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endParaRPr lang="de-DE" sz="1100" dirty="0">
              <a:effectLst/>
              <a:latin typeface="Arial" charset="0"/>
              <a:ea typeface="Calibri" charset="0"/>
              <a:cs typeface="Times New Roman" charset="0"/>
            </a:endParaRPr>
          </a:p>
        </p:txBody>
      </p:sp>
      <p:sp>
        <p:nvSpPr>
          <p:cNvPr id="28" name="Ellipse 27"/>
          <p:cNvSpPr/>
          <p:nvPr/>
        </p:nvSpPr>
        <p:spPr>
          <a:xfrm>
            <a:off x="8583295" y="3553446"/>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endParaRPr lang="de-DE" sz="1100" dirty="0">
              <a:effectLst/>
              <a:latin typeface="Arial" charset="0"/>
              <a:ea typeface="Calibri" charset="0"/>
              <a:cs typeface="Times New Roman" charset="0"/>
            </a:endParaRPr>
          </a:p>
        </p:txBody>
      </p:sp>
      <p:sp>
        <p:nvSpPr>
          <p:cNvPr id="29" name="Ellipse 27"/>
          <p:cNvSpPr/>
          <p:nvPr/>
        </p:nvSpPr>
        <p:spPr>
          <a:xfrm>
            <a:off x="8583295" y="4239251"/>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endParaRPr lang="de-DE" sz="1100" dirty="0">
              <a:effectLst/>
              <a:latin typeface="Arial" charset="0"/>
              <a:ea typeface="Calibri" charset="0"/>
              <a:cs typeface="Times New Roman" charset="0"/>
            </a:endParaRPr>
          </a:p>
        </p:txBody>
      </p:sp>
      <p:sp>
        <p:nvSpPr>
          <p:cNvPr id="30" name="Ellipse 27"/>
          <p:cNvSpPr/>
          <p:nvPr/>
        </p:nvSpPr>
        <p:spPr>
          <a:xfrm>
            <a:off x="8583295" y="4934486"/>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endParaRPr lang="de-DE" sz="1100" dirty="0">
              <a:effectLst/>
              <a:latin typeface="Arial" charset="0"/>
              <a:ea typeface="Calibri" charset="0"/>
              <a:cs typeface="Times New Roman" charset="0"/>
            </a:endParaRPr>
          </a:p>
        </p:txBody>
      </p:sp>
      <p:sp>
        <p:nvSpPr>
          <p:cNvPr id="31" name="Ellipse 27"/>
          <p:cNvSpPr/>
          <p:nvPr/>
        </p:nvSpPr>
        <p:spPr>
          <a:xfrm>
            <a:off x="8583295" y="5629811"/>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dirty="0" smtClean="0">
                <a:effectLst/>
                <a:latin typeface="Arial" charset="0"/>
                <a:ea typeface="Calibri" charset="0"/>
                <a:cs typeface="Times New Roman" charset="0"/>
              </a:rPr>
              <a:t>1</a:t>
            </a:r>
            <a:endParaRPr lang="de-DE" sz="1100" i="1" dirty="0">
              <a:effectLst/>
              <a:latin typeface="Arial" charset="0"/>
              <a:ea typeface="Calibri" charset="0"/>
              <a:cs typeface="Times New Roman" charset="0"/>
            </a:endParaRPr>
          </a:p>
        </p:txBody>
      </p:sp>
    </p:spTree>
    <p:extLst>
      <p:ext uri="{BB962C8B-B14F-4D97-AF65-F5344CB8AC3E}">
        <p14:creationId xmlns:p14="http://schemas.microsoft.com/office/powerpoint/2010/main" val="19019055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515600" cy="2320637"/>
          </a:xfrm>
        </p:spPr>
        <p:txBody>
          <a:bodyPr>
            <a:normAutofit/>
          </a:bodyPr>
          <a:lstStyle/>
          <a:p>
            <a:pPr marL="0" indent="0">
              <a:buNone/>
            </a:pPr>
            <a:r>
              <a:rPr lang="de-DE" sz="1800" b="1" dirty="0">
                <a:latin typeface="+mn-lt"/>
              </a:rPr>
              <a:t>Aufgabe 3: </a:t>
            </a:r>
            <a:r>
              <a:rPr lang="de-DE" sz="1800" dirty="0">
                <a:latin typeface="+mn-lt"/>
              </a:rPr>
              <a:t>Deute nun die gemachten Beobachtungen in eigenen Worten.</a:t>
            </a:r>
            <a:endParaRPr lang="de-DE" sz="1800" b="1"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778743" y="1871186"/>
            <a:ext cx="10093808" cy="31829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feld 232">
            <a:extLst>
              <a:ext uri="{FF2B5EF4-FFF2-40B4-BE49-F238E27FC236}">
                <a16:creationId xmlns:a16="http://schemas.microsoft.com/office/drawing/2014/main" id="{FF62F51F-09B8-45BA-90F3-A2CEF7D844C9}"/>
              </a:ext>
            </a:extLst>
          </p:cNvPr>
          <p:cNvSpPr txBox="1"/>
          <p:nvPr/>
        </p:nvSpPr>
        <p:spPr>
          <a:xfrm>
            <a:off x="4697629" y="609822"/>
            <a:ext cx="40653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5"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Interaktive Schaltfläche: Anpassen 8">
            <a:hlinkClick r:id="rId4" action="ppaction://hlinksldjump" highlightClick="1"/>
            <a:extLst>
              <a:ext uri="{FF2B5EF4-FFF2-40B4-BE49-F238E27FC236}">
                <a16:creationId xmlns:a16="http://schemas.microsoft.com/office/drawing/2014/main" id="{69A2E7FF-BF18-4067-9C71-5C38C1ABD7D9}"/>
              </a:ext>
            </a:extLst>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7" name="Grafik 6">
            <a:extLst>
              <a:ext uri="{FF2B5EF4-FFF2-40B4-BE49-F238E27FC236}">
                <a16:creationId xmlns:a16="http://schemas.microsoft.com/office/drawing/2014/main" id="{2410EE7D-CE42-43D2-92FB-F15F9E7BA77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76647" y="5245878"/>
            <a:ext cx="5762244" cy="787908"/>
          </a:xfrm>
          <a:prstGeom prst="rect">
            <a:avLst/>
          </a:prstGeom>
        </p:spPr>
      </p:pic>
    </p:spTree>
    <p:extLst>
      <p:ext uri="{BB962C8B-B14F-4D97-AF65-F5344CB8AC3E}">
        <p14:creationId xmlns:p14="http://schemas.microsoft.com/office/powerpoint/2010/main" val="18683495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122</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sp>
        <p:nvSpPr>
          <p:cNvPr id="11"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31DBF0FF-7862-4BB5-9138-3E09E1603936}"/>
              </a:ext>
            </a:extLst>
          </p:cNvPr>
          <p:cNvPicPr>
            <a:picLocks noChangeAspect="1"/>
          </p:cNvPicPr>
          <p:nvPr/>
        </p:nvPicPr>
        <p:blipFill>
          <a:blip r:embed="rId4"/>
          <a:stretch>
            <a:fillRect/>
          </a:stretch>
        </p:blipFill>
        <p:spPr>
          <a:xfrm>
            <a:off x="11001532" y="5185400"/>
            <a:ext cx="704536" cy="914219"/>
          </a:xfrm>
          <a:prstGeom prst="rect">
            <a:avLst/>
          </a:prstGeom>
        </p:spPr>
      </p:pic>
    </p:spTree>
    <p:extLst>
      <p:ext uri="{BB962C8B-B14F-4D97-AF65-F5344CB8AC3E}">
        <p14:creationId xmlns:p14="http://schemas.microsoft.com/office/powerpoint/2010/main" val="16476636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123</a:t>
            </a:fld>
            <a:endParaRPr lang="de-DE" dirty="0"/>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10" name="Textfeld 232">
            <a:extLst>
              <a:ext uri="{FF2B5EF4-FFF2-40B4-BE49-F238E27FC236}">
                <a16:creationId xmlns:a16="http://schemas.microsoft.com/office/drawing/2014/main" id="{FF62F51F-09B8-45BA-90F3-A2CEF7D844C9}"/>
              </a:ext>
            </a:extLst>
          </p:cNvPr>
          <p:cNvSpPr txBox="1"/>
          <p:nvPr/>
        </p:nvSpPr>
        <p:spPr>
          <a:xfrm>
            <a:off x="4697628" y="609822"/>
            <a:ext cx="39807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1"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itel 1">
            <a:extLst>
              <a:ext uri="{FF2B5EF4-FFF2-40B4-BE49-F238E27FC236}">
                <a16:creationId xmlns:a16="http://schemas.microsoft.com/office/drawing/2014/main" id="{9162041F-7303-4D01-B540-AB1E55444454}"/>
              </a:ext>
            </a:extLst>
          </p:cNvPr>
          <p:cNvSpPr txBox="1">
            <a:spLocks/>
          </p:cNvSpPr>
          <p:nvPr/>
        </p:nvSpPr>
        <p:spPr>
          <a:xfrm>
            <a:off x="2398420" y="2349313"/>
            <a:ext cx="7660790" cy="252026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6000" b="1" dirty="0">
                <a:latin typeface="+mj-lt"/>
              </a:rPr>
              <a:t>Schülerversuch: </a:t>
            </a:r>
            <a:r>
              <a:rPr lang="de-DE" sz="5400" b="1" dirty="0">
                <a:latin typeface="+mj-lt"/>
              </a:rPr>
              <a:t>Kupfersulfat – hell oder dunkel?</a:t>
            </a:r>
          </a:p>
          <a:p>
            <a:pPr algn="ctr"/>
            <a:endParaRPr lang="de-DE" sz="6000" b="1" dirty="0">
              <a:latin typeface="+mj-lt"/>
            </a:endParaRPr>
          </a:p>
        </p:txBody>
      </p:sp>
      <p:pic>
        <p:nvPicPr>
          <p:cNvPr id="14" name="Grafik 13">
            <a:hlinkClick r:id="rId3" action="ppaction://hlinksldjump"/>
            <a:extLst>
              <a:ext uri="{FF2B5EF4-FFF2-40B4-BE49-F238E27FC236}">
                <a16:creationId xmlns:a16="http://schemas.microsoft.com/office/drawing/2014/main" id="{50DE8019-D2FA-4A6D-96D7-63003D39B859}"/>
              </a:ext>
            </a:extLst>
          </p:cNvPr>
          <p:cNvPicPr>
            <a:picLocks noChangeAspect="1"/>
          </p:cNvPicPr>
          <p:nvPr/>
        </p:nvPicPr>
        <p:blipFill>
          <a:blip r:embed="rId4"/>
          <a:stretch>
            <a:fillRect/>
          </a:stretch>
        </p:blipFill>
        <p:spPr>
          <a:xfrm>
            <a:off x="11001532" y="5155855"/>
            <a:ext cx="704536" cy="914219"/>
          </a:xfrm>
          <a:prstGeom prst="rect">
            <a:avLst/>
          </a:prstGeom>
        </p:spPr>
      </p:pic>
    </p:spTree>
    <p:extLst>
      <p:ext uri="{BB962C8B-B14F-4D97-AF65-F5344CB8AC3E}">
        <p14:creationId xmlns:p14="http://schemas.microsoft.com/office/powerpoint/2010/main" val="147540810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5"/>
            <a:ext cx="10515600" cy="4349718"/>
          </a:xfrm>
        </p:spPr>
        <p:txBody>
          <a:bodyPr>
            <a:normAutofit/>
          </a:bodyPr>
          <a:lstStyle/>
          <a:p>
            <a:pPr marL="457200" lvl="1" indent="0" algn="ctr">
              <a:buNone/>
            </a:pPr>
            <a:r>
              <a:rPr lang="de-DE" b="1" dirty="0">
                <a:latin typeface="+mn-lt"/>
              </a:rPr>
              <a:t>Schülerversuch: Kupfersulfat – hell oder dunkel?</a:t>
            </a:r>
          </a:p>
          <a:p>
            <a:pPr marL="457200" lvl="1" indent="0" algn="ctr">
              <a:buNone/>
            </a:pPr>
            <a:endParaRPr lang="de-DE" b="1" dirty="0">
              <a:latin typeface="+mn-lt"/>
            </a:endParaRP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124</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7" name="Tabelle 16"/>
          <p:cNvGraphicFramePr>
            <a:graphicFrameLocks noGrp="1"/>
          </p:cNvGraphicFramePr>
          <p:nvPr>
            <p:extLst>
              <p:ext uri="{D42A27DB-BD31-4B8C-83A1-F6EECF244321}">
                <p14:modId xmlns:p14="http://schemas.microsoft.com/office/powerpoint/2010/main" val="595240552"/>
              </p:ext>
            </p:extLst>
          </p:nvPr>
        </p:nvGraphicFramePr>
        <p:xfrm>
          <a:off x="1037430" y="2065352"/>
          <a:ext cx="6798977" cy="2057400"/>
        </p:xfrm>
        <a:graphic>
          <a:graphicData uri="http://schemas.openxmlformats.org/drawingml/2006/table">
            <a:tbl>
              <a:tblPr/>
              <a:tblGrid>
                <a:gridCol w="4147218">
                  <a:extLst>
                    <a:ext uri="{9D8B030D-6E8A-4147-A177-3AD203B41FA5}">
                      <a16:colId xmlns:a16="http://schemas.microsoft.com/office/drawing/2014/main" val="20000"/>
                    </a:ext>
                  </a:extLst>
                </a:gridCol>
                <a:gridCol w="2651759">
                  <a:extLst>
                    <a:ext uri="{9D8B030D-6E8A-4147-A177-3AD203B41FA5}">
                      <a16:colId xmlns:a16="http://schemas.microsoft.com/office/drawing/2014/main" val="20001"/>
                    </a:ext>
                  </a:extLst>
                </a:gridCol>
              </a:tblGrid>
              <a:tr h="318555">
                <a:tc>
                  <a:txBody>
                    <a:bodyPr/>
                    <a:lstStyle/>
                    <a:p>
                      <a:pPr algn="l">
                        <a:lnSpc>
                          <a:spcPct val="100000"/>
                        </a:lnSpc>
                        <a:spcBef>
                          <a:spcPts val="0"/>
                        </a:spcBef>
                        <a:spcAft>
                          <a:spcPts val="0"/>
                        </a:spcAft>
                      </a:pPr>
                      <a:r>
                        <a:rPr lang="de-DE" sz="1800" b="1" dirty="0">
                          <a:effectLst/>
                          <a:latin typeface="+mn-lt"/>
                          <a:ea typeface="Calibri" charset="0"/>
                          <a:cs typeface="Times New Roman" charset="0"/>
                        </a:rPr>
                        <a:t>Chemikalien / Gefahrenhinweise </a:t>
                      </a:r>
                      <a:endParaRPr lang="de-DE" sz="1800" dirty="0">
                        <a:effectLst/>
                        <a:latin typeface="+mn-lt"/>
                        <a:ea typeface="Calibri"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lvl="1" algn="just">
                        <a:lnSpc>
                          <a:spcPct val="125000"/>
                        </a:lnSpc>
                        <a:spcAft>
                          <a:spcPts val="0"/>
                        </a:spcAft>
                      </a:pPr>
                      <a:r>
                        <a:rPr lang="de-DE" sz="1800" b="1" dirty="0">
                          <a:effectLst/>
                          <a:latin typeface="+mn-lt"/>
                          <a:ea typeface="Calibri" charset="0"/>
                          <a:cs typeface="Times New Roman" charset="0"/>
                        </a:rPr>
                        <a:t>Geräte</a:t>
                      </a:r>
                      <a:endParaRPr lang="de-DE" sz="1800" dirty="0">
                        <a:effectLst/>
                        <a:latin typeface="+mn-lt"/>
                        <a:ea typeface="Calibri" charset="0"/>
                        <a:cs typeface="Times New Roman" charset="0"/>
                      </a:endParaRPr>
                    </a:p>
                  </a:txBody>
                  <a:tcPr marL="47625" marR="44450"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0"/>
                  </a:ext>
                </a:extLst>
              </a:tr>
              <a:tr h="1134329">
                <a:tc>
                  <a:txBody>
                    <a:bodyPr/>
                    <a:lstStyle/>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Heißes destilliertes Wasser </a:t>
                      </a:r>
                      <a:r>
                        <a:rPr lang="de-DE" sz="1800" dirty="0" smtClean="0">
                          <a:latin typeface="+mn-lt"/>
                        </a:rPr>
                        <a:t>(≈100 °C), </a:t>
                      </a:r>
                      <a:endParaRPr lang="de-DE" sz="1800" dirty="0" smtClean="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Kaltes destilliertes Wasser </a:t>
                      </a:r>
                      <a:r>
                        <a:rPr lang="de-DE" sz="1800" dirty="0" smtClean="0">
                          <a:latin typeface="+mn-lt"/>
                        </a:rPr>
                        <a:t>(≈25 °C), </a:t>
                      </a:r>
                      <a:endParaRPr lang="de-DE" sz="1800" dirty="0" smtClean="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Kupfersulfat</a:t>
                      </a:r>
                      <a:r>
                        <a:rPr lang="de-DE" sz="1800" dirty="0">
                          <a:effectLst/>
                          <a:latin typeface="+mn-lt"/>
                          <a:ea typeface="Times New Roman" charset="0"/>
                          <a:cs typeface="Times New Roman" charset="0"/>
                        </a:rPr>
                        <a:t> </a:t>
                      </a: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2 Bechergläser</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Spatel</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Glasstab</a:t>
                      </a:r>
                    </a:p>
                  </a:txBody>
                  <a:tcPr marL="47625" marR="44450" marT="0"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hteck 18"/>
          <p:cNvSpPr/>
          <p:nvPr/>
        </p:nvSpPr>
        <p:spPr>
          <a:xfrm>
            <a:off x="7938371" y="2310458"/>
            <a:ext cx="2862444" cy="1103635"/>
          </a:xfrm>
          <a:prstGeom prst="rect">
            <a:avLst/>
          </a:prstGeom>
        </p:spPr>
        <p:txBody>
          <a:bodyPr wrap="square">
            <a:spAutoFit/>
          </a:bodyPr>
          <a:lstStyle/>
          <a:p>
            <a:pPr algn="just">
              <a:lnSpc>
                <a:spcPct val="125000"/>
              </a:lnSpc>
            </a:pPr>
            <a:r>
              <a:rPr lang="de-DE" b="1" dirty="0">
                <a:ea typeface="Calibri" charset="0"/>
                <a:cs typeface="Times New Roman" charset="0"/>
              </a:rPr>
              <a:t>Achtung</a:t>
            </a:r>
            <a:r>
              <a:rPr lang="de-DE" b="1" dirty="0">
                <a:latin typeface="Arial" charset="0"/>
                <a:ea typeface="Calibri" charset="0"/>
                <a:cs typeface="Times New Roman" charset="0"/>
              </a:rPr>
              <a:t>:</a:t>
            </a:r>
            <a:r>
              <a:rPr lang="de-DE" dirty="0">
                <a:latin typeface="Arial" charset="0"/>
                <a:ea typeface="Calibri" charset="0"/>
                <a:cs typeface="Times New Roman" charset="0"/>
              </a:rPr>
              <a:t> </a:t>
            </a:r>
          </a:p>
          <a:p>
            <a:pPr lvl="0" algn="just">
              <a:lnSpc>
                <a:spcPct val="125000"/>
              </a:lnSpc>
            </a:pPr>
            <a:r>
              <a:rPr lang="de-DE" dirty="0">
                <a:ea typeface="Calibri" charset="0"/>
                <a:cs typeface="Symbol" charset="2"/>
              </a:rPr>
              <a:t>Schutzbrille tragen!</a:t>
            </a:r>
          </a:p>
          <a:p>
            <a:pPr>
              <a:lnSpc>
                <a:spcPct val="125000"/>
              </a:lnSpc>
            </a:pPr>
            <a:r>
              <a:rPr lang="de-DE" dirty="0">
                <a:ea typeface="Calibri" charset="0"/>
                <a:cs typeface="Times New Roman" charset="0"/>
              </a:rPr>
              <a:t>Verbrühungsgefahr!</a:t>
            </a:r>
            <a:r>
              <a:rPr lang="de-DE" dirty="0"/>
              <a:t> </a:t>
            </a:r>
          </a:p>
        </p:txBody>
      </p:sp>
      <p:sp>
        <p:nvSpPr>
          <p:cNvPr id="20" name="Rechteck 19"/>
          <p:cNvSpPr/>
          <p:nvPr/>
        </p:nvSpPr>
        <p:spPr>
          <a:xfrm>
            <a:off x="994524" y="4092058"/>
            <a:ext cx="9568701" cy="2092881"/>
          </a:xfrm>
          <a:prstGeom prst="rect">
            <a:avLst/>
          </a:prstGeom>
        </p:spPr>
        <p:txBody>
          <a:bodyPr wrap="square">
            <a:spAutoFit/>
          </a:bodyPr>
          <a:lstStyle/>
          <a:p>
            <a:pPr algn="just">
              <a:spcBef>
                <a:spcPts val="600"/>
              </a:spcBef>
              <a:spcAft>
                <a:spcPts val="600"/>
              </a:spcAft>
            </a:pPr>
            <a:r>
              <a:rPr lang="de-DE" sz="2000" b="1" dirty="0">
                <a:ea typeface="Times New Roman" charset="0"/>
                <a:cs typeface="Times New Roman" charset="0"/>
              </a:rPr>
              <a:t>Versuchsdurchführung</a:t>
            </a:r>
          </a:p>
          <a:p>
            <a:pPr>
              <a:spcBef>
                <a:spcPts val="600"/>
              </a:spcBef>
              <a:spcAft>
                <a:spcPts val="600"/>
              </a:spcAft>
              <a:tabLst>
                <a:tab pos="723900" algn="l"/>
              </a:tabLst>
            </a:pPr>
            <a:r>
              <a:rPr lang="de-DE" sz="2000" u="sng" dirty="0">
                <a:ea typeface="Calibri" charset="0"/>
                <a:cs typeface="Times New Roman" charset="0"/>
              </a:rPr>
              <a:t>Schritt 1:</a:t>
            </a:r>
            <a:r>
              <a:rPr lang="de-DE" sz="2000" dirty="0">
                <a:ea typeface="Calibri" charset="0"/>
                <a:cs typeface="Times New Roman" charset="0"/>
              </a:rPr>
              <a:t> Fülle 50 ml heißes destilliertes Wasser in ein Becherglas.</a:t>
            </a:r>
          </a:p>
          <a:p>
            <a:pPr>
              <a:spcBef>
                <a:spcPts val="600"/>
              </a:spcBef>
              <a:spcAft>
                <a:spcPts val="600"/>
              </a:spcAft>
              <a:tabLst>
                <a:tab pos="733425" algn="l"/>
              </a:tabLst>
            </a:pPr>
            <a:r>
              <a:rPr lang="de-DE" sz="2000" u="sng" dirty="0">
                <a:ea typeface="Calibri" charset="0"/>
                <a:cs typeface="Times New Roman" charset="0"/>
              </a:rPr>
              <a:t>Schritt 2:</a:t>
            </a:r>
            <a:r>
              <a:rPr lang="de-DE" sz="2000" dirty="0">
                <a:ea typeface="Calibri" charset="0"/>
                <a:cs typeface="Times New Roman" charset="0"/>
              </a:rPr>
              <a:t> Fülle 50 ml kaltes destilliertes Wasser in das zweite Becherglas. </a:t>
            </a:r>
          </a:p>
          <a:p>
            <a:pPr>
              <a:spcBef>
                <a:spcPts val="600"/>
              </a:spcBef>
              <a:spcAft>
                <a:spcPts val="600"/>
              </a:spcAft>
              <a:tabLst>
                <a:tab pos="723900" algn="l"/>
              </a:tabLst>
            </a:pPr>
            <a:r>
              <a:rPr lang="de-DE" sz="2000" u="sng" dirty="0">
                <a:ea typeface="Calibri" charset="0"/>
                <a:cs typeface="Times New Roman" charset="0"/>
              </a:rPr>
              <a:t>Schritt 3:</a:t>
            </a:r>
            <a:r>
              <a:rPr lang="de-DE" sz="2000" dirty="0">
                <a:ea typeface="Calibri" charset="0"/>
                <a:cs typeface="Times New Roman" charset="0"/>
              </a:rPr>
              <a:t> Gib nacheinander in jedes Becherglas je eine Spatelspitze Kupfersulfat hinzu und</a:t>
            </a:r>
            <a:br>
              <a:rPr lang="de-DE" sz="2000" dirty="0">
                <a:ea typeface="Calibri" charset="0"/>
                <a:cs typeface="Times New Roman" charset="0"/>
              </a:rPr>
            </a:br>
            <a:r>
              <a:rPr lang="de-DE" sz="2000" dirty="0">
                <a:ea typeface="Calibri" charset="0"/>
                <a:cs typeface="Times New Roman" charset="0"/>
              </a:rPr>
              <a:t>                 rühre gut mit dem Glasstab um.</a:t>
            </a:r>
            <a:endParaRPr lang="de-DE" sz="2000" dirty="0">
              <a:effectLst/>
              <a:ea typeface="Calibri" charset="0"/>
              <a:cs typeface="Times New Roman" charset="0"/>
            </a:endParaRP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23677"/>
            <a:ext cx="40738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21"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8118B35F-4422-45EB-A680-5A1E3AE15FCA}"/>
              </a:ext>
            </a:extLst>
          </p:cNvPr>
          <p:cNvPicPr>
            <a:picLocks noChangeAspect="1"/>
          </p:cNvPicPr>
          <p:nvPr/>
        </p:nvPicPr>
        <p:blipFill>
          <a:blip r:embed="rId3"/>
          <a:stretch>
            <a:fillRect/>
          </a:stretch>
        </p:blipFill>
        <p:spPr>
          <a:xfrm>
            <a:off x="9421826" y="2065352"/>
            <a:ext cx="573074" cy="512108"/>
          </a:xfrm>
          <a:prstGeom prst="rect">
            <a:avLst/>
          </a:prstGeom>
        </p:spPr>
      </p:pic>
      <p:pic>
        <p:nvPicPr>
          <p:cNvPr id="16" name="Picture 7">
            <a:extLst>
              <a:ext uri="{FF2B5EF4-FFF2-40B4-BE49-F238E27FC236}">
                <a16:creationId xmlns:a16="http://schemas.microsoft.com/office/drawing/2014/main" id="{5AFC5482-C485-412D-AE11-CB6F7241FE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7235" y="3364448"/>
            <a:ext cx="605729" cy="605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Picture 5">
            <a:extLst>
              <a:ext uri="{FF2B5EF4-FFF2-40B4-BE49-F238E27FC236}">
                <a16:creationId xmlns:a16="http://schemas.microsoft.com/office/drawing/2014/main" id="{30CA9C65-3ED7-4B7C-A6B8-4C9F66D5DDD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63427" y="3360693"/>
            <a:ext cx="604839" cy="605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 name="Picture 9">
            <a:extLst>
              <a:ext uri="{FF2B5EF4-FFF2-40B4-BE49-F238E27FC236}">
                <a16:creationId xmlns:a16="http://schemas.microsoft.com/office/drawing/2014/main" id="{2C58C049-74A8-40FF-9482-92844CA0A17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93870" y="3378167"/>
            <a:ext cx="589121" cy="58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Grafik 7">
            <a:extLst>
              <a:ext uri="{FF2B5EF4-FFF2-40B4-BE49-F238E27FC236}">
                <a16:creationId xmlns:a16="http://schemas.microsoft.com/office/drawing/2014/main" id="{26AC8FAB-2E4C-4723-85BE-06D7762397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28553" y="3349466"/>
            <a:ext cx="620442" cy="616956"/>
          </a:xfrm>
          <a:prstGeom prst="rect">
            <a:avLst/>
          </a:prstGeom>
        </p:spPr>
      </p:pic>
      <p:pic>
        <p:nvPicPr>
          <p:cNvPr id="9" name="Grafik 8">
            <a:extLst>
              <a:ext uri="{FF2B5EF4-FFF2-40B4-BE49-F238E27FC236}">
                <a16:creationId xmlns:a16="http://schemas.microsoft.com/office/drawing/2014/main" id="{3AFC7FB9-944E-48A6-B70C-2F7A2D4605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Tree>
    <p:extLst>
      <p:ext uri="{BB962C8B-B14F-4D97-AF65-F5344CB8AC3E}">
        <p14:creationId xmlns:p14="http://schemas.microsoft.com/office/powerpoint/2010/main" val="11047668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Schülerversuch: Kupfersulfat – hell oder dunkel?</a:t>
            </a: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125</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627827" y="2705846"/>
            <a:ext cx="12659745" cy="89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7" name="Textfeld 232">
            <a:extLst>
              <a:ext uri="{FF2B5EF4-FFF2-40B4-BE49-F238E27FC236}">
                <a16:creationId xmlns:a16="http://schemas.microsoft.com/office/drawing/2014/main" id="{FF62F51F-09B8-45BA-90F3-A2CEF7D844C9}"/>
              </a:ext>
            </a:extLst>
          </p:cNvPr>
          <p:cNvSpPr txBox="1"/>
          <p:nvPr/>
        </p:nvSpPr>
        <p:spPr>
          <a:xfrm>
            <a:off x="4697628" y="609822"/>
            <a:ext cx="40569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9"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Grafik 19">
            <a:extLst>
              <a:ext uri="{FF2B5EF4-FFF2-40B4-BE49-F238E27FC236}">
                <a16:creationId xmlns:a16="http://schemas.microsoft.com/office/drawing/2014/main" id="{261B7351-8364-45EB-A6DF-A26B4AE99D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
        <p:nvSpPr>
          <p:cNvPr id="22" name="Rechteck 21"/>
          <p:cNvSpPr/>
          <p:nvPr/>
        </p:nvSpPr>
        <p:spPr>
          <a:xfrm>
            <a:off x="1524424" y="2201863"/>
            <a:ext cx="8798870" cy="320649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800"/>
              </a:spcAft>
            </a:pPr>
            <a:r>
              <a:rPr lang="de-DE" b="1" dirty="0">
                <a:solidFill>
                  <a:srgbClr val="000000"/>
                </a:solidFill>
                <a:effectLst/>
                <a:ea typeface="Calibri" charset="0"/>
                <a:cs typeface="Times New Roman" charset="0"/>
              </a:rPr>
              <a:t>Hinweiskarte</a:t>
            </a:r>
          </a:p>
          <a:p>
            <a:pPr algn="l">
              <a:spcAft>
                <a:spcPts val="800"/>
              </a:spcAft>
            </a:pPr>
            <a:endParaRPr lang="de-DE" dirty="0">
              <a:effectLst/>
              <a:ea typeface="Calibri" charset="0"/>
              <a:cs typeface="Times New Roman" charset="0"/>
            </a:endParaRPr>
          </a:p>
          <a:p>
            <a:pPr algn="l">
              <a:spcAft>
                <a:spcPts val="800"/>
              </a:spcAft>
            </a:pPr>
            <a:r>
              <a:rPr lang="de-DE" dirty="0">
                <a:solidFill>
                  <a:srgbClr val="000000"/>
                </a:solidFill>
                <a:effectLst/>
                <a:ea typeface="Calibri" charset="0"/>
                <a:cs typeface="Times New Roman" charset="0"/>
              </a:rPr>
              <a:t>Kupfersulfat in kaltem und </a:t>
            </a:r>
            <a:endParaRPr lang="de-DE" dirty="0">
              <a:effectLst/>
              <a:ea typeface="Calibri" charset="0"/>
              <a:cs typeface="Times New Roman" charset="0"/>
            </a:endParaRPr>
          </a:p>
          <a:p>
            <a:pPr algn="l">
              <a:spcAft>
                <a:spcPts val="800"/>
              </a:spcAft>
            </a:pPr>
            <a:r>
              <a:rPr lang="de-DE" dirty="0" smtClean="0">
                <a:solidFill>
                  <a:srgbClr val="000000"/>
                </a:solidFill>
                <a:effectLst/>
                <a:ea typeface="Calibri" charset="0"/>
                <a:cs typeface="Times New Roman" charset="0"/>
              </a:rPr>
              <a:t>heißem </a:t>
            </a:r>
            <a:r>
              <a:rPr lang="de-DE" dirty="0">
                <a:solidFill>
                  <a:srgbClr val="000000"/>
                </a:solidFill>
                <a:effectLst/>
                <a:ea typeface="Calibri" charset="0"/>
                <a:cs typeface="Times New Roman" charset="0"/>
              </a:rPr>
              <a:t>Wasser </a:t>
            </a:r>
            <a:r>
              <a:rPr lang="de-DE" dirty="0" smtClean="0">
                <a:solidFill>
                  <a:srgbClr val="000000"/>
                </a:solidFill>
                <a:effectLst/>
                <a:ea typeface="Calibri" charset="0"/>
                <a:cs typeface="Times New Roman" charset="0"/>
              </a:rPr>
              <a:t>gelöst:</a:t>
            </a:r>
            <a:endParaRPr lang="de-DE" dirty="0">
              <a:effectLst/>
              <a:ea typeface="Calibri" charset="0"/>
              <a:cs typeface="Times New Roman" charset="0"/>
            </a:endParaRPr>
          </a:p>
        </p:txBody>
      </p:sp>
      <p:pic>
        <p:nvPicPr>
          <p:cNvPr id="23" name="Grafik 26"/>
          <p:cNvPicPr/>
          <p:nvPr/>
        </p:nvPicPr>
        <p:blipFill rotWithShape="1">
          <a:blip r:embed="rId4" cstate="print">
            <a:extLst>
              <a:ext uri="{28A0092B-C50C-407E-A947-70E740481C1C}">
                <a14:useLocalDpi xmlns:a14="http://schemas.microsoft.com/office/drawing/2010/main"/>
              </a:ext>
            </a:extLst>
          </a:blip>
          <a:srcRect/>
          <a:stretch/>
        </p:blipFill>
        <p:spPr bwMode="auto">
          <a:xfrm>
            <a:off x="5536635" y="2496569"/>
            <a:ext cx="4279392" cy="2589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460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 Schülerversuch: Kupfersulfat – hell oder dunkel?</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1045241" y="2974780"/>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1978106" cy="400110"/>
          </a:xfrm>
          <a:prstGeom prst="rect">
            <a:avLst/>
          </a:prstGeom>
          <a:noFill/>
        </p:spPr>
        <p:txBody>
          <a:bodyPr wrap="none" rtlCol="0">
            <a:spAutoFit/>
          </a:bodyPr>
          <a:lstStyle/>
          <a:p>
            <a:r>
              <a:rPr lang="de-DE" sz="2000" b="1" dirty="0"/>
              <a:t>Beobachtungen:</a:t>
            </a:r>
            <a:r>
              <a:rPr lang="de-DE" b="1" dirty="0"/>
              <a:t>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061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3766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1800" b="1" dirty="0">
                <a:latin typeface="+mn-lt"/>
              </a:rPr>
              <a:t> </a:t>
            </a:r>
            <a:r>
              <a:rPr lang="de-DE" sz="2000" b="1" dirty="0"/>
              <a:t>Schülerversuch: Kupfersulfat – hell oder dunkel?</a:t>
            </a:r>
            <a:endParaRPr lang="de-DE" sz="20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1901148" y="2127306"/>
            <a:ext cx="94526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de-DE" dirty="0"/>
              <a:t>Setze dir das Ziel, die Versuchsbeobachtungen auf Teilchenebene erklären zu können. Dabei hilft dir das nachfolgende Arbeitsmaterial. </a:t>
            </a:r>
          </a:p>
          <a:p>
            <a:pPr algn="just"/>
            <a:r>
              <a:rPr lang="de-DE" dirty="0"/>
              <a:t>Stelle vor der Bearbeitung Hypothesen auf, die die Beobachtungen erklären könnten.</a:t>
            </a:r>
          </a:p>
        </p:txBody>
      </p:sp>
      <p:sp>
        <p:nvSpPr>
          <p:cNvPr id="18" name="Rectangle 3"/>
          <p:cNvSpPr>
            <a:spLocks noChangeArrowheads="1"/>
          </p:cNvSpPr>
          <p:nvPr/>
        </p:nvSpPr>
        <p:spPr bwMode="auto">
          <a:xfrm>
            <a:off x="1066023" y="4060635"/>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8578" y="3370777"/>
            <a:ext cx="1598515" cy="400110"/>
          </a:xfrm>
          <a:prstGeom prst="rect">
            <a:avLst/>
          </a:prstGeom>
          <a:noFill/>
        </p:spPr>
        <p:txBody>
          <a:bodyPr wrap="none" rtlCol="0">
            <a:spAutoFit/>
          </a:bodyPr>
          <a:lstStyle/>
          <a:p>
            <a:r>
              <a:rPr lang="de-DE" sz="2000" b="1" dirty="0"/>
              <a:t>Hypothesen: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315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Bild 2">
            <a:extLst>
              <a:ext uri="{FF2B5EF4-FFF2-40B4-BE49-F238E27FC236}">
                <a16:creationId xmlns:a16="http://schemas.microsoft.com/office/drawing/2014/main" id="{1E28A26C-FA5C-4DCD-921B-2B466614E9AD}"/>
              </a:ext>
            </a:extLst>
          </p:cNvPr>
          <p:cNvPicPr/>
          <p:nvPr/>
        </p:nvPicPr>
        <p:blipFill>
          <a:blip r:embed="rId4" cstate="print">
            <a:grayscl/>
            <a:extLst>
              <a:ext uri="{28A0092B-C50C-407E-A947-70E740481C1C}">
                <a14:useLocalDpi xmlns:a14="http://schemas.microsoft.com/office/drawing/2010/main"/>
              </a:ext>
            </a:extLst>
          </a:blip>
          <a:stretch>
            <a:fillRect/>
          </a:stretch>
        </p:blipFill>
        <p:spPr bwMode="auto">
          <a:xfrm>
            <a:off x="1341755" y="2365451"/>
            <a:ext cx="436245" cy="447040"/>
          </a:xfrm>
          <a:prstGeom prst="rect">
            <a:avLst/>
          </a:prstGeom>
        </p:spPr>
      </p:pic>
    </p:spTree>
    <p:extLst>
      <p:ext uri="{BB962C8B-B14F-4D97-AF65-F5344CB8AC3E}">
        <p14:creationId xmlns:p14="http://schemas.microsoft.com/office/powerpoint/2010/main" val="19685160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7657" y="1649701"/>
            <a:ext cx="10515600" cy="3953657"/>
          </a:xfrm>
        </p:spPr>
        <p:txBody>
          <a:bodyPr>
            <a:noAutofit/>
          </a:bodyPr>
          <a:lstStyle/>
          <a:p>
            <a:pPr marL="0" indent="0">
              <a:buNone/>
            </a:pPr>
            <a:r>
              <a:rPr lang="de-DE" sz="1800" b="1" dirty="0">
                <a:latin typeface="+mn-lt"/>
              </a:rPr>
              <a:t>Es ist wichtig, dass du dir den folgenden </a:t>
            </a:r>
            <a:r>
              <a:rPr lang="de-DE" sz="1800" b="1" dirty="0" err="1">
                <a:latin typeface="+mn-lt"/>
              </a:rPr>
              <a:t>Infotext</a:t>
            </a:r>
            <a:r>
              <a:rPr lang="de-DE" sz="1800" b="1" dirty="0">
                <a:latin typeface="+mn-lt"/>
              </a:rPr>
              <a:t> aufmerksam durchliest.</a:t>
            </a:r>
          </a:p>
          <a:p>
            <a:pPr marL="0" indent="0">
              <a:lnSpc>
                <a:spcPct val="100000"/>
              </a:lnSpc>
              <a:spcBef>
                <a:spcPts val="600"/>
              </a:spcBef>
              <a:spcAft>
                <a:spcPts val="600"/>
              </a:spcAft>
              <a:buNone/>
            </a:pPr>
            <a:r>
              <a:rPr lang="de-DE" sz="1800" dirty="0">
                <a:latin typeface="+mn-lt"/>
              </a:rPr>
              <a:t>Es gibt eine Vielzahl an Salzen. Die meisten Salze sind bei Raumtemperatur Feststoffe mit hohen Schmelzpunkten. Zahlreiche Salze sind in Wasser gut löslich. Damit ist die Löslichkeit eines Salzes eine Eigenschaft, die zur Charakterisierung von Salzen genutzt werden kann.</a:t>
            </a:r>
          </a:p>
          <a:p>
            <a:pPr marL="0" indent="0">
              <a:buNone/>
            </a:pPr>
            <a:r>
              <a:rPr lang="de-DE" sz="1800" dirty="0">
                <a:latin typeface="+mn-lt"/>
              </a:rPr>
              <a:t>Wenn man die Lösungseigenschaft von Kupfersulfat (CuSO</a:t>
            </a:r>
            <a:r>
              <a:rPr lang="de-DE" sz="1800" baseline="-25000" dirty="0">
                <a:latin typeface="+mn-lt"/>
              </a:rPr>
              <a:t>4</a:t>
            </a:r>
            <a:r>
              <a:rPr lang="de-DE" sz="1800" dirty="0">
                <a:latin typeface="+mn-lt"/>
              </a:rPr>
              <a:t>) in Wasser bei verschiedenen Temperaturen untersucht, kann man beobachten, dass sich das kalte Wasser hellblau </a:t>
            </a:r>
            <a:r>
              <a:rPr lang="de-DE" sz="1800" dirty="0" smtClean="0">
                <a:latin typeface="+mn-lt"/>
              </a:rPr>
              <a:t>verfärbt, </a:t>
            </a:r>
            <a:r>
              <a:rPr lang="de-DE" sz="1800" dirty="0">
                <a:latin typeface="+mn-lt"/>
              </a:rPr>
              <a:t>während das heiße Wasser sehr schnell eine dunklere Blaufärbung annimmt (siehe ggf. </a:t>
            </a:r>
            <a:r>
              <a:rPr lang="de-DE" sz="1800" dirty="0">
                <a:latin typeface="+mn-lt"/>
                <a:hlinkClick r:id="rId3" action="ppaction://hlinksldjump"/>
              </a:rPr>
              <a:t>Hinweiskarte 1</a:t>
            </a:r>
            <a:r>
              <a:rPr lang="de-DE" sz="1800" dirty="0">
                <a:latin typeface="+mn-lt"/>
              </a:rPr>
              <a:t>).</a:t>
            </a:r>
          </a:p>
          <a:p>
            <a:pPr marL="0" indent="0">
              <a:lnSpc>
                <a:spcPct val="100000"/>
              </a:lnSpc>
              <a:spcBef>
                <a:spcPts val="600"/>
              </a:spcBef>
              <a:spcAft>
                <a:spcPts val="600"/>
              </a:spcAft>
              <a:buNone/>
            </a:pPr>
            <a:r>
              <a:rPr lang="de-DE" sz="1800" dirty="0">
                <a:latin typeface="+mn-lt"/>
              </a:rPr>
              <a:t>Dies passiert auch, wenn man sehr gewissenhaft arbeitet und in jedes Becherglas die gleiche Menge an Wasser und Salz hinzugefügt. </a:t>
            </a:r>
          </a:p>
          <a:p>
            <a:pPr marL="0" indent="0" algn="ctr">
              <a:lnSpc>
                <a:spcPct val="100000"/>
              </a:lnSpc>
              <a:spcBef>
                <a:spcPts val="600"/>
              </a:spcBef>
              <a:spcAft>
                <a:spcPts val="600"/>
              </a:spcAft>
              <a:buNone/>
            </a:pPr>
            <a:r>
              <a:rPr lang="de-DE" sz="1800" b="1" dirty="0">
                <a:latin typeface="+mn-lt"/>
              </a:rPr>
              <a:t>„Wieso nehmen die beiden Lösungen unterschiedliche Farben an, obwohl gleiche Mengen Salz in gleichen Mengen Wasser gegeben wurden?“</a:t>
            </a:r>
            <a:r>
              <a:rPr lang="de-DE" sz="1800" dirty="0">
                <a:latin typeface="+mn-lt"/>
              </a:rPr>
              <a:t> </a:t>
            </a: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128</a:t>
            </a:fld>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2" name="Textfeld 232">
            <a:extLst>
              <a:ext uri="{FF2B5EF4-FFF2-40B4-BE49-F238E27FC236}">
                <a16:creationId xmlns:a16="http://schemas.microsoft.com/office/drawing/2014/main" id="{FF62F51F-09B8-45BA-90F3-A2CEF7D844C9}"/>
              </a:ext>
            </a:extLst>
          </p:cNvPr>
          <p:cNvSpPr txBox="1"/>
          <p:nvPr/>
        </p:nvSpPr>
        <p:spPr>
          <a:xfrm>
            <a:off x="4697628" y="609822"/>
            <a:ext cx="40484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5"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7143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363484"/>
            <a:ext cx="10515600" cy="4765467"/>
          </a:xfrm>
        </p:spPr>
        <p:txBody>
          <a:bodyPr>
            <a:noAutofit/>
          </a:bodyPr>
          <a:lstStyle/>
          <a:p>
            <a:pPr marL="0" indent="0" algn="just">
              <a:lnSpc>
                <a:spcPct val="100000"/>
              </a:lnSpc>
              <a:spcAft>
                <a:spcPts val="800"/>
              </a:spcAft>
              <a:buNone/>
            </a:pPr>
            <a:r>
              <a:rPr lang="de-DE" sz="1800" dirty="0">
                <a:latin typeface="+mn-lt"/>
                <a:cs typeface="Calibri" panose="020F0502020204030204" pitchFamily="34" charset="0"/>
              </a:rPr>
              <a:t>Um die Beobachtungen besser verstehen zu können, klären wir in diesem Absatz, aus welchen kleinsten Teilchen das Salz Kupfersulfat besteht. Die chemische Formel von Kupfersulfat lautet: CuSO</a:t>
            </a:r>
            <a:r>
              <a:rPr lang="de-DE" sz="1800" baseline="-25000" dirty="0">
                <a:latin typeface="+mn-lt"/>
                <a:cs typeface="Calibri" panose="020F0502020204030204" pitchFamily="34" charset="0"/>
              </a:rPr>
              <a:t>4</a:t>
            </a:r>
            <a:r>
              <a:rPr lang="de-DE" sz="1800" dirty="0">
                <a:latin typeface="+mn-lt"/>
                <a:cs typeface="Calibri" panose="020F0502020204030204" pitchFamily="34" charset="0"/>
              </a:rPr>
              <a:t>. Anders als die Salze, die wir bisher verwendet haben, besteht Kupfersulfat aus einem Molekülanion Sulfat (SO</a:t>
            </a:r>
            <a:r>
              <a:rPr lang="de-DE" sz="1800" baseline="-25000" dirty="0">
                <a:latin typeface="+mn-lt"/>
                <a:cs typeface="Calibri" panose="020F0502020204030204" pitchFamily="34" charset="0"/>
              </a:rPr>
              <a:t>4</a:t>
            </a:r>
            <a:r>
              <a:rPr lang="de-DE" sz="1800" baseline="30000" dirty="0">
                <a:latin typeface="+mn-lt"/>
                <a:cs typeface="Calibri" panose="020F0502020204030204" pitchFamily="34" charset="0"/>
              </a:rPr>
              <a:t>2-</a:t>
            </a:r>
            <a:r>
              <a:rPr lang="de-DE" sz="1800" dirty="0">
                <a:latin typeface="+mn-lt"/>
                <a:cs typeface="Calibri" panose="020F0502020204030204" pitchFamily="34" charset="0"/>
              </a:rPr>
              <a:t>) und einem Kupferkation.</a:t>
            </a:r>
          </a:p>
          <a:p>
            <a:pPr marL="0" indent="0" algn="just">
              <a:buNone/>
            </a:pPr>
            <a:r>
              <a:rPr lang="de-DE" sz="1800" dirty="0">
                <a:latin typeface="+mn-lt"/>
              </a:rPr>
              <a:t> </a:t>
            </a:r>
          </a:p>
          <a:p>
            <a:pPr marL="0" indent="0" algn="just">
              <a:buNone/>
            </a:pPr>
            <a:r>
              <a:rPr lang="de-DE" sz="1800" dirty="0">
                <a:effectLst/>
                <a:latin typeface="Arial" panose="020B0604020202020204" pitchFamily="34" charset="0"/>
                <a:ea typeface="Calibri" panose="020F0502020204030204" pitchFamily="34" charset="0"/>
                <a:cs typeface="Calibri" panose="020F0502020204030204" pitchFamily="34" charset="0"/>
              </a:rPr>
              <a:t> </a:t>
            </a:r>
          </a:p>
          <a:p>
            <a:pPr marL="0" indent="0" algn="just">
              <a:lnSpc>
                <a:spcPct val="100000"/>
              </a:lnSpc>
              <a:spcBef>
                <a:spcPts val="0"/>
              </a:spcBef>
              <a:buNone/>
            </a:pPr>
            <a:r>
              <a:rPr lang="de-DE" sz="1800" dirty="0">
                <a:latin typeface="+mn-lt"/>
                <a:cs typeface="Calibri" panose="020F0502020204030204" pitchFamily="34" charset="0"/>
              </a:rPr>
              <a:t>Ein Salz besteht aus winzigen Kristallen, die aus der Zusammenlagerung von Kationen und Anionen zu einem Ionengitter entstehen. Zwischen den Ionen herrschen Anziehungskräfte, die den Salzkristall zusammenhalten. </a:t>
            </a:r>
          </a:p>
          <a:p>
            <a:pPr marL="0" indent="0" algn="just">
              <a:lnSpc>
                <a:spcPct val="100000"/>
              </a:lnSpc>
              <a:spcBef>
                <a:spcPts val="0"/>
              </a:spcBef>
              <a:buNone/>
            </a:pPr>
            <a:r>
              <a:rPr lang="de-DE" sz="1800" dirty="0">
                <a:latin typeface="+mn-lt"/>
                <a:cs typeface="Calibri" panose="020F0502020204030204" pitchFamily="34" charset="0"/>
              </a:rPr>
              <a:t>Wenn Kupfersulfat nun im Becherglas mit Wasser in Berührung kommt, beginnt der Lösungsvorgang. Dabei passieren zwei Prozesse: </a:t>
            </a:r>
          </a:p>
          <a:p>
            <a:pPr marL="0" indent="0" algn="just">
              <a:lnSpc>
                <a:spcPct val="100000"/>
              </a:lnSpc>
              <a:spcBef>
                <a:spcPts val="0"/>
              </a:spcBef>
              <a:buNone/>
            </a:pPr>
            <a:r>
              <a:rPr lang="de-DE" sz="1800" dirty="0">
                <a:latin typeface="+mn-lt"/>
                <a:cs typeface="Calibri" panose="020F0502020204030204" pitchFamily="34" charset="0"/>
              </a:rPr>
              <a:t>Zum einen werden die Anionen und Kationen aus dem Salzgitter gelöst und zum anderen werden sie von Wassermolekülen umschlossen (hydratisiert). </a:t>
            </a:r>
          </a:p>
          <a:p>
            <a:pPr marL="0" indent="0" algn="just">
              <a:lnSpc>
                <a:spcPct val="100000"/>
              </a:lnSpc>
              <a:spcBef>
                <a:spcPts val="0"/>
              </a:spcBef>
              <a:buNone/>
            </a:pPr>
            <a:r>
              <a:rPr lang="de-DE" sz="1800" dirty="0">
                <a:latin typeface="+mn-lt"/>
                <a:cs typeface="Calibri" panose="020F0502020204030204" pitchFamily="34" charset="0"/>
              </a:rPr>
              <a:t>Um die Ionen im ersten Schritt aus dem Ionengitter zu lösen, muss Energie aufgewendet werden. Diese Energiemenge wird als </a:t>
            </a:r>
            <a:r>
              <a:rPr lang="de-DE" sz="1800" b="1" dirty="0">
                <a:latin typeface="+mn-lt"/>
                <a:cs typeface="Calibri" panose="020F0502020204030204" pitchFamily="34" charset="0"/>
              </a:rPr>
              <a:t>Gitterenergie </a:t>
            </a:r>
            <a:r>
              <a:rPr lang="de-DE" sz="1800" dirty="0">
                <a:latin typeface="+mn-lt"/>
                <a:cs typeface="Calibri" panose="020F0502020204030204" pitchFamily="34" charset="0"/>
              </a:rPr>
              <a:t>bezeichnet. Im zweiten Schritt werden die Ionen von Wassermolekülen hydratisiert. Dabei wird dann wieder Energie frei. Diese Energie bezeichnet man als </a:t>
            </a:r>
            <a:r>
              <a:rPr lang="de-DE" sz="1800" b="1" dirty="0">
                <a:latin typeface="+mn-lt"/>
                <a:cs typeface="Calibri" panose="020F0502020204030204" pitchFamily="34" charset="0"/>
              </a:rPr>
              <a:t>Hydratationsenergie</a:t>
            </a:r>
            <a:r>
              <a:rPr lang="de-DE" sz="1800" dirty="0">
                <a:latin typeface="+mn-lt"/>
                <a:cs typeface="Calibri" panose="020F0502020204030204" pitchFamily="34" charset="0"/>
              </a:rPr>
              <a: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129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6" name="Textfeld 232">
            <a:extLst>
              <a:ext uri="{FF2B5EF4-FFF2-40B4-BE49-F238E27FC236}">
                <a16:creationId xmlns:a16="http://schemas.microsoft.com/office/drawing/2014/main" id="{FF62F51F-09B8-45BA-90F3-A2CEF7D844C9}"/>
              </a:ext>
            </a:extLst>
          </p:cNvPr>
          <p:cNvSpPr txBox="1"/>
          <p:nvPr/>
        </p:nvSpPr>
        <p:spPr>
          <a:xfrm>
            <a:off x="4697628" y="609822"/>
            <a:ext cx="40315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Ellipse 243"/>
          <p:cNvSpPr/>
          <p:nvPr/>
        </p:nvSpPr>
        <p:spPr>
          <a:xfrm>
            <a:off x="4450716" y="2352029"/>
            <a:ext cx="637751" cy="649934"/>
          </a:xfrm>
          <a:prstGeom prst="ellipse">
            <a:avLst/>
          </a:prstGeom>
          <a:solidFill>
            <a:schemeClr val="bg1">
              <a:lumMod val="75000"/>
            </a:schemeClr>
          </a:solidFill>
          <a:ln w="381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0"/>
              </a:spcAft>
            </a:pPr>
            <a:r>
              <a:rPr lang="de-DE" sz="1100" b="1" dirty="0">
                <a:solidFill>
                  <a:srgbClr val="000000"/>
                </a:solidFill>
                <a:effectLst/>
                <a:latin typeface="Arial" charset="0"/>
                <a:ea typeface="Calibri" charset="0"/>
                <a:cs typeface="Times New Roman" charset="0"/>
              </a:rPr>
              <a:t>Cu</a:t>
            </a:r>
            <a:r>
              <a:rPr lang="de-DE" sz="1100" b="1" baseline="30000" dirty="0">
                <a:solidFill>
                  <a:srgbClr val="000000"/>
                </a:solidFill>
                <a:effectLst/>
                <a:latin typeface="Arial" charset="0"/>
                <a:ea typeface="Calibri" charset="0"/>
                <a:cs typeface="Times New Roman" charset="0"/>
              </a:rPr>
              <a:t>2+</a:t>
            </a:r>
            <a:endParaRPr lang="de-DE" sz="1100" dirty="0">
              <a:effectLst/>
              <a:latin typeface="Arial" charset="0"/>
              <a:ea typeface="Calibri" charset="0"/>
              <a:cs typeface="Times New Roman" charset="0"/>
            </a:endParaRPr>
          </a:p>
        </p:txBody>
      </p:sp>
      <p:sp>
        <p:nvSpPr>
          <p:cNvPr id="19" name="Ellipse 242"/>
          <p:cNvSpPr/>
          <p:nvPr/>
        </p:nvSpPr>
        <p:spPr>
          <a:xfrm>
            <a:off x="5363822" y="2266950"/>
            <a:ext cx="977711" cy="958694"/>
          </a:xfrm>
          <a:prstGeom prst="ellipse">
            <a:avLst/>
          </a:prstGeom>
          <a:solidFill>
            <a:schemeClr val="bg1">
              <a:lumMod val="50000"/>
            </a:schemeClr>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dirty="0">
                <a:solidFill>
                  <a:srgbClr val="FFFFFF"/>
                </a:solidFill>
                <a:effectLst/>
                <a:latin typeface="Arial" charset="0"/>
                <a:ea typeface="Calibri" charset="0"/>
                <a:cs typeface="Times New Roman" charset="0"/>
              </a:rPr>
              <a:t>SO</a:t>
            </a:r>
            <a:r>
              <a:rPr lang="de-DE" sz="1600" b="1" baseline="-25000" dirty="0">
                <a:solidFill>
                  <a:srgbClr val="FFFFFF"/>
                </a:solidFill>
                <a:effectLst/>
                <a:latin typeface="Arial" charset="0"/>
                <a:ea typeface="Calibri" charset="0"/>
                <a:cs typeface="Times New Roman" charset="0"/>
              </a:rPr>
              <a:t>4</a:t>
            </a:r>
            <a:r>
              <a:rPr lang="de-DE" sz="1600" b="1" baseline="30000" dirty="0">
                <a:solidFill>
                  <a:srgbClr val="FFFFFF"/>
                </a:solidFill>
                <a:effectLst/>
                <a:latin typeface="Arial" charset="0"/>
                <a:ea typeface="Calibri" charset="0"/>
                <a:cs typeface="Times New Roman" charset="0"/>
              </a:rPr>
              <a:t>2-</a:t>
            </a:r>
            <a:endParaRPr lang="de-DE" sz="1100" dirty="0">
              <a:effectLst/>
              <a:latin typeface="Arial" charset="0"/>
              <a:ea typeface="Calibri" charset="0"/>
              <a:cs typeface="Times New Roman" charset="0"/>
            </a:endParaRPr>
          </a:p>
        </p:txBody>
      </p:sp>
      <p:sp>
        <p:nvSpPr>
          <p:cNvPr id="7" name="Sprechblase: rechteckig 6">
            <a:extLst>
              <a:ext uri="{FF2B5EF4-FFF2-40B4-BE49-F238E27FC236}">
                <a16:creationId xmlns:a16="http://schemas.microsoft.com/office/drawing/2014/main" id="{8A2BAA5B-19B1-48A6-89D1-61CC3F6F74E5}"/>
              </a:ext>
            </a:extLst>
          </p:cNvPr>
          <p:cNvSpPr/>
          <p:nvPr/>
        </p:nvSpPr>
        <p:spPr>
          <a:xfrm>
            <a:off x="7747156" y="2351807"/>
            <a:ext cx="3201705" cy="873838"/>
          </a:xfrm>
          <a:prstGeom prst="wedgeRectCallout">
            <a:avLst>
              <a:gd name="adj1" fmla="val -29964"/>
              <a:gd name="adj2" fmla="val -612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a:solidFill>
                  <a:srgbClr val="00B050"/>
                </a:solidFill>
                <a:effectLst/>
                <a:latin typeface="Arial" panose="020B0604020202020204" pitchFamily="34" charset="0"/>
                <a:ea typeface="Calibri" panose="020F0502020204030204" pitchFamily="34" charset="0"/>
              </a:rPr>
              <a:t>Moleküle sind kleinste Teilchen, die aus zwei oder mehr Atomen bestehen und durch chemische Bindungen zusammengehalten werden. </a:t>
            </a:r>
            <a:endParaRPr lang="de-DE" sz="1200" dirty="0">
              <a:solidFill>
                <a:srgbClr val="00B050"/>
              </a:solidFill>
            </a:endParaRPr>
          </a:p>
        </p:txBody>
      </p:sp>
    </p:spTree>
    <p:extLst>
      <p:ext uri="{BB962C8B-B14F-4D97-AF65-F5344CB8AC3E}">
        <p14:creationId xmlns:p14="http://schemas.microsoft.com/office/powerpoint/2010/main" val="34806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Natrium reagiert mit Chlor</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Arbeitsabschnitt 1</a:t>
            </a: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spTree>
    <p:extLst>
      <p:ext uri="{BB962C8B-B14F-4D97-AF65-F5344CB8AC3E}">
        <p14:creationId xmlns:p14="http://schemas.microsoft.com/office/powerpoint/2010/main" val="20731763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1: </a:t>
            </a:r>
            <a:r>
              <a:rPr lang="de-DE" sz="1800" dirty="0">
                <a:latin typeface="+mn-lt"/>
              </a:rPr>
              <a:t>Kupfersulfat ist ein Salz, das aus Kupfer-Kationen und Sulfat-Anionen besteht. Zeichne ein Modell des Ionengitters. </a:t>
            </a:r>
            <a:endParaRPr lang="de-DE" sz="1800" b="1" dirty="0">
              <a:latin typeface="+mn-lt"/>
            </a:endParaRPr>
          </a:p>
          <a:p>
            <a:pPr marL="0" indent="0">
              <a:lnSpc>
                <a:spcPct val="100000"/>
              </a:lnSpc>
              <a:spcBef>
                <a:spcPts val="600"/>
              </a:spcBef>
              <a:spcAft>
                <a:spcPts val="600"/>
              </a:spcAft>
              <a:buNone/>
            </a:pPr>
            <a:r>
              <a:rPr lang="de-DE" sz="1800" b="1" dirty="0">
                <a:latin typeface="+mn-lt"/>
              </a:rPr>
              <a:t>Hinweis: </a:t>
            </a:r>
            <a:r>
              <a:rPr lang="de-DE" sz="1800" dirty="0">
                <a:latin typeface="+mn-lt"/>
              </a:rPr>
              <a:t>Das Ionengitter ist vergleichbar mit dem Ionengitter von Natriumchlorid, das du schon aus der Aneignungsphase kennst.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9" name="Tabelle 8"/>
          <p:cNvGraphicFramePr>
            <a:graphicFrameLocks noGrp="1"/>
          </p:cNvGraphicFramePr>
          <p:nvPr/>
        </p:nvGraphicFramePr>
        <p:xfrm>
          <a:off x="2486025" y="3160713"/>
          <a:ext cx="5757545" cy="2514600"/>
        </p:xfrm>
        <a:graphic>
          <a:graphicData uri="http://schemas.openxmlformats.org/drawingml/2006/table">
            <a:tbl>
              <a:tblPr firstRow="1" firstCol="1" bandRow="1"/>
              <a:tblGrid>
                <a:gridCol w="5757545">
                  <a:extLst>
                    <a:ext uri="{9D8B030D-6E8A-4147-A177-3AD203B41FA5}">
                      <a16:colId xmlns:a16="http://schemas.microsoft.com/office/drawing/2014/main" val="20000"/>
                    </a:ext>
                  </a:extLst>
                </a:gridCol>
              </a:tblGrid>
              <a:tr h="1708785">
                <a:tc>
                  <a:txBody>
                    <a:bodyPr/>
                    <a:lstStyle/>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15" name="Interaktive Schaltfläche: Anpassen 14">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6" name="Textfeld 232">
            <a:extLst>
              <a:ext uri="{FF2B5EF4-FFF2-40B4-BE49-F238E27FC236}">
                <a16:creationId xmlns:a16="http://schemas.microsoft.com/office/drawing/2014/main" id="{FF62F51F-09B8-45BA-90F3-A2CEF7D844C9}"/>
              </a:ext>
            </a:extLst>
          </p:cNvPr>
          <p:cNvSpPr txBox="1"/>
          <p:nvPr/>
        </p:nvSpPr>
        <p:spPr>
          <a:xfrm>
            <a:off x="4697628" y="609822"/>
            <a:ext cx="40399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7557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2: </a:t>
            </a:r>
            <a:r>
              <a:rPr lang="de-DE" sz="1800" dirty="0">
                <a:latin typeface="+mn-lt"/>
              </a:rPr>
              <a:t>Beschreibe am Beispiel von Kupfersulfat, was beim Lösen von Salzen in Wasser auf Teilchenebene passiert. </a:t>
            </a:r>
            <a:endParaRPr lang="de-DE" sz="1800" b="1" dirty="0">
              <a:latin typeface="+mn-lt"/>
            </a:endParaRPr>
          </a:p>
          <a:p>
            <a:pPr marL="0" indent="0">
              <a:lnSpc>
                <a:spcPct val="100000"/>
              </a:lnSpc>
              <a:spcBef>
                <a:spcPts val="600"/>
              </a:spcBef>
              <a:spcAft>
                <a:spcPts val="600"/>
              </a:spcAft>
              <a:buNone/>
            </a:pPr>
            <a:r>
              <a:rPr lang="de-DE" sz="1800" dirty="0">
                <a:latin typeface="+mn-lt"/>
              </a:rPr>
              <a:t>Zur Unterstützung kannst du die Informationen aus der Animation, die du bei Station 3 (Löslichkeit) während der Aneignungsphase gesehen hast, nutzen.</a:t>
            </a: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015999" y="2898787"/>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653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111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Aufgabe 3:</a:t>
            </a:r>
            <a:r>
              <a:rPr lang="de-DE" sz="1800" dirty="0"/>
              <a:t> </a:t>
            </a:r>
            <a:r>
              <a:rPr lang="de-DE" sz="1800" dirty="0">
                <a:latin typeface="+mn-lt"/>
              </a:rPr>
              <a:t>In dem Versuch wird deutlich: Wie gut sich ein Salz in Wasser löst, hängt von der Temperatur des Wassers ab. Formuliere eine Deutung dieser Beobachtung. Beachte dabei, dass die Gitterenergie eine wichtige Rolle spielt und dass auch Wärme eine Form von Energie ist.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015999" y="2430463"/>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7" name="Grafik 16">
            <a:extLst>
              <a:ext uri="{FF2B5EF4-FFF2-40B4-BE49-F238E27FC236}">
                <a16:creationId xmlns:a16="http://schemas.microsoft.com/office/drawing/2014/main" id="{F7628C72-119A-4A12-BA87-575461EF93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76647" y="5245878"/>
            <a:ext cx="5762244" cy="787908"/>
          </a:xfrm>
          <a:prstGeom prst="rect">
            <a:avLst/>
          </a:prstGeom>
        </p:spPr>
      </p:pic>
    </p:spTree>
    <p:extLst>
      <p:ext uri="{BB962C8B-B14F-4D97-AF65-F5344CB8AC3E}">
        <p14:creationId xmlns:p14="http://schemas.microsoft.com/office/powerpoint/2010/main" val="11670445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133</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sp>
        <p:nvSpPr>
          <p:cNvPr id="11" name="Textfeld 232">
            <a:extLst>
              <a:ext uri="{FF2B5EF4-FFF2-40B4-BE49-F238E27FC236}">
                <a16:creationId xmlns:a16="http://schemas.microsoft.com/office/drawing/2014/main" id="{FF62F51F-09B8-45BA-90F3-A2CEF7D844C9}"/>
              </a:ext>
            </a:extLst>
          </p:cNvPr>
          <p:cNvSpPr txBox="1"/>
          <p:nvPr/>
        </p:nvSpPr>
        <p:spPr>
          <a:xfrm>
            <a:off x="4697628" y="609822"/>
            <a:ext cx="40145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781BA997-D108-40D1-8888-3DF738193CC4}"/>
              </a:ext>
            </a:extLst>
          </p:cNvPr>
          <p:cNvPicPr>
            <a:picLocks noChangeAspect="1"/>
          </p:cNvPicPr>
          <p:nvPr/>
        </p:nvPicPr>
        <p:blipFill>
          <a:blip r:embed="rId4"/>
          <a:stretch>
            <a:fillRect/>
          </a:stretch>
        </p:blipFill>
        <p:spPr>
          <a:xfrm>
            <a:off x="11001532" y="5185400"/>
            <a:ext cx="704536" cy="914219"/>
          </a:xfrm>
          <a:prstGeom prst="rect">
            <a:avLst/>
          </a:prstGeom>
        </p:spPr>
      </p:pic>
    </p:spTree>
    <p:extLst>
      <p:ext uri="{BB962C8B-B14F-4D97-AF65-F5344CB8AC3E}">
        <p14:creationId xmlns:p14="http://schemas.microsoft.com/office/powerpoint/2010/main" val="5599360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134</a:t>
            </a:fld>
            <a:endParaRPr lang="de-DE" dirty="0"/>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10" name="Textfeld 232">
            <a:extLst>
              <a:ext uri="{FF2B5EF4-FFF2-40B4-BE49-F238E27FC236}">
                <a16:creationId xmlns:a16="http://schemas.microsoft.com/office/drawing/2014/main" id="{FF62F51F-09B8-45BA-90F3-A2CEF7D844C9}"/>
              </a:ext>
            </a:extLst>
          </p:cNvPr>
          <p:cNvSpPr txBox="1"/>
          <p:nvPr/>
        </p:nvSpPr>
        <p:spPr>
          <a:xfrm>
            <a:off x="4697628" y="609822"/>
            <a:ext cx="41415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1"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itel 1">
            <a:extLst>
              <a:ext uri="{FF2B5EF4-FFF2-40B4-BE49-F238E27FC236}">
                <a16:creationId xmlns:a16="http://schemas.microsoft.com/office/drawing/2014/main" id="{8DCF8389-D6FB-4769-98A4-C34CF2E219BD}"/>
              </a:ext>
            </a:extLst>
          </p:cNvPr>
          <p:cNvSpPr txBox="1">
            <a:spLocks/>
          </p:cNvSpPr>
          <p:nvPr/>
        </p:nvSpPr>
        <p:spPr>
          <a:xfrm>
            <a:off x="2265605" y="2349313"/>
            <a:ext cx="7660790" cy="252026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6000" b="1" dirty="0">
                <a:latin typeface="+mj-lt"/>
              </a:rPr>
              <a:t>Schülerversuch: </a:t>
            </a:r>
            <a:r>
              <a:rPr lang="de-DE" sz="5400" b="1" dirty="0">
                <a:latin typeface="+mj-lt"/>
              </a:rPr>
              <a:t>Kupfersulfat – hell oder dunkel?</a:t>
            </a:r>
          </a:p>
          <a:p>
            <a:pPr algn="ctr"/>
            <a:endParaRPr lang="de-DE" sz="6000" b="1" dirty="0">
              <a:latin typeface="+mj-lt"/>
            </a:endParaRPr>
          </a:p>
        </p:txBody>
      </p:sp>
      <p:pic>
        <p:nvPicPr>
          <p:cNvPr id="13" name="Grafik 12">
            <a:hlinkClick r:id="rId3" action="ppaction://hlinksldjump"/>
            <a:extLst>
              <a:ext uri="{FF2B5EF4-FFF2-40B4-BE49-F238E27FC236}">
                <a16:creationId xmlns:a16="http://schemas.microsoft.com/office/drawing/2014/main" id="{7E86EFC4-EBCA-479A-8E06-3F201C1F2785}"/>
              </a:ext>
            </a:extLst>
          </p:cNvPr>
          <p:cNvPicPr>
            <a:picLocks noChangeAspect="1"/>
          </p:cNvPicPr>
          <p:nvPr/>
        </p:nvPicPr>
        <p:blipFill>
          <a:blip r:embed="rId4"/>
          <a:stretch>
            <a:fillRect/>
          </a:stretch>
        </p:blipFill>
        <p:spPr>
          <a:xfrm>
            <a:off x="11001532" y="5155855"/>
            <a:ext cx="704536" cy="914219"/>
          </a:xfrm>
          <a:prstGeom prst="rect">
            <a:avLst/>
          </a:prstGeom>
        </p:spPr>
      </p:pic>
    </p:spTree>
    <p:extLst>
      <p:ext uri="{BB962C8B-B14F-4D97-AF65-F5344CB8AC3E}">
        <p14:creationId xmlns:p14="http://schemas.microsoft.com/office/powerpoint/2010/main" val="13935008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5"/>
            <a:ext cx="10515600" cy="4349718"/>
          </a:xfrm>
        </p:spPr>
        <p:txBody>
          <a:bodyPr>
            <a:normAutofit/>
          </a:bodyPr>
          <a:lstStyle/>
          <a:p>
            <a:pPr marL="457200" lvl="1" indent="0" algn="ctr">
              <a:buNone/>
            </a:pPr>
            <a:r>
              <a:rPr lang="de-DE" b="1" dirty="0">
                <a:latin typeface="+mn-lt"/>
              </a:rPr>
              <a:t>Schülerversuch: Kupfersulfat– hell oder dunkel?</a:t>
            </a:r>
          </a:p>
          <a:p>
            <a:pPr marL="457200" lvl="1" indent="0" algn="ctr">
              <a:buNone/>
            </a:pPr>
            <a:endParaRPr lang="de-DE" b="1" dirty="0">
              <a:latin typeface="+mn-lt"/>
            </a:endParaRP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135</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7" name="Tabelle 16"/>
          <p:cNvGraphicFramePr>
            <a:graphicFrameLocks noGrp="1"/>
          </p:cNvGraphicFramePr>
          <p:nvPr>
            <p:extLst>
              <p:ext uri="{D42A27DB-BD31-4B8C-83A1-F6EECF244321}">
                <p14:modId xmlns:p14="http://schemas.microsoft.com/office/powerpoint/2010/main" val="1142459477"/>
              </p:ext>
            </p:extLst>
          </p:nvPr>
        </p:nvGraphicFramePr>
        <p:xfrm>
          <a:off x="1037430" y="2065352"/>
          <a:ext cx="6808121" cy="2057400"/>
        </p:xfrm>
        <a:graphic>
          <a:graphicData uri="http://schemas.openxmlformats.org/drawingml/2006/table">
            <a:tbl>
              <a:tblPr/>
              <a:tblGrid>
                <a:gridCol w="4183794">
                  <a:extLst>
                    <a:ext uri="{9D8B030D-6E8A-4147-A177-3AD203B41FA5}">
                      <a16:colId xmlns:a16="http://schemas.microsoft.com/office/drawing/2014/main" val="20000"/>
                    </a:ext>
                  </a:extLst>
                </a:gridCol>
                <a:gridCol w="2624327">
                  <a:extLst>
                    <a:ext uri="{9D8B030D-6E8A-4147-A177-3AD203B41FA5}">
                      <a16:colId xmlns:a16="http://schemas.microsoft.com/office/drawing/2014/main" val="20001"/>
                    </a:ext>
                  </a:extLst>
                </a:gridCol>
              </a:tblGrid>
              <a:tr h="318555">
                <a:tc>
                  <a:txBody>
                    <a:bodyPr/>
                    <a:lstStyle/>
                    <a:p>
                      <a:pPr algn="l">
                        <a:lnSpc>
                          <a:spcPct val="100000"/>
                        </a:lnSpc>
                        <a:spcBef>
                          <a:spcPts val="0"/>
                        </a:spcBef>
                        <a:spcAft>
                          <a:spcPts val="0"/>
                        </a:spcAft>
                      </a:pPr>
                      <a:r>
                        <a:rPr lang="de-DE" sz="1800" b="1" dirty="0">
                          <a:effectLst/>
                          <a:latin typeface="+mn-lt"/>
                          <a:ea typeface="Calibri" charset="0"/>
                          <a:cs typeface="Times New Roman" charset="0"/>
                        </a:rPr>
                        <a:t>Chemikalien / Gefahrenhinweise </a:t>
                      </a:r>
                      <a:endParaRPr lang="de-DE" sz="1800" dirty="0">
                        <a:effectLst/>
                        <a:latin typeface="+mn-lt"/>
                        <a:ea typeface="Calibri"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lvl="1" algn="just">
                        <a:lnSpc>
                          <a:spcPct val="125000"/>
                        </a:lnSpc>
                        <a:spcAft>
                          <a:spcPts val="0"/>
                        </a:spcAft>
                      </a:pPr>
                      <a:r>
                        <a:rPr lang="de-DE" sz="1800" b="1" dirty="0">
                          <a:effectLst/>
                          <a:latin typeface="+mn-lt"/>
                          <a:ea typeface="Calibri" charset="0"/>
                          <a:cs typeface="Times New Roman" charset="0"/>
                        </a:rPr>
                        <a:t>Geräte</a:t>
                      </a:r>
                      <a:endParaRPr lang="de-DE" sz="1800" dirty="0">
                        <a:effectLst/>
                        <a:latin typeface="+mn-lt"/>
                        <a:ea typeface="Calibri" charset="0"/>
                        <a:cs typeface="Times New Roman" charset="0"/>
                      </a:endParaRPr>
                    </a:p>
                  </a:txBody>
                  <a:tcPr marL="47625" marR="44450" marT="0"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0"/>
                  </a:ext>
                </a:extLst>
              </a:tr>
              <a:tr h="1134329">
                <a:tc>
                  <a:txBody>
                    <a:bodyPr/>
                    <a:lstStyle/>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Heißes destilliertes Wasser </a:t>
                      </a:r>
                      <a:r>
                        <a:rPr lang="de-DE" sz="1800" dirty="0" smtClean="0">
                          <a:latin typeface="+mn-lt"/>
                        </a:rPr>
                        <a:t>(≈100 °C), </a:t>
                      </a:r>
                      <a:endParaRPr lang="de-DE" sz="1800" dirty="0" smtClean="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Kaltes destilliertes Wasser </a:t>
                      </a:r>
                      <a:r>
                        <a:rPr lang="de-DE" sz="1800" dirty="0" smtClean="0">
                          <a:latin typeface="+mn-lt"/>
                        </a:rPr>
                        <a:t>(≈25 °C), </a:t>
                      </a:r>
                      <a:endParaRPr lang="de-DE" sz="1800" dirty="0" smtClean="0">
                        <a:effectLst/>
                        <a:latin typeface="+mn-lt"/>
                        <a:ea typeface="Times New Roman" charset="0"/>
                        <a:cs typeface="Wingdings" charset="2"/>
                      </a:endParaRPr>
                    </a:p>
                    <a:p>
                      <a:pPr marL="342900" lvl="0" indent="-342900">
                        <a:lnSpc>
                          <a:spcPct val="125000"/>
                        </a:lnSpc>
                        <a:spcBef>
                          <a:spcPts val="0"/>
                        </a:spcBef>
                        <a:spcAft>
                          <a:spcPts val="0"/>
                        </a:spcAft>
                        <a:buSzPts val="1050"/>
                        <a:buFont typeface="Wingdings" charset="2"/>
                        <a:buChar char=""/>
                        <a:tabLst>
                          <a:tab pos="228600" algn="l"/>
                        </a:tabLst>
                      </a:pPr>
                      <a:r>
                        <a:rPr lang="de-DE" sz="1800" dirty="0" smtClean="0">
                          <a:effectLst/>
                          <a:latin typeface="+mn-lt"/>
                          <a:ea typeface="Times New Roman" charset="0"/>
                          <a:cs typeface="Wingdings" charset="2"/>
                        </a:rPr>
                        <a:t>Kupfersulfat</a:t>
                      </a:r>
                      <a:r>
                        <a:rPr lang="de-DE" sz="1800" dirty="0">
                          <a:effectLst/>
                          <a:latin typeface="+mn-lt"/>
                          <a:ea typeface="Times New Roman" charset="0"/>
                          <a:cs typeface="Times New Roman" charset="0"/>
                        </a:rPr>
                        <a:t> </a:t>
                      </a: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p>
                      <a:pPr marL="342900" lvl="0" indent="-342900">
                        <a:lnSpc>
                          <a:spcPct val="125000"/>
                        </a:lnSpc>
                        <a:spcBef>
                          <a:spcPts val="0"/>
                        </a:spcBef>
                        <a:spcAft>
                          <a:spcPts val="0"/>
                        </a:spcAft>
                        <a:buSzPts val="1050"/>
                        <a:buFont typeface="Wingdings" charset="2"/>
                        <a:buChar char=""/>
                        <a:tabLst>
                          <a:tab pos="228600" algn="l"/>
                        </a:tabLst>
                      </a:pPr>
                      <a:endParaRPr lang="de-DE" sz="1800" dirty="0">
                        <a:effectLst/>
                        <a:latin typeface="+mn-lt"/>
                        <a:ea typeface="Times New Roman" charset="0"/>
                        <a:cs typeface="Times New Roman" charset="0"/>
                      </a:endParaRPr>
                    </a:p>
                  </a:txBody>
                  <a:tcPr marL="47625" marR="44450"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2 Bechergläser</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Spatel</a:t>
                      </a:r>
                    </a:p>
                    <a:p>
                      <a:pPr marL="800100" lvl="1" indent="-342900">
                        <a:lnSpc>
                          <a:spcPct val="125000"/>
                        </a:lnSpc>
                        <a:spcAft>
                          <a:spcPts val="0"/>
                        </a:spcAft>
                        <a:buSzPts val="1050"/>
                        <a:buFont typeface="Wingdings" charset="2"/>
                        <a:buChar char=""/>
                        <a:tabLst>
                          <a:tab pos="228600" algn="l"/>
                        </a:tabLst>
                      </a:pPr>
                      <a:r>
                        <a:rPr lang="de-DE" sz="1800" dirty="0">
                          <a:effectLst/>
                          <a:latin typeface="+mn-lt"/>
                          <a:ea typeface="Times New Roman" charset="0"/>
                          <a:cs typeface="Wingdings" charset="2"/>
                        </a:rPr>
                        <a:t>1 Glasstab</a:t>
                      </a:r>
                    </a:p>
                  </a:txBody>
                  <a:tcPr marL="47625" marR="44450" marT="0"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hteck 18"/>
          <p:cNvSpPr/>
          <p:nvPr/>
        </p:nvSpPr>
        <p:spPr>
          <a:xfrm>
            <a:off x="7938371" y="2310458"/>
            <a:ext cx="2862444" cy="1103635"/>
          </a:xfrm>
          <a:prstGeom prst="rect">
            <a:avLst/>
          </a:prstGeom>
        </p:spPr>
        <p:txBody>
          <a:bodyPr wrap="square">
            <a:spAutoFit/>
          </a:bodyPr>
          <a:lstStyle/>
          <a:p>
            <a:pPr algn="just">
              <a:lnSpc>
                <a:spcPct val="125000"/>
              </a:lnSpc>
            </a:pPr>
            <a:r>
              <a:rPr lang="de-DE" b="1" dirty="0">
                <a:ea typeface="Calibri" charset="0"/>
                <a:cs typeface="Times New Roman" charset="0"/>
              </a:rPr>
              <a:t>Achtung</a:t>
            </a:r>
            <a:r>
              <a:rPr lang="de-DE" b="1" dirty="0">
                <a:latin typeface="Arial" charset="0"/>
                <a:ea typeface="Calibri" charset="0"/>
                <a:cs typeface="Times New Roman" charset="0"/>
              </a:rPr>
              <a:t>:</a:t>
            </a:r>
            <a:r>
              <a:rPr lang="de-DE" dirty="0">
                <a:latin typeface="Arial" charset="0"/>
                <a:ea typeface="Calibri" charset="0"/>
                <a:cs typeface="Times New Roman" charset="0"/>
              </a:rPr>
              <a:t> </a:t>
            </a:r>
          </a:p>
          <a:p>
            <a:pPr lvl="0" algn="just">
              <a:lnSpc>
                <a:spcPct val="125000"/>
              </a:lnSpc>
            </a:pPr>
            <a:r>
              <a:rPr lang="de-DE" dirty="0">
                <a:ea typeface="Calibri" charset="0"/>
                <a:cs typeface="Symbol" charset="2"/>
              </a:rPr>
              <a:t>Schutzbrille tragen!</a:t>
            </a:r>
          </a:p>
          <a:p>
            <a:pPr>
              <a:lnSpc>
                <a:spcPct val="125000"/>
              </a:lnSpc>
            </a:pPr>
            <a:r>
              <a:rPr lang="de-DE" dirty="0">
                <a:ea typeface="Calibri" charset="0"/>
                <a:cs typeface="Times New Roman" charset="0"/>
              </a:rPr>
              <a:t>Verbrühungsgefahr!</a:t>
            </a:r>
            <a:r>
              <a:rPr lang="de-DE" dirty="0"/>
              <a:t> </a:t>
            </a:r>
          </a:p>
        </p:txBody>
      </p:sp>
      <p:sp>
        <p:nvSpPr>
          <p:cNvPr id="20" name="Rechteck 19"/>
          <p:cNvSpPr/>
          <p:nvPr/>
        </p:nvSpPr>
        <p:spPr>
          <a:xfrm>
            <a:off x="994524" y="4092058"/>
            <a:ext cx="9806291" cy="2092881"/>
          </a:xfrm>
          <a:prstGeom prst="rect">
            <a:avLst/>
          </a:prstGeom>
        </p:spPr>
        <p:txBody>
          <a:bodyPr wrap="square">
            <a:spAutoFit/>
          </a:bodyPr>
          <a:lstStyle/>
          <a:p>
            <a:pPr algn="just">
              <a:spcBef>
                <a:spcPts val="600"/>
              </a:spcBef>
              <a:spcAft>
                <a:spcPts val="600"/>
              </a:spcAft>
            </a:pPr>
            <a:r>
              <a:rPr lang="de-DE" sz="2000" b="1" dirty="0">
                <a:ea typeface="Times New Roman" charset="0"/>
                <a:cs typeface="Times New Roman" charset="0"/>
              </a:rPr>
              <a:t>Versuchsdurchführung</a:t>
            </a:r>
          </a:p>
          <a:p>
            <a:pPr>
              <a:spcBef>
                <a:spcPts val="600"/>
              </a:spcBef>
              <a:spcAft>
                <a:spcPts val="600"/>
              </a:spcAft>
              <a:tabLst>
                <a:tab pos="723900" algn="l"/>
              </a:tabLst>
            </a:pPr>
            <a:r>
              <a:rPr lang="de-DE" sz="2000" u="sng" dirty="0">
                <a:ea typeface="Calibri" charset="0"/>
                <a:cs typeface="Times New Roman" charset="0"/>
              </a:rPr>
              <a:t>Schritt 1:</a:t>
            </a:r>
            <a:r>
              <a:rPr lang="de-DE" sz="2000" dirty="0">
                <a:ea typeface="Calibri" charset="0"/>
                <a:cs typeface="Times New Roman" charset="0"/>
              </a:rPr>
              <a:t> Fülle 50 ml heißes destilliertes Wasser in ein Becherglas.</a:t>
            </a:r>
          </a:p>
          <a:p>
            <a:pPr>
              <a:spcBef>
                <a:spcPts val="600"/>
              </a:spcBef>
              <a:spcAft>
                <a:spcPts val="600"/>
              </a:spcAft>
              <a:tabLst>
                <a:tab pos="733425" algn="l"/>
              </a:tabLst>
            </a:pPr>
            <a:r>
              <a:rPr lang="de-DE" sz="2000" u="sng" dirty="0">
                <a:ea typeface="Calibri" charset="0"/>
                <a:cs typeface="Times New Roman" charset="0"/>
              </a:rPr>
              <a:t>Schritt 2:</a:t>
            </a:r>
            <a:r>
              <a:rPr lang="de-DE" sz="2000" dirty="0">
                <a:ea typeface="Calibri" charset="0"/>
                <a:cs typeface="Times New Roman" charset="0"/>
              </a:rPr>
              <a:t> Fülle 50 ml kaltes destilliertes Wasser in das zweite Becherglas. </a:t>
            </a:r>
          </a:p>
          <a:p>
            <a:pPr>
              <a:spcBef>
                <a:spcPts val="600"/>
              </a:spcBef>
              <a:spcAft>
                <a:spcPts val="600"/>
              </a:spcAft>
              <a:tabLst>
                <a:tab pos="723900" algn="l"/>
              </a:tabLst>
            </a:pPr>
            <a:r>
              <a:rPr lang="de-DE" sz="2000" u="sng" dirty="0">
                <a:ea typeface="Calibri" charset="0"/>
                <a:cs typeface="Times New Roman" charset="0"/>
              </a:rPr>
              <a:t>Schritt 3:</a:t>
            </a:r>
            <a:r>
              <a:rPr lang="de-DE" sz="2000" dirty="0">
                <a:ea typeface="Calibri" charset="0"/>
                <a:cs typeface="Times New Roman" charset="0"/>
              </a:rPr>
              <a:t> Gib nacheinander in jedes Becherglas je eine Spatelspitze Kupfersulfat hinzu und</a:t>
            </a:r>
            <a:br>
              <a:rPr lang="de-DE" sz="2000" dirty="0">
                <a:ea typeface="Calibri" charset="0"/>
                <a:cs typeface="Times New Roman" charset="0"/>
              </a:rPr>
            </a:br>
            <a:r>
              <a:rPr lang="de-DE" sz="2000" dirty="0">
                <a:ea typeface="Calibri" charset="0"/>
                <a:cs typeface="Times New Roman" charset="0"/>
              </a:rPr>
              <a:t>                 rühre gut mit dem Glasstab um.</a:t>
            </a:r>
            <a:endParaRPr lang="de-DE" sz="2000" dirty="0">
              <a:effectLst/>
              <a:ea typeface="Calibri" charset="0"/>
              <a:cs typeface="Times New Roman" charset="0"/>
            </a:endParaRP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23677"/>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21"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8118B35F-4422-45EB-A680-5A1E3AE15FCA}"/>
              </a:ext>
            </a:extLst>
          </p:cNvPr>
          <p:cNvPicPr>
            <a:picLocks noChangeAspect="1"/>
          </p:cNvPicPr>
          <p:nvPr/>
        </p:nvPicPr>
        <p:blipFill>
          <a:blip r:embed="rId3"/>
          <a:stretch>
            <a:fillRect/>
          </a:stretch>
        </p:blipFill>
        <p:spPr>
          <a:xfrm>
            <a:off x="9421826" y="2065352"/>
            <a:ext cx="573074" cy="512108"/>
          </a:xfrm>
          <a:prstGeom prst="rect">
            <a:avLst/>
          </a:prstGeom>
        </p:spPr>
      </p:pic>
      <p:pic>
        <p:nvPicPr>
          <p:cNvPr id="16" name="Picture 7">
            <a:extLst>
              <a:ext uri="{FF2B5EF4-FFF2-40B4-BE49-F238E27FC236}">
                <a16:creationId xmlns:a16="http://schemas.microsoft.com/office/drawing/2014/main" id="{5AFC5482-C485-412D-AE11-CB6F7241FE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17235" y="3364448"/>
            <a:ext cx="605729" cy="605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Picture 5">
            <a:extLst>
              <a:ext uri="{FF2B5EF4-FFF2-40B4-BE49-F238E27FC236}">
                <a16:creationId xmlns:a16="http://schemas.microsoft.com/office/drawing/2014/main" id="{30CA9C65-3ED7-4B7C-A6B8-4C9F66D5DDD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63427" y="3360693"/>
            <a:ext cx="604839" cy="605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 name="Picture 9">
            <a:extLst>
              <a:ext uri="{FF2B5EF4-FFF2-40B4-BE49-F238E27FC236}">
                <a16:creationId xmlns:a16="http://schemas.microsoft.com/office/drawing/2014/main" id="{2C58C049-74A8-40FF-9482-92844CA0A17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93870" y="3378167"/>
            <a:ext cx="589121" cy="58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4C4C4C"/>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Grafik 7">
            <a:extLst>
              <a:ext uri="{FF2B5EF4-FFF2-40B4-BE49-F238E27FC236}">
                <a16:creationId xmlns:a16="http://schemas.microsoft.com/office/drawing/2014/main" id="{26AC8FAB-2E4C-4723-85BE-06D7762397A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28553" y="3349466"/>
            <a:ext cx="620442" cy="616956"/>
          </a:xfrm>
          <a:prstGeom prst="rect">
            <a:avLst/>
          </a:prstGeom>
        </p:spPr>
      </p:pic>
      <p:pic>
        <p:nvPicPr>
          <p:cNvPr id="9" name="Grafik 8">
            <a:extLst>
              <a:ext uri="{FF2B5EF4-FFF2-40B4-BE49-F238E27FC236}">
                <a16:creationId xmlns:a16="http://schemas.microsoft.com/office/drawing/2014/main" id="{3AFC7FB9-944E-48A6-B70C-2F7A2D4605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Tree>
    <p:extLst>
      <p:ext uri="{BB962C8B-B14F-4D97-AF65-F5344CB8AC3E}">
        <p14:creationId xmlns:p14="http://schemas.microsoft.com/office/powerpoint/2010/main" val="94936580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Schülerversuch: Kupfersulfat – hell oder dunkel?</a:t>
            </a:r>
          </a:p>
          <a:p>
            <a:pPr marL="457200" lvl="1"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136</a:t>
            </a:fld>
            <a:endParaRPr lang="de-DE" dirty="0"/>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627827" y="2705846"/>
            <a:ext cx="12659745" cy="89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7" name="Textfeld 232">
            <a:extLst>
              <a:ext uri="{FF2B5EF4-FFF2-40B4-BE49-F238E27FC236}">
                <a16:creationId xmlns:a16="http://schemas.microsoft.com/office/drawing/2014/main" id="{FF62F51F-09B8-45BA-90F3-A2CEF7D844C9}"/>
              </a:ext>
            </a:extLst>
          </p:cNvPr>
          <p:cNvSpPr txBox="1"/>
          <p:nvPr/>
        </p:nvSpPr>
        <p:spPr>
          <a:xfrm>
            <a:off x="4697628" y="609822"/>
            <a:ext cx="40061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9"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Grafik 19">
            <a:extLst>
              <a:ext uri="{FF2B5EF4-FFF2-40B4-BE49-F238E27FC236}">
                <a16:creationId xmlns:a16="http://schemas.microsoft.com/office/drawing/2014/main" id="{261B7351-8364-45EB-A6DF-A26B4AE99D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9174" y="439318"/>
            <a:ext cx="663281" cy="846132"/>
          </a:xfrm>
          <a:prstGeom prst="rect">
            <a:avLst/>
          </a:prstGeom>
        </p:spPr>
      </p:pic>
      <p:sp>
        <p:nvSpPr>
          <p:cNvPr id="22" name="Rechteck 21"/>
          <p:cNvSpPr/>
          <p:nvPr/>
        </p:nvSpPr>
        <p:spPr>
          <a:xfrm>
            <a:off x="1524424" y="2201863"/>
            <a:ext cx="8798870" cy="320649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800"/>
              </a:spcAft>
            </a:pPr>
            <a:r>
              <a:rPr lang="de-DE" b="1" dirty="0">
                <a:solidFill>
                  <a:srgbClr val="000000"/>
                </a:solidFill>
                <a:effectLst/>
                <a:ea typeface="Calibri" charset="0"/>
                <a:cs typeface="Times New Roman" charset="0"/>
              </a:rPr>
              <a:t>Hinweiskarte</a:t>
            </a:r>
          </a:p>
          <a:p>
            <a:pPr algn="l">
              <a:spcAft>
                <a:spcPts val="800"/>
              </a:spcAft>
            </a:pPr>
            <a:endParaRPr lang="de-DE" dirty="0">
              <a:effectLst/>
              <a:ea typeface="Calibri" charset="0"/>
              <a:cs typeface="Times New Roman" charset="0"/>
            </a:endParaRPr>
          </a:p>
          <a:p>
            <a:pPr algn="l">
              <a:spcAft>
                <a:spcPts val="800"/>
              </a:spcAft>
            </a:pPr>
            <a:r>
              <a:rPr lang="de-DE" dirty="0">
                <a:solidFill>
                  <a:srgbClr val="000000"/>
                </a:solidFill>
                <a:effectLst/>
                <a:ea typeface="Calibri" charset="0"/>
                <a:cs typeface="Times New Roman" charset="0"/>
              </a:rPr>
              <a:t>Kupfersulfat in kaltem und </a:t>
            </a:r>
            <a:endParaRPr lang="de-DE" dirty="0">
              <a:effectLst/>
              <a:ea typeface="Calibri" charset="0"/>
              <a:cs typeface="Times New Roman" charset="0"/>
            </a:endParaRPr>
          </a:p>
          <a:p>
            <a:pPr algn="l">
              <a:spcAft>
                <a:spcPts val="800"/>
              </a:spcAft>
            </a:pPr>
            <a:r>
              <a:rPr lang="de-DE" dirty="0" smtClean="0">
                <a:solidFill>
                  <a:srgbClr val="000000"/>
                </a:solidFill>
                <a:effectLst/>
                <a:ea typeface="Calibri" charset="0"/>
                <a:cs typeface="Times New Roman" charset="0"/>
              </a:rPr>
              <a:t>heißem </a:t>
            </a:r>
            <a:r>
              <a:rPr lang="de-DE" dirty="0">
                <a:solidFill>
                  <a:srgbClr val="000000"/>
                </a:solidFill>
                <a:effectLst/>
                <a:ea typeface="Calibri" charset="0"/>
                <a:cs typeface="Times New Roman" charset="0"/>
              </a:rPr>
              <a:t>Wasser </a:t>
            </a:r>
            <a:r>
              <a:rPr lang="de-DE" dirty="0" smtClean="0">
                <a:solidFill>
                  <a:srgbClr val="000000"/>
                </a:solidFill>
                <a:effectLst/>
                <a:ea typeface="Calibri" charset="0"/>
                <a:cs typeface="Times New Roman" charset="0"/>
              </a:rPr>
              <a:t>gelöst:</a:t>
            </a:r>
            <a:endParaRPr lang="de-DE" dirty="0">
              <a:effectLst/>
              <a:ea typeface="Calibri" charset="0"/>
              <a:cs typeface="Times New Roman" charset="0"/>
            </a:endParaRPr>
          </a:p>
        </p:txBody>
      </p:sp>
      <p:pic>
        <p:nvPicPr>
          <p:cNvPr id="23" name="Grafik 26"/>
          <p:cNvPicPr/>
          <p:nvPr/>
        </p:nvPicPr>
        <p:blipFill rotWithShape="1">
          <a:blip r:embed="rId4" cstate="print">
            <a:extLst>
              <a:ext uri="{28A0092B-C50C-407E-A947-70E740481C1C}">
                <a14:useLocalDpi xmlns:a14="http://schemas.microsoft.com/office/drawing/2010/main"/>
              </a:ext>
            </a:extLst>
          </a:blip>
          <a:srcRect/>
          <a:stretch/>
        </p:blipFill>
        <p:spPr bwMode="auto">
          <a:xfrm>
            <a:off x="5536635" y="2496569"/>
            <a:ext cx="4279392" cy="2589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67602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 Schülerversuch: Kupfersulfat – hell oder dunkel?</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1045241" y="2974780"/>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93800" y="2335491"/>
            <a:ext cx="1982915" cy="400110"/>
          </a:xfrm>
          <a:prstGeom prst="rect">
            <a:avLst/>
          </a:prstGeom>
          <a:noFill/>
        </p:spPr>
        <p:txBody>
          <a:bodyPr wrap="none" rtlCol="0">
            <a:spAutoFit/>
          </a:bodyPr>
          <a:lstStyle/>
          <a:p>
            <a:r>
              <a:rPr lang="de-DE" sz="2000" b="1" dirty="0"/>
              <a:t>Beobachtungen: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12971"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a typeface="Calibri" panose="020F0502020204030204" pitchFamily="34" charset="0"/>
                <a:cs typeface="Times New Roman" panose="02020603050405020304" pitchFamily="18" charset="0"/>
              </a:rPr>
              <a:t>Eigenschaften von Salzen</a:t>
            </a:r>
            <a:r>
              <a:rPr lang="de-DE" sz="24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2751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lgn="ctr">
              <a:buNone/>
            </a:pPr>
            <a:r>
              <a:rPr lang="de-DE" sz="2000" b="1" dirty="0">
                <a:latin typeface="+mn-lt"/>
              </a:rPr>
              <a:t> </a:t>
            </a:r>
            <a:r>
              <a:rPr lang="de-DE" sz="2000" b="1" dirty="0"/>
              <a:t> Schülerversuch: Kupfersulfat – hell oder dunkel?</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8" name="Rectangle 3"/>
          <p:cNvSpPr>
            <a:spLocks noChangeArrowheads="1"/>
          </p:cNvSpPr>
          <p:nvPr/>
        </p:nvSpPr>
        <p:spPr bwMode="auto">
          <a:xfrm>
            <a:off x="1045241" y="3866928"/>
            <a:ext cx="101015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0" name="Textfeld 9"/>
          <p:cNvSpPr txBox="1"/>
          <p:nvPr/>
        </p:nvSpPr>
        <p:spPr>
          <a:xfrm>
            <a:off x="1168733" y="3290360"/>
            <a:ext cx="1598515" cy="400110"/>
          </a:xfrm>
          <a:prstGeom prst="rect">
            <a:avLst/>
          </a:prstGeom>
          <a:noFill/>
        </p:spPr>
        <p:txBody>
          <a:bodyPr wrap="none" rtlCol="0">
            <a:spAutoFit/>
          </a:bodyPr>
          <a:lstStyle/>
          <a:p>
            <a:r>
              <a:rPr lang="de-DE" sz="2000" b="1" dirty="0"/>
              <a:t>Hypothesen: </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399763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Bild 2">
            <a:extLst>
              <a:ext uri="{FF2B5EF4-FFF2-40B4-BE49-F238E27FC236}">
                <a16:creationId xmlns:a16="http://schemas.microsoft.com/office/drawing/2014/main" id="{B672EE1D-BB07-4E30-B75C-772CE46851F0}"/>
              </a:ext>
            </a:extLst>
          </p:cNvPr>
          <p:cNvPicPr/>
          <p:nvPr/>
        </p:nvPicPr>
        <p:blipFill>
          <a:blip r:embed="rId4" cstate="print">
            <a:grayscl/>
            <a:extLst>
              <a:ext uri="{28A0092B-C50C-407E-A947-70E740481C1C}">
                <a14:useLocalDpi xmlns:a14="http://schemas.microsoft.com/office/drawing/2010/main"/>
              </a:ext>
            </a:extLst>
          </a:blip>
          <a:stretch>
            <a:fillRect/>
          </a:stretch>
        </p:blipFill>
        <p:spPr bwMode="auto">
          <a:xfrm>
            <a:off x="1341755" y="2365451"/>
            <a:ext cx="436245" cy="447040"/>
          </a:xfrm>
          <a:prstGeom prst="rect">
            <a:avLst/>
          </a:prstGeom>
        </p:spPr>
      </p:pic>
      <p:sp>
        <p:nvSpPr>
          <p:cNvPr id="8" name="Rectangle 1">
            <a:extLst>
              <a:ext uri="{FF2B5EF4-FFF2-40B4-BE49-F238E27FC236}">
                <a16:creationId xmlns:a16="http://schemas.microsoft.com/office/drawing/2014/main" id="{CEF36D45-E542-4EA2-892B-738E0DC26CA5}"/>
              </a:ext>
            </a:extLst>
          </p:cNvPr>
          <p:cNvSpPr>
            <a:spLocks noChangeArrowheads="1"/>
          </p:cNvSpPr>
          <p:nvPr/>
        </p:nvSpPr>
        <p:spPr bwMode="auto">
          <a:xfrm>
            <a:off x="1901148" y="2127306"/>
            <a:ext cx="94526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de-DE" dirty="0"/>
              <a:t>Setze dir das Ziel, die Versuchsbeobachtungen auf Teilchenebene erklären zu können. Dabei hilft dir das nachfolgende Arbeitsmaterial. </a:t>
            </a:r>
          </a:p>
          <a:p>
            <a:pPr algn="just"/>
            <a:r>
              <a:rPr lang="de-DE" dirty="0"/>
              <a:t>Stelle vor der Bearbeitung Hypothesen auf, die die Beobachtungen erklären könnten.</a:t>
            </a:r>
          </a:p>
        </p:txBody>
      </p:sp>
    </p:spTree>
    <p:extLst>
      <p:ext uri="{BB962C8B-B14F-4D97-AF65-F5344CB8AC3E}">
        <p14:creationId xmlns:p14="http://schemas.microsoft.com/office/powerpoint/2010/main" val="1855641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199" y="1384589"/>
            <a:ext cx="10515600" cy="4863588"/>
          </a:xfrm>
        </p:spPr>
        <p:txBody>
          <a:bodyPr>
            <a:normAutofit lnSpcReduction="10000"/>
          </a:bodyPr>
          <a:lstStyle/>
          <a:p>
            <a:pPr marL="0" indent="0" algn="just">
              <a:lnSpc>
                <a:spcPct val="100000"/>
              </a:lnSpc>
              <a:spcBef>
                <a:spcPts val="600"/>
              </a:spcBef>
              <a:spcAft>
                <a:spcPts val="600"/>
              </a:spcAft>
              <a:buNone/>
            </a:pPr>
            <a:r>
              <a:rPr lang="de-DE" sz="1800" dirty="0">
                <a:latin typeface="+mn-lt"/>
              </a:rPr>
              <a:t>Es gibt eine Vielzahl an Salzen. Die meisten Salze sind bei Raumtemperatur Feststoffe mit hohen Schmelzpunkten. Zahlreiche Salze sind in Wasser gut löslich. Damit ist die Löslichkeit eines Salzes eine Eigenschaft, die zur Charakterisierung von Salzen genutzt werden kann.</a:t>
            </a:r>
          </a:p>
          <a:p>
            <a:pPr marL="0" indent="0" algn="just">
              <a:lnSpc>
                <a:spcPct val="100000"/>
              </a:lnSpc>
              <a:spcBef>
                <a:spcPts val="600"/>
              </a:spcBef>
              <a:spcAft>
                <a:spcPts val="600"/>
              </a:spcAft>
              <a:buNone/>
            </a:pPr>
            <a:r>
              <a:rPr lang="de-DE" sz="1800" dirty="0">
                <a:latin typeface="+mn-lt"/>
              </a:rPr>
              <a:t>Wenn man die Lösungseigenschaft von Kupfersulfat (CuSO</a:t>
            </a:r>
            <a:r>
              <a:rPr lang="de-DE" sz="1800" baseline="-25000" dirty="0">
                <a:latin typeface="+mn-lt"/>
              </a:rPr>
              <a:t>4</a:t>
            </a:r>
            <a:r>
              <a:rPr lang="de-DE" sz="1800" dirty="0">
                <a:latin typeface="+mn-lt"/>
              </a:rPr>
              <a:t>) in Wasser bei verschiedenen Temperaturen </a:t>
            </a:r>
            <a:r>
              <a:rPr lang="de-DE" sz="1800" dirty="0" smtClean="0">
                <a:latin typeface="+mn-lt"/>
              </a:rPr>
              <a:t>untersucht, </a:t>
            </a:r>
            <a:r>
              <a:rPr lang="de-DE" sz="1800" dirty="0">
                <a:latin typeface="+mn-lt"/>
              </a:rPr>
              <a:t>kann man beobachten, dass sich das kalte Wasser hellblau verfärbt, während das heiße Wasser sehr schnell eine intensive Blaufärbung annimmt (siehe </a:t>
            </a:r>
            <a:r>
              <a:rPr lang="de-DE" sz="1800" dirty="0">
                <a:latin typeface="+mn-lt"/>
                <a:hlinkClick r:id="rId3" action="ppaction://hlinksldjump"/>
              </a:rPr>
              <a:t>Hinweiskarte 1</a:t>
            </a:r>
            <a:r>
              <a:rPr lang="de-DE" sz="1800" dirty="0">
                <a:latin typeface="+mn-lt"/>
              </a:rPr>
              <a:t>). Dies passiert auch, wenn man sehr gewissenhaft arbeitet und in jedes Becherglas die gleiche Menge an Wasser und Salz hinzugefügt. </a:t>
            </a:r>
          </a:p>
          <a:p>
            <a:pPr marL="0" indent="0" algn="just">
              <a:lnSpc>
                <a:spcPct val="100000"/>
              </a:lnSpc>
              <a:spcBef>
                <a:spcPts val="600"/>
              </a:spcBef>
              <a:spcAft>
                <a:spcPts val="600"/>
              </a:spcAft>
              <a:buNone/>
            </a:pPr>
            <a:r>
              <a:rPr lang="de-DE" sz="1800" b="1" dirty="0">
                <a:latin typeface="+mn-lt"/>
              </a:rPr>
              <a:t>„Wieso nehmen die beiden Lösungen unterschiedliche Farben an, obwohl gleiche Mengen Salz in gleichen Mengen Wasser gegeben wurden?“</a:t>
            </a:r>
            <a:endParaRPr lang="de-DE" sz="1800" dirty="0">
              <a:latin typeface="+mn-lt"/>
            </a:endParaRPr>
          </a:p>
          <a:p>
            <a:pPr marL="0" indent="0" algn="just">
              <a:lnSpc>
                <a:spcPct val="110000"/>
              </a:lnSpc>
              <a:spcBef>
                <a:spcPts val="600"/>
              </a:spcBef>
              <a:buNone/>
              <a:tabLst>
                <a:tab pos="590550" algn="l"/>
              </a:tabLst>
            </a:pPr>
            <a:r>
              <a:rPr lang="de-DE" sz="1800" dirty="0">
                <a:effectLst/>
                <a:latin typeface="+mn-lt"/>
                <a:ea typeface="Calibri" panose="020F0502020204030204" pitchFamily="34" charset="0"/>
                <a:cs typeface="Calibri" panose="020F0502020204030204" pitchFamily="34" charset="0"/>
              </a:rPr>
              <a:t>Um die Beobachtungen besser verstehen zu können, ist es notwendig zu wissen, aus welchen kleinsten Teilchen das Salz Kupfersulfat besteht. Die chemische Formel von Kupfersulfat lautet: </a:t>
            </a:r>
            <a:r>
              <a:rPr lang="de-DE" sz="1800" b="1" dirty="0">
                <a:effectLst/>
                <a:latin typeface="+mn-lt"/>
                <a:ea typeface="Calibri" panose="020F0502020204030204" pitchFamily="34" charset="0"/>
                <a:cs typeface="Calibri" panose="020F0502020204030204" pitchFamily="34" charset="0"/>
              </a:rPr>
              <a:t>CuSO</a:t>
            </a:r>
            <a:r>
              <a:rPr lang="de-DE" sz="1800" b="1" baseline="-25000" dirty="0">
                <a:effectLst/>
                <a:latin typeface="+mn-lt"/>
                <a:ea typeface="Calibri" panose="020F0502020204030204" pitchFamily="34" charset="0"/>
                <a:cs typeface="Calibri" panose="020F0502020204030204" pitchFamily="34" charset="0"/>
              </a:rPr>
              <a:t>4</a:t>
            </a:r>
            <a:r>
              <a:rPr lang="de-DE" sz="1800" b="1" dirty="0">
                <a:effectLst/>
                <a:latin typeface="+mn-lt"/>
                <a:ea typeface="Calibri" panose="020F0502020204030204" pitchFamily="34" charset="0"/>
                <a:cs typeface="Calibri" panose="020F0502020204030204" pitchFamily="34" charset="0"/>
              </a:rPr>
              <a:t>.</a:t>
            </a:r>
            <a:r>
              <a:rPr lang="de-DE" sz="1800" dirty="0">
                <a:effectLst/>
                <a:latin typeface="+mn-lt"/>
                <a:ea typeface="Calibri" panose="020F0502020204030204" pitchFamily="34" charset="0"/>
                <a:cs typeface="Calibri" panose="020F0502020204030204" pitchFamily="34" charset="0"/>
              </a:rPr>
              <a:t> Anders als die Salze, die wir bisher verwendet haben, besteht Kupfersulfat aus einem Molekülanion Sulfat (SO</a:t>
            </a:r>
            <a:r>
              <a:rPr lang="de-DE" sz="1800" baseline="-25000" dirty="0">
                <a:effectLst/>
                <a:latin typeface="+mn-lt"/>
                <a:ea typeface="Calibri" panose="020F0502020204030204" pitchFamily="34" charset="0"/>
                <a:cs typeface="Calibri" panose="020F0502020204030204" pitchFamily="34" charset="0"/>
              </a:rPr>
              <a:t>4</a:t>
            </a:r>
            <a:r>
              <a:rPr lang="de-DE" sz="1800" baseline="30000" dirty="0">
                <a:effectLst/>
                <a:latin typeface="+mn-lt"/>
                <a:ea typeface="Calibri" panose="020F0502020204030204" pitchFamily="34" charset="0"/>
                <a:cs typeface="Calibri" panose="020F0502020204030204" pitchFamily="34" charset="0"/>
              </a:rPr>
              <a:t>2-</a:t>
            </a:r>
            <a:r>
              <a:rPr lang="de-DE" sz="1800" dirty="0">
                <a:effectLst/>
                <a:latin typeface="+mn-lt"/>
                <a:ea typeface="Calibri" panose="020F0502020204030204" pitchFamily="34" charset="0"/>
                <a:cs typeface="Calibri" panose="020F0502020204030204" pitchFamily="34" charset="0"/>
              </a:rPr>
              <a:t>) und einem </a:t>
            </a:r>
            <a:r>
              <a:rPr lang="de-DE" sz="1800" dirty="0" smtClean="0">
                <a:effectLst/>
                <a:latin typeface="+mn-lt"/>
                <a:ea typeface="Calibri" panose="020F0502020204030204" pitchFamily="34" charset="0"/>
                <a:cs typeface="Calibri" panose="020F0502020204030204" pitchFamily="34" charset="0"/>
              </a:rPr>
              <a:t>Kupferkation </a:t>
            </a:r>
            <a:r>
              <a:rPr lang="de-DE" sz="1800" dirty="0">
                <a:latin typeface="+mn-lt"/>
              </a:rPr>
              <a:t>(Cu</a:t>
            </a:r>
            <a:r>
              <a:rPr lang="de-DE" sz="1800" baseline="30000" dirty="0">
                <a:latin typeface="+mn-lt"/>
              </a:rPr>
              <a:t>2</a:t>
            </a:r>
            <a:r>
              <a:rPr lang="de-DE" sz="1800" baseline="30000" dirty="0" smtClean="0">
                <a:latin typeface="+mn-lt"/>
              </a:rPr>
              <a:t>+</a:t>
            </a:r>
            <a:r>
              <a:rPr lang="de-DE" sz="1800" dirty="0" smtClean="0">
                <a:latin typeface="+mn-lt"/>
              </a:rPr>
              <a:t>).</a:t>
            </a:r>
            <a:endParaRPr lang="de-DE" sz="1800" dirty="0">
              <a:effectLst/>
              <a:latin typeface="+mn-lt"/>
              <a:ea typeface="Calibri" panose="020F0502020204030204" pitchFamily="34" charset="0"/>
              <a:cs typeface="Calibri" panose="020F0502020204030204" pitchFamily="34" charset="0"/>
            </a:endParaRPr>
          </a:p>
          <a:p>
            <a:pPr marL="0" indent="0" algn="just">
              <a:buNone/>
            </a:pPr>
            <a:r>
              <a:rPr lang="de-DE" sz="1800" dirty="0">
                <a:solidFill>
                  <a:srgbClr val="4D5156"/>
                </a:solidFill>
                <a:effectLst/>
                <a:latin typeface="Arial" panose="020B0604020202020204" pitchFamily="34" charset="0"/>
                <a:ea typeface="Calibri" panose="020F0502020204030204" pitchFamily="34" charset="0"/>
                <a:cs typeface="Arial" panose="020B0604020202020204" pitchFamily="34" charset="0"/>
              </a:rPr>
              <a:t> </a:t>
            </a:r>
            <a:endParaRPr lang="de-DE" sz="1800" dirty="0">
              <a:effectLst/>
              <a:latin typeface="Arial" panose="020B0604020202020204" pitchFamily="34" charset="0"/>
              <a:ea typeface="Calibri" panose="020F0502020204030204" pitchFamily="34" charset="0"/>
              <a:cs typeface="Calibri" panose="020F0502020204030204" pitchFamily="34" charset="0"/>
            </a:endParaRPr>
          </a:p>
          <a:p>
            <a:pPr marL="0" indent="0" algn="just">
              <a:buNone/>
            </a:pPr>
            <a:r>
              <a:rPr lang="de-DE" sz="1800" dirty="0">
                <a:effectLst/>
                <a:latin typeface="Arial" panose="020B0604020202020204" pitchFamily="34" charset="0"/>
                <a:ea typeface="Calibri" panose="020F0502020204030204" pitchFamily="34" charset="0"/>
                <a:cs typeface="Calibri" panose="020F0502020204030204" pitchFamily="34" charset="0"/>
              </a:rPr>
              <a:t> </a:t>
            </a:r>
          </a:p>
          <a:p>
            <a:pPr marL="0" indent="0">
              <a:buNone/>
            </a:pPr>
            <a:endParaRPr lang="de-DE" sz="1800" dirty="0">
              <a:latin typeface="+mn-lt"/>
            </a:endParaRPr>
          </a:p>
          <a:p>
            <a:pPr marL="0" indent="0">
              <a:buNone/>
            </a:pPr>
            <a:endParaRPr lang="de-DE" sz="1800" dirty="0">
              <a:latin typeface="+mn-lt"/>
            </a:endParaRPr>
          </a:p>
          <a:p>
            <a:pPr marL="457200" lvl="1" indent="0" algn="ctr">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139</a:t>
            </a:fld>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9" name="Rechteck 18"/>
          <p:cNvSpPr/>
          <p:nvPr/>
        </p:nvSpPr>
        <p:spPr>
          <a:xfrm>
            <a:off x="7270097" y="1944310"/>
            <a:ext cx="4488873" cy="659155"/>
          </a:xfrm>
          <a:prstGeom prst="rect">
            <a:avLst/>
          </a:prstGeom>
        </p:spPr>
        <p:txBody>
          <a:bodyPr wrap="square">
            <a:spAutoFit/>
          </a:bodyPr>
          <a:lstStyle/>
          <a:p>
            <a:pPr algn="just">
              <a:spcBef>
                <a:spcPts val="100"/>
              </a:spcBef>
              <a:spcAft>
                <a:spcPts val="100"/>
              </a:spcAft>
            </a:pPr>
            <a:endParaRPr lang="de-DE" dirty="0">
              <a:latin typeface="Arial" charset="0"/>
              <a:ea typeface="Calibri" charset="0"/>
              <a:cs typeface="Times New Roman" charset="0"/>
            </a:endParaRPr>
          </a:p>
          <a:p>
            <a:endParaRPr lang="de-DE" dirty="0"/>
          </a:p>
        </p:txBody>
      </p:sp>
      <p:sp>
        <p:nvSpPr>
          <p:cNvPr id="17" name="Textfeld 232">
            <a:extLst>
              <a:ext uri="{FF2B5EF4-FFF2-40B4-BE49-F238E27FC236}">
                <a16:creationId xmlns:a16="http://schemas.microsoft.com/office/drawing/2014/main" id="{FF62F51F-09B8-45BA-90F3-A2CEF7D844C9}"/>
              </a:ext>
            </a:extLst>
          </p:cNvPr>
          <p:cNvSpPr txBox="1"/>
          <p:nvPr/>
        </p:nvSpPr>
        <p:spPr>
          <a:xfrm>
            <a:off x="4697628" y="609822"/>
            <a:ext cx="41077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0" name="Gruppieren 1"/>
          <p:cNvGrpSpPr/>
          <p:nvPr/>
        </p:nvGrpSpPr>
        <p:grpSpPr>
          <a:xfrm>
            <a:off x="2891268" y="4962160"/>
            <a:ext cx="2065019" cy="1143000"/>
            <a:chOff x="0" y="0"/>
            <a:chExt cx="2065269" cy="1143000"/>
          </a:xfrm>
        </p:grpSpPr>
        <p:sp>
          <p:nvSpPr>
            <p:cNvPr id="21" name="Ellipse 242"/>
            <p:cNvSpPr/>
            <p:nvPr/>
          </p:nvSpPr>
          <p:spPr>
            <a:xfrm>
              <a:off x="874644" y="0"/>
              <a:ext cx="1190625" cy="1143000"/>
            </a:xfrm>
            <a:prstGeom prst="ellipse">
              <a:avLst/>
            </a:prstGeom>
            <a:solidFill>
              <a:schemeClr val="bg1">
                <a:lumMod val="50000"/>
              </a:schemeClr>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dirty="0">
                  <a:solidFill>
                    <a:srgbClr val="FFFFFF"/>
                  </a:solidFill>
                  <a:effectLst/>
                  <a:latin typeface="Arial" charset="0"/>
                  <a:ea typeface="Calibri" charset="0"/>
                  <a:cs typeface="Times New Roman" charset="0"/>
                </a:rPr>
                <a:t>SO</a:t>
              </a:r>
              <a:r>
                <a:rPr lang="de-DE" sz="1600" b="1" baseline="-25000" dirty="0">
                  <a:solidFill>
                    <a:srgbClr val="FFFFFF"/>
                  </a:solidFill>
                  <a:effectLst/>
                  <a:latin typeface="Arial" charset="0"/>
                  <a:ea typeface="Calibri" charset="0"/>
                  <a:cs typeface="Times New Roman" charset="0"/>
                </a:rPr>
                <a:t>4</a:t>
              </a:r>
              <a:r>
                <a:rPr lang="de-DE" sz="1600" b="1" baseline="30000" dirty="0">
                  <a:solidFill>
                    <a:srgbClr val="FFFFFF"/>
                  </a:solidFill>
                  <a:effectLst/>
                  <a:latin typeface="Arial" charset="0"/>
                  <a:ea typeface="Calibri" charset="0"/>
                  <a:cs typeface="Times New Roman" charset="0"/>
                </a:rPr>
                <a:t>2-</a:t>
              </a:r>
              <a:endParaRPr lang="de-DE" sz="1100" dirty="0">
                <a:effectLst/>
                <a:latin typeface="Arial" charset="0"/>
                <a:ea typeface="Calibri" charset="0"/>
                <a:cs typeface="Times New Roman" charset="0"/>
              </a:endParaRPr>
            </a:p>
          </p:txBody>
        </p:sp>
        <p:sp>
          <p:nvSpPr>
            <p:cNvPr id="22" name="Ellipse 243"/>
            <p:cNvSpPr/>
            <p:nvPr/>
          </p:nvSpPr>
          <p:spPr>
            <a:xfrm>
              <a:off x="0" y="214685"/>
              <a:ext cx="733425" cy="683260"/>
            </a:xfrm>
            <a:prstGeom prst="ellipse">
              <a:avLst/>
            </a:prstGeom>
            <a:solidFill>
              <a:schemeClr val="bg1">
                <a:lumMod val="75000"/>
              </a:schemeClr>
            </a:solidFill>
            <a:ln w="381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0"/>
                </a:spcAft>
              </a:pPr>
              <a:r>
                <a:rPr lang="de-DE" sz="1100" b="1" dirty="0">
                  <a:solidFill>
                    <a:srgbClr val="000000"/>
                  </a:solidFill>
                  <a:effectLst/>
                  <a:latin typeface="Arial" charset="0"/>
                  <a:ea typeface="Calibri" charset="0"/>
                  <a:cs typeface="Times New Roman" charset="0"/>
                </a:rPr>
                <a:t>Cu</a:t>
              </a:r>
              <a:r>
                <a:rPr lang="de-DE" sz="1100" b="1" baseline="30000" dirty="0">
                  <a:solidFill>
                    <a:srgbClr val="000000"/>
                  </a:solidFill>
                  <a:effectLst/>
                  <a:latin typeface="Arial" charset="0"/>
                  <a:ea typeface="Calibri" charset="0"/>
                  <a:cs typeface="Times New Roman" charset="0"/>
                </a:rPr>
                <a:t>2+</a:t>
              </a:r>
              <a:endParaRPr lang="de-DE" sz="1100" dirty="0">
                <a:effectLst/>
                <a:latin typeface="Arial" charset="0"/>
                <a:ea typeface="Calibri" charset="0"/>
                <a:cs typeface="Times New Roman" charset="0"/>
              </a:endParaRPr>
            </a:p>
          </p:txBody>
        </p:sp>
      </p:grpSp>
      <p:sp>
        <p:nvSpPr>
          <p:cNvPr id="7" name="Sprechblase: rechteckig 6">
            <a:extLst>
              <a:ext uri="{FF2B5EF4-FFF2-40B4-BE49-F238E27FC236}">
                <a16:creationId xmlns:a16="http://schemas.microsoft.com/office/drawing/2014/main" id="{E2E1BFB2-38F2-4F87-B44F-34BF8D4F975C}"/>
              </a:ext>
            </a:extLst>
          </p:cNvPr>
          <p:cNvSpPr/>
          <p:nvPr/>
        </p:nvSpPr>
        <p:spPr>
          <a:xfrm>
            <a:off x="7646180" y="5022410"/>
            <a:ext cx="3201705" cy="925953"/>
          </a:xfrm>
          <a:prstGeom prst="wedgeRectCallout">
            <a:avLst>
              <a:gd name="adj1" fmla="val -29964"/>
              <a:gd name="adj2" fmla="val -612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200" dirty="0">
                <a:solidFill>
                  <a:srgbClr val="00B050"/>
                </a:solidFill>
                <a:effectLst/>
                <a:latin typeface="Arial" panose="020B0604020202020204" pitchFamily="34" charset="0"/>
                <a:ea typeface="Calibri" panose="020F0502020204030204" pitchFamily="34" charset="0"/>
              </a:rPr>
              <a:t>Moleküle sind kleinste Teilchen, die aus zwei oder mehr Atomen bestehen und durch chemische Bindungen zusammengehalten werden. </a:t>
            </a:r>
            <a:endParaRPr lang="de-DE" sz="1200" dirty="0">
              <a:solidFill>
                <a:srgbClr val="00B050"/>
              </a:solidFill>
            </a:endParaRPr>
          </a:p>
        </p:txBody>
      </p:sp>
    </p:spTree>
    <p:extLst>
      <p:ext uri="{BB962C8B-B14F-4D97-AF65-F5344CB8AC3E}">
        <p14:creationId xmlns:p14="http://schemas.microsoft.com/office/powerpoint/2010/main" val="114538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2000" b="1" dirty="0">
                <a:latin typeface="+mn-lt"/>
                <a:cs typeface="+mn-cs"/>
              </a:rPr>
              <a:t>Aufgabe 1: </a:t>
            </a:r>
            <a:r>
              <a:rPr lang="de-DE" sz="2000" dirty="0">
                <a:latin typeface="+mn-lt"/>
                <a:cs typeface="+mn-cs"/>
              </a:rPr>
              <a:t>Starte den Trickfilm zur Reaktion von Natrium mit Chlor:</a:t>
            </a:r>
          </a:p>
          <a:p>
            <a:pPr marL="0" indent="0">
              <a:lnSpc>
                <a:spcPct val="100000"/>
              </a:lnSpc>
              <a:spcBef>
                <a:spcPts val="600"/>
              </a:spcBef>
              <a:spcAft>
                <a:spcPts val="600"/>
              </a:spcAft>
              <a:buNone/>
            </a:pPr>
            <a:r>
              <a:rPr lang="de-DE" sz="2000" dirty="0">
                <a:latin typeface="+mn-lt"/>
              </a:rPr>
              <a:t>Schaue zunächst den Ablauf des Versuchs an (in der Animation unten rechts: Video). Mit Hilfe der Felder unten links kannst du verschiedene Ansichten wählen. </a:t>
            </a:r>
          </a:p>
          <a:p>
            <a:pPr marL="0" indent="0">
              <a:lnSpc>
                <a:spcPct val="125000"/>
              </a:lnSpc>
              <a:spcBef>
                <a:spcPts val="0"/>
              </a:spcBef>
              <a:buNone/>
            </a:pPr>
            <a:r>
              <a:rPr lang="de-DE" sz="2000" b="1" dirty="0">
                <a:latin typeface="+mn-lt"/>
              </a:rPr>
              <a:t>Notiere deine Beobachtungen:</a:t>
            </a:r>
          </a:p>
          <a:p>
            <a:pPr>
              <a:lnSpc>
                <a:spcPct val="125000"/>
              </a:lnSpc>
              <a:spcBef>
                <a:spcPts val="0"/>
              </a:spcBef>
            </a:pPr>
            <a:r>
              <a:rPr lang="de-DE" sz="2000" dirty="0">
                <a:latin typeface="+mn-lt"/>
              </a:rPr>
              <a:t>Aussehen der Stoffe vor der Reaktion: _______________________________________________________________________________</a:t>
            </a:r>
          </a:p>
          <a:p>
            <a:pPr>
              <a:lnSpc>
                <a:spcPct val="125000"/>
              </a:lnSpc>
              <a:spcBef>
                <a:spcPts val="0"/>
              </a:spcBef>
            </a:pPr>
            <a:r>
              <a:rPr lang="de-DE" sz="2000" dirty="0">
                <a:latin typeface="+mn-lt"/>
              </a:rPr>
              <a:t>Beobachtungen während der Reaktion: ______________________________________________________________________________________________________________________________________________________________</a:t>
            </a:r>
          </a:p>
          <a:p>
            <a:pPr>
              <a:lnSpc>
                <a:spcPct val="125000"/>
              </a:lnSpc>
              <a:spcBef>
                <a:spcPts val="0"/>
              </a:spcBef>
            </a:pPr>
            <a:r>
              <a:rPr lang="de-DE" sz="2000" dirty="0">
                <a:latin typeface="+mn-lt"/>
              </a:rPr>
              <a:t> Aussehen der Stoffe nach der Reaktion: ______________________________________________________________________________________________________________________________________________________________</a:t>
            </a:r>
            <a:endParaRPr lang="de-DE" sz="2000" dirty="0"/>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5" name="Interaktive Schaltfläche: Nächste(r) oder Weiter 14">
            <a:hlinkClick r:id="rId4" highlightClick="1"/>
            <a:extLst>
              <a:ext uri="{FF2B5EF4-FFF2-40B4-BE49-F238E27FC236}">
                <a16:creationId xmlns:a16="http://schemas.microsoft.com/office/drawing/2014/main" id="{596FD7AC-5AD2-4FBC-A1E2-3990DA854FF3}"/>
              </a:ext>
            </a:extLst>
          </p:cNvPr>
          <p:cNvSpPr/>
          <p:nvPr/>
        </p:nvSpPr>
        <p:spPr>
          <a:xfrm>
            <a:off x="8153400" y="1407392"/>
            <a:ext cx="793674" cy="401177"/>
          </a:xfrm>
          <a:prstGeom prst="actionButtonForwardNext">
            <a:avLst/>
          </a:prstGeom>
          <a:solidFill>
            <a:schemeClr val="bg1"/>
          </a:solidFill>
          <a:ln>
            <a:solidFill>
              <a:schemeClr val="bg1">
                <a:alpha val="97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801" dirty="0">
              <a:ln w="0">
                <a:solidFill>
                  <a:schemeClr val="accent6"/>
                </a:solidFill>
              </a:ln>
              <a:solidFill>
                <a:schemeClr val="accent1"/>
              </a:solidFill>
              <a:effectLst>
                <a:outerShdw blurRad="38100" dist="25400" dir="5400000" algn="ctr" rotWithShape="0">
                  <a:srgbClr val="6E747A">
                    <a:alpha val="43000"/>
                  </a:srgbClr>
                </a:outerShdw>
              </a:effectLst>
              <a:highlight>
                <a:srgbClr val="00FF00"/>
              </a:highlight>
            </a:endParaRPr>
          </a:p>
        </p:txBody>
      </p:sp>
      <p:sp>
        <p:nvSpPr>
          <p:cNvPr id="10" name="Interaktive Schaltfläche: Anpassen 45">
            <a:hlinkClick r:id="rId5"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pic>
        <p:nvPicPr>
          <p:cNvPr id="8" name="Grafik 7">
            <a:extLst>
              <a:ext uri="{FF2B5EF4-FFF2-40B4-BE49-F238E27FC236}">
                <a16:creationId xmlns:a16="http://schemas.microsoft.com/office/drawing/2014/main" id="{AFECEAF0-1FCE-4305-A49F-26F2D040FE0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12644" y="2210764"/>
            <a:ext cx="1400115" cy="986742"/>
          </a:xfrm>
          <a:prstGeom prst="rect">
            <a:avLst/>
          </a:prstGeom>
        </p:spPr>
      </p:pic>
      <p:cxnSp>
        <p:nvCxnSpPr>
          <p:cNvPr id="11" name="Gerade Verbindung mit Pfeil 10">
            <a:extLst>
              <a:ext uri="{FF2B5EF4-FFF2-40B4-BE49-F238E27FC236}">
                <a16:creationId xmlns:a16="http://schemas.microsoft.com/office/drawing/2014/main" id="{F05FC3E3-B283-442D-8D57-D0C9DF0D2019}"/>
              </a:ext>
            </a:extLst>
          </p:cNvPr>
          <p:cNvCxnSpPr>
            <a:cxnSpLocks/>
          </p:cNvCxnSpPr>
          <p:nvPr/>
        </p:nvCxnSpPr>
        <p:spPr>
          <a:xfrm>
            <a:off x="9291484" y="2210764"/>
            <a:ext cx="361335" cy="9232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Rechteck 13">
            <a:extLst>
              <a:ext uri="{FF2B5EF4-FFF2-40B4-BE49-F238E27FC236}">
                <a16:creationId xmlns:a16="http://schemas.microsoft.com/office/drawing/2014/main" id="{A6D7BF5E-F66B-47B8-BCE5-E2D369C1C03B}"/>
              </a:ext>
            </a:extLst>
          </p:cNvPr>
          <p:cNvSpPr/>
          <p:nvPr/>
        </p:nvSpPr>
        <p:spPr>
          <a:xfrm>
            <a:off x="339435" y="6282137"/>
            <a:ext cx="11482451" cy="553998"/>
          </a:xfrm>
          <a:prstGeom prst="rect">
            <a:avLst/>
          </a:prstGeom>
        </p:spPr>
        <p:txBody>
          <a:bodyPr wrap="square">
            <a:spAutoFit/>
          </a:bodyPr>
          <a:lstStyle/>
          <a:p>
            <a:r>
              <a:rPr lang="de-DE" sz="1000" dirty="0"/>
              <a:t>Der Film und die Bilder stehen </a:t>
            </a:r>
            <a:r>
              <a:rPr lang="de-DE" sz="1000" dirty="0">
                <a:latin typeface="Calibri" panose="020F0502020204030204" pitchFamily="34" charset="0"/>
                <a:cs typeface="Calibri" panose="020F0502020204030204" pitchFamily="34" charset="0"/>
              </a:rPr>
              <a:t>unter der Lizenz </a:t>
            </a:r>
            <a:r>
              <a:rPr lang="de-DE" sz="1000" u="sng" dirty="0">
                <a:latin typeface="Calibri" panose="020F0502020204030204" pitchFamily="34" charset="0"/>
                <a:cs typeface="Calibri" panose="020F0502020204030204" pitchFamily="34" charset="0"/>
                <a:hlinkClick r:id="rId8"/>
              </a:rPr>
              <a:t>CC BY-SA 4.0</a:t>
            </a:r>
            <a:r>
              <a:rPr lang="de-DE" sz="1000" dirty="0">
                <a:latin typeface="Calibri" panose="020F0502020204030204" pitchFamily="34" charset="0"/>
                <a:cs typeface="Calibri" panose="020F0502020204030204" pitchFamily="34" charset="0"/>
              </a:rPr>
              <a:t> und können unter deren Bedingungen kostenlos und frei verwendet, verändert und weitergegeben werden. Urheber im Sinne der Lizenz sind: </a:t>
            </a:r>
            <a:r>
              <a:rPr lang="de-DE" sz="1000" dirty="0"/>
              <a:t>Schmitz, R.-P. &amp; Tausch, M. W. (2017). </a:t>
            </a:r>
            <a:r>
              <a:rPr lang="de-DE" sz="1000" i="1" dirty="0"/>
              <a:t>Trickfilm zur Reaktion von Natrium mit Chlor. </a:t>
            </a:r>
            <a:r>
              <a:rPr lang="de-DE" sz="1000" dirty="0"/>
              <a:t>Bergische Universität Wuppertal - Chemiedidaktik. Verfügbar unter </a:t>
            </a:r>
            <a:r>
              <a:rPr lang="de-DE" sz="1000" u="sng" dirty="0">
                <a:hlinkClick r:id="rId9"/>
              </a:rPr>
              <a:t>https://www.chemie-interaktiv.net/html5_flash/nacl_synthese_5.html</a:t>
            </a:r>
            <a:r>
              <a:rPr lang="de-DE" sz="1000" dirty="0"/>
              <a:t> [27.05.2021]. </a:t>
            </a:r>
          </a:p>
        </p:txBody>
      </p:sp>
    </p:spTree>
    <p:extLst>
      <p:ext uri="{BB962C8B-B14F-4D97-AF65-F5344CB8AC3E}">
        <p14:creationId xmlns:p14="http://schemas.microsoft.com/office/powerpoint/2010/main" val="15583606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1: </a:t>
            </a:r>
            <a:r>
              <a:rPr lang="de-DE" sz="1800" dirty="0">
                <a:latin typeface="+mn-lt"/>
              </a:rPr>
              <a:t>Erkläre die unterschiedliche Färbung in den beiden Bechergläsern ausführlich auf Teilchenebene in einem Text. Beziehe dabei die Gitterenergie sowie den Temperaturunterschied in den beiden Bechergläsern in deine Erklärung ein.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838200" y="2838450"/>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feld 232">
            <a:extLst>
              <a:ext uri="{FF2B5EF4-FFF2-40B4-BE49-F238E27FC236}">
                <a16:creationId xmlns:a16="http://schemas.microsoft.com/office/drawing/2014/main" id="{FF62F51F-09B8-45BA-90F3-A2CEF7D844C9}"/>
              </a:ext>
            </a:extLst>
          </p:cNvPr>
          <p:cNvSpPr txBox="1"/>
          <p:nvPr/>
        </p:nvSpPr>
        <p:spPr>
          <a:xfrm>
            <a:off x="4697628" y="609822"/>
            <a:ext cx="405690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Bild1">
            <a:extLst>
              <a:ext uri="{FF2B5EF4-FFF2-40B4-BE49-F238E27FC236}">
                <a16:creationId xmlns:a16="http://schemas.microsoft.com/office/drawing/2014/main" id="{12129CAE-2F2A-41D4-ADDA-EDB644C378B5}"/>
              </a:ext>
            </a:extLst>
          </p:cNvPr>
          <p:cNvPicPr>
            <a:picLocks noChangeAspect="1"/>
          </p:cNvPicPr>
          <p:nvPr/>
        </p:nvPicPr>
        <p:blipFill>
          <a:blip r:embed="rId6" cstate="print">
            <a:grayscl/>
            <a:extLst>
              <a:ext uri="{28A0092B-C50C-407E-A947-70E740481C1C}">
                <a14:useLocalDpi xmlns:a14="http://schemas.microsoft.com/office/drawing/2010/main"/>
              </a:ext>
            </a:extLst>
          </a:blip>
          <a:stretch>
            <a:fillRect/>
          </a:stretch>
        </p:blipFill>
        <p:spPr bwMode="auto">
          <a:xfrm>
            <a:off x="2571925" y="5066766"/>
            <a:ext cx="390525" cy="415925"/>
          </a:xfrm>
          <a:prstGeom prst="rect">
            <a:avLst/>
          </a:prstGeom>
        </p:spPr>
      </p:pic>
      <p:sp>
        <p:nvSpPr>
          <p:cNvPr id="24" name="Textfeld 23">
            <a:extLst>
              <a:ext uri="{FF2B5EF4-FFF2-40B4-BE49-F238E27FC236}">
                <a16:creationId xmlns:a16="http://schemas.microsoft.com/office/drawing/2014/main" id="{F72452D5-130D-4FAF-9D1C-83CF24187E21}"/>
              </a:ext>
            </a:extLst>
          </p:cNvPr>
          <p:cNvSpPr txBox="1">
            <a:spLocks noChangeAspect="1"/>
          </p:cNvSpPr>
          <p:nvPr/>
        </p:nvSpPr>
        <p:spPr>
          <a:xfrm>
            <a:off x="2978676" y="5164797"/>
            <a:ext cx="7648984" cy="307777"/>
          </a:xfrm>
          <a:prstGeom prst="rect">
            <a:avLst/>
          </a:prstGeom>
          <a:noFill/>
        </p:spPr>
        <p:txBody>
          <a:bodyPr wrap="square">
            <a:noAutofit/>
          </a:bodyPr>
          <a:lstStyle/>
          <a:p>
            <a:r>
              <a:rPr lang="de-DE" sz="1400" dirty="0">
                <a:effectLst/>
                <a:latin typeface="Arial" panose="020B0604020202020204" pitchFamily="34" charset="0"/>
                <a:ea typeface="Calibri" panose="020F0502020204030204" pitchFamily="34" charset="0"/>
                <a:cs typeface="Calibri" panose="020F0502020204030204" pitchFamily="34" charset="0"/>
              </a:rPr>
              <a:t>Überprüfe anhand der Lösungen, ob du die Erklärung ausführlich notiert hast. </a:t>
            </a:r>
            <a:endParaRPr lang="de-DE" sz="1400" dirty="0"/>
          </a:p>
        </p:txBody>
      </p:sp>
      <p:pic>
        <p:nvPicPr>
          <p:cNvPr id="22" name="Bild 8">
            <a:extLst>
              <a:ext uri="{FF2B5EF4-FFF2-40B4-BE49-F238E27FC236}">
                <a16:creationId xmlns:a16="http://schemas.microsoft.com/office/drawing/2014/main" id="{2B53DE83-D64A-4FC6-9481-8E17CD8AFA4C}"/>
              </a:ext>
            </a:extLst>
          </p:cNvPr>
          <p:cNvPicPr>
            <a:picLocks noChangeAspect="1"/>
          </p:cNvPicPr>
          <p:nvPr/>
        </p:nvPicPr>
        <p:blipFill>
          <a:blip r:embed="rId7">
            <a:grayscl/>
            <a:extLst>
              <a:ext uri="{28A0092B-C50C-407E-A947-70E740481C1C}">
                <a14:useLocalDpi xmlns:a14="http://schemas.microsoft.com/office/drawing/2010/main"/>
              </a:ext>
            </a:extLst>
          </a:blip>
          <a:srcRect/>
          <a:stretch>
            <a:fillRect/>
          </a:stretch>
        </p:blipFill>
        <p:spPr bwMode="auto">
          <a:xfrm>
            <a:off x="2540273" y="5618903"/>
            <a:ext cx="396240" cy="390525"/>
          </a:xfrm>
          <a:prstGeom prst="rect">
            <a:avLst/>
          </a:prstGeom>
          <a:noFill/>
          <a:ln w="9525">
            <a:noFill/>
            <a:miter lim="800000"/>
            <a:headEnd/>
            <a:tailEnd/>
          </a:ln>
        </p:spPr>
      </p:pic>
      <p:sp>
        <p:nvSpPr>
          <p:cNvPr id="29" name="Textfeld 28">
            <a:extLst>
              <a:ext uri="{FF2B5EF4-FFF2-40B4-BE49-F238E27FC236}">
                <a16:creationId xmlns:a16="http://schemas.microsoft.com/office/drawing/2014/main" id="{96A48495-850E-46DA-8AD4-D630CBD03965}"/>
              </a:ext>
            </a:extLst>
          </p:cNvPr>
          <p:cNvSpPr txBox="1">
            <a:spLocks noChangeAspect="1"/>
          </p:cNvSpPr>
          <p:nvPr/>
        </p:nvSpPr>
        <p:spPr>
          <a:xfrm>
            <a:off x="2978676" y="5618903"/>
            <a:ext cx="7648984" cy="307777"/>
          </a:xfrm>
          <a:prstGeom prst="rect">
            <a:avLst/>
          </a:prstGeom>
          <a:noFill/>
        </p:spPr>
        <p:txBody>
          <a:bodyPr wrap="square">
            <a:noAutofit/>
          </a:bodyPr>
          <a:lstStyle/>
          <a:p>
            <a:pPr algn="just">
              <a:spcBef>
                <a:spcPts val="800"/>
              </a:spcBef>
              <a:spcAft>
                <a:spcPts val="600"/>
              </a:spcAft>
            </a:pPr>
            <a:r>
              <a:rPr lang="de-DE" sz="1400" b="0" dirty="0">
                <a:effectLst/>
                <a:latin typeface="Arial" panose="020B0604020202020204" pitchFamily="34" charset="0"/>
                <a:ea typeface="Calibri Light" panose="020F0302020204030204" pitchFamily="34" charset="0"/>
                <a:cs typeface="Calibri Light" panose="020F0302020204030204" pitchFamily="34" charset="0"/>
              </a:rPr>
              <a:t>Ergänze gegebenenfalls deinen Text</a:t>
            </a:r>
            <a:r>
              <a:rPr lang="de-DE" sz="1400" b="1" dirty="0">
                <a:effectLst/>
                <a:latin typeface="Arial" panose="020B0604020202020204" pitchFamily="34" charset="0"/>
                <a:ea typeface="Calibri Light" panose="020F0302020204030204" pitchFamily="34" charset="0"/>
                <a:cs typeface="Calibri Light" panose="020F0302020204030204" pitchFamily="34" charset="0"/>
              </a:rPr>
              <a:t> </a:t>
            </a:r>
            <a:r>
              <a:rPr lang="de-DE" sz="1400" b="0" dirty="0">
                <a:effectLst/>
                <a:latin typeface="Arial" panose="020B0604020202020204" pitchFamily="34" charset="0"/>
                <a:ea typeface="Calibri Light" panose="020F0302020204030204" pitchFamily="34" charset="0"/>
                <a:cs typeface="Calibri Light" panose="020F0302020204030204" pitchFamily="34" charset="0"/>
              </a:rPr>
              <a:t>und reagiere auf deine Fehler und verbessere sie.</a:t>
            </a:r>
            <a:endParaRPr lang="de-DE" sz="1400" b="1" dirty="0">
              <a:effectLst/>
              <a:latin typeface="Arial" panose="020B060402020202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669047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Lies den folgenden Auszug aus einem Chemiebuch und bearbeite die Aufgaben 2 und 3.</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3418348"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C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7" y="609823"/>
            <a:ext cx="402528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Eigenschaften von Salzen</a:t>
            </a:r>
            <a:r>
              <a:rPr lang="de-DE" sz="2400" dirty="0">
                <a:effectLst/>
                <a:ea typeface="Calibri" panose="020F0502020204030204" pitchFamily="34" charset="0"/>
                <a:cs typeface="Times New Roman" panose="02020603050405020304" pitchFamily="18" charset="0"/>
              </a:rPr>
              <a:t>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2" name="Tabelle 11"/>
          <p:cNvGraphicFramePr>
            <a:graphicFrameLocks noGrp="1"/>
          </p:cNvGraphicFramePr>
          <p:nvPr>
            <p:extLst>
              <p:ext uri="{D42A27DB-BD31-4B8C-83A1-F6EECF244321}">
                <p14:modId xmlns:p14="http://schemas.microsoft.com/office/powerpoint/2010/main" val="3944949968"/>
              </p:ext>
            </p:extLst>
          </p:nvPr>
        </p:nvGraphicFramePr>
        <p:xfrm>
          <a:off x="939800" y="1870394"/>
          <a:ext cx="10414000" cy="3378940"/>
        </p:xfrm>
        <a:graphic>
          <a:graphicData uri="http://schemas.openxmlformats.org/drawingml/2006/table">
            <a:tbl>
              <a:tblPr firstRow="1" firstCol="1" bandRow="1"/>
              <a:tblGrid>
                <a:gridCol w="10414000">
                  <a:extLst>
                    <a:ext uri="{9D8B030D-6E8A-4147-A177-3AD203B41FA5}">
                      <a16:colId xmlns:a16="http://schemas.microsoft.com/office/drawing/2014/main" val="20000"/>
                    </a:ext>
                  </a:extLst>
                </a:gridCol>
              </a:tblGrid>
              <a:tr h="3378940">
                <a:tc>
                  <a:txBody>
                    <a:bodyPr/>
                    <a:lstStyle/>
                    <a:p>
                      <a:pPr algn="l">
                        <a:lnSpc>
                          <a:spcPct val="100000"/>
                        </a:lnSpc>
                        <a:spcBef>
                          <a:spcPts val="600"/>
                        </a:spcBef>
                        <a:spcAft>
                          <a:spcPts val="600"/>
                        </a:spcAft>
                      </a:pPr>
                      <a:r>
                        <a:rPr lang="de-DE" sz="1400" b="1" dirty="0">
                          <a:solidFill>
                            <a:srgbClr val="000000"/>
                          </a:solidFill>
                          <a:effectLst/>
                          <a:latin typeface="Calibri" charset="0"/>
                          <a:ea typeface="Calibri" charset="0"/>
                          <a:cs typeface="Times New Roman" charset="0"/>
                        </a:rPr>
                        <a:t>Löslichkeit </a:t>
                      </a:r>
                      <a:br>
                        <a:rPr lang="de-DE" sz="1400" b="1" dirty="0">
                          <a:solidFill>
                            <a:srgbClr val="000000"/>
                          </a:solidFill>
                          <a:effectLst/>
                          <a:latin typeface="Calibri" charset="0"/>
                          <a:ea typeface="Calibri" charset="0"/>
                          <a:cs typeface="Times New Roman" charset="0"/>
                        </a:rPr>
                      </a:br>
                      <a:r>
                        <a:rPr lang="de-DE" sz="1400" dirty="0">
                          <a:solidFill>
                            <a:srgbClr val="000000"/>
                          </a:solidFill>
                          <a:effectLst/>
                          <a:latin typeface="Calibri" charset="0"/>
                          <a:ea typeface="Calibri" charset="0"/>
                          <a:cs typeface="Times New Roman" charset="0"/>
                        </a:rPr>
                        <a:t>Wenn ein fester Salzkristall mit Wassermolekülen in Berührung kommt, lösen sich die einzelnen Ionen aus der Gitterstruktur. Entscheidend dafür ist der Aufbau der Wassermoleküle. Man bezeichnet ein Wassermolekül auch als </a:t>
                      </a:r>
                      <a:r>
                        <a:rPr lang="de-DE" sz="1400" b="1" dirty="0">
                          <a:solidFill>
                            <a:srgbClr val="000000"/>
                          </a:solidFill>
                          <a:effectLst/>
                          <a:latin typeface="Calibri" charset="0"/>
                          <a:ea typeface="Calibri" charset="0"/>
                          <a:cs typeface="Times New Roman" charset="0"/>
                        </a:rPr>
                        <a:t>Dipol</a:t>
                      </a:r>
                      <a:r>
                        <a:rPr lang="de-DE" sz="1400" dirty="0">
                          <a:solidFill>
                            <a:srgbClr val="000000"/>
                          </a:solidFill>
                          <a:effectLst/>
                          <a:latin typeface="Calibri" charset="0"/>
                          <a:ea typeface="Calibri" charset="0"/>
                          <a:cs typeface="Times New Roman" charset="0"/>
                        </a:rPr>
                        <a:t>. Das bedeutet, dass es innerhalb des Moleküls unterschiedliche Ladungsschwerpunkte gibt, das Molekül ist also </a:t>
                      </a:r>
                      <a:r>
                        <a:rPr lang="de-DE" sz="1400" b="1" dirty="0">
                          <a:solidFill>
                            <a:srgbClr val="000000"/>
                          </a:solidFill>
                          <a:effectLst/>
                          <a:latin typeface="Calibri" charset="0"/>
                          <a:ea typeface="Calibri" charset="0"/>
                          <a:cs typeface="Times New Roman" charset="0"/>
                        </a:rPr>
                        <a:t>polarisiert</a:t>
                      </a:r>
                      <a:r>
                        <a:rPr lang="de-DE" sz="1400" dirty="0">
                          <a:solidFill>
                            <a:srgbClr val="000000"/>
                          </a:solidFill>
                          <a:effectLst/>
                          <a:latin typeface="Calibri" charset="0"/>
                          <a:ea typeface="Calibri" charset="0"/>
                          <a:cs typeface="Times New Roman" charset="0"/>
                        </a:rPr>
                        <a:t>. Das Sauerstoffatom des Wassermoleküls (dunkel dargestellt) ist partial, das heißt zum </a:t>
                      </a:r>
                      <a:r>
                        <a:rPr lang="de-DE" sz="1400" dirty="0" smtClean="0">
                          <a:solidFill>
                            <a:srgbClr val="000000"/>
                          </a:solidFill>
                          <a:effectLst/>
                          <a:latin typeface="Calibri" charset="0"/>
                          <a:ea typeface="Calibri" charset="0"/>
                          <a:cs typeface="Times New Roman" charset="0"/>
                        </a:rPr>
                        <a:t>Teil </a:t>
                      </a:r>
                      <a:r>
                        <a:rPr lang="de-DE" sz="1400" dirty="0">
                          <a:solidFill>
                            <a:srgbClr val="000000"/>
                          </a:solidFill>
                          <a:effectLst/>
                          <a:latin typeface="Calibri" charset="0"/>
                          <a:ea typeface="Calibri" charset="0"/>
                          <a:cs typeface="Times New Roman" charset="0"/>
                        </a:rPr>
                        <a:t>negativ geladen, was durch das Zeichen </a:t>
                      </a:r>
                      <a:r>
                        <a:rPr lang="de-DE" sz="1400" b="1" dirty="0">
                          <a:solidFill>
                            <a:srgbClr val="000000"/>
                          </a:solidFill>
                          <a:effectLst/>
                          <a:latin typeface="Calibri" charset="0"/>
                          <a:ea typeface="Calibri" charset="0"/>
                          <a:cs typeface="Times New Roman" charset="0"/>
                        </a:rPr>
                        <a:t>δ- </a:t>
                      </a:r>
                      <a:r>
                        <a:rPr lang="de-DE" sz="1400" dirty="0">
                          <a:solidFill>
                            <a:srgbClr val="000000"/>
                          </a:solidFill>
                          <a:effectLst/>
                          <a:latin typeface="Calibri" charset="0"/>
                          <a:ea typeface="Calibri" charset="0"/>
                          <a:cs typeface="Times New Roman" charset="0"/>
                        </a:rPr>
                        <a:t>(gelesen: delta minus) verdeutlicht wird. Die Wasserstoffatome des Wassermoleküls (hell dargestellt) sind partial positiv geladen, was man mit dem Zeichen </a:t>
                      </a:r>
                      <a:r>
                        <a:rPr lang="de-DE" sz="1400" b="1" dirty="0">
                          <a:solidFill>
                            <a:srgbClr val="000000"/>
                          </a:solidFill>
                          <a:effectLst/>
                          <a:latin typeface="Calibri" charset="0"/>
                          <a:ea typeface="Calibri" charset="0"/>
                          <a:cs typeface="Times New Roman" charset="0"/>
                        </a:rPr>
                        <a:t>δ+ </a:t>
                      </a:r>
                      <a:r>
                        <a:rPr lang="de-DE" sz="1400" dirty="0">
                          <a:solidFill>
                            <a:srgbClr val="000000"/>
                          </a:solidFill>
                          <a:effectLst/>
                          <a:latin typeface="Calibri" charset="0"/>
                          <a:ea typeface="Calibri" charset="0"/>
                          <a:cs typeface="Times New Roman" charset="0"/>
                        </a:rPr>
                        <a:t>(gelesen: delta plus) kenntlich macht. </a:t>
                      </a:r>
                    </a:p>
                    <a:p>
                      <a:pPr algn="just">
                        <a:lnSpc>
                          <a:spcPct val="100000"/>
                        </a:lnSpc>
                        <a:spcBef>
                          <a:spcPts val="600"/>
                        </a:spcBef>
                        <a:spcAft>
                          <a:spcPts val="600"/>
                        </a:spcAft>
                      </a:pPr>
                      <a:r>
                        <a:rPr lang="de-DE" sz="1400" dirty="0">
                          <a:solidFill>
                            <a:srgbClr val="000000"/>
                          </a:solidFill>
                          <a:effectLst/>
                          <a:latin typeface="Calibri" charset="0"/>
                          <a:ea typeface="Calibri" charset="0"/>
                          <a:cs typeface="Times New Roman" charset="0"/>
                        </a:rPr>
                        <a:t> </a:t>
                      </a:r>
                    </a:p>
                    <a:p>
                      <a:pPr algn="just">
                        <a:lnSpc>
                          <a:spcPct val="100000"/>
                        </a:lnSpc>
                        <a:spcBef>
                          <a:spcPts val="600"/>
                        </a:spcBef>
                        <a:spcAft>
                          <a:spcPts val="600"/>
                        </a:spcAft>
                      </a:pPr>
                      <a:endParaRPr lang="de-DE" sz="1400" dirty="0">
                        <a:solidFill>
                          <a:srgbClr val="000000"/>
                        </a:solidFill>
                        <a:effectLst/>
                        <a:latin typeface="Calibri" charset="0"/>
                        <a:ea typeface="Calibri" charset="0"/>
                        <a:cs typeface="Times New Roman" charset="0"/>
                      </a:endParaRPr>
                    </a:p>
                    <a:p>
                      <a:pPr algn="just">
                        <a:lnSpc>
                          <a:spcPct val="100000"/>
                        </a:lnSpc>
                        <a:spcBef>
                          <a:spcPts val="600"/>
                        </a:spcBef>
                        <a:spcAft>
                          <a:spcPts val="600"/>
                        </a:spcAft>
                      </a:pPr>
                      <a:r>
                        <a:rPr lang="de-DE" sz="1400" dirty="0">
                          <a:solidFill>
                            <a:srgbClr val="000000"/>
                          </a:solidFill>
                          <a:effectLst/>
                          <a:latin typeface="Calibri" charset="0"/>
                          <a:ea typeface="Calibri" charset="0"/>
                          <a:cs typeface="Times New Roman" charset="0"/>
                        </a:rPr>
                        <a:t>Nähern sich Wassermoleküle dem Salzkristall, so ziehen sich die positiv polarisierten Wasserstoffatome des Wassers und die negativ geladenen Anionen im Salzkristall gegenseitig an, während die negativ polarisierten Sauerstoffatome der Wassermoleküle die positiv geladenen Kationen des Salzkristalls anziehen. So kann durch die Anziehungskraft der Wassermoleküle die benötigte Gitterenergie aufgebracht werden, um die Ionen aus dem Ionengitter zu lösen. Dabei umhüllen die Wassermoleküle einzelne Ionen des Salzes (</a:t>
                      </a:r>
                      <a:r>
                        <a:rPr lang="de-DE" sz="1400" b="1" dirty="0">
                          <a:solidFill>
                            <a:srgbClr val="000000"/>
                          </a:solidFill>
                          <a:effectLst/>
                          <a:latin typeface="Calibri" charset="0"/>
                          <a:ea typeface="Calibri" charset="0"/>
                          <a:cs typeface="Times New Roman" charset="0"/>
                        </a:rPr>
                        <a:t>hydratisieren</a:t>
                      </a:r>
                      <a:r>
                        <a:rPr lang="de-DE" sz="1400" dirty="0">
                          <a:solidFill>
                            <a:srgbClr val="000000"/>
                          </a:solidFill>
                          <a:effectLst/>
                          <a:latin typeface="Calibri" charset="0"/>
                          <a:ea typeface="Calibri" charset="0"/>
                          <a:cs typeface="Times New Roman" charset="0"/>
                        </a:rPr>
                        <a:t>) und lösen es so aus dem Kristallgitter heraus. Dies geschieht so lange, bis alle Ionen eines Salzkristalls hydratisiert sind – das Salz ist gelöst. </a:t>
                      </a:r>
                      <a:endParaRPr lang="de-DE" sz="1400" dirty="0">
                        <a:effectLst/>
                        <a:latin typeface="Arial" charset="0"/>
                        <a:ea typeface="Calibri" charset="0"/>
                        <a:cs typeface="Times New Roman" charset="0"/>
                      </a:endParaRPr>
                    </a:p>
                  </a:txBody>
                  <a:tcPr marL="34925" marR="34925" marT="34925" marB="34925">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16" name="Bild3"/>
          <p:cNvPicPr/>
          <p:nvPr/>
        </p:nvPicPr>
        <p:blipFill>
          <a:blip r:embed="rId4" cstate="print">
            <a:extLst>
              <a:ext uri="{28A0092B-C50C-407E-A947-70E740481C1C}">
                <a14:useLocalDpi xmlns:a14="http://schemas.microsoft.com/office/drawing/2010/main"/>
              </a:ext>
            </a:extLst>
          </a:blip>
          <a:stretch>
            <a:fillRect/>
          </a:stretch>
        </p:blipFill>
        <p:spPr bwMode="auto">
          <a:xfrm>
            <a:off x="5887873" y="3203050"/>
            <a:ext cx="1326649" cy="869771"/>
          </a:xfrm>
          <a:prstGeom prst="rect">
            <a:avLst/>
          </a:prstGeom>
          <a:ln>
            <a:noFill/>
          </a:ln>
        </p:spPr>
      </p:pic>
      <p:sp>
        <p:nvSpPr>
          <p:cNvPr id="17" name="Rechteck 16">
            <a:extLst>
              <a:ext uri="{FF2B5EF4-FFF2-40B4-BE49-F238E27FC236}">
                <a16:creationId xmlns:a16="http://schemas.microsoft.com/office/drawing/2014/main" id="{A6D7BF5E-F66B-47B8-BCE5-E2D369C1C03B}"/>
              </a:ext>
            </a:extLst>
          </p:cNvPr>
          <p:cNvSpPr/>
          <p:nvPr/>
        </p:nvSpPr>
        <p:spPr>
          <a:xfrm>
            <a:off x="339435" y="6282137"/>
            <a:ext cx="11482451" cy="434863"/>
          </a:xfrm>
          <a:prstGeom prst="rect">
            <a:avLst/>
          </a:prstGeom>
        </p:spPr>
        <p:txBody>
          <a:bodyPr wrap="square">
            <a:spAutoFit/>
          </a:bodyPr>
          <a:lstStyle/>
          <a:p>
            <a:pPr>
              <a:lnSpc>
                <a:spcPct val="115000"/>
              </a:lnSpc>
              <a:spcAft>
                <a:spcPts val="1000"/>
              </a:spcAft>
              <a:tabLst>
                <a:tab pos="9017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de-DE" sz="1000" dirty="0">
                <a:solidFill>
                  <a:srgbClr val="000000"/>
                </a:solidFill>
                <a:uFill>
                  <a:solidFill>
                    <a:srgbClr val="000000"/>
                  </a:solidFill>
                </a:uFill>
                <a:ea typeface="Arial Unicode MS" panose="020B0604020202020204" pitchFamily="34" charset="-128"/>
                <a:cs typeface="Arial Unicode MS" panose="020B0604020202020204" pitchFamily="34" charset="-128"/>
              </a:rPr>
              <a:t>Quelle: „Auszug aus einem Chemiebuch“: Kölbach, E. (2011). </a:t>
            </a:r>
            <a:r>
              <a:rPr lang="de-DE" sz="1000" i="1" dirty="0">
                <a:solidFill>
                  <a:srgbClr val="000000"/>
                </a:solidFill>
                <a:uFill>
                  <a:solidFill>
                    <a:srgbClr val="000000"/>
                  </a:solidFill>
                </a:uFill>
                <a:ea typeface="Arial Unicode MS" panose="020B0604020202020204" pitchFamily="34" charset="-128"/>
                <a:cs typeface="Arial Unicode MS" panose="020B0604020202020204" pitchFamily="34" charset="-128"/>
              </a:rPr>
              <a:t>Lösungsbeispiele zum Thema Salze.</a:t>
            </a:r>
            <a:r>
              <a:rPr lang="de-DE" sz="1000" dirty="0">
                <a:solidFill>
                  <a:srgbClr val="000000"/>
                </a:solidFill>
                <a:uFill>
                  <a:solidFill>
                    <a:srgbClr val="000000"/>
                  </a:solidFill>
                </a:uFill>
                <a:ea typeface="Arial Unicode MS" panose="020B0604020202020204" pitchFamily="34" charset="-128"/>
                <a:cs typeface="Arial Unicode MS" panose="020B0604020202020204" pitchFamily="34" charset="-128"/>
              </a:rPr>
              <a:t> S. 8. Verfügbar unter </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https://</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www.uni-due.de</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imperia</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/md/</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content</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chemiedidaktik</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ag-sumfleth</a:t>
            </a:r>
            <a:r>
              <a:rPr lang="de-DE" sz="1000" u="sng" dirty="0">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a:t>
            </a:r>
            <a:r>
              <a:rPr lang="de-DE" sz="1000" u="sng" dirty="0" err="1">
                <a:solidFill>
                  <a:srgbClr val="000000"/>
                </a:solidFill>
                <a:uFill>
                  <a:solidFill>
                    <a:srgbClr val="000000"/>
                  </a:solidFill>
                </a:uFill>
                <a:ea typeface="Arial Unicode MS" panose="020B0604020202020204" pitchFamily="34" charset="-128"/>
                <a:cs typeface="Arial Unicode MS" panose="020B0604020202020204" pitchFamily="34" charset="-128"/>
                <a:hlinkClick r:id="rId5"/>
              </a:rPr>
              <a:t>loesungsbeispiele_salze.pdf</a:t>
            </a:r>
            <a:r>
              <a:rPr lang="de-DE" sz="1000" dirty="0">
                <a:solidFill>
                  <a:srgbClr val="000000"/>
                </a:solidFill>
                <a:uFill>
                  <a:solidFill>
                    <a:srgbClr val="000000"/>
                  </a:solidFill>
                </a:uFill>
                <a:ea typeface="Arial Unicode MS" panose="020B0604020202020204" pitchFamily="34" charset="-128"/>
                <a:cs typeface="Arial Unicode MS" panose="020B0604020202020204" pitchFamily="34" charset="-128"/>
              </a:rPr>
              <a:t> [23.03.2021]. Der Auszug wurde von der QUA-LiS NRW </a:t>
            </a:r>
            <a:r>
              <a:rPr lang="de-DE" sz="1000" dirty="0" err="1">
                <a:solidFill>
                  <a:srgbClr val="000000"/>
                </a:solidFill>
                <a:uFill>
                  <a:solidFill>
                    <a:srgbClr val="000000"/>
                  </a:solidFill>
                </a:uFill>
                <a:ea typeface="Arial Unicode MS" panose="020B0604020202020204" pitchFamily="34" charset="-128"/>
                <a:cs typeface="Arial Unicode MS" panose="020B0604020202020204" pitchFamily="34" charset="-128"/>
              </a:rPr>
              <a:t>angepasst</a:t>
            </a:r>
            <a:r>
              <a:rPr lang="de-DE" sz="1000" dirty="0">
                <a:solidFill>
                  <a:srgbClr val="000000"/>
                </a:solidFill>
                <a:uFill>
                  <a:solidFill>
                    <a:srgbClr val="000000"/>
                  </a:solidFill>
                </a:uFill>
                <a:ea typeface="Arial Unicode MS" panose="020B0604020202020204" pitchFamily="34" charset="-128"/>
                <a:cs typeface="Arial Unicode MS" panose="020B0604020202020204" pitchFamily="34" charset="-128"/>
              </a:rPr>
              <a:t>.</a:t>
            </a:r>
            <a:endParaRPr lang="de-DE" sz="1100" dirty="0">
              <a:solidFill>
                <a:srgbClr val="000000"/>
              </a:solidFill>
              <a:uFill>
                <a:solidFill>
                  <a:srgbClr val="000000"/>
                </a:solidFill>
              </a:uFill>
              <a:latin typeface="Helvetica"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222820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buNone/>
            </a:pPr>
            <a:r>
              <a:rPr lang="de-DE" sz="1800" b="1" dirty="0">
                <a:latin typeface="+mn-lt"/>
              </a:rPr>
              <a:t>Aufgabe 2: </a:t>
            </a:r>
            <a:r>
              <a:rPr lang="de-DE" sz="1800" dirty="0">
                <a:latin typeface="+mn-lt"/>
              </a:rPr>
              <a:t>Wie kann man sich ein gelöstes Salz auf Teilchenebene vorstellen? Fertige eine Zeichnung an, welche die Zusammenhänge verdeutlicht, die im Auszug beschrieben sind. </a:t>
            </a:r>
            <a:endParaRPr lang="de-DE" sz="1800" b="1" dirty="0">
              <a:latin typeface="+mn-lt"/>
            </a:endParaRPr>
          </a:p>
          <a:p>
            <a:endParaRPr lang="de-DE" sz="1800" dirty="0"/>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8" name="Textfeld 232"/>
          <p:cNvSpPr txBox="1"/>
          <p:nvPr/>
        </p:nvSpPr>
        <p:spPr>
          <a:xfrm>
            <a:off x="4990898" y="609823"/>
            <a:ext cx="410230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559840210"/>
              </p:ext>
            </p:extLst>
          </p:nvPr>
        </p:nvGraphicFramePr>
        <p:xfrm>
          <a:off x="2305749" y="2334598"/>
          <a:ext cx="7580501" cy="3642869"/>
        </p:xfrm>
        <a:graphic>
          <a:graphicData uri="http://schemas.openxmlformats.org/drawingml/2006/table">
            <a:tbl>
              <a:tblPr firstRow="1" firstCol="1" bandRow="1"/>
              <a:tblGrid>
                <a:gridCol w="7580501">
                  <a:extLst>
                    <a:ext uri="{9D8B030D-6E8A-4147-A177-3AD203B41FA5}">
                      <a16:colId xmlns:a16="http://schemas.microsoft.com/office/drawing/2014/main" val="20000"/>
                    </a:ext>
                  </a:extLst>
                </a:gridCol>
              </a:tblGrid>
              <a:tr h="3642869">
                <a:tc>
                  <a:txBody>
                    <a:bodyPr/>
                    <a:lstStyle/>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p>
                      <a:pPr algn="just">
                        <a:spcAft>
                          <a:spcPts val="0"/>
                        </a:spcAft>
                      </a:pPr>
                      <a:r>
                        <a:rPr lang="de-DE" sz="11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15" name="Interaktive Schaltfläche: Anpassen 14">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1464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3: </a:t>
            </a:r>
            <a:r>
              <a:rPr lang="de-DE" sz="1800" b="1" dirty="0" smtClean="0">
                <a:latin typeface="+mn-lt"/>
              </a:rPr>
              <a:t>Calciumcarbonat </a:t>
            </a:r>
            <a:r>
              <a:rPr lang="de-DE" sz="1800" b="1" dirty="0">
                <a:latin typeface="+mn-lt"/>
              </a:rPr>
              <a:t>– löslich oder nicht?</a:t>
            </a:r>
          </a:p>
          <a:p>
            <a:pPr marL="0" indent="0">
              <a:lnSpc>
                <a:spcPct val="100000"/>
              </a:lnSpc>
              <a:spcBef>
                <a:spcPts val="600"/>
              </a:spcBef>
              <a:spcAft>
                <a:spcPts val="600"/>
              </a:spcAft>
              <a:buNone/>
            </a:pPr>
            <a:r>
              <a:rPr lang="de-DE" sz="1800" dirty="0" smtClean="0">
                <a:latin typeface="+mn-lt"/>
              </a:rPr>
              <a:t>Jonas </a:t>
            </a:r>
            <a:r>
              <a:rPr lang="de-DE" sz="1800" dirty="0">
                <a:latin typeface="+mn-lt"/>
              </a:rPr>
              <a:t>und Anna untersuchen in ihrem Chemieunterricht die Löslichkeit von </a:t>
            </a:r>
            <a:r>
              <a:rPr lang="de-DE" sz="1800" b="1" dirty="0">
                <a:latin typeface="+mn-lt"/>
              </a:rPr>
              <a:t>Calciumcarbonat (CaCO</a:t>
            </a:r>
            <a:r>
              <a:rPr lang="de-DE" sz="1800" b="1" baseline="-25000" dirty="0">
                <a:latin typeface="+mn-lt"/>
              </a:rPr>
              <a:t>3</a:t>
            </a:r>
            <a:r>
              <a:rPr lang="de-DE" sz="1800" b="1" dirty="0">
                <a:latin typeface="+mn-lt"/>
              </a:rPr>
              <a:t>)</a:t>
            </a:r>
            <a:r>
              <a:rPr lang="de-DE" sz="1800" dirty="0">
                <a:latin typeface="+mn-lt"/>
              </a:rPr>
              <a:t>, das sie auch unter dem Namen Kalk kennen. Anna gibt eine Spatelspitze ihrer Calciumcarbonat-Probe in das Reagenzglas mit Wasser und schüttelt kräftig. Doch es passiert nichts, die Menge an Calciumcarbonat am Boden des Reagenzglases hat sich kaum verändert. Die beiden versuchen es nochmal und nochmal, doch immer wieder kommen sie zum gleichen Ergebnis: Calciumcarbonat lässt sich einfach nicht in Wasser lösen. „Ist Calciumcarbonat etwa kein Salz?“, fragen sich die beiden.</a:t>
            </a:r>
          </a:p>
          <a:p>
            <a:pPr marL="0" indent="0">
              <a:lnSpc>
                <a:spcPct val="100000"/>
              </a:lnSpc>
              <a:spcBef>
                <a:spcPts val="600"/>
              </a:spcBef>
              <a:spcAft>
                <a:spcPts val="600"/>
              </a:spcAft>
              <a:buNone/>
            </a:pPr>
            <a:r>
              <a:rPr lang="de-DE" sz="1800" dirty="0">
                <a:latin typeface="+mn-lt"/>
              </a:rPr>
              <a:t>Weshalb ist Calciumcarbonat fast gar nicht in Wasser löslich? Erkläre die schlechte Löslichkeit von Calciumcarbonat im Wasser mit Hilfe des Auszugs aus dem Chemiebuch und der Lösungen zu Aufgabe 1.</a:t>
            </a: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8" name="Textfeld 232"/>
          <p:cNvSpPr txBox="1"/>
          <p:nvPr/>
        </p:nvSpPr>
        <p:spPr>
          <a:xfrm>
            <a:off x="4736898" y="620448"/>
            <a:ext cx="397530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707007" y="4164965"/>
            <a:ext cx="10093808" cy="1477328"/>
          </a:xfrm>
          <a:prstGeom prst="rect">
            <a:avLst/>
          </a:prstGeom>
        </p:spPr>
        <p:txBody>
          <a:bodyPr wrap="square">
            <a:spAutoFit/>
          </a:bodyPr>
          <a:lstStyle/>
          <a:p>
            <a:pPr>
              <a:lnSpc>
                <a:spcPct val="125000"/>
              </a:lnSpc>
              <a:spcBef>
                <a:spcPts val="600"/>
              </a:spcBef>
              <a:spcAft>
                <a:spcPts val="600"/>
              </a:spcAft>
            </a:pPr>
            <a:r>
              <a:rPr lang="de-DE"/>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de-DE" dirty="0"/>
          </a:p>
        </p:txBody>
      </p:sp>
      <p:sp>
        <p:nvSpPr>
          <p:cNvPr id="15"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Bild1">
            <a:extLst>
              <a:ext uri="{FF2B5EF4-FFF2-40B4-BE49-F238E27FC236}">
                <a16:creationId xmlns:a16="http://schemas.microsoft.com/office/drawing/2014/main" id="{425AAA07-0673-43C2-8559-8D3AAFBB336E}"/>
              </a:ext>
            </a:extLst>
          </p:cNvPr>
          <p:cNvPicPr>
            <a:picLocks noChangeAspect="1"/>
          </p:cNvPicPr>
          <p:nvPr/>
        </p:nvPicPr>
        <p:blipFill>
          <a:blip r:embed="rId6" cstate="print">
            <a:grayscl/>
            <a:extLst>
              <a:ext uri="{28A0092B-C50C-407E-A947-70E740481C1C}">
                <a14:useLocalDpi xmlns:a14="http://schemas.microsoft.com/office/drawing/2010/main"/>
              </a:ext>
            </a:extLst>
          </a:blip>
          <a:stretch>
            <a:fillRect/>
          </a:stretch>
        </p:blipFill>
        <p:spPr bwMode="auto">
          <a:xfrm>
            <a:off x="909380" y="5642293"/>
            <a:ext cx="390525" cy="415925"/>
          </a:xfrm>
          <a:prstGeom prst="rect">
            <a:avLst/>
          </a:prstGeom>
        </p:spPr>
      </p:pic>
      <p:sp>
        <p:nvSpPr>
          <p:cNvPr id="17" name="Textfeld 16">
            <a:extLst>
              <a:ext uri="{FF2B5EF4-FFF2-40B4-BE49-F238E27FC236}">
                <a16:creationId xmlns:a16="http://schemas.microsoft.com/office/drawing/2014/main" id="{E8DEB4F2-128C-47EB-848A-82A6E269154F}"/>
              </a:ext>
            </a:extLst>
          </p:cNvPr>
          <p:cNvSpPr txBox="1"/>
          <p:nvPr/>
        </p:nvSpPr>
        <p:spPr>
          <a:xfrm>
            <a:off x="1431098" y="5600379"/>
            <a:ext cx="3138055" cy="461665"/>
          </a:xfrm>
          <a:prstGeom prst="rect">
            <a:avLst/>
          </a:prstGeom>
          <a:noFill/>
        </p:spPr>
        <p:txBody>
          <a:bodyPr wrap="square">
            <a:spAutoFit/>
          </a:bodyPr>
          <a:lstStyle/>
          <a:p>
            <a:pPr indent="449580"/>
            <a:r>
              <a:rPr lang="de-DE" sz="1200" dirty="0">
                <a:effectLst/>
                <a:latin typeface="Arial" panose="020B0604020202020204" pitchFamily="34" charset="0"/>
                <a:ea typeface="Calibri" panose="020F0502020204030204" pitchFamily="34" charset="0"/>
                <a:cs typeface="Calibri" panose="020F0502020204030204" pitchFamily="34" charset="0"/>
              </a:rPr>
              <a:t>Überprüfe, ob du dein Ziel erreicht hast, indem du mit der Lösung vergleichst.</a:t>
            </a:r>
          </a:p>
        </p:txBody>
      </p:sp>
      <p:pic>
        <p:nvPicPr>
          <p:cNvPr id="12" name="Bild 8">
            <a:extLst>
              <a:ext uri="{FF2B5EF4-FFF2-40B4-BE49-F238E27FC236}">
                <a16:creationId xmlns:a16="http://schemas.microsoft.com/office/drawing/2014/main" id="{7BE907D8-D368-4FE8-B04A-C7C2F5880083}"/>
              </a:ext>
            </a:extLst>
          </p:cNvPr>
          <p:cNvPicPr/>
          <p:nvPr/>
        </p:nvPicPr>
        <p:blipFill>
          <a:blip r:embed="rId7">
            <a:grayscl/>
            <a:extLst>
              <a:ext uri="{28A0092B-C50C-407E-A947-70E740481C1C}">
                <a14:useLocalDpi xmlns:a14="http://schemas.microsoft.com/office/drawing/2010/main"/>
              </a:ext>
            </a:extLst>
          </a:blip>
          <a:srcRect/>
          <a:stretch>
            <a:fillRect/>
          </a:stretch>
        </p:blipFill>
        <p:spPr bwMode="auto">
          <a:xfrm>
            <a:off x="4675407" y="5659483"/>
            <a:ext cx="396240" cy="390525"/>
          </a:xfrm>
          <a:prstGeom prst="rect">
            <a:avLst/>
          </a:prstGeom>
          <a:noFill/>
          <a:ln w="9525">
            <a:noFill/>
            <a:miter lim="800000"/>
            <a:headEnd/>
            <a:tailEnd/>
          </a:ln>
        </p:spPr>
      </p:pic>
      <p:sp>
        <p:nvSpPr>
          <p:cNvPr id="21" name="Textfeld 20">
            <a:extLst>
              <a:ext uri="{FF2B5EF4-FFF2-40B4-BE49-F238E27FC236}">
                <a16:creationId xmlns:a16="http://schemas.microsoft.com/office/drawing/2014/main" id="{BA498464-1905-49B9-A398-2BF8F4E4D5E5}"/>
              </a:ext>
            </a:extLst>
          </p:cNvPr>
          <p:cNvSpPr txBox="1"/>
          <p:nvPr/>
        </p:nvSpPr>
        <p:spPr>
          <a:xfrm>
            <a:off x="5255209" y="5620325"/>
            <a:ext cx="5278583" cy="646331"/>
          </a:xfrm>
          <a:prstGeom prst="rect">
            <a:avLst/>
          </a:prstGeom>
          <a:noFill/>
        </p:spPr>
        <p:txBody>
          <a:bodyPr wrap="square">
            <a:spAutoFit/>
          </a:bodyPr>
          <a:lstStyle/>
          <a:p>
            <a:pPr algn="just"/>
            <a:r>
              <a:rPr lang="de-DE" sz="1200" dirty="0">
                <a:effectLst/>
                <a:latin typeface="Arial" panose="020B0604020202020204" pitchFamily="34" charset="0"/>
                <a:ea typeface="Calibri" panose="020F0502020204030204" pitchFamily="34" charset="0"/>
                <a:cs typeface="Calibri" panose="020F0502020204030204" pitchFamily="34" charset="0"/>
              </a:rPr>
              <a:t>Ergänze gegebenenfalls deinen Text und reagiere auf deine Fehler und verbessere sie.</a:t>
            </a:r>
          </a:p>
          <a:p>
            <a:pPr indent="449580" algn="just"/>
            <a:r>
              <a:rPr lang="de-DE" sz="1200" dirty="0">
                <a:effectLst/>
                <a:latin typeface="Arial" panose="020B060402020202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141312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144</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sp>
        <p:nvSpPr>
          <p:cNvPr id="11" name="Textfeld 232">
            <a:extLst>
              <a:ext uri="{FF2B5EF4-FFF2-40B4-BE49-F238E27FC236}">
                <a16:creationId xmlns:a16="http://schemas.microsoft.com/office/drawing/2014/main" id="{FF62F51F-09B8-45BA-90F3-A2CEF7D844C9}"/>
              </a:ext>
            </a:extLst>
          </p:cNvPr>
          <p:cNvSpPr txBox="1"/>
          <p:nvPr/>
        </p:nvSpPr>
        <p:spPr>
          <a:xfrm>
            <a:off x="4697628" y="609822"/>
            <a:ext cx="401457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723C3EEA-870B-4A0A-BCAF-4B3FA25A0C14}"/>
              </a:ext>
            </a:extLst>
          </p:cNvPr>
          <p:cNvPicPr>
            <a:picLocks noChangeAspect="1"/>
          </p:cNvPicPr>
          <p:nvPr/>
        </p:nvPicPr>
        <p:blipFill>
          <a:blip r:embed="rId4"/>
          <a:stretch>
            <a:fillRect/>
          </a:stretch>
        </p:blipFill>
        <p:spPr>
          <a:xfrm>
            <a:off x="11074077" y="5185400"/>
            <a:ext cx="704536" cy="914219"/>
          </a:xfrm>
          <a:prstGeom prst="rect">
            <a:avLst/>
          </a:prstGeom>
        </p:spPr>
      </p:pic>
    </p:spTree>
    <p:extLst>
      <p:ext uri="{BB962C8B-B14F-4D97-AF65-F5344CB8AC3E}">
        <p14:creationId xmlns:p14="http://schemas.microsoft.com/office/powerpoint/2010/main" val="10531976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633846" y="1444477"/>
            <a:ext cx="6863196" cy="2387600"/>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de-DE" sz="6000" dirty="0" smtClean="0">
                <a:latin typeface="+mj-lt"/>
              </a:rPr>
              <a:t>Milestone 3</a:t>
            </a:r>
            <a:br>
              <a:rPr lang="de-DE" sz="6000" dirty="0" smtClean="0">
                <a:latin typeface="+mj-lt"/>
              </a:rPr>
            </a:br>
            <a:r>
              <a:rPr lang="de-DE" sz="4800" b="1" dirty="0" smtClean="0">
                <a:latin typeface="+mj-lt"/>
              </a:rPr>
              <a:t>Salze – Nomenklatur und Verhältnisformeln</a:t>
            </a:r>
            <a:endParaRPr lang="de-DE" sz="4800" b="1" dirty="0">
              <a:latin typeface="+mj-lt"/>
            </a:endParaRPr>
          </a:p>
        </p:txBody>
      </p:sp>
      <p:pic>
        <p:nvPicPr>
          <p:cNvPr id="10" name="Grafik 9"/>
          <p:cNvPicPr>
            <a:picLocks noChangeAspect="1"/>
          </p:cNvPicPr>
          <p:nvPr/>
        </p:nvPicPr>
        <p:blipFill>
          <a:blip r:embed="rId2"/>
          <a:stretch>
            <a:fillRect/>
          </a:stretch>
        </p:blipFill>
        <p:spPr>
          <a:xfrm>
            <a:off x="7294414" y="632371"/>
            <a:ext cx="4155335" cy="5301899"/>
          </a:xfrm>
          <a:prstGeom prst="rect">
            <a:avLst/>
          </a:prstGeom>
        </p:spPr>
      </p:pic>
      <p:sp>
        <p:nvSpPr>
          <p:cNvPr id="6" name="Untertitel 2"/>
          <p:cNvSpPr txBox="1">
            <a:spLocks/>
          </p:cNvSpPr>
          <p:nvPr/>
        </p:nvSpPr>
        <p:spPr>
          <a:xfrm>
            <a:off x="633847" y="4806249"/>
            <a:ext cx="6863195" cy="8183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mtClean="0">
                <a:latin typeface="+mn-lt"/>
              </a:rPr>
              <a:t>Elektroneutralität, Verhältnisformel </a:t>
            </a:r>
            <a:endParaRPr lang="de-DE" dirty="0">
              <a:latin typeface="+mn-lt"/>
            </a:endParaRPr>
          </a:p>
        </p:txBody>
      </p:sp>
    </p:spTree>
    <p:extLst>
      <p:ext uri="{BB962C8B-B14F-4D97-AF65-F5344CB8AC3E}">
        <p14:creationId xmlns:p14="http://schemas.microsoft.com/office/powerpoint/2010/main" val="152433644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146</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Benennung von Salzen </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Arbeitsabschnitt 1</a:t>
            </a:r>
          </a:p>
        </p:txBody>
      </p:sp>
      <p:pic>
        <p:nvPicPr>
          <p:cNvPr id="10" name="Grafik 9">
            <a:hlinkClick r:id="rId3" action="ppaction://hlinksldjump"/>
            <a:extLst>
              <a:ext uri="{FF2B5EF4-FFF2-40B4-BE49-F238E27FC236}">
                <a16:creationId xmlns:a16="http://schemas.microsoft.com/office/drawing/2014/main" id="{0751282F-C1BD-46F3-A8F7-E59ACC9A79B5}"/>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3116047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147</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3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473919" y="603522"/>
            <a:ext cx="588898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
        <p:nvSpPr>
          <p:cNvPr id="18" name="Untertitel 2">
            <a:extLst>
              <a:ext uri="{FF2B5EF4-FFF2-40B4-BE49-F238E27FC236}">
                <a16:creationId xmlns:a16="http://schemas.microsoft.com/office/drawing/2014/main" id="{E777498B-4CAE-4E4A-AA53-94725DF4509A}"/>
              </a:ext>
            </a:extLst>
          </p:cNvPr>
          <p:cNvSpPr txBox="1">
            <a:spLocks/>
          </p:cNvSpPr>
          <p:nvPr/>
        </p:nvSpPr>
        <p:spPr>
          <a:xfrm>
            <a:off x="838200" y="1461018"/>
            <a:ext cx="10288714" cy="486606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500"/>
              </a:spcBef>
              <a:buNone/>
            </a:pPr>
            <a:r>
              <a:rPr lang="de-DE" sz="5000" b="1" dirty="0">
                <a:latin typeface="+mn-lt"/>
              </a:rPr>
              <a:t>Hinweise für Lehrerinnen und Lehrer im Präsenzunterricht </a:t>
            </a:r>
          </a:p>
          <a:p>
            <a:pPr marL="0" indent="0">
              <a:lnSpc>
                <a:spcPct val="110000"/>
              </a:lnSpc>
              <a:spcBef>
                <a:spcPts val="500"/>
              </a:spcBef>
              <a:buNone/>
            </a:pPr>
            <a:r>
              <a:rPr lang="de-DE" sz="3800" b="1" dirty="0">
                <a:latin typeface="+mn-lt"/>
              </a:rPr>
              <a:t>(vgl. Unterrichtsverlauf Milestone 3: Nomenklatur und </a:t>
            </a:r>
            <a:r>
              <a:rPr lang="de-DE" sz="3800" b="1" dirty="0" smtClean="0">
                <a:latin typeface="+mn-lt"/>
              </a:rPr>
              <a:t>Verhältnisformeln)</a:t>
            </a:r>
            <a:r>
              <a:rPr lang="de-DE" sz="3800" b="1" dirty="0">
                <a:latin typeface="+mn-lt"/>
              </a:rPr>
              <a:t/>
            </a:r>
            <a:br>
              <a:rPr lang="de-DE" sz="3800" b="1" dirty="0">
                <a:latin typeface="+mn-lt"/>
              </a:rPr>
            </a:br>
            <a:endParaRPr lang="de-DE" sz="3800" b="1" dirty="0">
              <a:latin typeface="+mn-lt"/>
            </a:endParaRPr>
          </a:p>
          <a:p>
            <a:pPr>
              <a:lnSpc>
                <a:spcPct val="110000"/>
              </a:lnSpc>
              <a:spcBef>
                <a:spcPts val="500"/>
              </a:spcBef>
              <a:buFont typeface="Wingdings" panose="05000000000000000000" pitchFamily="2" charset="2"/>
              <a:buChar char="Ø"/>
            </a:pPr>
            <a:r>
              <a:rPr lang="de-DE" sz="3800" dirty="0">
                <a:latin typeface="+mn-lt"/>
              </a:rPr>
              <a:t>Nach dem gemeinsamen Einstieg wird die </a:t>
            </a:r>
            <a:r>
              <a:rPr lang="de-DE" sz="3800" b="1" dirty="0">
                <a:latin typeface="+mn-lt"/>
              </a:rPr>
              <a:t>Aneignungsphase</a:t>
            </a:r>
            <a:r>
              <a:rPr lang="de-DE" sz="3800" dirty="0">
                <a:latin typeface="+mn-lt"/>
              </a:rPr>
              <a:t> in Einzelarbeit durchgeführt. In der schrittweisen Auswertung der einzelnen Aufgaben werden die Etiketten mit einbezogen. Die Lösungen hierzu sind hier nur für die Lehrkraft vorgesehen. Die anschließende </a:t>
            </a:r>
            <a:r>
              <a:rPr lang="de-DE" sz="3800" b="1" dirty="0">
                <a:latin typeface="+mn-lt"/>
              </a:rPr>
              <a:t>Ergebnissicherung</a:t>
            </a:r>
            <a:r>
              <a:rPr lang="de-DE" sz="3800" dirty="0">
                <a:latin typeface="+mn-lt"/>
              </a:rPr>
              <a:t> findet im gemeinsamen Unterrichtsgespräch statt. Erst dann kann die </a:t>
            </a:r>
            <a:r>
              <a:rPr lang="de-DE" sz="3800" b="1" dirty="0">
                <a:latin typeface="+mn-lt"/>
              </a:rPr>
              <a:t>Basisübung</a:t>
            </a:r>
            <a:r>
              <a:rPr lang="de-DE" sz="3800" dirty="0">
                <a:latin typeface="+mn-lt"/>
              </a:rPr>
              <a:t> von den Schülerinnen und </a:t>
            </a:r>
            <a:r>
              <a:rPr lang="de-DE" sz="3800" dirty="0" smtClean="0">
                <a:latin typeface="+mn-lt"/>
              </a:rPr>
              <a:t>Schülern </a:t>
            </a:r>
            <a:r>
              <a:rPr lang="de-DE" sz="3800" dirty="0">
                <a:latin typeface="+mn-lt"/>
              </a:rPr>
              <a:t>selbstständig bearbeitet werden.</a:t>
            </a:r>
          </a:p>
          <a:p>
            <a:pPr>
              <a:lnSpc>
                <a:spcPct val="110000"/>
              </a:lnSpc>
              <a:spcBef>
                <a:spcPts val="500"/>
              </a:spcBef>
              <a:buFont typeface="Wingdings" panose="05000000000000000000" pitchFamily="2" charset="2"/>
              <a:buChar char="Ø"/>
            </a:pPr>
            <a:r>
              <a:rPr lang="de-DE" sz="3800" dirty="0">
                <a:latin typeface="+mn-lt"/>
              </a:rPr>
              <a:t>Zur Vorbereitung der Aneignungsphase:</a:t>
            </a:r>
          </a:p>
          <a:p>
            <a:pPr lvl="1">
              <a:lnSpc>
                <a:spcPct val="110000"/>
              </a:lnSpc>
            </a:pPr>
            <a:r>
              <a:rPr lang="de-DE" sz="2700" kern="150" dirty="0">
                <a:effectLst/>
                <a:latin typeface="+mn-lt"/>
                <a:ea typeface="Calibri" panose="020F0502020204030204" pitchFamily="34" charset="0"/>
                <a:cs typeface="Tahoma" panose="020B0604030504040204" pitchFamily="34" charset="0"/>
              </a:rPr>
              <a:t>Die Schülerinnen und Schüler werden in der vorangegangenen Stunde </a:t>
            </a:r>
            <a:r>
              <a:rPr lang="de-DE" sz="2700" kern="150" dirty="0" smtClean="0">
                <a:effectLst/>
                <a:latin typeface="+mn-lt"/>
                <a:ea typeface="Calibri" panose="020F0502020204030204" pitchFamily="34" charset="0"/>
                <a:cs typeface="Tahoma" panose="020B0604030504040204" pitchFamily="34" charset="0"/>
              </a:rPr>
              <a:t>aufgefordert, </a:t>
            </a:r>
            <a:r>
              <a:rPr lang="de-DE" sz="2700" kern="150" dirty="0">
                <a:effectLst/>
                <a:latin typeface="+mn-lt"/>
                <a:ea typeface="Calibri" panose="020F0502020204030204" pitchFamily="34" charset="0"/>
                <a:cs typeface="Tahoma" panose="020B0604030504040204" pitchFamily="34" charset="0"/>
              </a:rPr>
              <a:t>Etiketten von Mineralwasserflaschen mitzubringen. </a:t>
            </a:r>
          </a:p>
          <a:p>
            <a:pPr lvl="1">
              <a:lnSpc>
                <a:spcPct val="110000"/>
              </a:lnSpc>
            </a:pPr>
            <a:r>
              <a:rPr lang="de-DE" sz="2700" kern="150" dirty="0">
                <a:effectLst/>
                <a:latin typeface="+mn-lt"/>
                <a:ea typeface="Calibri" panose="020F0502020204030204" pitchFamily="34" charset="0"/>
                <a:cs typeface="Tahoma" panose="020B0604030504040204" pitchFamily="34" charset="0"/>
              </a:rPr>
              <a:t>Alternative: Folie „Etikett eines Mineralwassers“</a:t>
            </a:r>
            <a:endParaRPr lang="de-DE" sz="2700" dirty="0">
              <a:latin typeface="+mn-lt"/>
            </a:endParaRPr>
          </a:p>
          <a:p>
            <a:pPr lvl="1">
              <a:lnSpc>
                <a:spcPct val="110000"/>
              </a:lnSpc>
            </a:pPr>
            <a:r>
              <a:rPr lang="de-DE" sz="2700" dirty="0" smtClean="0">
                <a:latin typeface="+mn-lt"/>
              </a:rPr>
              <a:t>Hinweiskarte </a:t>
            </a:r>
            <a:r>
              <a:rPr lang="de-DE" sz="2700" dirty="0">
                <a:latin typeface="+mn-lt"/>
              </a:rPr>
              <a:t>gegebenfalls für die </a:t>
            </a:r>
            <a:r>
              <a:rPr lang="de-DE" sz="2700" dirty="0" smtClean="0">
                <a:latin typeface="+mn-lt"/>
              </a:rPr>
              <a:t>Schülerinnen und Schüler </a:t>
            </a:r>
            <a:r>
              <a:rPr lang="de-DE" sz="2700" dirty="0">
                <a:latin typeface="+mn-lt"/>
              </a:rPr>
              <a:t>bereitlegen</a:t>
            </a:r>
          </a:p>
          <a:p>
            <a:pPr>
              <a:lnSpc>
                <a:spcPct val="110000"/>
              </a:lnSpc>
              <a:spcBef>
                <a:spcPts val="500"/>
              </a:spcBef>
              <a:buFont typeface="Wingdings" panose="05000000000000000000" pitchFamily="2" charset="2"/>
              <a:buChar char="Ø"/>
            </a:pPr>
            <a:r>
              <a:rPr lang="de-DE" sz="3800" dirty="0">
                <a:latin typeface="+mn-lt"/>
              </a:rPr>
              <a:t>Zur Basisübung:</a:t>
            </a:r>
          </a:p>
          <a:p>
            <a:pPr lvl="1">
              <a:lnSpc>
                <a:spcPct val="110000"/>
              </a:lnSpc>
            </a:pPr>
            <a:r>
              <a:rPr lang="de-DE" sz="2700" dirty="0">
                <a:latin typeface="+mn-lt"/>
              </a:rPr>
              <a:t>Hinweiskarten und Würfel bereitlegen</a:t>
            </a:r>
          </a:p>
          <a:p>
            <a:pPr>
              <a:lnSpc>
                <a:spcPct val="110000"/>
              </a:lnSpc>
              <a:spcBef>
                <a:spcPts val="500"/>
              </a:spcBef>
              <a:buFont typeface="Wingdings" panose="05000000000000000000" pitchFamily="2" charset="2"/>
              <a:buChar char="Ø"/>
            </a:pPr>
            <a:r>
              <a:rPr lang="de-DE" sz="2400" dirty="0">
                <a:latin typeface="+mn-lt"/>
              </a:rPr>
              <a:t> </a:t>
            </a:r>
            <a:r>
              <a:rPr lang="de-DE" sz="3800" dirty="0">
                <a:latin typeface="+mn-lt"/>
              </a:rPr>
              <a:t>Zur Vorbereitung der Individuellen Übung:</a:t>
            </a:r>
          </a:p>
          <a:p>
            <a:pPr lvl="1">
              <a:lnSpc>
                <a:spcPct val="110000"/>
              </a:lnSpc>
            </a:pPr>
            <a:r>
              <a:rPr lang="de-DE" sz="2700" kern="150" dirty="0">
                <a:latin typeface="+mn-lt"/>
                <a:cs typeface="Tahoma" panose="020B0604030504040204" pitchFamily="34" charset="0"/>
              </a:rPr>
              <a:t>Ionfix-Spielkarten auslegen</a:t>
            </a:r>
          </a:p>
          <a:p>
            <a:pPr lvl="1">
              <a:lnSpc>
                <a:spcPct val="110000"/>
              </a:lnSpc>
            </a:pPr>
            <a:r>
              <a:rPr lang="de-DE" sz="2700" kern="150" dirty="0">
                <a:latin typeface="+mn-lt"/>
                <a:cs typeface="Tahoma" panose="020B0604030504040204" pitchFamily="34" charset="0"/>
              </a:rPr>
              <a:t>Leporello-Spielkarten auslegen</a:t>
            </a:r>
          </a:p>
          <a:p>
            <a:pPr>
              <a:lnSpc>
                <a:spcPct val="110000"/>
              </a:lnSpc>
              <a:spcBef>
                <a:spcPts val="500"/>
              </a:spcBef>
              <a:buFont typeface="Wingdings" panose="05000000000000000000" pitchFamily="2" charset="2"/>
              <a:buChar char="Ø"/>
            </a:pPr>
            <a:r>
              <a:rPr lang="de-DE" sz="3800" dirty="0">
                <a:latin typeface="+mn-lt"/>
              </a:rPr>
              <a:t>Zur Evaluation kann „AB 8 – </a:t>
            </a:r>
            <a:r>
              <a:rPr lang="de-DE" sz="3800" dirty="0" smtClean="0">
                <a:latin typeface="+mn-lt"/>
              </a:rPr>
              <a:t>Evaluation“ </a:t>
            </a:r>
            <a:r>
              <a:rPr lang="de-DE" sz="3800" dirty="0">
                <a:latin typeface="+mn-lt"/>
              </a:rPr>
              <a:t>aus dem „analogen“ Material als schriftliche Übung zur Leistungsbewertung genutzt werden.</a:t>
            </a:r>
          </a:p>
        </p:txBody>
      </p:sp>
    </p:spTree>
    <p:extLst>
      <p:ext uri="{BB962C8B-B14F-4D97-AF65-F5344CB8AC3E}">
        <p14:creationId xmlns:p14="http://schemas.microsoft.com/office/powerpoint/2010/main" val="266317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148</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3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441033" y="603753"/>
            <a:ext cx="601578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Nomenklatur und Verhältnisformel</a:t>
            </a:r>
            <a:endParaRPr lang="de-DE"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838200" y="1550346"/>
            <a:ext cx="10515601" cy="1601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b="1" dirty="0">
                <a:latin typeface="+mn-lt"/>
              </a:rPr>
              <a:t>Hinweise für Schülerinnen und Schüler im Präsenzunterricht </a:t>
            </a:r>
          </a:p>
          <a:p>
            <a:pPr>
              <a:lnSpc>
                <a:spcPct val="100000"/>
              </a:lnSpc>
              <a:buFont typeface="Wingdings" panose="05000000000000000000" pitchFamily="2" charset="2"/>
              <a:buChar char="Ø"/>
            </a:pPr>
            <a:r>
              <a:rPr lang="de-DE" sz="1800" dirty="0">
                <a:latin typeface="+mn-lt"/>
              </a:rPr>
              <a:t>In der </a:t>
            </a:r>
            <a:r>
              <a:rPr lang="de-DE" sz="1800" b="1" dirty="0">
                <a:latin typeface="+mn-lt"/>
              </a:rPr>
              <a:t>Aneignungsphase</a:t>
            </a:r>
            <a:r>
              <a:rPr lang="de-DE" sz="1800" dirty="0">
                <a:latin typeface="+mn-lt"/>
              </a:rPr>
              <a:t> liegt für eine Aufgabe eine </a:t>
            </a:r>
            <a:r>
              <a:rPr lang="de-DE" sz="1800" dirty="0" smtClean="0">
                <a:latin typeface="+mn-lt"/>
              </a:rPr>
              <a:t>Hinweiskarte </a:t>
            </a:r>
            <a:r>
              <a:rPr lang="de-DE" sz="1800" dirty="0">
                <a:latin typeface="+mn-lt"/>
              </a:rPr>
              <a:t>aus.</a:t>
            </a:r>
          </a:p>
          <a:p>
            <a:pPr>
              <a:lnSpc>
                <a:spcPct val="100000"/>
              </a:lnSpc>
              <a:buFont typeface="Wingdings" panose="05000000000000000000" pitchFamily="2" charset="2"/>
              <a:buChar char="Ø"/>
            </a:pPr>
            <a:r>
              <a:rPr lang="de-DE" sz="1800" dirty="0">
                <a:latin typeface="+mn-lt"/>
              </a:rPr>
              <a:t>Solltet ihr mit der Basisübung nicht klar kommen, bittet um die </a:t>
            </a:r>
            <a:r>
              <a:rPr lang="de-DE" sz="1800" b="1" dirty="0" smtClean="0">
                <a:latin typeface="+mn-lt"/>
              </a:rPr>
              <a:t>Hinweiskarte</a:t>
            </a:r>
            <a:r>
              <a:rPr lang="de-DE" sz="1800" dirty="0">
                <a:latin typeface="+mn-lt"/>
              </a:rPr>
              <a:t>.</a:t>
            </a:r>
          </a:p>
          <a:p>
            <a:pPr marL="0" indent="0" algn="ctr">
              <a:buNone/>
            </a:pPr>
            <a:endParaRPr lang="de-DE" sz="1800" dirty="0">
              <a:latin typeface="+mn-lt"/>
            </a:endParaRP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Tree>
    <p:extLst>
      <p:ext uri="{BB962C8B-B14F-4D97-AF65-F5344CB8AC3E}">
        <p14:creationId xmlns:p14="http://schemas.microsoft.com/office/powerpoint/2010/main" val="9975938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dirty="0">
                <a:latin typeface="+mn-lt"/>
              </a:rPr>
              <a:t>Natriumchlorid besteht, wie du bereits weißt, aus einem Natrium-Kation und einem Chlorid-Anion. In Tabelle 1 stehen weitere Salze und die Ionen, aus denen sie bestehen. </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149</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8" name="Tabelle 7"/>
          <p:cNvGraphicFramePr>
            <a:graphicFrameLocks noGrp="1"/>
          </p:cNvGraphicFramePr>
          <p:nvPr>
            <p:extLst>
              <p:ext uri="{D42A27DB-BD31-4B8C-83A1-F6EECF244321}">
                <p14:modId xmlns:p14="http://schemas.microsoft.com/office/powerpoint/2010/main" val="1072774205"/>
              </p:ext>
            </p:extLst>
          </p:nvPr>
        </p:nvGraphicFramePr>
        <p:xfrm>
          <a:off x="3653646" y="2266884"/>
          <a:ext cx="4884708" cy="1371600"/>
        </p:xfrm>
        <a:graphic>
          <a:graphicData uri="http://schemas.openxmlformats.org/drawingml/2006/table">
            <a:tbl>
              <a:tblPr firstRow="1" firstCol="1" bandRow="1"/>
              <a:tblGrid>
                <a:gridCol w="2396255">
                  <a:extLst>
                    <a:ext uri="{9D8B030D-6E8A-4147-A177-3AD203B41FA5}">
                      <a16:colId xmlns:a16="http://schemas.microsoft.com/office/drawing/2014/main" val="20000"/>
                    </a:ext>
                  </a:extLst>
                </a:gridCol>
                <a:gridCol w="1328998">
                  <a:extLst>
                    <a:ext uri="{9D8B030D-6E8A-4147-A177-3AD203B41FA5}">
                      <a16:colId xmlns:a16="http://schemas.microsoft.com/office/drawing/2014/main" val="20001"/>
                    </a:ext>
                  </a:extLst>
                </a:gridCol>
                <a:gridCol w="1159455">
                  <a:extLst>
                    <a:ext uri="{9D8B030D-6E8A-4147-A177-3AD203B41FA5}">
                      <a16:colId xmlns:a16="http://schemas.microsoft.com/office/drawing/2014/main" val="20002"/>
                    </a:ext>
                  </a:extLst>
                </a:gridCol>
              </a:tblGrid>
              <a:tr h="266789">
                <a:tc>
                  <a:txBody>
                    <a:bodyPr/>
                    <a:lstStyle/>
                    <a:p>
                      <a:pPr algn="just">
                        <a:spcAft>
                          <a:spcPts val="0"/>
                        </a:spcAft>
                      </a:pPr>
                      <a:r>
                        <a:rPr lang="de-DE" sz="1800" b="1" dirty="0">
                          <a:effectLst/>
                          <a:latin typeface="+mn-lt"/>
                          <a:ea typeface="Calibri" charset="0"/>
                          <a:cs typeface="Times New Roman" charset="0"/>
                        </a:rPr>
                        <a:t>Name</a:t>
                      </a:r>
                      <a:endParaRPr lang="de-DE" sz="18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just">
                        <a:spcAft>
                          <a:spcPts val="0"/>
                        </a:spcAft>
                      </a:pPr>
                      <a:r>
                        <a:rPr lang="de-DE" sz="1800" b="1" dirty="0">
                          <a:effectLst/>
                          <a:latin typeface="+mn-lt"/>
                          <a:ea typeface="Calibri" charset="0"/>
                          <a:cs typeface="Times New Roman" charset="0"/>
                        </a:rPr>
                        <a:t>Kation</a:t>
                      </a:r>
                      <a:endParaRPr lang="de-DE" sz="18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just">
                        <a:spcAft>
                          <a:spcPts val="0"/>
                        </a:spcAft>
                      </a:pPr>
                      <a:r>
                        <a:rPr lang="de-DE" sz="1800" b="1" dirty="0">
                          <a:effectLst/>
                          <a:latin typeface="+mn-lt"/>
                          <a:ea typeface="Calibri" charset="0"/>
                          <a:cs typeface="Times New Roman" charset="0"/>
                        </a:rPr>
                        <a:t>Anion</a:t>
                      </a:r>
                      <a:endParaRPr lang="de-DE" sz="18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266789">
                <a:tc>
                  <a:txBody>
                    <a:bodyPr/>
                    <a:lstStyle/>
                    <a:p>
                      <a:pPr algn="l">
                        <a:spcAft>
                          <a:spcPts val="0"/>
                        </a:spcAft>
                      </a:pPr>
                      <a:r>
                        <a:rPr lang="de-DE" sz="1800" dirty="0">
                          <a:effectLst/>
                          <a:latin typeface="+mn-lt"/>
                          <a:ea typeface="Calibri" charset="0"/>
                          <a:cs typeface="Times New Roman" charset="0"/>
                        </a:rPr>
                        <a:t>Natriumchlorid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Na</a:t>
                      </a:r>
                      <a:r>
                        <a:rPr lang="de-DE" sz="1800" baseline="30000">
                          <a:effectLst/>
                          <a:latin typeface="+mn-lt"/>
                          <a:ea typeface="Calibri" charset="0"/>
                          <a:cs typeface="Times New Roman" charset="0"/>
                        </a:rPr>
                        <a:t>+</a:t>
                      </a:r>
                      <a:r>
                        <a:rPr lang="de-DE" sz="180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Cl</a:t>
                      </a:r>
                      <a:r>
                        <a:rPr lang="de-DE" sz="1800" baseline="30000">
                          <a:effectLst/>
                          <a:latin typeface="+mn-lt"/>
                          <a:ea typeface="Calibri" charset="0"/>
                          <a:cs typeface="Times New Roman" charset="0"/>
                        </a:rPr>
                        <a:t>–</a:t>
                      </a:r>
                      <a:endParaRPr lang="de-DE" sz="180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6789">
                <a:tc>
                  <a:txBody>
                    <a:bodyPr/>
                    <a:lstStyle/>
                    <a:p>
                      <a:pPr algn="l">
                        <a:spcAft>
                          <a:spcPts val="0"/>
                        </a:spcAft>
                      </a:pPr>
                      <a:r>
                        <a:rPr lang="de-DE" sz="1800" dirty="0">
                          <a:effectLst/>
                          <a:latin typeface="+mn-lt"/>
                          <a:ea typeface="Calibri" charset="0"/>
                          <a:cs typeface="Times New Roman" charset="0"/>
                        </a:rPr>
                        <a:t>Calciumoxid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Ca</a:t>
                      </a:r>
                      <a:r>
                        <a:rPr lang="de-DE" sz="1800" baseline="30000">
                          <a:effectLst/>
                          <a:latin typeface="+mn-lt"/>
                          <a:ea typeface="Calibri" charset="0"/>
                          <a:cs typeface="Times New Roman" charset="0"/>
                        </a:rPr>
                        <a:t>2+</a:t>
                      </a:r>
                      <a:r>
                        <a:rPr lang="de-DE" sz="180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O</a:t>
                      </a:r>
                      <a:r>
                        <a:rPr lang="de-DE" sz="1800" baseline="30000">
                          <a:effectLst/>
                          <a:latin typeface="+mn-lt"/>
                          <a:ea typeface="Calibri" charset="0"/>
                          <a:cs typeface="Times New Roman" charset="0"/>
                        </a:rPr>
                        <a:t>2­–</a:t>
                      </a:r>
                      <a:endParaRPr lang="de-DE" sz="180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6789">
                <a:tc>
                  <a:txBody>
                    <a:bodyPr/>
                    <a:lstStyle/>
                    <a:p>
                      <a:pPr algn="l">
                        <a:spcAft>
                          <a:spcPts val="0"/>
                        </a:spcAft>
                      </a:pPr>
                      <a:r>
                        <a:rPr lang="de-DE" sz="1800">
                          <a:effectLst/>
                          <a:latin typeface="+mn-lt"/>
                          <a:ea typeface="Calibri" charset="0"/>
                          <a:cs typeface="Times New Roman" charset="0"/>
                        </a:rPr>
                        <a:t>Magnesiumsulfid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Mg</a:t>
                      </a:r>
                      <a:r>
                        <a:rPr lang="de-DE" sz="1800" baseline="30000">
                          <a:effectLst/>
                          <a:latin typeface="+mn-lt"/>
                          <a:ea typeface="Calibri" charset="0"/>
                          <a:cs typeface="Times New Roman" charset="0"/>
                        </a:rPr>
                        <a:t>2+</a:t>
                      </a:r>
                      <a:r>
                        <a:rPr lang="de-DE" sz="180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S</a:t>
                      </a:r>
                      <a:r>
                        <a:rPr lang="de-DE" sz="1800" baseline="30000">
                          <a:effectLst/>
                          <a:latin typeface="+mn-lt"/>
                          <a:ea typeface="Calibri" charset="0"/>
                          <a:cs typeface="Times New Roman" charset="0"/>
                        </a:rPr>
                        <a:t>2­­–</a:t>
                      </a:r>
                      <a:endParaRPr lang="de-DE" sz="180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6789">
                <a:tc>
                  <a:txBody>
                    <a:bodyPr/>
                    <a:lstStyle/>
                    <a:p>
                      <a:pPr algn="l">
                        <a:spcAft>
                          <a:spcPts val="0"/>
                        </a:spcAft>
                      </a:pPr>
                      <a:r>
                        <a:rPr lang="de-DE" sz="1800" dirty="0">
                          <a:effectLst/>
                          <a:latin typeface="+mn-lt"/>
                          <a:ea typeface="Calibri" charset="0"/>
                          <a:cs typeface="Times New Roman" charset="0"/>
                        </a:rPr>
                        <a:t>Kaliumbromid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a:effectLst/>
                          <a:latin typeface="+mn-lt"/>
                          <a:ea typeface="Calibri" charset="0"/>
                          <a:cs typeface="Times New Roman" charset="0"/>
                        </a:rPr>
                        <a:t>K</a:t>
                      </a:r>
                      <a:r>
                        <a:rPr lang="de-DE" sz="1800" baseline="30000">
                          <a:effectLst/>
                          <a:latin typeface="+mn-lt"/>
                          <a:ea typeface="Calibri" charset="0"/>
                          <a:cs typeface="Times New Roman" charset="0"/>
                        </a:rPr>
                        <a:t>+</a:t>
                      </a:r>
                      <a:endParaRPr lang="de-DE" sz="180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800" dirty="0" err="1">
                          <a:effectLst/>
                          <a:latin typeface="+mn-lt"/>
                          <a:ea typeface="Calibri" charset="0"/>
                          <a:cs typeface="Times New Roman" charset="0"/>
                        </a:rPr>
                        <a:t>Br</a:t>
                      </a:r>
                      <a:r>
                        <a:rPr lang="de-DE" sz="1800" baseline="30000" dirty="0">
                          <a:effectLst/>
                          <a:latin typeface="+mn-lt"/>
                          <a:ea typeface="Calibri" charset="0"/>
                          <a:cs typeface="Times New Roman" charset="0"/>
                        </a:rPr>
                        <a:t>–</a:t>
                      </a:r>
                      <a:endParaRPr lang="de-DE" sz="18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9" name="Textfeld 8"/>
          <p:cNvSpPr txBox="1"/>
          <p:nvPr/>
        </p:nvSpPr>
        <p:spPr>
          <a:xfrm>
            <a:off x="838200" y="3630004"/>
            <a:ext cx="7576626" cy="1077218"/>
          </a:xfrm>
          <a:prstGeom prst="rect">
            <a:avLst/>
          </a:prstGeom>
          <a:noFill/>
        </p:spPr>
        <p:txBody>
          <a:bodyPr wrap="none" rtlCol="0">
            <a:spAutoFit/>
          </a:bodyPr>
          <a:lstStyle/>
          <a:p>
            <a:pPr>
              <a:spcBef>
                <a:spcPts val="300"/>
              </a:spcBef>
              <a:spcAft>
                <a:spcPts val="300"/>
              </a:spcAft>
            </a:pPr>
            <a:r>
              <a:rPr lang="de-DE" dirty="0"/>
              <a:t>Bei der Namensgebung der ionischen Verbindungen (Salze) gibt es ein System: </a:t>
            </a:r>
          </a:p>
          <a:p>
            <a:pPr>
              <a:spcBef>
                <a:spcPts val="300"/>
              </a:spcBef>
              <a:spcAft>
                <a:spcPts val="300"/>
              </a:spcAft>
            </a:pPr>
            <a:r>
              <a:rPr lang="en-US" dirty="0"/>
              <a:t>Kation: </a:t>
            </a:r>
            <a:r>
              <a:rPr lang="en-US" i="1" dirty="0"/>
              <a:t>Magnesium</a:t>
            </a:r>
            <a:r>
              <a:rPr lang="en-US" dirty="0"/>
              <a:t> + Anion: </a:t>
            </a:r>
            <a:r>
              <a:rPr lang="en-US" u="sng" dirty="0"/>
              <a:t>Sulfid</a:t>
            </a:r>
            <a:r>
              <a:rPr lang="en-US" dirty="0"/>
              <a:t> = </a:t>
            </a:r>
            <a:r>
              <a:rPr lang="en-US" i="1" dirty="0"/>
              <a:t>Magnesium</a:t>
            </a:r>
            <a:r>
              <a:rPr lang="en-US" u="sng" dirty="0"/>
              <a:t>sulfid</a:t>
            </a:r>
            <a:r>
              <a:rPr lang="en-US" dirty="0"/>
              <a:t> </a:t>
            </a:r>
            <a:endParaRPr lang="de-DE" dirty="0"/>
          </a:p>
          <a:p>
            <a:pPr>
              <a:spcBef>
                <a:spcPts val="300"/>
              </a:spcBef>
              <a:spcAft>
                <a:spcPts val="300"/>
              </a:spcAft>
            </a:pPr>
            <a:r>
              <a:rPr lang="en-US" dirty="0"/>
              <a:t>Kation: </a:t>
            </a:r>
            <a:r>
              <a:rPr lang="en-US" i="1" dirty="0"/>
              <a:t>Calcium</a:t>
            </a:r>
            <a:r>
              <a:rPr lang="en-US" dirty="0"/>
              <a:t> + Anion: </a:t>
            </a:r>
            <a:r>
              <a:rPr lang="en-US" u="sng" dirty="0"/>
              <a:t>Oxid</a:t>
            </a:r>
            <a:r>
              <a:rPr lang="en-US" dirty="0"/>
              <a:t> = </a:t>
            </a:r>
            <a:r>
              <a:rPr lang="en-US" i="1" dirty="0"/>
              <a:t>Calcium</a:t>
            </a:r>
            <a:r>
              <a:rPr lang="en-US" u="sng" dirty="0"/>
              <a:t>oxid</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449557932"/>
              </p:ext>
            </p:extLst>
          </p:nvPr>
        </p:nvGraphicFramePr>
        <p:xfrm>
          <a:off x="1867046" y="4836112"/>
          <a:ext cx="8854440" cy="1304290"/>
        </p:xfrm>
        <a:graphic>
          <a:graphicData uri="http://schemas.openxmlformats.org/drawingml/2006/table">
            <a:tbl>
              <a:tblPr firstRow="1" firstCol="1" bandRow="1"/>
              <a:tblGrid>
                <a:gridCol w="8854440">
                  <a:extLst>
                    <a:ext uri="{9D8B030D-6E8A-4147-A177-3AD203B41FA5}">
                      <a16:colId xmlns:a16="http://schemas.microsoft.com/office/drawing/2014/main" val="20000"/>
                    </a:ext>
                  </a:extLst>
                </a:gridCol>
              </a:tblGrid>
              <a:tr h="968069">
                <a:tc>
                  <a:txBody>
                    <a:bodyPr/>
                    <a:lstStyle/>
                    <a:p>
                      <a:pPr algn="ctr">
                        <a:spcBef>
                          <a:spcPts val="0"/>
                        </a:spcBef>
                        <a:spcAft>
                          <a:spcPts val="0"/>
                        </a:spcAft>
                      </a:pPr>
                      <a:r>
                        <a:rPr lang="de-DE" sz="2200" b="1" kern="1200" dirty="0">
                          <a:solidFill>
                            <a:schemeClr val="accent2"/>
                          </a:solidFill>
                          <a:effectLst/>
                          <a:latin typeface="Calibri" panose="020F0502020204030204" pitchFamily="34" charset="0"/>
                          <a:ea typeface="Calibri" charset="0"/>
                          <a:cs typeface="Times New Roman" panose="02020603050405020304" pitchFamily="18" charset="0"/>
                        </a:rPr>
                        <a:t>Merke: </a:t>
                      </a:r>
                    </a:p>
                    <a:p>
                      <a:pPr marL="107950" marR="107950" algn="ctr">
                        <a:spcBef>
                          <a:spcPts val="0"/>
                        </a:spcBef>
                        <a:spcAft>
                          <a:spcPts val="0"/>
                        </a:spcAft>
                      </a:pPr>
                      <a:r>
                        <a:rPr lang="de-DE" sz="2000" b="1" dirty="0">
                          <a:solidFill>
                            <a:srgbClr val="000000"/>
                          </a:solidFill>
                          <a:effectLst/>
                          <a:latin typeface="+mn-lt"/>
                          <a:ea typeface="Calibri" charset="0"/>
                          <a:cs typeface="Times New Roman" charset="0"/>
                        </a:rPr>
                        <a:t>Der Name eines Salzes wird gebildet, </a:t>
                      </a:r>
                      <a:endParaRPr lang="de-DE" sz="2000" dirty="0">
                        <a:effectLst/>
                        <a:latin typeface="+mn-lt"/>
                        <a:ea typeface="Calibri" charset="0"/>
                        <a:cs typeface="Times New Roman" charset="0"/>
                      </a:endParaRPr>
                    </a:p>
                    <a:p>
                      <a:pPr marL="107950" marR="107950" algn="ctr">
                        <a:spcBef>
                          <a:spcPts val="0"/>
                        </a:spcBef>
                        <a:spcAft>
                          <a:spcPts val="0"/>
                        </a:spcAft>
                      </a:pPr>
                      <a:r>
                        <a:rPr lang="de-DE" sz="2000" b="1" dirty="0">
                          <a:solidFill>
                            <a:srgbClr val="000000"/>
                          </a:solidFill>
                          <a:effectLst/>
                          <a:latin typeface="+mn-lt"/>
                          <a:ea typeface="Calibri" charset="0"/>
                          <a:cs typeface="Times New Roman" charset="0"/>
                        </a:rPr>
                        <a:t>indem man den Namen des Anions an den </a:t>
                      </a:r>
                      <a:r>
                        <a:rPr lang="de-DE" sz="2000" b="1" dirty="0" smtClean="0">
                          <a:solidFill>
                            <a:srgbClr val="000000"/>
                          </a:solidFill>
                          <a:effectLst/>
                          <a:latin typeface="+mn-lt"/>
                          <a:ea typeface="Calibri" charset="0"/>
                          <a:cs typeface="Times New Roman" charset="0"/>
                        </a:rPr>
                        <a:t>Elementnamen des </a:t>
                      </a:r>
                      <a:r>
                        <a:rPr lang="de-DE" sz="2000" b="1" dirty="0">
                          <a:solidFill>
                            <a:srgbClr val="000000"/>
                          </a:solidFill>
                          <a:effectLst/>
                          <a:latin typeface="+mn-lt"/>
                          <a:ea typeface="Calibri" charset="0"/>
                          <a:cs typeface="Times New Roman" charset="0"/>
                        </a:rPr>
                        <a:t>Kations anfügt.</a:t>
                      </a:r>
                      <a:endParaRPr lang="de-DE" sz="2000" dirty="0">
                        <a:effectLst/>
                        <a:latin typeface="+mn-lt"/>
                        <a:ea typeface="Calibri" charset="0"/>
                        <a:cs typeface="Times New Roman" charset="0"/>
                      </a:endParaRPr>
                    </a:p>
                  </a:txBody>
                  <a:tcPr marL="107950" marR="107950" marT="179705" marB="17970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Rechteck 5"/>
          <p:cNvSpPr/>
          <p:nvPr/>
        </p:nvSpPr>
        <p:spPr>
          <a:xfrm>
            <a:off x="4955484" y="1959107"/>
            <a:ext cx="2438809" cy="307777"/>
          </a:xfrm>
          <a:prstGeom prst="rect">
            <a:avLst/>
          </a:prstGeom>
        </p:spPr>
        <p:txBody>
          <a:bodyPr wrap="none">
            <a:spAutoFit/>
          </a:bodyPr>
          <a:lstStyle/>
          <a:p>
            <a:pPr algn="ctr">
              <a:spcAft>
                <a:spcPts val="400"/>
              </a:spcAft>
            </a:pPr>
            <a:r>
              <a:rPr lang="de-DE" sz="1400" b="1" dirty="0">
                <a:solidFill>
                  <a:srgbClr val="000000"/>
                </a:solidFill>
                <a:ea typeface="Calibri" panose="020F0502020204030204" pitchFamily="34" charset="0"/>
                <a:cs typeface="Calibri" panose="020F0502020204030204" pitchFamily="34" charset="0"/>
              </a:rPr>
              <a:t>Tabelle 1: Salze und ihre Ionen</a:t>
            </a:r>
          </a:p>
        </p:txBody>
      </p:sp>
    </p:spTree>
    <p:extLst>
      <p:ext uri="{BB962C8B-B14F-4D97-AF65-F5344CB8AC3E}">
        <p14:creationId xmlns:p14="http://schemas.microsoft.com/office/powerpoint/2010/main" val="167514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2" name="Rechteck 11">
            <a:extLst>
              <a:ext uri="{FF2B5EF4-FFF2-40B4-BE49-F238E27FC236}">
                <a16:creationId xmlns:a16="http://schemas.microsoft.com/office/drawing/2014/main" id="{AE67803E-E8AD-44D5-BEA1-154574398B23}"/>
              </a:ext>
            </a:extLst>
          </p:cNvPr>
          <p:cNvSpPr/>
          <p:nvPr/>
        </p:nvSpPr>
        <p:spPr>
          <a:xfrm>
            <a:off x="1126853" y="1650088"/>
            <a:ext cx="10154424" cy="3785652"/>
          </a:xfrm>
          <a:prstGeom prst="rect">
            <a:avLst/>
          </a:prstGeom>
        </p:spPr>
        <p:txBody>
          <a:bodyPr wrap="square">
            <a:spAutoFit/>
          </a:bodyPr>
          <a:lstStyle/>
          <a:p>
            <a:pPr marR="178435" algn="ctr">
              <a:spcBef>
                <a:spcPts val="600"/>
              </a:spcBef>
              <a:spcAft>
                <a:spcPts val="600"/>
              </a:spcAft>
              <a:tabLst>
                <a:tab pos="4276725" algn="l"/>
              </a:tabLst>
            </a:pPr>
            <a:r>
              <a:rPr lang="de-DE" sz="2000" b="1" dirty="0">
                <a:ea typeface="Calibri" panose="020F0502020204030204" pitchFamily="34" charset="0"/>
                <a:cs typeface="Times New Roman" panose="02020603050405020304" pitchFamily="18" charset="0"/>
              </a:rPr>
              <a:t>Information zum Ionengitter</a:t>
            </a:r>
            <a:endParaRPr lang="de-DE" sz="2000" dirty="0">
              <a:ea typeface="Calibri" panose="020F0502020204030204" pitchFamily="34" charset="0"/>
              <a:cs typeface="Times New Roman" panose="02020603050405020304" pitchFamily="18" charset="0"/>
            </a:endParaRPr>
          </a:p>
          <a:p>
            <a:pPr marR="178435" algn="just">
              <a:spcBef>
                <a:spcPts val="600"/>
              </a:spcBef>
              <a:spcAft>
                <a:spcPts val="600"/>
              </a:spcAft>
              <a:tabLst>
                <a:tab pos="4276725" algn="l"/>
              </a:tabLst>
            </a:pPr>
            <a:r>
              <a:rPr lang="de-DE" sz="2000" dirty="0">
                <a:ea typeface="Calibri" panose="020F0502020204030204" pitchFamily="34" charset="0"/>
                <a:cs typeface="Times New Roman" panose="02020603050405020304" pitchFamily="18" charset="0"/>
              </a:rPr>
              <a:t>Reagiert ein Metall mit einem Nichtmetall, so bilden sich Ionen. Zwischen den entgegengesetzt geladenen Ionen (positiv oder negativ geladenen Teilchen) bestehen Anziehungskräfte. Deshalb ordnen sich die Ionen regelmäßig in einem Ionengitter (Kristallgitter) an. Es entsteht ein Salz. </a:t>
            </a:r>
          </a:p>
          <a:p>
            <a:pPr marR="178435" algn="just">
              <a:spcBef>
                <a:spcPts val="600"/>
              </a:spcBef>
              <a:spcAft>
                <a:spcPts val="600"/>
              </a:spcAft>
              <a:tabLst>
                <a:tab pos="4276725" algn="l"/>
              </a:tabLst>
            </a:pPr>
            <a:r>
              <a:rPr lang="de-DE" sz="2000" dirty="0">
                <a:ea typeface="Calibri" panose="020F0502020204030204" pitchFamily="34" charset="0"/>
                <a:cs typeface="Times New Roman" panose="02020603050405020304" pitchFamily="18" charset="0"/>
              </a:rPr>
              <a:t>Unterschiedliche Salze bilden verschiedene Arten von Ionengittern, bei denen jedes Ion jeweils von einer bestimmten Anzahl von entgegengesetzt geladenen Ionen umgeben ist. Durch diese regelmäßige Anordnung entsteht ein für das jeweilige Salz typischer Kristall. Zum Beispiel ist beim Salz Natriumchlorid im Ionengitter jedes Chlorid-Ion von sechs Natrium-Ionen umgeben und jedes Natrium-Ion von sechs Chlorid-Ionen. Natriumchlorid bildet das Kristallgitter in Würfelform aus.</a:t>
            </a:r>
            <a:endParaRPr lang="de-DE" sz="2000" dirty="0"/>
          </a:p>
        </p:txBody>
      </p:sp>
    </p:spTree>
    <p:extLst>
      <p:ext uri="{BB962C8B-B14F-4D97-AF65-F5344CB8AC3E}">
        <p14:creationId xmlns:p14="http://schemas.microsoft.com/office/powerpoint/2010/main" val="19355736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fontAlgn="base">
              <a:lnSpc>
                <a:spcPct val="100000"/>
              </a:lnSpc>
              <a:spcBef>
                <a:spcPts val="600"/>
              </a:spcBef>
              <a:spcAft>
                <a:spcPts val="600"/>
              </a:spcAft>
              <a:buNone/>
            </a:pPr>
            <a:r>
              <a:rPr lang="de-DE" sz="2000" dirty="0">
                <a:latin typeface="+mn-lt"/>
              </a:rPr>
              <a:t>In der Natur kommen nicht nur Salze vor, die aus einatomigen Ionen bestehen. Es gibt auch Ionen, die </a:t>
            </a:r>
            <a:r>
              <a:rPr lang="de-DE" sz="2000" dirty="0" smtClean="0">
                <a:latin typeface="+mn-lt"/>
              </a:rPr>
              <a:t>aus </a:t>
            </a:r>
            <a:r>
              <a:rPr lang="de-DE" sz="2000" dirty="0">
                <a:latin typeface="+mn-lt"/>
              </a:rPr>
              <a:t>mehreren Atomen </a:t>
            </a:r>
            <a:r>
              <a:rPr lang="de-DE" sz="2000" dirty="0" smtClean="0">
                <a:latin typeface="+mn-lt"/>
              </a:rPr>
              <a:t>aufgebaut </a:t>
            </a:r>
            <a:r>
              <a:rPr lang="de-DE" sz="2000" dirty="0">
                <a:latin typeface="+mn-lt"/>
              </a:rPr>
              <a:t>sind.</a:t>
            </a:r>
          </a:p>
          <a:p>
            <a:pPr marL="0" indent="0" fontAlgn="base">
              <a:lnSpc>
                <a:spcPct val="100000"/>
              </a:lnSpc>
              <a:spcBef>
                <a:spcPts val="600"/>
              </a:spcBef>
              <a:spcAft>
                <a:spcPts val="600"/>
              </a:spcAft>
              <a:buNone/>
            </a:pPr>
            <a:r>
              <a:rPr lang="de-DE" sz="2000" dirty="0">
                <a:latin typeface="+mn-lt"/>
              </a:rPr>
              <a:t>Bei der Benennung der Anionen werden bestimmte Endungen benutzt: </a:t>
            </a:r>
          </a:p>
          <a:p>
            <a:pPr marL="0" indent="0" fontAlgn="base">
              <a:lnSpc>
                <a:spcPct val="100000"/>
              </a:lnSpc>
              <a:spcBef>
                <a:spcPts val="600"/>
              </a:spcBef>
              <a:spcAft>
                <a:spcPts val="600"/>
              </a:spcAft>
              <a:buNone/>
            </a:pPr>
            <a:r>
              <a:rPr lang="de-DE" sz="2000" dirty="0">
                <a:latin typeface="+mn-lt"/>
              </a:rPr>
              <a:t>	-</a:t>
            </a:r>
            <a:r>
              <a:rPr lang="de-DE" sz="2000" b="1" dirty="0" err="1">
                <a:latin typeface="+mn-lt"/>
              </a:rPr>
              <a:t>id</a:t>
            </a:r>
            <a:r>
              <a:rPr lang="de-DE" sz="2000" dirty="0">
                <a:latin typeface="+mn-lt"/>
              </a:rPr>
              <a:t> kennzeichnet einatomige Anionen.</a:t>
            </a:r>
          </a:p>
          <a:p>
            <a:pPr marL="0" indent="0" fontAlgn="base">
              <a:lnSpc>
                <a:spcPct val="100000"/>
              </a:lnSpc>
              <a:spcBef>
                <a:spcPts val="600"/>
              </a:spcBef>
              <a:spcAft>
                <a:spcPts val="600"/>
              </a:spcAft>
              <a:buNone/>
            </a:pPr>
            <a:r>
              <a:rPr lang="de-DE" sz="2000" dirty="0">
                <a:latin typeface="+mn-lt"/>
              </a:rPr>
              <a:t>	-</a:t>
            </a:r>
            <a:r>
              <a:rPr lang="de-DE" sz="2000" b="1" dirty="0" err="1">
                <a:latin typeface="+mn-lt"/>
              </a:rPr>
              <a:t>it</a:t>
            </a:r>
            <a:r>
              <a:rPr lang="de-DE" sz="2000" dirty="0">
                <a:latin typeface="+mn-lt"/>
              </a:rPr>
              <a:t> kennzeichnet Anionen, die zwei oder drei Sauerstoffatome enthalten.</a:t>
            </a:r>
          </a:p>
          <a:p>
            <a:pPr marL="0" indent="0" fontAlgn="base">
              <a:lnSpc>
                <a:spcPct val="100000"/>
              </a:lnSpc>
              <a:spcBef>
                <a:spcPts val="600"/>
              </a:spcBef>
              <a:spcAft>
                <a:spcPts val="600"/>
              </a:spcAft>
              <a:buNone/>
            </a:pPr>
            <a:r>
              <a:rPr lang="de-DE" sz="2000" dirty="0">
                <a:latin typeface="+mn-lt"/>
              </a:rPr>
              <a:t>	-</a:t>
            </a:r>
            <a:r>
              <a:rPr lang="de-DE" sz="2000" b="1" dirty="0">
                <a:latin typeface="+mn-lt"/>
              </a:rPr>
              <a:t>at</a:t>
            </a:r>
            <a:r>
              <a:rPr lang="de-DE" sz="2000" dirty="0">
                <a:latin typeface="+mn-lt"/>
              </a:rPr>
              <a:t> kennzeichnet Anionen, die drei oder vier Sauerstoffatome enthalten.</a:t>
            </a:r>
          </a:p>
          <a:p>
            <a:pPr marL="0" indent="0">
              <a:buNone/>
            </a:pPr>
            <a:endParaRPr lang="de-DE" sz="20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150</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637189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buNone/>
            </a:pPr>
            <a:endParaRPr lang="de-DE" sz="18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151</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6" name="Tabelle 5"/>
          <p:cNvGraphicFramePr>
            <a:graphicFrameLocks noGrp="1"/>
          </p:cNvGraphicFramePr>
          <p:nvPr>
            <p:extLst>
              <p:ext uri="{D42A27DB-BD31-4B8C-83A1-F6EECF244321}">
                <p14:modId xmlns:p14="http://schemas.microsoft.com/office/powerpoint/2010/main" val="3658089939"/>
              </p:ext>
            </p:extLst>
          </p:nvPr>
        </p:nvGraphicFramePr>
        <p:xfrm>
          <a:off x="2237589" y="1591643"/>
          <a:ext cx="7874599" cy="4012605"/>
        </p:xfrm>
        <a:graphic>
          <a:graphicData uri="http://schemas.openxmlformats.org/drawingml/2006/table">
            <a:tbl>
              <a:tblPr firstRow="1" firstCol="1" bandRow="1">
                <a:tableStyleId>{5940675A-B579-460E-94D1-54222C63F5DA}</a:tableStyleId>
              </a:tblPr>
              <a:tblGrid>
                <a:gridCol w="1300781">
                  <a:extLst>
                    <a:ext uri="{9D8B030D-6E8A-4147-A177-3AD203B41FA5}">
                      <a16:colId xmlns:a16="http://schemas.microsoft.com/office/drawing/2014/main" val="20000"/>
                    </a:ext>
                  </a:extLst>
                </a:gridCol>
                <a:gridCol w="2138837">
                  <a:extLst>
                    <a:ext uri="{9D8B030D-6E8A-4147-A177-3AD203B41FA5}">
                      <a16:colId xmlns:a16="http://schemas.microsoft.com/office/drawing/2014/main" val="20001"/>
                    </a:ext>
                  </a:extLst>
                </a:gridCol>
                <a:gridCol w="734104">
                  <a:extLst>
                    <a:ext uri="{9D8B030D-6E8A-4147-A177-3AD203B41FA5}">
                      <a16:colId xmlns:a16="http://schemas.microsoft.com/office/drawing/2014/main" val="20002"/>
                    </a:ext>
                  </a:extLst>
                </a:gridCol>
                <a:gridCol w="1297101">
                  <a:extLst>
                    <a:ext uri="{9D8B030D-6E8A-4147-A177-3AD203B41FA5}">
                      <a16:colId xmlns:a16="http://schemas.microsoft.com/office/drawing/2014/main" val="20003"/>
                    </a:ext>
                  </a:extLst>
                </a:gridCol>
                <a:gridCol w="2403776">
                  <a:extLst>
                    <a:ext uri="{9D8B030D-6E8A-4147-A177-3AD203B41FA5}">
                      <a16:colId xmlns:a16="http://schemas.microsoft.com/office/drawing/2014/main" val="20004"/>
                    </a:ext>
                  </a:extLst>
                </a:gridCol>
              </a:tblGrid>
              <a:tr h="267507">
                <a:tc>
                  <a:txBody>
                    <a:bodyPr/>
                    <a:lstStyle/>
                    <a:p>
                      <a:pPr algn="ctr">
                        <a:spcAft>
                          <a:spcPts val="0"/>
                        </a:spcAft>
                      </a:pPr>
                      <a:r>
                        <a:rPr lang="de-DE" sz="1600" b="1" dirty="0">
                          <a:effectLst/>
                        </a:rPr>
                        <a:t>Kation</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Name</a:t>
                      </a:r>
                      <a:endParaRPr lang="de-DE" sz="1600" dirty="0">
                        <a:effectLst/>
                        <a:latin typeface="+mn-lt"/>
                        <a:ea typeface="Calibri" charset="0"/>
                        <a:cs typeface="Times New Roman" charset="0"/>
                      </a:endParaRPr>
                    </a:p>
                  </a:txBody>
                  <a:tcPr marL="68580" marR="68580" marT="0" marB="0" anchor="ctr">
                    <a:solidFill>
                      <a:srgbClr val="FF9933"/>
                    </a:solidFill>
                  </a:tcPr>
                </a:tc>
                <a:tc rowSpan="15">
                  <a:txBody>
                    <a:bodyPr/>
                    <a:lstStyle/>
                    <a:p>
                      <a:pPr algn="ctr">
                        <a:spcAft>
                          <a:spcPts val="0"/>
                        </a:spcAft>
                      </a:pPr>
                      <a:r>
                        <a:rPr lang="de-DE" sz="1600" b="1"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de-DE" sz="1600" dirty="0">
                          <a:effectLst/>
                        </a:rPr>
                        <a:t> </a:t>
                      </a:r>
                      <a:endParaRPr lang="de-DE" sz="1600" dirty="0">
                        <a:effectLst/>
                        <a:latin typeface="+mn-lt"/>
                        <a:ea typeface="Calibri" charset="0"/>
                        <a:cs typeface="Times New Roman" charset="0"/>
                      </a:endParaRPr>
                    </a:p>
                    <a:p>
                      <a:pPr algn="just">
                        <a:spcAft>
                          <a:spcPts val="0"/>
                        </a:spcAft>
                      </a:pPr>
                      <a:r>
                        <a:rPr lang="en-US" sz="1600" dirty="0">
                          <a:effectLst/>
                        </a:rPr>
                        <a:t> </a:t>
                      </a:r>
                      <a:endParaRPr lang="de-DE" sz="1600" dirty="0">
                        <a:effectLst/>
                        <a:latin typeface="+mn-lt"/>
                        <a:ea typeface="Calibri" charset="0"/>
                        <a:cs typeface="Times New Roman" charset="0"/>
                      </a:endParaRPr>
                    </a:p>
                  </a:txBody>
                  <a:tcPr marL="68580" marR="68580" marT="0" marB="0">
                    <a:lnT w="12700" cmpd="sng">
                      <a:noFill/>
                    </a:lnT>
                    <a:lnB w="12700" cmpd="sng">
                      <a:noFill/>
                    </a:lnB>
                  </a:tcPr>
                </a:tc>
                <a:tc>
                  <a:txBody>
                    <a:bodyPr/>
                    <a:lstStyle/>
                    <a:p>
                      <a:pPr algn="ctr">
                        <a:spcAft>
                          <a:spcPts val="0"/>
                        </a:spcAft>
                      </a:pPr>
                      <a:r>
                        <a:rPr lang="de-DE" sz="1600" b="1" dirty="0">
                          <a:effectLst/>
                        </a:rPr>
                        <a:t>Anion</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Name</a:t>
                      </a:r>
                      <a:endParaRPr lang="de-DE" sz="16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267507">
                <a:tc>
                  <a:txBody>
                    <a:bodyPr/>
                    <a:lstStyle/>
                    <a:p>
                      <a:pPr algn="ctr">
                        <a:spcAft>
                          <a:spcPts val="0"/>
                        </a:spcAft>
                      </a:pPr>
                      <a:r>
                        <a:rPr lang="de-DE" sz="1600" dirty="0">
                          <a:effectLst/>
                        </a:rPr>
                        <a:t>Na</a:t>
                      </a:r>
                      <a:r>
                        <a:rPr lang="de-DE" sz="1600" baseline="30000"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Natrium-Ion</a:t>
                      </a:r>
                      <a:endParaRPr lang="de-DE" sz="1600" dirty="0">
                        <a:effectLst/>
                        <a:latin typeface="+mn-lt"/>
                        <a:ea typeface="Calibri" charset="0"/>
                        <a:cs typeface="Times New Roman" charset="0"/>
                      </a:endParaRPr>
                    </a:p>
                  </a:txBody>
                  <a:tcPr marL="68580" marR="68580" marT="0" marB="0" anchor="ctr"/>
                </a:tc>
                <a:tc vMerge="1">
                  <a:txBody>
                    <a:bodyPr/>
                    <a:lstStyle/>
                    <a:p>
                      <a:pPr algn="ctr">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F</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Fluorid-Ion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267507">
                <a:tc>
                  <a:txBody>
                    <a:bodyPr/>
                    <a:lstStyle/>
                    <a:p>
                      <a:pPr algn="ctr">
                        <a:spcAft>
                          <a:spcPts val="0"/>
                        </a:spcAft>
                      </a:pPr>
                      <a:r>
                        <a:rPr lang="de-DE" sz="1600" dirty="0">
                          <a:effectLst/>
                        </a:rPr>
                        <a:t>K</a:t>
                      </a:r>
                      <a:r>
                        <a:rPr lang="de-DE" sz="1600" baseline="30000"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Kalium-Ion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Br </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Bromid-Ion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267507">
                <a:tc>
                  <a:txBody>
                    <a:bodyPr/>
                    <a:lstStyle/>
                    <a:p>
                      <a:pPr algn="ctr">
                        <a:spcAft>
                          <a:spcPts val="0"/>
                        </a:spcAft>
                      </a:pPr>
                      <a:r>
                        <a:rPr lang="de-DE" sz="1600">
                          <a:effectLst/>
                        </a:rPr>
                        <a:t>Cu</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Kupfer(II)-Ion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O</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Oxid-Ion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267507">
                <a:tc>
                  <a:txBody>
                    <a:bodyPr/>
                    <a:lstStyle/>
                    <a:p>
                      <a:pPr algn="ctr">
                        <a:spcAft>
                          <a:spcPts val="0"/>
                        </a:spcAft>
                      </a:pPr>
                      <a:r>
                        <a:rPr lang="de-DE" sz="1600">
                          <a:effectLst/>
                        </a:rPr>
                        <a:t>Cu</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Kupfer(I)-Ion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S</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Sulfid-Ion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267507">
                <a:tc>
                  <a:txBody>
                    <a:bodyPr/>
                    <a:lstStyle/>
                    <a:p>
                      <a:pPr algn="ctr">
                        <a:spcAft>
                          <a:spcPts val="0"/>
                        </a:spcAft>
                      </a:pPr>
                      <a:r>
                        <a:rPr lang="de-DE" sz="1600">
                          <a:effectLst/>
                        </a:rPr>
                        <a:t>Ca</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Calcium-Ion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N</a:t>
                      </a:r>
                      <a:r>
                        <a:rPr lang="de-DE" sz="1600" baseline="30000">
                          <a:effectLst/>
                        </a:rPr>
                        <a:t>3–</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Nitrid-Ion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267507">
                <a:tc>
                  <a:txBody>
                    <a:bodyPr/>
                    <a:lstStyle/>
                    <a:p>
                      <a:pPr algn="ctr">
                        <a:spcAft>
                          <a:spcPts val="0"/>
                        </a:spcAft>
                      </a:pPr>
                      <a:r>
                        <a:rPr lang="de-DE" sz="1600">
                          <a:effectLst/>
                        </a:rPr>
                        <a:t>Mg</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Magnesium-Ion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solidFill>
                            <a:srgbClr val="000000"/>
                          </a:solidFill>
                          <a:effectLst/>
                        </a:rPr>
                        <a:t>mehratomig</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267507">
                <a:tc>
                  <a:txBody>
                    <a:bodyPr/>
                    <a:lstStyle/>
                    <a:p>
                      <a:pPr algn="ctr">
                        <a:spcAft>
                          <a:spcPts val="0"/>
                        </a:spcAft>
                      </a:pPr>
                      <a:r>
                        <a:rPr lang="de-DE" sz="1600">
                          <a:effectLst/>
                        </a:rPr>
                        <a:t>Al</a:t>
                      </a:r>
                      <a:r>
                        <a:rPr lang="de-DE" sz="1600" baseline="30000">
                          <a:effectLst/>
                        </a:rPr>
                        <a:t>3+</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Aluminium-Ion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dirty="0">
                          <a:effectLst/>
                        </a:rPr>
                        <a:t>SO</a:t>
                      </a:r>
                      <a:r>
                        <a:rPr lang="de-DE" sz="1600" baseline="-25000" dirty="0">
                          <a:effectLst/>
                        </a:rPr>
                        <a:t>4</a:t>
                      </a:r>
                      <a:r>
                        <a:rPr lang="de-DE" sz="1600" baseline="30000" dirty="0">
                          <a:effectLst/>
                        </a:rPr>
                        <a:t>2–</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Sulfat-Ion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267507">
                <a:tc>
                  <a:txBody>
                    <a:bodyPr/>
                    <a:lstStyle/>
                    <a:p>
                      <a:pPr algn="ctr">
                        <a:spcAft>
                          <a:spcPts val="0"/>
                        </a:spcAft>
                      </a:pPr>
                      <a:r>
                        <a:rPr lang="de-DE" sz="1600">
                          <a:effectLst/>
                        </a:rPr>
                        <a:t>Ag</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Silber-Ion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dirty="0">
                          <a:effectLst/>
                        </a:rPr>
                        <a:t>CO</a:t>
                      </a:r>
                      <a:r>
                        <a:rPr lang="de-DE" sz="1600" baseline="-25000" dirty="0">
                          <a:effectLst/>
                        </a:rPr>
                        <a:t>3</a:t>
                      </a:r>
                      <a:r>
                        <a:rPr lang="de-DE" sz="1600" baseline="30000" dirty="0">
                          <a:effectLst/>
                        </a:rPr>
                        <a:t>2–</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Carbonat-Ion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r h="267507">
                <a:tc>
                  <a:txBody>
                    <a:bodyPr/>
                    <a:lstStyle/>
                    <a:p>
                      <a:pPr algn="ctr">
                        <a:spcAft>
                          <a:spcPts val="0"/>
                        </a:spcAft>
                      </a:pPr>
                      <a:r>
                        <a:rPr lang="de-DE" sz="1600">
                          <a:effectLst/>
                        </a:rPr>
                        <a:t>Zn</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Zink-Ion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dirty="0">
                          <a:effectLst/>
                        </a:rPr>
                        <a:t>NO</a:t>
                      </a:r>
                      <a:r>
                        <a:rPr lang="de-DE" sz="1600" baseline="-25000" dirty="0">
                          <a:effectLst/>
                        </a:rPr>
                        <a:t>3</a:t>
                      </a:r>
                      <a:r>
                        <a:rPr lang="de-DE" sz="1600" baseline="30000"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Nitrat-Ion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r h="267507">
                <a:tc>
                  <a:txBody>
                    <a:bodyPr/>
                    <a:lstStyle/>
                    <a:p>
                      <a:pPr algn="ctr">
                        <a:spcAft>
                          <a:spcPts val="0"/>
                        </a:spcAft>
                      </a:pPr>
                      <a:r>
                        <a:rPr lang="de-DE" sz="1600">
                          <a:effectLst/>
                        </a:rPr>
                        <a:t>Fe</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Eisen(II)-Ion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HCO</a:t>
                      </a:r>
                      <a:r>
                        <a:rPr lang="de-DE" sz="1600" baseline="-25000">
                          <a:effectLst/>
                        </a:rPr>
                        <a:t>3</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Hydrogencarbonat-Ion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0"/>
                  </a:ext>
                </a:extLst>
              </a:tr>
              <a:tr h="267507">
                <a:tc>
                  <a:txBody>
                    <a:bodyPr/>
                    <a:lstStyle/>
                    <a:p>
                      <a:pPr algn="ctr">
                        <a:spcAft>
                          <a:spcPts val="0"/>
                        </a:spcAft>
                      </a:pPr>
                      <a:r>
                        <a:rPr lang="de-DE" sz="1600">
                          <a:effectLst/>
                        </a:rPr>
                        <a:t>Fe</a:t>
                      </a:r>
                      <a:r>
                        <a:rPr lang="de-DE" sz="1600" baseline="30000">
                          <a:effectLst/>
                        </a:rPr>
                        <a:t>3+</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Eisen(III)-Ion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PO</a:t>
                      </a:r>
                      <a:r>
                        <a:rPr lang="de-DE" sz="1600" baseline="-25000">
                          <a:effectLst/>
                        </a:rPr>
                        <a:t>4</a:t>
                      </a:r>
                      <a:r>
                        <a:rPr lang="de-DE" sz="1600" baseline="30000">
                          <a:effectLst/>
                        </a:rPr>
                        <a:t>3–</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Phosphat-Ion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1"/>
                  </a:ext>
                </a:extLst>
              </a:tr>
              <a:tr h="267507">
                <a:tc>
                  <a:txBody>
                    <a:bodyPr/>
                    <a:lstStyle/>
                    <a:p>
                      <a:pPr algn="ctr">
                        <a:spcAft>
                          <a:spcPts val="0"/>
                        </a:spcAft>
                      </a:pPr>
                      <a:r>
                        <a:rPr lang="de-DE" sz="1600">
                          <a:effectLst/>
                        </a:rPr>
                        <a:t>Ba</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Barium-Ion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NO</a:t>
                      </a:r>
                      <a:r>
                        <a:rPr lang="de-DE" sz="1600" baseline="-25000">
                          <a:effectLst/>
                        </a:rPr>
                        <a:t>2</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Nitrit-Ion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2"/>
                  </a:ext>
                </a:extLst>
              </a:tr>
              <a:tr h="267507">
                <a:tc>
                  <a:txBody>
                    <a:bodyPr/>
                    <a:lstStyle/>
                    <a:p>
                      <a:pPr algn="ctr">
                        <a:spcAft>
                          <a:spcPts val="0"/>
                        </a:spcAft>
                      </a:pPr>
                      <a:r>
                        <a:rPr lang="de-DE" sz="1600">
                          <a:effectLst/>
                        </a:rPr>
                        <a:t>mehratomig</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de-DE" sz="1600">
                          <a:effectLst/>
                        </a:rPr>
                        <a:t>SO</a:t>
                      </a:r>
                      <a:r>
                        <a:rPr lang="de-DE" sz="1600" baseline="-25000">
                          <a:effectLst/>
                        </a:rPr>
                        <a:t>3</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en-US" sz="1600" dirty="0">
                          <a:solidFill>
                            <a:srgbClr val="000000"/>
                          </a:solidFill>
                          <a:effectLst/>
                        </a:rPr>
                        <a:t>Sulfit-Ion</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3"/>
                  </a:ext>
                </a:extLst>
              </a:tr>
              <a:tr h="267507">
                <a:tc>
                  <a:txBody>
                    <a:bodyPr/>
                    <a:lstStyle/>
                    <a:p>
                      <a:pPr algn="ctr">
                        <a:spcAft>
                          <a:spcPts val="0"/>
                        </a:spcAft>
                      </a:pPr>
                      <a:r>
                        <a:rPr lang="en-US" sz="1600">
                          <a:effectLst/>
                        </a:rPr>
                        <a:t>NH</a:t>
                      </a:r>
                      <a:r>
                        <a:rPr lang="en-US" sz="1600" baseline="-25000">
                          <a:effectLst/>
                        </a:rPr>
                        <a:t>4</a:t>
                      </a:r>
                      <a:r>
                        <a:rPr lang="en-US"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en-US" sz="1600" dirty="0">
                          <a:effectLst/>
                        </a:rPr>
                        <a:t>Ammonium-Ion</a:t>
                      </a:r>
                      <a:endParaRPr lang="de-DE" sz="1600" dirty="0">
                        <a:effectLst/>
                        <a:latin typeface="+mn-lt"/>
                        <a:ea typeface="Calibri" charset="0"/>
                        <a:cs typeface="Times New Roman" charset="0"/>
                      </a:endParaRPr>
                    </a:p>
                  </a:txBody>
                  <a:tcPr marL="68580" marR="68580" marT="0" marB="0" anchor="ctr"/>
                </a:tc>
                <a:tc vMerge="1">
                  <a:txBody>
                    <a:bodyPr/>
                    <a:lstStyle/>
                    <a:p>
                      <a:pPr algn="just">
                        <a:spcAft>
                          <a:spcPts val="0"/>
                        </a:spcAft>
                      </a:pPr>
                      <a:endParaRPr lang="de-DE" sz="1600" dirty="0">
                        <a:effectLst/>
                        <a:latin typeface="+mn-lt"/>
                        <a:ea typeface="Calibri" charset="0"/>
                        <a:cs typeface="Times New Roman" charset="0"/>
                      </a:endParaRPr>
                    </a:p>
                  </a:txBody>
                  <a:tcPr marL="68580" marR="68580" marT="0" marB="0"/>
                </a:tc>
                <a:tc>
                  <a:txBody>
                    <a:bodyPr/>
                    <a:lstStyle/>
                    <a:p>
                      <a:pPr algn="ctr">
                        <a:spcAft>
                          <a:spcPts val="0"/>
                        </a:spcAft>
                      </a:pPr>
                      <a:r>
                        <a:rPr lang="en-US" sz="1600">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en-US" sz="1600" dirty="0">
                          <a:solidFill>
                            <a:srgbClr val="000000"/>
                          </a:solidFill>
                          <a:effectLst/>
                        </a:rPr>
                        <a:t> </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4"/>
                  </a:ext>
                </a:extLst>
              </a:tr>
            </a:tbl>
          </a:graphicData>
        </a:graphic>
      </p:graphicFrame>
      <p:sp>
        <p:nvSpPr>
          <p:cNvPr id="8" name="Textfeld 7"/>
          <p:cNvSpPr txBox="1"/>
          <p:nvPr/>
        </p:nvSpPr>
        <p:spPr>
          <a:xfrm>
            <a:off x="2145129" y="5397540"/>
            <a:ext cx="3771738" cy="738664"/>
          </a:xfrm>
          <a:prstGeom prst="rect">
            <a:avLst/>
          </a:prstGeom>
          <a:noFill/>
        </p:spPr>
        <p:txBody>
          <a:bodyPr wrap="none" rtlCol="0">
            <a:spAutoFit/>
          </a:bodyPr>
          <a:lstStyle/>
          <a:p>
            <a:pPr fontAlgn="base"/>
            <a:endParaRPr lang="de-DE" sz="1400" dirty="0"/>
          </a:p>
          <a:p>
            <a:r>
              <a:rPr lang="de-DE" sz="1400" b="1" dirty="0"/>
              <a:t>Tabelle 2: </a:t>
            </a:r>
            <a:r>
              <a:rPr lang="de-DE" sz="1400" dirty="0"/>
              <a:t>Namen für häufig vorkommende Ionen</a:t>
            </a:r>
          </a:p>
          <a:p>
            <a:endParaRPr lang="de-DE" sz="1400" dirty="0"/>
          </a:p>
        </p:txBody>
      </p:sp>
    </p:spTree>
    <p:extLst>
      <p:ext uri="{BB962C8B-B14F-4D97-AF65-F5344CB8AC3E}">
        <p14:creationId xmlns:p14="http://schemas.microsoft.com/office/powerpoint/2010/main" val="17221013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buNone/>
            </a:pPr>
            <a:r>
              <a:rPr lang="de-DE" sz="2000" b="1" dirty="0">
                <a:latin typeface="+mn-lt"/>
              </a:rPr>
              <a:t>Aufgabe 1: </a:t>
            </a:r>
            <a:r>
              <a:rPr lang="de-DE" sz="2000" dirty="0">
                <a:latin typeface="+mn-lt"/>
              </a:rPr>
              <a:t>Benenne die Salze in den Vorratsflaschen.</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152</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0" name="Interaktive Schaltfläche: Anpassen 45">
            <a:hlinkClick r:id="rId4"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097" name="Grafik 2"/>
          <p:cNvPicPr>
            <a:picLocks noChangeAspect="1" noChangeArrowheads="1"/>
          </p:cNvPicPr>
          <p:nvPr/>
        </p:nvPicPr>
        <p:blipFill>
          <a:blip r:embed="rId6">
            <a:grayscl/>
            <a:extLst>
              <a:ext uri="{28A0092B-C50C-407E-A947-70E740481C1C}">
                <a14:useLocalDpi xmlns:a14="http://schemas.microsoft.com/office/drawing/2010/main"/>
              </a:ext>
            </a:extLst>
          </a:blip>
          <a:srcRect/>
          <a:stretch>
            <a:fillRect/>
          </a:stretch>
        </p:blipFill>
        <p:spPr bwMode="auto">
          <a:xfrm>
            <a:off x="938156" y="1879435"/>
            <a:ext cx="4191000" cy="3632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le 8"/>
          <p:cNvGraphicFramePr>
            <a:graphicFrameLocks noGrp="1"/>
          </p:cNvGraphicFramePr>
          <p:nvPr>
            <p:extLst>
              <p:ext uri="{D42A27DB-BD31-4B8C-83A1-F6EECF244321}">
                <p14:modId xmlns:p14="http://schemas.microsoft.com/office/powerpoint/2010/main" val="2181935342"/>
              </p:ext>
            </p:extLst>
          </p:nvPr>
        </p:nvGraphicFramePr>
        <p:xfrm>
          <a:off x="5852160" y="1957224"/>
          <a:ext cx="5409565" cy="3298180"/>
        </p:xfrm>
        <a:graphic>
          <a:graphicData uri="http://schemas.openxmlformats.org/drawingml/2006/table">
            <a:tbl>
              <a:tblPr firstRow="1" firstCol="1" bandRow="1">
                <a:tableStyleId>{5940675A-B579-460E-94D1-54222C63F5DA}</a:tableStyleId>
              </a:tblPr>
              <a:tblGrid>
                <a:gridCol w="1843184">
                  <a:extLst>
                    <a:ext uri="{9D8B030D-6E8A-4147-A177-3AD203B41FA5}">
                      <a16:colId xmlns:a16="http://schemas.microsoft.com/office/drawing/2014/main" val="20000"/>
                    </a:ext>
                  </a:extLst>
                </a:gridCol>
                <a:gridCol w="3566381">
                  <a:extLst>
                    <a:ext uri="{9D8B030D-6E8A-4147-A177-3AD203B41FA5}">
                      <a16:colId xmlns:a16="http://schemas.microsoft.com/office/drawing/2014/main" val="20001"/>
                    </a:ext>
                  </a:extLst>
                </a:gridCol>
              </a:tblGrid>
              <a:tr h="347033">
                <a:tc>
                  <a:txBody>
                    <a:bodyPr/>
                    <a:lstStyle/>
                    <a:p>
                      <a:pPr algn="just" fontAlgn="base">
                        <a:spcBef>
                          <a:spcPts val="285"/>
                        </a:spcBef>
                        <a:spcAft>
                          <a:spcPts val="0"/>
                        </a:spcAft>
                      </a:pPr>
                      <a:r>
                        <a:rPr lang="de-DE" sz="1800" b="1" dirty="0">
                          <a:effectLst/>
                        </a:rPr>
                        <a:t>Flaschennummer</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just" fontAlgn="base">
                        <a:spcAft>
                          <a:spcPts val="0"/>
                        </a:spcAft>
                      </a:pPr>
                      <a:r>
                        <a:rPr lang="de-DE" sz="1800" b="1" dirty="0">
                          <a:effectLst/>
                        </a:rPr>
                        <a:t>Name des Salzes (Ionenverbindung)</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293958">
                <a:tc>
                  <a:txBody>
                    <a:bodyPr/>
                    <a:lstStyle/>
                    <a:p>
                      <a:pPr algn="ctr" fontAlgn="base">
                        <a:spcAft>
                          <a:spcPts val="0"/>
                        </a:spcAft>
                      </a:pPr>
                      <a:r>
                        <a:rPr lang="de-DE" sz="1800" dirty="0">
                          <a:effectLst/>
                        </a:rPr>
                        <a:t>1</a:t>
                      </a:r>
                      <a:endParaRPr lang="de-DE" sz="1800" dirty="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1"/>
                  </a:ext>
                </a:extLst>
              </a:tr>
              <a:tr h="293958">
                <a:tc>
                  <a:txBody>
                    <a:bodyPr/>
                    <a:lstStyle/>
                    <a:p>
                      <a:pPr algn="ctr" fontAlgn="base">
                        <a:spcAft>
                          <a:spcPts val="0"/>
                        </a:spcAft>
                      </a:pPr>
                      <a:r>
                        <a:rPr lang="de-DE" sz="1800" dirty="0">
                          <a:effectLst/>
                        </a:rPr>
                        <a:t>2</a:t>
                      </a:r>
                      <a:endParaRPr lang="de-DE" sz="1800" dirty="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2"/>
                  </a:ext>
                </a:extLst>
              </a:tr>
              <a:tr h="293958">
                <a:tc>
                  <a:txBody>
                    <a:bodyPr/>
                    <a:lstStyle/>
                    <a:p>
                      <a:pPr algn="ctr" fontAlgn="base">
                        <a:spcAft>
                          <a:spcPts val="0"/>
                        </a:spcAft>
                      </a:pPr>
                      <a:r>
                        <a:rPr lang="de-DE" sz="1800">
                          <a:effectLst/>
                        </a:rPr>
                        <a:t>3</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3"/>
                  </a:ext>
                </a:extLst>
              </a:tr>
              <a:tr h="293958">
                <a:tc>
                  <a:txBody>
                    <a:bodyPr/>
                    <a:lstStyle/>
                    <a:p>
                      <a:pPr algn="ctr" fontAlgn="base">
                        <a:spcAft>
                          <a:spcPts val="0"/>
                        </a:spcAft>
                      </a:pPr>
                      <a:r>
                        <a:rPr lang="de-DE" sz="1800" dirty="0">
                          <a:effectLst/>
                        </a:rPr>
                        <a:t>4</a:t>
                      </a:r>
                      <a:endParaRPr lang="de-DE" sz="1800" dirty="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4"/>
                  </a:ext>
                </a:extLst>
              </a:tr>
              <a:tr h="293958">
                <a:tc>
                  <a:txBody>
                    <a:bodyPr/>
                    <a:lstStyle/>
                    <a:p>
                      <a:pPr algn="ctr" fontAlgn="base">
                        <a:spcAft>
                          <a:spcPts val="0"/>
                        </a:spcAft>
                      </a:pPr>
                      <a:r>
                        <a:rPr lang="de-DE" sz="1800">
                          <a:effectLst/>
                        </a:rPr>
                        <a:t>5</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5"/>
                  </a:ext>
                </a:extLst>
              </a:tr>
              <a:tr h="305525">
                <a:tc>
                  <a:txBody>
                    <a:bodyPr/>
                    <a:lstStyle/>
                    <a:p>
                      <a:pPr algn="ctr" fontAlgn="base">
                        <a:spcAft>
                          <a:spcPts val="0"/>
                        </a:spcAft>
                      </a:pPr>
                      <a:r>
                        <a:rPr lang="de-DE" sz="1800">
                          <a:effectLst/>
                        </a:rPr>
                        <a:t>6</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6"/>
                  </a:ext>
                </a:extLst>
              </a:tr>
              <a:tr h="293958">
                <a:tc>
                  <a:txBody>
                    <a:bodyPr/>
                    <a:lstStyle/>
                    <a:p>
                      <a:pPr algn="ctr" fontAlgn="base">
                        <a:spcAft>
                          <a:spcPts val="0"/>
                        </a:spcAft>
                      </a:pPr>
                      <a:r>
                        <a:rPr lang="de-DE" sz="1800">
                          <a:effectLst/>
                        </a:rPr>
                        <a:t>7</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7"/>
                  </a:ext>
                </a:extLst>
              </a:tr>
              <a:tr h="293958">
                <a:tc>
                  <a:txBody>
                    <a:bodyPr/>
                    <a:lstStyle/>
                    <a:p>
                      <a:pPr algn="ctr" fontAlgn="base">
                        <a:spcAft>
                          <a:spcPts val="0"/>
                        </a:spcAft>
                      </a:pPr>
                      <a:r>
                        <a:rPr lang="de-DE" sz="1800">
                          <a:effectLst/>
                        </a:rPr>
                        <a:t>8</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8"/>
                  </a:ext>
                </a:extLst>
              </a:tr>
              <a:tr h="293958">
                <a:tc>
                  <a:txBody>
                    <a:bodyPr/>
                    <a:lstStyle/>
                    <a:p>
                      <a:pPr algn="ctr" fontAlgn="base">
                        <a:spcAft>
                          <a:spcPts val="0"/>
                        </a:spcAft>
                      </a:pPr>
                      <a:r>
                        <a:rPr lang="de-DE" sz="1800">
                          <a:effectLst/>
                        </a:rPr>
                        <a:t>9</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9"/>
                  </a:ext>
                </a:extLst>
              </a:tr>
              <a:tr h="293958">
                <a:tc>
                  <a:txBody>
                    <a:bodyPr/>
                    <a:lstStyle/>
                    <a:p>
                      <a:pPr algn="ctr" fontAlgn="base">
                        <a:spcAft>
                          <a:spcPts val="0"/>
                        </a:spcAft>
                      </a:pPr>
                      <a:r>
                        <a:rPr lang="de-DE" sz="1800">
                          <a:effectLst/>
                        </a:rPr>
                        <a:t>10</a:t>
                      </a:r>
                      <a:endParaRPr lang="de-DE" sz="1800">
                        <a:effectLst/>
                        <a:latin typeface="+mn-lt"/>
                        <a:ea typeface="Calibri" charset="0"/>
                        <a:cs typeface="Times New Roman" charset="0"/>
                      </a:endParaRPr>
                    </a:p>
                  </a:txBody>
                  <a:tcPr marL="68580" marR="68580" marT="0" marB="0" anchor="ctr"/>
                </a:tc>
                <a:tc>
                  <a:txBody>
                    <a:bodyPr/>
                    <a:lstStyle/>
                    <a:p>
                      <a:pPr algn="just" fontAlgn="base">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9852845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buNone/>
            </a:pPr>
            <a:r>
              <a:rPr lang="de-DE" sz="2000" b="1" dirty="0">
                <a:latin typeface="+mn-lt"/>
              </a:rPr>
              <a:t>Aufgabe 2: </a:t>
            </a:r>
            <a:r>
              <a:rPr lang="de-DE" sz="2000" dirty="0">
                <a:latin typeface="+mn-lt"/>
              </a:rPr>
              <a:t>Formuliere in eigenen Worten eine Faustregel zur Benennung von Salzen (Ionenverbindungen).</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0" name="Interaktive Schaltfläche: Anpassen 45">
            <a:hlinkClick r:id="rId4"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hteck 12"/>
          <p:cNvSpPr/>
          <p:nvPr/>
        </p:nvSpPr>
        <p:spPr>
          <a:xfrm>
            <a:off x="838200" y="2088004"/>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9325279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154</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1789914"/>
            <a:ext cx="8715218" cy="307959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spcBef>
                <a:spcPts val="600"/>
              </a:spcBef>
              <a:spcAft>
                <a:spcPts val="600"/>
              </a:spcAft>
            </a:pPr>
            <a:r>
              <a:rPr lang="de-DE" sz="6000" b="1" dirty="0">
                <a:latin typeface="+mj-lt"/>
              </a:rPr>
              <a:t>Salze -</a:t>
            </a:r>
          </a:p>
          <a:p>
            <a:pPr algn="ctr">
              <a:lnSpc>
                <a:spcPct val="100000"/>
              </a:lnSpc>
              <a:spcBef>
                <a:spcPts val="600"/>
              </a:spcBef>
              <a:spcAft>
                <a:spcPts val="600"/>
              </a:spcAft>
            </a:pPr>
            <a:r>
              <a:rPr lang="de-DE" sz="5000" dirty="0">
                <a:latin typeface="+mj-lt"/>
              </a:rPr>
              <a:t>eine ausgewogene Sache </a:t>
            </a:r>
            <a:r>
              <a:rPr lang="de-DE" sz="5000" i="1" dirty="0">
                <a:latin typeface="+mj-lt"/>
              </a:rPr>
              <a:t>oder</a:t>
            </a:r>
            <a:r>
              <a:rPr lang="de-DE" sz="5000" dirty="0">
                <a:latin typeface="+mj-lt"/>
              </a:rPr>
              <a:t> Ionen im richtigen Verhältnis </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4869506"/>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Arbeitsabschnitt 2</a:t>
            </a:r>
          </a:p>
        </p:txBody>
      </p:sp>
      <p:pic>
        <p:nvPicPr>
          <p:cNvPr id="10" name="Grafik 9">
            <a:hlinkClick r:id="rId3" action="ppaction://hlinksldjump"/>
            <a:extLst>
              <a:ext uri="{FF2B5EF4-FFF2-40B4-BE49-F238E27FC236}">
                <a16:creationId xmlns:a16="http://schemas.microsoft.com/office/drawing/2014/main" id="{26EAE08F-22F4-4EFF-A63A-98201C3AF56B}"/>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8191226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dirty="0">
                <a:latin typeface="+mn-lt"/>
              </a:rPr>
              <a:t>Feste Salze, wie sie bei der Bildung aus den Elementen entstehen, sind elektrisch ungeladen. Das liegt daran, dass im Salzkristall genauso viele positive Ladungen wie negative Ladungen enthalten sind. </a:t>
            </a:r>
          </a:p>
          <a:p>
            <a:pPr marL="0" indent="0">
              <a:lnSpc>
                <a:spcPct val="100000"/>
              </a:lnSpc>
              <a:spcBef>
                <a:spcPts val="600"/>
              </a:spcBef>
              <a:spcAft>
                <a:spcPts val="600"/>
              </a:spcAft>
              <a:buNone/>
            </a:pPr>
            <a:r>
              <a:rPr lang="de-DE" sz="1800" dirty="0">
                <a:latin typeface="+mn-lt"/>
              </a:rPr>
              <a:t>Bei Salzen wird das Teilchenzahlverhältnis zwischen den im Salz enthaltenen Ionen durch eine </a:t>
            </a:r>
            <a:r>
              <a:rPr lang="de-DE" sz="1800" b="1" dirty="0">
                <a:latin typeface="+mn-lt"/>
              </a:rPr>
              <a:t>Verhältnisformel</a:t>
            </a:r>
            <a:r>
              <a:rPr lang="de-DE" sz="1800" dirty="0">
                <a:latin typeface="+mn-lt"/>
              </a:rPr>
              <a:t> angegeben. Hier ein einfaches Beispiel:</a:t>
            </a:r>
          </a:p>
          <a:p>
            <a:pPr marL="0" indent="0">
              <a:lnSpc>
                <a:spcPct val="100000"/>
              </a:lnSpc>
              <a:spcBef>
                <a:spcPts val="600"/>
              </a:spcBef>
              <a:spcAft>
                <a:spcPts val="600"/>
              </a:spcAft>
              <a:buNone/>
            </a:pPr>
            <a:r>
              <a:rPr lang="de-DE" sz="1800" dirty="0">
                <a:latin typeface="+mn-lt"/>
              </a:rPr>
              <a:t>	Das Salz Natriumchlorid besteht aus Natrium-Ionen und Chlorid-Ionen.</a:t>
            </a:r>
          </a:p>
          <a:p>
            <a:pPr marL="0" indent="0">
              <a:lnSpc>
                <a:spcPct val="100000"/>
              </a:lnSpc>
              <a:spcBef>
                <a:spcPts val="600"/>
              </a:spcBef>
              <a:spcAft>
                <a:spcPts val="600"/>
              </a:spcAft>
              <a:buNone/>
            </a:pPr>
            <a:r>
              <a:rPr lang="de-DE" sz="1800" dirty="0">
                <a:latin typeface="+mn-lt"/>
              </a:rPr>
              <a:t>	Natrium-Ionen sind einfach positiv geladen: </a:t>
            </a:r>
            <a:r>
              <a:rPr lang="de-DE" sz="1800" b="1" dirty="0">
                <a:latin typeface="+mn-lt"/>
              </a:rPr>
              <a:t>Na</a:t>
            </a:r>
            <a:r>
              <a:rPr lang="de-DE" sz="1800" b="1" baseline="30000" dirty="0">
                <a:latin typeface="+mn-lt"/>
              </a:rPr>
              <a:t>+</a:t>
            </a:r>
            <a:endParaRPr lang="de-DE" sz="1800" dirty="0">
              <a:latin typeface="+mn-lt"/>
            </a:endParaRPr>
          </a:p>
          <a:p>
            <a:pPr marL="0" indent="0">
              <a:lnSpc>
                <a:spcPct val="100000"/>
              </a:lnSpc>
              <a:spcBef>
                <a:spcPts val="600"/>
              </a:spcBef>
              <a:spcAft>
                <a:spcPts val="600"/>
              </a:spcAft>
              <a:buNone/>
            </a:pPr>
            <a:r>
              <a:rPr lang="de-DE" sz="1800" dirty="0">
                <a:latin typeface="+mn-lt"/>
              </a:rPr>
              <a:t>	Chlorid-Ionen sind einfach negativ geladen: </a:t>
            </a:r>
            <a:r>
              <a:rPr lang="de-DE" sz="1800" b="1" dirty="0">
                <a:latin typeface="+mn-lt"/>
              </a:rPr>
              <a:t>Cl</a:t>
            </a:r>
            <a:r>
              <a:rPr lang="de-DE" sz="1800" b="1" baseline="30000" dirty="0">
                <a:latin typeface="+mn-lt"/>
              </a:rPr>
              <a:t>–</a:t>
            </a:r>
            <a:endParaRPr lang="de-DE" sz="1800" dirty="0">
              <a:latin typeface="+mn-lt"/>
            </a:endParaRPr>
          </a:p>
          <a:p>
            <a:pPr marL="0" indent="0">
              <a:lnSpc>
                <a:spcPct val="100000"/>
              </a:lnSpc>
              <a:spcBef>
                <a:spcPts val="600"/>
              </a:spcBef>
              <a:spcAft>
                <a:spcPts val="600"/>
              </a:spcAft>
              <a:buNone/>
            </a:pPr>
            <a:r>
              <a:rPr lang="de-DE" sz="1800" dirty="0">
                <a:latin typeface="+mn-lt"/>
              </a:rPr>
              <a:t>Damit ein Natriumchlorid-Kristall elektrisch neutral ist, also genauso viele positive wie negative Ladungen enthält, müssen sich die Ladungen der positiv geladenen Natrium-Ionen und der negativ geladenen Chlorid-Ionen insgesamt ausgleichen. Das ist genau dann der Fall, wenn auf </a:t>
            </a:r>
            <a:r>
              <a:rPr lang="de-DE" sz="1800" u="sng" dirty="0">
                <a:latin typeface="+mn-lt"/>
              </a:rPr>
              <a:t>ein</a:t>
            </a:r>
            <a:r>
              <a:rPr lang="de-DE" sz="1800" dirty="0">
                <a:latin typeface="+mn-lt"/>
              </a:rPr>
              <a:t> positiv geladenes Natrium-Ion genau </a:t>
            </a:r>
            <a:r>
              <a:rPr lang="de-DE" sz="1800" u="sng" dirty="0">
                <a:latin typeface="+mn-lt"/>
              </a:rPr>
              <a:t>ein</a:t>
            </a:r>
            <a:r>
              <a:rPr lang="de-DE" sz="1800" dirty="0">
                <a:latin typeface="+mn-lt"/>
              </a:rPr>
              <a:t> negativ geladenes Chlorid-Ion kommt: </a:t>
            </a:r>
            <a:br>
              <a:rPr lang="de-DE" sz="1800" dirty="0">
                <a:latin typeface="+mn-lt"/>
              </a:rPr>
            </a:br>
            <a:r>
              <a:rPr lang="de-DE" sz="1800" dirty="0">
                <a:latin typeface="+mn-lt"/>
              </a:rPr>
              <a:t>(+1) + (-1) = 0</a:t>
            </a:r>
          </a:p>
          <a:p>
            <a:pPr marL="0" indent="0">
              <a:lnSpc>
                <a:spcPct val="100000"/>
              </a:lnSpc>
              <a:spcBef>
                <a:spcPts val="600"/>
              </a:spcBef>
              <a:spcAft>
                <a:spcPts val="600"/>
              </a:spcAft>
              <a:buNone/>
            </a:pPr>
            <a:r>
              <a:rPr lang="de-DE" sz="1800" dirty="0">
                <a:latin typeface="+mn-lt"/>
              </a:rPr>
              <a:t>Das Verhältnis zwischen Natrium-Ionen und Chlorid-Ionen beträgt in Natriumchlorid also 1:1.</a:t>
            </a:r>
          </a:p>
          <a:p>
            <a:pPr marL="0" indent="0">
              <a:buNone/>
            </a:pPr>
            <a:endParaRPr lang="de-DE" sz="18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155</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7191251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u="sng" dirty="0">
                <a:latin typeface="+mn-lt"/>
              </a:rPr>
              <a:t>Die Elektroneutralität gilt für alle Salze</a:t>
            </a:r>
            <a:r>
              <a:rPr lang="de-DE" sz="1800" dirty="0">
                <a:latin typeface="+mn-lt"/>
              </a:rPr>
              <a:t>, so zum Beispiel auch für das Salz Calciumchlorid. Damit die zweifach positive Ladung des Calcium-Ions (Ca</a:t>
            </a:r>
            <a:r>
              <a:rPr lang="de-DE" sz="1800" baseline="30000" dirty="0">
                <a:latin typeface="+mn-lt"/>
              </a:rPr>
              <a:t>2+</a:t>
            </a:r>
            <a:r>
              <a:rPr lang="de-DE" sz="1800" dirty="0">
                <a:latin typeface="+mn-lt"/>
              </a:rPr>
              <a:t>) ausgeglichen werden kann, werden für jedes Calcium-Ion zwei einfach negativ geladene Chlorid-Ionen Cl</a:t>
            </a:r>
            <a:r>
              <a:rPr lang="de-DE" sz="1800" baseline="30000" dirty="0">
                <a:latin typeface="+mn-lt"/>
              </a:rPr>
              <a:t>–</a:t>
            </a:r>
            <a:r>
              <a:rPr lang="de-DE" sz="1800" dirty="0">
                <a:latin typeface="+mn-lt"/>
              </a:rPr>
              <a:t> benötigt: </a:t>
            </a:r>
          </a:p>
          <a:p>
            <a:pPr marL="0" indent="0">
              <a:lnSpc>
                <a:spcPct val="100000"/>
              </a:lnSpc>
              <a:spcBef>
                <a:spcPts val="600"/>
              </a:spcBef>
              <a:spcAft>
                <a:spcPts val="600"/>
              </a:spcAft>
              <a:buNone/>
            </a:pPr>
            <a:r>
              <a:rPr lang="de-DE" sz="1800" dirty="0">
                <a:latin typeface="+mn-lt"/>
              </a:rPr>
              <a:t>(+2) + 2 ∙ (-1) = 0</a:t>
            </a:r>
          </a:p>
          <a:p>
            <a:pPr marL="0" indent="0">
              <a:lnSpc>
                <a:spcPct val="100000"/>
              </a:lnSpc>
              <a:spcBef>
                <a:spcPts val="600"/>
              </a:spcBef>
              <a:spcAft>
                <a:spcPts val="600"/>
              </a:spcAft>
              <a:buNone/>
            </a:pPr>
            <a:r>
              <a:rPr lang="de-DE" sz="1800" dirty="0">
                <a:latin typeface="+mn-lt"/>
              </a:rPr>
              <a:t>Ein Calciumchlorid-Kristall enthält also doppelt so viele Chlorid-Ionen wie Calcium-Ionen. Die Calcium-Ionen und Chlorid-Ionen kommen im Verhältnis 1:2 vor.</a:t>
            </a: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156</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6" name="Tabelle 5"/>
          <p:cNvGraphicFramePr>
            <a:graphicFrameLocks noGrp="1"/>
          </p:cNvGraphicFramePr>
          <p:nvPr>
            <p:extLst>
              <p:ext uri="{D42A27DB-BD31-4B8C-83A1-F6EECF244321}">
                <p14:modId xmlns:p14="http://schemas.microsoft.com/office/powerpoint/2010/main" val="3432286028"/>
              </p:ext>
            </p:extLst>
          </p:nvPr>
        </p:nvGraphicFramePr>
        <p:xfrm>
          <a:off x="2608598" y="3672563"/>
          <a:ext cx="6974803" cy="1877060"/>
        </p:xfrm>
        <a:graphic>
          <a:graphicData uri="http://schemas.openxmlformats.org/drawingml/2006/table">
            <a:tbl>
              <a:tblPr firstRow="1" firstCol="1" bandRow="1"/>
              <a:tblGrid>
                <a:gridCol w="6974803">
                  <a:extLst>
                    <a:ext uri="{9D8B030D-6E8A-4147-A177-3AD203B41FA5}">
                      <a16:colId xmlns:a16="http://schemas.microsoft.com/office/drawing/2014/main" val="20000"/>
                    </a:ext>
                  </a:extLst>
                </a:gridCol>
              </a:tblGrid>
              <a:tr h="1838315">
                <a:tc>
                  <a:txBody>
                    <a:bodyPr/>
                    <a:lstStyle/>
                    <a:p>
                      <a:pPr algn="ctr">
                        <a:spcBef>
                          <a:spcPts val="0"/>
                        </a:spcBef>
                        <a:spcAft>
                          <a:spcPts val="0"/>
                        </a:spcAft>
                      </a:pPr>
                      <a:r>
                        <a:rPr lang="de-DE" sz="2200" b="1" u="sng" kern="1200" dirty="0">
                          <a:solidFill>
                            <a:schemeClr val="accent2"/>
                          </a:solidFill>
                          <a:latin typeface="+mn-lt"/>
                          <a:ea typeface="+mn-ea"/>
                          <a:cs typeface="+mn-cs"/>
                        </a:rPr>
                        <a:t>Merke: </a:t>
                      </a:r>
                    </a:p>
                    <a:p>
                      <a:pPr marL="107950" marR="107950" algn="just">
                        <a:spcBef>
                          <a:spcPts val="600"/>
                        </a:spcBef>
                        <a:spcAft>
                          <a:spcPts val="600"/>
                        </a:spcAft>
                      </a:pPr>
                      <a:r>
                        <a:rPr lang="de-DE" sz="1800" b="1" dirty="0">
                          <a:solidFill>
                            <a:srgbClr val="000000"/>
                          </a:solidFill>
                          <a:effectLst/>
                          <a:latin typeface="+mn-lt"/>
                          <a:ea typeface="Calibri" charset="0"/>
                          <a:cs typeface="Times New Roman" charset="0"/>
                        </a:rPr>
                        <a:t>Alle Salze sind elektrisch ungeladen, da sie genauso viele positive und negative Ladungen enthalten (</a:t>
                      </a:r>
                      <a:r>
                        <a:rPr lang="de-DE" sz="1800" b="1" i="1" u="sng" dirty="0">
                          <a:solidFill>
                            <a:srgbClr val="000000"/>
                          </a:solidFill>
                          <a:effectLst/>
                          <a:latin typeface="+mn-lt"/>
                          <a:ea typeface="Calibri" charset="0"/>
                          <a:cs typeface="Times New Roman" charset="0"/>
                        </a:rPr>
                        <a:t>Elektroneutralität</a:t>
                      </a:r>
                      <a:r>
                        <a:rPr lang="de-DE" sz="1800" b="1" dirty="0">
                          <a:solidFill>
                            <a:srgbClr val="000000"/>
                          </a:solidFill>
                          <a:effectLst/>
                          <a:latin typeface="+mn-lt"/>
                          <a:ea typeface="Calibri" charset="0"/>
                          <a:cs typeface="Times New Roman" charset="0"/>
                        </a:rPr>
                        <a:t>). </a:t>
                      </a:r>
                      <a:endParaRPr lang="de-DE" sz="1800" dirty="0">
                        <a:effectLst/>
                        <a:latin typeface="+mn-lt"/>
                        <a:ea typeface="Calibri" charset="0"/>
                        <a:cs typeface="Times New Roman" charset="0"/>
                      </a:endParaRPr>
                    </a:p>
                    <a:p>
                      <a:pPr marL="107950" marR="107950" algn="just">
                        <a:spcBef>
                          <a:spcPts val="600"/>
                        </a:spcBef>
                        <a:spcAft>
                          <a:spcPts val="600"/>
                        </a:spcAft>
                      </a:pPr>
                      <a:r>
                        <a:rPr lang="de-DE" sz="1800" b="1" dirty="0">
                          <a:solidFill>
                            <a:srgbClr val="000000"/>
                          </a:solidFill>
                          <a:effectLst/>
                          <a:latin typeface="+mn-lt"/>
                          <a:ea typeface="Calibri" charset="0"/>
                          <a:cs typeface="Times New Roman" charset="0"/>
                        </a:rPr>
                        <a:t>Enthält ein Salz </a:t>
                      </a:r>
                      <a:r>
                        <a:rPr lang="de-DE" sz="1800" b="1" u="sng" dirty="0">
                          <a:solidFill>
                            <a:srgbClr val="000000"/>
                          </a:solidFill>
                          <a:effectLst/>
                          <a:latin typeface="+mn-lt"/>
                          <a:ea typeface="Calibri" charset="0"/>
                          <a:cs typeface="Times New Roman" charset="0"/>
                        </a:rPr>
                        <a:t>unterschiedlich</a:t>
                      </a:r>
                      <a:r>
                        <a:rPr lang="de-DE" sz="1800" b="1" dirty="0">
                          <a:solidFill>
                            <a:srgbClr val="000000"/>
                          </a:solidFill>
                          <a:effectLst/>
                          <a:latin typeface="+mn-lt"/>
                          <a:ea typeface="Calibri" charset="0"/>
                          <a:cs typeface="Times New Roman" charset="0"/>
                        </a:rPr>
                        <a:t> geladene Anionen und Kationen, so kommen die beiden Ionensorten nicht im gleichen Verhältnis vor. </a:t>
                      </a:r>
                      <a:endParaRPr lang="de-DE" sz="1800" dirty="0">
                        <a:effectLst/>
                        <a:latin typeface="+mn-lt"/>
                        <a:ea typeface="Calibri" charset="0"/>
                        <a:cs typeface="Times New Roman" charset="0"/>
                      </a:endParaRPr>
                    </a:p>
                  </a:txBody>
                  <a:tcPr marL="71755" marR="71755" marT="107950" marB="1079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553807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838200" y="1474897"/>
                <a:ext cx="10515600" cy="4704650"/>
              </a:xfrm>
            </p:spPr>
            <p:txBody>
              <a:bodyPr>
                <a:noAutofit/>
              </a:bodyPr>
              <a:lstStyle/>
              <a:p>
                <a:pPr marL="0" indent="0">
                  <a:lnSpc>
                    <a:spcPct val="100000"/>
                  </a:lnSpc>
                  <a:spcBef>
                    <a:spcPts val="600"/>
                  </a:spcBef>
                  <a:spcAft>
                    <a:spcPts val="600"/>
                  </a:spcAft>
                  <a:buNone/>
                </a:pPr>
                <a:r>
                  <a:rPr lang="de-DE" sz="1800" dirty="0">
                    <a:latin typeface="+mn-lt"/>
                  </a:rPr>
                  <a:t>Um die Verhältnisformel zu bestimmen, wird zunächst das </a:t>
                </a:r>
                <a:r>
                  <a:rPr lang="de-DE" sz="1800" b="1" i="1" dirty="0">
                    <a:latin typeface="+mn-lt"/>
                  </a:rPr>
                  <a:t>kleinste gemeinsame Vielfache </a:t>
                </a:r>
                <a:r>
                  <a:rPr lang="de-DE" sz="1800" b="1" dirty="0">
                    <a:latin typeface="+mn-lt"/>
                  </a:rPr>
                  <a:t>(</a:t>
                </a:r>
                <a:r>
                  <a:rPr lang="de-DE" sz="1800" b="1" i="1" dirty="0" err="1">
                    <a:latin typeface="+mn-lt"/>
                  </a:rPr>
                  <a:t>kgV</a:t>
                </a:r>
                <a:r>
                  <a:rPr lang="de-DE" sz="1800" b="1" dirty="0">
                    <a:latin typeface="+mn-lt"/>
                  </a:rPr>
                  <a:t>)</a:t>
                </a:r>
                <a:r>
                  <a:rPr lang="de-DE" sz="1800" dirty="0">
                    <a:latin typeface="+mn-lt"/>
                  </a:rPr>
                  <a:t> der Ladungen von Kation und Anion bestimmt. Dazu berechnet man das </a:t>
                </a:r>
                <a:r>
                  <a:rPr lang="de-DE" sz="1800" b="1" dirty="0">
                    <a:latin typeface="+mn-lt"/>
                  </a:rPr>
                  <a:t>Produkt aus den Ladungen von Kation und Anion</a:t>
                </a:r>
                <a:r>
                  <a:rPr lang="de-DE" sz="1800" dirty="0">
                    <a:latin typeface="+mn-lt"/>
                  </a:rPr>
                  <a:t>.</a:t>
                </a:r>
              </a:p>
              <a:p>
                <a:pPr marL="0" indent="0">
                  <a:lnSpc>
                    <a:spcPct val="100000"/>
                  </a:lnSpc>
                  <a:spcBef>
                    <a:spcPts val="600"/>
                  </a:spcBef>
                  <a:spcAft>
                    <a:spcPts val="600"/>
                  </a:spcAft>
                  <a:buNone/>
                </a:pPr>
                <a:r>
                  <a:rPr lang="de-DE" sz="1800" dirty="0">
                    <a:latin typeface="+mn-lt"/>
                  </a:rPr>
                  <a:t>Um die Anzahl der Kationen bzw. der Anionen im Salz herauszufinden, dividiert man dann das </a:t>
                </a:r>
                <a:r>
                  <a:rPr lang="de-DE" sz="1800" dirty="0" err="1">
                    <a:latin typeface="+mn-lt"/>
                  </a:rPr>
                  <a:t>kgV</a:t>
                </a:r>
                <a:r>
                  <a:rPr lang="de-DE" sz="1800" dirty="0">
                    <a:latin typeface="+mn-lt"/>
                  </a:rPr>
                  <a:t> durch die Ladung des Kations bzw. des Anions.</a:t>
                </a:r>
              </a:p>
              <a:p>
                <a:pPr marL="0" indent="0">
                  <a:lnSpc>
                    <a:spcPct val="100000"/>
                  </a:lnSpc>
                  <a:spcBef>
                    <a:spcPts val="600"/>
                  </a:spcBef>
                  <a:spcAft>
                    <a:spcPts val="600"/>
                  </a:spcAft>
                  <a:buNone/>
                </a:pPr>
                <a:r>
                  <a:rPr lang="de-DE" sz="1800" b="1" u="sng" dirty="0">
                    <a:latin typeface="+mn-lt"/>
                  </a:rPr>
                  <a:t>Beispiel 1</a:t>
                </a:r>
                <a:r>
                  <a:rPr lang="de-DE" sz="1800" b="1" dirty="0">
                    <a:latin typeface="+mn-lt"/>
                  </a:rPr>
                  <a:t>: Natriumchlorid</a:t>
                </a:r>
                <a:endParaRPr lang="de-DE" sz="1800" dirty="0">
                  <a:latin typeface="+mn-lt"/>
                </a:endParaRPr>
              </a:p>
              <a:p>
                <a:pPr marL="342900" lvl="0" indent="-342900">
                  <a:spcBef>
                    <a:spcPts val="300"/>
                  </a:spcBef>
                  <a:spcAft>
                    <a:spcPts val="300"/>
                  </a:spcAft>
                  <a:buFont typeface="+mj-lt"/>
                  <a:buAutoNum type="arabicPeriod"/>
                </a:pPr>
                <a:r>
                  <a:rPr lang="de-DE" sz="1800" u="sng" dirty="0">
                    <a:latin typeface="+mn-lt"/>
                  </a:rPr>
                  <a:t>Identifizieren</a:t>
                </a:r>
                <a:r>
                  <a:rPr lang="de-DE" sz="1800" dirty="0">
                    <a:latin typeface="+mn-lt"/>
                  </a:rPr>
                  <a:t>, aus welchen Ionen das Salz besteht: Natrium-Ion (Na</a:t>
                </a:r>
                <a:r>
                  <a:rPr lang="de-DE" sz="1800" baseline="30000" dirty="0">
                    <a:latin typeface="+mn-lt"/>
                  </a:rPr>
                  <a:t>+</a:t>
                </a:r>
                <a:r>
                  <a:rPr lang="de-DE" sz="1800" dirty="0">
                    <a:latin typeface="+mn-lt"/>
                  </a:rPr>
                  <a:t>) und Chlorid-Ion (Cl</a:t>
                </a:r>
                <a:r>
                  <a:rPr lang="de-DE" sz="1800" b="1" baseline="30000" dirty="0">
                    <a:latin typeface="+mn-lt"/>
                  </a:rPr>
                  <a:t>–</a:t>
                </a:r>
                <a:r>
                  <a:rPr lang="de-DE" sz="1800" dirty="0">
                    <a:latin typeface="+mn-lt"/>
                  </a:rPr>
                  <a:t>)</a:t>
                </a:r>
              </a:p>
              <a:p>
                <a:pPr marL="342900" lvl="0" indent="-342900">
                  <a:spcBef>
                    <a:spcPts val="300"/>
                  </a:spcBef>
                  <a:spcAft>
                    <a:spcPts val="300"/>
                  </a:spcAft>
                  <a:buFont typeface="+mj-lt"/>
                  <a:buAutoNum type="arabicPeriod"/>
                </a:pPr>
                <a:r>
                  <a:rPr lang="de-DE" sz="1800" u="sng" dirty="0">
                    <a:latin typeface="+mn-lt"/>
                  </a:rPr>
                  <a:t>Ladung der Ionen bestimmen</a:t>
                </a:r>
                <a:r>
                  <a:rPr lang="de-DE" sz="1800" dirty="0">
                    <a:latin typeface="+mn-lt"/>
                  </a:rPr>
                  <a:t>:  	Na</a:t>
                </a:r>
                <a:r>
                  <a:rPr lang="de-DE" sz="1800" baseline="30000" dirty="0">
                    <a:solidFill>
                      <a:srgbClr val="7030A0"/>
                    </a:solidFill>
                    <a:latin typeface="+mn-lt"/>
                  </a:rPr>
                  <a:t>+</a:t>
                </a:r>
                <a:r>
                  <a:rPr lang="de-DE" sz="1800" dirty="0">
                    <a:latin typeface="+mn-lt"/>
                  </a:rPr>
                  <a:t>: </a:t>
                </a:r>
                <a:r>
                  <a:rPr lang="de-DE" sz="1800" dirty="0">
                    <a:solidFill>
                      <a:srgbClr val="7030A0"/>
                    </a:solidFill>
                    <a:latin typeface="+mn-lt"/>
                  </a:rPr>
                  <a:t>+1</a:t>
                </a:r>
                <a:r>
                  <a:rPr lang="de-DE" sz="1800" dirty="0">
                    <a:latin typeface="+mn-lt"/>
                  </a:rPr>
                  <a:t>	Cl</a:t>
                </a:r>
                <a:r>
                  <a:rPr lang="de-DE" sz="1800" b="1" baseline="30000" dirty="0">
                    <a:solidFill>
                      <a:schemeClr val="accent6"/>
                    </a:solidFill>
                    <a:latin typeface="+mn-lt"/>
                  </a:rPr>
                  <a:t>–</a:t>
                </a:r>
                <a:r>
                  <a:rPr lang="de-DE" sz="1800" dirty="0">
                    <a:latin typeface="+mn-lt"/>
                  </a:rPr>
                  <a:t>:</a:t>
                </a:r>
                <a:r>
                  <a:rPr lang="de-DE" sz="1800" baseline="30000" dirty="0">
                    <a:latin typeface="+mn-lt"/>
                  </a:rPr>
                  <a:t> </a:t>
                </a:r>
                <a:r>
                  <a:rPr lang="de-DE" sz="1800" dirty="0">
                    <a:solidFill>
                      <a:schemeClr val="accent6"/>
                    </a:solidFill>
                    <a:latin typeface="+mn-lt"/>
                  </a:rPr>
                  <a:t>–1</a:t>
                </a:r>
              </a:p>
              <a:p>
                <a:pPr marL="342900" lvl="0" indent="-342900">
                  <a:spcBef>
                    <a:spcPts val="300"/>
                  </a:spcBef>
                  <a:spcAft>
                    <a:spcPts val="300"/>
                  </a:spcAft>
                  <a:buFont typeface="+mj-lt"/>
                  <a:buAutoNum type="arabicPeriod"/>
                </a:pPr>
                <a:r>
                  <a:rPr lang="de-DE" sz="1800" u="sng" dirty="0" err="1" smtClean="0">
                    <a:latin typeface="+mn-lt"/>
                  </a:rPr>
                  <a:t>kgV</a:t>
                </a:r>
                <a:r>
                  <a:rPr lang="de-DE" sz="1800" u="sng" dirty="0" smtClean="0">
                    <a:latin typeface="+mn-lt"/>
                  </a:rPr>
                  <a:t> </a:t>
                </a:r>
                <a:r>
                  <a:rPr lang="de-DE" sz="1800" u="sng" dirty="0">
                    <a:latin typeface="+mn-lt"/>
                  </a:rPr>
                  <a:t>berechnen</a:t>
                </a:r>
                <a:r>
                  <a:rPr lang="de-DE" sz="1800" dirty="0">
                    <a:latin typeface="+mn-lt"/>
                  </a:rPr>
                  <a:t>: 	</a:t>
                </a:r>
                <a:r>
                  <a:rPr lang="de-DE" sz="1800" dirty="0">
                    <a:solidFill>
                      <a:srgbClr val="7030A0"/>
                    </a:solidFill>
                    <a:latin typeface="+mn-lt"/>
                  </a:rPr>
                  <a:t>1</a:t>
                </a:r>
                <a:r>
                  <a:rPr lang="de-DE" sz="1800" dirty="0">
                    <a:latin typeface="+mn-lt"/>
                  </a:rPr>
                  <a:t> x </a:t>
                </a:r>
                <a:r>
                  <a:rPr lang="de-DE" sz="1800" dirty="0">
                    <a:solidFill>
                      <a:schemeClr val="accent6"/>
                    </a:solidFill>
                    <a:latin typeface="+mn-lt"/>
                  </a:rPr>
                  <a:t>1</a:t>
                </a:r>
                <a:r>
                  <a:rPr lang="de-DE" sz="1800" dirty="0">
                    <a:latin typeface="+mn-lt"/>
                  </a:rPr>
                  <a:t> = 1</a:t>
                </a:r>
              </a:p>
              <a:p>
                <a:pPr marL="342900" indent="-342900">
                  <a:lnSpc>
                    <a:spcPct val="100000"/>
                  </a:lnSpc>
                  <a:spcBef>
                    <a:spcPts val="300"/>
                  </a:spcBef>
                  <a:spcAft>
                    <a:spcPts val="300"/>
                  </a:spcAft>
                  <a:buFont typeface="+mj-lt"/>
                  <a:buAutoNum type="arabicPeriod"/>
                </a:pPr>
                <a:r>
                  <a:rPr lang="de-DE" sz="1800" u="sng" dirty="0">
                    <a:latin typeface="+mn-lt"/>
                  </a:rPr>
                  <a:t>Anzahl an Na</a:t>
                </a:r>
                <a:r>
                  <a:rPr lang="de-DE" sz="1800" u="sng" baseline="30000" dirty="0">
                    <a:latin typeface="+mn-lt"/>
                  </a:rPr>
                  <a:t>+</a:t>
                </a:r>
                <a:r>
                  <a:rPr lang="de-DE" sz="1800" u="sng" dirty="0">
                    <a:latin typeface="+mn-lt"/>
                  </a:rPr>
                  <a:t>-Ionen bestimmen</a:t>
                </a:r>
                <a:r>
                  <a:rPr lang="de-DE" sz="1800" dirty="0">
                    <a:latin typeface="+mn-lt"/>
                  </a:rPr>
                  <a:t>:	 </a:t>
                </a:r>
                <a14:m>
                  <m:oMath xmlns:m="http://schemas.openxmlformats.org/officeDocument/2006/math">
                    <m:f>
                      <m:fPr>
                        <m:ctrlPr>
                          <a:rPr lang="de-DE" sz="1800" i="1">
                            <a:latin typeface="Cambria Math" panose="02040503050406030204" pitchFamily="18" charset="0"/>
                          </a:rPr>
                        </m:ctrlPr>
                      </m:fPr>
                      <m:num>
                        <m:r>
                          <a:rPr lang="de-DE" sz="1800" i="1">
                            <a:latin typeface="Cambria Math" charset="0"/>
                          </a:rPr>
                          <m:t>1</m:t>
                        </m:r>
                      </m:num>
                      <m:den>
                        <m:r>
                          <a:rPr lang="de-DE" sz="1800" i="1">
                            <a:latin typeface="Cambria Math" charset="0"/>
                          </a:rPr>
                          <m:t>1</m:t>
                        </m:r>
                      </m:den>
                    </m:f>
                  </m:oMath>
                </a14:m>
                <a:r>
                  <a:rPr lang="de-DE" sz="1800" dirty="0">
                    <a:latin typeface="+mn-lt"/>
                  </a:rPr>
                  <a:t> = 1 </a:t>
                </a:r>
              </a:p>
              <a:p>
                <a:pPr marL="342900" lvl="0" indent="-342900">
                  <a:spcBef>
                    <a:spcPts val="300"/>
                  </a:spcBef>
                  <a:spcAft>
                    <a:spcPts val="300"/>
                  </a:spcAft>
                  <a:buFont typeface="+mj-lt"/>
                  <a:buAutoNum type="arabicPeriod"/>
                </a:pPr>
                <a:r>
                  <a:rPr lang="de-DE" sz="1800" u="sng" dirty="0">
                    <a:latin typeface="+mn-lt"/>
                  </a:rPr>
                  <a:t>Anzahl der Cl</a:t>
                </a:r>
                <a:r>
                  <a:rPr lang="de-DE" sz="1800" u="sng" baseline="30000" dirty="0">
                    <a:latin typeface="+mn-lt"/>
                  </a:rPr>
                  <a:t>–</a:t>
                </a:r>
                <a:r>
                  <a:rPr lang="de-DE" sz="1800" u="sng" dirty="0">
                    <a:latin typeface="+mn-lt"/>
                  </a:rPr>
                  <a:t>-Ionen bestimmen</a:t>
                </a:r>
                <a:r>
                  <a:rPr lang="de-DE" sz="1800" dirty="0">
                    <a:latin typeface="+mn-lt"/>
                  </a:rPr>
                  <a:t>:	 </a:t>
                </a:r>
                <a14:m>
                  <m:oMath xmlns:m="http://schemas.openxmlformats.org/officeDocument/2006/math">
                    <m:f>
                      <m:fPr>
                        <m:ctrlPr>
                          <a:rPr lang="de-DE" sz="1800" i="1">
                            <a:latin typeface="Cambria Math" panose="02040503050406030204" pitchFamily="18" charset="0"/>
                          </a:rPr>
                        </m:ctrlPr>
                      </m:fPr>
                      <m:num>
                        <m:r>
                          <a:rPr lang="de-DE" sz="1800" i="1">
                            <a:latin typeface="Cambria Math" charset="0"/>
                          </a:rPr>
                          <m:t>1</m:t>
                        </m:r>
                      </m:num>
                      <m:den>
                        <m:r>
                          <a:rPr lang="de-DE" sz="1800" i="1">
                            <a:latin typeface="Cambria Math" charset="0"/>
                          </a:rPr>
                          <m:t>1</m:t>
                        </m:r>
                      </m:den>
                    </m:f>
                  </m:oMath>
                </a14:m>
                <a:r>
                  <a:rPr lang="de-DE" sz="1800" dirty="0">
                    <a:latin typeface="+mn-lt"/>
                  </a:rPr>
                  <a:t> = 1</a:t>
                </a:r>
              </a:p>
              <a:p>
                <a:pPr marL="342900" lvl="0" indent="-342900">
                  <a:spcBef>
                    <a:spcPts val="300"/>
                  </a:spcBef>
                  <a:spcAft>
                    <a:spcPts val="300"/>
                  </a:spcAft>
                  <a:buFont typeface="+mj-lt"/>
                  <a:buAutoNum type="arabicPeriod"/>
                </a:pPr>
                <a:r>
                  <a:rPr lang="de-DE" sz="1800" u="sng" dirty="0">
                    <a:latin typeface="+mn-lt"/>
                  </a:rPr>
                  <a:t>(Anzahl-)</a:t>
                </a:r>
                <a:r>
                  <a:rPr lang="de-DE" sz="1800" u="sng" dirty="0" err="1">
                    <a:latin typeface="+mn-lt"/>
                  </a:rPr>
                  <a:t>verhältnis</a:t>
                </a:r>
                <a:r>
                  <a:rPr lang="de-DE" sz="1800" u="sng" dirty="0">
                    <a:latin typeface="+mn-lt"/>
                  </a:rPr>
                  <a:t> der beiden Ionen angeben</a:t>
                </a:r>
                <a:r>
                  <a:rPr lang="de-DE" sz="1800" dirty="0">
                    <a:latin typeface="+mn-lt"/>
                  </a:rPr>
                  <a:t>: 1:1</a:t>
                </a:r>
              </a:p>
              <a:p>
                <a:pPr marL="342900" lvl="0" indent="-342900">
                  <a:spcBef>
                    <a:spcPts val="300"/>
                  </a:spcBef>
                  <a:spcAft>
                    <a:spcPts val="300"/>
                  </a:spcAft>
                  <a:buFont typeface="+mj-lt"/>
                  <a:buAutoNum type="arabicPeriod"/>
                </a:pPr>
                <a:r>
                  <a:rPr lang="de-DE" sz="1800" dirty="0">
                    <a:latin typeface="+mn-lt"/>
                  </a:rPr>
                  <a:t>Gib die Verhältnisformel an: Na</a:t>
                </a:r>
                <a:r>
                  <a:rPr lang="de-DE" sz="1800" baseline="-25000" dirty="0">
                    <a:latin typeface="+mn-lt"/>
                  </a:rPr>
                  <a:t>1</a:t>
                </a:r>
                <a:r>
                  <a:rPr lang="de-DE" sz="1800" dirty="0">
                    <a:latin typeface="+mn-lt"/>
                  </a:rPr>
                  <a:t>Cl</a:t>
                </a:r>
                <a:r>
                  <a:rPr lang="de-DE" sz="1800" baseline="-25000" dirty="0">
                    <a:latin typeface="+mn-lt"/>
                  </a:rPr>
                  <a:t>1</a:t>
                </a:r>
                <a:endParaRPr lang="de-DE" sz="1800" dirty="0">
                  <a:latin typeface="+mn-lt"/>
                </a:endParaRPr>
              </a:p>
              <a:p>
                <a:pPr>
                  <a:lnSpc>
                    <a:spcPct val="100000"/>
                  </a:lnSpc>
                  <a:spcBef>
                    <a:spcPts val="600"/>
                  </a:spcBef>
                  <a:spcAft>
                    <a:spcPts val="600"/>
                  </a:spcAft>
                  <a:buFont typeface="Arial" charset="0"/>
                  <a:buChar char="•"/>
                </a:pPr>
                <a:endParaRPr lang="de-DE" sz="1800" dirty="0"/>
              </a:p>
              <a:p>
                <a:pPr marL="0" indent="0">
                  <a:lnSpc>
                    <a:spcPct val="100000"/>
                  </a:lnSpc>
                  <a:spcBef>
                    <a:spcPts val="600"/>
                  </a:spcBef>
                  <a:spcAft>
                    <a:spcPts val="600"/>
                  </a:spcAft>
                  <a:buNone/>
                </a:pPr>
                <a:endParaRPr lang="de-DE" sz="1800" dirty="0">
                  <a:latin typeface="+mn-lt"/>
                </a:endParaRP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838200" y="1474897"/>
                <a:ext cx="10515600" cy="4704650"/>
              </a:xfrm>
              <a:blipFill>
                <a:blip r:embed="rId3"/>
                <a:stretch>
                  <a:fillRect l="-522" t="-777" r="-290"/>
                </a:stretch>
              </a:blipFill>
            </p:spPr>
            <p:txBody>
              <a:bodyPr/>
              <a:lstStyle/>
              <a:p>
                <a:r>
                  <a:rPr lang="de-DE">
                    <a:noFill/>
                  </a:rPr>
                  <a:t> </a:t>
                </a:r>
              </a:p>
            </p:txBody>
          </p:sp>
        </mc:Fallback>
      </mc:AlternateContent>
      <p:sp>
        <p:nvSpPr>
          <p:cNvPr id="24" name="Textfeld 3"/>
          <p:cNvSpPr/>
          <p:nvPr/>
        </p:nvSpPr>
        <p:spPr>
          <a:xfrm>
            <a:off x="6843681" y="4966128"/>
            <a:ext cx="2203091" cy="902767"/>
          </a:xfrm>
          <a:prstGeom prst="rect">
            <a:avLst/>
          </a:prstGeom>
          <a:noFill/>
          <a:ln w="6480">
            <a:solidFill>
              <a:schemeClr val="bg1"/>
            </a:solidFill>
            <a:round/>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l">
              <a:spcAft>
                <a:spcPts val="0"/>
              </a:spcAft>
            </a:pPr>
            <a:r>
              <a:rPr lang="de-DE" sz="1400" b="1" dirty="0">
                <a:solidFill>
                  <a:srgbClr val="000000"/>
                </a:solidFill>
                <a:effectLst/>
                <a:ea typeface="Calibri" charset="0"/>
                <a:cs typeface="Times New Roman" charset="0"/>
              </a:rPr>
              <a:t>Abb. 1: </a:t>
            </a:r>
            <a:r>
              <a:rPr lang="de-DE" sz="1400" dirty="0">
                <a:solidFill>
                  <a:srgbClr val="000000"/>
                </a:solidFill>
                <a:effectLst/>
                <a:ea typeface="Calibri" charset="0"/>
                <a:cs typeface="Times New Roman" charset="0"/>
              </a:rPr>
              <a:t>Ladungswaage </a:t>
            </a:r>
            <a:r>
              <a:rPr lang="de-DE" sz="1400" dirty="0">
                <a:solidFill>
                  <a:srgbClr val="000000"/>
                </a:solidFill>
                <a:effectLst/>
                <a:ea typeface="Arial" charset="0"/>
                <a:cs typeface="Arial" charset="0"/>
              </a:rPr>
              <a:t>–</a:t>
            </a:r>
            <a:r>
              <a:rPr lang="de-DE" sz="1400" dirty="0">
                <a:solidFill>
                  <a:srgbClr val="000000"/>
                </a:solidFill>
                <a:effectLst/>
                <a:ea typeface="Calibri" charset="0"/>
                <a:cs typeface="Times New Roman" charset="0"/>
              </a:rPr>
              <a:t> Ladungen der Ionen im ausgeglichenen Verhältnis in </a:t>
            </a:r>
            <a:r>
              <a:rPr lang="de-DE" sz="1400" dirty="0">
                <a:solidFill>
                  <a:srgbClr val="800080"/>
                </a:solidFill>
                <a:effectLst/>
                <a:ea typeface="Calibri" charset="0"/>
                <a:cs typeface="Times New Roman" charset="0"/>
              </a:rPr>
              <a:t>Natrium</a:t>
            </a:r>
            <a:r>
              <a:rPr lang="de-DE" sz="1400" dirty="0">
                <a:solidFill>
                  <a:srgbClr val="00A933"/>
                </a:solidFill>
                <a:effectLst/>
                <a:ea typeface="Calibri" charset="0"/>
                <a:cs typeface="Times New Roman" charset="0"/>
              </a:rPr>
              <a:t>chlorid</a:t>
            </a:r>
            <a:r>
              <a:rPr lang="de-DE" sz="1400" dirty="0">
                <a:solidFill>
                  <a:srgbClr val="000000"/>
                </a:solidFill>
                <a:effectLst/>
                <a:ea typeface="Calibri" charset="0"/>
                <a:cs typeface="Times New Roman" charset="0"/>
              </a:rPr>
              <a: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157</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6" name="Form1">
            <a:extLst>
              <a:ext uri="{FF2B5EF4-FFF2-40B4-BE49-F238E27FC236}">
                <a16:creationId xmlns:a16="http://schemas.microsoft.com/office/drawing/2014/main" id="{C78E962C-B71E-0143-ABBE-C872B0611430}"/>
              </a:ext>
            </a:extLst>
          </p:cNvPr>
          <p:cNvSpPr/>
          <p:nvPr/>
        </p:nvSpPr>
        <p:spPr>
          <a:xfrm>
            <a:off x="9316122" y="4830265"/>
            <a:ext cx="393270" cy="293167"/>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l" hangingPunct="0">
              <a:spcAft>
                <a:spcPts val="800"/>
              </a:spcAft>
            </a:pPr>
            <a:endParaRPr lang="de-DE" sz="11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19" name="Grafik 18">
            <a:extLst>
              <a:ext uri="{FF2B5EF4-FFF2-40B4-BE49-F238E27FC236}">
                <a16:creationId xmlns:a16="http://schemas.microsoft.com/office/drawing/2014/main" id="{3DE1EC1A-EDAB-E244-9236-46EF34CAA2F8}"/>
              </a:ext>
            </a:extLst>
          </p:cNvPr>
          <p:cNvPicPr/>
          <p:nvPr/>
        </p:nvPicPr>
        <p:blipFill>
          <a:blip r:embed="rId5" cstate="print">
            <a:extLst>
              <a:ext uri="{28A0092B-C50C-407E-A947-70E740481C1C}">
                <a14:useLocalDpi xmlns:a14="http://schemas.microsoft.com/office/drawing/2010/main"/>
              </a:ext>
            </a:extLst>
          </a:blip>
          <a:stretch>
            <a:fillRect/>
          </a:stretch>
        </p:blipFill>
        <p:spPr>
          <a:xfrm>
            <a:off x="8788007" y="3857902"/>
            <a:ext cx="1842770" cy="1727835"/>
          </a:xfrm>
          <a:prstGeom prst="rect">
            <a:avLst/>
          </a:prstGeom>
        </p:spPr>
      </p:pic>
      <p:sp>
        <p:nvSpPr>
          <p:cNvPr id="13" name="Ellipse 12"/>
          <p:cNvSpPr/>
          <p:nvPr/>
        </p:nvSpPr>
        <p:spPr>
          <a:xfrm>
            <a:off x="9028110" y="4770279"/>
            <a:ext cx="212090" cy="215900"/>
          </a:xfrm>
          <a:prstGeom prst="ellipse">
            <a:avLst/>
          </a:prstGeom>
          <a:solidFill>
            <a:schemeClr val="bg1"/>
          </a:solidFill>
          <a:ln w="28440">
            <a:solidFill>
              <a:srgbClr val="7030A0"/>
            </a:solidFill>
          </a:ln>
        </p:spPr>
        <p:style>
          <a:lnRef idx="2">
            <a:schemeClr val="accent1">
              <a:shade val="50000"/>
            </a:schemeClr>
          </a:lnRef>
          <a:fillRef idx="1">
            <a:schemeClr val="accent1"/>
          </a:fillRef>
          <a:effectRef idx="0">
            <a:schemeClr val="accent1"/>
          </a:effectRef>
          <a:fontRef idx="minor"/>
        </p:style>
        <p:txBody>
          <a:bodyPr anchor="ctr">
            <a:prstTxWarp prst="textNoShape">
              <a:avLst/>
            </a:prstTxWarp>
            <a:noAutofit/>
          </a:bodyPr>
          <a:lstStyle/>
          <a:p>
            <a:pPr algn="ctr">
              <a:spcAft>
                <a:spcPts val="800"/>
              </a:spcAft>
            </a:pPr>
            <a:r>
              <a:rPr lang="de-DE" sz="11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de-DE" sz="1100">
              <a:effectLst/>
              <a:latin typeface="Arial" panose="020B0604020202020204" pitchFamily="34" charset="0"/>
              <a:ea typeface="Calibri" panose="020F0502020204030204" pitchFamily="34" charset="0"/>
              <a:cs typeface="Calibri" panose="020F0502020204030204" pitchFamily="34" charset="0"/>
            </a:endParaRPr>
          </a:p>
        </p:txBody>
      </p:sp>
      <p:sp>
        <p:nvSpPr>
          <p:cNvPr id="15" name="Form1"/>
          <p:cNvSpPr/>
          <p:nvPr/>
        </p:nvSpPr>
        <p:spPr>
          <a:xfrm>
            <a:off x="9075850" y="4811188"/>
            <a:ext cx="198755" cy="1549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l" hangingPunct="0">
              <a:spcAft>
                <a:spcPts val="0"/>
              </a:spcAft>
            </a:pPr>
            <a:r>
              <a:rPr lang="de-DE" sz="1000" b="1" dirty="0">
                <a:solidFill>
                  <a:srgbClr val="800080"/>
                </a:solidFill>
                <a:effectLst/>
                <a:latin typeface="Arial" panose="020B0604020202020204" pitchFamily="34" charset="0"/>
                <a:ea typeface="Calibri" panose="020F0502020204030204" pitchFamily="34" charset="0"/>
                <a:cs typeface="Calibri" panose="020F0502020204030204" pitchFamily="34" charset="0"/>
              </a:rPr>
              <a:t>1+</a:t>
            </a:r>
            <a:endParaRPr lang="de-DE" sz="1100" dirty="0">
              <a:effectLst/>
              <a:latin typeface="Arial" panose="020B0604020202020204" pitchFamily="34" charset="0"/>
              <a:ea typeface="Calibri" panose="020F0502020204030204" pitchFamily="34" charset="0"/>
              <a:cs typeface="Calibri" panose="020F0502020204030204" pitchFamily="34" charset="0"/>
            </a:endParaRPr>
          </a:p>
        </p:txBody>
      </p:sp>
      <p:sp>
        <p:nvSpPr>
          <p:cNvPr id="20" name="Ellipse 19"/>
          <p:cNvSpPr/>
          <p:nvPr/>
        </p:nvSpPr>
        <p:spPr>
          <a:xfrm>
            <a:off x="10192238" y="4777928"/>
            <a:ext cx="200660" cy="210820"/>
          </a:xfrm>
          <a:prstGeom prst="ellipse">
            <a:avLst/>
          </a:prstGeom>
          <a:solidFill>
            <a:schemeClr val="bg1"/>
          </a:solidFill>
          <a:ln w="28440">
            <a:solidFill>
              <a:srgbClr val="00B050"/>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18" name="Form1"/>
          <p:cNvSpPr/>
          <p:nvPr/>
        </p:nvSpPr>
        <p:spPr>
          <a:xfrm>
            <a:off x="10218028" y="4820078"/>
            <a:ext cx="198755" cy="14605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l" hangingPunct="0">
              <a:spcAft>
                <a:spcPts val="0"/>
              </a:spcAft>
            </a:pPr>
            <a:r>
              <a:rPr lang="de-DE" sz="1000" b="1" dirty="0">
                <a:solidFill>
                  <a:srgbClr val="00A933"/>
                </a:solidFill>
                <a:effectLst/>
                <a:latin typeface="Arial" panose="020B0604020202020204" pitchFamily="34" charset="0"/>
                <a:ea typeface="Calibri" panose="020F0502020204030204" pitchFamily="34" charset="0"/>
                <a:cs typeface="Calibri" panose="020F0502020204030204" pitchFamily="34" charset="0"/>
              </a:rPr>
              <a:t>1–</a:t>
            </a:r>
            <a:endParaRPr lang="de-DE" sz="11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9924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u="sng" dirty="0">
                    <a:latin typeface="+mn-lt"/>
                  </a:rPr>
                  <a:t>Beispiel 2</a:t>
                </a:r>
                <a:r>
                  <a:rPr lang="de-DE" sz="1800" b="1" dirty="0">
                    <a:latin typeface="+mn-lt"/>
                  </a:rPr>
                  <a:t>: Aluminiumoxid (siehe Abbildung 2): </a:t>
                </a:r>
                <a:endParaRPr lang="de-DE" sz="1800" dirty="0">
                  <a:latin typeface="+mn-lt"/>
                </a:endParaRPr>
              </a:p>
              <a:p>
                <a:pPr marL="342900" lvl="0" indent="-342900">
                  <a:lnSpc>
                    <a:spcPct val="100000"/>
                  </a:lnSpc>
                  <a:spcBef>
                    <a:spcPts val="600"/>
                  </a:spcBef>
                  <a:spcAft>
                    <a:spcPts val="600"/>
                  </a:spcAft>
                  <a:buFont typeface="+mj-lt"/>
                  <a:buAutoNum type="arabicPeriod"/>
                </a:pPr>
                <a:r>
                  <a:rPr lang="de-DE" sz="1800" u="sng" dirty="0">
                    <a:latin typeface="+mn-lt"/>
                  </a:rPr>
                  <a:t>Identifiziere</a:t>
                </a:r>
                <a:r>
                  <a:rPr lang="de-DE" sz="1800" dirty="0">
                    <a:latin typeface="+mn-lt"/>
                  </a:rPr>
                  <a:t>, aus welchen Ionen das Salz besteht: Al</a:t>
                </a:r>
                <a:r>
                  <a:rPr lang="de-DE" sz="1800" baseline="30000" dirty="0">
                    <a:solidFill>
                      <a:schemeClr val="accent1"/>
                    </a:solidFill>
                    <a:latin typeface="+mn-lt"/>
                  </a:rPr>
                  <a:t>3+</a:t>
                </a:r>
                <a:r>
                  <a:rPr lang="de-DE" sz="1800" dirty="0">
                    <a:solidFill>
                      <a:schemeClr val="accent1"/>
                    </a:solidFill>
                    <a:latin typeface="+mn-lt"/>
                  </a:rPr>
                  <a:t> </a:t>
                </a:r>
                <a:r>
                  <a:rPr lang="de-DE" sz="1800" dirty="0">
                    <a:latin typeface="+mn-lt"/>
                  </a:rPr>
                  <a:t>und O</a:t>
                </a:r>
                <a:r>
                  <a:rPr lang="de-DE" sz="1800" baseline="30000" dirty="0">
                    <a:solidFill>
                      <a:srgbClr val="FF0000"/>
                    </a:solidFill>
                    <a:latin typeface="+mn-lt"/>
                  </a:rPr>
                  <a:t>2­–</a:t>
                </a:r>
                <a:endParaRPr lang="de-DE" sz="1800" dirty="0">
                  <a:solidFill>
                    <a:srgbClr val="FF0000"/>
                  </a:solidFill>
                  <a:latin typeface="+mn-lt"/>
                </a:endParaRPr>
              </a:p>
              <a:p>
                <a:pPr marL="342900" lvl="0" indent="-342900">
                  <a:lnSpc>
                    <a:spcPct val="100000"/>
                  </a:lnSpc>
                  <a:spcBef>
                    <a:spcPts val="600"/>
                  </a:spcBef>
                  <a:spcAft>
                    <a:spcPts val="600"/>
                  </a:spcAft>
                  <a:buFont typeface="+mj-lt"/>
                  <a:buAutoNum type="arabicPeriod"/>
                </a:pPr>
                <a:r>
                  <a:rPr lang="de-DE" sz="1800" u="sng" dirty="0">
                    <a:latin typeface="+mn-lt"/>
                  </a:rPr>
                  <a:t>Leite</a:t>
                </a:r>
                <a:r>
                  <a:rPr lang="de-DE" sz="1800" dirty="0">
                    <a:latin typeface="+mn-lt"/>
                  </a:rPr>
                  <a:t> die Ladung der Ionen </a:t>
                </a:r>
                <a:r>
                  <a:rPr lang="de-DE" sz="1800" u="sng" dirty="0">
                    <a:latin typeface="+mn-lt"/>
                  </a:rPr>
                  <a:t>ab</a:t>
                </a:r>
                <a:r>
                  <a:rPr lang="de-DE" sz="1800" dirty="0">
                    <a:latin typeface="+mn-lt"/>
                  </a:rPr>
                  <a:t>: Al</a:t>
                </a:r>
                <a:r>
                  <a:rPr lang="de-DE" sz="1800" baseline="30000" dirty="0">
                    <a:solidFill>
                      <a:schemeClr val="accent1"/>
                    </a:solidFill>
                    <a:latin typeface="+mn-lt"/>
                  </a:rPr>
                  <a:t>3+</a:t>
                </a:r>
                <a:r>
                  <a:rPr lang="de-DE" sz="1800" dirty="0">
                    <a:latin typeface="+mn-lt"/>
                  </a:rPr>
                  <a:t>:</a:t>
                </a:r>
                <a:r>
                  <a:rPr lang="de-DE" sz="1800" dirty="0">
                    <a:solidFill>
                      <a:schemeClr val="accent1"/>
                    </a:solidFill>
                    <a:latin typeface="+mn-lt"/>
                  </a:rPr>
                  <a:t> 3+</a:t>
                </a:r>
                <a:r>
                  <a:rPr lang="de-DE" sz="1800" dirty="0">
                    <a:latin typeface="+mn-lt"/>
                  </a:rPr>
                  <a:t>	 O</a:t>
                </a:r>
                <a:r>
                  <a:rPr lang="de-DE" sz="1800" baseline="30000" dirty="0">
                    <a:solidFill>
                      <a:srgbClr val="FF0000"/>
                    </a:solidFill>
                    <a:latin typeface="+mn-lt"/>
                  </a:rPr>
                  <a:t>2-</a:t>
                </a:r>
                <a:r>
                  <a:rPr lang="de-DE" sz="1800" baseline="30000" dirty="0">
                    <a:latin typeface="+mn-lt"/>
                  </a:rPr>
                  <a:t>­ </a:t>
                </a:r>
                <a:r>
                  <a:rPr lang="de-DE" sz="1800" dirty="0">
                    <a:latin typeface="+mn-lt"/>
                  </a:rPr>
                  <a:t>:</a:t>
                </a:r>
                <a:r>
                  <a:rPr lang="de-DE" sz="1800" baseline="30000" dirty="0">
                    <a:latin typeface="+mn-lt"/>
                  </a:rPr>
                  <a:t> </a:t>
                </a:r>
                <a:r>
                  <a:rPr lang="de-DE" sz="1800" dirty="0">
                    <a:solidFill>
                      <a:srgbClr val="FF0000"/>
                    </a:solidFill>
                    <a:latin typeface="+mn-lt"/>
                  </a:rPr>
                  <a:t>2–</a:t>
                </a:r>
              </a:p>
              <a:p>
                <a:pPr marL="342900" lvl="0" indent="-342900">
                  <a:lnSpc>
                    <a:spcPct val="100000"/>
                  </a:lnSpc>
                  <a:spcBef>
                    <a:spcPts val="600"/>
                  </a:spcBef>
                  <a:spcAft>
                    <a:spcPts val="600"/>
                  </a:spcAft>
                  <a:buFont typeface="+mj-lt"/>
                  <a:buAutoNum type="arabicPeriod"/>
                </a:pPr>
                <a:r>
                  <a:rPr lang="de-DE" sz="1800" u="sng" dirty="0">
                    <a:latin typeface="+mn-lt"/>
                  </a:rPr>
                  <a:t>Bilde</a:t>
                </a:r>
                <a:r>
                  <a:rPr lang="de-DE" sz="1800" dirty="0">
                    <a:latin typeface="+mn-lt"/>
                  </a:rPr>
                  <a:t> das kleinste gemeinsame Vielfache </a:t>
                </a:r>
                <a:r>
                  <a:rPr lang="de-DE" sz="1800" dirty="0" smtClean="0">
                    <a:latin typeface="+mn-lt"/>
                  </a:rPr>
                  <a:t>(</a:t>
                </a:r>
                <a:r>
                  <a:rPr lang="de-DE" sz="1800" dirty="0" err="1" smtClean="0">
                    <a:latin typeface="+mn-lt"/>
                  </a:rPr>
                  <a:t>kgV</a:t>
                </a:r>
                <a:r>
                  <a:rPr lang="de-DE" sz="1800" dirty="0" smtClean="0">
                    <a:latin typeface="+mn-lt"/>
                  </a:rPr>
                  <a:t>): </a:t>
                </a:r>
                <a:r>
                  <a:rPr lang="de-DE" sz="1800" dirty="0">
                    <a:latin typeface="+mn-lt"/>
                  </a:rPr>
                  <a:t>3x2 = 6</a:t>
                </a:r>
              </a:p>
              <a:p>
                <a:pPr marL="342900" lvl="0" indent="-342900">
                  <a:lnSpc>
                    <a:spcPct val="100000"/>
                  </a:lnSpc>
                  <a:spcBef>
                    <a:spcPts val="600"/>
                  </a:spcBef>
                  <a:spcAft>
                    <a:spcPts val="600"/>
                  </a:spcAft>
                  <a:buFont typeface="+mj-lt"/>
                  <a:buAutoNum type="arabicPeriod"/>
                </a:pPr>
                <a:r>
                  <a:rPr lang="de-DE" sz="1800" u="sng" dirty="0">
                    <a:latin typeface="+mn-lt"/>
                  </a:rPr>
                  <a:t>Bestimme</a:t>
                </a:r>
                <a:r>
                  <a:rPr lang="de-DE" sz="1800" dirty="0">
                    <a:latin typeface="+mn-lt"/>
                  </a:rPr>
                  <a:t> die Anzahl an Al</a:t>
                </a:r>
                <a:r>
                  <a:rPr lang="de-DE" sz="1800" baseline="30000" dirty="0">
                    <a:solidFill>
                      <a:schemeClr val="accent1"/>
                    </a:solidFill>
                    <a:latin typeface="+mn-lt"/>
                  </a:rPr>
                  <a:t>3+</a:t>
                </a:r>
                <a:r>
                  <a:rPr lang="de-DE" sz="1800" dirty="0">
                    <a:latin typeface="+mn-lt"/>
                  </a:rPr>
                  <a:t>-Ionen: </a:t>
                </a:r>
                <a14:m>
                  <m:oMath xmlns:m="http://schemas.openxmlformats.org/officeDocument/2006/math">
                    <m:f>
                      <m:fPr>
                        <m:ctrlPr>
                          <a:rPr lang="de-DE" sz="1800" i="1">
                            <a:latin typeface="Cambria Math" panose="02040503050406030204" pitchFamily="18" charset="0"/>
                          </a:rPr>
                        </m:ctrlPr>
                      </m:fPr>
                      <m:num>
                        <m:r>
                          <a:rPr lang="de-DE" sz="1800" i="1">
                            <a:latin typeface="Cambria Math" charset="0"/>
                          </a:rPr>
                          <m:t>6</m:t>
                        </m:r>
                      </m:num>
                      <m:den>
                        <m:r>
                          <a:rPr lang="de-DE" sz="1800" i="1">
                            <a:latin typeface="Cambria Math" charset="0"/>
                          </a:rPr>
                          <m:t>3</m:t>
                        </m:r>
                      </m:den>
                    </m:f>
                  </m:oMath>
                </a14:m>
                <a:r>
                  <a:rPr lang="de-DE" sz="1800" dirty="0">
                    <a:latin typeface="+mn-lt"/>
                  </a:rPr>
                  <a:t> = 2</a:t>
                </a:r>
              </a:p>
              <a:p>
                <a:pPr marL="342900" lvl="0" indent="-342900">
                  <a:lnSpc>
                    <a:spcPct val="100000"/>
                  </a:lnSpc>
                  <a:spcBef>
                    <a:spcPts val="600"/>
                  </a:spcBef>
                  <a:spcAft>
                    <a:spcPts val="600"/>
                  </a:spcAft>
                  <a:buFont typeface="+mj-lt"/>
                  <a:buAutoNum type="arabicPeriod"/>
                </a:pPr>
                <a:r>
                  <a:rPr lang="de-DE" sz="1800" u="sng" dirty="0">
                    <a:latin typeface="+mn-lt"/>
                  </a:rPr>
                  <a:t>Bestimme</a:t>
                </a:r>
                <a:r>
                  <a:rPr lang="de-DE" sz="1800" dirty="0">
                    <a:latin typeface="+mn-lt"/>
                  </a:rPr>
                  <a:t> die Anzahl an O</a:t>
                </a:r>
                <a:r>
                  <a:rPr lang="de-DE" sz="1800" baseline="30000" dirty="0">
                    <a:solidFill>
                      <a:srgbClr val="FF0000"/>
                    </a:solidFill>
                    <a:latin typeface="+mn-lt"/>
                  </a:rPr>
                  <a:t>2­–</a:t>
                </a:r>
                <a:r>
                  <a:rPr lang="de-DE" sz="1800" dirty="0">
                    <a:latin typeface="+mn-lt"/>
                  </a:rPr>
                  <a:t>-Ionen: </a:t>
                </a:r>
                <a14:m>
                  <m:oMath xmlns:m="http://schemas.openxmlformats.org/officeDocument/2006/math">
                    <m:f>
                      <m:fPr>
                        <m:ctrlPr>
                          <a:rPr lang="de-DE" sz="1800" i="1">
                            <a:latin typeface="Cambria Math" panose="02040503050406030204" pitchFamily="18" charset="0"/>
                          </a:rPr>
                        </m:ctrlPr>
                      </m:fPr>
                      <m:num>
                        <m:r>
                          <a:rPr lang="de-DE" sz="1800" i="1">
                            <a:latin typeface="Cambria Math" charset="0"/>
                          </a:rPr>
                          <m:t>6</m:t>
                        </m:r>
                      </m:num>
                      <m:den>
                        <m:r>
                          <a:rPr lang="de-DE" sz="1800" i="1">
                            <a:latin typeface="Cambria Math" charset="0"/>
                          </a:rPr>
                          <m:t>2</m:t>
                        </m:r>
                      </m:den>
                    </m:f>
                  </m:oMath>
                </a14:m>
                <a:r>
                  <a:rPr lang="de-DE" sz="1800" dirty="0">
                    <a:latin typeface="+mn-lt"/>
                  </a:rPr>
                  <a:t> = 3</a:t>
                </a:r>
              </a:p>
              <a:p>
                <a:pPr marL="342900" lvl="0" indent="-342900">
                  <a:lnSpc>
                    <a:spcPct val="100000"/>
                  </a:lnSpc>
                  <a:spcBef>
                    <a:spcPts val="600"/>
                  </a:spcBef>
                  <a:spcAft>
                    <a:spcPts val="600"/>
                  </a:spcAft>
                  <a:buFont typeface="+mj-lt"/>
                  <a:buAutoNum type="arabicPeriod"/>
                </a:pPr>
                <a:r>
                  <a:rPr lang="de-DE" sz="1800" u="sng" dirty="0">
                    <a:latin typeface="+mn-lt"/>
                  </a:rPr>
                  <a:t>Bestimme</a:t>
                </a:r>
                <a:r>
                  <a:rPr lang="de-DE" sz="1800" dirty="0">
                    <a:latin typeface="+mn-lt"/>
                  </a:rPr>
                  <a:t> das Anzahlverhältnis der beiden Ionen: 2:3</a:t>
                </a:r>
              </a:p>
              <a:p>
                <a:pPr marL="342900" lvl="0" indent="-342900">
                  <a:lnSpc>
                    <a:spcPct val="100000"/>
                  </a:lnSpc>
                  <a:spcBef>
                    <a:spcPts val="600"/>
                  </a:spcBef>
                  <a:spcAft>
                    <a:spcPts val="600"/>
                  </a:spcAft>
                  <a:buFont typeface="+mj-lt"/>
                  <a:buAutoNum type="arabicPeriod"/>
                </a:pPr>
                <a:r>
                  <a:rPr lang="de-DE" sz="1800" u="sng" dirty="0">
                    <a:latin typeface="+mn-lt"/>
                  </a:rPr>
                  <a:t>Verhältnisformel angeben</a:t>
                </a:r>
                <a:r>
                  <a:rPr lang="de-DE" sz="1800" dirty="0">
                    <a:latin typeface="+mn-lt"/>
                  </a:rPr>
                  <a:t>: Al</a:t>
                </a:r>
                <a:r>
                  <a:rPr lang="de-DE" sz="1800" baseline="-25000" dirty="0">
                    <a:latin typeface="+mn-lt"/>
                  </a:rPr>
                  <a:t>2</a:t>
                </a:r>
                <a:r>
                  <a:rPr lang="de-DE" sz="1800" dirty="0">
                    <a:latin typeface="+mn-lt"/>
                  </a:rPr>
                  <a:t>O</a:t>
                </a:r>
                <a:r>
                  <a:rPr lang="de-DE" sz="1800" baseline="-25000" dirty="0">
                    <a:latin typeface="+mn-lt"/>
                  </a:rPr>
                  <a:t>3</a:t>
                </a:r>
                <a:endParaRPr lang="de-DE" sz="1800" dirty="0">
                  <a:latin typeface="+mn-lt"/>
                </a:endParaRPr>
              </a:p>
              <a:p>
                <a:pPr marL="0" indent="0">
                  <a:buNone/>
                </a:pPr>
                <a:endParaRPr lang="de-DE" sz="1800" dirty="0">
                  <a:latin typeface="+mn-lt"/>
                </a:endParaRP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838200" y="1407392"/>
                <a:ext cx="10515600" cy="4704650"/>
              </a:xfrm>
              <a:blipFill>
                <a:blip r:embed="rId3"/>
                <a:stretch>
                  <a:fillRect l="-522" t="-777"/>
                </a:stretch>
              </a:blipFill>
            </p:spPr>
            <p:txBody>
              <a:bodyPr/>
              <a:lstStyle/>
              <a:p>
                <a:r>
                  <a:rPr lang="de-DE">
                    <a:noFill/>
                  </a:rPr>
                  <a:t> </a:t>
                </a:r>
              </a:p>
            </p:txBody>
          </p:sp>
        </mc:Fallback>
      </mc:AlternateContent>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158</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1" name="Textfeld 3"/>
          <p:cNvSpPr/>
          <p:nvPr/>
        </p:nvSpPr>
        <p:spPr>
          <a:xfrm>
            <a:off x="9161145" y="4330896"/>
            <a:ext cx="2192655" cy="919198"/>
          </a:xfrm>
          <a:prstGeom prst="rect">
            <a:avLst/>
          </a:prstGeom>
          <a:noFill/>
          <a:ln w="6480">
            <a:solidFill>
              <a:schemeClr val="bg1"/>
            </a:solidFill>
            <a:round/>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l">
              <a:spcAft>
                <a:spcPts val="0"/>
              </a:spcAft>
            </a:pPr>
            <a:r>
              <a:rPr lang="de-DE" sz="1400" b="1" dirty="0">
                <a:solidFill>
                  <a:srgbClr val="000000"/>
                </a:solidFill>
                <a:effectLst/>
                <a:ea typeface="Calibri" charset="0"/>
                <a:cs typeface="Times New Roman" charset="0"/>
              </a:rPr>
              <a:t>Abb. 2: </a:t>
            </a:r>
            <a:r>
              <a:rPr lang="de-DE" sz="1400" dirty="0">
                <a:solidFill>
                  <a:srgbClr val="000000"/>
                </a:solidFill>
                <a:effectLst/>
                <a:ea typeface="Calibri" charset="0"/>
                <a:cs typeface="Times New Roman" charset="0"/>
              </a:rPr>
              <a:t>Ladungswaage </a:t>
            </a:r>
            <a:r>
              <a:rPr lang="de-DE" sz="1400" dirty="0">
                <a:solidFill>
                  <a:srgbClr val="000000"/>
                </a:solidFill>
                <a:effectLst/>
                <a:ea typeface="Arial" charset="0"/>
                <a:cs typeface="Arial" charset="0"/>
              </a:rPr>
              <a:t>–</a:t>
            </a:r>
            <a:r>
              <a:rPr lang="de-DE" sz="1400" dirty="0">
                <a:solidFill>
                  <a:srgbClr val="000000"/>
                </a:solidFill>
                <a:effectLst/>
                <a:ea typeface="Calibri" charset="0"/>
                <a:cs typeface="Times New Roman" charset="0"/>
              </a:rPr>
              <a:t> Ladungen der Ionen im ausgeglichenen Verhältnis in </a:t>
            </a:r>
            <a:r>
              <a:rPr lang="de-DE" sz="1400" dirty="0">
                <a:solidFill>
                  <a:srgbClr val="2A6099"/>
                </a:solidFill>
                <a:effectLst/>
                <a:ea typeface="Calibri" charset="0"/>
                <a:cs typeface="Times New Roman" charset="0"/>
              </a:rPr>
              <a:t>Aluminium</a:t>
            </a:r>
            <a:r>
              <a:rPr lang="de-DE" sz="1400" dirty="0">
                <a:solidFill>
                  <a:srgbClr val="CE181E"/>
                </a:solidFill>
                <a:effectLst/>
                <a:ea typeface="Calibri" charset="0"/>
                <a:cs typeface="Times New Roman" charset="0"/>
              </a:rPr>
              <a:t>oxid</a:t>
            </a:r>
            <a:r>
              <a:rPr lang="de-DE" sz="1400" dirty="0">
                <a:solidFill>
                  <a:srgbClr val="000000"/>
                </a:solidFill>
                <a:effectLst/>
                <a:ea typeface="Calibri" charset="0"/>
                <a:cs typeface="Times New Roman" charset="0"/>
              </a:rPr>
              <a:t>.</a:t>
            </a:r>
          </a:p>
          <a:p>
            <a:pPr algn="l">
              <a:spcAft>
                <a:spcPts val="0"/>
              </a:spcAft>
            </a:pPr>
            <a:endParaRPr lang="de-DE" sz="1400" dirty="0">
              <a:effectLst/>
              <a:ea typeface="Calibri" charset="0"/>
              <a:cs typeface="Times New Roman" charset="0"/>
            </a:endParaRPr>
          </a:p>
        </p:txBody>
      </p:sp>
      <p:pic>
        <p:nvPicPr>
          <p:cNvPr id="15" name="Grafik 14">
            <a:extLst>
              <a:ext uri="{FF2B5EF4-FFF2-40B4-BE49-F238E27FC236}">
                <a16:creationId xmlns:a16="http://schemas.microsoft.com/office/drawing/2014/main" id="{3DE1EC1A-EDAB-E244-9236-46EF34CAA2F8}"/>
              </a:ext>
            </a:extLst>
          </p:cNvPr>
          <p:cNvPicPr/>
          <p:nvPr/>
        </p:nvPicPr>
        <p:blipFill>
          <a:blip r:embed="rId5" cstate="print">
            <a:extLst>
              <a:ext uri="{28A0092B-C50C-407E-A947-70E740481C1C}">
                <a14:useLocalDpi xmlns:a14="http://schemas.microsoft.com/office/drawing/2010/main"/>
              </a:ext>
            </a:extLst>
          </a:blip>
          <a:stretch>
            <a:fillRect/>
          </a:stretch>
        </p:blipFill>
        <p:spPr>
          <a:xfrm>
            <a:off x="9022706" y="1819470"/>
            <a:ext cx="2076826" cy="1940248"/>
          </a:xfrm>
          <a:prstGeom prst="rect">
            <a:avLst/>
          </a:prstGeom>
        </p:spPr>
      </p:pic>
      <p:pic>
        <p:nvPicPr>
          <p:cNvPr id="16" name="Grafik 15"/>
          <p:cNvPicPr/>
          <p:nvPr/>
        </p:nvPicPr>
        <p:blipFill>
          <a:blip r:embed="rId6" cstate="print">
            <a:extLst>
              <a:ext uri="{28A0092B-C50C-407E-A947-70E740481C1C}">
                <a14:useLocalDpi xmlns:a14="http://schemas.microsoft.com/office/drawing/2010/main"/>
              </a:ext>
            </a:extLst>
          </a:blip>
          <a:stretch>
            <a:fillRect/>
          </a:stretch>
        </p:blipFill>
        <p:spPr>
          <a:xfrm>
            <a:off x="9346565" y="2901243"/>
            <a:ext cx="197485" cy="179705"/>
          </a:xfrm>
          <a:prstGeom prst="rect">
            <a:avLst/>
          </a:prstGeom>
        </p:spPr>
      </p:pic>
      <p:pic>
        <p:nvPicPr>
          <p:cNvPr id="17" name="Grafik 16"/>
          <p:cNvPicPr/>
          <p:nvPr/>
        </p:nvPicPr>
        <p:blipFill>
          <a:blip r:embed="rId6" cstate="print">
            <a:extLst>
              <a:ext uri="{28A0092B-C50C-407E-A947-70E740481C1C}">
                <a14:useLocalDpi xmlns:a14="http://schemas.microsoft.com/office/drawing/2010/main"/>
              </a:ext>
            </a:extLst>
          </a:blip>
          <a:stretch>
            <a:fillRect/>
          </a:stretch>
        </p:blipFill>
        <p:spPr>
          <a:xfrm>
            <a:off x="9161145" y="2899973"/>
            <a:ext cx="197485" cy="179705"/>
          </a:xfrm>
          <a:prstGeom prst="rect">
            <a:avLst/>
          </a:prstGeom>
        </p:spPr>
      </p:pic>
      <p:pic>
        <p:nvPicPr>
          <p:cNvPr id="18" name="Grafik 17"/>
          <p:cNvPicPr/>
          <p:nvPr/>
        </p:nvPicPr>
        <p:blipFill>
          <a:blip r:embed="rId7" cstate="print">
            <a:extLst>
              <a:ext uri="{28A0092B-C50C-407E-A947-70E740481C1C}">
                <a14:useLocalDpi xmlns:a14="http://schemas.microsoft.com/office/drawing/2010/main"/>
              </a:ext>
            </a:extLst>
          </a:blip>
          <a:stretch>
            <a:fillRect/>
          </a:stretch>
        </p:blipFill>
        <p:spPr>
          <a:xfrm>
            <a:off x="10752687" y="2896798"/>
            <a:ext cx="186690" cy="179705"/>
          </a:xfrm>
          <a:prstGeom prst="rect">
            <a:avLst/>
          </a:prstGeom>
        </p:spPr>
      </p:pic>
      <p:pic>
        <p:nvPicPr>
          <p:cNvPr id="19" name="Grafik 18"/>
          <p:cNvPicPr/>
          <p:nvPr/>
        </p:nvPicPr>
        <p:blipFill>
          <a:blip r:embed="rId7" cstate="print">
            <a:extLst>
              <a:ext uri="{28A0092B-C50C-407E-A947-70E740481C1C}">
                <a14:useLocalDpi xmlns:a14="http://schemas.microsoft.com/office/drawing/2010/main"/>
              </a:ext>
            </a:extLst>
          </a:blip>
          <a:stretch>
            <a:fillRect/>
          </a:stretch>
        </p:blipFill>
        <p:spPr>
          <a:xfrm>
            <a:off x="10611082" y="2745033"/>
            <a:ext cx="186690" cy="179705"/>
          </a:xfrm>
          <a:prstGeom prst="rect">
            <a:avLst/>
          </a:prstGeom>
        </p:spPr>
      </p:pic>
      <p:pic>
        <p:nvPicPr>
          <p:cNvPr id="20" name="Grafik 19"/>
          <p:cNvPicPr/>
          <p:nvPr/>
        </p:nvPicPr>
        <p:blipFill>
          <a:blip r:embed="rId7" cstate="print">
            <a:extLst>
              <a:ext uri="{28A0092B-C50C-407E-A947-70E740481C1C}">
                <a14:useLocalDpi xmlns:a14="http://schemas.microsoft.com/office/drawing/2010/main"/>
              </a:ext>
            </a:extLst>
          </a:blip>
          <a:stretch>
            <a:fillRect/>
          </a:stretch>
        </p:blipFill>
        <p:spPr>
          <a:xfrm>
            <a:off x="10490432" y="2899973"/>
            <a:ext cx="186690" cy="179705"/>
          </a:xfrm>
          <a:prstGeom prst="rect">
            <a:avLst/>
          </a:prstGeom>
        </p:spPr>
      </p:pic>
    </p:spTree>
    <p:extLst>
      <p:ext uri="{BB962C8B-B14F-4D97-AF65-F5344CB8AC3E}">
        <p14:creationId xmlns:p14="http://schemas.microsoft.com/office/powerpoint/2010/main" val="41887122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289862"/>
            <a:ext cx="10515600" cy="4679423"/>
          </a:xfrm>
        </p:spPr>
        <p:txBody>
          <a:bodyPr>
            <a:noAutofit/>
          </a:bodyPr>
          <a:lstStyle/>
          <a:p>
            <a:pPr marL="0" indent="0">
              <a:lnSpc>
                <a:spcPct val="100000"/>
              </a:lnSpc>
              <a:spcBef>
                <a:spcPts val="300"/>
              </a:spcBef>
              <a:spcAft>
                <a:spcPts val="300"/>
              </a:spcAft>
              <a:buNone/>
            </a:pPr>
            <a:r>
              <a:rPr lang="de-DE" sz="1700" dirty="0">
                <a:latin typeface="+mn-lt"/>
              </a:rPr>
              <a:t>In Tabelle 1 sind weitere Beispiele für Verhältnisformeln von Salzen angegeben. In der ersten Zeile der Tabelle 1 ist </a:t>
            </a:r>
            <a:r>
              <a:rPr lang="de-DE" sz="1700" dirty="0" smtClean="0">
                <a:latin typeface="+mn-lt"/>
              </a:rPr>
              <a:t>    z. B</a:t>
            </a:r>
            <a:r>
              <a:rPr lang="de-DE" sz="1700" dirty="0">
                <a:latin typeface="+mn-lt"/>
              </a:rPr>
              <a:t>. die Verhältnisformel von </a:t>
            </a:r>
            <a:r>
              <a:rPr lang="de-DE" sz="1700" dirty="0" smtClean="0">
                <a:latin typeface="+mn-lt"/>
              </a:rPr>
              <a:t>Natriumchlorid </a:t>
            </a:r>
            <a:r>
              <a:rPr lang="de-DE" sz="1700" dirty="0">
                <a:latin typeface="+mn-lt"/>
              </a:rPr>
              <a:t>angeben.</a:t>
            </a:r>
          </a:p>
          <a:p>
            <a:pPr marL="0" indent="0">
              <a:lnSpc>
                <a:spcPct val="100000"/>
              </a:lnSpc>
              <a:spcBef>
                <a:spcPts val="300"/>
              </a:spcBef>
              <a:spcAft>
                <a:spcPts val="300"/>
              </a:spcAft>
              <a:buNone/>
            </a:pPr>
            <a:r>
              <a:rPr lang="de-DE" sz="1700" dirty="0">
                <a:latin typeface="+mn-lt"/>
              </a:rPr>
              <a:t>Auffällig ist, dass in der Formel unter Natrium und Chlor keine „1“ als Index steht. Um Schreibarbeit zu sparen, wurde nämlich vereinbart, dass eine „1“ in Formeln immer weggelassen wird. Statt Na</a:t>
            </a:r>
            <a:r>
              <a:rPr lang="de-DE" sz="1700" baseline="-25000" dirty="0">
                <a:latin typeface="+mn-lt"/>
              </a:rPr>
              <a:t>1</a:t>
            </a:r>
            <a:r>
              <a:rPr lang="de-DE" sz="1700" dirty="0">
                <a:latin typeface="+mn-lt"/>
              </a:rPr>
              <a:t>Cl</a:t>
            </a:r>
            <a:r>
              <a:rPr lang="de-DE" sz="1700" baseline="-25000" dirty="0">
                <a:latin typeface="+mn-lt"/>
              </a:rPr>
              <a:t>1</a:t>
            </a:r>
            <a:r>
              <a:rPr lang="de-DE" sz="1700" dirty="0">
                <a:latin typeface="+mn-lt"/>
              </a:rPr>
              <a:t> schreibt man also kurz NaCl.</a:t>
            </a:r>
          </a:p>
          <a:p>
            <a:pPr marL="0" indent="0">
              <a:spcBef>
                <a:spcPts val="300"/>
              </a:spcBef>
              <a:spcAft>
                <a:spcPts val="300"/>
              </a:spcAft>
              <a:buNone/>
            </a:pPr>
            <a:endParaRPr lang="de-DE" sz="1700" dirty="0">
              <a:latin typeface="+mn-lt"/>
            </a:endParaRPr>
          </a:p>
          <a:p>
            <a:pPr marL="0" indent="0">
              <a:spcBef>
                <a:spcPts val="300"/>
              </a:spcBef>
              <a:spcAft>
                <a:spcPts val="300"/>
              </a:spcAft>
              <a:buNone/>
            </a:pPr>
            <a:endParaRPr lang="de-DE" sz="1700" dirty="0">
              <a:latin typeface="+mn-lt"/>
            </a:endParaRPr>
          </a:p>
          <a:p>
            <a:pPr marL="0" indent="0">
              <a:spcBef>
                <a:spcPts val="300"/>
              </a:spcBef>
              <a:spcAft>
                <a:spcPts val="300"/>
              </a:spcAft>
              <a:buNone/>
            </a:pPr>
            <a:endParaRPr lang="de-DE" sz="1700" dirty="0">
              <a:latin typeface="+mn-lt"/>
            </a:endParaRPr>
          </a:p>
          <a:p>
            <a:pPr marL="0" indent="0">
              <a:spcBef>
                <a:spcPts val="300"/>
              </a:spcBef>
              <a:spcAft>
                <a:spcPts val="300"/>
              </a:spcAft>
              <a:buNone/>
            </a:pPr>
            <a:endParaRPr lang="de-DE" sz="1700" dirty="0">
              <a:latin typeface="+mn-lt"/>
            </a:endParaRPr>
          </a:p>
          <a:p>
            <a:pPr marL="0" indent="0">
              <a:lnSpc>
                <a:spcPct val="100000"/>
              </a:lnSpc>
              <a:spcBef>
                <a:spcPts val="300"/>
              </a:spcBef>
              <a:spcAft>
                <a:spcPts val="300"/>
              </a:spcAft>
              <a:buNone/>
            </a:pPr>
            <a:endParaRPr lang="de-DE" sz="1700" dirty="0">
              <a:latin typeface="+mn-lt"/>
            </a:endParaRPr>
          </a:p>
          <a:p>
            <a:pPr marL="0" indent="0">
              <a:lnSpc>
                <a:spcPct val="100000"/>
              </a:lnSpc>
              <a:spcBef>
                <a:spcPts val="300"/>
              </a:spcBef>
              <a:spcAft>
                <a:spcPts val="300"/>
              </a:spcAft>
              <a:buNone/>
            </a:pPr>
            <a:endParaRPr lang="de-DE" sz="1700" dirty="0">
              <a:latin typeface="+mn-lt"/>
            </a:endParaRPr>
          </a:p>
          <a:p>
            <a:pPr marL="0" indent="0">
              <a:lnSpc>
                <a:spcPct val="100000"/>
              </a:lnSpc>
              <a:spcBef>
                <a:spcPts val="300"/>
              </a:spcBef>
              <a:spcAft>
                <a:spcPts val="300"/>
              </a:spcAft>
              <a:buNone/>
            </a:pPr>
            <a:endParaRPr lang="de-DE" sz="1700" dirty="0">
              <a:latin typeface="+mn-lt"/>
            </a:endParaRPr>
          </a:p>
          <a:p>
            <a:pPr marL="0" indent="0">
              <a:lnSpc>
                <a:spcPct val="100000"/>
              </a:lnSpc>
              <a:spcBef>
                <a:spcPts val="1200"/>
              </a:spcBef>
              <a:spcAft>
                <a:spcPts val="300"/>
              </a:spcAft>
              <a:buNone/>
            </a:pPr>
            <a:r>
              <a:rPr lang="de-DE" sz="1700" dirty="0">
                <a:latin typeface="+mn-lt"/>
              </a:rPr>
              <a:t>In der letzten Zeile der Tabelle 1 steht das Salz Aluminiumsulfat. Das Anion SO</a:t>
            </a:r>
            <a:r>
              <a:rPr lang="de-DE" sz="1700" baseline="-25000" dirty="0">
                <a:latin typeface="+mn-lt"/>
              </a:rPr>
              <a:t>4</a:t>
            </a:r>
            <a:r>
              <a:rPr lang="de-DE" sz="1700" baseline="30000" dirty="0">
                <a:latin typeface="+mn-lt"/>
              </a:rPr>
              <a:t>2-</a:t>
            </a:r>
            <a:r>
              <a:rPr lang="de-DE" sz="1700" dirty="0">
                <a:latin typeface="+mn-lt"/>
              </a:rPr>
              <a:t> wird hier aus den Atomen der Elemente Schwefel und Sauerstoff gebildet. Man spricht dann von einem </a:t>
            </a:r>
            <a:r>
              <a:rPr lang="de-DE" sz="1700" i="1" dirty="0">
                <a:latin typeface="+mn-lt"/>
              </a:rPr>
              <a:t>mehratomigen </a:t>
            </a:r>
            <a:r>
              <a:rPr lang="de-DE" sz="1700" i="1" dirty="0" smtClean="0">
                <a:latin typeface="+mn-lt"/>
              </a:rPr>
              <a:t>Ion </a:t>
            </a:r>
            <a:r>
              <a:rPr lang="de-DE" sz="1700" dirty="0" smtClean="0">
                <a:latin typeface="+mn-lt"/>
              </a:rPr>
              <a:t>(bzw. </a:t>
            </a:r>
            <a:r>
              <a:rPr lang="de-DE" sz="1700" i="1" dirty="0" err="1" smtClean="0">
                <a:latin typeface="+mn-lt"/>
              </a:rPr>
              <a:t>Molekülion</a:t>
            </a:r>
            <a:r>
              <a:rPr lang="de-DE" sz="1700" dirty="0" smtClean="0">
                <a:latin typeface="+mn-lt"/>
              </a:rPr>
              <a:t>). </a:t>
            </a:r>
            <a:r>
              <a:rPr lang="de-DE" sz="1700" dirty="0">
                <a:latin typeface="+mn-lt"/>
              </a:rPr>
              <a:t>Beim Aufstellen von Verhältnisformeln mit solchen mehratomigen Ionen muss man aufpassen: Die mehratomigen Ionen werden dann in Klammern geschrieben, hinter der Klammer wird die berechnete Anzahl der Ionen angegeben, z</a:t>
            </a:r>
            <a:r>
              <a:rPr lang="de-DE" sz="1700" dirty="0" smtClean="0">
                <a:latin typeface="+mn-lt"/>
              </a:rPr>
              <a:t>. B</a:t>
            </a:r>
            <a:r>
              <a:rPr lang="de-DE" sz="1700" dirty="0">
                <a:latin typeface="+mn-lt"/>
              </a:rPr>
              <a:t>. Al</a:t>
            </a:r>
            <a:r>
              <a:rPr lang="de-DE" sz="1700" baseline="-25000" dirty="0">
                <a:latin typeface="+mn-lt"/>
              </a:rPr>
              <a:t>2</a:t>
            </a:r>
            <a:r>
              <a:rPr lang="de-DE" sz="1700" dirty="0">
                <a:latin typeface="+mn-lt"/>
              </a:rPr>
              <a:t>(SO</a:t>
            </a:r>
            <a:r>
              <a:rPr lang="de-DE" sz="1700" baseline="-25000" dirty="0">
                <a:latin typeface="+mn-lt"/>
              </a:rPr>
              <a:t>4</a:t>
            </a:r>
            <a:r>
              <a:rPr lang="de-DE" sz="1700" dirty="0">
                <a:latin typeface="+mn-lt"/>
              </a:rPr>
              <a:t>)</a:t>
            </a:r>
            <a:r>
              <a:rPr lang="de-DE" sz="1700" baseline="-25000" dirty="0">
                <a:latin typeface="+mn-lt"/>
              </a:rPr>
              <a:t>3</a:t>
            </a:r>
            <a:r>
              <a:rPr lang="de-DE" sz="17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159</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8" name="Tabelle 7"/>
          <p:cNvGraphicFramePr>
            <a:graphicFrameLocks noGrp="1"/>
          </p:cNvGraphicFramePr>
          <p:nvPr>
            <p:extLst>
              <p:ext uri="{D42A27DB-BD31-4B8C-83A1-F6EECF244321}">
                <p14:modId xmlns:p14="http://schemas.microsoft.com/office/powerpoint/2010/main" val="4250657313"/>
              </p:ext>
            </p:extLst>
          </p:nvPr>
        </p:nvGraphicFramePr>
        <p:xfrm>
          <a:off x="2572621" y="2663649"/>
          <a:ext cx="7204536" cy="1781175"/>
        </p:xfrm>
        <a:graphic>
          <a:graphicData uri="http://schemas.openxmlformats.org/drawingml/2006/table">
            <a:tbl>
              <a:tblPr firstRow="1" firstCol="1" bandRow="1">
                <a:tableStyleId>{5940675A-B579-460E-94D1-54222C63F5DA}</a:tableStyleId>
              </a:tblPr>
              <a:tblGrid>
                <a:gridCol w="1350005">
                  <a:extLst>
                    <a:ext uri="{9D8B030D-6E8A-4147-A177-3AD203B41FA5}">
                      <a16:colId xmlns:a16="http://schemas.microsoft.com/office/drawing/2014/main" val="20000"/>
                    </a:ext>
                  </a:extLst>
                </a:gridCol>
                <a:gridCol w="1580046">
                  <a:extLst>
                    <a:ext uri="{9D8B030D-6E8A-4147-A177-3AD203B41FA5}">
                      <a16:colId xmlns:a16="http://schemas.microsoft.com/office/drawing/2014/main" val="20001"/>
                    </a:ext>
                  </a:extLst>
                </a:gridCol>
                <a:gridCol w="1798945">
                  <a:extLst>
                    <a:ext uri="{9D8B030D-6E8A-4147-A177-3AD203B41FA5}">
                      <a16:colId xmlns:a16="http://schemas.microsoft.com/office/drawing/2014/main" val="20002"/>
                    </a:ext>
                  </a:extLst>
                </a:gridCol>
                <a:gridCol w="2475540">
                  <a:extLst>
                    <a:ext uri="{9D8B030D-6E8A-4147-A177-3AD203B41FA5}">
                      <a16:colId xmlns:a16="http://schemas.microsoft.com/office/drawing/2014/main" val="20003"/>
                    </a:ext>
                  </a:extLst>
                </a:gridCol>
              </a:tblGrid>
              <a:tr h="318135">
                <a:tc>
                  <a:txBody>
                    <a:bodyPr/>
                    <a:lstStyle/>
                    <a:p>
                      <a:pPr algn="ctr">
                        <a:spcBef>
                          <a:spcPts val="140"/>
                        </a:spcBef>
                        <a:spcAft>
                          <a:spcPts val="0"/>
                        </a:spcAft>
                      </a:pPr>
                      <a:r>
                        <a:rPr lang="de-DE" sz="1600" b="1" dirty="0">
                          <a:effectLst/>
                        </a:rPr>
                        <a:t>Ionen</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140"/>
                        </a:spcBef>
                        <a:spcAft>
                          <a:spcPts val="0"/>
                        </a:spcAft>
                      </a:pPr>
                      <a:r>
                        <a:rPr lang="de-DE" sz="1600" b="1" dirty="0">
                          <a:effectLst/>
                        </a:rPr>
                        <a:t>Anzahlverhältnis</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140"/>
                        </a:spcBef>
                        <a:spcAft>
                          <a:spcPts val="0"/>
                        </a:spcAft>
                      </a:pPr>
                      <a:r>
                        <a:rPr lang="de-DE" sz="1600" b="1" dirty="0">
                          <a:effectLst/>
                        </a:rPr>
                        <a:t>Verhältnisformel</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140"/>
                        </a:spcBef>
                        <a:spcAft>
                          <a:spcPts val="0"/>
                        </a:spcAft>
                      </a:pPr>
                      <a:r>
                        <a:rPr lang="de-DE" sz="1600" b="1" dirty="0">
                          <a:effectLst/>
                        </a:rPr>
                        <a:t>Name</a:t>
                      </a:r>
                      <a:endParaRPr lang="de-DE" sz="16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0">
                <a:tc>
                  <a:txBody>
                    <a:bodyPr/>
                    <a:lstStyle/>
                    <a:p>
                      <a:pPr algn="ctr">
                        <a:spcBef>
                          <a:spcPts val="140"/>
                        </a:spcBef>
                        <a:spcAft>
                          <a:spcPts val="0"/>
                        </a:spcAft>
                      </a:pPr>
                      <a:r>
                        <a:rPr lang="de-DE" sz="1600" dirty="0">
                          <a:effectLst/>
                        </a:rPr>
                        <a:t>Na</a:t>
                      </a:r>
                      <a:r>
                        <a:rPr lang="de-DE" sz="1600" baseline="30000" dirty="0">
                          <a:effectLst/>
                        </a:rPr>
                        <a:t>+</a:t>
                      </a:r>
                      <a:r>
                        <a:rPr lang="de-DE" sz="1600" dirty="0">
                          <a:effectLst/>
                        </a:rPr>
                        <a:t> und Cl</a:t>
                      </a:r>
                      <a:r>
                        <a:rPr lang="de-DE" sz="1600" baseline="30000"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1:1</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effectLst/>
                        </a:rPr>
                        <a:t>NaCl</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effectLst/>
                        </a:rPr>
                        <a:t>Natriumchlorid</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0">
                <a:tc>
                  <a:txBody>
                    <a:bodyPr/>
                    <a:lstStyle/>
                    <a:p>
                      <a:pPr algn="ctr">
                        <a:spcBef>
                          <a:spcPts val="140"/>
                        </a:spcBef>
                        <a:spcAft>
                          <a:spcPts val="0"/>
                        </a:spcAft>
                      </a:pPr>
                      <a:r>
                        <a:rPr lang="de-DE" sz="1600">
                          <a:effectLst/>
                        </a:rPr>
                        <a:t>Al</a:t>
                      </a:r>
                      <a:r>
                        <a:rPr lang="de-DE" sz="1600" baseline="30000">
                          <a:effectLst/>
                        </a:rPr>
                        <a:t>3+</a:t>
                      </a:r>
                      <a:r>
                        <a:rPr lang="de-DE" sz="1600">
                          <a:effectLst/>
                        </a:rPr>
                        <a:t> und O</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2:3</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Al</a:t>
                      </a:r>
                      <a:r>
                        <a:rPr lang="de-DE" sz="1600" b="1" baseline="-25000" dirty="0">
                          <a:solidFill>
                            <a:srgbClr val="000000"/>
                          </a:solidFill>
                          <a:effectLst/>
                        </a:rPr>
                        <a:t>2</a:t>
                      </a:r>
                      <a:r>
                        <a:rPr lang="de-DE" sz="1600" dirty="0">
                          <a:solidFill>
                            <a:srgbClr val="000000"/>
                          </a:solidFill>
                          <a:effectLst/>
                        </a:rPr>
                        <a:t>O</a:t>
                      </a:r>
                      <a:r>
                        <a:rPr lang="de-DE" sz="1600" b="1" baseline="-25000" dirty="0">
                          <a:solidFill>
                            <a:srgbClr val="000000"/>
                          </a:solidFill>
                          <a:effectLst/>
                        </a:rPr>
                        <a:t>3</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effectLst/>
                        </a:rPr>
                        <a:t>Aluminiumoxid</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0">
                <a:tc>
                  <a:txBody>
                    <a:bodyPr/>
                    <a:lstStyle/>
                    <a:p>
                      <a:pPr algn="ctr">
                        <a:spcBef>
                          <a:spcPts val="140"/>
                        </a:spcBef>
                        <a:spcAft>
                          <a:spcPts val="0"/>
                        </a:spcAft>
                      </a:pPr>
                      <a:r>
                        <a:rPr lang="de-DE" sz="1600">
                          <a:effectLst/>
                        </a:rPr>
                        <a:t>Ca</a:t>
                      </a:r>
                      <a:r>
                        <a:rPr lang="de-DE" sz="1600" baseline="30000">
                          <a:effectLst/>
                        </a:rPr>
                        <a:t>2+</a:t>
                      </a:r>
                      <a:r>
                        <a:rPr lang="de-DE" sz="1600">
                          <a:effectLst/>
                        </a:rPr>
                        <a:t> und Cl</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1:2</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CaCl</a:t>
                      </a:r>
                      <a:r>
                        <a:rPr lang="de-DE" sz="1600" b="1" baseline="-25000" dirty="0">
                          <a:solidFill>
                            <a:srgbClr val="000000"/>
                          </a:solidFill>
                          <a:effectLst/>
                        </a:rPr>
                        <a:t>2</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effectLst/>
                        </a:rPr>
                        <a:t>Calciumchlorid</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0">
                <a:tc>
                  <a:txBody>
                    <a:bodyPr/>
                    <a:lstStyle/>
                    <a:p>
                      <a:pPr algn="ctr">
                        <a:spcBef>
                          <a:spcPts val="140"/>
                        </a:spcBef>
                        <a:spcAft>
                          <a:spcPts val="0"/>
                        </a:spcAft>
                      </a:pPr>
                      <a:r>
                        <a:rPr lang="de-DE" sz="1600">
                          <a:effectLst/>
                        </a:rPr>
                        <a:t>Al</a:t>
                      </a:r>
                      <a:r>
                        <a:rPr lang="de-DE" sz="1600" baseline="30000">
                          <a:effectLst/>
                        </a:rPr>
                        <a:t>3+</a:t>
                      </a:r>
                      <a:r>
                        <a:rPr lang="de-DE" sz="1600">
                          <a:effectLst/>
                        </a:rPr>
                        <a:t> und Cl</a:t>
                      </a:r>
                      <a:r>
                        <a:rPr lang="de-DE" sz="1600" baseline="30000">
                          <a:effectLst/>
                        </a:rPr>
                        <a:t>–</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solidFill>
                            <a:srgbClr val="000000"/>
                          </a:solidFill>
                          <a:effectLst/>
                        </a:rPr>
                        <a:t>1:3</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AlCl</a:t>
                      </a:r>
                      <a:r>
                        <a:rPr lang="de-DE" sz="1600" b="1" baseline="-25000" dirty="0">
                          <a:solidFill>
                            <a:srgbClr val="000000"/>
                          </a:solidFill>
                          <a:effectLst/>
                        </a:rPr>
                        <a:t>3</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effectLst/>
                        </a:rPr>
                        <a:t>Aluminiumchlorid</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0">
                <a:tc>
                  <a:txBody>
                    <a:bodyPr/>
                    <a:lstStyle/>
                    <a:p>
                      <a:pPr algn="ctr">
                        <a:spcBef>
                          <a:spcPts val="140"/>
                        </a:spcBef>
                        <a:spcAft>
                          <a:spcPts val="0"/>
                        </a:spcAft>
                      </a:pPr>
                      <a:r>
                        <a:rPr lang="de-DE" sz="1600">
                          <a:effectLst/>
                        </a:rPr>
                        <a:t>Na</a:t>
                      </a:r>
                      <a:r>
                        <a:rPr lang="de-DE" sz="1600" baseline="30000">
                          <a:effectLst/>
                        </a:rPr>
                        <a:t>+</a:t>
                      </a:r>
                      <a:r>
                        <a:rPr lang="de-DE" sz="1600">
                          <a:effectLst/>
                        </a:rPr>
                        <a:t> und SO</a:t>
                      </a:r>
                      <a:r>
                        <a:rPr lang="de-DE" sz="1600" baseline="-25000">
                          <a:effectLst/>
                        </a:rPr>
                        <a:t>4</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2:1</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Na</a:t>
                      </a:r>
                      <a:r>
                        <a:rPr lang="de-DE" sz="1600" b="1" baseline="-25000" dirty="0">
                          <a:solidFill>
                            <a:srgbClr val="000000"/>
                          </a:solidFill>
                          <a:effectLst/>
                        </a:rPr>
                        <a:t>2</a:t>
                      </a:r>
                      <a:r>
                        <a:rPr lang="de-DE" sz="1600" dirty="0">
                          <a:solidFill>
                            <a:srgbClr val="000000"/>
                          </a:solidFill>
                          <a:effectLst/>
                        </a:rPr>
                        <a:t>SO</a:t>
                      </a:r>
                      <a:r>
                        <a:rPr lang="de-DE" sz="1600" baseline="-25000" dirty="0">
                          <a:solidFill>
                            <a:srgbClr val="000000"/>
                          </a:solidFill>
                          <a:effectLst/>
                        </a:rPr>
                        <a:t>4</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effectLst/>
                        </a:rPr>
                        <a:t>Natriumsulfat</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0">
                <a:tc>
                  <a:txBody>
                    <a:bodyPr/>
                    <a:lstStyle/>
                    <a:p>
                      <a:pPr algn="ctr">
                        <a:spcBef>
                          <a:spcPts val="140"/>
                        </a:spcBef>
                        <a:spcAft>
                          <a:spcPts val="0"/>
                        </a:spcAft>
                      </a:pPr>
                      <a:r>
                        <a:rPr lang="de-DE" sz="1600">
                          <a:effectLst/>
                        </a:rPr>
                        <a:t>Al</a:t>
                      </a:r>
                      <a:r>
                        <a:rPr lang="de-DE" sz="1600" baseline="30000">
                          <a:effectLst/>
                        </a:rPr>
                        <a:t>3+</a:t>
                      </a:r>
                      <a:r>
                        <a:rPr lang="de-DE" sz="1600">
                          <a:effectLst/>
                        </a:rPr>
                        <a:t> und SO</a:t>
                      </a:r>
                      <a:r>
                        <a:rPr lang="de-DE" sz="1600" baseline="-25000">
                          <a:effectLst/>
                        </a:rPr>
                        <a:t>4</a:t>
                      </a:r>
                      <a:r>
                        <a:rPr lang="de-DE" sz="1600" baseline="30000">
                          <a:effectLst/>
                        </a:rPr>
                        <a:t>2–</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solidFill>
                            <a:srgbClr val="000000"/>
                          </a:solidFill>
                          <a:effectLst/>
                        </a:rPr>
                        <a:t>2:3</a:t>
                      </a:r>
                      <a:endParaRPr lang="de-DE" sz="1600" dirty="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a:solidFill>
                            <a:srgbClr val="000000"/>
                          </a:solidFill>
                          <a:effectLst/>
                        </a:rPr>
                        <a:t>Al</a:t>
                      </a:r>
                      <a:r>
                        <a:rPr lang="de-DE" sz="1600" b="1" baseline="-25000">
                          <a:solidFill>
                            <a:srgbClr val="000000"/>
                          </a:solidFill>
                          <a:effectLst/>
                        </a:rPr>
                        <a:t>2</a:t>
                      </a:r>
                      <a:r>
                        <a:rPr lang="de-DE" sz="1600" b="1">
                          <a:solidFill>
                            <a:srgbClr val="000000"/>
                          </a:solidFill>
                          <a:effectLst/>
                        </a:rPr>
                        <a:t>(</a:t>
                      </a:r>
                      <a:r>
                        <a:rPr lang="de-DE" sz="1600">
                          <a:solidFill>
                            <a:srgbClr val="000000"/>
                          </a:solidFill>
                          <a:effectLst/>
                        </a:rPr>
                        <a:t>SO</a:t>
                      </a:r>
                      <a:r>
                        <a:rPr lang="de-DE" sz="1600" baseline="-25000">
                          <a:solidFill>
                            <a:srgbClr val="000000"/>
                          </a:solidFill>
                          <a:effectLst/>
                        </a:rPr>
                        <a:t>4</a:t>
                      </a:r>
                      <a:r>
                        <a:rPr lang="de-DE" sz="1600">
                          <a:solidFill>
                            <a:srgbClr val="000000"/>
                          </a:solidFill>
                          <a:effectLst/>
                        </a:rPr>
                        <a:t>)</a:t>
                      </a:r>
                      <a:r>
                        <a:rPr lang="de-DE" sz="1600" b="1" baseline="-25000">
                          <a:solidFill>
                            <a:srgbClr val="000000"/>
                          </a:solidFill>
                          <a:effectLst/>
                        </a:rPr>
                        <a:t>3</a:t>
                      </a:r>
                      <a:endParaRPr lang="de-DE" sz="1600">
                        <a:effectLst/>
                        <a:latin typeface="+mn-lt"/>
                        <a:ea typeface="Calibri" charset="0"/>
                        <a:cs typeface="Times New Roman" charset="0"/>
                      </a:endParaRPr>
                    </a:p>
                  </a:txBody>
                  <a:tcPr marL="68580" marR="68580" marT="0" marB="0" anchor="ctr"/>
                </a:tc>
                <a:tc>
                  <a:txBody>
                    <a:bodyPr/>
                    <a:lstStyle/>
                    <a:p>
                      <a:pPr algn="ctr">
                        <a:spcBef>
                          <a:spcPts val="140"/>
                        </a:spcBef>
                        <a:spcAft>
                          <a:spcPts val="0"/>
                        </a:spcAft>
                      </a:pPr>
                      <a:r>
                        <a:rPr lang="de-DE" sz="1600" dirty="0">
                          <a:effectLst/>
                        </a:rPr>
                        <a:t>Aluminiumsulfat</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Rechteck 8"/>
          <p:cNvSpPr/>
          <p:nvPr/>
        </p:nvSpPr>
        <p:spPr>
          <a:xfrm>
            <a:off x="2486025" y="4515786"/>
            <a:ext cx="6096000" cy="307777"/>
          </a:xfrm>
          <a:prstGeom prst="rect">
            <a:avLst/>
          </a:prstGeom>
        </p:spPr>
        <p:txBody>
          <a:bodyPr>
            <a:spAutoFit/>
          </a:bodyPr>
          <a:lstStyle/>
          <a:p>
            <a:pPr algn="just">
              <a:spcAft>
                <a:spcPts val="400"/>
              </a:spcAft>
            </a:pPr>
            <a:r>
              <a:rPr lang="de-DE" sz="1400" b="1" dirty="0">
                <a:solidFill>
                  <a:srgbClr val="000000"/>
                </a:solidFill>
                <a:ea typeface="Calibri" charset="0"/>
                <a:cs typeface="Times New Roman" charset="0"/>
              </a:rPr>
              <a:t>Tabelle 1: </a:t>
            </a:r>
            <a:r>
              <a:rPr lang="de-DE" sz="1400" dirty="0">
                <a:solidFill>
                  <a:srgbClr val="000000"/>
                </a:solidFill>
                <a:ea typeface="Calibri" charset="0"/>
                <a:cs typeface="Times New Roman" charset="0"/>
              </a:rPr>
              <a:t>Anzahlverhältnis und Verhältnisformeln einiger Salze</a:t>
            </a:r>
            <a:endParaRPr lang="de-DE" sz="1400" dirty="0">
              <a:solidFill>
                <a:srgbClr val="000000"/>
              </a:solidFill>
              <a:effectLst/>
              <a:ea typeface="Calibri" charset="0"/>
              <a:cs typeface="Times New Roman" charset="0"/>
            </a:endParaRPr>
          </a:p>
        </p:txBody>
      </p:sp>
    </p:spTree>
    <p:extLst>
      <p:ext uri="{BB962C8B-B14F-4D97-AF65-F5344CB8AC3E}">
        <p14:creationId xmlns:p14="http://schemas.microsoft.com/office/powerpoint/2010/main" val="173126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743447"/>
            <a:ext cx="10515600" cy="3607029"/>
          </a:xfrm>
        </p:spPr>
        <p:txBody>
          <a:bodyPr>
            <a:normAutofit/>
          </a:bodyPr>
          <a:lstStyle/>
          <a:p>
            <a:pPr marL="0" indent="0">
              <a:buNone/>
            </a:pPr>
            <a:r>
              <a:rPr lang="de-DE" sz="2200" b="1" dirty="0">
                <a:latin typeface="+mn-lt"/>
              </a:rPr>
              <a:t>Aufgabe:</a:t>
            </a:r>
            <a:r>
              <a:rPr lang="de-DE" sz="2200" dirty="0">
                <a:latin typeface="+mn-lt"/>
              </a:rPr>
              <a:t> </a:t>
            </a:r>
          </a:p>
          <a:p>
            <a:pPr marL="457200" indent="-457200">
              <a:buAutoNum type="arabicPeriod"/>
            </a:pPr>
            <a:r>
              <a:rPr lang="de-DE" sz="2200" dirty="0">
                <a:latin typeface="+mn-lt"/>
              </a:rPr>
              <a:t>Starte den Trickfilm zur Reaktion von Natrium mit Chlor: 			</a:t>
            </a:r>
          </a:p>
          <a:p>
            <a:pPr marL="0" indent="0">
              <a:buNone/>
            </a:pPr>
            <a:r>
              <a:rPr lang="de-DE" sz="2200" dirty="0">
                <a:latin typeface="+mn-lt"/>
              </a:rPr>
              <a:t>			 		</a:t>
            </a:r>
          </a:p>
          <a:p>
            <a:pPr marL="0" indent="0">
              <a:buNone/>
            </a:pPr>
            <a:endParaRPr lang="de-DE" sz="2200" dirty="0">
              <a:latin typeface="+mn-lt"/>
            </a:endParaRPr>
          </a:p>
          <a:p>
            <a:pPr marL="457200" indent="-457200">
              <a:buFont typeface="+mj-lt"/>
              <a:buAutoNum type="arabicPeriod" startAt="2"/>
            </a:pPr>
            <a:r>
              <a:rPr lang="de-DE" sz="2200" dirty="0">
                <a:latin typeface="+mn-lt"/>
              </a:rPr>
              <a:t>Beschreibe die Vorgänge bei der Synthese von Natriumchlorid auf Teilchenebene. Nutze dazu die auf der nächsten Seite angefügten Filmstreifen, indem du die Szenen einzeichnest und erläuterst.</a:t>
            </a:r>
          </a:p>
          <a:p>
            <a:pPr marL="0" indent="0">
              <a:buNone/>
            </a:pPr>
            <a:endParaRPr lang="de-DE" sz="2000" dirty="0">
              <a:latin typeface="+mn-lt"/>
            </a:endParaRP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0" name="Interaktive Schaltfläche: Nächste(r) oder Weiter 9">
            <a:hlinkClick r:id="rId3" highlightClick="1"/>
            <a:extLst>
              <a:ext uri="{FF2B5EF4-FFF2-40B4-BE49-F238E27FC236}">
                <a16:creationId xmlns:a16="http://schemas.microsoft.com/office/drawing/2014/main" id="{2514C0E7-29BF-46C9-8294-8721BBF7FECD}"/>
              </a:ext>
            </a:extLst>
          </p:cNvPr>
          <p:cNvSpPr/>
          <p:nvPr/>
        </p:nvSpPr>
        <p:spPr>
          <a:xfrm>
            <a:off x="7775903" y="2112850"/>
            <a:ext cx="834697" cy="497683"/>
          </a:xfrm>
          <a:prstGeom prst="actionButtonForwardNext">
            <a:avLst/>
          </a:prstGeom>
          <a:solidFill>
            <a:schemeClr val="bg1"/>
          </a:solidFill>
          <a:ln>
            <a:solidFill>
              <a:schemeClr val="bg1">
                <a:alpha val="97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801" dirty="0">
              <a:ln w="0">
                <a:solidFill>
                  <a:schemeClr val="accent6"/>
                </a:solidFill>
              </a:ln>
              <a:solidFill>
                <a:schemeClr val="accent1"/>
              </a:solidFill>
              <a:effectLst>
                <a:outerShdw blurRad="38100" dist="25400" dir="5400000" algn="ctr" rotWithShape="0">
                  <a:srgbClr val="6E747A">
                    <a:alpha val="43000"/>
                  </a:srgbClr>
                </a:outerShdw>
              </a:effectLst>
            </a:endParaRPr>
          </a:p>
        </p:txBody>
      </p:sp>
      <p:sp>
        <p:nvSpPr>
          <p:cNvPr id="13" name="Rechteck 12">
            <a:extLst>
              <a:ext uri="{FF2B5EF4-FFF2-40B4-BE49-F238E27FC236}">
                <a16:creationId xmlns:a16="http://schemas.microsoft.com/office/drawing/2014/main" id="{A6D7BF5E-F66B-47B8-BCE5-E2D369C1C03B}"/>
              </a:ext>
            </a:extLst>
          </p:cNvPr>
          <p:cNvSpPr/>
          <p:nvPr/>
        </p:nvSpPr>
        <p:spPr>
          <a:xfrm>
            <a:off x="339435" y="6282137"/>
            <a:ext cx="11482451" cy="553998"/>
          </a:xfrm>
          <a:prstGeom prst="rect">
            <a:avLst/>
          </a:prstGeom>
        </p:spPr>
        <p:txBody>
          <a:bodyPr wrap="square">
            <a:spAutoFit/>
          </a:bodyPr>
          <a:lstStyle/>
          <a:p>
            <a:r>
              <a:rPr lang="de-DE" sz="1000" dirty="0"/>
              <a:t>Der Film und die Bilder stehen </a:t>
            </a:r>
            <a:r>
              <a:rPr lang="de-DE" sz="1000" dirty="0">
                <a:latin typeface="Calibri" panose="020F0502020204030204" pitchFamily="34" charset="0"/>
                <a:cs typeface="Calibri" panose="020F0502020204030204" pitchFamily="34" charset="0"/>
              </a:rPr>
              <a:t>unter der Lizenz </a:t>
            </a:r>
            <a:r>
              <a:rPr lang="de-DE" sz="1000" u="sng" dirty="0">
                <a:latin typeface="Calibri" panose="020F0502020204030204" pitchFamily="34" charset="0"/>
                <a:cs typeface="Calibri" panose="020F0502020204030204" pitchFamily="34" charset="0"/>
                <a:hlinkClick r:id="rId4"/>
              </a:rPr>
              <a:t>CC BY-SA 4.0</a:t>
            </a:r>
            <a:r>
              <a:rPr lang="de-DE" sz="1000" dirty="0">
                <a:latin typeface="Calibri" panose="020F0502020204030204" pitchFamily="34" charset="0"/>
                <a:cs typeface="Calibri" panose="020F0502020204030204" pitchFamily="34" charset="0"/>
              </a:rPr>
              <a:t> und können unter deren Bedingungen kostenlos und frei verwendet, verändert und weitergegeben werden. Urheber im Sinne der Lizenz sind: </a:t>
            </a:r>
            <a:r>
              <a:rPr lang="de-DE" sz="1000" dirty="0"/>
              <a:t>Schmitz, R.-P. &amp; Tausch, M. W. (2017). </a:t>
            </a:r>
            <a:r>
              <a:rPr lang="de-DE" sz="1000" i="1" dirty="0"/>
              <a:t>Trickfilm zur Reaktion von Natrium mit Chlor. </a:t>
            </a:r>
            <a:r>
              <a:rPr lang="de-DE" sz="1000" dirty="0"/>
              <a:t>Bergische Universität Wuppertal - Chemiedidaktik. Verfügbar unter </a:t>
            </a:r>
            <a:r>
              <a:rPr lang="de-DE" sz="1000" u="sng" dirty="0">
                <a:hlinkClick r:id="rId5"/>
              </a:rPr>
              <a:t>https://www.chemie-interaktiv.net/html5_flash/nacl_synthese_5.html</a:t>
            </a:r>
            <a:r>
              <a:rPr lang="de-DE" sz="1000" dirty="0"/>
              <a:t> [27.05.2021]. </a:t>
            </a:r>
          </a:p>
        </p:txBody>
      </p:sp>
    </p:spTree>
    <p:extLst>
      <p:ext uri="{BB962C8B-B14F-4D97-AF65-F5344CB8AC3E}">
        <p14:creationId xmlns:p14="http://schemas.microsoft.com/office/powerpoint/2010/main" val="186246540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a:t>
            </a:r>
            <a:r>
              <a:rPr lang="de-DE" sz="1800" dirty="0">
                <a:latin typeface="+mn-lt"/>
              </a:rPr>
              <a:t>Ermittle die Verhältnisformeln der Ionenverbindungen in Tabelle 2.</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160</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a:extLst>
              <a:ext uri="{FF2B5EF4-FFF2-40B4-BE49-F238E27FC236}">
                <a16:creationId xmlns:a16="http://schemas.microsoft.com/office/drawing/2014/main" id="{E8090B9C-1220-40C9-8BF9-A01AFC200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0" name="Interaktive Schaltfläche: Anpassen 45">
            <a:hlinkClick r:id="rId4"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076259589"/>
              </p:ext>
            </p:extLst>
          </p:nvPr>
        </p:nvGraphicFramePr>
        <p:xfrm>
          <a:off x="1678328" y="1817225"/>
          <a:ext cx="8893780" cy="3912244"/>
        </p:xfrm>
        <a:graphic>
          <a:graphicData uri="http://schemas.openxmlformats.org/drawingml/2006/table">
            <a:tbl>
              <a:tblPr firstRow="1" firstCol="1" bandRow="1">
                <a:tableStyleId>{5940675A-B579-460E-94D1-54222C63F5DA}</a:tableStyleId>
              </a:tblPr>
              <a:tblGrid>
                <a:gridCol w="868124">
                  <a:extLst>
                    <a:ext uri="{9D8B030D-6E8A-4147-A177-3AD203B41FA5}">
                      <a16:colId xmlns:a16="http://schemas.microsoft.com/office/drawing/2014/main" val="20000"/>
                    </a:ext>
                  </a:extLst>
                </a:gridCol>
                <a:gridCol w="983987">
                  <a:extLst>
                    <a:ext uri="{9D8B030D-6E8A-4147-A177-3AD203B41FA5}">
                      <a16:colId xmlns:a16="http://schemas.microsoft.com/office/drawing/2014/main" val="20001"/>
                    </a:ext>
                  </a:extLst>
                </a:gridCol>
                <a:gridCol w="1768622">
                  <a:extLst>
                    <a:ext uri="{9D8B030D-6E8A-4147-A177-3AD203B41FA5}">
                      <a16:colId xmlns:a16="http://schemas.microsoft.com/office/drawing/2014/main" val="20002"/>
                    </a:ext>
                  </a:extLst>
                </a:gridCol>
                <a:gridCol w="1985317">
                  <a:extLst>
                    <a:ext uri="{9D8B030D-6E8A-4147-A177-3AD203B41FA5}">
                      <a16:colId xmlns:a16="http://schemas.microsoft.com/office/drawing/2014/main" val="20003"/>
                    </a:ext>
                  </a:extLst>
                </a:gridCol>
                <a:gridCol w="3287730">
                  <a:extLst>
                    <a:ext uri="{9D8B030D-6E8A-4147-A177-3AD203B41FA5}">
                      <a16:colId xmlns:a16="http://schemas.microsoft.com/office/drawing/2014/main" val="20004"/>
                    </a:ext>
                  </a:extLst>
                </a:gridCol>
              </a:tblGrid>
              <a:tr h="490171">
                <a:tc>
                  <a:txBody>
                    <a:bodyPr/>
                    <a:lstStyle/>
                    <a:p>
                      <a:pPr algn="ctr">
                        <a:spcAft>
                          <a:spcPts val="0"/>
                        </a:spcAft>
                      </a:pPr>
                      <a:r>
                        <a:rPr lang="de-DE" sz="1800" b="1" dirty="0">
                          <a:effectLst/>
                        </a:rPr>
                        <a:t>Kation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Anion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Anzahlverhältnis</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Verhältnisformel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Namen</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497571">
                <a:tc>
                  <a:txBody>
                    <a:bodyPr/>
                    <a:lstStyle/>
                    <a:p>
                      <a:pPr algn="ctr">
                        <a:spcAft>
                          <a:spcPts val="0"/>
                        </a:spcAft>
                      </a:pPr>
                      <a:r>
                        <a:rPr lang="de-DE" sz="1800">
                          <a:effectLst/>
                        </a:rPr>
                        <a:t>Na</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F</a:t>
                      </a:r>
                      <a:r>
                        <a:rPr lang="de-DE" sz="1800" baseline="30000" dirty="0">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1"/>
                  </a:ext>
                </a:extLst>
              </a:tr>
              <a:tr h="487417">
                <a:tc>
                  <a:txBody>
                    <a:bodyPr/>
                    <a:lstStyle/>
                    <a:p>
                      <a:pPr algn="ctr">
                        <a:spcAft>
                          <a:spcPts val="0"/>
                        </a:spcAft>
                      </a:pPr>
                      <a:r>
                        <a:rPr lang="de-DE" sz="1800">
                          <a:effectLst/>
                        </a:rPr>
                        <a:t>Fe</a:t>
                      </a:r>
                      <a:r>
                        <a:rPr lang="de-DE" sz="1800" baseline="30000">
                          <a:effectLst/>
                        </a:rPr>
                        <a:t>3+</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err="1">
                          <a:effectLst/>
                        </a:rPr>
                        <a:t>Br</a:t>
                      </a:r>
                      <a:r>
                        <a:rPr lang="de-DE" sz="1800" dirty="0">
                          <a:effectLst/>
                        </a:rPr>
                        <a:t> </a:t>
                      </a:r>
                      <a:r>
                        <a:rPr lang="de-DE" sz="1800" baseline="30000" dirty="0">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2"/>
                  </a:ext>
                </a:extLst>
              </a:tr>
              <a:tr h="487417">
                <a:tc>
                  <a:txBody>
                    <a:bodyPr/>
                    <a:lstStyle/>
                    <a:p>
                      <a:pPr algn="ctr">
                        <a:spcAft>
                          <a:spcPts val="0"/>
                        </a:spcAft>
                      </a:pPr>
                      <a:r>
                        <a:rPr lang="de-DE" sz="1800">
                          <a:effectLst/>
                        </a:rPr>
                        <a:t>Cu</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O</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3"/>
                  </a:ext>
                </a:extLst>
              </a:tr>
              <a:tr h="487417">
                <a:tc>
                  <a:txBody>
                    <a:bodyPr/>
                    <a:lstStyle/>
                    <a:p>
                      <a:pPr algn="ctr">
                        <a:spcAft>
                          <a:spcPts val="0"/>
                        </a:spcAft>
                      </a:pPr>
                      <a:r>
                        <a:rPr lang="de-DE" sz="1800">
                          <a:effectLst/>
                        </a:rPr>
                        <a:t>Ca</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S</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4"/>
                  </a:ext>
                </a:extLst>
              </a:tr>
              <a:tr h="487417">
                <a:tc>
                  <a:txBody>
                    <a:bodyPr/>
                    <a:lstStyle/>
                    <a:p>
                      <a:pPr algn="ctr">
                        <a:spcAft>
                          <a:spcPts val="0"/>
                        </a:spcAft>
                      </a:pPr>
                      <a:r>
                        <a:rPr lang="de-DE" sz="1800">
                          <a:effectLst/>
                        </a:rPr>
                        <a:t>Mg</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N</a:t>
                      </a:r>
                      <a:r>
                        <a:rPr lang="de-DE" sz="1800" baseline="30000">
                          <a:effectLst/>
                        </a:rPr>
                        <a:t>3–</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5"/>
                  </a:ext>
                </a:extLst>
              </a:tr>
              <a:tr h="487417">
                <a:tc>
                  <a:txBody>
                    <a:bodyPr/>
                    <a:lstStyle/>
                    <a:p>
                      <a:pPr algn="ctr">
                        <a:spcAft>
                          <a:spcPts val="0"/>
                        </a:spcAft>
                      </a:pPr>
                      <a:r>
                        <a:rPr lang="de-DE" sz="1800">
                          <a:effectLst/>
                        </a:rPr>
                        <a:t>Zn</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SO</a:t>
                      </a:r>
                      <a:r>
                        <a:rPr lang="de-DE" sz="1800" baseline="-25000">
                          <a:effectLst/>
                        </a:rPr>
                        <a:t>4</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6"/>
                  </a:ext>
                </a:extLst>
              </a:tr>
              <a:tr h="487417">
                <a:tc>
                  <a:txBody>
                    <a:bodyPr/>
                    <a:lstStyle/>
                    <a:p>
                      <a:pPr algn="ctr">
                        <a:spcAft>
                          <a:spcPts val="0"/>
                        </a:spcAft>
                      </a:pPr>
                      <a:r>
                        <a:rPr lang="de-DE" sz="1800">
                          <a:effectLst/>
                        </a:rPr>
                        <a:t>Ag</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NO</a:t>
                      </a:r>
                      <a:r>
                        <a:rPr lang="de-DE" sz="1800" baseline="-25000">
                          <a:effectLst/>
                        </a:rPr>
                        <a:t>3</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
        <p:nvSpPr>
          <p:cNvPr id="9" name="Rechteck 8"/>
          <p:cNvSpPr/>
          <p:nvPr/>
        </p:nvSpPr>
        <p:spPr>
          <a:xfrm>
            <a:off x="1678328" y="5831525"/>
            <a:ext cx="4014304" cy="307777"/>
          </a:xfrm>
          <a:prstGeom prst="rect">
            <a:avLst/>
          </a:prstGeom>
        </p:spPr>
        <p:txBody>
          <a:bodyPr wrap="none">
            <a:spAutoFit/>
          </a:bodyPr>
          <a:lstStyle/>
          <a:p>
            <a:pPr algn="just">
              <a:spcAft>
                <a:spcPts val="400"/>
              </a:spcAft>
            </a:pPr>
            <a:r>
              <a:rPr lang="de-DE" sz="1400" b="1" dirty="0">
                <a:solidFill>
                  <a:srgbClr val="000000"/>
                </a:solidFill>
                <a:ea typeface="Calibri" charset="0"/>
                <a:cs typeface="Times New Roman" charset="0"/>
              </a:rPr>
              <a:t>Tabelle 2: </a:t>
            </a:r>
            <a:r>
              <a:rPr lang="de-DE" sz="1400" dirty="0">
                <a:solidFill>
                  <a:srgbClr val="000000"/>
                </a:solidFill>
                <a:ea typeface="Calibri" charset="0"/>
                <a:cs typeface="Times New Roman" charset="0"/>
              </a:rPr>
              <a:t>Verhältnisformeln und Namen von Salzen</a:t>
            </a:r>
            <a:endParaRPr lang="de-DE" sz="1400" dirty="0">
              <a:solidFill>
                <a:srgbClr val="000000"/>
              </a:solidFill>
              <a:effectLst/>
              <a:ea typeface="Calibri" charset="0"/>
              <a:cs typeface="Times New Roman" charset="0"/>
            </a:endParaRPr>
          </a:p>
        </p:txBody>
      </p:sp>
    </p:spTree>
    <p:extLst>
      <p:ext uri="{BB962C8B-B14F-4D97-AF65-F5344CB8AC3E}">
        <p14:creationId xmlns:p14="http://schemas.microsoft.com/office/powerpoint/2010/main" val="197916592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161</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059946"/>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5000" b="1" dirty="0">
                <a:latin typeface="+mj-lt"/>
              </a:rPr>
              <a:t>Wer bin ich? </a:t>
            </a:r>
          </a:p>
          <a:p>
            <a:pPr algn="ctr"/>
            <a:r>
              <a:rPr lang="de-DE" sz="5000" b="1" dirty="0">
                <a:latin typeface="+mj-lt"/>
              </a:rPr>
              <a:t> Verhältnisformeln und Benennung von Salzen</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4555388"/>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Basisübung</a:t>
            </a:r>
          </a:p>
        </p:txBody>
      </p:sp>
      <p:pic>
        <p:nvPicPr>
          <p:cNvPr id="10" name="Grafik 9">
            <a:hlinkClick r:id="rId3" action="ppaction://hlinksldjump"/>
            <a:extLst>
              <a:ext uri="{FF2B5EF4-FFF2-40B4-BE49-F238E27FC236}">
                <a16:creationId xmlns:a16="http://schemas.microsoft.com/office/drawing/2014/main" id="{42607D09-428B-432E-9EA1-B17352ED8C23}"/>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114441552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1:</a:t>
            </a:r>
            <a:r>
              <a:rPr lang="de-DE" sz="1800" dirty="0">
                <a:latin typeface="+mn-lt"/>
              </a:rPr>
              <a:t> Ergänze den Lückentext. Verwende dazu die untenstehenden Wörter. </a:t>
            </a:r>
          </a:p>
          <a:p>
            <a:pPr marL="0" indent="0">
              <a:lnSpc>
                <a:spcPct val="100000"/>
              </a:lnSpc>
              <a:spcBef>
                <a:spcPts val="600"/>
              </a:spcBef>
              <a:spcAft>
                <a:spcPts val="600"/>
              </a:spcAft>
              <a:buNone/>
            </a:pPr>
            <a:r>
              <a:rPr lang="de-DE" sz="1800" dirty="0">
                <a:latin typeface="+mn-lt"/>
              </a:rPr>
              <a:t>Vielfache | Verhältnisformel | hinter | positive | ausgleichen | elektrisch ungeladen | geladenen Ionen | Ion | Ion | dividiert | Ladung | mehratomige | zweifach | Teilchenverhältnis| Elektroneutralität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162</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6" name="Rechteck 15"/>
          <p:cNvSpPr/>
          <p:nvPr/>
        </p:nvSpPr>
        <p:spPr>
          <a:xfrm>
            <a:off x="838200" y="2662177"/>
            <a:ext cx="10272999" cy="3415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11" name="Textfeld 10"/>
          <p:cNvSpPr txBox="1"/>
          <p:nvPr/>
        </p:nvSpPr>
        <p:spPr>
          <a:xfrm>
            <a:off x="838200" y="2771710"/>
            <a:ext cx="10354519" cy="3462486"/>
          </a:xfrm>
          <a:prstGeom prst="rect">
            <a:avLst/>
          </a:prstGeom>
          <a:noFill/>
        </p:spPr>
        <p:txBody>
          <a:bodyPr wrap="square" rtlCol="0">
            <a:spAutoFit/>
          </a:bodyPr>
          <a:lstStyle/>
          <a:p>
            <a:pPr>
              <a:spcBef>
                <a:spcPts val="600"/>
              </a:spcBef>
              <a:spcAft>
                <a:spcPts val="600"/>
              </a:spcAft>
            </a:pPr>
            <a:r>
              <a:rPr lang="de-DE" sz="1600" dirty="0"/>
              <a:t>Ionenverbindungen sind ____________________________________. Der Grund für diese ______________________ ist, dass genauso viele ______________________ Ladungen wie negative Ladungen im Salz enthalten sind und diese sich ______________________. Einige Salze enthalten ______________________ Ionen, wie zum Beispiel das Ammonium-Ion (NH</a:t>
            </a:r>
            <a:r>
              <a:rPr lang="de-DE" sz="1600" baseline="-25000" dirty="0"/>
              <a:t>4</a:t>
            </a:r>
            <a:r>
              <a:rPr lang="de-DE" sz="1600" baseline="30000" dirty="0"/>
              <a:t>+</a:t>
            </a:r>
            <a:r>
              <a:rPr lang="de-DE" sz="1600" dirty="0"/>
              <a:t>). </a:t>
            </a:r>
          </a:p>
          <a:p>
            <a:pPr>
              <a:spcBef>
                <a:spcPts val="600"/>
              </a:spcBef>
              <a:spcAft>
                <a:spcPts val="600"/>
              </a:spcAft>
            </a:pPr>
            <a:r>
              <a:rPr lang="de-DE" sz="1600" dirty="0"/>
              <a:t>Um das ______________________ der Ionenverbindung anzugeben, stellt man die ______________________ auf. Diese wird bestimmt, indem das kleinste gemeinsame ______________________ der Ladungen von Kation und Anion bestimmt und durch die ______________________ des Kations bzw. Anions ______________________ wird.</a:t>
            </a:r>
          </a:p>
          <a:p>
            <a:pPr>
              <a:spcBef>
                <a:spcPts val="600"/>
              </a:spcBef>
              <a:spcAft>
                <a:spcPts val="600"/>
              </a:spcAft>
            </a:pPr>
            <a:r>
              <a:rPr lang="de-DE" sz="1600" dirty="0"/>
              <a:t>Besteht eine Ionenverbindung aus zwei mehrfach _______________________________, von denen eins ein mehratomiges ______________________ ist, wie zum Beispiel das ______________________negativ geladene Sulfat-Ion (SO</a:t>
            </a:r>
            <a:r>
              <a:rPr lang="de-DE" sz="1600" baseline="-25000" dirty="0"/>
              <a:t>4</a:t>
            </a:r>
            <a:r>
              <a:rPr lang="de-DE" sz="1600" baseline="30000" dirty="0"/>
              <a:t>2–</a:t>
            </a:r>
            <a:r>
              <a:rPr lang="de-DE" sz="1600" dirty="0"/>
              <a:t>), dann wird das mehratomige______________________ in Klammern gesetzt und die berechnete Anzahl der Ionen ______________________ die Klammer geschrieben. Ein Beispiel hierfür ist Aluminiumsulfat Al</a:t>
            </a:r>
            <a:r>
              <a:rPr lang="de-DE" sz="1600" baseline="-25000" dirty="0"/>
              <a:t>2</a:t>
            </a:r>
            <a:r>
              <a:rPr lang="de-DE" sz="1600" dirty="0"/>
              <a:t>(SO</a:t>
            </a:r>
            <a:r>
              <a:rPr lang="de-DE" sz="1600" baseline="-25000" dirty="0"/>
              <a:t>4</a:t>
            </a:r>
            <a:r>
              <a:rPr lang="de-DE" sz="1600" dirty="0"/>
              <a:t>)</a:t>
            </a:r>
            <a:r>
              <a:rPr lang="de-DE" sz="1600" b="1" baseline="-25000" dirty="0"/>
              <a:t>3</a:t>
            </a:r>
            <a:r>
              <a:rPr lang="de-DE" sz="1600" b="1" dirty="0"/>
              <a:t>.</a:t>
            </a:r>
            <a:endParaRPr lang="de-DE" sz="1600" dirty="0"/>
          </a:p>
          <a:p>
            <a:endParaRPr lang="de-DE" dirty="0"/>
          </a:p>
        </p:txBody>
      </p:sp>
      <p:sp>
        <p:nvSpPr>
          <p:cNvPr id="18" name="Textfeld 226">
            <a:extLst>
              <a:ext uri="{FF2B5EF4-FFF2-40B4-BE49-F238E27FC236}">
                <a16:creationId xmlns:a16="http://schemas.microsoft.com/office/drawing/2014/main" id="{C54D43AD-CFD3-4274-9DC8-8F64BDC368D6}"/>
              </a:ext>
            </a:extLst>
          </p:cNvPr>
          <p:cNvSpPr txBox="1"/>
          <p:nvPr/>
        </p:nvSpPr>
        <p:spPr>
          <a:xfrm>
            <a:off x="1016000" y="609822"/>
            <a:ext cx="223648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65633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2: </a:t>
            </a:r>
            <a:r>
              <a:rPr lang="de-DE" sz="1800" dirty="0">
                <a:latin typeface="+mn-lt"/>
              </a:rPr>
              <a:t>Erkläre deinem Partner oder deiner Partnerin am Beispiel von </a:t>
            </a:r>
            <a:r>
              <a:rPr lang="de-DE" sz="1800" u="sng" dirty="0">
                <a:latin typeface="+mn-lt"/>
              </a:rPr>
              <a:t>Kaliumsulfat</a:t>
            </a:r>
            <a:r>
              <a:rPr lang="de-DE" sz="1800" dirty="0">
                <a:latin typeface="+mn-lt"/>
              </a:rPr>
              <a:t>, wie man eine Verhältnisformel aufstellt. Dein Partner oder deine Partnerin kontrolliert deine Erklärung mithilfe der </a:t>
            </a:r>
            <a:r>
              <a:rPr lang="de-DE" sz="1800" b="1" dirty="0">
                <a:solidFill>
                  <a:schemeClr val="accent2"/>
                </a:solidFill>
                <a:latin typeface="+mn-lt"/>
              </a:rPr>
              <a:t>Lösungen.</a:t>
            </a:r>
            <a:r>
              <a:rPr lang="de-DE" sz="1800" dirty="0">
                <a:latin typeface="+mn-lt"/>
              </a:rPr>
              <a:t> </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r>
              <a:rPr lang="de-DE" sz="1800" dirty="0">
                <a:latin typeface="+mn-lt"/>
              </a:rPr>
              <a:t>Anschließend erklärt dir dein Partner oder deine Partnerin am Beispiel von </a:t>
            </a:r>
            <a:r>
              <a:rPr lang="de-DE" sz="1800" u="sng" dirty="0">
                <a:latin typeface="+mn-lt"/>
              </a:rPr>
              <a:t>Calciumcarbonat</a:t>
            </a:r>
            <a:r>
              <a:rPr lang="de-DE" sz="1800" dirty="0">
                <a:latin typeface="+mn-lt"/>
              </a:rPr>
              <a:t>, wie man eine Verhältnisformel aufstellt und du kontrollierst.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163</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5" name="Rechteck 14"/>
          <p:cNvSpPr/>
          <p:nvPr/>
        </p:nvSpPr>
        <p:spPr>
          <a:xfrm>
            <a:off x="1049096" y="2331225"/>
            <a:ext cx="10093808" cy="1105431"/>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7" name="Rechteck 16"/>
          <p:cNvSpPr/>
          <p:nvPr/>
        </p:nvSpPr>
        <p:spPr>
          <a:xfrm>
            <a:off x="1049096" y="4295625"/>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8" name="Textfeld 226">
            <a:extLst>
              <a:ext uri="{FF2B5EF4-FFF2-40B4-BE49-F238E27FC236}">
                <a16:creationId xmlns:a16="http://schemas.microsoft.com/office/drawing/2014/main" id="{C54D43AD-CFD3-4274-9DC8-8F64BDC368D6}"/>
              </a:ext>
            </a:extLst>
          </p:cNvPr>
          <p:cNvSpPr txBox="1"/>
          <p:nvPr/>
        </p:nvSpPr>
        <p:spPr>
          <a:xfrm>
            <a:off x="1016000" y="609822"/>
            <a:ext cx="2259635"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06920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spcBef>
                <a:spcPts val="600"/>
              </a:spcBef>
              <a:spcAft>
                <a:spcPts val="600"/>
              </a:spcAft>
              <a:buNone/>
            </a:pPr>
            <a:r>
              <a:rPr lang="de-DE" sz="2000" b="1" dirty="0">
                <a:latin typeface="+mn-lt"/>
              </a:rPr>
              <a:t>Aufgabe 3: </a:t>
            </a:r>
            <a:r>
              <a:rPr lang="de-DE" sz="2000" dirty="0">
                <a:latin typeface="+mn-lt"/>
              </a:rPr>
              <a:t>Formuliere eine Definition für den Begriff </a:t>
            </a:r>
            <a:r>
              <a:rPr lang="de-DE" sz="2000" i="1" dirty="0">
                <a:latin typeface="+mn-lt"/>
              </a:rPr>
              <a:t>Verhältnisformel</a:t>
            </a:r>
            <a:r>
              <a:rPr lang="de-DE" sz="2000" dirty="0">
                <a:latin typeface="+mn-lt"/>
              </a:rPr>
              <a:t>. (Was gibt sie an?)</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164</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5" name="Rechteck 14"/>
          <p:cNvSpPr/>
          <p:nvPr/>
        </p:nvSpPr>
        <p:spPr>
          <a:xfrm>
            <a:off x="838200" y="2088004"/>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227121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20185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buNone/>
            </a:pPr>
            <a:r>
              <a:rPr lang="de-DE" sz="1800" b="1" dirty="0">
                <a:latin typeface="+mn-lt"/>
              </a:rPr>
              <a:t>Aufgabe 4: </a:t>
            </a:r>
            <a:r>
              <a:rPr lang="de-DE" sz="1800" dirty="0">
                <a:latin typeface="+mn-lt"/>
              </a:rPr>
              <a:t>Vervollständige die Tabelle.</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165</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1047494950"/>
              </p:ext>
            </p:extLst>
          </p:nvPr>
        </p:nvGraphicFramePr>
        <p:xfrm>
          <a:off x="2039074" y="1999603"/>
          <a:ext cx="8113852" cy="3816000"/>
        </p:xfrm>
        <a:graphic>
          <a:graphicData uri="http://schemas.openxmlformats.org/drawingml/2006/table">
            <a:tbl>
              <a:tblPr firstRow="1" firstCol="1" bandRow="1">
                <a:tableStyleId>{5940675A-B579-460E-94D1-54222C63F5DA}</a:tableStyleId>
              </a:tblPr>
              <a:tblGrid>
                <a:gridCol w="2382212">
                  <a:extLst>
                    <a:ext uri="{9D8B030D-6E8A-4147-A177-3AD203B41FA5}">
                      <a16:colId xmlns:a16="http://schemas.microsoft.com/office/drawing/2014/main" val="20000"/>
                    </a:ext>
                  </a:extLst>
                </a:gridCol>
                <a:gridCol w="1249319">
                  <a:extLst>
                    <a:ext uri="{9D8B030D-6E8A-4147-A177-3AD203B41FA5}">
                      <a16:colId xmlns:a16="http://schemas.microsoft.com/office/drawing/2014/main" val="20001"/>
                    </a:ext>
                  </a:extLst>
                </a:gridCol>
                <a:gridCol w="1895023">
                  <a:extLst>
                    <a:ext uri="{9D8B030D-6E8A-4147-A177-3AD203B41FA5}">
                      <a16:colId xmlns:a16="http://schemas.microsoft.com/office/drawing/2014/main" val="20002"/>
                    </a:ext>
                  </a:extLst>
                </a:gridCol>
                <a:gridCol w="2587298">
                  <a:extLst>
                    <a:ext uri="{9D8B030D-6E8A-4147-A177-3AD203B41FA5}">
                      <a16:colId xmlns:a16="http://schemas.microsoft.com/office/drawing/2014/main" val="20003"/>
                    </a:ext>
                  </a:extLst>
                </a:gridCol>
              </a:tblGrid>
              <a:tr h="576000">
                <a:tc>
                  <a:txBody>
                    <a:bodyPr/>
                    <a:lstStyle/>
                    <a:p>
                      <a:pPr algn="ctr">
                        <a:spcBef>
                          <a:spcPts val="285"/>
                        </a:spcBef>
                        <a:spcAft>
                          <a:spcPts val="0"/>
                        </a:spcAft>
                      </a:pPr>
                      <a:r>
                        <a:rPr lang="de-DE" sz="1800" b="1" dirty="0">
                          <a:effectLst/>
                        </a:rPr>
                        <a:t>Name</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Ionen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Anzahlverhältnis</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Verhältnisformel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540000">
                <a:tc>
                  <a:txBody>
                    <a:bodyPr/>
                    <a:lstStyle/>
                    <a:p>
                      <a:pPr algn="ctr">
                        <a:spcBef>
                          <a:spcPts val="285"/>
                        </a:spcBef>
                        <a:spcAft>
                          <a:spcPts val="0"/>
                        </a:spcAft>
                      </a:pPr>
                      <a:r>
                        <a:rPr lang="de-DE" sz="1800" dirty="0">
                          <a:effectLst/>
                        </a:rPr>
                        <a:t>Natriumiodid</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Na</a:t>
                      </a:r>
                      <a:r>
                        <a:rPr lang="de-DE" sz="1800" baseline="30000">
                          <a:effectLst/>
                        </a:rPr>
                        <a:t>+</a:t>
                      </a:r>
                      <a:r>
                        <a:rPr lang="de-DE" sz="1800">
                          <a:effectLst/>
                        </a:rPr>
                        <a:t>, I</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1:1</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40000">
                <a:tc>
                  <a:txBody>
                    <a:bodyPr/>
                    <a:lstStyle/>
                    <a:p>
                      <a:pPr algn="ctr">
                        <a:spcBef>
                          <a:spcPts val="285"/>
                        </a:spcBef>
                        <a:spcAft>
                          <a:spcPts val="0"/>
                        </a:spcAft>
                      </a:pPr>
                      <a:r>
                        <a:rPr lang="de-DE" sz="1800" dirty="0">
                          <a:effectLst/>
                        </a:rPr>
                        <a:t>Aluminiumsulfid</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Al</a:t>
                      </a:r>
                      <a:r>
                        <a:rPr lang="de-DE" sz="1800" baseline="30000" dirty="0">
                          <a:effectLst/>
                        </a:rPr>
                        <a:t>3+</a:t>
                      </a:r>
                      <a:r>
                        <a:rPr lang="de-DE" sz="1800" dirty="0">
                          <a:effectLst/>
                        </a:rPr>
                        <a:t>, S</a:t>
                      </a:r>
                      <a:r>
                        <a:rPr lang="de-DE" sz="1800" baseline="30000" dirty="0">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540000">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Al</a:t>
                      </a:r>
                      <a:r>
                        <a:rPr lang="de-DE" sz="1800" baseline="-25000">
                          <a:effectLst/>
                        </a:rPr>
                        <a:t>2</a:t>
                      </a:r>
                      <a:r>
                        <a:rPr lang="de-DE" sz="1800">
                          <a:effectLst/>
                        </a:rPr>
                        <a:t>O</a:t>
                      </a:r>
                      <a:r>
                        <a:rPr lang="de-DE" sz="1800" baseline="-25000">
                          <a:effectLst/>
                        </a:rPr>
                        <a:t>3</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540000">
                <a:tc>
                  <a:txBody>
                    <a:bodyPr/>
                    <a:lstStyle/>
                    <a:p>
                      <a:pPr algn="ctr">
                        <a:spcBef>
                          <a:spcPts val="285"/>
                        </a:spcBef>
                        <a:spcAft>
                          <a:spcPts val="0"/>
                        </a:spcAft>
                      </a:pPr>
                      <a:r>
                        <a:rPr lang="de-DE" sz="1800" dirty="0">
                          <a:effectLst/>
                        </a:rPr>
                        <a:t>Kaliumoxid</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 </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540000">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Ca</a:t>
                      </a:r>
                      <a:r>
                        <a:rPr lang="de-DE" sz="1800" baseline="-25000" dirty="0">
                          <a:effectLst/>
                        </a:rPr>
                        <a:t>3</a:t>
                      </a:r>
                      <a:r>
                        <a:rPr lang="de-DE" sz="1800" dirty="0">
                          <a:effectLst/>
                        </a:rPr>
                        <a:t>N</a:t>
                      </a:r>
                      <a:r>
                        <a:rPr lang="de-DE" sz="1800" baseline="-25000" dirty="0">
                          <a:effectLst/>
                        </a:rPr>
                        <a:t>2</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540000">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effectLst/>
                        </a:rPr>
                        <a:t>AgNO</a:t>
                      </a:r>
                      <a:r>
                        <a:rPr lang="de-DE" sz="1800" baseline="-25000" dirty="0">
                          <a:effectLst/>
                        </a:rPr>
                        <a:t>3</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21438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0487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2000" b="1" dirty="0">
                <a:latin typeface="+mn-lt"/>
              </a:rPr>
              <a:t>Aufgabe 5: </a:t>
            </a:r>
            <a:r>
              <a:rPr lang="de-DE" sz="2000" dirty="0">
                <a:latin typeface="+mn-lt"/>
              </a:rPr>
              <a:t>Die Abbildungen </a:t>
            </a:r>
            <a:r>
              <a:rPr lang="de-DE" sz="2000" dirty="0" smtClean="0">
                <a:latin typeface="+mn-lt"/>
              </a:rPr>
              <a:t>1 bis 3 </a:t>
            </a:r>
            <a:r>
              <a:rPr lang="de-DE" sz="2000" dirty="0">
                <a:latin typeface="+mn-lt"/>
              </a:rPr>
              <a:t>zeigen das Modell eines Natriumchlorid-Ionenkristalls aus unterschiedlichen Perspektiven.</a:t>
            </a:r>
          </a:p>
          <a:p>
            <a:pPr marL="0" indent="0">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166</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grpSp>
        <p:nvGrpSpPr>
          <p:cNvPr id="6" name="Gruppieren 5">
            <a:extLst>
              <a:ext uri="{FF2B5EF4-FFF2-40B4-BE49-F238E27FC236}">
                <a16:creationId xmlns:a16="http://schemas.microsoft.com/office/drawing/2014/main" id="{2FFB9839-4F44-4BEC-A5F4-B3EB640506C4}"/>
              </a:ext>
            </a:extLst>
          </p:cNvPr>
          <p:cNvGrpSpPr/>
          <p:nvPr/>
        </p:nvGrpSpPr>
        <p:grpSpPr>
          <a:xfrm>
            <a:off x="2372836" y="2645855"/>
            <a:ext cx="7446327" cy="2227724"/>
            <a:chOff x="838200" y="2314209"/>
            <a:chExt cx="7446327" cy="2227724"/>
          </a:xfrm>
        </p:grpSpPr>
        <p:pic>
          <p:nvPicPr>
            <p:cNvPr id="12" name="Grafik 4"/>
            <p:cNvPicPr/>
            <p:nvPr/>
          </p:nvPicPr>
          <p:blipFill>
            <a:blip r:embed="rId4"/>
            <a:stretch>
              <a:fillRect/>
            </a:stretch>
          </p:blipFill>
          <p:spPr bwMode="auto">
            <a:xfrm>
              <a:off x="838200" y="2358731"/>
              <a:ext cx="1769745" cy="1839595"/>
            </a:xfrm>
            <a:prstGeom prst="rect">
              <a:avLst/>
            </a:prstGeom>
          </p:spPr>
        </p:pic>
        <p:pic>
          <p:nvPicPr>
            <p:cNvPr id="15" name="Bild1"/>
            <p:cNvPicPr/>
            <p:nvPr/>
          </p:nvPicPr>
          <p:blipFill>
            <a:blip r:embed="rId5"/>
            <a:stretch>
              <a:fillRect/>
            </a:stretch>
          </p:blipFill>
          <p:spPr bwMode="auto">
            <a:xfrm>
              <a:off x="3581400" y="2358731"/>
              <a:ext cx="1633855" cy="1852930"/>
            </a:xfrm>
            <a:prstGeom prst="rect">
              <a:avLst/>
            </a:prstGeom>
          </p:spPr>
        </p:pic>
        <p:pic>
          <p:nvPicPr>
            <p:cNvPr id="16" name="Grafik 12"/>
            <p:cNvPicPr/>
            <p:nvPr/>
          </p:nvPicPr>
          <p:blipFill>
            <a:blip r:embed="rId6"/>
            <a:stretch>
              <a:fillRect/>
            </a:stretch>
          </p:blipFill>
          <p:spPr bwMode="auto">
            <a:xfrm>
              <a:off x="6374447" y="2314209"/>
              <a:ext cx="1910080" cy="1853565"/>
            </a:xfrm>
            <a:prstGeom prst="rect">
              <a:avLst/>
            </a:prstGeom>
          </p:spPr>
        </p:pic>
        <p:sp>
          <p:nvSpPr>
            <p:cNvPr id="9" name="Rechteck 8"/>
            <p:cNvSpPr/>
            <p:nvPr/>
          </p:nvSpPr>
          <p:spPr>
            <a:xfrm>
              <a:off x="1444790" y="4195846"/>
              <a:ext cx="705642" cy="307777"/>
            </a:xfrm>
            <a:prstGeom prst="rect">
              <a:avLst/>
            </a:prstGeom>
          </p:spPr>
          <p:txBody>
            <a:bodyPr wrap="none">
              <a:spAutoFit/>
            </a:bodyPr>
            <a:lstStyle/>
            <a:p>
              <a:r>
                <a:rPr lang="de-DE" sz="1400" b="1" dirty="0">
                  <a:solidFill>
                    <a:srgbClr val="000000"/>
                  </a:solidFill>
                  <a:ea typeface="Calibri" charset="0"/>
                  <a:cs typeface="Times New Roman" charset="0"/>
                </a:rPr>
                <a:t>Abb. 1</a:t>
              </a:r>
              <a:r>
                <a:rPr lang="de-DE" sz="1400" dirty="0"/>
                <a:t> </a:t>
              </a:r>
            </a:p>
          </p:txBody>
        </p:sp>
        <p:sp>
          <p:nvSpPr>
            <p:cNvPr id="11" name="Rechteck 10"/>
            <p:cNvSpPr/>
            <p:nvPr/>
          </p:nvSpPr>
          <p:spPr>
            <a:xfrm>
              <a:off x="4120045" y="4234156"/>
              <a:ext cx="705642" cy="307777"/>
            </a:xfrm>
            <a:prstGeom prst="rect">
              <a:avLst/>
            </a:prstGeom>
          </p:spPr>
          <p:txBody>
            <a:bodyPr wrap="none">
              <a:spAutoFit/>
            </a:bodyPr>
            <a:lstStyle/>
            <a:p>
              <a:r>
                <a:rPr lang="de-DE" sz="1400" b="1" dirty="0">
                  <a:solidFill>
                    <a:srgbClr val="000000"/>
                  </a:solidFill>
                  <a:ea typeface="Calibri" charset="0"/>
                  <a:cs typeface="Times New Roman" charset="0"/>
                </a:rPr>
                <a:t>Abb. 2</a:t>
              </a:r>
              <a:r>
                <a:rPr lang="de-DE" sz="1400" dirty="0"/>
                <a:t> </a:t>
              </a:r>
            </a:p>
          </p:txBody>
        </p:sp>
        <p:sp>
          <p:nvSpPr>
            <p:cNvPr id="17" name="Rechteck 16"/>
            <p:cNvSpPr/>
            <p:nvPr/>
          </p:nvSpPr>
          <p:spPr>
            <a:xfrm>
              <a:off x="7051205" y="4211751"/>
              <a:ext cx="705642" cy="307777"/>
            </a:xfrm>
            <a:prstGeom prst="rect">
              <a:avLst/>
            </a:prstGeom>
          </p:spPr>
          <p:txBody>
            <a:bodyPr wrap="none">
              <a:spAutoFit/>
            </a:bodyPr>
            <a:lstStyle/>
            <a:p>
              <a:r>
                <a:rPr lang="de-DE" sz="1400" b="1" dirty="0">
                  <a:solidFill>
                    <a:srgbClr val="000000"/>
                  </a:solidFill>
                  <a:ea typeface="Calibri" charset="0"/>
                  <a:cs typeface="Times New Roman" charset="0"/>
                </a:rPr>
                <a:t>Abb. 3</a:t>
              </a:r>
              <a:r>
                <a:rPr lang="de-DE" sz="1400" dirty="0"/>
                <a:t> </a:t>
              </a:r>
            </a:p>
          </p:txBody>
        </p:sp>
      </p:grpSp>
      <p:sp>
        <p:nvSpPr>
          <p:cNvPr id="18" name="Textfeld 226">
            <a:extLst>
              <a:ext uri="{FF2B5EF4-FFF2-40B4-BE49-F238E27FC236}">
                <a16:creationId xmlns:a16="http://schemas.microsoft.com/office/drawing/2014/main" id="{C54D43AD-CFD3-4274-9DC8-8F64BDC368D6}"/>
              </a:ext>
            </a:extLst>
          </p:cNvPr>
          <p:cNvSpPr txBox="1"/>
          <p:nvPr/>
        </p:nvSpPr>
        <p:spPr>
          <a:xfrm>
            <a:off x="1016000" y="609822"/>
            <a:ext cx="2224911"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692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lvl="0" indent="0">
              <a:lnSpc>
                <a:spcPct val="100000"/>
              </a:lnSpc>
              <a:spcBef>
                <a:spcPts val="600"/>
              </a:spcBef>
              <a:spcAft>
                <a:spcPts val="600"/>
              </a:spcAft>
              <a:buNone/>
            </a:pPr>
            <a:r>
              <a:rPr lang="de-DE" sz="1800" b="1" dirty="0">
                <a:latin typeface="+mn-lt"/>
              </a:rPr>
              <a:t>a) </a:t>
            </a:r>
            <a:r>
              <a:rPr lang="de-DE" sz="1800" dirty="0">
                <a:latin typeface="+mn-lt"/>
              </a:rPr>
              <a:t>Max und Kati haben sich das Modell genauer angeschaut und überlegt, wofür die einzelnen Kugeln stehen. Max behauptet, dass die roten Kugeln die Chlorid-Ionen darstellen und die silbernen Kugeln die Natrium-Ionen, weil Natrium ein Alkalimetall ist.</a:t>
            </a:r>
          </a:p>
          <a:p>
            <a:pPr marL="0" indent="0">
              <a:lnSpc>
                <a:spcPct val="100000"/>
              </a:lnSpc>
              <a:spcBef>
                <a:spcPts val="600"/>
              </a:spcBef>
              <a:spcAft>
                <a:spcPts val="600"/>
              </a:spcAft>
              <a:buNone/>
            </a:pPr>
            <a:r>
              <a:rPr lang="de-DE" sz="1800" dirty="0">
                <a:latin typeface="+mn-lt"/>
              </a:rPr>
              <a:t>Kati ist anderer Meinung. Sie sagt, dass die roten Kugeln für die Natrium-Ionen und die silbernen für die Chlorid-Ionen stehen. Denn wenn es so wäre, wie Max behauptet, dann müssten die Chlorid-Ionen ja grün sein und das sind sie nicht. Die beiden können sich nicht einigen und fragen ihren Freund Tom, was er meint. „Warum streitet ihr euch eigentlich? Es kann sich doch jeder selber aussuchen, wofür die Kugeln stehen.“</a:t>
            </a:r>
          </a:p>
          <a:p>
            <a:pPr marL="0" indent="0">
              <a:lnSpc>
                <a:spcPct val="100000"/>
              </a:lnSpc>
              <a:spcBef>
                <a:spcPts val="600"/>
              </a:spcBef>
              <a:spcAft>
                <a:spcPts val="600"/>
              </a:spcAft>
              <a:buNone/>
            </a:pPr>
            <a:r>
              <a:rPr lang="de-DE" sz="1800" dirty="0">
                <a:latin typeface="+mn-lt"/>
              </a:rPr>
              <a:t>Was meinst du? Begründe deine Antwort.</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167</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5" name="Rechteck 14"/>
          <p:cNvSpPr/>
          <p:nvPr/>
        </p:nvSpPr>
        <p:spPr>
          <a:xfrm>
            <a:off x="927796" y="4194597"/>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feld 226">
            <a:extLst>
              <a:ext uri="{FF2B5EF4-FFF2-40B4-BE49-F238E27FC236}">
                <a16:creationId xmlns:a16="http://schemas.microsoft.com/office/drawing/2014/main" id="{C54D43AD-CFD3-4274-9DC8-8F64BDC368D6}"/>
              </a:ext>
            </a:extLst>
          </p:cNvPr>
          <p:cNvSpPr txBox="1"/>
          <p:nvPr/>
        </p:nvSpPr>
        <p:spPr>
          <a:xfrm>
            <a:off x="1016000" y="609822"/>
            <a:ext cx="2224911"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7018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b) </a:t>
            </a:r>
            <a:r>
              <a:rPr lang="de-DE" sz="1800" dirty="0">
                <a:latin typeface="+mn-lt"/>
              </a:rPr>
              <a:t>Welche Funktion haben die Stäbe im Modell und was könnten sie im Salzkristall darstellen? </a:t>
            </a: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lvl="0" indent="0">
              <a:lnSpc>
                <a:spcPct val="100000"/>
              </a:lnSpc>
              <a:spcBef>
                <a:spcPts val="600"/>
              </a:spcBef>
              <a:spcAft>
                <a:spcPts val="600"/>
              </a:spcAft>
              <a:buNone/>
            </a:pPr>
            <a:r>
              <a:rPr lang="de-DE" sz="1800" b="1" dirty="0">
                <a:latin typeface="+mn-lt"/>
              </a:rPr>
              <a:t>c) </a:t>
            </a:r>
            <a:r>
              <a:rPr lang="de-DE" sz="1800" dirty="0">
                <a:latin typeface="+mn-lt"/>
              </a:rPr>
              <a:t>Welche Annahme(</a:t>
            </a:r>
            <a:r>
              <a:rPr lang="de-DE" sz="1800" dirty="0" err="1">
                <a:latin typeface="+mn-lt"/>
              </a:rPr>
              <a:t>n</a:t>
            </a:r>
            <a:r>
              <a:rPr lang="de-DE" sz="1800" dirty="0">
                <a:latin typeface="+mn-lt"/>
              </a:rPr>
              <a:t>) über Natriumchlorid-Kristalle war(en) die Grundlage, um dieses Modell des Natriumchlorid-Kristalls zu entwickeln? </a:t>
            </a:r>
          </a:p>
          <a:p>
            <a:pPr marL="0" indent="0">
              <a:lnSpc>
                <a:spcPct val="100000"/>
              </a:lnSpc>
              <a:spcBef>
                <a:spcPts val="600"/>
              </a:spcBef>
              <a:spcAft>
                <a:spcPts val="600"/>
              </a:spcAft>
              <a:buNone/>
            </a:pPr>
            <a:r>
              <a:rPr lang="de-DE" sz="1800" dirty="0">
                <a:latin typeface="+mn-lt"/>
              </a:rPr>
              <a:t>Nutze zur Erklärung die folgenden Begriffe: </a:t>
            </a:r>
          </a:p>
          <a:p>
            <a:pPr marL="0" indent="0">
              <a:lnSpc>
                <a:spcPct val="100000"/>
              </a:lnSpc>
              <a:spcBef>
                <a:spcPts val="600"/>
              </a:spcBef>
              <a:spcAft>
                <a:spcPts val="600"/>
              </a:spcAft>
              <a:buNone/>
            </a:pPr>
            <a:r>
              <a:rPr lang="de-DE" sz="1800" i="1" dirty="0">
                <a:latin typeface="+mn-lt"/>
              </a:rPr>
              <a:t>1:1-Verhältnis – regelmäßig – Anordnung </a:t>
            </a:r>
            <a:r>
              <a:rPr lang="de-DE" sz="1800" i="1" dirty="0" smtClean="0">
                <a:latin typeface="+mn-lt"/>
              </a:rPr>
              <a:t>– elektrostatische Anziehungskräfte</a:t>
            </a:r>
            <a:endParaRPr lang="de-DE" sz="1800" dirty="0">
              <a:latin typeface="+mn-lt"/>
            </a:endParaRPr>
          </a:p>
          <a:p>
            <a:pPr marL="0" indent="0">
              <a:lnSpc>
                <a:spcPct val="100000"/>
              </a:lnSpc>
              <a:spcBef>
                <a:spcPts val="600"/>
              </a:spcBef>
              <a:spcAft>
                <a:spcPts val="600"/>
              </a:spcAft>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168</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5" name="Rechteck 14"/>
          <p:cNvSpPr/>
          <p:nvPr/>
        </p:nvSpPr>
        <p:spPr>
          <a:xfrm>
            <a:off x="838200" y="1606843"/>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Rechteck 11"/>
          <p:cNvSpPr/>
          <p:nvPr/>
        </p:nvSpPr>
        <p:spPr>
          <a:xfrm>
            <a:off x="845717" y="4497058"/>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71499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lvl="0" indent="0">
              <a:lnSpc>
                <a:spcPct val="100000"/>
              </a:lnSpc>
              <a:spcBef>
                <a:spcPts val="600"/>
              </a:spcBef>
              <a:spcAft>
                <a:spcPts val="600"/>
              </a:spcAft>
              <a:buNone/>
            </a:pPr>
            <a:r>
              <a:rPr lang="de-DE" sz="1800" b="1" dirty="0">
                <a:latin typeface="+mn-lt"/>
              </a:rPr>
              <a:t>d)</a:t>
            </a:r>
            <a:r>
              <a:rPr lang="de-DE" sz="1800" dirty="0">
                <a:latin typeface="+mn-lt"/>
              </a:rPr>
              <a:t> Vergleiche die Verhältnisformel mit dem Ionenkristall-Modell. Beantworte dabei die folgenden Fragen:</a:t>
            </a:r>
          </a:p>
          <a:p>
            <a:pPr lvl="1">
              <a:lnSpc>
                <a:spcPct val="100000"/>
              </a:lnSpc>
              <a:spcBef>
                <a:spcPts val="600"/>
              </a:spcBef>
              <a:spcAft>
                <a:spcPts val="600"/>
              </a:spcAft>
            </a:pPr>
            <a:r>
              <a:rPr lang="de-DE" sz="1800" dirty="0">
                <a:latin typeface="+mn-lt"/>
              </a:rPr>
              <a:t>Was vereinfacht die Formel im Vergleich zum Modell?</a:t>
            </a:r>
          </a:p>
          <a:p>
            <a:pPr lvl="1">
              <a:lnSpc>
                <a:spcPct val="100000"/>
              </a:lnSpc>
              <a:spcBef>
                <a:spcPts val="600"/>
              </a:spcBef>
              <a:spcAft>
                <a:spcPts val="600"/>
              </a:spcAft>
            </a:pPr>
            <a:r>
              <a:rPr lang="de-DE" sz="1800" dirty="0">
                <a:latin typeface="+mn-lt"/>
              </a:rPr>
              <a:t>Was zeigt die Verhältnisformel NaCl im Vergleich zum Modell des Natriumchlorid-Kristalls nicht?</a:t>
            </a:r>
          </a:p>
          <a:p>
            <a:pPr lvl="1">
              <a:lnSpc>
                <a:spcPct val="100000"/>
              </a:lnSpc>
              <a:spcBef>
                <a:spcPts val="600"/>
              </a:spcBef>
              <a:spcAft>
                <a:spcPts val="600"/>
              </a:spcAft>
            </a:pPr>
            <a:r>
              <a:rPr lang="de-DE" sz="1800" dirty="0">
                <a:latin typeface="+mn-lt"/>
              </a:rPr>
              <a:t>Warum verwendet man in einer Reaktionsgleichung die Verhältnisformel und nicht so eine Kristalldarstellung?</a:t>
            </a: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169</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5" name="Rechteck 14"/>
          <p:cNvSpPr/>
          <p:nvPr/>
        </p:nvSpPr>
        <p:spPr>
          <a:xfrm>
            <a:off x="1016000" y="3361359"/>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822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1184524" y="5471163"/>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0" name="Tabelle 10">
            <a:extLst>
              <a:ext uri="{FF2B5EF4-FFF2-40B4-BE49-F238E27FC236}">
                <a16:creationId xmlns:a16="http://schemas.microsoft.com/office/drawing/2014/main" id="{AF691D91-5EC2-420E-8D97-EF1B0694442F}"/>
              </a:ext>
            </a:extLst>
          </p:cNvPr>
          <p:cNvGraphicFramePr>
            <a:graphicFrameLocks noGrp="1"/>
          </p:cNvGraphicFramePr>
          <p:nvPr>
            <p:extLst>
              <p:ext uri="{D42A27DB-BD31-4B8C-83A1-F6EECF244321}">
                <p14:modId xmlns:p14="http://schemas.microsoft.com/office/powerpoint/2010/main" val="3535016320"/>
              </p:ext>
            </p:extLst>
          </p:nvPr>
        </p:nvGraphicFramePr>
        <p:xfrm>
          <a:off x="984000" y="1527786"/>
          <a:ext cx="10224000" cy="4347572"/>
        </p:xfrm>
        <a:graphic>
          <a:graphicData uri="http://schemas.openxmlformats.org/drawingml/2006/table">
            <a:tbl>
              <a:tblPr firstRow="1" bandRow="1">
                <a:tableStyleId>{5940675A-B579-460E-94D1-54222C63F5DA}</a:tableStyleId>
              </a:tblPr>
              <a:tblGrid>
                <a:gridCol w="1980000">
                  <a:extLst>
                    <a:ext uri="{9D8B030D-6E8A-4147-A177-3AD203B41FA5}">
                      <a16:colId xmlns:a16="http://schemas.microsoft.com/office/drawing/2014/main" val="64798111"/>
                    </a:ext>
                  </a:extLst>
                </a:gridCol>
                <a:gridCol w="3132000">
                  <a:extLst>
                    <a:ext uri="{9D8B030D-6E8A-4147-A177-3AD203B41FA5}">
                      <a16:colId xmlns:a16="http://schemas.microsoft.com/office/drawing/2014/main" val="274110531"/>
                    </a:ext>
                  </a:extLst>
                </a:gridCol>
                <a:gridCol w="1980000">
                  <a:extLst>
                    <a:ext uri="{9D8B030D-6E8A-4147-A177-3AD203B41FA5}">
                      <a16:colId xmlns:a16="http://schemas.microsoft.com/office/drawing/2014/main" val="2277116857"/>
                    </a:ext>
                  </a:extLst>
                </a:gridCol>
                <a:gridCol w="3132000">
                  <a:extLst>
                    <a:ext uri="{9D8B030D-6E8A-4147-A177-3AD203B41FA5}">
                      <a16:colId xmlns:a16="http://schemas.microsoft.com/office/drawing/2014/main" val="2482123450"/>
                    </a:ext>
                  </a:extLst>
                </a:gridCol>
              </a:tblGrid>
              <a:tr h="709199">
                <a:tc>
                  <a:txBody>
                    <a:bodyPr/>
                    <a:lstStyle/>
                    <a:p>
                      <a:pPr algn="ctr"/>
                      <a:r>
                        <a:rPr lang="de-DE" sz="1800" b="0" kern="1200" dirty="0">
                          <a:solidFill>
                            <a:schemeClr val="tx1"/>
                          </a:solidFill>
                          <a:effectLst/>
                          <a:latin typeface="+mn-lt"/>
                          <a:ea typeface="+mn-ea"/>
                          <a:cs typeface="+mn-cs"/>
                        </a:rPr>
                        <a:t>Die Synthese von Natriumchlorid</a:t>
                      </a:r>
                      <a:endParaRPr lang="de-DE" b="0" dirty="0"/>
                    </a:p>
                  </a:txBody>
                  <a:tcPr anchor="ctr"/>
                </a:tc>
                <a:tc>
                  <a:txBody>
                    <a:bodyPr/>
                    <a:lstStyle/>
                    <a:p>
                      <a:pPr algn="ctr"/>
                      <a:r>
                        <a:rPr lang="de-DE" sz="1800" b="0" kern="1200" dirty="0">
                          <a:solidFill>
                            <a:schemeClr val="tx1"/>
                          </a:solidFill>
                          <a:effectLst/>
                          <a:latin typeface="+mn-lt"/>
                          <a:ea typeface="+mn-ea"/>
                          <a:cs typeface="+mn-cs"/>
                        </a:rPr>
                        <a:t>Erläuterungen</a:t>
                      </a:r>
                      <a:endParaRPr lang="de-DE" b="0" dirty="0"/>
                    </a:p>
                  </a:txBody>
                  <a:tcPr anchor="ctr"/>
                </a:tc>
                <a:tc>
                  <a:txBody>
                    <a:bodyPr/>
                    <a:lstStyle/>
                    <a:p>
                      <a:pPr algn="ct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0" kern="1200" dirty="0">
                          <a:solidFill>
                            <a:schemeClr val="tx1"/>
                          </a:solidFill>
                          <a:effectLst/>
                          <a:latin typeface="+mn-lt"/>
                          <a:ea typeface="+mn-ea"/>
                          <a:cs typeface="+mn-cs"/>
                        </a:rPr>
                        <a:t>Erläuterungen</a:t>
                      </a:r>
                      <a:endParaRPr lang="de-DE" dirty="0"/>
                    </a:p>
                  </a:txBody>
                  <a:tcPr anchor="ctr"/>
                </a:tc>
                <a:extLst>
                  <a:ext uri="{0D108BD9-81ED-4DB2-BD59-A6C34878D82A}">
                    <a16:rowId xmlns:a16="http://schemas.microsoft.com/office/drawing/2014/main" val="3581518489"/>
                  </a:ext>
                </a:extLst>
              </a:tr>
              <a:tr h="1212791">
                <a:tc>
                  <a:txBody>
                    <a:bodyPr/>
                    <a:lstStyle/>
                    <a:p>
                      <a:endParaRPr lang="de-DE" dirty="0"/>
                    </a:p>
                  </a:txBody>
                  <a:tcPr/>
                </a:tc>
                <a:tc>
                  <a:txBody>
                    <a:bodyPr/>
                    <a:lstStyle/>
                    <a:p>
                      <a:pPr marL="342900" indent="-342900" algn="ctr">
                        <a:lnSpc>
                          <a:spcPct val="125000"/>
                        </a:lnSpc>
                        <a:buFont typeface="+mj-lt"/>
                        <a:buAutoNum type="arabicPeriod"/>
                      </a:pPr>
                      <a:r>
                        <a:rPr lang="de-DE" dirty="0"/>
                        <a:t>____________________________________________</a:t>
                      </a:r>
                    </a:p>
                  </a:txBody>
                  <a:tcPr anchor="ctr"/>
                </a:tc>
                <a:tc>
                  <a:txBody>
                    <a:bodyPr/>
                    <a:lstStyle/>
                    <a:p>
                      <a:endParaRPr lang="de-DE" dirty="0"/>
                    </a:p>
                  </a:txBody>
                  <a:tcPr/>
                </a:tc>
                <a:tc>
                  <a:txBody>
                    <a:bodyPr/>
                    <a:lstStyle/>
                    <a:p>
                      <a:pPr marL="342900" marR="0" lvl="0" indent="-342900" algn="ctr" defTabSz="914400" rtl="0" eaLnBrk="1" fontAlgn="auto" latinLnBrk="0" hangingPunct="1">
                        <a:lnSpc>
                          <a:spcPct val="125000"/>
                        </a:lnSpc>
                        <a:spcBef>
                          <a:spcPts val="0"/>
                        </a:spcBef>
                        <a:spcAft>
                          <a:spcPts val="0"/>
                        </a:spcAft>
                        <a:buClrTx/>
                        <a:buSzTx/>
                        <a:buFont typeface="+mj-lt"/>
                        <a:buAutoNum type="arabicPeriod" startAt="4"/>
                        <a:tabLst/>
                        <a:defRPr/>
                      </a:pPr>
                      <a:r>
                        <a:rPr lang="de-DE" sz="1800" kern="1200" dirty="0">
                          <a:solidFill>
                            <a:schemeClr val="tx1"/>
                          </a:solidFill>
                          <a:latin typeface="+mn-lt"/>
                          <a:ea typeface="+mn-ea"/>
                          <a:cs typeface="+mn-cs"/>
                        </a:rPr>
                        <a:t>____________________________________________</a:t>
                      </a:r>
                    </a:p>
                    <a:p>
                      <a:pPr algn="ctr"/>
                      <a:endParaRPr lang="de-DE" dirty="0"/>
                    </a:p>
                  </a:txBody>
                  <a:tcPr anchor="ctr"/>
                </a:tc>
                <a:extLst>
                  <a:ext uri="{0D108BD9-81ED-4DB2-BD59-A6C34878D82A}">
                    <a16:rowId xmlns:a16="http://schemas.microsoft.com/office/drawing/2014/main" val="3908158438"/>
                  </a:ext>
                </a:extLst>
              </a:tr>
              <a:tr h="1212791">
                <a:tc>
                  <a:txBody>
                    <a:bodyPr/>
                    <a:lstStyle/>
                    <a:p>
                      <a:endParaRPr lang="de-DE" dirty="0"/>
                    </a:p>
                  </a:txBody>
                  <a:tcPr/>
                </a:tc>
                <a:tc>
                  <a:txBody>
                    <a:bodyPr/>
                    <a:lstStyle/>
                    <a:p>
                      <a:pPr marL="342900" indent="-342900" algn="ctr">
                        <a:lnSpc>
                          <a:spcPct val="125000"/>
                        </a:lnSpc>
                        <a:buFont typeface="+mj-lt"/>
                        <a:buAutoNum type="arabicPeriod" startAt="2"/>
                      </a:pPr>
                      <a:r>
                        <a:rPr lang="de-DE" dirty="0"/>
                        <a:t>____________________________________________</a:t>
                      </a:r>
                    </a:p>
                  </a:txBody>
                  <a:tcPr anchor="ctr"/>
                </a:tc>
                <a:tc>
                  <a:txBody>
                    <a:bodyPr/>
                    <a:lstStyle/>
                    <a:p>
                      <a:endParaRPr lang="de-DE" dirty="0"/>
                    </a:p>
                  </a:txBody>
                  <a:tcPr/>
                </a:tc>
                <a:tc>
                  <a:txBody>
                    <a:bodyPr/>
                    <a:lstStyle/>
                    <a:p>
                      <a:pPr marL="342900" marR="0" lvl="0" indent="-342900" algn="ctr" defTabSz="914400" rtl="0" eaLnBrk="1" fontAlgn="auto" latinLnBrk="0" hangingPunct="1">
                        <a:lnSpc>
                          <a:spcPct val="125000"/>
                        </a:lnSpc>
                        <a:spcBef>
                          <a:spcPts val="0"/>
                        </a:spcBef>
                        <a:spcAft>
                          <a:spcPts val="0"/>
                        </a:spcAft>
                        <a:buClrTx/>
                        <a:buSzTx/>
                        <a:buFont typeface="+mj-lt"/>
                        <a:buAutoNum type="arabicPeriod" startAt="5"/>
                        <a:tabLst/>
                        <a:defRPr/>
                      </a:pPr>
                      <a:r>
                        <a:rPr lang="de-DE" sz="1800" kern="1200" dirty="0">
                          <a:solidFill>
                            <a:schemeClr val="tx1"/>
                          </a:solidFill>
                          <a:latin typeface="+mn-lt"/>
                          <a:ea typeface="+mn-ea"/>
                          <a:cs typeface="+mn-cs"/>
                        </a:rPr>
                        <a:t>____________________________________________</a:t>
                      </a:r>
                    </a:p>
                    <a:p>
                      <a:pPr algn="ctr"/>
                      <a:endParaRPr lang="de-DE" dirty="0"/>
                    </a:p>
                  </a:txBody>
                  <a:tcPr anchor="ctr"/>
                </a:tc>
                <a:extLst>
                  <a:ext uri="{0D108BD9-81ED-4DB2-BD59-A6C34878D82A}">
                    <a16:rowId xmlns:a16="http://schemas.microsoft.com/office/drawing/2014/main" val="1254025575"/>
                  </a:ext>
                </a:extLst>
              </a:tr>
              <a:tr h="1212791">
                <a:tc>
                  <a:txBody>
                    <a:bodyPr/>
                    <a:lstStyle/>
                    <a:p>
                      <a:endParaRPr lang="de-DE" dirty="0"/>
                    </a:p>
                  </a:txBody>
                  <a:tcPr/>
                </a:tc>
                <a:tc>
                  <a:txBody>
                    <a:bodyPr/>
                    <a:lstStyle/>
                    <a:p>
                      <a:pPr marL="342900" indent="-342900" algn="ctr" defTabSz="914400" rtl="0" eaLnBrk="1" latinLnBrk="0" hangingPunct="1">
                        <a:lnSpc>
                          <a:spcPct val="125000"/>
                        </a:lnSpc>
                        <a:buFont typeface="+mj-lt"/>
                        <a:buAutoNum type="arabicPeriod" startAt="3"/>
                      </a:pPr>
                      <a:r>
                        <a:rPr lang="de-DE" sz="1800" kern="1200" dirty="0">
                          <a:solidFill>
                            <a:schemeClr val="tx1"/>
                          </a:solidFill>
                          <a:latin typeface="+mn-lt"/>
                          <a:ea typeface="+mn-ea"/>
                          <a:cs typeface="+mn-cs"/>
                        </a:rPr>
                        <a:t>____________________________________________</a:t>
                      </a:r>
                    </a:p>
                  </a:txBody>
                  <a:tcPr anchor="ctr"/>
                </a:tc>
                <a:tc>
                  <a:txBody>
                    <a:bodyPr/>
                    <a:lstStyle/>
                    <a:p>
                      <a:endParaRPr lang="de-DE" dirty="0"/>
                    </a:p>
                  </a:txBody>
                  <a:tcPr/>
                </a:tc>
                <a:tc>
                  <a:txBody>
                    <a:bodyPr/>
                    <a:lstStyle/>
                    <a:p>
                      <a:pPr marL="342900" marR="0" lvl="0" indent="-342900" algn="ctr" defTabSz="914400" rtl="0" eaLnBrk="1" fontAlgn="auto" latinLnBrk="0" hangingPunct="1">
                        <a:lnSpc>
                          <a:spcPct val="125000"/>
                        </a:lnSpc>
                        <a:spcBef>
                          <a:spcPts val="0"/>
                        </a:spcBef>
                        <a:spcAft>
                          <a:spcPts val="0"/>
                        </a:spcAft>
                        <a:buClrTx/>
                        <a:buSzTx/>
                        <a:buFont typeface="+mj-lt"/>
                        <a:buAutoNum type="arabicPeriod" startAt="6"/>
                        <a:tabLst/>
                        <a:defRPr/>
                      </a:pPr>
                      <a:r>
                        <a:rPr lang="de-DE" sz="1800" kern="1200" dirty="0">
                          <a:solidFill>
                            <a:schemeClr val="tx1"/>
                          </a:solidFill>
                          <a:latin typeface="+mn-lt"/>
                          <a:ea typeface="+mn-ea"/>
                          <a:cs typeface="+mn-cs"/>
                        </a:rPr>
                        <a:t>____________________________________________</a:t>
                      </a:r>
                    </a:p>
                    <a:p>
                      <a:pPr algn="ctr"/>
                      <a:endParaRPr lang="de-DE" dirty="0"/>
                    </a:p>
                  </a:txBody>
                  <a:tcPr anchor="ctr"/>
                </a:tc>
                <a:extLst>
                  <a:ext uri="{0D108BD9-81ED-4DB2-BD59-A6C34878D82A}">
                    <a16:rowId xmlns:a16="http://schemas.microsoft.com/office/drawing/2014/main" val="2717870488"/>
                  </a:ext>
                </a:extLst>
              </a:tr>
            </a:tbl>
          </a:graphicData>
        </a:graphic>
      </p:graphicFrame>
      <p:pic>
        <p:nvPicPr>
          <p:cNvPr id="12" name="Grafik 11">
            <a:extLst>
              <a:ext uri="{FF2B5EF4-FFF2-40B4-BE49-F238E27FC236}">
                <a16:creationId xmlns:a16="http://schemas.microsoft.com/office/drawing/2014/main" id="{E876914D-8796-4524-BAA6-8E6A46BCF40D}"/>
              </a:ext>
            </a:extLst>
          </p:cNvPr>
          <p:cNvPicPr>
            <a:picLocks noChangeAspect="1"/>
          </p:cNvPicPr>
          <p:nvPr/>
        </p:nvPicPr>
        <p:blipFill>
          <a:blip r:embed="rId5"/>
          <a:stretch>
            <a:fillRect/>
          </a:stretch>
        </p:blipFill>
        <p:spPr>
          <a:xfrm rot="16200000">
            <a:off x="1351223" y="1871322"/>
            <a:ext cx="1226077" cy="1940626"/>
          </a:xfrm>
          <a:prstGeom prst="rect">
            <a:avLst/>
          </a:prstGeom>
        </p:spPr>
      </p:pic>
      <p:pic>
        <p:nvPicPr>
          <p:cNvPr id="13" name="Grafik 12">
            <a:extLst>
              <a:ext uri="{FF2B5EF4-FFF2-40B4-BE49-F238E27FC236}">
                <a16:creationId xmlns:a16="http://schemas.microsoft.com/office/drawing/2014/main" id="{D6EDD504-6198-4C7D-BAB1-080D4172F9D3}"/>
              </a:ext>
            </a:extLst>
          </p:cNvPr>
          <p:cNvPicPr>
            <a:picLocks noChangeAspect="1"/>
          </p:cNvPicPr>
          <p:nvPr/>
        </p:nvPicPr>
        <p:blipFill>
          <a:blip r:embed="rId6"/>
          <a:stretch>
            <a:fillRect/>
          </a:stretch>
        </p:blipFill>
        <p:spPr>
          <a:xfrm>
            <a:off x="993948" y="3463635"/>
            <a:ext cx="1940626" cy="1225402"/>
          </a:xfrm>
          <a:prstGeom prst="rect">
            <a:avLst/>
          </a:prstGeom>
        </p:spPr>
      </p:pic>
      <p:pic>
        <p:nvPicPr>
          <p:cNvPr id="14" name="Grafik 13">
            <a:extLst>
              <a:ext uri="{FF2B5EF4-FFF2-40B4-BE49-F238E27FC236}">
                <a16:creationId xmlns:a16="http://schemas.microsoft.com/office/drawing/2014/main" id="{71EB1454-10D7-44C9-AC37-389A840CA3F5}"/>
              </a:ext>
            </a:extLst>
          </p:cNvPr>
          <p:cNvPicPr>
            <a:picLocks noChangeAspect="1"/>
          </p:cNvPicPr>
          <p:nvPr/>
        </p:nvPicPr>
        <p:blipFill>
          <a:blip r:embed="rId7"/>
          <a:stretch>
            <a:fillRect/>
          </a:stretch>
        </p:blipFill>
        <p:spPr>
          <a:xfrm>
            <a:off x="993948" y="4671567"/>
            <a:ext cx="1940626" cy="1225402"/>
          </a:xfrm>
          <a:prstGeom prst="rect">
            <a:avLst/>
          </a:prstGeom>
        </p:spPr>
      </p:pic>
      <p:pic>
        <p:nvPicPr>
          <p:cNvPr id="15" name="Grafik 14">
            <a:extLst>
              <a:ext uri="{FF2B5EF4-FFF2-40B4-BE49-F238E27FC236}">
                <a16:creationId xmlns:a16="http://schemas.microsoft.com/office/drawing/2014/main" id="{B00916C0-01FF-4387-808F-BA8752549F00}"/>
              </a:ext>
            </a:extLst>
          </p:cNvPr>
          <p:cNvPicPr>
            <a:picLocks noChangeAspect="1"/>
          </p:cNvPicPr>
          <p:nvPr/>
        </p:nvPicPr>
        <p:blipFill>
          <a:blip r:embed="rId5"/>
          <a:stretch>
            <a:fillRect/>
          </a:stretch>
        </p:blipFill>
        <p:spPr>
          <a:xfrm rot="16200000">
            <a:off x="6453275" y="1880283"/>
            <a:ext cx="1226077" cy="1940626"/>
          </a:xfrm>
          <a:prstGeom prst="rect">
            <a:avLst/>
          </a:prstGeom>
        </p:spPr>
      </p:pic>
      <p:pic>
        <p:nvPicPr>
          <p:cNvPr id="16" name="Grafik 15">
            <a:extLst>
              <a:ext uri="{FF2B5EF4-FFF2-40B4-BE49-F238E27FC236}">
                <a16:creationId xmlns:a16="http://schemas.microsoft.com/office/drawing/2014/main" id="{2338FC05-B70F-4FC1-B563-4232215B6FA0}"/>
              </a:ext>
            </a:extLst>
          </p:cNvPr>
          <p:cNvPicPr>
            <a:picLocks noChangeAspect="1"/>
          </p:cNvPicPr>
          <p:nvPr/>
        </p:nvPicPr>
        <p:blipFill>
          <a:blip r:embed="rId8"/>
          <a:stretch>
            <a:fillRect/>
          </a:stretch>
        </p:blipFill>
        <p:spPr>
          <a:xfrm>
            <a:off x="6094066" y="3444094"/>
            <a:ext cx="1938696" cy="1225402"/>
          </a:xfrm>
          <a:prstGeom prst="rect">
            <a:avLst/>
          </a:prstGeom>
        </p:spPr>
      </p:pic>
      <p:pic>
        <p:nvPicPr>
          <p:cNvPr id="17" name="Grafik 16">
            <a:extLst>
              <a:ext uri="{FF2B5EF4-FFF2-40B4-BE49-F238E27FC236}">
                <a16:creationId xmlns:a16="http://schemas.microsoft.com/office/drawing/2014/main" id="{10D73123-E6B6-422A-93B9-90E2B72F02CE}"/>
              </a:ext>
            </a:extLst>
          </p:cNvPr>
          <p:cNvPicPr>
            <a:picLocks noChangeAspect="1"/>
          </p:cNvPicPr>
          <p:nvPr/>
        </p:nvPicPr>
        <p:blipFill>
          <a:blip r:embed="rId8"/>
          <a:stretch>
            <a:fillRect/>
          </a:stretch>
        </p:blipFill>
        <p:spPr>
          <a:xfrm>
            <a:off x="6090201" y="4669496"/>
            <a:ext cx="1938696" cy="1225402"/>
          </a:xfrm>
          <a:prstGeom prst="rect">
            <a:avLst/>
          </a:prstGeom>
        </p:spPr>
      </p:pic>
    </p:spTree>
    <p:extLst>
      <p:ext uri="{BB962C8B-B14F-4D97-AF65-F5344CB8AC3E}">
        <p14:creationId xmlns:p14="http://schemas.microsoft.com/office/powerpoint/2010/main" val="3422112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303936"/>
            <a:ext cx="10515600" cy="4704650"/>
          </a:xfrm>
        </p:spPr>
        <p:txBody>
          <a:bodyPr>
            <a:noAutofit/>
          </a:bodyPr>
          <a:lstStyle/>
          <a:p>
            <a:pPr marL="0" indent="0">
              <a:lnSpc>
                <a:spcPct val="100000"/>
              </a:lnSpc>
              <a:spcBef>
                <a:spcPts val="300"/>
              </a:spcBef>
              <a:spcAft>
                <a:spcPts val="300"/>
              </a:spcAft>
              <a:buNone/>
            </a:pPr>
            <a:r>
              <a:rPr lang="de-DE" sz="1800" b="1" dirty="0">
                <a:latin typeface="+mn-lt"/>
              </a:rPr>
              <a:t>Aufgabe 6:</a:t>
            </a:r>
            <a:endParaRPr lang="de-DE" sz="1800" dirty="0">
              <a:latin typeface="+mn-lt"/>
            </a:endParaRPr>
          </a:p>
          <a:p>
            <a:pPr marL="0" indent="0">
              <a:lnSpc>
                <a:spcPct val="100000"/>
              </a:lnSpc>
              <a:spcBef>
                <a:spcPts val="300"/>
              </a:spcBef>
              <a:spcAft>
                <a:spcPts val="300"/>
              </a:spcAft>
              <a:buNone/>
            </a:pPr>
            <a:r>
              <a:rPr lang="de-DE" sz="1800" b="1" dirty="0">
                <a:latin typeface="+mn-lt"/>
              </a:rPr>
              <a:t>Spiel „Würfle die Verhältnisformel!“</a:t>
            </a:r>
            <a:endParaRPr lang="de-DE" sz="1800" dirty="0">
              <a:latin typeface="+mn-lt"/>
            </a:endParaRPr>
          </a:p>
          <a:p>
            <a:pPr marL="0" indent="0">
              <a:lnSpc>
                <a:spcPct val="100000"/>
              </a:lnSpc>
              <a:spcBef>
                <a:spcPts val="300"/>
              </a:spcBef>
              <a:spcAft>
                <a:spcPts val="300"/>
              </a:spcAft>
              <a:buNone/>
            </a:pPr>
            <a:r>
              <a:rPr lang="de-DE" sz="1800" dirty="0">
                <a:latin typeface="+mn-lt"/>
              </a:rPr>
              <a:t>Mit Hilfe des folgenden </a:t>
            </a:r>
            <a:r>
              <a:rPr lang="de-DE" sz="1800" dirty="0" smtClean="0">
                <a:latin typeface="+mn-lt"/>
              </a:rPr>
              <a:t>Spiels </a:t>
            </a:r>
            <a:r>
              <a:rPr lang="de-DE" sz="1800" dirty="0">
                <a:latin typeface="+mn-lt"/>
              </a:rPr>
              <a:t>sollst du das Aufstellen der Verhältnisformeln von Salzen üben. Das Spiel besteht aus zwei Runden.</a:t>
            </a:r>
            <a:r>
              <a:rPr lang="de-DE" sz="1800" b="1" dirty="0">
                <a:latin typeface="+mn-lt"/>
              </a:rPr>
              <a:t> </a:t>
            </a:r>
            <a:endParaRPr lang="de-DE" sz="1800" dirty="0">
              <a:latin typeface="+mn-lt"/>
            </a:endParaRPr>
          </a:p>
          <a:p>
            <a:pPr marL="0" indent="0">
              <a:lnSpc>
                <a:spcPct val="100000"/>
              </a:lnSpc>
              <a:spcBef>
                <a:spcPts val="300"/>
              </a:spcBef>
              <a:spcAft>
                <a:spcPts val="300"/>
              </a:spcAft>
              <a:buNone/>
            </a:pPr>
            <a:r>
              <a:rPr lang="de-DE" sz="1800" b="1" u="sng" dirty="0">
                <a:latin typeface="+mn-lt"/>
              </a:rPr>
              <a:t>1. Runde</a:t>
            </a:r>
            <a:r>
              <a:rPr lang="de-DE" sz="1800" b="1" dirty="0">
                <a:latin typeface="+mn-lt"/>
              </a:rPr>
              <a:t>:</a:t>
            </a:r>
            <a:endParaRPr lang="de-DE" sz="1800" dirty="0">
              <a:latin typeface="+mn-lt"/>
            </a:endParaRPr>
          </a:p>
          <a:p>
            <a:pPr marL="0" indent="0">
              <a:lnSpc>
                <a:spcPct val="100000"/>
              </a:lnSpc>
              <a:spcBef>
                <a:spcPts val="300"/>
              </a:spcBef>
              <a:spcAft>
                <a:spcPts val="300"/>
              </a:spcAft>
              <a:buNone/>
            </a:pPr>
            <a:r>
              <a:rPr lang="de-DE" sz="1800" dirty="0">
                <a:latin typeface="+mn-lt"/>
              </a:rPr>
              <a:t>In der 1. Runde nehmt ihr die Würfel mit der roten und der blauen Beschriftung. Auf dem Würfel mit der roten Beschriftung befinden sich die Elementsymbole eines Metalls und auf dem Würfel mit der blauen Beschriftung befinden sich Elementsymbole von Nichtmetallen.</a:t>
            </a:r>
          </a:p>
          <a:p>
            <a:pPr lvl="1">
              <a:lnSpc>
                <a:spcPct val="100000"/>
              </a:lnSpc>
              <a:spcBef>
                <a:spcPts val="300"/>
              </a:spcBef>
              <a:spcAft>
                <a:spcPts val="300"/>
              </a:spcAft>
            </a:pPr>
            <a:r>
              <a:rPr lang="de-DE" sz="1800" dirty="0">
                <a:latin typeface="+mn-lt"/>
              </a:rPr>
              <a:t>Würfelt nun mit beiden Würfeln gleichzeitig.</a:t>
            </a:r>
          </a:p>
          <a:p>
            <a:pPr lvl="1">
              <a:lnSpc>
                <a:spcPct val="100000"/>
              </a:lnSpc>
              <a:spcBef>
                <a:spcPts val="300"/>
              </a:spcBef>
              <a:spcAft>
                <a:spcPts val="300"/>
              </a:spcAft>
            </a:pPr>
            <a:r>
              <a:rPr lang="de-DE" sz="1800" dirty="0">
                <a:latin typeface="+mn-lt"/>
              </a:rPr>
              <a:t>Welche Ionen werden aus den beiden Elementen bei einer Elektronenübertragungsreaktion gebildet?</a:t>
            </a:r>
          </a:p>
          <a:p>
            <a:pPr lvl="1">
              <a:lnSpc>
                <a:spcPct val="100000"/>
              </a:lnSpc>
              <a:spcBef>
                <a:spcPts val="300"/>
              </a:spcBef>
              <a:spcAft>
                <a:spcPts val="300"/>
              </a:spcAft>
            </a:pPr>
            <a:r>
              <a:rPr lang="de-DE" sz="1800" dirty="0">
                <a:latin typeface="+mn-lt"/>
              </a:rPr>
              <a:t>Welche Verhältnisformel hat das Salz, das aus beiden Ionen gebildet wird?</a:t>
            </a:r>
          </a:p>
          <a:p>
            <a:pPr lvl="1">
              <a:lnSpc>
                <a:spcPct val="100000"/>
              </a:lnSpc>
              <a:spcBef>
                <a:spcPts val="300"/>
              </a:spcBef>
              <a:spcAft>
                <a:spcPts val="300"/>
              </a:spcAft>
            </a:pPr>
            <a:r>
              <a:rPr lang="de-DE" sz="1800" dirty="0">
                <a:latin typeface="+mn-lt"/>
              </a:rPr>
              <a:t>Notiert eure </a:t>
            </a:r>
            <a:r>
              <a:rPr lang="de-DE" sz="1800" dirty="0" smtClean="0">
                <a:latin typeface="+mn-lt"/>
              </a:rPr>
              <a:t>Antworten.</a:t>
            </a:r>
            <a:endParaRPr lang="de-DE" sz="1800" dirty="0">
              <a:latin typeface="+mn-lt"/>
            </a:endParaRPr>
          </a:p>
          <a:p>
            <a:pPr marL="0" indent="0">
              <a:lnSpc>
                <a:spcPct val="100000"/>
              </a:lnSpc>
              <a:spcBef>
                <a:spcPts val="300"/>
              </a:spcBef>
              <a:spcAft>
                <a:spcPts val="300"/>
              </a:spcAft>
              <a:buNone/>
            </a:pPr>
            <a:r>
              <a:rPr lang="de-DE" sz="1800" dirty="0">
                <a:latin typeface="+mn-lt"/>
              </a:rPr>
              <a:t>Spielt so lange weiter, bis jeder von euch 5-mal gewürfelt hat. Wer die meisten richtigen Antworten gegeben hat, hat gewonnen.</a:t>
            </a: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170</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2"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17054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303936"/>
            <a:ext cx="10515600" cy="4704650"/>
          </a:xfrm>
        </p:spPr>
        <p:txBody>
          <a:bodyPr>
            <a:noAutofit/>
          </a:bodyPr>
          <a:lstStyle/>
          <a:p>
            <a:pPr marL="0" indent="0">
              <a:lnSpc>
                <a:spcPct val="100000"/>
              </a:lnSpc>
              <a:spcBef>
                <a:spcPts val="600"/>
              </a:spcBef>
              <a:spcAft>
                <a:spcPts val="600"/>
              </a:spcAft>
              <a:buNone/>
            </a:pPr>
            <a:r>
              <a:rPr lang="de-DE" sz="1800" b="1" u="sng" dirty="0">
                <a:latin typeface="+mn-lt"/>
              </a:rPr>
              <a:t>2. Runde</a:t>
            </a:r>
            <a:r>
              <a:rPr lang="de-DE" sz="1800" b="1" dirty="0">
                <a:latin typeface="+mn-lt"/>
              </a:rPr>
              <a:t>:</a:t>
            </a:r>
            <a:endParaRPr lang="de-DE" sz="1800" dirty="0">
              <a:latin typeface="+mn-lt"/>
            </a:endParaRPr>
          </a:p>
          <a:p>
            <a:pPr marL="0" indent="0">
              <a:lnSpc>
                <a:spcPct val="100000"/>
              </a:lnSpc>
              <a:spcBef>
                <a:spcPts val="600"/>
              </a:spcBef>
              <a:spcAft>
                <a:spcPts val="600"/>
              </a:spcAft>
              <a:buNone/>
            </a:pPr>
            <a:r>
              <a:rPr lang="de-DE" sz="1800" dirty="0">
                <a:latin typeface="+mn-lt"/>
              </a:rPr>
              <a:t>In der 2. Runde nehmt ihr die Würfel mit der schwarzen und der grünen Beschriftung. Auf dem Würfel mit der schwarzen Beschriftung befinden sich positiv geladene Ionen (Kationen) und auf dem Würfel mit der grünen Beschriftung befinden sich negativ geladene Ionen (Anionen).</a:t>
            </a:r>
          </a:p>
          <a:p>
            <a:pPr lvl="1">
              <a:lnSpc>
                <a:spcPct val="100000"/>
              </a:lnSpc>
              <a:spcBef>
                <a:spcPts val="600"/>
              </a:spcBef>
              <a:spcAft>
                <a:spcPts val="600"/>
              </a:spcAft>
            </a:pPr>
            <a:r>
              <a:rPr lang="de-DE" sz="1800" dirty="0">
                <a:latin typeface="+mn-lt"/>
              </a:rPr>
              <a:t>Würfelt nun mit beiden Würfeln gleichzeitig.</a:t>
            </a:r>
          </a:p>
          <a:p>
            <a:pPr lvl="1">
              <a:lnSpc>
                <a:spcPct val="100000"/>
              </a:lnSpc>
              <a:spcBef>
                <a:spcPts val="600"/>
              </a:spcBef>
              <a:spcAft>
                <a:spcPts val="600"/>
              </a:spcAft>
            </a:pPr>
            <a:r>
              <a:rPr lang="de-DE" sz="1800" dirty="0">
                <a:latin typeface="+mn-lt"/>
              </a:rPr>
              <a:t>Welche Verhältnisformel hat das Salz, das aus beiden Ionen gebildet wird?</a:t>
            </a:r>
          </a:p>
          <a:p>
            <a:pPr lvl="1">
              <a:lnSpc>
                <a:spcPct val="100000"/>
              </a:lnSpc>
              <a:spcBef>
                <a:spcPts val="600"/>
              </a:spcBef>
              <a:spcAft>
                <a:spcPts val="600"/>
              </a:spcAft>
            </a:pPr>
            <a:r>
              <a:rPr lang="de-DE" sz="1800" dirty="0">
                <a:latin typeface="+mn-lt"/>
              </a:rPr>
              <a:t>Notiert eure </a:t>
            </a:r>
            <a:r>
              <a:rPr lang="de-DE" sz="1800" dirty="0" smtClean="0">
                <a:latin typeface="+mn-lt"/>
              </a:rPr>
              <a:t>Antworten.</a:t>
            </a:r>
            <a:endParaRPr lang="de-DE" sz="1800" dirty="0">
              <a:latin typeface="+mn-lt"/>
            </a:endParaRPr>
          </a:p>
          <a:p>
            <a:pPr marL="0" indent="0">
              <a:lnSpc>
                <a:spcPct val="100000"/>
              </a:lnSpc>
              <a:spcBef>
                <a:spcPts val="600"/>
              </a:spcBef>
              <a:spcAft>
                <a:spcPts val="600"/>
              </a:spcAft>
              <a:buNone/>
            </a:pPr>
            <a:r>
              <a:rPr lang="de-DE" sz="1800" dirty="0">
                <a:latin typeface="+mn-lt"/>
              </a:rPr>
              <a:t>Spielt so lange weiter, bis jeder von euch 5-mal gewürfelt hat. Wer die meisten richtigen Antworten gegeben hat, hat gewonnen.</a:t>
            </a: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171</a:t>
            </a:fld>
            <a:endParaRPr lang="de-DE" dirty="0"/>
          </a:p>
        </p:txBody>
      </p:sp>
      <p:sp>
        <p:nvSpPr>
          <p:cNvPr id="10" name="Interaktive Schaltfläche: Anpassen 45">
            <a:hlinkClick r:id="rId3" action="ppaction://hlinksldjump" highlightClick="1"/>
            <a:extLst>
              <a:ext uri="{FF2B5EF4-FFF2-40B4-BE49-F238E27FC236}">
                <a16:creationId xmlns:a16="http://schemas.microsoft.com/office/drawing/2014/main" id="{47BCA3FA-B1C0-4F45-A826-BB7A0BC84014}"/>
              </a:ext>
            </a:extLst>
          </p:cNvPr>
          <p:cNvSpPr/>
          <p:nvPr/>
        </p:nvSpPr>
        <p:spPr>
          <a:xfrm>
            <a:off x="11111199" y="5450608"/>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
        <p:nvSpPr>
          <p:cNvPr id="12"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5725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itel 1">
            <a:extLst>
              <a:ext uri="{FF2B5EF4-FFF2-40B4-BE49-F238E27FC236}">
                <a16:creationId xmlns:a16="http://schemas.microsoft.com/office/drawing/2014/main" id="{96644B1D-276C-4952-8D7A-DE61203BE74E}"/>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Selbsteinschätzungsbogen</a:t>
            </a:r>
          </a:p>
        </p:txBody>
      </p:sp>
      <p:sp>
        <p:nvSpPr>
          <p:cNvPr id="9" name="Textfeld 232">
            <a:extLst>
              <a:ext uri="{FF2B5EF4-FFF2-40B4-BE49-F238E27FC236}">
                <a16:creationId xmlns:a16="http://schemas.microsoft.com/office/drawing/2014/main" id="{FF62F51F-09B8-45BA-90F3-A2CEF7D844C9}"/>
              </a:ext>
            </a:extLst>
          </p:cNvPr>
          <p:cNvSpPr txBox="1"/>
          <p:nvPr/>
        </p:nvSpPr>
        <p:spPr>
          <a:xfrm>
            <a:off x="3784922" y="609822"/>
            <a:ext cx="637765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1" name="Grafik 10">
            <a:hlinkClick r:id="rId2" action="ppaction://hlinksldjump"/>
            <a:extLst>
              <a:ext uri="{FF2B5EF4-FFF2-40B4-BE49-F238E27FC236}">
                <a16:creationId xmlns:a16="http://schemas.microsoft.com/office/drawing/2014/main" id="{F6A9D7A6-59C6-4B83-8FF2-E6DE9F25DB62}"/>
              </a:ext>
            </a:extLst>
          </p:cNvPr>
          <p:cNvPicPr>
            <a:picLocks noChangeAspect="1"/>
          </p:cNvPicPr>
          <p:nvPr/>
        </p:nvPicPr>
        <p:blipFill>
          <a:blip r:embed="rId3"/>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210679207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45043" y="2349312"/>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2" name="Rechteck 1"/>
          <p:cNvSpPr/>
          <p:nvPr/>
        </p:nvSpPr>
        <p:spPr>
          <a:xfrm>
            <a:off x="838200" y="1660368"/>
            <a:ext cx="10375900" cy="1862048"/>
          </a:xfrm>
          <a:prstGeom prst="rect">
            <a:avLst/>
          </a:prstGeom>
        </p:spPr>
        <p:txBody>
          <a:bodyPr wrap="square">
            <a:spAutoFit/>
          </a:bodyPr>
          <a:lstStyle/>
          <a:p>
            <a:r>
              <a:rPr lang="de-DE" sz="2000" b="1" dirty="0"/>
              <a:t>Selbsteinschätzungsbogen</a:t>
            </a:r>
          </a:p>
          <a:p>
            <a:r>
              <a:rPr lang="de-DE" dirty="0"/>
              <a:t>Nun sollst du dein erworbenes Wissen zu Nomenklatur und Verhältnisformeln einschätzen. Bearbeite im Anschluss diejenige Aufgabe, die zu der Fähigkeit in der Tabelle gehört, bei der du zuerst „Da bin ich mir unsicher.“ oder „Das kann ich noch nicht.“ angekreuzt hast. </a:t>
            </a:r>
          </a:p>
          <a:p>
            <a:r>
              <a:rPr lang="de-DE" dirty="0"/>
              <a:t>Wenn du dich schon bei allen aufgeführten Inhalten sicher fühlst, kannst du die Aufgabe 3 C bearbeiten.</a:t>
            </a:r>
          </a:p>
          <a:p>
            <a:pPr>
              <a:spcBef>
                <a:spcPts val="600"/>
              </a:spcBef>
              <a:spcAft>
                <a:spcPts val="600"/>
              </a:spcAft>
            </a:pPr>
            <a:r>
              <a:rPr lang="de-DE" dirty="0"/>
              <a:t>Viel Spaß beim Üben!</a:t>
            </a:r>
          </a:p>
        </p:txBody>
      </p:sp>
      <p:pic>
        <p:nvPicPr>
          <p:cNvPr id="11" name="Grafik 10">
            <a:extLst>
              <a:ext uri="{FF2B5EF4-FFF2-40B4-BE49-F238E27FC236}">
                <a16:creationId xmlns:a16="http://schemas.microsoft.com/office/drawing/2014/main" id="{3E1446BA-3C61-432E-B39A-6FFB1D3F61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
        <p:nvSpPr>
          <p:cNvPr id="12" name="Textfeld 232">
            <a:extLst>
              <a:ext uri="{FF2B5EF4-FFF2-40B4-BE49-F238E27FC236}">
                <a16:creationId xmlns:a16="http://schemas.microsoft.com/office/drawing/2014/main" id="{FF62F51F-09B8-45BA-90F3-A2CEF7D844C9}"/>
              </a:ext>
            </a:extLst>
          </p:cNvPr>
          <p:cNvSpPr txBox="1"/>
          <p:nvPr/>
        </p:nvSpPr>
        <p:spPr>
          <a:xfrm>
            <a:off x="3784922" y="609822"/>
            <a:ext cx="637765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2683031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ext uri="{D42A27DB-BD31-4B8C-83A1-F6EECF244321}">
                <p14:modId xmlns:p14="http://schemas.microsoft.com/office/powerpoint/2010/main" val="1202949789"/>
              </p:ext>
            </p:extLst>
          </p:nvPr>
        </p:nvGraphicFramePr>
        <p:xfrm>
          <a:off x="1423686" y="1415150"/>
          <a:ext cx="8229599" cy="4591978"/>
        </p:xfrm>
        <a:graphic>
          <a:graphicData uri="http://schemas.openxmlformats.org/drawingml/2006/table">
            <a:tbl>
              <a:tblPr firstRow="1" firstCol="1" bandRow="1"/>
              <a:tblGrid>
                <a:gridCol w="3508934">
                  <a:extLst>
                    <a:ext uri="{9D8B030D-6E8A-4147-A177-3AD203B41FA5}">
                      <a16:colId xmlns:a16="http://schemas.microsoft.com/office/drawing/2014/main" val="20000"/>
                    </a:ext>
                  </a:extLst>
                </a:gridCol>
                <a:gridCol w="759376">
                  <a:extLst>
                    <a:ext uri="{9D8B030D-6E8A-4147-A177-3AD203B41FA5}">
                      <a16:colId xmlns:a16="http://schemas.microsoft.com/office/drawing/2014/main" val="20001"/>
                    </a:ext>
                  </a:extLst>
                </a:gridCol>
                <a:gridCol w="760284">
                  <a:extLst>
                    <a:ext uri="{9D8B030D-6E8A-4147-A177-3AD203B41FA5}">
                      <a16:colId xmlns:a16="http://schemas.microsoft.com/office/drawing/2014/main" val="20002"/>
                    </a:ext>
                  </a:extLst>
                </a:gridCol>
                <a:gridCol w="759376">
                  <a:extLst>
                    <a:ext uri="{9D8B030D-6E8A-4147-A177-3AD203B41FA5}">
                      <a16:colId xmlns:a16="http://schemas.microsoft.com/office/drawing/2014/main" val="20003"/>
                    </a:ext>
                  </a:extLst>
                </a:gridCol>
                <a:gridCol w="760284">
                  <a:extLst>
                    <a:ext uri="{9D8B030D-6E8A-4147-A177-3AD203B41FA5}">
                      <a16:colId xmlns:a16="http://schemas.microsoft.com/office/drawing/2014/main" val="20004"/>
                    </a:ext>
                  </a:extLst>
                </a:gridCol>
                <a:gridCol w="1681345">
                  <a:extLst>
                    <a:ext uri="{9D8B030D-6E8A-4147-A177-3AD203B41FA5}">
                      <a16:colId xmlns:a16="http://schemas.microsoft.com/office/drawing/2014/main" val="20005"/>
                    </a:ext>
                  </a:extLst>
                </a:gridCol>
              </a:tblGrid>
              <a:tr h="832863">
                <a:tc>
                  <a:txBody>
                    <a:bodyPr/>
                    <a:lstStyle/>
                    <a:p>
                      <a:pPr algn="ctr">
                        <a:spcAft>
                          <a:spcPts val="0"/>
                        </a:spcAft>
                      </a:pPr>
                      <a:r>
                        <a:rPr lang="de-DE" sz="1100" b="1" dirty="0">
                          <a:effectLst/>
                          <a:latin typeface="Arial" charset="0"/>
                          <a:ea typeface="Calibri" charset="0"/>
                          <a:cs typeface="Arial" charset="0"/>
                        </a:rPr>
                        <a:t>Meine Fähigkeiten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Das kann ich.</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dirty="0">
                          <a:effectLst/>
                          <a:latin typeface="Arial" charset="0"/>
                          <a:ea typeface="Calibri" charset="0"/>
                          <a:cs typeface="Arial" charset="0"/>
                        </a:rPr>
                        <a:t>Da bin </a:t>
                      </a:r>
                      <a:r>
                        <a:rPr lang="de-DE" sz="900" dirty="0" smtClean="0">
                          <a:effectLst/>
                          <a:latin typeface="Arial" charset="0"/>
                          <a:ea typeface="Calibri" charset="0"/>
                          <a:cs typeface="Arial" charset="0"/>
                        </a:rPr>
                        <a:t>ich</a:t>
                      </a:r>
                      <a:r>
                        <a:rPr lang="de-DE" sz="900" baseline="0" dirty="0" smtClean="0">
                          <a:effectLst/>
                          <a:latin typeface="Arial" charset="0"/>
                          <a:ea typeface="Calibri" charset="0"/>
                          <a:cs typeface="Arial" charset="0"/>
                        </a:rPr>
                        <a:t> mir</a:t>
                      </a:r>
                      <a:r>
                        <a:rPr lang="de-DE" sz="900" dirty="0" smtClean="0">
                          <a:effectLst/>
                          <a:latin typeface="Arial" charset="0"/>
                          <a:ea typeface="Calibri" charset="0"/>
                          <a:cs typeface="Arial" charset="0"/>
                        </a:rPr>
                        <a:t> </a:t>
                      </a:r>
                      <a:r>
                        <a:rPr lang="de-DE" sz="900" dirty="0">
                          <a:effectLst/>
                          <a:latin typeface="Arial" charset="0"/>
                          <a:ea typeface="Calibri" charset="0"/>
                          <a:cs typeface="Arial" charset="0"/>
                        </a:rPr>
                        <a:t>fast sicher.</a:t>
                      </a:r>
                      <a:endParaRPr lang="de-DE" sz="11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 bin ich mir unsicher.</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Das kann ich noch nicht.</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1100" b="1" dirty="0">
                          <a:effectLst/>
                          <a:latin typeface="Arial" charset="0"/>
                          <a:ea typeface="Calibri" charset="0"/>
                          <a:cs typeface="Arial" charset="0"/>
                        </a:rPr>
                        <a:t>Übungsaufgaben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34383">
                <a:tc>
                  <a:txBody>
                    <a:bodyPr/>
                    <a:lstStyle/>
                    <a:p>
                      <a:pPr algn="l">
                        <a:spcAft>
                          <a:spcPts val="0"/>
                        </a:spcAft>
                      </a:pPr>
                      <a:r>
                        <a:rPr lang="de-DE" sz="900" dirty="0">
                          <a:effectLst/>
                          <a:latin typeface="Arial" charset="0"/>
                          <a:ea typeface="Calibri" charset="0"/>
                          <a:cs typeface="Arial" charset="0"/>
                        </a:rPr>
                        <a:t>Ich kann Ionenverbindungen, deren Verhältnisformeln vorgegeben sind, benennen.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9404">
                <a:tc>
                  <a:txBody>
                    <a:bodyPr/>
                    <a:lstStyle/>
                    <a:p>
                      <a:pPr algn="l">
                        <a:spcAft>
                          <a:spcPts val="0"/>
                        </a:spcAft>
                      </a:pPr>
                      <a:r>
                        <a:rPr lang="de-DE" sz="900">
                          <a:effectLst/>
                          <a:latin typeface="Arial" charset="0"/>
                          <a:ea typeface="Calibri" charset="0"/>
                          <a:cs typeface="Arial" charset="0"/>
                        </a:rPr>
                        <a:t>Ich kann Verhältnisformeln aufstellen, wenn die Ionen vorgegeben sind.</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9404">
                <a:tc>
                  <a:txBody>
                    <a:bodyPr/>
                    <a:lstStyle/>
                    <a:p>
                      <a:pPr algn="l">
                        <a:spcAft>
                          <a:spcPts val="0"/>
                        </a:spcAft>
                      </a:pPr>
                      <a:r>
                        <a:rPr lang="de-DE" sz="900">
                          <a:effectLst/>
                          <a:latin typeface="Arial" charset="0"/>
                          <a:ea typeface="Calibri" charset="0"/>
                          <a:cs typeface="Arial" charset="0"/>
                        </a:rPr>
                        <a:t>Ich kann die Unterschiede zwischen dem Natriumchlorid-Kristallgitter-Modell und der Verhältnisformel benennen.</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9404">
                <a:tc>
                  <a:txBody>
                    <a:bodyPr/>
                    <a:lstStyle/>
                    <a:p>
                      <a:pPr algn="l">
                        <a:spcAft>
                          <a:spcPts val="0"/>
                        </a:spcAft>
                      </a:pPr>
                      <a:r>
                        <a:rPr lang="de-DE" sz="900">
                          <a:effectLst/>
                          <a:latin typeface="Arial" charset="0"/>
                          <a:ea typeface="Calibri" charset="0"/>
                          <a:cs typeface="Arial" charset="0"/>
                        </a:rPr>
                        <a:t>Ich kann erklären, wie Verhältnisformeln aufgestellt werden.</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7116">
                <a:tc>
                  <a:txBody>
                    <a:bodyPr/>
                    <a:lstStyle/>
                    <a:p>
                      <a:pPr algn="l">
                        <a:spcAft>
                          <a:spcPts val="0"/>
                        </a:spcAft>
                      </a:pPr>
                      <a:r>
                        <a:rPr lang="de-DE" sz="900" dirty="0">
                          <a:effectLst/>
                          <a:latin typeface="Arial" charset="0"/>
                          <a:ea typeface="Calibri" charset="0"/>
                          <a:cs typeface="Arial" charset="0"/>
                        </a:rPr>
                        <a:t>Ich kann beschreiben, welche Annahmen über den Aufbau des Natriumchlorid-Kristalls zur Entwicklung des </a:t>
                      </a:r>
                      <a:r>
                        <a:rPr lang="de-DE" sz="900" dirty="0" smtClean="0">
                          <a:effectLst/>
                          <a:latin typeface="Arial" charset="0"/>
                          <a:ea typeface="Calibri" charset="0"/>
                          <a:cs typeface="Arial" charset="0"/>
                        </a:rPr>
                        <a:t>Natriumchlorid-Kristallgitter-Modells </a:t>
                      </a:r>
                      <a:r>
                        <a:rPr lang="de-DE" sz="900" dirty="0">
                          <a:effectLst/>
                          <a:latin typeface="Arial" charset="0"/>
                          <a:ea typeface="Calibri" charset="0"/>
                          <a:cs typeface="Arial" charset="0"/>
                        </a:rPr>
                        <a:t>führten.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9404">
                <a:tc gridSpan="5">
                  <a:txBody>
                    <a:bodyPr/>
                    <a:lstStyle/>
                    <a:p>
                      <a:pPr algn="just">
                        <a:spcAft>
                          <a:spcPts val="0"/>
                        </a:spcAft>
                      </a:pPr>
                      <a:r>
                        <a:rPr lang="de-DE" sz="900" dirty="0">
                          <a:effectLst/>
                          <a:latin typeface="Arial" charset="0"/>
                          <a:ea typeface="Calibri" charset="0"/>
                          <a:cs typeface="Arial" charset="0"/>
                        </a:rPr>
                        <a:t>Wenn du bei den oberen Aussagen immer „Das kann ich.“ oder „Da bin mir fast sicher.“ angekreuzt hast, dann bearbeite folgende Aufgaben: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174</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pic>
        <p:nvPicPr>
          <p:cNvPr id="2" name="Grafik 1">
            <a:extLst>
              <a:ext uri="{FF2B5EF4-FFF2-40B4-BE49-F238E27FC236}">
                <a16:creationId xmlns:a16="http://schemas.microsoft.com/office/drawing/2014/main" id="{EDDCEBDB-087C-4816-B265-C82276939E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
        <p:nvSpPr>
          <p:cNvPr id="30" name="Rechteck: abgerundete Ecken 29">
            <a:extLst>
              <a:ext uri="{FF2B5EF4-FFF2-40B4-BE49-F238E27FC236}">
                <a16:creationId xmlns:a16="http://schemas.microsoft.com/office/drawing/2014/main" id="{203865B1-2B5A-4C7C-8643-EC709E91E3F2}"/>
              </a:ext>
            </a:extLst>
          </p:cNvPr>
          <p:cNvSpPr/>
          <p:nvPr/>
        </p:nvSpPr>
        <p:spPr>
          <a:xfrm>
            <a:off x="8117081" y="2384112"/>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a:t>
            </a:r>
            <a:endParaRPr lang="de-DE" sz="1400" dirty="0">
              <a:solidFill>
                <a:srgbClr val="FF9933"/>
              </a:solidFill>
            </a:endParaRPr>
          </a:p>
        </p:txBody>
      </p:sp>
      <p:sp>
        <p:nvSpPr>
          <p:cNvPr id="34" name="Rechteck: abgerundete Ecken 33">
            <a:extLst>
              <a:ext uri="{FF2B5EF4-FFF2-40B4-BE49-F238E27FC236}">
                <a16:creationId xmlns:a16="http://schemas.microsoft.com/office/drawing/2014/main" id="{10DB6B41-4C0A-434D-84D9-541CD5A4255B}"/>
              </a:ext>
            </a:extLst>
          </p:cNvPr>
          <p:cNvSpPr/>
          <p:nvPr/>
        </p:nvSpPr>
        <p:spPr>
          <a:xfrm>
            <a:off x="8117081" y="5575354"/>
            <a:ext cx="441147" cy="315812"/>
          </a:xfrm>
          <a:prstGeom prst="roundRect">
            <a:avLst>
              <a:gd name="adj" fmla="val 16667"/>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3C</a:t>
            </a:r>
            <a:endParaRPr lang="de-DE" sz="1400" dirty="0">
              <a:solidFill>
                <a:srgbClr val="FF9933"/>
              </a:solidFill>
            </a:endParaRPr>
          </a:p>
        </p:txBody>
      </p:sp>
      <p:sp>
        <p:nvSpPr>
          <p:cNvPr id="76" name="Rechteck: abgerundete Ecken 75">
            <a:extLst>
              <a:ext uri="{FF2B5EF4-FFF2-40B4-BE49-F238E27FC236}">
                <a16:creationId xmlns:a16="http://schemas.microsoft.com/office/drawing/2014/main" id="{131A556F-7484-4932-B0E9-CA5F57653704}"/>
              </a:ext>
            </a:extLst>
          </p:cNvPr>
          <p:cNvSpPr/>
          <p:nvPr/>
        </p:nvSpPr>
        <p:spPr>
          <a:xfrm>
            <a:off x="8117081" y="2999712"/>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a:t>
            </a:r>
            <a:endParaRPr lang="de-DE" sz="1400" dirty="0">
              <a:solidFill>
                <a:srgbClr val="FF9933"/>
              </a:solidFill>
            </a:endParaRPr>
          </a:p>
        </p:txBody>
      </p:sp>
      <p:sp>
        <p:nvSpPr>
          <p:cNvPr id="78" name="Rechteck: abgerundete Ecken 77">
            <a:extLst>
              <a:ext uri="{FF2B5EF4-FFF2-40B4-BE49-F238E27FC236}">
                <a16:creationId xmlns:a16="http://schemas.microsoft.com/office/drawing/2014/main" id="{E76F30CF-FD78-4EB0-A231-D1EBE41261DE}"/>
              </a:ext>
            </a:extLst>
          </p:cNvPr>
          <p:cNvSpPr/>
          <p:nvPr/>
        </p:nvSpPr>
        <p:spPr>
          <a:xfrm>
            <a:off x="8117081" y="3616293"/>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a:t>
            </a:r>
            <a:endParaRPr lang="de-DE" sz="1400" dirty="0">
              <a:solidFill>
                <a:srgbClr val="FF9933"/>
              </a:solidFill>
            </a:endParaRPr>
          </a:p>
        </p:txBody>
      </p:sp>
      <p:sp>
        <p:nvSpPr>
          <p:cNvPr id="80" name="Rechteck: abgerundete Ecken 79">
            <a:extLst>
              <a:ext uri="{FF2B5EF4-FFF2-40B4-BE49-F238E27FC236}">
                <a16:creationId xmlns:a16="http://schemas.microsoft.com/office/drawing/2014/main" id="{DDE176EB-6A74-43B5-A471-14D9EE901560}"/>
              </a:ext>
            </a:extLst>
          </p:cNvPr>
          <p:cNvSpPr/>
          <p:nvPr/>
        </p:nvSpPr>
        <p:spPr>
          <a:xfrm>
            <a:off x="8117081" y="4284967"/>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3B</a:t>
            </a:r>
            <a:endParaRPr lang="de-DE" sz="1400" dirty="0">
              <a:solidFill>
                <a:srgbClr val="FF9933"/>
              </a:solidFill>
            </a:endParaRPr>
          </a:p>
        </p:txBody>
      </p:sp>
      <p:sp>
        <p:nvSpPr>
          <p:cNvPr id="82" name="Rechteck: abgerundete Ecken 81">
            <a:extLst>
              <a:ext uri="{FF2B5EF4-FFF2-40B4-BE49-F238E27FC236}">
                <a16:creationId xmlns:a16="http://schemas.microsoft.com/office/drawing/2014/main" id="{CD89B4F5-DD53-4EC0-B79F-14EC76CEBA55}"/>
              </a:ext>
            </a:extLst>
          </p:cNvPr>
          <p:cNvSpPr/>
          <p:nvPr/>
        </p:nvSpPr>
        <p:spPr>
          <a:xfrm>
            <a:off x="8119234" y="4903578"/>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3B</a:t>
            </a:r>
            <a:endParaRPr lang="de-DE" sz="1400" dirty="0">
              <a:solidFill>
                <a:srgbClr val="FF9933"/>
              </a:solidFill>
            </a:endParaRPr>
          </a:p>
        </p:txBody>
      </p:sp>
      <p:sp>
        <p:nvSpPr>
          <p:cNvPr id="24" name="Textfeld 232">
            <a:extLst>
              <a:ext uri="{FF2B5EF4-FFF2-40B4-BE49-F238E27FC236}">
                <a16:creationId xmlns:a16="http://schemas.microsoft.com/office/drawing/2014/main" id="{FF62F51F-09B8-45BA-90F3-A2CEF7D844C9}"/>
              </a:ext>
            </a:extLst>
          </p:cNvPr>
          <p:cNvSpPr txBox="1"/>
          <p:nvPr/>
        </p:nvSpPr>
        <p:spPr>
          <a:xfrm>
            <a:off x="3784922" y="609822"/>
            <a:ext cx="637765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45"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48276" y="2240099"/>
            <a:ext cx="1005009" cy="599763"/>
          </a:xfrm>
          <a:prstGeom prst="rect">
            <a:avLst/>
          </a:prstGeom>
        </p:spPr>
      </p:pic>
      <p:pic>
        <p:nvPicPr>
          <p:cNvPr id="46"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10600" y="2863025"/>
            <a:ext cx="1005009" cy="599763"/>
          </a:xfrm>
          <a:prstGeom prst="rect">
            <a:avLst/>
          </a:prstGeom>
        </p:spPr>
      </p:pic>
      <p:pic>
        <p:nvPicPr>
          <p:cNvPr id="47"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81660" y="5384812"/>
            <a:ext cx="1005009" cy="599763"/>
          </a:xfrm>
          <a:prstGeom prst="rect">
            <a:avLst/>
          </a:prstGeom>
        </p:spPr>
      </p:pic>
      <p:pic>
        <p:nvPicPr>
          <p:cNvPr id="49"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12150" y="4144761"/>
            <a:ext cx="744025" cy="573606"/>
          </a:xfrm>
          <a:prstGeom prst="rect">
            <a:avLst/>
          </a:prstGeom>
        </p:spPr>
      </p:pic>
      <p:pic>
        <p:nvPicPr>
          <p:cNvPr id="50"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34820" y="4747896"/>
            <a:ext cx="744025" cy="573606"/>
          </a:xfrm>
          <a:prstGeom prst="rect">
            <a:avLst/>
          </a:prstGeom>
        </p:spPr>
      </p:pic>
      <p:sp>
        <p:nvSpPr>
          <p:cNvPr id="23" name="Textfeld 22">
            <a:hlinkClick r:id="rId6" action="ppaction://hlinksldjump"/>
            <a:extLst>
              <a:ext uri="{FF2B5EF4-FFF2-40B4-BE49-F238E27FC236}">
                <a16:creationId xmlns:a16="http://schemas.microsoft.com/office/drawing/2014/main" id="{961F1737-2D2E-4896-BC4D-8237F3673971}"/>
              </a:ext>
            </a:extLst>
          </p:cNvPr>
          <p:cNvSpPr txBox="1"/>
          <p:nvPr/>
        </p:nvSpPr>
        <p:spPr>
          <a:xfrm>
            <a:off x="8107168" y="2359678"/>
            <a:ext cx="432391" cy="398185"/>
          </a:xfrm>
          <a:prstGeom prst="rect">
            <a:avLst/>
          </a:prstGeom>
          <a:noFill/>
        </p:spPr>
        <p:txBody>
          <a:bodyPr wrap="square" rtlCol="0">
            <a:spAutoFit/>
          </a:bodyPr>
          <a:lstStyle/>
          <a:p>
            <a:endParaRPr lang="de-DE" dirty="0"/>
          </a:p>
        </p:txBody>
      </p:sp>
      <p:sp>
        <p:nvSpPr>
          <p:cNvPr id="25" name="Textfeld 24">
            <a:hlinkClick r:id="rId6" action="ppaction://hlinksldjump"/>
            <a:extLst>
              <a:ext uri="{FF2B5EF4-FFF2-40B4-BE49-F238E27FC236}">
                <a16:creationId xmlns:a16="http://schemas.microsoft.com/office/drawing/2014/main" id="{74E67C5D-C5DB-4DED-9E46-F6C48E82B236}"/>
              </a:ext>
            </a:extLst>
          </p:cNvPr>
          <p:cNvSpPr txBox="1"/>
          <p:nvPr/>
        </p:nvSpPr>
        <p:spPr>
          <a:xfrm>
            <a:off x="8113715" y="2976714"/>
            <a:ext cx="432391" cy="398185"/>
          </a:xfrm>
          <a:prstGeom prst="rect">
            <a:avLst/>
          </a:prstGeom>
          <a:noFill/>
        </p:spPr>
        <p:txBody>
          <a:bodyPr wrap="square" rtlCol="0">
            <a:spAutoFit/>
          </a:bodyPr>
          <a:lstStyle/>
          <a:p>
            <a:endParaRPr lang="de-DE" dirty="0"/>
          </a:p>
        </p:txBody>
      </p:sp>
      <p:sp>
        <p:nvSpPr>
          <p:cNvPr id="26" name="Textfeld 25">
            <a:hlinkClick r:id="rId6" action="ppaction://hlinksldjump"/>
            <a:extLst>
              <a:ext uri="{FF2B5EF4-FFF2-40B4-BE49-F238E27FC236}">
                <a16:creationId xmlns:a16="http://schemas.microsoft.com/office/drawing/2014/main" id="{9165FE21-E2B4-4310-9D45-121D046C5489}"/>
              </a:ext>
            </a:extLst>
          </p:cNvPr>
          <p:cNvSpPr txBox="1"/>
          <p:nvPr/>
        </p:nvSpPr>
        <p:spPr>
          <a:xfrm>
            <a:off x="8113716" y="3606543"/>
            <a:ext cx="432391" cy="398185"/>
          </a:xfrm>
          <a:prstGeom prst="rect">
            <a:avLst/>
          </a:prstGeom>
          <a:noFill/>
        </p:spPr>
        <p:txBody>
          <a:bodyPr wrap="square" rtlCol="0">
            <a:spAutoFit/>
          </a:bodyPr>
          <a:lstStyle/>
          <a:p>
            <a:endParaRPr lang="de-DE" dirty="0"/>
          </a:p>
        </p:txBody>
      </p:sp>
      <p:sp>
        <p:nvSpPr>
          <p:cNvPr id="27" name="Textfeld 26">
            <a:hlinkClick r:id="rId7" action="ppaction://hlinksldjump"/>
            <a:extLst>
              <a:ext uri="{FF2B5EF4-FFF2-40B4-BE49-F238E27FC236}">
                <a16:creationId xmlns:a16="http://schemas.microsoft.com/office/drawing/2014/main" id="{03759B60-0058-41D6-A81B-2655BB3CFD69}"/>
              </a:ext>
            </a:extLst>
          </p:cNvPr>
          <p:cNvSpPr txBox="1"/>
          <p:nvPr/>
        </p:nvSpPr>
        <p:spPr>
          <a:xfrm>
            <a:off x="8125837" y="4255233"/>
            <a:ext cx="432391" cy="398185"/>
          </a:xfrm>
          <a:prstGeom prst="rect">
            <a:avLst/>
          </a:prstGeom>
          <a:noFill/>
        </p:spPr>
        <p:txBody>
          <a:bodyPr wrap="square" rtlCol="0">
            <a:spAutoFit/>
          </a:bodyPr>
          <a:lstStyle/>
          <a:p>
            <a:endParaRPr lang="de-DE" dirty="0"/>
          </a:p>
        </p:txBody>
      </p:sp>
      <p:sp>
        <p:nvSpPr>
          <p:cNvPr id="28" name="Textfeld 27">
            <a:hlinkClick r:id="rId7" action="ppaction://hlinksldjump"/>
            <a:extLst>
              <a:ext uri="{FF2B5EF4-FFF2-40B4-BE49-F238E27FC236}">
                <a16:creationId xmlns:a16="http://schemas.microsoft.com/office/drawing/2014/main" id="{9E009526-8682-44F2-A84A-06EF8DF21003}"/>
              </a:ext>
            </a:extLst>
          </p:cNvPr>
          <p:cNvSpPr txBox="1"/>
          <p:nvPr/>
        </p:nvSpPr>
        <p:spPr>
          <a:xfrm>
            <a:off x="8121458" y="4883902"/>
            <a:ext cx="432391" cy="398185"/>
          </a:xfrm>
          <a:prstGeom prst="rect">
            <a:avLst/>
          </a:prstGeom>
          <a:noFill/>
        </p:spPr>
        <p:txBody>
          <a:bodyPr wrap="square" rtlCol="0">
            <a:spAutoFit/>
          </a:bodyPr>
          <a:lstStyle/>
          <a:p>
            <a:endParaRPr lang="de-DE" dirty="0"/>
          </a:p>
        </p:txBody>
      </p:sp>
      <p:sp>
        <p:nvSpPr>
          <p:cNvPr id="29" name="Textfeld 28">
            <a:hlinkClick r:id="rId8" action="ppaction://hlinksldjump"/>
            <a:extLst>
              <a:ext uri="{FF2B5EF4-FFF2-40B4-BE49-F238E27FC236}">
                <a16:creationId xmlns:a16="http://schemas.microsoft.com/office/drawing/2014/main" id="{AA1F1BC5-65AA-4F40-B3BA-8198853884ED}"/>
              </a:ext>
            </a:extLst>
          </p:cNvPr>
          <p:cNvSpPr txBox="1"/>
          <p:nvPr/>
        </p:nvSpPr>
        <p:spPr>
          <a:xfrm>
            <a:off x="8121458" y="5538301"/>
            <a:ext cx="432391" cy="398185"/>
          </a:xfrm>
          <a:prstGeom prst="rect">
            <a:avLst/>
          </a:prstGeom>
          <a:noFill/>
        </p:spPr>
        <p:txBody>
          <a:bodyPr wrap="square" rtlCol="0">
            <a:spAutoFit/>
          </a:bodyPr>
          <a:lstStyle/>
          <a:p>
            <a:endParaRPr lang="de-DE" dirty="0"/>
          </a:p>
        </p:txBody>
      </p:sp>
      <p:pic>
        <p:nvPicPr>
          <p:cNvPr id="31"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13704" y="3500615"/>
            <a:ext cx="1005009" cy="599763"/>
          </a:xfrm>
          <a:prstGeom prst="rect">
            <a:avLst/>
          </a:prstGeom>
        </p:spPr>
      </p:pic>
    </p:spTree>
    <p:extLst>
      <p:ext uri="{BB962C8B-B14F-4D97-AF65-F5344CB8AC3E}">
        <p14:creationId xmlns:p14="http://schemas.microsoft.com/office/powerpoint/2010/main" val="21231228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175</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016000" y="2717357"/>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3425423"/>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11" name="Textfeld 10"/>
          <p:cNvSpPr txBox="1">
            <a:spLocks noChangeArrowheads="1"/>
          </p:cNvSpPr>
          <p:nvPr/>
        </p:nvSpPr>
        <p:spPr bwMode="auto">
          <a:xfrm>
            <a:off x="1757549" y="1579950"/>
            <a:ext cx="7794480" cy="20927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endParaRPr lang="de-DE" dirty="0">
              <a:effectLst/>
              <a:ea typeface="Calibri" charset="0"/>
              <a:cs typeface="Times New Roman" charset="0"/>
            </a:endParaRPr>
          </a:p>
          <a:p>
            <a:pPr algn="ctr">
              <a:spcBef>
                <a:spcPts val="600"/>
              </a:spcBef>
              <a:spcAft>
                <a:spcPts val="600"/>
              </a:spcAft>
            </a:pPr>
            <a:r>
              <a:rPr lang="de-DE" sz="2000" dirty="0">
                <a:effectLst/>
                <a:ea typeface="Calibri" charset="0"/>
                <a:cs typeface="Times New Roman" charset="0"/>
              </a:rPr>
              <a:t>Welche Aufgabe hast du in der individuellen Übungsphase bearbeitet?</a:t>
            </a:r>
          </a:p>
          <a:p>
            <a:pPr algn="ctr">
              <a:spcBef>
                <a:spcPts val="600"/>
              </a:spcBef>
              <a:spcAft>
                <a:spcPts val="600"/>
              </a:spcAft>
            </a:pPr>
            <a:r>
              <a:rPr lang="de-DE" sz="2000" dirty="0">
                <a:ea typeface="Calibri" charset="0"/>
                <a:cs typeface="Times New Roman" charset="0"/>
              </a:rPr>
              <a:t>___________________________________________________________</a:t>
            </a:r>
            <a:r>
              <a:rPr lang="de-DE" sz="2000" dirty="0">
                <a:effectLst/>
                <a:ea typeface="Calibri" charset="0"/>
                <a:cs typeface="Times New Roman" charset="0"/>
              </a:rPr>
              <a:t> </a:t>
            </a:r>
          </a:p>
        </p:txBody>
      </p:sp>
      <p:pic>
        <p:nvPicPr>
          <p:cNvPr id="14" name="Grafik 13">
            <a:extLst>
              <a:ext uri="{FF2B5EF4-FFF2-40B4-BE49-F238E27FC236}">
                <a16:creationId xmlns:a16="http://schemas.microsoft.com/office/drawing/2014/main" id="{570B14DD-CD73-4E84-9E3F-FADE71B819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0261" y="609819"/>
            <a:ext cx="715739" cy="678426"/>
          </a:xfrm>
          <a:prstGeom prst="rect">
            <a:avLst/>
          </a:prstGeom>
        </p:spPr>
      </p:pic>
      <p:sp>
        <p:nvSpPr>
          <p:cNvPr id="12" name="Textfeld 232">
            <a:extLst>
              <a:ext uri="{FF2B5EF4-FFF2-40B4-BE49-F238E27FC236}">
                <a16:creationId xmlns:a16="http://schemas.microsoft.com/office/drawing/2014/main" id="{FF62F51F-09B8-45BA-90F3-A2CEF7D844C9}"/>
              </a:ext>
            </a:extLst>
          </p:cNvPr>
          <p:cNvSpPr txBox="1"/>
          <p:nvPr/>
        </p:nvSpPr>
        <p:spPr>
          <a:xfrm>
            <a:off x="3784922" y="609822"/>
            <a:ext cx="637765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7977461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176</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2209800" y="2717360"/>
            <a:ext cx="7660790" cy="252026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6000" b="1" dirty="0">
                <a:latin typeface="+mj-lt"/>
              </a:rPr>
              <a:t>Ionfix</a:t>
            </a:r>
            <a:endParaRPr lang="de-DE" sz="5400" b="1" dirty="0">
              <a:latin typeface="+mj-lt"/>
            </a:endParaRPr>
          </a:p>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9" name="Textfeld 232">
            <a:extLst>
              <a:ext uri="{FF2B5EF4-FFF2-40B4-BE49-F238E27FC236}">
                <a16:creationId xmlns:a16="http://schemas.microsoft.com/office/drawing/2014/main" id="{FF62F51F-09B8-45BA-90F3-A2CEF7D844C9}"/>
              </a:ext>
            </a:extLst>
          </p:cNvPr>
          <p:cNvSpPr txBox="1"/>
          <p:nvPr/>
        </p:nvSpPr>
        <p:spPr>
          <a:xfrm>
            <a:off x="4193552"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2" name="Grafik 11">
            <a:hlinkClick r:id="rId4" action="ppaction://hlinksldjump"/>
            <a:extLst>
              <a:ext uri="{FF2B5EF4-FFF2-40B4-BE49-F238E27FC236}">
                <a16:creationId xmlns:a16="http://schemas.microsoft.com/office/drawing/2014/main" id="{275AF343-9AFF-4E81-943D-6D8F5557BFC5}"/>
              </a:ext>
            </a:extLst>
          </p:cNvPr>
          <p:cNvPicPr>
            <a:picLocks noChangeAspect="1"/>
          </p:cNvPicPr>
          <p:nvPr/>
        </p:nvPicPr>
        <p:blipFill>
          <a:blip r:embed="rId5"/>
          <a:stretch>
            <a:fillRect/>
          </a:stretch>
        </p:blipFill>
        <p:spPr>
          <a:xfrm>
            <a:off x="11074077" y="5096163"/>
            <a:ext cx="704536" cy="914219"/>
          </a:xfrm>
          <a:prstGeom prst="rect">
            <a:avLst/>
          </a:prstGeom>
        </p:spPr>
      </p:pic>
      <p:pic>
        <p:nvPicPr>
          <p:cNvPr id="11" name="Grafik 10">
            <a:extLst>
              <a:ext uri="{FF2B5EF4-FFF2-40B4-BE49-F238E27FC236}">
                <a16:creationId xmlns:a16="http://schemas.microsoft.com/office/drawing/2014/main" id="{8CD2B504-BB3B-41B5-B5BB-301ABB59ADCE}"/>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776730" y="4165970"/>
            <a:ext cx="433070" cy="445135"/>
          </a:xfrm>
          <a:prstGeom prst="rect">
            <a:avLst/>
          </a:prstGeom>
          <a:noFill/>
        </p:spPr>
      </p:pic>
      <p:sp>
        <p:nvSpPr>
          <p:cNvPr id="13" name="Textfeld 12">
            <a:extLst>
              <a:ext uri="{FF2B5EF4-FFF2-40B4-BE49-F238E27FC236}">
                <a16:creationId xmlns:a16="http://schemas.microsoft.com/office/drawing/2014/main" id="{8079E0B4-EDA4-4EF8-A542-45DB6B39BCC8}"/>
              </a:ext>
            </a:extLst>
          </p:cNvPr>
          <p:cNvSpPr txBox="1"/>
          <p:nvPr/>
        </p:nvSpPr>
        <p:spPr>
          <a:xfrm>
            <a:off x="2277571" y="4039869"/>
            <a:ext cx="8257613" cy="646331"/>
          </a:xfrm>
          <a:prstGeom prst="rect">
            <a:avLst/>
          </a:prstGeom>
          <a:noFill/>
        </p:spPr>
        <p:txBody>
          <a:bodyPr wrap="square">
            <a:spAutoFit/>
          </a:bodyPr>
          <a:lstStyle/>
          <a:p>
            <a:pPr algn="just">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Setze dir das Ziel, Salze chemisch richtig benennen und Verhältnisformeln für Ionenverbindungen aufstellen zu können. </a:t>
            </a:r>
          </a:p>
        </p:txBody>
      </p:sp>
    </p:spTree>
    <p:extLst>
      <p:ext uri="{BB962C8B-B14F-4D97-AF65-F5344CB8AC3E}">
        <p14:creationId xmlns:p14="http://schemas.microsoft.com/office/powerpoint/2010/main" val="20686569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2000" b="1" dirty="0">
                <a:latin typeface="+mn-lt"/>
              </a:rPr>
              <a:t>Aufgabe 1: </a:t>
            </a:r>
            <a:r>
              <a:rPr lang="de-DE" sz="2000" dirty="0">
                <a:latin typeface="+mn-lt"/>
              </a:rPr>
              <a:t>Lest euch noch einmal das AB 2 „Ionen im richtigen Verhältnis“ durch. </a:t>
            </a:r>
          </a:p>
          <a:p>
            <a:pPr marL="0" indent="0">
              <a:lnSpc>
                <a:spcPct val="100000"/>
              </a:lnSpc>
              <a:spcBef>
                <a:spcPts val="600"/>
              </a:spcBef>
              <a:spcAft>
                <a:spcPts val="600"/>
              </a:spcAft>
              <a:buNone/>
            </a:pPr>
            <a:r>
              <a:rPr lang="de-DE" sz="2000" b="1" dirty="0">
                <a:latin typeface="+mn-lt"/>
              </a:rPr>
              <a:t>Aufgabe 2: </a:t>
            </a:r>
            <a:r>
              <a:rPr lang="de-DE" sz="2000" dirty="0">
                <a:latin typeface="+mn-lt"/>
              </a:rPr>
              <a:t>Erklärt euch gegenseitig, wie man Ionenverbindungen benennt und wie die Verhältnisformeln aufgestellt werden.</a:t>
            </a:r>
          </a:p>
          <a:p>
            <a:pPr marL="0" lvl="0" indent="0">
              <a:lnSpc>
                <a:spcPct val="100000"/>
              </a:lnSpc>
              <a:spcBef>
                <a:spcPts val="600"/>
              </a:spcBef>
              <a:spcAft>
                <a:spcPts val="600"/>
              </a:spcAft>
              <a:buNone/>
            </a:pPr>
            <a:r>
              <a:rPr lang="de-DE" sz="2000" b="1" dirty="0">
                <a:latin typeface="+mn-lt"/>
              </a:rPr>
              <a:t>Aufgabe 3: </a:t>
            </a:r>
            <a:r>
              <a:rPr lang="de-DE" sz="2000" dirty="0">
                <a:latin typeface="+mn-lt"/>
              </a:rPr>
              <a:t>Lest die Spielregeln zum Spiel </a:t>
            </a:r>
            <a:r>
              <a:rPr lang="de-DE" sz="2000" i="1" dirty="0">
                <a:latin typeface="+mn-lt"/>
              </a:rPr>
              <a:t>Ionfix</a:t>
            </a:r>
            <a:r>
              <a:rPr lang="de-DE" sz="2000" dirty="0">
                <a:latin typeface="+mn-lt"/>
              </a:rPr>
              <a:t> aufmerksam durch und spielt das Spiel solange, bis ein Spieler oder eine Spielerin keine Karten mehr hat</a:t>
            </a:r>
            <a:r>
              <a:rPr lang="de-DE" sz="2000" dirty="0" smtClean="0">
                <a:latin typeface="+mn-lt"/>
              </a:rPr>
              <a:t>.</a:t>
            </a:r>
          </a:p>
          <a:p>
            <a:pPr marL="0" indent="0">
              <a:lnSpc>
                <a:spcPct val="100000"/>
              </a:lnSpc>
              <a:spcBef>
                <a:spcPts val="600"/>
              </a:spcBef>
              <a:spcAft>
                <a:spcPts val="600"/>
              </a:spcAft>
              <a:buNone/>
            </a:pPr>
            <a:r>
              <a:rPr lang="de-DE" sz="2000" b="1" dirty="0">
                <a:latin typeface="+mn-lt"/>
              </a:rPr>
              <a:t>Aufgabe 4: </a:t>
            </a:r>
            <a:r>
              <a:rPr lang="de-DE" sz="2000" dirty="0">
                <a:latin typeface="+mn-lt"/>
              </a:rPr>
              <a:t>Notiert euch die Ergebnisse eures Spiels in der Tabelle.</a:t>
            </a:r>
          </a:p>
          <a:p>
            <a:pPr marL="0" lvl="0" indent="0">
              <a:lnSpc>
                <a:spcPct val="100000"/>
              </a:lnSpc>
              <a:spcBef>
                <a:spcPts val="600"/>
              </a:spcBef>
              <a:spcAft>
                <a:spcPts val="600"/>
              </a:spcAft>
              <a:buNone/>
            </a:pPr>
            <a:endParaRPr lang="de-DE" sz="20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177</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54985" y="620323"/>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20"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Tree>
    <p:extLst>
      <p:ext uri="{BB962C8B-B14F-4D97-AF65-F5344CB8AC3E}">
        <p14:creationId xmlns:p14="http://schemas.microsoft.com/office/powerpoint/2010/main" val="142954133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4851" y="1407392"/>
            <a:ext cx="11126131" cy="4704650"/>
          </a:xfrm>
        </p:spPr>
        <p:txBody>
          <a:bodyPr>
            <a:noAutofit/>
          </a:bodyPr>
          <a:lstStyle/>
          <a:p>
            <a:pPr marL="0" indent="0" algn="ctr">
              <a:lnSpc>
                <a:spcPct val="100000"/>
              </a:lnSpc>
              <a:spcBef>
                <a:spcPts val="300"/>
              </a:spcBef>
              <a:spcAft>
                <a:spcPts val="300"/>
              </a:spcAft>
              <a:buNone/>
            </a:pPr>
            <a:r>
              <a:rPr lang="de-DE" sz="1800" b="1" u="sng" dirty="0">
                <a:latin typeface="+mn-lt"/>
                <a:ea typeface="Calibri" charset="0"/>
                <a:cs typeface="Times New Roman" charset="0"/>
              </a:rPr>
              <a:t>Ionfix: Spielregeln  </a:t>
            </a:r>
            <a:r>
              <a:rPr lang="de-DE" sz="1600" u="sng" dirty="0">
                <a:latin typeface="+mn-lt"/>
                <a:ea typeface="Calibri" charset="0"/>
                <a:cs typeface="Times New Roman" charset="0"/>
              </a:rPr>
              <a:t>(maximal 4 Spieler)</a:t>
            </a:r>
            <a:endParaRPr lang="de-DE" sz="1600" dirty="0">
              <a:latin typeface="+mn-lt"/>
              <a:ea typeface="Calibri" charset="0"/>
              <a:cs typeface="Times New Roman" charset="0"/>
            </a:endParaRPr>
          </a:p>
          <a:p>
            <a:pPr marL="0" indent="0" algn="just">
              <a:lnSpc>
                <a:spcPct val="100000"/>
              </a:lnSpc>
              <a:spcBef>
                <a:spcPts val="300"/>
              </a:spcBef>
              <a:spcAft>
                <a:spcPts val="300"/>
              </a:spcAft>
              <a:buNone/>
            </a:pPr>
            <a:r>
              <a:rPr lang="de-DE" sz="1800" b="1" dirty="0">
                <a:latin typeface="+mn-lt"/>
                <a:ea typeface="Calibri" charset="0"/>
                <a:cs typeface="Times New Roman" charset="0"/>
              </a:rPr>
              <a:t>Ablauf</a:t>
            </a:r>
            <a:endParaRPr lang="de-DE" sz="1800" dirty="0">
              <a:latin typeface="+mn-lt"/>
              <a:ea typeface="Calibri" charset="0"/>
              <a:cs typeface="Times New Roman" charset="0"/>
            </a:endParaRPr>
          </a:p>
          <a:p>
            <a:pPr marL="0" indent="0" algn="just">
              <a:lnSpc>
                <a:spcPct val="100000"/>
              </a:lnSpc>
              <a:spcBef>
                <a:spcPts val="300"/>
              </a:spcBef>
              <a:spcAft>
                <a:spcPts val="300"/>
              </a:spcAft>
              <a:buNone/>
            </a:pPr>
            <a:r>
              <a:rPr lang="de-DE" sz="1800" dirty="0">
                <a:latin typeface="+mn-lt"/>
                <a:ea typeface="Calibri" charset="0"/>
                <a:cs typeface="Times New Roman" charset="0"/>
              </a:rPr>
              <a:t>Jeder Spieler </a:t>
            </a:r>
            <a:r>
              <a:rPr lang="de-DE" sz="1800" dirty="0" smtClean="0">
                <a:latin typeface="+mn-lt"/>
                <a:ea typeface="Calibri" charset="0"/>
                <a:cs typeface="Times New Roman" charset="0"/>
              </a:rPr>
              <a:t>/ jede Spielerin erhält </a:t>
            </a:r>
            <a:r>
              <a:rPr lang="de-DE" sz="1800" dirty="0">
                <a:latin typeface="+mn-lt"/>
                <a:ea typeface="Calibri" charset="0"/>
                <a:cs typeface="Times New Roman" charset="0"/>
              </a:rPr>
              <a:t>6 Karten. Die restlichen Karten bilden den Ziehstapel. Von diesem wird die oberste Karte aufgedeckt. </a:t>
            </a:r>
          </a:p>
          <a:p>
            <a:pPr marL="0" indent="0" algn="just">
              <a:lnSpc>
                <a:spcPct val="100000"/>
              </a:lnSpc>
              <a:spcBef>
                <a:spcPts val="300"/>
              </a:spcBef>
              <a:spcAft>
                <a:spcPts val="300"/>
              </a:spcAft>
              <a:buNone/>
            </a:pPr>
            <a:r>
              <a:rPr lang="de-DE" sz="1800" dirty="0">
                <a:latin typeface="+mn-lt"/>
                <a:ea typeface="Calibri" charset="0"/>
                <a:cs typeface="Times New Roman" charset="0"/>
              </a:rPr>
              <a:t>Der linke Nachbar </a:t>
            </a:r>
            <a:r>
              <a:rPr lang="de-DE" sz="1800" dirty="0" smtClean="0">
                <a:latin typeface="+mn-lt"/>
                <a:ea typeface="Calibri" charset="0"/>
                <a:cs typeface="Times New Roman" charset="0"/>
              </a:rPr>
              <a:t>bzw. die linke Nachbarin des Gebenden </a:t>
            </a:r>
            <a:r>
              <a:rPr lang="de-DE" sz="1800" dirty="0">
                <a:latin typeface="+mn-lt"/>
                <a:ea typeface="Calibri" charset="0"/>
                <a:cs typeface="Times New Roman" charset="0"/>
              </a:rPr>
              <a:t>beginnt mit dem Ablegen, indem </a:t>
            </a:r>
            <a:r>
              <a:rPr lang="de-DE" sz="1800" dirty="0" smtClean="0">
                <a:latin typeface="+mn-lt"/>
                <a:ea typeface="Calibri" charset="0"/>
                <a:cs typeface="Times New Roman" charset="0"/>
              </a:rPr>
              <a:t>eine </a:t>
            </a:r>
            <a:r>
              <a:rPr lang="de-DE" sz="1800" dirty="0">
                <a:latin typeface="+mn-lt"/>
                <a:ea typeface="Calibri" charset="0"/>
                <a:cs typeface="Times New Roman" charset="0"/>
              </a:rPr>
              <a:t>passende Karte auf den Ablagestapel </a:t>
            </a:r>
            <a:r>
              <a:rPr lang="de-DE" sz="1800" dirty="0" smtClean="0">
                <a:latin typeface="+mn-lt"/>
                <a:ea typeface="Calibri" charset="0"/>
                <a:cs typeface="Times New Roman" charset="0"/>
              </a:rPr>
              <a:t>gelegt wird. </a:t>
            </a:r>
            <a:r>
              <a:rPr lang="de-DE" sz="1800" dirty="0">
                <a:latin typeface="+mn-lt"/>
                <a:ea typeface="Calibri" charset="0"/>
                <a:cs typeface="Times New Roman" charset="0"/>
              </a:rPr>
              <a:t>Ist das Ablegen nicht möglich, muss eine Karte gezogen werden. Beim Ablegen einer Spielkarte muss der Spieler </a:t>
            </a:r>
            <a:r>
              <a:rPr lang="de-DE" sz="1800" dirty="0" smtClean="0">
                <a:latin typeface="+mn-lt"/>
                <a:ea typeface="Calibri" charset="0"/>
                <a:cs typeface="Times New Roman" charset="0"/>
              </a:rPr>
              <a:t>oder die Spielerin den </a:t>
            </a:r>
            <a:r>
              <a:rPr lang="de-DE" sz="1800" dirty="0">
                <a:latin typeface="+mn-lt"/>
                <a:ea typeface="Calibri" charset="0"/>
                <a:cs typeface="Times New Roman" charset="0"/>
              </a:rPr>
              <a:t>Namen der Verbindung und das Ionenverhältnis nennen. Hierbei müssen also die passenden Indices (violette Fragezeichen) genannt werden, und der Spieler </a:t>
            </a:r>
            <a:r>
              <a:rPr lang="de-DE" sz="1800" dirty="0" smtClean="0">
                <a:latin typeface="+mn-lt"/>
                <a:ea typeface="Calibri" charset="0"/>
                <a:cs typeface="Times New Roman" charset="0"/>
              </a:rPr>
              <a:t>/ die Spielerin entscheidet</a:t>
            </a:r>
            <a:r>
              <a:rPr lang="de-DE" sz="1800" dirty="0">
                <a:latin typeface="+mn-lt"/>
                <a:ea typeface="Calibri" charset="0"/>
                <a:cs typeface="Times New Roman" charset="0"/>
              </a:rPr>
              <a:t>, ob die violetten Klammern wegfallen. Benennt ein Spieler eine Verbindung falsch, muss er eine Strafkarte ziehen.</a:t>
            </a:r>
          </a:p>
          <a:p>
            <a:pPr marL="0" indent="0" algn="just">
              <a:lnSpc>
                <a:spcPct val="100000"/>
              </a:lnSpc>
              <a:spcBef>
                <a:spcPts val="300"/>
              </a:spcBef>
              <a:spcAft>
                <a:spcPts val="300"/>
              </a:spcAft>
              <a:buNone/>
            </a:pPr>
            <a:r>
              <a:rPr lang="de-DE" sz="1800" i="1" dirty="0">
                <a:latin typeface="+mn-lt"/>
                <a:ea typeface="Calibri" charset="0"/>
                <a:cs typeface="Times New Roman" charset="0"/>
              </a:rPr>
              <a:t>Wann darf ich ablegen?</a:t>
            </a:r>
            <a:endParaRPr lang="de-DE" sz="1800" dirty="0">
              <a:latin typeface="+mn-lt"/>
              <a:ea typeface="Calibri" charset="0"/>
              <a:cs typeface="Times New Roman" charset="0"/>
            </a:endParaRPr>
          </a:p>
          <a:p>
            <a:pPr marL="0" indent="0" algn="just">
              <a:lnSpc>
                <a:spcPct val="100000"/>
              </a:lnSpc>
              <a:spcBef>
                <a:spcPts val="300"/>
              </a:spcBef>
              <a:spcAft>
                <a:spcPts val="300"/>
              </a:spcAft>
              <a:buNone/>
            </a:pPr>
            <a:r>
              <a:rPr lang="de-DE" sz="1800" dirty="0">
                <a:latin typeface="+mn-lt"/>
                <a:ea typeface="Calibri" charset="0"/>
                <a:cs typeface="Times New Roman" charset="0"/>
              </a:rPr>
              <a:t>Der Spieler </a:t>
            </a:r>
            <a:r>
              <a:rPr lang="de-DE" sz="1800" dirty="0" smtClean="0">
                <a:latin typeface="+mn-lt"/>
                <a:ea typeface="Calibri" charset="0"/>
                <a:cs typeface="Times New Roman" charset="0"/>
              </a:rPr>
              <a:t>oder die Spielerin darf </a:t>
            </a:r>
            <a:r>
              <a:rPr lang="de-DE" sz="1800" dirty="0">
                <a:latin typeface="+mn-lt"/>
                <a:ea typeface="Calibri" charset="0"/>
                <a:cs typeface="Times New Roman" charset="0"/>
              </a:rPr>
              <a:t>nur eine Karte ablegen, die entweder das identische Anion oder das identische Kation der aufliegenden Karte aufweist. Die Farben der Karten werden durch das jeweilige Kation bestimmt.</a:t>
            </a:r>
          </a:p>
          <a:p>
            <a:pPr marL="0" indent="0" algn="just">
              <a:lnSpc>
                <a:spcPct val="100000"/>
              </a:lnSpc>
              <a:spcBef>
                <a:spcPts val="300"/>
              </a:spcBef>
              <a:spcAft>
                <a:spcPts val="300"/>
              </a:spcAft>
              <a:buNone/>
            </a:pPr>
            <a:r>
              <a:rPr lang="de-DE" sz="1800" dirty="0" smtClean="0">
                <a:latin typeface="+mn-lt"/>
                <a:ea typeface="Calibri" charset="0"/>
                <a:cs typeface="Times New Roman" charset="0"/>
              </a:rPr>
              <a:t>Beispiel: Es </a:t>
            </a:r>
            <a:r>
              <a:rPr lang="de-DE" sz="1800" dirty="0">
                <a:latin typeface="+mn-lt"/>
                <a:ea typeface="Calibri" charset="0"/>
                <a:cs typeface="Times New Roman" charset="0"/>
              </a:rPr>
              <a:t>liegt </a:t>
            </a:r>
            <a:r>
              <a:rPr lang="de-DE" sz="1800" dirty="0" smtClean="0">
                <a:latin typeface="+mn-lt"/>
                <a:ea typeface="Calibri" charset="0"/>
                <a:cs typeface="Times New Roman" charset="0"/>
              </a:rPr>
              <a:t>eine Natriumchlorid </a:t>
            </a:r>
            <a:r>
              <a:rPr lang="de-DE" sz="1800" dirty="0">
                <a:latin typeface="+mn-lt"/>
                <a:ea typeface="Calibri" charset="0"/>
                <a:cs typeface="Times New Roman" charset="0"/>
              </a:rPr>
              <a:t>(NaCl</a:t>
            </a:r>
            <a:r>
              <a:rPr lang="de-DE" sz="1800" dirty="0" smtClean="0">
                <a:latin typeface="+mn-lt"/>
                <a:ea typeface="Calibri" charset="0"/>
                <a:cs typeface="Times New Roman" charset="0"/>
              </a:rPr>
              <a:t>)-Karte aus. Die </a:t>
            </a:r>
            <a:r>
              <a:rPr lang="de-DE" sz="1800" dirty="0">
                <a:latin typeface="+mn-lt"/>
                <a:ea typeface="Calibri" charset="0"/>
                <a:cs typeface="Times New Roman" charset="0"/>
              </a:rPr>
              <a:t>folgende </a:t>
            </a:r>
            <a:r>
              <a:rPr lang="de-DE" sz="1800" dirty="0" smtClean="0">
                <a:latin typeface="+mn-lt"/>
                <a:ea typeface="Calibri" charset="0"/>
                <a:cs typeface="Times New Roman" charset="0"/>
              </a:rPr>
              <a:t>Person </a:t>
            </a:r>
            <a:r>
              <a:rPr lang="de-DE" sz="1800" dirty="0">
                <a:latin typeface="+mn-lt"/>
                <a:ea typeface="Calibri" charset="0"/>
                <a:cs typeface="Times New Roman" charset="0"/>
              </a:rPr>
              <a:t>kann entweder eine andere Natrium-Komponentenkarte, z. B. Natriumhydroxid (</a:t>
            </a:r>
            <a:r>
              <a:rPr lang="de-DE" sz="1800" dirty="0" err="1">
                <a:latin typeface="+mn-lt"/>
                <a:ea typeface="Calibri" charset="0"/>
                <a:cs typeface="Times New Roman" charset="0"/>
              </a:rPr>
              <a:t>NaOH</a:t>
            </a:r>
            <a:r>
              <a:rPr lang="de-DE" sz="1800" dirty="0" smtClean="0">
                <a:latin typeface="+mn-lt"/>
                <a:ea typeface="Calibri" charset="0"/>
                <a:cs typeface="Times New Roman" charset="0"/>
              </a:rPr>
              <a:t>), </a:t>
            </a:r>
            <a:r>
              <a:rPr lang="de-DE" sz="1800" dirty="0">
                <a:latin typeface="+mn-lt"/>
                <a:ea typeface="Calibri" charset="0"/>
                <a:cs typeface="Times New Roman" charset="0"/>
              </a:rPr>
              <a:t>oder eine andere Chlorid- Komponentenkarte ablegen. </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178</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68945" y="579300"/>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20"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Tree>
    <p:extLst>
      <p:ext uri="{BB962C8B-B14F-4D97-AF65-F5344CB8AC3E}">
        <p14:creationId xmlns:p14="http://schemas.microsoft.com/office/powerpoint/2010/main" val="149240150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lvl="0" indent="0">
              <a:lnSpc>
                <a:spcPct val="100000"/>
              </a:lnSpc>
              <a:spcBef>
                <a:spcPts val="600"/>
              </a:spcBef>
              <a:spcAft>
                <a:spcPts val="600"/>
              </a:spcAft>
              <a:buNone/>
            </a:pPr>
            <a:r>
              <a:rPr lang="de-DE" sz="1800" b="1" dirty="0">
                <a:latin typeface="+mn-lt"/>
              </a:rPr>
              <a:t>Aufgabe 4: </a:t>
            </a:r>
            <a:r>
              <a:rPr lang="de-DE" sz="1800" dirty="0">
                <a:latin typeface="+mn-lt"/>
              </a:rPr>
              <a:t>Notiert euch die Ergebnisse eures Spiels </a:t>
            </a:r>
            <a:r>
              <a:rPr lang="de-DE" sz="1800" dirty="0" smtClean="0">
                <a:latin typeface="+mn-lt"/>
              </a:rPr>
              <a:t>in der Tabelle.</a:t>
            </a: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179</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01649" y="600065"/>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20"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196613570"/>
              </p:ext>
            </p:extLst>
          </p:nvPr>
        </p:nvGraphicFramePr>
        <p:xfrm>
          <a:off x="1642460" y="1864592"/>
          <a:ext cx="8447837" cy="4268355"/>
        </p:xfrm>
        <a:graphic>
          <a:graphicData uri="http://schemas.openxmlformats.org/drawingml/2006/table">
            <a:tbl>
              <a:tblPr firstRow="1" firstCol="1" bandRow="1"/>
              <a:tblGrid>
                <a:gridCol w="3619099">
                  <a:extLst>
                    <a:ext uri="{9D8B030D-6E8A-4147-A177-3AD203B41FA5}">
                      <a16:colId xmlns:a16="http://schemas.microsoft.com/office/drawing/2014/main" val="20000"/>
                    </a:ext>
                  </a:extLst>
                </a:gridCol>
                <a:gridCol w="4828738">
                  <a:extLst>
                    <a:ext uri="{9D8B030D-6E8A-4147-A177-3AD203B41FA5}">
                      <a16:colId xmlns:a16="http://schemas.microsoft.com/office/drawing/2014/main" val="20001"/>
                    </a:ext>
                  </a:extLst>
                </a:gridCol>
              </a:tblGrid>
              <a:tr h="289926">
                <a:tc>
                  <a:txBody>
                    <a:bodyPr/>
                    <a:lstStyle/>
                    <a:p>
                      <a:pPr algn="ctr">
                        <a:spcAft>
                          <a:spcPts val="0"/>
                        </a:spcAft>
                      </a:pPr>
                      <a:r>
                        <a:rPr lang="de-DE" sz="1800" b="1" dirty="0">
                          <a:effectLst/>
                          <a:latin typeface="+mn-lt"/>
                          <a:ea typeface="Calibri" charset="0"/>
                          <a:cs typeface="Times New Roman" charset="0"/>
                        </a:rPr>
                        <a:t>Verhältnisformeln</a:t>
                      </a:r>
                      <a:endParaRPr lang="de-DE" sz="1800" dirty="0">
                        <a:effectLst/>
                        <a:latin typeface="+mn-lt"/>
                        <a:ea typeface="Calibri" charset="0"/>
                        <a:cs typeface="Times New Roman" charset="0"/>
                      </a:endParaRPr>
                    </a:p>
                  </a:txBody>
                  <a:tcPr marL="55986" marR="55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dirty="0">
                          <a:effectLst/>
                          <a:latin typeface="+mn-lt"/>
                          <a:ea typeface="Calibri" charset="0"/>
                          <a:cs typeface="Times New Roman" charset="0"/>
                        </a:rPr>
                        <a:t>Name der Ionenverbindung</a:t>
                      </a:r>
                      <a:endParaRPr lang="de-DE" sz="1800" dirty="0">
                        <a:effectLst/>
                        <a:latin typeface="+mn-lt"/>
                        <a:ea typeface="Calibri" charset="0"/>
                        <a:cs typeface="Times New Roman" charset="0"/>
                      </a:endParaRPr>
                    </a:p>
                  </a:txBody>
                  <a:tcPr marL="55986" marR="55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209391">
                <a:tc>
                  <a:txBody>
                    <a:bodyPr/>
                    <a:lstStyle/>
                    <a:p>
                      <a:pPr algn="just">
                        <a:spcAft>
                          <a:spcPts val="0"/>
                        </a:spcAft>
                      </a:pPr>
                      <a:r>
                        <a:rPr lang="de-DE" sz="1300" b="1" dirty="0">
                          <a:effectLst/>
                          <a:latin typeface="Arial" charset="0"/>
                          <a:ea typeface="Calibri" charset="0"/>
                          <a:cs typeface="Times New Roman" charset="0"/>
                        </a:rPr>
                        <a:t> </a:t>
                      </a:r>
                      <a:endParaRPr lang="de-DE" sz="900" dirty="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dirty="0">
                          <a:effectLst/>
                          <a:latin typeface="Arial" charset="0"/>
                          <a:ea typeface="Calibri" charset="0"/>
                          <a:cs typeface="Times New Roman" charset="0"/>
                        </a:rPr>
                        <a:t> </a:t>
                      </a:r>
                      <a:endParaRPr lang="de-DE" sz="900" dirty="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9391">
                <a:tc>
                  <a:txBody>
                    <a:bodyPr/>
                    <a:lstStyle/>
                    <a:p>
                      <a:pPr algn="just">
                        <a:spcAft>
                          <a:spcPts val="0"/>
                        </a:spcAft>
                      </a:pPr>
                      <a:r>
                        <a:rPr lang="de-DE" sz="1300" b="1">
                          <a:effectLst/>
                          <a:latin typeface="Arial" charset="0"/>
                          <a:ea typeface="Calibri" charset="0"/>
                          <a:cs typeface="Times New Roman" charset="0"/>
                        </a:rPr>
                        <a:t> </a:t>
                      </a:r>
                      <a:endParaRPr lang="de-DE" sz="90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300" b="1" dirty="0">
                          <a:effectLst/>
                          <a:latin typeface="Arial" charset="0"/>
                          <a:ea typeface="Calibri" charset="0"/>
                          <a:cs typeface="Times New Roman" charset="0"/>
                        </a:rPr>
                        <a:t> </a:t>
                      </a:r>
                      <a:endParaRPr lang="de-DE" sz="900" dirty="0">
                        <a:effectLst/>
                        <a:latin typeface="Arial" charset="0"/>
                        <a:ea typeface="Calibri" charset="0"/>
                        <a:cs typeface="Times New Roman" charset="0"/>
                      </a:endParaRPr>
                    </a:p>
                  </a:txBody>
                  <a:tcPr marL="55986" marR="55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11" name="Interaktive Schaltfläche: Anpassen 10">
            <a:hlinkClick r:id="rId4" action="ppaction://hlinksldjump" highlightClick="1"/>
          </p:cNvPr>
          <p:cNvSpPr/>
          <p:nvPr/>
        </p:nvSpPr>
        <p:spPr>
          <a:xfrm>
            <a:off x="11156151" y="5358337"/>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2" name="Bild 6">
            <a:extLst>
              <a:ext uri="{FF2B5EF4-FFF2-40B4-BE49-F238E27FC236}">
                <a16:creationId xmlns:a16="http://schemas.microsoft.com/office/drawing/2014/main" id="{3288C6BA-DCD3-4C1A-B760-2949CF320BC3}"/>
              </a:ext>
            </a:extLst>
          </p:cNvPr>
          <p:cNvPicPr/>
          <p:nvPr/>
        </p:nvPicPr>
        <p:blipFill>
          <a:blip r:embed="rId6" cstate="print">
            <a:grayscl/>
            <a:extLst>
              <a:ext uri="{28A0092B-C50C-407E-A947-70E740481C1C}">
                <a14:useLocalDpi xmlns:a14="http://schemas.microsoft.com/office/drawing/2010/main"/>
              </a:ext>
            </a:extLst>
          </a:blip>
          <a:srcRect/>
          <a:stretch>
            <a:fillRect/>
          </a:stretch>
        </p:blipFill>
        <p:spPr bwMode="auto">
          <a:xfrm>
            <a:off x="10236786" y="1999603"/>
            <a:ext cx="327660" cy="342900"/>
          </a:xfrm>
          <a:prstGeom prst="rect">
            <a:avLst/>
          </a:prstGeom>
          <a:noFill/>
          <a:ln w="9525">
            <a:noFill/>
            <a:miter lim="800000"/>
            <a:headEnd/>
            <a:tailEnd/>
          </a:ln>
        </p:spPr>
      </p:pic>
      <p:sp>
        <p:nvSpPr>
          <p:cNvPr id="13" name="Textfeld 2">
            <a:extLst>
              <a:ext uri="{FF2B5EF4-FFF2-40B4-BE49-F238E27FC236}">
                <a16:creationId xmlns:a16="http://schemas.microsoft.com/office/drawing/2014/main" id="{F4D8DE5B-8777-48E7-A951-1849DD6DF06F}"/>
              </a:ext>
            </a:extLst>
          </p:cNvPr>
          <p:cNvSpPr txBox="1">
            <a:spLocks noChangeArrowheads="1"/>
          </p:cNvSpPr>
          <p:nvPr/>
        </p:nvSpPr>
        <p:spPr bwMode="auto">
          <a:xfrm>
            <a:off x="10236786" y="2408182"/>
            <a:ext cx="1706744" cy="118980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de-DE" sz="1400" kern="1200" dirty="0">
                <a:solidFill>
                  <a:srgbClr val="000000"/>
                </a:solidFill>
                <a:effectLst/>
                <a:ea typeface="Calibri" panose="020F0502020204030204" pitchFamily="34" charset="0"/>
                <a:cs typeface="Calibri" panose="020F0502020204030204" pitchFamily="34" charset="0"/>
              </a:rPr>
              <a:t>Überprüfe anhand der Lösungen, ob Name und Verhältnisformel richtig sind</a:t>
            </a:r>
            <a:r>
              <a:rPr lang="de-DE" sz="11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de-DE" sz="1200" dirty="0">
              <a:effectLst/>
              <a:latin typeface="Times New Roman" panose="02020603050405020304" pitchFamily="18" charset="0"/>
              <a:ea typeface="Times New Roman" panose="02020603050405020304" pitchFamily="18" charset="0"/>
            </a:endParaRPr>
          </a:p>
          <a:p>
            <a:pPr algn="just">
              <a:spcAft>
                <a:spcPts val="80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4" name="Grafik 13">
            <a:extLst>
              <a:ext uri="{FF2B5EF4-FFF2-40B4-BE49-F238E27FC236}">
                <a16:creationId xmlns:a16="http://schemas.microsoft.com/office/drawing/2014/main" id="{361C9C5B-4C9B-4841-AED4-E64EF2427EE4}"/>
              </a:ext>
            </a:extLst>
          </p:cNvPr>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10236785" y="3739406"/>
            <a:ext cx="338455" cy="334010"/>
          </a:xfrm>
          <a:prstGeom prst="rect">
            <a:avLst/>
          </a:prstGeom>
          <a:noFill/>
        </p:spPr>
      </p:pic>
      <p:sp>
        <p:nvSpPr>
          <p:cNvPr id="15" name="Textfeld 2">
            <a:extLst>
              <a:ext uri="{FF2B5EF4-FFF2-40B4-BE49-F238E27FC236}">
                <a16:creationId xmlns:a16="http://schemas.microsoft.com/office/drawing/2014/main" id="{C6600FEB-F7B4-4C1A-BE16-8B546412FD21}"/>
              </a:ext>
            </a:extLst>
          </p:cNvPr>
          <p:cNvSpPr txBox="1">
            <a:spLocks noChangeArrowheads="1"/>
          </p:cNvSpPr>
          <p:nvPr/>
        </p:nvSpPr>
        <p:spPr bwMode="auto">
          <a:xfrm>
            <a:off x="10236785" y="4096791"/>
            <a:ext cx="1706743" cy="644691"/>
          </a:xfrm>
          <a:prstGeom prst="rect">
            <a:avLst/>
          </a:prstGeom>
          <a:noFill/>
          <a:ln w="9525">
            <a:noFill/>
            <a:miter lim="800000"/>
            <a:headEnd/>
            <a:tailEnd/>
          </a:ln>
        </p:spPr>
        <p:txBody>
          <a:bodyPr rot="0" vert="horz" wrap="square" lIns="91440" tIns="45720" rIns="91440" bIns="45720" anchor="t" anchorCtr="0">
            <a:noAutofit/>
          </a:bodyPr>
          <a:lstStyle/>
          <a:p>
            <a:r>
              <a:rPr lang="de-DE" sz="1400" dirty="0">
                <a:solidFill>
                  <a:srgbClr val="000000"/>
                </a:solidFill>
                <a:cs typeface="Calibri" panose="020F0502020204030204" pitchFamily="34" charset="0"/>
              </a:rPr>
              <a:t>Verbessere deine Fehler</a:t>
            </a:r>
            <a:r>
              <a:rPr lang="de-DE" sz="11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t>
            </a:r>
            <a:endParaRPr lang="de-DE" sz="1200" dirty="0">
              <a:effectLst/>
              <a:latin typeface="Times New Roman" panose="02020603050405020304" pitchFamily="18" charset="0"/>
              <a:ea typeface="Times New Roman" panose="02020603050405020304" pitchFamily="18" charset="0"/>
            </a:endParaRPr>
          </a:p>
          <a:p>
            <a:pPr algn="just">
              <a:spcAft>
                <a:spcPts val="80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9464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749416" y="2416541"/>
            <a:ext cx="10693168" cy="1754043"/>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Natrium reagiert mit Chlor</a:t>
            </a:r>
          </a:p>
          <a:p>
            <a:pPr algn="ctr"/>
            <a:r>
              <a:rPr lang="de-DE" sz="3200" b="1" dirty="0">
                <a:latin typeface="+mj-lt"/>
              </a:rPr>
              <a:t>Auswertung des Versuchs</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524000" y="4364081"/>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Arbeitsabschnitt 2</a:t>
            </a:r>
          </a:p>
        </p:txBody>
      </p:sp>
      <p:pic>
        <p:nvPicPr>
          <p:cNvPr id="10" name="Grafik 9">
            <a:hlinkClick r:id="rId2" action="ppaction://hlinksldjump"/>
            <a:extLst>
              <a:ext uri="{FF2B5EF4-FFF2-40B4-BE49-F238E27FC236}">
                <a16:creationId xmlns:a16="http://schemas.microsoft.com/office/drawing/2014/main" id="{CFA81FCB-DB13-4802-BC05-FC2BC4C5DC23}"/>
              </a:ext>
            </a:extLst>
          </p:cNvPr>
          <p:cNvPicPr>
            <a:picLocks noChangeAspect="1"/>
          </p:cNvPicPr>
          <p:nvPr/>
        </p:nvPicPr>
        <p:blipFill>
          <a:blip r:embed="rId3"/>
          <a:stretch>
            <a:fillRect/>
          </a:stretch>
        </p:blipFill>
        <p:spPr>
          <a:xfrm>
            <a:off x="10909691" y="5100171"/>
            <a:ext cx="704536" cy="914219"/>
          </a:xfrm>
          <a:prstGeom prst="rect">
            <a:avLst/>
          </a:prstGeom>
        </p:spPr>
      </p:pic>
    </p:spTree>
    <p:extLst>
      <p:ext uri="{BB962C8B-B14F-4D97-AF65-F5344CB8AC3E}">
        <p14:creationId xmlns:p14="http://schemas.microsoft.com/office/powerpoint/2010/main" val="138330403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180</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837432" cy="400110"/>
          </a:xfrm>
          <a:prstGeom prst="rect">
            <a:avLst/>
          </a:prstGeom>
          <a:noFill/>
        </p:spPr>
        <p:txBody>
          <a:bodyPr wrap="none" rtlCol="0">
            <a:spAutoFit/>
          </a:bodyPr>
          <a:lstStyle/>
          <a:p>
            <a:r>
              <a:rPr lang="de-DE" sz="2000" b="1" dirty="0"/>
              <a:t>Du bist nun fertig mit der Bearbeitung der Lernleiter. </a:t>
            </a:r>
          </a:p>
        </p:txBody>
      </p:sp>
      <p:sp>
        <p:nvSpPr>
          <p:cNvPr id="12" name="Textfeld 232">
            <a:extLst>
              <a:ext uri="{FF2B5EF4-FFF2-40B4-BE49-F238E27FC236}">
                <a16:creationId xmlns:a16="http://schemas.microsoft.com/office/drawing/2014/main" id="{FF62F51F-09B8-45BA-90F3-A2CEF7D844C9}"/>
              </a:ext>
            </a:extLst>
          </p:cNvPr>
          <p:cNvSpPr txBox="1"/>
          <p:nvPr/>
        </p:nvSpPr>
        <p:spPr>
          <a:xfrm>
            <a:off x="4387607"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8C8220F2-B006-45F2-B5B4-2AC6040D9540}"/>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202127815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181</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2166459" y="2724511"/>
            <a:ext cx="7660790" cy="252026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6000" b="1" dirty="0" smtClean="0">
                <a:latin typeface="+mj-lt"/>
              </a:rPr>
              <a:t>Leporello</a:t>
            </a:r>
            <a:endParaRPr lang="de-DE" sz="5400" b="1" dirty="0">
              <a:latin typeface="+mj-lt"/>
            </a:endParaRPr>
          </a:p>
          <a:p>
            <a:pPr algn="ctr"/>
            <a:endParaRPr lang="de-DE" sz="6000" b="1" dirty="0">
              <a:latin typeface="+mj-lt"/>
            </a:endParaRP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9" name="Textfeld 232">
            <a:extLst>
              <a:ext uri="{FF2B5EF4-FFF2-40B4-BE49-F238E27FC236}">
                <a16:creationId xmlns:a16="http://schemas.microsoft.com/office/drawing/2014/main" id="{FF62F51F-09B8-45BA-90F3-A2CEF7D844C9}"/>
              </a:ext>
            </a:extLst>
          </p:cNvPr>
          <p:cNvSpPr txBox="1"/>
          <p:nvPr/>
        </p:nvSpPr>
        <p:spPr>
          <a:xfrm>
            <a:off x="4359686"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53622" y="625931"/>
            <a:ext cx="744025" cy="573606"/>
          </a:xfrm>
          <a:prstGeom prst="rect">
            <a:avLst/>
          </a:prstGeom>
        </p:spPr>
      </p:pic>
      <p:pic>
        <p:nvPicPr>
          <p:cNvPr id="12" name="Grafik 11">
            <a:hlinkClick r:id="rId4" action="ppaction://hlinksldjump"/>
            <a:extLst>
              <a:ext uri="{FF2B5EF4-FFF2-40B4-BE49-F238E27FC236}">
                <a16:creationId xmlns:a16="http://schemas.microsoft.com/office/drawing/2014/main" id="{8B009964-88E1-4195-B46F-4340DC7F9EB6}"/>
              </a:ext>
            </a:extLst>
          </p:cNvPr>
          <p:cNvPicPr>
            <a:picLocks noChangeAspect="1"/>
          </p:cNvPicPr>
          <p:nvPr/>
        </p:nvPicPr>
        <p:blipFill>
          <a:blip r:embed="rId5"/>
          <a:stretch>
            <a:fillRect/>
          </a:stretch>
        </p:blipFill>
        <p:spPr>
          <a:xfrm>
            <a:off x="11074077" y="5096163"/>
            <a:ext cx="704536" cy="914219"/>
          </a:xfrm>
          <a:prstGeom prst="rect">
            <a:avLst/>
          </a:prstGeom>
        </p:spPr>
      </p:pic>
      <p:pic>
        <p:nvPicPr>
          <p:cNvPr id="6" name="Grafik 5">
            <a:extLst>
              <a:ext uri="{FF2B5EF4-FFF2-40B4-BE49-F238E27FC236}">
                <a16:creationId xmlns:a16="http://schemas.microsoft.com/office/drawing/2014/main" id="{AFFF9D90-3737-46E1-AA95-F7B84692A0EC}"/>
              </a:ext>
            </a:extLst>
          </p:cNvPr>
          <p:cNvPicPr>
            <a:picLocks noChangeAspect="1"/>
          </p:cNvPicPr>
          <p:nvPr/>
        </p:nvPicPr>
        <p:blipFill>
          <a:blip r:embed="rId6"/>
          <a:stretch>
            <a:fillRect/>
          </a:stretch>
        </p:blipFill>
        <p:spPr>
          <a:xfrm>
            <a:off x="1692162" y="4464320"/>
            <a:ext cx="438950" cy="445047"/>
          </a:xfrm>
          <a:prstGeom prst="rect">
            <a:avLst/>
          </a:prstGeom>
        </p:spPr>
      </p:pic>
      <p:sp>
        <p:nvSpPr>
          <p:cNvPr id="14" name="Textfeld 13">
            <a:extLst>
              <a:ext uri="{FF2B5EF4-FFF2-40B4-BE49-F238E27FC236}">
                <a16:creationId xmlns:a16="http://schemas.microsoft.com/office/drawing/2014/main" id="{2E4BC328-E275-41FF-9D48-CEB4EBD89734}"/>
              </a:ext>
            </a:extLst>
          </p:cNvPr>
          <p:cNvSpPr txBox="1"/>
          <p:nvPr/>
        </p:nvSpPr>
        <p:spPr>
          <a:xfrm>
            <a:off x="2258007" y="4316509"/>
            <a:ext cx="8578154" cy="1114408"/>
          </a:xfrm>
          <a:prstGeom prst="rect">
            <a:avLst/>
          </a:prstGeom>
          <a:noFill/>
        </p:spPr>
        <p:txBody>
          <a:bodyPr wrap="square">
            <a:spAutoFit/>
          </a:bodyPr>
          <a:lstStyle/>
          <a:p>
            <a:pPr>
              <a:lnSpc>
                <a:spcPct val="200000"/>
              </a:lnSpc>
              <a:spcAft>
                <a:spcPts val="8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Setze dir das Ziel zu verstehen, ________________________________________ __________________________________________________________________</a:t>
            </a:r>
          </a:p>
        </p:txBody>
      </p:sp>
    </p:spTree>
    <p:extLst>
      <p:ext uri="{BB962C8B-B14F-4D97-AF65-F5344CB8AC3E}">
        <p14:creationId xmlns:p14="http://schemas.microsoft.com/office/powerpoint/2010/main" val="19925667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dirty="0">
                <a:latin typeface="+mn-lt"/>
              </a:rPr>
              <a:t>Das Leporello besteht aus mehreren Karten. Auf der rechten Seite steht immer die Aufgabe und auf der linken Seite steht die Lösung der vorherigen Aufgabe. Dein Partner oder deine Partnerin und du beginnen mit der ersten Karte. Wenn ihr die Aufgabe beantwortet habt, holt ihr euch die nächste Karte mit der Lösung und der nächsten Aufgabe. Legt die Karte neben die erste Karte. Notiere dir hier </a:t>
            </a:r>
            <a:r>
              <a:rPr lang="de-DE" sz="1800" u="sng" dirty="0">
                <a:latin typeface="+mn-lt"/>
              </a:rPr>
              <a:t>deine</a:t>
            </a:r>
            <a:r>
              <a:rPr lang="de-DE" sz="1800" dirty="0">
                <a:latin typeface="+mn-lt"/>
              </a:rPr>
              <a:t> Lösungen, bevor ihr euch die Karte mit der Lösung holt.</a:t>
            </a:r>
          </a:p>
          <a:p>
            <a:pPr marL="0" indent="0">
              <a:lnSpc>
                <a:spcPct val="100000"/>
              </a:lnSpc>
              <a:spcBef>
                <a:spcPts val="600"/>
              </a:spcBef>
              <a:spcAft>
                <a:spcPts val="600"/>
              </a:spcAft>
              <a:buNone/>
            </a:pPr>
            <a:r>
              <a:rPr lang="de-DE" sz="1800" b="1" dirty="0">
                <a:latin typeface="+mn-lt"/>
              </a:rPr>
              <a:t>Aufgabe 1</a:t>
            </a:r>
            <a:r>
              <a:rPr lang="de-DE" sz="1800" dirty="0">
                <a:latin typeface="+mn-lt"/>
              </a:rPr>
              <a:t>:</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182</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31766" y="630718"/>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sp>
        <p:nvSpPr>
          <p:cNvPr id="11" name="Interaktive Schaltfläche: Anpassen 10">
            <a:hlinkClick r:id="rId4" action="ppaction://hlinksldjump" highlightClick="1"/>
          </p:cNvPr>
          <p:cNvSpPr/>
          <p:nvPr/>
        </p:nvSpPr>
        <p:spPr>
          <a:xfrm>
            <a:off x="11156151" y="5358337"/>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6" name="Tabelle 5"/>
          <p:cNvGraphicFramePr>
            <a:graphicFrameLocks noGrp="1"/>
          </p:cNvGraphicFramePr>
          <p:nvPr>
            <p:extLst>
              <p:ext uri="{D42A27DB-BD31-4B8C-83A1-F6EECF244321}">
                <p14:modId xmlns:p14="http://schemas.microsoft.com/office/powerpoint/2010/main" val="3836229623"/>
              </p:ext>
            </p:extLst>
          </p:nvPr>
        </p:nvGraphicFramePr>
        <p:xfrm>
          <a:off x="838199" y="3396504"/>
          <a:ext cx="10088301" cy="2263516"/>
        </p:xfrm>
        <a:graphic>
          <a:graphicData uri="http://schemas.openxmlformats.org/drawingml/2006/table">
            <a:tbl>
              <a:tblPr firstRow="1" firstCol="1" bandRow="1"/>
              <a:tblGrid>
                <a:gridCol w="803946">
                  <a:extLst>
                    <a:ext uri="{9D8B030D-6E8A-4147-A177-3AD203B41FA5}">
                      <a16:colId xmlns:a16="http://schemas.microsoft.com/office/drawing/2014/main" val="20000"/>
                    </a:ext>
                  </a:extLst>
                </a:gridCol>
                <a:gridCol w="4243545">
                  <a:extLst>
                    <a:ext uri="{9D8B030D-6E8A-4147-A177-3AD203B41FA5}">
                      <a16:colId xmlns:a16="http://schemas.microsoft.com/office/drawing/2014/main" val="20001"/>
                    </a:ext>
                  </a:extLst>
                </a:gridCol>
                <a:gridCol w="629127">
                  <a:extLst>
                    <a:ext uri="{9D8B030D-6E8A-4147-A177-3AD203B41FA5}">
                      <a16:colId xmlns:a16="http://schemas.microsoft.com/office/drawing/2014/main" val="20002"/>
                    </a:ext>
                  </a:extLst>
                </a:gridCol>
                <a:gridCol w="4411683">
                  <a:extLst>
                    <a:ext uri="{9D8B030D-6E8A-4147-A177-3AD203B41FA5}">
                      <a16:colId xmlns:a16="http://schemas.microsoft.com/office/drawing/2014/main" val="20003"/>
                    </a:ext>
                  </a:extLst>
                </a:gridCol>
              </a:tblGrid>
              <a:tr h="2263516">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Aufgabe 1</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200"/>
                        </a:spcBef>
                        <a:spcAft>
                          <a:spcPts val="0"/>
                        </a:spcAft>
                      </a:pPr>
                      <a:r>
                        <a:rPr lang="de-DE" sz="1600" kern="1200" dirty="0">
                          <a:solidFill>
                            <a:schemeClr val="tx1"/>
                          </a:solidFill>
                          <a:effectLst/>
                          <a:latin typeface="+mn-lt"/>
                          <a:ea typeface="+mn-ea"/>
                          <a:cs typeface="+mn-cs"/>
                        </a:rPr>
                        <a:t>Erkläre schriftlich den Unterschied zwischen Kationen und Anionen.</a:t>
                      </a:r>
                      <a:r>
                        <a:rPr lang="de-DE" sz="1600" dirty="0">
                          <a:effectLst/>
                          <a:latin typeface="+mn-lt"/>
                        </a:rPr>
                        <a:t> </a:t>
                      </a:r>
                      <a:endParaRPr lang="de-DE" sz="16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Lösung 1</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200"/>
                        </a:spcBef>
                        <a:spcAft>
                          <a:spcPts val="0"/>
                        </a:spcAft>
                      </a:pPr>
                      <a:r>
                        <a:rPr lang="de-DE" sz="1400" dirty="0">
                          <a:effectLst/>
                          <a:latin typeface="+mn-lt"/>
                          <a:ea typeface="Calibri" charset="0"/>
                          <a:cs typeface="Times New Roman" charset="0"/>
                        </a:rPr>
                        <a:t> </a:t>
                      </a:r>
                    </a:p>
                    <a:p>
                      <a:pPr algn="l">
                        <a:spcBef>
                          <a:spcPts val="1200"/>
                        </a:spcBef>
                        <a:spcAft>
                          <a:spcPts val="0"/>
                        </a:spcAft>
                      </a:pP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197431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2</a:t>
            </a:r>
            <a:r>
              <a:rPr lang="de-DE" sz="1800" dirty="0">
                <a:latin typeface="+mn-lt"/>
              </a:rPr>
              <a:t>:</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b="1" dirty="0">
                <a:latin typeface="+mn-lt"/>
              </a:rPr>
              <a:t>Aufgabe 3:</a:t>
            </a: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183</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93264" y="616677"/>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sp>
        <p:nvSpPr>
          <p:cNvPr id="11" name="Interaktive Schaltfläche: Anpassen 10">
            <a:hlinkClick r:id="rId4" action="ppaction://hlinksldjump" highlightClick="1"/>
          </p:cNvPr>
          <p:cNvSpPr/>
          <p:nvPr/>
        </p:nvSpPr>
        <p:spPr>
          <a:xfrm>
            <a:off x="11156151" y="5358337"/>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6" name="Tabelle 5"/>
          <p:cNvGraphicFramePr>
            <a:graphicFrameLocks noGrp="1"/>
          </p:cNvGraphicFramePr>
          <p:nvPr>
            <p:extLst>
              <p:ext uri="{D42A27DB-BD31-4B8C-83A1-F6EECF244321}">
                <p14:modId xmlns:p14="http://schemas.microsoft.com/office/powerpoint/2010/main" val="1363467631"/>
              </p:ext>
            </p:extLst>
          </p:nvPr>
        </p:nvGraphicFramePr>
        <p:xfrm>
          <a:off x="838200" y="1864592"/>
          <a:ext cx="10076727" cy="1737360"/>
        </p:xfrm>
        <a:graphic>
          <a:graphicData uri="http://schemas.openxmlformats.org/drawingml/2006/table">
            <a:tbl>
              <a:tblPr firstRow="1" firstCol="1" bandRow="1"/>
              <a:tblGrid>
                <a:gridCol w="803023">
                  <a:extLst>
                    <a:ext uri="{9D8B030D-6E8A-4147-A177-3AD203B41FA5}">
                      <a16:colId xmlns:a16="http://schemas.microsoft.com/office/drawing/2014/main" val="20000"/>
                    </a:ext>
                  </a:extLst>
                </a:gridCol>
                <a:gridCol w="4238677">
                  <a:extLst>
                    <a:ext uri="{9D8B030D-6E8A-4147-A177-3AD203B41FA5}">
                      <a16:colId xmlns:a16="http://schemas.microsoft.com/office/drawing/2014/main" val="20001"/>
                    </a:ext>
                  </a:extLst>
                </a:gridCol>
                <a:gridCol w="628406">
                  <a:extLst>
                    <a:ext uri="{9D8B030D-6E8A-4147-A177-3AD203B41FA5}">
                      <a16:colId xmlns:a16="http://schemas.microsoft.com/office/drawing/2014/main" val="20002"/>
                    </a:ext>
                  </a:extLst>
                </a:gridCol>
                <a:gridCol w="4406621">
                  <a:extLst>
                    <a:ext uri="{9D8B030D-6E8A-4147-A177-3AD203B41FA5}">
                      <a16:colId xmlns:a16="http://schemas.microsoft.com/office/drawing/2014/main" val="20003"/>
                    </a:ext>
                  </a:extLst>
                </a:gridCol>
              </a:tblGrid>
              <a:tr h="1438842">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smtClean="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smtClean="0">
                          <a:effectLst/>
                          <a:latin typeface="+mn-lt"/>
                          <a:ea typeface="Calibri" charset="0"/>
                          <a:cs typeface="Times New Roman" charset="0"/>
                        </a:rPr>
                        <a:t>Aufgabe </a:t>
                      </a:r>
                      <a:r>
                        <a:rPr lang="de-DE" sz="1400" dirty="0">
                          <a:effectLst/>
                          <a:latin typeface="+mn-lt"/>
                          <a:ea typeface="Calibri" charset="0"/>
                          <a:cs typeface="Times New Roman" charset="0"/>
                        </a:rPr>
                        <a:t>2</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Bestimme für die folgenden Kationen die Ladung. Notiere dir deine Ergebnisse.</a:t>
                      </a: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Mg</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algn="just">
                        <a:spcBef>
                          <a:spcPts val="1200"/>
                        </a:spcBef>
                        <a:spcAft>
                          <a:spcPts val="0"/>
                        </a:spcAft>
                      </a:pP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2</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r>
                        <a:rPr lang="de-DE" sz="1400" dirty="0">
                          <a:effectLst/>
                          <a:latin typeface="+mn-lt"/>
                          <a:ea typeface="Calibri" charset="0"/>
                          <a:cs typeface="Times New Roman" charset="0"/>
                        </a:rPr>
                        <a:t> </a:t>
                      </a:r>
                    </a:p>
                    <a:p>
                      <a:pPr lvl="0"/>
                      <a:endParaRPr lang="de-DE" sz="1400" dirty="0">
                        <a:effectLst/>
                        <a:latin typeface="+mn-lt"/>
                        <a:ea typeface="Calibri" charset="0"/>
                        <a:cs typeface="Times New Roman" charset="0"/>
                      </a:endParaRPr>
                    </a:p>
                    <a:p>
                      <a:pPr lvl="0"/>
                      <a:endParaRPr lang="de-DE" sz="1400" dirty="0">
                        <a:effectLst/>
                        <a:latin typeface="+mn-lt"/>
                        <a:ea typeface="Calibri" charset="0"/>
                        <a:cs typeface="Times New Roman" charset="0"/>
                      </a:endParaRPr>
                    </a:p>
                    <a:p>
                      <a:pPr algn="l">
                        <a:spcBef>
                          <a:spcPts val="1200"/>
                        </a:spcBef>
                        <a:spcAft>
                          <a:spcPts val="0"/>
                        </a:spcAft>
                      </a:pP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973468419"/>
              </p:ext>
            </p:extLst>
          </p:nvPr>
        </p:nvGraphicFramePr>
        <p:xfrm>
          <a:off x="838200" y="4311758"/>
          <a:ext cx="10076727" cy="1737360"/>
        </p:xfrm>
        <a:graphic>
          <a:graphicData uri="http://schemas.openxmlformats.org/drawingml/2006/table">
            <a:tbl>
              <a:tblPr firstRow="1" firstCol="1" bandRow="1"/>
              <a:tblGrid>
                <a:gridCol w="803025">
                  <a:extLst>
                    <a:ext uri="{9D8B030D-6E8A-4147-A177-3AD203B41FA5}">
                      <a16:colId xmlns:a16="http://schemas.microsoft.com/office/drawing/2014/main" val="20000"/>
                    </a:ext>
                  </a:extLst>
                </a:gridCol>
                <a:gridCol w="4238677">
                  <a:extLst>
                    <a:ext uri="{9D8B030D-6E8A-4147-A177-3AD203B41FA5}">
                      <a16:colId xmlns:a16="http://schemas.microsoft.com/office/drawing/2014/main" val="20001"/>
                    </a:ext>
                  </a:extLst>
                </a:gridCol>
                <a:gridCol w="628404">
                  <a:extLst>
                    <a:ext uri="{9D8B030D-6E8A-4147-A177-3AD203B41FA5}">
                      <a16:colId xmlns:a16="http://schemas.microsoft.com/office/drawing/2014/main" val="20002"/>
                    </a:ext>
                  </a:extLst>
                </a:gridCol>
                <a:gridCol w="4406621">
                  <a:extLst>
                    <a:ext uri="{9D8B030D-6E8A-4147-A177-3AD203B41FA5}">
                      <a16:colId xmlns:a16="http://schemas.microsoft.com/office/drawing/2014/main" val="20003"/>
                    </a:ext>
                  </a:extLst>
                </a:gridCol>
              </a:tblGrid>
              <a:tr h="1711409">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smtClean="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smtClean="0">
                          <a:effectLst/>
                          <a:latin typeface="+mn-lt"/>
                          <a:ea typeface="Calibri" charset="0"/>
                          <a:cs typeface="Times New Roman" charset="0"/>
                        </a:rPr>
                        <a:t>Aufgabe </a:t>
                      </a:r>
                      <a:r>
                        <a:rPr lang="de-DE" sz="1400" dirty="0">
                          <a:effectLst/>
                          <a:latin typeface="+mn-lt"/>
                          <a:ea typeface="Calibri" charset="0"/>
                          <a:cs typeface="Times New Roman" charset="0"/>
                        </a:rPr>
                        <a:t>3</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 Erläutere, worin sich die Salze unterscheiden: </a:t>
                      </a:r>
                    </a:p>
                    <a:p>
                      <a:pPr marL="342900" lvl="0" indent="-342900" algn="l">
                        <a:lnSpc>
                          <a:spcPct val="150000"/>
                        </a:lnSpc>
                        <a:spcBef>
                          <a:spcPts val="1200"/>
                        </a:spcBef>
                        <a:spcAft>
                          <a:spcPts val="0"/>
                        </a:spcAft>
                        <a:buFont typeface="+mj-lt"/>
                        <a:buAutoNum type="alphaLcParenR"/>
                      </a:pPr>
                      <a:r>
                        <a:rPr lang="de-DE" sz="1400" dirty="0" err="1">
                          <a:effectLst/>
                          <a:latin typeface="+mn-lt"/>
                          <a:ea typeface="Calibri" charset="0"/>
                          <a:cs typeface="Times New Roman" charset="0"/>
                        </a:rPr>
                        <a:t>MgO</a:t>
                      </a:r>
                      <a:r>
                        <a:rPr lang="de-DE" sz="1400" dirty="0">
                          <a:effectLst/>
                          <a:latin typeface="+mn-lt"/>
                          <a:ea typeface="Calibri" charset="0"/>
                          <a:cs typeface="Times New Roman" charset="0"/>
                        </a:rPr>
                        <a:t> bzw. Mg</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N</a:t>
                      </a:r>
                      <a:r>
                        <a:rPr lang="de-DE" sz="1400" baseline="-25000" dirty="0">
                          <a:effectLst/>
                          <a:latin typeface="+mn-lt"/>
                          <a:ea typeface="Calibri" charset="0"/>
                          <a:cs typeface="Times New Roman" charset="0"/>
                        </a:rPr>
                        <a:t>2</a:t>
                      </a:r>
                      <a:endParaRPr lang="de-DE" sz="1400" dirty="0">
                        <a:effectLst/>
                        <a:latin typeface="+mn-lt"/>
                        <a:ea typeface="Calibri" charset="0"/>
                        <a:cs typeface="Times New Roman" charset="0"/>
                      </a:endParaRPr>
                    </a:p>
                    <a:p>
                      <a:pPr algn="l">
                        <a:spcBef>
                          <a:spcPts val="1200"/>
                        </a:spcBef>
                        <a:spcAft>
                          <a:spcPts val="0"/>
                        </a:spcAft>
                      </a:pPr>
                      <a:r>
                        <a:rPr lang="de-DE" sz="1400" dirty="0">
                          <a:effectLst/>
                          <a:latin typeface="+mn-lt"/>
                          <a:ea typeface="Calibri" charset="0"/>
                          <a:cs typeface="Times New Roman" charset="0"/>
                        </a:rPr>
                        <a:t>Erläutere, warum beim zweiten Beispiel eine Klammer gesetzt werden muss:</a:t>
                      </a:r>
                    </a:p>
                    <a:p>
                      <a:pPr marL="342900" lvl="0" indent="-342900" algn="l">
                        <a:lnSpc>
                          <a:spcPct val="150000"/>
                        </a:lnSpc>
                        <a:spcBef>
                          <a:spcPts val="1200"/>
                        </a:spcBef>
                        <a:spcAft>
                          <a:spcPts val="0"/>
                        </a:spcAft>
                        <a:buFont typeface="+mj-lt"/>
                        <a:buAutoNum type="alphaLcParenR" startAt="2"/>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Br und (NH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2</a:t>
                      </a:r>
                      <a:r>
                        <a:rPr lang="de-DE" sz="1400" dirty="0">
                          <a:effectLst/>
                          <a:latin typeface="+mn-lt"/>
                          <a:ea typeface="Calibri" charset="0"/>
                          <a:cs typeface="Times New Roman" charset="0"/>
                        </a:rPr>
                        <a:t>SO</a:t>
                      </a:r>
                      <a:r>
                        <a:rPr lang="de-DE" sz="1400" baseline="-25000" dirty="0">
                          <a:effectLst/>
                          <a:latin typeface="+mn-lt"/>
                          <a:ea typeface="Calibri" charset="0"/>
                          <a:cs typeface="Times New Roman" charset="0"/>
                        </a:rPr>
                        <a:t>4</a:t>
                      </a: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3</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544390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4</a:t>
            </a:r>
            <a:r>
              <a:rPr lang="de-DE" sz="1800" dirty="0">
                <a:latin typeface="+mn-lt"/>
              </a:rPr>
              <a:t>:</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b="1" dirty="0">
                <a:latin typeface="+mn-lt"/>
              </a:rPr>
              <a:t>Aufgabe 5:</a:t>
            </a: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184</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17806" y="593096"/>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sp>
        <p:nvSpPr>
          <p:cNvPr id="11" name="Interaktive Schaltfläche: Anpassen 10">
            <a:hlinkClick r:id="rId4" action="ppaction://hlinksldjump" highlightClick="1"/>
          </p:cNvPr>
          <p:cNvSpPr/>
          <p:nvPr/>
        </p:nvSpPr>
        <p:spPr>
          <a:xfrm>
            <a:off x="11156151" y="5358337"/>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6" name="Tabelle 5"/>
          <p:cNvGraphicFramePr>
            <a:graphicFrameLocks noGrp="1"/>
          </p:cNvGraphicFramePr>
          <p:nvPr>
            <p:extLst>
              <p:ext uri="{D42A27DB-BD31-4B8C-83A1-F6EECF244321}">
                <p14:modId xmlns:p14="http://schemas.microsoft.com/office/powerpoint/2010/main" val="70107395"/>
              </p:ext>
            </p:extLst>
          </p:nvPr>
        </p:nvGraphicFramePr>
        <p:xfrm>
          <a:off x="896146" y="1829020"/>
          <a:ext cx="9926257" cy="1844040"/>
        </p:xfrm>
        <a:graphic>
          <a:graphicData uri="http://schemas.openxmlformats.org/drawingml/2006/table">
            <a:tbl>
              <a:tblPr firstRow="1" firstCol="1" bandRow="1"/>
              <a:tblGrid>
                <a:gridCol w="791033">
                  <a:extLst>
                    <a:ext uri="{9D8B030D-6E8A-4147-A177-3AD203B41FA5}">
                      <a16:colId xmlns:a16="http://schemas.microsoft.com/office/drawing/2014/main" val="20000"/>
                    </a:ext>
                  </a:extLst>
                </a:gridCol>
                <a:gridCol w="4175382">
                  <a:extLst>
                    <a:ext uri="{9D8B030D-6E8A-4147-A177-3AD203B41FA5}">
                      <a16:colId xmlns:a16="http://schemas.microsoft.com/office/drawing/2014/main" val="20001"/>
                    </a:ext>
                  </a:extLst>
                </a:gridCol>
                <a:gridCol w="619022">
                  <a:extLst>
                    <a:ext uri="{9D8B030D-6E8A-4147-A177-3AD203B41FA5}">
                      <a16:colId xmlns:a16="http://schemas.microsoft.com/office/drawing/2014/main" val="20002"/>
                    </a:ext>
                  </a:extLst>
                </a:gridCol>
                <a:gridCol w="4340820">
                  <a:extLst>
                    <a:ext uri="{9D8B030D-6E8A-4147-A177-3AD203B41FA5}">
                      <a16:colId xmlns:a16="http://schemas.microsoft.com/office/drawing/2014/main" val="20003"/>
                    </a:ext>
                  </a:extLst>
                </a:gridCol>
              </a:tblGrid>
              <a:tr h="1550788">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smtClean="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smtClean="0">
                          <a:effectLst/>
                          <a:latin typeface="+mn-lt"/>
                          <a:ea typeface="Calibri" charset="0"/>
                          <a:cs typeface="Times New Roman" charset="0"/>
                        </a:rPr>
                        <a:t>Aufgabe </a:t>
                      </a:r>
                      <a:r>
                        <a:rPr lang="de-DE" sz="1400" dirty="0">
                          <a:effectLst/>
                          <a:latin typeface="+mn-lt"/>
                          <a:ea typeface="Calibri" charset="0"/>
                          <a:cs typeface="Times New Roman" charset="0"/>
                        </a:rPr>
                        <a:t>4</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Bestimme die Ladung der folgenden Anionen. Notiere dir deine Ergebnisse.</a:t>
                      </a: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Cl</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PO</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CO</a:t>
                      </a:r>
                      <a:r>
                        <a:rPr lang="de-DE" sz="1400" baseline="-25000" dirty="0">
                          <a:effectLst/>
                          <a:latin typeface="+mn-lt"/>
                          <a:ea typeface="Calibri" charset="0"/>
                          <a:cs typeface="Times New Roman" charset="0"/>
                        </a:rPr>
                        <a:t>3</a:t>
                      </a:r>
                      <a:r>
                        <a:rPr lang="de-DE" sz="1400" baseline="30000" dirty="0">
                          <a:effectLst/>
                          <a:latin typeface="+mn-lt"/>
                          <a:ea typeface="Calibri" charset="0"/>
                          <a:cs typeface="Times New Roman" charset="0"/>
                        </a:rPr>
                        <a:t>?-</a:t>
                      </a:r>
                      <a:r>
                        <a:rPr lang="de-DE" sz="1400" dirty="0">
                          <a:effectLst/>
                          <a:latin typeface="+mn-lt"/>
                          <a:ea typeface="Calibri" charset="0"/>
                          <a:cs typeface="Times New Roman"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4</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endParaRPr lang="de-DE" sz="1400" kern="1200" dirty="0">
                        <a:solidFill>
                          <a:schemeClr val="tx1"/>
                        </a:solidFill>
                        <a:effectLst/>
                        <a:latin typeface="+mn-lt"/>
                        <a:ea typeface="+mn-ea"/>
                        <a:cs typeface="+mn-cs"/>
                      </a:endParaRPr>
                    </a:p>
                    <a:p>
                      <a:pPr lvl="0" algn="ctr"/>
                      <a:endParaRPr lang="de-DE"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471219098"/>
              </p:ext>
            </p:extLst>
          </p:nvPr>
        </p:nvGraphicFramePr>
        <p:xfrm>
          <a:off x="838198" y="4422418"/>
          <a:ext cx="9984204" cy="1580610"/>
        </p:xfrm>
        <a:graphic>
          <a:graphicData uri="http://schemas.openxmlformats.org/drawingml/2006/table">
            <a:tbl>
              <a:tblPr firstRow="1" firstCol="1" bandRow="1"/>
              <a:tblGrid>
                <a:gridCol w="795650">
                  <a:extLst>
                    <a:ext uri="{9D8B030D-6E8A-4147-A177-3AD203B41FA5}">
                      <a16:colId xmlns:a16="http://schemas.microsoft.com/office/drawing/2014/main" val="20000"/>
                    </a:ext>
                  </a:extLst>
                </a:gridCol>
                <a:gridCol w="4199757">
                  <a:extLst>
                    <a:ext uri="{9D8B030D-6E8A-4147-A177-3AD203B41FA5}">
                      <a16:colId xmlns:a16="http://schemas.microsoft.com/office/drawing/2014/main" val="20001"/>
                    </a:ext>
                  </a:extLst>
                </a:gridCol>
                <a:gridCol w="622636">
                  <a:extLst>
                    <a:ext uri="{9D8B030D-6E8A-4147-A177-3AD203B41FA5}">
                      <a16:colId xmlns:a16="http://schemas.microsoft.com/office/drawing/2014/main" val="20002"/>
                    </a:ext>
                  </a:extLst>
                </a:gridCol>
                <a:gridCol w="4366161">
                  <a:extLst>
                    <a:ext uri="{9D8B030D-6E8A-4147-A177-3AD203B41FA5}">
                      <a16:colId xmlns:a16="http://schemas.microsoft.com/office/drawing/2014/main" val="20003"/>
                    </a:ext>
                  </a:extLst>
                </a:gridCol>
              </a:tblGrid>
              <a:tr h="1580610">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smtClean="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smtClean="0">
                          <a:effectLst/>
                          <a:latin typeface="+mn-lt"/>
                          <a:ea typeface="Calibri" charset="0"/>
                          <a:cs typeface="Times New Roman" charset="0"/>
                        </a:rPr>
                        <a:t>Aufgabe </a:t>
                      </a:r>
                      <a:r>
                        <a:rPr lang="de-DE" sz="1400" dirty="0">
                          <a:effectLst/>
                          <a:latin typeface="+mn-lt"/>
                          <a:ea typeface="Calibri" charset="0"/>
                          <a:cs typeface="Times New Roman" charset="0"/>
                        </a:rPr>
                        <a:t>5</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Wie viele negative Ladungen müssen hier ausgeglichen werden? Begründe deine Antwort schriftlich.</a:t>
                      </a:r>
                    </a:p>
                    <a:p>
                      <a:pPr algn="l">
                        <a:spcBef>
                          <a:spcPts val="1200"/>
                        </a:spcBef>
                        <a:spcAft>
                          <a:spcPts val="0"/>
                        </a:spcAft>
                      </a:pPr>
                      <a:r>
                        <a:rPr lang="de-DE" sz="1400" dirty="0">
                          <a:effectLst/>
                          <a:latin typeface="+mn-lt"/>
                          <a:ea typeface="Calibri" charset="0"/>
                          <a:cs typeface="Times New Roman" charset="0"/>
                        </a:rPr>
                        <a:t>Al</a:t>
                      </a:r>
                      <a:r>
                        <a:rPr lang="de-DE" sz="1400" baseline="-25000" dirty="0">
                          <a:effectLst/>
                          <a:latin typeface="+mn-lt"/>
                          <a:ea typeface="Calibri" charset="0"/>
                          <a:cs typeface="Times New Roman" charset="0"/>
                        </a:rPr>
                        <a:t>2</a:t>
                      </a:r>
                      <a:r>
                        <a:rPr lang="de-DE" sz="1400" dirty="0">
                          <a:effectLst/>
                          <a:latin typeface="+mn-lt"/>
                          <a:ea typeface="Calibri" charset="0"/>
                          <a:cs typeface="Times New Roman" charset="0"/>
                        </a:rPr>
                        <a:t>(CO</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3</a:t>
                      </a: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5</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de-DE" sz="1400" baseline="-250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6438535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6</a:t>
            </a:r>
            <a:r>
              <a:rPr lang="de-DE" sz="1800" dirty="0">
                <a:latin typeface="+mn-lt"/>
              </a:rPr>
              <a:t>:</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b="1" dirty="0">
                <a:latin typeface="+mn-lt"/>
              </a:rPr>
              <a:t>Aufgabe 7:</a:t>
            </a: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185</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9886" y="616677"/>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sp>
        <p:nvSpPr>
          <p:cNvPr id="11" name="Interaktive Schaltfläche: Anpassen 10">
            <a:hlinkClick r:id="rId4" action="ppaction://hlinksldjump" highlightClick="1"/>
          </p:cNvPr>
          <p:cNvSpPr/>
          <p:nvPr/>
        </p:nvSpPr>
        <p:spPr>
          <a:xfrm>
            <a:off x="11156151" y="5358337"/>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6" name="Tabelle 5"/>
          <p:cNvGraphicFramePr>
            <a:graphicFrameLocks noGrp="1"/>
          </p:cNvGraphicFramePr>
          <p:nvPr>
            <p:extLst>
              <p:ext uri="{D42A27DB-BD31-4B8C-83A1-F6EECF244321}">
                <p14:modId xmlns:p14="http://schemas.microsoft.com/office/powerpoint/2010/main" val="3094474240"/>
              </p:ext>
            </p:extLst>
          </p:nvPr>
        </p:nvGraphicFramePr>
        <p:xfrm>
          <a:off x="838200" y="1789364"/>
          <a:ext cx="10042003" cy="1949260"/>
        </p:xfrm>
        <a:graphic>
          <a:graphicData uri="http://schemas.openxmlformats.org/drawingml/2006/table">
            <a:tbl>
              <a:tblPr firstRow="1" firstCol="1" bandRow="1"/>
              <a:tblGrid>
                <a:gridCol w="800257">
                  <a:extLst>
                    <a:ext uri="{9D8B030D-6E8A-4147-A177-3AD203B41FA5}">
                      <a16:colId xmlns:a16="http://schemas.microsoft.com/office/drawing/2014/main" val="20000"/>
                    </a:ext>
                  </a:extLst>
                </a:gridCol>
                <a:gridCol w="4224069">
                  <a:extLst>
                    <a:ext uri="{9D8B030D-6E8A-4147-A177-3AD203B41FA5}">
                      <a16:colId xmlns:a16="http://schemas.microsoft.com/office/drawing/2014/main" val="20001"/>
                    </a:ext>
                  </a:extLst>
                </a:gridCol>
                <a:gridCol w="626240">
                  <a:extLst>
                    <a:ext uri="{9D8B030D-6E8A-4147-A177-3AD203B41FA5}">
                      <a16:colId xmlns:a16="http://schemas.microsoft.com/office/drawing/2014/main" val="20002"/>
                    </a:ext>
                  </a:extLst>
                </a:gridCol>
                <a:gridCol w="4391437">
                  <a:extLst>
                    <a:ext uri="{9D8B030D-6E8A-4147-A177-3AD203B41FA5}">
                      <a16:colId xmlns:a16="http://schemas.microsoft.com/office/drawing/2014/main" val="20003"/>
                    </a:ext>
                  </a:extLst>
                </a:gridCol>
              </a:tblGrid>
              <a:tr h="1949260">
                <a:tc>
                  <a:txBody>
                    <a:bodyPr/>
                    <a:lstStyle/>
                    <a:p>
                      <a:pPr marL="71755" marR="71755" indent="0" algn="ctr" defTabSz="914400" rtl="0" eaLnBrk="1" fontAlgn="auto" latinLnBrk="0" hangingPunct="1">
                        <a:lnSpc>
                          <a:spcPct val="100000"/>
                        </a:lnSpc>
                        <a:spcBef>
                          <a:spcPts val="600"/>
                        </a:spcBef>
                        <a:spcAft>
                          <a:spcPts val="60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600"/>
                        </a:spcBef>
                        <a:spcAft>
                          <a:spcPts val="600"/>
                        </a:spcAft>
                        <a:buClrTx/>
                        <a:buSzTx/>
                        <a:buFontTx/>
                        <a:buNone/>
                        <a:tabLst/>
                        <a:defRPr/>
                      </a:pPr>
                      <a:r>
                        <a:rPr lang="de-DE" sz="1400" dirty="0">
                          <a:effectLst/>
                          <a:latin typeface="+mn-lt"/>
                          <a:ea typeface="Calibri" charset="0"/>
                          <a:cs typeface="Times New Roman" charset="0"/>
                        </a:rPr>
                        <a:t>Aufgabe 6</a:t>
                      </a:r>
                    </a:p>
                    <a:p>
                      <a:pPr marL="71755" marR="71755" algn="ctr">
                        <a:spcBef>
                          <a:spcPts val="600"/>
                        </a:spcBef>
                        <a:spcAft>
                          <a:spcPts val="60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600"/>
                        </a:spcAft>
                      </a:pPr>
                      <a:r>
                        <a:rPr lang="de-DE" sz="1400" dirty="0">
                          <a:effectLst/>
                          <a:latin typeface="+mn-lt"/>
                          <a:ea typeface="Calibri" charset="0"/>
                          <a:cs typeface="Times New Roman" charset="0"/>
                        </a:rPr>
                        <a:t>Setze die folgenden Ionen zu zwei Verhältnisformeln zusammen.</a:t>
                      </a: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3 Mg</a:t>
                      </a:r>
                      <a:r>
                        <a:rPr lang="de-DE" sz="1400" baseline="30000" dirty="0">
                          <a:effectLst/>
                          <a:latin typeface="+mn-lt"/>
                          <a:ea typeface="Calibri" charset="0"/>
                          <a:cs typeface="Times New Roman" charset="0"/>
                        </a:rPr>
                        <a:t>2+</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Cl</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2 PO</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3–</a:t>
                      </a:r>
                      <a:r>
                        <a:rPr lang="de-DE" sz="1400" dirty="0">
                          <a:effectLst/>
                          <a:latin typeface="+mn-lt"/>
                          <a:ea typeface="Calibri" charset="0"/>
                          <a:cs typeface="Times New Roman"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600"/>
                        </a:spcBef>
                        <a:spcAft>
                          <a:spcPts val="600"/>
                        </a:spcAft>
                      </a:pPr>
                      <a:r>
                        <a:rPr lang="de-DE" sz="1400" kern="1200" dirty="0">
                          <a:solidFill>
                            <a:schemeClr val="tx1"/>
                          </a:solidFill>
                          <a:effectLst/>
                          <a:latin typeface="+mn-lt"/>
                          <a:ea typeface="+mn-ea"/>
                          <a:cs typeface="+mn-cs"/>
                        </a:rPr>
                        <a:t>Lösung 6</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spcBef>
                          <a:spcPts val="600"/>
                        </a:spcBef>
                        <a:spcAft>
                          <a:spcPts val="600"/>
                        </a:spcAft>
                      </a:pPr>
                      <a:endParaRPr lang="de-DE" sz="1400" kern="1200" dirty="0">
                        <a:solidFill>
                          <a:schemeClr val="tx1"/>
                        </a:solidFill>
                        <a:effectLst/>
                        <a:latin typeface="+mn-lt"/>
                        <a:ea typeface="+mn-ea"/>
                        <a:cs typeface="+mn-cs"/>
                      </a:endParaRPr>
                    </a:p>
                    <a:p>
                      <a:pPr lvl="0">
                        <a:spcBef>
                          <a:spcPts val="600"/>
                        </a:spcBef>
                        <a:spcAft>
                          <a:spcPts val="600"/>
                        </a:spcAft>
                      </a:pPr>
                      <a:endParaRPr lang="de-DE"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203357354"/>
              </p:ext>
            </p:extLst>
          </p:nvPr>
        </p:nvGraphicFramePr>
        <p:xfrm>
          <a:off x="838199" y="4426058"/>
          <a:ext cx="10042003" cy="1542007"/>
        </p:xfrm>
        <a:graphic>
          <a:graphicData uri="http://schemas.openxmlformats.org/drawingml/2006/table">
            <a:tbl>
              <a:tblPr firstRow="1" firstCol="1" bandRow="1"/>
              <a:tblGrid>
                <a:gridCol w="800257">
                  <a:extLst>
                    <a:ext uri="{9D8B030D-6E8A-4147-A177-3AD203B41FA5}">
                      <a16:colId xmlns:a16="http://schemas.microsoft.com/office/drawing/2014/main" val="20000"/>
                    </a:ext>
                  </a:extLst>
                </a:gridCol>
                <a:gridCol w="4224069">
                  <a:extLst>
                    <a:ext uri="{9D8B030D-6E8A-4147-A177-3AD203B41FA5}">
                      <a16:colId xmlns:a16="http://schemas.microsoft.com/office/drawing/2014/main" val="20001"/>
                    </a:ext>
                  </a:extLst>
                </a:gridCol>
                <a:gridCol w="626240">
                  <a:extLst>
                    <a:ext uri="{9D8B030D-6E8A-4147-A177-3AD203B41FA5}">
                      <a16:colId xmlns:a16="http://schemas.microsoft.com/office/drawing/2014/main" val="20002"/>
                    </a:ext>
                  </a:extLst>
                </a:gridCol>
                <a:gridCol w="4391437">
                  <a:extLst>
                    <a:ext uri="{9D8B030D-6E8A-4147-A177-3AD203B41FA5}">
                      <a16:colId xmlns:a16="http://schemas.microsoft.com/office/drawing/2014/main" val="20003"/>
                    </a:ext>
                  </a:extLst>
                </a:gridCol>
              </a:tblGrid>
              <a:tr h="1542007">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7</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Begründe schriftlich, weshalb diese beiden Formeln richtig sind.</a:t>
                      </a:r>
                    </a:p>
                    <a:p>
                      <a:pPr marL="342900" lvl="0" indent="-342900" algn="l">
                        <a:lnSpc>
                          <a:spcPct val="150000"/>
                        </a:lnSpc>
                        <a:spcBef>
                          <a:spcPts val="1200"/>
                        </a:spcBef>
                        <a:spcAft>
                          <a:spcPts val="800"/>
                        </a:spcAft>
                        <a:buFont typeface="+mj-lt"/>
                        <a:buAutoNum type="alphaLcParenR"/>
                      </a:pPr>
                      <a:r>
                        <a:rPr lang="de-DE" sz="1400" dirty="0">
                          <a:effectLst/>
                          <a:latin typeface="+mn-lt"/>
                          <a:ea typeface="Calibri" charset="0"/>
                          <a:cs typeface="Times New Roman" charset="0"/>
                        </a:rPr>
                        <a:t>Mg</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(PO</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2</a:t>
                      </a:r>
                      <a:endParaRPr lang="de-DE" sz="1400" dirty="0">
                        <a:effectLst/>
                        <a:latin typeface="+mn-lt"/>
                        <a:ea typeface="Calibri" charset="0"/>
                        <a:cs typeface="Times New Roman" charset="0"/>
                      </a:endParaRPr>
                    </a:p>
                    <a:p>
                      <a:pPr marL="342900" lvl="0" indent="-342900" algn="l">
                        <a:lnSpc>
                          <a:spcPct val="150000"/>
                        </a:lnSpc>
                        <a:spcBef>
                          <a:spcPts val="1200"/>
                        </a:spcBef>
                        <a:spcAft>
                          <a:spcPts val="80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Cl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7</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13" name="Textfeld 12">
            <a:extLst>
              <a:ext uri="{FF2B5EF4-FFF2-40B4-BE49-F238E27FC236}">
                <a16:creationId xmlns:a16="http://schemas.microsoft.com/office/drawing/2014/main" id="{DDA41245-A3A9-4B98-9AC1-93F0B36E01CD}"/>
              </a:ext>
            </a:extLst>
          </p:cNvPr>
          <p:cNvSpPr txBox="1"/>
          <p:nvPr/>
        </p:nvSpPr>
        <p:spPr>
          <a:xfrm>
            <a:off x="10880202" y="4037773"/>
            <a:ext cx="1073889" cy="646331"/>
          </a:xfrm>
          <a:prstGeom prst="rect">
            <a:avLst/>
          </a:prstGeom>
          <a:noFill/>
        </p:spPr>
        <p:txBody>
          <a:bodyPr wrap="square" rtlCol="0">
            <a:spAutoFit/>
          </a:bodyPr>
          <a:lstStyle/>
          <a:p>
            <a:r>
              <a:rPr lang="de-DE" dirty="0"/>
              <a:t>Denke an: </a:t>
            </a:r>
          </a:p>
        </p:txBody>
      </p:sp>
      <p:pic>
        <p:nvPicPr>
          <p:cNvPr id="22" name="Grafik 21">
            <a:extLst>
              <a:ext uri="{FF2B5EF4-FFF2-40B4-BE49-F238E27FC236}">
                <a16:creationId xmlns:a16="http://schemas.microsoft.com/office/drawing/2014/main" id="{1F5E10CD-783A-4605-A95A-40AA890C1B40}"/>
              </a:ext>
            </a:extLst>
          </p:cNvPr>
          <p:cNvPicPr/>
          <p:nvPr/>
        </p:nvPicPr>
        <p:blipFill>
          <a:blip r:embed="rId6" cstate="print">
            <a:grayscl/>
            <a:extLst>
              <a:ext uri="{28A0092B-C50C-407E-A947-70E740481C1C}">
                <a14:useLocalDpi xmlns:a14="http://schemas.microsoft.com/office/drawing/2010/main"/>
              </a:ext>
            </a:extLst>
          </a:blip>
          <a:srcRect/>
          <a:stretch>
            <a:fillRect/>
          </a:stretch>
        </p:blipFill>
        <p:spPr bwMode="auto">
          <a:xfrm>
            <a:off x="11379293" y="4376887"/>
            <a:ext cx="427355" cy="448310"/>
          </a:xfrm>
          <a:prstGeom prst="rect">
            <a:avLst/>
          </a:prstGeom>
          <a:noFill/>
        </p:spPr>
      </p:pic>
      <p:pic>
        <p:nvPicPr>
          <p:cNvPr id="23" name="Grafik 22">
            <a:extLst>
              <a:ext uri="{FF2B5EF4-FFF2-40B4-BE49-F238E27FC236}">
                <a16:creationId xmlns:a16="http://schemas.microsoft.com/office/drawing/2014/main" id="{3D0E5BAB-2EAE-4FC7-89FB-FF66BC99DA33}"/>
              </a:ext>
            </a:extLst>
          </p:cNvPr>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11358139" y="4875673"/>
            <a:ext cx="469661" cy="482664"/>
          </a:xfrm>
          <a:prstGeom prst="rect">
            <a:avLst/>
          </a:prstGeom>
          <a:noFill/>
        </p:spPr>
      </p:pic>
    </p:spTree>
    <p:extLst>
      <p:ext uri="{BB962C8B-B14F-4D97-AF65-F5344CB8AC3E}">
        <p14:creationId xmlns:p14="http://schemas.microsoft.com/office/powerpoint/2010/main" val="153604257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186</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837432" cy="400110"/>
          </a:xfrm>
          <a:prstGeom prst="rect">
            <a:avLst/>
          </a:prstGeom>
          <a:noFill/>
        </p:spPr>
        <p:txBody>
          <a:bodyPr wrap="none" rtlCol="0">
            <a:spAutoFit/>
          </a:bodyPr>
          <a:lstStyle/>
          <a:p>
            <a:r>
              <a:rPr lang="de-DE" sz="2000" b="1" dirty="0"/>
              <a:t>Du bist nun fertig mit der Bearbeitung der Lernleiter. </a:t>
            </a:r>
          </a:p>
        </p:txBody>
      </p:sp>
      <p:sp>
        <p:nvSpPr>
          <p:cNvPr id="12" name="Textfeld 232">
            <a:extLst>
              <a:ext uri="{FF2B5EF4-FFF2-40B4-BE49-F238E27FC236}">
                <a16:creationId xmlns:a16="http://schemas.microsoft.com/office/drawing/2014/main" id="{FF62F51F-09B8-45BA-90F3-A2CEF7D844C9}"/>
              </a:ext>
            </a:extLst>
          </p:cNvPr>
          <p:cNvSpPr txBox="1"/>
          <p:nvPr/>
        </p:nvSpPr>
        <p:spPr>
          <a:xfrm>
            <a:off x="4275925" y="622157"/>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C3324BBB-866C-4231-93CE-9661C61E3E04}"/>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96627038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187</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2166458" y="1981268"/>
            <a:ext cx="7083868" cy="2037839"/>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marL="0" lvl="1" algn="ctr">
              <a:lnSpc>
                <a:spcPct val="90000"/>
              </a:lnSpc>
              <a:spcBef>
                <a:spcPct val="0"/>
              </a:spcBef>
            </a:pPr>
            <a:r>
              <a:rPr lang="de-DE" sz="4400" dirty="0">
                <a:latin typeface="+mj-lt"/>
              </a:rPr>
              <a:t>Verhältnisformeln von Salzen aus Kristallgittern ableiten:</a:t>
            </a:r>
          </a:p>
          <a:p>
            <a:pPr marL="0" lvl="1" algn="ctr">
              <a:lnSpc>
                <a:spcPct val="90000"/>
              </a:lnSpc>
              <a:spcBef>
                <a:spcPct val="0"/>
              </a:spcBef>
            </a:pPr>
            <a:r>
              <a:rPr lang="de-DE" sz="4400" b="1" dirty="0">
                <a:latin typeface="+mj-lt"/>
              </a:rPr>
              <a:t>Die Elementarzelle </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mn-lt"/>
            </a:endParaRPr>
          </a:p>
        </p:txBody>
      </p:sp>
      <p:sp>
        <p:nvSpPr>
          <p:cNvPr id="9" name="Textfeld 232">
            <a:extLst>
              <a:ext uri="{FF2B5EF4-FFF2-40B4-BE49-F238E27FC236}">
                <a16:creationId xmlns:a16="http://schemas.microsoft.com/office/drawing/2014/main" id="{FF62F51F-09B8-45BA-90F3-A2CEF7D844C9}"/>
              </a:ext>
            </a:extLst>
          </p:cNvPr>
          <p:cNvSpPr txBox="1"/>
          <p:nvPr/>
        </p:nvSpPr>
        <p:spPr>
          <a:xfrm>
            <a:off x="4331766"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1"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2" name="Grafik 11">
            <a:hlinkClick r:id="rId4" action="ppaction://hlinksldjump"/>
            <a:extLst>
              <a:ext uri="{FF2B5EF4-FFF2-40B4-BE49-F238E27FC236}">
                <a16:creationId xmlns:a16="http://schemas.microsoft.com/office/drawing/2014/main" id="{65077D30-884B-436A-88CF-AA9F1DE738E0}"/>
              </a:ext>
            </a:extLst>
          </p:cNvPr>
          <p:cNvPicPr>
            <a:picLocks noChangeAspect="1"/>
          </p:cNvPicPr>
          <p:nvPr/>
        </p:nvPicPr>
        <p:blipFill>
          <a:blip r:embed="rId5"/>
          <a:stretch>
            <a:fillRect/>
          </a:stretch>
        </p:blipFill>
        <p:spPr>
          <a:xfrm>
            <a:off x="11074077" y="5096163"/>
            <a:ext cx="704536" cy="914219"/>
          </a:xfrm>
          <a:prstGeom prst="rect">
            <a:avLst/>
          </a:prstGeom>
        </p:spPr>
      </p:pic>
      <p:pic>
        <p:nvPicPr>
          <p:cNvPr id="2" name="Grafik 1">
            <a:extLst>
              <a:ext uri="{FF2B5EF4-FFF2-40B4-BE49-F238E27FC236}">
                <a16:creationId xmlns:a16="http://schemas.microsoft.com/office/drawing/2014/main" id="{AF64A67C-E4A1-41F0-833D-AF8C945DE2E7}"/>
              </a:ext>
            </a:extLst>
          </p:cNvPr>
          <p:cNvPicPr>
            <a:picLocks noChangeAspect="1"/>
          </p:cNvPicPr>
          <p:nvPr/>
        </p:nvPicPr>
        <p:blipFill>
          <a:blip r:embed="rId6"/>
          <a:stretch>
            <a:fillRect/>
          </a:stretch>
        </p:blipFill>
        <p:spPr>
          <a:xfrm>
            <a:off x="1692162" y="4464320"/>
            <a:ext cx="438950" cy="445047"/>
          </a:xfrm>
          <a:prstGeom prst="rect">
            <a:avLst/>
          </a:prstGeom>
        </p:spPr>
      </p:pic>
      <p:sp>
        <p:nvSpPr>
          <p:cNvPr id="17" name="Textfeld 16">
            <a:extLst>
              <a:ext uri="{FF2B5EF4-FFF2-40B4-BE49-F238E27FC236}">
                <a16:creationId xmlns:a16="http://schemas.microsoft.com/office/drawing/2014/main" id="{FD2C98B0-B0BB-41DC-8146-A38F9A1F3FB3}"/>
              </a:ext>
            </a:extLst>
          </p:cNvPr>
          <p:cNvSpPr txBox="1"/>
          <p:nvPr/>
        </p:nvSpPr>
        <p:spPr>
          <a:xfrm>
            <a:off x="2271823" y="4421324"/>
            <a:ext cx="8148084" cy="646331"/>
          </a:xfrm>
          <a:prstGeom prst="rect">
            <a:avLst/>
          </a:prstGeom>
          <a:noFill/>
        </p:spPr>
        <p:txBody>
          <a:bodyPr wrap="square">
            <a:spAutoFit/>
          </a:bodyPr>
          <a:lstStyle/>
          <a:p>
            <a:pPr algn="just">
              <a:spcBef>
                <a:spcPts val="600"/>
              </a:spcBef>
              <a:spcAft>
                <a:spcPts val="600"/>
              </a:spcAft>
            </a:pPr>
            <a:r>
              <a:rPr lang="de-DE" sz="1800" dirty="0">
                <a:effectLst/>
                <a:latin typeface="Arial" panose="020B0604020202020204" pitchFamily="34" charset="0"/>
                <a:ea typeface="Calibri" panose="020F0502020204030204" pitchFamily="34" charset="0"/>
                <a:cs typeface="Calibri" panose="020F0502020204030204" pitchFamily="34" charset="0"/>
              </a:rPr>
              <a:t>Setze dir das Ziel zu verstehen, wie man die Verhältnisformel aus der Elementarzelle des Salzgitters bestimmt.</a:t>
            </a:r>
          </a:p>
        </p:txBody>
      </p:sp>
    </p:spTree>
    <p:extLst>
      <p:ext uri="{BB962C8B-B14F-4D97-AF65-F5344CB8AC3E}">
        <p14:creationId xmlns:p14="http://schemas.microsoft.com/office/powerpoint/2010/main" val="176919265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300"/>
              </a:spcBef>
              <a:spcAft>
                <a:spcPts val="300"/>
              </a:spcAft>
              <a:buNone/>
            </a:pPr>
            <a:r>
              <a:rPr lang="de-DE" sz="1700" dirty="0">
                <a:latin typeface="+mn-lt"/>
              </a:rPr>
              <a:t>Salze finden in unserem täglichen Leben in vielen verschiedenen Bereichen Anwendung. Kochsalz (Natriumchlorid) kann z</a:t>
            </a:r>
            <a:r>
              <a:rPr lang="de-DE" sz="1700" dirty="0" smtClean="0">
                <a:latin typeface="+mn-lt"/>
              </a:rPr>
              <a:t>. B</a:t>
            </a:r>
            <a:r>
              <a:rPr lang="de-DE" sz="1700" dirty="0">
                <a:latin typeface="+mn-lt"/>
              </a:rPr>
              <a:t>. zum Würzen von Speisen oder zum Auftauen von Schnee und Eis genutzt werden. Streusalz ist eine Mischung aus verschiedenen Salzen. Neben einem Hauptanteil von ca. 98 % Natriumchlorid enthält es auch einen kleinen Anteil Calciumchlorid. </a:t>
            </a:r>
          </a:p>
          <a:p>
            <a:pPr marL="0" indent="0">
              <a:lnSpc>
                <a:spcPct val="100000"/>
              </a:lnSpc>
              <a:spcBef>
                <a:spcPts val="300"/>
              </a:spcBef>
              <a:spcAft>
                <a:spcPts val="300"/>
              </a:spcAft>
              <a:buNone/>
            </a:pPr>
            <a:r>
              <a:rPr lang="de-DE" sz="1700" dirty="0">
                <a:latin typeface="+mn-lt"/>
              </a:rPr>
              <a:t>Salze sind Ionenverbindungen. Ein Salzkristall besteht aus sehr vielen Ionen, die regelmäßig in einem Kristallgitter angeordnet sind. Um die Anordnung der Ionen zu beschreiben, genügt es, einen repräsentativen Ausschnitt, die</a:t>
            </a:r>
            <a:r>
              <a:rPr lang="de-DE" sz="1700" i="1" dirty="0">
                <a:latin typeface="+mn-lt"/>
              </a:rPr>
              <a:t> Elementarzelle</a:t>
            </a:r>
            <a:r>
              <a:rPr lang="de-DE" sz="1700" dirty="0">
                <a:latin typeface="+mn-lt"/>
              </a:rPr>
              <a:t>, zu betrachten.</a:t>
            </a:r>
          </a:p>
          <a:p>
            <a:pPr marL="0" indent="0">
              <a:lnSpc>
                <a:spcPct val="100000"/>
              </a:lnSpc>
              <a:spcBef>
                <a:spcPts val="300"/>
              </a:spcBef>
              <a:spcAft>
                <a:spcPts val="300"/>
              </a:spcAft>
              <a:buNone/>
            </a:pPr>
            <a:r>
              <a:rPr lang="de-DE" sz="1700" dirty="0">
                <a:latin typeface="+mn-lt"/>
              </a:rPr>
              <a:t>Mit Hilfe der Elementarzelle lässt sich die Verhältnisformel des Salzes bestimmen. Dabei muss man beachten, ob die Ionen vollständig in der Elementarzelle liegen </a:t>
            </a:r>
            <a:r>
              <a:rPr lang="de-DE" sz="1700" dirty="0" smtClean="0">
                <a:latin typeface="+mn-lt"/>
              </a:rPr>
              <a:t>(Innen) oder </a:t>
            </a:r>
            <a:r>
              <a:rPr lang="de-DE" sz="1700" dirty="0">
                <a:latin typeface="+mn-lt"/>
              </a:rPr>
              <a:t>ob sie auf der Grenze der Zelle liegen, also auf einer Fläche, einer Kante oder einer Ecke der Zelle:</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188</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2906" y="60924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3283188852"/>
                  </p:ext>
                </p:extLst>
              </p:nvPr>
            </p:nvGraphicFramePr>
            <p:xfrm>
              <a:off x="5105400" y="4058291"/>
              <a:ext cx="4511211" cy="2120675"/>
            </p:xfrm>
            <a:graphic>
              <a:graphicData uri="http://schemas.openxmlformats.org/drawingml/2006/table">
                <a:tbl>
                  <a:tblPr firstRow="1" firstCol="1" bandRow="1">
                    <a:tableStyleId>{5940675A-B579-460E-94D1-54222C63F5DA}</a:tableStyleId>
                  </a:tblPr>
                  <a:tblGrid>
                    <a:gridCol w="1942907">
                      <a:extLst>
                        <a:ext uri="{9D8B030D-6E8A-4147-A177-3AD203B41FA5}">
                          <a16:colId xmlns:a16="http://schemas.microsoft.com/office/drawing/2014/main" val="20000"/>
                        </a:ext>
                      </a:extLst>
                    </a:gridCol>
                    <a:gridCol w="2568304">
                      <a:extLst>
                        <a:ext uri="{9D8B030D-6E8A-4147-A177-3AD203B41FA5}">
                          <a16:colId xmlns:a16="http://schemas.microsoft.com/office/drawing/2014/main" val="20001"/>
                        </a:ext>
                      </a:extLst>
                    </a:gridCol>
                  </a:tblGrid>
                  <a:tr h="318499">
                    <a:tc>
                      <a:txBody>
                        <a:bodyPr/>
                        <a:lstStyle/>
                        <a:p>
                          <a:pPr algn="ctr">
                            <a:spcAft>
                              <a:spcPts val="0"/>
                            </a:spcAft>
                          </a:pPr>
                          <a:r>
                            <a:rPr lang="de-DE" sz="1400" b="1" dirty="0">
                              <a:effectLst/>
                            </a:rPr>
                            <a:t>Lage der Ionen</a:t>
                          </a:r>
                          <a:endParaRPr lang="de-DE" sz="1400" dirty="0">
                            <a:effectLst/>
                            <a:latin typeface="+mj-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400" b="1" dirty="0">
                              <a:effectLst/>
                            </a:rPr>
                            <a:t>Anteil an der Elementarzelle</a:t>
                          </a:r>
                          <a:endParaRPr lang="de-DE" sz="1400" dirty="0">
                            <a:effectLst/>
                            <a:latin typeface="+mj-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365293">
                    <a:tc>
                      <a:txBody>
                        <a:bodyPr/>
                        <a:lstStyle/>
                        <a:p>
                          <a:pPr algn="ctr">
                            <a:lnSpc>
                              <a:spcPct val="100000"/>
                            </a:lnSpc>
                            <a:spcAft>
                              <a:spcPts val="0"/>
                            </a:spcAft>
                          </a:pPr>
                          <a:r>
                            <a:rPr lang="de-DE" sz="1400" dirty="0">
                              <a:effectLst/>
                            </a:rPr>
                            <a:t>Innen</a:t>
                          </a:r>
                          <a:endParaRPr lang="de-DE" sz="1400" dirty="0">
                            <a:effectLst/>
                            <a:latin typeface="+mj-lt"/>
                            <a:ea typeface="Calibri" charset="0"/>
                            <a:cs typeface="Times New Roman" charset="0"/>
                          </a:endParaRPr>
                        </a:p>
                      </a:txBody>
                      <a:tcPr marL="68580" marR="68580" marT="0" marB="0" anchor="ctr"/>
                    </a:tc>
                    <a:tc>
                      <a:txBody>
                        <a:bodyPr/>
                        <a:lstStyle/>
                        <a:p>
                          <a:pPr algn="ctr">
                            <a:lnSpc>
                              <a:spcPct val="100000"/>
                            </a:lnSpc>
                            <a:spcAft>
                              <a:spcPts val="0"/>
                            </a:spcAft>
                          </a:pPr>
                          <a:r>
                            <a:rPr lang="de-DE" sz="1400" dirty="0">
                              <a:effectLst/>
                            </a:rPr>
                            <a:t>1</a:t>
                          </a:r>
                          <a:endParaRPr lang="de-DE" sz="1400" dirty="0">
                            <a:effectLst/>
                            <a:latin typeface="+mj-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34586">
                    <a:tc>
                      <a:txBody>
                        <a:bodyPr/>
                        <a:lstStyle/>
                        <a:p>
                          <a:pPr algn="ctr">
                            <a:lnSpc>
                              <a:spcPct val="100000"/>
                            </a:lnSpc>
                            <a:spcAft>
                              <a:spcPts val="0"/>
                            </a:spcAft>
                          </a:pPr>
                          <a:r>
                            <a:rPr lang="de-DE" sz="1400" dirty="0">
                              <a:effectLst/>
                            </a:rPr>
                            <a:t>Fläche</a:t>
                          </a:r>
                          <a:endParaRPr lang="de-DE" sz="1400" dirty="0">
                            <a:effectLst/>
                            <a:latin typeface="+mj-lt"/>
                            <a:ea typeface="Calibri" charset="0"/>
                            <a:cs typeface="Times New Roman" charset="0"/>
                          </a:endParaRPr>
                        </a:p>
                      </a:txBody>
                      <a:tcPr marL="68580" marR="6858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de-DE" sz="1400" i="1">
                                        <a:effectLst/>
                                        <a:latin typeface="Cambria Math" panose="02040503050406030204" pitchFamily="18" charset="0"/>
                                      </a:rPr>
                                    </m:ctrlPr>
                                  </m:fPr>
                                  <m:num>
                                    <m:r>
                                      <a:rPr lang="de-DE" sz="1400">
                                        <a:effectLst/>
                                        <a:latin typeface="Cambria Math" panose="02040503050406030204" pitchFamily="18" charset="0"/>
                                      </a:rPr>
                                      <m:t>1</m:t>
                                    </m:r>
                                  </m:num>
                                  <m:den>
                                    <m:r>
                                      <a:rPr lang="de-DE" sz="1400">
                                        <a:effectLst/>
                                        <a:latin typeface="Cambria Math" panose="02040503050406030204" pitchFamily="18" charset="0"/>
                                      </a:rPr>
                                      <m:t>2</m:t>
                                    </m:r>
                                  </m:den>
                                </m:f>
                              </m:oMath>
                            </m:oMathPara>
                          </a14:m>
                          <a:endParaRPr lang="de-DE" sz="1400" dirty="0">
                            <a:effectLst/>
                            <a:latin typeface="+mj-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450317">
                    <a:tc>
                      <a:txBody>
                        <a:bodyPr/>
                        <a:lstStyle/>
                        <a:p>
                          <a:pPr algn="ctr">
                            <a:lnSpc>
                              <a:spcPct val="100000"/>
                            </a:lnSpc>
                            <a:spcAft>
                              <a:spcPts val="0"/>
                            </a:spcAft>
                          </a:pPr>
                          <a:r>
                            <a:rPr lang="de-DE" sz="1400">
                              <a:effectLst/>
                            </a:rPr>
                            <a:t>Kante</a:t>
                          </a:r>
                          <a:endParaRPr lang="de-DE" sz="1400">
                            <a:effectLst/>
                            <a:latin typeface="+mj-lt"/>
                            <a:ea typeface="Calibri" charset="0"/>
                            <a:cs typeface="Times New Roman" charset="0"/>
                          </a:endParaRPr>
                        </a:p>
                      </a:txBody>
                      <a:tcPr marL="68580" marR="6858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de-DE" sz="1400" i="1">
                                        <a:effectLst/>
                                        <a:latin typeface="Cambria Math" panose="02040503050406030204" pitchFamily="18" charset="0"/>
                                      </a:rPr>
                                    </m:ctrlPr>
                                  </m:fPr>
                                  <m:num>
                                    <m:r>
                                      <a:rPr lang="de-DE" sz="1400">
                                        <a:effectLst/>
                                        <a:latin typeface="Cambria Math" panose="02040503050406030204" pitchFamily="18" charset="0"/>
                                      </a:rPr>
                                      <m:t>1</m:t>
                                    </m:r>
                                  </m:num>
                                  <m:den>
                                    <m:r>
                                      <a:rPr lang="de-DE" sz="1400">
                                        <a:effectLst/>
                                        <a:latin typeface="Cambria Math" panose="02040503050406030204" pitchFamily="18" charset="0"/>
                                      </a:rPr>
                                      <m:t>4</m:t>
                                    </m:r>
                                  </m:den>
                                </m:f>
                              </m:oMath>
                            </m:oMathPara>
                          </a14:m>
                          <a:endParaRPr lang="de-DE" sz="1400" dirty="0">
                            <a:effectLst/>
                            <a:latin typeface="+mj-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51980">
                    <a:tc>
                      <a:txBody>
                        <a:bodyPr/>
                        <a:lstStyle/>
                        <a:p>
                          <a:pPr algn="ctr">
                            <a:lnSpc>
                              <a:spcPct val="100000"/>
                            </a:lnSpc>
                            <a:spcAft>
                              <a:spcPts val="0"/>
                            </a:spcAft>
                          </a:pPr>
                          <a:r>
                            <a:rPr lang="de-DE" sz="1400">
                              <a:effectLst/>
                            </a:rPr>
                            <a:t>Ecke</a:t>
                          </a:r>
                          <a:endParaRPr lang="de-DE" sz="1400">
                            <a:effectLst/>
                            <a:latin typeface="+mj-lt"/>
                            <a:ea typeface="Calibri" charset="0"/>
                            <a:cs typeface="Times New Roman" charset="0"/>
                          </a:endParaRPr>
                        </a:p>
                      </a:txBody>
                      <a:tcPr marL="68580" marR="6858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de-DE" sz="1400" i="1">
                                        <a:effectLst/>
                                        <a:latin typeface="Cambria Math" panose="02040503050406030204" pitchFamily="18" charset="0"/>
                                      </a:rPr>
                                    </m:ctrlPr>
                                  </m:fPr>
                                  <m:num>
                                    <m:r>
                                      <a:rPr lang="de-DE" sz="1400">
                                        <a:effectLst/>
                                        <a:latin typeface="Cambria Math" panose="02040503050406030204" pitchFamily="18" charset="0"/>
                                      </a:rPr>
                                      <m:t>1</m:t>
                                    </m:r>
                                  </m:num>
                                  <m:den>
                                    <m:r>
                                      <a:rPr lang="de-DE" sz="1400">
                                        <a:effectLst/>
                                        <a:latin typeface="Cambria Math" panose="02040503050406030204" pitchFamily="18" charset="0"/>
                                      </a:rPr>
                                      <m:t>8</m:t>
                                    </m:r>
                                  </m:den>
                                </m:f>
                              </m:oMath>
                            </m:oMathPara>
                          </a14:m>
                          <a:endParaRPr lang="de-DE" sz="1400" dirty="0">
                            <a:effectLst/>
                            <a:latin typeface="+mj-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283188852"/>
                  </p:ext>
                </p:extLst>
              </p:nvPr>
            </p:nvGraphicFramePr>
            <p:xfrm>
              <a:off x="5105400" y="4058291"/>
              <a:ext cx="4511211" cy="2120675"/>
            </p:xfrm>
            <a:graphic>
              <a:graphicData uri="http://schemas.openxmlformats.org/drawingml/2006/table">
                <a:tbl>
                  <a:tblPr firstRow="1" firstCol="1" bandRow="1">
                    <a:tableStyleId>{5940675A-B579-460E-94D1-54222C63F5DA}</a:tableStyleId>
                  </a:tblPr>
                  <a:tblGrid>
                    <a:gridCol w="1942907">
                      <a:extLst>
                        <a:ext uri="{9D8B030D-6E8A-4147-A177-3AD203B41FA5}">
                          <a16:colId xmlns:a16="http://schemas.microsoft.com/office/drawing/2014/main" val="20000"/>
                        </a:ext>
                      </a:extLst>
                    </a:gridCol>
                    <a:gridCol w="2568304">
                      <a:extLst>
                        <a:ext uri="{9D8B030D-6E8A-4147-A177-3AD203B41FA5}">
                          <a16:colId xmlns:a16="http://schemas.microsoft.com/office/drawing/2014/main" val="20001"/>
                        </a:ext>
                      </a:extLst>
                    </a:gridCol>
                  </a:tblGrid>
                  <a:tr h="318499">
                    <a:tc>
                      <a:txBody>
                        <a:bodyPr/>
                        <a:lstStyle/>
                        <a:p>
                          <a:pPr algn="ctr">
                            <a:spcAft>
                              <a:spcPts val="0"/>
                            </a:spcAft>
                          </a:pPr>
                          <a:r>
                            <a:rPr lang="de-DE" sz="1400" b="1" dirty="0">
                              <a:effectLst/>
                            </a:rPr>
                            <a:t>Lage der Ionen</a:t>
                          </a:r>
                          <a:endParaRPr lang="de-DE" sz="1400" dirty="0">
                            <a:effectLst/>
                            <a:latin typeface="+mj-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400" b="1" dirty="0">
                              <a:effectLst/>
                            </a:rPr>
                            <a:t>Anteil an der Elementarzelle</a:t>
                          </a:r>
                          <a:endParaRPr lang="de-DE" sz="1400" dirty="0">
                            <a:effectLst/>
                            <a:latin typeface="+mj-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365293">
                    <a:tc>
                      <a:txBody>
                        <a:bodyPr/>
                        <a:lstStyle/>
                        <a:p>
                          <a:pPr algn="ctr">
                            <a:lnSpc>
                              <a:spcPct val="100000"/>
                            </a:lnSpc>
                            <a:spcAft>
                              <a:spcPts val="0"/>
                            </a:spcAft>
                          </a:pPr>
                          <a:r>
                            <a:rPr lang="de-DE" sz="1400" dirty="0">
                              <a:effectLst/>
                            </a:rPr>
                            <a:t>Innen</a:t>
                          </a:r>
                          <a:endParaRPr lang="de-DE" sz="1400" dirty="0">
                            <a:effectLst/>
                            <a:latin typeface="+mj-lt"/>
                            <a:ea typeface="Calibri" charset="0"/>
                            <a:cs typeface="Times New Roman" charset="0"/>
                          </a:endParaRPr>
                        </a:p>
                      </a:txBody>
                      <a:tcPr marL="68580" marR="68580" marT="0" marB="0" anchor="ctr"/>
                    </a:tc>
                    <a:tc>
                      <a:txBody>
                        <a:bodyPr/>
                        <a:lstStyle/>
                        <a:p>
                          <a:pPr algn="ctr">
                            <a:lnSpc>
                              <a:spcPct val="100000"/>
                            </a:lnSpc>
                            <a:spcAft>
                              <a:spcPts val="0"/>
                            </a:spcAft>
                          </a:pPr>
                          <a:r>
                            <a:rPr lang="de-DE" sz="1400" dirty="0">
                              <a:effectLst/>
                            </a:rPr>
                            <a:t>1</a:t>
                          </a:r>
                          <a:endParaRPr lang="de-DE" sz="1400" dirty="0">
                            <a:effectLst/>
                            <a:latin typeface="+mj-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34586">
                    <a:tc>
                      <a:txBody>
                        <a:bodyPr/>
                        <a:lstStyle/>
                        <a:p>
                          <a:pPr algn="ctr">
                            <a:lnSpc>
                              <a:spcPct val="100000"/>
                            </a:lnSpc>
                            <a:spcAft>
                              <a:spcPts val="0"/>
                            </a:spcAft>
                          </a:pPr>
                          <a:r>
                            <a:rPr lang="de-DE" sz="1400" dirty="0">
                              <a:effectLst/>
                            </a:rPr>
                            <a:t>Fläche</a:t>
                          </a:r>
                          <a:endParaRPr lang="de-DE" sz="1400" dirty="0">
                            <a:effectLst/>
                            <a:latin typeface="+mj-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3"/>
                          <a:stretch>
                            <a:fillRect l="-75829" t="-129545" r="-474" b="-173864"/>
                          </a:stretch>
                        </a:blipFill>
                      </a:tcPr>
                    </a:tc>
                    <a:extLst>
                      <a:ext uri="{0D108BD9-81ED-4DB2-BD59-A6C34878D82A}">
                        <a16:rowId xmlns:a16="http://schemas.microsoft.com/office/drawing/2014/main" val="10002"/>
                      </a:ext>
                    </a:extLst>
                  </a:tr>
                  <a:tr h="450317">
                    <a:tc>
                      <a:txBody>
                        <a:bodyPr/>
                        <a:lstStyle/>
                        <a:p>
                          <a:pPr algn="ctr">
                            <a:lnSpc>
                              <a:spcPct val="100000"/>
                            </a:lnSpc>
                            <a:spcAft>
                              <a:spcPts val="0"/>
                            </a:spcAft>
                          </a:pPr>
                          <a:r>
                            <a:rPr lang="de-DE" sz="1400">
                              <a:effectLst/>
                            </a:rPr>
                            <a:t>Kante</a:t>
                          </a:r>
                          <a:endParaRPr lang="de-DE" sz="1400">
                            <a:effectLst/>
                            <a:latin typeface="+mj-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3"/>
                          <a:stretch>
                            <a:fillRect l="-75829" t="-272973" r="-474" b="-106757"/>
                          </a:stretch>
                        </a:blipFill>
                      </a:tcPr>
                    </a:tc>
                    <a:extLst>
                      <a:ext uri="{0D108BD9-81ED-4DB2-BD59-A6C34878D82A}">
                        <a16:rowId xmlns:a16="http://schemas.microsoft.com/office/drawing/2014/main" val="10003"/>
                      </a:ext>
                    </a:extLst>
                  </a:tr>
                  <a:tr h="451980">
                    <a:tc>
                      <a:txBody>
                        <a:bodyPr/>
                        <a:lstStyle/>
                        <a:p>
                          <a:pPr algn="ctr">
                            <a:lnSpc>
                              <a:spcPct val="100000"/>
                            </a:lnSpc>
                            <a:spcAft>
                              <a:spcPts val="0"/>
                            </a:spcAft>
                          </a:pPr>
                          <a:r>
                            <a:rPr lang="de-DE" sz="1400">
                              <a:effectLst/>
                            </a:rPr>
                            <a:t>Ecke</a:t>
                          </a:r>
                          <a:endParaRPr lang="de-DE" sz="1400">
                            <a:effectLst/>
                            <a:latin typeface="+mj-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3"/>
                          <a:stretch>
                            <a:fillRect l="-75829" t="-372973" r="-474" b="-6757"/>
                          </a:stretch>
                        </a:blipFill>
                      </a:tcPr>
                    </a:tc>
                    <a:extLst>
                      <a:ext uri="{0D108BD9-81ED-4DB2-BD59-A6C34878D82A}">
                        <a16:rowId xmlns:a16="http://schemas.microsoft.com/office/drawing/2014/main" val="10004"/>
                      </a:ext>
                    </a:extLst>
                  </a:tr>
                </a:tbl>
              </a:graphicData>
            </a:graphic>
          </p:graphicFrame>
        </mc:Fallback>
      </mc:AlternateContent>
      <p:sp>
        <p:nvSpPr>
          <p:cNvPr id="7" name="Rechteck 6"/>
          <p:cNvSpPr/>
          <p:nvPr/>
        </p:nvSpPr>
        <p:spPr>
          <a:xfrm>
            <a:off x="1714051" y="4303013"/>
            <a:ext cx="3391350" cy="523220"/>
          </a:xfrm>
          <a:prstGeom prst="rect">
            <a:avLst/>
          </a:prstGeom>
        </p:spPr>
        <p:txBody>
          <a:bodyPr wrap="square">
            <a:spAutoFit/>
          </a:bodyPr>
          <a:lstStyle/>
          <a:p>
            <a:pPr>
              <a:spcBef>
                <a:spcPts val="595"/>
              </a:spcBef>
              <a:spcAft>
                <a:spcPts val="140"/>
              </a:spcAft>
            </a:pPr>
            <a:r>
              <a:rPr lang="de-DE" sz="1400" b="1" dirty="0">
                <a:solidFill>
                  <a:srgbClr val="000000"/>
                </a:solidFill>
                <a:ea typeface="Calibri" charset="0"/>
                <a:cs typeface="Times New Roman" charset="0"/>
              </a:rPr>
              <a:t>Tab. 1: </a:t>
            </a:r>
            <a:r>
              <a:rPr lang="de-DE" sz="1400" dirty="0">
                <a:solidFill>
                  <a:srgbClr val="000000"/>
                </a:solidFill>
                <a:ea typeface="Calibri" charset="0"/>
                <a:cs typeface="Times New Roman" charset="0"/>
              </a:rPr>
              <a:t>Lage und Anteil der Ionen in einer Elementarzelle</a:t>
            </a:r>
            <a:endParaRPr lang="de-DE" sz="1400" dirty="0">
              <a:solidFill>
                <a:srgbClr val="000000"/>
              </a:solidFill>
              <a:effectLst/>
              <a:ea typeface="Calibri" charset="0"/>
              <a:cs typeface="Times New Roman" charset="0"/>
            </a:endParaRPr>
          </a:p>
        </p:txBody>
      </p:sp>
      <p:pic>
        <p:nvPicPr>
          <p:cNvPr id="17"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Tree>
    <p:extLst>
      <p:ext uri="{BB962C8B-B14F-4D97-AF65-F5344CB8AC3E}">
        <p14:creationId xmlns:p14="http://schemas.microsoft.com/office/powerpoint/2010/main" val="44882454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u="sng" dirty="0">
                <a:latin typeface="+mn-lt"/>
              </a:rPr>
              <a:t>Beispiel</a:t>
            </a:r>
            <a:r>
              <a:rPr lang="de-DE" sz="1800" b="1" dirty="0">
                <a:latin typeface="+mn-lt"/>
              </a:rPr>
              <a:t>: Natriumchlorid-Gitter</a:t>
            </a:r>
            <a:endParaRPr lang="de-DE" sz="1800" dirty="0">
              <a:latin typeface="+mn-lt"/>
            </a:endParaRPr>
          </a:p>
          <a:p>
            <a:pPr marL="0" indent="0">
              <a:lnSpc>
                <a:spcPct val="100000"/>
              </a:lnSpc>
              <a:spcBef>
                <a:spcPts val="600"/>
              </a:spcBef>
              <a:spcAft>
                <a:spcPts val="600"/>
              </a:spcAft>
              <a:buNone/>
            </a:pPr>
            <a:r>
              <a:rPr lang="de-DE" sz="1800" dirty="0">
                <a:latin typeface="+mn-lt"/>
              </a:rPr>
              <a:t>Die Chlorid-Ionen haben einen größeren Ionenradius als die Natrium-Ionen, sie sind in Abbildung 1 blau dargestellt. Zählt man die Chlorid-Ionen in der abgebildeten Elementarzelle, erhält man folgende Werte: </a:t>
            </a:r>
          </a:p>
          <a:p>
            <a:pPr marL="0" indent="0">
              <a:lnSpc>
                <a:spcPct val="100000"/>
              </a:lnSpc>
              <a:spcBef>
                <a:spcPts val="600"/>
              </a:spcBef>
              <a:spcAft>
                <a:spcPts val="600"/>
              </a:spcAft>
              <a:buNone/>
            </a:pPr>
            <a:r>
              <a:rPr lang="de-DE" sz="1800" dirty="0">
                <a:latin typeface="+mn-lt"/>
              </a:rPr>
              <a:t>An den Kanten befinden sich keine Chlorid-Ionen (Tabelle 2, Zeile 1), dafür aber 8 auf den Ecken des Würfels. Diese werden jeweils zu einem Achtel gezählt (Tabelle 2, Zeile 2). </a:t>
            </a:r>
          </a:p>
          <a:p>
            <a:pPr marL="0" indent="0">
              <a:lnSpc>
                <a:spcPct val="100000"/>
              </a:lnSpc>
              <a:spcBef>
                <a:spcPts val="600"/>
              </a:spcBef>
              <a:spcAft>
                <a:spcPts val="600"/>
              </a:spcAft>
              <a:buNone/>
            </a:pPr>
            <a:r>
              <a:rPr lang="de-DE" sz="1800" dirty="0">
                <a:latin typeface="+mn-lt"/>
              </a:rPr>
              <a:t>In den sechs Flächen sind sechs Ionen angeordnet. Diese werden jeweils zur Hälfte gezählt (Tabelle 2, Zeile 3). Es befindet sich kein Chlorid-Ion im Inneren der Zelle; die Summe der Chlorid-Ionen ist pro Elementarzelle </a:t>
            </a:r>
            <a:r>
              <a:rPr lang="de-DE" sz="1800" dirty="0" smtClean="0">
                <a:latin typeface="+mn-lt"/>
              </a:rPr>
              <a:t>also </a:t>
            </a:r>
            <a:r>
              <a:rPr lang="de-DE" sz="1800" dirty="0">
                <a:latin typeface="+mn-lt"/>
              </a:rPr>
              <a:t>4.</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189</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61966" y="630718"/>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Tree>
    <p:extLst>
      <p:ext uri="{BB962C8B-B14F-4D97-AF65-F5344CB8AC3E}">
        <p14:creationId xmlns:p14="http://schemas.microsoft.com/office/powerpoint/2010/main" val="1522767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5"/>
            <a:ext cx="10515600" cy="1415390"/>
          </a:xfrm>
        </p:spPr>
        <p:txBody>
          <a:bodyPr>
            <a:normAutofit lnSpcReduction="10000"/>
          </a:bodyPr>
          <a:lstStyle/>
          <a:p>
            <a:pPr marL="0" indent="0">
              <a:lnSpc>
                <a:spcPct val="100000"/>
              </a:lnSpc>
              <a:spcBef>
                <a:spcPts val="0"/>
              </a:spcBef>
              <a:buNone/>
            </a:pPr>
            <a:r>
              <a:rPr lang="de-DE" sz="2000" b="1" dirty="0">
                <a:latin typeface="+mn-lt"/>
              </a:rPr>
              <a:t>Infotext zur Ionenbildung </a:t>
            </a:r>
            <a:endParaRPr lang="de-DE" sz="2000" b="1" u="sng" dirty="0">
              <a:latin typeface="+mn-lt"/>
            </a:endParaRPr>
          </a:p>
          <a:p>
            <a:pPr marL="0" indent="0">
              <a:lnSpc>
                <a:spcPct val="100000"/>
              </a:lnSpc>
              <a:spcBef>
                <a:spcPts val="0"/>
              </a:spcBef>
              <a:buNone/>
            </a:pPr>
            <a:r>
              <a:rPr lang="de-DE" sz="1800" dirty="0">
                <a:latin typeface="+mn-lt"/>
              </a:rPr>
              <a:t>Der Versuch </a:t>
            </a:r>
            <a:r>
              <a:rPr lang="de-DE" sz="1800" i="1" dirty="0">
                <a:latin typeface="+mn-lt"/>
              </a:rPr>
              <a:t>Natrium reagiert mit Chlor</a:t>
            </a:r>
            <a:r>
              <a:rPr lang="de-DE" sz="1800" dirty="0">
                <a:latin typeface="+mn-lt"/>
              </a:rPr>
              <a:t> kann mit folgendem Reaktionsschema dargestellt werden:</a:t>
            </a:r>
          </a:p>
          <a:p>
            <a:pPr marL="0" indent="0" algn="ctr">
              <a:buNone/>
            </a:pPr>
            <a:r>
              <a:rPr lang="en-US" sz="2000" dirty="0" err="1">
                <a:latin typeface="+mn-lt"/>
              </a:rPr>
              <a:t>Natrium</a:t>
            </a:r>
            <a:r>
              <a:rPr lang="en-US" sz="2000" dirty="0">
                <a:latin typeface="+mn-lt"/>
              </a:rPr>
              <a:t> </a:t>
            </a:r>
            <a:r>
              <a:rPr lang="en-US" sz="2000" dirty="0" smtClean="0">
                <a:latin typeface="+mn-lt"/>
              </a:rPr>
              <a:t>    </a:t>
            </a:r>
            <a:r>
              <a:rPr lang="en-US" sz="2000" dirty="0">
                <a:latin typeface="+mn-lt"/>
              </a:rPr>
              <a:t>+    </a:t>
            </a:r>
            <a:r>
              <a:rPr lang="en-US" sz="2000" dirty="0" err="1">
                <a:latin typeface="+mn-lt"/>
              </a:rPr>
              <a:t>Chlor</a:t>
            </a:r>
            <a:r>
              <a:rPr lang="en-US" sz="2000" dirty="0">
                <a:latin typeface="+mn-lt"/>
              </a:rPr>
              <a:t> </a:t>
            </a:r>
            <a:r>
              <a:rPr lang="en-US" sz="2000" dirty="0" smtClean="0">
                <a:latin typeface="+mn-lt"/>
              </a:rPr>
              <a:t>                    </a:t>
            </a:r>
            <a:r>
              <a:rPr lang="en-US" sz="2000" dirty="0" err="1" smtClean="0">
                <a:latin typeface="+mn-lt"/>
              </a:rPr>
              <a:t>Natriumchlorid</a:t>
            </a:r>
            <a:r>
              <a:rPr lang="en-US" sz="2000" dirty="0" smtClean="0">
                <a:latin typeface="+mn-lt"/>
              </a:rPr>
              <a:t> </a:t>
            </a:r>
            <a:endParaRPr lang="en-US" sz="2000" dirty="0">
              <a:latin typeface="+mn-lt"/>
            </a:endParaRPr>
          </a:p>
          <a:p>
            <a:pPr marL="0" indent="0">
              <a:buNone/>
            </a:pPr>
            <a:r>
              <a:rPr lang="de-DE" sz="1800" dirty="0">
                <a:latin typeface="+mn-lt"/>
              </a:rPr>
              <a:t>Dabei finden folgende Veränderungen am Natrium-Atom und am Chlor-Atom statt:</a:t>
            </a:r>
          </a:p>
          <a:p>
            <a:pPr marL="0" indent="0">
              <a:buNone/>
            </a:pPr>
            <a:endParaRPr lang="de-DE" sz="2000" dirty="0">
              <a:latin typeface="+mn-lt"/>
            </a:endParaRPr>
          </a:p>
          <a:p>
            <a:pPr marL="0" indent="0">
              <a:buNone/>
            </a:pPr>
            <a:endParaRPr lang="de-DE" sz="20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74376" y="645348"/>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cxnSp>
        <p:nvCxnSpPr>
          <p:cNvPr id="18" name="Gerade Verbindung mit Pfeil 17">
            <a:extLst>
              <a:ext uri="{FF2B5EF4-FFF2-40B4-BE49-F238E27FC236}">
                <a16:creationId xmlns:a16="http://schemas.microsoft.com/office/drawing/2014/main" id="{88FD2E47-38B8-4698-B873-BD281CCBA127}"/>
              </a:ext>
            </a:extLst>
          </p:cNvPr>
          <p:cNvCxnSpPr>
            <a:cxnSpLocks/>
          </p:cNvCxnSpPr>
          <p:nvPr/>
        </p:nvCxnSpPr>
        <p:spPr>
          <a:xfrm>
            <a:off x="5909388" y="2276850"/>
            <a:ext cx="819398" cy="0"/>
          </a:xfrm>
          <a:prstGeom prst="straightConnector1">
            <a:avLst/>
          </a:prstGeom>
          <a:ln w="127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0" name="Rechteck 19">
            <a:extLst>
              <a:ext uri="{FF2B5EF4-FFF2-40B4-BE49-F238E27FC236}">
                <a16:creationId xmlns:a16="http://schemas.microsoft.com/office/drawing/2014/main" id="{1228216F-00D0-4EA9-9FA7-4C531FB5AE07}"/>
              </a:ext>
            </a:extLst>
          </p:cNvPr>
          <p:cNvSpPr/>
          <p:nvPr/>
        </p:nvSpPr>
        <p:spPr>
          <a:xfrm>
            <a:off x="838200" y="5086265"/>
            <a:ext cx="10431483" cy="923330"/>
          </a:xfrm>
          <a:prstGeom prst="rect">
            <a:avLst/>
          </a:prstGeom>
        </p:spPr>
        <p:txBody>
          <a:bodyPr wrap="square">
            <a:spAutoFit/>
          </a:bodyPr>
          <a:lstStyle/>
          <a:p>
            <a:pPr algn="just">
              <a:tabLst>
                <a:tab pos="4276725" algn="l"/>
              </a:tabLst>
            </a:pPr>
            <a:r>
              <a:rPr lang="de-DE" dirty="0">
                <a:ea typeface="Calibri" panose="020F0502020204030204" pitchFamily="34" charset="0"/>
                <a:cs typeface="Times New Roman" panose="02020603050405020304" pitchFamily="18" charset="0"/>
              </a:rPr>
              <a:t>Die meisten chemischen Elemente (außer die Edelgase) streben die so genannte </a:t>
            </a:r>
            <a:r>
              <a:rPr lang="de-DE" b="1" dirty="0">
                <a:ea typeface="Calibri" panose="020F0502020204030204" pitchFamily="34" charset="0"/>
                <a:cs typeface="Times New Roman" panose="02020603050405020304" pitchFamily="18" charset="0"/>
              </a:rPr>
              <a:t>Edelgaskonfiguration</a:t>
            </a:r>
            <a:r>
              <a:rPr lang="de-DE" dirty="0">
                <a:ea typeface="Calibri" panose="020F0502020204030204" pitchFamily="34" charset="0"/>
                <a:cs typeface="Times New Roman" panose="02020603050405020304" pitchFamily="18" charset="0"/>
              </a:rPr>
              <a:t> an. Das ist ein sehr stabiler Zustand. Die äußere Elektronenschale ist dabei vollständig mit Elektronen besetzt. Um diesen Zustand zu erreichen, müssen die Elemente Elektronen abgeben oder aufnehmen. </a:t>
            </a:r>
          </a:p>
        </p:txBody>
      </p:sp>
      <p:pic>
        <p:nvPicPr>
          <p:cNvPr id="114" name="Grafik 113">
            <a:extLst>
              <a:ext uri="{FF2B5EF4-FFF2-40B4-BE49-F238E27FC236}">
                <a16:creationId xmlns:a16="http://schemas.microsoft.com/office/drawing/2014/main" id="{2D06516A-08F8-42F5-951B-4E141A7B62A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170" r="2218" b="3027"/>
          <a:stretch/>
        </p:blipFill>
        <p:spPr>
          <a:xfrm>
            <a:off x="2104839" y="2872016"/>
            <a:ext cx="7982322" cy="2200560"/>
          </a:xfrm>
          <a:prstGeom prst="rect">
            <a:avLst/>
          </a:prstGeom>
        </p:spPr>
      </p:pic>
    </p:spTree>
    <p:extLst>
      <p:ext uri="{BB962C8B-B14F-4D97-AF65-F5344CB8AC3E}">
        <p14:creationId xmlns:p14="http://schemas.microsoft.com/office/powerpoint/2010/main" val="37386146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1: </a:t>
            </a:r>
            <a:r>
              <a:rPr lang="de-DE" sz="1800" dirty="0" smtClean="0">
                <a:latin typeface="+mn-lt"/>
              </a:rPr>
              <a:t>Ergänzt </a:t>
            </a:r>
            <a:r>
              <a:rPr lang="de-DE" sz="1800" dirty="0">
                <a:latin typeface="+mn-lt"/>
              </a:rPr>
              <a:t>in der Tabelle die Angaben zu den Natrium-Ionen und </a:t>
            </a:r>
            <a:r>
              <a:rPr lang="de-DE" sz="1800" dirty="0" smtClean="0">
                <a:latin typeface="+mn-lt"/>
              </a:rPr>
              <a:t>bestimmt </a:t>
            </a:r>
            <a:r>
              <a:rPr lang="de-DE" sz="1800" dirty="0">
                <a:latin typeface="+mn-lt"/>
              </a:rPr>
              <a:t>aus dem Verhältnis der Ionen die Verhältnisformel für Natriumchlorid.    </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190</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4749"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1" name="Interaktive Schaltfläche: Anpassen 10">
            <a:hlinkClick r:id="rId3" action="ppaction://hlinksldjump" highlightClick="1"/>
          </p:cNvPr>
          <p:cNvSpPr/>
          <p:nvPr/>
        </p:nvSpPr>
        <p:spPr>
          <a:xfrm>
            <a:off x="11156151" y="5358337"/>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7" name="Grafik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2633464813"/>
                  </p:ext>
                </p:extLst>
              </p:nvPr>
            </p:nvGraphicFramePr>
            <p:xfrm>
              <a:off x="4433495" y="2474062"/>
              <a:ext cx="5491156" cy="2776689"/>
            </p:xfrm>
            <a:graphic>
              <a:graphicData uri="http://schemas.openxmlformats.org/drawingml/2006/table">
                <a:tbl>
                  <a:tblPr firstRow="1" firstCol="1" bandRow="1">
                    <a:tableStyleId>{5940675A-B579-460E-94D1-54222C63F5DA}</a:tableStyleId>
                  </a:tblPr>
                  <a:tblGrid>
                    <a:gridCol w="1201140">
                      <a:extLst>
                        <a:ext uri="{9D8B030D-6E8A-4147-A177-3AD203B41FA5}">
                          <a16:colId xmlns:a16="http://schemas.microsoft.com/office/drawing/2014/main" val="20000"/>
                        </a:ext>
                      </a:extLst>
                    </a:gridCol>
                    <a:gridCol w="1016350">
                      <a:extLst>
                        <a:ext uri="{9D8B030D-6E8A-4147-A177-3AD203B41FA5}">
                          <a16:colId xmlns:a16="http://schemas.microsoft.com/office/drawing/2014/main" val="20001"/>
                        </a:ext>
                      </a:extLst>
                    </a:gridCol>
                    <a:gridCol w="1016350">
                      <a:extLst>
                        <a:ext uri="{9D8B030D-6E8A-4147-A177-3AD203B41FA5}">
                          <a16:colId xmlns:a16="http://schemas.microsoft.com/office/drawing/2014/main" val="20002"/>
                        </a:ext>
                      </a:extLst>
                    </a:gridCol>
                    <a:gridCol w="1128658">
                      <a:extLst>
                        <a:ext uri="{9D8B030D-6E8A-4147-A177-3AD203B41FA5}">
                          <a16:colId xmlns:a16="http://schemas.microsoft.com/office/drawing/2014/main" val="20003"/>
                        </a:ext>
                      </a:extLst>
                    </a:gridCol>
                    <a:gridCol w="1128658">
                      <a:extLst>
                        <a:ext uri="{9D8B030D-6E8A-4147-A177-3AD203B41FA5}">
                          <a16:colId xmlns:a16="http://schemas.microsoft.com/office/drawing/2014/main" val="20004"/>
                        </a:ext>
                      </a:extLst>
                    </a:gridCol>
                  </a:tblGrid>
                  <a:tr h="311974">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Na</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dirty="0">
                              <a:effectLst/>
                            </a:rPr>
                            <a:t>Cl</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11974">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49112">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4</m:t>
                                  </m:r>
                                </m:den>
                              </m:f>
                            </m:oMath>
                          </a14:m>
                          <a:r>
                            <a:rPr lang="de-DE" sz="1800">
                              <a:effectLst/>
                            </a:rPr>
                            <a:t>=</a:t>
                          </a:r>
                          <a:r>
                            <a:rPr lang="de-DE" sz="1800" u="sng">
                              <a:effectLst/>
                            </a:rPr>
                            <a:t>    </a:t>
                          </a:r>
                          <a:r>
                            <a:rPr lang="de-DE" sz="1800">
                              <a:effectLst/>
                            </a:rPr>
                            <a:t>­­­­­</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0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4</m:t>
                                  </m:r>
                                </m:den>
                              </m:f>
                            </m:oMath>
                          </a14:m>
                          <a:r>
                            <a:rPr lang="de-DE" sz="1800">
                              <a:effectLst/>
                            </a:rPr>
                            <a:t> = 0</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450628">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8</m:t>
                                  </m:r>
                                </m:den>
                              </m:f>
                            </m:oMath>
                          </a14:m>
                          <a:r>
                            <a:rPr lang="de-DE" sz="1800">
                              <a:effectLst/>
                            </a:rPr>
                            <a:t> =</a:t>
                          </a:r>
                          <a:r>
                            <a:rPr lang="de-DE" sz="1800" u="sng">
                              <a:effectLst/>
                            </a:rPr>
                            <a:t>    </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effectLst/>
                            </a:rPr>
                            <a:t>8</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8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8</m:t>
                                  </m:r>
                                </m:den>
                              </m:f>
                            </m:oMath>
                          </a14:m>
                          <a:r>
                            <a:rPr lang="de-DE" sz="1800" dirty="0">
                              <a:effectLst/>
                            </a:rPr>
                            <a:t> = 1</a:t>
                          </a:r>
                          <a:r>
                            <a:rPr lang="de-DE" sz="1800" u="sng" dirty="0">
                              <a:solidFill>
                                <a:srgbClr val="FFFFFF"/>
                              </a:solidFill>
                              <a:effectLst/>
                            </a:rPr>
                            <a:t>v</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49112">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2</m:t>
                                  </m:r>
                                </m:den>
                              </m:f>
                            </m:oMath>
                          </a14:m>
                          <a:r>
                            <a:rPr lang="de-DE" sz="1800">
                              <a:effectLst/>
                            </a:rPr>
                            <a:t> =</a:t>
                          </a:r>
                          <a:r>
                            <a:rPr lang="de-DE" sz="1800" u="sng">
                              <a:effectLst/>
                            </a:rPr>
                            <a:t>    </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effectLst/>
                            </a:rPr>
                            <a:t>6</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6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2</m:t>
                                  </m:r>
                                </m:den>
                              </m:f>
                            </m:oMath>
                          </a14:m>
                          <a:r>
                            <a:rPr lang="de-DE" sz="1800" dirty="0">
                              <a:effectLst/>
                            </a:rPr>
                            <a:t> = 3</a:t>
                          </a:r>
                          <a:r>
                            <a:rPr lang="de-DE" sz="1800" dirty="0">
                              <a:solidFill>
                                <a:srgbClr val="FFFFFF"/>
                              </a:solidFill>
                              <a:effectLst/>
                            </a:rPr>
                            <a:t>v</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431940">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1 =</a:t>
                          </a:r>
                          <a:r>
                            <a:rPr lang="de-DE" sz="1800" u="sng">
                              <a:effectLst/>
                            </a:rPr>
                            <a:t>    </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0 ∙ 1 = 0</a:t>
                          </a:r>
                          <a:r>
                            <a:rPr lang="de-DE" sz="1800" dirty="0">
                              <a:solidFill>
                                <a:srgbClr val="FFFFFF"/>
                              </a:solidFill>
                              <a:effectLst/>
                            </a:rPr>
                            <a:t>v</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71949">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effectLst/>
                            </a:rPr>
                            <a:t>4</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2633464813"/>
                  </p:ext>
                </p:extLst>
              </p:nvPr>
            </p:nvGraphicFramePr>
            <p:xfrm>
              <a:off x="4433495" y="2474062"/>
              <a:ext cx="5491156" cy="2776689"/>
            </p:xfrm>
            <a:graphic>
              <a:graphicData uri="http://schemas.openxmlformats.org/drawingml/2006/table">
                <a:tbl>
                  <a:tblPr firstRow="1" firstCol="1" bandRow="1">
                    <a:tableStyleId>{5940675A-B579-460E-94D1-54222C63F5DA}</a:tableStyleId>
                  </a:tblPr>
                  <a:tblGrid>
                    <a:gridCol w="1201140">
                      <a:extLst>
                        <a:ext uri="{9D8B030D-6E8A-4147-A177-3AD203B41FA5}">
                          <a16:colId xmlns:a16="http://schemas.microsoft.com/office/drawing/2014/main" val="20000"/>
                        </a:ext>
                      </a:extLst>
                    </a:gridCol>
                    <a:gridCol w="1016350">
                      <a:extLst>
                        <a:ext uri="{9D8B030D-6E8A-4147-A177-3AD203B41FA5}">
                          <a16:colId xmlns:a16="http://schemas.microsoft.com/office/drawing/2014/main" val="20001"/>
                        </a:ext>
                      </a:extLst>
                    </a:gridCol>
                    <a:gridCol w="1016350">
                      <a:extLst>
                        <a:ext uri="{9D8B030D-6E8A-4147-A177-3AD203B41FA5}">
                          <a16:colId xmlns:a16="http://schemas.microsoft.com/office/drawing/2014/main" val="20002"/>
                        </a:ext>
                      </a:extLst>
                    </a:gridCol>
                    <a:gridCol w="1128658">
                      <a:extLst>
                        <a:ext uri="{9D8B030D-6E8A-4147-A177-3AD203B41FA5}">
                          <a16:colId xmlns:a16="http://schemas.microsoft.com/office/drawing/2014/main" val="20003"/>
                        </a:ext>
                      </a:extLst>
                    </a:gridCol>
                    <a:gridCol w="1128658">
                      <a:extLst>
                        <a:ext uri="{9D8B030D-6E8A-4147-A177-3AD203B41FA5}">
                          <a16:colId xmlns:a16="http://schemas.microsoft.com/office/drawing/2014/main" val="20004"/>
                        </a:ext>
                      </a:extLst>
                    </a:gridCol>
                  </a:tblGrid>
                  <a:tr h="311974">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Na</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dirty="0">
                              <a:effectLst/>
                            </a:rPr>
                            <a:t>Cl</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11974">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49112">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18563" t="-151351" r="-223353" b="-398649"/>
                          </a:stretch>
                        </a:blipFill>
                      </a:tcPr>
                    </a:tc>
                    <a:tc>
                      <a:txBody>
                        <a:bodyPr/>
                        <a:lstStyle/>
                        <a:p>
                          <a:pPr algn="ctr">
                            <a:lnSpc>
                              <a:spcPct val="150000"/>
                            </a:lnSpc>
                            <a:spcAft>
                              <a:spcPts val="0"/>
                            </a:spcAft>
                          </a:pPr>
                          <a:r>
                            <a:rPr lang="de-DE" sz="1800" dirty="0">
                              <a:effectLst/>
                            </a:rPr>
                            <a:t>0</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388108" t="-151351" r="-1081" b="-398649"/>
                          </a:stretch>
                        </a:blipFill>
                      </a:tcPr>
                    </a:tc>
                    <a:extLst>
                      <a:ext uri="{0D108BD9-81ED-4DB2-BD59-A6C34878D82A}">
                        <a16:rowId xmlns:a16="http://schemas.microsoft.com/office/drawing/2014/main" val="10002"/>
                      </a:ext>
                    </a:extLst>
                  </a:tr>
                  <a:tr h="450628">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18563" t="-251351" r="-223353" b="-298649"/>
                          </a:stretch>
                        </a:blipFill>
                      </a:tcPr>
                    </a:tc>
                    <a:tc>
                      <a:txBody>
                        <a:bodyPr/>
                        <a:lstStyle/>
                        <a:p>
                          <a:pPr algn="ctr">
                            <a:lnSpc>
                              <a:spcPct val="150000"/>
                            </a:lnSpc>
                            <a:spcAft>
                              <a:spcPts val="0"/>
                            </a:spcAft>
                          </a:pPr>
                          <a:r>
                            <a:rPr lang="de-DE" sz="1800" dirty="0">
                              <a:effectLst/>
                            </a:rPr>
                            <a:t>8</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388108" t="-251351" r="-1081" b="-298649"/>
                          </a:stretch>
                        </a:blipFill>
                      </a:tcPr>
                    </a:tc>
                    <a:extLst>
                      <a:ext uri="{0D108BD9-81ED-4DB2-BD59-A6C34878D82A}">
                        <a16:rowId xmlns:a16="http://schemas.microsoft.com/office/drawing/2014/main" val="10003"/>
                      </a:ext>
                    </a:extLst>
                  </a:tr>
                  <a:tr h="449112">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18563" t="-351351" r="-223353" b="-198649"/>
                          </a:stretch>
                        </a:blipFill>
                      </a:tcPr>
                    </a:tc>
                    <a:tc>
                      <a:txBody>
                        <a:bodyPr/>
                        <a:lstStyle/>
                        <a:p>
                          <a:pPr algn="ctr">
                            <a:lnSpc>
                              <a:spcPct val="150000"/>
                            </a:lnSpc>
                            <a:spcAft>
                              <a:spcPts val="0"/>
                            </a:spcAft>
                          </a:pPr>
                          <a:r>
                            <a:rPr lang="de-DE" sz="1800">
                              <a:effectLst/>
                            </a:rPr>
                            <a:t>6</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388108" t="-351351" r="-1081" b="-198649"/>
                          </a:stretch>
                        </a:blipFill>
                      </a:tcPr>
                    </a:tc>
                    <a:extLst>
                      <a:ext uri="{0D108BD9-81ED-4DB2-BD59-A6C34878D82A}">
                        <a16:rowId xmlns:a16="http://schemas.microsoft.com/office/drawing/2014/main" val="10004"/>
                      </a:ext>
                    </a:extLst>
                  </a:tr>
                  <a:tr h="431940">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effectLst/>
                            </a:rPr>
                            <a:t>∙ 1 =</a:t>
                          </a:r>
                          <a:r>
                            <a:rPr lang="de-DE" sz="1800" u="sng">
                              <a:effectLst/>
                            </a:rPr>
                            <a:t>    </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effectLst/>
                            </a:rPr>
                            <a:t>0 ∙ 1 = 0</a:t>
                          </a:r>
                          <a:r>
                            <a:rPr lang="de-DE" sz="1800" dirty="0">
                              <a:solidFill>
                                <a:srgbClr val="FFFFFF"/>
                              </a:solidFill>
                              <a:effectLst/>
                            </a:rPr>
                            <a:t>v</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71949">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 </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effectLst/>
                            </a:rPr>
                            <a:t>4</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p:sp>
        <p:nvSpPr>
          <p:cNvPr id="7" name="Rechteck 6"/>
          <p:cNvSpPr/>
          <p:nvPr/>
        </p:nvSpPr>
        <p:spPr>
          <a:xfrm>
            <a:off x="4332056" y="5372905"/>
            <a:ext cx="6096000" cy="307777"/>
          </a:xfrm>
          <a:prstGeom prst="rect">
            <a:avLst/>
          </a:prstGeom>
        </p:spPr>
        <p:txBody>
          <a:bodyPr>
            <a:spAutoFit/>
          </a:bodyPr>
          <a:lstStyle/>
          <a:p>
            <a:r>
              <a:rPr lang="de-DE" sz="1400" b="1" dirty="0">
                <a:ea typeface="Calibri" charset="0"/>
                <a:cs typeface="Times New Roman" charset="0"/>
              </a:rPr>
              <a:t>Tab. 2: </a:t>
            </a:r>
            <a:r>
              <a:rPr lang="de-DE" sz="1400" dirty="0">
                <a:ea typeface="Calibri" charset="0"/>
                <a:cs typeface="Times New Roman" charset="0"/>
              </a:rPr>
              <a:t>Bestimmung der Anzahl der Ionen in einer Elementarzelle</a:t>
            </a:r>
            <a:r>
              <a:rPr lang="de-DE" sz="1400" dirty="0"/>
              <a:t> </a:t>
            </a:r>
          </a:p>
        </p:txBody>
      </p:sp>
      <p:pic>
        <p:nvPicPr>
          <p:cNvPr id="20" name="Grafik 19" descr="C:\Users\Helena\iCloudDrive\QUA-LiS\SINUS\Abbildungen zur Ionen-Lernleiter\MS 3 AB 7 Abb 1.jpg"/>
          <p:cNvPicPr/>
          <p:nvPr/>
        </p:nvPicPr>
        <p:blipFill rotWithShape="1">
          <a:blip r:embed="rId7" cstate="print">
            <a:extLst>
              <a:ext uri="{28A0092B-C50C-407E-A947-70E740481C1C}">
                <a14:useLocalDpi xmlns:a14="http://schemas.microsoft.com/office/drawing/2010/main"/>
              </a:ext>
            </a:extLst>
          </a:blip>
          <a:srcRect/>
          <a:stretch/>
        </p:blipFill>
        <p:spPr bwMode="auto">
          <a:xfrm>
            <a:off x="681989" y="2444803"/>
            <a:ext cx="2651882" cy="2541026"/>
          </a:xfrm>
          <a:prstGeom prst="rect">
            <a:avLst/>
          </a:prstGeom>
          <a:noFill/>
          <a:ln>
            <a:noFill/>
          </a:ln>
          <a:extLst>
            <a:ext uri="{53640926-AAD7-44D8-BBD7-CCE9431645EC}">
              <a14:shadowObscured xmlns:a14="http://schemas.microsoft.com/office/drawing/2010/main"/>
            </a:ext>
          </a:extLst>
        </p:spPr>
      </p:pic>
      <p:sp>
        <p:nvSpPr>
          <p:cNvPr id="21" name="Text Box 5"/>
          <p:cNvSpPr/>
          <p:nvPr/>
        </p:nvSpPr>
        <p:spPr>
          <a:xfrm>
            <a:off x="911240" y="5143383"/>
            <a:ext cx="1724607" cy="306393"/>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square" lIns="0" tIns="0" rIns="0" bIns="0">
            <a:noAutofit/>
          </a:bodyPr>
          <a:lstStyle/>
          <a:p>
            <a:pPr>
              <a:spcAft>
                <a:spcPts val="400"/>
              </a:spcAft>
            </a:pPr>
            <a:r>
              <a:rPr lang="de-DE" sz="1400" b="1" dirty="0">
                <a:solidFill>
                  <a:srgbClr val="000000"/>
                </a:solidFill>
                <a:effectLst/>
                <a:ea typeface="Calibri" charset="0"/>
                <a:cs typeface="Times New Roman" charset="0"/>
              </a:rPr>
              <a:t>Abb. 1:</a:t>
            </a:r>
            <a:r>
              <a:rPr lang="de-DE" sz="1400" b="0" dirty="0">
                <a:solidFill>
                  <a:srgbClr val="000000"/>
                </a:solidFill>
                <a:effectLst/>
                <a:ea typeface="Calibri" charset="0"/>
                <a:cs typeface="Times New Roman" charset="0"/>
              </a:rPr>
              <a:t> </a:t>
            </a:r>
            <a:r>
              <a:rPr lang="de-DE" sz="1400" dirty="0">
                <a:solidFill>
                  <a:srgbClr val="000000"/>
                </a:solidFill>
                <a:effectLst/>
                <a:ea typeface="Calibri" charset="0"/>
                <a:cs typeface="Times New Roman" charset="0"/>
              </a:rPr>
              <a:t>Elementarzelle Natriumchlorid</a:t>
            </a:r>
          </a:p>
        </p:txBody>
      </p:sp>
    </p:spTree>
    <p:extLst>
      <p:ext uri="{BB962C8B-B14F-4D97-AF65-F5344CB8AC3E}">
        <p14:creationId xmlns:p14="http://schemas.microsoft.com/office/powerpoint/2010/main" val="66727300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96555" y="1380127"/>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2: </a:t>
            </a:r>
            <a:r>
              <a:rPr lang="de-DE" sz="1800" dirty="0">
                <a:latin typeface="+mn-lt"/>
              </a:rPr>
              <a:t>Nicht alle Kristallgitter sind so aufgebaut wie das von Natriumchlorid. Es gibt verschiedene Gittertypen. Diese werden von der Verhältnisformel und den Radien der Ionen bestimmt. Denn durch die Aufnahme oder Abgabe von Elektronen ändert sich der Radius eines Atoms.</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191</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77313"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
        <p:nvSpPr>
          <p:cNvPr id="18" name="Rechteck 17"/>
          <p:cNvSpPr/>
          <p:nvPr/>
        </p:nvSpPr>
        <p:spPr>
          <a:xfrm>
            <a:off x="817377" y="2238732"/>
            <a:ext cx="10473955" cy="3924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DE" sz="1400" b="1" dirty="0">
                <a:solidFill>
                  <a:srgbClr val="000000"/>
                </a:solidFill>
                <a:effectLst/>
                <a:ea typeface="Calibri" charset="0"/>
                <a:cs typeface="Times New Roman" charset="0"/>
              </a:rPr>
              <a:t>Exkurs: Infos zum Atom- und Ionenradius</a:t>
            </a:r>
            <a:endParaRPr lang="de-DE" sz="1400" dirty="0">
              <a:effectLst/>
              <a:ea typeface="Calibri" charset="0"/>
              <a:cs typeface="Times New Roman" charset="0"/>
            </a:endParaRPr>
          </a:p>
          <a:p>
            <a:pPr algn="just"/>
            <a:r>
              <a:rPr lang="de-DE" sz="1400" dirty="0">
                <a:solidFill>
                  <a:srgbClr val="000000"/>
                </a:solidFill>
                <a:effectLst/>
                <a:ea typeface="Calibri" charset="0"/>
                <a:cs typeface="Times New Roman" charset="0"/>
              </a:rPr>
              <a:t>Schaut man sich den Atomradius der Elemente des Periodensystems an, kann man folgende Feststellung machen: Innerhalb einer Hauptgruppe nimmt der Atomradius von oben nach unten im Periodensystem zu. Je mehr Schalen ein Atom besitzt, desto größer ist auch sein Radius.</a:t>
            </a:r>
            <a:endParaRPr lang="de-DE" sz="1400" dirty="0">
              <a:effectLst/>
              <a:ea typeface="Calibri" charset="0"/>
              <a:cs typeface="Times New Roman" charset="0"/>
            </a:endParaRPr>
          </a:p>
          <a:p>
            <a:pPr algn="just"/>
            <a:r>
              <a:rPr lang="de-DE" sz="1400" dirty="0">
                <a:solidFill>
                  <a:srgbClr val="000000"/>
                </a:solidFill>
                <a:effectLst/>
                <a:ea typeface="Calibri" charset="0"/>
                <a:cs typeface="Times New Roman" charset="0"/>
              </a:rPr>
              <a:t>Betrachten wir das Element Kalium: Ein Kalium-Atom </a:t>
            </a:r>
            <a:r>
              <a:rPr lang="de-DE" sz="1400" dirty="0" smtClean="0">
                <a:solidFill>
                  <a:srgbClr val="000000"/>
                </a:solidFill>
                <a:effectLst/>
                <a:ea typeface="Calibri" charset="0"/>
                <a:cs typeface="Times New Roman" charset="0"/>
              </a:rPr>
              <a:t>besitzt </a:t>
            </a:r>
            <a:r>
              <a:rPr lang="de-DE" sz="1400" dirty="0">
                <a:solidFill>
                  <a:srgbClr val="000000"/>
                </a:solidFill>
                <a:effectLst/>
                <a:ea typeface="Calibri" charset="0"/>
                <a:cs typeface="Times New Roman" charset="0"/>
              </a:rPr>
              <a:t>ein (Valenz-)Elektron auf der äußersten Schale und hat einen Atomradius von 227 </a:t>
            </a:r>
            <a:r>
              <a:rPr lang="de-DE" sz="1400" dirty="0" err="1">
                <a:solidFill>
                  <a:srgbClr val="000000"/>
                </a:solidFill>
                <a:effectLst/>
                <a:ea typeface="Calibri" charset="0"/>
                <a:cs typeface="Times New Roman" charset="0"/>
              </a:rPr>
              <a:t>pm</a:t>
            </a:r>
            <a:r>
              <a:rPr lang="de-DE" sz="1400" dirty="0">
                <a:solidFill>
                  <a:srgbClr val="000000"/>
                </a:solidFill>
                <a:effectLst/>
                <a:ea typeface="Calibri" charset="0"/>
                <a:cs typeface="Times New Roman" charset="0"/>
              </a:rPr>
              <a:t> (= </a:t>
            </a:r>
            <a:r>
              <a:rPr lang="de-DE" sz="1400" dirty="0">
                <a:solidFill>
                  <a:srgbClr val="000000"/>
                </a:solidFill>
                <a:effectLst/>
                <a:ea typeface="Calibri" charset="0"/>
                <a:cs typeface="Arial" charset="0"/>
              </a:rPr>
              <a:t>227·10</a:t>
            </a:r>
            <a:r>
              <a:rPr lang="de-DE" sz="1400" baseline="30000" dirty="0">
                <a:solidFill>
                  <a:srgbClr val="000000"/>
                </a:solidFill>
                <a:effectLst/>
                <a:ea typeface="Calibri" charset="0"/>
                <a:cs typeface="Arial" charset="0"/>
              </a:rPr>
              <a:t>-12</a:t>
            </a:r>
            <a:r>
              <a:rPr lang="de-DE" sz="1400" dirty="0">
                <a:solidFill>
                  <a:srgbClr val="000000"/>
                </a:solidFill>
                <a:effectLst/>
                <a:ea typeface="Calibri" charset="0"/>
                <a:cs typeface="Arial" charset="0"/>
              </a:rPr>
              <a:t> m). Wird das Valenzelektron entfernt, verringert sich die Anzahl der Schalen. </a:t>
            </a:r>
            <a:r>
              <a:rPr lang="de-DE" sz="1400" dirty="0">
                <a:solidFill>
                  <a:srgbClr val="000000"/>
                </a:solidFill>
                <a:ea typeface="Calibri" charset="0"/>
                <a:cs typeface="Arial" charset="0"/>
              </a:rPr>
              <a:t>D</a:t>
            </a:r>
            <a:r>
              <a:rPr lang="de-DE" sz="1400" dirty="0">
                <a:solidFill>
                  <a:srgbClr val="000000"/>
                </a:solidFill>
                <a:effectLst/>
                <a:ea typeface="Calibri" charset="0"/>
                <a:cs typeface="Arial" charset="0"/>
              </a:rPr>
              <a:t>aher hat ein Kalium-</a:t>
            </a:r>
            <a:r>
              <a:rPr lang="de-DE" sz="1400" dirty="0">
                <a:solidFill>
                  <a:srgbClr val="000000"/>
                </a:solidFill>
                <a:ea typeface="Calibri" charset="0"/>
                <a:cs typeface="Arial" charset="0"/>
              </a:rPr>
              <a:t>I</a:t>
            </a:r>
            <a:r>
              <a:rPr lang="de-DE" sz="1400" dirty="0">
                <a:solidFill>
                  <a:srgbClr val="000000"/>
                </a:solidFill>
                <a:effectLst/>
                <a:ea typeface="Calibri" charset="0"/>
                <a:cs typeface="Arial" charset="0"/>
              </a:rPr>
              <a:t>on (K</a:t>
            </a:r>
            <a:r>
              <a:rPr lang="de-DE" sz="1400" baseline="30000" dirty="0">
                <a:solidFill>
                  <a:srgbClr val="000000"/>
                </a:solidFill>
                <a:effectLst/>
                <a:ea typeface="Calibri" charset="0"/>
                <a:cs typeface="Arial" charset="0"/>
              </a:rPr>
              <a:t>+</a:t>
            </a:r>
            <a:r>
              <a:rPr lang="de-DE" sz="1400" dirty="0">
                <a:solidFill>
                  <a:srgbClr val="000000"/>
                </a:solidFill>
                <a:effectLst/>
                <a:ea typeface="Calibri" charset="0"/>
                <a:cs typeface="Arial" charset="0"/>
              </a:rPr>
              <a:t>) einen kleineren </a:t>
            </a:r>
            <a:r>
              <a:rPr lang="de-DE" sz="1400" dirty="0" smtClean="0">
                <a:solidFill>
                  <a:srgbClr val="000000"/>
                </a:solidFill>
                <a:effectLst/>
                <a:ea typeface="Calibri" charset="0"/>
                <a:cs typeface="Arial" charset="0"/>
              </a:rPr>
              <a:t>Radius </a:t>
            </a:r>
            <a:r>
              <a:rPr lang="de-DE" sz="1400" dirty="0">
                <a:solidFill>
                  <a:srgbClr val="000000"/>
                </a:solidFill>
                <a:effectLst/>
                <a:ea typeface="Calibri" charset="0"/>
                <a:cs typeface="Arial" charset="0"/>
              </a:rPr>
              <a:t>als ein Kalium-Atom (Ionenradius: 138pm).</a:t>
            </a:r>
            <a:endParaRPr lang="de-DE" sz="1400" dirty="0">
              <a:effectLst/>
              <a:ea typeface="Calibri" charset="0"/>
              <a:cs typeface="Times New Roman" charset="0"/>
            </a:endParaRPr>
          </a:p>
          <a:p>
            <a:pPr algn="just"/>
            <a:r>
              <a:rPr lang="de-DE" sz="1400" dirty="0">
                <a:solidFill>
                  <a:srgbClr val="000000"/>
                </a:solidFill>
                <a:effectLst/>
                <a:ea typeface="Calibri" charset="0"/>
                <a:cs typeface="Times New Roman" charset="0"/>
              </a:rPr>
              <a:t>Ein Calcium-Atom hat zwei Valenzelektronen. Entfernt man nur eines der beiden Valenzelektronen (sodass ein </a:t>
            </a:r>
            <a:r>
              <a:rPr lang="de-DE" sz="1400" dirty="0" err="1" smtClean="0">
                <a:solidFill>
                  <a:srgbClr val="000000"/>
                </a:solidFill>
                <a:effectLst/>
                <a:ea typeface="Calibri" charset="0"/>
                <a:cs typeface="Times New Roman" charset="0"/>
              </a:rPr>
              <a:t>Ca</a:t>
            </a:r>
            <a:r>
              <a:rPr lang="de-DE" sz="1400" baseline="30000" dirty="0" smtClean="0">
                <a:solidFill>
                  <a:srgbClr val="000000"/>
                </a:solidFill>
                <a:effectLst/>
                <a:ea typeface="Calibri" charset="0"/>
                <a:cs typeface="Times New Roman" charset="0"/>
              </a:rPr>
              <a:t>+</a:t>
            </a:r>
            <a:r>
              <a:rPr lang="de-DE" sz="1400" dirty="0" smtClean="0">
                <a:solidFill>
                  <a:srgbClr val="000000"/>
                </a:solidFill>
                <a:effectLst/>
                <a:ea typeface="Calibri" charset="0"/>
                <a:cs typeface="Times New Roman" charset="0"/>
              </a:rPr>
              <a:t>-</a:t>
            </a:r>
            <a:r>
              <a:rPr lang="de-DE" sz="1400" dirty="0">
                <a:solidFill>
                  <a:srgbClr val="000000"/>
                </a:solidFill>
                <a:effectLst/>
                <a:ea typeface="Calibri" charset="0"/>
                <a:cs typeface="Times New Roman" charset="0"/>
              </a:rPr>
              <a:t>Ion entsteht), ergibt sich eine interessante Beobachtung: Das </a:t>
            </a:r>
            <a:r>
              <a:rPr lang="de-DE" sz="1400" dirty="0" err="1" smtClean="0">
                <a:solidFill>
                  <a:srgbClr val="000000"/>
                </a:solidFill>
                <a:effectLst/>
                <a:ea typeface="Calibri" charset="0"/>
                <a:cs typeface="Times New Roman" charset="0"/>
              </a:rPr>
              <a:t>Ca</a:t>
            </a:r>
            <a:r>
              <a:rPr lang="de-DE" sz="1400" baseline="30000" dirty="0" smtClean="0">
                <a:solidFill>
                  <a:srgbClr val="000000"/>
                </a:solidFill>
                <a:effectLst/>
                <a:ea typeface="Calibri" charset="0"/>
                <a:cs typeface="Times New Roman" charset="0"/>
              </a:rPr>
              <a:t>+</a:t>
            </a:r>
            <a:r>
              <a:rPr lang="de-DE" sz="1400" dirty="0" smtClean="0">
                <a:solidFill>
                  <a:srgbClr val="000000"/>
                </a:solidFill>
                <a:effectLst/>
                <a:ea typeface="Calibri" charset="0"/>
                <a:cs typeface="Times New Roman" charset="0"/>
              </a:rPr>
              <a:t>-</a:t>
            </a:r>
            <a:r>
              <a:rPr lang="de-DE" sz="1400" dirty="0">
                <a:solidFill>
                  <a:srgbClr val="000000"/>
                </a:solidFill>
                <a:effectLst/>
                <a:ea typeface="Calibri" charset="0"/>
                <a:cs typeface="Times New Roman" charset="0"/>
              </a:rPr>
              <a:t>Ion hat einen geringeren Radius als das Calcium-Atom, obwohl sich die Anzahl der Schalen nicht geändert hat. Dies liegt an der fehlenden Abstoßung durch das entfernte Valenzelektron: Je geringer die Anzahl der Elektronen </a:t>
            </a:r>
            <a:r>
              <a:rPr lang="de-DE" sz="1400" dirty="0">
                <a:solidFill>
                  <a:srgbClr val="000000"/>
                </a:solidFill>
                <a:effectLst/>
                <a:ea typeface="Calibri" charset="0"/>
                <a:cs typeface="Arial" charset="0"/>
              </a:rPr>
              <a:t>in der Atomhülle ist, desto geringer ist die Abstoßung der Elektronen untereinander. Hieraus resultiert ein geringerer Abstand zwischen den einzelnen Elektronen und somit auch ein geringerer Abstand der Elektronen zum Kern.</a:t>
            </a:r>
            <a:endParaRPr lang="de-DE" sz="1400" dirty="0">
              <a:effectLst/>
              <a:ea typeface="Calibri" charset="0"/>
              <a:cs typeface="Times New Roman" charset="0"/>
            </a:endParaRPr>
          </a:p>
          <a:p>
            <a:pPr algn="just"/>
            <a:r>
              <a:rPr lang="de-DE" sz="1400" dirty="0">
                <a:solidFill>
                  <a:srgbClr val="000000"/>
                </a:solidFill>
                <a:effectLst/>
                <a:ea typeface="Calibri" charset="0"/>
                <a:cs typeface="Arial" charset="0"/>
              </a:rPr>
              <a:t>Die Entfernung eines Elektrons aus der Hülle bewirkt also – unabhängig davon, ob sich die Anzahl der Schalen verändert – immer eine Verringerung des Atomradius</a:t>
            </a:r>
            <a:r>
              <a:rPr lang="de-DE" sz="1400" dirty="0" smtClean="0">
                <a:solidFill>
                  <a:srgbClr val="000000"/>
                </a:solidFill>
                <a:effectLst/>
                <a:ea typeface="Calibri" charset="0"/>
                <a:cs typeface="Arial" charset="0"/>
              </a:rPr>
              <a:t>.</a:t>
            </a:r>
          </a:p>
          <a:p>
            <a:pPr algn="just">
              <a:spcAft>
                <a:spcPts val="800"/>
              </a:spcAft>
            </a:pPr>
            <a:r>
              <a:rPr lang="de-DE" sz="1400" dirty="0">
                <a:solidFill>
                  <a:srgbClr val="000000"/>
                </a:solidFill>
                <a:ea typeface="Calibri" panose="020F0502020204030204" pitchFamily="34" charset="0"/>
                <a:cs typeface="Arial" panose="020B0604020202020204" pitchFamily="34" charset="0"/>
              </a:rPr>
              <a:t>Ein Fluor-Atom hat sieben Valenzelektronen. Wenn das Fluor-Atom ein zusätzliches Elektron aufnimmt und dadurch zum </a:t>
            </a:r>
            <a:r>
              <a:rPr lang="de-DE" sz="1400" dirty="0" err="1">
                <a:solidFill>
                  <a:srgbClr val="000000"/>
                </a:solidFill>
                <a:ea typeface="Calibri" panose="020F0502020204030204" pitchFamily="34" charset="0"/>
                <a:cs typeface="Arial" panose="020B0604020202020204" pitchFamily="34" charset="0"/>
              </a:rPr>
              <a:t>Fluoridion</a:t>
            </a:r>
            <a:r>
              <a:rPr lang="de-DE" sz="1400" dirty="0">
                <a:solidFill>
                  <a:srgbClr val="000000"/>
                </a:solidFill>
                <a:ea typeface="Calibri" panose="020F0502020204030204" pitchFamily="34" charset="0"/>
                <a:cs typeface="Arial" panose="020B0604020202020204" pitchFamily="34" charset="0"/>
              </a:rPr>
              <a:t> (F</a:t>
            </a:r>
            <a:r>
              <a:rPr lang="de-DE" sz="1400" baseline="30000" dirty="0">
                <a:solidFill>
                  <a:srgbClr val="000000"/>
                </a:solidFill>
                <a:ea typeface="Arial" panose="020B0604020202020204" pitchFamily="34" charset="0"/>
                <a:cs typeface="Arial" panose="020B0604020202020204" pitchFamily="34" charset="0"/>
              </a:rPr>
              <a:t>–</a:t>
            </a:r>
            <a:r>
              <a:rPr lang="de-DE" sz="1400" dirty="0">
                <a:solidFill>
                  <a:srgbClr val="000000"/>
                </a:solidFill>
                <a:ea typeface="Calibri" panose="020F0502020204030204" pitchFamily="34" charset="0"/>
                <a:cs typeface="Arial" panose="020B0604020202020204" pitchFamily="34" charset="0"/>
              </a:rPr>
              <a:t>) wird, verändert sich die Anzahl der Schalen nicht. Trotzdem nimmt der Radius zu, denn durch das hinzugekommene Elektron sind mehr negative Ladungen vorhanden, die sich gegenseitig abstoßen und darum versuchen, sich mit dem größtmöglichen Abstand anzuordnen. Der Radius des </a:t>
            </a:r>
            <a:r>
              <a:rPr lang="de-DE" sz="1400" dirty="0" err="1">
                <a:solidFill>
                  <a:srgbClr val="000000"/>
                </a:solidFill>
                <a:ea typeface="Calibri" panose="020F0502020204030204" pitchFamily="34" charset="0"/>
                <a:cs typeface="Arial" panose="020B0604020202020204" pitchFamily="34" charset="0"/>
              </a:rPr>
              <a:t>Fluoridions</a:t>
            </a:r>
            <a:r>
              <a:rPr lang="de-DE" sz="1400" dirty="0">
                <a:solidFill>
                  <a:srgbClr val="000000"/>
                </a:solidFill>
                <a:ea typeface="Calibri" panose="020F0502020204030204" pitchFamily="34" charset="0"/>
                <a:cs typeface="Arial" panose="020B0604020202020204" pitchFamily="34" charset="0"/>
              </a:rPr>
              <a:t> ist also größer als der des Fluor-Atoms.</a:t>
            </a:r>
            <a:endParaRPr lang="de-DE" sz="1400" dirty="0">
              <a:ea typeface="Calibri" panose="020F0502020204030204" pitchFamily="34" charset="0"/>
              <a:cs typeface="Calibri" panose="020F0502020204030204" pitchFamily="34" charset="0"/>
            </a:endParaRPr>
          </a:p>
          <a:p>
            <a:pPr algn="just"/>
            <a:endParaRPr lang="de-DE" sz="1400" dirty="0">
              <a:effectLst/>
              <a:ea typeface="Calibri" charset="0"/>
              <a:cs typeface="Times New Roman" charset="0"/>
            </a:endParaRPr>
          </a:p>
        </p:txBody>
      </p:sp>
    </p:spTree>
    <p:extLst>
      <p:ext uri="{BB962C8B-B14F-4D97-AF65-F5344CB8AC3E}">
        <p14:creationId xmlns:p14="http://schemas.microsoft.com/office/powerpoint/2010/main" val="204460861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342900" lvl="0" indent="-342900">
              <a:lnSpc>
                <a:spcPct val="100000"/>
              </a:lnSpc>
              <a:spcBef>
                <a:spcPts val="600"/>
              </a:spcBef>
              <a:spcAft>
                <a:spcPts val="600"/>
              </a:spcAft>
              <a:buAutoNum type="alphaLcParenR"/>
            </a:pPr>
            <a:r>
              <a:rPr lang="de-DE" sz="1800" dirty="0" smtClean="0">
                <a:latin typeface="+mn-lt"/>
              </a:rPr>
              <a:t>Erklärt</a:t>
            </a:r>
            <a:r>
              <a:rPr lang="de-DE" sz="1800" dirty="0">
                <a:latin typeface="+mn-lt"/>
              </a:rPr>
              <a:t>, warum der Ionenradius </a:t>
            </a:r>
            <a:r>
              <a:rPr lang="de-DE" sz="1800" dirty="0" smtClean="0">
                <a:latin typeface="+mn-lt"/>
              </a:rPr>
              <a:t>eines </a:t>
            </a:r>
            <a:r>
              <a:rPr lang="de-DE" sz="1800" dirty="0" err="1">
                <a:latin typeface="+mn-lt"/>
              </a:rPr>
              <a:t>Chloridanions</a:t>
            </a:r>
            <a:r>
              <a:rPr lang="de-DE" sz="1800" dirty="0">
                <a:latin typeface="+mn-lt"/>
              </a:rPr>
              <a:t> größer ist als der Atomradius eines Chloratoms</a:t>
            </a:r>
            <a:r>
              <a:rPr lang="de-DE" sz="1800" dirty="0" smtClean="0">
                <a:latin typeface="+mn-lt"/>
              </a:rPr>
              <a:t>.</a:t>
            </a:r>
          </a:p>
          <a:p>
            <a:pPr marL="0" lvl="0" indent="0">
              <a:lnSpc>
                <a:spcPct val="100000"/>
              </a:lnSpc>
              <a:spcBef>
                <a:spcPts val="600"/>
              </a:spcBef>
              <a:spcAft>
                <a:spcPts val="600"/>
              </a:spcAft>
              <a:buNone/>
            </a:pPr>
            <a:endParaRPr lang="de-DE" sz="1800" dirty="0">
              <a:latin typeface="+mn-lt"/>
            </a:endParaRPr>
          </a:p>
          <a:p>
            <a:pPr marL="342900" lvl="0" indent="-342900">
              <a:lnSpc>
                <a:spcPct val="100000"/>
              </a:lnSpc>
              <a:spcBef>
                <a:spcPts val="600"/>
              </a:spcBef>
              <a:spcAft>
                <a:spcPts val="600"/>
              </a:spcAft>
              <a:buAutoNum type="alphaLcParenR"/>
            </a:pPr>
            <a:endParaRPr lang="de-DE" sz="1800" dirty="0">
              <a:latin typeface="+mn-lt"/>
            </a:endParaRPr>
          </a:p>
          <a:p>
            <a:pPr marL="342900" lvl="0" indent="-342900">
              <a:lnSpc>
                <a:spcPct val="100000"/>
              </a:lnSpc>
              <a:spcBef>
                <a:spcPts val="600"/>
              </a:spcBef>
              <a:spcAft>
                <a:spcPts val="600"/>
              </a:spcAft>
              <a:buFont typeface="+mj-lt"/>
              <a:buAutoNum type="alphaLcParenR"/>
            </a:pPr>
            <a:endParaRPr lang="de-DE" sz="1800" dirty="0">
              <a:latin typeface="+mn-lt"/>
            </a:endParaRPr>
          </a:p>
          <a:p>
            <a:pPr marL="0" lvl="0" indent="0">
              <a:lnSpc>
                <a:spcPct val="100000"/>
              </a:lnSpc>
              <a:spcBef>
                <a:spcPts val="600"/>
              </a:spcBef>
              <a:spcAft>
                <a:spcPts val="600"/>
              </a:spcAft>
              <a:buNone/>
            </a:pPr>
            <a:endParaRPr lang="de-DE" sz="1800" dirty="0">
              <a:latin typeface="+mn-lt"/>
            </a:endParaRPr>
          </a:p>
          <a:p>
            <a:pPr marL="0" lvl="0" indent="0">
              <a:lnSpc>
                <a:spcPct val="100000"/>
              </a:lnSpc>
              <a:spcBef>
                <a:spcPts val="600"/>
              </a:spcBef>
              <a:spcAft>
                <a:spcPts val="600"/>
              </a:spcAft>
              <a:buNone/>
            </a:pPr>
            <a:r>
              <a:rPr lang="de-DE" sz="1800" dirty="0">
                <a:latin typeface="+mn-lt"/>
              </a:rPr>
              <a:t>b</a:t>
            </a:r>
            <a:r>
              <a:rPr lang="de-DE" sz="1800" dirty="0">
                <a:latin typeface="+mn-lt"/>
              </a:rPr>
              <a:t>) </a:t>
            </a:r>
            <a:r>
              <a:rPr lang="de-DE" sz="1800" dirty="0" smtClean="0">
                <a:latin typeface="+mn-lt"/>
              </a:rPr>
              <a:t>Erklärt</a:t>
            </a:r>
            <a:r>
              <a:rPr lang="de-DE" sz="1800" dirty="0">
                <a:latin typeface="+mn-lt"/>
              </a:rPr>
              <a:t>, warum der Ionenradius eines Natriumkations kleiner ist als der Atomradius eines Natriumatoms.</a:t>
            </a: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192</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49393"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1" name="Interaktive Schaltfläche: Anpassen 10">
            <a:hlinkClick r:id="rId3" action="ppaction://hlinksldjump" highlightClick="1"/>
          </p:cNvPr>
          <p:cNvSpPr/>
          <p:nvPr/>
        </p:nvSpPr>
        <p:spPr>
          <a:xfrm>
            <a:off x="11156151" y="5358337"/>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7" name="Grafik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
        <p:nvSpPr>
          <p:cNvPr id="18" name="Rechteck 17"/>
          <p:cNvSpPr/>
          <p:nvPr/>
        </p:nvSpPr>
        <p:spPr>
          <a:xfrm>
            <a:off x="1015999" y="1887434"/>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0" name="Rechteck 19"/>
          <p:cNvSpPr/>
          <p:nvPr/>
        </p:nvSpPr>
        <p:spPr>
          <a:xfrm>
            <a:off x="950272" y="4132508"/>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9843979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Aufgabe 3: </a:t>
            </a:r>
            <a:r>
              <a:rPr lang="de-DE" sz="1800" dirty="0">
                <a:latin typeface="+mn-lt"/>
              </a:rPr>
              <a:t>In Abbildung 2 ist die Elementarzelle von Calciumfluorid modellhaft dargestellt. Dabei sind die Fluorid-Ionen (grün) im Vergleich zu den Calcium-Ionen (grau) etwas größer gezeichnet.</a:t>
            </a:r>
          </a:p>
          <a:p>
            <a:pPr marL="0" lvl="0" indent="0">
              <a:lnSpc>
                <a:spcPct val="100000"/>
              </a:lnSpc>
              <a:spcBef>
                <a:spcPts val="600"/>
              </a:spcBef>
              <a:spcAft>
                <a:spcPts val="600"/>
              </a:spcAft>
              <a:buNone/>
            </a:pPr>
            <a:r>
              <a:rPr lang="de-DE" sz="1800" b="1" dirty="0">
                <a:latin typeface="+mn-lt"/>
              </a:rPr>
              <a:t>a) </a:t>
            </a:r>
            <a:r>
              <a:rPr lang="de-DE" sz="1800" dirty="0">
                <a:latin typeface="+mn-lt"/>
              </a:rPr>
              <a:t>Bestimmt die Anteile der Calcium- und Fluorid-Ionen in der Elementarzelle (Tabelle 3).</a:t>
            </a:r>
          </a:p>
          <a:p>
            <a:pPr marL="0" lvl="0" indent="0">
              <a:lnSpc>
                <a:spcPct val="100000"/>
              </a:lnSpc>
              <a:spcBef>
                <a:spcPts val="600"/>
              </a:spcBef>
              <a:spcAft>
                <a:spcPts val="600"/>
              </a:spcAft>
              <a:buNone/>
            </a:pPr>
            <a:endParaRPr lang="de-DE" sz="1800" dirty="0">
              <a:latin typeface="+mn-lt"/>
            </a:endParaRPr>
          </a:p>
          <a:p>
            <a:pPr marL="342900" lvl="0" indent="-342900">
              <a:lnSpc>
                <a:spcPct val="100000"/>
              </a:lnSpc>
              <a:spcBef>
                <a:spcPts val="600"/>
              </a:spcBef>
              <a:spcAft>
                <a:spcPts val="600"/>
              </a:spcAft>
              <a:buAutoNum type="alphaLcParenR"/>
            </a:pPr>
            <a:endParaRPr lang="de-DE" sz="1800" dirty="0">
              <a:latin typeface="+mn-lt"/>
            </a:endParaRPr>
          </a:p>
          <a:p>
            <a:pPr marL="342900" lvl="0" indent="-342900">
              <a:lnSpc>
                <a:spcPct val="100000"/>
              </a:lnSpc>
              <a:spcBef>
                <a:spcPts val="600"/>
              </a:spcBef>
              <a:spcAft>
                <a:spcPts val="600"/>
              </a:spcAft>
              <a:buFont typeface="+mj-lt"/>
              <a:buAutoNum type="alphaLcParenR"/>
            </a:pPr>
            <a:endParaRPr lang="de-DE" sz="1800" dirty="0">
              <a:latin typeface="+mn-lt"/>
            </a:endParaRP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193</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0507"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1" name="Interaktive Schaltfläche: Anpassen 10">
            <a:hlinkClick r:id="rId3" action="ppaction://hlinksldjump" highlightClick="1"/>
          </p:cNvPr>
          <p:cNvSpPr/>
          <p:nvPr/>
        </p:nvSpPr>
        <p:spPr>
          <a:xfrm>
            <a:off x="11156151" y="5358337"/>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7" name="Grafik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3204373193"/>
                  </p:ext>
                </p:extLst>
              </p:nvPr>
            </p:nvGraphicFramePr>
            <p:xfrm>
              <a:off x="1015999" y="2822189"/>
              <a:ext cx="5000402" cy="2828598"/>
            </p:xfrm>
            <a:graphic>
              <a:graphicData uri="http://schemas.openxmlformats.org/drawingml/2006/table">
                <a:tbl>
                  <a:tblPr firstRow="1" firstCol="1" bandRow="1">
                    <a:tableStyleId>{5940675A-B579-460E-94D1-54222C63F5DA}</a:tableStyleId>
                  </a:tblPr>
                  <a:tblGrid>
                    <a:gridCol w="1050516">
                      <a:extLst>
                        <a:ext uri="{9D8B030D-6E8A-4147-A177-3AD203B41FA5}">
                          <a16:colId xmlns:a16="http://schemas.microsoft.com/office/drawing/2014/main" val="20000"/>
                        </a:ext>
                      </a:extLst>
                    </a:gridCol>
                    <a:gridCol w="987123">
                      <a:extLst>
                        <a:ext uri="{9D8B030D-6E8A-4147-A177-3AD203B41FA5}">
                          <a16:colId xmlns:a16="http://schemas.microsoft.com/office/drawing/2014/main" val="20001"/>
                        </a:ext>
                      </a:extLst>
                    </a:gridCol>
                    <a:gridCol w="987123">
                      <a:extLst>
                        <a:ext uri="{9D8B030D-6E8A-4147-A177-3AD203B41FA5}">
                          <a16:colId xmlns:a16="http://schemas.microsoft.com/office/drawing/2014/main" val="20002"/>
                        </a:ext>
                      </a:extLst>
                    </a:gridCol>
                    <a:gridCol w="987820">
                      <a:extLst>
                        <a:ext uri="{9D8B030D-6E8A-4147-A177-3AD203B41FA5}">
                          <a16:colId xmlns:a16="http://schemas.microsoft.com/office/drawing/2014/main" val="20003"/>
                        </a:ext>
                      </a:extLst>
                    </a:gridCol>
                    <a:gridCol w="987820">
                      <a:extLst>
                        <a:ext uri="{9D8B030D-6E8A-4147-A177-3AD203B41FA5}">
                          <a16:colId xmlns:a16="http://schemas.microsoft.com/office/drawing/2014/main" val="20004"/>
                        </a:ext>
                      </a:extLst>
                    </a:gridCol>
                  </a:tblGrid>
                  <a:tr h="531580">
                    <a:tc rowSpan="2">
                      <a:txBody>
                        <a:bodyPr/>
                        <a:lstStyle/>
                        <a:p>
                          <a:pPr algn="ctr">
                            <a:spcAft>
                              <a:spcPts val="0"/>
                            </a:spcAft>
                          </a:pPr>
                          <a:r>
                            <a:rPr lang="de-DE" sz="1600" b="1" dirty="0">
                              <a:effectLst/>
                            </a:rPr>
                            <a:t>Lage</a:t>
                          </a:r>
                          <a:endParaRPr lang="de-DE" sz="16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600" b="1" dirty="0">
                              <a:effectLst/>
                            </a:rPr>
                            <a:t>Ca</a:t>
                          </a:r>
                          <a:r>
                            <a:rPr lang="de-DE" sz="1600" b="1" baseline="30000" dirty="0">
                              <a:effectLst/>
                            </a:rPr>
                            <a:t>2+ </a:t>
                          </a:r>
                          <a:r>
                            <a:rPr lang="de-DE" sz="1600" b="1" dirty="0">
                              <a:effectLst/>
                            </a:rPr>
                            <a:t>- Ionen</a:t>
                          </a:r>
                          <a:endParaRPr lang="de-DE" sz="16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600" b="1" dirty="0">
                              <a:effectLst/>
                            </a:rPr>
                            <a:t>F</a:t>
                          </a:r>
                          <a:r>
                            <a:rPr lang="de-DE" sz="1600" b="1" baseline="30000" dirty="0">
                              <a:effectLst/>
                            </a:rPr>
                            <a:t>─ </a:t>
                          </a:r>
                          <a:r>
                            <a:rPr lang="de-DE" sz="1600" b="1" dirty="0">
                              <a:effectLst/>
                            </a:rPr>
                            <a:t>- Ionen</a:t>
                          </a:r>
                          <a:endParaRPr lang="de-DE" sz="16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260160">
                    <a:tc vMerge="1">
                      <a:txBody>
                        <a:bodyPr/>
                        <a:lstStyle/>
                        <a:p>
                          <a:endParaRPr lang="de-DE"/>
                        </a:p>
                      </a:txBody>
                      <a:tcPr/>
                    </a:tc>
                    <a:tc>
                      <a:txBody>
                        <a:bodyPr/>
                        <a:lstStyle/>
                        <a:p>
                          <a:pPr algn="ctr">
                            <a:spcAft>
                              <a:spcPts val="0"/>
                            </a:spcAft>
                          </a:pPr>
                          <a:r>
                            <a:rPr lang="de-DE" sz="1600" b="1">
                              <a:effectLst/>
                            </a:rPr>
                            <a:t>Anzahl</a:t>
                          </a:r>
                          <a:endParaRPr lang="de-DE" sz="160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a:effectLst/>
                            </a:rPr>
                            <a:t>Anteil</a:t>
                          </a:r>
                          <a:endParaRPr lang="de-DE" sz="160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Anzahl</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Anteil</a:t>
                          </a:r>
                          <a:endParaRPr lang="de-DE" sz="16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19011">
                    <a:tc>
                      <a:txBody>
                        <a:bodyPr/>
                        <a:lstStyle/>
                        <a:p>
                          <a:pPr algn="ctr">
                            <a:spcAft>
                              <a:spcPts val="0"/>
                            </a:spcAft>
                          </a:pPr>
                          <a:r>
                            <a:rPr lang="de-DE" sz="1600" dirty="0">
                              <a:effectLst/>
                            </a:rPr>
                            <a:t>Kante</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4</m:t>
                                  </m:r>
                                </m:den>
                              </m:f>
                            </m:oMath>
                          </a14:m>
                          <a:r>
                            <a:rPr lang="de-DE" sz="1600">
                              <a:solidFill>
                                <a:srgbClr val="000000"/>
                              </a:solidFill>
                              <a:effectLst/>
                            </a:rPr>
                            <a:t> = __</a:t>
                          </a:r>
                          <a:endParaRPr lang="de-DE" sz="16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600">
                              <a:solidFill>
                                <a:srgbClr val="000000"/>
                              </a:solidFill>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4</m:t>
                                  </m:r>
                                </m:den>
                              </m:f>
                            </m:oMath>
                          </a14:m>
                          <a:r>
                            <a:rPr lang="de-DE" sz="1600">
                              <a:solidFill>
                                <a:srgbClr val="000000"/>
                              </a:solidFill>
                              <a:effectLst/>
                            </a:rPr>
                            <a:t> = __</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419011">
                    <a:tc>
                      <a:txBody>
                        <a:bodyPr/>
                        <a:lstStyle/>
                        <a:p>
                          <a:pPr algn="ctr">
                            <a:spcAft>
                              <a:spcPts val="0"/>
                            </a:spcAft>
                          </a:pPr>
                          <a:r>
                            <a:rPr lang="de-DE" sz="1600">
                              <a:effectLst/>
                            </a:rPr>
                            <a:t>Ecke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8</m:t>
                                  </m:r>
                                </m:den>
                              </m:f>
                            </m:oMath>
                          </a14:m>
                          <a:r>
                            <a:rPr lang="de-DE" sz="1600" dirty="0">
                              <a:solidFill>
                                <a:srgbClr val="000000"/>
                              </a:solidFill>
                              <a:effectLst/>
                            </a:rPr>
                            <a:t> = __</a:t>
                          </a:r>
                          <a:endParaRPr lang="de-DE" sz="16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600">
                              <a:solidFill>
                                <a:srgbClr val="000000"/>
                              </a:solidFill>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8</m:t>
                                  </m:r>
                                </m:den>
                              </m:f>
                            </m:oMath>
                          </a14:m>
                          <a:r>
                            <a:rPr lang="de-DE" sz="1600">
                              <a:solidFill>
                                <a:srgbClr val="000000"/>
                              </a:solidFill>
                              <a:effectLst/>
                            </a:rPr>
                            <a:t> = __</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19011">
                    <a:tc>
                      <a:txBody>
                        <a:bodyPr/>
                        <a:lstStyle/>
                        <a:p>
                          <a:pPr algn="ctr">
                            <a:spcAft>
                              <a:spcPts val="0"/>
                            </a:spcAft>
                          </a:pPr>
                          <a:r>
                            <a:rPr lang="de-DE" sz="1600">
                              <a:effectLst/>
                            </a:rPr>
                            <a:t>Fläche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2</m:t>
                                  </m:r>
                                </m:den>
                              </m:f>
                            </m:oMath>
                          </a14:m>
                          <a:r>
                            <a:rPr lang="de-DE" sz="1600" dirty="0">
                              <a:solidFill>
                                <a:srgbClr val="000000"/>
                              </a:solidFill>
                              <a:effectLst/>
                            </a:rPr>
                            <a:t> = __</a:t>
                          </a:r>
                          <a:endParaRPr lang="de-DE" sz="16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600" dirty="0">
                              <a:solidFill>
                                <a:srgbClr val="000000"/>
                              </a:solidFill>
                              <a:effectLst/>
                            </a:rPr>
                            <a:t> </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a:t>
                          </a:r>
                          <a14:m>
                            <m:oMath xmlns:m="http://schemas.openxmlformats.org/officeDocument/2006/math">
                              <m:f>
                                <m:fPr>
                                  <m:ctrlPr>
                                    <a:rPr lang="de-DE" sz="1600" i="1">
                                      <a:effectLst/>
                                      <a:latin typeface="Cambria Math" panose="02040503050406030204" pitchFamily="18" charset="0"/>
                                    </a:rPr>
                                  </m:ctrlPr>
                                </m:fPr>
                                <m:num>
                                  <m:r>
                                    <a:rPr lang="de-DE" sz="1600">
                                      <a:effectLst/>
                                      <a:latin typeface="Cambria Math" panose="02040503050406030204" pitchFamily="18" charset="0"/>
                                    </a:rPr>
                                    <m:t>1</m:t>
                                  </m:r>
                                </m:num>
                                <m:den>
                                  <m:r>
                                    <a:rPr lang="de-DE" sz="1600">
                                      <a:effectLst/>
                                      <a:latin typeface="Cambria Math" panose="02040503050406030204" pitchFamily="18" charset="0"/>
                                    </a:rPr>
                                    <m:t>2</m:t>
                                  </m:r>
                                </m:den>
                              </m:f>
                            </m:oMath>
                          </a14:m>
                          <a:r>
                            <a:rPr lang="de-DE" sz="1600">
                              <a:solidFill>
                                <a:srgbClr val="000000"/>
                              </a:solidFill>
                              <a:effectLst/>
                            </a:rPr>
                            <a:t> = __</a:t>
                          </a:r>
                          <a:endParaRPr lang="de-DE" sz="16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419011">
                    <a:tc>
                      <a:txBody>
                        <a:bodyPr/>
                        <a:lstStyle/>
                        <a:p>
                          <a:pPr algn="ctr">
                            <a:spcAft>
                              <a:spcPts val="0"/>
                            </a:spcAft>
                          </a:pPr>
                          <a:r>
                            <a:rPr lang="de-DE" sz="1600">
                              <a:effectLst/>
                            </a:rPr>
                            <a:t>Innen</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1 =  __</a:t>
                          </a:r>
                          <a:endParaRPr lang="de-DE" sz="16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600" dirty="0">
                              <a:solidFill>
                                <a:srgbClr val="000000"/>
                              </a:solidFill>
                              <a:effectLst/>
                            </a:rPr>
                            <a:t> </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 1 =  __</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60814">
                    <a:tc>
                      <a:txBody>
                        <a:bodyPr/>
                        <a:lstStyle/>
                        <a:p>
                          <a:pPr algn="ctr">
                            <a:spcAft>
                              <a:spcPts val="0"/>
                            </a:spcAft>
                          </a:pPr>
                          <a:r>
                            <a:rPr lang="de-DE" sz="1600" b="1">
                              <a:effectLst/>
                            </a:rPr>
                            <a:t>Summe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204373193"/>
                  </p:ext>
                </p:extLst>
              </p:nvPr>
            </p:nvGraphicFramePr>
            <p:xfrm>
              <a:off x="1015999" y="2822189"/>
              <a:ext cx="5000402" cy="2828598"/>
            </p:xfrm>
            <a:graphic>
              <a:graphicData uri="http://schemas.openxmlformats.org/drawingml/2006/table">
                <a:tbl>
                  <a:tblPr firstRow="1" firstCol="1" bandRow="1">
                    <a:tableStyleId>{5940675A-B579-460E-94D1-54222C63F5DA}</a:tableStyleId>
                  </a:tblPr>
                  <a:tblGrid>
                    <a:gridCol w="1050516">
                      <a:extLst>
                        <a:ext uri="{9D8B030D-6E8A-4147-A177-3AD203B41FA5}">
                          <a16:colId xmlns:a16="http://schemas.microsoft.com/office/drawing/2014/main" val="20000"/>
                        </a:ext>
                      </a:extLst>
                    </a:gridCol>
                    <a:gridCol w="987123">
                      <a:extLst>
                        <a:ext uri="{9D8B030D-6E8A-4147-A177-3AD203B41FA5}">
                          <a16:colId xmlns:a16="http://schemas.microsoft.com/office/drawing/2014/main" val="20001"/>
                        </a:ext>
                      </a:extLst>
                    </a:gridCol>
                    <a:gridCol w="987123">
                      <a:extLst>
                        <a:ext uri="{9D8B030D-6E8A-4147-A177-3AD203B41FA5}">
                          <a16:colId xmlns:a16="http://schemas.microsoft.com/office/drawing/2014/main" val="20002"/>
                        </a:ext>
                      </a:extLst>
                    </a:gridCol>
                    <a:gridCol w="987820">
                      <a:extLst>
                        <a:ext uri="{9D8B030D-6E8A-4147-A177-3AD203B41FA5}">
                          <a16:colId xmlns:a16="http://schemas.microsoft.com/office/drawing/2014/main" val="20003"/>
                        </a:ext>
                      </a:extLst>
                    </a:gridCol>
                    <a:gridCol w="987820">
                      <a:extLst>
                        <a:ext uri="{9D8B030D-6E8A-4147-A177-3AD203B41FA5}">
                          <a16:colId xmlns:a16="http://schemas.microsoft.com/office/drawing/2014/main" val="20004"/>
                        </a:ext>
                      </a:extLst>
                    </a:gridCol>
                  </a:tblGrid>
                  <a:tr h="531580">
                    <a:tc rowSpan="2">
                      <a:txBody>
                        <a:bodyPr/>
                        <a:lstStyle/>
                        <a:p>
                          <a:pPr algn="ctr">
                            <a:spcAft>
                              <a:spcPts val="0"/>
                            </a:spcAft>
                          </a:pPr>
                          <a:r>
                            <a:rPr lang="de-DE" sz="1600" b="1" dirty="0">
                              <a:effectLst/>
                            </a:rPr>
                            <a:t>Lage</a:t>
                          </a:r>
                          <a:endParaRPr lang="de-DE" sz="16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600" b="1" dirty="0">
                              <a:effectLst/>
                            </a:rPr>
                            <a:t>Ca</a:t>
                          </a:r>
                          <a:r>
                            <a:rPr lang="de-DE" sz="1600" b="1" baseline="30000" dirty="0">
                              <a:effectLst/>
                            </a:rPr>
                            <a:t>2+ </a:t>
                          </a:r>
                          <a:r>
                            <a:rPr lang="de-DE" sz="1600" b="1" dirty="0">
                              <a:effectLst/>
                            </a:rPr>
                            <a:t>- Ionen</a:t>
                          </a:r>
                          <a:endParaRPr lang="de-DE" sz="16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600" b="1" dirty="0">
                              <a:effectLst/>
                            </a:rPr>
                            <a:t>F</a:t>
                          </a:r>
                          <a:r>
                            <a:rPr lang="de-DE" sz="1600" b="1" baseline="30000" dirty="0">
                              <a:effectLst/>
                            </a:rPr>
                            <a:t>─ </a:t>
                          </a:r>
                          <a:r>
                            <a:rPr lang="de-DE" sz="1600" b="1" dirty="0">
                              <a:effectLst/>
                            </a:rPr>
                            <a:t>- Ionen</a:t>
                          </a:r>
                          <a:endParaRPr lang="de-DE" sz="16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260160">
                    <a:tc vMerge="1">
                      <a:txBody>
                        <a:bodyPr/>
                        <a:lstStyle/>
                        <a:p>
                          <a:endParaRPr lang="de-DE"/>
                        </a:p>
                      </a:txBody>
                      <a:tcPr/>
                    </a:tc>
                    <a:tc>
                      <a:txBody>
                        <a:bodyPr/>
                        <a:lstStyle/>
                        <a:p>
                          <a:pPr algn="ctr">
                            <a:spcAft>
                              <a:spcPts val="0"/>
                            </a:spcAft>
                          </a:pPr>
                          <a:r>
                            <a:rPr lang="de-DE" sz="1600" b="1">
                              <a:effectLst/>
                            </a:rPr>
                            <a:t>Anzahl</a:t>
                          </a:r>
                          <a:endParaRPr lang="de-DE" sz="160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a:effectLst/>
                            </a:rPr>
                            <a:t>Anteil</a:t>
                          </a:r>
                          <a:endParaRPr lang="de-DE" sz="160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Anzahl</a:t>
                          </a:r>
                          <a:endParaRPr lang="de-DE" sz="16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600" b="1" dirty="0">
                              <a:effectLst/>
                            </a:rPr>
                            <a:t>Anteil</a:t>
                          </a:r>
                          <a:endParaRPr lang="de-DE" sz="16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19011">
                    <a:tc>
                      <a:txBody>
                        <a:bodyPr/>
                        <a:lstStyle/>
                        <a:p>
                          <a:pPr algn="ctr">
                            <a:spcAft>
                              <a:spcPts val="0"/>
                            </a:spcAft>
                          </a:pPr>
                          <a:r>
                            <a:rPr lang="de-DE" sz="1600" dirty="0">
                              <a:effectLst/>
                            </a:rPr>
                            <a:t>Kante</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7407" t="-189855" r="-201852" b="-401449"/>
                          </a:stretch>
                        </a:blipFill>
                      </a:tcPr>
                    </a:tc>
                    <a:tc>
                      <a:txBody>
                        <a:bodyPr/>
                        <a:lstStyle/>
                        <a:p>
                          <a:pPr algn="ctr">
                            <a:lnSpc>
                              <a:spcPct val="150000"/>
                            </a:lnSpc>
                            <a:spcAft>
                              <a:spcPts val="0"/>
                            </a:spcAft>
                          </a:pPr>
                          <a:r>
                            <a:rPr lang="de-DE" sz="1600">
                              <a:solidFill>
                                <a:srgbClr val="000000"/>
                              </a:solidFill>
                              <a:effectLst/>
                            </a:rPr>
                            <a:t> </a:t>
                          </a:r>
                          <a:endParaRPr lang="de-DE" sz="16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7407" t="-189855" r="-1852" b="-401449"/>
                          </a:stretch>
                        </a:blipFill>
                      </a:tcPr>
                    </a:tc>
                    <a:extLst>
                      <a:ext uri="{0D108BD9-81ED-4DB2-BD59-A6C34878D82A}">
                        <a16:rowId xmlns:a16="http://schemas.microsoft.com/office/drawing/2014/main" val="10002"/>
                      </a:ext>
                    </a:extLst>
                  </a:tr>
                  <a:tr h="419011">
                    <a:tc>
                      <a:txBody>
                        <a:bodyPr/>
                        <a:lstStyle/>
                        <a:p>
                          <a:pPr algn="ctr">
                            <a:spcAft>
                              <a:spcPts val="0"/>
                            </a:spcAft>
                          </a:pPr>
                          <a:r>
                            <a:rPr lang="de-DE" sz="1600">
                              <a:effectLst/>
                            </a:rPr>
                            <a:t>Ecke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7407" t="-289855" r="-201852" b="-301449"/>
                          </a:stretch>
                        </a:blipFill>
                      </a:tcPr>
                    </a:tc>
                    <a:tc>
                      <a:txBody>
                        <a:bodyPr/>
                        <a:lstStyle/>
                        <a:p>
                          <a:pPr algn="ctr">
                            <a:lnSpc>
                              <a:spcPct val="150000"/>
                            </a:lnSpc>
                            <a:spcAft>
                              <a:spcPts val="0"/>
                            </a:spcAft>
                          </a:pPr>
                          <a:r>
                            <a:rPr lang="de-DE" sz="1600">
                              <a:solidFill>
                                <a:srgbClr val="000000"/>
                              </a:solidFill>
                              <a:effectLst/>
                            </a:rPr>
                            <a:t> </a:t>
                          </a:r>
                          <a:endParaRPr lang="de-DE" sz="16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7407" t="-289855" r="-1852" b="-301449"/>
                          </a:stretch>
                        </a:blipFill>
                      </a:tcPr>
                    </a:tc>
                    <a:extLst>
                      <a:ext uri="{0D108BD9-81ED-4DB2-BD59-A6C34878D82A}">
                        <a16:rowId xmlns:a16="http://schemas.microsoft.com/office/drawing/2014/main" val="10003"/>
                      </a:ext>
                    </a:extLst>
                  </a:tr>
                  <a:tr h="419011">
                    <a:tc>
                      <a:txBody>
                        <a:bodyPr/>
                        <a:lstStyle/>
                        <a:p>
                          <a:pPr algn="ctr">
                            <a:spcAft>
                              <a:spcPts val="0"/>
                            </a:spcAft>
                          </a:pPr>
                          <a:r>
                            <a:rPr lang="de-DE" sz="1600">
                              <a:effectLst/>
                            </a:rPr>
                            <a:t>Fläche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effectLst/>
                            </a:rPr>
                            <a:t> </a:t>
                          </a:r>
                          <a:endParaRPr lang="de-DE" sz="16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7407" t="-389855" r="-201852" b="-201449"/>
                          </a:stretch>
                        </a:blipFill>
                      </a:tcPr>
                    </a:tc>
                    <a:tc>
                      <a:txBody>
                        <a:bodyPr/>
                        <a:lstStyle/>
                        <a:p>
                          <a:pPr algn="ctr">
                            <a:lnSpc>
                              <a:spcPct val="150000"/>
                            </a:lnSpc>
                            <a:spcAft>
                              <a:spcPts val="0"/>
                            </a:spcAft>
                          </a:pPr>
                          <a:r>
                            <a:rPr lang="de-DE" sz="1600" dirty="0">
                              <a:solidFill>
                                <a:srgbClr val="000000"/>
                              </a:solidFill>
                              <a:effectLst/>
                            </a:rPr>
                            <a:t> </a:t>
                          </a:r>
                          <a:endParaRPr lang="de-DE" sz="16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7407" t="-389855" r="-1852" b="-201449"/>
                          </a:stretch>
                        </a:blipFill>
                      </a:tcPr>
                    </a:tc>
                    <a:extLst>
                      <a:ext uri="{0D108BD9-81ED-4DB2-BD59-A6C34878D82A}">
                        <a16:rowId xmlns:a16="http://schemas.microsoft.com/office/drawing/2014/main" val="10004"/>
                      </a:ext>
                    </a:extLst>
                  </a:tr>
                  <a:tr h="419011">
                    <a:tc>
                      <a:txBody>
                        <a:bodyPr/>
                        <a:lstStyle/>
                        <a:p>
                          <a:pPr algn="ctr">
                            <a:spcAft>
                              <a:spcPts val="0"/>
                            </a:spcAft>
                          </a:pPr>
                          <a:r>
                            <a:rPr lang="de-DE" sz="1600">
                              <a:effectLst/>
                            </a:rPr>
                            <a:t>Innen</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a:solidFill>
                                <a:srgbClr val="000000"/>
                              </a:solidFill>
                              <a:effectLst/>
                            </a:rPr>
                            <a:t>∙ 1 =  __</a:t>
                          </a:r>
                          <a:endParaRPr lang="de-DE" sz="16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600" dirty="0">
                              <a:solidFill>
                                <a:srgbClr val="000000"/>
                              </a:solidFill>
                              <a:effectLst/>
                            </a:rPr>
                            <a:t> </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solidFill>
                                <a:srgbClr val="000000"/>
                              </a:solidFill>
                              <a:effectLst/>
                            </a:rPr>
                            <a:t>∙ 1 =  __</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60814">
                    <a:tc>
                      <a:txBody>
                        <a:bodyPr/>
                        <a:lstStyle/>
                        <a:p>
                          <a:pPr algn="ctr">
                            <a:spcAft>
                              <a:spcPts val="0"/>
                            </a:spcAft>
                          </a:pPr>
                          <a:r>
                            <a:rPr lang="de-DE" sz="1600" b="1">
                              <a:effectLst/>
                            </a:rPr>
                            <a:t>Summe</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a:effectLst/>
                            </a:rPr>
                            <a:t>-</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a:effectLst/>
                            </a:rPr>
                            <a:t> </a:t>
                          </a:r>
                          <a:endParaRPr lang="de-DE" sz="1600">
                            <a:effectLst/>
                            <a:latin typeface="+mn-lt"/>
                            <a:ea typeface="Calibri" charset="0"/>
                            <a:cs typeface="Times New Roman" charset="0"/>
                          </a:endParaRPr>
                        </a:p>
                      </a:txBody>
                      <a:tcPr marL="68580" marR="68580" marT="0" marB="0" anchor="ctr"/>
                    </a:tc>
                    <a:tc>
                      <a:txBody>
                        <a:bodyPr/>
                        <a:lstStyle/>
                        <a:p>
                          <a:pPr algn="ctr">
                            <a:spcAft>
                              <a:spcPts val="0"/>
                            </a:spcAft>
                          </a:pPr>
                          <a:r>
                            <a:rPr lang="de-DE" sz="1600" b="1" dirty="0">
                              <a:effectLst/>
                            </a:rPr>
                            <a:t>-</a:t>
                          </a:r>
                          <a:endParaRPr lang="de-DE" sz="16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600" dirty="0">
                              <a:effectLst/>
                            </a:rPr>
                            <a:t> </a:t>
                          </a:r>
                          <a:endParaRPr lang="de-DE" sz="16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p:grpSp>
        <p:nvGrpSpPr>
          <p:cNvPr id="14" name="Gruppieren 12"/>
          <p:cNvGrpSpPr/>
          <p:nvPr/>
        </p:nvGrpSpPr>
        <p:grpSpPr>
          <a:xfrm>
            <a:off x="7125970" y="2822189"/>
            <a:ext cx="3560644" cy="2666321"/>
            <a:chOff x="0" y="0"/>
            <a:chExt cx="2956016" cy="2191421"/>
          </a:xfrm>
        </p:grpSpPr>
        <p:pic>
          <p:nvPicPr>
            <p:cNvPr id="15" name="Bild 14" descr="https://upload.wikimedia.org/wikipedia/commons/3/3f/CaF2_polyhedra.png"/>
            <p:cNvPicPr>
              <a:picLocks noChangeAspect="1"/>
            </p:cNvPicPr>
            <p:nvPr/>
          </p:nvPicPr>
          <p:blipFill>
            <a:blip r:embed="rId7" cstate="print">
              <a:extLst>
                <a:ext uri="{28A0092B-C50C-407E-A947-70E740481C1C}">
                  <a14:useLocalDpi xmlns:a14="http://schemas.microsoft.com/office/drawing/2010/main"/>
                </a:ext>
              </a:extLst>
            </a:blip>
            <a:srcRect l="7068" r="5873"/>
            <a:stretch>
              <a:fillRect/>
            </a:stretch>
          </p:blipFill>
          <p:spPr bwMode="auto">
            <a:xfrm>
              <a:off x="0" y="0"/>
              <a:ext cx="2054860" cy="1571625"/>
            </a:xfrm>
            <a:prstGeom prst="rect">
              <a:avLst/>
            </a:prstGeom>
          </p:spPr>
        </p:pic>
        <p:sp>
          <p:nvSpPr>
            <p:cNvPr id="21" name="Rahmen3"/>
            <p:cNvSpPr/>
            <p:nvPr/>
          </p:nvSpPr>
          <p:spPr>
            <a:xfrm>
              <a:off x="1" y="1677073"/>
              <a:ext cx="2956015" cy="51434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spcAft>
                  <a:spcPts val="400"/>
                </a:spcAft>
              </a:pPr>
              <a:r>
                <a:rPr lang="de-DE" sz="1400" b="1" dirty="0">
                  <a:solidFill>
                    <a:srgbClr val="000000"/>
                  </a:solidFill>
                  <a:effectLst/>
                  <a:ea typeface="Calibri" charset="0"/>
                  <a:cs typeface="Times New Roman" charset="0"/>
                </a:rPr>
                <a:t>Abb. 2:</a:t>
              </a:r>
              <a:r>
                <a:rPr lang="de-DE" sz="1400" b="0" dirty="0">
                  <a:solidFill>
                    <a:srgbClr val="000000"/>
                  </a:solidFill>
                  <a:effectLst/>
                  <a:ea typeface="Calibri" charset="0"/>
                  <a:cs typeface="Times New Roman" charset="0"/>
                </a:rPr>
                <a:t> </a:t>
              </a:r>
              <a:r>
                <a:rPr lang="de-DE" sz="1400" dirty="0">
                  <a:solidFill>
                    <a:srgbClr val="000000"/>
                  </a:solidFill>
                  <a:effectLst/>
                  <a:ea typeface="Calibri" charset="0"/>
                  <a:cs typeface="Times New Roman" charset="0"/>
                </a:rPr>
                <a:t>Elementarzelle Calciumfluorid</a:t>
              </a:r>
              <a:br>
                <a:rPr lang="de-DE" sz="1400" dirty="0">
                  <a:solidFill>
                    <a:srgbClr val="000000"/>
                  </a:solidFill>
                  <a:effectLst/>
                  <a:ea typeface="Calibri" charset="0"/>
                  <a:cs typeface="Times New Roman" charset="0"/>
                </a:rPr>
              </a:br>
              <a:endParaRPr lang="de-DE" sz="1400" baseline="30000" dirty="0">
                <a:solidFill>
                  <a:srgbClr val="000000"/>
                </a:solidFill>
                <a:ea typeface="Calibri" charset="0"/>
                <a:cs typeface="Times New Roman" charset="0"/>
              </a:endParaRPr>
            </a:p>
            <a:p>
              <a:pPr>
                <a:spcAft>
                  <a:spcPts val="400"/>
                </a:spcAft>
              </a:pPr>
              <a:endParaRPr lang="de-DE" sz="1400" dirty="0">
                <a:solidFill>
                  <a:srgbClr val="000000"/>
                </a:solidFill>
                <a:effectLst/>
                <a:ea typeface="Calibri" charset="0"/>
                <a:cs typeface="Times New Roman" charset="0"/>
              </a:endParaRPr>
            </a:p>
          </p:txBody>
        </p:sp>
      </p:grpSp>
      <p:sp>
        <p:nvSpPr>
          <p:cNvPr id="7" name="Rechteck 6"/>
          <p:cNvSpPr/>
          <p:nvPr/>
        </p:nvSpPr>
        <p:spPr>
          <a:xfrm>
            <a:off x="1036547" y="5775195"/>
            <a:ext cx="4881367" cy="307777"/>
          </a:xfrm>
          <a:prstGeom prst="rect">
            <a:avLst/>
          </a:prstGeom>
        </p:spPr>
        <p:txBody>
          <a:bodyPr wrap="square">
            <a:spAutoFit/>
          </a:bodyPr>
          <a:lstStyle/>
          <a:p>
            <a:r>
              <a:rPr lang="de-DE" sz="1400" b="1" dirty="0">
                <a:ea typeface="Calibri" charset="0"/>
                <a:cs typeface="Times New Roman" charset="0"/>
              </a:rPr>
              <a:t>Tab. 3: </a:t>
            </a:r>
            <a:r>
              <a:rPr lang="de-DE" sz="1400" dirty="0">
                <a:ea typeface="Calibri" charset="0"/>
                <a:cs typeface="Times New Roman" charset="0"/>
              </a:rPr>
              <a:t>Bestimmung der Anzahl der Ionen in einer Elementarzelle</a:t>
            </a:r>
            <a:r>
              <a:rPr lang="de-DE" sz="1400" dirty="0"/>
              <a:t> </a:t>
            </a:r>
          </a:p>
        </p:txBody>
      </p:sp>
      <p:sp>
        <p:nvSpPr>
          <p:cNvPr id="18" name="Rechteck 17">
            <a:extLst>
              <a:ext uri="{FF2B5EF4-FFF2-40B4-BE49-F238E27FC236}">
                <a16:creationId xmlns:a16="http://schemas.microsoft.com/office/drawing/2014/main" id="{A6D7BF5E-F66B-47B8-BCE5-E2D369C1C03B}"/>
              </a:ext>
            </a:extLst>
          </p:cNvPr>
          <p:cNvSpPr/>
          <p:nvPr/>
        </p:nvSpPr>
        <p:spPr>
          <a:xfrm>
            <a:off x="339435" y="6282137"/>
            <a:ext cx="11482451" cy="246221"/>
          </a:xfrm>
          <a:prstGeom prst="rect">
            <a:avLst/>
          </a:prstGeom>
        </p:spPr>
        <p:txBody>
          <a:bodyPr wrap="square">
            <a:spAutoFit/>
          </a:bodyPr>
          <a:lstStyle/>
          <a:p>
            <a:r>
              <a:rPr lang="de-DE" sz="1000" dirty="0" smtClean="0"/>
              <a:t>Quelle der Abbildung 2: </a:t>
            </a:r>
            <a:r>
              <a:rPr lang="de-DE" sz="1000" dirty="0" err="1"/>
              <a:t>Wimedia</a:t>
            </a:r>
            <a:r>
              <a:rPr lang="de-DE" sz="1000" dirty="0"/>
              <a:t> </a:t>
            </a:r>
            <a:r>
              <a:rPr lang="de-DE" sz="1000" dirty="0" err="1"/>
              <a:t>Commens</a:t>
            </a:r>
            <a:r>
              <a:rPr lang="de-DE" sz="1000" dirty="0"/>
              <a:t> (2008). </a:t>
            </a:r>
            <a:r>
              <a:rPr lang="de-DE" sz="1000" i="1" dirty="0"/>
              <a:t>CA </a:t>
            </a:r>
            <a:r>
              <a:rPr lang="de-DE" sz="1000" i="1" dirty="0" err="1"/>
              <a:t>F</a:t>
            </a:r>
            <a:r>
              <a:rPr lang="de-DE" sz="1000" i="1" baseline="-25000" dirty="0" err="1"/>
              <a:t>2</a:t>
            </a:r>
            <a:r>
              <a:rPr lang="de-DE" sz="1000" i="1" baseline="-25000" dirty="0"/>
              <a:t> </a:t>
            </a:r>
            <a:r>
              <a:rPr lang="de-DE" sz="1000" i="1" dirty="0"/>
              <a:t>.</a:t>
            </a:r>
            <a:r>
              <a:rPr lang="de-DE" sz="1000" dirty="0"/>
              <a:t>Verfügbar unter </a:t>
            </a:r>
            <a:r>
              <a:rPr lang="de-DE" sz="1000" u="sng" dirty="0">
                <a:hlinkClick r:id="rId8"/>
              </a:rPr>
              <a:t>https://</a:t>
            </a:r>
            <a:r>
              <a:rPr lang="de-DE" sz="1000" u="sng" dirty="0" err="1">
                <a:hlinkClick r:id="rId8"/>
              </a:rPr>
              <a:t>de.wikipedia.org</a:t>
            </a:r>
            <a:r>
              <a:rPr lang="de-DE" sz="1000" u="sng" dirty="0">
                <a:hlinkClick r:id="rId8"/>
              </a:rPr>
              <a:t>/</a:t>
            </a:r>
            <a:r>
              <a:rPr lang="de-DE" sz="1000" u="sng" dirty="0" err="1">
                <a:hlinkClick r:id="rId8"/>
              </a:rPr>
              <a:t>wiki</a:t>
            </a:r>
            <a:r>
              <a:rPr lang="de-DE" sz="1000" u="sng" dirty="0">
                <a:hlinkClick r:id="rId8"/>
              </a:rPr>
              <a:t>/Calciumfluorid#/</a:t>
            </a:r>
            <a:r>
              <a:rPr lang="de-DE" sz="1000" u="sng" dirty="0" err="1">
                <a:hlinkClick r:id="rId8"/>
              </a:rPr>
              <a:t>media</a:t>
            </a:r>
            <a:r>
              <a:rPr lang="de-DE" sz="1000" u="sng" dirty="0">
                <a:hlinkClick r:id="rId8"/>
              </a:rPr>
              <a:t>/</a:t>
            </a:r>
            <a:r>
              <a:rPr lang="de-DE" sz="1000" u="sng" dirty="0" err="1">
                <a:hlinkClick r:id="rId8"/>
              </a:rPr>
              <a:t>File:CaF2_polyhedra.png</a:t>
            </a:r>
            <a:r>
              <a:rPr lang="de-DE" sz="1000" u="sng" dirty="0"/>
              <a:t> [17.05.2021]</a:t>
            </a:r>
            <a:endParaRPr lang="de-DE" sz="1000" dirty="0"/>
          </a:p>
        </p:txBody>
      </p:sp>
    </p:spTree>
    <p:extLst>
      <p:ext uri="{BB962C8B-B14F-4D97-AF65-F5344CB8AC3E}">
        <p14:creationId xmlns:p14="http://schemas.microsoft.com/office/powerpoint/2010/main" val="29953020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lvl="0" indent="0">
              <a:lnSpc>
                <a:spcPct val="100000"/>
              </a:lnSpc>
              <a:spcBef>
                <a:spcPts val="600"/>
              </a:spcBef>
              <a:spcAft>
                <a:spcPts val="600"/>
              </a:spcAft>
              <a:buNone/>
            </a:pPr>
            <a:r>
              <a:rPr lang="de-DE" sz="1800" b="1" dirty="0">
                <a:latin typeface="+mn-lt"/>
              </a:rPr>
              <a:t>b) </a:t>
            </a:r>
            <a:r>
              <a:rPr lang="de-DE" sz="1800" dirty="0">
                <a:latin typeface="+mn-lt"/>
              </a:rPr>
              <a:t>Aus den Summen der berechneten Anteile könnt ihr die Verhältnisformel ableiten. Wie lautet sie? Erläutert, wie ihr auf die Verhältnisformel anhand der Summe der berechneten Anteile gekommen seid.</a:t>
            </a:r>
          </a:p>
          <a:p>
            <a:pPr marL="0" lvl="0" indent="0">
              <a:lnSpc>
                <a:spcPct val="100000"/>
              </a:lnSpc>
              <a:spcBef>
                <a:spcPts val="600"/>
              </a:spcBef>
              <a:spcAft>
                <a:spcPts val="600"/>
              </a:spcAft>
              <a:buNone/>
            </a:pPr>
            <a:endParaRPr lang="de-DE" sz="1800" dirty="0">
              <a:latin typeface="+mn-lt"/>
            </a:endParaRPr>
          </a:p>
          <a:p>
            <a:pPr marL="342900" lvl="0" indent="-342900">
              <a:lnSpc>
                <a:spcPct val="100000"/>
              </a:lnSpc>
              <a:spcBef>
                <a:spcPts val="600"/>
              </a:spcBef>
              <a:spcAft>
                <a:spcPts val="600"/>
              </a:spcAft>
              <a:buAutoNum type="alphaLcParenR"/>
            </a:pPr>
            <a:endParaRPr lang="de-DE" sz="1800" dirty="0">
              <a:latin typeface="+mn-lt"/>
            </a:endParaRPr>
          </a:p>
          <a:p>
            <a:pPr marL="342900" lvl="0" indent="-342900">
              <a:lnSpc>
                <a:spcPct val="100000"/>
              </a:lnSpc>
              <a:spcBef>
                <a:spcPts val="600"/>
              </a:spcBef>
              <a:spcAft>
                <a:spcPts val="600"/>
              </a:spcAft>
              <a:buFont typeface="+mj-lt"/>
              <a:buAutoNum type="alphaLcParenR"/>
            </a:pPr>
            <a:endParaRPr lang="de-DE" sz="1800" dirty="0">
              <a:latin typeface="+mn-lt"/>
            </a:endParaRP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Denke an:              und </a:t>
            </a: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194</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193552"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11" name="Interaktive Schaltfläche: Anpassen 10">
            <a:hlinkClick r:id="rId3" action="ppaction://hlinksldjump" highlightClick="1"/>
          </p:cNvPr>
          <p:cNvSpPr/>
          <p:nvPr/>
        </p:nvSpPr>
        <p:spPr>
          <a:xfrm>
            <a:off x="11156151" y="5358337"/>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7" name="Grafik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sp>
        <p:nvSpPr>
          <p:cNvPr id="18" name="Rechteck 17"/>
          <p:cNvSpPr/>
          <p:nvPr/>
        </p:nvSpPr>
        <p:spPr>
          <a:xfrm>
            <a:off x="838200" y="2500541"/>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6" name="Grafik 5">
            <a:extLst>
              <a:ext uri="{FF2B5EF4-FFF2-40B4-BE49-F238E27FC236}">
                <a16:creationId xmlns:a16="http://schemas.microsoft.com/office/drawing/2014/main" id="{19F4FC3C-6E83-409F-8BCA-8C5D70EB3143}"/>
              </a:ext>
            </a:extLst>
          </p:cNvPr>
          <p:cNvPicPr/>
          <p:nvPr/>
        </p:nvPicPr>
        <p:blipFill>
          <a:blip r:embed="rId6" cstate="print">
            <a:grayscl/>
            <a:extLst>
              <a:ext uri="{28A0092B-C50C-407E-A947-70E740481C1C}">
                <a14:useLocalDpi xmlns:a14="http://schemas.microsoft.com/office/drawing/2010/main"/>
              </a:ext>
            </a:extLst>
          </a:blip>
          <a:srcRect/>
          <a:stretch>
            <a:fillRect/>
          </a:stretch>
        </p:blipFill>
        <p:spPr bwMode="auto">
          <a:xfrm>
            <a:off x="8487237" y="5023194"/>
            <a:ext cx="427355" cy="448310"/>
          </a:xfrm>
          <a:prstGeom prst="rect">
            <a:avLst/>
          </a:prstGeom>
          <a:noFill/>
        </p:spPr>
      </p:pic>
      <p:pic>
        <p:nvPicPr>
          <p:cNvPr id="7" name="Grafik 6">
            <a:extLst>
              <a:ext uri="{FF2B5EF4-FFF2-40B4-BE49-F238E27FC236}">
                <a16:creationId xmlns:a16="http://schemas.microsoft.com/office/drawing/2014/main" id="{BDC54BA2-DE96-4445-8F42-CBC57B31EB55}"/>
              </a:ext>
            </a:extLst>
          </p:cNvPr>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9538482" y="5002298"/>
            <a:ext cx="427355" cy="448310"/>
          </a:xfrm>
          <a:prstGeom prst="rect">
            <a:avLst/>
          </a:prstGeom>
          <a:noFill/>
        </p:spPr>
      </p:pic>
    </p:spTree>
    <p:extLst>
      <p:ext uri="{BB962C8B-B14F-4D97-AF65-F5344CB8AC3E}">
        <p14:creationId xmlns:p14="http://schemas.microsoft.com/office/powerpoint/2010/main" val="7938756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effectLst/>
                <a:latin typeface="Arial" panose="020B0604020202020204" pitchFamily="34" charset="0"/>
                <a:ea typeface="Calibri" panose="020F0502020204030204" pitchFamily="34" charset="0"/>
                <a:cs typeface="Calibri" panose="020F0502020204030204" pitchFamily="34" charset="0"/>
              </a:rPr>
              <a:t>Das selbstgebastelte Periodensystem der Lernleiter Atombau</a:t>
            </a:r>
            <a:r>
              <a:rPr lang="de-DE" sz="1800" b="1" baseline="30000" dirty="0">
                <a:effectLst/>
                <a:latin typeface="Arial" panose="020B0604020202020204" pitchFamily="34" charset="0"/>
                <a:ea typeface="Calibri" panose="020F0502020204030204" pitchFamily="34" charset="0"/>
                <a:cs typeface="Calibri" panose="020F0502020204030204" pitchFamily="34" charset="0"/>
              </a:rPr>
              <a:t>2</a:t>
            </a:r>
            <a:endParaRPr lang="de-DE" sz="1800" dirty="0">
              <a:effectLst/>
              <a:latin typeface="Arial" panose="020B0604020202020204" pitchFamily="34" charset="0"/>
              <a:ea typeface="Calibri" panose="020F0502020204030204" pitchFamily="34" charset="0"/>
              <a:cs typeface="Calibri" panose="020F0502020204030204" pitchFamily="34" charset="0"/>
            </a:endParaRPr>
          </a:p>
          <a:p>
            <a:pPr marL="0" lv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aseline="30000" dirty="0">
              <a:effectLst/>
              <a:latin typeface="Arial" panose="020B0604020202020204" pitchFamily="34" charset="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ffectLst/>
              <a:latin typeface="Arial" panose="020B0604020202020204" pitchFamily="34" charset="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ffectLst/>
              <a:latin typeface="Arial" panose="020B0604020202020204" pitchFamily="34" charset="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ffectLst/>
              <a:latin typeface="Arial" panose="020B0604020202020204" pitchFamily="34" charset="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800" baseline="30000" dirty="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endParaRPr lang="de-DE" sz="1100" baseline="30000" dirty="0">
              <a:effectLst/>
              <a:latin typeface="Arial" panose="020B0604020202020204" pitchFamily="34" charset="0"/>
              <a:ea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de-DE" sz="1800" dirty="0">
                <a:latin typeface="+mn-lt"/>
              </a:rPr>
              <a:t>							</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195</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70333"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0" name="Grafik 9">
            <a:hlinkClick r:id="rId4" action="ppaction://hlinksldjump"/>
            <a:extLst>
              <a:ext uri="{FF2B5EF4-FFF2-40B4-BE49-F238E27FC236}">
                <a16:creationId xmlns:a16="http://schemas.microsoft.com/office/drawing/2014/main" id="{7270ED03-5841-4435-98C0-85DF0EAFC4B8}"/>
              </a:ext>
            </a:extLst>
          </p:cNvPr>
          <p:cNvPicPr>
            <a:picLocks noChangeAspect="1"/>
          </p:cNvPicPr>
          <p:nvPr/>
        </p:nvPicPr>
        <p:blipFill>
          <a:blip r:embed="rId5"/>
          <a:stretch>
            <a:fillRect/>
          </a:stretch>
        </p:blipFill>
        <p:spPr>
          <a:xfrm>
            <a:off x="10859981" y="5170167"/>
            <a:ext cx="493819" cy="560881"/>
          </a:xfrm>
          <a:prstGeom prst="rect">
            <a:avLst/>
          </a:prstGeom>
        </p:spPr>
      </p:pic>
      <p:pic>
        <p:nvPicPr>
          <p:cNvPr id="20" name="Grafik 19">
            <a:extLst>
              <a:ext uri="{FF2B5EF4-FFF2-40B4-BE49-F238E27FC236}">
                <a16:creationId xmlns:a16="http://schemas.microsoft.com/office/drawing/2014/main" id="{2439F83D-A552-4D65-AFB3-859EE22CF527}"/>
              </a:ext>
            </a:extLst>
          </p:cNvPr>
          <p:cNvPicPr/>
          <p:nvPr/>
        </p:nvPicPr>
        <p:blipFill>
          <a:blip r:embed="rId6" cstate="print">
            <a:extLst>
              <a:ext uri="{28A0092B-C50C-407E-A947-70E740481C1C}">
                <a14:useLocalDpi xmlns:a14="http://schemas.microsoft.com/office/drawing/2010/main"/>
              </a:ext>
            </a:extLst>
          </a:blip>
          <a:stretch>
            <a:fillRect/>
          </a:stretch>
        </p:blipFill>
        <p:spPr>
          <a:xfrm>
            <a:off x="1763971" y="1843696"/>
            <a:ext cx="6261100" cy="3500120"/>
          </a:xfrm>
          <a:prstGeom prst="rect">
            <a:avLst/>
          </a:prstGeom>
        </p:spPr>
      </p:pic>
      <p:sp>
        <p:nvSpPr>
          <p:cNvPr id="13" name="Rechteck 12">
            <a:extLst>
              <a:ext uri="{FF2B5EF4-FFF2-40B4-BE49-F238E27FC236}">
                <a16:creationId xmlns:a16="http://schemas.microsoft.com/office/drawing/2014/main" id="{A6D7BF5E-F66B-47B8-BCE5-E2D369C1C03B}"/>
              </a:ext>
            </a:extLst>
          </p:cNvPr>
          <p:cNvSpPr/>
          <p:nvPr/>
        </p:nvSpPr>
        <p:spPr>
          <a:xfrm>
            <a:off x="339435" y="6282137"/>
            <a:ext cx="11482451" cy="246221"/>
          </a:xfrm>
          <a:prstGeom prst="rect">
            <a:avLst/>
          </a:prstGeom>
        </p:spPr>
        <p:txBody>
          <a:bodyPr wrap="square">
            <a:spAutoFit/>
          </a:bodyPr>
          <a:lstStyle/>
          <a:p>
            <a:r>
              <a:rPr lang="de-DE" sz="1000" baseline="30000" dirty="0" err="1"/>
              <a:t>2</a:t>
            </a:r>
            <a:r>
              <a:rPr lang="de-DE" sz="1000" dirty="0" err="1"/>
              <a:t>Quelle</a:t>
            </a:r>
            <a:r>
              <a:rPr lang="de-DE" sz="1000" dirty="0"/>
              <a:t>: van </a:t>
            </a:r>
            <a:r>
              <a:rPr lang="de-DE" sz="1000" dirty="0" err="1"/>
              <a:t>Vorst</a:t>
            </a:r>
            <a:r>
              <a:rPr lang="de-DE" sz="1000" dirty="0"/>
              <a:t>, H. &amp; Sumfleth, E. (Hrsg.). (2020). </a:t>
            </a:r>
            <a:r>
              <a:rPr lang="de-DE" sz="1000" i="1" dirty="0"/>
              <a:t>Von Sprosse zu Sprosse</a:t>
            </a:r>
            <a:r>
              <a:rPr lang="de-DE" sz="1000" dirty="0"/>
              <a:t>. </a:t>
            </a:r>
            <a:r>
              <a:rPr lang="de-DE" sz="1000" i="1" dirty="0"/>
              <a:t>Innovative Erarbeitung des </a:t>
            </a:r>
            <a:r>
              <a:rPr lang="de-DE" sz="1000" i="1" dirty="0" err="1"/>
              <a:t>Bohr´schen</a:t>
            </a:r>
            <a:r>
              <a:rPr lang="de-DE" sz="1000" i="1" dirty="0"/>
              <a:t> Atomkonzepts mit der Lernleiter</a:t>
            </a:r>
            <a:r>
              <a:rPr lang="de-DE" sz="1000" dirty="0"/>
              <a:t>. Münster: </a:t>
            </a:r>
            <a:r>
              <a:rPr lang="de-DE" sz="1000" dirty="0" err="1"/>
              <a:t>Waxmann</a:t>
            </a:r>
            <a:r>
              <a:rPr lang="de-DE" sz="1000" dirty="0"/>
              <a:t>, S. 123. </a:t>
            </a:r>
          </a:p>
        </p:txBody>
      </p:sp>
    </p:spTree>
    <p:extLst>
      <p:ext uri="{BB962C8B-B14F-4D97-AF65-F5344CB8AC3E}">
        <p14:creationId xmlns:p14="http://schemas.microsoft.com/office/powerpoint/2010/main" val="36393847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196</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837432" cy="400110"/>
          </a:xfrm>
          <a:prstGeom prst="rect">
            <a:avLst/>
          </a:prstGeom>
          <a:noFill/>
        </p:spPr>
        <p:txBody>
          <a:bodyPr wrap="none" rtlCol="0">
            <a:spAutoFit/>
          </a:bodyPr>
          <a:lstStyle/>
          <a:p>
            <a:r>
              <a:rPr lang="de-DE" sz="2000" b="1" dirty="0"/>
              <a:t>Du bist nun fertig mit der Bearbeitung der Lernleiter. </a:t>
            </a:r>
          </a:p>
        </p:txBody>
      </p:sp>
      <p:sp>
        <p:nvSpPr>
          <p:cNvPr id="12" name="Textfeld 232">
            <a:extLst>
              <a:ext uri="{FF2B5EF4-FFF2-40B4-BE49-F238E27FC236}">
                <a16:creationId xmlns:a16="http://schemas.microsoft.com/office/drawing/2014/main" id="{FF62F51F-09B8-45BA-90F3-A2CEF7D844C9}"/>
              </a:ext>
            </a:extLst>
          </p:cNvPr>
          <p:cNvSpPr txBox="1"/>
          <p:nvPr/>
        </p:nvSpPr>
        <p:spPr>
          <a:xfrm>
            <a:off x="4249393" y="605579"/>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3" name="Grafik 12">
            <a:hlinkClick r:id="rId3" action="ppaction://hlinksldjump"/>
            <a:extLst>
              <a:ext uri="{FF2B5EF4-FFF2-40B4-BE49-F238E27FC236}">
                <a16:creationId xmlns:a16="http://schemas.microsoft.com/office/drawing/2014/main" id="{631A4CC1-C2E0-45DC-9B3A-1F532C59913E}"/>
              </a:ext>
            </a:extLst>
          </p:cNvPr>
          <p:cNvPicPr>
            <a:picLocks noChangeAspect="1"/>
          </p:cNvPicPr>
          <p:nvPr/>
        </p:nvPicPr>
        <p:blipFill>
          <a:blip r:embed="rId4"/>
          <a:stretch>
            <a:fillRect/>
          </a:stretch>
        </p:blipFill>
        <p:spPr>
          <a:xfrm>
            <a:off x="11074077" y="5096163"/>
            <a:ext cx="704536" cy="914219"/>
          </a:xfrm>
          <a:prstGeom prst="rect">
            <a:avLst/>
          </a:prstGeom>
        </p:spPr>
      </p:pic>
    </p:spTree>
    <p:extLst>
      <p:ext uri="{BB962C8B-B14F-4D97-AF65-F5344CB8AC3E}">
        <p14:creationId xmlns:p14="http://schemas.microsoft.com/office/powerpoint/2010/main" val="18340238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197</a:t>
            </a:fld>
            <a:endParaRPr lang="de-DE" dirty="0"/>
          </a:p>
        </p:txBody>
      </p:sp>
      <p:sp>
        <p:nvSpPr>
          <p:cNvPr id="15" name="Textfeld 226">
            <a:extLst>
              <a:ext uri="{FF2B5EF4-FFF2-40B4-BE49-F238E27FC236}">
                <a16:creationId xmlns:a16="http://schemas.microsoft.com/office/drawing/2014/main" id="{48A1E018-0BA1-4A11-8202-C81AF906B26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Grafik 15">
            <a:extLst>
              <a:ext uri="{FF2B5EF4-FFF2-40B4-BE49-F238E27FC236}">
                <a16:creationId xmlns:a16="http://schemas.microsoft.com/office/drawing/2014/main" id="{06C52265-EB02-44EA-AE78-A174486DA9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7" name="Textfeld 232">
            <a:extLst>
              <a:ext uri="{FF2B5EF4-FFF2-40B4-BE49-F238E27FC236}">
                <a16:creationId xmlns:a16="http://schemas.microsoft.com/office/drawing/2014/main" id="{5BE49B25-B97F-40A2-8E1E-5BE0459B6D9A}"/>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3200" b="1" dirty="0">
                <a:solidFill>
                  <a:schemeClr val="accent2"/>
                </a:solidFill>
                <a:effectLst/>
                <a:ea typeface="Calibri" panose="020F0502020204030204" pitchFamily="34" charset="0"/>
                <a:cs typeface="Times New Roman" panose="02020603050405020304" pitchFamily="18" charset="0"/>
              </a:rPr>
              <a:t>Ionenbildung</a:t>
            </a:r>
            <a:r>
              <a:rPr lang="de-DE" sz="3200" dirty="0">
                <a:effectLst/>
                <a:ea typeface="Calibri" panose="020F0502020204030204" pitchFamily="34" charset="0"/>
                <a:cs typeface="Times New Roman" panose="02020603050405020304" pitchFamily="18" charset="0"/>
              </a:rPr>
              <a:t> </a:t>
            </a:r>
          </a:p>
        </p:txBody>
      </p:sp>
      <p:sp>
        <p:nvSpPr>
          <p:cNvPr id="9" name="Textfeld 8">
            <a:extLst>
              <a:ext uri="{FF2B5EF4-FFF2-40B4-BE49-F238E27FC236}">
                <a16:creationId xmlns:a16="http://schemas.microsoft.com/office/drawing/2014/main" id="{6D79EE30-238A-416E-85ED-BD68063979C6}"/>
              </a:ext>
            </a:extLst>
          </p:cNvPr>
          <p:cNvSpPr txBox="1"/>
          <p:nvPr/>
        </p:nvSpPr>
        <p:spPr>
          <a:xfrm>
            <a:off x="1195987" y="1457598"/>
            <a:ext cx="10383864" cy="4932119"/>
          </a:xfrm>
          <a:prstGeom prst="rect">
            <a:avLst/>
          </a:prstGeom>
          <a:noFill/>
        </p:spPr>
        <p:txBody>
          <a:bodyPr wrap="square" rtlCol="0">
            <a:spAutoFit/>
          </a:bodyPr>
          <a:lstStyle/>
          <a:p>
            <a:pPr>
              <a:spcBef>
                <a:spcPts val="300"/>
              </a:spcBef>
              <a:spcAft>
                <a:spcPts val="300"/>
              </a:spcAft>
            </a:pPr>
            <a:r>
              <a:rPr lang="de-DE" b="1" dirty="0"/>
              <a:t>Lösung zu Aufgabe 1: </a:t>
            </a:r>
            <a:r>
              <a:rPr lang="de-DE" dirty="0"/>
              <a:t>Trickfilm zur Reaktion von Natrium mit Chlor </a:t>
            </a:r>
          </a:p>
          <a:p>
            <a:pPr>
              <a:spcBef>
                <a:spcPts val="300"/>
              </a:spcBef>
              <a:spcAft>
                <a:spcPts val="300"/>
              </a:spcAft>
            </a:pPr>
            <a:r>
              <a:rPr lang="de-DE" b="1" dirty="0"/>
              <a:t>Notiere deine Beobachtungen:</a:t>
            </a:r>
          </a:p>
          <a:p>
            <a:pPr>
              <a:spcBef>
                <a:spcPts val="300"/>
              </a:spcBef>
              <a:spcAft>
                <a:spcPts val="300"/>
              </a:spcAft>
            </a:pPr>
            <a:r>
              <a:rPr lang="de-DE" b="1" dirty="0"/>
              <a:t>Aussehen der Stoffe vor der Reaktion: </a:t>
            </a:r>
          </a:p>
          <a:p>
            <a:pPr marL="360000" lvl="1" indent="-285750">
              <a:spcBef>
                <a:spcPts val="300"/>
              </a:spcBef>
              <a:spcAft>
                <a:spcPts val="300"/>
              </a:spcAft>
              <a:buFont typeface="Arial" panose="020B0604020202020204" pitchFamily="34" charset="0"/>
              <a:buChar char="•"/>
            </a:pPr>
            <a:r>
              <a:rPr lang="de-DE" i="1" dirty="0"/>
              <a:t>Natrium: grau, glänzender Feststoff</a:t>
            </a:r>
          </a:p>
          <a:p>
            <a:pPr marL="360000" lvl="1" indent="-285750">
              <a:spcBef>
                <a:spcPts val="300"/>
              </a:spcBef>
              <a:spcAft>
                <a:spcPts val="300"/>
              </a:spcAft>
              <a:buFont typeface="Arial" panose="020B0604020202020204" pitchFamily="34" charset="0"/>
              <a:buChar char="•"/>
            </a:pPr>
            <a:r>
              <a:rPr lang="de-DE" i="1" dirty="0"/>
              <a:t>Chlor: blass grünes, fast farbloses Gas</a:t>
            </a:r>
          </a:p>
          <a:p>
            <a:pPr>
              <a:spcBef>
                <a:spcPts val="300"/>
              </a:spcBef>
              <a:spcAft>
                <a:spcPts val="300"/>
              </a:spcAft>
            </a:pPr>
            <a:r>
              <a:rPr lang="de-DE" b="1" dirty="0"/>
              <a:t>Beobachtungen während der Reaktion: </a:t>
            </a:r>
          </a:p>
          <a:p>
            <a:pPr marL="360000" lvl="1" indent="-285750">
              <a:spcBef>
                <a:spcPts val="300"/>
              </a:spcBef>
              <a:spcAft>
                <a:spcPts val="300"/>
              </a:spcAft>
              <a:buFont typeface="Arial" panose="020B0604020202020204" pitchFamily="34" charset="0"/>
              <a:buChar char="•"/>
            </a:pPr>
            <a:r>
              <a:rPr lang="de-DE" i="1" dirty="0"/>
              <a:t>Beim Erwärmen schmilzt das Natriumstück (zunächst zu einer Kugel, später fließt es auseinander) und wird anschließend an der Oberfläche gasförmig.</a:t>
            </a:r>
          </a:p>
          <a:p>
            <a:pPr marL="360000" lvl="1" indent="-285750">
              <a:spcBef>
                <a:spcPts val="600"/>
              </a:spcBef>
              <a:spcAft>
                <a:spcPts val="600"/>
              </a:spcAft>
              <a:buFont typeface="Arial" panose="020B0604020202020204" pitchFamily="34" charset="0"/>
              <a:buChar char="•"/>
            </a:pPr>
            <a:r>
              <a:rPr lang="de-DE" i="1" dirty="0"/>
              <a:t>Beim Kontakt mit dem einströmenden Chlorgas entsteht eine weiße, grelle Flamme. Obwohl nicht weiter erwärmt wird, wird die grelle Flamme immer intensiver und weißer Rauch steigt im Reagenzglas auf.</a:t>
            </a:r>
          </a:p>
          <a:p>
            <a:pPr>
              <a:spcBef>
                <a:spcPts val="300"/>
              </a:spcBef>
              <a:spcAft>
                <a:spcPts val="300"/>
              </a:spcAft>
            </a:pPr>
            <a:r>
              <a:rPr lang="de-DE" dirty="0"/>
              <a:t> </a:t>
            </a:r>
            <a:r>
              <a:rPr lang="de-DE" b="1" dirty="0"/>
              <a:t>Aussehen der Stoffe nach der Reaktion:</a:t>
            </a:r>
          </a:p>
          <a:p>
            <a:pPr marL="360000" indent="-285750">
              <a:spcBef>
                <a:spcPts val="300"/>
              </a:spcBef>
              <a:spcAft>
                <a:spcPts val="300"/>
              </a:spcAft>
              <a:buFont typeface="Arial" panose="020B0604020202020204" pitchFamily="34" charset="0"/>
              <a:buChar char="•"/>
            </a:pPr>
            <a:r>
              <a:rPr lang="de-DE" i="1" dirty="0"/>
              <a:t>Grauer Feststoff am Reagenzglasboden</a:t>
            </a:r>
          </a:p>
          <a:p>
            <a:pPr marL="360000" indent="-285750">
              <a:spcBef>
                <a:spcPts val="300"/>
              </a:spcBef>
              <a:spcAft>
                <a:spcPts val="300"/>
              </a:spcAft>
              <a:buFont typeface="Arial" panose="020B0604020202020204" pitchFamily="34" charset="0"/>
              <a:buChar char="•"/>
            </a:pPr>
            <a:r>
              <a:rPr lang="de-DE" i="1" dirty="0"/>
              <a:t>Weißer Feststoff an der Reagenzglaswand</a:t>
            </a:r>
          </a:p>
          <a:p>
            <a:pPr>
              <a:spcBef>
                <a:spcPts val="600"/>
              </a:spcBef>
              <a:spcAft>
                <a:spcPts val="600"/>
              </a:spcAft>
            </a:pPr>
            <a:endParaRPr lang="de-DE" dirty="0"/>
          </a:p>
        </p:txBody>
      </p:sp>
      <p:sp>
        <p:nvSpPr>
          <p:cNvPr id="19" name="Interaktive Schaltfläche: Anpassen 49">
            <a:hlinkClick r:id="rId3" action="ppaction://hlinksldjump" highlightClick="1"/>
            <a:extLst>
              <a:ext uri="{FF2B5EF4-FFF2-40B4-BE49-F238E27FC236}">
                <a16:creationId xmlns:a16="http://schemas.microsoft.com/office/drawing/2014/main" id="{16C74616-75AC-4FB5-8172-1B0E87E4C1B8}"/>
              </a:ext>
            </a:extLst>
          </p:cNvPr>
          <p:cNvSpPr/>
          <p:nvPr/>
        </p:nvSpPr>
        <p:spPr>
          <a:xfrm>
            <a:off x="10619016" y="5439986"/>
            <a:ext cx="492183" cy="557316"/>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062955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198</a:t>
            </a:fld>
            <a:endParaRPr lang="de-DE" dirty="0"/>
          </a:p>
        </p:txBody>
      </p:sp>
      <p:sp>
        <p:nvSpPr>
          <p:cNvPr id="15" name="Textfeld 226">
            <a:extLst>
              <a:ext uri="{FF2B5EF4-FFF2-40B4-BE49-F238E27FC236}">
                <a16:creationId xmlns:a16="http://schemas.microsoft.com/office/drawing/2014/main" id="{48A1E018-0BA1-4A11-8202-C81AF906B26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Grafik 15">
            <a:extLst>
              <a:ext uri="{FF2B5EF4-FFF2-40B4-BE49-F238E27FC236}">
                <a16:creationId xmlns:a16="http://schemas.microsoft.com/office/drawing/2014/main" id="{06C52265-EB02-44EA-AE78-A174486DA9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7" name="Textfeld 232">
            <a:extLst>
              <a:ext uri="{FF2B5EF4-FFF2-40B4-BE49-F238E27FC236}">
                <a16:creationId xmlns:a16="http://schemas.microsoft.com/office/drawing/2014/main" id="{5BE49B25-B97F-40A2-8E1E-5BE0459B6D9A}"/>
              </a:ext>
            </a:extLst>
          </p:cNvPr>
          <p:cNvSpPr txBox="1"/>
          <p:nvPr/>
        </p:nvSpPr>
        <p:spPr>
          <a:xfrm>
            <a:off x="4697629" y="609822"/>
            <a:ext cx="27967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3200" b="1" dirty="0">
                <a:solidFill>
                  <a:schemeClr val="accent2"/>
                </a:solidFill>
                <a:effectLst/>
                <a:ea typeface="Calibri" panose="020F0502020204030204" pitchFamily="34" charset="0"/>
                <a:cs typeface="Times New Roman" panose="02020603050405020304" pitchFamily="18" charset="0"/>
              </a:rPr>
              <a:t>Ionenbildung</a:t>
            </a:r>
            <a:r>
              <a:rPr lang="de-DE" sz="3200" dirty="0">
                <a:effectLst/>
                <a:ea typeface="Calibri" panose="020F0502020204030204" pitchFamily="34" charset="0"/>
                <a:cs typeface="Times New Roman" panose="02020603050405020304" pitchFamily="18" charset="0"/>
              </a:rPr>
              <a:t> </a:t>
            </a:r>
          </a:p>
        </p:txBody>
      </p:sp>
      <p:pic>
        <p:nvPicPr>
          <p:cNvPr id="2" name="Grafik 1">
            <a:hlinkClick r:id="rId4" action="ppaction://hlinksldjump"/>
            <a:extLst>
              <a:ext uri="{FF2B5EF4-FFF2-40B4-BE49-F238E27FC236}">
                <a16:creationId xmlns:a16="http://schemas.microsoft.com/office/drawing/2014/main" id="{158D5CC2-6AAC-4BE2-9B87-389A5B5D1DAA}"/>
              </a:ext>
            </a:extLst>
          </p:cNvPr>
          <p:cNvPicPr>
            <a:picLocks noChangeAspect="1"/>
          </p:cNvPicPr>
          <p:nvPr/>
        </p:nvPicPr>
        <p:blipFill>
          <a:blip r:embed="rId5"/>
          <a:stretch>
            <a:fillRect/>
          </a:stretch>
        </p:blipFill>
        <p:spPr>
          <a:xfrm>
            <a:off x="11115157" y="5445421"/>
            <a:ext cx="493819" cy="560881"/>
          </a:xfrm>
          <a:prstGeom prst="rect">
            <a:avLst/>
          </a:prstGeom>
        </p:spPr>
      </p:pic>
      <p:sp>
        <p:nvSpPr>
          <p:cNvPr id="7" name="Textfeld 6">
            <a:extLst>
              <a:ext uri="{FF2B5EF4-FFF2-40B4-BE49-F238E27FC236}">
                <a16:creationId xmlns:a16="http://schemas.microsoft.com/office/drawing/2014/main" id="{BBE5F65A-BBAA-4C72-A4F0-343F861CFB5A}"/>
              </a:ext>
            </a:extLst>
          </p:cNvPr>
          <p:cNvSpPr txBox="1"/>
          <p:nvPr/>
        </p:nvSpPr>
        <p:spPr>
          <a:xfrm>
            <a:off x="1016000" y="1395971"/>
            <a:ext cx="8229600" cy="369332"/>
          </a:xfrm>
          <a:prstGeom prst="rect">
            <a:avLst/>
          </a:prstGeom>
          <a:noFill/>
        </p:spPr>
        <p:txBody>
          <a:bodyPr wrap="square" rtlCol="0">
            <a:spAutoFit/>
          </a:bodyPr>
          <a:lstStyle/>
          <a:p>
            <a:r>
              <a:rPr lang="de-DE" b="1" dirty="0"/>
              <a:t>Lösung zu Aufgabe 2: </a:t>
            </a:r>
            <a:r>
              <a:rPr lang="de-DE" dirty="0"/>
              <a:t>Trickfilm zur Reaktion von Natrium mit Chlor</a:t>
            </a:r>
          </a:p>
        </p:txBody>
      </p:sp>
      <p:pic>
        <p:nvPicPr>
          <p:cNvPr id="10" name="Grafik 9">
            <a:extLst>
              <a:ext uri="{FF2B5EF4-FFF2-40B4-BE49-F238E27FC236}">
                <a16:creationId xmlns:a16="http://schemas.microsoft.com/office/drawing/2014/main" id="{08D8890B-40AB-403E-8290-20BCB4101A4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7516" r="5837" b="4674"/>
          <a:stretch/>
        </p:blipFill>
        <p:spPr>
          <a:xfrm>
            <a:off x="3382488" y="1775094"/>
            <a:ext cx="5749234" cy="4406231"/>
          </a:xfrm>
          <a:prstGeom prst="rect">
            <a:avLst/>
          </a:prstGeom>
        </p:spPr>
      </p:pic>
      <p:sp>
        <p:nvSpPr>
          <p:cNvPr id="12" name="Rechteck 11">
            <a:extLst>
              <a:ext uri="{FF2B5EF4-FFF2-40B4-BE49-F238E27FC236}">
                <a16:creationId xmlns:a16="http://schemas.microsoft.com/office/drawing/2014/main" id="{ECD9773E-411C-47DB-85EC-42BA2B9C4702}"/>
              </a:ext>
            </a:extLst>
          </p:cNvPr>
          <p:cNvSpPr/>
          <p:nvPr/>
        </p:nvSpPr>
        <p:spPr>
          <a:xfrm>
            <a:off x="339435" y="6295786"/>
            <a:ext cx="11482451" cy="553998"/>
          </a:xfrm>
          <a:prstGeom prst="rect">
            <a:avLst/>
          </a:prstGeom>
        </p:spPr>
        <p:txBody>
          <a:bodyPr wrap="square">
            <a:spAutoFit/>
          </a:bodyPr>
          <a:lstStyle/>
          <a:p>
            <a:r>
              <a:rPr lang="de-DE" sz="1000" dirty="0"/>
              <a:t>Der Film und die Bilder stehen </a:t>
            </a:r>
            <a:r>
              <a:rPr lang="de-DE" sz="1000" dirty="0">
                <a:latin typeface="Calibri" panose="020F0502020204030204" pitchFamily="34" charset="0"/>
                <a:cs typeface="Calibri" panose="020F0502020204030204" pitchFamily="34" charset="0"/>
              </a:rPr>
              <a:t>unter der Lizenz </a:t>
            </a:r>
            <a:r>
              <a:rPr lang="de-DE" sz="1000" u="sng" dirty="0">
                <a:latin typeface="Calibri" panose="020F0502020204030204" pitchFamily="34" charset="0"/>
                <a:cs typeface="Calibri" panose="020F0502020204030204" pitchFamily="34" charset="0"/>
                <a:hlinkClick r:id="rId7"/>
              </a:rPr>
              <a:t>CC BY-SA 4.0</a:t>
            </a:r>
            <a:r>
              <a:rPr lang="de-DE" sz="1000" dirty="0">
                <a:latin typeface="Calibri" panose="020F0502020204030204" pitchFamily="34" charset="0"/>
                <a:cs typeface="Calibri" panose="020F0502020204030204" pitchFamily="34" charset="0"/>
              </a:rPr>
              <a:t> und können unter deren Bedingungen kostenlos und frei verwendet, verändert und weitergegeben werden. Urheber im Sinne der Lizenz sind: </a:t>
            </a:r>
            <a:endParaRPr lang="de-DE" sz="1000" dirty="0" smtClean="0">
              <a:latin typeface="Calibri" panose="020F0502020204030204" pitchFamily="34" charset="0"/>
              <a:cs typeface="Calibri" panose="020F0502020204030204" pitchFamily="34" charset="0"/>
            </a:endParaRPr>
          </a:p>
          <a:p>
            <a:r>
              <a:rPr lang="de-DE" sz="1000" dirty="0" smtClean="0"/>
              <a:t>Schmitz</a:t>
            </a:r>
            <a:r>
              <a:rPr lang="de-DE" sz="1000" dirty="0"/>
              <a:t>, R.-P. &amp; Tausch, M. W. (2017). </a:t>
            </a:r>
            <a:r>
              <a:rPr lang="de-DE" sz="1000" i="1" dirty="0"/>
              <a:t>Trickfilm zur Reaktion von Natrium mit Chlor. </a:t>
            </a:r>
            <a:r>
              <a:rPr lang="de-DE" sz="1000" dirty="0"/>
              <a:t>Bergische Universität Wuppertal - Chemiedidaktik. Verfügbar unter </a:t>
            </a:r>
            <a:r>
              <a:rPr lang="de-DE" sz="1000" u="sng" dirty="0">
                <a:hlinkClick r:id="rId8"/>
              </a:rPr>
              <a:t>https://www.chemie-interaktiv.net/html5_flash/nacl_synthese_5.html</a:t>
            </a:r>
            <a:r>
              <a:rPr lang="de-DE" sz="1000" dirty="0"/>
              <a:t> [27.05.2021]. </a:t>
            </a:r>
          </a:p>
        </p:txBody>
      </p:sp>
    </p:spTree>
    <p:extLst>
      <p:ext uri="{BB962C8B-B14F-4D97-AF65-F5344CB8AC3E}">
        <p14:creationId xmlns:p14="http://schemas.microsoft.com/office/powerpoint/2010/main" val="108704745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0"/>
              </a:spcBef>
              <a:buNone/>
            </a:pPr>
            <a:r>
              <a:rPr lang="de-DE" sz="1900" b="1" dirty="0">
                <a:latin typeface="+mn-lt"/>
              </a:rPr>
              <a:t>Lösung zu Aufgabe 1:</a:t>
            </a:r>
            <a:endParaRPr lang="de-DE" sz="1900" dirty="0">
              <a:latin typeface="+mn-lt"/>
            </a:endParaRPr>
          </a:p>
          <a:p>
            <a:pPr marL="457200" lvl="0" indent="-457200">
              <a:lnSpc>
                <a:spcPct val="120000"/>
              </a:lnSpc>
              <a:spcBef>
                <a:spcPts val="0"/>
              </a:spcBef>
              <a:buFont typeface="+mj-lt"/>
              <a:buAutoNum type="alphaLcParenR"/>
            </a:pPr>
            <a:r>
              <a:rPr lang="de-DE" sz="1900" dirty="0">
                <a:latin typeface="+mn-lt"/>
              </a:rPr>
              <a:t>Erkläre die Edelgaskonfiguration. </a:t>
            </a:r>
          </a:p>
          <a:p>
            <a:pPr marL="179388" lvl="0" indent="0">
              <a:lnSpc>
                <a:spcPct val="120000"/>
              </a:lnSpc>
              <a:spcBef>
                <a:spcPts val="0"/>
              </a:spcBef>
              <a:buNone/>
            </a:pPr>
            <a:r>
              <a:rPr lang="de-DE" sz="1900" dirty="0">
                <a:latin typeface="+mn-lt"/>
              </a:rPr>
              <a:t>Die Edelgaskonfiguration… </a:t>
            </a:r>
          </a:p>
          <a:p>
            <a:pPr marL="180000" indent="0">
              <a:lnSpc>
                <a:spcPct val="120000"/>
              </a:lnSpc>
              <a:spcBef>
                <a:spcPts val="0"/>
              </a:spcBef>
              <a:buNone/>
            </a:pPr>
            <a:r>
              <a:rPr lang="de-DE" sz="1900" i="1" dirty="0">
                <a:latin typeface="+mn-lt"/>
              </a:rPr>
              <a:t>ist ein sehr stabiler Zustand. Die äußere Elektronenschale ist hierbei vollständig mit Elektronen besetzt. Dieses entspricht der Elektronenkonfiguration der Edelgase. Um diesen Zustand zu erreichen, müssen die Elemente Elektronen abgeben oder aufnehmen. </a:t>
            </a:r>
          </a:p>
          <a:p>
            <a:pPr marL="180000" indent="0">
              <a:lnSpc>
                <a:spcPct val="120000"/>
              </a:lnSpc>
              <a:spcBef>
                <a:spcPts val="0"/>
              </a:spcBef>
              <a:buNone/>
            </a:pPr>
            <a:endParaRPr lang="de-DE" sz="1900" dirty="0">
              <a:latin typeface="+mn-lt"/>
            </a:endParaRPr>
          </a:p>
          <a:p>
            <a:pPr marL="457200" indent="-457200">
              <a:lnSpc>
                <a:spcPct val="120000"/>
              </a:lnSpc>
              <a:spcBef>
                <a:spcPts val="0"/>
              </a:spcBef>
              <a:buFont typeface="+mj-lt"/>
              <a:buAutoNum type="alphaLcParenR" startAt="2"/>
            </a:pPr>
            <a:r>
              <a:rPr lang="de-DE" sz="1900" dirty="0">
                <a:latin typeface="+mn-lt"/>
              </a:rPr>
              <a:t> Warum werden Ionen gebildet? Erkläre.</a:t>
            </a:r>
          </a:p>
          <a:p>
            <a:pPr marL="180000" indent="0">
              <a:lnSpc>
                <a:spcPct val="120000"/>
              </a:lnSpc>
              <a:spcBef>
                <a:spcPts val="0"/>
              </a:spcBef>
              <a:buNone/>
            </a:pPr>
            <a:r>
              <a:rPr lang="de-DE" sz="1900" dirty="0">
                <a:latin typeface="+mn-lt"/>
              </a:rPr>
              <a:t>Ionen werden gebildet, weil… </a:t>
            </a:r>
          </a:p>
          <a:p>
            <a:pPr marL="180000" indent="0">
              <a:lnSpc>
                <a:spcPct val="120000"/>
              </a:lnSpc>
              <a:spcBef>
                <a:spcPts val="0"/>
              </a:spcBef>
              <a:buNone/>
            </a:pPr>
            <a:r>
              <a:rPr lang="de-DE" sz="1900" i="1" dirty="0">
                <a:latin typeface="+mn-lt"/>
              </a:rPr>
              <a:t>die Teilchen der chemischen Elemente einen </a:t>
            </a:r>
            <a:r>
              <a:rPr lang="de-DE" sz="1900" i="1" dirty="0" smtClean="0">
                <a:latin typeface="+mn-lt"/>
              </a:rPr>
              <a:t>energetisch stabilen </a:t>
            </a:r>
            <a:r>
              <a:rPr lang="de-DE" sz="1900" i="1" dirty="0">
                <a:latin typeface="+mn-lt"/>
              </a:rPr>
              <a:t>Zustand </a:t>
            </a:r>
            <a:r>
              <a:rPr lang="de-DE" sz="1900" i="1" dirty="0" smtClean="0">
                <a:latin typeface="+mn-lt"/>
              </a:rPr>
              <a:t>erzielen, indem sie so </a:t>
            </a:r>
            <a:r>
              <a:rPr lang="de-DE" sz="1900" i="1" dirty="0">
                <a:latin typeface="+mn-lt"/>
              </a:rPr>
              <a:t>viele Elektronen abgeben oder </a:t>
            </a:r>
            <a:r>
              <a:rPr lang="de-DE" sz="1900" i="1" dirty="0" smtClean="0">
                <a:latin typeface="+mn-lt"/>
              </a:rPr>
              <a:t>aufnehmen, </a:t>
            </a:r>
            <a:r>
              <a:rPr lang="de-DE" sz="1900" i="1" dirty="0">
                <a:latin typeface="+mn-lt"/>
              </a:rPr>
              <a:t>bis sie die Edelgaskonfiguration erreichen</a:t>
            </a:r>
            <a:r>
              <a:rPr lang="de-DE" sz="1900" i="1" dirty="0" smtClean="0">
                <a:latin typeface="+mn-lt"/>
              </a:rPr>
              <a:t>.</a:t>
            </a:r>
            <a:endParaRPr lang="de-DE" sz="19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199</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C8DC38C1-6A27-4770-A938-D46DAE8EF1B0}"/>
              </a:ext>
            </a:extLst>
          </p:cNvPr>
          <p:cNvPicPr>
            <a:picLocks noChangeAspect="1"/>
          </p:cNvPicPr>
          <p:nvPr/>
        </p:nvPicPr>
        <p:blipFill>
          <a:blip r:embed="rId4"/>
          <a:stretch>
            <a:fillRect/>
          </a:stretch>
        </p:blipFill>
        <p:spPr>
          <a:xfrm>
            <a:off x="11261350" y="5434481"/>
            <a:ext cx="493819" cy="554784"/>
          </a:xfrm>
          <a:prstGeom prst="rect">
            <a:avLst/>
          </a:prstGeom>
        </p:spPr>
      </p:pic>
    </p:spTree>
    <p:extLst>
      <p:ext uri="{BB962C8B-B14F-4D97-AF65-F5344CB8AC3E}">
        <p14:creationId xmlns:p14="http://schemas.microsoft.com/office/powerpoint/2010/main" val="185814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6B11E6E-8D09-45B5-9016-4439B58D12FA}"/>
              </a:ext>
            </a:extLst>
          </p:cNvPr>
          <p:cNvSpPr txBox="1"/>
          <p:nvPr/>
        </p:nvSpPr>
        <p:spPr>
          <a:xfrm>
            <a:off x="581208" y="1265621"/>
            <a:ext cx="3242703" cy="1015663"/>
          </a:xfrm>
          <a:prstGeom prst="rect">
            <a:avLst/>
          </a:prstGeom>
          <a:noFill/>
        </p:spPr>
        <p:txBody>
          <a:bodyPr wrap="square" rtlCol="0">
            <a:spAutoFit/>
          </a:bodyPr>
          <a:lstStyle/>
          <a:p>
            <a:pPr algn="ctr"/>
            <a:r>
              <a:rPr lang="de-DE" sz="2000" dirty="0"/>
              <a:t>Um die </a:t>
            </a:r>
            <a:r>
              <a:rPr lang="de-DE" sz="2000" b="1" dirty="0"/>
              <a:t>Einführung</a:t>
            </a:r>
            <a:r>
              <a:rPr lang="de-DE" sz="2000" dirty="0"/>
              <a:t> in das Lernleiter-Konzept zu bearbeiten, klicke weiter.</a:t>
            </a:r>
          </a:p>
        </p:txBody>
      </p:sp>
      <p:sp>
        <p:nvSpPr>
          <p:cNvPr id="3" name="Textfeld 2">
            <a:extLst>
              <a:ext uri="{FF2B5EF4-FFF2-40B4-BE49-F238E27FC236}">
                <a16:creationId xmlns:a16="http://schemas.microsoft.com/office/drawing/2014/main" id="{B4BFD70B-8264-42D8-B59F-BE23BF0FF2EC}"/>
              </a:ext>
            </a:extLst>
          </p:cNvPr>
          <p:cNvSpPr txBox="1"/>
          <p:nvPr/>
        </p:nvSpPr>
        <p:spPr>
          <a:xfrm>
            <a:off x="757670" y="3799115"/>
            <a:ext cx="3242703" cy="1323439"/>
          </a:xfrm>
          <a:prstGeom prst="rect">
            <a:avLst/>
          </a:prstGeom>
          <a:noFill/>
        </p:spPr>
        <p:txBody>
          <a:bodyPr wrap="square" rtlCol="0">
            <a:spAutoFit/>
          </a:bodyPr>
          <a:lstStyle/>
          <a:p>
            <a:pPr algn="ctr"/>
            <a:r>
              <a:rPr lang="de-DE" sz="2000" dirty="0"/>
              <a:t>Klicke auf das entsprechende Symbol der Lernleiter, um direkt zum gewünschten Teil der Lernleiter zu gelangen.</a:t>
            </a:r>
          </a:p>
        </p:txBody>
      </p:sp>
      <p:pic>
        <p:nvPicPr>
          <p:cNvPr id="31" name="Grafik 30">
            <a:hlinkClick r:id="rId3" action="ppaction://hlinksldjump"/>
            <a:extLst>
              <a:ext uri="{FF2B5EF4-FFF2-40B4-BE49-F238E27FC236}">
                <a16:creationId xmlns:a16="http://schemas.microsoft.com/office/drawing/2014/main" id="{D4597304-1B12-4F56-B494-3BE40373E317}"/>
              </a:ext>
            </a:extLst>
          </p:cNvPr>
          <p:cNvPicPr>
            <a:picLocks noChangeAspect="1"/>
          </p:cNvPicPr>
          <p:nvPr/>
        </p:nvPicPr>
        <p:blipFill>
          <a:blip r:embed="rId4"/>
          <a:stretch>
            <a:fillRect/>
          </a:stretch>
        </p:blipFill>
        <p:spPr>
          <a:xfrm>
            <a:off x="6606655" y="4679622"/>
            <a:ext cx="669892" cy="553125"/>
          </a:xfrm>
          <a:prstGeom prst="rect">
            <a:avLst/>
          </a:prstGeom>
        </p:spPr>
      </p:pic>
      <p:pic>
        <p:nvPicPr>
          <p:cNvPr id="32" name="Grafik 31">
            <a:hlinkClick r:id="rId5" action="ppaction://hlinksldjump"/>
            <a:extLst>
              <a:ext uri="{FF2B5EF4-FFF2-40B4-BE49-F238E27FC236}">
                <a16:creationId xmlns:a16="http://schemas.microsoft.com/office/drawing/2014/main" id="{4D065F96-028D-4BD1-BA09-305E39C31062}"/>
              </a:ext>
            </a:extLst>
          </p:cNvPr>
          <p:cNvPicPr>
            <a:picLocks noChangeAspect="1"/>
          </p:cNvPicPr>
          <p:nvPr/>
        </p:nvPicPr>
        <p:blipFill>
          <a:blip r:embed="rId4"/>
          <a:stretch>
            <a:fillRect/>
          </a:stretch>
        </p:blipFill>
        <p:spPr>
          <a:xfrm>
            <a:off x="7438740" y="4687280"/>
            <a:ext cx="545932" cy="533400"/>
          </a:xfrm>
          <a:prstGeom prst="rect">
            <a:avLst/>
          </a:prstGeom>
        </p:spPr>
      </p:pic>
      <p:pic>
        <p:nvPicPr>
          <p:cNvPr id="33" name="Grafik 32">
            <a:hlinkClick r:id="rId6" action="ppaction://hlinksldjump"/>
            <a:extLst>
              <a:ext uri="{FF2B5EF4-FFF2-40B4-BE49-F238E27FC236}">
                <a16:creationId xmlns:a16="http://schemas.microsoft.com/office/drawing/2014/main" id="{59D366E2-89E2-4241-BA70-D54C42245E1D}"/>
              </a:ext>
            </a:extLst>
          </p:cNvPr>
          <p:cNvPicPr>
            <a:picLocks noChangeAspect="1"/>
          </p:cNvPicPr>
          <p:nvPr/>
        </p:nvPicPr>
        <p:blipFill>
          <a:blip r:embed="rId4"/>
          <a:stretch>
            <a:fillRect/>
          </a:stretch>
        </p:blipFill>
        <p:spPr>
          <a:xfrm>
            <a:off x="8130023" y="4708691"/>
            <a:ext cx="620580" cy="533400"/>
          </a:xfrm>
          <a:prstGeom prst="rect">
            <a:avLst/>
          </a:prstGeom>
        </p:spPr>
      </p:pic>
      <p:pic>
        <p:nvPicPr>
          <p:cNvPr id="34" name="Grafik 33">
            <a:hlinkClick r:id="rId7" action="ppaction://hlinksldjump"/>
            <a:extLst>
              <a:ext uri="{FF2B5EF4-FFF2-40B4-BE49-F238E27FC236}">
                <a16:creationId xmlns:a16="http://schemas.microsoft.com/office/drawing/2014/main" id="{30FE292D-9327-494D-B435-2B2152CC4337}"/>
              </a:ext>
            </a:extLst>
          </p:cNvPr>
          <p:cNvPicPr>
            <a:picLocks noChangeAspect="1"/>
          </p:cNvPicPr>
          <p:nvPr/>
        </p:nvPicPr>
        <p:blipFill>
          <a:blip r:embed="rId8"/>
          <a:stretch>
            <a:fillRect/>
          </a:stretch>
        </p:blipFill>
        <p:spPr>
          <a:xfrm>
            <a:off x="9050009" y="4491694"/>
            <a:ext cx="430004" cy="405846"/>
          </a:xfrm>
          <a:prstGeom prst="rect">
            <a:avLst/>
          </a:prstGeom>
        </p:spPr>
      </p:pic>
      <p:pic>
        <p:nvPicPr>
          <p:cNvPr id="35" name="Grafik 34"/>
          <p:cNvPicPr>
            <a:picLocks noChangeAspect="1"/>
          </p:cNvPicPr>
          <p:nvPr/>
        </p:nvPicPr>
        <p:blipFill>
          <a:blip r:embed="rId9"/>
          <a:stretch>
            <a:fillRect/>
          </a:stretch>
        </p:blipFill>
        <p:spPr>
          <a:xfrm>
            <a:off x="7294414" y="632371"/>
            <a:ext cx="4155335" cy="5301899"/>
          </a:xfrm>
          <a:prstGeom prst="rect">
            <a:avLst/>
          </a:prstGeom>
        </p:spPr>
      </p:pic>
      <p:pic>
        <p:nvPicPr>
          <p:cNvPr id="36" name="Grafik 35">
            <a:hlinkClick r:id="rId10" action="ppaction://hlinksldjump"/>
            <a:extLst>
              <a:ext uri="{FF2B5EF4-FFF2-40B4-BE49-F238E27FC236}">
                <a16:creationId xmlns:a16="http://schemas.microsoft.com/office/drawing/2014/main" id="{D4597304-1B12-4F56-B494-3BE40373E317}"/>
              </a:ext>
            </a:extLst>
          </p:cNvPr>
          <p:cNvPicPr>
            <a:picLocks noChangeAspect="1"/>
          </p:cNvPicPr>
          <p:nvPr/>
        </p:nvPicPr>
        <p:blipFill>
          <a:blip r:embed="rId4"/>
          <a:stretch>
            <a:fillRect/>
          </a:stretch>
        </p:blipFill>
        <p:spPr>
          <a:xfrm>
            <a:off x="8049194" y="4464007"/>
            <a:ext cx="506979" cy="511384"/>
          </a:xfrm>
          <a:prstGeom prst="rect">
            <a:avLst/>
          </a:prstGeom>
        </p:spPr>
      </p:pic>
      <p:pic>
        <p:nvPicPr>
          <p:cNvPr id="37" name="Grafik 36">
            <a:hlinkClick r:id="rId5" action="ppaction://hlinksldjump"/>
            <a:extLst>
              <a:ext uri="{FF2B5EF4-FFF2-40B4-BE49-F238E27FC236}">
                <a16:creationId xmlns:a16="http://schemas.microsoft.com/office/drawing/2014/main" id="{4D065F96-028D-4BD1-BA09-305E39C31062}"/>
              </a:ext>
            </a:extLst>
          </p:cNvPr>
          <p:cNvPicPr>
            <a:picLocks noChangeAspect="1"/>
          </p:cNvPicPr>
          <p:nvPr/>
        </p:nvPicPr>
        <p:blipFill>
          <a:blip r:embed="rId4"/>
          <a:stretch>
            <a:fillRect/>
          </a:stretch>
        </p:blipFill>
        <p:spPr>
          <a:xfrm>
            <a:off x="8701524" y="4449189"/>
            <a:ext cx="488844" cy="477622"/>
          </a:xfrm>
          <a:prstGeom prst="rect">
            <a:avLst/>
          </a:prstGeom>
        </p:spPr>
      </p:pic>
      <p:pic>
        <p:nvPicPr>
          <p:cNvPr id="38" name="Grafik 37">
            <a:hlinkClick r:id="rId6" action="ppaction://hlinksldjump"/>
            <a:extLst>
              <a:ext uri="{FF2B5EF4-FFF2-40B4-BE49-F238E27FC236}">
                <a16:creationId xmlns:a16="http://schemas.microsoft.com/office/drawing/2014/main" id="{59D366E2-89E2-4241-BA70-D54C42245E1D}"/>
              </a:ext>
            </a:extLst>
          </p:cNvPr>
          <p:cNvPicPr>
            <a:picLocks noChangeAspect="1"/>
          </p:cNvPicPr>
          <p:nvPr/>
        </p:nvPicPr>
        <p:blipFill>
          <a:blip r:embed="rId4"/>
          <a:stretch>
            <a:fillRect/>
          </a:stretch>
        </p:blipFill>
        <p:spPr>
          <a:xfrm>
            <a:off x="9266555" y="4430532"/>
            <a:ext cx="545932" cy="533400"/>
          </a:xfrm>
          <a:prstGeom prst="rect">
            <a:avLst/>
          </a:prstGeom>
        </p:spPr>
      </p:pic>
      <p:pic>
        <p:nvPicPr>
          <p:cNvPr id="39" name="Grafik 38">
            <a:hlinkClick r:id="rId7" action="ppaction://hlinksldjump"/>
            <a:extLst>
              <a:ext uri="{FF2B5EF4-FFF2-40B4-BE49-F238E27FC236}">
                <a16:creationId xmlns:a16="http://schemas.microsoft.com/office/drawing/2014/main" id="{30FE292D-9327-494D-B435-2B2152CC4337}"/>
              </a:ext>
            </a:extLst>
          </p:cNvPr>
          <p:cNvPicPr>
            <a:picLocks noChangeAspect="1"/>
          </p:cNvPicPr>
          <p:nvPr/>
        </p:nvPicPr>
        <p:blipFill>
          <a:blip r:embed="rId8"/>
          <a:stretch>
            <a:fillRect/>
          </a:stretch>
        </p:blipFill>
        <p:spPr>
          <a:xfrm>
            <a:off x="9915295" y="4013004"/>
            <a:ext cx="430004" cy="405846"/>
          </a:xfrm>
          <a:prstGeom prst="rect">
            <a:avLst/>
          </a:prstGeom>
        </p:spPr>
      </p:pic>
      <p:pic>
        <p:nvPicPr>
          <p:cNvPr id="40" name="Grafik 39">
            <a:hlinkClick r:id="rId11" action="ppaction://hlinksldjump"/>
            <a:extLst>
              <a:ext uri="{FF2B5EF4-FFF2-40B4-BE49-F238E27FC236}">
                <a16:creationId xmlns:a16="http://schemas.microsoft.com/office/drawing/2014/main" id="{47E5F9D1-8B05-4049-B469-B6874A370627}"/>
              </a:ext>
            </a:extLst>
          </p:cNvPr>
          <p:cNvPicPr>
            <a:picLocks noChangeAspect="1"/>
          </p:cNvPicPr>
          <p:nvPr/>
        </p:nvPicPr>
        <p:blipFill>
          <a:blip r:embed="rId4"/>
          <a:stretch>
            <a:fillRect/>
          </a:stretch>
        </p:blipFill>
        <p:spPr>
          <a:xfrm>
            <a:off x="9908707" y="4491694"/>
            <a:ext cx="482446" cy="440244"/>
          </a:xfrm>
          <a:prstGeom prst="rect">
            <a:avLst/>
          </a:prstGeom>
        </p:spPr>
      </p:pic>
      <p:pic>
        <p:nvPicPr>
          <p:cNvPr id="41" name="Grafik 40">
            <a:hlinkClick r:id="rId12" action="ppaction://hlinksldjump"/>
            <a:extLst>
              <a:ext uri="{FF2B5EF4-FFF2-40B4-BE49-F238E27FC236}">
                <a16:creationId xmlns:a16="http://schemas.microsoft.com/office/drawing/2014/main" id="{980981DC-AD07-4993-BD4C-D55B5542A93C}"/>
              </a:ext>
            </a:extLst>
          </p:cNvPr>
          <p:cNvPicPr>
            <a:picLocks noChangeAspect="1"/>
          </p:cNvPicPr>
          <p:nvPr/>
        </p:nvPicPr>
        <p:blipFill>
          <a:blip r:embed="rId8"/>
          <a:stretch>
            <a:fillRect/>
          </a:stretch>
        </p:blipFill>
        <p:spPr>
          <a:xfrm>
            <a:off x="9933156" y="4980839"/>
            <a:ext cx="430004" cy="405846"/>
          </a:xfrm>
          <a:prstGeom prst="rect">
            <a:avLst/>
          </a:prstGeom>
        </p:spPr>
      </p:pic>
      <p:pic>
        <p:nvPicPr>
          <p:cNvPr id="42" name="Grafik 41">
            <a:hlinkClick r:id="rId13" action="ppaction://hlinksldjump"/>
            <a:extLst>
              <a:ext uri="{FF2B5EF4-FFF2-40B4-BE49-F238E27FC236}">
                <a16:creationId xmlns:a16="http://schemas.microsoft.com/office/drawing/2014/main" id="{8BE0B89C-BC85-4D38-99A5-BE563D49A185}"/>
              </a:ext>
            </a:extLst>
          </p:cNvPr>
          <p:cNvPicPr>
            <a:picLocks noChangeAspect="1"/>
          </p:cNvPicPr>
          <p:nvPr/>
        </p:nvPicPr>
        <p:blipFill>
          <a:blip r:embed="rId8"/>
          <a:stretch>
            <a:fillRect/>
          </a:stretch>
        </p:blipFill>
        <p:spPr>
          <a:xfrm>
            <a:off x="10476450" y="4493002"/>
            <a:ext cx="430004" cy="405846"/>
          </a:xfrm>
          <a:prstGeom prst="rect">
            <a:avLst/>
          </a:prstGeom>
        </p:spPr>
      </p:pic>
      <p:pic>
        <p:nvPicPr>
          <p:cNvPr id="43" name="Grafik 42">
            <a:hlinkClick r:id="rId14" action="ppaction://hlinksldjump"/>
            <a:extLst>
              <a:ext uri="{FF2B5EF4-FFF2-40B4-BE49-F238E27FC236}">
                <a16:creationId xmlns:a16="http://schemas.microsoft.com/office/drawing/2014/main" id="{5FF4FBB6-A52A-4559-B82B-4E88C969A8DF}"/>
              </a:ext>
            </a:extLst>
          </p:cNvPr>
          <p:cNvPicPr>
            <a:picLocks noChangeAspect="1"/>
          </p:cNvPicPr>
          <p:nvPr/>
        </p:nvPicPr>
        <p:blipFill>
          <a:blip r:embed="rId8"/>
          <a:stretch>
            <a:fillRect/>
          </a:stretch>
        </p:blipFill>
        <p:spPr>
          <a:xfrm>
            <a:off x="10208359" y="2955690"/>
            <a:ext cx="690136" cy="512108"/>
          </a:xfrm>
          <a:prstGeom prst="rect">
            <a:avLst/>
          </a:prstGeom>
        </p:spPr>
      </p:pic>
      <p:pic>
        <p:nvPicPr>
          <p:cNvPr id="44" name="Grafik 43">
            <a:hlinkClick r:id="rId15" action="ppaction://hlinksldjump"/>
            <a:extLst>
              <a:ext uri="{FF2B5EF4-FFF2-40B4-BE49-F238E27FC236}">
                <a16:creationId xmlns:a16="http://schemas.microsoft.com/office/drawing/2014/main" id="{30799669-077B-4A07-9AB8-2FE7DDFCBAB8}"/>
              </a:ext>
            </a:extLst>
          </p:cNvPr>
          <p:cNvPicPr>
            <a:picLocks noChangeAspect="1"/>
          </p:cNvPicPr>
          <p:nvPr/>
        </p:nvPicPr>
        <p:blipFill>
          <a:blip r:embed="rId8"/>
          <a:stretch>
            <a:fillRect/>
          </a:stretch>
        </p:blipFill>
        <p:spPr>
          <a:xfrm>
            <a:off x="9655792" y="2947302"/>
            <a:ext cx="377985" cy="512108"/>
          </a:xfrm>
          <a:prstGeom prst="rect">
            <a:avLst/>
          </a:prstGeom>
        </p:spPr>
      </p:pic>
      <p:pic>
        <p:nvPicPr>
          <p:cNvPr id="45" name="Grafik 44">
            <a:hlinkClick r:id="rId16" action="ppaction://hlinksldjump"/>
            <a:extLst>
              <a:ext uri="{FF2B5EF4-FFF2-40B4-BE49-F238E27FC236}">
                <a16:creationId xmlns:a16="http://schemas.microsoft.com/office/drawing/2014/main" id="{26D69A3D-42E5-426A-8352-136F7C64144E}"/>
              </a:ext>
            </a:extLst>
          </p:cNvPr>
          <p:cNvPicPr>
            <a:picLocks noChangeAspect="1"/>
          </p:cNvPicPr>
          <p:nvPr/>
        </p:nvPicPr>
        <p:blipFill>
          <a:blip r:embed="rId8"/>
          <a:stretch>
            <a:fillRect/>
          </a:stretch>
        </p:blipFill>
        <p:spPr>
          <a:xfrm>
            <a:off x="8945530" y="2955690"/>
            <a:ext cx="545931" cy="453893"/>
          </a:xfrm>
          <a:prstGeom prst="rect">
            <a:avLst/>
          </a:prstGeom>
        </p:spPr>
      </p:pic>
      <p:pic>
        <p:nvPicPr>
          <p:cNvPr id="46" name="Grafik 45">
            <a:hlinkClick r:id="rId17" action="ppaction://hlinksldjump"/>
            <a:extLst>
              <a:ext uri="{FF2B5EF4-FFF2-40B4-BE49-F238E27FC236}">
                <a16:creationId xmlns:a16="http://schemas.microsoft.com/office/drawing/2014/main" id="{EEA0CE42-3E4E-43BE-9EF3-6831D6CA2633}"/>
              </a:ext>
            </a:extLst>
          </p:cNvPr>
          <p:cNvPicPr>
            <a:picLocks noChangeAspect="1"/>
          </p:cNvPicPr>
          <p:nvPr/>
        </p:nvPicPr>
        <p:blipFill>
          <a:blip r:embed="rId8"/>
          <a:stretch>
            <a:fillRect/>
          </a:stretch>
        </p:blipFill>
        <p:spPr>
          <a:xfrm>
            <a:off x="8383778" y="2515017"/>
            <a:ext cx="430004" cy="405846"/>
          </a:xfrm>
          <a:prstGeom prst="rect">
            <a:avLst/>
          </a:prstGeom>
        </p:spPr>
      </p:pic>
      <p:pic>
        <p:nvPicPr>
          <p:cNvPr id="47" name="Grafik 46">
            <a:hlinkClick r:id="rId18" action="ppaction://hlinksldjump"/>
            <a:extLst>
              <a:ext uri="{FF2B5EF4-FFF2-40B4-BE49-F238E27FC236}">
                <a16:creationId xmlns:a16="http://schemas.microsoft.com/office/drawing/2014/main" id="{C3CDE516-7C78-482A-951B-022F1D5587E2}"/>
              </a:ext>
            </a:extLst>
          </p:cNvPr>
          <p:cNvPicPr>
            <a:picLocks noChangeAspect="1"/>
          </p:cNvPicPr>
          <p:nvPr/>
        </p:nvPicPr>
        <p:blipFill>
          <a:blip r:embed="rId8"/>
          <a:stretch>
            <a:fillRect/>
          </a:stretch>
        </p:blipFill>
        <p:spPr>
          <a:xfrm>
            <a:off x="8391364" y="3003288"/>
            <a:ext cx="430004" cy="405846"/>
          </a:xfrm>
          <a:prstGeom prst="rect">
            <a:avLst/>
          </a:prstGeom>
        </p:spPr>
      </p:pic>
      <p:pic>
        <p:nvPicPr>
          <p:cNvPr id="48" name="Grafik 47">
            <a:hlinkClick r:id="rId19" action="ppaction://hlinksldjump"/>
            <a:extLst>
              <a:ext uri="{FF2B5EF4-FFF2-40B4-BE49-F238E27FC236}">
                <a16:creationId xmlns:a16="http://schemas.microsoft.com/office/drawing/2014/main" id="{72AAEE75-5A5C-4705-9B30-9CAD98AFA953}"/>
              </a:ext>
            </a:extLst>
          </p:cNvPr>
          <p:cNvPicPr>
            <a:picLocks noChangeAspect="1"/>
          </p:cNvPicPr>
          <p:nvPr/>
        </p:nvPicPr>
        <p:blipFill>
          <a:blip r:embed="rId8"/>
          <a:stretch>
            <a:fillRect/>
          </a:stretch>
        </p:blipFill>
        <p:spPr>
          <a:xfrm>
            <a:off x="8375312" y="3497741"/>
            <a:ext cx="430004" cy="405846"/>
          </a:xfrm>
          <a:prstGeom prst="rect">
            <a:avLst/>
          </a:prstGeom>
        </p:spPr>
      </p:pic>
      <p:pic>
        <p:nvPicPr>
          <p:cNvPr id="49" name="Grafik 48">
            <a:hlinkClick r:id="rId13" action="ppaction://hlinksldjump"/>
            <a:extLst>
              <a:ext uri="{FF2B5EF4-FFF2-40B4-BE49-F238E27FC236}">
                <a16:creationId xmlns:a16="http://schemas.microsoft.com/office/drawing/2014/main" id="{DF36AFF2-E855-4AEB-B73B-B9948D4BD148}"/>
              </a:ext>
            </a:extLst>
          </p:cNvPr>
          <p:cNvPicPr>
            <a:picLocks noChangeAspect="1"/>
          </p:cNvPicPr>
          <p:nvPr/>
        </p:nvPicPr>
        <p:blipFill>
          <a:blip r:embed="rId8"/>
          <a:stretch>
            <a:fillRect/>
          </a:stretch>
        </p:blipFill>
        <p:spPr>
          <a:xfrm>
            <a:off x="7847852" y="2998730"/>
            <a:ext cx="430004" cy="405846"/>
          </a:xfrm>
          <a:prstGeom prst="rect">
            <a:avLst/>
          </a:prstGeom>
        </p:spPr>
      </p:pic>
      <p:sp>
        <p:nvSpPr>
          <p:cNvPr id="50" name="Interaktive Schaltfläche: Anpassen 50">
            <a:hlinkClick r:id="rId20" action="ppaction://hlinksldjump" highlightClick="1"/>
            <a:extLst>
              <a:ext uri="{FF2B5EF4-FFF2-40B4-BE49-F238E27FC236}">
                <a16:creationId xmlns:a16="http://schemas.microsoft.com/office/drawing/2014/main" id="{F8CF3033-8937-4969-954E-B18D689470B4}"/>
              </a:ext>
            </a:extLst>
          </p:cNvPr>
          <p:cNvSpPr/>
          <p:nvPr/>
        </p:nvSpPr>
        <p:spPr>
          <a:xfrm>
            <a:off x="7931602" y="1440876"/>
            <a:ext cx="545931"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Interaktive Schaltfläche: Anpassen 50">
            <a:hlinkClick r:id="rId21" action="ppaction://hlinksldjump" highlightClick="1"/>
            <a:extLst>
              <a:ext uri="{FF2B5EF4-FFF2-40B4-BE49-F238E27FC236}">
                <a16:creationId xmlns:a16="http://schemas.microsoft.com/office/drawing/2014/main" id="{758B9B02-7F42-46AB-9AF8-E941DF38D88A}"/>
              </a:ext>
            </a:extLst>
          </p:cNvPr>
          <p:cNvSpPr/>
          <p:nvPr/>
        </p:nvSpPr>
        <p:spPr>
          <a:xfrm>
            <a:off x="8628395" y="1434504"/>
            <a:ext cx="545931" cy="53304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Interaktive Schaltfläche: Anpassen 50">
            <a:hlinkClick r:id="rId22" action="ppaction://hlinksldjump" highlightClick="1"/>
            <a:extLst>
              <a:ext uri="{FF2B5EF4-FFF2-40B4-BE49-F238E27FC236}">
                <a16:creationId xmlns:a16="http://schemas.microsoft.com/office/drawing/2014/main" id="{3A58B9DB-10A6-4407-95FC-7AB8BEEDD850}"/>
              </a:ext>
            </a:extLst>
          </p:cNvPr>
          <p:cNvSpPr/>
          <p:nvPr/>
        </p:nvSpPr>
        <p:spPr>
          <a:xfrm>
            <a:off x="9233026" y="1434147"/>
            <a:ext cx="545931"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3" name="Grafik 52">
            <a:hlinkClick r:id="rId23" action="ppaction://hlinksldjump"/>
            <a:extLst>
              <a:ext uri="{FF2B5EF4-FFF2-40B4-BE49-F238E27FC236}">
                <a16:creationId xmlns:a16="http://schemas.microsoft.com/office/drawing/2014/main" id="{75B3873D-CEDC-45BD-B726-1CC74741AAB6}"/>
              </a:ext>
            </a:extLst>
          </p:cNvPr>
          <p:cNvPicPr>
            <a:picLocks noChangeAspect="1"/>
          </p:cNvPicPr>
          <p:nvPr/>
        </p:nvPicPr>
        <p:blipFill>
          <a:blip r:embed="rId8"/>
          <a:stretch>
            <a:fillRect/>
          </a:stretch>
        </p:blipFill>
        <p:spPr>
          <a:xfrm>
            <a:off x="9905307" y="1062698"/>
            <a:ext cx="430004" cy="405846"/>
          </a:xfrm>
          <a:prstGeom prst="rect">
            <a:avLst/>
          </a:prstGeom>
        </p:spPr>
      </p:pic>
      <p:sp>
        <p:nvSpPr>
          <p:cNvPr id="54" name="Interaktive Schaltfläche: Anpassen 50">
            <a:hlinkClick r:id="rId24" action="ppaction://hlinksldjump" highlightClick="1"/>
            <a:extLst>
              <a:ext uri="{FF2B5EF4-FFF2-40B4-BE49-F238E27FC236}">
                <a16:creationId xmlns:a16="http://schemas.microsoft.com/office/drawing/2014/main" id="{DB3B0BD8-3F18-4B61-AC07-BCB7753417A1}"/>
              </a:ext>
            </a:extLst>
          </p:cNvPr>
          <p:cNvSpPr/>
          <p:nvPr/>
        </p:nvSpPr>
        <p:spPr>
          <a:xfrm>
            <a:off x="9877314" y="1491478"/>
            <a:ext cx="472057" cy="46188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Interaktive Schaltfläche: Anpassen 50">
            <a:hlinkClick r:id="rId25" action="ppaction://hlinksldjump" highlightClick="1"/>
            <a:extLst>
              <a:ext uri="{FF2B5EF4-FFF2-40B4-BE49-F238E27FC236}">
                <a16:creationId xmlns:a16="http://schemas.microsoft.com/office/drawing/2014/main" id="{1481B720-DD3D-4A8A-B8E8-574D41F6272D}"/>
              </a:ext>
            </a:extLst>
          </p:cNvPr>
          <p:cNvSpPr/>
          <p:nvPr/>
        </p:nvSpPr>
        <p:spPr>
          <a:xfrm>
            <a:off x="9896633" y="2036851"/>
            <a:ext cx="447865" cy="4114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Interaktive Schaltfläche: Anpassen 50">
            <a:hlinkClick r:id="rId13" action="ppaction://hlinksldjump" highlightClick="1"/>
            <a:extLst>
              <a:ext uri="{FF2B5EF4-FFF2-40B4-BE49-F238E27FC236}">
                <a16:creationId xmlns:a16="http://schemas.microsoft.com/office/drawing/2014/main" id="{88FD8CB6-D744-4FC3-809C-26F14ED99944}"/>
              </a:ext>
            </a:extLst>
          </p:cNvPr>
          <p:cNvSpPr/>
          <p:nvPr/>
        </p:nvSpPr>
        <p:spPr>
          <a:xfrm>
            <a:off x="10391153" y="1419958"/>
            <a:ext cx="545931"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468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36938" y="1532238"/>
            <a:ext cx="10118124" cy="4275438"/>
          </a:xfrm>
        </p:spPr>
        <p:txBody>
          <a:bodyPr>
            <a:normAutofit fontScale="25000" lnSpcReduction="20000"/>
          </a:bodyPr>
          <a:lstStyle/>
          <a:p>
            <a:pPr marL="0" indent="0" algn="just">
              <a:lnSpc>
                <a:spcPct val="120000"/>
              </a:lnSpc>
              <a:spcBef>
                <a:spcPts val="300"/>
              </a:spcBef>
              <a:spcAft>
                <a:spcPts val="300"/>
              </a:spcAft>
              <a:buNone/>
            </a:pPr>
            <a:r>
              <a:rPr lang="de-DE" sz="8800" dirty="0">
                <a:latin typeface="+mn-lt"/>
                <a:cs typeface="Times New Roman" panose="02020603050405020304" pitchFamily="18" charset="0"/>
              </a:rPr>
              <a:t>Ihr kennt dieses Phänomen bereits im Zusammenhang mit der Oktett-Regel. Auch hier sind die Elemente darum bestrebt, eine voll besetzte Außenschale zu erreichen. Durch das Aufnehmen oder Abgeben von Elektronen wird das Atom eines Elements zum Ion (geladenes Teilchen). Dadurch entspricht die Anzahl der Elektronen in der Außenschale nicht mehr der Anzahl der Protonen im Kern. Ionen sind deshalb positiv oder negativ geladen. </a:t>
            </a:r>
          </a:p>
          <a:p>
            <a:pPr marL="0" indent="0" algn="just">
              <a:lnSpc>
                <a:spcPct val="120000"/>
              </a:lnSpc>
              <a:spcBef>
                <a:spcPts val="300"/>
              </a:spcBef>
              <a:spcAft>
                <a:spcPts val="300"/>
              </a:spcAft>
              <a:buNone/>
            </a:pPr>
            <a:r>
              <a:rPr lang="de-DE" sz="8800" dirty="0">
                <a:latin typeface="+mn-lt"/>
                <a:cs typeface="Times New Roman" panose="02020603050405020304" pitchFamily="18" charset="0"/>
              </a:rPr>
              <a:t>Um zu bestimmen, ob Elektronen aufgenommen oder abgegeben werden, hilft der Blick ins Periodensystem der Elemente (PSE). Wenn ein Ion die Edelgaskonfiguration erreicht hat, hat es genauso viele Elektronen in der Hülle wie ein Edelgas (edelgasähnlicher Zustand). Es gilt, dass so wenige Elektronen wie möglich wandern. Dabei soll die Anzahl an Elektronen des Edelgases erreicht werden, das im PSE am nächsten steht.</a:t>
            </a:r>
          </a:p>
          <a:p>
            <a:pPr marL="0" indent="0" algn="just">
              <a:buNone/>
            </a:pPr>
            <a:endParaRPr lang="de-DE" sz="33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509148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200</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graphicFrame>
        <p:nvGraphicFramePr>
          <p:cNvPr id="10" name="Inhaltsplatzhalter 9">
            <a:extLst>
              <a:ext uri="{FF2B5EF4-FFF2-40B4-BE49-F238E27FC236}">
                <a16:creationId xmlns:a16="http://schemas.microsoft.com/office/drawing/2014/main" id="{7DBB7EBB-31AB-4C32-8F69-9D4AC4960748}"/>
              </a:ext>
            </a:extLst>
          </p:cNvPr>
          <p:cNvGraphicFramePr>
            <a:graphicFrameLocks/>
          </p:cNvGraphicFramePr>
          <p:nvPr>
            <p:extLst>
              <p:ext uri="{D42A27DB-BD31-4B8C-83A1-F6EECF244321}">
                <p14:modId xmlns:p14="http://schemas.microsoft.com/office/powerpoint/2010/main" val="4140750395"/>
              </p:ext>
            </p:extLst>
          </p:nvPr>
        </p:nvGraphicFramePr>
        <p:xfrm>
          <a:off x="1013226" y="2085556"/>
          <a:ext cx="10165548" cy="2743200"/>
        </p:xfrm>
        <a:graphic>
          <a:graphicData uri="http://schemas.openxmlformats.org/drawingml/2006/table">
            <a:tbl>
              <a:tblPr firstRow="1" firstCol="1" bandRow="1"/>
              <a:tblGrid>
                <a:gridCol w="1566345">
                  <a:extLst>
                    <a:ext uri="{9D8B030D-6E8A-4147-A177-3AD203B41FA5}">
                      <a16:colId xmlns:a16="http://schemas.microsoft.com/office/drawing/2014/main" val="4199024327"/>
                    </a:ext>
                  </a:extLst>
                </a:gridCol>
                <a:gridCol w="6487427">
                  <a:extLst>
                    <a:ext uri="{9D8B030D-6E8A-4147-A177-3AD203B41FA5}">
                      <a16:colId xmlns:a16="http://schemas.microsoft.com/office/drawing/2014/main" val="2908106809"/>
                    </a:ext>
                  </a:extLst>
                </a:gridCol>
                <a:gridCol w="2111776">
                  <a:extLst>
                    <a:ext uri="{9D8B030D-6E8A-4147-A177-3AD203B41FA5}">
                      <a16:colId xmlns:a16="http://schemas.microsoft.com/office/drawing/2014/main" val="3930781477"/>
                    </a:ext>
                  </a:extLst>
                </a:gridCol>
              </a:tblGrid>
              <a:tr h="492148">
                <a:tc>
                  <a:txBody>
                    <a:bodyPr/>
                    <a:lstStyle/>
                    <a:p>
                      <a:pPr algn="ctr">
                        <a:spcAft>
                          <a:spcPts val="0"/>
                        </a:spcAft>
                      </a:pPr>
                      <a:r>
                        <a:rPr lang="de-DE" sz="1800" b="1" i="0" dirty="0" smtClean="0">
                          <a:effectLst/>
                          <a:latin typeface="+mn-lt"/>
                          <a:ea typeface="Calibri" panose="020F0502020204030204" pitchFamily="34" charset="0"/>
                          <a:cs typeface="Times New Roman" panose="02020603050405020304" pitchFamily="18" charset="0"/>
                        </a:rPr>
                        <a:t>Hauptgruppe </a:t>
                      </a:r>
                      <a:r>
                        <a:rPr lang="de-DE" sz="1800" b="0" i="0" dirty="0" smtClean="0">
                          <a:effectLst/>
                          <a:latin typeface="+mn-lt"/>
                          <a:ea typeface="Calibri" panose="020F0502020204030204" pitchFamily="34" charset="0"/>
                          <a:cs typeface="Times New Roman" panose="02020603050405020304" pitchFamily="18" charset="0"/>
                        </a:rPr>
                        <a:t>(exemplarisch)</a:t>
                      </a:r>
                      <a:endParaRPr lang="de-DE" sz="1800" b="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i="0" dirty="0">
                          <a:effectLst/>
                          <a:latin typeface="+mn-lt"/>
                          <a:ea typeface="Calibri" panose="020F0502020204030204" pitchFamily="34" charset="0"/>
                          <a:cs typeface="Times New Roman" panose="02020603050405020304" pitchFamily="18" charset="0"/>
                        </a:rPr>
                        <a:t>Anzahl der Elektronen, die aufgenommen oder abgegeben werden</a:t>
                      </a:r>
                      <a:endParaRPr lang="de-DE" sz="18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i="0" dirty="0">
                          <a:effectLst/>
                          <a:latin typeface="+mn-lt"/>
                          <a:ea typeface="Calibri" panose="020F0502020204030204" pitchFamily="34" charset="0"/>
                          <a:cs typeface="Times New Roman" panose="02020603050405020304" pitchFamily="18" charset="0"/>
                        </a:rPr>
                        <a:t>Ladung des Ions</a:t>
                      </a:r>
                      <a:endParaRPr lang="de-DE" sz="18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425507971"/>
                  </a:ext>
                </a:extLst>
              </a:tr>
              <a:tr h="548640">
                <a:tc>
                  <a:txBody>
                    <a:bodyPr/>
                    <a:lstStyle/>
                    <a:p>
                      <a:pPr algn="ctr">
                        <a:spcAft>
                          <a:spcPts val="0"/>
                        </a:spcAft>
                      </a:pPr>
                      <a:r>
                        <a:rPr lang="de-DE" sz="1800" i="0" dirty="0">
                          <a:effectLst/>
                          <a:latin typeface="+mn-lt"/>
                          <a:ea typeface="Calibri" panose="020F0502020204030204" pitchFamily="34" charset="0"/>
                          <a:cs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effectLst/>
                          <a:latin typeface="+mn-lt"/>
                          <a:ea typeface="Calibri" panose="020F0502020204030204" pitchFamily="34" charset="0"/>
                          <a:cs typeface="Times New Roman" panose="02020603050405020304" pitchFamily="18" charset="0"/>
                        </a:rPr>
                        <a:t>1 e</a:t>
                      </a:r>
                      <a:r>
                        <a:rPr lang="de-DE" sz="1800" i="1" baseline="30000" dirty="0">
                          <a:effectLst/>
                          <a:latin typeface="+mn-lt"/>
                          <a:ea typeface="Calibri" panose="020F0502020204030204" pitchFamily="34" charset="0"/>
                          <a:cs typeface="Times New Roman" panose="02020603050405020304" pitchFamily="18" charset="0"/>
                        </a:rPr>
                        <a:t>‒ </a:t>
                      </a:r>
                      <a:r>
                        <a:rPr lang="de-DE" sz="1800" i="1" dirty="0">
                          <a:effectLst/>
                          <a:latin typeface="+mn-lt"/>
                          <a:ea typeface="Calibri" panose="020F0502020204030204" pitchFamily="34" charset="0"/>
                          <a:cs typeface="Times New Roman" panose="02020603050405020304" pitchFamily="18" charset="0"/>
                        </a:rPr>
                        <a:t> wird abgegeben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417412"/>
                  </a:ext>
                </a:extLst>
              </a:tr>
              <a:tr h="548640">
                <a:tc>
                  <a:txBody>
                    <a:bodyPr/>
                    <a:lstStyle/>
                    <a:p>
                      <a:pPr algn="ctr">
                        <a:spcAft>
                          <a:spcPts val="0"/>
                        </a:spcAft>
                      </a:pPr>
                      <a:r>
                        <a:rPr lang="de-DE" sz="1800" i="0" dirty="0">
                          <a:effectLst/>
                          <a:latin typeface="+mn-lt"/>
                          <a:ea typeface="Calibri" panose="020F0502020204030204" pitchFamily="34" charset="0"/>
                          <a:cs typeface="Times New Roman" panose="02020603050405020304" pitchFamily="18" charset="0"/>
                        </a:rPr>
                        <a:t>III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solidFill>
                            <a:srgbClr val="000000"/>
                          </a:solidFill>
                          <a:effectLst/>
                          <a:latin typeface="+mn-lt"/>
                          <a:ea typeface="Calibri" panose="020F0502020204030204" pitchFamily="34" charset="0"/>
                          <a:cs typeface="Times New Roman" panose="02020603050405020304" pitchFamily="18" charset="0"/>
                        </a:rPr>
                        <a:t>3 e</a:t>
                      </a:r>
                      <a:r>
                        <a:rPr lang="de-DE" sz="1800" i="1" baseline="30000" dirty="0">
                          <a:effectLst/>
                          <a:latin typeface="+mn-lt"/>
                          <a:ea typeface="Calibri" panose="020F0502020204030204" pitchFamily="34" charset="0"/>
                          <a:cs typeface="Times New Roman" panose="02020603050405020304" pitchFamily="18" charset="0"/>
                        </a:rPr>
                        <a:t>‒</a:t>
                      </a:r>
                      <a:r>
                        <a:rPr lang="de-DE" sz="1800" i="1" dirty="0">
                          <a:solidFill>
                            <a:srgbClr val="000000"/>
                          </a:solidFill>
                          <a:effectLst/>
                          <a:latin typeface="+mn-lt"/>
                          <a:ea typeface="Calibri" panose="020F0502020204030204" pitchFamily="34" charset="0"/>
                          <a:cs typeface="Times New Roman" panose="02020603050405020304" pitchFamily="18" charset="0"/>
                        </a:rPr>
                        <a:t> werden abgegeben</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a:solidFill>
                            <a:srgbClr val="000000"/>
                          </a:solidFill>
                          <a:effectLst/>
                          <a:latin typeface="+mn-lt"/>
                          <a:ea typeface="Calibri" panose="020F0502020204030204" pitchFamily="34" charset="0"/>
                          <a:cs typeface="Times New Roman" panose="02020603050405020304" pitchFamily="18" charset="0"/>
                        </a:rPr>
                        <a:t>3+</a:t>
                      </a:r>
                      <a:endParaRPr lang="de-DE" sz="1800" i="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762510"/>
                  </a:ext>
                </a:extLst>
              </a:tr>
              <a:tr h="548640">
                <a:tc>
                  <a:txBody>
                    <a:bodyPr/>
                    <a:lstStyle/>
                    <a:p>
                      <a:pPr algn="ctr">
                        <a:spcAft>
                          <a:spcPts val="0"/>
                        </a:spcAft>
                      </a:pPr>
                      <a:r>
                        <a:rPr lang="de-DE" sz="1800" i="0" dirty="0">
                          <a:effectLst/>
                          <a:latin typeface="+mn-lt"/>
                          <a:ea typeface="Calibri" panose="020F0502020204030204" pitchFamily="34" charset="0"/>
                          <a:cs typeface="Times New Roman" panose="02020603050405020304" pitchFamily="18" charset="0"/>
                        </a:rPr>
                        <a:t>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solidFill>
                            <a:srgbClr val="000000"/>
                          </a:solidFill>
                          <a:effectLst/>
                          <a:latin typeface="+mn-lt"/>
                          <a:ea typeface="Calibri" panose="020F0502020204030204" pitchFamily="34" charset="0"/>
                          <a:cs typeface="Times New Roman" panose="02020603050405020304" pitchFamily="18" charset="0"/>
                        </a:rPr>
                        <a:t>3 e</a:t>
                      </a:r>
                      <a:r>
                        <a:rPr lang="de-DE" sz="1800" i="1" baseline="30000" dirty="0">
                          <a:solidFill>
                            <a:srgbClr val="000000"/>
                          </a:solidFill>
                          <a:effectLst/>
                          <a:latin typeface="+mn-lt"/>
                          <a:ea typeface="Calibri" panose="020F0502020204030204" pitchFamily="34" charset="0"/>
                          <a:cs typeface="Times New Roman" panose="02020603050405020304" pitchFamily="18" charset="0"/>
                        </a:rPr>
                        <a:t> –</a:t>
                      </a:r>
                      <a:r>
                        <a:rPr lang="de-DE" sz="1800" i="1" dirty="0">
                          <a:solidFill>
                            <a:srgbClr val="000000"/>
                          </a:solidFill>
                          <a:effectLst/>
                          <a:latin typeface="+mn-lt"/>
                          <a:ea typeface="Calibri" panose="020F0502020204030204" pitchFamily="34" charset="0"/>
                          <a:cs typeface="Times New Roman" panose="02020603050405020304" pitchFamily="18" charset="0"/>
                        </a:rPr>
                        <a:t> werden aufgenommen</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solidFill>
                            <a:srgbClr val="000000"/>
                          </a:solidFill>
                          <a:effectLst/>
                          <a:latin typeface="+mn-lt"/>
                          <a:ea typeface="Calibri" panose="020F0502020204030204" pitchFamily="34" charset="0"/>
                          <a:cs typeface="Times New Roman" panose="02020603050405020304" pitchFamily="18" charset="0"/>
                        </a:rPr>
                        <a:t>3‒</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47997"/>
                  </a:ext>
                </a:extLst>
              </a:tr>
              <a:tr h="548640">
                <a:tc>
                  <a:txBody>
                    <a:bodyPr/>
                    <a:lstStyle/>
                    <a:p>
                      <a:pPr algn="ctr">
                        <a:spcAft>
                          <a:spcPts val="0"/>
                        </a:spcAft>
                      </a:pPr>
                      <a:r>
                        <a:rPr lang="de-DE" sz="1800" i="0" dirty="0">
                          <a:effectLst/>
                          <a:latin typeface="+mn-lt"/>
                          <a:ea typeface="Calibri" panose="020F0502020204030204" pitchFamily="34" charset="0"/>
                          <a:cs typeface="Times New Roman" panose="02020603050405020304" pitchFamily="18" charset="0"/>
                        </a:rPr>
                        <a:t>VII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solidFill>
                            <a:srgbClr val="000000"/>
                          </a:solidFill>
                          <a:effectLst/>
                          <a:latin typeface="+mn-lt"/>
                          <a:ea typeface="Calibri" panose="020F0502020204030204" pitchFamily="34" charset="0"/>
                          <a:cs typeface="Times New Roman" panose="02020603050405020304" pitchFamily="18" charset="0"/>
                        </a:rPr>
                        <a:t>1 e</a:t>
                      </a:r>
                      <a:r>
                        <a:rPr lang="de-DE" sz="1800" i="1" baseline="30000" dirty="0">
                          <a:effectLst/>
                          <a:latin typeface="+mn-lt"/>
                          <a:ea typeface="Calibri" panose="020F0502020204030204" pitchFamily="34" charset="0"/>
                          <a:cs typeface="Times New Roman" panose="02020603050405020304" pitchFamily="18" charset="0"/>
                        </a:rPr>
                        <a:t>‒</a:t>
                      </a:r>
                      <a:r>
                        <a:rPr lang="de-DE" sz="1800" i="1" dirty="0">
                          <a:solidFill>
                            <a:srgbClr val="000000"/>
                          </a:solidFill>
                          <a:effectLst/>
                          <a:latin typeface="+mn-lt"/>
                          <a:ea typeface="Calibri" panose="020F0502020204030204" pitchFamily="34" charset="0"/>
                          <a:cs typeface="Times New Roman" panose="02020603050405020304" pitchFamily="18" charset="0"/>
                        </a:rPr>
                        <a:t> wird aufgenommen</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i="1" dirty="0">
                          <a:solidFill>
                            <a:srgbClr val="000000"/>
                          </a:solidFill>
                          <a:effectLst/>
                          <a:latin typeface="+mn-lt"/>
                          <a:ea typeface="Calibri" panose="020F0502020204030204" pitchFamily="34" charset="0"/>
                          <a:cs typeface="Times New Roman" panose="02020603050405020304" pitchFamily="18" charset="0"/>
                        </a:rPr>
                        <a:t>1‒</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061418"/>
                  </a:ext>
                </a:extLst>
              </a:tr>
            </a:tbl>
          </a:graphicData>
        </a:graphic>
      </p:graphicFrame>
      <p:sp>
        <p:nvSpPr>
          <p:cNvPr id="2" name="Textfeld 1">
            <a:extLst>
              <a:ext uri="{FF2B5EF4-FFF2-40B4-BE49-F238E27FC236}">
                <a16:creationId xmlns:a16="http://schemas.microsoft.com/office/drawing/2014/main" id="{58F84FE6-5716-4D38-92B3-C8691D7C2E31}"/>
              </a:ext>
            </a:extLst>
          </p:cNvPr>
          <p:cNvSpPr txBox="1"/>
          <p:nvPr/>
        </p:nvSpPr>
        <p:spPr>
          <a:xfrm>
            <a:off x="1013226" y="1334530"/>
            <a:ext cx="6858028" cy="646331"/>
          </a:xfrm>
          <a:prstGeom prst="rect">
            <a:avLst/>
          </a:prstGeom>
          <a:noFill/>
        </p:spPr>
        <p:txBody>
          <a:bodyPr wrap="square" rtlCol="0">
            <a:spAutoFit/>
          </a:bodyPr>
          <a:lstStyle/>
          <a:p>
            <a:r>
              <a:rPr lang="de-DE" b="1" dirty="0"/>
              <a:t>Lösung zu Aufgabe </a:t>
            </a:r>
            <a:r>
              <a:rPr lang="de-DE" b="1" dirty="0" err="1"/>
              <a:t>2a</a:t>
            </a:r>
            <a:r>
              <a:rPr lang="de-DE" b="1" dirty="0" smtClean="0"/>
              <a:t>: </a:t>
            </a:r>
          </a:p>
          <a:p>
            <a:r>
              <a:rPr lang="de-DE" dirty="0" smtClean="0">
                <a:ea typeface="Calibri" panose="020F0502020204030204" pitchFamily="34" charset="0"/>
                <a:cs typeface="Times New Roman" panose="02020603050405020304" pitchFamily="18" charset="0"/>
              </a:rPr>
              <a:t>a</a:t>
            </a:r>
            <a:r>
              <a:rPr lang="de-DE" dirty="0">
                <a:ea typeface="Calibri" panose="020F0502020204030204" pitchFamily="34" charset="0"/>
                <a:cs typeface="Times New Roman" panose="02020603050405020304" pitchFamily="18" charset="0"/>
              </a:rPr>
              <a:t>) Vervollständige die folgende Tabelle </a:t>
            </a:r>
            <a:r>
              <a:rPr lang="de-DE" dirty="0" err="1">
                <a:ea typeface="Calibri" panose="020F0502020204030204" pitchFamily="34" charset="0"/>
                <a:cs typeface="Times New Roman" panose="02020603050405020304" pitchFamily="18" charset="0"/>
              </a:rPr>
              <a:t>mithilfe</a:t>
            </a:r>
            <a:r>
              <a:rPr lang="de-DE" dirty="0">
                <a:ea typeface="Calibri" panose="020F0502020204030204" pitchFamily="34" charset="0"/>
                <a:cs typeface="Times New Roman" panose="02020603050405020304" pitchFamily="18" charset="0"/>
              </a:rPr>
              <a:t> des </a:t>
            </a:r>
            <a:r>
              <a:rPr lang="de-DE" dirty="0" err="1" smtClean="0">
                <a:ea typeface="Calibri" panose="020F0502020204030204" pitchFamily="34" charset="0"/>
                <a:cs typeface="Times New Roman" panose="02020603050405020304" pitchFamily="18" charset="0"/>
              </a:rPr>
              <a:t>PSE</a:t>
            </a:r>
            <a:r>
              <a:rPr lang="de-DE" dirty="0" smtClean="0">
                <a:ea typeface="Calibri" panose="020F0502020204030204" pitchFamily="34" charset="0"/>
                <a:cs typeface="Times New Roman" panose="02020603050405020304" pitchFamily="18" charset="0"/>
              </a:rPr>
              <a:t>. </a:t>
            </a:r>
            <a:endParaRPr lang="de-DE" b="1" dirty="0"/>
          </a:p>
        </p:txBody>
      </p:sp>
      <p:pic>
        <p:nvPicPr>
          <p:cNvPr id="11" name="Grafik 10">
            <a:hlinkClick r:id="rId3" action="ppaction://hlinksldjump"/>
            <a:extLst>
              <a:ext uri="{FF2B5EF4-FFF2-40B4-BE49-F238E27FC236}">
                <a16:creationId xmlns:a16="http://schemas.microsoft.com/office/drawing/2014/main" id="{2E308673-EF67-48CB-99DC-2730DE805E29}"/>
              </a:ext>
            </a:extLst>
          </p:cNvPr>
          <p:cNvPicPr>
            <a:picLocks noChangeAspect="1"/>
          </p:cNvPicPr>
          <p:nvPr/>
        </p:nvPicPr>
        <p:blipFill>
          <a:blip r:embed="rId4"/>
          <a:stretch>
            <a:fillRect/>
          </a:stretch>
        </p:blipFill>
        <p:spPr>
          <a:xfrm>
            <a:off x="11261350" y="5434481"/>
            <a:ext cx="493819" cy="554784"/>
          </a:xfrm>
          <a:prstGeom prst="rect">
            <a:avLst/>
          </a:prstGeom>
        </p:spPr>
      </p:pic>
    </p:spTree>
    <p:extLst>
      <p:ext uri="{BB962C8B-B14F-4D97-AF65-F5344CB8AC3E}">
        <p14:creationId xmlns:p14="http://schemas.microsoft.com/office/powerpoint/2010/main" val="315892238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22728" y="1530714"/>
            <a:ext cx="9946543" cy="2030634"/>
          </a:xfrm>
        </p:spPr>
        <p:txBody>
          <a:bodyPr>
            <a:normAutofit/>
          </a:bodyPr>
          <a:lstStyle/>
          <a:p>
            <a:pPr marL="0" indent="0">
              <a:lnSpc>
                <a:spcPct val="120000"/>
              </a:lnSpc>
              <a:spcBef>
                <a:spcPts val="600"/>
              </a:spcBef>
              <a:spcAft>
                <a:spcPts val="600"/>
              </a:spcAft>
              <a:buNone/>
            </a:pPr>
            <a:r>
              <a:rPr lang="de-DE" sz="2100" dirty="0">
                <a:latin typeface="+mn-lt"/>
              </a:rPr>
              <a:t>b)  </a:t>
            </a:r>
            <a:r>
              <a:rPr lang="de-DE" sz="1800" dirty="0">
                <a:latin typeface="+mn-lt"/>
              </a:rPr>
              <a:t>Erkläre den Zusammenhang zwischen den Hauptgruppen und der Ionenladung. </a:t>
            </a:r>
          </a:p>
          <a:p>
            <a:pPr marL="0" indent="0">
              <a:lnSpc>
                <a:spcPct val="100000"/>
              </a:lnSpc>
              <a:spcBef>
                <a:spcPts val="600"/>
              </a:spcBef>
              <a:spcAft>
                <a:spcPts val="600"/>
              </a:spcAft>
              <a:buNone/>
            </a:pPr>
            <a:r>
              <a:rPr lang="de-DE" sz="1800" i="1" dirty="0">
                <a:latin typeface="+mn-lt"/>
              </a:rPr>
              <a:t>Aus der Hauptgruppennummer lässt sich ableiten, wie viele Elektronen aufgenommen oder abgegeben werden. Man zählt die Schritte bis zum nächsten Edelgas im PSE. Wenn der Weg zum vorherigen Edelgas der kürzere ist, werden Elektronen abgegeben. Ist jedoch der Weg zum nachfolgenden Edelgas der kürzere, werden Elektronen aufgenommen. Dies bestimmt dann die Ionenladung.</a:t>
            </a:r>
            <a:endParaRPr lang="de-DE" sz="1800" dirty="0">
              <a:latin typeface="+mn-lt"/>
            </a:endParaRPr>
          </a:p>
          <a:p>
            <a:pPr marL="0" indent="0">
              <a:lnSpc>
                <a:spcPct val="120000"/>
              </a:lnSpc>
              <a:spcBef>
                <a:spcPts val="600"/>
              </a:spcBef>
              <a:spcAft>
                <a:spcPts val="600"/>
              </a:spcAft>
              <a:buNone/>
            </a:pPr>
            <a:endParaRPr lang="de-DE" sz="21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201</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85DE5779-4CD1-45C8-A9DF-B3EF21F70DCF}"/>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1" name="Textfeld 10">
            <a:extLst>
              <a:ext uri="{FF2B5EF4-FFF2-40B4-BE49-F238E27FC236}">
                <a16:creationId xmlns:a16="http://schemas.microsoft.com/office/drawing/2014/main" id="{10798AA2-0E33-450F-BD3A-03A24D8F1997}"/>
              </a:ext>
            </a:extLst>
          </p:cNvPr>
          <p:cNvSpPr txBox="1"/>
          <p:nvPr/>
        </p:nvSpPr>
        <p:spPr>
          <a:xfrm>
            <a:off x="1013226" y="1334530"/>
            <a:ext cx="6858028" cy="369332"/>
          </a:xfrm>
          <a:prstGeom prst="rect">
            <a:avLst/>
          </a:prstGeom>
          <a:noFill/>
        </p:spPr>
        <p:txBody>
          <a:bodyPr wrap="square" rtlCol="0">
            <a:spAutoFit/>
          </a:bodyPr>
          <a:lstStyle/>
          <a:p>
            <a:r>
              <a:rPr lang="de-DE" b="1" dirty="0"/>
              <a:t>Lösung zu Aufgabe 2b:</a:t>
            </a:r>
          </a:p>
        </p:txBody>
      </p:sp>
    </p:spTree>
    <p:extLst>
      <p:ext uri="{BB962C8B-B14F-4D97-AF65-F5344CB8AC3E}">
        <p14:creationId xmlns:p14="http://schemas.microsoft.com/office/powerpoint/2010/main" val="30429926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482814"/>
            <a:ext cx="9804126" cy="923330"/>
          </a:xfrm>
          <a:prstGeom prst="rect">
            <a:avLst/>
          </a:prstGeom>
          <a:noFill/>
        </p:spPr>
        <p:txBody>
          <a:bodyPr wrap="square" rtlCol="0">
            <a:spAutoFit/>
          </a:bodyPr>
          <a:lstStyle/>
          <a:p>
            <a:r>
              <a:rPr lang="de-DE" b="1" dirty="0"/>
              <a:t>Lösung zu Aufgabe 3</a:t>
            </a:r>
            <a:r>
              <a:rPr lang="de-DE" b="1" dirty="0" smtClean="0"/>
              <a:t>: </a:t>
            </a:r>
            <a:r>
              <a:rPr lang="de-DE" dirty="0"/>
              <a:t>Vervollständige die Darstellung im Schalenmodell, indem du Elektronen in die Hülle einzeichnest.</a:t>
            </a:r>
          </a:p>
          <a:p>
            <a:endParaRPr lang="de-DE" b="1" dirty="0"/>
          </a:p>
        </p:txBody>
      </p:sp>
      <p:graphicFrame>
        <p:nvGraphicFramePr>
          <p:cNvPr id="13" name="Tabelle 15">
            <a:extLst>
              <a:ext uri="{FF2B5EF4-FFF2-40B4-BE49-F238E27FC236}">
                <a16:creationId xmlns:a16="http://schemas.microsoft.com/office/drawing/2014/main" id="{C894B339-E5AE-4AB1-BE67-D97C1B021D04}"/>
              </a:ext>
            </a:extLst>
          </p:cNvPr>
          <p:cNvGraphicFramePr>
            <a:graphicFrameLocks noGrp="1"/>
          </p:cNvGraphicFramePr>
          <p:nvPr>
            <p:extLst>
              <p:ext uri="{D42A27DB-BD31-4B8C-83A1-F6EECF244321}">
                <p14:modId xmlns:p14="http://schemas.microsoft.com/office/powerpoint/2010/main" val="395039210"/>
              </p:ext>
            </p:extLst>
          </p:nvPr>
        </p:nvGraphicFramePr>
        <p:xfrm>
          <a:off x="1750900" y="2071266"/>
          <a:ext cx="8452349" cy="3865920"/>
        </p:xfrm>
        <a:graphic>
          <a:graphicData uri="http://schemas.openxmlformats.org/drawingml/2006/table">
            <a:tbl>
              <a:tblPr firstRow="1" bandRow="1">
                <a:tableStyleId>{5940675A-B579-460E-94D1-54222C63F5DA}</a:tableStyleId>
              </a:tblPr>
              <a:tblGrid>
                <a:gridCol w="1872374">
                  <a:extLst>
                    <a:ext uri="{9D8B030D-6E8A-4147-A177-3AD203B41FA5}">
                      <a16:colId xmlns:a16="http://schemas.microsoft.com/office/drawing/2014/main" val="2900820754"/>
                    </a:ext>
                  </a:extLst>
                </a:gridCol>
                <a:gridCol w="2193325">
                  <a:extLst>
                    <a:ext uri="{9D8B030D-6E8A-4147-A177-3AD203B41FA5}">
                      <a16:colId xmlns:a16="http://schemas.microsoft.com/office/drawing/2014/main" val="820520103"/>
                    </a:ext>
                  </a:extLst>
                </a:gridCol>
                <a:gridCol w="2193325">
                  <a:extLst>
                    <a:ext uri="{9D8B030D-6E8A-4147-A177-3AD203B41FA5}">
                      <a16:colId xmlns:a16="http://schemas.microsoft.com/office/drawing/2014/main" val="1639502921"/>
                    </a:ext>
                  </a:extLst>
                </a:gridCol>
                <a:gridCol w="2193325">
                  <a:extLst>
                    <a:ext uri="{9D8B030D-6E8A-4147-A177-3AD203B41FA5}">
                      <a16:colId xmlns:a16="http://schemas.microsoft.com/office/drawing/2014/main" val="4051572742"/>
                    </a:ext>
                  </a:extLst>
                </a:gridCol>
              </a:tblGrid>
              <a:tr h="657336">
                <a:tc>
                  <a:txBody>
                    <a:bodyPr/>
                    <a:lstStyle/>
                    <a:p>
                      <a:endParaRPr lang="de-DE" i="1" dirty="0"/>
                    </a:p>
                  </a:txBody>
                  <a:tcPr>
                    <a:solidFill>
                      <a:srgbClr val="FF9933"/>
                    </a:solidFill>
                  </a:tcPr>
                </a:tc>
                <a:tc>
                  <a:txBody>
                    <a:bodyPr/>
                    <a:lstStyle/>
                    <a:p>
                      <a:pPr algn="ctr">
                        <a:spcAft>
                          <a:spcPts val="0"/>
                        </a:spcAft>
                      </a:pPr>
                      <a:r>
                        <a:rPr lang="de-DE" sz="1800" b="1" i="1" dirty="0">
                          <a:effectLst/>
                          <a:latin typeface="+mn-lt"/>
                          <a:ea typeface="Calibri" panose="020F0502020204030204" pitchFamily="34" charset="0"/>
                          <a:cs typeface="Times New Roman" panose="02020603050405020304" pitchFamily="18" charset="0"/>
                        </a:rPr>
                        <a:t>Magnesium-Atom</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spcAft>
                          <a:spcPts val="0"/>
                        </a:spcAft>
                      </a:pPr>
                      <a:r>
                        <a:rPr lang="de-DE" sz="1800" b="1" i="1" dirty="0">
                          <a:effectLst/>
                          <a:latin typeface="+mn-lt"/>
                          <a:ea typeface="Calibri" panose="020F0502020204030204" pitchFamily="34" charset="0"/>
                          <a:cs typeface="Times New Roman" panose="02020603050405020304" pitchFamily="18" charset="0"/>
                        </a:rPr>
                        <a:t>Magnesium-Ion</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spcAft>
                          <a:spcPts val="0"/>
                        </a:spcAft>
                      </a:pPr>
                      <a:r>
                        <a:rPr lang="de-DE" sz="1800" b="1" i="1" dirty="0">
                          <a:effectLst/>
                          <a:latin typeface="+mn-lt"/>
                          <a:ea typeface="Calibri" panose="020F0502020204030204" pitchFamily="34" charset="0"/>
                          <a:cs typeface="Times New Roman" panose="02020603050405020304" pitchFamily="18" charset="0"/>
                        </a:rPr>
                        <a:t>Neon-Atom</a:t>
                      </a:r>
                      <a:endParaRPr lang="de-DE" sz="1800" i="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extLst>
                  <a:ext uri="{0D108BD9-81ED-4DB2-BD59-A6C34878D82A}">
                    <a16:rowId xmlns:a16="http://schemas.microsoft.com/office/drawing/2014/main" val="3636366135"/>
                  </a:ext>
                </a:extLst>
              </a:tr>
              <a:tr h="360000">
                <a:tc>
                  <a:txBody>
                    <a:bodyPr/>
                    <a:lstStyle/>
                    <a:p>
                      <a:pPr algn="l">
                        <a:spcAft>
                          <a:spcPts val="0"/>
                        </a:spcAft>
                      </a:pPr>
                      <a:r>
                        <a:rPr lang="de-DE" sz="1800" i="1" dirty="0">
                          <a:effectLst/>
                          <a:latin typeface="+mn-lt"/>
                          <a:ea typeface="Calibri" panose="020F0502020204030204" pitchFamily="34" charset="0"/>
                          <a:cs typeface="Times New Roman" panose="02020603050405020304" pitchFamily="18" charset="0"/>
                        </a:rPr>
                        <a:t>Protonenzahl</a:t>
                      </a:r>
                    </a:p>
                  </a:txBody>
                  <a:tcPr marL="68580" marR="68580" marT="0" marB="0" anchor="ctr"/>
                </a:tc>
                <a:tc>
                  <a:txBody>
                    <a:bodyPr/>
                    <a:lstStyle/>
                    <a:p>
                      <a:pPr algn="ctr"/>
                      <a:r>
                        <a:rPr lang="de-DE" i="1" dirty="0"/>
                        <a:t>12</a:t>
                      </a:r>
                    </a:p>
                  </a:txBody>
                  <a:tcPr/>
                </a:tc>
                <a:tc>
                  <a:txBody>
                    <a:bodyPr/>
                    <a:lstStyle/>
                    <a:p>
                      <a:pPr algn="ctr"/>
                      <a:r>
                        <a:rPr lang="de-DE" i="1" dirty="0"/>
                        <a:t>12</a:t>
                      </a:r>
                    </a:p>
                  </a:txBody>
                  <a:tcPr/>
                </a:tc>
                <a:tc>
                  <a:txBody>
                    <a:bodyPr/>
                    <a:lstStyle/>
                    <a:p>
                      <a:pPr algn="ctr"/>
                      <a:r>
                        <a:rPr lang="de-DE" i="1" dirty="0"/>
                        <a:t>10</a:t>
                      </a:r>
                    </a:p>
                  </a:txBody>
                  <a:tcPr/>
                </a:tc>
                <a:extLst>
                  <a:ext uri="{0D108BD9-81ED-4DB2-BD59-A6C34878D82A}">
                    <a16:rowId xmlns:a16="http://schemas.microsoft.com/office/drawing/2014/main" val="4151940148"/>
                  </a:ext>
                </a:extLst>
              </a:tr>
              <a:tr h="360000">
                <a:tc>
                  <a:txBody>
                    <a:bodyPr/>
                    <a:lstStyle/>
                    <a:p>
                      <a:pPr algn="l">
                        <a:spcAft>
                          <a:spcPts val="0"/>
                        </a:spcAft>
                      </a:pPr>
                      <a:r>
                        <a:rPr lang="de-DE" sz="1800" i="1" dirty="0">
                          <a:effectLst/>
                          <a:latin typeface="+mn-lt"/>
                          <a:ea typeface="Calibri" panose="020F0502020204030204" pitchFamily="34" charset="0"/>
                          <a:cs typeface="Times New Roman" panose="02020603050405020304" pitchFamily="18" charset="0"/>
                        </a:rPr>
                        <a:t>Elektronenzahl</a:t>
                      </a:r>
                    </a:p>
                  </a:txBody>
                  <a:tcPr marL="68580" marR="68580" marT="0" marB="0" anchor="ctr"/>
                </a:tc>
                <a:tc>
                  <a:txBody>
                    <a:bodyPr/>
                    <a:lstStyle/>
                    <a:p>
                      <a:pPr algn="ctr"/>
                      <a:r>
                        <a:rPr lang="de-DE" i="1" dirty="0"/>
                        <a:t>12</a:t>
                      </a:r>
                    </a:p>
                  </a:txBody>
                  <a:tcPr/>
                </a:tc>
                <a:tc>
                  <a:txBody>
                    <a:bodyPr/>
                    <a:lstStyle/>
                    <a:p>
                      <a:pPr algn="ctr"/>
                      <a:r>
                        <a:rPr lang="de-DE" i="1" dirty="0"/>
                        <a:t>10</a:t>
                      </a:r>
                    </a:p>
                  </a:txBody>
                  <a:tcPr/>
                </a:tc>
                <a:tc>
                  <a:txBody>
                    <a:bodyPr/>
                    <a:lstStyle/>
                    <a:p>
                      <a:pPr algn="ctr"/>
                      <a:r>
                        <a:rPr lang="de-DE" i="1" dirty="0"/>
                        <a:t>10</a:t>
                      </a:r>
                    </a:p>
                  </a:txBody>
                  <a:tcPr/>
                </a:tc>
                <a:extLst>
                  <a:ext uri="{0D108BD9-81ED-4DB2-BD59-A6C34878D82A}">
                    <a16:rowId xmlns:a16="http://schemas.microsoft.com/office/drawing/2014/main" val="4184164188"/>
                  </a:ext>
                </a:extLst>
              </a:tr>
              <a:tr h="227497">
                <a:tc>
                  <a:txBody>
                    <a:bodyPr/>
                    <a:lstStyle/>
                    <a:p>
                      <a:pPr algn="l">
                        <a:spcAft>
                          <a:spcPts val="0"/>
                        </a:spcAft>
                      </a:pPr>
                      <a:r>
                        <a:rPr lang="de-DE" sz="1800" i="1" dirty="0">
                          <a:effectLst/>
                          <a:latin typeface="+mn-lt"/>
                          <a:ea typeface="Calibri" panose="020F0502020204030204" pitchFamily="34" charset="0"/>
                          <a:cs typeface="Times New Roman" panose="02020603050405020304" pitchFamily="18" charset="0"/>
                        </a:rPr>
                        <a:t>Elementsymbol</a:t>
                      </a:r>
                    </a:p>
                  </a:txBody>
                  <a:tcPr marL="68580" marR="68580" marT="0" marB="0" anchor="ctr"/>
                </a:tc>
                <a:tc>
                  <a:txBody>
                    <a:bodyPr/>
                    <a:lstStyle/>
                    <a:p>
                      <a:pPr algn="ctr"/>
                      <a:r>
                        <a:rPr lang="de-DE" i="1" dirty="0"/>
                        <a:t>Mg</a:t>
                      </a:r>
                    </a:p>
                  </a:txBody>
                  <a:tcPr/>
                </a:tc>
                <a:tc>
                  <a:txBody>
                    <a:bodyPr/>
                    <a:lstStyle/>
                    <a:p>
                      <a:pPr algn="ctr"/>
                      <a:r>
                        <a:rPr lang="de-DE" i="1" dirty="0"/>
                        <a:t>Mg</a:t>
                      </a:r>
                      <a:r>
                        <a:rPr lang="de-DE" i="1" baseline="30000" dirty="0"/>
                        <a:t>2+</a:t>
                      </a:r>
                    </a:p>
                  </a:txBody>
                  <a:tcPr/>
                </a:tc>
                <a:tc>
                  <a:txBody>
                    <a:bodyPr/>
                    <a:lstStyle/>
                    <a:p>
                      <a:pPr algn="ctr"/>
                      <a:r>
                        <a:rPr lang="de-DE" i="1" dirty="0"/>
                        <a:t>Ne</a:t>
                      </a:r>
                    </a:p>
                  </a:txBody>
                  <a:tcPr/>
                </a:tc>
                <a:extLst>
                  <a:ext uri="{0D108BD9-81ED-4DB2-BD59-A6C34878D82A}">
                    <a16:rowId xmlns:a16="http://schemas.microsoft.com/office/drawing/2014/main" val="1484723244"/>
                  </a:ext>
                </a:extLst>
              </a:tr>
              <a:tr h="466324">
                <a:tc>
                  <a:txBody>
                    <a:bodyPr/>
                    <a:lstStyle/>
                    <a:p>
                      <a:pPr algn="l">
                        <a:spcAft>
                          <a:spcPts val="0"/>
                        </a:spcAft>
                      </a:pPr>
                      <a:r>
                        <a:rPr lang="de-DE" sz="1800" i="1" dirty="0">
                          <a:effectLst/>
                          <a:latin typeface="+mn-lt"/>
                          <a:ea typeface="Calibri" panose="020F0502020204030204" pitchFamily="34" charset="0"/>
                          <a:cs typeface="Times New Roman" panose="02020603050405020304" pitchFamily="18" charset="0"/>
                        </a:rPr>
                        <a:t>Lewis-Formel</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i="1" dirty="0"/>
                        <a:t>∙ Mg ∙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i="1" dirty="0"/>
                    </a:p>
                  </a:txBody>
                  <a:tcPr/>
                </a:tc>
                <a:extLst>
                  <a:ext uri="{0D108BD9-81ED-4DB2-BD59-A6C34878D82A}">
                    <a16:rowId xmlns:a16="http://schemas.microsoft.com/office/drawing/2014/main" val="1642251953"/>
                  </a:ext>
                </a:extLst>
              </a:tr>
              <a:tr h="1644980">
                <a:tc>
                  <a:txBody>
                    <a:bodyPr/>
                    <a:lstStyle/>
                    <a:p>
                      <a:pPr algn="l">
                        <a:spcAft>
                          <a:spcPts val="0"/>
                        </a:spcAft>
                      </a:pPr>
                      <a:r>
                        <a:rPr lang="de-DE" sz="1800" i="1" dirty="0">
                          <a:effectLst/>
                          <a:latin typeface="+mn-lt"/>
                          <a:ea typeface="Calibri" panose="020F0502020204030204" pitchFamily="34" charset="0"/>
                          <a:cs typeface="Times New Roman" panose="02020603050405020304" pitchFamily="18" charset="0"/>
                        </a:rPr>
                        <a:t>Schalenmodell</a:t>
                      </a:r>
                    </a:p>
                  </a:txBody>
                  <a:tcPr marL="68580" marR="68580" marT="0" marB="0" anchor="ctr"/>
                </a:tc>
                <a:tc>
                  <a:txBody>
                    <a:bodyPr/>
                    <a:lstStyle/>
                    <a:p>
                      <a:pPr algn="ctr"/>
                      <a:endParaRPr lang="de-DE" i="1" dirty="0"/>
                    </a:p>
                  </a:txBody>
                  <a:tcPr/>
                </a:tc>
                <a:tc>
                  <a:txBody>
                    <a:bodyPr/>
                    <a:lstStyle/>
                    <a:p>
                      <a:pPr algn="ctr"/>
                      <a:endParaRPr lang="de-DE" i="1" dirty="0"/>
                    </a:p>
                  </a:txBody>
                  <a:tcPr/>
                </a:tc>
                <a:tc>
                  <a:txBody>
                    <a:bodyPr/>
                    <a:lstStyle/>
                    <a:p>
                      <a:pPr algn="ctr"/>
                      <a:endParaRPr lang="de-DE" i="1" dirty="0"/>
                    </a:p>
                  </a:txBody>
                  <a:tcPr/>
                </a:tc>
                <a:extLst>
                  <a:ext uri="{0D108BD9-81ED-4DB2-BD59-A6C34878D82A}">
                    <a16:rowId xmlns:a16="http://schemas.microsoft.com/office/drawing/2014/main" val="488786732"/>
                  </a:ext>
                </a:extLst>
              </a:tr>
            </a:tbl>
          </a:graphicData>
        </a:graphic>
      </p:graphicFrame>
      <p:grpSp>
        <p:nvGrpSpPr>
          <p:cNvPr id="14" name="Gruppieren 13">
            <a:extLst>
              <a:ext uri="{FF2B5EF4-FFF2-40B4-BE49-F238E27FC236}">
                <a16:creationId xmlns:a16="http://schemas.microsoft.com/office/drawing/2014/main" id="{AA0CA250-0B15-4AA6-9CAA-E07F26DEF98F}"/>
              </a:ext>
            </a:extLst>
          </p:cNvPr>
          <p:cNvGrpSpPr/>
          <p:nvPr/>
        </p:nvGrpSpPr>
        <p:grpSpPr>
          <a:xfrm>
            <a:off x="3851034" y="4354506"/>
            <a:ext cx="1498901" cy="1467811"/>
            <a:chOff x="0" y="0"/>
            <a:chExt cx="1152525" cy="1151890"/>
          </a:xfrm>
        </p:grpSpPr>
        <p:grpSp>
          <p:nvGrpSpPr>
            <p:cNvPr id="15" name="Gruppieren 14">
              <a:extLst>
                <a:ext uri="{FF2B5EF4-FFF2-40B4-BE49-F238E27FC236}">
                  <a16:creationId xmlns:a16="http://schemas.microsoft.com/office/drawing/2014/main" id="{DFA4D804-0640-4211-8AF0-A068986828FC}"/>
                </a:ext>
              </a:extLst>
            </p:cNvPr>
            <p:cNvGrpSpPr/>
            <p:nvPr/>
          </p:nvGrpSpPr>
          <p:grpSpPr>
            <a:xfrm>
              <a:off x="0" y="0"/>
              <a:ext cx="1152525" cy="1151890"/>
              <a:chOff x="0" y="0"/>
              <a:chExt cx="1152525" cy="1152525"/>
            </a:xfrm>
          </p:grpSpPr>
          <p:grpSp>
            <p:nvGrpSpPr>
              <p:cNvPr id="18" name="Gruppieren 17">
                <a:extLst>
                  <a:ext uri="{FF2B5EF4-FFF2-40B4-BE49-F238E27FC236}">
                    <a16:creationId xmlns:a16="http://schemas.microsoft.com/office/drawing/2014/main" id="{91CD5586-1BF3-4068-B6CA-565ABFB01A7B}"/>
                  </a:ext>
                </a:extLst>
              </p:cNvPr>
              <p:cNvGrpSpPr/>
              <p:nvPr/>
            </p:nvGrpSpPr>
            <p:grpSpPr>
              <a:xfrm>
                <a:off x="0" y="0"/>
                <a:ext cx="1152525" cy="1152525"/>
                <a:chOff x="0" y="0"/>
                <a:chExt cx="1152525" cy="1152525"/>
              </a:xfrm>
            </p:grpSpPr>
            <p:grpSp>
              <p:nvGrpSpPr>
                <p:cNvPr id="24" name="Gruppieren 23">
                  <a:extLst>
                    <a:ext uri="{FF2B5EF4-FFF2-40B4-BE49-F238E27FC236}">
                      <a16:creationId xmlns:a16="http://schemas.microsoft.com/office/drawing/2014/main" id="{6FE50725-338B-440A-ADD2-59D0C602D6B0}"/>
                    </a:ext>
                  </a:extLst>
                </p:cNvPr>
                <p:cNvGrpSpPr/>
                <p:nvPr/>
              </p:nvGrpSpPr>
              <p:grpSpPr>
                <a:xfrm>
                  <a:off x="0" y="0"/>
                  <a:ext cx="1152525" cy="1152525"/>
                  <a:chOff x="0" y="0"/>
                  <a:chExt cx="1152525" cy="1152525"/>
                </a:xfrm>
              </p:grpSpPr>
              <p:grpSp>
                <p:nvGrpSpPr>
                  <p:cNvPr id="30" name="Gruppieren 29">
                    <a:extLst>
                      <a:ext uri="{FF2B5EF4-FFF2-40B4-BE49-F238E27FC236}">
                        <a16:creationId xmlns:a16="http://schemas.microsoft.com/office/drawing/2014/main" id="{69D54864-99C1-4253-8F5B-DFCDD80EB997}"/>
                      </a:ext>
                    </a:extLst>
                  </p:cNvPr>
                  <p:cNvGrpSpPr/>
                  <p:nvPr/>
                </p:nvGrpSpPr>
                <p:grpSpPr>
                  <a:xfrm>
                    <a:off x="152400" y="152400"/>
                    <a:ext cx="857250" cy="857250"/>
                    <a:chOff x="152400" y="152400"/>
                    <a:chExt cx="857250" cy="857250"/>
                  </a:xfrm>
                  <a:solidFill>
                    <a:srgbClr val="5B9BD5"/>
                  </a:solidFill>
                  <a:effectLst/>
                </p:grpSpPr>
                <p:sp>
                  <p:nvSpPr>
                    <p:cNvPr id="33" name="Ellipse 32">
                      <a:extLst>
                        <a:ext uri="{FF2B5EF4-FFF2-40B4-BE49-F238E27FC236}">
                          <a16:creationId xmlns:a16="http://schemas.microsoft.com/office/drawing/2014/main" id="{34AABBA6-2E91-41B1-95E0-E2D263CE9FBB}"/>
                        </a:ext>
                      </a:extLst>
                    </p:cNvPr>
                    <p:cNvSpPr/>
                    <p:nvPr/>
                  </p:nvSpPr>
                  <p:spPr>
                    <a:xfrm>
                      <a:off x="152400" y="152400"/>
                      <a:ext cx="857250" cy="857250"/>
                    </a:xfrm>
                    <a:prstGeom prst="ellipse">
                      <a:avLst/>
                    </a:prstGeom>
                    <a:no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 name="Ellipse 33">
                      <a:extLst>
                        <a:ext uri="{FF2B5EF4-FFF2-40B4-BE49-F238E27FC236}">
                          <a16:creationId xmlns:a16="http://schemas.microsoft.com/office/drawing/2014/main" id="{828231FD-C844-4808-8555-2FFBAB8D0445}"/>
                        </a:ext>
                      </a:extLst>
                    </p:cNvPr>
                    <p:cNvSpPr/>
                    <p:nvPr/>
                  </p:nvSpPr>
                  <p:spPr>
                    <a:xfrm>
                      <a:off x="323850" y="314325"/>
                      <a:ext cx="514350" cy="514350"/>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31" name="Ellipse 30">
                    <a:extLst>
                      <a:ext uri="{FF2B5EF4-FFF2-40B4-BE49-F238E27FC236}">
                        <a16:creationId xmlns:a16="http://schemas.microsoft.com/office/drawing/2014/main" id="{67228692-87F0-4920-8B73-33DAF5CD9722}"/>
                      </a:ext>
                    </a:extLst>
                  </p:cNvPr>
                  <p:cNvSpPr/>
                  <p:nvPr/>
                </p:nvSpPr>
                <p:spPr>
                  <a:xfrm>
                    <a:off x="0" y="0"/>
                    <a:ext cx="1152525" cy="1152525"/>
                  </a:xfrm>
                  <a:prstGeom prst="ellipse">
                    <a:avLst/>
                  </a:prstGeom>
                  <a:no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 name="Ellipse 31">
                    <a:extLst>
                      <a:ext uri="{FF2B5EF4-FFF2-40B4-BE49-F238E27FC236}">
                        <a16:creationId xmlns:a16="http://schemas.microsoft.com/office/drawing/2014/main" id="{75ED9964-E4C4-4CDE-B93E-99B2602215C5}"/>
                      </a:ext>
                    </a:extLst>
                  </p:cNvPr>
                  <p:cNvSpPr/>
                  <p:nvPr/>
                </p:nvSpPr>
                <p:spPr>
                  <a:xfrm>
                    <a:off x="495300" y="485775"/>
                    <a:ext cx="190500" cy="190500"/>
                  </a:xfrm>
                  <a:prstGeom prst="ellipse">
                    <a:avLst/>
                  </a:prstGeom>
                  <a:solidFill>
                    <a:srgbClr val="C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5" name="Ellipse 24">
                  <a:extLst>
                    <a:ext uri="{FF2B5EF4-FFF2-40B4-BE49-F238E27FC236}">
                      <a16:creationId xmlns:a16="http://schemas.microsoft.com/office/drawing/2014/main" id="{297717D3-2DAF-4E0D-A662-DFA3E3B6F340}"/>
                    </a:ext>
                  </a:extLst>
                </p:cNvPr>
                <p:cNvSpPr/>
                <p:nvPr/>
              </p:nvSpPr>
              <p:spPr>
                <a:xfrm>
                  <a:off x="372139" y="542260"/>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Ellipse 25">
                  <a:extLst>
                    <a:ext uri="{FF2B5EF4-FFF2-40B4-BE49-F238E27FC236}">
                      <a16:creationId xmlns:a16="http://schemas.microsoft.com/office/drawing/2014/main" id="{DD23A12C-69F2-4AD5-8FFB-49CA8BB9B3F7}"/>
                    </a:ext>
                  </a:extLst>
                </p:cNvPr>
                <p:cNvSpPr/>
                <p:nvPr/>
              </p:nvSpPr>
              <p:spPr>
                <a:xfrm>
                  <a:off x="723014" y="552893"/>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Ellipse 26">
                  <a:extLst>
                    <a:ext uri="{FF2B5EF4-FFF2-40B4-BE49-F238E27FC236}">
                      <a16:creationId xmlns:a16="http://schemas.microsoft.com/office/drawing/2014/main" id="{F913993D-34D5-4C44-9627-E1E93F0852E4}"/>
                    </a:ext>
                  </a:extLst>
                </p:cNvPr>
                <p:cNvSpPr/>
                <p:nvPr/>
              </p:nvSpPr>
              <p:spPr>
                <a:xfrm>
                  <a:off x="191386" y="542260"/>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Ellipse 27">
                  <a:extLst>
                    <a:ext uri="{FF2B5EF4-FFF2-40B4-BE49-F238E27FC236}">
                      <a16:creationId xmlns:a16="http://schemas.microsoft.com/office/drawing/2014/main" id="{7CC46141-7D7E-4797-AE9D-AB66D31A53FD}"/>
                    </a:ext>
                  </a:extLst>
                </p:cNvPr>
                <p:cNvSpPr/>
                <p:nvPr/>
              </p:nvSpPr>
              <p:spPr>
                <a:xfrm>
                  <a:off x="882502" y="552893"/>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Ellipse 28">
                  <a:extLst>
                    <a:ext uri="{FF2B5EF4-FFF2-40B4-BE49-F238E27FC236}">
                      <a16:creationId xmlns:a16="http://schemas.microsoft.com/office/drawing/2014/main" id="{56004D99-4780-4317-B384-ED67BE36B591}"/>
                    </a:ext>
                  </a:extLst>
                </p:cNvPr>
                <p:cNvSpPr/>
                <p:nvPr/>
              </p:nvSpPr>
              <p:spPr>
                <a:xfrm>
                  <a:off x="276447" y="329608"/>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9" name="Ellipse 18">
                <a:extLst>
                  <a:ext uri="{FF2B5EF4-FFF2-40B4-BE49-F238E27FC236}">
                    <a16:creationId xmlns:a16="http://schemas.microsoft.com/office/drawing/2014/main" id="{0D6DFA5B-0C01-43DB-A257-130897D76A4E}"/>
                  </a:ext>
                </a:extLst>
              </p:cNvPr>
              <p:cNvSpPr/>
              <p:nvPr/>
            </p:nvSpPr>
            <p:spPr>
              <a:xfrm>
                <a:off x="538162" y="203813"/>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Ellipse 19">
                <a:extLst>
                  <a:ext uri="{FF2B5EF4-FFF2-40B4-BE49-F238E27FC236}">
                    <a16:creationId xmlns:a16="http://schemas.microsoft.com/office/drawing/2014/main" id="{25125451-315D-4F5A-BF2C-D6F780FF6D3A}"/>
                  </a:ext>
                </a:extLst>
              </p:cNvPr>
              <p:cNvSpPr/>
              <p:nvPr/>
            </p:nvSpPr>
            <p:spPr>
              <a:xfrm>
                <a:off x="297712" y="765544"/>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Ellipse 20">
                <a:extLst>
                  <a:ext uri="{FF2B5EF4-FFF2-40B4-BE49-F238E27FC236}">
                    <a16:creationId xmlns:a16="http://schemas.microsoft.com/office/drawing/2014/main" id="{76133216-B826-4B99-BE34-9BAAC2C9BD49}"/>
                  </a:ext>
                </a:extLst>
              </p:cNvPr>
              <p:cNvSpPr/>
              <p:nvPr/>
            </p:nvSpPr>
            <p:spPr>
              <a:xfrm>
                <a:off x="765545" y="297712"/>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Ellipse 21">
                <a:extLst>
                  <a:ext uri="{FF2B5EF4-FFF2-40B4-BE49-F238E27FC236}">
                    <a16:creationId xmlns:a16="http://schemas.microsoft.com/office/drawing/2014/main" id="{FBAF26D5-0F6A-4812-8A8C-92588DDFD773}"/>
                  </a:ext>
                </a:extLst>
              </p:cNvPr>
              <p:cNvSpPr/>
              <p:nvPr/>
            </p:nvSpPr>
            <p:spPr>
              <a:xfrm>
                <a:off x="563526" y="882503"/>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Ellipse 22">
                <a:extLst>
                  <a:ext uri="{FF2B5EF4-FFF2-40B4-BE49-F238E27FC236}">
                    <a16:creationId xmlns:a16="http://schemas.microsoft.com/office/drawing/2014/main" id="{3CAC3C7D-0832-4767-B024-1E2541661F2F}"/>
                  </a:ext>
                </a:extLst>
              </p:cNvPr>
              <p:cNvSpPr/>
              <p:nvPr/>
            </p:nvSpPr>
            <p:spPr>
              <a:xfrm>
                <a:off x="786810" y="776177"/>
                <a:ext cx="76200" cy="76200"/>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6" name="Ellipse 15">
              <a:extLst>
                <a:ext uri="{FF2B5EF4-FFF2-40B4-BE49-F238E27FC236}">
                  <a16:creationId xmlns:a16="http://schemas.microsoft.com/office/drawing/2014/main" id="{01DFAE96-B6BD-4CEC-927B-FDC7928FDDE9}"/>
                </a:ext>
              </a:extLst>
            </p:cNvPr>
            <p:cNvSpPr/>
            <p:nvPr/>
          </p:nvSpPr>
          <p:spPr>
            <a:xfrm>
              <a:off x="538162" y="34356"/>
              <a:ext cx="76200" cy="76158"/>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Ellipse 16">
              <a:extLst>
                <a:ext uri="{FF2B5EF4-FFF2-40B4-BE49-F238E27FC236}">
                  <a16:creationId xmlns:a16="http://schemas.microsoft.com/office/drawing/2014/main" id="{63F5FB29-2546-4DFF-9870-FE69D4919FA6}"/>
                </a:ext>
              </a:extLst>
            </p:cNvPr>
            <p:cNvSpPr/>
            <p:nvPr/>
          </p:nvSpPr>
          <p:spPr>
            <a:xfrm>
              <a:off x="563526" y="1049497"/>
              <a:ext cx="76200" cy="76158"/>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35" name="Gruppieren 34">
            <a:extLst>
              <a:ext uri="{FF2B5EF4-FFF2-40B4-BE49-F238E27FC236}">
                <a16:creationId xmlns:a16="http://schemas.microsoft.com/office/drawing/2014/main" id="{C3529CAD-0BEA-4D47-82EB-FA34C3373B46}"/>
              </a:ext>
            </a:extLst>
          </p:cNvPr>
          <p:cNvGrpSpPr/>
          <p:nvPr/>
        </p:nvGrpSpPr>
        <p:grpSpPr>
          <a:xfrm>
            <a:off x="6147257" y="4359723"/>
            <a:ext cx="1462474" cy="1467811"/>
            <a:chOff x="0" y="0"/>
            <a:chExt cx="857250" cy="856615"/>
          </a:xfrm>
        </p:grpSpPr>
        <p:sp>
          <p:nvSpPr>
            <p:cNvPr id="36" name="Ellipse 35">
              <a:extLst>
                <a:ext uri="{FF2B5EF4-FFF2-40B4-BE49-F238E27FC236}">
                  <a16:creationId xmlns:a16="http://schemas.microsoft.com/office/drawing/2014/main" id="{E48E491D-5EDF-439E-98CB-742FD82FB51F}"/>
                </a:ext>
              </a:extLst>
            </p:cNvPr>
            <p:cNvSpPr/>
            <p:nvPr/>
          </p:nvSpPr>
          <p:spPr>
            <a:xfrm>
              <a:off x="0" y="0"/>
              <a:ext cx="857250" cy="856615"/>
            </a:xfrm>
            <a:prstGeom prst="ellipse">
              <a:avLst/>
            </a:prstGeom>
            <a:no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7" name="Ellipse 36">
              <a:extLst>
                <a:ext uri="{FF2B5EF4-FFF2-40B4-BE49-F238E27FC236}">
                  <a16:creationId xmlns:a16="http://schemas.microsoft.com/office/drawing/2014/main" id="{A56C43F3-BE74-428E-8AA2-0151066905ED}"/>
                </a:ext>
              </a:extLst>
            </p:cNvPr>
            <p:cNvSpPr/>
            <p:nvPr/>
          </p:nvSpPr>
          <p:spPr>
            <a:xfrm>
              <a:off x="171450" y="161925"/>
              <a:ext cx="514350" cy="513715"/>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8" name="Ellipse 37">
              <a:extLst>
                <a:ext uri="{FF2B5EF4-FFF2-40B4-BE49-F238E27FC236}">
                  <a16:creationId xmlns:a16="http://schemas.microsoft.com/office/drawing/2014/main" id="{7BD2356C-B887-425F-BE3F-406E4D17AD2B}"/>
                </a:ext>
              </a:extLst>
            </p:cNvPr>
            <p:cNvSpPr/>
            <p:nvPr/>
          </p:nvSpPr>
          <p:spPr>
            <a:xfrm>
              <a:off x="342900" y="333375"/>
              <a:ext cx="190500" cy="189865"/>
            </a:xfrm>
            <a:prstGeom prst="ellipse">
              <a:avLst/>
            </a:prstGeom>
            <a:solidFill>
              <a:srgbClr val="C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9" name="Ellipse 38">
              <a:extLst>
                <a:ext uri="{FF2B5EF4-FFF2-40B4-BE49-F238E27FC236}">
                  <a16:creationId xmlns:a16="http://schemas.microsoft.com/office/drawing/2014/main" id="{428EE4EB-E0B8-4BB5-97EC-616C8B552420}"/>
                </a:ext>
              </a:extLst>
            </p:cNvPr>
            <p:cNvSpPr/>
            <p:nvPr/>
          </p:nvSpPr>
          <p:spPr>
            <a:xfrm>
              <a:off x="219710" y="38989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0" name="Ellipse 39">
              <a:extLst>
                <a:ext uri="{FF2B5EF4-FFF2-40B4-BE49-F238E27FC236}">
                  <a16:creationId xmlns:a16="http://schemas.microsoft.com/office/drawing/2014/main" id="{A67EC9F1-BAD9-4E40-AC03-3DA9CDC6119E}"/>
                </a:ext>
              </a:extLst>
            </p:cNvPr>
            <p:cNvSpPr/>
            <p:nvPr/>
          </p:nvSpPr>
          <p:spPr>
            <a:xfrm>
              <a:off x="570865" y="40068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1" name="Ellipse 40">
              <a:extLst>
                <a:ext uri="{FF2B5EF4-FFF2-40B4-BE49-F238E27FC236}">
                  <a16:creationId xmlns:a16="http://schemas.microsoft.com/office/drawing/2014/main" id="{434999F2-FB40-4AE4-ABFF-CA5F623967D5}"/>
                </a:ext>
              </a:extLst>
            </p:cNvPr>
            <p:cNvSpPr/>
            <p:nvPr/>
          </p:nvSpPr>
          <p:spPr>
            <a:xfrm>
              <a:off x="39370" y="38989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Ellipse 41">
              <a:extLst>
                <a:ext uri="{FF2B5EF4-FFF2-40B4-BE49-F238E27FC236}">
                  <a16:creationId xmlns:a16="http://schemas.microsoft.com/office/drawing/2014/main" id="{7BFF5F18-7F69-47BE-93F7-72808283696D}"/>
                </a:ext>
              </a:extLst>
            </p:cNvPr>
            <p:cNvSpPr/>
            <p:nvPr/>
          </p:nvSpPr>
          <p:spPr>
            <a:xfrm>
              <a:off x="730250" y="40068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3" name="Ellipse 42">
              <a:extLst>
                <a:ext uri="{FF2B5EF4-FFF2-40B4-BE49-F238E27FC236}">
                  <a16:creationId xmlns:a16="http://schemas.microsoft.com/office/drawing/2014/main" id="{E56D78FE-6334-493A-AC0E-DD7C13DA00EA}"/>
                </a:ext>
              </a:extLst>
            </p:cNvPr>
            <p:cNvSpPr/>
            <p:nvPr/>
          </p:nvSpPr>
          <p:spPr>
            <a:xfrm>
              <a:off x="124460" y="17716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4" name="Ellipse 43">
              <a:extLst>
                <a:ext uri="{FF2B5EF4-FFF2-40B4-BE49-F238E27FC236}">
                  <a16:creationId xmlns:a16="http://schemas.microsoft.com/office/drawing/2014/main" id="{9875FF84-F86A-4F60-9F77-A3E1CB9E052C}"/>
                </a:ext>
              </a:extLst>
            </p:cNvPr>
            <p:cNvSpPr/>
            <p:nvPr/>
          </p:nvSpPr>
          <p:spPr>
            <a:xfrm>
              <a:off x="368935" y="4953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5" name="Ellipse 44">
              <a:extLst>
                <a:ext uri="{FF2B5EF4-FFF2-40B4-BE49-F238E27FC236}">
                  <a16:creationId xmlns:a16="http://schemas.microsoft.com/office/drawing/2014/main" id="{DDE0E766-8F68-41D3-A845-749DF2582357}"/>
                </a:ext>
              </a:extLst>
            </p:cNvPr>
            <p:cNvSpPr/>
            <p:nvPr/>
          </p:nvSpPr>
          <p:spPr>
            <a:xfrm>
              <a:off x="145415" y="61341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6" name="Ellipse 45">
              <a:extLst>
                <a:ext uri="{FF2B5EF4-FFF2-40B4-BE49-F238E27FC236}">
                  <a16:creationId xmlns:a16="http://schemas.microsoft.com/office/drawing/2014/main" id="{E01E4CC9-8348-48A0-8048-CA53B0E6C576}"/>
                </a:ext>
              </a:extLst>
            </p:cNvPr>
            <p:cNvSpPr/>
            <p:nvPr/>
          </p:nvSpPr>
          <p:spPr>
            <a:xfrm>
              <a:off x="613410" y="14541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7" name="Ellipse 46">
              <a:extLst>
                <a:ext uri="{FF2B5EF4-FFF2-40B4-BE49-F238E27FC236}">
                  <a16:creationId xmlns:a16="http://schemas.microsoft.com/office/drawing/2014/main" id="{B90D09BA-B7CB-4D6A-85E9-0CBD956F64D7}"/>
                </a:ext>
              </a:extLst>
            </p:cNvPr>
            <p:cNvSpPr/>
            <p:nvPr/>
          </p:nvSpPr>
          <p:spPr>
            <a:xfrm>
              <a:off x="411480" y="73025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8" name="Ellipse 47">
              <a:extLst>
                <a:ext uri="{FF2B5EF4-FFF2-40B4-BE49-F238E27FC236}">
                  <a16:creationId xmlns:a16="http://schemas.microsoft.com/office/drawing/2014/main" id="{04961FB0-9EF2-4E0C-8D87-E2A1E2F68102}"/>
                </a:ext>
              </a:extLst>
            </p:cNvPr>
            <p:cNvSpPr/>
            <p:nvPr/>
          </p:nvSpPr>
          <p:spPr>
            <a:xfrm>
              <a:off x="634365" y="62357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49" name="Gruppieren 48">
            <a:extLst>
              <a:ext uri="{FF2B5EF4-FFF2-40B4-BE49-F238E27FC236}">
                <a16:creationId xmlns:a16="http://schemas.microsoft.com/office/drawing/2014/main" id="{AA0EF296-F178-4B3D-A01E-E1012FD928A4}"/>
              </a:ext>
            </a:extLst>
          </p:cNvPr>
          <p:cNvGrpSpPr/>
          <p:nvPr/>
        </p:nvGrpSpPr>
        <p:grpSpPr>
          <a:xfrm>
            <a:off x="8333424" y="4359359"/>
            <a:ext cx="1462473" cy="1458103"/>
            <a:chOff x="0" y="0"/>
            <a:chExt cx="857250" cy="856615"/>
          </a:xfrm>
        </p:grpSpPr>
        <p:sp>
          <p:nvSpPr>
            <p:cNvPr id="50" name="Ellipse 49">
              <a:extLst>
                <a:ext uri="{FF2B5EF4-FFF2-40B4-BE49-F238E27FC236}">
                  <a16:creationId xmlns:a16="http://schemas.microsoft.com/office/drawing/2014/main" id="{15A6ED81-EFC9-4262-A8DC-1F74850CC44A}"/>
                </a:ext>
              </a:extLst>
            </p:cNvPr>
            <p:cNvSpPr/>
            <p:nvPr/>
          </p:nvSpPr>
          <p:spPr>
            <a:xfrm>
              <a:off x="0" y="0"/>
              <a:ext cx="857250" cy="856615"/>
            </a:xfrm>
            <a:prstGeom prst="ellipse">
              <a:avLst/>
            </a:prstGeom>
            <a:no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1" name="Ellipse 50">
              <a:extLst>
                <a:ext uri="{FF2B5EF4-FFF2-40B4-BE49-F238E27FC236}">
                  <a16:creationId xmlns:a16="http://schemas.microsoft.com/office/drawing/2014/main" id="{0BEE7A35-5170-44D4-9F09-DFEA21AECD65}"/>
                </a:ext>
              </a:extLst>
            </p:cNvPr>
            <p:cNvSpPr/>
            <p:nvPr/>
          </p:nvSpPr>
          <p:spPr>
            <a:xfrm>
              <a:off x="171450" y="161925"/>
              <a:ext cx="514350" cy="513715"/>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2" name="Ellipse 51">
              <a:extLst>
                <a:ext uri="{FF2B5EF4-FFF2-40B4-BE49-F238E27FC236}">
                  <a16:creationId xmlns:a16="http://schemas.microsoft.com/office/drawing/2014/main" id="{E12AAB15-37CB-4581-925A-379376BB3D40}"/>
                </a:ext>
              </a:extLst>
            </p:cNvPr>
            <p:cNvSpPr/>
            <p:nvPr/>
          </p:nvSpPr>
          <p:spPr>
            <a:xfrm>
              <a:off x="342900" y="333375"/>
              <a:ext cx="190500" cy="189865"/>
            </a:xfrm>
            <a:prstGeom prst="ellipse">
              <a:avLst/>
            </a:prstGeom>
            <a:solidFill>
              <a:srgbClr val="C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3" name="Ellipse 52">
              <a:extLst>
                <a:ext uri="{FF2B5EF4-FFF2-40B4-BE49-F238E27FC236}">
                  <a16:creationId xmlns:a16="http://schemas.microsoft.com/office/drawing/2014/main" id="{DB3CC19D-D6E5-4662-BBD6-D1D091C90510}"/>
                </a:ext>
              </a:extLst>
            </p:cNvPr>
            <p:cNvSpPr/>
            <p:nvPr/>
          </p:nvSpPr>
          <p:spPr>
            <a:xfrm>
              <a:off x="219710" y="38989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4" name="Ellipse 53">
              <a:extLst>
                <a:ext uri="{FF2B5EF4-FFF2-40B4-BE49-F238E27FC236}">
                  <a16:creationId xmlns:a16="http://schemas.microsoft.com/office/drawing/2014/main" id="{D66BEF51-DF01-4BC8-AB5A-EC2DEDE6F131}"/>
                </a:ext>
              </a:extLst>
            </p:cNvPr>
            <p:cNvSpPr/>
            <p:nvPr/>
          </p:nvSpPr>
          <p:spPr>
            <a:xfrm>
              <a:off x="570865" y="40068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5" name="Ellipse 54">
              <a:extLst>
                <a:ext uri="{FF2B5EF4-FFF2-40B4-BE49-F238E27FC236}">
                  <a16:creationId xmlns:a16="http://schemas.microsoft.com/office/drawing/2014/main" id="{DFB16217-F0DD-4380-8D0B-1B8E222CCC31}"/>
                </a:ext>
              </a:extLst>
            </p:cNvPr>
            <p:cNvSpPr/>
            <p:nvPr/>
          </p:nvSpPr>
          <p:spPr>
            <a:xfrm>
              <a:off x="39370" y="38989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6" name="Ellipse 55">
              <a:extLst>
                <a:ext uri="{FF2B5EF4-FFF2-40B4-BE49-F238E27FC236}">
                  <a16:creationId xmlns:a16="http://schemas.microsoft.com/office/drawing/2014/main" id="{C4F50CD4-E91A-4611-B0B9-DD0626C32DBF}"/>
                </a:ext>
              </a:extLst>
            </p:cNvPr>
            <p:cNvSpPr/>
            <p:nvPr/>
          </p:nvSpPr>
          <p:spPr>
            <a:xfrm>
              <a:off x="730250" y="40068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7" name="Ellipse 56">
              <a:extLst>
                <a:ext uri="{FF2B5EF4-FFF2-40B4-BE49-F238E27FC236}">
                  <a16:creationId xmlns:a16="http://schemas.microsoft.com/office/drawing/2014/main" id="{D57601CD-501F-42E8-8AA9-387C562F8135}"/>
                </a:ext>
              </a:extLst>
            </p:cNvPr>
            <p:cNvSpPr/>
            <p:nvPr/>
          </p:nvSpPr>
          <p:spPr>
            <a:xfrm>
              <a:off x="124460" y="17716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8" name="Ellipse 57">
              <a:extLst>
                <a:ext uri="{FF2B5EF4-FFF2-40B4-BE49-F238E27FC236}">
                  <a16:creationId xmlns:a16="http://schemas.microsoft.com/office/drawing/2014/main" id="{676E0F4B-283B-4983-8ED0-14165E6DAB5C}"/>
                </a:ext>
              </a:extLst>
            </p:cNvPr>
            <p:cNvSpPr/>
            <p:nvPr/>
          </p:nvSpPr>
          <p:spPr>
            <a:xfrm>
              <a:off x="368935" y="4953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9" name="Ellipse 58">
              <a:extLst>
                <a:ext uri="{FF2B5EF4-FFF2-40B4-BE49-F238E27FC236}">
                  <a16:creationId xmlns:a16="http://schemas.microsoft.com/office/drawing/2014/main" id="{AFED8B5F-D745-432A-BAB5-DB59ED5F8CE5}"/>
                </a:ext>
              </a:extLst>
            </p:cNvPr>
            <p:cNvSpPr/>
            <p:nvPr/>
          </p:nvSpPr>
          <p:spPr>
            <a:xfrm>
              <a:off x="145415" y="61341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0" name="Ellipse 59">
              <a:extLst>
                <a:ext uri="{FF2B5EF4-FFF2-40B4-BE49-F238E27FC236}">
                  <a16:creationId xmlns:a16="http://schemas.microsoft.com/office/drawing/2014/main" id="{65C3EF2F-9ED0-4AC7-B228-8319D7C97574}"/>
                </a:ext>
              </a:extLst>
            </p:cNvPr>
            <p:cNvSpPr/>
            <p:nvPr/>
          </p:nvSpPr>
          <p:spPr>
            <a:xfrm>
              <a:off x="613410" y="145415"/>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1" name="Ellipse 60">
              <a:extLst>
                <a:ext uri="{FF2B5EF4-FFF2-40B4-BE49-F238E27FC236}">
                  <a16:creationId xmlns:a16="http://schemas.microsoft.com/office/drawing/2014/main" id="{9108F428-51E5-47B9-B3D3-8BADD7703311}"/>
                </a:ext>
              </a:extLst>
            </p:cNvPr>
            <p:cNvSpPr/>
            <p:nvPr/>
          </p:nvSpPr>
          <p:spPr>
            <a:xfrm>
              <a:off x="411480" y="73025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2" name="Ellipse 61">
              <a:extLst>
                <a:ext uri="{FF2B5EF4-FFF2-40B4-BE49-F238E27FC236}">
                  <a16:creationId xmlns:a16="http://schemas.microsoft.com/office/drawing/2014/main" id="{5ADD3BA8-8798-4D4C-A2A5-3280FEB12D9E}"/>
                </a:ext>
              </a:extLst>
            </p:cNvPr>
            <p:cNvSpPr/>
            <p:nvPr/>
          </p:nvSpPr>
          <p:spPr>
            <a:xfrm>
              <a:off x="634365" y="623570"/>
              <a:ext cx="76200" cy="75565"/>
            </a:xfrm>
            <a:prstGeom prst="ellipse">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71" name="Gruppieren 70">
            <a:extLst>
              <a:ext uri="{FF2B5EF4-FFF2-40B4-BE49-F238E27FC236}">
                <a16:creationId xmlns:a16="http://schemas.microsoft.com/office/drawing/2014/main" id="{2A16485D-6B06-4B9D-9D23-12A6650D9DFA}"/>
              </a:ext>
            </a:extLst>
          </p:cNvPr>
          <p:cNvGrpSpPr/>
          <p:nvPr/>
        </p:nvGrpSpPr>
        <p:grpSpPr>
          <a:xfrm>
            <a:off x="8782336" y="3846838"/>
            <a:ext cx="445770" cy="369332"/>
            <a:chOff x="10698481" y="2537460"/>
            <a:chExt cx="445770" cy="369332"/>
          </a:xfrm>
        </p:grpSpPr>
        <p:sp>
          <p:nvSpPr>
            <p:cNvPr id="2" name="Textfeld 1">
              <a:extLst>
                <a:ext uri="{FF2B5EF4-FFF2-40B4-BE49-F238E27FC236}">
                  <a16:creationId xmlns:a16="http://schemas.microsoft.com/office/drawing/2014/main" id="{AFC59A8A-9734-40FB-BE27-0FC83D827CC1}"/>
                </a:ext>
              </a:extLst>
            </p:cNvPr>
            <p:cNvSpPr txBox="1"/>
            <p:nvPr/>
          </p:nvSpPr>
          <p:spPr>
            <a:xfrm>
              <a:off x="10698481" y="2537460"/>
              <a:ext cx="445770" cy="369332"/>
            </a:xfrm>
            <a:prstGeom prst="rect">
              <a:avLst/>
            </a:prstGeom>
            <a:noFill/>
          </p:spPr>
          <p:txBody>
            <a:bodyPr wrap="square" rtlCol="0">
              <a:spAutoFit/>
            </a:bodyPr>
            <a:lstStyle/>
            <a:p>
              <a:r>
                <a:rPr lang="de-DE" i="1" dirty="0"/>
                <a:t>Ne</a:t>
              </a:r>
            </a:p>
          </p:txBody>
        </p:sp>
        <p:cxnSp>
          <p:nvCxnSpPr>
            <p:cNvPr id="11" name="Gerader Verbinder 10">
              <a:extLst>
                <a:ext uri="{FF2B5EF4-FFF2-40B4-BE49-F238E27FC236}">
                  <a16:creationId xmlns:a16="http://schemas.microsoft.com/office/drawing/2014/main" id="{D1DB3059-1971-4F07-9D86-2632DAC9ABE2}"/>
                </a:ext>
              </a:extLst>
            </p:cNvPr>
            <p:cNvCxnSpPr/>
            <p:nvPr/>
          </p:nvCxnSpPr>
          <p:spPr>
            <a:xfrm>
              <a:off x="11067727" y="2617470"/>
              <a:ext cx="0" cy="194310"/>
            </a:xfrm>
            <a:prstGeom prst="line">
              <a:avLst/>
            </a:prstGeom>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663C34BF-B2DD-435A-B10B-3F817776139F}"/>
                </a:ext>
              </a:extLst>
            </p:cNvPr>
            <p:cNvCxnSpPr/>
            <p:nvPr/>
          </p:nvCxnSpPr>
          <p:spPr>
            <a:xfrm>
              <a:off x="10756577" y="2617470"/>
              <a:ext cx="0" cy="194310"/>
            </a:xfrm>
            <a:prstGeom prst="line">
              <a:avLst/>
            </a:prstGeom>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AA72DC2B-2558-4377-A535-8E72D1F9501D}"/>
                </a:ext>
              </a:extLst>
            </p:cNvPr>
            <p:cNvCxnSpPr>
              <a:cxnSpLocks/>
            </p:cNvCxnSpPr>
            <p:nvPr/>
          </p:nvCxnSpPr>
          <p:spPr>
            <a:xfrm>
              <a:off x="10810875" y="2844800"/>
              <a:ext cx="212725" cy="0"/>
            </a:xfrm>
            <a:prstGeom prst="line">
              <a:avLst/>
            </a:prstGeom>
          </p:spPr>
          <p:style>
            <a:lnRef idx="1">
              <a:schemeClr val="dk1"/>
            </a:lnRef>
            <a:fillRef idx="0">
              <a:schemeClr val="dk1"/>
            </a:fillRef>
            <a:effectRef idx="0">
              <a:schemeClr val="dk1"/>
            </a:effectRef>
            <a:fontRef idx="minor">
              <a:schemeClr val="tx1"/>
            </a:fontRef>
          </p:style>
        </p:cxnSp>
        <p:cxnSp>
          <p:nvCxnSpPr>
            <p:cNvPr id="68" name="Gerader Verbinder 67">
              <a:extLst>
                <a:ext uri="{FF2B5EF4-FFF2-40B4-BE49-F238E27FC236}">
                  <a16:creationId xmlns:a16="http://schemas.microsoft.com/office/drawing/2014/main" id="{E4D21D31-CAFD-42FA-B393-5104F80B117B}"/>
                </a:ext>
              </a:extLst>
            </p:cNvPr>
            <p:cNvCxnSpPr>
              <a:cxnSpLocks/>
            </p:cNvCxnSpPr>
            <p:nvPr/>
          </p:nvCxnSpPr>
          <p:spPr>
            <a:xfrm>
              <a:off x="10810875" y="2587625"/>
              <a:ext cx="212725" cy="0"/>
            </a:xfrm>
            <a:prstGeom prst="line">
              <a:avLst/>
            </a:prstGeom>
          </p:spPr>
          <p:style>
            <a:lnRef idx="1">
              <a:schemeClr val="dk1"/>
            </a:lnRef>
            <a:fillRef idx="0">
              <a:schemeClr val="dk1"/>
            </a:fillRef>
            <a:effectRef idx="0">
              <a:schemeClr val="dk1"/>
            </a:effectRef>
            <a:fontRef idx="minor">
              <a:schemeClr val="tx1"/>
            </a:fontRef>
          </p:style>
        </p:cxnSp>
      </p:grpSp>
      <p:grpSp>
        <p:nvGrpSpPr>
          <p:cNvPr id="72" name="Gruppieren 71">
            <a:extLst>
              <a:ext uri="{FF2B5EF4-FFF2-40B4-BE49-F238E27FC236}">
                <a16:creationId xmlns:a16="http://schemas.microsoft.com/office/drawing/2014/main" id="{D26055A3-AF7E-475B-B122-408B413D2E6D}"/>
              </a:ext>
            </a:extLst>
          </p:cNvPr>
          <p:cNvGrpSpPr/>
          <p:nvPr/>
        </p:nvGrpSpPr>
        <p:grpSpPr>
          <a:xfrm>
            <a:off x="6585530" y="3814625"/>
            <a:ext cx="563725" cy="721086"/>
            <a:chOff x="10698481" y="2537460"/>
            <a:chExt cx="445770" cy="646331"/>
          </a:xfrm>
        </p:grpSpPr>
        <p:sp>
          <p:nvSpPr>
            <p:cNvPr id="73" name="Textfeld 72">
              <a:extLst>
                <a:ext uri="{FF2B5EF4-FFF2-40B4-BE49-F238E27FC236}">
                  <a16:creationId xmlns:a16="http://schemas.microsoft.com/office/drawing/2014/main" id="{F6B9865D-E7A2-46C7-B9A0-95A5C85E265E}"/>
                </a:ext>
              </a:extLst>
            </p:cNvPr>
            <p:cNvSpPr txBox="1"/>
            <p:nvPr/>
          </p:nvSpPr>
          <p:spPr>
            <a:xfrm>
              <a:off x="10698481" y="2537460"/>
              <a:ext cx="445770" cy="646331"/>
            </a:xfrm>
            <a:prstGeom prst="rect">
              <a:avLst/>
            </a:prstGeom>
            <a:noFill/>
          </p:spPr>
          <p:txBody>
            <a:bodyPr wrap="square" rtlCol="0">
              <a:spAutoFit/>
            </a:bodyPr>
            <a:lstStyle/>
            <a:p>
              <a:r>
                <a:rPr lang="de-DE" i="1" dirty="0"/>
                <a:t>Mg</a:t>
              </a:r>
            </a:p>
          </p:txBody>
        </p:sp>
        <p:cxnSp>
          <p:nvCxnSpPr>
            <p:cNvPr id="74" name="Gerader Verbinder 73">
              <a:extLst>
                <a:ext uri="{FF2B5EF4-FFF2-40B4-BE49-F238E27FC236}">
                  <a16:creationId xmlns:a16="http://schemas.microsoft.com/office/drawing/2014/main" id="{5903AAA3-ED2B-4D01-9629-8D80EC148566}"/>
                </a:ext>
              </a:extLst>
            </p:cNvPr>
            <p:cNvCxnSpPr/>
            <p:nvPr/>
          </p:nvCxnSpPr>
          <p:spPr>
            <a:xfrm>
              <a:off x="11067727" y="2617470"/>
              <a:ext cx="0" cy="194310"/>
            </a:xfrm>
            <a:prstGeom prst="line">
              <a:avLst/>
            </a:prstGeom>
          </p:spPr>
          <p:style>
            <a:lnRef idx="1">
              <a:schemeClr val="dk1"/>
            </a:lnRef>
            <a:fillRef idx="0">
              <a:schemeClr val="dk1"/>
            </a:fillRef>
            <a:effectRef idx="0">
              <a:schemeClr val="dk1"/>
            </a:effectRef>
            <a:fontRef idx="minor">
              <a:schemeClr val="tx1"/>
            </a:fontRef>
          </p:style>
        </p:cxnSp>
        <p:cxnSp>
          <p:nvCxnSpPr>
            <p:cNvPr id="75" name="Gerader Verbinder 74">
              <a:extLst>
                <a:ext uri="{FF2B5EF4-FFF2-40B4-BE49-F238E27FC236}">
                  <a16:creationId xmlns:a16="http://schemas.microsoft.com/office/drawing/2014/main" id="{10C3D298-99CC-4894-A8A8-C57E6441AA72}"/>
                </a:ext>
              </a:extLst>
            </p:cNvPr>
            <p:cNvCxnSpPr/>
            <p:nvPr/>
          </p:nvCxnSpPr>
          <p:spPr>
            <a:xfrm>
              <a:off x="10756577" y="2617470"/>
              <a:ext cx="0" cy="194310"/>
            </a:xfrm>
            <a:prstGeom prst="line">
              <a:avLst/>
            </a:prstGeom>
          </p:spPr>
          <p:style>
            <a:lnRef idx="1">
              <a:schemeClr val="dk1"/>
            </a:lnRef>
            <a:fillRef idx="0">
              <a:schemeClr val="dk1"/>
            </a:fillRef>
            <a:effectRef idx="0">
              <a:schemeClr val="dk1"/>
            </a:effectRef>
            <a:fontRef idx="minor">
              <a:schemeClr val="tx1"/>
            </a:fontRef>
          </p:style>
        </p:cxnSp>
        <p:cxnSp>
          <p:nvCxnSpPr>
            <p:cNvPr id="76" name="Gerader Verbinder 75">
              <a:extLst>
                <a:ext uri="{FF2B5EF4-FFF2-40B4-BE49-F238E27FC236}">
                  <a16:creationId xmlns:a16="http://schemas.microsoft.com/office/drawing/2014/main" id="{68480791-8CCE-440B-B30D-8BDD72749E24}"/>
                </a:ext>
              </a:extLst>
            </p:cNvPr>
            <p:cNvCxnSpPr>
              <a:cxnSpLocks/>
            </p:cNvCxnSpPr>
            <p:nvPr/>
          </p:nvCxnSpPr>
          <p:spPr>
            <a:xfrm>
              <a:off x="10810875" y="2844800"/>
              <a:ext cx="212725" cy="0"/>
            </a:xfrm>
            <a:prstGeom prst="line">
              <a:avLst/>
            </a:prstGeom>
          </p:spPr>
          <p:style>
            <a:lnRef idx="1">
              <a:schemeClr val="dk1"/>
            </a:lnRef>
            <a:fillRef idx="0">
              <a:schemeClr val="dk1"/>
            </a:fillRef>
            <a:effectRef idx="0">
              <a:schemeClr val="dk1"/>
            </a:effectRef>
            <a:fontRef idx="minor">
              <a:schemeClr val="tx1"/>
            </a:fontRef>
          </p:style>
        </p:cxnSp>
        <p:cxnSp>
          <p:nvCxnSpPr>
            <p:cNvPr id="77" name="Gerader Verbinder 76">
              <a:extLst>
                <a:ext uri="{FF2B5EF4-FFF2-40B4-BE49-F238E27FC236}">
                  <a16:creationId xmlns:a16="http://schemas.microsoft.com/office/drawing/2014/main" id="{6CC1AC7D-B8E2-452C-A14A-C52B17312E26}"/>
                </a:ext>
              </a:extLst>
            </p:cNvPr>
            <p:cNvCxnSpPr>
              <a:cxnSpLocks/>
            </p:cNvCxnSpPr>
            <p:nvPr/>
          </p:nvCxnSpPr>
          <p:spPr>
            <a:xfrm>
              <a:off x="10810875" y="2587625"/>
              <a:ext cx="212725"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8677255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272999" cy="4706649"/>
          </a:xfrm>
        </p:spPr>
        <p:txBody>
          <a:bodyPr>
            <a:normAutofit lnSpcReduction="10000"/>
          </a:bodyPr>
          <a:lstStyle/>
          <a:p>
            <a:pPr marL="0" indent="0" algn="ctr">
              <a:buNone/>
            </a:pPr>
            <a:r>
              <a:rPr lang="de-DE" sz="2000" b="1" dirty="0">
                <a:latin typeface="+mn-lt"/>
              </a:rPr>
              <a:t>Die Ionen - Eine Übung</a:t>
            </a:r>
          </a:p>
          <a:p>
            <a:pPr marL="0" indent="0">
              <a:lnSpc>
                <a:spcPct val="125000"/>
              </a:lnSpc>
              <a:spcBef>
                <a:spcPts val="600"/>
              </a:spcBef>
              <a:spcAft>
                <a:spcPts val="600"/>
              </a:spcAft>
              <a:buNone/>
            </a:pPr>
            <a:r>
              <a:rPr lang="de-DE" sz="1800" b="1" dirty="0">
                <a:latin typeface="+mn-lt"/>
              </a:rPr>
              <a:t>Lösung zu Aufgabe 1: </a:t>
            </a:r>
            <a:r>
              <a:rPr lang="de-DE" sz="1800" dirty="0">
                <a:latin typeface="+mn-lt"/>
              </a:rPr>
              <a:t>Setze die folgenden Begriffe an der richtigen Stelle im Text ein:</a:t>
            </a:r>
          </a:p>
          <a:p>
            <a:pPr marL="0" indent="0">
              <a:lnSpc>
                <a:spcPct val="125000"/>
              </a:lnSpc>
              <a:spcBef>
                <a:spcPts val="600"/>
              </a:spcBef>
              <a:spcAft>
                <a:spcPts val="600"/>
              </a:spcAft>
              <a:buNone/>
            </a:pPr>
            <a:r>
              <a:rPr lang="de-DE" sz="1800" i="1" dirty="0">
                <a:latin typeface="+mn-lt"/>
              </a:rPr>
              <a:t>abgeben oder aufnehmen </a:t>
            </a:r>
            <a:r>
              <a:rPr lang="de-DE" sz="1800" dirty="0">
                <a:latin typeface="+mn-lt"/>
              </a:rPr>
              <a:t>/ </a:t>
            </a:r>
            <a:r>
              <a:rPr lang="de-DE" sz="1800" i="1" dirty="0">
                <a:latin typeface="+mn-lt"/>
              </a:rPr>
              <a:t>aufgenommen </a:t>
            </a:r>
            <a:r>
              <a:rPr lang="de-DE" sz="1800" dirty="0">
                <a:latin typeface="+mn-lt"/>
              </a:rPr>
              <a:t>/ Anionen / </a:t>
            </a:r>
            <a:r>
              <a:rPr lang="de-DE" sz="1800" i="1" dirty="0">
                <a:latin typeface="+mn-lt"/>
              </a:rPr>
              <a:t>Argon</a:t>
            </a:r>
            <a:r>
              <a:rPr lang="de-DE" sz="1800" dirty="0">
                <a:latin typeface="+mn-lt"/>
              </a:rPr>
              <a:t> / </a:t>
            </a:r>
            <a:r>
              <a:rPr lang="de-DE" sz="1800" i="1" dirty="0">
                <a:latin typeface="+mn-lt"/>
              </a:rPr>
              <a:t>Chlorid-Ion</a:t>
            </a:r>
            <a:r>
              <a:rPr lang="de-DE" sz="1800" dirty="0">
                <a:latin typeface="+mn-lt"/>
              </a:rPr>
              <a:t> / </a:t>
            </a:r>
            <a:r>
              <a:rPr lang="de-DE" sz="1800" i="1" dirty="0">
                <a:latin typeface="+mn-lt"/>
              </a:rPr>
              <a:t>Edelgaskonfiguration</a:t>
            </a:r>
            <a:r>
              <a:rPr lang="de-DE" sz="1800" dirty="0">
                <a:latin typeface="+mn-lt"/>
              </a:rPr>
              <a:t> / </a:t>
            </a:r>
            <a:r>
              <a:rPr lang="de-DE" sz="1800" i="1" dirty="0">
                <a:latin typeface="+mn-lt"/>
              </a:rPr>
              <a:t>Elektron</a:t>
            </a:r>
            <a:r>
              <a:rPr lang="de-DE" sz="1800" dirty="0">
                <a:latin typeface="+mn-lt"/>
              </a:rPr>
              <a:t> / </a:t>
            </a:r>
            <a:r>
              <a:rPr lang="de-DE" sz="1800" i="1" dirty="0">
                <a:latin typeface="+mn-lt"/>
              </a:rPr>
              <a:t>Ion </a:t>
            </a:r>
            <a:r>
              <a:rPr lang="de-DE" sz="1800" dirty="0">
                <a:latin typeface="+mn-lt"/>
              </a:rPr>
              <a:t>/ </a:t>
            </a:r>
            <a:r>
              <a:rPr lang="de-DE" sz="1800" i="1" dirty="0">
                <a:latin typeface="+mn-lt"/>
              </a:rPr>
              <a:t>Kationen </a:t>
            </a:r>
            <a:r>
              <a:rPr lang="de-DE" sz="1800" dirty="0">
                <a:latin typeface="+mn-lt"/>
              </a:rPr>
              <a:t>/ negativ / </a:t>
            </a:r>
            <a:r>
              <a:rPr lang="de-DE" sz="1800" i="1" dirty="0">
                <a:latin typeface="+mn-lt"/>
              </a:rPr>
              <a:t>positiv </a:t>
            </a:r>
            <a:r>
              <a:rPr lang="de-DE" sz="1800" dirty="0">
                <a:latin typeface="+mn-lt"/>
              </a:rPr>
              <a:t>/ </a:t>
            </a:r>
            <a:r>
              <a:rPr lang="de-DE" sz="1800" i="1" dirty="0">
                <a:latin typeface="+mn-lt"/>
              </a:rPr>
              <a:t>sehr stabiler </a:t>
            </a:r>
            <a:r>
              <a:rPr lang="de-DE" sz="1800" dirty="0">
                <a:latin typeface="+mn-lt"/>
              </a:rPr>
              <a:t>/ </a:t>
            </a:r>
            <a:r>
              <a:rPr lang="de-DE" sz="1800" i="1" dirty="0">
                <a:latin typeface="+mn-lt"/>
              </a:rPr>
              <a:t>sieben</a:t>
            </a:r>
            <a:r>
              <a:rPr lang="de-DE" sz="1800" dirty="0">
                <a:latin typeface="+mn-lt"/>
              </a:rPr>
              <a:t> / </a:t>
            </a:r>
            <a:r>
              <a:rPr lang="de-DE" sz="1800" i="1" dirty="0">
                <a:latin typeface="+mn-lt"/>
              </a:rPr>
              <a:t>drei</a:t>
            </a:r>
          </a:p>
          <a:p>
            <a:pPr marL="0" indent="0">
              <a:lnSpc>
                <a:spcPct val="125000"/>
              </a:lnSpc>
              <a:spcBef>
                <a:spcPts val="600"/>
              </a:spcBef>
              <a:spcAft>
                <a:spcPts val="600"/>
              </a:spcAft>
              <a:buNone/>
            </a:pPr>
            <a:r>
              <a:rPr lang="de-DE" sz="1800" dirty="0">
                <a:latin typeface="+mn-lt"/>
              </a:rPr>
              <a:t>Die Teilchen der meisten chemischen Elemente (außer die Edelgase) streben die so genannte </a:t>
            </a:r>
            <a:r>
              <a:rPr lang="de-DE" sz="1800" i="1" u="sng" dirty="0">
                <a:latin typeface="+mn-lt"/>
              </a:rPr>
              <a:t>Edelgaskonfiguration</a:t>
            </a:r>
            <a:r>
              <a:rPr lang="de-DE" sz="1800" dirty="0">
                <a:latin typeface="+mn-lt"/>
              </a:rPr>
              <a:t> an. Das ist ein </a:t>
            </a:r>
            <a:r>
              <a:rPr lang="de-DE" sz="1800" i="1" u="sng" dirty="0">
                <a:latin typeface="+mn-lt"/>
              </a:rPr>
              <a:t>sehr stabiler</a:t>
            </a:r>
            <a:r>
              <a:rPr lang="de-DE" sz="1800" dirty="0">
                <a:latin typeface="+mn-lt"/>
              </a:rPr>
              <a:t> Zustand. Die äußere Elektronenschale ist hierbei vollständig mit Elektronen besetzt. Um diesen Zustand zu erreichen, müssen die Elemente Elektronen </a:t>
            </a:r>
            <a:r>
              <a:rPr lang="de-DE" sz="1800" i="1" u="sng" dirty="0">
                <a:latin typeface="+mn-lt"/>
              </a:rPr>
              <a:t>abgeben oder aufnehmen. </a:t>
            </a:r>
          </a:p>
          <a:p>
            <a:pPr marL="0" indent="0">
              <a:lnSpc>
                <a:spcPct val="125000"/>
              </a:lnSpc>
              <a:spcBef>
                <a:spcPts val="600"/>
              </a:spcBef>
              <a:spcAft>
                <a:spcPts val="600"/>
              </a:spcAft>
              <a:buNone/>
            </a:pPr>
            <a:r>
              <a:rPr lang="de-DE" sz="1800" dirty="0">
                <a:latin typeface="+mn-lt"/>
              </a:rPr>
              <a:t>Sie werden dadurch zum </a:t>
            </a:r>
            <a:r>
              <a:rPr lang="de-DE" sz="1800" i="1" u="sng" dirty="0">
                <a:latin typeface="+mn-lt"/>
              </a:rPr>
              <a:t>Ion</a:t>
            </a:r>
            <a:r>
              <a:rPr lang="de-DE" sz="1800" dirty="0">
                <a:latin typeface="+mn-lt"/>
              </a:rPr>
              <a:t>.</a:t>
            </a:r>
          </a:p>
          <a:p>
            <a:pPr marL="0" indent="0">
              <a:lnSpc>
                <a:spcPct val="125000"/>
              </a:lnSpc>
              <a:spcBef>
                <a:spcPts val="600"/>
              </a:spcBef>
              <a:spcAft>
                <a:spcPts val="600"/>
              </a:spcAft>
              <a:buNone/>
            </a:pPr>
            <a:r>
              <a:rPr lang="de-DE" sz="1800" dirty="0">
                <a:latin typeface="+mn-lt"/>
              </a:rPr>
              <a:t>Ob Elektronen abgegeben oder aufgenommen werden, hängt von der Stellung im PSE ab. Es gilt, dass so wenige Elektronen wie möglich wandern. Die Anzahl an Elektronen des im PSE am nächsten stehenden Edelgases soll erreicht werden.</a:t>
            </a:r>
          </a:p>
          <a:p>
            <a:pPr marL="0" indent="0">
              <a:lnSpc>
                <a:spcPct val="12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203</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9F0D8F41-F6AC-45EA-8773-6C6A41C862D6}"/>
              </a:ext>
            </a:extLst>
          </p:cNvPr>
          <p:cNvPicPr>
            <a:picLocks noChangeAspect="1"/>
          </p:cNvPicPr>
          <p:nvPr/>
        </p:nvPicPr>
        <p:blipFill>
          <a:blip r:embed="rId4"/>
          <a:stretch>
            <a:fillRect/>
          </a:stretch>
        </p:blipFill>
        <p:spPr>
          <a:xfrm>
            <a:off x="11261350" y="5434481"/>
            <a:ext cx="493819" cy="554784"/>
          </a:xfrm>
          <a:prstGeom prst="rect">
            <a:avLst/>
          </a:prstGeom>
        </p:spPr>
      </p:pic>
    </p:spTree>
    <p:extLst>
      <p:ext uri="{BB962C8B-B14F-4D97-AF65-F5344CB8AC3E}">
        <p14:creationId xmlns:p14="http://schemas.microsoft.com/office/powerpoint/2010/main" val="377193726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25000"/>
              </a:lnSpc>
              <a:spcBef>
                <a:spcPts val="600"/>
              </a:spcBef>
              <a:spcAft>
                <a:spcPts val="600"/>
              </a:spcAft>
              <a:buNone/>
            </a:pPr>
            <a:r>
              <a:rPr lang="de-DE" sz="1800" b="1" dirty="0">
                <a:latin typeface="+mn-lt"/>
              </a:rPr>
              <a:t>Lösung zu Aufgabe 1: </a:t>
            </a:r>
          </a:p>
          <a:p>
            <a:pPr marL="0" indent="0">
              <a:lnSpc>
                <a:spcPct val="125000"/>
              </a:lnSpc>
              <a:spcBef>
                <a:spcPts val="600"/>
              </a:spcBef>
              <a:spcAft>
                <a:spcPts val="600"/>
              </a:spcAft>
              <a:buNone/>
            </a:pPr>
            <a:r>
              <a:rPr lang="de-DE" sz="1800" dirty="0">
                <a:latin typeface="+mn-lt"/>
              </a:rPr>
              <a:t>Die Elemente der ersten Hauptgruppe, z</a:t>
            </a:r>
            <a:r>
              <a:rPr lang="de-DE" sz="1800" dirty="0" smtClean="0">
                <a:latin typeface="+mn-lt"/>
              </a:rPr>
              <a:t>. B</a:t>
            </a:r>
            <a:r>
              <a:rPr lang="de-DE" sz="1800" dirty="0">
                <a:latin typeface="+mn-lt"/>
              </a:rPr>
              <a:t>. das Element Natrium, streben die gleiche Anzahl an Elektronen an wie das vor ihnen stehende Edelgas (hier: Neon). Hierzu müssen sie ein </a:t>
            </a:r>
            <a:r>
              <a:rPr lang="de-DE" sz="1800" i="1" u="sng" dirty="0">
                <a:latin typeface="+mn-lt"/>
              </a:rPr>
              <a:t>Elektron</a:t>
            </a:r>
            <a:r>
              <a:rPr lang="de-DE" sz="1800" dirty="0">
                <a:latin typeface="+mn-lt"/>
              </a:rPr>
              <a:t> abgeben. Für das Element Chlor ist der edelgasähnliche Zustand am schnellsten zu erreichen, wenn ein Elektron </a:t>
            </a:r>
            <a:r>
              <a:rPr lang="de-DE" sz="1800" i="1" u="sng" dirty="0">
                <a:latin typeface="+mn-lt"/>
              </a:rPr>
              <a:t>aufgenommen</a:t>
            </a:r>
            <a:r>
              <a:rPr lang="de-DE" sz="1800" dirty="0">
                <a:latin typeface="+mn-lt"/>
              </a:rPr>
              <a:t> wird. Es besitzt dann die gleiche Anzahl Elektronen wie das Edelgas </a:t>
            </a:r>
            <a:r>
              <a:rPr lang="de-DE" sz="1800" i="1" u="sng" dirty="0">
                <a:latin typeface="+mn-lt"/>
              </a:rPr>
              <a:t>Argon</a:t>
            </a:r>
            <a:r>
              <a:rPr lang="de-DE" sz="1800" dirty="0">
                <a:latin typeface="+mn-lt"/>
              </a:rPr>
              <a:t>. Aus dem Natrium-Atom ist ein Natrium-Ion geworden und aus dem Chlor-Atom ein </a:t>
            </a:r>
            <a:r>
              <a:rPr lang="de-DE" sz="1800" i="1" u="sng" dirty="0">
                <a:latin typeface="+mn-lt"/>
              </a:rPr>
              <a:t>Chlorid-Ion</a:t>
            </a:r>
            <a:r>
              <a:rPr lang="de-DE" sz="1800" dirty="0">
                <a:latin typeface="+mn-lt"/>
              </a:rPr>
              <a:t>.</a:t>
            </a:r>
          </a:p>
          <a:p>
            <a:pPr marL="0" indent="0">
              <a:lnSpc>
                <a:spcPct val="125000"/>
              </a:lnSpc>
              <a:spcBef>
                <a:spcPts val="600"/>
              </a:spcBef>
              <a:spcAft>
                <a:spcPts val="600"/>
              </a:spcAft>
              <a:buNone/>
            </a:pPr>
            <a:r>
              <a:rPr lang="de-DE" sz="1800" dirty="0">
                <a:latin typeface="+mn-lt"/>
              </a:rPr>
              <a:t>Atome mit ein bis </a:t>
            </a:r>
            <a:r>
              <a:rPr lang="de-DE" sz="1800" i="1" u="sng" dirty="0">
                <a:latin typeface="+mn-lt"/>
              </a:rPr>
              <a:t>drei</a:t>
            </a:r>
            <a:r>
              <a:rPr lang="de-DE" sz="1800" dirty="0">
                <a:latin typeface="+mn-lt"/>
              </a:rPr>
              <a:t> Außenelektronen können Elektronen abgeben. Dabei entstehen </a:t>
            </a:r>
            <a:r>
              <a:rPr lang="de-DE" sz="1800" i="1" u="sng" dirty="0">
                <a:latin typeface="+mn-lt"/>
              </a:rPr>
              <a:t>positiv</a:t>
            </a:r>
            <a:r>
              <a:rPr lang="de-DE" sz="1800" dirty="0">
                <a:latin typeface="+mn-lt"/>
              </a:rPr>
              <a:t> geladene Ionen. Solche Ionen heißen </a:t>
            </a:r>
            <a:r>
              <a:rPr lang="de-DE" sz="1800" i="1" u="sng" dirty="0">
                <a:latin typeface="+mn-lt"/>
              </a:rPr>
              <a:t>Kationen</a:t>
            </a:r>
            <a:r>
              <a:rPr lang="de-DE" sz="1800" dirty="0">
                <a:latin typeface="+mn-lt"/>
              </a:rPr>
              <a:t>. Atome mit fünf bis </a:t>
            </a:r>
            <a:r>
              <a:rPr lang="de-DE" sz="1800" i="1" u="sng" dirty="0">
                <a:latin typeface="+mn-lt"/>
              </a:rPr>
              <a:t>sieben</a:t>
            </a:r>
            <a:r>
              <a:rPr lang="de-DE" sz="1800" dirty="0">
                <a:latin typeface="+mn-lt"/>
              </a:rPr>
              <a:t> Außenelektronen können Elektronen aufnehmen. Dabei entstehen </a:t>
            </a:r>
            <a:r>
              <a:rPr lang="de-DE" sz="1800" i="1" u="sng" dirty="0">
                <a:latin typeface="+mn-lt"/>
              </a:rPr>
              <a:t>negativ</a:t>
            </a:r>
            <a:r>
              <a:rPr lang="de-DE" sz="1800" i="1" dirty="0">
                <a:latin typeface="+mn-lt"/>
              </a:rPr>
              <a:t> </a:t>
            </a:r>
            <a:r>
              <a:rPr lang="de-DE" sz="1800" dirty="0">
                <a:latin typeface="+mn-lt"/>
              </a:rPr>
              <a:t>geladene Ionen. Solche Ionen heißen </a:t>
            </a:r>
            <a:r>
              <a:rPr lang="de-DE" sz="1800" i="1" u="sng" dirty="0">
                <a:latin typeface="+mn-lt"/>
              </a:rPr>
              <a:t>Anionen</a:t>
            </a:r>
            <a:r>
              <a:rPr lang="de-DE" sz="1800" dirty="0">
                <a:latin typeface="+mn-lt"/>
              </a:rPr>
              <a:t>. </a:t>
            </a:r>
          </a:p>
          <a:p>
            <a:pPr marL="0" indent="0">
              <a:lnSpc>
                <a:spcPct val="120000"/>
              </a:lnSpc>
              <a:spcBef>
                <a:spcPts val="600"/>
              </a:spcBef>
              <a:spcAft>
                <a:spcPts val="600"/>
              </a:spcAft>
              <a:buNone/>
            </a:pPr>
            <a:endParaRPr lang="de-DE" sz="21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204</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8396C19A-042F-4AD6-9A83-935C221CC175}"/>
              </a:ext>
            </a:extLst>
          </p:cNvPr>
          <p:cNvPicPr>
            <a:picLocks noChangeAspect="1"/>
          </p:cNvPicPr>
          <p:nvPr/>
        </p:nvPicPr>
        <p:blipFill>
          <a:blip r:embed="rId4"/>
          <a:stretch>
            <a:fillRect/>
          </a:stretch>
        </p:blipFill>
        <p:spPr>
          <a:xfrm>
            <a:off x="11215296" y="5466204"/>
            <a:ext cx="493819" cy="554784"/>
          </a:xfrm>
          <a:prstGeom prst="rect">
            <a:avLst/>
          </a:prstGeom>
        </p:spPr>
      </p:pic>
    </p:spTree>
    <p:extLst>
      <p:ext uri="{BB962C8B-B14F-4D97-AF65-F5344CB8AC3E}">
        <p14:creationId xmlns:p14="http://schemas.microsoft.com/office/powerpoint/2010/main" val="23983339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2000" b="1" dirty="0">
                <a:latin typeface="+mn-lt"/>
              </a:rPr>
              <a:t>Lösung zu Aufgabe 2: </a:t>
            </a:r>
          </a:p>
          <a:p>
            <a:pPr marL="0" indent="0">
              <a:lnSpc>
                <a:spcPct val="100000"/>
              </a:lnSpc>
              <a:spcBef>
                <a:spcPts val="600"/>
              </a:spcBef>
              <a:spcAft>
                <a:spcPts val="600"/>
              </a:spcAft>
              <a:buNone/>
            </a:pPr>
            <a:r>
              <a:rPr lang="de-DE" sz="2000" dirty="0">
                <a:latin typeface="+mn-lt"/>
              </a:rPr>
              <a:t>Die Abbildung soll exemplarisch die Bildung eines Natrium-Ions im Schalenmodell zeigen. Ergänze die Verteilung der Elektronen und gib die Anzahl der Elektronen und Protonen an.</a:t>
            </a:r>
          </a:p>
          <a:p>
            <a:pPr marL="0" indent="0">
              <a:lnSpc>
                <a:spcPct val="10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205</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1" name="Grafik 10">
            <a:extLst>
              <a:ext uri="{FF2B5EF4-FFF2-40B4-BE49-F238E27FC236}">
                <a16:creationId xmlns:a16="http://schemas.microsoft.com/office/drawing/2014/main" id="{FDFF1618-32E9-4C12-BCB6-796DE0BA7A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929" y="2937036"/>
            <a:ext cx="10426272" cy="2384806"/>
          </a:xfrm>
          <a:prstGeom prst="rect">
            <a:avLst/>
          </a:prstGeom>
        </p:spPr>
      </p:pic>
      <p:pic>
        <p:nvPicPr>
          <p:cNvPr id="12" name="Grafik 11">
            <a:hlinkClick r:id="rId4" action="ppaction://hlinksldjump"/>
            <a:extLst>
              <a:ext uri="{FF2B5EF4-FFF2-40B4-BE49-F238E27FC236}">
                <a16:creationId xmlns:a16="http://schemas.microsoft.com/office/drawing/2014/main" id="{1D488320-00D7-4AEC-9204-2E093CD05B8F}"/>
              </a:ext>
            </a:extLst>
          </p:cNvPr>
          <p:cNvPicPr>
            <a:picLocks noChangeAspect="1"/>
          </p:cNvPicPr>
          <p:nvPr/>
        </p:nvPicPr>
        <p:blipFill>
          <a:blip r:embed="rId5"/>
          <a:stretch>
            <a:fillRect/>
          </a:stretch>
        </p:blipFill>
        <p:spPr>
          <a:xfrm>
            <a:off x="11170291" y="5472010"/>
            <a:ext cx="493819" cy="554784"/>
          </a:xfrm>
          <a:prstGeom prst="rect">
            <a:avLst/>
          </a:prstGeom>
        </p:spPr>
      </p:pic>
      <p:sp>
        <p:nvSpPr>
          <p:cNvPr id="9" name="Textfeld 8"/>
          <p:cNvSpPr txBox="1"/>
          <p:nvPr/>
        </p:nvSpPr>
        <p:spPr>
          <a:xfrm>
            <a:off x="2441448" y="5321842"/>
            <a:ext cx="3108960" cy="646331"/>
          </a:xfrm>
          <a:prstGeom prst="rect">
            <a:avLst/>
          </a:prstGeom>
          <a:noFill/>
        </p:spPr>
        <p:txBody>
          <a:bodyPr wrap="square" rtlCol="0">
            <a:spAutoFit/>
          </a:bodyPr>
          <a:lstStyle/>
          <a:p>
            <a:r>
              <a:rPr lang="de-DE" dirty="0" smtClean="0"/>
              <a:t>Anzahl der Elektronen: </a:t>
            </a:r>
            <a:r>
              <a:rPr lang="de-DE" dirty="0" err="1" smtClean="0"/>
              <a:t>11e</a:t>
            </a:r>
            <a:r>
              <a:rPr lang="de-DE" baseline="30000" dirty="0" smtClean="0"/>
              <a:t>-</a:t>
            </a:r>
          </a:p>
          <a:p>
            <a:r>
              <a:rPr lang="de-DE" dirty="0" smtClean="0"/>
              <a:t>Anzahl der Protonen: </a:t>
            </a:r>
            <a:r>
              <a:rPr lang="de-DE" dirty="0" err="1" smtClean="0"/>
              <a:t>11p</a:t>
            </a:r>
            <a:r>
              <a:rPr lang="de-DE" baseline="30000" dirty="0" smtClean="0"/>
              <a:t>+</a:t>
            </a:r>
            <a:endParaRPr lang="de-DE" baseline="30000" dirty="0"/>
          </a:p>
        </p:txBody>
      </p:sp>
      <p:sp>
        <p:nvSpPr>
          <p:cNvPr id="13" name="Textfeld 12"/>
          <p:cNvSpPr txBox="1"/>
          <p:nvPr/>
        </p:nvSpPr>
        <p:spPr>
          <a:xfrm>
            <a:off x="7165848" y="5318794"/>
            <a:ext cx="3108960" cy="646331"/>
          </a:xfrm>
          <a:prstGeom prst="rect">
            <a:avLst/>
          </a:prstGeom>
          <a:noFill/>
        </p:spPr>
        <p:txBody>
          <a:bodyPr wrap="square" rtlCol="0">
            <a:spAutoFit/>
          </a:bodyPr>
          <a:lstStyle/>
          <a:p>
            <a:r>
              <a:rPr lang="de-DE" dirty="0" smtClean="0"/>
              <a:t>Anzahl der Elektronen: </a:t>
            </a:r>
            <a:r>
              <a:rPr lang="de-DE" dirty="0" err="1" smtClean="0"/>
              <a:t>10e</a:t>
            </a:r>
            <a:r>
              <a:rPr lang="de-DE" baseline="30000" dirty="0" smtClean="0"/>
              <a:t>-</a:t>
            </a:r>
          </a:p>
          <a:p>
            <a:r>
              <a:rPr lang="de-DE" dirty="0" smtClean="0"/>
              <a:t>Anzahl der Protonen: </a:t>
            </a:r>
            <a:r>
              <a:rPr lang="de-DE" dirty="0" err="1" smtClean="0"/>
              <a:t>11p</a:t>
            </a:r>
            <a:r>
              <a:rPr lang="de-DE" baseline="30000" dirty="0" smtClean="0"/>
              <a:t>+</a:t>
            </a:r>
            <a:endParaRPr lang="de-DE" baseline="30000" dirty="0"/>
          </a:p>
        </p:txBody>
      </p:sp>
    </p:spTree>
    <p:extLst>
      <p:ext uri="{BB962C8B-B14F-4D97-AF65-F5344CB8AC3E}">
        <p14:creationId xmlns:p14="http://schemas.microsoft.com/office/powerpoint/2010/main" val="104617162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le 24">
            <a:extLst>
              <a:ext uri="{FF2B5EF4-FFF2-40B4-BE49-F238E27FC236}">
                <a16:creationId xmlns:a16="http://schemas.microsoft.com/office/drawing/2014/main" id="{48016A5A-D095-444E-B8A5-2711D5C28856}"/>
              </a:ext>
            </a:extLst>
          </p:cNvPr>
          <p:cNvGraphicFramePr>
            <a:graphicFrameLocks noGrp="1"/>
          </p:cNvGraphicFramePr>
          <p:nvPr>
            <p:ph idx="1"/>
            <p:extLst>
              <p:ext uri="{D42A27DB-BD31-4B8C-83A1-F6EECF244321}">
                <p14:modId xmlns:p14="http://schemas.microsoft.com/office/powerpoint/2010/main" val="4034196809"/>
              </p:ext>
            </p:extLst>
          </p:nvPr>
        </p:nvGraphicFramePr>
        <p:xfrm>
          <a:off x="1075944" y="1869118"/>
          <a:ext cx="10116312" cy="4164794"/>
        </p:xfrm>
        <a:graphic>
          <a:graphicData uri="http://schemas.openxmlformats.org/drawingml/2006/table">
            <a:tbl>
              <a:tblPr firstRow="1" bandRow="1">
                <a:tableStyleId>{21E4AEA4-8DFA-4A89-87EB-49C32662AFE0}</a:tableStyleId>
              </a:tblPr>
              <a:tblGrid>
                <a:gridCol w="1923288">
                  <a:extLst>
                    <a:ext uri="{9D8B030D-6E8A-4147-A177-3AD203B41FA5}">
                      <a16:colId xmlns:a16="http://schemas.microsoft.com/office/drawing/2014/main" val="3938540332"/>
                    </a:ext>
                  </a:extLst>
                </a:gridCol>
                <a:gridCol w="1673352">
                  <a:extLst>
                    <a:ext uri="{9D8B030D-6E8A-4147-A177-3AD203B41FA5}">
                      <a16:colId xmlns:a16="http://schemas.microsoft.com/office/drawing/2014/main" val="3872205750"/>
                    </a:ext>
                  </a:extLst>
                </a:gridCol>
                <a:gridCol w="2505456">
                  <a:extLst>
                    <a:ext uri="{9D8B030D-6E8A-4147-A177-3AD203B41FA5}">
                      <a16:colId xmlns:a16="http://schemas.microsoft.com/office/drawing/2014/main" val="495018254"/>
                    </a:ext>
                  </a:extLst>
                </a:gridCol>
                <a:gridCol w="1709928">
                  <a:extLst>
                    <a:ext uri="{9D8B030D-6E8A-4147-A177-3AD203B41FA5}">
                      <a16:colId xmlns:a16="http://schemas.microsoft.com/office/drawing/2014/main" val="2346880366"/>
                    </a:ext>
                  </a:extLst>
                </a:gridCol>
                <a:gridCol w="2304288">
                  <a:extLst>
                    <a:ext uri="{9D8B030D-6E8A-4147-A177-3AD203B41FA5}">
                      <a16:colId xmlns:a16="http://schemas.microsoft.com/office/drawing/2014/main" val="1864706971"/>
                    </a:ext>
                  </a:extLst>
                </a:gridCol>
              </a:tblGrid>
              <a:tr h="550689">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Name des Elements</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Lewis-Formel</a:t>
                      </a:r>
                    </a:p>
                  </a:txBody>
                  <a:tcPr marL="68580" marR="68580" marT="0" marB="0" anchor="ctr"/>
                </a:tc>
                <a:tc>
                  <a:txBody>
                    <a:bodyPr/>
                    <a:lstStyle/>
                    <a:p>
                      <a:pPr algn="ctr">
                        <a:spcAft>
                          <a:spcPts val="0"/>
                        </a:spcAft>
                        <a:tabLst>
                          <a:tab pos="4276725" algn="l"/>
                        </a:tabLst>
                      </a:pPr>
                      <a:r>
                        <a:rPr lang="de-DE" sz="1400" b="0" dirty="0" smtClean="0">
                          <a:effectLst/>
                          <a:latin typeface="Arial" panose="020B0604020202020204" pitchFamily="34" charset="0"/>
                          <a:ea typeface="Calibri" panose="020F0502020204030204" pitchFamily="34" charset="0"/>
                          <a:cs typeface="Times New Roman" panose="02020603050405020304" pitchFamily="18" charset="0"/>
                        </a:rPr>
                        <a:t>Anzahl </a:t>
                      </a:r>
                      <a:r>
                        <a:rPr lang="de-DE" sz="1400" b="0" dirty="0">
                          <a:effectLst/>
                          <a:latin typeface="Arial" panose="020B0604020202020204" pitchFamily="34" charset="0"/>
                          <a:ea typeface="Calibri" panose="020F0502020204030204" pitchFamily="34" charset="0"/>
                          <a:cs typeface="Times New Roman" panose="02020603050405020304" pitchFamily="18" charset="0"/>
                        </a:rPr>
                        <a:t>der abgegebenen bzw. aufgenommenen Elektronen</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Das aus dem Atom entstandene Ion</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Das dem Ion entsprechende Edelgasatom</a:t>
                      </a:r>
                    </a:p>
                  </a:txBody>
                  <a:tcPr marL="68580" marR="68580" marT="0" marB="0" anchor="ctr"/>
                </a:tc>
                <a:extLst>
                  <a:ext uri="{0D108BD9-81ED-4DB2-BD59-A6C34878D82A}">
                    <a16:rowId xmlns:a16="http://schemas.microsoft.com/office/drawing/2014/main" val="721018798"/>
                  </a:ext>
                </a:extLst>
              </a:tr>
              <a:tr h="432000">
                <a:tc>
                  <a:txBody>
                    <a:bodyPr/>
                    <a:lstStyle/>
                    <a:p>
                      <a:pPr algn="ctr"/>
                      <a:r>
                        <a:rPr lang="de-DE" sz="1600" i="1" u="none" dirty="0">
                          <a:latin typeface="+mn-lt"/>
                        </a:rPr>
                        <a:t>Aluminium</a:t>
                      </a:r>
                    </a:p>
                  </a:txBody>
                  <a:tcPr anchor="ctr"/>
                </a:tc>
                <a:tc>
                  <a:txBody>
                    <a:bodyPr/>
                    <a:lstStyle/>
                    <a:p>
                      <a:pPr algn="ctr">
                        <a:lnSpc>
                          <a:spcPct val="75000"/>
                        </a:lnSpc>
                      </a:pPr>
                      <a:r>
                        <a:rPr lang="de-DE" sz="1600" dirty="0">
                          <a:effectLst/>
                          <a:latin typeface="+mn-lt"/>
                          <a:ea typeface="Calibri" panose="020F0502020204030204" pitchFamily="34" charset="0"/>
                          <a:cs typeface="Times New Roman" panose="02020603050405020304" pitchFamily="18" charset="0"/>
                        </a:rPr>
                        <a:t>∙</a:t>
                      </a:r>
                    </a:p>
                    <a:p>
                      <a:pPr algn="ctr">
                        <a:lnSpc>
                          <a:spcPct val="75000"/>
                        </a:lnSpc>
                      </a:pPr>
                      <a:r>
                        <a:rPr lang="de-DE" sz="1600" dirty="0">
                          <a:effectLst/>
                          <a:latin typeface="+mn-lt"/>
                          <a:ea typeface="Calibri" panose="020F0502020204030204" pitchFamily="34" charset="0"/>
                          <a:cs typeface="Times New Roman" panose="02020603050405020304" pitchFamily="18" charset="0"/>
                        </a:rPr>
                        <a:t>∙ Al ∙</a:t>
                      </a:r>
                      <a:endParaRPr lang="de-DE" sz="1600" dirty="0">
                        <a:latin typeface="+mn-lt"/>
                      </a:endParaRPr>
                    </a:p>
                  </a:txBody>
                  <a:tcPr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3e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abgegeben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Al</a:t>
                      </a:r>
                      <a:r>
                        <a:rPr lang="de-DE" sz="1600" baseline="30000" dirty="0">
                          <a:effectLst/>
                          <a:latin typeface="+mn-lt"/>
                          <a:ea typeface="Calibri" panose="020F0502020204030204" pitchFamily="34" charset="0"/>
                          <a:cs typeface="Times New Roman" panose="02020603050405020304" pitchFamily="18" charset="0"/>
                        </a:rPr>
                        <a:t>3+</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Neon</a:t>
                      </a:r>
                    </a:p>
                  </a:txBody>
                  <a:tcPr marL="68580" marR="68580" marT="0" marB="0" anchor="ctr"/>
                </a:tc>
                <a:extLst>
                  <a:ext uri="{0D108BD9-81ED-4DB2-BD59-A6C34878D82A}">
                    <a16:rowId xmlns:a16="http://schemas.microsoft.com/office/drawing/2014/main" val="19453773"/>
                  </a:ext>
                </a:extLst>
              </a:tr>
              <a:tr h="453600">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Beryllium</a:t>
                      </a:r>
                    </a:p>
                  </a:txBody>
                  <a:tcPr marL="68580" marR="68580" marT="0" marB="0" anchor="ctr"/>
                </a:tc>
                <a:tc>
                  <a:txBody>
                    <a:bodyPr/>
                    <a:lstStyle/>
                    <a:p>
                      <a:pPr algn="ctr">
                        <a:spcAft>
                          <a:spcPts val="0"/>
                        </a:spcAft>
                        <a:tabLst>
                          <a:tab pos="4276725" algn="l"/>
                        </a:tabLst>
                      </a:pPr>
                      <a:r>
                        <a:rPr lang="de-DE" sz="1600" i="1" dirty="0">
                          <a:effectLst/>
                          <a:latin typeface="+mn-lt"/>
                          <a:ea typeface="Calibri" panose="020F0502020204030204" pitchFamily="34" charset="0"/>
                          <a:cs typeface="Times New Roman" panose="02020603050405020304" pitchFamily="18" charset="0"/>
                        </a:rPr>
                        <a:t>∙ Be ∙</a:t>
                      </a:r>
                    </a:p>
                  </a:txBody>
                  <a:tcPr marL="68580" marR="68580" marT="0" marB="0"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2e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abgegeben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a:latin typeface="+mn-lt"/>
                        </a:rPr>
                        <a:t>Be</a:t>
                      </a:r>
                      <a:r>
                        <a:rPr lang="de-DE" sz="1600" i="1" baseline="30000" dirty="0">
                          <a:latin typeface="+mn-lt"/>
                        </a:rPr>
                        <a:t>2+</a:t>
                      </a:r>
                      <a:endParaRPr lang="de-DE" sz="1600" i="1" dirty="0">
                        <a:latin typeface="+mn-lt"/>
                      </a:endParaRPr>
                    </a:p>
                  </a:txBody>
                  <a:tcPr anchor="ctr"/>
                </a:tc>
                <a:tc>
                  <a:txBody>
                    <a:bodyPr/>
                    <a:lstStyle/>
                    <a:p>
                      <a:pPr algn="ctr"/>
                      <a:r>
                        <a:rPr lang="de-DE" sz="1600" i="1" dirty="0">
                          <a:latin typeface="+mn-lt"/>
                        </a:rPr>
                        <a:t>Helium</a:t>
                      </a:r>
                    </a:p>
                  </a:txBody>
                  <a:tcPr anchor="ctr"/>
                </a:tc>
                <a:extLst>
                  <a:ext uri="{0D108BD9-81ED-4DB2-BD59-A6C34878D82A}">
                    <a16:rowId xmlns:a16="http://schemas.microsoft.com/office/drawing/2014/main" val="3331387013"/>
                  </a:ext>
                </a:extLst>
              </a:tr>
              <a:tr h="0">
                <a:tc>
                  <a:txBody>
                    <a:bodyPr/>
                    <a:lstStyle/>
                    <a:p>
                      <a:pPr algn="ctr"/>
                      <a:r>
                        <a:rPr lang="de-DE" sz="1600" i="1" u="none" dirty="0">
                          <a:latin typeface="+mn-lt"/>
                        </a:rPr>
                        <a:t>Calcium</a:t>
                      </a:r>
                    </a:p>
                  </a:txBody>
                  <a:tcPr anchor="ctr"/>
                </a:tc>
                <a:tc>
                  <a:txBody>
                    <a:bodyPr/>
                    <a:lstStyle/>
                    <a:p>
                      <a:pPr algn="ctr">
                        <a:lnSpc>
                          <a:spcPct val="50000"/>
                        </a:lnSpc>
                      </a:pPr>
                      <a:r>
                        <a:rPr lang="de-DE" sz="1600" dirty="0" smtClean="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p>
                      <a:pPr algn="ctr">
                        <a:lnSpc>
                          <a:spcPct val="50000"/>
                        </a:lnSpc>
                      </a:pPr>
                      <a:r>
                        <a:rPr lang="de-DE" sz="1600" dirty="0" err="1" smtClean="0">
                          <a:effectLst/>
                          <a:latin typeface="+mn-lt"/>
                          <a:ea typeface="Calibri" panose="020F0502020204030204" pitchFamily="34" charset="0"/>
                          <a:cs typeface="Times New Roman" panose="02020603050405020304" pitchFamily="18" charset="0"/>
                        </a:rPr>
                        <a:t>Ca</a:t>
                      </a: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a:t>
                      </a:r>
                      <a:endParaRPr lang="de-DE" sz="16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err="1" smtClean="0">
                          <a:effectLst/>
                          <a:latin typeface="+mn-lt"/>
                          <a:ea typeface="Calibri" panose="020F0502020204030204" pitchFamily="34" charset="0"/>
                          <a:cs typeface="Times New Roman" panose="02020603050405020304" pitchFamily="18" charset="0"/>
                        </a:rPr>
                        <a:t>2e</a:t>
                      </a:r>
                      <a:r>
                        <a:rPr lang="de-DE" sz="1600" i="1" baseline="30000" dirty="0" smtClean="0">
                          <a:effectLst/>
                          <a:latin typeface="+mn-lt"/>
                          <a:ea typeface="Calibri" panose="020F0502020204030204" pitchFamily="34" charset="0"/>
                          <a:cs typeface="Times New Roman" panose="02020603050405020304" pitchFamily="18" charset="0"/>
                        </a:rPr>
                        <a:t>‒ </a:t>
                      </a:r>
                      <a:r>
                        <a:rPr lang="de-DE" sz="1600" i="1" dirty="0" smtClean="0">
                          <a:effectLst/>
                          <a:latin typeface="+mn-lt"/>
                          <a:ea typeface="Calibri" panose="020F0502020204030204" pitchFamily="34" charset="0"/>
                          <a:cs typeface="Times New Roman" panose="02020603050405020304" pitchFamily="18" charset="0"/>
                        </a:rPr>
                        <a:t> werden abgegeben</a:t>
                      </a:r>
                    </a:p>
                  </a:txBody>
                  <a:tcPr anchor="ctr"/>
                </a:tc>
                <a:tc>
                  <a:txBody>
                    <a:bodyPr/>
                    <a:lstStyle/>
                    <a:p>
                      <a:pPr algn="ctr"/>
                      <a:r>
                        <a:rPr lang="de-DE" sz="1600" i="1" dirty="0">
                          <a:latin typeface="+mn-lt"/>
                        </a:rPr>
                        <a:t>Ca</a:t>
                      </a:r>
                      <a:r>
                        <a:rPr lang="de-DE" sz="1600" i="1" baseline="30000" dirty="0">
                          <a:latin typeface="+mn-lt"/>
                        </a:rPr>
                        <a:t>2+</a:t>
                      </a:r>
                    </a:p>
                  </a:txBody>
                  <a:tcPr anchor="ctr"/>
                </a:tc>
                <a:tc>
                  <a:txBody>
                    <a:bodyPr/>
                    <a:lstStyle/>
                    <a:p>
                      <a:pPr algn="ctr"/>
                      <a:r>
                        <a:rPr lang="de-DE" sz="1600" i="1" dirty="0">
                          <a:latin typeface="+mn-lt"/>
                        </a:rPr>
                        <a:t>Argon</a:t>
                      </a:r>
                    </a:p>
                  </a:txBody>
                  <a:tcPr anchor="ctr"/>
                </a:tc>
                <a:extLst>
                  <a:ext uri="{0D108BD9-81ED-4DB2-BD59-A6C34878D82A}">
                    <a16:rowId xmlns:a16="http://schemas.microsoft.com/office/drawing/2014/main" val="3431299459"/>
                  </a:ext>
                </a:extLst>
              </a:tr>
              <a:tr h="0">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Kalium</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1" dirty="0">
                          <a:effectLst/>
                          <a:latin typeface="+mn-lt"/>
                          <a:ea typeface="Calibri" panose="020F0502020204030204" pitchFamily="34" charset="0"/>
                          <a:cs typeface="Times New Roman" panose="02020603050405020304" pitchFamily="18" charset="0"/>
                        </a:rPr>
                        <a:t>K ∙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1" dirty="0" err="1" smtClean="0">
                          <a:effectLst/>
                          <a:latin typeface="+mn-lt"/>
                          <a:ea typeface="Calibri" panose="020F0502020204030204" pitchFamily="34" charset="0"/>
                          <a:cs typeface="Times New Roman" panose="02020603050405020304" pitchFamily="18" charset="0"/>
                        </a:rPr>
                        <a:t>1e</a:t>
                      </a:r>
                      <a:r>
                        <a:rPr lang="de-DE" sz="1600" i="1" baseline="30000" dirty="0" smtClean="0">
                          <a:effectLst/>
                          <a:latin typeface="+mn-lt"/>
                          <a:ea typeface="Calibri" panose="020F0502020204030204" pitchFamily="34" charset="0"/>
                          <a:cs typeface="Times New Roman" panose="02020603050405020304" pitchFamily="18" charset="0"/>
                        </a:rPr>
                        <a:t>‒ </a:t>
                      </a:r>
                      <a:r>
                        <a:rPr lang="de-DE" sz="1600" i="1" dirty="0" smtClean="0">
                          <a:effectLst/>
                          <a:latin typeface="+mn-lt"/>
                          <a:ea typeface="Calibri" panose="020F0502020204030204" pitchFamily="34" charset="0"/>
                          <a:cs typeface="Times New Roman" panose="02020603050405020304" pitchFamily="18" charset="0"/>
                        </a:rPr>
                        <a:t> wird abgegeben</a:t>
                      </a:r>
                      <a:r>
                        <a:rPr lang="de-DE" sz="1600" i="1"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1" dirty="0">
                          <a:latin typeface="+mn-lt"/>
                        </a:rPr>
                        <a:t>K</a:t>
                      </a:r>
                      <a:r>
                        <a:rPr lang="de-DE" sz="1600" i="1" baseline="30000" dirty="0">
                          <a:latin typeface="+mn-lt"/>
                        </a:rPr>
                        <a:t>+</a:t>
                      </a:r>
                      <a:r>
                        <a:rPr lang="de-DE" sz="1600" i="1"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r>
                        <a:rPr lang="de-DE" sz="1600" i="1" dirty="0">
                          <a:latin typeface="+mn-lt"/>
                        </a:rPr>
                        <a:t>Argon</a:t>
                      </a:r>
                    </a:p>
                  </a:txBody>
                  <a:tcPr anchor="ctr"/>
                </a:tc>
                <a:extLst>
                  <a:ext uri="{0D108BD9-81ED-4DB2-BD59-A6C34878D82A}">
                    <a16:rowId xmlns:a16="http://schemas.microsoft.com/office/drawing/2014/main" val="3927434960"/>
                  </a:ext>
                </a:extLst>
              </a:tr>
              <a:tr h="0">
                <a:tc>
                  <a:txBody>
                    <a:bodyPr/>
                    <a:lstStyle/>
                    <a:p>
                      <a:pPr algn="ctr">
                        <a:spcAft>
                          <a:spcPts val="0"/>
                        </a:spcAft>
                        <a:tabLst>
                          <a:tab pos="4276725" algn="l"/>
                        </a:tabLst>
                      </a:pPr>
                      <a:r>
                        <a:rPr lang="de-DE" sz="1600" i="1" u="none" dirty="0">
                          <a:effectLst/>
                          <a:latin typeface="+mn-lt"/>
                          <a:ea typeface="Calibri" panose="020F0502020204030204" pitchFamily="34" charset="0"/>
                          <a:cs typeface="Times New Roman" panose="02020603050405020304" pitchFamily="18" charset="0"/>
                        </a:rPr>
                        <a:t>Fluor</a:t>
                      </a: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smtClean="0">
                          <a:effectLst/>
                          <a:latin typeface="+mn-lt"/>
                          <a:ea typeface="Calibri" panose="020F0502020204030204" pitchFamily="34" charset="0"/>
                          <a:cs typeface="Times New Roman" panose="02020603050405020304" pitchFamily="18" charset="0"/>
                        </a:rPr>
                        <a:t>∙</a:t>
                      </a:r>
                      <a:r>
                        <a:rPr lang="de-DE" sz="1600" i="1" dirty="0" smtClean="0">
                          <a:effectLst/>
                          <a:latin typeface="+mn-lt"/>
                          <a:ea typeface="Calibri" panose="020F0502020204030204" pitchFamily="34" charset="0"/>
                          <a:cs typeface="Times New Roman" panose="02020603050405020304" pitchFamily="18" charset="0"/>
                        </a:rPr>
                        <a:t>F</a:t>
                      </a:r>
                      <a:r>
                        <a:rPr lang="de-DE" sz="1600" i="1"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1e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wird aufgenommen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F</a:t>
                      </a:r>
                      <a:r>
                        <a:rPr lang="de-DE" sz="1600" baseline="30000" dirty="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a:effectLst/>
                          <a:latin typeface="+mn-lt"/>
                          <a:ea typeface="Calibri" panose="020F0502020204030204" pitchFamily="34" charset="0"/>
                          <a:cs typeface="Times New Roman" panose="02020603050405020304" pitchFamily="18" charset="0"/>
                        </a:rPr>
                        <a:t>Neon</a:t>
                      </a:r>
                      <a:endParaRPr lang="de-DE" sz="1600" i="1" dirty="0">
                        <a:latin typeface="+mn-lt"/>
                      </a:endParaRPr>
                    </a:p>
                  </a:txBody>
                  <a:tcPr anchor="ctr"/>
                </a:tc>
                <a:extLst>
                  <a:ext uri="{0D108BD9-81ED-4DB2-BD59-A6C34878D82A}">
                    <a16:rowId xmlns:a16="http://schemas.microsoft.com/office/drawing/2014/main" val="3957239944"/>
                  </a:ext>
                </a:extLst>
              </a:tr>
              <a:tr h="0">
                <a:tc>
                  <a:txBody>
                    <a:bodyPr/>
                    <a:lstStyle/>
                    <a:p>
                      <a:pPr algn="ctr">
                        <a:spcAft>
                          <a:spcPts val="0"/>
                        </a:spcAft>
                        <a:tabLst>
                          <a:tab pos="4276725" algn="l"/>
                        </a:tabLst>
                      </a:pPr>
                      <a:r>
                        <a:rPr lang="de-DE" sz="1600" i="1" u="none" dirty="0">
                          <a:effectLst/>
                          <a:latin typeface="+mn-lt"/>
                          <a:ea typeface="Calibri" panose="020F0502020204030204" pitchFamily="34" charset="0"/>
                          <a:cs typeface="Times New Roman" panose="02020603050405020304" pitchFamily="18" charset="0"/>
                        </a:rPr>
                        <a:t>Natrium</a:t>
                      </a: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1" dirty="0">
                          <a:effectLst/>
                          <a:latin typeface="+mn-lt"/>
                          <a:ea typeface="Calibri" panose="020F0502020204030204" pitchFamily="34" charset="0"/>
                          <a:cs typeface="Times New Roman" panose="02020603050405020304" pitchFamily="18" charset="0"/>
                        </a:rPr>
                        <a:t>Na ∙ </a:t>
                      </a:r>
                    </a:p>
                  </a:txBody>
                  <a:tcPr marL="68580" marR="68580" marT="0" marB="0"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1e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wird abgegeben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Na</a:t>
                      </a:r>
                      <a:r>
                        <a:rPr lang="de-DE" sz="1600" baseline="30000" dirty="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de-DE" sz="1600" i="1" dirty="0">
                          <a:latin typeface="+mn-lt"/>
                        </a:rPr>
                        <a:t>Neon</a:t>
                      </a:r>
                    </a:p>
                  </a:txBody>
                  <a:tcPr anchor="ctr"/>
                </a:tc>
                <a:extLst>
                  <a:ext uri="{0D108BD9-81ED-4DB2-BD59-A6C34878D82A}">
                    <a16:rowId xmlns:a16="http://schemas.microsoft.com/office/drawing/2014/main" val="3168960572"/>
                  </a:ext>
                </a:extLst>
              </a:tr>
              <a:tr h="0">
                <a:tc>
                  <a:txBody>
                    <a:bodyPr/>
                    <a:lstStyle/>
                    <a:p>
                      <a:pPr algn="ctr">
                        <a:spcAft>
                          <a:spcPts val="0"/>
                        </a:spcAft>
                        <a:tabLst>
                          <a:tab pos="4276725" algn="l"/>
                        </a:tabLst>
                      </a:pPr>
                      <a:r>
                        <a:rPr lang="de-DE" sz="1600">
                          <a:effectLst/>
                          <a:latin typeface="+mn-lt"/>
                          <a:ea typeface="Calibri" panose="020F0502020204030204" pitchFamily="34" charset="0"/>
                          <a:cs typeface="Times New Roman" panose="02020603050405020304" pitchFamily="18" charset="0"/>
                        </a:rPr>
                        <a:t>Neon</a:t>
                      </a:r>
                    </a:p>
                  </a:txBody>
                  <a:tcPr marL="68580" marR="68580" marT="0" marB="0" anchor="ctr"/>
                </a:tc>
                <a:tc>
                  <a:txBody>
                    <a:bodyPr/>
                    <a:lstStyle/>
                    <a:p>
                      <a:pPr algn="ctr">
                        <a:spcAft>
                          <a:spcPts val="0"/>
                        </a:spcAft>
                        <a:tabLst>
                          <a:tab pos="4276725" algn="l"/>
                        </a:tabLst>
                      </a:pPr>
                      <a:r>
                        <a:rPr lang="de-DE" sz="1600" i="1" dirty="0">
                          <a:effectLst/>
                          <a:latin typeface="+mn-lt"/>
                          <a:ea typeface="Calibri" panose="020F0502020204030204" pitchFamily="34" charset="0"/>
                          <a:cs typeface="Times New Roman" panose="02020603050405020304" pitchFamily="18" charset="0"/>
                        </a:rPr>
                        <a:t> Ne</a:t>
                      </a:r>
                    </a:p>
                  </a:txBody>
                  <a:tcPr marL="68580" marR="68580" marT="0" marB="0" anchor="ctr"/>
                </a:tc>
                <a:tc>
                  <a:txBody>
                    <a:bodyPr/>
                    <a:lstStyle/>
                    <a:p>
                      <a:pPr algn="ctr">
                        <a:spcAft>
                          <a:spcPts val="0"/>
                        </a:spcAft>
                        <a:tabLst>
                          <a:tab pos="4276725" algn="l"/>
                        </a:tabLst>
                      </a:pPr>
                      <a:r>
                        <a:rPr lang="de-DE" sz="1600" i="1" dirty="0">
                          <a:effectLst/>
                          <a:latin typeface="+mn-lt"/>
                          <a:ea typeface="Calibri" panose="020F0502020204030204" pitchFamily="34" charset="0"/>
                          <a:cs typeface="Times New Roman" panose="02020603050405020304" pitchFamily="18" charset="0"/>
                        </a:rPr>
                        <a:t> </a:t>
                      </a:r>
                      <a:r>
                        <a:rPr lang="de-DE" sz="1200" i="1" dirty="0" smtClean="0">
                          <a:effectLst/>
                          <a:latin typeface="+mn-lt"/>
                          <a:ea typeface="Calibri" panose="020F0502020204030204" pitchFamily="34" charset="0"/>
                          <a:cs typeface="Times New Roman" panose="02020603050405020304" pitchFamily="18" charset="0"/>
                        </a:rPr>
                        <a:t>Es werden keine Elektronen abgegeben oder aufgenommen.</a:t>
                      </a:r>
                      <a:endParaRPr lang="de-DE" sz="1200" i="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i="1" kern="1200" dirty="0">
                          <a:solidFill>
                            <a:schemeClr val="dk1"/>
                          </a:solidFill>
                          <a:effectLst/>
                          <a:latin typeface="+mn-lt"/>
                          <a:ea typeface="+mn-ea"/>
                          <a:cs typeface="+mn-cs"/>
                        </a:rPr>
                        <a:t>bildet keine Ionen</a:t>
                      </a: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r>
                        <a:rPr lang="de-DE" sz="1600" i="1" kern="1200" dirty="0">
                          <a:solidFill>
                            <a:schemeClr val="dk1"/>
                          </a:solidFill>
                          <a:effectLst/>
                          <a:latin typeface="+mn-lt"/>
                          <a:ea typeface="+mn-ea"/>
                          <a:cs typeface="+mn-cs"/>
                        </a:rPr>
                        <a:t>Neon ist selbst ein Edelgas.</a:t>
                      </a:r>
                      <a:endParaRPr lang="de-DE" sz="1600" dirty="0">
                        <a:latin typeface="+mn-lt"/>
                      </a:endParaRPr>
                    </a:p>
                  </a:txBody>
                  <a:tcPr anchor="ctr"/>
                </a:tc>
                <a:extLst>
                  <a:ext uri="{0D108BD9-81ED-4DB2-BD59-A6C34878D82A}">
                    <a16:rowId xmlns:a16="http://schemas.microsoft.com/office/drawing/2014/main" val="1186431932"/>
                  </a:ext>
                </a:extLst>
              </a:tr>
              <a:tr h="0">
                <a:tc>
                  <a:txBody>
                    <a:bodyPr/>
                    <a:lstStyle/>
                    <a:p>
                      <a:pPr algn="ctr"/>
                      <a:r>
                        <a:rPr lang="de-DE" sz="1600" i="1" u="none" dirty="0">
                          <a:latin typeface="+mn-lt"/>
                        </a:rPr>
                        <a:t>Schwefel</a:t>
                      </a:r>
                    </a:p>
                  </a:txBody>
                  <a:tcPr anchor="ctr"/>
                </a:tc>
                <a:tc>
                  <a:txBody>
                    <a:bodyPr/>
                    <a:lstStyle/>
                    <a:p>
                      <a:pPr algn="ctr">
                        <a:lnSpc>
                          <a:spcPct val="50000"/>
                        </a:lnSpc>
                      </a:pPr>
                      <a:endParaRPr lang="de-DE" sz="1600" dirty="0">
                        <a:effectLst/>
                        <a:latin typeface="+mn-lt"/>
                        <a:ea typeface="Calibri" panose="020F0502020204030204" pitchFamily="34" charset="0"/>
                        <a:cs typeface="Times New Roman" panose="02020603050405020304" pitchFamily="18" charset="0"/>
                      </a:endParaRPr>
                    </a:p>
                    <a:p>
                      <a:pPr algn="ctr">
                        <a:lnSpc>
                          <a:spcPct val="50000"/>
                        </a:lnSpc>
                      </a:pPr>
                      <a:r>
                        <a:rPr lang="de-DE" sz="1600" dirty="0">
                          <a:effectLst/>
                          <a:latin typeface="+mn-lt"/>
                          <a:ea typeface="Calibri" panose="020F0502020204030204" pitchFamily="34" charset="0"/>
                          <a:cs typeface="Times New Roman" panose="02020603050405020304" pitchFamily="18" charset="0"/>
                        </a:rPr>
                        <a:t>∙ S ∙</a:t>
                      </a:r>
                      <a:endParaRPr lang="de-DE" sz="16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0" dirty="0" err="1" smtClean="0">
                          <a:effectLst/>
                          <a:latin typeface="+mn-lt"/>
                          <a:ea typeface="Calibri" panose="020F0502020204030204" pitchFamily="34" charset="0"/>
                          <a:cs typeface="Times New Roman" panose="02020603050405020304" pitchFamily="18" charset="0"/>
                        </a:rPr>
                        <a:t>2e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aufgenommen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a:latin typeface="+mn-lt"/>
                        </a:rPr>
                        <a:t>S</a:t>
                      </a:r>
                      <a:r>
                        <a:rPr lang="de-DE" sz="1600" i="1" baseline="30000" dirty="0">
                          <a:latin typeface="+mn-lt"/>
                        </a:rPr>
                        <a:t>2</a:t>
                      </a:r>
                      <a:r>
                        <a:rPr lang="de-DE" sz="1600" i="1" baseline="30000" dirty="0">
                          <a:latin typeface="Times New Roman" panose="02020603050405020304" pitchFamily="18" charset="0"/>
                          <a:cs typeface="Times New Roman" panose="02020603050405020304" pitchFamily="18" charset="0"/>
                        </a:rPr>
                        <a:t>‒</a:t>
                      </a:r>
                      <a:endParaRPr lang="de-DE" sz="1600" i="1"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a:latin typeface="+mn-lt"/>
                        </a:rPr>
                        <a:t>Argon</a:t>
                      </a:r>
                    </a:p>
                  </a:txBody>
                  <a:tcPr anchor="ctr"/>
                </a:tc>
                <a:extLst>
                  <a:ext uri="{0D108BD9-81ED-4DB2-BD59-A6C34878D82A}">
                    <a16:rowId xmlns:a16="http://schemas.microsoft.com/office/drawing/2014/main" val="4276188383"/>
                  </a:ext>
                </a:extLst>
              </a:tr>
              <a:tr h="0">
                <a:tc>
                  <a:txBody>
                    <a:bodyPr/>
                    <a:lstStyle/>
                    <a:p>
                      <a:pPr algn="ctr"/>
                      <a:r>
                        <a:rPr lang="de-DE" sz="1600" dirty="0">
                          <a:latin typeface="+mn-lt"/>
                        </a:rPr>
                        <a:t>Stickstoff</a:t>
                      </a:r>
                    </a:p>
                  </a:txBody>
                  <a:tcPr anchor="ctr"/>
                </a:tc>
                <a:tc>
                  <a:txBody>
                    <a:bodyPr/>
                    <a:lstStyle/>
                    <a:p>
                      <a:pPr algn="ctr">
                        <a:lnSpc>
                          <a:spcPct val="50000"/>
                        </a:lnSpc>
                      </a:pPr>
                      <a:r>
                        <a:rPr lang="de-DE" sz="1600" dirty="0">
                          <a:effectLst/>
                          <a:latin typeface="+mn-lt"/>
                          <a:ea typeface="Calibri" panose="020F0502020204030204" pitchFamily="34" charset="0"/>
                          <a:cs typeface="Times New Roman" panose="02020603050405020304" pitchFamily="18" charset="0"/>
                        </a:rPr>
                        <a:t>∙</a:t>
                      </a:r>
                    </a:p>
                    <a:p>
                      <a:pPr algn="ctr">
                        <a:lnSpc>
                          <a:spcPct val="50000"/>
                        </a:lnSpc>
                      </a:pPr>
                      <a:r>
                        <a:rPr lang="de-DE" sz="1600" dirty="0">
                          <a:effectLst/>
                          <a:latin typeface="+mn-lt"/>
                          <a:ea typeface="Calibri" panose="020F0502020204030204" pitchFamily="34" charset="0"/>
                          <a:cs typeface="Times New Roman" panose="02020603050405020304" pitchFamily="18" charset="0"/>
                        </a:rPr>
                        <a:t>∙N∙</a:t>
                      </a:r>
                      <a:endParaRPr lang="de-DE" sz="16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0" dirty="0" err="1" smtClean="0">
                          <a:effectLst/>
                          <a:latin typeface="+mn-lt"/>
                          <a:ea typeface="Calibri" panose="020F0502020204030204" pitchFamily="34" charset="0"/>
                          <a:cs typeface="Times New Roman" panose="02020603050405020304" pitchFamily="18" charset="0"/>
                        </a:rPr>
                        <a:t>3e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aufgenommen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i="1" dirty="0">
                          <a:latin typeface="+mn-lt"/>
                        </a:rPr>
                        <a:t>N</a:t>
                      </a:r>
                      <a:r>
                        <a:rPr lang="de-DE" sz="1600" i="1" baseline="30000" dirty="0">
                          <a:latin typeface="+mn-lt"/>
                        </a:rPr>
                        <a:t>3</a:t>
                      </a:r>
                      <a:r>
                        <a:rPr lang="de-DE" sz="1600" i="1" baseline="30000" dirty="0">
                          <a:latin typeface="Times New Roman" panose="02020603050405020304" pitchFamily="18" charset="0"/>
                          <a:cs typeface="Times New Roman" panose="02020603050405020304" pitchFamily="18" charset="0"/>
                        </a:rPr>
                        <a:t>‒</a:t>
                      </a:r>
                      <a:endParaRPr lang="de-DE" sz="1600" i="1" dirty="0">
                        <a:latin typeface="+mn-lt"/>
                      </a:endParaRPr>
                    </a:p>
                  </a:txBody>
                  <a:tcPr anchor="ctr"/>
                </a:tc>
                <a:tc>
                  <a:txBody>
                    <a:bodyPr/>
                    <a:lstStyle/>
                    <a:p>
                      <a:pPr algn="ctr"/>
                      <a:r>
                        <a:rPr lang="de-DE" sz="1600" i="1" dirty="0">
                          <a:latin typeface="+mn-lt"/>
                        </a:rPr>
                        <a:t>Neon</a:t>
                      </a:r>
                    </a:p>
                  </a:txBody>
                  <a:tcPr anchor="ctr"/>
                </a:tc>
                <a:extLst>
                  <a:ext uri="{0D108BD9-81ED-4DB2-BD59-A6C34878D82A}">
                    <a16:rowId xmlns:a16="http://schemas.microsoft.com/office/drawing/2014/main" val="2622673979"/>
                  </a:ext>
                </a:extLst>
              </a:tr>
            </a:tbl>
          </a:graphicData>
        </a:graphic>
      </p:graphicFrame>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26" name="Textfeld 25">
            <a:extLst>
              <a:ext uri="{FF2B5EF4-FFF2-40B4-BE49-F238E27FC236}">
                <a16:creationId xmlns:a16="http://schemas.microsoft.com/office/drawing/2014/main" id="{8C552905-FDF2-4B21-AD61-E9C6605E9835}"/>
              </a:ext>
            </a:extLst>
          </p:cNvPr>
          <p:cNvSpPr txBox="1"/>
          <p:nvPr/>
        </p:nvSpPr>
        <p:spPr>
          <a:xfrm>
            <a:off x="914400" y="1362456"/>
            <a:ext cx="10439400" cy="369332"/>
          </a:xfrm>
          <a:prstGeom prst="rect">
            <a:avLst/>
          </a:prstGeom>
          <a:noFill/>
        </p:spPr>
        <p:txBody>
          <a:bodyPr wrap="square" rtlCol="0">
            <a:spAutoFit/>
          </a:bodyPr>
          <a:lstStyle/>
          <a:p>
            <a:r>
              <a:rPr lang="de-DE" b="1" dirty="0"/>
              <a:t>Lösung zu Aufgabe 3:</a:t>
            </a:r>
            <a:r>
              <a:rPr lang="de-DE" i="1" dirty="0"/>
              <a:t> </a:t>
            </a:r>
            <a:r>
              <a:rPr lang="de-DE" dirty="0"/>
              <a:t>Vervollständige die Tabelle zur Ionenbildung mit Hilfe des Periodensystems.</a:t>
            </a:r>
          </a:p>
        </p:txBody>
      </p:sp>
      <p:cxnSp>
        <p:nvCxnSpPr>
          <p:cNvPr id="30" name="Gerader Verbinder 29">
            <a:extLst>
              <a:ext uri="{FF2B5EF4-FFF2-40B4-BE49-F238E27FC236}">
                <a16:creationId xmlns:a16="http://schemas.microsoft.com/office/drawing/2014/main" id="{4A8EAD02-3A59-4250-ACD9-FBD773BBF92E}"/>
              </a:ext>
            </a:extLst>
          </p:cNvPr>
          <p:cNvCxnSpPr>
            <a:cxnSpLocks/>
          </p:cNvCxnSpPr>
          <p:nvPr/>
        </p:nvCxnSpPr>
        <p:spPr>
          <a:xfrm>
            <a:off x="3740817" y="5991918"/>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uppieren 19">
            <a:extLst>
              <a:ext uri="{FF2B5EF4-FFF2-40B4-BE49-F238E27FC236}">
                <a16:creationId xmlns:a16="http://schemas.microsoft.com/office/drawing/2014/main" id="{1AD05978-E168-4668-95B6-C88004833305}"/>
              </a:ext>
            </a:extLst>
          </p:cNvPr>
          <p:cNvGrpSpPr/>
          <p:nvPr/>
        </p:nvGrpSpPr>
        <p:grpSpPr>
          <a:xfrm>
            <a:off x="3739046" y="5412734"/>
            <a:ext cx="190423" cy="260095"/>
            <a:chOff x="3739046" y="5440166"/>
            <a:chExt cx="190423" cy="260095"/>
          </a:xfrm>
        </p:grpSpPr>
        <p:cxnSp>
          <p:nvCxnSpPr>
            <p:cNvPr id="32" name="Gerader Verbinder 31">
              <a:extLst>
                <a:ext uri="{FF2B5EF4-FFF2-40B4-BE49-F238E27FC236}">
                  <a16:creationId xmlns:a16="http://schemas.microsoft.com/office/drawing/2014/main" id="{565C3622-6DF6-4C91-ACC0-5929A28AD587}"/>
                </a:ext>
              </a:extLst>
            </p:cNvPr>
            <p:cNvCxnSpPr>
              <a:cxnSpLocks/>
            </p:cNvCxnSpPr>
            <p:nvPr/>
          </p:nvCxnSpPr>
          <p:spPr>
            <a:xfrm>
              <a:off x="3739046" y="5700261"/>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1A9CD05-44B4-4E7A-97BF-F1F4039A084B}"/>
                </a:ext>
              </a:extLst>
            </p:cNvPr>
            <p:cNvCxnSpPr>
              <a:cxnSpLocks/>
            </p:cNvCxnSpPr>
            <p:nvPr/>
          </p:nvCxnSpPr>
          <p:spPr>
            <a:xfrm>
              <a:off x="3740817" y="5440166"/>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6AE44FB5-5E8C-422D-BD83-1931E73C46A8}"/>
              </a:ext>
            </a:extLst>
          </p:cNvPr>
          <p:cNvGrpSpPr/>
          <p:nvPr/>
        </p:nvGrpSpPr>
        <p:grpSpPr>
          <a:xfrm>
            <a:off x="3713202" y="4900303"/>
            <a:ext cx="284263" cy="290150"/>
            <a:chOff x="3713202" y="4900303"/>
            <a:chExt cx="284263" cy="290150"/>
          </a:xfrm>
        </p:grpSpPr>
        <p:cxnSp>
          <p:nvCxnSpPr>
            <p:cNvPr id="23" name="Gerader Verbinder 22">
              <a:extLst>
                <a:ext uri="{FF2B5EF4-FFF2-40B4-BE49-F238E27FC236}">
                  <a16:creationId xmlns:a16="http://schemas.microsoft.com/office/drawing/2014/main" id="{C209884F-F013-453E-A468-3E0FC7372144}"/>
                </a:ext>
              </a:extLst>
            </p:cNvPr>
            <p:cNvCxnSpPr>
              <a:cxnSpLocks/>
            </p:cNvCxnSpPr>
            <p:nvPr/>
          </p:nvCxnSpPr>
          <p:spPr>
            <a:xfrm>
              <a:off x="3751357" y="5190453"/>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ADBEA02-229F-44A0-B637-3E36856EE86D}"/>
                </a:ext>
              </a:extLst>
            </p:cNvPr>
            <p:cNvCxnSpPr>
              <a:cxnSpLocks/>
            </p:cNvCxnSpPr>
            <p:nvPr/>
          </p:nvCxnSpPr>
          <p:spPr>
            <a:xfrm>
              <a:off x="3751357" y="4900303"/>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44CE1273-18DF-42B3-B61B-96D9C7DF3FD1}"/>
                </a:ext>
              </a:extLst>
            </p:cNvPr>
            <p:cNvCxnSpPr>
              <a:cxnSpLocks/>
            </p:cNvCxnSpPr>
            <p:nvPr/>
          </p:nvCxnSpPr>
          <p:spPr>
            <a:xfrm>
              <a:off x="3713202" y="4958896"/>
              <a:ext cx="1" cy="1659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00D30DB1-15E5-44B3-BBAC-A70ECC835CC5}"/>
                </a:ext>
              </a:extLst>
            </p:cNvPr>
            <p:cNvCxnSpPr>
              <a:cxnSpLocks/>
            </p:cNvCxnSpPr>
            <p:nvPr/>
          </p:nvCxnSpPr>
          <p:spPr>
            <a:xfrm>
              <a:off x="3997464" y="4954785"/>
              <a:ext cx="1" cy="1659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9" name="Grafik 28">
            <a:hlinkClick r:id="rId4" action="ppaction://hlinksldjump"/>
            <a:extLst>
              <a:ext uri="{FF2B5EF4-FFF2-40B4-BE49-F238E27FC236}">
                <a16:creationId xmlns:a16="http://schemas.microsoft.com/office/drawing/2014/main" id="{E1B5A39F-47AE-426E-A4D5-9CC78DC2E639}"/>
              </a:ext>
            </a:extLst>
          </p:cNvPr>
          <p:cNvPicPr>
            <a:picLocks noChangeAspect="1"/>
          </p:cNvPicPr>
          <p:nvPr/>
        </p:nvPicPr>
        <p:blipFill>
          <a:blip r:embed="rId5"/>
          <a:stretch>
            <a:fillRect/>
          </a:stretch>
        </p:blipFill>
        <p:spPr>
          <a:xfrm>
            <a:off x="11261350" y="5434481"/>
            <a:ext cx="493819" cy="554784"/>
          </a:xfrm>
          <a:prstGeom prst="rect">
            <a:avLst/>
          </a:prstGeom>
        </p:spPr>
      </p:pic>
      <p:cxnSp>
        <p:nvCxnSpPr>
          <p:cNvPr id="34" name="Gerader Verbinder 33">
            <a:extLst>
              <a:ext uri="{FF2B5EF4-FFF2-40B4-BE49-F238E27FC236}">
                <a16:creationId xmlns:a16="http://schemas.microsoft.com/office/drawing/2014/main" id="{11A9CD05-44B4-4E7A-97BF-F1F4039A084B}"/>
              </a:ext>
            </a:extLst>
          </p:cNvPr>
          <p:cNvCxnSpPr>
            <a:cxnSpLocks/>
          </p:cNvCxnSpPr>
          <p:nvPr/>
        </p:nvCxnSpPr>
        <p:spPr>
          <a:xfrm>
            <a:off x="3739046" y="4146881"/>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1A9CD05-44B4-4E7A-97BF-F1F4039A084B}"/>
              </a:ext>
            </a:extLst>
          </p:cNvPr>
          <p:cNvCxnSpPr>
            <a:cxnSpLocks/>
          </p:cNvCxnSpPr>
          <p:nvPr/>
        </p:nvCxnSpPr>
        <p:spPr>
          <a:xfrm>
            <a:off x="3739046" y="4392589"/>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11A9CD05-44B4-4E7A-97BF-F1F4039A084B}"/>
              </a:ext>
            </a:extLst>
          </p:cNvPr>
          <p:cNvCxnSpPr>
            <a:cxnSpLocks/>
          </p:cNvCxnSpPr>
          <p:nvPr/>
        </p:nvCxnSpPr>
        <p:spPr>
          <a:xfrm>
            <a:off x="3969471" y="4165543"/>
            <a:ext cx="0" cy="18972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75336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207</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10" name="Rechteck 9">
            <a:extLst>
              <a:ext uri="{FF2B5EF4-FFF2-40B4-BE49-F238E27FC236}">
                <a16:creationId xmlns:a16="http://schemas.microsoft.com/office/drawing/2014/main" id="{509E9ADE-0D92-4A64-832F-6E8AB55700C6}"/>
              </a:ext>
            </a:extLst>
          </p:cNvPr>
          <p:cNvSpPr/>
          <p:nvPr/>
        </p:nvSpPr>
        <p:spPr>
          <a:xfrm>
            <a:off x="778930" y="1486562"/>
            <a:ext cx="10563226" cy="4278094"/>
          </a:xfrm>
          <a:prstGeom prst="rect">
            <a:avLst/>
          </a:prstGeom>
        </p:spPr>
        <p:txBody>
          <a:bodyPr wrap="square">
            <a:spAutoFit/>
          </a:bodyPr>
          <a:lstStyle/>
          <a:p>
            <a:r>
              <a:rPr lang="de-DE" b="1" dirty="0"/>
              <a:t>Lösungen zu Teil I:</a:t>
            </a:r>
          </a:p>
          <a:p>
            <a:r>
              <a:rPr lang="de-DE" b="1" dirty="0"/>
              <a:t>Schülerversuch</a:t>
            </a:r>
            <a:r>
              <a:rPr lang="de-DE" dirty="0"/>
              <a:t>: Nachweis von Chlorid-Ionen im Mineralwasser</a:t>
            </a:r>
          </a:p>
          <a:p>
            <a:r>
              <a:rPr lang="de-DE" b="1" dirty="0"/>
              <a:t>Beobachtungen: </a:t>
            </a:r>
            <a:r>
              <a:rPr lang="de-DE" dirty="0"/>
              <a:t>	</a:t>
            </a:r>
            <a:r>
              <a:rPr lang="de-DE" i="1" dirty="0"/>
              <a:t>Nach der Zugabe der Silbernitrat-Lösung zu der Mineralwasser-Probe färbt sich die Lösung 		weiß. Ein weißer Feststoff fällt aus.</a:t>
            </a:r>
          </a:p>
          <a:p>
            <a:r>
              <a:rPr lang="de-DE" b="1" dirty="0"/>
              <a:t>Deutung:	   </a:t>
            </a:r>
            <a:r>
              <a:rPr lang="de-DE" dirty="0"/>
              <a:t>Beachte die Textstelle:</a:t>
            </a:r>
          </a:p>
          <a:p>
            <a:r>
              <a:rPr lang="de-DE" b="1" dirty="0"/>
              <a:t>Karl:</a:t>
            </a:r>
            <a:r>
              <a:rPr lang="de-DE" dirty="0"/>
              <a:t>	„Davon habe ich schon mal was gehört. Man kann sogar beweisen, ob bestimmte Salze im Wasser 	enthalten sind. Man gibt einen Stoff dazu und das Mineralwasser verfärbt sich ganz weiß, wenn 	Chloridionen enthalten sind. Wenn keine oder andere Ionen drin sind, passiert nichts oder das 	Wasser verfärbt sich grau oder sogar gelb.“</a:t>
            </a:r>
          </a:p>
          <a:p>
            <a:endParaRPr lang="de-DE" dirty="0"/>
          </a:p>
          <a:p>
            <a:r>
              <a:rPr lang="de-DE" i="1" dirty="0"/>
              <a:t>Mit der Silbernitrat-Lösung lassen sich Chlorid-Ionen nachweisen. Die Silbernitrat-Lösung enthält Silber-Ionen und Nitrat-Ionen. Die Silber-Ionen reagieren mit den Chlorid-Ionen aus dem Mineralwasser zu einem schwerlöslichen, weißen Salz. Der Name des entstandenen Salzes ist Silberchlorid.</a:t>
            </a:r>
          </a:p>
          <a:p>
            <a:endParaRPr lang="de-DE" i="1" dirty="0"/>
          </a:p>
          <a:p>
            <a:pPr algn="ctr"/>
            <a:r>
              <a:rPr lang="de-DE" sz="2000" i="1" dirty="0"/>
              <a:t>Silbernitrat (aq) + Chlorid-Ionen (aq)  → Silberchlorid (s) + Nitrat-Ionen (aq)</a:t>
            </a:r>
          </a:p>
        </p:txBody>
      </p:sp>
      <p:pic>
        <p:nvPicPr>
          <p:cNvPr id="11" name="Grafik 10">
            <a:hlinkClick r:id="rId2" action="ppaction://hlinksldjump"/>
            <a:extLst>
              <a:ext uri="{FF2B5EF4-FFF2-40B4-BE49-F238E27FC236}">
                <a16:creationId xmlns:a16="http://schemas.microsoft.com/office/drawing/2014/main" id="{89D0E209-7BC5-409F-BFA0-3B10199C0E64}"/>
              </a:ext>
            </a:extLst>
          </p:cNvPr>
          <p:cNvPicPr>
            <a:picLocks noChangeAspect="1"/>
          </p:cNvPicPr>
          <p:nvPr/>
        </p:nvPicPr>
        <p:blipFill>
          <a:blip r:embed="rId3"/>
          <a:stretch>
            <a:fillRect/>
          </a:stretch>
        </p:blipFill>
        <p:spPr>
          <a:xfrm>
            <a:off x="11342156" y="5593806"/>
            <a:ext cx="493819" cy="554784"/>
          </a:xfrm>
          <a:prstGeom prst="rect">
            <a:avLst/>
          </a:prstGeom>
        </p:spPr>
      </p:pic>
      <p:pic>
        <p:nvPicPr>
          <p:cNvPr id="12" name="Grafik 11">
            <a:extLst>
              <a:ext uri="{FF2B5EF4-FFF2-40B4-BE49-F238E27FC236}">
                <a16:creationId xmlns:a16="http://schemas.microsoft.com/office/drawing/2014/main" id="{BA81427F-0896-462A-85A1-073F55E2DF40}"/>
              </a:ext>
            </a:extLst>
          </p:cNvPr>
          <p:cNvPicPr>
            <a:picLocks noChangeAspect="1"/>
          </p:cNvPicPr>
          <p:nvPr/>
        </p:nvPicPr>
        <p:blipFill>
          <a:blip r:embed="rId4"/>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82434769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208</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hteck 9">
            <a:extLst>
              <a:ext uri="{FF2B5EF4-FFF2-40B4-BE49-F238E27FC236}">
                <a16:creationId xmlns:a16="http://schemas.microsoft.com/office/drawing/2014/main" id="{2892C065-7203-42A1-B132-5BE0A94ECDA2}"/>
              </a:ext>
            </a:extLst>
          </p:cNvPr>
          <p:cNvSpPr/>
          <p:nvPr/>
        </p:nvSpPr>
        <p:spPr>
          <a:xfrm>
            <a:off x="849844" y="1559824"/>
            <a:ext cx="10527769" cy="3970318"/>
          </a:xfrm>
          <a:prstGeom prst="rect">
            <a:avLst/>
          </a:prstGeom>
        </p:spPr>
        <p:txBody>
          <a:bodyPr wrap="square">
            <a:spAutoFit/>
          </a:bodyPr>
          <a:lstStyle/>
          <a:p>
            <a:r>
              <a:rPr lang="de-DE" b="1" dirty="0"/>
              <a:t>Lösungen zu Teil II:</a:t>
            </a:r>
          </a:p>
          <a:p>
            <a:r>
              <a:rPr lang="de-DE" b="1" dirty="0"/>
              <a:t>Aufgabe 1:</a:t>
            </a:r>
            <a:r>
              <a:rPr lang="de-DE" dirty="0"/>
              <a:t> Vervollständige die Schalenmodelle eines Natriumatoms und eines Chloratoms. </a:t>
            </a:r>
          </a:p>
          <a:p>
            <a:endParaRPr lang="de-DE" dirty="0"/>
          </a:p>
          <a:p>
            <a:endParaRPr lang="de-DE" dirty="0"/>
          </a:p>
          <a:p>
            <a:endParaRPr lang="de-DE" dirty="0"/>
          </a:p>
          <a:p>
            <a:endParaRPr lang="de-DE" dirty="0"/>
          </a:p>
          <a:p>
            <a:endParaRPr lang="de-DE" dirty="0"/>
          </a:p>
          <a:p>
            <a:endParaRPr lang="de-DE" dirty="0"/>
          </a:p>
          <a:p>
            <a:endParaRPr lang="de-DE" dirty="0"/>
          </a:p>
          <a:p>
            <a:r>
              <a:rPr lang="de-DE" b="1" dirty="0"/>
              <a:t>Aufgabe 2:</a:t>
            </a:r>
            <a:r>
              <a:rPr lang="de-DE" dirty="0"/>
              <a:t> Vervollständige die Schalenmodelle eines Natrium-Kations und eines Chlorid-Anions.</a:t>
            </a:r>
          </a:p>
          <a:p>
            <a:endParaRPr lang="de-DE" dirty="0"/>
          </a:p>
          <a:p>
            <a:endParaRPr lang="de-DE" dirty="0"/>
          </a:p>
          <a:p>
            <a:endParaRPr lang="de-DE" dirty="0"/>
          </a:p>
          <a:p>
            <a:endParaRPr lang="de-DE" dirty="0"/>
          </a:p>
        </p:txBody>
      </p:sp>
      <p:pic>
        <p:nvPicPr>
          <p:cNvPr id="56" name="Grafik 55">
            <a:extLst>
              <a:ext uri="{FF2B5EF4-FFF2-40B4-BE49-F238E27FC236}">
                <a16:creationId xmlns:a16="http://schemas.microsoft.com/office/drawing/2014/main" id="{3C55E62E-EFD6-43C1-931C-B295EF2D42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766" t="3791" r="20976" b="6207"/>
          <a:stretch/>
        </p:blipFill>
        <p:spPr>
          <a:xfrm>
            <a:off x="3912788" y="2241008"/>
            <a:ext cx="4401879" cy="1584252"/>
          </a:xfrm>
          <a:prstGeom prst="rect">
            <a:avLst/>
          </a:prstGeom>
          <a:ln w="6350">
            <a:solidFill>
              <a:schemeClr val="tx1"/>
            </a:solidFill>
          </a:ln>
        </p:spPr>
      </p:pic>
      <p:pic>
        <p:nvPicPr>
          <p:cNvPr id="57" name="Grafik 56">
            <a:extLst>
              <a:ext uri="{FF2B5EF4-FFF2-40B4-BE49-F238E27FC236}">
                <a16:creationId xmlns:a16="http://schemas.microsoft.com/office/drawing/2014/main" id="{04F6F420-F287-4F88-A9A0-3DA11D0638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43" r="18910" b="8869"/>
          <a:stretch/>
        </p:blipFill>
        <p:spPr>
          <a:xfrm>
            <a:off x="3867593" y="4472404"/>
            <a:ext cx="4456814" cy="1320780"/>
          </a:xfrm>
          <a:prstGeom prst="rect">
            <a:avLst/>
          </a:prstGeom>
          <a:ln w="6350">
            <a:solidFill>
              <a:schemeClr val="tx1"/>
            </a:solidFill>
            <a:prstDash val="solid"/>
          </a:ln>
        </p:spPr>
      </p:pic>
      <p:pic>
        <p:nvPicPr>
          <p:cNvPr id="58" name="Grafik 57">
            <a:hlinkClick r:id="rId4" action="ppaction://hlinksldjump"/>
            <a:extLst>
              <a:ext uri="{FF2B5EF4-FFF2-40B4-BE49-F238E27FC236}">
                <a16:creationId xmlns:a16="http://schemas.microsoft.com/office/drawing/2014/main" id="{CF054450-CEFF-4E8B-8510-34604918A36C}"/>
              </a:ext>
            </a:extLst>
          </p:cNvPr>
          <p:cNvPicPr>
            <a:picLocks noChangeAspect="1"/>
          </p:cNvPicPr>
          <p:nvPr/>
        </p:nvPicPr>
        <p:blipFill>
          <a:blip r:embed="rId5"/>
          <a:stretch>
            <a:fillRect/>
          </a:stretch>
        </p:blipFill>
        <p:spPr>
          <a:xfrm>
            <a:off x="11217349" y="5530142"/>
            <a:ext cx="442630" cy="497275"/>
          </a:xfrm>
          <a:prstGeom prst="rect">
            <a:avLst/>
          </a:prstGeom>
        </p:spPr>
      </p:pic>
      <p:pic>
        <p:nvPicPr>
          <p:cNvPr id="13" name="Grafik 12">
            <a:extLst>
              <a:ext uri="{FF2B5EF4-FFF2-40B4-BE49-F238E27FC236}">
                <a16:creationId xmlns:a16="http://schemas.microsoft.com/office/drawing/2014/main" id="{74D9BDB4-308C-4446-BA7E-C96E0ECB8F2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399764910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209</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55087"/>
            <a:ext cx="105394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DE" b="1" dirty="0"/>
              <a:t>Lösung zum Kartenspiel:</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graphicFrame>
        <p:nvGraphicFramePr>
          <p:cNvPr id="11" name="Tabelle 10">
            <a:extLst>
              <a:ext uri="{FF2B5EF4-FFF2-40B4-BE49-F238E27FC236}">
                <a16:creationId xmlns:a16="http://schemas.microsoft.com/office/drawing/2014/main" id="{50F9ADE8-6D58-4241-85E9-7F13EFCA1D51}"/>
              </a:ext>
            </a:extLst>
          </p:cNvPr>
          <p:cNvGraphicFramePr>
            <a:graphicFrameLocks noGrp="1"/>
          </p:cNvGraphicFramePr>
          <p:nvPr>
            <p:extLst>
              <p:ext uri="{D42A27DB-BD31-4B8C-83A1-F6EECF244321}">
                <p14:modId xmlns:p14="http://schemas.microsoft.com/office/powerpoint/2010/main" val="915882916"/>
              </p:ext>
            </p:extLst>
          </p:nvPr>
        </p:nvGraphicFramePr>
        <p:xfrm>
          <a:off x="874372" y="1724419"/>
          <a:ext cx="10443255" cy="4381342"/>
        </p:xfrm>
        <a:graphic>
          <a:graphicData uri="http://schemas.openxmlformats.org/drawingml/2006/table">
            <a:tbl>
              <a:tblPr firstRow="1" firstCol="1" bandRow="1">
                <a:tableStyleId>{9DCAF9ED-07DC-4A11-8D7F-57B35C25682E}</a:tableStyleId>
              </a:tblPr>
              <a:tblGrid>
                <a:gridCol w="5005141">
                  <a:extLst>
                    <a:ext uri="{9D8B030D-6E8A-4147-A177-3AD203B41FA5}">
                      <a16:colId xmlns:a16="http://schemas.microsoft.com/office/drawing/2014/main" val="1076150977"/>
                    </a:ext>
                  </a:extLst>
                </a:gridCol>
                <a:gridCol w="5438114">
                  <a:extLst>
                    <a:ext uri="{9D8B030D-6E8A-4147-A177-3AD203B41FA5}">
                      <a16:colId xmlns:a16="http://schemas.microsoft.com/office/drawing/2014/main" val="2609208971"/>
                    </a:ext>
                  </a:extLst>
                </a:gridCol>
              </a:tblGrid>
              <a:tr h="210416">
                <a:tc>
                  <a:txBody>
                    <a:bodyPr/>
                    <a:lstStyle/>
                    <a:p>
                      <a:pPr marL="457200" algn="ctr">
                        <a:lnSpc>
                          <a:spcPct val="100000"/>
                        </a:lnSpc>
                        <a:spcBef>
                          <a:spcPts val="0"/>
                        </a:spcBef>
                        <a:spcAft>
                          <a:spcPts val="0"/>
                        </a:spcAft>
                      </a:pPr>
                      <a:r>
                        <a:rPr lang="de-DE" sz="1200" dirty="0">
                          <a:solidFill>
                            <a:schemeClr val="tx1"/>
                          </a:solidFill>
                          <a:effectLst/>
                        </a:rPr>
                        <a:t>VORDERSEITE (eine Frage)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RÜCKSEITE (eine Antwort)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3984645344"/>
                  </a:ext>
                </a:extLst>
              </a:tr>
              <a:tr h="420833">
                <a:tc>
                  <a:txBody>
                    <a:bodyPr/>
                    <a:lstStyle/>
                    <a:p>
                      <a:pPr algn="ctr">
                        <a:lnSpc>
                          <a:spcPct val="100000"/>
                        </a:lnSpc>
                        <a:spcBef>
                          <a:spcPts val="0"/>
                        </a:spcBef>
                        <a:spcAft>
                          <a:spcPts val="0"/>
                        </a:spcAft>
                      </a:pPr>
                      <a:r>
                        <a:rPr lang="de-DE" sz="1200" dirty="0">
                          <a:solidFill>
                            <a:schemeClr val="tx1"/>
                          </a:solidFill>
                          <a:effectLst/>
                        </a:rPr>
                        <a:t>Was ist ein Ion?</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Ein geladenes Teilchen, das aus einem ungeladenen Teilchen durch Abgabe oder Aufnahme von Elektronen entsteht.</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2838170866"/>
                  </a:ext>
                </a:extLst>
              </a:tr>
              <a:tr h="420833">
                <a:tc>
                  <a:txBody>
                    <a:bodyPr/>
                    <a:lstStyle/>
                    <a:p>
                      <a:pPr algn="ctr">
                        <a:lnSpc>
                          <a:spcPct val="100000"/>
                        </a:lnSpc>
                        <a:spcBef>
                          <a:spcPts val="0"/>
                        </a:spcBef>
                        <a:spcAft>
                          <a:spcPts val="0"/>
                        </a:spcAft>
                      </a:pPr>
                      <a:r>
                        <a:rPr lang="de-DE" sz="1200" dirty="0">
                          <a:solidFill>
                            <a:schemeClr val="tx1"/>
                          </a:solidFill>
                          <a:effectLst/>
                        </a:rPr>
                        <a:t>Was ist ein Kation?</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Ein positiv geladenes Teilchen, das entsteht, wenn ein ungeladenes Teilchen mindestens ein Elektron abgibt.</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127173434"/>
                  </a:ext>
                </a:extLst>
              </a:tr>
              <a:tr h="384691">
                <a:tc>
                  <a:txBody>
                    <a:bodyPr/>
                    <a:lstStyle/>
                    <a:p>
                      <a:pPr algn="ctr">
                        <a:lnSpc>
                          <a:spcPct val="100000"/>
                        </a:lnSpc>
                        <a:spcBef>
                          <a:spcPts val="0"/>
                        </a:spcBef>
                        <a:spcAft>
                          <a:spcPts val="0"/>
                        </a:spcAft>
                      </a:pPr>
                      <a:r>
                        <a:rPr lang="de-DE" sz="1200" dirty="0">
                          <a:solidFill>
                            <a:schemeClr val="tx1"/>
                          </a:solidFill>
                          <a:effectLst/>
                        </a:rPr>
                        <a:t>Was ist die Edelgaskonfiguration?</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Ein Zustand, in dem ein Atom seine äußerste Elektronenschale vollständig besetzt hat.</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3889553855"/>
                  </a:ext>
                </a:extLst>
              </a:tr>
              <a:tr h="420833">
                <a:tc>
                  <a:txBody>
                    <a:bodyPr/>
                    <a:lstStyle/>
                    <a:p>
                      <a:pPr algn="ctr">
                        <a:lnSpc>
                          <a:spcPct val="100000"/>
                        </a:lnSpc>
                        <a:spcBef>
                          <a:spcPts val="0"/>
                        </a:spcBef>
                        <a:spcAft>
                          <a:spcPts val="0"/>
                        </a:spcAft>
                      </a:pPr>
                      <a:r>
                        <a:rPr lang="de-DE" sz="1200" dirty="0">
                          <a:solidFill>
                            <a:schemeClr val="tx1"/>
                          </a:solidFill>
                          <a:effectLst/>
                        </a:rPr>
                        <a:t>Was ist ein Anion?</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Ein negativ geladenes Teilchen, das entsteht, wenn ein ungeladenes Teilchen mindestens ein Elektron aufnimmt.</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1271749324"/>
                  </a:ext>
                </a:extLst>
              </a:tr>
              <a:tr h="631249">
                <a:tc>
                  <a:txBody>
                    <a:bodyPr/>
                    <a:lstStyle/>
                    <a:p>
                      <a:pPr algn="ctr">
                        <a:lnSpc>
                          <a:spcPct val="100000"/>
                        </a:lnSpc>
                        <a:spcBef>
                          <a:spcPts val="0"/>
                        </a:spcBef>
                        <a:spcAft>
                          <a:spcPts val="0"/>
                        </a:spcAft>
                      </a:pPr>
                      <a:r>
                        <a:rPr lang="de-DE" sz="1200" dirty="0">
                          <a:solidFill>
                            <a:schemeClr val="tx1"/>
                          </a:solidFill>
                          <a:effectLst/>
                        </a:rPr>
                        <a:t>Was ist Kaliumchlorid?</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Ein Salz, das aus positiv geladenen Kaliumkationen und negativ geladenen Chloranionen besteht.</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713527292"/>
                  </a:ext>
                </a:extLst>
              </a:tr>
              <a:tr h="387117">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I.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einfach positiv geladen (+).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1066738142"/>
                  </a:ext>
                </a:extLst>
              </a:tr>
              <a:tr h="403706">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VI.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zweifach negativ geladen (2-).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3099914474"/>
                  </a:ext>
                </a:extLst>
              </a:tr>
              <a:tr h="354772">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II.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zweifach positiv geladen (2+).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2164837019"/>
                  </a:ext>
                </a:extLst>
              </a:tr>
              <a:tr h="248964">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VII.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einfach negativ geladen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3493545291"/>
                  </a:ext>
                </a:extLst>
              </a:tr>
              <a:tr h="248964">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III.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dreifach positiv geladen (3+).</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1564295249"/>
                  </a:ext>
                </a:extLst>
              </a:tr>
              <a:tr h="248964">
                <a:tc>
                  <a:txBody>
                    <a:bodyPr/>
                    <a:lstStyle/>
                    <a:p>
                      <a:pPr algn="ctr">
                        <a:lnSpc>
                          <a:spcPct val="100000"/>
                        </a:lnSpc>
                        <a:spcBef>
                          <a:spcPts val="0"/>
                        </a:spcBef>
                        <a:spcAft>
                          <a:spcPts val="0"/>
                        </a:spcAft>
                      </a:pPr>
                      <a:r>
                        <a:rPr lang="de-DE" sz="1200" dirty="0">
                          <a:solidFill>
                            <a:schemeClr val="tx1"/>
                          </a:solidFill>
                          <a:effectLst/>
                        </a:rPr>
                        <a:t>Wie groß ist die Ladung der Ionen der Elemente der V. Hauptgruppe?</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tc>
                  <a:txBody>
                    <a:bodyPr/>
                    <a:lstStyle/>
                    <a:p>
                      <a:pPr algn="ctr">
                        <a:lnSpc>
                          <a:spcPct val="100000"/>
                        </a:lnSpc>
                        <a:spcBef>
                          <a:spcPts val="0"/>
                        </a:spcBef>
                        <a:spcAft>
                          <a:spcPts val="0"/>
                        </a:spcAft>
                      </a:pPr>
                      <a:r>
                        <a:rPr lang="de-DE" sz="1200" dirty="0">
                          <a:solidFill>
                            <a:schemeClr val="tx1"/>
                          </a:solidFill>
                          <a:effectLst/>
                        </a:rPr>
                        <a:t>Die Ionen sind dreifach negativ geladen  (3-).</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195" marR="40195" marT="0" marB="0" anchor="ctr"/>
                </a:tc>
                <a:extLst>
                  <a:ext uri="{0D108BD9-81ED-4DB2-BD59-A6C34878D82A}">
                    <a16:rowId xmlns:a16="http://schemas.microsoft.com/office/drawing/2014/main" val="145846823"/>
                  </a:ext>
                </a:extLst>
              </a:tr>
            </a:tbl>
          </a:graphicData>
        </a:graphic>
      </p:graphicFrame>
      <p:pic>
        <p:nvPicPr>
          <p:cNvPr id="12" name="Grafik 11">
            <a:hlinkClick r:id="rId3" action="ppaction://hlinksldjump"/>
            <a:extLst>
              <a:ext uri="{FF2B5EF4-FFF2-40B4-BE49-F238E27FC236}">
                <a16:creationId xmlns:a16="http://schemas.microsoft.com/office/drawing/2014/main" id="{4CF9089B-3F35-460A-BB3B-740A9833BEA5}"/>
              </a:ext>
            </a:extLst>
          </p:cNvPr>
          <p:cNvPicPr>
            <a:picLocks noChangeAspect="1"/>
          </p:cNvPicPr>
          <p:nvPr/>
        </p:nvPicPr>
        <p:blipFill>
          <a:blip r:embed="rId4"/>
          <a:stretch>
            <a:fillRect/>
          </a:stretch>
        </p:blipFill>
        <p:spPr>
          <a:xfrm>
            <a:off x="11561895" y="5597208"/>
            <a:ext cx="445047" cy="499915"/>
          </a:xfrm>
          <a:prstGeom prst="rect">
            <a:avLst/>
          </a:prstGeom>
        </p:spPr>
      </p:pic>
      <p:pic>
        <p:nvPicPr>
          <p:cNvPr id="13" name="Grafik 12">
            <a:extLst>
              <a:ext uri="{FF2B5EF4-FFF2-40B4-BE49-F238E27FC236}">
                <a16:creationId xmlns:a16="http://schemas.microsoft.com/office/drawing/2014/main" id="{74D9BDB4-308C-4446-BA7E-C96E0ECB8F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328044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215081" y="1562996"/>
            <a:ext cx="9761838" cy="4442388"/>
          </a:xfrm>
        </p:spPr>
        <p:txBody>
          <a:bodyPr>
            <a:noAutofit/>
          </a:bodyPr>
          <a:lstStyle/>
          <a:p>
            <a:pPr marL="0" indent="0">
              <a:lnSpc>
                <a:spcPct val="100000"/>
              </a:lnSpc>
              <a:spcBef>
                <a:spcPts val="600"/>
              </a:spcBef>
              <a:spcAft>
                <a:spcPts val="600"/>
              </a:spcAft>
              <a:buNone/>
            </a:pPr>
            <a:r>
              <a:rPr lang="de-DE" sz="2000" dirty="0">
                <a:latin typeface="+mn-lt"/>
                <a:cs typeface="Times New Roman" panose="02020603050405020304" pitchFamily="18" charset="0"/>
              </a:rPr>
              <a:t>Die Elemente der ersten Hauptgruppe, z</a:t>
            </a:r>
            <a:r>
              <a:rPr lang="de-DE" sz="2000" dirty="0" smtClean="0">
                <a:latin typeface="+mn-lt"/>
                <a:cs typeface="Times New Roman" panose="02020603050405020304" pitchFamily="18" charset="0"/>
              </a:rPr>
              <a:t>. B</a:t>
            </a:r>
            <a:r>
              <a:rPr lang="de-DE" sz="2000" dirty="0">
                <a:latin typeface="+mn-lt"/>
                <a:cs typeface="Times New Roman" panose="02020603050405020304" pitchFamily="18" charset="0"/>
              </a:rPr>
              <a:t>. das Element Natrium, streben die gleiche Anzahl an Elektronen an wie das Edelgas Neon, das im PSE vor Natrium steht. Hierzu geben Natrium-Atome ein Elektron ab. Für das Element Chlor als einem Element der siebten Hauptgruppe ist der edelgasähnliche Zustand am schnellsten zu erreichen, wenn ein Elektron aufgenommen wird. Das Ion besitzt dann die gleiche Anzahl Elektronen wie das Edelgas-Atom Argon. Aus dem Natrium-Atom ist ein Natrium-Ion geworden und aus dem </a:t>
            </a:r>
            <a:r>
              <a:rPr lang="de-DE" sz="2000" dirty="0" smtClean="0">
                <a:latin typeface="+mn-lt"/>
                <a:cs typeface="Times New Roman" panose="02020603050405020304" pitchFamily="18" charset="0"/>
              </a:rPr>
              <a:t>Chlor-Atom </a:t>
            </a:r>
            <a:r>
              <a:rPr lang="de-DE" sz="2000" dirty="0">
                <a:latin typeface="+mn-lt"/>
                <a:cs typeface="Times New Roman" panose="02020603050405020304" pitchFamily="18" charset="0"/>
              </a:rPr>
              <a:t>ein Chlorid-Ion.</a:t>
            </a:r>
          </a:p>
          <a:p>
            <a:pPr marL="0" indent="0">
              <a:lnSpc>
                <a:spcPct val="100000"/>
              </a:lnSpc>
              <a:spcBef>
                <a:spcPts val="600"/>
              </a:spcBef>
              <a:spcAft>
                <a:spcPts val="600"/>
              </a:spcAft>
              <a:buNone/>
            </a:pPr>
            <a:r>
              <a:rPr lang="de-DE" sz="2000" dirty="0">
                <a:latin typeface="+mn-lt"/>
                <a:cs typeface="Times New Roman" panose="02020603050405020304" pitchFamily="18" charset="0"/>
              </a:rPr>
              <a:t>Atome der ersten drei Hauptgruppen im PSE geben Elektronen ab, um die Edelgaskonfiguration zu erreichen. Dadurch haben sie weniger Elektronen in der Hülle als Protonen im Kern. Es liegt damit ein Überschuss an positiver Ladung vor, sodass </a:t>
            </a:r>
            <a:r>
              <a:rPr lang="de-DE" sz="2000" b="1" dirty="0">
                <a:latin typeface="+mn-lt"/>
                <a:cs typeface="Times New Roman" panose="02020603050405020304" pitchFamily="18" charset="0"/>
              </a:rPr>
              <a:t>positiv</a:t>
            </a:r>
            <a:r>
              <a:rPr lang="de-DE" sz="2000" dirty="0">
                <a:latin typeface="+mn-lt"/>
                <a:cs typeface="Times New Roman" panose="02020603050405020304" pitchFamily="18" charset="0"/>
              </a:rPr>
              <a:t> geladene Ionen entstehen. Solche Ionen heißen </a:t>
            </a:r>
            <a:r>
              <a:rPr lang="de-DE" sz="2000" b="1" dirty="0">
                <a:latin typeface="+mn-lt"/>
                <a:cs typeface="Times New Roman" panose="02020603050405020304" pitchFamily="18" charset="0"/>
              </a:rPr>
              <a:t>Kationen</a:t>
            </a:r>
            <a:r>
              <a:rPr lang="de-DE" sz="2000" dirty="0">
                <a:latin typeface="+mn-lt"/>
                <a:cs typeface="Times New Roman" panose="02020603050405020304" pitchFamily="18" charset="0"/>
              </a:rPr>
              <a:t>. Atome der fünften bis siebten Hauptgruppe nehmen Elektronen auf, um die Edelgaskonfiguration zu erreichen. Dadurch haben sie mehr Elektronen in der Hülle als Protonen im Kern, somit entstehen </a:t>
            </a:r>
            <a:r>
              <a:rPr lang="de-DE" sz="2000" b="1" dirty="0">
                <a:latin typeface="+mn-lt"/>
                <a:cs typeface="Times New Roman" panose="02020603050405020304" pitchFamily="18" charset="0"/>
              </a:rPr>
              <a:t>negativ </a:t>
            </a:r>
            <a:r>
              <a:rPr lang="de-DE" sz="2000" dirty="0">
                <a:latin typeface="+mn-lt"/>
                <a:cs typeface="Times New Roman" panose="02020603050405020304" pitchFamily="18" charset="0"/>
              </a:rPr>
              <a:t>geladene Ionen. Solche Ionen heißen </a:t>
            </a:r>
            <a:r>
              <a:rPr lang="de-DE" sz="2000" b="1" dirty="0">
                <a:latin typeface="+mn-lt"/>
                <a:cs typeface="Times New Roman" panose="02020603050405020304" pitchFamily="18" charset="0"/>
              </a:rPr>
              <a:t>Anionen</a:t>
            </a:r>
            <a:r>
              <a:rPr lang="de-DE" sz="2000" dirty="0">
                <a:latin typeface="+mn-lt"/>
                <a:cs typeface="Times New Roman" panose="02020603050405020304" pitchFamily="18" charset="0"/>
              </a:rPr>
              <a:t>.</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1429713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210</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AD73413D-BDCF-4148-A025-8AB2625263DA}"/>
              </a:ext>
            </a:extLst>
          </p:cNvPr>
          <p:cNvSpPr/>
          <p:nvPr/>
        </p:nvSpPr>
        <p:spPr>
          <a:xfrm>
            <a:off x="838200" y="1486562"/>
            <a:ext cx="10515600" cy="4262705"/>
          </a:xfrm>
          <a:prstGeom prst="rect">
            <a:avLst/>
          </a:prstGeom>
        </p:spPr>
        <p:txBody>
          <a:bodyPr wrap="square">
            <a:spAutoFit/>
          </a:bodyPr>
          <a:lstStyle/>
          <a:p>
            <a:pPr>
              <a:spcBef>
                <a:spcPts val="600"/>
              </a:spcBef>
              <a:spcAft>
                <a:spcPts val="600"/>
              </a:spcAft>
            </a:pPr>
            <a:r>
              <a:rPr lang="de-DE" b="1" dirty="0"/>
              <a:t>Lösung zu: Salz selbst herstellen - Kupferiodid</a:t>
            </a:r>
            <a:r>
              <a:rPr lang="de-DE" dirty="0"/>
              <a:t> </a:t>
            </a:r>
          </a:p>
          <a:p>
            <a:r>
              <a:rPr lang="de-DE" b="1" dirty="0"/>
              <a:t>Aufgabe 1: </a:t>
            </a:r>
          </a:p>
          <a:p>
            <a:r>
              <a:rPr lang="de-DE" i="1" dirty="0"/>
              <a:t>Das Salz Kupferiodid lässt sich aus den Elementen Kupfer und Iod herstellen. </a:t>
            </a:r>
          </a:p>
          <a:p>
            <a:endParaRPr lang="de-DE" b="1" dirty="0"/>
          </a:p>
          <a:p>
            <a:r>
              <a:rPr lang="de-DE" b="1" dirty="0"/>
              <a:t>Aufgabe 2: </a:t>
            </a:r>
          </a:p>
          <a:p>
            <a:pPr>
              <a:spcBef>
                <a:spcPts val="300"/>
              </a:spcBef>
              <a:spcAft>
                <a:spcPts val="300"/>
              </a:spcAft>
            </a:pPr>
            <a:r>
              <a:rPr lang="de-DE" dirty="0"/>
              <a:t>Versuchsbeobachtungen: </a:t>
            </a:r>
          </a:p>
          <a:p>
            <a:pPr marL="285750" indent="-285750">
              <a:spcBef>
                <a:spcPts val="300"/>
              </a:spcBef>
              <a:spcAft>
                <a:spcPts val="300"/>
              </a:spcAft>
              <a:buFont typeface="Arial" panose="020B0604020202020204" pitchFamily="34" charset="0"/>
              <a:buChar char="•"/>
            </a:pPr>
            <a:r>
              <a:rPr lang="de-DE" i="1" dirty="0"/>
              <a:t>Aussehen der Stoffe vor der Reaktion: Die Kupferfolie ist braun-glänzend. Iod sind grau-schwarze, metallisch-glänzende, schuppenförmige Kristalle.</a:t>
            </a:r>
          </a:p>
          <a:p>
            <a:pPr marL="285750" indent="-285750">
              <a:spcBef>
                <a:spcPts val="300"/>
              </a:spcBef>
              <a:spcAft>
                <a:spcPts val="300"/>
              </a:spcAft>
              <a:buFont typeface="Arial" panose="020B0604020202020204" pitchFamily="34" charset="0"/>
              <a:buChar char="•"/>
            </a:pPr>
            <a:r>
              <a:rPr lang="de-DE" i="1" dirty="0"/>
              <a:t>Beobachtungen während der Reaktion: Beim Erhitzen des Iods bildet sich im Reagenzglas ein violettes Gas. Die Kupferfolie glüht auf. </a:t>
            </a:r>
          </a:p>
          <a:p>
            <a:pPr marL="285750" indent="-285750">
              <a:spcBef>
                <a:spcPts val="300"/>
              </a:spcBef>
              <a:spcAft>
                <a:spcPts val="300"/>
              </a:spcAft>
              <a:buFont typeface="Arial" panose="020B0604020202020204" pitchFamily="34" charset="0"/>
              <a:buChar char="•"/>
            </a:pPr>
            <a:r>
              <a:rPr lang="de-DE" i="1" dirty="0"/>
              <a:t>Aussehen des Stoffes nach der Reaktion: Auf der Kupferfolie bildet sich ein helles, fast weißes Pulver. </a:t>
            </a:r>
          </a:p>
          <a:p>
            <a:pPr>
              <a:spcBef>
                <a:spcPts val="600"/>
              </a:spcBef>
              <a:spcAft>
                <a:spcPts val="600"/>
              </a:spcAft>
            </a:pPr>
            <a:r>
              <a:rPr lang="de-DE" b="1" dirty="0"/>
              <a:t>Aufgabe 3:	</a:t>
            </a:r>
            <a:r>
              <a:rPr lang="de-DE" sz="2000" i="1" dirty="0"/>
              <a:t>Kupfer (s)       + 	Iod (s)        →        Kupferiodid (s)</a:t>
            </a:r>
          </a:p>
          <a:p>
            <a:r>
              <a:rPr lang="de-DE" i="1" dirty="0"/>
              <a:t>		  </a:t>
            </a:r>
            <a:r>
              <a:rPr lang="de-DE" sz="1600" i="1" dirty="0"/>
              <a:t>				</a:t>
            </a:r>
          </a:p>
        </p:txBody>
      </p:sp>
      <p:pic>
        <p:nvPicPr>
          <p:cNvPr id="10" name="Grafik 9">
            <a:hlinkClick r:id="rId2" action="ppaction://hlinksldjump"/>
            <a:extLst>
              <a:ext uri="{FF2B5EF4-FFF2-40B4-BE49-F238E27FC236}">
                <a16:creationId xmlns:a16="http://schemas.microsoft.com/office/drawing/2014/main" id="{0EF256AF-8455-49B4-90C9-75975CBC3147}"/>
              </a:ext>
            </a:extLst>
          </p:cNvPr>
          <p:cNvPicPr>
            <a:picLocks noChangeAspect="1"/>
          </p:cNvPicPr>
          <p:nvPr/>
        </p:nvPicPr>
        <p:blipFill>
          <a:blip r:embed="rId3"/>
          <a:stretch>
            <a:fillRect/>
          </a:stretch>
        </p:blipFill>
        <p:spPr>
          <a:xfrm>
            <a:off x="11283066" y="5499309"/>
            <a:ext cx="445047" cy="499915"/>
          </a:xfrm>
          <a:prstGeom prst="rect">
            <a:avLst/>
          </a:prstGeom>
        </p:spPr>
      </p:pic>
      <p:pic>
        <p:nvPicPr>
          <p:cNvPr id="11" name="Grafik 10">
            <a:extLst>
              <a:ext uri="{FF2B5EF4-FFF2-40B4-BE49-F238E27FC236}">
                <a16:creationId xmlns:a16="http://schemas.microsoft.com/office/drawing/2014/main" id="{169090C1-756D-41EE-AD28-ADAEC45EB0F1}"/>
              </a:ext>
            </a:extLst>
          </p:cNvPr>
          <p:cNvPicPr>
            <a:picLocks noChangeAspect="1"/>
          </p:cNvPicPr>
          <p:nvPr/>
        </p:nvPicPr>
        <p:blipFill>
          <a:blip r:embed="rId4"/>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10854063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211</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2"/>
          </a:xfrm>
          <a:prstGeom prst="rect">
            <a:avLst/>
          </a:prstGeom>
        </p:spPr>
        <p:txBody>
          <a:bodyPr wrap="square">
            <a:spAutoFit/>
          </a:bodyPr>
          <a:lstStyle/>
          <a:p>
            <a:r>
              <a:rPr lang="de-DE" dirty="0"/>
              <a:t>	</a:t>
            </a:r>
            <a:endParaRPr lang="de-DE" sz="2000" dirty="0"/>
          </a:p>
        </p:txBody>
      </p:sp>
      <p:sp>
        <p:nvSpPr>
          <p:cNvPr id="10" name="Rechteck 9">
            <a:extLst>
              <a:ext uri="{FF2B5EF4-FFF2-40B4-BE49-F238E27FC236}">
                <a16:creationId xmlns:a16="http://schemas.microsoft.com/office/drawing/2014/main" id="{9C9B1732-AA67-475B-A011-98FEF42D67F3}"/>
              </a:ext>
            </a:extLst>
          </p:cNvPr>
          <p:cNvSpPr/>
          <p:nvPr/>
        </p:nvSpPr>
        <p:spPr>
          <a:xfrm>
            <a:off x="849844" y="1582341"/>
            <a:ext cx="10503956" cy="3416320"/>
          </a:xfrm>
          <a:prstGeom prst="rect">
            <a:avLst/>
          </a:prstGeom>
        </p:spPr>
        <p:txBody>
          <a:bodyPr wrap="square">
            <a:spAutoFit/>
          </a:bodyPr>
          <a:lstStyle/>
          <a:p>
            <a:r>
              <a:rPr lang="de-DE" b="1" dirty="0"/>
              <a:t>Lösungen zu</a:t>
            </a:r>
            <a:r>
              <a:rPr lang="de-DE" dirty="0"/>
              <a:t>: </a:t>
            </a:r>
            <a:r>
              <a:rPr lang="de-DE" b="1" dirty="0"/>
              <a:t>Wie reagiert Magnesium mit Salzsäure? </a:t>
            </a:r>
          </a:p>
          <a:p>
            <a:endParaRPr lang="de-DE" dirty="0"/>
          </a:p>
          <a:p>
            <a:r>
              <a:rPr lang="de-DE" b="1" dirty="0"/>
              <a:t>Aufgabe 1: </a:t>
            </a:r>
            <a:r>
              <a:rPr lang="de-DE" dirty="0"/>
              <a:t>mögliche Ideen:</a:t>
            </a:r>
          </a:p>
          <a:p>
            <a:r>
              <a:rPr lang="de-DE" dirty="0"/>
              <a:t>- </a:t>
            </a:r>
            <a:r>
              <a:rPr lang="de-DE" i="1" dirty="0"/>
              <a:t>Die Säure „ätzt das Magnesiumband an“.</a:t>
            </a:r>
          </a:p>
          <a:p>
            <a:r>
              <a:rPr lang="de-DE" i="1" dirty="0"/>
              <a:t>- Das Magnesiumband löst sich auf.</a:t>
            </a:r>
          </a:p>
          <a:p>
            <a:r>
              <a:rPr lang="de-DE" i="1" dirty="0"/>
              <a:t>- Es bildet sich ein Salz.</a:t>
            </a:r>
          </a:p>
          <a:p>
            <a:endParaRPr lang="de-DE" dirty="0"/>
          </a:p>
          <a:p>
            <a:r>
              <a:rPr lang="de-DE" b="1" dirty="0"/>
              <a:t>Aufgabe 2: </a:t>
            </a:r>
          </a:p>
          <a:p>
            <a:r>
              <a:rPr lang="de-DE" dirty="0"/>
              <a:t>Beobachtung:</a:t>
            </a:r>
          </a:p>
          <a:p>
            <a:r>
              <a:rPr lang="de-DE" i="1" dirty="0"/>
              <a:t>Das Magnesiumband reagiert mit der Salzsäure unter Gasentwicklung. Dabei löst es sich langsam auf. Die Knallgasprobe mit dem aufgefangenen Gas verläuft positiv. Beim Eindampfen der Lösung bleibt ein weißer Feststoff zurück.</a:t>
            </a:r>
          </a:p>
        </p:txBody>
      </p:sp>
      <p:pic>
        <p:nvPicPr>
          <p:cNvPr id="13" name="Grafik 12">
            <a:hlinkClick r:id="rId2" action="ppaction://hlinksldjump"/>
            <a:extLst>
              <a:ext uri="{FF2B5EF4-FFF2-40B4-BE49-F238E27FC236}">
                <a16:creationId xmlns:a16="http://schemas.microsoft.com/office/drawing/2014/main" id="{F3CDF71E-843B-4005-BD4D-9146EA770565}"/>
              </a:ext>
            </a:extLst>
          </p:cNvPr>
          <p:cNvPicPr>
            <a:picLocks noChangeAspect="1"/>
          </p:cNvPicPr>
          <p:nvPr/>
        </p:nvPicPr>
        <p:blipFill>
          <a:blip r:embed="rId3"/>
          <a:stretch>
            <a:fillRect/>
          </a:stretch>
        </p:blipFill>
        <p:spPr>
          <a:xfrm>
            <a:off x="11283066" y="5499309"/>
            <a:ext cx="445047" cy="499915"/>
          </a:xfrm>
          <a:prstGeom prst="rect">
            <a:avLst/>
          </a:prstGeom>
        </p:spPr>
      </p:pic>
      <p:pic>
        <p:nvPicPr>
          <p:cNvPr id="12" name="Grafik 11">
            <a:extLst>
              <a:ext uri="{FF2B5EF4-FFF2-40B4-BE49-F238E27FC236}">
                <a16:creationId xmlns:a16="http://schemas.microsoft.com/office/drawing/2014/main" id="{BA81427F-0896-462A-85A1-073F55E2DF40}"/>
              </a:ext>
            </a:extLst>
          </p:cNvPr>
          <p:cNvPicPr>
            <a:picLocks noChangeAspect="1"/>
          </p:cNvPicPr>
          <p:nvPr/>
        </p:nvPicPr>
        <p:blipFill>
          <a:blip r:embed="rId4"/>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17744016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212</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sp>
        <p:nvSpPr>
          <p:cNvPr id="2" name="Rechteck 1">
            <a:extLst>
              <a:ext uri="{FF2B5EF4-FFF2-40B4-BE49-F238E27FC236}">
                <a16:creationId xmlns:a16="http://schemas.microsoft.com/office/drawing/2014/main" id="{096B0014-554C-4643-99C0-E7D216B0102A}"/>
              </a:ext>
            </a:extLst>
          </p:cNvPr>
          <p:cNvSpPr/>
          <p:nvPr/>
        </p:nvSpPr>
        <p:spPr>
          <a:xfrm>
            <a:off x="838200" y="1326933"/>
            <a:ext cx="10515600" cy="2585323"/>
          </a:xfrm>
          <a:prstGeom prst="rect">
            <a:avLst/>
          </a:prstGeom>
        </p:spPr>
        <p:txBody>
          <a:bodyPr wrap="square">
            <a:spAutoFit/>
          </a:bodyPr>
          <a:lstStyle/>
          <a:p>
            <a:r>
              <a:rPr lang="de-DE" b="1" dirty="0"/>
              <a:t>Lösungen zu</a:t>
            </a:r>
            <a:r>
              <a:rPr lang="de-DE" dirty="0"/>
              <a:t>: </a:t>
            </a:r>
            <a:r>
              <a:rPr lang="de-DE" b="1" dirty="0"/>
              <a:t>Wie reagiert Magnesium mit Salzsäure? </a:t>
            </a:r>
          </a:p>
          <a:p>
            <a:r>
              <a:rPr lang="de-DE" b="1" dirty="0"/>
              <a:t>Aufgabe 3:</a:t>
            </a:r>
            <a:r>
              <a:rPr lang="de-DE" dirty="0"/>
              <a:t> </a:t>
            </a:r>
          </a:p>
          <a:p>
            <a:r>
              <a:rPr lang="de-DE" i="1" dirty="0"/>
              <a:t>Der gebildete Wasserstoff kann nur aus der Salzsäure stammen. Diese enthält, wie der Name Wasserstoffchlorid schon andeutet, Wasserstoff-Ionen (H</a:t>
            </a:r>
            <a:r>
              <a:rPr lang="de-DE" i="1" baseline="30000" dirty="0"/>
              <a:t>+</a:t>
            </a:r>
            <a:r>
              <a:rPr lang="de-DE" i="1" dirty="0"/>
              <a:t>) und Chlorid-Ionen (Cl</a:t>
            </a:r>
            <a:r>
              <a:rPr lang="de-DE" i="1" baseline="30000" dirty="0"/>
              <a:t>-</a:t>
            </a:r>
            <a:r>
              <a:rPr lang="de-DE" i="1" dirty="0"/>
              <a:t>).</a:t>
            </a:r>
          </a:p>
          <a:p>
            <a:pPr algn="ctr"/>
            <a:endParaRPr lang="de-DE" i="1" dirty="0"/>
          </a:p>
          <a:p>
            <a:pPr algn="ctr"/>
            <a:r>
              <a:rPr lang="de-DE" i="1" dirty="0"/>
              <a:t>Magnesium   +   Salzsäure (Wasserstoffchlorid)	  → 	Magnesiumchlorid   +   Wasserstoff</a:t>
            </a:r>
          </a:p>
          <a:p>
            <a:endParaRPr lang="de-DE" b="1" i="1" dirty="0"/>
          </a:p>
          <a:p>
            <a:r>
              <a:rPr lang="de-DE" b="1" dirty="0"/>
              <a:t>Aufgabe 4: </a:t>
            </a:r>
            <a:endParaRPr lang="de-DE" dirty="0"/>
          </a:p>
          <a:p>
            <a:r>
              <a:rPr lang="de-DE" dirty="0"/>
              <a:t>	</a:t>
            </a:r>
            <a:endParaRPr lang="de-DE" sz="2000" dirty="0"/>
          </a:p>
        </p:txBody>
      </p:sp>
      <p:grpSp>
        <p:nvGrpSpPr>
          <p:cNvPr id="11" name="Gruppieren 10">
            <a:extLst>
              <a:ext uri="{FF2B5EF4-FFF2-40B4-BE49-F238E27FC236}">
                <a16:creationId xmlns:a16="http://schemas.microsoft.com/office/drawing/2014/main" id="{F0E995B8-9638-4293-97C6-E2970E320CD7}"/>
              </a:ext>
            </a:extLst>
          </p:cNvPr>
          <p:cNvGrpSpPr/>
          <p:nvPr/>
        </p:nvGrpSpPr>
        <p:grpSpPr>
          <a:xfrm>
            <a:off x="2095418" y="3077339"/>
            <a:ext cx="1153080" cy="1152360"/>
            <a:chOff x="0" y="0"/>
            <a:chExt cx="1153080" cy="1152360"/>
          </a:xfrm>
        </p:grpSpPr>
        <p:grpSp>
          <p:nvGrpSpPr>
            <p:cNvPr id="12" name="Gruppieren 11">
              <a:extLst>
                <a:ext uri="{FF2B5EF4-FFF2-40B4-BE49-F238E27FC236}">
                  <a16:creationId xmlns:a16="http://schemas.microsoft.com/office/drawing/2014/main" id="{BEE7D494-C0DE-43FF-A51D-0E813E6E9134}"/>
                </a:ext>
              </a:extLst>
            </p:cNvPr>
            <p:cNvGrpSpPr/>
            <p:nvPr/>
          </p:nvGrpSpPr>
          <p:grpSpPr>
            <a:xfrm>
              <a:off x="0" y="0"/>
              <a:ext cx="1153080" cy="1152360"/>
              <a:chOff x="0" y="0"/>
              <a:chExt cx="1153080" cy="1152360"/>
            </a:xfrm>
          </p:grpSpPr>
          <p:grpSp>
            <p:nvGrpSpPr>
              <p:cNvPr id="26" name="Gruppieren 25">
                <a:extLst>
                  <a:ext uri="{FF2B5EF4-FFF2-40B4-BE49-F238E27FC236}">
                    <a16:creationId xmlns:a16="http://schemas.microsoft.com/office/drawing/2014/main" id="{478D5F26-A589-46C5-8CF6-55A66A11C84D}"/>
                  </a:ext>
                </a:extLst>
              </p:cNvPr>
              <p:cNvGrpSpPr/>
              <p:nvPr/>
            </p:nvGrpSpPr>
            <p:grpSpPr>
              <a:xfrm>
                <a:off x="152280" y="152280"/>
                <a:ext cx="857880" cy="857160"/>
                <a:chOff x="0" y="0"/>
                <a:chExt cx="857880" cy="857160"/>
              </a:xfrm>
            </p:grpSpPr>
            <p:sp>
              <p:nvSpPr>
                <p:cNvPr id="29" name="Ellipse 28">
                  <a:extLst>
                    <a:ext uri="{FF2B5EF4-FFF2-40B4-BE49-F238E27FC236}">
                      <a16:creationId xmlns:a16="http://schemas.microsoft.com/office/drawing/2014/main" id="{C98BAEA9-63CD-43F8-8E9E-51CB467EBA8A}"/>
                    </a:ext>
                  </a:extLst>
                </p:cNvPr>
                <p:cNvSpPr/>
                <p:nvPr/>
              </p:nvSpPr>
              <p:spPr>
                <a:xfrm>
                  <a:off x="0" y="0"/>
                  <a:ext cx="857880" cy="857160"/>
                </a:xfrm>
                <a:prstGeom prst="ellipse">
                  <a:avLst/>
                </a:prstGeom>
                <a:noFill/>
                <a:ln>
                  <a:solidFill>
                    <a:schemeClr val="tx1"/>
                  </a:solidFill>
                </a:ln>
                <a:effectLst/>
              </p:spPr>
              <p:style>
                <a:lnRef idx="2">
                  <a:schemeClr val="dk1"/>
                </a:lnRef>
                <a:fillRef idx="1">
                  <a:schemeClr val="lt1"/>
                </a:fillRef>
                <a:effectRef idx="0">
                  <a:schemeClr val="dk1"/>
                </a:effectRef>
                <a:fontRef idx="minor"/>
              </p:style>
              <p:txBody>
                <a:bodyPr/>
                <a:lstStyle/>
                <a:p>
                  <a:endParaRPr lang="de-DE"/>
                </a:p>
              </p:txBody>
            </p:sp>
            <p:sp>
              <p:nvSpPr>
                <p:cNvPr id="30" name="Ellipse 29">
                  <a:extLst>
                    <a:ext uri="{FF2B5EF4-FFF2-40B4-BE49-F238E27FC236}">
                      <a16:creationId xmlns:a16="http://schemas.microsoft.com/office/drawing/2014/main" id="{EBCD06D6-FE89-4C7C-9851-9B7E55090879}"/>
                    </a:ext>
                  </a:extLst>
                </p:cNvPr>
                <p:cNvSpPr/>
                <p:nvPr/>
              </p:nvSpPr>
              <p:spPr>
                <a:xfrm>
                  <a:off x="172080" y="162000"/>
                  <a:ext cx="513720" cy="51372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p:style>
              <p:txBody>
                <a:bodyPr/>
                <a:lstStyle/>
                <a:p>
                  <a:endParaRPr lang="de-DE"/>
                </a:p>
              </p:txBody>
            </p:sp>
          </p:grpSp>
          <p:sp>
            <p:nvSpPr>
              <p:cNvPr id="27" name="Ellipse 26">
                <a:extLst>
                  <a:ext uri="{FF2B5EF4-FFF2-40B4-BE49-F238E27FC236}">
                    <a16:creationId xmlns:a16="http://schemas.microsoft.com/office/drawing/2014/main" id="{6212CC15-7E23-4676-9978-1009AA6AC464}"/>
                  </a:ext>
                </a:extLst>
              </p:cNvPr>
              <p:cNvSpPr/>
              <p:nvPr/>
            </p:nvSpPr>
            <p:spPr>
              <a:xfrm>
                <a:off x="0" y="0"/>
                <a:ext cx="1153080" cy="1152360"/>
              </a:xfrm>
              <a:prstGeom prst="ellipse">
                <a:avLst/>
              </a:prstGeom>
              <a:noFill/>
              <a:ln/>
              <a:effectLst/>
            </p:spPr>
            <p:style>
              <a:lnRef idx="2">
                <a:schemeClr val="dk1"/>
              </a:lnRef>
              <a:fillRef idx="1">
                <a:schemeClr val="lt1"/>
              </a:fillRef>
              <a:effectRef idx="0">
                <a:schemeClr val="dk1"/>
              </a:effectRef>
              <a:fontRef idx="minor"/>
            </p:style>
            <p:txBody>
              <a:bodyPr/>
              <a:lstStyle/>
              <a:p>
                <a:endParaRPr lang="de-DE"/>
              </a:p>
            </p:txBody>
          </p:sp>
          <p:sp>
            <p:nvSpPr>
              <p:cNvPr id="28" name="Ellipse 27">
                <a:extLst>
                  <a:ext uri="{FF2B5EF4-FFF2-40B4-BE49-F238E27FC236}">
                    <a16:creationId xmlns:a16="http://schemas.microsoft.com/office/drawing/2014/main" id="{F5DE887B-D51A-443C-9071-FAEA9BEBA380}"/>
                  </a:ext>
                </a:extLst>
              </p:cNvPr>
              <p:cNvSpPr/>
              <p:nvPr/>
            </p:nvSpPr>
            <p:spPr>
              <a:xfrm>
                <a:off x="496080" y="485640"/>
                <a:ext cx="189720" cy="18972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grpSp>
        <p:sp>
          <p:nvSpPr>
            <p:cNvPr id="13" name="Ellipse 12">
              <a:extLst>
                <a:ext uri="{FF2B5EF4-FFF2-40B4-BE49-F238E27FC236}">
                  <a16:creationId xmlns:a16="http://schemas.microsoft.com/office/drawing/2014/main" id="{D049B4BF-7F9A-46CF-AADB-898CBCAA7C6B}"/>
                </a:ext>
              </a:extLst>
            </p:cNvPr>
            <p:cNvSpPr>
              <a:spLocks/>
            </p:cNvSpPr>
            <p:nvPr/>
          </p:nvSpPr>
          <p:spPr>
            <a:xfrm>
              <a:off x="381000" y="552450"/>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Ellipse 13">
              <a:extLst>
                <a:ext uri="{FF2B5EF4-FFF2-40B4-BE49-F238E27FC236}">
                  <a16:creationId xmlns:a16="http://schemas.microsoft.com/office/drawing/2014/main" id="{A33182DC-BA3F-4DED-98CB-45B06DB36CA1}"/>
                </a:ext>
              </a:extLst>
            </p:cNvPr>
            <p:cNvSpPr>
              <a:spLocks/>
            </p:cNvSpPr>
            <p:nvPr/>
          </p:nvSpPr>
          <p:spPr>
            <a:xfrm>
              <a:off x="723900" y="561975"/>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Ellipse 14">
              <a:extLst>
                <a:ext uri="{FF2B5EF4-FFF2-40B4-BE49-F238E27FC236}">
                  <a16:creationId xmlns:a16="http://schemas.microsoft.com/office/drawing/2014/main" id="{1AA28144-D83F-4B86-B765-B9D23FC75570}"/>
                </a:ext>
              </a:extLst>
            </p:cNvPr>
            <p:cNvSpPr>
              <a:spLocks/>
            </p:cNvSpPr>
            <p:nvPr/>
          </p:nvSpPr>
          <p:spPr>
            <a:xfrm>
              <a:off x="885825" y="561975"/>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Ellipse 15">
              <a:extLst>
                <a:ext uri="{FF2B5EF4-FFF2-40B4-BE49-F238E27FC236}">
                  <a16:creationId xmlns:a16="http://schemas.microsoft.com/office/drawing/2014/main" id="{FDB0C7DC-536A-44B0-B583-A4D19B9A783F}"/>
                </a:ext>
              </a:extLst>
            </p:cNvPr>
            <p:cNvSpPr>
              <a:spLocks/>
            </p:cNvSpPr>
            <p:nvPr/>
          </p:nvSpPr>
          <p:spPr>
            <a:xfrm>
              <a:off x="200025" y="552450"/>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Ellipse 17">
              <a:extLst>
                <a:ext uri="{FF2B5EF4-FFF2-40B4-BE49-F238E27FC236}">
                  <a16:creationId xmlns:a16="http://schemas.microsoft.com/office/drawing/2014/main" id="{C2DEE086-8DEF-4693-B078-C70880F0BA5B}"/>
                </a:ext>
              </a:extLst>
            </p:cNvPr>
            <p:cNvSpPr>
              <a:spLocks/>
            </p:cNvSpPr>
            <p:nvPr/>
          </p:nvSpPr>
          <p:spPr>
            <a:xfrm>
              <a:off x="552450" y="219075"/>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Ellipse 18">
              <a:extLst>
                <a:ext uri="{FF2B5EF4-FFF2-40B4-BE49-F238E27FC236}">
                  <a16:creationId xmlns:a16="http://schemas.microsoft.com/office/drawing/2014/main" id="{9049FD77-DA68-4BE4-A394-5705759546A0}"/>
                </a:ext>
              </a:extLst>
            </p:cNvPr>
            <p:cNvSpPr>
              <a:spLocks/>
            </p:cNvSpPr>
            <p:nvPr/>
          </p:nvSpPr>
          <p:spPr>
            <a:xfrm>
              <a:off x="552450" y="895350"/>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Ellipse 19">
              <a:extLst>
                <a:ext uri="{FF2B5EF4-FFF2-40B4-BE49-F238E27FC236}">
                  <a16:creationId xmlns:a16="http://schemas.microsoft.com/office/drawing/2014/main" id="{B11E2AF1-B337-470C-978F-1B65BA57900E}"/>
                </a:ext>
              </a:extLst>
            </p:cNvPr>
            <p:cNvSpPr>
              <a:spLocks/>
            </p:cNvSpPr>
            <p:nvPr/>
          </p:nvSpPr>
          <p:spPr>
            <a:xfrm>
              <a:off x="781050" y="809625"/>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Ellipse 20">
              <a:extLst>
                <a:ext uri="{FF2B5EF4-FFF2-40B4-BE49-F238E27FC236}">
                  <a16:creationId xmlns:a16="http://schemas.microsoft.com/office/drawing/2014/main" id="{4068D587-4485-4113-A402-C7D7F39C74AC}"/>
                </a:ext>
              </a:extLst>
            </p:cNvPr>
            <p:cNvSpPr>
              <a:spLocks/>
            </p:cNvSpPr>
            <p:nvPr/>
          </p:nvSpPr>
          <p:spPr>
            <a:xfrm>
              <a:off x="304800" y="314325"/>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Ellipse 21">
              <a:extLst>
                <a:ext uri="{FF2B5EF4-FFF2-40B4-BE49-F238E27FC236}">
                  <a16:creationId xmlns:a16="http://schemas.microsoft.com/office/drawing/2014/main" id="{AA1DD618-83CD-4128-94C2-D5AF6C10883E}"/>
                </a:ext>
              </a:extLst>
            </p:cNvPr>
            <p:cNvSpPr>
              <a:spLocks/>
            </p:cNvSpPr>
            <p:nvPr/>
          </p:nvSpPr>
          <p:spPr>
            <a:xfrm>
              <a:off x="762000" y="304800"/>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Ellipse 22">
              <a:extLst>
                <a:ext uri="{FF2B5EF4-FFF2-40B4-BE49-F238E27FC236}">
                  <a16:creationId xmlns:a16="http://schemas.microsoft.com/office/drawing/2014/main" id="{72354846-D615-4BEA-82C0-EF500A5BAFCC}"/>
                </a:ext>
              </a:extLst>
            </p:cNvPr>
            <p:cNvSpPr>
              <a:spLocks/>
            </p:cNvSpPr>
            <p:nvPr/>
          </p:nvSpPr>
          <p:spPr>
            <a:xfrm>
              <a:off x="295275" y="781050"/>
              <a:ext cx="76200" cy="76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 name="Ellipse 23">
              <a:extLst>
                <a:ext uri="{FF2B5EF4-FFF2-40B4-BE49-F238E27FC236}">
                  <a16:creationId xmlns:a16="http://schemas.microsoft.com/office/drawing/2014/main" id="{D3299E95-72FA-4B8E-9ABF-EA3E6C89FAB4}"/>
                </a:ext>
              </a:extLst>
            </p:cNvPr>
            <p:cNvSpPr>
              <a:spLocks/>
            </p:cNvSpPr>
            <p:nvPr/>
          </p:nvSpPr>
          <p:spPr>
            <a:xfrm>
              <a:off x="1057275" y="571500"/>
              <a:ext cx="76200" cy="76200"/>
            </a:xfrm>
            <a:prstGeom prst="ellipse">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 name="Ellipse 24">
              <a:extLst>
                <a:ext uri="{FF2B5EF4-FFF2-40B4-BE49-F238E27FC236}">
                  <a16:creationId xmlns:a16="http://schemas.microsoft.com/office/drawing/2014/main" id="{CB658E7A-5C91-4C06-973F-A5744134A374}"/>
                </a:ext>
              </a:extLst>
            </p:cNvPr>
            <p:cNvSpPr>
              <a:spLocks/>
            </p:cNvSpPr>
            <p:nvPr/>
          </p:nvSpPr>
          <p:spPr>
            <a:xfrm>
              <a:off x="38100" y="552450"/>
              <a:ext cx="76200" cy="76200"/>
            </a:xfrm>
            <a:prstGeom prst="ellipse">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pic>
        <p:nvPicPr>
          <p:cNvPr id="10" name="Grafik 9">
            <a:extLst>
              <a:ext uri="{FF2B5EF4-FFF2-40B4-BE49-F238E27FC236}">
                <a16:creationId xmlns:a16="http://schemas.microsoft.com/office/drawing/2014/main" id="{667E8C7D-8635-497A-8904-30BDC08D56CA}"/>
              </a:ext>
            </a:extLst>
          </p:cNvPr>
          <p:cNvPicPr>
            <a:picLocks noChangeAspect="1"/>
          </p:cNvPicPr>
          <p:nvPr/>
        </p:nvPicPr>
        <p:blipFill>
          <a:blip r:embed="rId2"/>
          <a:stretch>
            <a:fillRect/>
          </a:stretch>
        </p:blipFill>
        <p:spPr>
          <a:xfrm>
            <a:off x="5552033" y="3300187"/>
            <a:ext cx="871804" cy="871804"/>
          </a:xfrm>
          <a:prstGeom prst="rect">
            <a:avLst/>
          </a:prstGeom>
        </p:spPr>
      </p:pic>
      <p:cxnSp>
        <p:nvCxnSpPr>
          <p:cNvPr id="32" name="Gerade Verbindung mit Pfeil 31">
            <a:extLst>
              <a:ext uri="{FF2B5EF4-FFF2-40B4-BE49-F238E27FC236}">
                <a16:creationId xmlns:a16="http://schemas.microsoft.com/office/drawing/2014/main" id="{DAB47865-1891-4FB0-9DCB-9239DDD20CE1}"/>
              </a:ext>
            </a:extLst>
          </p:cNvPr>
          <p:cNvCxnSpPr/>
          <p:nvPr/>
        </p:nvCxnSpPr>
        <p:spPr>
          <a:xfrm>
            <a:off x="3668231" y="3705991"/>
            <a:ext cx="1322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3" name="Textfeld 32">
            <a:extLst>
              <a:ext uri="{FF2B5EF4-FFF2-40B4-BE49-F238E27FC236}">
                <a16:creationId xmlns:a16="http://schemas.microsoft.com/office/drawing/2014/main" id="{927E0D77-4121-4938-A6B6-4234233452BC}"/>
              </a:ext>
            </a:extLst>
          </p:cNvPr>
          <p:cNvSpPr txBox="1"/>
          <p:nvPr/>
        </p:nvSpPr>
        <p:spPr>
          <a:xfrm>
            <a:off x="7102550" y="3488079"/>
            <a:ext cx="1508050" cy="369332"/>
          </a:xfrm>
          <a:prstGeom prst="rect">
            <a:avLst/>
          </a:prstGeom>
          <a:noFill/>
        </p:spPr>
        <p:txBody>
          <a:bodyPr wrap="square" rtlCol="0">
            <a:spAutoFit/>
          </a:bodyPr>
          <a:lstStyle/>
          <a:p>
            <a:r>
              <a:rPr lang="de-DE" dirty="0"/>
              <a:t>+          2e</a:t>
            </a:r>
            <a:r>
              <a:rPr lang="de-DE" baseline="30000" dirty="0">
                <a:cs typeface="Times New Roman" panose="02020603050405020304" pitchFamily="18" charset="0"/>
              </a:rPr>
              <a:t>‒</a:t>
            </a:r>
            <a:endParaRPr lang="de-DE" baseline="30000" dirty="0"/>
          </a:p>
        </p:txBody>
      </p:sp>
      <p:sp>
        <p:nvSpPr>
          <p:cNvPr id="34" name="Ellipse 33">
            <a:extLst>
              <a:ext uri="{FF2B5EF4-FFF2-40B4-BE49-F238E27FC236}">
                <a16:creationId xmlns:a16="http://schemas.microsoft.com/office/drawing/2014/main" id="{FAA5EF38-72C7-4C38-878D-029302C65482}"/>
              </a:ext>
            </a:extLst>
          </p:cNvPr>
          <p:cNvSpPr/>
          <p:nvPr/>
        </p:nvSpPr>
        <p:spPr>
          <a:xfrm>
            <a:off x="2565843" y="4885825"/>
            <a:ext cx="171451" cy="19113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35" name="Textfeld 34">
            <a:extLst>
              <a:ext uri="{FF2B5EF4-FFF2-40B4-BE49-F238E27FC236}">
                <a16:creationId xmlns:a16="http://schemas.microsoft.com/office/drawing/2014/main" id="{979FB6EF-5050-4ED5-B24D-01B647817986}"/>
              </a:ext>
            </a:extLst>
          </p:cNvPr>
          <p:cNvSpPr txBox="1"/>
          <p:nvPr/>
        </p:nvSpPr>
        <p:spPr>
          <a:xfrm>
            <a:off x="1602004" y="4309359"/>
            <a:ext cx="8771861" cy="369332"/>
          </a:xfrm>
          <a:prstGeom prst="rect">
            <a:avLst/>
          </a:prstGeom>
          <a:noFill/>
        </p:spPr>
        <p:txBody>
          <a:bodyPr wrap="square" rtlCol="0">
            <a:spAutoFit/>
          </a:bodyPr>
          <a:lstStyle/>
          <a:p>
            <a:r>
              <a:rPr lang="de-DE" i="1" dirty="0"/>
              <a:t>Magnesium-Atom Mg	       Magnesium-Ion	 Mg</a:t>
            </a:r>
            <a:r>
              <a:rPr lang="de-DE" i="1" baseline="30000" dirty="0"/>
              <a:t>2+</a:t>
            </a:r>
            <a:r>
              <a:rPr lang="de-DE" i="1" dirty="0"/>
              <a:t>        +      2 Elektronen</a:t>
            </a:r>
          </a:p>
        </p:txBody>
      </p:sp>
      <p:cxnSp>
        <p:nvCxnSpPr>
          <p:cNvPr id="36" name="Gerade Verbindung mit Pfeil 35">
            <a:extLst>
              <a:ext uri="{FF2B5EF4-FFF2-40B4-BE49-F238E27FC236}">
                <a16:creationId xmlns:a16="http://schemas.microsoft.com/office/drawing/2014/main" id="{F045A5BD-072F-4274-980B-02DEE91F6E6E}"/>
              </a:ext>
            </a:extLst>
          </p:cNvPr>
          <p:cNvCxnSpPr>
            <a:cxnSpLocks/>
          </p:cNvCxnSpPr>
          <p:nvPr/>
        </p:nvCxnSpPr>
        <p:spPr>
          <a:xfrm>
            <a:off x="3910635" y="4494025"/>
            <a:ext cx="83785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39" name="Grafik 38">
            <a:extLst>
              <a:ext uri="{FF2B5EF4-FFF2-40B4-BE49-F238E27FC236}">
                <a16:creationId xmlns:a16="http://schemas.microsoft.com/office/drawing/2014/main" id="{47987EC4-440B-4E92-B1E5-11576EAAB72A}"/>
              </a:ext>
            </a:extLst>
          </p:cNvPr>
          <p:cNvPicPr>
            <a:picLocks noChangeAspect="1"/>
          </p:cNvPicPr>
          <p:nvPr/>
        </p:nvPicPr>
        <p:blipFill>
          <a:blip r:embed="rId3"/>
          <a:stretch>
            <a:fillRect/>
          </a:stretch>
        </p:blipFill>
        <p:spPr>
          <a:xfrm>
            <a:off x="6640228" y="4778671"/>
            <a:ext cx="524301" cy="530398"/>
          </a:xfrm>
          <a:prstGeom prst="rect">
            <a:avLst/>
          </a:prstGeom>
        </p:spPr>
      </p:pic>
      <p:sp>
        <p:nvSpPr>
          <p:cNvPr id="40" name="Textfeld 39">
            <a:extLst>
              <a:ext uri="{FF2B5EF4-FFF2-40B4-BE49-F238E27FC236}">
                <a16:creationId xmlns:a16="http://schemas.microsoft.com/office/drawing/2014/main" id="{59DCC810-DFE7-43D7-9DA4-2C0F82EBD8F1}"/>
              </a:ext>
            </a:extLst>
          </p:cNvPr>
          <p:cNvSpPr txBox="1"/>
          <p:nvPr/>
        </p:nvSpPr>
        <p:spPr>
          <a:xfrm>
            <a:off x="1339907" y="5248194"/>
            <a:ext cx="6813493" cy="369332"/>
          </a:xfrm>
          <a:prstGeom prst="rect">
            <a:avLst/>
          </a:prstGeom>
          <a:noFill/>
        </p:spPr>
        <p:txBody>
          <a:bodyPr wrap="square" rtlCol="0">
            <a:spAutoFit/>
          </a:bodyPr>
          <a:lstStyle/>
          <a:p>
            <a:r>
              <a:rPr lang="de-DE" i="1" dirty="0"/>
              <a:t>Wasserstoff-Ion H</a:t>
            </a:r>
            <a:r>
              <a:rPr lang="de-DE" i="1" baseline="30000" dirty="0"/>
              <a:t>+</a:t>
            </a:r>
            <a:r>
              <a:rPr lang="de-DE" i="1" dirty="0"/>
              <a:t>	  +  1 Elektron		   Wasserstoff-Atom H</a:t>
            </a:r>
          </a:p>
        </p:txBody>
      </p:sp>
      <p:cxnSp>
        <p:nvCxnSpPr>
          <p:cNvPr id="42" name="Gerade Verbindung mit Pfeil 41">
            <a:extLst>
              <a:ext uri="{FF2B5EF4-FFF2-40B4-BE49-F238E27FC236}">
                <a16:creationId xmlns:a16="http://schemas.microsoft.com/office/drawing/2014/main" id="{2B3B8FD4-97F7-4A6C-AEEA-8AB778B727F0}"/>
              </a:ext>
            </a:extLst>
          </p:cNvPr>
          <p:cNvCxnSpPr>
            <a:cxnSpLocks/>
          </p:cNvCxnSpPr>
          <p:nvPr/>
        </p:nvCxnSpPr>
        <p:spPr>
          <a:xfrm>
            <a:off x="4887977" y="5425278"/>
            <a:ext cx="83785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5" name="Rechteck 44">
            <a:extLst>
              <a:ext uri="{FF2B5EF4-FFF2-40B4-BE49-F238E27FC236}">
                <a16:creationId xmlns:a16="http://schemas.microsoft.com/office/drawing/2014/main" id="{A84C37A9-15C3-47EE-A7E2-E14DD0DD9D6F}"/>
              </a:ext>
            </a:extLst>
          </p:cNvPr>
          <p:cNvSpPr/>
          <p:nvPr/>
        </p:nvSpPr>
        <p:spPr>
          <a:xfrm>
            <a:off x="3152693" y="4833558"/>
            <a:ext cx="1075936" cy="369332"/>
          </a:xfrm>
          <a:prstGeom prst="rect">
            <a:avLst/>
          </a:prstGeom>
        </p:spPr>
        <p:txBody>
          <a:bodyPr wrap="none">
            <a:spAutoFit/>
          </a:bodyPr>
          <a:lstStyle/>
          <a:p>
            <a:r>
              <a:rPr lang="de-DE" dirty="0"/>
              <a:t>+           e</a:t>
            </a:r>
            <a:r>
              <a:rPr lang="de-DE" baseline="30000" dirty="0"/>
              <a:t>‒</a:t>
            </a:r>
          </a:p>
        </p:txBody>
      </p:sp>
      <p:cxnSp>
        <p:nvCxnSpPr>
          <p:cNvPr id="46" name="Gerade Verbindung mit Pfeil 45">
            <a:extLst>
              <a:ext uri="{FF2B5EF4-FFF2-40B4-BE49-F238E27FC236}">
                <a16:creationId xmlns:a16="http://schemas.microsoft.com/office/drawing/2014/main" id="{B07EC70F-8641-4424-AE1E-21ED1D68826B}"/>
              </a:ext>
            </a:extLst>
          </p:cNvPr>
          <p:cNvCxnSpPr>
            <a:cxnSpLocks/>
          </p:cNvCxnSpPr>
          <p:nvPr/>
        </p:nvCxnSpPr>
        <p:spPr>
          <a:xfrm>
            <a:off x="4887976" y="5004047"/>
            <a:ext cx="83785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47" name="Grafik 46">
            <a:hlinkClick r:id="rId4" action="ppaction://hlinksldjump"/>
            <a:extLst>
              <a:ext uri="{FF2B5EF4-FFF2-40B4-BE49-F238E27FC236}">
                <a16:creationId xmlns:a16="http://schemas.microsoft.com/office/drawing/2014/main" id="{911BD369-1BE2-4144-B18C-7AD8C49DB2B7}"/>
              </a:ext>
            </a:extLst>
          </p:cNvPr>
          <p:cNvPicPr>
            <a:picLocks noChangeAspect="1"/>
          </p:cNvPicPr>
          <p:nvPr/>
        </p:nvPicPr>
        <p:blipFill>
          <a:blip r:embed="rId5"/>
          <a:stretch>
            <a:fillRect/>
          </a:stretch>
        </p:blipFill>
        <p:spPr>
          <a:xfrm>
            <a:off x="11283066" y="5499309"/>
            <a:ext cx="445047" cy="499915"/>
          </a:xfrm>
          <a:prstGeom prst="rect">
            <a:avLst/>
          </a:prstGeom>
        </p:spPr>
      </p:pic>
      <p:pic>
        <p:nvPicPr>
          <p:cNvPr id="41" name="Grafik 40">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45863267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213</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Ionenbildung</a:t>
            </a:r>
            <a:r>
              <a:rPr lang="de-DE" sz="24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19"/>
          </a:xfrm>
          <a:prstGeom prst="rect">
            <a:avLst/>
          </a:prstGeom>
        </p:spPr>
        <p:txBody>
          <a:bodyPr wrap="square">
            <a:spAutoFit/>
          </a:bodyPr>
          <a:lstStyle/>
          <a:p>
            <a:r>
              <a:rPr lang="de-DE" b="1" dirty="0"/>
              <a:t>Lösungen zu</a:t>
            </a:r>
            <a:r>
              <a:rPr lang="de-DE" dirty="0"/>
              <a:t>: </a:t>
            </a:r>
            <a:r>
              <a:rPr lang="de-DE" b="1" dirty="0"/>
              <a:t>Wie reagiert Magnesium mit Salzsäure? </a:t>
            </a:r>
          </a:p>
          <a:p>
            <a:r>
              <a:rPr lang="de-DE" dirty="0"/>
              <a:t>Elektronenübergänge: </a:t>
            </a:r>
          </a:p>
          <a:p>
            <a:r>
              <a:rPr lang="de-DE" i="1" dirty="0"/>
              <a:t>Magnesium gibt Elektronen ab: 	Mg (s) → Mg</a:t>
            </a:r>
            <a:r>
              <a:rPr lang="de-DE" i="1" baseline="30000" dirty="0"/>
              <a:t>2+</a:t>
            </a:r>
            <a:r>
              <a:rPr lang="de-DE" i="1" dirty="0"/>
              <a:t> (aq) + 2e</a:t>
            </a:r>
            <a:r>
              <a:rPr lang="de-DE" i="1" baseline="30000" dirty="0">
                <a:latin typeface="Times New Roman" panose="02020603050405020304" pitchFamily="18" charset="0"/>
                <a:cs typeface="Times New Roman" panose="02020603050405020304" pitchFamily="18" charset="0"/>
              </a:rPr>
              <a:t>‒</a:t>
            </a:r>
            <a:endParaRPr lang="de-DE" i="1" dirty="0"/>
          </a:p>
          <a:p>
            <a:endParaRPr lang="de-DE" i="1" dirty="0"/>
          </a:p>
          <a:p>
            <a:r>
              <a:rPr lang="de-DE" i="1" dirty="0"/>
              <a:t>Wasserstoff-Ionen nehmen jeweils ein Elektron auf. Elementarer Wasserstoff liegt stets als zweiatomiges Molekül (H</a:t>
            </a:r>
            <a:r>
              <a:rPr lang="de-DE" i="1" baseline="-25000" dirty="0"/>
              <a:t>2</a:t>
            </a:r>
            <a:r>
              <a:rPr lang="de-DE" i="1" dirty="0"/>
              <a:t>) vor. Somit nehmen immer zwei Wasserstoff-Ionen an der Reaktion teil, die jeweils ein Elektron vom Magnesium aufnehmen: 	2 H</a:t>
            </a:r>
            <a:r>
              <a:rPr lang="de-DE" i="1" baseline="30000" dirty="0"/>
              <a:t>+</a:t>
            </a:r>
            <a:r>
              <a:rPr lang="de-DE" i="1" dirty="0"/>
              <a:t> (aq) + 2e</a:t>
            </a:r>
            <a:r>
              <a:rPr lang="de-DE" i="1" baseline="30000" dirty="0">
                <a:latin typeface="Times New Roman" panose="02020603050405020304" pitchFamily="18" charset="0"/>
                <a:cs typeface="Times New Roman" panose="02020603050405020304" pitchFamily="18" charset="0"/>
              </a:rPr>
              <a:t>‒</a:t>
            </a:r>
            <a:r>
              <a:rPr lang="de-DE" i="1" baseline="30000" dirty="0"/>
              <a:t> </a:t>
            </a:r>
            <a:r>
              <a:rPr lang="de-DE" i="1" dirty="0"/>
              <a:t> →  H</a:t>
            </a:r>
            <a:r>
              <a:rPr lang="de-DE" i="1" baseline="-25000" dirty="0"/>
              <a:t>2</a:t>
            </a:r>
            <a:r>
              <a:rPr lang="de-DE" i="1" dirty="0"/>
              <a:t> (g)</a:t>
            </a:r>
          </a:p>
          <a:p>
            <a:r>
              <a:rPr lang="de-DE" i="1" dirty="0"/>
              <a:t> </a:t>
            </a:r>
          </a:p>
          <a:p>
            <a:r>
              <a:rPr lang="de-DE" i="1" dirty="0"/>
              <a:t>Die Chlorid-Ionen nehmen an der Reaktion nicht teil, sie bleiben unverändert.</a:t>
            </a:r>
          </a:p>
          <a:p>
            <a:endParaRPr lang="de-DE" b="1" dirty="0"/>
          </a:p>
          <a:p>
            <a:r>
              <a:rPr lang="de-DE" b="1" dirty="0"/>
              <a:t>Aufgabe 5: </a:t>
            </a:r>
          </a:p>
          <a:p>
            <a:pPr algn="ctr"/>
            <a:r>
              <a:rPr lang="de-DE" i="1" dirty="0"/>
              <a:t>Mg (s) + 2 HCl (aq) → MgCl</a:t>
            </a:r>
            <a:r>
              <a:rPr lang="de-DE" i="1" baseline="-25000" dirty="0"/>
              <a:t>2</a:t>
            </a:r>
            <a:r>
              <a:rPr lang="de-DE" i="1" dirty="0"/>
              <a:t> (s) + H</a:t>
            </a:r>
            <a:r>
              <a:rPr lang="de-DE" i="1" baseline="-25000" dirty="0"/>
              <a:t>2 </a:t>
            </a:r>
            <a:r>
              <a:rPr lang="de-DE" i="1" dirty="0"/>
              <a:t>(g)</a:t>
            </a:r>
          </a:p>
          <a:p>
            <a:r>
              <a:rPr lang="de-DE" dirty="0"/>
              <a:t>	</a:t>
            </a:r>
            <a:endParaRPr lang="de-DE" sz="2000" dirty="0"/>
          </a:p>
        </p:txBody>
      </p:sp>
      <p:pic>
        <p:nvPicPr>
          <p:cNvPr id="11" name="Grafik 10">
            <a:hlinkClick r:id="rId2" action="ppaction://hlinksldjump"/>
            <a:extLst>
              <a:ext uri="{FF2B5EF4-FFF2-40B4-BE49-F238E27FC236}">
                <a16:creationId xmlns:a16="http://schemas.microsoft.com/office/drawing/2014/main" id="{07934998-526F-4FD9-B954-04D9E16134BC}"/>
              </a:ext>
            </a:extLst>
          </p:cNvPr>
          <p:cNvPicPr>
            <a:picLocks noChangeAspect="1"/>
          </p:cNvPicPr>
          <p:nvPr/>
        </p:nvPicPr>
        <p:blipFill>
          <a:blip r:embed="rId3"/>
          <a:stretch>
            <a:fillRect/>
          </a:stretch>
        </p:blipFill>
        <p:spPr>
          <a:xfrm>
            <a:off x="11283066" y="5499309"/>
            <a:ext cx="445047" cy="499915"/>
          </a:xfrm>
          <a:prstGeom prst="rect">
            <a:avLst/>
          </a:prstGeom>
        </p:spPr>
      </p:pic>
      <p:pic>
        <p:nvPicPr>
          <p:cNvPr id="12" name="Grafik 11">
            <a:extLst>
              <a:ext uri="{FF2B5EF4-FFF2-40B4-BE49-F238E27FC236}">
                <a16:creationId xmlns:a16="http://schemas.microsoft.com/office/drawing/2014/main" id="{BA81427F-0896-462A-85A1-073F55E2DF40}"/>
              </a:ext>
            </a:extLst>
          </p:cNvPr>
          <p:cNvPicPr>
            <a:picLocks noChangeAspect="1"/>
          </p:cNvPicPr>
          <p:nvPr/>
        </p:nvPicPr>
        <p:blipFill>
          <a:blip r:embed="rId4"/>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71744084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6858028" cy="369332"/>
          </a:xfrm>
          <a:prstGeom prst="rect">
            <a:avLst/>
          </a:prstGeom>
          <a:noFill/>
        </p:spPr>
        <p:txBody>
          <a:bodyPr wrap="square" rtlCol="0">
            <a:spAutoFit/>
          </a:bodyPr>
          <a:lstStyle/>
          <a:p>
            <a:r>
              <a:rPr lang="de-DE" b="1" dirty="0"/>
              <a:t>Lösung zu Aufgabe 1: </a:t>
            </a:r>
            <a:r>
              <a:rPr lang="de-DE" dirty="0"/>
              <a:t>Welche Eigenschaften haben Salze? </a:t>
            </a:r>
            <a:endParaRPr lang="de-DE" b="1" dirty="0"/>
          </a:p>
        </p:txBody>
      </p:sp>
      <p:graphicFrame>
        <p:nvGraphicFramePr>
          <p:cNvPr id="2" name="Tabelle 1"/>
          <p:cNvGraphicFramePr>
            <a:graphicFrameLocks noGrp="1"/>
          </p:cNvGraphicFramePr>
          <p:nvPr>
            <p:extLst>
              <p:ext uri="{D42A27DB-BD31-4B8C-83A1-F6EECF244321}">
                <p14:modId xmlns:p14="http://schemas.microsoft.com/office/powerpoint/2010/main" val="2862133105"/>
              </p:ext>
            </p:extLst>
          </p:nvPr>
        </p:nvGraphicFramePr>
        <p:xfrm>
          <a:off x="1013223" y="2070947"/>
          <a:ext cx="10097976" cy="3363532"/>
        </p:xfrm>
        <a:graphic>
          <a:graphicData uri="http://schemas.openxmlformats.org/drawingml/2006/table">
            <a:tbl>
              <a:tblPr firstRow="1" firstCol="1" bandRow="1">
                <a:tableStyleId>{5940675A-B579-460E-94D1-54222C63F5DA}</a:tableStyleId>
              </a:tblPr>
              <a:tblGrid>
                <a:gridCol w="2524494">
                  <a:extLst>
                    <a:ext uri="{9D8B030D-6E8A-4147-A177-3AD203B41FA5}">
                      <a16:colId xmlns:a16="http://schemas.microsoft.com/office/drawing/2014/main" val="20000"/>
                    </a:ext>
                  </a:extLst>
                </a:gridCol>
                <a:gridCol w="2524494">
                  <a:extLst>
                    <a:ext uri="{9D8B030D-6E8A-4147-A177-3AD203B41FA5}">
                      <a16:colId xmlns:a16="http://schemas.microsoft.com/office/drawing/2014/main" val="20001"/>
                    </a:ext>
                  </a:extLst>
                </a:gridCol>
                <a:gridCol w="2524494">
                  <a:extLst>
                    <a:ext uri="{9D8B030D-6E8A-4147-A177-3AD203B41FA5}">
                      <a16:colId xmlns:a16="http://schemas.microsoft.com/office/drawing/2014/main" val="20002"/>
                    </a:ext>
                  </a:extLst>
                </a:gridCol>
                <a:gridCol w="2524494">
                  <a:extLst>
                    <a:ext uri="{9D8B030D-6E8A-4147-A177-3AD203B41FA5}">
                      <a16:colId xmlns:a16="http://schemas.microsoft.com/office/drawing/2014/main" val="20003"/>
                    </a:ext>
                  </a:extLst>
                </a:gridCol>
              </a:tblGrid>
              <a:tr h="552328">
                <a:tc>
                  <a:txBody>
                    <a:bodyPr/>
                    <a:lstStyle/>
                    <a:p>
                      <a:pPr algn="ctr">
                        <a:spcAft>
                          <a:spcPts val="0"/>
                        </a:spcAft>
                        <a:tabLst>
                          <a:tab pos="4276725" algn="l"/>
                        </a:tabLst>
                      </a:pPr>
                      <a:r>
                        <a:rPr lang="de-DE" sz="1800" b="1" dirty="0">
                          <a:effectLst/>
                        </a:rPr>
                        <a:t>Stoffeigenschaften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1800" b="1" dirty="0">
                          <a:effectLst/>
                        </a:rPr>
                        <a:t>Natriumchlorid (NaCl)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1800" b="1" dirty="0">
                          <a:effectLst/>
                        </a:rPr>
                        <a:t>Kaliumchlorid (KCl)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1800" b="1" dirty="0">
                          <a:effectLst/>
                        </a:rPr>
                        <a:t>Kaliumbromid (</a:t>
                      </a:r>
                      <a:r>
                        <a:rPr lang="de-DE" sz="1800" b="1" dirty="0" err="1">
                          <a:effectLst/>
                        </a:rPr>
                        <a:t>KBr</a:t>
                      </a:r>
                      <a:r>
                        <a:rPr lang="de-DE" sz="1800" b="1" dirty="0">
                          <a:effectLst/>
                        </a:rPr>
                        <a:t>)</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702801">
                <a:tc>
                  <a:txBody>
                    <a:bodyPr/>
                    <a:lstStyle/>
                    <a:p>
                      <a:pPr algn="ctr">
                        <a:spcAft>
                          <a:spcPts val="0"/>
                        </a:spcAft>
                        <a:tabLst>
                          <a:tab pos="4276725" algn="l"/>
                        </a:tabLst>
                      </a:pPr>
                      <a:r>
                        <a:rPr lang="de-DE" sz="1800" dirty="0">
                          <a:effectLst/>
                        </a:rPr>
                        <a:t>Schmelztemperatur</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801°C</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a:effectLst/>
                        </a:rPr>
                        <a:t>773°C</a:t>
                      </a:r>
                      <a:endParaRPr lang="de-DE" sz="1800" i="1">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a:effectLst/>
                        </a:rPr>
                        <a:t>734°C</a:t>
                      </a:r>
                      <a:endParaRPr lang="de-DE" sz="1800" i="1">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702801">
                <a:tc>
                  <a:txBody>
                    <a:bodyPr/>
                    <a:lstStyle/>
                    <a:p>
                      <a:pPr algn="ctr">
                        <a:spcAft>
                          <a:spcPts val="0"/>
                        </a:spcAft>
                        <a:tabLst>
                          <a:tab pos="4276725" algn="l"/>
                        </a:tabLst>
                      </a:pPr>
                      <a:r>
                        <a:rPr lang="de-DE" sz="1800" dirty="0">
                          <a:effectLst/>
                        </a:rPr>
                        <a:t>Löslichkeit in Wasser </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gute Löslichkeit in Wasser</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gute Löslichkeit in Wasser</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a:effectLst/>
                        </a:rPr>
                        <a:t>gute Löslichkeit in Wasser</a:t>
                      </a:r>
                      <a:endParaRPr lang="de-DE" sz="1800" i="1">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702801">
                <a:tc>
                  <a:txBody>
                    <a:bodyPr/>
                    <a:lstStyle/>
                    <a:p>
                      <a:pPr algn="ctr">
                        <a:spcAft>
                          <a:spcPts val="0"/>
                        </a:spcAft>
                        <a:tabLst>
                          <a:tab pos="4276725" algn="l"/>
                        </a:tabLst>
                      </a:pPr>
                      <a:r>
                        <a:rPr lang="de-DE" sz="1800" dirty="0">
                          <a:effectLst/>
                        </a:rPr>
                        <a:t>Leitfähigkeit</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gute Leitfähigkeit (im gelösten Zustand)</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gute Leitfähigkeit (im gelösten Zustand)</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gute Leitfähigkeit (im gelösten Zustand)</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702801">
                <a:tc>
                  <a:txBody>
                    <a:bodyPr/>
                    <a:lstStyle/>
                    <a:p>
                      <a:pPr algn="ctr">
                        <a:spcAft>
                          <a:spcPts val="0"/>
                        </a:spcAft>
                        <a:tabLst>
                          <a:tab pos="4276725" algn="l"/>
                        </a:tabLst>
                      </a:pPr>
                      <a:r>
                        <a:rPr lang="de-DE" sz="1800">
                          <a:effectLst/>
                        </a:rPr>
                        <a:t>Sprödigkeit</a:t>
                      </a:r>
                      <a:endParaRPr lang="de-DE" sz="1800" i="1">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a:effectLst/>
                        </a:rPr>
                        <a:t>hohe Sprödigkeit</a:t>
                      </a:r>
                      <a:endParaRPr lang="de-DE" sz="1800" i="1">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hohe Sprödigkeit</a:t>
                      </a:r>
                      <a:endParaRPr lang="de-DE" sz="1800" i="1"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1800" dirty="0">
                          <a:effectLst/>
                        </a:rPr>
                        <a:t>hohe Sprödigkeit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40837523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215</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10579506" cy="369332"/>
          </a:xfrm>
          <a:prstGeom prst="rect">
            <a:avLst/>
          </a:prstGeom>
          <a:noFill/>
        </p:spPr>
        <p:txBody>
          <a:bodyPr wrap="square" rtlCol="0">
            <a:spAutoFit/>
          </a:bodyPr>
          <a:lstStyle/>
          <a:p>
            <a:r>
              <a:rPr lang="de-DE" b="1" dirty="0"/>
              <a:t>Lösung zu Aufgabe 2:</a:t>
            </a:r>
            <a:r>
              <a:rPr lang="de-DE" dirty="0"/>
              <a:t> </a:t>
            </a:r>
            <a:r>
              <a:rPr lang="de-DE" sz="1600" dirty="0"/>
              <a:t>Erklärt jede Stoffeigenschaft mithilfe der Ergebnisse der Stationsaufgaben auf Teilchenebene. </a:t>
            </a:r>
            <a:endParaRPr lang="de-DE" sz="1600" b="1" dirty="0"/>
          </a:p>
        </p:txBody>
      </p:sp>
      <p:graphicFrame>
        <p:nvGraphicFramePr>
          <p:cNvPr id="9" name="Tabelle 8"/>
          <p:cNvGraphicFramePr>
            <a:graphicFrameLocks noGrp="1"/>
          </p:cNvGraphicFramePr>
          <p:nvPr>
            <p:extLst>
              <p:ext uri="{D42A27DB-BD31-4B8C-83A1-F6EECF244321}">
                <p14:modId xmlns:p14="http://schemas.microsoft.com/office/powerpoint/2010/main" val="4037017230"/>
              </p:ext>
            </p:extLst>
          </p:nvPr>
        </p:nvGraphicFramePr>
        <p:xfrm>
          <a:off x="982940" y="1703862"/>
          <a:ext cx="10226120" cy="4439509"/>
        </p:xfrm>
        <a:graphic>
          <a:graphicData uri="http://schemas.openxmlformats.org/drawingml/2006/table">
            <a:tbl>
              <a:tblPr firstRow="1" firstCol="1" bandRow="1"/>
              <a:tblGrid>
                <a:gridCol w="2976412">
                  <a:extLst>
                    <a:ext uri="{9D8B030D-6E8A-4147-A177-3AD203B41FA5}">
                      <a16:colId xmlns:a16="http://schemas.microsoft.com/office/drawing/2014/main" val="20000"/>
                    </a:ext>
                  </a:extLst>
                </a:gridCol>
                <a:gridCol w="2596896">
                  <a:extLst>
                    <a:ext uri="{9D8B030D-6E8A-4147-A177-3AD203B41FA5}">
                      <a16:colId xmlns:a16="http://schemas.microsoft.com/office/drawing/2014/main" val="20001"/>
                    </a:ext>
                  </a:extLst>
                </a:gridCol>
                <a:gridCol w="2093976">
                  <a:extLst>
                    <a:ext uri="{9D8B030D-6E8A-4147-A177-3AD203B41FA5}">
                      <a16:colId xmlns:a16="http://schemas.microsoft.com/office/drawing/2014/main" val="20002"/>
                    </a:ext>
                  </a:extLst>
                </a:gridCol>
                <a:gridCol w="2558836">
                  <a:extLst>
                    <a:ext uri="{9D8B030D-6E8A-4147-A177-3AD203B41FA5}">
                      <a16:colId xmlns:a16="http://schemas.microsoft.com/office/drawing/2014/main" val="20003"/>
                    </a:ext>
                  </a:extLst>
                </a:gridCol>
              </a:tblGrid>
              <a:tr h="571505">
                <a:tc>
                  <a:txBody>
                    <a:bodyPr/>
                    <a:lstStyle/>
                    <a:p>
                      <a:pPr algn="ctr">
                        <a:lnSpc>
                          <a:spcPct val="100000"/>
                        </a:lnSpc>
                        <a:spcAft>
                          <a:spcPts val="0"/>
                        </a:spcAft>
                        <a:tabLst>
                          <a:tab pos="4276725" algn="l"/>
                        </a:tabLst>
                      </a:pPr>
                      <a:r>
                        <a:rPr lang="de-DE" sz="1600" b="1" dirty="0">
                          <a:effectLst/>
                          <a:latin typeface="+mn-lt"/>
                          <a:ea typeface="Calibri" charset="0"/>
                          <a:cs typeface="Times New Roman" charset="0"/>
                        </a:rPr>
                        <a:t> Schmelztemperatur </a:t>
                      </a:r>
                      <a:endParaRPr lang="de-DE" sz="1600" dirty="0">
                        <a:effectLst/>
                        <a:latin typeface="+mn-lt"/>
                        <a:ea typeface="Calibri" charset="0"/>
                        <a:cs typeface="Times New Roman" charset="0"/>
                      </a:endParaRPr>
                    </a:p>
                  </a:txBody>
                  <a:tcPr marL="43271" marR="43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00000"/>
                        </a:lnSpc>
                        <a:spcAft>
                          <a:spcPts val="0"/>
                        </a:spcAft>
                        <a:tabLst>
                          <a:tab pos="4276725" algn="l"/>
                        </a:tabLst>
                      </a:pPr>
                      <a:r>
                        <a:rPr lang="de-DE" sz="1600" b="1" dirty="0">
                          <a:effectLst/>
                          <a:latin typeface="+mn-lt"/>
                          <a:ea typeface="Calibri" charset="0"/>
                          <a:cs typeface="Times New Roman" charset="0"/>
                        </a:rPr>
                        <a:t>Elektrische Leitfähigkeit</a:t>
                      </a:r>
                      <a:endParaRPr lang="de-DE" sz="1600" dirty="0">
                        <a:effectLst/>
                        <a:latin typeface="+mn-lt"/>
                        <a:ea typeface="Calibri" charset="0"/>
                        <a:cs typeface="Times New Roman" charset="0"/>
                      </a:endParaRPr>
                    </a:p>
                  </a:txBody>
                  <a:tcPr marL="43271" marR="43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00000"/>
                        </a:lnSpc>
                        <a:spcAft>
                          <a:spcPts val="0"/>
                        </a:spcAft>
                        <a:tabLst>
                          <a:tab pos="4276725" algn="l"/>
                        </a:tabLst>
                      </a:pPr>
                      <a:r>
                        <a:rPr lang="de-DE" sz="1600" b="1" dirty="0">
                          <a:effectLst/>
                          <a:latin typeface="+mn-lt"/>
                          <a:ea typeface="Calibri" charset="0"/>
                          <a:cs typeface="Times New Roman" charset="0"/>
                        </a:rPr>
                        <a:t>Löslichkeit in Wasser</a:t>
                      </a:r>
                      <a:endParaRPr lang="de-DE" sz="1600" dirty="0">
                        <a:effectLst/>
                        <a:latin typeface="+mn-lt"/>
                        <a:ea typeface="Calibri" charset="0"/>
                        <a:cs typeface="Times New Roman" charset="0"/>
                      </a:endParaRPr>
                    </a:p>
                  </a:txBody>
                  <a:tcPr marL="43271" marR="43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lnSpc>
                          <a:spcPct val="100000"/>
                        </a:lnSpc>
                        <a:spcAft>
                          <a:spcPts val="0"/>
                        </a:spcAft>
                        <a:tabLst>
                          <a:tab pos="4276725" algn="l"/>
                        </a:tabLst>
                      </a:pPr>
                      <a:r>
                        <a:rPr lang="de-DE" sz="1600" b="1" dirty="0">
                          <a:effectLst/>
                          <a:latin typeface="+mn-lt"/>
                          <a:ea typeface="Calibri" charset="0"/>
                          <a:cs typeface="Times New Roman" charset="0"/>
                        </a:rPr>
                        <a:t>Sprödigkeit</a:t>
                      </a:r>
                      <a:endParaRPr lang="de-DE" sz="1600" dirty="0">
                        <a:effectLst/>
                        <a:latin typeface="+mn-lt"/>
                        <a:ea typeface="Calibri" charset="0"/>
                        <a:cs typeface="Times New Roman" charset="0"/>
                      </a:endParaRPr>
                    </a:p>
                  </a:txBody>
                  <a:tcPr marL="43271" marR="43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3868004">
                <a:tc>
                  <a:txBody>
                    <a:bodyPr/>
                    <a:lstStyle/>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Die Gitterenergie ist ein Maß für die Anziehungskraft zwischen Ionen.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Man muss die Energiemenge der Gitterenergie aufbringen, um die Anziehungskraft zwischen Ionen zu überwinden.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Im Kerzenwachs ist die Gitterenergie zwischen den Teilchen sehr viel geringer.</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Beim Schmelzen eines Salzes verlassen die Ionen durch zunehmende Teilchenbewegung ihre festen Plätze im Ionengitter.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Die Gitterenergie eines Salzkristalls ist deutlich höher als die Gitterenergie des Kerzenwachses.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Dadurch muss dem Salzkristall mehr Energie in Form von Wärme zugeführt werden, damit das Salz schmilzt. </a:t>
                      </a: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44000" indent="-144000" algn="l">
                        <a:lnSpc>
                          <a:spcPct val="100000"/>
                        </a:lnSpc>
                        <a:spcAft>
                          <a:spcPts val="0"/>
                        </a:spcAft>
                      </a:pPr>
                      <a:r>
                        <a:rPr lang="de-DE" sz="1300" i="1" kern="1200" dirty="0">
                          <a:solidFill>
                            <a:schemeClr val="tx1"/>
                          </a:solidFill>
                          <a:effectLst/>
                          <a:latin typeface="+mn-lt"/>
                          <a:ea typeface="Calibri" charset="0"/>
                          <a:cs typeface="Times New Roman" charset="0"/>
                        </a:rPr>
                        <a:t>• Im festen Salz sind die Ionen fest im Gitter angeordnet, sodass ein Transport von Ladung nicht möglich ist. Ein Transport von Ladungen ist Voraussetzung für einen Stromfluss.</a:t>
                      </a:r>
                    </a:p>
                    <a:p>
                      <a:pPr marL="144000" lvl="0" indent="-144000" algn="l">
                        <a:lnSpc>
                          <a:spcPct val="100000"/>
                        </a:lnSpc>
                        <a:spcAft>
                          <a:spcPts val="0"/>
                        </a:spcAft>
                        <a:buFont typeface="Symbol" charset="2"/>
                        <a:buChar char=""/>
                      </a:pPr>
                      <a:r>
                        <a:rPr lang="de-DE" sz="1300" i="1" kern="1200" dirty="0">
                          <a:solidFill>
                            <a:schemeClr val="tx1"/>
                          </a:solidFill>
                          <a:effectLst/>
                          <a:latin typeface="+mn-lt"/>
                          <a:ea typeface="Calibri" charset="0"/>
                          <a:cs typeface="Times New Roman" charset="0"/>
                        </a:rPr>
                        <a:t>In destilliertem Wasser sind keine Ionen (also freie Ladungen) vorhanden; der Strom kann nicht fließen.</a:t>
                      </a:r>
                    </a:p>
                    <a:p>
                      <a:pPr marL="144000" lvl="0" indent="-144000" algn="l">
                        <a:lnSpc>
                          <a:spcPct val="100000"/>
                        </a:lnSpc>
                        <a:spcAft>
                          <a:spcPts val="0"/>
                        </a:spcAft>
                        <a:buFont typeface="Symbol" charset="2"/>
                        <a:buChar char=""/>
                      </a:pPr>
                      <a:r>
                        <a:rPr lang="de-DE" sz="1300" i="1" kern="1200" dirty="0">
                          <a:solidFill>
                            <a:schemeClr val="tx1"/>
                          </a:solidFill>
                          <a:effectLst/>
                          <a:latin typeface="+mn-lt"/>
                          <a:ea typeface="Calibri" charset="0"/>
                          <a:cs typeface="Times New Roman" charset="0"/>
                        </a:rPr>
                        <a:t>Löst man etwas Salz in Wasser auf, sind frei bewegliche Ionen im Wasser vorhanden, sodass ein Stromfluss möglich ist.</a:t>
                      </a:r>
                    </a:p>
                    <a:p>
                      <a:pPr marL="144000" lvl="0" indent="-144000" algn="l">
                        <a:lnSpc>
                          <a:spcPct val="100000"/>
                        </a:lnSpc>
                        <a:spcAft>
                          <a:spcPts val="0"/>
                        </a:spcAft>
                        <a:buFont typeface="Symbol" charset="2"/>
                        <a:buChar char=""/>
                      </a:pPr>
                      <a:r>
                        <a:rPr lang="de-DE" sz="1300" i="1" kern="1200" dirty="0">
                          <a:solidFill>
                            <a:schemeClr val="tx1"/>
                          </a:solidFill>
                          <a:effectLst/>
                          <a:latin typeface="+mn-lt"/>
                          <a:ea typeface="Calibri" charset="0"/>
                          <a:cs typeface="Times New Roman" charset="0"/>
                        </a:rPr>
                        <a:t>Wird mehr Salz im Wasser gelöst, sind mehr Ionen (also freie Ladungen) im Wasser vorhanden, sodass mehr Strom geleitet werden kann.</a:t>
                      </a: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Viele Salze sind in Wasser gut löslich.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Die Ionen im Ionengitter eines Salzkristalls werden von Wassermolekülen umschlossen (hydratisiert).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Die Anziehungskraft zwischen einem Ion und den Wassermolekülen ist dabei groß genug, um die Gitterenergie zu überwinden, sodass die Ionen aus dem Salzgitter herausgelöst werden. </a:t>
                      </a:r>
                    </a:p>
                    <a:p>
                      <a:pPr marL="144000" indent="-144000" algn="l">
                        <a:lnSpc>
                          <a:spcPct val="100000"/>
                        </a:lnSpc>
                        <a:spcAft>
                          <a:spcPts val="0"/>
                        </a:spcAft>
                      </a:pPr>
                      <a:r>
                        <a:rPr lang="de-DE" sz="1300" i="1" dirty="0">
                          <a:effectLst/>
                          <a:latin typeface="+mn-lt"/>
                          <a:ea typeface="Calibri" charset="0"/>
                          <a:cs typeface="Times New Roman" charset="0"/>
                        </a:rPr>
                        <a:t> </a:t>
                      </a: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Salze weisen eine hohe Sprödigkeit auf.</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Das Ionengitter eines Salzes besteht abwechselnd aus positiv und negativ geladenen Ionen. </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Wird Kraft von außen auf das Ionengitter (z. B. durch einen Schlag mit dem Hammer) ausgeübt, verschiebt sich eine Kette aus unterschiedlich geladenen Ionen innerhalb des Gitters.</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Dabei stehen die Ionen dann einem jeweils gleich geladenen Ion gegenüber. Diese Ionen gleicher Ladung stoßen sich gegenseitig ab.</a:t>
                      </a:r>
                    </a:p>
                    <a:p>
                      <a:pPr marL="144000" lvl="0" indent="-144000" algn="l">
                        <a:lnSpc>
                          <a:spcPct val="100000"/>
                        </a:lnSpc>
                        <a:spcAft>
                          <a:spcPts val="0"/>
                        </a:spcAft>
                        <a:buFont typeface="Symbol" charset="2"/>
                        <a:buChar char=""/>
                      </a:pPr>
                      <a:r>
                        <a:rPr lang="de-DE" sz="1300" i="1" dirty="0">
                          <a:effectLst/>
                          <a:latin typeface="+mn-lt"/>
                          <a:ea typeface="Calibri" charset="0"/>
                          <a:cs typeface="Times New Roman" charset="0"/>
                        </a:rPr>
                        <a:t>Der Kristall bricht an dieser Stelle auseinander. </a:t>
                      </a: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70270976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216</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902941"/>
            <a:ext cx="9477206" cy="646331"/>
          </a:xfrm>
          <a:prstGeom prst="rect">
            <a:avLst/>
          </a:prstGeom>
          <a:noFill/>
        </p:spPr>
        <p:txBody>
          <a:bodyPr wrap="square" rtlCol="0">
            <a:spAutoFit/>
          </a:bodyPr>
          <a:lstStyle/>
          <a:p>
            <a:r>
              <a:rPr lang="de-DE" b="1" dirty="0"/>
              <a:t>Lösung zu Aufgabe 2: </a:t>
            </a:r>
            <a:r>
              <a:rPr lang="de-DE" dirty="0"/>
              <a:t>Beschreibt in einem Text, wie sich die Magnetplättchen des Salzkristalls zueinander verhalten. </a:t>
            </a:r>
            <a:endParaRPr lang="de-DE" b="1" dirty="0"/>
          </a:p>
        </p:txBody>
      </p:sp>
      <p:sp>
        <p:nvSpPr>
          <p:cNvPr id="2" name="Rechteck 1"/>
          <p:cNvSpPr/>
          <p:nvPr/>
        </p:nvSpPr>
        <p:spPr>
          <a:xfrm>
            <a:off x="1013226" y="2713791"/>
            <a:ext cx="9682483" cy="1015663"/>
          </a:xfrm>
          <a:prstGeom prst="rect">
            <a:avLst/>
          </a:prstGeom>
        </p:spPr>
        <p:txBody>
          <a:bodyPr wrap="square">
            <a:spAutoFit/>
          </a:bodyPr>
          <a:lstStyle/>
          <a:p>
            <a:pPr algn="just">
              <a:spcAft>
                <a:spcPts val="800"/>
              </a:spcAft>
            </a:pPr>
            <a:r>
              <a:rPr lang="de-DE" sz="2000" i="1" dirty="0">
                <a:ea typeface="Calibri" charset="0"/>
                <a:cs typeface="Times New Roman" charset="0"/>
              </a:rPr>
              <a:t>Die Magnetplättchen des Salzkristalls ziehen sich an bzw. stoßen sich ab. Die Spielplättchen des Kerzenwachses haben keine Wechselwirkungen miteinander. Sie können problemlos nebeneinandergelegt werden oder auch auseinandergezogen werden.</a:t>
            </a:r>
            <a:endParaRPr lang="de-DE" sz="2000" i="1" dirty="0">
              <a:effectLst/>
              <a:ea typeface="Calibri" charset="0"/>
              <a:cs typeface="Times New Roman" charset="0"/>
            </a:endParaRPr>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50968668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217</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429547"/>
            <a:ext cx="8789452" cy="369332"/>
          </a:xfrm>
          <a:prstGeom prst="rect">
            <a:avLst/>
          </a:prstGeom>
          <a:noFill/>
        </p:spPr>
        <p:txBody>
          <a:bodyPr wrap="square" rtlCol="0">
            <a:spAutoFit/>
          </a:bodyPr>
          <a:lstStyle/>
          <a:p>
            <a:r>
              <a:rPr lang="de-DE" b="1" dirty="0"/>
              <a:t>Lösung zu Aufgabe 3: </a:t>
            </a:r>
            <a:r>
              <a:rPr lang="de-DE" dirty="0"/>
              <a:t>Formuliert einen Text zur Deutung eurer Modelle. </a:t>
            </a:r>
            <a:endParaRPr lang="de-DE" b="1" dirty="0"/>
          </a:p>
        </p:txBody>
      </p:sp>
      <p:sp>
        <p:nvSpPr>
          <p:cNvPr id="9" name="Rechteck 8"/>
          <p:cNvSpPr/>
          <p:nvPr/>
        </p:nvSpPr>
        <p:spPr>
          <a:xfrm>
            <a:off x="1013226" y="1997839"/>
            <a:ext cx="10340574" cy="2246769"/>
          </a:xfrm>
          <a:prstGeom prst="rect">
            <a:avLst/>
          </a:prstGeom>
        </p:spPr>
        <p:txBody>
          <a:bodyPr wrap="square">
            <a:spAutoFit/>
          </a:bodyPr>
          <a:lstStyle/>
          <a:p>
            <a:pPr>
              <a:spcBef>
                <a:spcPts val="600"/>
              </a:spcBef>
              <a:spcAft>
                <a:spcPts val="600"/>
              </a:spcAft>
            </a:pPr>
            <a:r>
              <a:rPr lang="de-DE" sz="2000" i="1" dirty="0">
                <a:ea typeface="Calibri" charset="0"/>
                <a:cs typeface="Times New Roman" charset="0"/>
              </a:rPr>
              <a:t>Die Gitterenergie ist ein Maß für die Anziehungskraft zwischen Ionen. Man muss die Energiemenge der Gitterenergie aufbringen, um die Anziehungskraft zwischen Ionen zu überwinden. </a:t>
            </a:r>
          </a:p>
          <a:p>
            <a:pPr>
              <a:spcBef>
                <a:spcPts val="600"/>
              </a:spcBef>
              <a:spcAft>
                <a:spcPts val="600"/>
              </a:spcAft>
            </a:pPr>
            <a:r>
              <a:rPr lang="de-DE" sz="2000" i="1" dirty="0">
                <a:ea typeface="Calibri" charset="0"/>
                <a:cs typeface="Times New Roman" charset="0"/>
              </a:rPr>
              <a:t>Die Anziehungskraft zwischen den Magnetplättchen des Modells zur Kristallstruktur eines Salzes verdeutlicht diese Gitterenergie. </a:t>
            </a:r>
          </a:p>
          <a:p>
            <a:pPr>
              <a:spcBef>
                <a:spcPts val="600"/>
              </a:spcBef>
              <a:spcAft>
                <a:spcPts val="600"/>
              </a:spcAft>
            </a:pPr>
            <a:r>
              <a:rPr lang="de-DE" sz="2000" i="1" dirty="0">
                <a:ea typeface="Calibri" charset="0"/>
                <a:cs typeface="Times New Roman" charset="0"/>
              </a:rPr>
              <a:t>Im Kerzenwachs sind die Anziehungskräfte zwischen den Teilchen sehr viel geringer. Das verdeutlichen die Spielplättchen als Modell des Kerzenwachses auf Teilchenebene</a:t>
            </a:r>
            <a:r>
              <a:rPr lang="de-DE" sz="2000" i="1" dirty="0"/>
              <a:t> </a:t>
            </a:r>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96027253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218</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838199" y="1605045"/>
            <a:ext cx="10126852" cy="369332"/>
          </a:xfrm>
          <a:prstGeom prst="rect">
            <a:avLst/>
          </a:prstGeom>
          <a:noFill/>
        </p:spPr>
        <p:txBody>
          <a:bodyPr wrap="square" rtlCol="0">
            <a:spAutoFit/>
          </a:bodyPr>
          <a:lstStyle/>
          <a:p>
            <a:r>
              <a:rPr lang="de-DE" b="1" dirty="0"/>
              <a:t>Lösung zu Aufgabe 4: </a:t>
            </a:r>
            <a:r>
              <a:rPr lang="de-DE" dirty="0"/>
              <a:t>Notiert die Schlussfolgerung zur Schmelztemperatur in ganzen Sätzen. </a:t>
            </a:r>
            <a:endParaRPr lang="de-DE" b="1" dirty="0"/>
          </a:p>
        </p:txBody>
      </p:sp>
      <p:sp>
        <p:nvSpPr>
          <p:cNvPr id="2" name="Rechteck 1"/>
          <p:cNvSpPr/>
          <p:nvPr/>
        </p:nvSpPr>
        <p:spPr>
          <a:xfrm>
            <a:off x="762692" y="2139898"/>
            <a:ext cx="10882745" cy="2759730"/>
          </a:xfrm>
          <a:prstGeom prst="rect">
            <a:avLst/>
          </a:prstGeom>
        </p:spPr>
        <p:txBody>
          <a:bodyPr wrap="square">
            <a:spAutoFit/>
          </a:bodyPr>
          <a:lstStyle/>
          <a:p>
            <a:pPr algn="just">
              <a:spcBef>
                <a:spcPts val="600"/>
              </a:spcBef>
              <a:spcAft>
                <a:spcPts val="600"/>
              </a:spcAft>
            </a:pPr>
            <a:r>
              <a:rPr lang="de-DE" sz="2000" i="1" dirty="0">
                <a:ea typeface="Calibri" charset="0"/>
                <a:cs typeface="Times New Roman" charset="0"/>
              </a:rPr>
              <a:t>Beim Schmelzen eines Salzes verlassen die Ionen durch zunehmende Teilchenbewegung ihre festen Plätze im Ionengitter. Die Gitterenergie eines Salzkristalls ist deutlich höher als die Gitterenergie des Kerzenwachses. Dadurch muss dem Salzkristall mehr Energie in Form von Wärme zugeführt werden, damit das Salz schmilzt. </a:t>
            </a:r>
          </a:p>
          <a:p>
            <a:pPr algn="just">
              <a:spcAft>
                <a:spcPts val="800"/>
              </a:spcAft>
            </a:pPr>
            <a:r>
              <a:rPr lang="de-DE" sz="2000" i="1" dirty="0">
                <a:ea typeface="Calibri" charset="0"/>
                <a:cs typeface="Times New Roman" charset="0"/>
              </a:rPr>
              <a:t>Die Anziehungskraft zwischen den Teilchen im Kerzenwachs ist deutlich geringer. Sie benötigen also deutlich weniger Energie, um die Anziehungskräfte zwischen den Teilchen zu überwinden. Es wird damit deutlich weniger Wärme benötigt, um Kerzenwachs zu schmelzen.</a:t>
            </a:r>
          </a:p>
          <a:p>
            <a:pPr algn="just">
              <a:spcAft>
                <a:spcPts val="800"/>
              </a:spcAft>
            </a:pPr>
            <a:r>
              <a:rPr lang="de-DE" sz="2000" i="1" dirty="0">
                <a:ea typeface="Calibri" charset="0"/>
                <a:cs typeface="Times New Roman" charset="0"/>
              </a:rPr>
              <a:t>Die große Gitterenergie bestimmt somit die hohe Schmelztemperatur der Salze.</a:t>
            </a:r>
            <a:endParaRPr lang="de-DE" sz="2000" i="1" dirty="0">
              <a:effectLst/>
              <a:ea typeface="Calibri" charset="0"/>
              <a:cs typeface="Times New Roman" charset="0"/>
            </a:endParaRPr>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207845998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219</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2" name="Textfeld 1"/>
          <p:cNvSpPr txBox="1"/>
          <p:nvPr/>
        </p:nvSpPr>
        <p:spPr>
          <a:xfrm>
            <a:off x="1333500" y="1714500"/>
            <a:ext cx="2475165" cy="923330"/>
          </a:xfrm>
          <a:prstGeom prst="rect">
            <a:avLst/>
          </a:prstGeom>
          <a:noFill/>
        </p:spPr>
        <p:txBody>
          <a:bodyPr wrap="none" rtlCol="0">
            <a:spAutoFit/>
          </a:bodyPr>
          <a:lstStyle/>
          <a:p>
            <a:r>
              <a:rPr lang="de-DE" b="1" dirty="0"/>
              <a:t>Lösung zur Auswertung:</a:t>
            </a:r>
          </a:p>
          <a:p>
            <a:endParaRPr lang="de-DE" dirty="0"/>
          </a:p>
          <a:p>
            <a:endParaRPr lang="de-DE" dirty="0"/>
          </a:p>
        </p:txBody>
      </p:sp>
      <mc:AlternateContent xmlns:mc="http://schemas.openxmlformats.org/markup-compatibility/2006" xmlns:a14="http://schemas.microsoft.com/office/drawing/2010/main">
        <mc:Choice Requires="a14">
          <p:sp>
            <p:nvSpPr>
              <p:cNvPr id="11" name="Textfeld 10"/>
              <p:cNvSpPr txBox="1">
                <a:spLocks noChangeArrowheads="1"/>
              </p:cNvSpPr>
              <p:nvPr/>
            </p:nvSpPr>
            <p:spPr bwMode="auto">
              <a:xfrm>
                <a:off x="1333499" y="2517059"/>
                <a:ext cx="4239397" cy="2482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800"/>
                  </a:spcAft>
                </a:pPr>
                <a:r>
                  <a:rPr lang="de-DE" b="1" i="1" dirty="0" smtClean="0">
                    <a:effectLst/>
                    <a:ea typeface="Calibri" charset="0"/>
                    <a:cs typeface="Times New Roman" charset="0"/>
                  </a:rPr>
                  <a:t>Berechnung der Löslichkeit:</a:t>
                </a:r>
              </a:p>
              <a:p>
                <a:pPr algn="just">
                  <a:spcAft>
                    <a:spcPts val="800"/>
                  </a:spcAft>
                </a:pPr>
                <a:r>
                  <a:rPr lang="de-DE" i="1" dirty="0">
                    <a:effectLst/>
                    <a:ea typeface="Calibri" charset="0"/>
                    <a:cs typeface="Times New Roman" charset="0"/>
                  </a:rPr>
                  <a:t>Für </a:t>
                </a:r>
                <a:r>
                  <a:rPr lang="de-DE" i="1" dirty="0">
                    <a:effectLst/>
                    <a:ea typeface="Calibri" charset="0"/>
                    <a:cs typeface="Arial" charset="0"/>
                  </a:rPr>
                  <a:t>β</a:t>
                </a:r>
                <a:r>
                  <a:rPr lang="de-DE" i="1" dirty="0">
                    <a:effectLst/>
                    <a:ea typeface="Calibri" charset="0"/>
                    <a:cs typeface="Times New Roman" charset="0"/>
                  </a:rPr>
                  <a:t> gilt:  </a:t>
                </a:r>
                <a14:m>
                  <m:oMath xmlns:m="http://schemas.openxmlformats.org/officeDocument/2006/math">
                    <m:r>
                      <a:rPr lang="el-GR" i="1" dirty="0" smtClean="0">
                        <a:effectLst/>
                        <a:latin typeface="Cambria Math" panose="02040503050406030204" pitchFamily="18" charset="0"/>
                        <a:ea typeface="Cambria Math" panose="02040503050406030204" pitchFamily="18" charset="0"/>
                        <a:cs typeface="Times New Roman" charset="0"/>
                      </a:rPr>
                      <m:t>𝛽</m:t>
                    </m:r>
                  </m:oMath>
                </a14:m>
                <a:r>
                  <a:rPr lang="de-DE" i="1" dirty="0" smtClean="0">
                    <a:effectLst/>
                    <a:ea typeface="Calibri" charset="0"/>
                    <a:cs typeface="Times New Roman" charset="0"/>
                  </a:rPr>
                  <a:t> </a:t>
                </a:r>
                <a:r>
                  <a:rPr lang="de-DE" i="1" dirty="0">
                    <a:effectLst/>
                    <a:ea typeface="Calibri" charset="0"/>
                    <a:cs typeface="Times New Roman" charset="0"/>
                  </a:rPr>
                  <a:t>=</a:t>
                </a:r>
                <a14:m>
                  <m:oMath xmlns:m="http://schemas.openxmlformats.org/officeDocument/2006/math">
                    <m:f>
                      <m:fPr>
                        <m:ctrlPr>
                          <a:rPr lang="de-DE" i="1">
                            <a:effectLst/>
                            <a:latin typeface="Cambria Math" panose="02040503050406030204" pitchFamily="18" charset="0"/>
                            <a:ea typeface="Calibri" charset="0"/>
                            <a:cs typeface="Times New Roman" charset="0"/>
                          </a:rPr>
                        </m:ctrlPr>
                      </m:fPr>
                      <m:num>
                        <m:r>
                          <a:rPr lang="de-DE" i="1" smtClean="0">
                            <a:effectLst/>
                            <a:latin typeface="Cambria Math" panose="02040503050406030204" pitchFamily="18" charset="0"/>
                            <a:ea typeface="Calibri" charset="0"/>
                            <a:cs typeface="Times New Roman" charset="0"/>
                          </a:rPr>
                          <m:t>𝑚</m:t>
                        </m:r>
                        <m:r>
                          <a:rPr lang="de-DE" i="1" smtClean="0">
                            <a:effectLst/>
                            <a:latin typeface="Cambria Math" panose="02040503050406030204" pitchFamily="18" charset="0"/>
                            <a:ea typeface="Calibri" charset="0"/>
                            <a:cs typeface="Times New Roman" charset="0"/>
                          </a:rPr>
                          <m:t> </m:t>
                        </m:r>
                        <m:d>
                          <m:dPr>
                            <m:ctrlPr>
                              <a:rPr lang="de-DE" i="1">
                                <a:effectLst/>
                                <a:latin typeface="Cambria Math" panose="02040503050406030204" pitchFamily="18" charset="0"/>
                                <a:ea typeface="Calibri" charset="0"/>
                                <a:cs typeface="Times New Roman" charset="0"/>
                              </a:rPr>
                            </m:ctrlPr>
                          </m:dPr>
                          <m:e>
                            <m:r>
                              <a:rPr lang="de-DE" i="1" smtClean="0">
                                <a:effectLst/>
                                <a:latin typeface="Cambria Math" panose="02040503050406030204" pitchFamily="18" charset="0"/>
                                <a:ea typeface="Calibri" charset="0"/>
                                <a:cs typeface="Times New Roman" charset="0"/>
                              </a:rPr>
                              <m:t>𝑆𝑎𝑙𝑧</m:t>
                            </m:r>
                          </m:e>
                        </m:d>
                      </m:num>
                      <m:den>
                        <m:r>
                          <a:rPr lang="de-DE" i="1" smtClean="0">
                            <a:effectLst/>
                            <a:latin typeface="Cambria Math" panose="02040503050406030204" pitchFamily="18" charset="0"/>
                            <a:ea typeface="Calibri" charset="0"/>
                            <a:cs typeface="Times New Roman" charset="0"/>
                          </a:rPr>
                          <m:t>𝑉</m:t>
                        </m:r>
                        <m:r>
                          <a:rPr lang="de-DE" i="1" smtClean="0">
                            <a:effectLst/>
                            <a:latin typeface="Cambria Math" panose="02040503050406030204" pitchFamily="18" charset="0"/>
                            <a:ea typeface="Calibri" charset="0"/>
                            <a:cs typeface="Times New Roman" charset="0"/>
                          </a:rPr>
                          <m:t> (</m:t>
                        </m:r>
                        <m:r>
                          <a:rPr lang="de-DE" i="1" smtClean="0">
                            <a:effectLst/>
                            <a:latin typeface="Cambria Math" panose="02040503050406030204" pitchFamily="18" charset="0"/>
                            <a:ea typeface="Calibri" charset="0"/>
                            <a:cs typeface="Times New Roman" charset="0"/>
                          </a:rPr>
                          <m:t>𝑊𝑎𝑠𝑠𝑒𝑟</m:t>
                        </m:r>
                        <m:r>
                          <a:rPr lang="de-DE" i="1" smtClean="0">
                            <a:effectLst/>
                            <a:latin typeface="Cambria Math" panose="02040503050406030204" pitchFamily="18" charset="0"/>
                            <a:ea typeface="Calibri" charset="0"/>
                            <a:cs typeface="Times New Roman" charset="0"/>
                          </a:rPr>
                          <m:t>)</m:t>
                        </m:r>
                      </m:den>
                    </m:f>
                  </m:oMath>
                </a14:m>
                <a:endParaRPr lang="de-DE" i="1" dirty="0">
                  <a:effectLst/>
                  <a:ea typeface="Calibri" charset="0"/>
                  <a:cs typeface="Times New Roman" charset="0"/>
                </a:endParaRPr>
              </a:p>
              <a:p>
                <a:pPr algn="just">
                  <a:spcAft>
                    <a:spcPts val="800"/>
                  </a:spcAft>
                </a:pPr>
                <a14:m>
                  <m:oMathPara xmlns:m="http://schemas.openxmlformats.org/officeDocument/2006/math">
                    <m:oMathParaPr>
                      <m:jc m:val="centerGroup"/>
                    </m:oMathParaPr>
                    <m:oMath xmlns:m="http://schemas.openxmlformats.org/officeDocument/2006/math">
                      <m:r>
                        <a:rPr lang="de-DE" i="1" smtClean="0">
                          <a:effectLst/>
                          <a:latin typeface="Cambria Math" panose="02040503050406030204" pitchFamily="18" charset="0"/>
                          <a:ea typeface="Calibri" charset="0"/>
                          <a:cs typeface="Times New Roman" charset="0"/>
                        </a:rPr>
                        <m:t>𝛽</m:t>
                      </m:r>
                      <m:r>
                        <a:rPr lang="de-DE" i="1" smtClean="0">
                          <a:effectLst/>
                          <a:latin typeface="Cambria Math" panose="02040503050406030204" pitchFamily="18" charset="0"/>
                          <a:ea typeface="Calibri" charset="0"/>
                          <a:cs typeface="Times New Roman" charset="0"/>
                        </a:rPr>
                        <m:t>=</m:t>
                      </m:r>
                      <m:f>
                        <m:fPr>
                          <m:ctrlPr>
                            <a:rPr lang="de-DE" i="1">
                              <a:effectLst/>
                              <a:latin typeface="Cambria Math" panose="02040503050406030204" pitchFamily="18" charset="0"/>
                              <a:ea typeface="Calibri" charset="0"/>
                              <a:cs typeface="Times New Roman" charset="0"/>
                            </a:rPr>
                          </m:ctrlPr>
                        </m:fPr>
                        <m:num>
                          <m:r>
                            <a:rPr lang="de-DE" i="1" smtClean="0">
                              <a:effectLst/>
                              <a:latin typeface="Cambria Math" panose="02040503050406030204" pitchFamily="18" charset="0"/>
                              <a:ea typeface="Calibri" charset="0"/>
                              <a:cs typeface="Times New Roman" charset="0"/>
                            </a:rPr>
                            <m:t>3,6 </m:t>
                          </m:r>
                          <m:r>
                            <a:rPr lang="de-DE" i="1" smtClean="0">
                              <a:effectLst/>
                              <a:latin typeface="Cambria Math" panose="02040503050406030204" pitchFamily="18" charset="0"/>
                              <a:ea typeface="Calibri" charset="0"/>
                              <a:cs typeface="Times New Roman" charset="0"/>
                            </a:rPr>
                            <m:t>𝑔</m:t>
                          </m:r>
                        </m:num>
                        <m:den>
                          <m:r>
                            <a:rPr lang="de-DE" i="1" smtClean="0">
                              <a:effectLst/>
                              <a:latin typeface="Cambria Math" panose="02040503050406030204" pitchFamily="18" charset="0"/>
                              <a:ea typeface="Calibri" charset="0"/>
                              <a:cs typeface="Times New Roman" charset="0"/>
                            </a:rPr>
                            <m:t>10</m:t>
                          </m:r>
                          <m:r>
                            <a:rPr lang="de-DE" b="0" i="1" smtClean="0">
                              <a:effectLst/>
                              <a:latin typeface="Cambria Math" panose="02040503050406030204" pitchFamily="18" charset="0"/>
                              <a:ea typeface="Calibri" charset="0"/>
                              <a:cs typeface="Times New Roman" charset="0"/>
                            </a:rPr>
                            <m:t> </m:t>
                          </m:r>
                          <m:r>
                            <a:rPr lang="de-DE" i="1" smtClean="0">
                              <a:effectLst/>
                              <a:latin typeface="Cambria Math" panose="02040503050406030204" pitchFamily="18" charset="0"/>
                              <a:ea typeface="Calibri" charset="0"/>
                              <a:cs typeface="Times New Roman" charset="0"/>
                            </a:rPr>
                            <m:t>𝑚𝑙</m:t>
                          </m:r>
                        </m:den>
                      </m:f>
                      <m:r>
                        <a:rPr lang="de-DE" i="1" smtClean="0">
                          <a:effectLst/>
                          <a:latin typeface="Cambria Math" panose="02040503050406030204" pitchFamily="18" charset="0"/>
                          <a:ea typeface="Calibri" charset="0"/>
                          <a:cs typeface="Times New Roman" charset="0"/>
                        </a:rPr>
                        <m:t>≈0,36 </m:t>
                      </m:r>
                      <m:r>
                        <a:rPr lang="de-DE" i="1" smtClean="0">
                          <a:effectLst/>
                          <a:latin typeface="Cambria Math" panose="02040503050406030204" pitchFamily="18" charset="0"/>
                          <a:ea typeface="Calibri" charset="0"/>
                          <a:cs typeface="Times New Roman" charset="0"/>
                        </a:rPr>
                        <m:t>𝑔</m:t>
                      </m:r>
                      <m:r>
                        <a:rPr lang="de-DE" i="1" smtClean="0">
                          <a:effectLst/>
                          <a:latin typeface="Cambria Math" panose="02040503050406030204" pitchFamily="18" charset="0"/>
                          <a:ea typeface="Calibri" charset="0"/>
                          <a:cs typeface="Times New Roman" charset="0"/>
                        </a:rPr>
                        <m:t>/</m:t>
                      </m:r>
                      <m:r>
                        <a:rPr lang="de-DE" i="1" smtClean="0">
                          <a:effectLst/>
                          <a:latin typeface="Cambria Math" panose="02040503050406030204" pitchFamily="18" charset="0"/>
                          <a:ea typeface="Calibri" charset="0"/>
                          <a:cs typeface="Times New Roman" charset="0"/>
                        </a:rPr>
                        <m:t>𝑚𝑙</m:t>
                      </m:r>
                    </m:oMath>
                  </m:oMathPara>
                </a14:m>
                <a:endParaRPr lang="de-DE" i="1" dirty="0">
                  <a:effectLst/>
                  <a:ea typeface="Calibri" charset="0"/>
                  <a:cs typeface="Times New Roman" charset="0"/>
                </a:endParaRPr>
              </a:p>
              <a:p>
                <a:pPr algn="just">
                  <a:spcAft>
                    <a:spcPts val="800"/>
                  </a:spcAft>
                </a:pPr>
                <a:r>
                  <a:rPr lang="de-DE" i="1" dirty="0">
                    <a:effectLst/>
                    <a:ea typeface="Calibri" charset="0"/>
                    <a:cs typeface="Times New Roman" charset="0"/>
                  </a:rPr>
                  <a:t>Die Löslichkeit von Natriumchlorid in Wasser beträgt 0,36 </a:t>
                </a:r>
                <a:r>
                  <a:rPr lang="de-DE" i="1" dirty="0" err="1">
                    <a:effectLst/>
                    <a:ea typeface="Calibri" charset="0"/>
                    <a:cs typeface="Times New Roman" charset="0"/>
                  </a:rPr>
                  <a:t>g</a:t>
                </a:r>
                <a:r>
                  <a:rPr lang="de-DE" i="1" dirty="0">
                    <a:effectLst/>
                    <a:ea typeface="Calibri" charset="0"/>
                    <a:cs typeface="Times New Roman" charset="0"/>
                  </a:rPr>
                  <a:t>/ml.</a:t>
                </a:r>
              </a:p>
              <a:p>
                <a:pPr algn="just">
                  <a:spcAft>
                    <a:spcPts val="800"/>
                  </a:spcAft>
                </a:pPr>
                <a:r>
                  <a:rPr lang="de-DE" i="1" dirty="0">
                    <a:effectLst/>
                    <a:ea typeface="Calibri" charset="0"/>
                    <a:cs typeface="Times New Roman" charset="0"/>
                  </a:rPr>
                  <a:t>  </a:t>
                </a:r>
              </a:p>
              <a:p>
                <a:pPr algn="just">
                  <a:spcAft>
                    <a:spcPts val="800"/>
                  </a:spcAft>
                </a:pPr>
                <a:r>
                  <a:rPr lang="de-DE" sz="1100" i="1" dirty="0">
                    <a:effectLst/>
                    <a:latin typeface="Arial" charset="0"/>
                    <a:ea typeface="Calibri" charset="0"/>
                    <a:cs typeface="Times New Roman" charset="0"/>
                  </a:rPr>
                  <a:t> </a:t>
                </a:r>
              </a:p>
            </p:txBody>
          </p:sp>
        </mc:Choice>
        <mc:Fallback xmlns="">
          <p:sp>
            <p:nvSpPr>
              <p:cNvPr id="11" name="Textfeld 10"/>
              <p:cNvSpPr txBox="1">
                <a:spLocks noRot="1" noChangeAspect="1" noMove="1" noResize="1" noEditPoints="1" noAdjustHandles="1" noChangeArrowheads="1" noChangeShapeType="1" noTextEdit="1"/>
              </p:cNvSpPr>
              <p:nvPr/>
            </p:nvSpPr>
            <p:spPr bwMode="auto">
              <a:xfrm>
                <a:off x="1333499" y="2517059"/>
                <a:ext cx="4239397" cy="2482850"/>
              </a:xfrm>
              <a:prstGeom prst="rect">
                <a:avLst/>
              </a:prstGeom>
              <a:blipFill>
                <a:blip r:embed="rId5"/>
                <a:stretch>
                  <a:fillRect l="-1148" t="-1222" r="-1004"/>
                </a:stretch>
              </a:blipFill>
              <a:ln w="9525">
                <a:solidFill>
                  <a:srgbClr val="000000"/>
                </a:solidFill>
                <a:miter lim="800000"/>
                <a:headEnd/>
                <a:tailEnd/>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a:spLocks noChangeArrowheads="1"/>
              </p:cNvSpPr>
              <p:nvPr/>
            </p:nvSpPr>
            <p:spPr bwMode="auto">
              <a:xfrm>
                <a:off x="6090507" y="2535968"/>
                <a:ext cx="4239397" cy="2482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800"/>
                  </a:spcAft>
                </a:pPr>
                <a:r>
                  <a:rPr lang="de-DE" b="1" dirty="0" smtClean="0">
                    <a:effectLst/>
                    <a:ea typeface="Calibri" charset="0"/>
                    <a:cs typeface="Times New Roman" charset="0"/>
                  </a:rPr>
                  <a:t>Berechnung des Massenanteils:</a:t>
                </a:r>
              </a:p>
              <a:p>
                <a:pPr algn="just">
                  <a:spcAft>
                    <a:spcPts val="800"/>
                  </a:spcAft>
                </a:pPr>
                <a:r>
                  <a:rPr lang="de-DE" dirty="0">
                    <a:effectLst/>
                    <a:ea typeface="Calibri" charset="0"/>
                    <a:cs typeface="Times New Roman" charset="0"/>
                  </a:rPr>
                  <a:t>Für </a:t>
                </a:r>
                <a:r>
                  <a:rPr lang="el-GR" dirty="0">
                    <a:effectLst/>
                    <a:ea typeface="Calibri" charset="0"/>
                    <a:cs typeface="Times New Roman" charset="0"/>
                  </a:rPr>
                  <a:t>ω</a:t>
                </a:r>
                <a:r>
                  <a:rPr lang="de-DE" dirty="0">
                    <a:effectLst/>
                    <a:ea typeface="Calibri" charset="0"/>
                    <a:cs typeface="Times New Roman" charset="0"/>
                  </a:rPr>
                  <a:t> gilt:  </a:t>
                </a:r>
                <a14:m>
                  <m:oMath xmlns:m="http://schemas.openxmlformats.org/officeDocument/2006/math">
                    <m:r>
                      <a:rPr lang="de-DE" i="1" smtClean="0">
                        <a:effectLst/>
                        <a:latin typeface="Cambria Math" panose="02040503050406030204" pitchFamily="18" charset="0"/>
                        <a:ea typeface="Cambria Math" panose="02040503050406030204" pitchFamily="18" charset="0"/>
                        <a:cs typeface="Times New Roman" charset="0"/>
                      </a:rPr>
                      <m:t>𝜔</m:t>
                    </m:r>
                    <m:r>
                      <a:rPr lang="de-DE" i="1">
                        <a:effectLst/>
                        <a:latin typeface="Cambria Math" panose="02040503050406030204" pitchFamily="18" charset="0"/>
                        <a:ea typeface="Calibri" charset="0"/>
                        <a:cs typeface="Times New Roman" charset="0"/>
                      </a:rPr>
                      <m:t>=</m:t>
                    </m:r>
                    <m:f>
                      <m:fPr>
                        <m:ctrlPr>
                          <a:rPr lang="de-DE" i="1">
                            <a:effectLst/>
                            <a:latin typeface="Cambria Math" panose="02040503050406030204" pitchFamily="18" charset="0"/>
                            <a:ea typeface="Calibri" charset="0"/>
                            <a:cs typeface="Times New Roman" charset="0"/>
                          </a:rPr>
                        </m:ctrlPr>
                      </m:fPr>
                      <m:num>
                        <m:r>
                          <a:rPr lang="de-DE" i="1">
                            <a:effectLst/>
                            <a:latin typeface="Cambria Math" panose="02040503050406030204" pitchFamily="18" charset="0"/>
                            <a:ea typeface="Calibri" charset="0"/>
                            <a:cs typeface="Times New Roman" charset="0"/>
                          </a:rPr>
                          <m:t>𝑚</m:t>
                        </m:r>
                        <m:r>
                          <a:rPr lang="de-DE" i="1">
                            <a:effectLst/>
                            <a:latin typeface="Cambria Math" panose="02040503050406030204" pitchFamily="18" charset="0"/>
                            <a:ea typeface="Calibri" charset="0"/>
                            <a:cs typeface="Times New Roman" charset="0"/>
                          </a:rPr>
                          <m:t> </m:t>
                        </m:r>
                        <m:d>
                          <m:dPr>
                            <m:ctrlPr>
                              <a:rPr lang="de-DE" i="1">
                                <a:effectLst/>
                                <a:latin typeface="Cambria Math" panose="02040503050406030204" pitchFamily="18" charset="0"/>
                                <a:ea typeface="Calibri" charset="0"/>
                                <a:cs typeface="Times New Roman" charset="0"/>
                              </a:rPr>
                            </m:ctrlPr>
                          </m:dPr>
                          <m:e>
                            <m:r>
                              <a:rPr lang="de-DE" i="1">
                                <a:effectLst/>
                                <a:latin typeface="Cambria Math" panose="02040503050406030204" pitchFamily="18" charset="0"/>
                                <a:ea typeface="Calibri" charset="0"/>
                                <a:cs typeface="Times New Roman" charset="0"/>
                              </a:rPr>
                              <m:t>𝑆𝑎𝑙𝑧</m:t>
                            </m:r>
                          </m:e>
                        </m:d>
                      </m:num>
                      <m:den>
                        <m:r>
                          <a:rPr lang="de-DE" i="1">
                            <a:effectLst/>
                            <a:latin typeface="Cambria Math" panose="02040503050406030204" pitchFamily="18" charset="0"/>
                            <a:ea typeface="Calibri" charset="0"/>
                            <a:cs typeface="Times New Roman" charset="0"/>
                          </a:rPr>
                          <m:t>𝑚</m:t>
                        </m:r>
                        <m:r>
                          <a:rPr lang="de-DE" i="1">
                            <a:effectLst/>
                            <a:latin typeface="Cambria Math" panose="02040503050406030204" pitchFamily="18" charset="0"/>
                            <a:ea typeface="Calibri" charset="0"/>
                            <a:cs typeface="Times New Roman" charset="0"/>
                          </a:rPr>
                          <m:t> </m:t>
                        </m:r>
                        <m:d>
                          <m:dPr>
                            <m:ctrlPr>
                              <a:rPr lang="de-DE" i="1">
                                <a:effectLst/>
                                <a:latin typeface="Cambria Math" panose="02040503050406030204" pitchFamily="18" charset="0"/>
                                <a:ea typeface="Calibri" charset="0"/>
                                <a:cs typeface="Times New Roman" charset="0"/>
                              </a:rPr>
                            </m:ctrlPr>
                          </m:dPr>
                          <m:e>
                            <m:r>
                              <a:rPr lang="de-DE" i="1">
                                <a:effectLst/>
                                <a:latin typeface="Cambria Math" panose="02040503050406030204" pitchFamily="18" charset="0"/>
                                <a:ea typeface="Calibri" charset="0"/>
                                <a:cs typeface="Times New Roman" charset="0"/>
                              </a:rPr>
                              <m:t>𝑆𝑎𝑙𝑧</m:t>
                            </m:r>
                          </m:e>
                        </m:d>
                        <m:r>
                          <a:rPr lang="de-DE" i="1">
                            <a:effectLst/>
                            <a:latin typeface="Cambria Math" panose="02040503050406030204" pitchFamily="18" charset="0"/>
                            <a:ea typeface="Calibri" charset="0"/>
                            <a:cs typeface="Times New Roman" charset="0"/>
                          </a:rPr>
                          <m:t>+ </m:t>
                        </m:r>
                        <m:r>
                          <a:rPr lang="de-DE" i="1">
                            <a:effectLst/>
                            <a:latin typeface="Cambria Math" panose="02040503050406030204" pitchFamily="18" charset="0"/>
                            <a:ea typeface="Calibri" charset="0"/>
                            <a:cs typeface="Times New Roman" charset="0"/>
                          </a:rPr>
                          <m:t>𝑚</m:t>
                        </m:r>
                        <m:r>
                          <a:rPr lang="de-DE" i="1">
                            <a:effectLst/>
                            <a:latin typeface="Cambria Math" panose="02040503050406030204" pitchFamily="18" charset="0"/>
                            <a:ea typeface="Calibri" charset="0"/>
                            <a:cs typeface="Times New Roman" charset="0"/>
                          </a:rPr>
                          <m:t> (</m:t>
                        </m:r>
                        <m:r>
                          <a:rPr lang="de-DE" i="1">
                            <a:effectLst/>
                            <a:latin typeface="Cambria Math" panose="02040503050406030204" pitchFamily="18" charset="0"/>
                            <a:ea typeface="Calibri" charset="0"/>
                            <a:cs typeface="Times New Roman" charset="0"/>
                          </a:rPr>
                          <m:t>𝑊𝑎𝑠𝑠𝑒𝑟</m:t>
                        </m:r>
                        <m:r>
                          <a:rPr lang="de-DE" i="1">
                            <a:effectLst/>
                            <a:latin typeface="Cambria Math" panose="02040503050406030204" pitchFamily="18" charset="0"/>
                            <a:ea typeface="Calibri" charset="0"/>
                            <a:cs typeface="Times New Roman" charset="0"/>
                          </a:rPr>
                          <m:t>)</m:t>
                        </m:r>
                      </m:den>
                    </m:f>
                  </m:oMath>
                </a14:m>
                <a:endParaRPr lang="de-DE" dirty="0">
                  <a:effectLst/>
                  <a:ea typeface="Calibri" charset="0"/>
                  <a:cs typeface="Times New Roman" charset="0"/>
                </a:endParaRPr>
              </a:p>
              <a:p>
                <a:pPr algn="just">
                  <a:spcAft>
                    <a:spcPts val="800"/>
                  </a:spcAft>
                </a:pPr>
                <a14:m>
                  <m:oMathPara xmlns:m="http://schemas.openxmlformats.org/officeDocument/2006/math">
                    <m:oMathParaPr>
                      <m:jc m:val="centerGroup"/>
                    </m:oMathParaPr>
                    <m:oMath xmlns:m="http://schemas.openxmlformats.org/officeDocument/2006/math">
                      <m:r>
                        <a:rPr lang="de-DE" i="1" smtClean="0">
                          <a:effectLst/>
                          <a:latin typeface="Cambria Math" panose="02040503050406030204" pitchFamily="18" charset="0"/>
                          <a:ea typeface="Cambria Math" panose="02040503050406030204" pitchFamily="18" charset="0"/>
                          <a:cs typeface="Times New Roman" charset="0"/>
                        </a:rPr>
                        <m:t>𝜔</m:t>
                      </m:r>
                      <m:r>
                        <a:rPr lang="de-DE" i="1">
                          <a:effectLst/>
                          <a:latin typeface="Cambria Math" panose="02040503050406030204" pitchFamily="18" charset="0"/>
                          <a:ea typeface="Calibri" charset="0"/>
                          <a:cs typeface="Times New Roman" charset="0"/>
                        </a:rPr>
                        <m:t>=</m:t>
                      </m:r>
                      <m:f>
                        <m:fPr>
                          <m:ctrlPr>
                            <a:rPr lang="de-DE" i="1">
                              <a:effectLst/>
                              <a:latin typeface="Cambria Math" panose="02040503050406030204" pitchFamily="18" charset="0"/>
                              <a:ea typeface="Calibri" charset="0"/>
                              <a:cs typeface="Times New Roman" charset="0"/>
                            </a:rPr>
                          </m:ctrlPr>
                        </m:fPr>
                        <m:num>
                          <m:r>
                            <a:rPr lang="de-DE" i="1">
                              <a:effectLst/>
                              <a:latin typeface="Cambria Math" panose="02040503050406030204" pitchFamily="18" charset="0"/>
                              <a:ea typeface="Calibri" charset="0"/>
                              <a:cs typeface="Times New Roman" charset="0"/>
                            </a:rPr>
                            <m:t>3,6 </m:t>
                          </m:r>
                          <m:r>
                            <a:rPr lang="de-DE" i="1">
                              <a:effectLst/>
                              <a:latin typeface="Cambria Math" panose="02040503050406030204" pitchFamily="18" charset="0"/>
                              <a:ea typeface="Calibri" charset="0"/>
                              <a:cs typeface="Times New Roman" charset="0"/>
                            </a:rPr>
                            <m:t>𝑔</m:t>
                          </m:r>
                        </m:num>
                        <m:den>
                          <m:r>
                            <a:rPr lang="de-DE" i="1">
                              <a:effectLst/>
                              <a:latin typeface="Cambria Math" panose="02040503050406030204" pitchFamily="18" charset="0"/>
                              <a:ea typeface="Calibri" charset="0"/>
                              <a:cs typeface="Times New Roman" charset="0"/>
                            </a:rPr>
                            <m:t>3,6</m:t>
                          </m:r>
                          <m:r>
                            <a:rPr lang="de-DE" b="0" i="1" smtClean="0">
                              <a:effectLst/>
                              <a:latin typeface="Cambria Math" panose="02040503050406030204" pitchFamily="18" charset="0"/>
                              <a:ea typeface="Calibri" charset="0"/>
                              <a:cs typeface="Times New Roman" charset="0"/>
                            </a:rPr>
                            <m:t> </m:t>
                          </m:r>
                          <m:r>
                            <a:rPr lang="de-DE" i="1">
                              <a:effectLst/>
                              <a:latin typeface="Cambria Math" panose="02040503050406030204" pitchFamily="18" charset="0"/>
                              <a:ea typeface="Calibri" charset="0"/>
                              <a:cs typeface="Times New Roman" charset="0"/>
                            </a:rPr>
                            <m:t>𝑔</m:t>
                          </m:r>
                          <m:r>
                            <a:rPr lang="de-DE" i="1">
                              <a:effectLst/>
                              <a:latin typeface="Cambria Math" panose="02040503050406030204" pitchFamily="18" charset="0"/>
                              <a:ea typeface="Calibri" charset="0"/>
                              <a:cs typeface="Times New Roman" charset="0"/>
                            </a:rPr>
                            <m:t>+ 10 </m:t>
                          </m:r>
                          <m:r>
                            <a:rPr lang="de-DE" i="1">
                              <a:effectLst/>
                              <a:latin typeface="Cambria Math" panose="02040503050406030204" pitchFamily="18" charset="0"/>
                              <a:ea typeface="Calibri" charset="0"/>
                              <a:cs typeface="Times New Roman" charset="0"/>
                            </a:rPr>
                            <m:t>𝑔</m:t>
                          </m:r>
                        </m:den>
                      </m:f>
                      <m:r>
                        <a:rPr lang="de-DE" i="1">
                          <a:effectLst/>
                          <a:latin typeface="Cambria Math" panose="02040503050406030204" pitchFamily="18" charset="0"/>
                          <a:ea typeface="Calibri" charset="0"/>
                          <a:cs typeface="Times New Roman" charset="0"/>
                        </a:rPr>
                        <m:t>≈0,265≙26,5 %</m:t>
                      </m:r>
                    </m:oMath>
                  </m:oMathPara>
                </a14:m>
                <a:endParaRPr lang="de-DE" dirty="0">
                  <a:effectLst/>
                  <a:ea typeface="Calibri" charset="0"/>
                  <a:cs typeface="Times New Roman" charset="0"/>
                </a:endParaRPr>
              </a:p>
              <a:p>
                <a:pPr algn="l"/>
                <a:r>
                  <a:rPr lang="de-DE" dirty="0">
                    <a:effectLst/>
                    <a:ea typeface="Calibri" charset="0"/>
                    <a:cs typeface="Times New Roman" charset="0"/>
                  </a:rPr>
                  <a:t>Der Massenanteil </a:t>
                </a:r>
                <a:r>
                  <a:rPr lang="de-DE" dirty="0" smtClean="0">
                    <a:effectLst/>
                    <a:ea typeface="Calibri" charset="0"/>
                    <a:cs typeface="Times New Roman" charset="0"/>
                  </a:rPr>
                  <a:t>von Natriumchlorid an der Lösung </a:t>
                </a:r>
                <a:r>
                  <a:rPr lang="de-DE" dirty="0">
                    <a:effectLst/>
                    <a:ea typeface="Calibri" charset="0"/>
                    <a:cs typeface="Times New Roman" charset="0"/>
                  </a:rPr>
                  <a:t>beträgt 26,5 %.</a:t>
                </a:r>
              </a:p>
              <a:p>
                <a:pPr algn="just">
                  <a:spcAft>
                    <a:spcPts val="800"/>
                  </a:spcAft>
                </a:pPr>
                <a:r>
                  <a:rPr lang="de-DE" dirty="0">
                    <a:effectLst/>
                    <a:ea typeface="Calibri" charset="0"/>
                    <a:cs typeface="Times New Roman" charset="0"/>
                  </a:rPr>
                  <a:t>  </a:t>
                </a:r>
              </a:p>
              <a:p>
                <a:pPr algn="just">
                  <a:spcAft>
                    <a:spcPts val="800"/>
                  </a:spcAft>
                </a:pPr>
                <a:r>
                  <a:rPr lang="de-DE" sz="1100" dirty="0">
                    <a:effectLst/>
                    <a:latin typeface="Arial" charset="0"/>
                    <a:ea typeface="Calibri" charset="0"/>
                    <a:cs typeface="Times New Roman" charset="0"/>
                  </a:rPr>
                  <a:t> </a:t>
                </a:r>
              </a:p>
            </p:txBody>
          </p:sp>
        </mc:Choice>
        <mc:Fallback xmlns="">
          <p:sp>
            <p:nvSpPr>
              <p:cNvPr id="12" name="Textfeld 11"/>
              <p:cNvSpPr txBox="1">
                <a:spLocks noRot="1" noChangeAspect="1" noMove="1" noResize="1" noEditPoints="1" noAdjustHandles="1" noChangeArrowheads="1" noChangeShapeType="1" noTextEdit="1"/>
              </p:cNvSpPr>
              <p:nvPr/>
            </p:nvSpPr>
            <p:spPr bwMode="auto">
              <a:xfrm>
                <a:off x="6090507" y="2535968"/>
                <a:ext cx="4239397" cy="2482850"/>
              </a:xfrm>
              <a:prstGeom prst="rect">
                <a:avLst/>
              </a:prstGeom>
              <a:blipFill>
                <a:blip r:embed="rId6"/>
                <a:stretch>
                  <a:fillRect l="-1003" t="-978"/>
                </a:stretch>
              </a:blipFill>
              <a:ln w="9525">
                <a:solidFill>
                  <a:srgbClr val="000000"/>
                </a:solidFill>
                <a:miter lim="800000"/>
                <a:headEnd/>
                <a:tailEnd/>
              </a:ln>
            </p:spPr>
            <p:txBody>
              <a:bodyPr/>
              <a:lstStyle/>
              <a:p>
                <a:r>
                  <a:rPr lang="de-DE">
                    <a:noFill/>
                  </a:rPr>
                  <a:t> </a:t>
                </a:r>
              </a:p>
            </p:txBody>
          </p:sp>
        </mc:Fallback>
      </mc:AlternateContent>
      <p:sp>
        <p:nvSpPr>
          <p:cNvPr id="13"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4" name="Grafik 13">
            <a:extLst>
              <a:ext uri="{FF2B5EF4-FFF2-40B4-BE49-F238E27FC236}">
                <a16:creationId xmlns:a16="http://schemas.microsoft.com/office/drawing/2014/main" id="{BA81427F-0896-462A-85A1-073F55E2DF40}"/>
              </a:ext>
            </a:extLst>
          </p:cNvPr>
          <p:cNvPicPr>
            <a:picLocks noChangeAspect="1"/>
          </p:cNvPicPr>
          <p:nvPr/>
        </p:nvPicPr>
        <p:blipFill>
          <a:blip r:embed="rId7"/>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40748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0" name="Inhaltsplatzhalter 1">
            <a:extLst>
              <a:ext uri="{FF2B5EF4-FFF2-40B4-BE49-F238E27FC236}">
                <a16:creationId xmlns:a16="http://schemas.microsoft.com/office/drawing/2014/main" id="{0FF8DFF7-65EE-435C-9865-6A6E42279D6B}"/>
              </a:ext>
            </a:extLst>
          </p:cNvPr>
          <p:cNvSpPr>
            <a:spLocks noGrp="1"/>
          </p:cNvSpPr>
          <p:nvPr>
            <p:ph idx="1"/>
          </p:nvPr>
        </p:nvSpPr>
        <p:spPr>
          <a:xfrm>
            <a:off x="936859" y="1347535"/>
            <a:ext cx="10318282" cy="4726006"/>
          </a:xfrm>
        </p:spPr>
        <p:txBody>
          <a:bodyPr>
            <a:noAutofit/>
          </a:bodyPr>
          <a:lstStyle/>
          <a:p>
            <a:pPr marL="0" indent="0">
              <a:lnSpc>
                <a:spcPct val="100000"/>
              </a:lnSpc>
              <a:spcBef>
                <a:spcPts val="0"/>
              </a:spcBef>
              <a:buNone/>
            </a:pPr>
            <a:endParaRPr lang="de-DE" sz="1800" dirty="0">
              <a:latin typeface="+mn-lt"/>
              <a:cs typeface="Times New Roman" panose="02020603050405020304" pitchFamily="18" charset="0"/>
            </a:endParaRPr>
          </a:p>
          <a:p>
            <a:pPr marL="0" indent="0">
              <a:lnSpc>
                <a:spcPct val="100000"/>
              </a:lnSpc>
              <a:spcBef>
                <a:spcPts val="300"/>
              </a:spcBef>
              <a:spcAft>
                <a:spcPts val="300"/>
              </a:spcAft>
              <a:buNone/>
            </a:pPr>
            <a:r>
              <a:rPr lang="de-DE" sz="1800" b="1" dirty="0">
                <a:latin typeface="+mn-lt"/>
              </a:rPr>
              <a:t>Aufgabe 1: </a:t>
            </a:r>
          </a:p>
          <a:p>
            <a:pPr marL="342900" lvl="0" indent="-342900">
              <a:lnSpc>
                <a:spcPct val="100000"/>
              </a:lnSpc>
              <a:spcBef>
                <a:spcPts val="300"/>
              </a:spcBef>
              <a:spcAft>
                <a:spcPts val="300"/>
              </a:spcAft>
              <a:buFont typeface="+mj-lt"/>
              <a:buAutoNum type="alphaLcParenR"/>
            </a:pPr>
            <a:r>
              <a:rPr lang="de-DE" sz="1800" dirty="0">
                <a:latin typeface="+mn-lt"/>
              </a:rPr>
              <a:t>Erkläre den Begriff </a:t>
            </a:r>
            <a:r>
              <a:rPr lang="de-DE" sz="1800" i="1" dirty="0">
                <a:latin typeface="+mn-lt"/>
              </a:rPr>
              <a:t>Edelgaskonfiguration. </a:t>
            </a:r>
            <a:endParaRPr lang="de-DE" sz="1800" dirty="0">
              <a:latin typeface="+mn-lt"/>
            </a:endParaRPr>
          </a:p>
          <a:p>
            <a:pPr marL="360000" indent="0">
              <a:lnSpc>
                <a:spcPct val="125000"/>
              </a:lnSpc>
              <a:spcBef>
                <a:spcPts val="300"/>
              </a:spcBef>
              <a:spcAft>
                <a:spcPts val="300"/>
              </a:spcAft>
              <a:buNone/>
            </a:pPr>
            <a:r>
              <a:rPr lang="de-DE" sz="1800" dirty="0">
                <a:latin typeface="+mn-lt"/>
              </a:rPr>
              <a:t>Die Edelgaskonfiguration … ______________________________________________________________</a:t>
            </a:r>
          </a:p>
          <a:p>
            <a:pPr marL="360000" indent="0">
              <a:lnSpc>
                <a:spcPct val="125000"/>
              </a:lnSpc>
              <a:spcBef>
                <a:spcPts val="0"/>
              </a:spcBef>
              <a:buNone/>
            </a:pPr>
            <a:r>
              <a:rPr lang="de-DE" sz="1800" dirty="0">
                <a:latin typeface="+mn-lt"/>
              </a:rPr>
              <a:t>____________________________________________________________________________________</a:t>
            </a:r>
          </a:p>
          <a:p>
            <a:pPr marL="360000" indent="0">
              <a:lnSpc>
                <a:spcPct val="125000"/>
              </a:lnSpc>
              <a:spcBef>
                <a:spcPts val="0"/>
              </a:spcBef>
              <a:buNone/>
            </a:pPr>
            <a:r>
              <a:rPr lang="de-DE" sz="1800" dirty="0">
                <a:latin typeface="+mn-lt"/>
              </a:rPr>
              <a:t>____________________________________________________________________________________</a:t>
            </a:r>
          </a:p>
          <a:p>
            <a:pPr marL="360363" indent="-342900">
              <a:lnSpc>
                <a:spcPct val="125000"/>
              </a:lnSpc>
              <a:spcBef>
                <a:spcPts val="600"/>
              </a:spcBef>
              <a:buFont typeface="+mj-lt"/>
              <a:buAutoNum type="alphaLcParenR" startAt="2"/>
              <a:tabLst>
                <a:tab pos="360363" algn="l"/>
              </a:tabLst>
            </a:pPr>
            <a:r>
              <a:rPr lang="de-DE" sz="1800" dirty="0">
                <a:latin typeface="+mn-lt"/>
              </a:rPr>
              <a:t>Warum werden Ionen gebildet? Erkläre.</a:t>
            </a:r>
          </a:p>
          <a:p>
            <a:pPr marL="360000" indent="0">
              <a:lnSpc>
                <a:spcPct val="125000"/>
              </a:lnSpc>
              <a:spcBef>
                <a:spcPts val="600"/>
              </a:spcBef>
              <a:buNone/>
            </a:pPr>
            <a:r>
              <a:rPr lang="de-DE" sz="1800" dirty="0">
                <a:latin typeface="+mn-lt"/>
              </a:rPr>
              <a:t>Ionen werden gebildet, </a:t>
            </a:r>
            <a:r>
              <a:rPr lang="de-DE" sz="1800" dirty="0" smtClean="0">
                <a:latin typeface="+mn-lt"/>
              </a:rPr>
              <a:t>weil … </a:t>
            </a:r>
            <a:r>
              <a:rPr lang="de-DE" sz="1800" dirty="0">
                <a:latin typeface="+mn-lt"/>
              </a:rPr>
              <a:t>____________________________________________________________ ____________________________________________________________________________________</a:t>
            </a:r>
          </a:p>
          <a:p>
            <a:pPr marL="360000" indent="0">
              <a:lnSpc>
                <a:spcPct val="125000"/>
              </a:lnSpc>
              <a:spcBef>
                <a:spcPts val="600"/>
              </a:spcBef>
              <a:buNone/>
            </a:pPr>
            <a:r>
              <a:rPr lang="de-DE" sz="1800" dirty="0">
                <a:latin typeface="+mn-lt"/>
              </a:rPr>
              <a:t>_____________________________________________________________________________________</a:t>
            </a:r>
          </a:p>
        </p:txBody>
      </p:sp>
    </p:spTree>
    <p:extLst>
      <p:ext uri="{BB962C8B-B14F-4D97-AF65-F5344CB8AC3E}">
        <p14:creationId xmlns:p14="http://schemas.microsoft.com/office/powerpoint/2010/main" val="180280151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220</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9" name="Rechteck 8"/>
          <p:cNvSpPr/>
          <p:nvPr/>
        </p:nvSpPr>
        <p:spPr>
          <a:xfrm>
            <a:off x="1121721" y="1423579"/>
            <a:ext cx="9308638" cy="369332"/>
          </a:xfrm>
          <a:prstGeom prst="rect">
            <a:avLst/>
          </a:prstGeom>
        </p:spPr>
        <p:txBody>
          <a:bodyPr wrap="square">
            <a:spAutoFit/>
          </a:bodyPr>
          <a:lstStyle/>
          <a:p>
            <a:r>
              <a:rPr lang="de-DE" b="1" dirty="0"/>
              <a:t>Lösung zu Aufgabe 2:</a:t>
            </a:r>
            <a:r>
              <a:rPr lang="de-DE" dirty="0"/>
              <a:t> Zeichnet den Prozess der Lösung eines Salzkristalls auf Teilchenebene. </a:t>
            </a:r>
            <a:endParaRPr lang="de-DE" b="1" dirty="0"/>
          </a:p>
        </p:txBody>
      </p:sp>
      <p:graphicFrame>
        <p:nvGraphicFramePr>
          <p:cNvPr id="11" name="Tabelle 10"/>
          <p:cNvGraphicFramePr>
            <a:graphicFrameLocks noGrp="1"/>
          </p:cNvGraphicFramePr>
          <p:nvPr>
            <p:extLst>
              <p:ext uri="{D42A27DB-BD31-4B8C-83A1-F6EECF244321}">
                <p14:modId xmlns:p14="http://schemas.microsoft.com/office/powerpoint/2010/main" val="3979725398"/>
              </p:ext>
            </p:extLst>
          </p:nvPr>
        </p:nvGraphicFramePr>
        <p:xfrm>
          <a:off x="1333947" y="4100166"/>
          <a:ext cx="9527598" cy="1972076"/>
        </p:xfrm>
        <a:graphic>
          <a:graphicData uri="http://schemas.openxmlformats.org/drawingml/2006/table">
            <a:tbl>
              <a:tblPr firstRow="1" firstCol="1" bandRow="1"/>
              <a:tblGrid>
                <a:gridCol w="3175866">
                  <a:extLst>
                    <a:ext uri="{9D8B030D-6E8A-4147-A177-3AD203B41FA5}">
                      <a16:colId xmlns:a16="http://schemas.microsoft.com/office/drawing/2014/main" val="20000"/>
                    </a:ext>
                  </a:extLst>
                </a:gridCol>
                <a:gridCol w="3175866">
                  <a:extLst>
                    <a:ext uri="{9D8B030D-6E8A-4147-A177-3AD203B41FA5}">
                      <a16:colId xmlns:a16="http://schemas.microsoft.com/office/drawing/2014/main" val="20001"/>
                    </a:ext>
                  </a:extLst>
                </a:gridCol>
                <a:gridCol w="3175866">
                  <a:extLst>
                    <a:ext uri="{9D8B030D-6E8A-4147-A177-3AD203B41FA5}">
                      <a16:colId xmlns:a16="http://schemas.microsoft.com/office/drawing/2014/main" val="20002"/>
                    </a:ext>
                  </a:extLst>
                </a:gridCol>
              </a:tblGrid>
              <a:tr h="361337">
                <a:tc>
                  <a:txBody>
                    <a:bodyPr/>
                    <a:lstStyle/>
                    <a:p>
                      <a:pPr algn="l"/>
                      <a:r>
                        <a:rPr lang="de-DE" sz="1400" b="1" dirty="0">
                          <a:effectLst/>
                          <a:latin typeface="+mn-lt"/>
                        </a:rPr>
                        <a:t>Schritt 1:</a:t>
                      </a:r>
                      <a:r>
                        <a:rPr lang="de-DE" sz="1400" dirty="0">
                          <a:effectLst/>
                          <a:latin typeface="+mn-lt"/>
                        </a:rPr>
                        <a:t> Beginn des Lösungsvorgangs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l"/>
                      <a:r>
                        <a:rPr lang="de-DE" sz="1400" b="1" dirty="0">
                          <a:effectLst/>
                          <a:latin typeface="+mn-lt"/>
                        </a:rPr>
                        <a:t>Schritt 2:</a:t>
                      </a:r>
                      <a:r>
                        <a:rPr lang="de-DE" sz="1400" dirty="0">
                          <a:effectLst/>
                          <a:latin typeface="+mn-lt"/>
                        </a:rPr>
                        <a:t> Während des Lösungsvorgangs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l"/>
                      <a:r>
                        <a:rPr lang="de-DE" sz="1400" b="1" dirty="0">
                          <a:effectLst/>
                          <a:latin typeface="+mn-lt"/>
                        </a:rPr>
                        <a:t>Schritt 3:</a:t>
                      </a:r>
                      <a:r>
                        <a:rPr lang="de-DE" sz="1400" dirty="0">
                          <a:effectLst/>
                          <a:latin typeface="+mn-lt"/>
                        </a:rPr>
                        <a:t> Ende des Lösungsvorgangs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1610739">
                <a:tc>
                  <a:txBody>
                    <a:bodyPr/>
                    <a:lstStyle/>
                    <a:p>
                      <a:pPr algn="l">
                        <a:spcAft>
                          <a:spcPts val="800"/>
                        </a:spcAft>
                      </a:pPr>
                      <a:r>
                        <a:rPr lang="de-DE" sz="1400" i="1" dirty="0">
                          <a:effectLst/>
                          <a:latin typeface="+mn-lt"/>
                          <a:ea typeface="Calibri" charset="0"/>
                          <a:cs typeface="Times New Roman" charset="0"/>
                        </a:rPr>
                        <a:t>Die Salzkristalle bestehen aus Ionen, die in einem Ionengitter angeordnet sind. Die Wasserteilchen lagern sich zunächst an den Ecken des Kristalls an, da an den Ecken die Summe der Gitterkräfte zwischen den Ionen am kleinsten 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800"/>
                        </a:spcAft>
                      </a:pPr>
                      <a:r>
                        <a:rPr lang="de-DE" sz="1400" i="1" dirty="0">
                          <a:effectLst/>
                          <a:latin typeface="+mn-lt"/>
                          <a:ea typeface="Calibri" charset="0"/>
                          <a:cs typeface="Times New Roman" charset="0"/>
                        </a:rPr>
                        <a:t>Die Wasserteilchen lagern sich an die Ionen an und überwinden durch ihre „Zugkräfte“ die Gitterkräfte im Ionengitter. Damit gehen Ionen in Lösung. Die herausgelösten Ionen sind von einer Hülle aus Wasserteilchen umgeben. Die Ionen werden </a:t>
                      </a:r>
                      <a:r>
                        <a:rPr lang="de-DE" sz="1400" b="1" i="1" dirty="0">
                          <a:effectLst/>
                          <a:latin typeface="+mn-lt"/>
                          <a:ea typeface="Calibri" charset="0"/>
                          <a:cs typeface="Times New Roman" charset="0"/>
                        </a:rPr>
                        <a:t>hydratisiert.</a:t>
                      </a:r>
                      <a:endParaRPr lang="de-DE" sz="1400" i="1"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800"/>
                        </a:spcAft>
                      </a:pPr>
                      <a:r>
                        <a:rPr lang="de-DE" sz="1400" i="1" dirty="0">
                          <a:effectLst/>
                          <a:latin typeface="+mn-lt"/>
                          <a:ea typeface="Calibri" charset="0"/>
                          <a:cs typeface="Times New Roman" charset="0"/>
                        </a:rPr>
                        <a:t>Die Wasserteilchen bilden sogenannte </a:t>
                      </a:r>
                      <a:r>
                        <a:rPr lang="de-DE" sz="1400" b="1" i="1" dirty="0">
                          <a:effectLst/>
                          <a:latin typeface="+mn-lt"/>
                          <a:ea typeface="Calibri" charset="0"/>
                          <a:cs typeface="Times New Roman" charset="0"/>
                        </a:rPr>
                        <a:t>Hydrathüllen</a:t>
                      </a:r>
                      <a:r>
                        <a:rPr lang="de-DE" sz="1400" i="1" dirty="0">
                          <a:effectLst/>
                          <a:latin typeface="+mn-lt"/>
                          <a:ea typeface="Calibri" charset="0"/>
                          <a:cs typeface="Times New Roman" charset="0"/>
                        </a:rPr>
                        <a:t> um die Ionen. Diese </a:t>
                      </a:r>
                      <a:r>
                        <a:rPr lang="de-DE" sz="1400" b="1" i="1" dirty="0">
                          <a:effectLst/>
                          <a:latin typeface="+mn-lt"/>
                          <a:ea typeface="Calibri" charset="0"/>
                          <a:cs typeface="Times New Roman" charset="0"/>
                        </a:rPr>
                        <a:t>hydratisierten Ionen</a:t>
                      </a:r>
                      <a:r>
                        <a:rPr lang="de-DE" sz="1400" i="1" dirty="0">
                          <a:effectLst/>
                          <a:latin typeface="+mn-lt"/>
                          <a:ea typeface="Calibri" charset="0"/>
                          <a:cs typeface="Times New Roman" charset="0"/>
                        </a:rPr>
                        <a:t> werden in der Lösung verteilt.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9"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55" name="Rechteck 54"/>
          <p:cNvSpPr>
            <a:spLocks noChangeArrowheads="1"/>
          </p:cNvSpPr>
          <p:nvPr/>
        </p:nvSpPr>
        <p:spPr bwMode="auto">
          <a:xfrm>
            <a:off x="5160982" y="2026849"/>
            <a:ext cx="1930749" cy="1844737"/>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pPr algn="ctr">
              <a:spcAft>
                <a:spcPts val="800"/>
              </a:spcAft>
            </a:pPr>
            <a:r>
              <a:rPr lang="de-DE" sz="1100">
                <a:effectLst/>
                <a:latin typeface="Arial" charset="0"/>
                <a:ea typeface="Calibri" charset="0"/>
                <a:cs typeface="Times New Roman" charset="0"/>
              </a:rPr>
              <a:t>Während des Lösungsvorgangs</a:t>
            </a:r>
          </a:p>
          <a:p>
            <a:pPr algn="ctr">
              <a:spcAft>
                <a:spcPts val="800"/>
              </a:spcAft>
            </a:pPr>
            <a:r>
              <a:rPr lang="de-DE" sz="1100">
                <a:effectLst/>
                <a:latin typeface="Arial" charset="0"/>
                <a:ea typeface="Calibri" charset="0"/>
                <a:cs typeface="Times New Roman" charset="0"/>
              </a:rPr>
              <a:t> </a:t>
            </a:r>
          </a:p>
        </p:txBody>
      </p:sp>
      <p:grpSp>
        <p:nvGrpSpPr>
          <p:cNvPr id="56" name="Gruppieren 2"/>
          <p:cNvGrpSpPr>
            <a:grpSpLocks/>
          </p:cNvGrpSpPr>
          <p:nvPr/>
        </p:nvGrpSpPr>
        <p:grpSpPr bwMode="auto">
          <a:xfrm>
            <a:off x="5574055" y="2417658"/>
            <a:ext cx="1139190" cy="1343019"/>
            <a:chOff x="0" y="0"/>
            <a:chExt cx="19668" cy="26087"/>
          </a:xfrm>
        </p:grpSpPr>
        <p:sp>
          <p:nvSpPr>
            <p:cNvPr id="57" name="Ellipse 1025"/>
            <p:cNvSpPr>
              <a:spLocks noChangeArrowheads="1"/>
            </p:cNvSpPr>
            <p:nvPr/>
          </p:nvSpPr>
          <p:spPr bwMode="auto">
            <a:xfrm>
              <a:off x="9589" y="12652"/>
              <a:ext cx="2190"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58" name="Ellipse 1027"/>
            <p:cNvSpPr>
              <a:spLocks noChangeArrowheads="1"/>
            </p:cNvSpPr>
            <p:nvPr/>
          </p:nvSpPr>
          <p:spPr bwMode="auto">
            <a:xfrm>
              <a:off x="10065" y="14843"/>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59" name="Ellipse 1028"/>
            <p:cNvSpPr>
              <a:spLocks noChangeArrowheads="1"/>
            </p:cNvSpPr>
            <p:nvPr/>
          </p:nvSpPr>
          <p:spPr bwMode="auto">
            <a:xfrm>
              <a:off x="9601" y="16132"/>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60" name="Ellipse 1029"/>
            <p:cNvSpPr>
              <a:spLocks noChangeArrowheads="1"/>
            </p:cNvSpPr>
            <p:nvPr/>
          </p:nvSpPr>
          <p:spPr bwMode="auto">
            <a:xfrm>
              <a:off x="2748" y="16773"/>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61" name="Ellipse 1030"/>
            <p:cNvSpPr>
              <a:spLocks noChangeArrowheads="1"/>
            </p:cNvSpPr>
            <p:nvPr/>
          </p:nvSpPr>
          <p:spPr bwMode="auto">
            <a:xfrm>
              <a:off x="12065" y="13420"/>
              <a:ext cx="1334"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62" name="Ellipse 1031"/>
            <p:cNvSpPr>
              <a:spLocks noChangeArrowheads="1"/>
            </p:cNvSpPr>
            <p:nvPr/>
          </p:nvSpPr>
          <p:spPr bwMode="auto">
            <a:xfrm>
              <a:off x="11709" y="14767"/>
              <a:ext cx="2191" cy="2190"/>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pic>
          <p:nvPicPr>
            <p:cNvPr id="63" name="Grafik 103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952695">
              <a:off x="15524" y="20622"/>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64" name="Ellipse 1033"/>
            <p:cNvSpPr>
              <a:spLocks noChangeArrowheads="1"/>
            </p:cNvSpPr>
            <p:nvPr/>
          </p:nvSpPr>
          <p:spPr bwMode="auto">
            <a:xfrm>
              <a:off x="12186" y="16964"/>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65" name="Grafik 103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747175">
              <a:off x="11375" y="22050"/>
              <a:ext cx="4477" cy="4037"/>
            </a:xfrm>
            <a:prstGeom prst="rect">
              <a:avLst/>
            </a:prstGeom>
            <a:noFill/>
            <a:extLst>
              <a:ext uri="{909E8E84-426E-40DD-AFC4-6F175D3DCCD1}">
                <a14:hiddenFill xmlns:a14="http://schemas.microsoft.com/office/drawing/2010/main">
                  <a:solidFill>
                    <a:srgbClr val="FFFFFF"/>
                  </a:solidFill>
                </a14:hiddenFill>
              </a:ext>
            </a:extLst>
          </p:spPr>
        </p:pic>
        <p:pic>
          <p:nvPicPr>
            <p:cNvPr id="66" name="Grafik 103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0800000">
              <a:off x="13160" y="2876"/>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67" name="Ellipse 1036"/>
            <p:cNvSpPr>
              <a:spLocks noChangeArrowheads="1"/>
            </p:cNvSpPr>
            <p:nvPr/>
          </p:nvSpPr>
          <p:spPr bwMode="auto">
            <a:xfrm>
              <a:off x="14028" y="21230"/>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pic>
          <p:nvPicPr>
            <p:cNvPr id="68" name="Grafik 103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3387527">
              <a:off x="14102" y="6878"/>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69" name="Grafik 103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780736">
              <a:off x="9827" y="5765"/>
              <a:ext cx="4476" cy="3810"/>
            </a:xfrm>
            <a:prstGeom prst="rect">
              <a:avLst/>
            </a:prstGeom>
            <a:noFill/>
            <a:extLst>
              <a:ext uri="{909E8E84-426E-40DD-AFC4-6F175D3DCCD1}">
                <a14:hiddenFill xmlns:a14="http://schemas.microsoft.com/office/drawing/2010/main">
                  <a:solidFill>
                    <a:srgbClr val="FFFFFF"/>
                  </a:solidFill>
                </a14:hiddenFill>
              </a:ext>
            </a:extLst>
          </p:spPr>
        </p:pic>
        <p:sp>
          <p:nvSpPr>
            <p:cNvPr id="70" name="Ellipse 1039"/>
            <p:cNvSpPr>
              <a:spLocks noChangeArrowheads="1"/>
            </p:cNvSpPr>
            <p:nvPr/>
          </p:nvSpPr>
          <p:spPr bwMode="auto">
            <a:xfrm>
              <a:off x="14065" y="11204"/>
              <a:ext cx="1334"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71" name="Ellipse 1040"/>
            <p:cNvSpPr>
              <a:spLocks noChangeArrowheads="1"/>
            </p:cNvSpPr>
            <p:nvPr/>
          </p:nvSpPr>
          <p:spPr bwMode="auto">
            <a:xfrm>
              <a:off x="13243" y="5767"/>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72" name="Ellipse 1041"/>
            <p:cNvSpPr>
              <a:spLocks noChangeArrowheads="1"/>
            </p:cNvSpPr>
            <p:nvPr/>
          </p:nvSpPr>
          <p:spPr bwMode="auto">
            <a:xfrm>
              <a:off x="13710" y="12550"/>
              <a:ext cx="2190"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73" name="Ellipse 1042"/>
            <p:cNvSpPr>
              <a:spLocks noChangeArrowheads="1"/>
            </p:cNvSpPr>
            <p:nvPr/>
          </p:nvSpPr>
          <p:spPr bwMode="auto">
            <a:xfrm>
              <a:off x="14218" y="14944"/>
              <a:ext cx="1333"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74" name="Ellipse 1043"/>
            <p:cNvSpPr>
              <a:spLocks noChangeArrowheads="1"/>
            </p:cNvSpPr>
            <p:nvPr/>
          </p:nvSpPr>
          <p:spPr bwMode="auto">
            <a:xfrm>
              <a:off x="13862" y="16297"/>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75" name="Ellipse 1044"/>
            <p:cNvSpPr>
              <a:spLocks noChangeArrowheads="1"/>
            </p:cNvSpPr>
            <p:nvPr/>
          </p:nvSpPr>
          <p:spPr bwMode="auto">
            <a:xfrm>
              <a:off x="14338" y="18488"/>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76" name="Grafik 104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8380240">
              <a:off x="2956" y="4475"/>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77" name="Grafik 104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0472995">
              <a:off x="17" y="18107"/>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78" name="Grafik 104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262356">
              <a:off x="4407" y="0"/>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79" name="Grafik 104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923849">
              <a:off x="-334" y="13184"/>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80" name="Grafik 104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6179413">
              <a:off x="4202" y="16268"/>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81" name="Grafik 105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842872">
              <a:off x="-333" y="1463"/>
              <a:ext cx="4476" cy="3810"/>
            </a:xfrm>
            <a:prstGeom prst="rect">
              <a:avLst/>
            </a:prstGeom>
            <a:noFill/>
            <a:extLst>
              <a:ext uri="{909E8E84-426E-40DD-AFC4-6F175D3DCCD1}">
                <a14:hiddenFill xmlns:a14="http://schemas.microsoft.com/office/drawing/2010/main">
                  <a:solidFill>
                    <a:srgbClr val="FFFFFF"/>
                  </a:solidFill>
                </a14:hiddenFill>
              </a:ext>
            </a:extLst>
          </p:spPr>
        </p:pic>
        <p:sp>
          <p:nvSpPr>
            <p:cNvPr id="82" name="Ellipse 1051"/>
            <p:cNvSpPr>
              <a:spLocks noChangeArrowheads="1"/>
            </p:cNvSpPr>
            <p:nvPr/>
          </p:nvSpPr>
          <p:spPr bwMode="auto">
            <a:xfrm>
              <a:off x="3709" y="2749"/>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grpSp>
      <p:sp>
        <p:nvSpPr>
          <p:cNvPr id="83" name="Rechteck 82"/>
          <p:cNvSpPr>
            <a:spLocks noChangeArrowheads="1"/>
          </p:cNvSpPr>
          <p:nvPr/>
        </p:nvSpPr>
        <p:spPr bwMode="auto">
          <a:xfrm>
            <a:off x="8248554" y="2035193"/>
            <a:ext cx="1979930" cy="1835702"/>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pPr algn="ctr">
              <a:spcAft>
                <a:spcPts val="800"/>
              </a:spcAft>
            </a:pPr>
            <a:r>
              <a:rPr lang="de-DE" sz="1100" dirty="0">
                <a:effectLst/>
                <a:latin typeface="Arial" charset="0"/>
                <a:ea typeface="Calibri" charset="0"/>
                <a:cs typeface="Times New Roman" charset="0"/>
              </a:rPr>
              <a:t>Ende des Lösungsvorgangs</a:t>
            </a:r>
          </a:p>
          <a:p>
            <a:pPr algn="ctr">
              <a:spcAft>
                <a:spcPts val="800"/>
              </a:spcAft>
            </a:pPr>
            <a:r>
              <a:rPr lang="de-DE" sz="1100" dirty="0">
                <a:effectLst/>
                <a:latin typeface="Arial" charset="0"/>
                <a:ea typeface="Calibri" charset="0"/>
                <a:cs typeface="Times New Roman" charset="0"/>
              </a:rPr>
              <a:t> </a:t>
            </a:r>
          </a:p>
        </p:txBody>
      </p:sp>
      <p:grpSp>
        <p:nvGrpSpPr>
          <p:cNvPr id="84" name="Gruppieren 101"/>
          <p:cNvGrpSpPr>
            <a:grpSpLocks/>
          </p:cNvGrpSpPr>
          <p:nvPr/>
        </p:nvGrpSpPr>
        <p:grpSpPr bwMode="auto">
          <a:xfrm>
            <a:off x="8388922" y="2365106"/>
            <a:ext cx="1727201" cy="1308097"/>
            <a:chOff x="0" y="0"/>
            <a:chExt cx="44710" cy="36439"/>
          </a:xfrm>
        </p:grpSpPr>
        <p:sp>
          <p:nvSpPr>
            <p:cNvPr id="85" name="Ellipse 1053"/>
            <p:cNvSpPr>
              <a:spLocks noChangeArrowheads="1"/>
            </p:cNvSpPr>
            <p:nvPr/>
          </p:nvSpPr>
          <p:spPr bwMode="auto">
            <a:xfrm>
              <a:off x="9341" y="23351"/>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86" name="Grafik 105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a:off x="19754" y="9453"/>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87" name="Grafik 105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3387527">
              <a:off x="20518" y="13547"/>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88" name="Grafik 1056"/>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780736">
              <a:off x="16420" y="12343"/>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89" name="Ellipse 1057"/>
            <p:cNvSpPr>
              <a:spLocks noChangeArrowheads="1"/>
            </p:cNvSpPr>
            <p:nvPr/>
          </p:nvSpPr>
          <p:spPr bwMode="auto">
            <a:xfrm>
              <a:off x="19836" y="12345"/>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pic>
          <p:nvPicPr>
            <p:cNvPr id="90" name="Grafik 105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8380240">
              <a:off x="9549" y="11053"/>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91" name="Grafik 105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472995">
              <a:off x="6610" y="24685"/>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92" name="Grafik 106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262356">
              <a:off x="11000" y="6577"/>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93" name="Grafik 106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923849">
              <a:off x="6260" y="19761"/>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94" name="Grafik 106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6179413">
              <a:off x="10795" y="22846"/>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95" name="Grafik 106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842872">
              <a:off x="6259" y="8041"/>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96" name="Ellipse 1064"/>
            <p:cNvSpPr>
              <a:spLocks noChangeArrowheads="1"/>
            </p:cNvSpPr>
            <p:nvPr/>
          </p:nvSpPr>
          <p:spPr bwMode="auto">
            <a:xfrm>
              <a:off x="10302" y="9327"/>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97" name="Grafik 106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9221812">
              <a:off x="29635" y="18560"/>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98" name="Grafik 1066"/>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952695">
              <a:off x="32308" y="21716"/>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99" name="Grafik 1067"/>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3017981">
              <a:off x="27419" y="22455"/>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100" name="Ellipse 1068"/>
            <p:cNvSpPr>
              <a:spLocks noChangeArrowheads="1"/>
            </p:cNvSpPr>
            <p:nvPr/>
          </p:nvSpPr>
          <p:spPr bwMode="auto">
            <a:xfrm>
              <a:off x="31212" y="22270"/>
              <a:ext cx="2190"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pic>
          <p:nvPicPr>
            <p:cNvPr id="101" name="Grafik 106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8380240">
              <a:off x="28618" y="9148"/>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fik 107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262356">
              <a:off x="30069" y="4672"/>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03" name="Grafik 107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842872">
              <a:off x="25328" y="6136"/>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104" name="Ellipse 1072"/>
            <p:cNvSpPr>
              <a:spLocks noChangeArrowheads="1"/>
            </p:cNvSpPr>
            <p:nvPr/>
          </p:nvSpPr>
          <p:spPr bwMode="auto">
            <a:xfrm>
              <a:off x="29371" y="7422"/>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105" name="Grafik 107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8240384">
              <a:off x="18693" y="27602"/>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06" name="Grafik 107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6934123">
              <a:off x="21366" y="30758"/>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fik 107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036553">
              <a:off x="16478" y="31496"/>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108" name="Ellipse 1076"/>
            <p:cNvSpPr>
              <a:spLocks noChangeArrowheads="1"/>
            </p:cNvSpPr>
            <p:nvPr/>
          </p:nvSpPr>
          <p:spPr bwMode="auto">
            <a:xfrm rot="-981428">
              <a:off x="20270" y="31312"/>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109" name="Ellipse 1077"/>
            <p:cNvSpPr>
              <a:spLocks noChangeArrowheads="1"/>
            </p:cNvSpPr>
            <p:nvPr/>
          </p:nvSpPr>
          <p:spPr bwMode="auto">
            <a:xfrm>
              <a:off x="39112" y="14876"/>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110" name="Grafik 107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472995">
              <a:off x="36381" y="16210"/>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11" name="Grafik 107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923849">
              <a:off x="36031" y="11286"/>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12" name="Grafik 1080"/>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6179413">
              <a:off x="40566" y="14371"/>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13" name="Grafik 108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9221812">
              <a:off x="1882" y="12571"/>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14" name="Grafik 108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952695">
              <a:off x="4553" y="15727"/>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15" name="Grafik 108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3017981">
              <a:off x="-333" y="16465"/>
              <a:ext cx="4476" cy="3810"/>
            </a:xfrm>
            <a:prstGeom prst="rect">
              <a:avLst/>
            </a:prstGeom>
            <a:noFill/>
            <a:extLst>
              <a:ext uri="{909E8E84-426E-40DD-AFC4-6F175D3DCCD1}">
                <a14:hiddenFill xmlns:a14="http://schemas.microsoft.com/office/drawing/2010/main">
                  <a:solidFill>
                    <a:srgbClr val="FFFFFF"/>
                  </a:solidFill>
                </a14:hiddenFill>
              </a:ext>
            </a:extLst>
          </p:spPr>
        </p:pic>
        <p:sp>
          <p:nvSpPr>
            <p:cNvPr id="116" name="Ellipse 1084"/>
            <p:cNvSpPr>
              <a:spLocks noChangeArrowheads="1"/>
            </p:cNvSpPr>
            <p:nvPr/>
          </p:nvSpPr>
          <p:spPr bwMode="auto">
            <a:xfrm>
              <a:off x="3458" y="16281"/>
              <a:ext cx="2191" cy="2190"/>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117" name="Ellipse 1085"/>
            <p:cNvSpPr>
              <a:spLocks noChangeArrowheads="1"/>
            </p:cNvSpPr>
            <p:nvPr/>
          </p:nvSpPr>
          <p:spPr bwMode="auto">
            <a:xfrm>
              <a:off x="20897" y="21745"/>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118" name="Grafik 1086"/>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472995">
              <a:off x="18166" y="23079"/>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19" name="Grafik 1087"/>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923849">
              <a:off x="17814" y="18156"/>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20" name="Grafik 1088"/>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6179413">
              <a:off x="22351" y="21240"/>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121" name="Ellipse 1089"/>
            <p:cNvSpPr>
              <a:spLocks noChangeArrowheads="1"/>
            </p:cNvSpPr>
            <p:nvPr/>
          </p:nvSpPr>
          <p:spPr bwMode="auto">
            <a:xfrm>
              <a:off x="31349" y="31295"/>
              <a:ext cx="1334"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pic>
          <p:nvPicPr>
            <p:cNvPr id="122" name="Grafik 109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472995">
              <a:off x="28618" y="32629"/>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23" name="Grafik 109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923849">
              <a:off x="28267" y="27706"/>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124" name="Grafik 109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6179413">
              <a:off x="32804" y="30790"/>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25" name="Grafik 109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9221812">
              <a:off x="17382" y="0"/>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26" name="Grafik 109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952695">
              <a:off x="20054" y="3155"/>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127" name="Grafik 109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3017981">
              <a:off x="15165" y="3894"/>
              <a:ext cx="4477" cy="3810"/>
            </a:xfrm>
            <a:prstGeom prst="rect">
              <a:avLst/>
            </a:prstGeom>
            <a:noFill/>
            <a:extLst>
              <a:ext uri="{909E8E84-426E-40DD-AFC4-6F175D3DCCD1}">
                <a14:hiddenFill xmlns:a14="http://schemas.microsoft.com/office/drawing/2010/main">
                  <a:solidFill>
                    <a:srgbClr val="FFFFFF"/>
                  </a:solidFill>
                </a14:hiddenFill>
              </a:ext>
            </a:extLst>
          </p:spPr>
        </p:pic>
        <p:sp>
          <p:nvSpPr>
            <p:cNvPr id="128" name="Ellipse 1096"/>
            <p:cNvSpPr>
              <a:spLocks noChangeArrowheads="1"/>
            </p:cNvSpPr>
            <p:nvPr/>
          </p:nvSpPr>
          <p:spPr bwMode="auto">
            <a:xfrm>
              <a:off x="18958" y="3709"/>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grpSp>
      <p:grpSp>
        <p:nvGrpSpPr>
          <p:cNvPr id="149" name="Gruppieren 148">
            <a:extLst>
              <a:ext uri="{FF2B5EF4-FFF2-40B4-BE49-F238E27FC236}">
                <a16:creationId xmlns:a16="http://schemas.microsoft.com/office/drawing/2014/main" id="{D4F9999B-B76E-4D57-B1FF-661983C6019E}"/>
              </a:ext>
            </a:extLst>
          </p:cNvPr>
          <p:cNvGrpSpPr/>
          <p:nvPr/>
        </p:nvGrpSpPr>
        <p:grpSpPr>
          <a:xfrm>
            <a:off x="2097052" y="2048869"/>
            <a:ext cx="1981200" cy="1825415"/>
            <a:chOff x="1388060" y="1981637"/>
            <a:chExt cx="1981200" cy="1825415"/>
          </a:xfrm>
        </p:grpSpPr>
        <p:sp>
          <p:nvSpPr>
            <p:cNvPr id="13" name="Rechteck 12"/>
            <p:cNvSpPr>
              <a:spLocks noChangeArrowheads="1"/>
            </p:cNvSpPr>
            <p:nvPr/>
          </p:nvSpPr>
          <p:spPr bwMode="auto">
            <a:xfrm>
              <a:off x="1388060" y="1981637"/>
              <a:ext cx="1981200" cy="1825415"/>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pPr algn="ctr">
                <a:spcAft>
                  <a:spcPts val="800"/>
                </a:spcAft>
              </a:pPr>
              <a:r>
                <a:rPr lang="de-DE" sz="1100" dirty="0">
                  <a:effectLst/>
                  <a:latin typeface="Arial" charset="0"/>
                  <a:ea typeface="Calibri" charset="0"/>
                  <a:cs typeface="Times New Roman" charset="0"/>
                </a:rPr>
                <a:t>Beginn des Lösungsvorgangs</a:t>
              </a:r>
            </a:p>
            <a:p>
              <a:pPr algn="ctr">
                <a:spcAft>
                  <a:spcPts val="800"/>
                </a:spcAft>
              </a:pPr>
              <a:r>
                <a:rPr lang="de-DE" sz="1100" dirty="0">
                  <a:effectLst/>
                  <a:latin typeface="Arial" charset="0"/>
                  <a:ea typeface="Calibri" charset="0"/>
                  <a:cs typeface="Times New Roman" charset="0"/>
                </a:rPr>
                <a:t> </a:t>
              </a:r>
            </a:p>
          </p:txBody>
        </p:sp>
        <p:grpSp>
          <p:nvGrpSpPr>
            <p:cNvPr id="14" name="Gruppieren 1"/>
            <p:cNvGrpSpPr>
              <a:grpSpLocks/>
            </p:cNvGrpSpPr>
            <p:nvPr/>
          </p:nvGrpSpPr>
          <p:grpSpPr bwMode="auto">
            <a:xfrm>
              <a:off x="1576611" y="2346667"/>
              <a:ext cx="1528436" cy="1398905"/>
              <a:chOff x="0" y="0"/>
              <a:chExt cx="24403" cy="21375"/>
            </a:xfrm>
          </p:grpSpPr>
          <p:sp>
            <p:nvSpPr>
              <p:cNvPr id="15" name="Ellipse 22"/>
              <p:cNvSpPr>
                <a:spLocks noChangeArrowheads="1"/>
              </p:cNvSpPr>
              <p:nvPr/>
            </p:nvSpPr>
            <p:spPr bwMode="auto">
              <a:xfrm>
                <a:off x="9296" y="6634"/>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16" name="Ellipse 23"/>
              <p:cNvSpPr>
                <a:spLocks noChangeArrowheads="1"/>
              </p:cNvSpPr>
              <p:nvPr/>
            </p:nvSpPr>
            <p:spPr bwMode="auto">
              <a:xfrm>
                <a:off x="8870" y="8075"/>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17" name="Ellipse 25"/>
              <p:cNvSpPr>
                <a:spLocks noChangeArrowheads="1"/>
              </p:cNvSpPr>
              <p:nvPr/>
            </p:nvSpPr>
            <p:spPr bwMode="auto">
              <a:xfrm>
                <a:off x="9347" y="10266"/>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18" name="Ellipse 26"/>
              <p:cNvSpPr>
                <a:spLocks noChangeArrowheads="1"/>
              </p:cNvSpPr>
              <p:nvPr/>
            </p:nvSpPr>
            <p:spPr bwMode="auto">
              <a:xfrm>
                <a:off x="8883" y="11555"/>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19" name="Ellipse 27"/>
              <p:cNvSpPr>
                <a:spLocks noChangeArrowheads="1"/>
              </p:cNvSpPr>
              <p:nvPr/>
            </p:nvSpPr>
            <p:spPr bwMode="auto">
              <a:xfrm>
                <a:off x="9359" y="13746"/>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20" name="Ellipse 28"/>
              <p:cNvSpPr>
                <a:spLocks noChangeArrowheads="1"/>
              </p:cNvSpPr>
              <p:nvPr/>
            </p:nvSpPr>
            <p:spPr bwMode="auto">
              <a:xfrm>
                <a:off x="10871" y="6653"/>
                <a:ext cx="2190" cy="2190"/>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dirty="0"/>
              </a:p>
            </p:txBody>
          </p:sp>
          <p:sp>
            <p:nvSpPr>
              <p:cNvPr id="21" name="Ellipse 29"/>
              <p:cNvSpPr>
                <a:spLocks noChangeArrowheads="1"/>
              </p:cNvSpPr>
              <p:nvPr/>
            </p:nvSpPr>
            <p:spPr bwMode="auto">
              <a:xfrm>
                <a:off x="11347" y="8843"/>
                <a:ext cx="1333"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dirty="0"/>
              </a:p>
            </p:txBody>
          </p:sp>
          <p:sp>
            <p:nvSpPr>
              <p:cNvPr id="22" name="Ellipse 30"/>
              <p:cNvSpPr>
                <a:spLocks noChangeArrowheads="1"/>
              </p:cNvSpPr>
              <p:nvPr/>
            </p:nvSpPr>
            <p:spPr bwMode="auto">
              <a:xfrm>
                <a:off x="10991" y="10190"/>
                <a:ext cx="2191" cy="2190"/>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23" name="Ellipse 31"/>
              <p:cNvSpPr>
                <a:spLocks noChangeArrowheads="1"/>
              </p:cNvSpPr>
              <p:nvPr/>
            </p:nvSpPr>
            <p:spPr bwMode="auto">
              <a:xfrm>
                <a:off x="11468" y="12387"/>
                <a:ext cx="1333"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24" name="Textfeld 23"/>
              <p:cNvSpPr txBox="1">
                <a:spLocks noChangeArrowheads="1"/>
              </p:cNvSpPr>
              <p:nvPr/>
            </p:nvSpPr>
            <p:spPr bwMode="auto">
              <a:xfrm>
                <a:off x="8431" y="7071"/>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25" name="Textfeld 24"/>
              <p:cNvSpPr txBox="1">
                <a:spLocks noChangeArrowheads="1"/>
              </p:cNvSpPr>
              <p:nvPr/>
            </p:nvSpPr>
            <p:spPr bwMode="auto">
              <a:xfrm>
                <a:off x="8575" y="10736"/>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26" name="Textfeld 25"/>
              <p:cNvSpPr txBox="1">
                <a:spLocks noChangeArrowheads="1"/>
              </p:cNvSpPr>
              <p:nvPr/>
            </p:nvSpPr>
            <p:spPr bwMode="auto">
              <a:xfrm>
                <a:off x="8216" y="5257"/>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27" name="Textfeld 26"/>
              <p:cNvSpPr txBox="1">
                <a:spLocks noChangeArrowheads="1"/>
              </p:cNvSpPr>
              <p:nvPr/>
            </p:nvSpPr>
            <p:spPr bwMode="auto">
              <a:xfrm>
                <a:off x="8248" y="8873"/>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28" name="Textfeld 27"/>
              <p:cNvSpPr txBox="1">
                <a:spLocks noChangeArrowheads="1"/>
              </p:cNvSpPr>
              <p:nvPr/>
            </p:nvSpPr>
            <p:spPr bwMode="auto">
              <a:xfrm>
                <a:off x="8273" y="12420"/>
                <a:ext cx="2144"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29" name="Ellipse 229"/>
              <p:cNvSpPr>
                <a:spLocks noChangeArrowheads="1"/>
              </p:cNvSpPr>
              <p:nvPr/>
            </p:nvSpPr>
            <p:spPr bwMode="auto">
              <a:xfrm>
                <a:off x="10998" y="13701"/>
                <a:ext cx="2190"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30" name="Ellipse 230"/>
              <p:cNvSpPr>
                <a:spLocks noChangeArrowheads="1"/>
              </p:cNvSpPr>
              <p:nvPr/>
            </p:nvSpPr>
            <p:spPr bwMode="auto">
              <a:xfrm>
                <a:off x="13347" y="6627"/>
                <a:ext cx="1334"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31" name="Ellipse 231"/>
              <p:cNvSpPr>
                <a:spLocks noChangeArrowheads="1"/>
              </p:cNvSpPr>
              <p:nvPr/>
            </p:nvSpPr>
            <p:spPr bwMode="auto">
              <a:xfrm>
                <a:off x="12992" y="7973"/>
                <a:ext cx="2190"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dirty="0"/>
              </a:p>
            </p:txBody>
          </p:sp>
          <p:sp>
            <p:nvSpPr>
              <p:cNvPr id="32" name="Ellipse 233"/>
              <p:cNvSpPr>
                <a:spLocks noChangeArrowheads="1"/>
              </p:cNvSpPr>
              <p:nvPr/>
            </p:nvSpPr>
            <p:spPr bwMode="auto">
              <a:xfrm>
                <a:off x="13500" y="10367"/>
                <a:ext cx="1333" cy="1239"/>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33" name="Ellipse 234"/>
              <p:cNvSpPr>
                <a:spLocks noChangeArrowheads="1"/>
              </p:cNvSpPr>
              <p:nvPr/>
            </p:nvSpPr>
            <p:spPr bwMode="auto">
              <a:xfrm>
                <a:off x="13144" y="11720"/>
                <a:ext cx="2191" cy="2191"/>
              </a:xfrm>
              <a:prstGeom prst="ellipse">
                <a:avLst/>
              </a:prstGeom>
              <a:solidFill>
                <a:srgbClr val="5B9BD5"/>
              </a:solidFill>
              <a:ln w="12700">
                <a:solidFill>
                  <a:srgbClr val="1F4D78"/>
                </a:solidFill>
                <a:miter lim="800000"/>
                <a:headEnd/>
                <a:tailEnd/>
              </a:ln>
            </p:spPr>
            <p:txBody>
              <a:bodyPr rot="0" vert="horz" wrap="square" lIns="91440" tIns="45720" rIns="91440" bIns="45720" anchor="ctr" anchorCtr="0" upright="1">
                <a:noAutofit/>
              </a:bodyPr>
              <a:lstStyle/>
              <a:p>
                <a:endParaRPr lang="de-DE"/>
              </a:p>
            </p:txBody>
          </p:sp>
          <p:sp>
            <p:nvSpPr>
              <p:cNvPr id="34" name="Ellipse 235"/>
              <p:cNvSpPr>
                <a:spLocks noChangeArrowheads="1"/>
              </p:cNvSpPr>
              <p:nvPr/>
            </p:nvSpPr>
            <p:spPr bwMode="auto">
              <a:xfrm>
                <a:off x="13620" y="13911"/>
                <a:ext cx="1334" cy="1238"/>
              </a:xfrm>
              <a:prstGeom prst="ellipse">
                <a:avLst/>
              </a:prstGeom>
              <a:solidFill>
                <a:srgbClr val="FFC000"/>
              </a:solidFill>
              <a:ln w="12700">
                <a:solidFill>
                  <a:srgbClr val="7F5F00"/>
                </a:solidFill>
                <a:miter lim="800000"/>
                <a:headEnd/>
                <a:tailEnd/>
              </a:ln>
            </p:spPr>
            <p:txBody>
              <a:bodyPr rot="0" vert="horz" wrap="square" lIns="91440" tIns="45720" rIns="91440" bIns="45720" anchor="ctr" anchorCtr="0" upright="1">
                <a:noAutofit/>
              </a:bodyPr>
              <a:lstStyle/>
              <a:p>
                <a:endParaRPr lang="de-DE"/>
              </a:p>
            </p:txBody>
          </p:sp>
          <p:sp>
            <p:nvSpPr>
              <p:cNvPr id="35" name="Textfeld 34"/>
              <p:cNvSpPr txBox="1">
                <a:spLocks noChangeArrowheads="1"/>
              </p:cNvSpPr>
              <p:nvPr/>
            </p:nvSpPr>
            <p:spPr bwMode="auto">
              <a:xfrm>
                <a:off x="12349" y="6898"/>
                <a:ext cx="3502" cy="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36" name="Textfeld 35"/>
              <p:cNvSpPr txBox="1">
                <a:spLocks noChangeArrowheads="1"/>
              </p:cNvSpPr>
              <p:nvPr/>
            </p:nvSpPr>
            <p:spPr bwMode="auto">
              <a:xfrm>
                <a:off x="10613" y="9253"/>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37" name="Textfeld 36"/>
              <p:cNvSpPr txBox="1">
                <a:spLocks noChangeArrowheads="1"/>
              </p:cNvSpPr>
              <p:nvPr/>
            </p:nvSpPr>
            <p:spPr bwMode="auto">
              <a:xfrm>
                <a:off x="10673" y="12659"/>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39" name="Textfeld 38"/>
              <p:cNvSpPr txBox="1">
                <a:spLocks noChangeArrowheads="1"/>
              </p:cNvSpPr>
              <p:nvPr/>
            </p:nvSpPr>
            <p:spPr bwMode="auto">
              <a:xfrm>
                <a:off x="10440" y="11013"/>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40" name="Textfeld 39"/>
              <p:cNvSpPr txBox="1">
                <a:spLocks noChangeArrowheads="1"/>
              </p:cNvSpPr>
              <p:nvPr/>
            </p:nvSpPr>
            <p:spPr bwMode="auto">
              <a:xfrm>
                <a:off x="10642" y="5642"/>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a:solidFill>
                      <a:srgbClr val="000000"/>
                    </a:solidFill>
                    <a:effectLst/>
                    <a:latin typeface="Arial" charset="0"/>
                    <a:ea typeface="Times New Roman" charset="0"/>
                    <a:cs typeface="Times New Roman" charset="0"/>
                  </a:rPr>
                  <a:t>-</a:t>
                </a:r>
                <a:endParaRPr lang="de-DE" sz="1200">
                  <a:effectLst/>
                  <a:latin typeface="Times New Roman" charset="0"/>
                  <a:ea typeface="Times New Roman" charset="0"/>
                </a:endParaRPr>
              </a:p>
            </p:txBody>
          </p:sp>
          <p:sp>
            <p:nvSpPr>
              <p:cNvPr id="41" name="Textfeld 40"/>
              <p:cNvSpPr txBox="1">
                <a:spLocks noChangeArrowheads="1"/>
              </p:cNvSpPr>
              <p:nvPr/>
            </p:nvSpPr>
            <p:spPr bwMode="auto">
              <a:xfrm>
                <a:off x="12850" y="10806"/>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42" name="Textfeld 41"/>
              <p:cNvSpPr txBox="1">
                <a:spLocks noChangeArrowheads="1"/>
              </p:cNvSpPr>
              <p:nvPr/>
            </p:nvSpPr>
            <p:spPr bwMode="auto">
              <a:xfrm>
                <a:off x="12338" y="5256"/>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43" name="Textfeld 42"/>
              <p:cNvSpPr txBox="1">
                <a:spLocks noChangeArrowheads="1"/>
              </p:cNvSpPr>
              <p:nvPr/>
            </p:nvSpPr>
            <p:spPr bwMode="auto">
              <a:xfrm>
                <a:off x="12382" y="8909"/>
                <a:ext cx="2143"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sp>
            <p:nvSpPr>
              <p:cNvPr id="44" name="Textfeld 43"/>
              <p:cNvSpPr txBox="1">
                <a:spLocks noChangeArrowheads="1"/>
              </p:cNvSpPr>
              <p:nvPr/>
            </p:nvSpPr>
            <p:spPr bwMode="auto">
              <a:xfrm>
                <a:off x="12669" y="12520"/>
                <a:ext cx="2143"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fontAlgn="base">
                  <a:spcAft>
                    <a:spcPts val="0"/>
                  </a:spcAft>
                </a:pPr>
                <a:r>
                  <a:rPr lang="de-DE" sz="1100" kern="1200" dirty="0">
                    <a:solidFill>
                      <a:srgbClr val="000000"/>
                    </a:solidFill>
                    <a:effectLst/>
                    <a:latin typeface="Arial" charset="0"/>
                    <a:ea typeface="Times New Roman" charset="0"/>
                    <a:cs typeface="Times New Roman" charset="0"/>
                  </a:rPr>
                  <a:t>+</a:t>
                </a:r>
                <a:endParaRPr lang="de-DE" sz="1200" dirty="0">
                  <a:effectLst/>
                  <a:latin typeface="Times New Roman" charset="0"/>
                  <a:ea typeface="Times New Roman" charset="0"/>
                </a:endParaRPr>
              </a:p>
            </p:txBody>
          </p:sp>
          <p:pic>
            <p:nvPicPr>
              <p:cNvPr id="45" name="Grafik 24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rot="2733700">
                <a:off x="16622" y="333"/>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46" name="Grafik 247"/>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691321">
                <a:off x="19549" y="15844"/>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47" name="Grafik 248"/>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13292"/>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48" name="Grafik 249"/>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rot="-4378696">
                <a:off x="8256" y="657"/>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49" name="Grafik 250"/>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10329260">
                <a:off x="5778" y="16193"/>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50" name="Grafik 25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rot="-3057075">
                <a:off x="2889" y="8118"/>
                <a:ext cx="4476" cy="3810"/>
              </a:xfrm>
              <a:prstGeom prst="rect">
                <a:avLst/>
              </a:prstGeom>
              <a:noFill/>
              <a:extLst>
                <a:ext uri="{909E8E84-426E-40DD-AFC4-6F175D3DCCD1}">
                  <a14:hiddenFill xmlns:a14="http://schemas.microsoft.com/office/drawing/2010/main">
                    <a:solidFill>
                      <a:srgbClr val="FFFFFF"/>
                    </a:solidFill>
                  </a14:hiddenFill>
                </a:ext>
              </a:extLst>
            </p:spPr>
          </p:pic>
          <p:pic>
            <p:nvPicPr>
              <p:cNvPr id="51" name="Grafik 25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9462280">
                <a:off x="13526" y="17565"/>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52" name="Grafik 25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233380">
                <a:off x="988" y="1195"/>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53" name="Grafik 254"/>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1393100">
                <a:off x="16621" y="10362"/>
                <a:ext cx="4477" cy="3810"/>
              </a:xfrm>
              <a:prstGeom prst="rect">
                <a:avLst/>
              </a:prstGeom>
              <a:noFill/>
              <a:extLst>
                <a:ext uri="{909E8E84-426E-40DD-AFC4-6F175D3DCCD1}">
                  <a14:hiddenFill xmlns:a14="http://schemas.microsoft.com/office/drawing/2010/main">
                    <a:solidFill>
                      <a:srgbClr val="FFFFFF"/>
                    </a:solidFill>
                  </a14:hiddenFill>
                </a:ext>
              </a:extLst>
            </p:spPr>
          </p:pic>
          <p:pic>
            <p:nvPicPr>
              <p:cNvPr id="54" name="Grafik 25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10800000">
                <a:off x="19927" y="6717"/>
                <a:ext cx="4476" cy="381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40" name="Grafik 139">
            <a:extLst>
              <a:ext uri="{FF2B5EF4-FFF2-40B4-BE49-F238E27FC236}">
                <a16:creationId xmlns:a16="http://schemas.microsoft.com/office/drawing/2014/main" id="{5C800D6C-28B5-44DE-99E7-90CB2FC71489}"/>
              </a:ext>
            </a:extLst>
          </p:cNvPr>
          <p:cNvPicPr>
            <a:picLocks noChangeAspect="1"/>
          </p:cNvPicPr>
          <p:nvPr/>
        </p:nvPicPr>
        <p:blipFill>
          <a:blip r:embed="rId12"/>
          <a:stretch>
            <a:fillRect/>
          </a:stretch>
        </p:blipFill>
        <p:spPr>
          <a:xfrm>
            <a:off x="2914554" y="2901341"/>
            <a:ext cx="256054" cy="304826"/>
          </a:xfrm>
          <a:prstGeom prst="rect">
            <a:avLst/>
          </a:prstGeom>
        </p:spPr>
      </p:pic>
      <p:grpSp>
        <p:nvGrpSpPr>
          <p:cNvPr id="148" name="Gruppieren 147">
            <a:extLst>
              <a:ext uri="{FF2B5EF4-FFF2-40B4-BE49-F238E27FC236}">
                <a16:creationId xmlns:a16="http://schemas.microsoft.com/office/drawing/2014/main" id="{AA485C41-06CC-43F6-AB71-311DC30C3587}"/>
              </a:ext>
            </a:extLst>
          </p:cNvPr>
          <p:cNvGrpSpPr/>
          <p:nvPr/>
        </p:nvGrpSpPr>
        <p:grpSpPr>
          <a:xfrm>
            <a:off x="5639687" y="2445747"/>
            <a:ext cx="936184" cy="1274098"/>
            <a:chOff x="4416995" y="2378515"/>
            <a:chExt cx="936184" cy="1274098"/>
          </a:xfrm>
        </p:grpSpPr>
        <p:pic>
          <p:nvPicPr>
            <p:cNvPr id="130" name="Grafik 129">
              <a:extLst>
                <a:ext uri="{FF2B5EF4-FFF2-40B4-BE49-F238E27FC236}">
                  <a16:creationId xmlns:a16="http://schemas.microsoft.com/office/drawing/2014/main" id="{5A679CFA-ADBC-4892-B4CE-07566B4814F5}"/>
                </a:ext>
              </a:extLst>
            </p:cNvPr>
            <p:cNvPicPr>
              <a:picLocks noChangeAspect="1"/>
            </p:cNvPicPr>
            <p:nvPr/>
          </p:nvPicPr>
          <p:blipFill>
            <a:blip r:embed="rId12"/>
            <a:stretch>
              <a:fillRect/>
            </a:stretch>
          </p:blipFill>
          <p:spPr>
            <a:xfrm>
              <a:off x="4416995" y="3112099"/>
              <a:ext cx="256054" cy="304826"/>
            </a:xfrm>
            <a:prstGeom prst="rect">
              <a:avLst/>
            </a:prstGeom>
          </p:spPr>
        </p:pic>
        <p:pic>
          <p:nvPicPr>
            <p:cNvPr id="131" name="Grafik 130">
              <a:extLst>
                <a:ext uri="{FF2B5EF4-FFF2-40B4-BE49-F238E27FC236}">
                  <a16:creationId xmlns:a16="http://schemas.microsoft.com/office/drawing/2014/main" id="{B3DBE2EE-1C4B-4E23-8290-17B6EB635B17}"/>
                </a:ext>
              </a:extLst>
            </p:cNvPr>
            <p:cNvPicPr>
              <a:picLocks noChangeAspect="1"/>
            </p:cNvPicPr>
            <p:nvPr/>
          </p:nvPicPr>
          <p:blipFill>
            <a:blip r:embed="rId13"/>
            <a:stretch>
              <a:fillRect/>
            </a:stretch>
          </p:blipFill>
          <p:spPr>
            <a:xfrm>
              <a:off x="4473900" y="2378515"/>
              <a:ext cx="256054" cy="310923"/>
            </a:xfrm>
            <a:prstGeom prst="rect">
              <a:avLst/>
            </a:prstGeom>
          </p:spPr>
        </p:pic>
        <p:pic>
          <p:nvPicPr>
            <p:cNvPr id="132" name="Grafik 131">
              <a:extLst>
                <a:ext uri="{FF2B5EF4-FFF2-40B4-BE49-F238E27FC236}">
                  <a16:creationId xmlns:a16="http://schemas.microsoft.com/office/drawing/2014/main" id="{A188A6BF-B0C8-4921-88B4-E0BEB77DA713}"/>
                </a:ext>
              </a:extLst>
            </p:cNvPr>
            <p:cNvPicPr>
              <a:picLocks noChangeAspect="1"/>
            </p:cNvPicPr>
            <p:nvPr/>
          </p:nvPicPr>
          <p:blipFill>
            <a:blip r:embed="rId12"/>
            <a:stretch>
              <a:fillRect/>
            </a:stretch>
          </p:blipFill>
          <p:spPr>
            <a:xfrm>
              <a:off x="5085169" y="3201645"/>
              <a:ext cx="256054" cy="304826"/>
            </a:xfrm>
            <a:prstGeom prst="rect">
              <a:avLst/>
            </a:prstGeom>
          </p:spPr>
        </p:pic>
        <p:pic>
          <p:nvPicPr>
            <p:cNvPr id="133" name="Grafik 132">
              <a:extLst>
                <a:ext uri="{FF2B5EF4-FFF2-40B4-BE49-F238E27FC236}">
                  <a16:creationId xmlns:a16="http://schemas.microsoft.com/office/drawing/2014/main" id="{B9CDE185-8669-495E-861A-39E8722A8FB1}"/>
                </a:ext>
              </a:extLst>
            </p:cNvPr>
            <p:cNvPicPr>
              <a:picLocks noChangeAspect="1"/>
            </p:cNvPicPr>
            <p:nvPr/>
          </p:nvPicPr>
          <p:blipFill>
            <a:blip r:embed="rId12"/>
            <a:stretch>
              <a:fillRect/>
            </a:stretch>
          </p:blipFill>
          <p:spPr>
            <a:xfrm>
              <a:off x="4965816" y="2924721"/>
              <a:ext cx="256054" cy="304826"/>
            </a:xfrm>
            <a:prstGeom prst="rect">
              <a:avLst/>
            </a:prstGeom>
          </p:spPr>
        </p:pic>
        <p:pic>
          <p:nvPicPr>
            <p:cNvPr id="134" name="Grafik 133">
              <a:extLst>
                <a:ext uri="{FF2B5EF4-FFF2-40B4-BE49-F238E27FC236}">
                  <a16:creationId xmlns:a16="http://schemas.microsoft.com/office/drawing/2014/main" id="{6444007A-3690-4F52-986D-29FD58E286EB}"/>
                </a:ext>
              </a:extLst>
            </p:cNvPr>
            <p:cNvPicPr>
              <a:picLocks noChangeAspect="1"/>
            </p:cNvPicPr>
            <p:nvPr/>
          </p:nvPicPr>
          <p:blipFill>
            <a:blip r:embed="rId12"/>
            <a:stretch>
              <a:fillRect/>
            </a:stretch>
          </p:blipFill>
          <p:spPr>
            <a:xfrm>
              <a:off x="5073615" y="3008418"/>
              <a:ext cx="256054" cy="304826"/>
            </a:xfrm>
            <a:prstGeom prst="rect">
              <a:avLst/>
            </a:prstGeom>
          </p:spPr>
        </p:pic>
        <p:pic>
          <p:nvPicPr>
            <p:cNvPr id="135" name="Grafik 134">
              <a:extLst>
                <a:ext uri="{FF2B5EF4-FFF2-40B4-BE49-F238E27FC236}">
                  <a16:creationId xmlns:a16="http://schemas.microsoft.com/office/drawing/2014/main" id="{BF7D39AB-2501-4CDA-A211-B2E507E83A6F}"/>
                </a:ext>
              </a:extLst>
            </p:cNvPr>
            <p:cNvPicPr>
              <a:picLocks noChangeAspect="1"/>
            </p:cNvPicPr>
            <p:nvPr/>
          </p:nvPicPr>
          <p:blipFill>
            <a:blip r:embed="rId12"/>
            <a:stretch>
              <a:fillRect/>
            </a:stretch>
          </p:blipFill>
          <p:spPr>
            <a:xfrm>
              <a:off x="5073955" y="2779870"/>
              <a:ext cx="256054" cy="386406"/>
            </a:xfrm>
            <a:prstGeom prst="rect">
              <a:avLst/>
            </a:prstGeom>
          </p:spPr>
        </p:pic>
        <p:pic>
          <p:nvPicPr>
            <p:cNvPr id="136" name="Grafik 135">
              <a:extLst>
                <a:ext uri="{FF2B5EF4-FFF2-40B4-BE49-F238E27FC236}">
                  <a16:creationId xmlns:a16="http://schemas.microsoft.com/office/drawing/2014/main" id="{F87A858C-ECE0-4AD1-B552-809B75AD7025}"/>
                </a:ext>
              </a:extLst>
            </p:cNvPr>
            <p:cNvPicPr>
              <a:picLocks noChangeAspect="1"/>
            </p:cNvPicPr>
            <p:nvPr/>
          </p:nvPicPr>
          <p:blipFill>
            <a:blip r:embed="rId12"/>
            <a:stretch>
              <a:fillRect/>
            </a:stretch>
          </p:blipFill>
          <p:spPr>
            <a:xfrm>
              <a:off x="4830581" y="3005942"/>
              <a:ext cx="256054" cy="304826"/>
            </a:xfrm>
            <a:prstGeom prst="rect">
              <a:avLst/>
            </a:prstGeom>
          </p:spPr>
        </p:pic>
        <p:pic>
          <p:nvPicPr>
            <p:cNvPr id="137" name="Grafik 136">
              <a:extLst>
                <a:ext uri="{FF2B5EF4-FFF2-40B4-BE49-F238E27FC236}">
                  <a16:creationId xmlns:a16="http://schemas.microsoft.com/office/drawing/2014/main" id="{629170F9-8821-4089-94C0-7452B861D051}"/>
                </a:ext>
              </a:extLst>
            </p:cNvPr>
            <p:cNvPicPr>
              <a:picLocks noChangeAspect="1"/>
            </p:cNvPicPr>
            <p:nvPr/>
          </p:nvPicPr>
          <p:blipFill>
            <a:blip r:embed="rId12"/>
            <a:stretch>
              <a:fillRect/>
            </a:stretch>
          </p:blipFill>
          <p:spPr>
            <a:xfrm>
              <a:off x="4960911" y="3115903"/>
              <a:ext cx="256054" cy="304826"/>
            </a:xfrm>
            <a:prstGeom prst="rect">
              <a:avLst/>
            </a:prstGeom>
          </p:spPr>
        </p:pic>
        <p:sp>
          <p:nvSpPr>
            <p:cNvPr id="141" name="Textfeld 140">
              <a:extLst>
                <a:ext uri="{FF2B5EF4-FFF2-40B4-BE49-F238E27FC236}">
                  <a16:creationId xmlns:a16="http://schemas.microsoft.com/office/drawing/2014/main" id="{7850D42A-024E-4939-9739-7C9034F90AD6}"/>
                </a:ext>
              </a:extLst>
            </p:cNvPr>
            <p:cNvSpPr txBox="1"/>
            <p:nvPr/>
          </p:nvSpPr>
          <p:spPr>
            <a:xfrm>
              <a:off x="5069679" y="2619898"/>
              <a:ext cx="247445" cy="238783"/>
            </a:xfrm>
            <a:prstGeom prst="rect">
              <a:avLst/>
            </a:prstGeom>
            <a:noFill/>
          </p:spPr>
          <p:txBody>
            <a:bodyPr wrap="square" rtlCol="0">
              <a:spAutoFit/>
            </a:bodyPr>
            <a:lstStyle/>
            <a:p>
              <a:pPr>
                <a:lnSpc>
                  <a:spcPct val="50000"/>
                </a:lnSpc>
              </a:pPr>
              <a:r>
                <a:rPr lang="de-DE" sz="1600" dirty="0"/>
                <a:t>-</a:t>
              </a:r>
            </a:p>
          </p:txBody>
        </p:sp>
        <p:sp>
          <p:nvSpPr>
            <p:cNvPr id="142" name="Textfeld 141">
              <a:extLst>
                <a:ext uri="{FF2B5EF4-FFF2-40B4-BE49-F238E27FC236}">
                  <a16:creationId xmlns:a16="http://schemas.microsoft.com/office/drawing/2014/main" id="{7FC86483-58BB-4EB0-8DB3-7B3E8F98E307}"/>
                </a:ext>
              </a:extLst>
            </p:cNvPr>
            <p:cNvSpPr txBox="1"/>
            <p:nvPr/>
          </p:nvSpPr>
          <p:spPr>
            <a:xfrm>
              <a:off x="5096868" y="2961913"/>
              <a:ext cx="247445" cy="238783"/>
            </a:xfrm>
            <a:prstGeom prst="rect">
              <a:avLst/>
            </a:prstGeom>
            <a:noFill/>
          </p:spPr>
          <p:txBody>
            <a:bodyPr wrap="square" rtlCol="0">
              <a:spAutoFit/>
            </a:bodyPr>
            <a:lstStyle/>
            <a:p>
              <a:pPr>
                <a:lnSpc>
                  <a:spcPct val="50000"/>
                </a:lnSpc>
              </a:pPr>
              <a:r>
                <a:rPr lang="de-DE" sz="1600" dirty="0"/>
                <a:t>-</a:t>
              </a:r>
            </a:p>
          </p:txBody>
        </p:sp>
        <p:sp>
          <p:nvSpPr>
            <p:cNvPr id="143" name="Textfeld 142">
              <a:extLst>
                <a:ext uri="{FF2B5EF4-FFF2-40B4-BE49-F238E27FC236}">
                  <a16:creationId xmlns:a16="http://schemas.microsoft.com/office/drawing/2014/main" id="{8112B57C-BCD3-4B48-A0C2-D22C888D768E}"/>
                </a:ext>
              </a:extLst>
            </p:cNvPr>
            <p:cNvSpPr txBox="1"/>
            <p:nvPr/>
          </p:nvSpPr>
          <p:spPr>
            <a:xfrm>
              <a:off x="4966639" y="3077307"/>
              <a:ext cx="247445" cy="238783"/>
            </a:xfrm>
            <a:prstGeom prst="rect">
              <a:avLst/>
            </a:prstGeom>
            <a:noFill/>
          </p:spPr>
          <p:txBody>
            <a:bodyPr wrap="square" rtlCol="0">
              <a:spAutoFit/>
            </a:bodyPr>
            <a:lstStyle/>
            <a:p>
              <a:pPr>
                <a:lnSpc>
                  <a:spcPct val="50000"/>
                </a:lnSpc>
              </a:pPr>
              <a:r>
                <a:rPr lang="de-DE" sz="1600" dirty="0"/>
                <a:t>-</a:t>
              </a:r>
            </a:p>
          </p:txBody>
        </p:sp>
        <p:sp>
          <p:nvSpPr>
            <p:cNvPr id="144" name="Textfeld 143">
              <a:extLst>
                <a:ext uri="{FF2B5EF4-FFF2-40B4-BE49-F238E27FC236}">
                  <a16:creationId xmlns:a16="http://schemas.microsoft.com/office/drawing/2014/main" id="{86B712BB-7CA5-4BA4-882E-F56080AA5996}"/>
                </a:ext>
              </a:extLst>
            </p:cNvPr>
            <p:cNvSpPr txBox="1"/>
            <p:nvPr/>
          </p:nvSpPr>
          <p:spPr>
            <a:xfrm>
              <a:off x="5104648" y="3160922"/>
              <a:ext cx="247445" cy="238783"/>
            </a:xfrm>
            <a:prstGeom prst="rect">
              <a:avLst/>
            </a:prstGeom>
            <a:noFill/>
          </p:spPr>
          <p:txBody>
            <a:bodyPr wrap="square" rtlCol="0">
              <a:spAutoFit/>
            </a:bodyPr>
            <a:lstStyle/>
            <a:p>
              <a:pPr>
                <a:lnSpc>
                  <a:spcPct val="50000"/>
                </a:lnSpc>
              </a:pPr>
              <a:r>
                <a:rPr lang="de-DE" sz="1600" dirty="0"/>
                <a:t>-</a:t>
              </a:r>
            </a:p>
          </p:txBody>
        </p:sp>
        <p:sp>
          <p:nvSpPr>
            <p:cNvPr id="145" name="Textfeld 144">
              <a:extLst>
                <a:ext uri="{FF2B5EF4-FFF2-40B4-BE49-F238E27FC236}">
                  <a16:creationId xmlns:a16="http://schemas.microsoft.com/office/drawing/2014/main" id="{3AA843B5-D4A1-4BA6-A68E-984B646C9639}"/>
                </a:ext>
              </a:extLst>
            </p:cNvPr>
            <p:cNvSpPr txBox="1"/>
            <p:nvPr/>
          </p:nvSpPr>
          <p:spPr>
            <a:xfrm>
              <a:off x="4861717" y="3149305"/>
              <a:ext cx="247445" cy="238783"/>
            </a:xfrm>
            <a:prstGeom prst="rect">
              <a:avLst/>
            </a:prstGeom>
            <a:noFill/>
          </p:spPr>
          <p:txBody>
            <a:bodyPr wrap="square" rtlCol="0">
              <a:spAutoFit/>
            </a:bodyPr>
            <a:lstStyle/>
            <a:p>
              <a:pPr>
                <a:lnSpc>
                  <a:spcPct val="50000"/>
                </a:lnSpc>
              </a:pPr>
              <a:r>
                <a:rPr lang="de-DE" sz="1600" dirty="0"/>
                <a:t>-</a:t>
              </a:r>
            </a:p>
          </p:txBody>
        </p:sp>
        <p:sp>
          <p:nvSpPr>
            <p:cNvPr id="146" name="Textfeld 145">
              <a:extLst>
                <a:ext uri="{FF2B5EF4-FFF2-40B4-BE49-F238E27FC236}">
                  <a16:creationId xmlns:a16="http://schemas.microsoft.com/office/drawing/2014/main" id="{84088FAF-49EA-4C95-848A-345572ADBF5B}"/>
                </a:ext>
              </a:extLst>
            </p:cNvPr>
            <p:cNvSpPr txBox="1"/>
            <p:nvPr/>
          </p:nvSpPr>
          <p:spPr>
            <a:xfrm>
              <a:off x="5105734" y="3413830"/>
              <a:ext cx="247445" cy="238783"/>
            </a:xfrm>
            <a:prstGeom prst="rect">
              <a:avLst/>
            </a:prstGeom>
            <a:noFill/>
          </p:spPr>
          <p:txBody>
            <a:bodyPr wrap="square" rtlCol="0">
              <a:spAutoFit/>
            </a:bodyPr>
            <a:lstStyle/>
            <a:p>
              <a:pPr>
                <a:lnSpc>
                  <a:spcPct val="50000"/>
                </a:lnSpc>
              </a:pPr>
              <a:r>
                <a:rPr lang="de-DE" sz="1600" dirty="0"/>
                <a:t>-</a:t>
              </a:r>
            </a:p>
          </p:txBody>
        </p:sp>
      </p:grpSp>
      <p:sp>
        <p:nvSpPr>
          <p:cNvPr id="147" name="Textfeld 146">
            <a:extLst>
              <a:ext uri="{FF2B5EF4-FFF2-40B4-BE49-F238E27FC236}">
                <a16:creationId xmlns:a16="http://schemas.microsoft.com/office/drawing/2014/main" id="{D226DD48-7CEF-4456-8B90-B1020CC7D56C}"/>
              </a:ext>
            </a:extLst>
          </p:cNvPr>
          <p:cNvSpPr txBox="1"/>
          <p:nvPr/>
        </p:nvSpPr>
        <p:spPr>
          <a:xfrm>
            <a:off x="6073436" y="3039235"/>
            <a:ext cx="247445" cy="238783"/>
          </a:xfrm>
          <a:prstGeom prst="rect">
            <a:avLst/>
          </a:prstGeom>
          <a:noFill/>
        </p:spPr>
        <p:txBody>
          <a:bodyPr wrap="square" rtlCol="0">
            <a:spAutoFit/>
          </a:bodyPr>
          <a:lstStyle/>
          <a:p>
            <a:pPr>
              <a:lnSpc>
                <a:spcPct val="50000"/>
              </a:lnSpc>
            </a:pPr>
            <a:r>
              <a:rPr lang="de-DE" sz="1600" dirty="0"/>
              <a:t>-</a:t>
            </a:r>
          </a:p>
        </p:txBody>
      </p:sp>
      <p:pic>
        <p:nvPicPr>
          <p:cNvPr id="150" name="Grafik 149">
            <a:extLst>
              <a:ext uri="{FF2B5EF4-FFF2-40B4-BE49-F238E27FC236}">
                <a16:creationId xmlns:a16="http://schemas.microsoft.com/office/drawing/2014/main" id="{BA81427F-0896-462A-85A1-073F55E2DF40}"/>
              </a:ext>
            </a:extLst>
          </p:cNvPr>
          <p:cNvPicPr>
            <a:picLocks noChangeAspect="1"/>
          </p:cNvPicPr>
          <p:nvPr/>
        </p:nvPicPr>
        <p:blipFill>
          <a:blip r:embed="rId14"/>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74424593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221</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396332" y="5490682"/>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6000" y="1380350"/>
            <a:ext cx="6858028" cy="369332"/>
          </a:xfrm>
          <a:prstGeom prst="rect">
            <a:avLst/>
          </a:prstGeom>
          <a:noFill/>
        </p:spPr>
        <p:txBody>
          <a:bodyPr wrap="square" rtlCol="0">
            <a:spAutoFit/>
          </a:bodyPr>
          <a:lstStyle/>
          <a:p>
            <a:r>
              <a:rPr lang="de-DE" b="1" dirty="0"/>
              <a:t>Lösung zu Aufgabe 1:</a:t>
            </a:r>
          </a:p>
        </p:txBody>
      </p:sp>
      <p:graphicFrame>
        <p:nvGraphicFramePr>
          <p:cNvPr id="9" name="Tabelle 8"/>
          <p:cNvGraphicFramePr>
            <a:graphicFrameLocks noGrp="1"/>
          </p:cNvGraphicFramePr>
          <p:nvPr>
            <p:extLst>
              <p:ext uri="{D42A27DB-BD31-4B8C-83A1-F6EECF244321}">
                <p14:modId xmlns:p14="http://schemas.microsoft.com/office/powerpoint/2010/main" val="2020582928"/>
              </p:ext>
            </p:extLst>
          </p:nvPr>
        </p:nvGraphicFramePr>
        <p:xfrm>
          <a:off x="838200" y="1749682"/>
          <a:ext cx="10517372" cy="3903662"/>
        </p:xfrm>
        <a:graphic>
          <a:graphicData uri="http://schemas.openxmlformats.org/drawingml/2006/table">
            <a:tbl>
              <a:tblPr firstRow="1" firstCol="1" bandRow="1" bandCol="1"/>
              <a:tblGrid>
                <a:gridCol w="3027235">
                  <a:extLst>
                    <a:ext uri="{9D8B030D-6E8A-4147-A177-3AD203B41FA5}">
                      <a16:colId xmlns:a16="http://schemas.microsoft.com/office/drawing/2014/main" val="20000"/>
                    </a:ext>
                  </a:extLst>
                </a:gridCol>
                <a:gridCol w="1663495">
                  <a:extLst>
                    <a:ext uri="{9D8B030D-6E8A-4147-A177-3AD203B41FA5}">
                      <a16:colId xmlns:a16="http://schemas.microsoft.com/office/drawing/2014/main" val="20001"/>
                    </a:ext>
                  </a:extLst>
                </a:gridCol>
                <a:gridCol w="2328530">
                  <a:extLst>
                    <a:ext uri="{9D8B030D-6E8A-4147-A177-3AD203B41FA5}">
                      <a16:colId xmlns:a16="http://schemas.microsoft.com/office/drawing/2014/main" val="20002"/>
                    </a:ext>
                  </a:extLst>
                </a:gridCol>
                <a:gridCol w="3498112">
                  <a:extLst>
                    <a:ext uri="{9D8B030D-6E8A-4147-A177-3AD203B41FA5}">
                      <a16:colId xmlns:a16="http://schemas.microsoft.com/office/drawing/2014/main" val="20003"/>
                    </a:ext>
                  </a:extLst>
                </a:gridCol>
              </a:tblGrid>
              <a:tr h="290433">
                <a:tc>
                  <a:txBody>
                    <a:bodyPr/>
                    <a:lstStyle/>
                    <a:p>
                      <a:pPr algn="just">
                        <a:spcAft>
                          <a:spcPts val="0"/>
                        </a:spcAft>
                      </a:pPr>
                      <a:r>
                        <a:rPr lang="de-DE" sz="1600" i="0" dirty="0">
                          <a:effectLst/>
                          <a:latin typeface="+mn-lt"/>
                          <a:ea typeface="Calibri" charset="0"/>
                          <a:cs typeface="Times New Roman" charset="0"/>
                        </a:rPr>
                        <a:t> </a:t>
                      </a:r>
                    </a:p>
                  </a:txBody>
                  <a:tcPr marL="64874" marR="6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i="0" dirty="0">
                          <a:effectLst/>
                          <a:latin typeface="+mn-lt"/>
                          <a:ea typeface="Calibri" charset="0"/>
                          <a:cs typeface="Times New Roman" charset="0"/>
                        </a:rPr>
                        <a:t>Vermutung</a:t>
                      </a:r>
                      <a:endParaRPr lang="de-DE" sz="1800" i="0" dirty="0">
                        <a:effectLst/>
                        <a:latin typeface="+mn-lt"/>
                        <a:ea typeface="Calibri" charset="0"/>
                        <a:cs typeface="Times New Roman" charset="0"/>
                      </a:endParaRP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i="0" dirty="0">
                          <a:effectLst/>
                          <a:latin typeface="+mn-lt"/>
                          <a:ea typeface="Calibri" charset="0"/>
                          <a:cs typeface="Times New Roman" charset="0"/>
                        </a:rPr>
                        <a:t>Beobachtung</a:t>
                      </a:r>
                      <a:endParaRPr lang="de-DE" sz="1800" i="0" dirty="0">
                        <a:effectLst/>
                        <a:latin typeface="+mn-lt"/>
                        <a:ea typeface="Calibri" charset="0"/>
                        <a:cs typeface="Times New Roman" charset="0"/>
                      </a:endParaRP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i="0" dirty="0">
                          <a:effectLst/>
                          <a:latin typeface="+mn-lt"/>
                          <a:ea typeface="Calibri" charset="0"/>
                          <a:cs typeface="Times New Roman" charset="0"/>
                        </a:rPr>
                        <a:t>Erklärung</a:t>
                      </a:r>
                      <a:endParaRPr lang="de-DE" sz="1800" i="0" dirty="0">
                        <a:effectLst/>
                        <a:latin typeface="+mn-lt"/>
                        <a:ea typeface="Calibri" charset="0"/>
                        <a:cs typeface="Times New Roman" charset="0"/>
                      </a:endParaRP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805043">
                <a:tc>
                  <a:txBody>
                    <a:bodyPr/>
                    <a:lstStyle/>
                    <a:p>
                      <a:pPr algn="l">
                        <a:spcAft>
                          <a:spcPts val="0"/>
                        </a:spcAft>
                      </a:pPr>
                      <a:r>
                        <a:rPr lang="de-DE" sz="1600" i="0" u="sng" dirty="0">
                          <a:effectLst/>
                          <a:latin typeface="+mn-lt"/>
                          <a:ea typeface="Calibri" charset="0"/>
                          <a:cs typeface="Times New Roman" charset="0"/>
                        </a:rPr>
                        <a:t>Schritt 2:</a:t>
                      </a:r>
                      <a:r>
                        <a:rPr lang="de-DE" sz="1600" i="0" dirty="0">
                          <a:effectLst/>
                          <a:latin typeface="+mn-lt"/>
                          <a:ea typeface="Calibri" charset="0"/>
                          <a:cs typeface="Times New Roman" charset="0"/>
                        </a:rPr>
                        <a:t> </a:t>
                      </a:r>
                    </a:p>
                    <a:p>
                      <a:pPr algn="l">
                        <a:spcAft>
                          <a:spcPts val="0"/>
                        </a:spcAft>
                      </a:pPr>
                      <a:r>
                        <a:rPr lang="de-DE" sz="1600" i="0" dirty="0">
                          <a:effectLst/>
                          <a:latin typeface="+mn-lt"/>
                          <a:ea typeface="Calibri" charset="0"/>
                          <a:cs typeface="Times New Roman" charset="0"/>
                        </a:rPr>
                        <a:t>ungelöste Salzprobe</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0" dirty="0">
                          <a:effectLst/>
                          <a:latin typeface="+mn-lt"/>
                          <a:ea typeface="Calibri" charset="0"/>
                          <a:cs typeface="Times New Roman" charset="0"/>
                        </a:rPr>
                        <a:t>Individuelle Schülerantwort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Leitet den Strom nicht.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Im festen Salz sind die Ionen fest im Gitter angeordnet, sodass ein Transport von Ladung nicht möglich ist.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0619">
                <a:tc>
                  <a:txBody>
                    <a:bodyPr/>
                    <a:lstStyle/>
                    <a:p>
                      <a:pPr algn="l">
                        <a:spcAft>
                          <a:spcPts val="0"/>
                        </a:spcAft>
                      </a:pPr>
                      <a:r>
                        <a:rPr lang="de-DE" sz="1600" i="0" u="sng" dirty="0">
                          <a:effectLst/>
                          <a:latin typeface="+mn-lt"/>
                          <a:ea typeface="Calibri" charset="0"/>
                          <a:cs typeface="Times New Roman" charset="0"/>
                        </a:rPr>
                        <a:t>Schritt 3:</a:t>
                      </a:r>
                      <a:r>
                        <a:rPr lang="de-DE" sz="1600" i="0" dirty="0">
                          <a:effectLst/>
                          <a:latin typeface="+mn-lt"/>
                          <a:ea typeface="Calibri" charset="0"/>
                          <a:cs typeface="Times New Roman" charset="0"/>
                        </a:rPr>
                        <a:t> </a:t>
                      </a:r>
                    </a:p>
                    <a:p>
                      <a:pPr algn="l">
                        <a:spcAft>
                          <a:spcPts val="0"/>
                        </a:spcAft>
                      </a:pPr>
                      <a:r>
                        <a:rPr lang="de-DE" sz="1600" i="0" dirty="0">
                          <a:effectLst/>
                          <a:latin typeface="+mn-lt"/>
                          <a:ea typeface="Calibri" charset="0"/>
                          <a:cs typeface="Times New Roman" charset="0"/>
                        </a:rPr>
                        <a:t>destilliertes Wasser</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0" dirty="0">
                          <a:effectLst/>
                          <a:latin typeface="+mn-lt"/>
                          <a:ea typeface="Calibri" charset="0"/>
                          <a:cs typeface="Times New Roman" charset="0"/>
                        </a:rPr>
                        <a:t>Individuelle Schülerantwort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Leitet den Strom nicht (kaum).</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In destilliertem Wasser sind keine Ionen (also freie Ladungen) vorhanden; der Strom kann nicht fließen.</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5431">
                <a:tc>
                  <a:txBody>
                    <a:bodyPr/>
                    <a:lstStyle/>
                    <a:p>
                      <a:pPr algn="l">
                        <a:spcAft>
                          <a:spcPts val="0"/>
                        </a:spcAft>
                      </a:pPr>
                      <a:r>
                        <a:rPr lang="de-DE" sz="1600" i="0" u="sng">
                          <a:effectLst/>
                          <a:latin typeface="+mn-lt"/>
                          <a:ea typeface="Calibri" charset="0"/>
                          <a:cs typeface="Times New Roman" charset="0"/>
                        </a:rPr>
                        <a:t>Schritt 4:</a:t>
                      </a:r>
                      <a:r>
                        <a:rPr lang="de-DE" sz="1600" i="0">
                          <a:effectLst/>
                          <a:latin typeface="+mn-lt"/>
                          <a:ea typeface="Calibri" charset="0"/>
                          <a:cs typeface="Times New Roman" charset="0"/>
                        </a:rPr>
                        <a:t> </a:t>
                      </a:r>
                    </a:p>
                    <a:p>
                      <a:pPr algn="l">
                        <a:spcAft>
                          <a:spcPts val="0"/>
                        </a:spcAft>
                      </a:pPr>
                      <a:r>
                        <a:rPr lang="de-DE" sz="1600" i="0">
                          <a:effectLst/>
                          <a:latin typeface="+mn-lt"/>
                          <a:ea typeface="Calibri" charset="0"/>
                          <a:cs typeface="Times New Roman" charset="0"/>
                        </a:rPr>
                        <a:t>gelöstes Salz</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0" dirty="0">
                          <a:effectLst/>
                          <a:latin typeface="+mn-lt"/>
                          <a:ea typeface="Calibri" charset="0"/>
                          <a:cs typeface="Times New Roman" charset="0"/>
                        </a:rPr>
                        <a:t>Individuelle Schülerantwort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Leitet den Strom gut.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Es sind frei bewegliche Ionen im Wasser vorhanden, sodass ein Stromfluss möglich ist.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52136">
                <a:tc>
                  <a:txBody>
                    <a:bodyPr/>
                    <a:lstStyle/>
                    <a:p>
                      <a:pPr algn="l">
                        <a:spcAft>
                          <a:spcPts val="0"/>
                        </a:spcAft>
                      </a:pPr>
                      <a:r>
                        <a:rPr lang="de-DE" sz="1600" i="0" u="sng" dirty="0">
                          <a:effectLst/>
                          <a:latin typeface="+mn-lt"/>
                          <a:ea typeface="Calibri" charset="0"/>
                          <a:cs typeface="Times New Roman" charset="0"/>
                        </a:rPr>
                        <a:t>Schritt 5:</a:t>
                      </a:r>
                      <a:r>
                        <a:rPr lang="de-DE" sz="1600" i="0" dirty="0">
                          <a:effectLst/>
                          <a:latin typeface="+mn-lt"/>
                          <a:ea typeface="Calibri" charset="0"/>
                          <a:cs typeface="Times New Roman" charset="0"/>
                        </a:rPr>
                        <a:t> </a:t>
                      </a:r>
                    </a:p>
                    <a:p>
                      <a:pPr algn="l">
                        <a:spcAft>
                          <a:spcPts val="0"/>
                        </a:spcAft>
                      </a:pPr>
                      <a:r>
                        <a:rPr lang="de-DE" sz="1600" i="0" dirty="0">
                          <a:effectLst/>
                          <a:latin typeface="+mn-lt"/>
                          <a:ea typeface="Calibri" charset="0"/>
                          <a:cs typeface="Times New Roman" charset="0"/>
                        </a:rPr>
                        <a:t>erhöhte Konzentration des Salzes</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0" dirty="0">
                          <a:effectLst/>
                          <a:latin typeface="+mn-lt"/>
                          <a:ea typeface="Calibri" charset="0"/>
                          <a:cs typeface="Times New Roman" charset="0"/>
                        </a:rPr>
                        <a:t>Individuelle Schülerantwort</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Leitet den Strom noch besser.</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de-DE" sz="1600" i="1" dirty="0">
                          <a:effectLst/>
                          <a:latin typeface="+mn-lt"/>
                          <a:ea typeface="Calibri" charset="0"/>
                          <a:cs typeface="Times New Roman" charset="0"/>
                        </a:rPr>
                        <a:t>Wird mehr Salz im Wasser gelöst, sind mehr Ionen (also freie Ladungen) im Wasser vorhanden, sodass mehr Strom geleitet werden kann.</a:t>
                      </a:r>
                    </a:p>
                  </a:txBody>
                  <a:tcPr marL="64874" marR="64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16368609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5" y="1334530"/>
            <a:ext cx="7960293" cy="369332"/>
          </a:xfrm>
          <a:prstGeom prst="rect">
            <a:avLst/>
          </a:prstGeom>
          <a:noFill/>
        </p:spPr>
        <p:txBody>
          <a:bodyPr wrap="square" rtlCol="0">
            <a:spAutoFit/>
          </a:bodyPr>
          <a:lstStyle/>
          <a:p>
            <a:r>
              <a:rPr lang="de-DE" b="1" dirty="0"/>
              <a:t>Lösung zu Aufgabe 1: </a:t>
            </a:r>
            <a:r>
              <a:rPr lang="de-DE" dirty="0"/>
              <a:t>Bringt die Abbildungen in die richtige Reihenfolge.</a:t>
            </a:r>
            <a:endParaRPr lang="de-DE" b="1" dirty="0"/>
          </a:p>
        </p:txBody>
      </p:sp>
      <p:grpSp>
        <p:nvGrpSpPr>
          <p:cNvPr id="11" name="Gruppieren 544"/>
          <p:cNvGrpSpPr/>
          <p:nvPr/>
        </p:nvGrpSpPr>
        <p:grpSpPr>
          <a:xfrm>
            <a:off x="4508500" y="2295525"/>
            <a:ext cx="1924050" cy="1577975"/>
            <a:chOff x="0" y="0"/>
            <a:chExt cx="1924050" cy="1577975"/>
          </a:xfrm>
        </p:grpSpPr>
        <p:sp>
          <p:nvSpPr>
            <p:cNvPr id="13" name="Rechteck 12"/>
            <p:cNvSpPr/>
            <p:nvPr/>
          </p:nvSpPr>
          <p:spPr>
            <a:xfrm>
              <a:off x="0" y="0"/>
              <a:ext cx="1924050" cy="15779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14" name="Gruppieren 127"/>
            <p:cNvGrpSpPr/>
            <p:nvPr/>
          </p:nvGrpSpPr>
          <p:grpSpPr>
            <a:xfrm>
              <a:off x="63611" y="373711"/>
              <a:ext cx="1081405" cy="1169035"/>
              <a:chOff x="0" y="0"/>
              <a:chExt cx="1081594" cy="1169657"/>
            </a:xfrm>
          </p:grpSpPr>
          <p:sp>
            <p:nvSpPr>
              <p:cNvPr id="17" name="Ellipse 145"/>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8" name="Ellipse 146"/>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Ellipse 147"/>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Ellipse 148"/>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Ellipse 149"/>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Ellipse 150"/>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Ellipse 151"/>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 name="Ellipse 152"/>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 name="Ellipse 153"/>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Ellipse 154"/>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Textfeld 26"/>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8" name="Textfeld 27"/>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 name="Textfeld 28"/>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0" name="Textfeld 29"/>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 name="Textfeld 30"/>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 name="Textfeld 31"/>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 name="Ellipse 161"/>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 name="Ellipse 162"/>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5" name="Ellipse 163"/>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6" name="Ellipse 164"/>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7" name="Ellipse 165"/>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8" name="Ellipse 166"/>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9" name="Ellipse 167"/>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0" name="Ellipse 168"/>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1" name="Ellipse 169"/>
              <p:cNvSpPr/>
              <p:nvPr/>
            </p:nvSpPr>
            <p:spPr>
              <a:xfrm>
                <a:off x="635189" y="2292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Ellipse 170"/>
              <p:cNvSpPr/>
              <p:nvPr/>
            </p:nvSpPr>
            <p:spPr>
              <a:xfrm>
                <a:off x="682814" y="44829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3" name="Ellipse 171"/>
              <p:cNvSpPr/>
              <p:nvPr/>
            </p:nvSpPr>
            <p:spPr>
              <a:xfrm>
                <a:off x="647254" y="5829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4" name="Ellipse 172"/>
              <p:cNvSpPr/>
              <p:nvPr/>
            </p:nvSpPr>
            <p:spPr>
              <a:xfrm>
                <a:off x="694879" y="8019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5" name="Ellipse 173"/>
              <p:cNvSpPr/>
              <p:nvPr/>
            </p:nvSpPr>
            <p:spPr>
              <a:xfrm>
                <a:off x="672019" y="946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6" name="Ellipse 174"/>
              <p:cNvSpPr/>
              <p:nvPr/>
            </p:nvSpPr>
            <p:spPr>
              <a:xfrm>
                <a:off x="647889" y="9334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7" name="Ellipse 175"/>
              <p:cNvSpPr/>
              <p:nvPr/>
            </p:nvSpPr>
            <p:spPr>
              <a:xfrm>
                <a:off x="835214" y="406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8" name="Ellipse 176"/>
              <p:cNvSpPr/>
              <p:nvPr/>
            </p:nvSpPr>
            <p:spPr>
              <a:xfrm>
                <a:off x="882839" y="2597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9" name="Ellipse 177"/>
              <p:cNvSpPr/>
              <p:nvPr/>
            </p:nvSpPr>
            <p:spPr>
              <a:xfrm>
                <a:off x="847279" y="3943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0" name="Ellipse 178"/>
              <p:cNvSpPr/>
              <p:nvPr/>
            </p:nvSpPr>
            <p:spPr>
              <a:xfrm>
                <a:off x="898079" y="63371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1" name="Ellipse 179"/>
              <p:cNvSpPr/>
              <p:nvPr/>
            </p:nvSpPr>
            <p:spPr>
              <a:xfrm>
                <a:off x="862519" y="7683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2" name="Ellipse 180"/>
              <p:cNvSpPr/>
              <p:nvPr/>
            </p:nvSpPr>
            <p:spPr>
              <a:xfrm>
                <a:off x="910144" y="9874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3" name="Textfeld 52"/>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4" name="Textfeld 53"/>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5" name="Textfeld 54"/>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6" name="Textfeld 55"/>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7" name="Textfeld 56"/>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8" name="Textfeld 57"/>
              <p:cNvSpPr txBox="1">
                <a:spLocks noChangeArrowheads="1"/>
              </p:cNvSpPr>
              <p:nvPr/>
            </p:nvSpPr>
            <p:spPr bwMode="auto">
              <a:xfrm>
                <a:off x="650875" y="2111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9" name="Textfeld 58"/>
              <p:cNvSpPr txBox="1">
                <a:spLocks noChangeArrowheads="1"/>
              </p:cNvSpPr>
              <p:nvPr/>
            </p:nvSpPr>
            <p:spPr bwMode="auto">
              <a:xfrm>
                <a:off x="654050" y="5778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0" name="Textfeld 59"/>
              <p:cNvSpPr txBox="1">
                <a:spLocks noChangeArrowheads="1"/>
              </p:cNvSpPr>
              <p:nvPr/>
            </p:nvSpPr>
            <p:spPr bwMode="auto">
              <a:xfrm>
                <a:off x="654050" y="919163"/>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1" name="Textfeld 60"/>
              <p:cNvSpPr txBox="1">
                <a:spLocks noChangeArrowheads="1"/>
              </p:cNvSpPr>
              <p:nvPr/>
            </p:nvSpPr>
            <p:spPr bwMode="auto">
              <a:xfrm>
                <a:off x="628650" y="39052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2" name="Textfeld 61"/>
              <p:cNvSpPr txBox="1">
                <a:spLocks noChangeArrowheads="1"/>
              </p:cNvSpPr>
              <p:nvPr/>
            </p:nvSpPr>
            <p:spPr bwMode="auto">
              <a:xfrm>
                <a:off x="627034" y="7445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3" name="Textfeld 62"/>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4" name="Textfeld 63"/>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5" name="Textfeld 64"/>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6" name="Textfeld 65"/>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7" name="Textfeld 66"/>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8" name="Textfeld 67"/>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9" name="Textfeld 68"/>
              <p:cNvSpPr txBox="1">
                <a:spLocks noChangeArrowheads="1"/>
              </p:cNvSpPr>
              <p:nvPr/>
            </p:nvSpPr>
            <p:spPr bwMode="auto">
              <a:xfrm>
                <a:off x="847725" y="206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0" name="Textfeld 69"/>
              <p:cNvSpPr txBox="1">
                <a:spLocks noChangeArrowheads="1"/>
              </p:cNvSpPr>
              <p:nvPr/>
            </p:nvSpPr>
            <p:spPr bwMode="auto">
              <a:xfrm>
                <a:off x="850900"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1" name="Textfeld 70"/>
              <p:cNvSpPr txBox="1">
                <a:spLocks noChangeArrowheads="1"/>
              </p:cNvSpPr>
              <p:nvPr/>
            </p:nvSpPr>
            <p:spPr bwMode="auto">
              <a:xfrm>
                <a:off x="866775" y="7429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2" name="Textfeld 71"/>
              <p:cNvSpPr txBox="1">
                <a:spLocks noChangeArrowheads="1"/>
              </p:cNvSpPr>
              <p:nvPr/>
            </p:nvSpPr>
            <p:spPr bwMode="auto">
              <a:xfrm>
                <a:off x="839788" y="2047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3" name="Textfeld 72"/>
              <p:cNvSpPr txBox="1">
                <a:spLocks noChangeArrowheads="1"/>
              </p:cNvSpPr>
              <p:nvPr/>
            </p:nvSpPr>
            <p:spPr bwMode="auto">
              <a:xfrm>
                <a:off x="855663" y="57626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4" name="Textfeld 73"/>
              <p:cNvSpPr txBox="1">
                <a:spLocks noChangeArrowheads="1"/>
              </p:cNvSpPr>
              <p:nvPr/>
            </p:nvSpPr>
            <p:spPr bwMode="auto">
              <a:xfrm>
                <a:off x="852488" y="9255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5" name="Textfeld 74"/>
              <p:cNvSpPr txBox="1">
                <a:spLocks noChangeArrowheads="1"/>
              </p:cNvSpPr>
              <p:nvPr/>
            </p:nvSpPr>
            <p:spPr bwMode="auto">
              <a:xfrm>
                <a:off x="612775" y="317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6" name="Textfeld 75"/>
              <p:cNvSpPr txBox="1">
                <a:spLocks noChangeArrowheads="1"/>
              </p:cNvSpPr>
              <p:nvPr/>
            </p:nvSpPr>
            <p:spPr bwMode="auto">
              <a:xfrm>
                <a:off x="184120"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cxnSp>
          <p:nvCxnSpPr>
            <p:cNvPr id="15" name="Gerade Verbindung 14"/>
            <p:cNvCxnSpPr/>
            <p:nvPr/>
          </p:nvCxnSpPr>
          <p:spPr>
            <a:xfrm>
              <a:off x="1073426" y="286247"/>
              <a:ext cx="256722" cy="492512"/>
            </a:xfrm>
            <a:prstGeom prst="line">
              <a:avLst/>
            </a:prstGeom>
            <a:ln w="63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ichtungspfeil 15"/>
            <p:cNvSpPr/>
            <p:nvPr/>
          </p:nvSpPr>
          <p:spPr>
            <a:xfrm rot="20099365">
              <a:off x="842839" y="111318"/>
              <a:ext cx="461010" cy="211455"/>
            </a:xfrm>
            <a:prstGeom prst="homePlate">
              <a:avLst/>
            </a:prstGeom>
            <a:gradFill>
              <a:gsLst>
                <a:gs pos="0">
                  <a:schemeClr val="bg1">
                    <a:lumMod val="75000"/>
                  </a:schemeClr>
                </a:gs>
                <a:gs pos="46000">
                  <a:schemeClr val="bg1">
                    <a:lumMod val="85000"/>
                  </a:schemeClr>
                </a:gs>
                <a:gs pos="100000">
                  <a:schemeClr val="bg1">
                    <a:lumMod val="8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77" name="Gruppieren 542"/>
          <p:cNvGrpSpPr/>
          <p:nvPr/>
        </p:nvGrpSpPr>
        <p:grpSpPr>
          <a:xfrm>
            <a:off x="6623050" y="2295525"/>
            <a:ext cx="1924050" cy="1583055"/>
            <a:chOff x="0" y="0"/>
            <a:chExt cx="1924050" cy="1583055"/>
          </a:xfrm>
        </p:grpSpPr>
        <p:sp>
          <p:nvSpPr>
            <p:cNvPr id="78" name="Rechteck 77"/>
            <p:cNvSpPr/>
            <p:nvPr/>
          </p:nvSpPr>
          <p:spPr>
            <a:xfrm>
              <a:off x="0" y="0"/>
              <a:ext cx="1924050" cy="158305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79" name="Gruppieren 128"/>
            <p:cNvGrpSpPr/>
            <p:nvPr/>
          </p:nvGrpSpPr>
          <p:grpSpPr>
            <a:xfrm>
              <a:off x="87465" y="254442"/>
              <a:ext cx="1112520" cy="1303020"/>
              <a:chOff x="0" y="0"/>
              <a:chExt cx="1112626" cy="1303323"/>
            </a:xfrm>
          </p:grpSpPr>
          <p:sp>
            <p:nvSpPr>
              <p:cNvPr id="82" name="Ellipse 269"/>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83" name="Ellipse 270"/>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4" name="Ellipse 271"/>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5" name="Ellipse 272"/>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6" name="Ellipse 273"/>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7" name="Ellipse 274"/>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8" name="Ellipse 275"/>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9" name="Ellipse 276"/>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0" name="Ellipse 277"/>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1" name="Ellipse 278"/>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2" name="Textfeld 91"/>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3" name="Textfeld 92"/>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4" name="Textfeld 93"/>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5" name="Textfeld 94"/>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6" name="Textfeld 95"/>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7" name="Textfeld 96"/>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8" name="Ellipse 285"/>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9" name="Ellipse 286"/>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0" name="Ellipse 287"/>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1" name="Ellipse 288"/>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2" name="Ellipse 289"/>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3" name="Ellipse 290"/>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4" name="Ellipse 291"/>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5" name="Ellipse 292"/>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6" name="Ellipse 293"/>
              <p:cNvSpPr/>
              <p:nvPr/>
            </p:nvSpPr>
            <p:spPr>
              <a:xfrm>
                <a:off x="659682" y="3981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7" name="Ellipse 294"/>
              <p:cNvSpPr/>
              <p:nvPr/>
            </p:nvSpPr>
            <p:spPr>
              <a:xfrm>
                <a:off x="713846" y="599108"/>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8" name="Ellipse 295"/>
              <p:cNvSpPr/>
              <p:nvPr/>
            </p:nvSpPr>
            <p:spPr>
              <a:xfrm>
                <a:off x="678286" y="73372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9" name="Ellipse 296"/>
              <p:cNvSpPr/>
              <p:nvPr/>
            </p:nvSpPr>
            <p:spPr>
              <a:xfrm>
                <a:off x="725911" y="952803"/>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0" name="Ellipse 297"/>
              <p:cNvSpPr/>
              <p:nvPr/>
            </p:nvSpPr>
            <p:spPr>
              <a:xfrm>
                <a:off x="703051" y="245413"/>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1" name="Ellipse 298"/>
              <p:cNvSpPr/>
              <p:nvPr/>
            </p:nvSpPr>
            <p:spPr>
              <a:xfrm>
                <a:off x="678921" y="108424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2" name="Ellipse 299"/>
              <p:cNvSpPr/>
              <p:nvPr/>
            </p:nvSpPr>
            <p:spPr>
              <a:xfrm>
                <a:off x="866246" y="19143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3" name="Ellipse 300"/>
              <p:cNvSpPr/>
              <p:nvPr/>
            </p:nvSpPr>
            <p:spPr>
              <a:xfrm>
                <a:off x="913871" y="410513"/>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4" name="Ellipse 301"/>
              <p:cNvSpPr/>
              <p:nvPr/>
            </p:nvSpPr>
            <p:spPr>
              <a:xfrm>
                <a:off x="878311" y="54513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5" name="Ellipse 302"/>
              <p:cNvSpPr/>
              <p:nvPr/>
            </p:nvSpPr>
            <p:spPr>
              <a:xfrm>
                <a:off x="929111" y="784528"/>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6" name="Ellipse 303"/>
              <p:cNvSpPr/>
              <p:nvPr/>
            </p:nvSpPr>
            <p:spPr>
              <a:xfrm>
                <a:off x="893551" y="91914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7" name="Ellipse 304"/>
              <p:cNvSpPr/>
              <p:nvPr/>
            </p:nvSpPr>
            <p:spPr>
              <a:xfrm>
                <a:off x="941176" y="1138223"/>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8" name="Textfeld 117"/>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19" name="Textfeld 118"/>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0" name="Textfeld 119"/>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1" name="Textfeld 120"/>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2" name="Textfeld 121"/>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3" name="Textfeld 122"/>
              <p:cNvSpPr txBox="1">
                <a:spLocks noChangeArrowheads="1"/>
              </p:cNvSpPr>
              <p:nvPr/>
            </p:nvSpPr>
            <p:spPr bwMode="auto">
              <a:xfrm>
                <a:off x="681907" y="361949"/>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4" name="Textfeld 123"/>
              <p:cNvSpPr txBox="1">
                <a:spLocks noChangeArrowheads="1"/>
              </p:cNvSpPr>
              <p:nvPr/>
            </p:nvSpPr>
            <p:spPr bwMode="auto">
              <a:xfrm>
                <a:off x="685082" y="7286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5" name="Textfeld 124"/>
              <p:cNvSpPr txBox="1">
                <a:spLocks noChangeArrowheads="1"/>
              </p:cNvSpPr>
              <p:nvPr/>
            </p:nvSpPr>
            <p:spPr bwMode="auto">
              <a:xfrm>
                <a:off x="685082" y="1069974"/>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6" name="Textfeld 125"/>
              <p:cNvSpPr txBox="1">
                <a:spLocks noChangeArrowheads="1"/>
              </p:cNvSpPr>
              <p:nvPr/>
            </p:nvSpPr>
            <p:spPr bwMode="auto">
              <a:xfrm>
                <a:off x="652766" y="555257"/>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7" name="Textfeld 126"/>
              <p:cNvSpPr txBox="1">
                <a:spLocks noChangeArrowheads="1"/>
              </p:cNvSpPr>
              <p:nvPr/>
            </p:nvSpPr>
            <p:spPr bwMode="auto">
              <a:xfrm>
                <a:off x="673970" y="903286"/>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8" name="Textfeld 127"/>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9" name="Textfeld 128"/>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0" name="Textfeld 129"/>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1" name="Textfeld 130"/>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2" name="Textfeld 131"/>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3" name="Textfeld 132"/>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4" name="Textfeld 133"/>
              <p:cNvSpPr txBox="1">
                <a:spLocks noChangeArrowheads="1"/>
              </p:cNvSpPr>
              <p:nvPr/>
            </p:nvSpPr>
            <p:spPr bwMode="auto">
              <a:xfrm>
                <a:off x="878757" y="171449"/>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5" name="Textfeld 134"/>
              <p:cNvSpPr txBox="1">
                <a:spLocks noChangeArrowheads="1"/>
              </p:cNvSpPr>
              <p:nvPr/>
            </p:nvSpPr>
            <p:spPr bwMode="auto">
              <a:xfrm>
                <a:off x="881932" y="5254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6" name="Textfeld 135"/>
              <p:cNvSpPr txBox="1">
                <a:spLocks noChangeArrowheads="1"/>
              </p:cNvSpPr>
              <p:nvPr/>
            </p:nvSpPr>
            <p:spPr bwMode="auto">
              <a:xfrm>
                <a:off x="897807" y="8937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7" name="Textfeld 136"/>
              <p:cNvSpPr txBox="1">
                <a:spLocks noChangeArrowheads="1"/>
              </p:cNvSpPr>
              <p:nvPr/>
            </p:nvSpPr>
            <p:spPr bwMode="auto">
              <a:xfrm>
                <a:off x="870820" y="355599"/>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8" name="Textfeld 137"/>
              <p:cNvSpPr txBox="1">
                <a:spLocks noChangeArrowheads="1"/>
              </p:cNvSpPr>
              <p:nvPr/>
            </p:nvSpPr>
            <p:spPr bwMode="auto">
              <a:xfrm>
                <a:off x="886695" y="727074"/>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9" name="Textfeld 138"/>
              <p:cNvSpPr txBox="1">
                <a:spLocks noChangeArrowheads="1"/>
              </p:cNvSpPr>
              <p:nvPr/>
            </p:nvSpPr>
            <p:spPr bwMode="auto">
              <a:xfrm>
                <a:off x="883520" y="1076324"/>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0" name="Textfeld 139"/>
              <p:cNvSpPr txBox="1">
                <a:spLocks noChangeArrowheads="1"/>
              </p:cNvSpPr>
              <p:nvPr/>
            </p:nvSpPr>
            <p:spPr bwMode="auto">
              <a:xfrm>
                <a:off x="647437" y="174236"/>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1" name="Textfeld 140"/>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cxnSp>
          <p:nvCxnSpPr>
            <p:cNvPr id="80" name="Gerade Verbindung 79"/>
            <p:cNvCxnSpPr/>
            <p:nvPr/>
          </p:nvCxnSpPr>
          <p:spPr>
            <a:xfrm rot="18597910">
              <a:off x="1089329" y="151075"/>
              <a:ext cx="256540" cy="492125"/>
            </a:xfrm>
            <a:prstGeom prst="line">
              <a:avLst/>
            </a:prstGeom>
            <a:ln w="63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ichtungspfeil 80"/>
            <p:cNvSpPr/>
            <p:nvPr/>
          </p:nvSpPr>
          <p:spPr>
            <a:xfrm rot="17097275">
              <a:off x="671886" y="147099"/>
              <a:ext cx="461010" cy="211455"/>
            </a:xfrm>
            <a:prstGeom prst="homePlate">
              <a:avLst/>
            </a:prstGeom>
            <a:gradFill>
              <a:gsLst>
                <a:gs pos="0">
                  <a:schemeClr val="bg1">
                    <a:lumMod val="75000"/>
                  </a:schemeClr>
                </a:gs>
                <a:gs pos="46000">
                  <a:schemeClr val="bg1">
                    <a:lumMod val="85000"/>
                  </a:schemeClr>
                </a:gs>
                <a:gs pos="100000">
                  <a:schemeClr val="bg1">
                    <a:lumMod val="8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42" name="Rechteck 141"/>
          <p:cNvSpPr/>
          <p:nvPr/>
        </p:nvSpPr>
        <p:spPr>
          <a:xfrm>
            <a:off x="3165475" y="4019550"/>
            <a:ext cx="1931670" cy="15824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143" name="Gruppieren 138"/>
          <p:cNvGrpSpPr/>
          <p:nvPr/>
        </p:nvGrpSpPr>
        <p:grpSpPr>
          <a:xfrm>
            <a:off x="3268345" y="4202430"/>
            <a:ext cx="1361440" cy="1296035"/>
            <a:chOff x="0" y="0"/>
            <a:chExt cx="1361995" cy="1296144"/>
          </a:xfrm>
        </p:grpSpPr>
        <p:sp>
          <p:nvSpPr>
            <p:cNvPr id="144" name="Ellipse 333"/>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45" name="Ellipse 334"/>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6" name="Ellipse 335"/>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7" name="Ellipse 336"/>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8" name="Ellipse 337"/>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9" name="Ellipse 338"/>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0" name="Ellipse 339"/>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1" name="Ellipse 340"/>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2" name="Ellipse 341"/>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3" name="Ellipse 342"/>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4" name="Textfeld 153"/>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55" name="Textfeld 154"/>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56" name="Textfeld 155"/>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57" name="Textfeld 156"/>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58" name="Textfeld 157"/>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59" name="Textfeld 158"/>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0" name="Ellipse 349"/>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1" name="Ellipse 350"/>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2" name="Ellipse 351"/>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3" name="Ellipse 352"/>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4" name="Ellipse 353"/>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5" name="Ellipse 354"/>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6" name="Ellipse 355"/>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7" name="Ellipse 356"/>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8" name="Ellipse 357"/>
            <p:cNvSpPr/>
            <p:nvPr/>
          </p:nvSpPr>
          <p:spPr>
            <a:xfrm>
              <a:off x="909051" y="39095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9" name="Ellipse 358"/>
            <p:cNvSpPr/>
            <p:nvPr/>
          </p:nvSpPr>
          <p:spPr>
            <a:xfrm>
              <a:off x="963215" y="59192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0" name="Ellipse 359"/>
            <p:cNvSpPr/>
            <p:nvPr/>
          </p:nvSpPr>
          <p:spPr>
            <a:xfrm>
              <a:off x="927655" y="726549"/>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1" name="Ellipse 360"/>
            <p:cNvSpPr/>
            <p:nvPr/>
          </p:nvSpPr>
          <p:spPr>
            <a:xfrm>
              <a:off x="975280" y="94562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2" name="Ellipse 361"/>
            <p:cNvSpPr/>
            <p:nvPr/>
          </p:nvSpPr>
          <p:spPr>
            <a:xfrm>
              <a:off x="952420" y="23823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3" name="Ellipse 362"/>
            <p:cNvSpPr/>
            <p:nvPr/>
          </p:nvSpPr>
          <p:spPr>
            <a:xfrm>
              <a:off x="928290" y="1077069"/>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4" name="Ellipse 363"/>
            <p:cNvSpPr/>
            <p:nvPr/>
          </p:nvSpPr>
          <p:spPr>
            <a:xfrm>
              <a:off x="1115615" y="184259"/>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5" name="Ellipse 364"/>
            <p:cNvSpPr/>
            <p:nvPr/>
          </p:nvSpPr>
          <p:spPr>
            <a:xfrm>
              <a:off x="1163240" y="40333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6" name="Ellipse 365"/>
            <p:cNvSpPr/>
            <p:nvPr/>
          </p:nvSpPr>
          <p:spPr>
            <a:xfrm>
              <a:off x="1127680" y="53795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7" name="Ellipse 366"/>
            <p:cNvSpPr/>
            <p:nvPr/>
          </p:nvSpPr>
          <p:spPr>
            <a:xfrm>
              <a:off x="1178480" y="77734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8" name="Ellipse 367"/>
            <p:cNvSpPr/>
            <p:nvPr/>
          </p:nvSpPr>
          <p:spPr>
            <a:xfrm>
              <a:off x="1142920" y="911969"/>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9" name="Ellipse 368"/>
            <p:cNvSpPr/>
            <p:nvPr/>
          </p:nvSpPr>
          <p:spPr>
            <a:xfrm>
              <a:off x="1190545" y="113104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0" name="Textfeld 179"/>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1" name="Textfeld 180"/>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2" name="Textfeld 181"/>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3" name="Textfeld 182"/>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4" name="Textfeld 183"/>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5" name="Textfeld 184"/>
            <p:cNvSpPr txBox="1">
              <a:spLocks noChangeArrowheads="1"/>
            </p:cNvSpPr>
            <p:nvPr/>
          </p:nvSpPr>
          <p:spPr bwMode="auto">
            <a:xfrm>
              <a:off x="931276" y="3547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6" name="Textfeld 185"/>
            <p:cNvSpPr txBox="1">
              <a:spLocks noChangeArrowheads="1"/>
            </p:cNvSpPr>
            <p:nvPr/>
          </p:nvSpPr>
          <p:spPr bwMode="auto">
            <a:xfrm>
              <a:off x="934451" y="7214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7" name="Textfeld 186"/>
            <p:cNvSpPr txBox="1">
              <a:spLocks noChangeArrowheads="1"/>
            </p:cNvSpPr>
            <p:nvPr/>
          </p:nvSpPr>
          <p:spPr bwMode="auto">
            <a:xfrm>
              <a:off x="934451" y="106279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8" name="Textfeld 187"/>
            <p:cNvSpPr txBox="1">
              <a:spLocks noChangeArrowheads="1"/>
            </p:cNvSpPr>
            <p:nvPr/>
          </p:nvSpPr>
          <p:spPr bwMode="auto">
            <a:xfrm>
              <a:off x="902135" y="548078"/>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9" name="Textfeld 188"/>
            <p:cNvSpPr txBox="1">
              <a:spLocks noChangeArrowheads="1"/>
            </p:cNvSpPr>
            <p:nvPr/>
          </p:nvSpPr>
          <p:spPr bwMode="auto">
            <a:xfrm>
              <a:off x="923339" y="896107"/>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0" name="Textfeld 189"/>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1" name="Textfeld 190"/>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2" name="Textfeld 191"/>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3" name="Textfeld 192"/>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4" name="Textfeld 193"/>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5" name="Textfeld 194"/>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6" name="Textfeld 195"/>
            <p:cNvSpPr txBox="1">
              <a:spLocks noChangeArrowheads="1"/>
            </p:cNvSpPr>
            <p:nvPr/>
          </p:nvSpPr>
          <p:spPr bwMode="auto">
            <a:xfrm>
              <a:off x="1128126" y="1642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7" name="Textfeld 196"/>
            <p:cNvSpPr txBox="1">
              <a:spLocks noChangeArrowheads="1"/>
            </p:cNvSpPr>
            <p:nvPr/>
          </p:nvSpPr>
          <p:spPr bwMode="auto">
            <a:xfrm>
              <a:off x="1131301" y="5182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8" name="Textfeld 197"/>
            <p:cNvSpPr txBox="1">
              <a:spLocks noChangeArrowheads="1"/>
            </p:cNvSpPr>
            <p:nvPr/>
          </p:nvSpPr>
          <p:spPr bwMode="auto">
            <a:xfrm>
              <a:off x="1147176" y="8865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9" name="Textfeld 198"/>
            <p:cNvSpPr txBox="1">
              <a:spLocks noChangeArrowheads="1"/>
            </p:cNvSpPr>
            <p:nvPr/>
          </p:nvSpPr>
          <p:spPr bwMode="auto">
            <a:xfrm>
              <a:off x="1120189" y="3484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0" name="Textfeld 199"/>
            <p:cNvSpPr txBox="1">
              <a:spLocks noChangeArrowheads="1"/>
            </p:cNvSpPr>
            <p:nvPr/>
          </p:nvSpPr>
          <p:spPr bwMode="auto">
            <a:xfrm>
              <a:off x="1136064" y="71989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1" name="Textfeld 200"/>
            <p:cNvSpPr txBox="1">
              <a:spLocks noChangeArrowheads="1"/>
            </p:cNvSpPr>
            <p:nvPr/>
          </p:nvSpPr>
          <p:spPr bwMode="auto">
            <a:xfrm>
              <a:off x="1132889" y="106914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2" name="Textfeld 201"/>
            <p:cNvSpPr txBox="1">
              <a:spLocks noChangeArrowheads="1"/>
            </p:cNvSpPr>
            <p:nvPr/>
          </p:nvSpPr>
          <p:spPr bwMode="auto">
            <a:xfrm>
              <a:off x="896806" y="167057"/>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3" name="Textfeld 202"/>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cxnSp>
          <p:nvCxnSpPr>
            <p:cNvPr id="204" name="Gerade Verbindung mit Pfeil 203"/>
            <p:cNvCxnSpPr>
              <a:endCxn id="202" idx="1"/>
            </p:cNvCxnSpPr>
            <p:nvPr/>
          </p:nvCxnSpPr>
          <p:spPr>
            <a:xfrm>
              <a:off x="655509" y="314694"/>
              <a:ext cx="2412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 name="Gerade Verbindung mit Pfeil 204"/>
            <p:cNvCxnSpPr/>
            <p:nvPr/>
          </p:nvCxnSpPr>
          <p:spPr>
            <a:xfrm>
              <a:off x="645726" y="648071"/>
              <a:ext cx="2412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6" name="Gerade Verbindung mit Pfeil 205"/>
            <p:cNvCxnSpPr/>
            <p:nvPr/>
          </p:nvCxnSpPr>
          <p:spPr>
            <a:xfrm>
              <a:off x="663482" y="1016990"/>
              <a:ext cx="2412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7" name="Gerade Verbindung mit Pfeil 206"/>
            <p:cNvCxnSpPr/>
            <p:nvPr/>
          </p:nvCxnSpPr>
          <p:spPr>
            <a:xfrm>
              <a:off x="686157" y="508384"/>
              <a:ext cx="180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8" name="Gerade Verbindung mit Pfeil 207"/>
            <p:cNvCxnSpPr/>
            <p:nvPr/>
          </p:nvCxnSpPr>
          <p:spPr>
            <a:xfrm>
              <a:off x="694130" y="839260"/>
              <a:ext cx="180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09" name="Rechteck 208"/>
          <p:cNvSpPr/>
          <p:nvPr/>
        </p:nvSpPr>
        <p:spPr>
          <a:xfrm>
            <a:off x="4752340" y="3930650"/>
            <a:ext cx="452755" cy="4089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sng">
                <a:effectLst/>
                <a:latin typeface="Arial" charset="0"/>
                <a:ea typeface="Calibri" charset="0"/>
                <a:cs typeface="Times New Roman" charset="0"/>
              </a:rPr>
              <a:t>4</a:t>
            </a:r>
            <a:endParaRPr lang="de-DE" sz="1100">
              <a:effectLst/>
              <a:latin typeface="Arial" charset="0"/>
              <a:ea typeface="Calibri" charset="0"/>
              <a:cs typeface="Times New Roman" charset="0"/>
            </a:endParaRPr>
          </a:p>
        </p:txBody>
      </p:sp>
      <p:grpSp>
        <p:nvGrpSpPr>
          <p:cNvPr id="210" name="Gruppieren 543"/>
          <p:cNvGrpSpPr/>
          <p:nvPr/>
        </p:nvGrpSpPr>
        <p:grpSpPr>
          <a:xfrm>
            <a:off x="5813425" y="4010025"/>
            <a:ext cx="1931670" cy="1582420"/>
            <a:chOff x="0" y="0"/>
            <a:chExt cx="1931670" cy="1582420"/>
          </a:xfrm>
        </p:grpSpPr>
        <p:sp>
          <p:nvSpPr>
            <p:cNvPr id="211" name="Rechteck 210"/>
            <p:cNvSpPr/>
            <p:nvPr/>
          </p:nvSpPr>
          <p:spPr>
            <a:xfrm>
              <a:off x="0" y="0"/>
              <a:ext cx="1931670" cy="158242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212" name="Gruppieren 139"/>
            <p:cNvGrpSpPr/>
            <p:nvPr/>
          </p:nvGrpSpPr>
          <p:grpSpPr>
            <a:xfrm>
              <a:off x="151075" y="302150"/>
              <a:ext cx="1630045" cy="1172210"/>
              <a:chOff x="0" y="0"/>
              <a:chExt cx="1630481" cy="1172319"/>
            </a:xfrm>
          </p:grpSpPr>
          <p:sp>
            <p:nvSpPr>
              <p:cNvPr id="213" name="Ellipse 418"/>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14" name="Ellipse 419"/>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5" name="Ellipse 420"/>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6" name="Ellipse 421"/>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7" name="Ellipse 422"/>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8" name="Ellipse 423"/>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9" name="Ellipse 424"/>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0" name="Ellipse 425"/>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1" name="Ellipse 426"/>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2" name="Ellipse 427"/>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3" name="Textfeld 222"/>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4" name="Textfeld 223"/>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5" name="Textfeld 224"/>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6" name="Textfeld 225"/>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7" name="Textfeld 226"/>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8" name="Textfeld 227"/>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9" name="Ellipse 434"/>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0" name="Ellipse 435"/>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1" name="Ellipse 436"/>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2" name="Ellipse 437"/>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3" name="Ellipse 438"/>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4" name="Ellipse 439"/>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5" name="Ellipse 440"/>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6" name="Ellipse 441"/>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7" name="Ellipse 442"/>
              <p:cNvSpPr/>
              <p:nvPr/>
            </p:nvSpPr>
            <p:spPr>
              <a:xfrm>
                <a:off x="1177537" y="26712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8" name="Ellipse 443"/>
              <p:cNvSpPr/>
              <p:nvPr/>
            </p:nvSpPr>
            <p:spPr>
              <a:xfrm>
                <a:off x="1231701" y="46810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9" name="Ellipse 444"/>
              <p:cNvSpPr/>
              <p:nvPr/>
            </p:nvSpPr>
            <p:spPr>
              <a:xfrm>
                <a:off x="1196141" y="60272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0" name="Ellipse 445"/>
              <p:cNvSpPr/>
              <p:nvPr/>
            </p:nvSpPr>
            <p:spPr>
              <a:xfrm>
                <a:off x="1243766" y="82179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1" name="Ellipse 446"/>
              <p:cNvSpPr/>
              <p:nvPr/>
            </p:nvSpPr>
            <p:spPr>
              <a:xfrm>
                <a:off x="1220906" y="11440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2" name="Ellipse 447"/>
              <p:cNvSpPr/>
              <p:nvPr/>
            </p:nvSpPr>
            <p:spPr>
              <a:xfrm>
                <a:off x="1196776" y="95324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3" name="Ellipse 448"/>
              <p:cNvSpPr/>
              <p:nvPr/>
            </p:nvSpPr>
            <p:spPr>
              <a:xfrm>
                <a:off x="1384101" y="6043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4" name="Ellipse 449"/>
              <p:cNvSpPr/>
              <p:nvPr/>
            </p:nvSpPr>
            <p:spPr>
              <a:xfrm>
                <a:off x="1431726" y="27950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5" name="Ellipse 450"/>
              <p:cNvSpPr/>
              <p:nvPr/>
            </p:nvSpPr>
            <p:spPr>
              <a:xfrm>
                <a:off x="1396166" y="414129"/>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6" name="Ellipse 451"/>
              <p:cNvSpPr/>
              <p:nvPr/>
            </p:nvSpPr>
            <p:spPr>
              <a:xfrm>
                <a:off x="1446966" y="653524"/>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7" name="Ellipse 452"/>
              <p:cNvSpPr/>
              <p:nvPr/>
            </p:nvSpPr>
            <p:spPr>
              <a:xfrm>
                <a:off x="1411406" y="78814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8" name="Ellipse 453"/>
              <p:cNvSpPr/>
              <p:nvPr/>
            </p:nvSpPr>
            <p:spPr>
              <a:xfrm>
                <a:off x="1459031" y="1007219"/>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9" name="Textfeld 248"/>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0" name="Textfeld 249"/>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1" name="Textfeld 250"/>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2" name="Textfeld 251"/>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3" name="Textfeld 252"/>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4" name="Textfeld 253"/>
              <p:cNvSpPr txBox="1">
                <a:spLocks noChangeArrowheads="1"/>
              </p:cNvSpPr>
              <p:nvPr/>
            </p:nvSpPr>
            <p:spPr bwMode="auto">
              <a:xfrm>
                <a:off x="1199762" y="23094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5" name="Textfeld 254"/>
              <p:cNvSpPr txBox="1">
                <a:spLocks noChangeArrowheads="1"/>
              </p:cNvSpPr>
              <p:nvPr/>
            </p:nvSpPr>
            <p:spPr bwMode="auto">
              <a:xfrm>
                <a:off x="1202937" y="5976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6" name="Textfeld 255"/>
              <p:cNvSpPr txBox="1">
                <a:spLocks noChangeArrowheads="1"/>
              </p:cNvSpPr>
              <p:nvPr/>
            </p:nvSpPr>
            <p:spPr bwMode="auto">
              <a:xfrm>
                <a:off x="1202937" y="9389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7" name="Textfeld 256"/>
              <p:cNvSpPr txBox="1">
                <a:spLocks noChangeArrowheads="1"/>
              </p:cNvSpPr>
              <p:nvPr/>
            </p:nvSpPr>
            <p:spPr bwMode="auto">
              <a:xfrm>
                <a:off x="1170621" y="424253"/>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8" name="Textfeld 257"/>
              <p:cNvSpPr txBox="1">
                <a:spLocks noChangeArrowheads="1"/>
              </p:cNvSpPr>
              <p:nvPr/>
            </p:nvSpPr>
            <p:spPr bwMode="auto">
              <a:xfrm>
                <a:off x="1191825" y="772282"/>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9" name="Textfeld 258"/>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0" name="Textfeld 259"/>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1" name="Textfeld 260"/>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2" name="Textfeld 261"/>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3" name="Textfeld 262"/>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4" name="Textfeld 263"/>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5" name="Textfeld 264"/>
              <p:cNvSpPr txBox="1">
                <a:spLocks noChangeArrowheads="1"/>
              </p:cNvSpPr>
              <p:nvPr/>
            </p:nvSpPr>
            <p:spPr bwMode="auto">
              <a:xfrm>
                <a:off x="1396612" y="4044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6" name="Textfeld 265"/>
              <p:cNvSpPr txBox="1">
                <a:spLocks noChangeArrowheads="1"/>
              </p:cNvSpPr>
              <p:nvPr/>
            </p:nvSpPr>
            <p:spPr bwMode="auto">
              <a:xfrm>
                <a:off x="1399787" y="3944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7" name="Textfeld 266"/>
              <p:cNvSpPr txBox="1">
                <a:spLocks noChangeArrowheads="1"/>
              </p:cNvSpPr>
              <p:nvPr/>
            </p:nvSpPr>
            <p:spPr bwMode="auto">
              <a:xfrm>
                <a:off x="1415662" y="7627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8" name="Textfeld 267"/>
              <p:cNvSpPr txBox="1">
                <a:spLocks noChangeArrowheads="1"/>
              </p:cNvSpPr>
              <p:nvPr/>
            </p:nvSpPr>
            <p:spPr bwMode="auto">
              <a:xfrm>
                <a:off x="1388675" y="22459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9" name="Textfeld 268"/>
              <p:cNvSpPr txBox="1">
                <a:spLocks noChangeArrowheads="1"/>
              </p:cNvSpPr>
              <p:nvPr/>
            </p:nvSpPr>
            <p:spPr bwMode="auto">
              <a:xfrm>
                <a:off x="1404550" y="59607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0" name="Textfeld 269"/>
              <p:cNvSpPr txBox="1">
                <a:spLocks noChangeArrowheads="1"/>
              </p:cNvSpPr>
              <p:nvPr/>
            </p:nvSpPr>
            <p:spPr bwMode="auto">
              <a:xfrm>
                <a:off x="1401375" y="9453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1" name="Textfeld 270"/>
              <p:cNvSpPr txBox="1">
                <a:spLocks noChangeArrowheads="1"/>
              </p:cNvSpPr>
              <p:nvPr/>
            </p:nvSpPr>
            <p:spPr bwMode="auto">
              <a:xfrm>
                <a:off x="1165292" y="43232"/>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2" name="Textfeld 271"/>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grpSp>
      <p:sp>
        <p:nvSpPr>
          <p:cNvPr id="273" name="Rechteck 272"/>
          <p:cNvSpPr/>
          <p:nvPr/>
        </p:nvSpPr>
        <p:spPr>
          <a:xfrm>
            <a:off x="7388860" y="3938270"/>
            <a:ext cx="452755" cy="4089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sng">
                <a:effectLst/>
                <a:latin typeface="Arial" charset="0"/>
                <a:ea typeface="Calibri" charset="0"/>
                <a:cs typeface="Times New Roman" charset="0"/>
              </a:rPr>
              <a:t>5</a:t>
            </a:r>
            <a:endParaRPr lang="de-DE" sz="1100">
              <a:effectLst/>
              <a:latin typeface="Arial" charset="0"/>
              <a:ea typeface="Calibri" charset="0"/>
              <a:cs typeface="Times New Roman" charset="0"/>
            </a:endParaRPr>
          </a:p>
        </p:txBody>
      </p:sp>
      <p:sp>
        <p:nvSpPr>
          <p:cNvPr id="2" name="Rectangle 263"/>
          <p:cNvSpPr>
            <a:spLocks noChangeArrowheads="1"/>
          </p:cNvSpPr>
          <p:nvPr/>
        </p:nvSpPr>
        <p:spPr bwMode="auto">
          <a:xfrm>
            <a:off x="142240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charset="0"/>
                <a:ea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274" name="Rectangle 390"/>
          <p:cNvSpPr>
            <a:spLocks noChangeArrowheads="1"/>
          </p:cNvSpPr>
          <p:nvPr/>
        </p:nvSpPr>
        <p:spPr bwMode="auto">
          <a:xfrm>
            <a:off x="14224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275" name="Gruppieren 7"/>
          <p:cNvGrpSpPr/>
          <p:nvPr/>
        </p:nvGrpSpPr>
        <p:grpSpPr>
          <a:xfrm>
            <a:off x="2248290" y="2198459"/>
            <a:ext cx="2005330" cy="1673225"/>
            <a:chOff x="0" y="0"/>
            <a:chExt cx="2005330" cy="1673225"/>
          </a:xfrm>
        </p:grpSpPr>
        <p:sp>
          <p:nvSpPr>
            <p:cNvPr id="276" name="Rechteck 275"/>
            <p:cNvSpPr/>
            <p:nvPr/>
          </p:nvSpPr>
          <p:spPr>
            <a:xfrm>
              <a:off x="0" y="95250"/>
              <a:ext cx="1924050" cy="15779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277" name="Gruppieren 127"/>
            <p:cNvGrpSpPr/>
            <p:nvPr/>
          </p:nvGrpSpPr>
          <p:grpSpPr>
            <a:xfrm>
              <a:off x="200025" y="323850"/>
              <a:ext cx="1081404" cy="1169036"/>
              <a:chOff x="0" y="0"/>
              <a:chExt cx="1081594" cy="1169657"/>
            </a:xfrm>
          </p:grpSpPr>
          <p:sp>
            <p:nvSpPr>
              <p:cNvPr id="279" name="Ellipse 480"/>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80" name="Ellipse 481"/>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1" name="Ellipse 482"/>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2" name="Ellipse 483"/>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3" name="Ellipse 484"/>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4" name="Ellipse 485"/>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5" name="Ellipse 486"/>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6" name="Ellipse 487"/>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7" name="Ellipse 488"/>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8" name="Ellipse 489"/>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9" name="Textfeld 288"/>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0" name="Textfeld 289"/>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1" name="Textfeld 290"/>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2" name="Textfeld 291"/>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3" name="Textfeld 292"/>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4" name="Textfeld 293"/>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5" name="Ellipse 496"/>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6" name="Ellipse 497"/>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7" name="Ellipse 498"/>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8" name="Ellipse 499"/>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9" name="Ellipse 500"/>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0" name="Ellipse 501"/>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1" name="Ellipse 502"/>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2" name="Ellipse 503"/>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3" name="Ellipse 504"/>
              <p:cNvSpPr/>
              <p:nvPr/>
            </p:nvSpPr>
            <p:spPr>
              <a:xfrm>
                <a:off x="635189" y="2292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4" name="Ellipse 505"/>
              <p:cNvSpPr/>
              <p:nvPr/>
            </p:nvSpPr>
            <p:spPr>
              <a:xfrm>
                <a:off x="682814" y="44829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5" name="Ellipse 506"/>
              <p:cNvSpPr/>
              <p:nvPr/>
            </p:nvSpPr>
            <p:spPr>
              <a:xfrm>
                <a:off x="647254" y="5829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6" name="Ellipse 507"/>
              <p:cNvSpPr/>
              <p:nvPr/>
            </p:nvSpPr>
            <p:spPr>
              <a:xfrm>
                <a:off x="694879" y="8019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7" name="Ellipse 508"/>
              <p:cNvSpPr/>
              <p:nvPr/>
            </p:nvSpPr>
            <p:spPr>
              <a:xfrm>
                <a:off x="672019" y="946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8" name="Ellipse 509"/>
              <p:cNvSpPr/>
              <p:nvPr/>
            </p:nvSpPr>
            <p:spPr>
              <a:xfrm>
                <a:off x="647889" y="9334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9" name="Ellipse 510"/>
              <p:cNvSpPr/>
              <p:nvPr/>
            </p:nvSpPr>
            <p:spPr>
              <a:xfrm>
                <a:off x="835214" y="406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0" name="Ellipse 511"/>
              <p:cNvSpPr/>
              <p:nvPr/>
            </p:nvSpPr>
            <p:spPr>
              <a:xfrm>
                <a:off x="882839" y="2597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1" name="Ellipse 512"/>
              <p:cNvSpPr/>
              <p:nvPr/>
            </p:nvSpPr>
            <p:spPr>
              <a:xfrm>
                <a:off x="847279" y="3943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2" name="Ellipse 513"/>
              <p:cNvSpPr/>
              <p:nvPr/>
            </p:nvSpPr>
            <p:spPr>
              <a:xfrm>
                <a:off x="898079" y="63371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3" name="Ellipse 514"/>
              <p:cNvSpPr/>
              <p:nvPr/>
            </p:nvSpPr>
            <p:spPr>
              <a:xfrm>
                <a:off x="862519" y="7683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4" name="Ellipse 515"/>
              <p:cNvSpPr/>
              <p:nvPr/>
            </p:nvSpPr>
            <p:spPr>
              <a:xfrm>
                <a:off x="910144" y="9874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5" name="Textfeld 314"/>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6" name="Textfeld 315"/>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7" name="Textfeld 316"/>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8" name="Textfeld 317"/>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9" name="Textfeld 318"/>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0" name="Textfeld 319"/>
              <p:cNvSpPr txBox="1">
                <a:spLocks noChangeArrowheads="1"/>
              </p:cNvSpPr>
              <p:nvPr/>
            </p:nvSpPr>
            <p:spPr bwMode="auto">
              <a:xfrm>
                <a:off x="650875" y="2111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1" name="Textfeld 320"/>
              <p:cNvSpPr txBox="1">
                <a:spLocks noChangeArrowheads="1"/>
              </p:cNvSpPr>
              <p:nvPr/>
            </p:nvSpPr>
            <p:spPr bwMode="auto">
              <a:xfrm>
                <a:off x="654050" y="5778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2" name="Textfeld 321"/>
              <p:cNvSpPr txBox="1">
                <a:spLocks noChangeArrowheads="1"/>
              </p:cNvSpPr>
              <p:nvPr/>
            </p:nvSpPr>
            <p:spPr bwMode="auto">
              <a:xfrm>
                <a:off x="654050" y="919163"/>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3" name="Textfeld 322"/>
              <p:cNvSpPr txBox="1">
                <a:spLocks noChangeArrowheads="1"/>
              </p:cNvSpPr>
              <p:nvPr/>
            </p:nvSpPr>
            <p:spPr bwMode="auto">
              <a:xfrm>
                <a:off x="628650" y="39052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4" name="Textfeld 323"/>
              <p:cNvSpPr txBox="1">
                <a:spLocks noChangeArrowheads="1"/>
              </p:cNvSpPr>
              <p:nvPr/>
            </p:nvSpPr>
            <p:spPr bwMode="auto">
              <a:xfrm>
                <a:off x="627034" y="7445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5" name="Textfeld 324"/>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6" name="Textfeld 325"/>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7" name="Textfeld 326"/>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8" name="Textfeld 327"/>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9" name="Textfeld 328"/>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0" name="Textfeld 329"/>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1" name="Textfeld 330"/>
              <p:cNvSpPr txBox="1">
                <a:spLocks noChangeArrowheads="1"/>
              </p:cNvSpPr>
              <p:nvPr/>
            </p:nvSpPr>
            <p:spPr bwMode="auto">
              <a:xfrm>
                <a:off x="847725" y="206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2" name="Textfeld 331"/>
              <p:cNvSpPr txBox="1">
                <a:spLocks noChangeArrowheads="1"/>
              </p:cNvSpPr>
              <p:nvPr/>
            </p:nvSpPr>
            <p:spPr bwMode="auto">
              <a:xfrm>
                <a:off x="850900"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3" name="Textfeld 332"/>
              <p:cNvSpPr txBox="1">
                <a:spLocks noChangeArrowheads="1"/>
              </p:cNvSpPr>
              <p:nvPr/>
            </p:nvSpPr>
            <p:spPr bwMode="auto">
              <a:xfrm>
                <a:off x="866775" y="7429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4" name="Textfeld 333"/>
              <p:cNvSpPr txBox="1">
                <a:spLocks noChangeArrowheads="1"/>
              </p:cNvSpPr>
              <p:nvPr/>
            </p:nvSpPr>
            <p:spPr bwMode="auto">
              <a:xfrm>
                <a:off x="839788" y="2047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5" name="Textfeld 334"/>
              <p:cNvSpPr txBox="1">
                <a:spLocks noChangeArrowheads="1"/>
              </p:cNvSpPr>
              <p:nvPr/>
            </p:nvSpPr>
            <p:spPr bwMode="auto">
              <a:xfrm>
                <a:off x="855663" y="57626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6" name="Textfeld 335"/>
              <p:cNvSpPr txBox="1">
                <a:spLocks noChangeArrowheads="1"/>
              </p:cNvSpPr>
              <p:nvPr/>
            </p:nvSpPr>
            <p:spPr bwMode="auto">
              <a:xfrm>
                <a:off x="852488" y="9255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7" name="Textfeld 336"/>
              <p:cNvSpPr txBox="1">
                <a:spLocks noChangeArrowheads="1"/>
              </p:cNvSpPr>
              <p:nvPr/>
            </p:nvSpPr>
            <p:spPr bwMode="auto">
              <a:xfrm>
                <a:off x="612775" y="317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8" name="Textfeld 337"/>
              <p:cNvSpPr txBox="1">
                <a:spLocks noChangeArrowheads="1"/>
              </p:cNvSpPr>
              <p:nvPr/>
            </p:nvSpPr>
            <p:spPr bwMode="auto">
              <a:xfrm>
                <a:off x="184120"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sp>
          <p:nvSpPr>
            <p:cNvPr id="278" name="Rechteck 277"/>
            <p:cNvSpPr/>
            <p:nvPr/>
          </p:nvSpPr>
          <p:spPr>
            <a:xfrm>
              <a:off x="1552575" y="0"/>
              <a:ext cx="452755" cy="4089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sng">
                  <a:effectLst/>
                  <a:latin typeface="Arial" charset="0"/>
                  <a:ea typeface="Calibri" charset="0"/>
                  <a:cs typeface="Times New Roman" charset="0"/>
                </a:rPr>
                <a:t>1</a:t>
              </a:r>
              <a:endParaRPr lang="de-DE" sz="1100">
                <a:effectLst/>
                <a:latin typeface="Arial" charset="0"/>
                <a:ea typeface="Calibri" charset="0"/>
                <a:cs typeface="Times New Roman" charset="0"/>
              </a:endParaRPr>
            </a:p>
          </p:txBody>
        </p:sp>
      </p:grpSp>
      <p:sp>
        <p:nvSpPr>
          <p:cNvPr id="339" name="Rechteck 338"/>
          <p:cNvSpPr/>
          <p:nvPr/>
        </p:nvSpPr>
        <p:spPr>
          <a:xfrm>
            <a:off x="6135349" y="2133568"/>
            <a:ext cx="452755" cy="4089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sng">
                <a:effectLst/>
                <a:latin typeface="Arial" charset="0"/>
                <a:ea typeface="Calibri" charset="0"/>
                <a:cs typeface="Times New Roman" charset="0"/>
              </a:rPr>
              <a:t>2</a:t>
            </a:r>
            <a:endParaRPr lang="de-DE" sz="1100">
              <a:effectLst/>
              <a:latin typeface="Arial" charset="0"/>
              <a:ea typeface="Calibri" charset="0"/>
              <a:cs typeface="Times New Roman" charset="0"/>
            </a:endParaRPr>
          </a:p>
        </p:txBody>
      </p:sp>
      <p:sp>
        <p:nvSpPr>
          <p:cNvPr id="340" name="Rechteck 339"/>
          <p:cNvSpPr/>
          <p:nvPr/>
        </p:nvSpPr>
        <p:spPr>
          <a:xfrm>
            <a:off x="8384222" y="2089239"/>
            <a:ext cx="452755" cy="40894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sng" dirty="0">
                <a:effectLst/>
                <a:latin typeface="Arial" charset="0"/>
                <a:ea typeface="Calibri" charset="0"/>
                <a:cs typeface="Times New Roman" charset="0"/>
              </a:rPr>
              <a:t>3</a:t>
            </a:r>
            <a:endParaRPr lang="de-DE" sz="1100" dirty="0">
              <a:effectLst/>
              <a:latin typeface="Arial" charset="0"/>
              <a:ea typeface="Calibri" charset="0"/>
              <a:cs typeface="Times New Roman" charset="0"/>
            </a:endParaRPr>
          </a:p>
        </p:txBody>
      </p:sp>
      <p:sp>
        <p:nvSpPr>
          <p:cNvPr id="34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342" name="Grafik 341">
            <a:extLst>
              <a:ext uri="{FF2B5EF4-FFF2-40B4-BE49-F238E27FC236}">
                <a16:creationId xmlns:a16="http://schemas.microsoft.com/office/drawing/2014/main" id="{BE2E895E-FEFE-4557-9928-A3177B2CB732}"/>
              </a:ext>
            </a:extLst>
          </p:cNvPr>
          <p:cNvPicPr>
            <a:picLocks noChangeAspect="1"/>
          </p:cNvPicPr>
          <p:nvPr/>
        </p:nvPicPr>
        <p:blipFill>
          <a:blip r:embed="rId5"/>
          <a:stretch>
            <a:fillRect/>
          </a:stretch>
        </p:blipFill>
        <p:spPr>
          <a:xfrm>
            <a:off x="9846957" y="541915"/>
            <a:ext cx="1329043" cy="798645"/>
          </a:xfrm>
          <a:prstGeom prst="rect">
            <a:avLst/>
          </a:prstGeom>
        </p:spPr>
      </p:pic>
    </p:spTree>
    <p:extLst>
      <p:ext uri="{BB962C8B-B14F-4D97-AF65-F5344CB8AC3E}">
        <p14:creationId xmlns:p14="http://schemas.microsoft.com/office/powerpoint/2010/main" val="45417902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223</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9827838" cy="369332"/>
          </a:xfrm>
          <a:prstGeom prst="rect">
            <a:avLst/>
          </a:prstGeom>
          <a:noFill/>
        </p:spPr>
        <p:txBody>
          <a:bodyPr wrap="square" rtlCol="0">
            <a:spAutoFit/>
          </a:bodyPr>
          <a:lstStyle/>
          <a:p>
            <a:r>
              <a:rPr lang="de-DE" b="1" dirty="0"/>
              <a:t>Lösung zu Aufgabe 2:</a:t>
            </a:r>
            <a:r>
              <a:rPr lang="de-DE" dirty="0"/>
              <a:t> Beschreibt den Schlag des Hammers auf einen Salzkristall mit eigenen Worten. </a:t>
            </a:r>
            <a:endParaRPr lang="de-DE" b="1" dirty="0"/>
          </a:p>
        </p:txBody>
      </p:sp>
      <p:sp>
        <p:nvSpPr>
          <p:cNvPr id="9" name="Rechteck 8"/>
          <p:cNvSpPr/>
          <p:nvPr/>
        </p:nvSpPr>
        <p:spPr>
          <a:xfrm>
            <a:off x="1013226" y="1997839"/>
            <a:ext cx="10340574" cy="3016210"/>
          </a:xfrm>
          <a:prstGeom prst="rect">
            <a:avLst/>
          </a:prstGeom>
        </p:spPr>
        <p:txBody>
          <a:bodyPr wrap="square">
            <a:spAutoFit/>
          </a:bodyPr>
          <a:lstStyle/>
          <a:p>
            <a:r>
              <a:rPr lang="de-DE" sz="2000" i="1" dirty="0"/>
              <a:t>Vorher: 	   In einem Salzkristall sind positiv geladene Kationen und negativ geladene Anionen </a:t>
            </a:r>
            <a:br>
              <a:rPr lang="de-DE" sz="2000" i="1" dirty="0"/>
            </a:br>
            <a:r>
              <a:rPr lang="de-DE" sz="2000" i="1" dirty="0"/>
              <a:t>                   abwechselnd angeordnet. </a:t>
            </a:r>
          </a:p>
          <a:p>
            <a:endParaRPr lang="de-DE" sz="2000" i="1" dirty="0"/>
          </a:p>
          <a:p>
            <a:r>
              <a:rPr lang="de-DE" sz="2000" i="1" dirty="0"/>
              <a:t>Während: Bei einem Schlag mit dem Hammer auf den Kristall verschieben sich die Ionen entlang 	  	  der Schlagkante, sodass nun gleich geladene Ionen nebeneinanderliegen.</a:t>
            </a:r>
          </a:p>
          <a:p>
            <a:pPr>
              <a:spcBef>
                <a:spcPts val="600"/>
              </a:spcBef>
              <a:spcAft>
                <a:spcPts val="600"/>
              </a:spcAft>
            </a:pPr>
            <a:endParaRPr lang="de-DE" sz="2000" i="1" dirty="0"/>
          </a:p>
          <a:p>
            <a:r>
              <a:rPr lang="de-DE" sz="2000" i="1" dirty="0"/>
              <a:t>Danach:  Diese stoßen sich entlang der gesamten Fläche ab, sodass eine gerade 	 </a:t>
            </a:r>
            <a:br>
              <a:rPr lang="de-DE" sz="2000" i="1" dirty="0"/>
            </a:br>
            <a:r>
              <a:rPr lang="de-DE" sz="2000" i="1" dirty="0"/>
              <a:t> 	 Bruchkante entsteht.</a:t>
            </a:r>
          </a:p>
          <a:p>
            <a:endParaRPr lang="de-DE" sz="2000" i="1" dirty="0"/>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E2E895E-FEFE-4557-9928-A3177B2CB732}"/>
              </a:ext>
            </a:extLst>
          </p:cNvPr>
          <p:cNvPicPr>
            <a:picLocks noChangeAspect="1"/>
          </p:cNvPicPr>
          <p:nvPr/>
        </p:nvPicPr>
        <p:blipFill>
          <a:blip r:embed="rId5"/>
          <a:stretch>
            <a:fillRect/>
          </a:stretch>
        </p:blipFill>
        <p:spPr>
          <a:xfrm>
            <a:off x="9846957" y="541915"/>
            <a:ext cx="1329043" cy="798645"/>
          </a:xfrm>
          <a:prstGeom prst="rect">
            <a:avLst/>
          </a:prstGeom>
        </p:spPr>
      </p:pic>
    </p:spTree>
    <p:extLst>
      <p:ext uri="{BB962C8B-B14F-4D97-AF65-F5344CB8AC3E}">
        <p14:creationId xmlns:p14="http://schemas.microsoft.com/office/powerpoint/2010/main" val="195327301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429547"/>
            <a:ext cx="11075452" cy="369332"/>
          </a:xfrm>
          <a:prstGeom prst="rect">
            <a:avLst/>
          </a:prstGeom>
          <a:noFill/>
        </p:spPr>
        <p:txBody>
          <a:bodyPr wrap="square" rtlCol="0">
            <a:spAutoFit/>
          </a:bodyPr>
          <a:lstStyle/>
          <a:p>
            <a:r>
              <a:rPr lang="de-DE" b="1" dirty="0"/>
              <a:t>Lösung zu Aufgabe 3: </a:t>
            </a:r>
            <a:r>
              <a:rPr lang="de-DE" dirty="0"/>
              <a:t>Fasst die Aussagen dieser Modelldarstellung über den Aufbau eines Salzkristalls zusammen. </a:t>
            </a:r>
            <a:endParaRPr lang="de-DE" b="1" dirty="0"/>
          </a:p>
        </p:txBody>
      </p:sp>
      <p:sp>
        <p:nvSpPr>
          <p:cNvPr id="9" name="Rechteck 8"/>
          <p:cNvSpPr/>
          <p:nvPr/>
        </p:nvSpPr>
        <p:spPr>
          <a:xfrm>
            <a:off x="1013226" y="1997839"/>
            <a:ext cx="10340574" cy="1015663"/>
          </a:xfrm>
          <a:prstGeom prst="rect">
            <a:avLst/>
          </a:prstGeom>
        </p:spPr>
        <p:txBody>
          <a:bodyPr wrap="square">
            <a:spAutoFit/>
          </a:bodyPr>
          <a:lstStyle/>
          <a:p>
            <a:r>
              <a:rPr lang="de-DE" sz="2000" i="1" dirty="0"/>
              <a:t>Aus der Darstellung kann man ableiten, dass ein Ionenkristall aus positiv und negativ geladenen Ionen besteht, die abwechselnd angeordnet sind. Dadurch entsteht eine regelmäßige Anordnung. </a:t>
            </a:r>
          </a:p>
          <a:p>
            <a:endParaRPr lang="de-DE" sz="2000" i="1" dirty="0"/>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pic>
        <p:nvPicPr>
          <p:cNvPr id="13" name="Grafik 12">
            <a:extLst>
              <a:ext uri="{FF2B5EF4-FFF2-40B4-BE49-F238E27FC236}">
                <a16:creationId xmlns:a16="http://schemas.microsoft.com/office/drawing/2014/main" id="{BE2E895E-FEFE-4557-9928-A3177B2CB732}"/>
              </a:ext>
            </a:extLst>
          </p:cNvPr>
          <p:cNvPicPr>
            <a:picLocks noChangeAspect="1"/>
          </p:cNvPicPr>
          <p:nvPr/>
        </p:nvPicPr>
        <p:blipFill>
          <a:blip r:embed="rId5"/>
          <a:stretch>
            <a:fillRect/>
          </a:stretch>
        </p:blipFill>
        <p:spPr>
          <a:xfrm>
            <a:off x="9846957" y="541915"/>
            <a:ext cx="1329043" cy="798645"/>
          </a:xfrm>
          <a:prstGeom prst="rect">
            <a:avLst/>
          </a:prstGeom>
        </p:spPr>
      </p:pic>
    </p:spTree>
    <p:extLst>
      <p:ext uri="{BB962C8B-B14F-4D97-AF65-F5344CB8AC3E}">
        <p14:creationId xmlns:p14="http://schemas.microsoft.com/office/powerpoint/2010/main" val="144937484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225</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6858028" cy="369332"/>
          </a:xfrm>
          <a:prstGeom prst="rect">
            <a:avLst/>
          </a:prstGeom>
          <a:noFill/>
        </p:spPr>
        <p:txBody>
          <a:bodyPr wrap="square" rtlCol="0">
            <a:spAutoFit/>
          </a:bodyPr>
          <a:lstStyle/>
          <a:p>
            <a:r>
              <a:rPr lang="de-DE" b="1" dirty="0"/>
              <a:t>Lösung zu Aufgabe 1 a): </a:t>
            </a:r>
            <a:r>
              <a:rPr lang="de-DE" dirty="0"/>
              <a:t>zur Schmelztemperatur von Salzen</a:t>
            </a:r>
          </a:p>
        </p:txBody>
      </p:sp>
      <p:sp>
        <p:nvSpPr>
          <p:cNvPr id="11" name="Rechteck 10"/>
          <p:cNvSpPr/>
          <p:nvPr/>
        </p:nvSpPr>
        <p:spPr>
          <a:xfrm>
            <a:off x="1403350" y="1871949"/>
            <a:ext cx="8788400" cy="2762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p:cNvSpPr txBox="1"/>
          <p:nvPr/>
        </p:nvSpPr>
        <p:spPr>
          <a:xfrm>
            <a:off x="1460500" y="2114549"/>
            <a:ext cx="8674100" cy="2031325"/>
          </a:xfrm>
          <a:prstGeom prst="rect">
            <a:avLst/>
          </a:prstGeom>
          <a:noFill/>
        </p:spPr>
        <p:txBody>
          <a:bodyPr wrap="square" rtlCol="0">
            <a:spAutoFit/>
          </a:bodyPr>
          <a:lstStyle/>
          <a:p>
            <a:pPr>
              <a:spcBef>
                <a:spcPts val="600"/>
              </a:spcBef>
              <a:spcAft>
                <a:spcPts val="600"/>
              </a:spcAft>
            </a:pPr>
            <a:r>
              <a:rPr lang="de-DE" i="1" dirty="0"/>
              <a:t>Salze haben eine _________________ Schmelztemperatur, da starke _______________________________ zwischen den einzelnen Ionen im ____________________________herrschen. Somit haben Salze eine __________________ Gitterenergie. Diese _____________________________ muss überwunden werden, damit die _________________________ ihre feste Position verlassen können und das Salz damit vom __________________ in den flüssigen Zustand übergehen kann. Dazu muss viel Energie in Form von _________________ aufgewendet werden. </a:t>
            </a:r>
          </a:p>
        </p:txBody>
      </p:sp>
      <p:sp>
        <p:nvSpPr>
          <p:cNvPr id="31" name="Textfeld 30"/>
          <p:cNvSpPr txBox="1"/>
          <p:nvPr/>
        </p:nvSpPr>
        <p:spPr>
          <a:xfrm>
            <a:off x="3458527" y="2138837"/>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dirty="0">
                <a:effectLst/>
                <a:ea typeface="Calibri" charset="0"/>
                <a:cs typeface="Times New Roman" charset="0"/>
              </a:rPr>
              <a:t>hohe</a:t>
            </a:r>
            <a:endParaRPr lang="de-DE" sz="1400" dirty="0">
              <a:effectLst/>
              <a:ea typeface="Calibri" charset="0"/>
              <a:cs typeface="Times New Roman" charset="0"/>
            </a:endParaRPr>
          </a:p>
        </p:txBody>
      </p:sp>
      <p:sp>
        <p:nvSpPr>
          <p:cNvPr id="32" name="Textfeld 31"/>
          <p:cNvSpPr txBox="1"/>
          <p:nvPr/>
        </p:nvSpPr>
        <p:spPr>
          <a:xfrm>
            <a:off x="2326005" y="2402580"/>
            <a:ext cx="1877695" cy="3075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dirty="0">
                <a:effectLst/>
                <a:ea typeface="Calibri" charset="0"/>
                <a:cs typeface="Times New Roman" charset="0"/>
              </a:rPr>
              <a:t>Anziehungskräfte</a:t>
            </a:r>
            <a:endParaRPr lang="de-DE" sz="1400" dirty="0">
              <a:effectLst/>
              <a:ea typeface="Calibri" charset="0"/>
              <a:cs typeface="Times New Roman" charset="0"/>
            </a:endParaRPr>
          </a:p>
        </p:txBody>
      </p:sp>
      <p:sp>
        <p:nvSpPr>
          <p:cNvPr id="33" name="Textfeld 32"/>
          <p:cNvSpPr txBox="1"/>
          <p:nvPr/>
        </p:nvSpPr>
        <p:spPr>
          <a:xfrm>
            <a:off x="2486025" y="2731667"/>
            <a:ext cx="1552575" cy="3891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a:effectLst/>
                <a:ea typeface="Calibri" charset="0"/>
                <a:cs typeface="Times New Roman" charset="0"/>
              </a:rPr>
              <a:t>Salzkristall</a:t>
            </a:r>
            <a:endParaRPr lang="de-DE" sz="1400">
              <a:effectLst/>
              <a:ea typeface="Calibri" charset="0"/>
              <a:cs typeface="Times New Roman" charset="0"/>
            </a:endParaRPr>
          </a:p>
        </p:txBody>
      </p:sp>
      <p:sp>
        <p:nvSpPr>
          <p:cNvPr id="34" name="Textfeld 33"/>
          <p:cNvSpPr txBox="1"/>
          <p:nvPr/>
        </p:nvSpPr>
        <p:spPr>
          <a:xfrm>
            <a:off x="8153400" y="2643474"/>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a:effectLst/>
                <a:ea typeface="Calibri" charset="0"/>
                <a:cs typeface="Times New Roman" charset="0"/>
              </a:rPr>
              <a:t>hohe</a:t>
            </a:r>
            <a:endParaRPr lang="de-DE" sz="1400">
              <a:effectLst/>
              <a:ea typeface="Calibri" charset="0"/>
              <a:cs typeface="Times New Roman" charset="0"/>
            </a:endParaRPr>
          </a:p>
        </p:txBody>
      </p:sp>
      <p:sp>
        <p:nvSpPr>
          <p:cNvPr id="35" name="Textfeld 34"/>
          <p:cNvSpPr txBox="1"/>
          <p:nvPr/>
        </p:nvSpPr>
        <p:spPr>
          <a:xfrm>
            <a:off x="4614227" y="2948274"/>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a:effectLst/>
                <a:ea typeface="Calibri" charset="0"/>
                <a:cs typeface="Times New Roman" charset="0"/>
              </a:rPr>
              <a:t>Gitterenergie</a:t>
            </a:r>
            <a:endParaRPr lang="de-DE" sz="1400">
              <a:effectLst/>
              <a:ea typeface="Calibri" charset="0"/>
              <a:cs typeface="Times New Roman" charset="0"/>
            </a:endParaRPr>
          </a:p>
        </p:txBody>
      </p:sp>
      <p:sp>
        <p:nvSpPr>
          <p:cNvPr id="36" name="Textfeld 35"/>
          <p:cNvSpPr txBox="1"/>
          <p:nvPr/>
        </p:nvSpPr>
        <p:spPr>
          <a:xfrm>
            <a:off x="2700655" y="3226715"/>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dirty="0">
                <a:effectLst/>
                <a:ea typeface="Calibri" charset="0"/>
                <a:cs typeface="Times New Roman" charset="0"/>
              </a:rPr>
              <a:t>Ionen</a:t>
            </a:r>
            <a:endParaRPr lang="de-DE" sz="1400" dirty="0">
              <a:effectLst/>
              <a:ea typeface="Calibri" charset="0"/>
              <a:cs typeface="Times New Roman" charset="0"/>
            </a:endParaRPr>
          </a:p>
        </p:txBody>
      </p:sp>
      <p:sp>
        <p:nvSpPr>
          <p:cNvPr id="37" name="Textfeld 36"/>
          <p:cNvSpPr txBox="1"/>
          <p:nvPr/>
        </p:nvSpPr>
        <p:spPr>
          <a:xfrm>
            <a:off x="2243455" y="3555802"/>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a:effectLst/>
                <a:ea typeface="Calibri" charset="0"/>
                <a:cs typeface="Times New Roman" charset="0"/>
              </a:rPr>
              <a:t>festen</a:t>
            </a:r>
            <a:endParaRPr lang="de-DE" sz="1400">
              <a:effectLst/>
              <a:ea typeface="Calibri" charset="0"/>
              <a:cs typeface="Times New Roman" charset="0"/>
            </a:endParaRPr>
          </a:p>
        </p:txBody>
      </p:sp>
      <p:sp>
        <p:nvSpPr>
          <p:cNvPr id="38" name="Textfeld 37"/>
          <p:cNvSpPr txBox="1"/>
          <p:nvPr/>
        </p:nvSpPr>
        <p:spPr>
          <a:xfrm>
            <a:off x="3691053" y="3781998"/>
            <a:ext cx="133794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400" i="1">
                <a:effectLst/>
                <a:ea typeface="Calibri" charset="0"/>
                <a:cs typeface="Times New Roman" charset="0"/>
              </a:rPr>
              <a:t>Wärme</a:t>
            </a:r>
            <a:endParaRPr lang="de-DE" sz="1400">
              <a:effectLst/>
              <a:ea typeface="Calibri" charset="0"/>
              <a:cs typeface="Times New Roman" charset="0"/>
            </a:endParaRPr>
          </a:p>
        </p:txBody>
      </p:sp>
      <p:sp>
        <p:nvSpPr>
          <p:cNvPr id="20"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Tree>
    <p:extLst>
      <p:ext uri="{BB962C8B-B14F-4D97-AF65-F5344CB8AC3E}">
        <p14:creationId xmlns:p14="http://schemas.microsoft.com/office/powerpoint/2010/main" val="168887086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5" y="1334530"/>
            <a:ext cx="10741943" cy="369332"/>
          </a:xfrm>
          <a:prstGeom prst="rect">
            <a:avLst/>
          </a:prstGeom>
          <a:noFill/>
        </p:spPr>
        <p:txBody>
          <a:bodyPr wrap="square" rtlCol="0">
            <a:spAutoFit/>
          </a:bodyPr>
          <a:lstStyle/>
          <a:p>
            <a:r>
              <a:rPr lang="de-DE" b="1" dirty="0"/>
              <a:t>Lösung zu Aufgabe 1 b): </a:t>
            </a:r>
            <a:r>
              <a:rPr lang="de-DE" dirty="0"/>
              <a:t>Schreibe einen Text dazu, warum Salzlösungen eine hohe elektrische Leitfähigkeit haben. </a:t>
            </a:r>
            <a:endParaRPr lang="de-DE" b="1" dirty="0"/>
          </a:p>
        </p:txBody>
      </p:sp>
      <p:sp>
        <p:nvSpPr>
          <p:cNvPr id="9" name="Rechteck 8"/>
          <p:cNvSpPr/>
          <p:nvPr/>
        </p:nvSpPr>
        <p:spPr>
          <a:xfrm>
            <a:off x="1013226" y="1997839"/>
            <a:ext cx="10340574" cy="2477601"/>
          </a:xfrm>
          <a:prstGeom prst="rect">
            <a:avLst/>
          </a:prstGeom>
        </p:spPr>
        <p:txBody>
          <a:bodyPr wrap="square">
            <a:spAutoFit/>
          </a:bodyPr>
          <a:lstStyle/>
          <a:p>
            <a:pPr>
              <a:spcBef>
                <a:spcPts val="600"/>
              </a:spcBef>
              <a:spcAft>
                <a:spcPts val="600"/>
              </a:spcAft>
            </a:pPr>
            <a:r>
              <a:rPr lang="de-DE" sz="2000" i="1" dirty="0"/>
              <a:t>Leitfähigkeit: </a:t>
            </a:r>
          </a:p>
          <a:p>
            <a:pPr>
              <a:spcBef>
                <a:spcPts val="600"/>
              </a:spcBef>
              <a:spcAft>
                <a:spcPts val="600"/>
              </a:spcAft>
            </a:pPr>
            <a:r>
              <a:rPr lang="de-DE" sz="2000" i="1" dirty="0"/>
              <a:t>Damit ein Stromfluss möglich ist, müssen frei bewegliche Ladungen in Form von Elektronen oder Ionen vorhanden sein. Da in einem festen Salzkristall die einzelnen Ionen einen festen Platz im Salzkristall besetzen, können sie sich nicht frei bewegen, sodass ein Stromfluss nicht möglich ist. Sind die Ionen jedoch in Wasser gelöst, können sie sich dort frei bewegen, sodass hier die Leitfähigkeit hoch ist. </a:t>
            </a:r>
          </a:p>
          <a:p>
            <a:endParaRPr lang="de-DE" sz="2000" i="1" dirty="0"/>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Tree>
    <p:extLst>
      <p:ext uri="{BB962C8B-B14F-4D97-AF65-F5344CB8AC3E}">
        <p14:creationId xmlns:p14="http://schemas.microsoft.com/office/powerpoint/2010/main" val="47183508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9827838" cy="369332"/>
          </a:xfrm>
          <a:prstGeom prst="rect">
            <a:avLst/>
          </a:prstGeom>
          <a:noFill/>
        </p:spPr>
        <p:txBody>
          <a:bodyPr wrap="square" rtlCol="0">
            <a:spAutoFit/>
          </a:bodyPr>
          <a:lstStyle/>
          <a:p>
            <a:r>
              <a:rPr lang="de-DE" b="1" dirty="0"/>
              <a:t>Lösung zu Aufgabe 1 c):</a:t>
            </a:r>
            <a:r>
              <a:rPr lang="de-DE" dirty="0"/>
              <a:t> Ordne den Abbildungen die jeweilige Eigenschaft richtig zu und erläutere.</a:t>
            </a:r>
            <a:endParaRPr lang="de-DE" b="1" dirty="0"/>
          </a:p>
        </p:txBody>
      </p:sp>
      <p:graphicFrame>
        <p:nvGraphicFramePr>
          <p:cNvPr id="2" name="Tabelle 1"/>
          <p:cNvGraphicFramePr>
            <a:graphicFrameLocks noGrp="1"/>
          </p:cNvGraphicFramePr>
          <p:nvPr>
            <p:extLst>
              <p:ext uri="{D42A27DB-BD31-4B8C-83A1-F6EECF244321}">
                <p14:modId xmlns:p14="http://schemas.microsoft.com/office/powerpoint/2010/main" val="2019370372"/>
              </p:ext>
            </p:extLst>
          </p:nvPr>
        </p:nvGraphicFramePr>
        <p:xfrm>
          <a:off x="1290252" y="2048071"/>
          <a:ext cx="8953500" cy="3268207"/>
        </p:xfrm>
        <a:graphic>
          <a:graphicData uri="http://schemas.openxmlformats.org/drawingml/2006/table">
            <a:tbl>
              <a:tblPr firstRow="1" firstCol="1" bandRow="1"/>
              <a:tblGrid>
                <a:gridCol w="4618382">
                  <a:extLst>
                    <a:ext uri="{9D8B030D-6E8A-4147-A177-3AD203B41FA5}">
                      <a16:colId xmlns:a16="http://schemas.microsoft.com/office/drawing/2014/main" val="20000"/>
                    </a:ext>
                  </a:extLst>
                </a:gridCol>
                <a:gridCol w="4335118">
                  <a:extLst>
                    <a:ext uri="{9D8B030D-6E8A-4147-A177-3AD203B41FA5}">
                      <a16:colId xmlns:a16="http://schemas.microsoft.com/office/drawing/2014/main" val="20001"/>
                    </a:ext>
                  </a:extLst>
                </a:gridCol>
              </a:tblGrid>
              <a:tr h="594219">
                <a:tc>
                  <a:txBody>
                    <a:bodyPr/>
                    <a:lstStyle/>
                    <a:p>
                      <a:pPr algn="l">
                        <a:spcBef>
                          <a:spcPts val="600"/>
                        </a:spcBef>
                        <a:spcAft>
                          <a:spcPts val="600"/>
                        </a:spcAft>
                      </a:pPr>
                      <a:r>
                        <a:rPr lang="de-DE" sz="1800" b="0" i="0" dirty="0">
                          <a:effectLst/>
                          <a:latin typeface="Calibri" charset="0"/>
                          <a:ea typeface="Times New Roman" charset="0"/>
                          <a:cs typeface="Times New Roman" charset="0"/>
                        </a:rPr>
                        <a:t>Abbildung </a:t>
                      </a:r>
                      <a:r>
                        <a:rPr lang="de-DE" sz="1800" b="0" i="0" dirty="0" smtClean="0">
                          <a:effectLst/>
                          <a:latin typeface="Calibri" charset="0"/>
                          <a:ea typeface="Times New Roman" charset="0"/>
                          <a:cs typeface="Times New Roman" charset="0"/>
                        </a:rPr>
                        <a:t>1:</a:t>
                      </a:r>
                      <a:r>
                        <a:rPr lang="de-DE" sz="1800" b="0" i="0" baseline="0" dirty="0" smtClean="0">
                          <a:effectLst/>
                          <a:latin typeface="Calibri" charset="0"/>
                          <a:ea typeface="Times New Roman" charset="0"/>
                          <a:cs typeface="Times New Roman" charset="0"/>
                        </a:rPr>
                        <a:t> </a:t>
                      </a:r>
                      <a:r>
                        <a:rPr lang="de-DE" sz="1800" b="0" i="0" dirty="0" smtClean="0">
                          <a:effectLst/>
                          <a:latin typeface="Calibri" charset="0"/>
                          <a:ea typeface="Times New Roman" charset="0"/>
                          <a:cs typeface="Times New Roman" charset="0"/>
                        </a:rPr>
                        <a:t>Löslichkeit </a:t>
                      </a:r>
                      <a:r>
                        <a:rPr lang="de-DE" sz="1800" b="0" i="0" dirty="0">
                          <a:effectLst/>
                          <a:latin typeface="Calibri" charset="0"/>
                          <a:ea typeface="Times New Roman" charset="0"/>
                          <a:cs typeface="Times New Roman" charset="0"/>
                        </a:rPr>
                        <a:t>von Salzen in Wasser</a:t>
                      </a:r>
                      <a:endParaRPr lang="de-DE" sz="1800" b="1" i="0"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l">
                        <a:spcBef>
                          <a:spcPts val="600"/>
                        </a:spcBef>
                        <a:spcAft>
                          <a:spcPts val="600"/>
                        </a:spcAft>
                      </a:pPr>
                      <a:r>
                        <a:rPr lang="de-DE" sz="1800" b="0" i="0" dirty="0">
                          <a:effectLst/>
                          <a:latin typeface="Calibri" charset="0"/>
                          <a:ea typeface="Times New Roman" charset="0"/>
                          <a:cs typeface="Times New Roman" charset="0"/>
                        </a:rPr>
                        <a:t>Abbildung </a:t>
                      </a:r>
                      <a:r>
                        <a:rPr lang="de-DE" sz="1800" b="0" i="0" dirty="0" smtClean="0">
                          <a:effectLst/>
                          <a:latin typeface="Calibri" charset="0"/>
                          <a:ea typeface="Times New Roman" charset="0"/>
                          <a:cs typeface="Times New Roman" charset="0"/>
                        </a:rPr>
                        <a:t>2:</a:t>
                      </a:r>
                      <a:r>
                        <a:rPr lang="de-DE" sz="1800" b="0" i="0" baseline="0" dirty="0" smtClean="0">
                          <a:effectLst/>
                          <a:latin typeface="Calibri" charset="0"/>
                          <a:ea typeface="Times New Roman" charset="0"/>
                          <a:cs typeface="Times New Roman" charset="0"/>
                        </a:rPr>
                        <a:t> </a:t>
                      </a:r>
                      <a:r>
                        <a:rPr lang="de-DE" sz="1800" b="0" i="0" dirty="0" smtClean="0">
                          <a:effectLst/>
                          <a:latin typeface="Calibri" charset="0"/>
                          <a:ea typeface="Times New Roman" charset="0"/>
                          <a:cs typeface="Times New Roman" charset="0"/>
                        </a:rPr>
                        <a:t>Sprödigkeit </a:t>
                      </a:r>
                      <a:r>
                        <a:rPr lang="de-DE" sz="1800" b="0" i="0" dirty="0">
                          <a:effectLst/>
                          <a:latin typeface="Calibri" charset="0"/>
                          <a:ea typeface="Times New Roman" charset="0"/>
                          <a:cs typeface="Times New Roman" charset="0"/>
                        </a:rPr>
                        <a:t>eines Salzkristalls</a:t>
                      </a:r>
                      <a:endParaRPr lang="de-DE" sz="1800" b="1" i="0"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2673988">
                <a:tc>
                  <a:txBody>
                    <a:bodyPr/>
                    <a:lstStyle/>
                    <a:p>
                      <a:pPr algn="l">
                        <a:spcBef>
                          <a:spcPts val="600"/>
                        </a:spcBef>
                        <a:spcAft>
                          <a:spcPts val="600"/>
                        </a:spcAft>
                      </a:pPr>
                      <a:r>
                        <a:rPr lang="de-DE" sz="1800" b="0" i="1" dirty="0">
                          <a:effectLst/>
                          <a:latin typeface="Calibri" charset="0"/>
                          <a:ea typeface="Times New Roman" charset="0"/>
                          <a:cs typeface="Times New Roman" charset="0"/>
                        </a:rPr>
                        <a:t>Salze sind in Wasser löslich. Dabei werden während des Lösevorgangs die einzelnen Ionen des Salzkristalls von Wassermolekülen umschlossen und so aus ihrem festen Platz im Kristallgitter herausgelöst.</a:t>
                      </a:r>
                      <a:endParaRPr lang="de-DE" sz="1800" b="1" i="1"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600"/>
                        </a:spcAft>
                      </a:pPr>
                      <a:r>
                        <a:rPr lang="de-DE" sz="1800" b="0" i="1" dirty="0">
                          <a:effectLst/>
                          <a:latin typeface="Calibri" charset="0"/>
                          <a:ea typeface="Times New Roman" charset="0"/>
                          <a:cs typeface="Times New Roman" charset="0"/>
                        </a:rPr>
                        <a:t>Salze zeigen eine hohe Sprödigkeit. Diese kommt zustande, da die Anziehungskräfte zwischen den Ionen im Salzgitter sehr stark sind. Erfährt der Kristall jedoch einen Schlag, verschieben sich die abwechselnd angeordneten Ionen so, dass nun Ionen mit gleicher Ladung nebeneinanderliegen. Diese stoßen sich ab, sodass eine gerade Bruchkante entsteht.</a:t>
                      </a:r>
                      <a:endParaRPr lang="de-DE" sz="1800" b="1" i="1"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Tree>
    <p:extLst>
      <p:ext uri="{BB962C8B-B14F-4D97-AF65-F5344CB8AC3E}">
        <p14:creationId xmlns:p14="http://schemas.microsoft.com/office/powerpoint/2010/main" val="178541476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3226" y="1334530"/>
            <a:ext cx="6858028" cy="369332"/>
          </a:xfrm>
          <a:prstGeom prst="rect">
            <a:avLst/>
          </a:prstGeom>
          <a:noFill/>
        </p:spPr>
        <p:txBody>
          <a:bodyPr wrap="square" rtlCol="0">
            <a:spAutoFit/>
          </a:bodyPr>
          <a:lstStyle/>
          <a:p>
            <a:r>
              <a:rPr lang="de-DE" b="1" dirty="0"/>
              <a:t>Lösung zu Aufgabe 2</a:t>
            </a:r>
          </a:p>
        </p:txBody>
      </p:sp>
      <p:sp>
        <p:nvSpPr>
          <p:cNvPr id="9" name="Rechteck 8"/>
          <p:cNvSpPr/>
          <p:nvPr/>
        </p:nvSpPr>
        <p:spPr>
          <a:xfrm>
            <a:off x="1013226" y="1703862"/>
            <a:ext cx="10340574" cy="4462760"/>
          </a:xfrm>
          <a:prstGeom prst="rect">
            <a:avLst/>
          </a:prstGeom>
        </p:spPr>
        <p:txBody>
          <a:bodyPr wrap="square">
            <a:spAutoFit/>
          </a:bodyPr>
          <a:lstStyle/>
          <a:p>
            <a:pPr>
              <a:spcBef>
                <a:spcPts val="600"/>
              </a:spcBef>
              <a:spcAft>
                <a:spcPts val="600"/>
              </a:spcAft>
            </a:pPr>
            <a:r>
              <a:rPr lang="de-DE" b="1" dirty="0"/>
              <a:t>Noahs Modell: </a:t>
            </a:r>
            <a:endParaRPr lang="de-DE" dirty="0"/>
          </a:p>
          <a:p>
            <a:pPr lvl="0">
              <a:spcBef>
                <a:spcPts val="600"/>
              </a:spcBef>
              <a:spcAft>
                <a:spcPts val="600"/>
              </a:spcAft>
            </a:pPr>
            <a:r>
              <a:rPr lang="de-DE" b="1" i="1" dirty="0"/>
              <a:t>Sprödigkeit</a:t>
            </a:r>
            <a:r>
              <a:rPr lang="de-DE" i="1" dirty="0"/>
              <a:t>: Die unterschiedlichen Farben der Plättchen verdeutlichen die unterschiedliche Ladung. Gleichzeitig lassen sich die Plättchen problemlos verschieben, sodass deutlich gemacht werden kann, dass durch einen Stoß gleich geladene Ionen nebeneinanderliegen würden.</a:t>
            </a:r>
          </a:p>
          <a:p>
            <a:pPr lvl="0">
              <a:spcBef>
                <a:spcPts val="600"/>
              </a:spcBef>
              <a:spcAft>
                <a:spcPts val="600"/>
              </a:spcAft>
            </a:pPr>
            <a:r>
              <a:rPr lang="de-DE" b="1" i="1" dirty="0"/>
              <a:t>Löslichkeit:</a:t>
            </a:r>
            <a:r>
              <a:rPr lang="de-DE" i="1" dirty="0"/>
              <a:t> Die Plättchen können leicht verschoben werden. Hier sind jedoch weitere Plättchen notwendig, welche die Wassermoleküle verdeutlichen. Unter dieser Bedingung kann dann auch die Leitfähigkeit gelöster Ionen gezeigt werden.</a:t>
            </a:r>
          </a:p>
          <a:p>
            <a:pPr>
              <a:spcBef>
                <a:spcPts val="600"/>
              </a:spcBef>
              <a:spcAft>
                <a:spcPts val="600"/>
              </a:spcAft>
            </a:pPr>
            <a:r>
              <a:rPr lang="de-DE" b="1" dirty="0"/>
              <a:t>Amelies Modell:</a:t>
            </a:r>
            <a:endParaRPr lang="de-DE" dirty="0"/>
          </a:p>
          <a:p>
            <a:pPr lvl="0">
              <a:spcBef>
                <a:spcPts val="600"/>
              </a:spcBef>
              <a:spcAft>
                <a:spcPts val="600"/>
              </a:spcAft>
            </a:pPr>
            <a:r>
              <a:rPr lang="de-DE" b="1" i="1" dirty="0"/>
              <a:t>Schmelztemperatur:</a:t>
            </a:r>
            <a:r>
              <a:rPr lang="de-DE" i="1" dirty="0"/>
              <a:t> Die Verbindungen der Kugeln durch Zahnstocher spiegeln die Gitterenergie wider. Dadurch werden die einzelnen Ionen (Kugeln) fest an ihrem Platz im Kristallgitter gehalten und es muss ein gewisser Aufwand betrieben werden, um die Ionen aus diesem Gitter heraus zu lösen.</a:t>
            </a:r>
          </a:p>
          <a:p>
            <a:pPr lvl="0">
              <a:spcBef>
                <a:spcPts val="600"/>
              </a:spcBef>
              <a:spcAft>
                <a:spcPts val="600"/>
              </a:spcAft>
            </a:pPr>
            <a:r>
              <a:rPr lang="de-DE" b="1" i="1" dirty="0"/>
              <a:t>Leitfähigkeit</a:t>
            </a:r>
            <a:r>
              <a:rPr lang="de-DE" i="1" dirty="0"/>
              <a:t> fester Salze: Die feste Verbindung der einzelnen Kugeln verdeutlicht, dass sich die Ionen in einem festen Salzkristall nicht bewegen können, weshalb ein Stromfluss nicht möglich ist.</a:t>
            </a:r>
            <a:endParaRPr lang="de-DE" sz="2000" i="1" dirty="0"/>
          </a:p>
        </p:txBody>
      </p:sp>
      <p:sp>
        <p:nvSpPr>
          <p:cNvPr id="11"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Tree>
    <p:extLst>
      <p:ext uri="{BB962C8B-B14F-4D97-AF65-F5344CB8AC3E}">
        <p14:creationId xmlns:p14="http://schemas.microsoft.com/office/powerpoint/2010/main" val="183028159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0" indent="0">
              <a:lnSpc>
                <a:spcPct val="100000"/>
              </a:lnSpc>
              <a:spcBef>
                <a:spcPts val="600"/>
              </a:spcBef>
              <a:spcAft>
                <a:spcPts val="600"/>
              </a:spcAft>
              <a:buNone/>
            </a:pPr>
            <a:r>
              <a:rPr lang="de-DE" sz="1800" b="1" dirty="0">
                <a:latin typeface="+mn-lt"/>
              </a:rPr>
              <a:t>Lösung zu Aufgabe 1:</a:t>
            </a:r>
            <a:r>
              <a:rPr lang="de-DE" sz="1800" dirty="0"/>
              <a:t> </a:t>
            </a:r>
            <a:r>
              <a:rPr lang="de-DE" sz="1800" dirty="0">
                <a:latin typeface="+mn-lt"/>
              </a:rPr>
              <a:t>Formuliere eine kurze Erklärung der nachfolgenden Begriffe. </a:t>
            </a:r>
            <a:endParaRPr lang="de-DE" sz="1800" b="1" dirty="0">
              <a:latin typeface="+mn-lt"/>
            </a:endParaRPr>
          </a:p>
          <a:p>
            <a:pPr lvl="0">
              <a:lnSpc>
                <a:spcPct val="100000"/>
              </a:lnSpc>
              <a:spcBef>
                <a:spcPts val="600"/>
              </a:spcBef>
              <a:spcAft>
                <a:spcPts val="600"/>
              </a:spcAft>
            </a:pPr>
            <a:r>
              <a:rPr lang="de-DE" sz="1800" b="1" i="1" dirty="0">
                <a:latin typeface="+mn-lt"/>
              </a:rPr>
              <a:t>Salz: </a:t>
            </a:r>
            <a:r>
              <a:rPr lang="de-DE" sz="1800" i="1" dirty="0">
                <a:latin typeface="+mn-lt"/>
              </a:rPr>
              <a:t>Salze sind ionische Verbindungen, die aus positiv geladenen Kationen und negativ geladenen Anionen bestehen. Da Anionen und Kationen unterschiedlich geladen sind, ziehen sie sich gegenseitig an und </a:t>
            </a:r>
            <a:r>
              <a:rPr lang="de-DE" sz="1800" i="1" dirty="0" smtClean="0">
                <a:latin typeface="+mn-lt"/>
              </a:rPr>
              <a:t>bilden </a:t>
            </a:r>
            <a:r>
              <a:rPr lang="de-DE" sz="1800" i="1" dirty="0">
                <a:latin typeface="+mn-lt"/>
              </a:rPr>
              <a:t>im festen Zustand ein Kristallgitter, in welchem sie sich in abwechselnder Reihenfolge anordnen. </a:t>
            </a:r>
            <a:endParaRPr lang="de-DE" sz="1800" dirty="0">
              <a:latin typeface="+mn-lt"/>
            </a:endParaRPr>
          </a:p>
          <a:p>
            <a:pPr lvl="0">
              <a:lnSpc>
                <a:spcPct val="100000"/>
              </a:lnSpc>
              <a:spcBef>
                <a:spcPts val="600"/>
              </a:spcBef>
              <a:spcAft>
                <a:spcPts val="600"/>
              </a:spcAft>
            </a:pPr>
            <a:r>
              <a:rPr lang="de-DE" sz="1800" b="1" i="1" dirty="0">
                <a:latin typeface="+mn-lt"/>
              </a:rPr>
              <a:t>Kupfersulfat: </a:t>
            </a:r>
            <a:r>
              <a:rPr lang="de-DE" sz="1800" i="1" dirty="0">
                <a:latin typeface="+mn-lt"/>
              </a:rPr>
              <a:t>Kupfersulfat ist ein Salz, das aus positiv geladenen Kupfer-Kationen und negativ geladenen Sulfat-Anionen besteht.</a:t>
            </a:r>
            <a:endParaRPr lang="de-DE" sz="1800" dirty="0">
              <a:latin typeface="+mn-lt"/>
            </a:endParaRPr>
          </a:p>
          <a:p>
            <a:pPr lvl="0">
              <a:lnSpc>
                <a:spcPct val="100000"/>
              </a:lnSpc>
              <a:spcBef>
                <a:spcPts val="600"/>
              </a:spcBef>
              <a:spcAft>
                <a:spcPts val="600"/>
              </a:spcAft>
            </a:pPr>
            <a:r>
              <a:rPr lang="de-DE" sz="1800" b="1" i="1" dirty="0">
                <a:latin typeface="+mn-lt"/>
              </a:rPr>
              <a:t>Ion: </a:t>
            </a:r>
            <a:r>
              <a:rPr lang="de-DE" sz="1800" i="1" dirty="0">
                <a:latin typeface="+mn-lt"/>
              </a:rPr>
              <a:t>Ionen sind positiv oder negativ geladene Teilchen. Positiv geladenen Teilchen heißen Kationen. Sie können z. B. dadurch gebildet werden, dass ein Element Elektronen abgibt. Negativ geladene Ionen heißen Anionen. Sie werden durch die Aufnahme von Elektronen gebildet.</a:t>
            </a:r>
            <a:endParaRPr lang="de-DE" sz="1800" dirty="0">
              <a:latin typeface="+mn-lt"/>
            </a:endParaRPr>
          </a:p>
          <a:p>
            <a:pPr lvl="0">
              <a:lnSpc>
                <a:spcPct val="100000"/>
              </a:lnSpc>
              <a:spcBef>
                <a:spcPts val="600"/>
              </a:spcBef>
              <a:spcAft>
                <a:spcPts val="600"/>
              </a:spcAft>
            </a:pPr>
            <a:r>
              <a:rPr lang="de-DE" sz="1800" b="1" i="1" dirty="0">
                <a:latin typeface="+mn-lt"/>
              </a:rPr>
              <a:t>Ionengitter: </a:t>
            </a:r>
            <a:r>
              <a:rPr lang="de-DE" sz="1800" i="1" dirty="0">
                <a:latin typeface="+mn-lt"/>
              </a:rPr>
              <a:t>Da Kationen und Anionen unterschiedliche Ladungen haben, ziehen sie sich gegenseitig an. Dabei lagern sie sich regelmäßig aneinander und bilden damit ein Ionengitter.</a:t>
            </a:r>
            <a:endParaRPr lang="de-DE" sz="1800" dirty="0">
              <a:latin typeface="+mn-lt"/>
            </a:endParaRPr>
          </a:p>
          <a:p>
            <a:pPr lvl="0">
              <a:lnSpc>
                <a:spcPct val="100000"/>
              </a:lnSpc>
              <a:spcBef>
                <a:spcPts val="600"/>
              </a:spcBef>
              <a:spcAft>
                <a:spcPts val="600"/>
              </a:spcAft>
            </a:pPr>
            <a:r>
              <a:rPr lang="de-DE" sz="1800" b="1" i="1" dirty="0">
                <a:latin typeface="+mn-lt"/>
              </a:rPr>
              <a:t>Gitterenergie: </a:t>
            </a:r>
            <a:r>
              <a:rPr lang="de-DE" sz="1800" i="1" dirty="0">
                <a:latin typeface="+mn-lt"/>
              </a:rPr>
              <a:t>Die Gitterenergie ist ein Maß für die Stärke des Zusammenhalts von Ionen in einem Kristallgitter. Sie ist die benötigte Energiemenge, um die Anziehungskräfte zwischen den Ionen zu überwinden. Umgekehrt handelt es sich dabei auch um die Energiemenge, die frei wird, wenn sich positiv und negativ geladene Ionen zu einem Kristallgitter formieren.</a:t>
            </a:r>
            <a:endParaRPr lang="de-DE" sz="18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229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353800" y="5548781"/>
            <a:ext cx="493819" cy="554784"/>
          </a:xfrm>
          <a:prstGeom prst="rect">
            <a:avLst/>
          </a:prstGeom>
        </p:spPr>
      </p:pic>
      <p:sp>
        <p:nvSpPr>
          <p:cNvPr id="12" name="Textfeld 232"/>
          <p:cNvSpPr txBox="1"/>
          <p:nvPr/>
        </p:nvSpPr>
        <p:spPr>
          <a:xfrm>
            <a:off x="4139516"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96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haltsplatzhalter 9">
            <a:extLst>
              <a:ext uri="{FF2B5EF4-FFF2-40B4-BE49-F238E27FC236}">
                <a16:creationId xmlns:a16="http://schemas.microsoft.com/office/drawing/2014/main" id="{8ECECCD8-0249-4424-B9E9-F52A3E2124A1}"/>
              </a:ext>
            </a:extLst>
          </p:cNvPr>
          <p:cNvGraphicFramePr>
            <a:graphicFrameLocks noGrp="1"/>
          </p:cNvGraphicFramePr>
          <p:nvPr>
            <p:ph idx="1"/>
            <p:extLst>
              <p:ext uri="{D42A27DB-BD31-4B8C-83A1-F6EECF244321}">
                <p14:modId xmlns:p14="http://schemas.microsoft.com/office/powerpoint/2010/main" val="2463716728"/>
              </p:ext>
            </p:extLst>
          </p:nvPr>
        </p:nvGraphicFramePr>
        <p:xfrm>
          <a:off x="1013226" y="2037338"/>
          <a:ext cx="10165548" cy="2743200"/>
        </p:xfrm>
        <a:graphic>
          <a:graphicData uri="http://schemas.openxmlformats.org/drawingml/2006/table">
            <a:tbl>
              <a:tblPr firstRow="1" firstCol="1" bandRow="1"/>
              <a:tblGrid>
                <a:gridCol w="1566345">
                  <a:extLst>
                    <a:ext uri="{9D8B030D-6E8A-4147-A177-3AD203B41FA5}">
                      <a16:colId xmlns:a16="http://schemas.microsoft.com/office/drawing/2014/main" val="4199024327"/>
                    </a:ext>
                  </a:extLst>
                </a:gridCol>
                <a:gridCol w="6487427">
                  <a:extLst>
                    <a:ext uri="{9D8B030D-6E8A-4147-A177-3AD203B41FA5}">
                      <a16:colId xmlns:a16="http://schemas.microsoft.com/office/drawing/2014/main" val="2908106809"/>
                    </a:ext>
                  </a:extLst>
                </a:gridCol>
                <a:gridCol w="2111776">
                  <a:extLst>
                    <a:ext uri="{9D8B030D-6E8A-4147-A177-3AD203B41FA5}">
                      <a16:colId xmlns:a16="http://schemas.microsoft.com/office/drawing/2014/main" val="3930781477"/>
                    </a:ext>
                  </a:extLst>
                </a:gridCol>
              </a:tblGrid>
              <a:tr h="492148">
                <a:tc>
                  <a:txBody>
                    <a:bodyPr/>
                    <a:lstStyle/>
                    <a:p>
                      <a:pPr algn="ctr">
                        <a:spcAft>
                          <a:spcPts val="0"/>
                        </a:spcAft>
                      </a:pPr>
                      <a:r>
                        <a:rPr lang="de-DE" sz="1800" b="1" dirty="0" smtClean="0">
                          <a:effectLst/>
                          <a:latin typeface="+mn-lt"/>
                          <a:ea typeface="Calibri" panose="020F0502020204030204" pitchFamily="34" charset="0"/>
                          <a:cs typeface="Times New Roman" panose="02020603050405020304" pitchFamily="18" charset="0"/>
                        </a:rPr>
                        <a:t>Hauptgruppe</a:t>
                      </a:r>
                    </a:p>
                    <a:p>
                      <a:pPr algn="ctr">
                        <a:spcAft>
                          <a:spcPts val="0"/>
                        </a:spcAft>
                      </a:pPr>
                      <a:r>
                        <a:rPr lang="de-DE" sz="1800" b="0" dirty="0" smtClean="0">
                          <a:effectLst/>
                          <a:latin typeface="+mn-lt"/>
                          <a:ea typeface="Calibri" panose="020F0502020204030204" pitchFamily="34" charset="0"/>
                          <a:cs typeface="Times New Roman" panose="02020603050405020304" pitchFamily="18" charset="0"/>
                        </a:rPr>
                        <a:t>(exemplarisch)</a:t>
                      </a:r>
                      <a:endParaRPr lang="de-DE" sz="18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dirty="0">
                          <a:effectLst/>
                          <a:latin typeface="+mn-lt"/>
                          <a:ea typeface="Calibri" panose="020F0502020204030204" pitchFamily="34" charset="0"/>
                          <a:cs typeface="Times New Roman" panose="02020603050405020304" pitchFamily="18" charset="0"/>
                        </a:rPr>
                        <a:t>Anzahl der Elektronen, die aufgenommen oder abgegeben werden</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dirty="0">
                          <a:effectLst/>
                          <a:latin typeface="+mn-lt"/>
                          <a:ea typeface="Calibri" panose="020F0502020204030204" pitchFamily="34" charset="0"/>
                          <a:cs typeface="Times New Roman" panose="02020603050405020304" pitchFamily="18" charset="0"/>
                        </a:rPr>
                        <a:t>Ladung des Ions</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425507971"/>
                  </a:ext>
                </a:extLst>
              </a:tr>
              <a:tr h="548640">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1 e</a:t>
                      </a:r>
                      <a:r>
                        <a:rPr lang="de-DE" sz="1800" baseline="30000" dirty="0">
                          <a:effectLst/>
                          <a:latin typeface="+mn-lt"/>
                          <a:ea typeface="Calibri" panose="020F0502020204030204" pitchFamily="34" charset="0"/>
                          <a:cs typeface="Times New Roman" panose="02020603050405020304" pitchFamily="18" charset="0"/>
                        </a:rPr>
                        <a:t>‒ </a:t>
                      </a:r>
                      <a:r>
                        <a:rPr lang="de-DE" sz="1800" dirty="0">
                          <a:effectLst/>
                          <a:latin typeface="+mn-lt"/>
                          <a:ea typeface="Calibri" panose="020F0502020204030204" pitchFamily="34" charset="0"/>
                          <a:cs typeface="Times New Roman" panose="02020603050405020304" pitchFamily="18" charset="0"/>
                        </a:rPr>
                        <a:t> wird abgegeben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417412"/>
                  </a:ext>
                </a:extLst>
              </a:tr>
              <a:tr h="548640">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III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 </a:t>
                      </a:r>
                    </a:p>
                    <a:p>
                      <a:pPr algn="ctr">
                        <a:spcAft>
                          <a:spcPts val="0"/>
                        </a:spcAft>
                      </a:pPr>
                      <a:r>
                        <a:rPr lang="de-DE" sz="1800" dirty="0">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762510"/>
                  </a:ext>
                </a:extLst>
              </a:tr>
              <a:tr h="548640">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 </a:t>
                      </a:r>
                    </a:p>
                    <a:p>
                      <a:pPr algn="ctr">
                        <a:spcAft>
                          <a:spcPts val="0"/>
                        </a:spcAft>
                      </a:pPr>
                      <a:r>
                        <a:rPr lang="de-DE" sz="1800" dirty="0">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47997"/>
                  </a:ext>
                </a:extLst>
              </a:tr>
              <a:tr h="548640">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VII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1 e</a:t>
                      </a:r>
                      <a:r>
                        <a:rPr lang="de-DE" sz="1800" baseline="30000" dirty="0">
                          <a:effectLst/>
                          <a:latin typeface="+mn-lt"/>
                          <a:ea typeface="Calibri" panose="020F0502020204030204" pitchFamily="34" charset="0"/>
                          <a:cs typeface="Times New Roman" panose="02020603050405020304" pitchFamily="18" charset="0"/>
                        </a:rPr>
                        <a:t>‒</a:t>
                      </a:r>
                      <a:r>
                        <a:rPr lang="de-DE" sz="1800" dirty="0">
                          <a:effectLst/>
                          <a:latin typeface="+mn-lt"/>
                          <a:ea typeface="Calibri" panose="020F0502020204030204" pitchFamily="34" charset="0"/>
                          <a:cs typeface="Times New Roman" panose="02020603050405020304" pitchFamily="18" charset="0"/>
                        </a:rPr>
                        <a:t> wird aufgenommen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effectLst/>
                          <a:latin typeface="+mn-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061418"/>
                  </a:ext>
                </a:extLst>
              </a:tr>
            </a:tbl>
          </a:graphicData>
        </a:graphic>
      </p:graphicFrame>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1292038" y="5470753"/>
            <a:ext cx="726140" cy="64633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2" name="Rechteck 11">
            <a:extLst>
              <a:ext uri="{FF2B5EF4-FFF2-40B4-BE49-F238E27FC236}">
                <a16:creationId xmlns:a16="http://schemas.microsoft.com/office/drawing/2014/main" id="{D5D8EBAB-D0A4-44DE-B9CE-D36CBB906E7D}"/>
              </a:ext>
            </a:extLst>
          </p:cNvPr>
          <p:cNvSpPr/>
          <p:nvPr/>
        </p:nvSpPr>
        <p:spPr>
          <a:xfrm>
            <a:off x="1016000" y="1327935"/>
            <a:ext cx="10162774" cy="646331"/>
          </a:xfrm>
          <a:prstGeom prst="rect">
            <a:avLst/>
          </a:prstGeom>
        </p:spPr>
        <p:txBody>
          <a:bodyPr wrap="square">
            <a:spAutoFit/>
          </a:bodyPr>
          <a:lstStyle/>
          <a:p>
            <a:pPr algn="just">
              <a:spcBef>
                <a:spcPts val="800"/>
              </a:spcBef>
              <a:spcAft>
                <a:spcPts val="0"/>
              </a:spcAft>
            </a:pPr>
            <a:r>
              <a:rPr lang="de-DE" b="1" dirty="0">
                <a:ea typeface="Times New Roman" panose="02020603050405020304" pitchFamily="18" charset="0"/>
                <a:cs typeface="Times New Roman" panose="02020603050405020304" pitchFamily="18" charset="0"/>
              </a:rPr>
              <a:t>Aufgabe 2: </a:t>
            </a:r>
          </a:p>
          <a:p>
            <a:pPr algn="just">
              <a:spcAft>
                <a:spcPts val="0"/>
              </a:spcAft>
            </a:pPr>
            <a:r>
              <a:rPr lang="de-DE" dirty="0">
                <a:ea typeface="Calibri" panose="020F0502020204030204" pitchFamily="34" charset="0"/>
                <a:cs typeface="Times New Roman" panose="02020603050405020304" pitchFamily="18" charset="0"/>
              </a:rPr>
              <a:t> a) Vervollständige die folgende Tabelle mithilfe des PSE (</a:t>
            </a:r>
            <a:r>
              <a:rPr lang="de-DE" dirty="0">
                <a:ea typeface="Calibri" panose="020F0502020204030204" pitchFamily="34" charset="0"/>
                <a:cs typeface="Times New Roman" panose="02020603050405020304" pitchFamily="18" charset="0"/>
                <a:hlinkClick r:id="rId6" action="ppaction://hlinksldjump"/>
              </a:rPr>
              <a:t>klicke hier</a:t>
            </a:r>
            <a:r>
              <a:rPr lang="de-DE"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2415012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Lösung zu Aufgabe 2: </a:t>
            </a:r>
            <a:r>
              <a:rPr lang="de-DE" sz="1800" dirty="0">
                <a:latin typeface="+mn-lt"/>
              </a:rPr>
              <a:t>Ordne die Bausteine in der richtigen Reihenfolge an.</a:t>
            </a:r>
            <a:endParaRPr lang="de-DE" sz="1800" b="1"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9"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8"/>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sng"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11" name="Rectangle 20"/>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sng"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27" name="Rectangle 27"/>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8" name="Textfeld 232"/>
          <p:cNvSpPr txBox="1"/>
          <p:nvPr/>
        </p:nvSpPr>
        <p:spPr>
          <a:xfrm>
            <a:off x="4121229" y="598827"/>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30"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Textfeld 29"/>
          <p:cNvSpPr/>
          <p:nvPr/>
        </p:nvSpPr>
        <p:spPr>
          <a:xfrm>
            <a:off x="1874478" y="5177265"/>
            <a:ext cx="6064987" cy="6216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r>
              <a:rPr lang="de-DE" sz="1400" dirty="0"/>
              <a:t>Ein Vertreter aus der Gruppe der Salze ist das Kupfersulfat. Kupfersulfat besteht aus positiv geladenen Kupferkationen und negativ geladenen Sulfat-Anionen.</a:t>
            </a:r>
          </a:p>
        </p:txBody>
      </p:sp>
      <p:sp>
        <p:nvSpPr>
          <p:cNvPr id="31" name="Textfeld 26"/>
          <p:cNvSpPr/>
          <p:nvPr/>
        </p:nvSpPr>
        <p:spPr>
          <a:xfrm>
            <a:off x="1874478" y="3168720"/>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Dabei gilt: Je wärmer das Wasser ist, desto mehr Salz kann darin gelöst werden, da mehr Energie zur Verfügung steht.</a:t>
            </a:r>
            <a:endParaRPr lang="de-DE" sz="1400" dirty="0">
              <a:effectLst/>
              <a:ea typeface="Calibri" charset="0"/>
              <a:cs typeface="Times New Roman" charset="0"/>
            </a:endParaRPr>
          </a:p>
        </p:txBody>
      </p:sp>
      <p:sp>
        <p:nvSpPr>
          <p:cNvPr id="32" name="Textfeld 27"/>
          <p:cNvSpPr/>
          <p:nvPr/>
        </p:nvSpPr>
        <p:spPr>
          <a:xfrm>
            <a:off x="1874478" y="3822949"/>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Sie bilden zusammen ein Kristallgitter, in welchem positive und negative Ionen regelmäßig angeordnet sind.</a:t>
            </a:r>
            <a:endParaRPr lang="de-DE" sz="1400" dirty="0">
              <a:effectLst/>
              <a:ea typeface="Calibri" charset="0"/>
              <a:cs typeface="Times New Roman" charset="0"/>
            </a:endParaRPr>
          </a:p>
        </p:txBody>
      </p:sp>
      <p:sp>
        <p:nvSpPr>
          <p:cNvPr id="33" name="Textfeld 23"/>
          <p:cNvSpPr/>
          <p:nvPr/>
        </p:nvSpPr>
        <p:spPr>
          <a:xfrm>
            <a:off x="1874478" y="2652245"/>
            <a:ext cx="6064987" cy="3549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Um Ionen aus einem Ionengitter zu lösen, muss Energie aufgewendet werden.</a:t>
            </a:r>
            <a:endParaRPr lang="de-DE" sz="1400" dirty="0">
              <a:effectLst/>
              <a:ea typeface="Calibri" charset="0"/>
              <a:cs typeface="Times New Roman" charset="0"/>
            </a:endParaRPr>
          </a:p>
        </p:txBody>
      </p:sp>
      <p:sp>
        <p:nvSpPr>
          <p:cNvPr id="34" name="Textfeld 28"/>
          <p:cNvSpPr/>
          <p:nvPr/>
        </p:nvSpPr>
        <p:spPr>
          <a:xfrm>
            <a:off x="1874477" y="4500107"/>
            <a:ext cx="6064987" cy="507365"/>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chor="ct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Dabei wird jedes Ion von Wassermolekülen umgeben; sie sind dann in Wasser gelöst. Diese Energie wird dem Wasser in Form von Wärme entzogen. </a:t>
            </a:r>
            <a:r>
              <a:rPr lang="de-DE" sz="1400" dirty="0">
                <a:effectLst/>
                <a:ea typeface="Calibri" charset="0"/>
                <a:cs typeface="Times New Roman" charset="0"/>
              </a:rPr>
              <a:t> </a:t>
            </a:r>
          </a:p>
        </p:txBody>
      </p:sp>
      <p:sp>
        <p:nvSpPr>
          <p:cNvPr id="35" name="Textfeld 22"/>
          <p:cNvSpPr/>
          <p:nvPr/>
        </p:nvSpPr>
        <p:spPr>
          <a:xfrm>
            <a:off x="1874477" y="2006297"/>
            <a:ext cx="6064986" cy="517814"/>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just">
              <a:spcAft>
                <a:spcPts val="800"/>
              </a:spcAft>
            </a:pPr>
            <a:r>
              <a:rPr lang="de-DE" sz="1400" dirty="0">
                <a:solidFill>
                  <a:srgbClr val="000000"/>
                </a:solidFill>
                <a:effectLst/>
                <a:ea typeface="Calibri" charset="0"/>
                <a:cs typeface="Times New Roman" charset="0"/>
              </a:rPr>
              <a:t>Gibt man einen Kupfersulfat-Salzkristall in Wasser, kommt es zu einer Wechselwirkung zwischen den Wassermolekülen und den Ionen im Salzkristall.</a:t>
            </a:r>
            <a:endParaRPr lang="de-DE" sz="1400" dirty="0">
              <a:effectLst/>
              <a:ea typeface="Calibri" charset="0"/>
              <a:cs typeface="Times New Roman" charset="0"/>
            </a:endParaRPr>
          </a:p>
        </p:txBody>
      </p:sp>
      <p:sp>
        <p:nvSpPr>
          <p:cNvPr id="36" name="Ellipse 27"/>
          <p:cNvSpPr/>
          <p:nvPr/>
        </p:nvSpPr>
        <p:spPr>
          <a:xfrm>
            <a:off x="8086684" y="2063164"/>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a:solidFill>
                  <a:srgbClr val="000000"/>
                </a:solidFill>
                <a:latin typeface="Arial" charset="0"/>
                <a:ea typeface="Calibri" charset="0"/>
                <a:cs typeface="Times New Roman" charset="0"/>
              </a:rPr>
              <a:t>3</a:t>
            </a:r>
            <a:endParaRPr lang="de-DE" sz="1100" dirty="0">
              <a:latin typeface="Arial" charset="0"/>
              <a:ea typeface="Calibri" charset="0"/>
              <a:cs typeface="Times New Roman" charset="0"/>
            </a:endParaRPr>
          </a:p>
        </p:txBody>
      </p:sp>
      <p:sp>
        <p:nvSpPr>
          <p:cNvPr id="37" name="Ellipse 27"/>
          <p:cNvSpPr/>
          <p:nvPr/>
        </p:nvSpPr>
        <p:spPr>
          <a:xfrm>
            <a:off x="8086684" y="2644625"/>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a:solidFill>
                  <a:srgbClr val="000000"/>
                </a:solidFill>
                <a:latin typeface="Arial" charset="0"/>
                <a:ea typeface="Calibri" charset="0"/>
                <a:cs typeface="Times New Roman" charset="0"/>
              </a:rPr>
              <a:t>4</a:t>
            </a:r>
            <a:endParaRPr lang="de-DE" sz="1100" dirty="0">
              <a:latin typeface="Arial" charset="0"/>
              <a:ea typeface="Calibri" charset="0"/>
              <a:cs typeface="Times New Roman" charset="0"/>
            </a:endParaRPr>
          </a:p>
        </p:txBody>
      </p:sp>
      <p:sp>
        <p:nvSpPr>
          <p:cNvPr id="38" name="Ellipse 37"/>
          <p:cNvSpPr/>
          <p:nvPr/>
        </p:nvSpPr>
        <p:spPr>
          <a:xfrm>
            <a:off x="8086684" y="3230439"/>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a:solidFill>
                  <a:srgbClr val="000000"/>
                </a:solidFill>
                <a:latin typeface="Arial" charset="0"/>
                <a:ea typeface="Calibri" charset="0"/>
                <a:cs typeface="Times New Roman" charset="0"/>
              </a:rPr>
              <a:t>6</a:t>
            </a:r>
            <a:endParaRPr lang="de-DE" sz="1100" dirty="0">
              <a:latin typeface="Arial" charset="0"/>
              <a:ea typeface="Calibri" charset="0"/>
              <a:cs typeface="Times New Roman" charset="0"/>
            </a:endParaRPr>
          </a:p>
        </p:txBody>
      </p:sp>
      <p:sp>
        <p:nvSpPr>
          <p:cNvPr id="39" name="Ellipse 27"/>
          <p:cNvSpPr/>
          <p:nvPr/>
        </p:nvSpPr>
        <p:spPr>
          <a:xfrm>
            <a:off x="8086684" y="3916244"/>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a:solidFill>
                  <a:srgbClr val="000000"/>
                </a:solidFill>
                <a:latin typeface="Arial" charset="0"/>
                <a:ea typeface="Calibri" charset="0"/>
                <a:cs typeface="Times New Roman" charset="0"/>
              </a:rPr>
              <a:t>2</a:t>
            </a:r>
            <a:endParaRPr lang="de-DE" sz="1100" dirty="0">
              <a:latin typeface="Arial" charset="0"/>
              <a:ea typeface="Calibri" charset="0"/>
              <a:cs typeface="Times New Roman" charset="0"/>
            </a:endParaRPr>
          </a:p>
        </p:txBody>
      </p:sp>
      <p:sp>
        <p:nvSpPr>
          <p:cNvPr id="40" name="Ellipse 27"/>
          <p:cNvSpPr/>
          <p:nvPr/>
        </p:nvSpPr>
        <p:spPr>
          <a:xfrm>
            <a:off x="8086684" y="4611479"/>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a:solidFill>
                  <a:srgbClr val="000000"/>
                </a:solidFill>
                <a:latin typeface="Arial" charset="0"/>
                <a:ea typeface="Calibri" charset="0"/>
                <a:cs typeface="Times New Roman" charset="0"/>
              </a:rPr>
              <a:t>5</a:t>
            </a:r>
            <a:endParaRPr lang="de-DE" sz="1100" dirty="0">
              <a:latin typeface="Arial" charset="0"/>
              <a:ea typeface="Calibri" charset="0"/>
              <a:cs typeface="Times New Roman" charset="0"/>
            </a:endParaRPr>
          </a:p>
        </p:txBody>
      </p:sp>
      <p:sp>
        <p:nvSpPr>
          <p:cNvPr id="41" name="Ellipse 27"/>
          <p:cNvSpPr/>
          <p:nvPr/>
        </p:nvSpPr>
        <p:spPr>
          <a:xfrm>
            <a:off x="8086684" y="5306804"/>
            <a:ext cx="372110" cy="362585"/>
          </a:xfrm>
          <a:prstGeom prst="ellipse">
            <a:avLst/>
          </a:prstGeom>
          <a:ln/>
        </p:spPr>
        <p:style>
          <a:lnRef idx="2">
            <a:schemeClr val="dk1"/>
          </a:lnRef>
          <a:fillRef idx="1">
            <a:schemeClr val="lt1"/>
          </a:fillRef>
          <a:effectRef idx="0">
            <a:schemeClr val="dk1"/>
          </a:effectRef>
          <a:fontRef idx="minor"/>
        </p:style>
        <p:txBody>
          <a:bodyPr anchor="ctr">
            <a:prstTxWarp prst="textNoShape">
              <a:avLst/>
            </a:prstTxWarp>
            <a:noAutofit/>
          </a:bodyPr>
          <a:lstStyle/>
          <a:p>
            <a:pPr algn="ctr">
              <a:spcAft>
                <a:spcPts val="800"/>
              </a:spcAft>
            </a:pPr>
            <a:r>
              <a:rPr lang="de-DE" sz="1100" i="1" u="sng" dirty="0" smtClean="0">
                <a:solidFill>
                  <a:srgbClr val="000000"/>
                </a:solidFill>
                <a:latin typeface="Arial" charset="0"/>
                <a:ea typeface="Calibri" charset="0"/>
                <a:cs typeface="Times New Roman" charset="0"/>
              </a:rPr>
              <a:t>1</a:t>
            </a:r>
            <a:endParaRPr lang="de-DE" sz="1100" dirty="0">
              <a:latin typeface="Arial" charset="0"/>
              <a:ea typeface="Calibri" charset="0"/>
              <a:cs typeface="Times New Roman" charset="0"/>
            </a:endParaRPr>
          </a:p>
        </p:txBody>
      </p:sp>
    </p:spTree>
    <p:extLst>
      <p:ext uri="{BB962C8B-B14F-4D97-AF65-F5344CB8AC3E}">
        <p14:creationId xmlns:p14="http://schemas.microsoft.com/office/powerpoint/2010/main" val="356589756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515600" cy="4079881"/>
          </a:xfrm>
        </p:spPr>
        <p:txBody>
          <a:bodyPr>
            <a:normAutofit fontScale="92500" lnSpcReduction="10000"/>
          </a:bodyPr>
          <a:lstStyle/>
          <a:p>
            <a:pPr marL="0" indent="0">
              <a:lnSpc>
                <a:spcPct val="110000"/>
              </a:lnSpc>
              <a:spcBef>
                <a:spcPts val="600"/>
              </a:spcBef>
              <a:spcAft>
                <a:spcPts val="600"/>
              </a:spcAft>
              <a:buNone/>
            </a:pPr>
            <a:r>
              <a:rPr lang="de-DE" sz="1900" b="1" dirty="0">
                <a:latin typeface="+mn-lt"/>
              </a:rPr>
              <a:t>Lösung zu Aufgabe 3: </a:t>
            </a:r>
            <a:r>
              <a:rPr lang="de-DE" sz="1900" dirty="0">
                <a:latin typeface="+mn-lt"/>
              </a:rPr>
              <a:t>Deute die gemachten Beobachtungen in eigenen Worten.</a:t>
            </a:r>
            <a:endParaRPr lang="de-DE" sz="1900" b="1" dirty="0">
              <a:latin typeface="+mn-lt"/>
            </a:endParaRPr>
          </a:p>
          <a:p>
            <a:pPr marL="0" indent="0">
              <a:lnSpc>
                <a:spcPct val="110000"/>
              </a:lnSpc>
              <a:spcBef>
                <a:spcPts val="600"/>
              </a:spcBef>
              <a:spcAft>
                <a:spcPts val="600"/>
              </a:spcAft>
              <a:buNone/>
            </a:pPr>
            <a:endParaRPr lang="de-DE" sz="1800" b="1" dirty="0">
              <a:latin typeface="+mn-lt"/>
            </a:endParaRPr>
          </a:p>
          <a:p>
            <a:pPr marL="0" indent="0" algn="just">
              <a:lnSpc>
                <a:spcPct val="110000"/>
              </a:lnSpc>
              <a:spcBef>
                <a:spcPts val="600"/>
              </a:spcBef>
              <a:spcAft>
                <a:spcPts val="600"/>
              </a:spcAft>
              <a:buNone/>
            </a:pPr>
            <a:r>
              <a:rPr lang="de-DE" sz="1800" b="1" dirty="0">
                <a:effectLst/>
                <a:latin typeface="+mn-lt"/>
                <a:ea typeface="Calibri Light" panose="020F0302020204030204" pitchFamily="34" charset="0"/>
                <a:cs typeface="Calibri Light" panose="020F0302020204030204" pitchFamily="34" charset="0"/>
              </a:rPr>
              <a:t>Aufgabe 3:</a:t>
            </a:r>
            <a:r>
              <a:rPr lang="de-DE" sz="1800" b="0" dirty="0">
                <a:effectLst/>
                <a:latin typeface="+mn-lt"/>
                <a:ea typeface="Calibri Light" panose="020F0302020204030204" pitchFamily="34" charset="0"/>
                <a:cs typeface="Calibri Light" panose="020F0302020204030204" pitchFamily="34" charset="0"/>
              </a:rPr>
              <a:t> In dem Versuch wird deutlich: Wie gut sich ein Salz in Wasser löst, hängt von der Temperatur des Wassers ab. Formuliere eine Deutung dieser Beobachtung. Beachte dabei, dass die Gitterenergie eine wichtige Rolle spielt und dass auch Wärme eine Form von Energie ist.</a:t>
            </a:r>
            <a:endParaRPr lang="de-DE" sz="1800" b="1" dirty="0">
              <a:effectLst/>
              <a:latin typeface="+mn-lt"/>
              <a:ea typeface="Calibri Light" panose="020F0302020204030204" pitchFamily="34" charset="0"/>
              <a:cs typeface="Calibri Light" panose="020F0302020204030204" pitchFamily="34" charset="0"/>
            </a:endParaRPr>
          </a:p>
          <a:p>
            <a:pPr marL="0" indent="0" algn="just">
              <a:lnSpc>
                <a:spcPct val="110000"/>
              </a:lnSpc>
              <a:spcBef>
                <a:spcPts val="600"/>
              </a:spcBef>
              <a:spcAft>
                <a:spcPts val="600"/>
              </a:spcAft>
              <a:buNone/>
            </a:pPr>
            <a:r>
              <a:rPr lang="de-DE" sz="1800" i="1" spc="15" dirty="0">
                <a:effectLst/>
                <a:latin typeface="+mn-lt"/>
                <a:ea typeface="Calibri" panose="020F0502020204030204" pitchFamily="34" charset="0"/>
                <a:cs typeface="Calibri" panose="020F0502020204030204" pitchFamily="34" charset="0"/>
              </a:rPr>
              <a:t>Um Ionen im ersten Schritt aus dem Ionengitter zu lösen, muss Energie aufgewendet werden. Diese Energiemenge wird als Gitterenergie bezeichnet. Im zweiten Schritt werden die Ionen von Wassermolekülen hydratisiert. Dabei wird dann wieder Energie frei. Im Fall von Kupfersulfat ist allerdings die Gitterenergie höher als die Energiemenge, die dann im zweiten Schritt wieder frei wird, sodass insgesamt Energie aufgenommen werden muss. Diese Energie wird dem Wasser in Form von Wärme entzogen. </a:t>
            </a:r>
            <a:r>
              <a:rPr lang="de-DE" sz="1800" i="1" dirty="0">
                <a:effectLst/>
                <a:latin typeface="+mn-lt"/>
                <a:ea typeface="Calibri" panose="020F0502020204030204" pitchFamily="34" charset="0"/>
                <a:cs typeface="Calibri" panose="020F0502020204030204" pitchFamily="34" charset="0"/>
              </a:rPr>
              <a:t>Damit gilt: Je wärmer das Wasser ist, desto mehr Kupfersulfat kann sich lösen. Je mehr Kupfersulfat sich löst, desto dunkler erscheint die </a:t>
            </a:r>
            <a:r>
              <a:rPr lang="de-DE" sz="1800" i="1" dirty="0">
                <a:latin typeface="+mn-lt"/>
                <a:ea typeface="Calibri" panose="020F0502020204030204" pitchFamily="34" charset="0"/>
                <a:cs typeface="Calibri" panose="020F0502020204030204" pitchFamily="34" charset="0"/>
              </a:rPr>
              <a:t>blaue</a:t>
            </a:r>
            <a:r>
              <a:rPr lang="de-DE" sz="1800" i="1" dirty="0">
                <a:effectLst/>
                <a:latin typeface="+mn-lt"/>
                <a:ea typeface="Calibri" panose="020F0502020204030204" pitchFamily="34" charset="0"/>
                <a:cs typeface="Calibri" panose="020F0502020204030204" pitchFamily="34" charset="0"/>
              </a:rPr>
              <a:t> Farbe des Wassers.</a:t>
            </a:r>
            <a:r>
              <a:rPr lang="de-DE" sz="1800" dirty="0">
                <a:effectLst/>
                <a:latin typeface="+mn-lt"/>
                <a:ea typeface="Calibri" panose="020F0502020204030204" pitchFamily="34" charset="0"/>
                <a:cs typeface="Calibri" panose="020F0502020204030204" pitchFamily="34" charset="0"/>
              </a:rPr>
              <a:t> </a:t>
            </a:r>
            <a:r>
              <a:rPr lang="de-DE" sz="1800" i="1" dirty="0">
                <a:effectLst/>
                <a:latin typeface="+mn-lt"/>
                <a:ea typeface="Calibri" panose="020F0502020204030204" pitchFamily="34" charset="0"/>
                <a:cs typeface="Calibri" panose="020F0502020204030204" pitchFamily="34" charset="0"/>
              </a:rPr>
              <a:t>Dementsprechend erscheint das warme Wasser dunkel</a:t>
            </a:r>
            <a:r>
              <a:rPr lang="de-DE" sz="1800" i="1" dirty="0">
                <a:latin typeface="+mn-lt"/>
                <a:ea typeface="Calibri" panose="020F0502020204030204" pitchFamily="34" charset="0"/>
                <a:cs typeface="Calibri" panose="020F0502020204030204" pitchFamily="34" charset="0"/>
              </a:rPr>
              <a:t>blau</a:t>
            </a:r>
            <a:r>
              <a:rPr lang="de-DE" sz="1800" i="1" dirty="0">
                <a:effectLst/>
                <a:latin typeface="+mn-lt"/>
                <a:ea typeface="Calibri" panose="020F0502020204030204" pitchFamily="34" charset="0"/>
                <a:cs typeface="Calibri" panose="020F0502020204030204" pitchFamily="34" charset="0"/>
              </a:rPr>
              <a:t>. Im kalten Wasser lösen sich weniger Salzteilchen, wodurch die Lösung nur</a:t>
            </a:r>
            <a:r>
              <a:rPr lang="de-DE" sz="1800" i="1" spc="80" dirty="0">
                <a:effectLst/>
                <a:latin typeface="+mn-lt"/>
                <a:ea typeface="Calibri" panose="020F0502020204030204" pitchFamily="34" charset="0"/>
                <a:cs typeface="Calibri" panose="020F0502020204030204" pitchFamily="34" charset="0"/>
              </a:rPr>
              <a:t> </a:t>
            </a:r>
            <a:r>
              <a:rPr lang="de-DE" sz="1800" i="1" spc="5" dirty="0">
                <a:effectLst/>
                <a:latin typeface="+mn-lt"/>
                <a:ea typeface="Calibri" panose="020F0502020204030204" pitchFamily="34" charset="0"/>
                <a:cs typeface="Calibri" panose="020F0502020204030204" pitchFamily="34" charset="0"/>
              </a:rPr>
              <a:t>e</a:t>
            </a:r>
            <a:r>
              <a:rPr lang="de-DE" sz="1800" i="1" dirty="0">
                <a:effectLst/>
                <a:latin typeface="+mn-lt"/>
                <a:ea typeface="Calibri" panose="020F0502020204030204" pitchFamily="34" charset="0"/>
                <a:cs typeface="Calibri" panose="020F0502020204030204" pitchFamily="34" charset="0"/>
              </a:rPr>
              <a:t>ine</a:t>
            </a:r>
            <a:r>
              <a:rPr lang="de-DE" sz="1800" i="1" spc="75" dirty="0">
                <a:effectLst/>
                <a:latin typeface="+mn-lt"/>
                <a:ea typeface="Calibri" panose="020F0502020204030204" pitchFamily="34" charset="0"/>
                <a:cs typeface="Calibri" panose="020F0502020204030204" pitchFamily="34" charset="0"/>
              </a:rPr>
              <a:t> </a:t>
            </a:r>
            <a:r>
              <a:rPr lang="de-DE" sz="1800" i="1" dirty="0">
                <a:effectLst/>
                <a:latin typeface="+mn-lt"/>
                <a:ea typeface="Calibri" panose="020F0502020204030204" pitchFamily="34" charset="0"/>
                <a:cs typeface="Calibri" panose="020F0502020204030204" pitchFamily="34" charset="0"/>
              </a:rPr>
              <a:t>hell</a:t>
            </a:r>
            <a:r>
              <a:rPr lang="de-DE" sz="1800" i="1" dirty="0">
                <a:latin typeface="+mn-lt"/>
                <a:ea typeface="Calibri" panose="020F0502020204030204" pitchFamily="34" charset="0"/>
                <a:cs typeface="Calibri" panose="020F0502020204030204" pitchFamily="34" charset="0"/>
              </a:rPr>
              <a:t>blaue</a:t>
            </a:r>
            <a:r>
              <a:rPr lang="de-DE" sz="1800" i="1" spc="80" dirty="0">
                <a:effectLst/>
                <a:latin typeface="+mn-lt"/>
                <a:ea typeface="Calibri" panose="020F0502020204030204" pitchFamily="34" charset="0"/>
                <a:cs typeface="Calibri" panose="020F0502020204030204" pitchFamily="34" charset="0"/>
              </a:rPr>
              <a:t> </a:t>
            </a:r>
            <a:r>
              <a:rPr lang="de-DE" sz="1800" i="1" dirty="0">
                <a:effectLst/>
                <a:latin typeface="+mn-lt"/>
                <a:ea typeface="Calibri" panose="020F0502020204030204" pitchFamily="34" charset="0"/>
                <a:cs typeface="Calibri" panose="020F0502020204030204" pitchFamily="34" charset="0"/>
              </a:rPr>
              <a:t>Färbung</a:t>
            </a:r>
            <a:r>
              <a:rPr lang="de-DE" sz="1800" i="1" spc="60" dirty="0">
                <a:effectLst/>
                <a:latin typeface="+mn-lt"/>
                <a:ea typeface="Calibri" panose="020F0502020204030204" pitchFamily="34" charset="0"/>
                <a:cs typeface="Calibri" panose="020F0502020204030204" pitchFamily="34" charset="0"/>
              </a:rPr>
              <a:t> </a:t>
            </a:r>
            <a:r>
              <a:rPr lang="de-DE" sz="1800" i="1" spc="5" dirty="0">
                <a:effectLst/>
                <a:latin typeface="+mn-lt"/>
                <a:ea typeface="Calibri" panose="020F0502020204030204" pitchFamily="34" charset="0"/>
                <a:cs typeface="Calibri" panose="020F0502020204030204" pitchFamily="34" charset="0"/>
              </a:rPr>
              <a:t>anni</a:t>
            </a:r>
            <a:r>
              <a:rPr lang="de-DE" sz="1800" i="1" dirty="0">
                <a:effectLst/>
                <a:latin typeface="+mn-lt"/>
                <a:ea typeface="Calibri" panose="020F0502020204030204" pitchFamily="34" charset="0"/>
                <a:cs typeface="Calibri" panose="020F0502020204030204" pitchFamily="34" charset="0"/>
              </a:rPr>
              <a:t>mm</a:t>
            </a:r>
            <a:r>
              <a:rPr lang="de-DE" sz="1800" i="1" spc="5" dirty="0">
                <a:effectLst/>
                <a:latin typeface="+mn-lt"/>
                <a:ea typeface="Calibri" panose="020F0502020204030204" pitchFamily="34" charset="0"/>
                <a:cs typeface="Calibri" panose="020F0502020204030204" pitchFamily="34" charset="0"/>
              </a:rPr>
              <a:t>t</a:t>
            </a:r>
            <a:r>
              <a:rPr lang="de-DE" sz="1800" i="1" dirty="0">
                <a:effectLst/>
                <a:latin typeface="+mn-lt"/>
                <a:ea typeface="Calibri" panose="020F0502020204030204" pitchFamily="34" charset="0"/>
                <a:cs typeface="Calibri" panose="020F0502020204030204" pitchFamily="34" charset="0"/>
              </a:rPr>
              <a:t>.</a:t>
            </a:r>
            <a:endParaRPr lang="de-DE" sz="1800" b="1"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9"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8"/>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sng"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11" name="Rectangle 20"/>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sng"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r>
              <a:rPr kumimoji="0" lang="de-DE" altLang="de-DE" sz="1800" b="0" i="0" u="none" strike="noStrike" cap="none" normalizeH="0" baseline="0">
                <a:ln>
                  <a:noFill/>
                </a:ln>
                <a:solidFill>
                  <a:schemeClr val="tx1"/>
                </a:solidFill>
                <a:effectLst/>
                <a:latin typeface="Arial" charset="0"/>
              </a:rPr>
              <a:t/>
            </a:r>
            <a:br>
              <a:rPr kumimoji="0" lang="de-DE" altLang="de-DE" sz="1800" b="0" i="0" u="none" strike="noStrike" cap="none" normalizeH="0" baseline="0">
                <a:ln>
                  <a:noFill/>
                </a:ln>
                <a:solidFill>
                  <a:schemeClr val="tx1"/>
                </a:solidFill>
                <a:effectLst/>
                <a:latin typeface="Arial" charset="0"/>
              </a:rPr>
            </a:br>
            <a:endParaRPr kumimoji="0" lang="de-DE" altLang="de-D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charset="0"/>
            </a:endParaRPr>
          </a:p>
        </p:txBody>
      </p:sp>
      <p:sp>
        <p:nvSpPr>
          <p:cNvPr id="27" name="Rectangle 27"/>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8" name="Textfeld 232"/>
          <p:cNvSpPr txBox="1"/>
          <p:nvPr/>
        </p:nvSpPr>
        <p:spPr>
          <a:xfrm>
            <a:off x="4121229" y="598827"/>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30"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94789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Lösung zu Aufgabe 1: </a:t>
            </a:r>
            <a:r>
              <a:rPr lang="de-DE" sz="1800" dirty="0">
                <a:latin typeface="+mn-lt"/>
              </a:rPr>
              <a:t>Zeichne ein Modell des Ionengitters. </a:t>
            </a:r>
            <a:endParaRPr lang="de-DE" sz="1800" b="1" dirty="0">
              <a:latin typeface="+mn-lt"/>
            </a:endParaRPr>
          </a:p>
          <a:p>
            <a:pPr marL="0" indent="0">
              <a:lnSpc>
                <a:spcPct val="100000"/>
              </a:lnSpc>
              <a:spcBef>
                <a:spcPts val="600"/>
              </a:spcBef>
              <a:spcAft>
                <a:spcPts val="600"/>
              </a:spcAft>
              <a:buNone/>
            </a:pPr>
            <a:r>
              <a:rPr lang="de-DE" sz="2000" i="1" dirty="0">
                <a:latin typeface="+mn-lt"/>
              </a:rPr>
              <a:t>Die positiv geladenen Kupferkationen und die negativ geladenen Sulfat-Anionen ziehen sich gegenseitig an. Dabei formieren sie sich regelmäßig in einem Kristallgitter, in welchem sie abwechselnd angeordnet sind. </a:t>
            </a:r>
            <a:endParaRPr lang="de-DE" sz="20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6" name="Textfeld 232"/>
          <p:cNvSpPr txBox="1"/>
          <p:nvPr/>
        </p:nvSpPr>
        <p:spPr>
          <a:xfrm>
            <a:off x="4188942" y="623036"/>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7"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Grafik 3"/>
          <p:cNvPicPr/>
          <p:nvPr/>
        </p:nvPicPr>
        <p:blipFill>
          <a:blip r:embed="rId6" cstate="print">
            <a:extLst>
              <a:ext uri="{28A0092B-C50C-407E-A947-70E740481C1C}">
                <a14:useLocalDpi xmlns:a14="http://schemas.microsoft.com/office/drawing/2010/main"/>
              </a:ext>
            </a:extLst>
          </a:blip>
          <a:srcRect/>
          <a:stretch>
            <a:fillRect/>
          </a:stretch>
        </p:blipFill>
        <p:spPr bwMode="auto">
          <a:xfrm>
            <a:off x="3791712" y="3108690"/>
            <a:ext cx="3192018" cy="2603183"/>
          </a:xfrm>
          <a:prstGeom prst="rect">
            <a:avLst/>
          </a:prstGeom>
          <a:noFill/>
        </p:spPr>
      </p:pic>
    </p:spTree>
    <p:extLst>
      <p:ext uri="{BB962C8B-B14F-4D97-AF65-F5344CB8AC3E}">
        <p14:creationId xmlns:p14="http://schemas.microsoft.com/office/powerpoint/2010/main" val="99728053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Lösung zu Aufgabe 2:</a:t>
            </a:r>
            <a:r>
              <a:rPr lang="de-DE" sz="1800" dirty="0"/>
              <a:t> </a:t>
            </a:r>
            <a:r>
              <a:rPr lang="de-DE" sz="1800" dirty="0">
                <a:latin typeface="+mn-lt"/>
              </a:rPr>
              <a:t>Beschreibe am Beispiel von Kupfersulfat, was beim Lösen von Salzen in Wasser auf Teilchenebene passiert. </a:t>
            </a:r>
            <a:endParaRPr lang="de-DE" sz="1800" b="1" dirty="0">
              <a:latin typeface="+mn-lt"/>
            </a:endParaRPr>
          </a:p>
          <a:p>
            <a:pPr marL="0" indent="0">
              <a:lnSpc>
                <a:spcPct val="100000"/>
              </a:lnSpc>
              <a:spcBef>
                <a:spcPts val="600"/>
              </a:spcBef>
              <a:spcAft>
                <a:spcPts val="600"/>
              </a:spcAft>
              <a:buNone/>
            </a:pPr>
            <a:r>
              <a:rPr lang="de-DE" sz="2000" i="1" dirty="0">
                <a:latin typeface="+mn-lt"/>
              </a:rPr>
              <a:t>Sobald ein Salzkristall mit Wasser in Berührung kommt, findet eine Wechselwirkung zwischen den Wassermolekülen und dem Salzkristall statt. Dabei lagern sich die Wassermoleküle um die Ionen des Salzkristalls an. Schließlich werden die Ionen komplett von Wassermolekülen umgeben (hydratisiert) und lösen sich so in Wasser. Der Lösevorgang beginnt an den Kanten eines Salzkristalls und schreitet solange voran, bis sich kein weiteres Salz mehr im Wasser lösen kann.</a:t>
            </a: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232"/>
          <p:cNvSpPr txBox="1"/>
          <p:nvPr/>
        </p:nvSpPr>
        <p:spPr>
          <a:xfrm>
            <a:off x="4325926" y="600360"/>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49841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Lösung zu Aufgabe 3: </a:t>
            </a:r>
            <a:r>
              <a:rPr lang="de-DE" sz="1800" dirty="0">
                <a:latin typeface="Calibri" panose="020F0502020204030204" pitchFamily="34" charset="0"/>
                <a:cs typeface="Calibri" panose="020F0502020204030204" pitchFamily="34" charset="0"/>
              </a:rPr>
              <a:t>Formuliere eine Deutung der Beobachtung. </a:t>
            </a:r>
            <a:endParaRPr lang="de-DE" sz="1800" b="1" dirty="0">
              <a:latin typeface="Calibri" panose="020F0502020204030204" pitchFamily="34" charset="0"/>
              <a:cs typeface="Calibri" panose="020F0502020204030204" pitchFamily="34" charset="0"/>
            </a:endParaRPr>
          </a:p>
          <a:p>
            <a:pPr marL="0" indent="0">
              <a:buNone/>
            </a:pPr>
            <a:endParaRPr lang="de-DE" sz="1800" b="1" dirty="0">
              <a:latin typeface="Calibri" panose="020F0502020204030204" pitchFamily="34" charset="0"/>
              <a:cs typeface="Calibri" panose="020F0502020204030204" pitchFamily="34" charset="0"/>
            </a:endParaRPr>
          </a:p>
          <a:p>
            <a:pPr marL="0" indent="0">
              <a:lnSpc>
                <a:spcPct val="100000"/>
              </a:lnSpc>
              <a:spcBef>
                <a:spcPts val="600"/>
              </a:spcBef>
              <a:spcAft>
                <a:spcPts val="600"/>
              </a:spcAft>
              <a:buNone/>
            </a:pPr>
            <a:r>
              <a:rPr lang="de-DE" sz="2000" i="1" dirty="0">
                <a:latin typeface="+mn-lt"/>
              </a:rPr>
              <a:t>Um Ionen im ersten Schritt aus dem Ionengitter zu lösen, muss Energie aufgewendet werden. Diese Energiemenge wird als Gitterenergie bezeichnet. Im zweiten Schritt werden die Ionen von Wassermolekülen hydratisiert. Dabei wird dann wieder Energie frei. Im Fall von Kupfersulfat ist allerdings die Gitterenergie höher als die Energiemenge, die dann im zweiten Schritt wieder frei wird, sodass insgesamt Energie aufgenommen werden muss. Diese Energie wird dem Wasser in Form von Wärme entzogen. Damit gilt: Je wärmer das Wasser ist, desto mehr </a:t>
            </a:r>
            <a:r>
              <a:rPr lang="de-DE" sz="2000" i="1" dirty="0" err="1">
                <a:latin typeface="+mn-lt"/>
              </a:rPr>
              <a:t>Kupfersulfatsalz</a:t>
            </a:r>
            <a:r>
              <a:rPr lang="de-DE" sz="2000" i="1" dirty="0">
                <a:latin typeface="+mn-lt"/>
              </a:rPr>
              <a:t> kann sich lösen. Je mehr Kupfersulfat sich löst, desto dunkler erscheint die blaue Farbe des Wassers.</a:t>
            </a:r>
            <a:r>
              <a:rPr lang="de-DE" sz="2000" dirty="0">
                <a:latin typeface="+mn-lt"/>
              </a:rPr>
              <a:t> </a:t>
            </a:r>
            <a:r>
              <a:rPr lang="de-DE" sz="2000" i="1" dirty="0">
                <a:latin typeface="+mn-lt"/>
              </a:rPr>
              <a:t>Dementsprechend erscheint das warme Wasser dunkelblau. Im kalten Wasser lösen sich weniger Salzteilchen, wodurch die Lösung nur eine hellblaue Färbung annimmt.</a:t>
            </a:r>
            <a:endParaRPr lang="de-DE" sz="20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234</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232"/>
          <p:cNvSpPr txBox="1"/>
          <p:nvPr/>
        </p:nvSpPr>
        <p:spPr>
          <a:xfrm>
            <a:off x="4106624" y="609820"/>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966572" y="609821"/>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02990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Lösung zu Aufgabe 1:</a:t>
            </a:r>
            <a:r>
              <a:rPr lang="de-DE" sz="1800" dirty="0"/>
              <a:t> </a:t>
            </a:r>
            <a:r>
              <a:rPr lang="de-DE" sz="1800" dirty="0">
                <a:latin typeface="+mn-lt"/>
              </a:rPr>
              <a:t>Erkläre die unterschiedliche Färbung in den beiden Bechergläsern.</a:t>
            </a:r>
            <a:endParaRPr lang="de-DE" sz="1800" b="1" dirty="0">
              <a:latin typeface="+mn-lt"/>
            </a:endParaRPr>
          </a:p>
          <a:p>
            <a:pPr marL="0" indent="0">
              <a:lnSpc>
                <a:spcPct val="100000"/>
              </a:lnSpc>
              <a:spcBef>
                <a:spcPts val="600"/>
              </a:spcBef>
              <a:spcAft>
                <a:spcPts val="600"/>
              </a:spcAft>
              <a:buNone/>
            </a:pPr>
            <a:r>
              <a:rPr lang="de-DE" sz="2000" i="1" dirty="0">
                <a:latin typeface="+mn-lt"/>
              </a:rPr>
              <a:t>Um Ionen im ersten Schritt aus dem Ionengitter zu lösen, muss Energie aufgewendet werden. Diese Energiemenge wird als Gitterenergie bezeichnet. Im zweiten Schritt werden die Ionen von Wassermolekülen hydratisiert. Dabei wird dann wieder Energie frei. Im Fall von Kupfersulfat ist allerdings die Gitterenergie höher als die Energiemenge, die dann im zweiten Schritt wieder frei wird, sodass insgesamt Energie aufgenommen werden muss. Diese Energie wird dem Wasser in Form von Wärme entzogen. Damit gilt: Je wärmer das Wasser ist, desto mehr Kupfersulfat-Salz kann sich lösen. Je mehr Kupfersulfat sich löst, desto intensiver erscheint die blaue Farbe des Wassers.</a:t>
            </a:r>
            <a:r>
              <a:rPr lang="de-DE" sz="2000" dirty="0">
                <a:latin typeface="+mn-lt"/>
              </a:rPr>
              <a:t> </a:t>
            </a:r>
            <a:r>
              <a:rPr lang="de-DE" sz="2000" i="1" dirty="0">
                <a:latin typeface="+mn-lt"/>
              </a:rPr>
              <a:t>Dementsprechend erscheint das warme Wasser dunkler blau. Im kalten Wasser lösen sich weniger Salzteilchen, wodurch die Lösung nur eine hellblaue Färbung annimmt.</a:t>
            </a:r>
            <a:endParaRPr lang="de-DE" sz="2000"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235</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232"/>
          <p:cNvSpPr txBox="1"/>
          <p:nvPr/>
        </p:nvSpPr>
        <p:spPr>
          <a:xfrm>
            <a:off x="4106624" y="625074"/>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95644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b="1" dirty="0">
                <a:latin typeface="+mn-lt"/>
              </a:rPr>
              <a:t>Lösung zu Aufgabe 2:</a:t>
            </a:r>
            <a:r>
              <a:rPr lang="de-DE" sz="1800" dirty="0"/>
              <a:t> </a:t>
            </a:r>
            <a:r>
              <a:rPr lang="de-DE" sz="1800" dirty="0">
                <a:latin typeface="+mn-lt"/>
              </a:rPr>
              <a:t>Fertige eine Zeichnung an, welche die Zusammenhänge verdeutlicht.</a:t>
            </a:r>
            <a:endParaRPr lang="de-DE" sz="1800" b="1" dirty="0">
              <a:latin typeface="+mn-lt"/>
            </a:endParaRPr>
          </a:p>
          <a:p>
            <a:pPr marL="0" indent="0">
              <a:buNone/>
            </a:pPr>
            <a:endParaRPr lang="de-DE" sz="2000" b="1" dirty="0">
              <a:latin typeface="+mn-lt"/>
            </a:endParaRP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pSp>
        <p:nvGrpSpPr>
          <p:cNvPr id="12" name="Gruppieren 8"/>
          <p:cNvGrpSpPr/>
          <p:nvPr/>
        </p:nvGrpSpPr>
        <p:grpSpPr>
          <a:xfrm>
            <a:off x="2773680" y="2179002"/>
            <a:ext cx="4922520" cy="3810263"/>
            <a:chOff x="0" y="0"/>
            <a:chExt cx="2872740" cy="2500008"/>
          </a:xfrm>
        </p:grpSpPr>
        <p:pic>
          <p:nvPicPr>
            <p:cNvPr id="16" name="Grafik 489"/>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2872740" cy="2411730"/>
            </a:xfrm>
            <a:prstGeom prst="rect">
              <a:avLst/>
            </a:prstGeom>
          </p:spPr>
        </p:pic>
        <p:sp>
          <p:nvSpPr>
            <p:cNvPr id="17" name="Textfeld 16"/>
            <p:cNvSpPr txBox="1"/>
            <p:nvPr/>
          </p:nvSpPr>
          <p:spPr>
            <a:xfrm>
              <a:off x="77822" y="2237362"/>
              <a:ext cx="2752927" cy="26264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b="1" dirty="0">
                  <a:effectLst/>
                  <a:ea typeface="Calibri" charset="0"/>
                  <a:cs typeface="Times New Roman" charset="0"/>
                </a:rPr>
                <a:t>Abb. 1: </a:t>
              </a:r>
              <a:r>
                <a:rPr lang="de-DE" dirty="0">
                  <a:effectLst/>
                  <a:ea typeface="Calibri" charset="0"/>
                  <a:cs typeface="Times New Roman" charset="0"/>
                </a:rPr>
                <a:t>Zeichnung zu Aufgabe 2</a:t>
              </a:r>
            </a:p>
          </p:txBody>
        </p:sp>
      </p:grpSp>
      <p:sp>
        <p:nvSpPr>
          <p:cNvPr id="18" name="Textfeld 232"/>
          <p:cNvSpPr txBox="1"/>
          <p:nvPr/>
        </p:nvSpPr>
        <p:spPr>
          <a:xfrm>
            <a:off x="4106624" y="60766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9" name="Textfeld 226">
            <a:extLst>
              <a:ext uri="{FF2B5EF4-FFF2-40B4-BE49-F238E27FC236}">
                <a16:creationId xmlns:a16="http://schemas.microsoft.com/office/drawing/2014/main" id="{C54D43AD-CFD3-4274-9DC8-8F64BDC368D6}"/>
              </a:ext>
            </a:extLst>
          </p:cNvPr>
          <p:cNvSpPr txBox="1"/>
          <p:nvPr/>
        </p:nvSpPr>
        <p:spPr>
          <a:xfrm>
            <a:off x="865658" y="609821"/>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33772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lnSpc>
                <a:spcPct val="110000"/>
              </a:lnSpc>
              <a:spcBef>
                <a:spcPts val="300"/>
              </a:spcBef>
              <a:spcAft>
                <a:spcPts val="300"/>
              </a:spcAft>
              <a:buNone/>
            </a:pPr>
            <a:r>
              <a:rPr lang="de-DE" sz="1900" b="1" dirty="0">
                <a:latin typeface="+mn-lt"/>
              </a:rPr>
              <a:t>Lösung zu Aufgabe 3: </a:t>
            </a:r>
            <a:r>
              <a:rPr lang="de-DE" sz="1900" dirty="0">
                <a:latin typeface="+mn-lt"/>
              </a:rPr>
              <a:t>Erkläre die schlechte Löslichkeit von Calciumcarbonat im Wasser.</a:t>
            </a:r>
            <a:endParaRPr lang="de-DE" sz="1900" b="1" dirty="0">
              <a:latin typeface="+mn-lt"/>
            </a:endParaRPr>
          </a:p>
          <a:p>
            <a:pPr marL="0" indent="0">
              <a:lnSpc>
                <a:spcPct val="110000"/>
              </a:lnSpc>
              <a:spcBef>
                <a:spcPts val="300"/>
              </a:spcBef>
              <a:spcAft>
                <a:spcPts val="300"/>
              </a:spcAft>
              <a:buNone/>
            </a:pPr>
            <a:r>
              <a:rPr lang="de-DE" sz="1900" i="1" dirty="0">
                <a:latin typeface="+mn-lt"/>
              </a:rPr>
              <a:t>Die Ionen eines Salzes sind fest und regelmäßig in einem Salzgitter angeordnet. Da hier positiv geladene Kationen und negativ geladene Anionen abwechselnd angeordnet sind, ziehen sich die unterschiedlich geladenen Ionen an. Diese Anziehungskräfte zwischen den Ionen müssen überwunden werden, wenn ein Salz in Wasser gelöst werden soll. Die dafür notwendige Energiemenge entspricht der Gitterenergie.</a:t>
            </a:r>
          </a:p>
          <a:p>
            <a:pPr marL="0" indent="0">
              <a:lnSpc>
                <a:spcPct val="110000"/>
              </a:lnSpc>
              <a:spcBef>
                <a:spcPts val="300"/>
              </a:spcBef>
              <a:spcAft>
                <a:spcPts val="300"/>
              </a:spcAft>
              <a:buNone/>
            </a:pPr>
            <a:r>
              <a:rPr lang="de-DE" sz="1900" i="1" dirty="0">
                <a:latin typeface="+mn-lt"/>
              </a:rPr>
              <a:t>Wassermoleküle bestehen aus einem Sauerstoffatom und zwei Wasserstoffatomen. Beide Bestandteile weisen im Wassermolekül eine partielle Ladung auf: Sauerstoff ist dabei partiell negativ geladen, die Wasserstoffatome sind dagegen partiell positiv geladen. </a:t>
            </a:r>
          </a:p>
          <a:p>
            <a:pPr marL="0" indent="0">
              <a:lnSpc>
                <a:spcPct val="110000"/>
              </a:lnSpc>
              <a:spcBef>
                <a:spcPts val="300"/>
              </a:spcBef>
              <a:spcAft>
                <a:spcPts val="300"/>
              </a:spcAft>
              <a:buNone/>
            </a:pPr>
            <a:r>
              <a:rPr lang="de-DE" sz="1900" i="1" dirty="0">
                <a:latin typeface="+mn-lt"/>
              </a:rPr>
              <a:t>Gibt mal also Salz in Wasser, ziehen die partiell positiv geladenen Wasserstoffatome die negativ geladenen Anionen des Salzes an, die partiell negativ geladenen Sauerstoffatome ziehen hingegen die positiv geladenen Kationen des Salzes an. Dabei werden nach und nach die einzelnen Ionen von Wassermolekülen umgeben (hydratisiert) und so aus dem Kristallgitter herausgelöst. </a:t>
            </a:r>
          </a:p>
          <a:p>
            <a:pPr marL="0" indent="0">
              <a:lnSpc>
                <a:spcPct val="110000"/>
              </a:lnSpc>
              <a:spcBef>
                <a:spcPts val="300"/>
              </a:spcBef>
              <a:spcAft>
                <a:spcPts val="300"/>
              </a:spcAft>
              <a:buNone/>
            </a:pPr>
            <a:r>
              <a:rPr lang="de-DE" sz="1900" i="1" dirty="0">
                <a:latin typeface="+mn-lt"/>
              </a:rPr>
              <a:t>Im Calciumcarbonat ist dies hingegen bei Raumtemperatur nicht möglich, weil die Anziehungskräfte zwischen den Ionen im Salzkristall stärker sind als die Anziehungskräfte zwischen den Ionen und den Wassermolekülen. Es kann also nicht genügend Gitterenergie aufgebracht werden, um die </a:t>
            </a:r>
            <a:r>
              <a:rPr lang="de-DE" sz="1900" i="1" dirty="0" err="1">
                <a:latin typeface="+mn-lt"/>
              </a:rPr>
              <a:t>Calciumionen</a:t>
            </a:r>
            <a:r>
              <a:rPr lang="de-DE" sz="1900" i="1" dirty="0">
                <a:latin typeface="+mn-lt"/>
              </a:rPr>
              <a:t> und </a:t>
            </a:r>
            <a:r>
              <a:rPr lang="de-DE" sz="1900" i="1" dirty="0" err="1">
                <a:latin typeface="+mn-lt"/>
              </a:rPr>
              <a:t>Carbonationen</a:t>
            </a:r>
            <a:r>
              <a:rPr lang="de-DE" sz="1900" i="1" dirty="0">
                <a:latin typeface="+mn-lt"/>
              </a:rPr>
              <a:t> zu hydratisieren und damit zu lösen. Deshalb ist Calciumcarbonat nur schlecht in Wasser löslich, obwohl es sich bei diesem Stoff um ein Salz handelt.</a:t>
            </a:r>
          </a:p>
          <a:p>
            <a:pPr marL="0" indent="0">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353800" y="5434481"/>
            <a:ext cx="493819" cy="554784"/>
          </a:xfrm>
          <a:prstGeom prst="rect">
            <a:avLst/>
          </a:prstGeom>
        </p:spPr>
      </p:pic>
      <p:sp>
        <p:nvSpPr>
          <p:cNvPr id="12" name="Textfeld 232"/>
          <p:cNvSpPr txBox="1"/>
          <p:nvPr/>
        </p:nvSpPr>
        <p:spPr>
          <a:xfrm>
            <a:off x="418894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317294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2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47006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1016000" y="1456359"/>
            <a:ext cx="6858028" cy="400110"/>
          </a:xfrm>
          <a:prstGeom prst="rect">
            <a:avLst/>
          </a:prstGeom>
          <a:noFill/>
        </p:spPr>
        <p:txBody>
          <a:bodyPr wrap="square" rtlCol="0">
            <a:spAutoFit/>
          </a:bodyPr>
          <a:lstStyle/>
          <a:p>
            <a:r>
              <a:rPr lang="de-DE" sz="2000" b="1" dirty="0"/>
              <a:t>Lösung zu Aufgabe 1: </a:t>
            </a:r>
            <a:r>
              <a:rPr lang="de-DE" sz="2000" dirty="0"/>
              <a:t>Benenne die Salze in den Vorratsflaschen.</a:t>
            </a:r>
            <a:endParaRPr lang="de-DE" sz="2000" b="1" dirty="0"/>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8" name="Tabelle 7"/>
          <p:cNvGraphicFramePr>
            <a:graphicFrameLocks noGrp="1"/>
          </p:cNvGraphicFramePr>
          <p:nvPr>
            <p:extLst>
              <p:ext uri="{D42A27DB-BD31-4B8C-83A1-F6EECF244321}">
                <p14:modId xmlns:p14="http://schemas.microsoft.com/office/powerpoint/2010/main" val="2271580774"/>
              </p:ext>
            </p:extLst>
          </p:nvPr>
        </p:nvGraphicFramePr>
        <p:xfrm>
          <a:off x="2928135" y="2071619"/>
          <a:ext cx="6034354" cy="3560248"/>
        </p:xfrm>
        <a:graphic>
          <a:graphicData uri="http://schemas.openxmlformats.org/drawingml/2006/table">
            <a:tbl>
              <a:tblPr firstRow="1" firstCol="1" bandRow="1">
                <a:tableStyleId>{5940675A-B579-460E-94D1-54222C63F5DA}</a:tableStyleId>
              </a:tblPr>
              <a:tblGrid>
                <a:gridCol w="1936163">
                  <a:extLst>
                    <a:ext uri="{9D8B030D-6E8A-4147-A177-3AD203B41FA5}">
                      <a16:colId xmlns:a16="http://schemas.microsoft.com/office/drawing/2014/main" val="20000"/>
                    </a:ext>
                  </a:extLst>
                </a:gridCol>
                <a:gridCol w="4098191">
                  <a:extLst>
                    <a:ext uri="{9D8B030D-6E8A-4147-A177-3AD203B41FA5}">
                      <a16:colId xmlns:a16="http://schemas.microsoft.com/office/drawing/2014/main" val="20001"/>
                    </a:ext>
                  </a:extLst>
                </a:gridCol>
              </a:tblGrid>
              <a:tr h="551588">
                <a:tc>
                  <a:txBody>
                    <a:bodyPr/>
                    <a:lstStyle/>
                    <a:p>
                      <a:pPr algn="just" fontAlgn="base">
                        <a:spcBef>
                          <a:spcPts val="285"/>
                        </a:spcBef>
                        <a:spcAft>
                          <a:spcPts val="285"/>
                        </a:spcAft>
                      </a:pPr>
                      <a:r>
                        <a:rPr lang="de-DE" sz="1800" b="1" dirty="0">
                          <a:effectLst/>
                        </a:rPr>
                        <a:t>Flaschennummer</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just" fontAlgn="base">
                        <a:spcBef>
                          <a:spcPts val="285"/>
                        </a:spcBef>
                        <a:spcAft>
                          <a:spcPts val="285"/>
                        </a:spcAft>
                      </a:pPr>
                      <a:r>
                        <a:rPr lang="de-DE" sz="1800" b="1" dirty="0">
                          <a:effectLst/>
                        </a:rPr>
                        <a:t>Name des Salzes (Ionenverbindung)</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300866">
                <a:tc>
                  <a:txBody>
                    <a:bodyPr/>
                    <a:lstStyle/>
                    <a:p>
                      <a:pPr algn="ctr" fontAlgn="base">
                        <a:spcBef>
                          <a:spcPts val="285"/>
                        </a:spcBef>
                        <a:spcAft>
                          <a:spcPts val="285"/>
                        </a:spcAft>
                      </a:pPr>
                      <a:r>
                        <a:rPr lang="de-DE" sz="1800" i="1" dirty="0">
                          <a:effectLst/>
                        </a:rPr>
                        <a:t>1</a:t>
                      </a:r>
                      <a:endParaRPr lang="de-DE" sz="1800" i="1" dirty="0">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Natriumchlorid</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300866">
                <a:tc>
                  <a:txBody>
                    <a:bodyPr/>
                    <a:lstStyle/>
                    <a:p>
                      <a:pPr algn="ctr" fontAlgn="base">
                        <a:spcBef>
                          <a:spcPts val="285"/>
                        </a:spcBef>
                        <a:spcAft>
                          <a:spcPts val="285"/>
                        </a:spcAft>
                      </a:pPr>
                      <a:r>
                        <a:rPr lang="de-DE" sz="1800" i="1" dirty="0">
                          <a:effectLst/>
                        </a:rPr>
                        <a:t>2</a:t>
                      </a:r>
                      <a:endParaRPr lang="de-DE" sz="1800" i="1" dirty="0">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Kaliumfluorid</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300866">
                <a:tc>
                  <a:txBody>
                    <a:bodyPr/>
                    <a:lstStyle/>
                    <a:p>
                      <a:pPr algn="ctr" fontAlgn="base">
                        <a:spcBef>
                          <a:spcPts val="285"/>
                        </a:spcBef>
                        <a:spcAft>
                          <a:spcPts val="285"/>
                        </a:spcAft>
                      </a:pPr>
                      <a:r>
                        <a:rPr lang="de-DE" sz="1800" i="1">
                          <a:effectLst/>
                        </a:rPr>
                        <a:t>3</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Ammoniumnitrat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300866">
                <a:tc>
                  <a:txBody>
                    <a:bodyPr/>
                    <a:lstStyle/>
                    <a:p>
                      <a:pPr algn="ctr" fontAlgn="base">
                        <a:spcBef>
                          <a:spcPts val="285"/>
                        </a:spcBef>
                        <a:spcAft>
                          <a:spcPts val="285"/>
                        </a:spcAft>
                      </a:pPr>
                      <a:r>
                        <a:rPr lang="de-DE" sz="1800" i="1">
                          <a:effectLst/>
                        </a:rPr>
                        <a:t>4</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Eisensulfat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300866">
                <a:tc>
                  <a:txBody>
                    <a:bodyPr/>
                    <a:lstStyle/>
                    <a:p>
                      <a:pPr algn="ctr" fontAlgn="base">
                        <a:spcBef>
                          <a:spcPts val="285"/>
                        </a:spcBef>
                        <a:spcAft>
                          <a:spcPts val="285"/>
                        </a:spcAft>
                      </a:pPr>
                      <a:r>
                        <a:rPr lang="de-DE" sz="1800" i="1">
                          <a:effectLst/>
                        </a:rPr>
                        <a:t>5</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Calciumcarbonat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00866">
                <a:tc>
                  <a:txBody>
                    <a:bodyPr/>
                    <a:lstStyle/>
                    <a:p>
                      <a:pPr algn="ctr" fontAlgn="base">
                        <a:spcBef>
                          <a:spcPts val="285"/>
                        </a:spcBef>
                        <a:spcAft>
                          <a:spcPts val="285"/>
                        </a:spcAft>
                      </a:pPr>
                      <a:r>
                        <a:rPr lang="de-DE" sz="1800" i="1">
                          <a:effectLst/>
                        </a:rPr>
                        <a:t>6</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Kaliumphosphat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300866">
                <a:tc>
                  <a:txBody>
                    <a:bodyPr/>
                    <a:lstStyle/>
                    <a:p>
                      <a:pPr algn="ctr" fontAlgn="base">
                        <a:spcBef>
                          <a:spcPts val="285"/>
                        </a:spcBef>
                        <a:spcAft>
                          <a:spcPts val="285"/>
                        </a:spcAft>
                      </a:pPr>
                      <a:r>
                        <a:rPr lang="de-DE" sz="1800" i="1">
                          <a:effectLst/>
                        </a:rPr>
                        <a:t>7</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Eisenphosphat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r h="300866">
                <a:tc>
                  <a:txBody>
                    <a:bodyPr/>
                    <a:lstStyle/>
                    <a:p>
                      <a:pPr algn="ctr" fontAlgn="base">
                        <a:spcBef>
                          <a:spcPts val="285"/>
                        </a:spcBef>
                        <a:spcAft>
                          <a:spcPts val="285"/>
                        </a:spcAft>
                      </a:pPr>
                      <a:r>
                        <a:rPr lang="de-DE" sz="1800" i="1">
                          <a:effectLst/>
                        </a:rPr>
                        <a:t>8</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Silbernitrat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8"/>
                  </a:ext>
                </a:extLst>
              </a:tr>
              <a:tr h="300866">
                <a:tc>
                  <a:txBody>
                    <a:bodyPr/>
                    <a:lstStyle/>
                    <a:p>
                      <a:pPr algn="ctr" fontAlgn="base">
                        <a:spcBef>
                          <a:spcPts val="285"/>
                        </a:spcBef>
                        <a:spcAft>
                          <a:spcPts val="285"/>
                        </a:spcAft>
                      </a:pPr>
                      <a:r>
                        <a:rPr lang="de-DE" sz="1800" i="1">
                          <a:effectLst/>
                        </a:rPr>
                        <a:t>9</a:t>
                      </a:r>
                      <a:endParaRPr lang="de-DE" sz="1800" i="1">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Ammoniumsulfat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9"/>
                  </a:ext>
                </a:extLst>
              </a:tr>
              <a:tr h="300866">
                <a:tc>
                  <a:txBody>
                    <a:bodyPr/>
                    <a:lstStyle/>
                    <a:p>
                      <a:pPr algn="ctr" fontAlgn="base">
                        <a:spcBef>
                          <a:spcPts val="285"/>
                        </a:spcBef>
                        <a:spcAft>
                          <a:spcPts val="285"/>
                        </a:spcAft>
                      </a:pPr>
                      <a:r>
                        <a:rPr lang="de-DE" sz="1800" i="1" dirty="0">
                          <a:effectLst/>
                        </a:rPr>
                        <a:t>10</a:t>
                      </a:r>
                      <a:endParaRPr lang="de-DE" sz="1800" i="1" dirty="0">
                        <a:effectLst/>
                        <a:latin typeface="+mn-lt"/>
                        <a:ea typeface="Calibri" charset="0"/>
                        <a:cs typeface="Times New Roman" charset="0"/>
                      </a:endParaRPr>
                    </a:p>
                  </a:txBody>
                  <a:tcPr marL="68580" marR="68580" marT="0" marB="0" anchor="ctr"/>
                </a:tc>
                <a:tc>
                  <a:txBody>
                    <a:bodyPr/>
                    <a:lstStyle/>
                    <a:p>
                      <a:pPr algn="just" fontAlgn="base">
                        <a:spcBef>
                          <a:spcPts val="285"/>
                        </a:spcBef>
                        <a:spcAft>
                          <a:spcPts val="285"/>
                        </a:spcAft>
                      </a:pPr>
                      <a:r>
                        <a:rPr lang="de-DE" sz="1800" i="1" dirty="0">
                          <a:solidFill>
                            <a:srgbClr val="000000"/>
                          </a:solidFill>
                          <a:effectLst/>
                        </a:rPr>
                        <a:t>Kaliumnitrat</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612572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239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916408" y="1456359"/>
            <a:ext cx="9746426" cy="707886"/>
          </a:xfrm>
          <a:prstGeom prst="rect">
            <a:avLst/>
          </a:prstGeom>
          <a:noFill/>
        </p:spPr>
        <p:txBody>
          <a:bodyPr wrap="square" rtlCol="0">
            <a:spAutoFit/>
          </a:bodyPr>
          <a:lstStyle/>
          <a:p>
            <a:r>
              <a:rPr lang="de-DE" sz="2000" b="1" dirty="0"/>
              <a:t>Lösung zu Aufgabe 2: </a:t>
            </a:r>
            <a:r>
              <a:rPr lang="de-DE" sz="2000" dirty="0"/>
              <a:t>Formuliere in eigenen Worten eine Faustregel zur Benennung von Salzen. </a:t>
            </a:r>
            <a:endParaRPr lang="de-DE" sz="2000" b="1" dirty="0"/>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2" name="Rechteck 1"/>
          <p:cNvSpPr/>
          <p:nvPr/>
        </p:nvSpPr>
        <p:spPr>
          <a:xfrm>
            <a:off x="1280160" y="2051461"/>
            <a:ext cx="9316122" cy="2820131"/>
          </a:xfrm>
          <a:prstGeom prst="rect">
            <a:avLst/>
          </a:prstGeom>
        </p:spPr>
        <p:txBody>
          <a:bodyPr wrap="square">
            <a:spAutoFit/>
          </a:bodyPr>
          <a:lstStyle/>
          <a:p>
            <a:pPr>
              <a:lnSpc>
                <a:spcPct val="107000"/>
              </a:lnSpc>
              <a:spcBef>
                <a:spcPts val="600"/>
              </a:spcBef>
              <a:spcAft>
                <a:spcPts val="600"/>
              </a:spcAft>
            </a:pPr>
            <a:r>
              <a:rPr lang="de-DE" i="1" dirty="0">
                <a:ea typeface="Calibri" charset="0"/>
                <a:cs typeface="Times New Roman" charset="0"/>
              </a:rPr>
              <a:t>Exemplarische Schülerantworten:</a:t>
            </a:r>
            <a:endParaRPr lang="de-DE" dirty="0">
              <a:ea typeface="Calibri" charset="0"/>
              <a:cs typeface="Times New Roman" charset="0"/>
            </a:endParaRPr>
          </a:p>
          <a:p>
            <a:pPr marL="342900" lvl="0" indent="-342900" algn="just" fontAlgn="base">
              <a:spcBef>
                <a:spcPts val="600"/>
              </a:spcBef>
              <a:spcAft>
                <a:spcPts val="600"/>
              </a:spcAft>
              <a:buFont typeface="Symbol" charset="2"/>
              <a:buChar char=""/>
              <a:tabLst>
                <a:tab pos="457200" algn="l"/>
              </a:tabLst>
            </a:pPr>
            <a:r>
              <a:rPr lang="de-DE" i="1" dirty="0">
                <a:solidFill>
                  <a:srgbClr val="000000"/>
                </a:solidFill>
                <a:ea typeface="Calibri" charset="0"/>
                <a:cs typeface="Calibri" charset="0"/>
              </a:rPr>
              <a:t>Der </a:t>
            </a:r>
            <a:r>
              <a:rPr lang="de-DE" i="1" dirty="0" smtClean="0">
                <a:solidFill>
                  <a:srgbClr val="000000"/>
                </a:solidFill>
                <a:ea typeface="Calibri" charset="0"/>
                <a:cs typeface="Calibri" charset="0"/>
              </a:rPr>
              <a:t>Name </a:t>
            </a:r>
            <a:r>
              <a:rPr lang="de-DE" i="1" dirty="0">
                <a:solidFill>
                  <a:srgbClr val="000000"/>
                </a:solidFill>
                <a:ea typeface="Calibri" charset="0"/>
                <a:cs typeface="Calibri" charset="0"/>
              </a:rPr>
              <a:t>des Salzes setzt sich aus dem </a:t>
            </a:r>
            <a:r>
              <a:rPr lang="de-DE" i="1" dirty="0" smtClean="0">
                <a:solidFill>
                  <a:srgbClr val="000000"/>
                </a:solidFill>
                <a:ea typeface="Calibri" charset="0"/>
                <a:cs typeface="Calibri" charset="0"/>
              </a:rPr>
              <a:t>Elementnamen </a:t>
            </a:r>
            <a:r>
              <a:rPr lang="de-DE" i="1" dirty="0">
                <a:solidFill>
                  <a:srgbClr val="000000"/>
                </a:solidFill>
                <a:ea typeface="Calibri" charset="0"/>
                <a:cs typeface="Calibri" charset="0"/>
              </a:rPr>
              <a:t>des Kations und dem Namen des Anions zusammen. Dabei steht der </a:t>
            </a:r>
            <a:r>
              <a:rPr lang="de-DE" i="1" dirty="0" smtClean="0">
                <a:solidFill>
                  <a:srgbClr val="000000"/>
                </a:solidFill>
                <a:ea typeface="Calibri" charset="0"/>
                <a:cs typeface="Calibri" charset="0"/>
              </a:rPr>
              <a:t>Elementname </a:t>
            </a:r>
            <a:r>
              <a:rPr lang="de-DE" i="1" dirty="0">
                <a:solidFill>
                  <a:srgbClr val="000000"/>
                </a:solidFill>
                <a:ea typeface="Calibri" charset="0"/>
                <a:cs typeface="Calibri" charset="0"/>
              </a:rPr>
              <a:t>des Kations vereinbarungsgemäß vorn. </a:t>
            </a:r>
            <a:endParaRPr lang="de-DE" dirty="0">
              <a:solidFill>
                <a:srgbClr val="000000"/>
              </a:solidFill>
              <a:ea typeface="Calibri" charset="0"/>
              <a:cs typeface="OpenSymbol" charset="0"/>
            </a:endParaRPr>
          </a:p>
          <a:p>
            <a:pPr marL="342900" lvl="0" indent="-342900" algn="just" fontAlgn="base">
              <a:spcBef>
                <a:spcPts val="600"/>
              </a:spcBef>
              <a:spcAft>
                <a:spcPts val="600"/>
              </a:spcAft>
              <a:buFont typeface="Symbol" charset="2"/>
              <a:buChar char=""/>
              <a:tabLst>
                <a:tab pos="457200" algn="l"/>
              </a:tabLst>
            </a:pPr>
            <a:r>
              <a:rPr lang="de-DE" i="1" dirty="0">
                <a:solidFill>
                  <a:srgbClr val="000000"/>
                </a:solidFill>
                <a:ea typeface="Calibri" charset="0"/>
                <a:cs typeface="Calibri" charset="0"/>
              </a:rPr>
              <a:t>Die Endsilben -</a:t>
            </a:r>
            <a:r>
              <a:rPr lang="de-DE" b="1" i="1" dirty="0" err="1">
                <a:solidFill>
                  <a:srgbClr val="000000"/>
                </a:solidFill>
                <a:ea typeface="Calibri" charset="0"/>
                <a:cs typeface="Calibri" charset="0"/>
              </a:rPr>
              <a:t>id</a:t>
            </a:r>
            <a:r>
              <a:rPr lang="de-DE" i="1" dirty="0">
                <a:solidFill>
                  <a:srgbClr val="000000"/>
                </a:solidFill>
                <a:ea typeface="Calibri" charset="0"/>
                <a:cs typeface="Calibri" charset="0"/>
              </a:rPr>
              <a:t>, -</a:t>
            </a:r>
            <a:r>
              <a:rPr lang="de-DE" b="1" i="1" dirty="0" err="1">
                <a:solidFill>
                  <a:srgbClr val="000000"/>
                </a:solidFill>
                <a:ea typeface="Calibri" charset="0"/>
                <a:cs typeface="Calibri" charset="0"/>
              </a:rPr>
              <a:t>it</a:t>
            </a:r>
            <a:r>
              <a:rPr lang="de-DE" i="1" dirty="0">
                <a:solidFill>
                  <a:srgbClr val="000000"/>
                </a:solidFill>
                <a:ea typeface="Calibri" charset="0"/>
                <a:cs typeface="Calibri" charset="0"/>
              </a:rPr>
              <a:t> oder -</a:t>
            </a:r>
            <a:r>
              <a:rPr lang="de-DE" b="1" i="1" dirty="0">
                <a:solidFill>
                  <a:srgbClr val="000000"/>
                </a:solidFill>
                <a:ea typeface="Calibri" charset="0"/>
                <a:cs typeface="Calibri" charset="0"/>
              </a:rPr>
              <a:t>at</a:t>
            </a:r>
            <a:r>
              <a:rPr lang="de-DE" i="1" dirty="0">
                <a:solidFill>
                  <a:srgbClr val="000000"/>
                </a:solidFill>
                <a:ea typeface="Calibri" charset="0"/>
                <a:cs typeface="Calibri" charset="0"/>
              </a:rPr>
              <a:t> geben an, wie die Ionen in dem Salz aufgebaut sind: </a:t>
            </a:r>
            <a:endParaRPr lang="de-DE" dirty="0">
              <a:solidFill>
                <a:srgbClr val="000000"/>
              </a:solidFill>
              <a:ea typeface="Calibri" charset="0"/>
              <a:cs typeface="OpenSymbol" charset="0"/>
            </a:endParaRPr>
          </a:p>
          <a:p>
            <a:pPr marL="1143000" lvl="2" indent="-228600" algn="just" fontAlgn="base">
              <a:spcBef>
                <a:spcPts val="600"/>
              </a:spcBef>
              <a:spcAft>
                <a:spcPts val="600"/>
              </a:spcAft>
              <a:buFont typeface="Wingdings" charset="2"/>
              <a:buChar char=""/>
              <a:tabLst>
                <a:tab pos="914400" algn="l"/>
              </a:tabLst>
            </a:pPr>
            <a:r>
              <a:rPr lang="de-DE" i="1" dirty="0">
                <a:solidFill>
                  <a:srgbClr val="000000"/>
                </a:solidFill>
                <a:ea typeface="Calibri" charset="0"/>
                <a:cs typeface="Calibri" charset="0"/>
              </a:rPr>
              <a:t>Auf -</a:t>
            </a:r>
            <a:r>
              <a:rPr lang="de-DE" b="1" i="1" dirty="0" err="1">
                <a:solidFill>
                  <a:srgbClr val="000000"/>
                </a:solidFill>
                <a:ea typeface="Calibri" charset="0"/>
                <a:cs typeface="Calibri" charset="0"/>
              </a:rPr>
              <a:t>id</a:t>
            </a:r>
            <a:r>
              <a:rPr lang="de-DE" i="1" dirty="0">
                <a:solidFill>
                  <a:srgbClr val="000000"/>
                </a:solidFill>
                <a:ea typeface="Calibri" charset="0"/>
                <a:cs typeface="Calibri" charset="0"/>
              </a:rPr>
              <a:t> enden einatomige Anionen, </a:t>
            </a:r>
            <a:endParaRPr lang="de-DE" dirty="0">
              <a:ea typeface="Calibri" charset="0"/>
              <a:cs typeface="OpenSymbol" charset="0"/>
            </a:endParaRPr>
          </a:p>
          <a:p>
            <a:pPr marL="1143000" lvl="2" indent="-228600" algn="just" fontAlgn="base">
              <a:spcBef>
                <a:spcPts val="600"/>
              </a:spcBef>
              <a:spcAft>
                <a:spcPts val="600"/>
              </a:spcAft>
              <a:buFont typeface="Wingdings" charset="2"/>
              <a:buChar char=""/>
              <a:tabLst>
                <a:tab pos="914400" algn="l"/>
              </a:tabLst>
            </a:pPr>
            <a:r>
              <a:rPr lang="de-DE" i="1" dirty="0">
                <a:solidFill>
                  <a:srgbClr val="000000"/>
                </a:solidFill>
                <a:ea typeface="Calibri" charset="0"/>
                <a:cs typeface="Calibri" charset="0"/>
              </a:rPr>
              <a:t>auf -</a:t>
            </a:r>
            <a:r>
              <a:rPr lang="de-DE" b="1" i="1" dirty="0">
                <a:solidFill>
                  <a:srgbClr val="000000"/>
                </a:solidFill>
                <a:ea typeface="Calibri" charset="0"/>
                <a:cs typeface="Calibri" charset="0"/>
              </a:rPr>
              <a:t>at</a:t>
            </a:r>
            <a:r>
              <a:rPr lang="de-DE" i="1" dirty="0">
                <a:solidFill>
                  <a:srgbClr val="000000"/>
                </a:solidFill>
                <a:ea typeface="Calibri" charset="0"/>
                <a:cs typeface="Calibri" charset="0"/>
              </a:rPr>
              <a:t> enden Anionen, die drei oder vier Sauerstoffatome enthalten,</a:t>
            </a:r>
            <a:endParaRPr lang="de-DE" dirty="0">
              <a:ea typeface="Calibri" charset="0"/>
              <a:cs typeface="OpenSymbol" charset="0"/>
            </a:endParaRPr>
          </a:p>
          <a:p>
            <a:pPr marL="1143000" lvl="2" indent="-228600" algn="just" fontAlgn="base">
              <a:spcBef>
                <a:spcPts val="600"/>
              </a:spcBef>
              <a:spcAft>
                <a:spcPts val="600"/>
              </a:spcAft>
              <a:buFont typeface="Wingdings" charset="2"/>
              <a:buChar char=""/>
              <a:tabLst>
                <a:tab pos="914400" algn="l"/>
              </a:tabLst>
            </a:pPr>
            <a:r>
              <a:rPr lang="de-DE" i="1" dirty="0">
                <a:solidFill>
                  <a:srgbClr val="000000"/>
                </a:solidFill>
                <a:ea typeface="Calibri" charset="0"/>
                <a:cs typeface="Calibri" charset="0"/>
              </a:rPr>
              <a:t>auf -</a:t>
            </a:r>
            <a:r>
              <a:rPr lang="de-DE" b="1" i="1" dirty="0" err="1">
                <a:solidFill>
                  <a:srgbClr val="000000"/>
                </a:solidFill>
                <a:ea typeface="Calibri" charset="0"/>
                <a:cs typeface="Calibri" charset="0"/>
              </a:rPr>
              <a:t>it</a:t>
            </a:r>
            <a:r>
              <a:rPr lang="de-DE" i="1" dirty="0">
                <a:solidFill>
                  <a:srgbClr val="000000"/>
                </a:solidFill>
                <a:ea typeface="Calibri" charset="0"/>
                <a:cs typeface="Calibri" charset="0"/>
              </a:rPr>
              <a:t> enden Anionen, die zwei oder drei Sauerstoffatome enthalten.</a:t>
            </a:r>
            <a:endParaRPr lang="de-DE" dirty="0">
              <a:effectLst/>
              <a:ea typeface="Calibri" charset="0"/>
              <a:cs typeface="OpenSymbol" charset="0"/>
            </a:endParaRPr>
          </a:p>
        </p:txBody>
      </p:sp>
    </p:spTree>
    <p:extLst>
      <p:ext uri="{BB962C8B-B14F-4D97-AF65-F5344CB8AC3E}">
        <p14:creationId xmlns:p14="http://schemas.microsoft.com/office/powerpoint/2010/main" val="87696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57161" y="1649700"/>
            <a:ext cx="10093808" cy="2566165"/>
          </a:xfrm>
        </p:spPr>
        <p:txBody>
          <a:bodyPr>
            <a:normAutofit/>
          </a:bodyPr>
          <a:lstStyle/>
          <a:p>
            <a:pPr marL="0" lvl="0" indent="0">
              <a:lnSpc>
                <a:spcPct val="125000"/>
              </a:lnSpc>
              <a:spcBef>
                <a:spcPts val="600"/>
              </a:spcBef>
              <a:spcAft>
                <a:spcPts val="600"/>
              </a:spcAft>
              <a:buNone/>
            </a:pPr>
            <a:r>
              <a:rPr lang="de-DE" sz="1800" b="1" dirty="0">
                <a:latin typeface="+mn-lt"/>
              </a:rPr>
              <a:t>Aufgabe 2:</a:t>
            </a:r>
          </a:p>
          <a:p>
            <a:pPr marL="0" lvl="0" indent="0">
              <a:lnSpc>
                <a:spcPct val="125000"/>
              </a:lnSpc>
              <a:spcBef>
                <a:spcPts val="600"/>
              </a:spcBef>
              <a:spcAft>
                <a:spcPts val="600"/>
              </a:spcAft>
              <a:buNone/>
            </a:pPr>
            <a:r>
              <a:rPr lang="de-DE" sz="1800" dirty="0">
                <a:latin typeface="+mn-lt"/>
              </a:rPr>
              <a:t>b) Erkläre den Zusammenhang zwischen den Hauptgruppen und der Ionenladung. </a:t>
            </a:r>
          </a:p>
          <a:p>
            <a:pPr marL="0" indent="0">
              <a:lnSpc>
                <a:spcPct val="125000"/>
              </a:lnSpc>
              <a:spcBef>
                <a:spcPts val="600"/>
              </a:spcBef>
              <a:spcAft>
                <a:spcPts val="600"/>
              </a:spcAft>
              <a:buNone/>
            </a:pPr>
            <a:r>
              <a:rPr lang="de-DE" sz="180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de-DE" dirty="0"/>
          </a:p>
          <a:p>
            <a:pPr marL="0" indent="0">
              <a:buNone/>
            </a:pPr>
            <a:endParaRPr lang="de-DE" dirty="0"/>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219165808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240</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20097"/>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2" name="Textfeld 11">
            <a:extLst>
              <a:ext uri="{FF2B5EF4-FFF2-40B4-BE49-F238E27FC236}">
                <a16:creationId xmlns:a16="http://schemas.microsoft.com/office/drawing/2014/main" id="{C951046B-2F46-4E4B-9788-D97B9FE964F8}"/>
              </a:ext>
            </a:extLst>
          </p:cNvPr>
          <p:cNvSpPr txBox="1"/>
          <p:nvPr/>
        </p:nvSpPr>
        <p:spPr>
          <a:xfrm>
            <a:off x="916407" y="1456359"/>
            <a:ext cx="9242731" cy="369332"/>
          </a:xfrm>
          <a:prstGeom prst="rect">
            <a:avLst/>
          </a:prstGeom>
          <a:noFill/>
        </p:spPr>
        <p:txBody>
          <a:bodyPr wrap="square" rtlCol="0">
            <a:spAutoFit/>
          </a:bodyPr>
          <a:lstStyle/>
          <a:p>
            <a:r>
              <a:rPr lang="de-DE" b="1" dirty="0"/>
              <a:t>Lösung zur Aufgabe:</a:t>
            </a:r>
            <a:r>
              <a:rPr lang="de-DE" dirty="0"/>
              <a:t> Ermittle die Verhältnisformeln der Ionenverbindungen.</a:t>
            </a:r>
            <a:r>
              <a:rPr lang="de-DE" b="1" dirty="0"/>
              <a:t> </a:t>
            </a:r>
          </a:p>
        </p:txBody>
      </p:sp>
      <p:sp>
        <p:nvSpPr>
          <p:cNvPr id="13"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graphicFrame>
        <p:nvGraphicFramePr>
          <p:cNvPr id="8" name="Tabelle 7"/>
          <p:cNvGraphicFramePr>
            <a:graphicFrameLocks noGrp="1"/>
          </p:cNvGraphicFramePr>
          <p:nvPr>
            <p:extLst>
              <p:ext uri="{D42A27DB-BD31-4B8C-83A1-F6EECF244321}">
                <p14:modId xmlns:p14="http://schemas.microsoft.com/office/powerpoint/2010/main" val="732497963"/>
              </p:ext>
            </p:extLst>
          </p:nvPr>
        </p:nvGraphicFramePr>
        <p:xfrm>
          <a:off x="1759352" y="2009233"/>
          <a:ext cx="7893933" cy="3568473"/>
        </p:xfrm>
        <a:graphic>
          <a:graphicData uri="http://schemas.openxmlformats.org/drawingml/2006/table">
            <a:tbl>
              <a:tblPr firstRow="1" firstCol="1" bandRow="1">
                <a:tableStyleId>{5940675A-B579-460E-94D1-54222C63F5DA}</a:tableStyleId>
              </a:tblPr>
              <a:tblGrid>
                <a:gridCol w="880178">
                  <a:extLst>
                    <a:ext uri="{9D8B030D-6E8A-4147-A177-3AD203B41FA5}">
                      <a16:colId xmlns:a16="http://schemas.microsoft.com/office/drawing/2014/main" val="20000"/>
                    </a:ext>
                  </a:extLst>
                </a:gridCol>
                <a:gridCol w="998630">
                  <a:extLst>
                    <a:ext uri="{9D8B030D-6E8A-4147-A177-3AD203B41FA5}">
                      <a16:colId xmlns:a16="http://schemas.microsoft.com/office/drawing/2014/main" val="20001"/>
                    </a:ext>
                  </a:extLst>
                </a:gridCol>
                <a:gridCol w="1795805">
                  <a:extLst>
                    <a:ext uri="{9D8B030D-6E8A-4147-A177-3AD203B41FA5}">
                      <a16:colId xmlns:a16="http://schemas.microsoft.com/office/drawing/2014/main" val="20002"/>
                    </a:ext>
                  </a:extLst>
                </a:gridCol>
                <a:gridCol w="2025073">
                  <a:extLst>
                    <a:ext uri="{9D8B030D-6E8A-4147-A177-3AD203B41FA5}">
                      <a16:colId xmlns:a16="http://schemas.microsoft.com/office/drawing/2014/main" val="20003"/>
                    </a:ext>
                  </a:extLst>
                </a:gridCol>
                <a:gridCol w="2194247">
                  <a:extLst>
                    <a:ext uri="{9D8B030D-6E8A-4147-A177-3AD203B41FA5}">
                      <a16:colId xmlns:a16="http://schemas.microsoft.com/office/drawing/2014/main" val="20004"/>
                    </a:ext>
                  </a:extLst>
                </a:gridCol>
              </a:tblGrid>
              <a:tr h="698788">
                <a:tc>
                  <a:txBody>
                    <a:bodyPr/>
                    <a:lstStyle/>
                    <a:p>
                      <a:pPr algn="ctr">
                        <a:spcAft>
                          <a:spcPts val="0"/>
                        </a:spcAft>
                      </a:pPr>
                      <a:r>
                        <a:rPr lang="de-DE" sz="1800" b="1" dirty="0">
                          <a:effectLst/>
                        </a:rPr>
                        <a:t>Kation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Anion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Anzahlverhältnis</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a:effectLst/>
                        </a:rPr>
                        <a:t>Verhältnisformel</a:t>
                      </a:r>
                      <a:endParaRPr lang="de-DE" sz="180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Namen</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409955">
                <a:tc>
                  <a:txBody>
                    <a:bodyPr/>
                    <a:lstStyle/>
                    <a:p>
                      <a:pPr algn="ctr">
                        <a:spcBef>
                          <a:spcPts val="285"/>
                        </a:spcBef>
                        <a:spcAft>
                          <a:spcPts val="285"/>
                        </a:spcAft>
                      </a:pPr>
                      <a:r>
                        <a:rPr lang="de-DE" sz="1800">
                          <a:effectLst/>
                        </a:rPr>
                        <a:t>Na</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F</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dirty="0">
                          <a:solidFill>
                            <a:srgbClr val="000000"/>
                          </a:solidFill>
                          <a:effectLst/>
                        </a:rPr>
                        <a:t>1:1</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NaF</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Natriumfluorid</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409955">
                <a:tc>
                  <a:txBody>
                    <a:bodyPr/>
                    <a:lstStyle/>
                    <a:p>
                      <a:pPr algn="ctr">
                        <a:spcBef>
                          <a:spcPts val="285"/>
                        </a:spcBef>
                        <a:spcAft>
                          <a:spcPts val="285"/>
                        </a:spcAft>
                      </a:pPr>
                      <a:r>
                        <a:rPr lang="de-DE" sz="1800">
                          <a:effectLst/>
                        </a:rPr>
                        <a:t>Fe</a:t>
                      </a:r>
                      <a:r>
                        <a:rPr lang="de-DE" sz="1800" baseline="30000">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Br </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dirty="0">
                          <a:solidFill>
                            <a:srgbClr val="000000"/>
                          </a:solidFill>
                          <a:effectLst/>
                        </a:rPr>
                        <a:t>1:3</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FeBr</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Eisen(III)-bromid</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409955">
                <a:tc>
                  <a:txBody>
                    <a:bodyPr/>
                    <a:lstStyle/>
                    <a:p>
                      <a:pPr algn="ctr">
                        <a:spcBef>
                          <a:spcPts val="285"/>
                        </a:spcBef>
                        <a:spcAft>
                          <a:spcPts val="285"/>
                        </a:spcAft>
                      </a:pPr>
                      <a:r>
                        <a:rPr lang="de-DE" sz="1800">
                          <a:effectLst/>
                        </a:rPr>
                        <a:t>Cu</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O</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2:1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Cu</a:t>
                      </a:r>
                      <a:r>
                        <a:rPr lang="de-DE" sz="1800" baseline="-25000" dirty="0">
                          <a:solidFill>
                            <a:srgbClr val="000000"/>
                          </a:solidFill>
                          <a:effectLst/>
                        </a:rPr>
                        <a:t>2</a:t>
                      </a:r>
                      <a:r>
                        <a:rPr lang="de-DE" sz="1800" dirty="0">
                          <a:solidFill>
                            <a:srgbClr val="000000"/>
                          </a:solidFill>
                          <a:effectLst/>
                        </a:rPr>
                        <a:t>O</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Kuper(I)-oxid</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09955">
                <a:tc>
                  <a:txBody>
                    <a:bodyPr/>
                    <a:lstStyle/>
                    <a:p>
                      <a:pPr algn="ctr">
                        <a:spcBef>
                          <a:spcPts val="285"/>
                        </a:spcBef>
                        <a:spcAft>
                          <a:spcPts val="285"/>
                        </a:spcAft>
                      </a:pPr>
                      <a:r>
                        <a:rPr lang="de-DE" sz="1800">
                          <a:effectLst/>
                        </a:rPr>
                        <a:t>Ca</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dirty="0">
                          <a:effectLst/>
                        </a:rPr>
                        <a:t>S</a:t>
                      </a:r>
                      <a:r>
                        <a:rPr lang="de-DE" sz="1800" baseline="30000" dirty="0">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1:1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err="1">
                          <a:solidFill>
                            <a:srgbClr val="000000"/>
                          </a:solidFill>
                          <a:effectLst/>
                        </a:rPr>
                        <a:t>CaS</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Calciumsulfid</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409955">
                <a:tc>
                  <a:txBody>
                    <a:bodyPr/>
                    <a:lstStyle/>
                    <a:p>
                      <a:pPr algn="ctr">
                        <a:spcBef>
                          <a:spcPts val="285"/>
                        </a:spcBef>
                        <a:spcAft>
                          <a:spcPts val="285"/>
                        </a:spcAft>
                      </a:pPr>
                      <a:r>
                        <a:rPr lang="de-DE" sz="1800">
                          <a:effectLst/>
                        </a:rPr>
                        <a:t>Mg</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N</a:t>
                      </a:r>
                      <a:r>
                        <a:rPr lang="de-DE" sz="1800" baseline="30000">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3:2</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Mg</a:t>
                      </a:r>
                      <a:r>
                        <a:rPr lang="de-DE" sz="1800" baseline="-25000" dirty="0">
                          <a:solidFill>
                            <a:srgbClr val="000000"/>
                          </a:solidFill>
                          <a:effectLst/>
                        </a:rPr>
                        <a:t>3</a:t>
                      </a:r>
                      <a:r>
                        <a:rPr lang="de-DE" sz="1800" dirty="0">
                          <a:solidFill>
                            <a:srgbClr val="000000"/>
                          </a:solidFill>
                          <a:effectLst/>
                        </a:rPr>
                        <a:t>N</a:t>
                      </a:r>
                      <a:r>
                        <a:rPr lang="de-DE" sz="1800" baseline="-25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Magnesiumnitrid</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409955">
                <a:tc>
                  <a:txBody>
                    <a:bodyPr/>
                    <a:lstStyle/>
                    <a:p>
                      <a:pPr algn="ctr">
                        <a:spcBef>
                          <a:spcPts val="285"/>
                        </a:spcBef>
                        <a:spcAft>
                          <a:spcPts val="285"/>
                        </a:spcAft>
                      </a:pPr>
                      <a:r>
                        <a:rPr lang="de-DE" sz="1800">
                          <a:effectLst/>
                        </a:rPr>
                        <a:t>Zn</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SO</a:t>
                      </a:r>
                      <a:r>
                        <a:rPr lang="de-DE" sz="1800" baseline="-25000">
                          <a:effectLst/>
                        </a:rPr>
                        <a:t>4</a:t>
                      </a:r>
                      <a:r>
                        <a:rPr lang="de-DE" sz="1800" baseline="30000">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1:1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ZnSO</a:t>
                      </a:r>
                      <a:r>
                        <a:rPr lang="de-DE" sz="1800" baseline="-25000"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dirty="0">
                          <a:solidFill>
                            <a:srgbClr val="000000"/>
                          </a:solidFill>
                          <a:effectLst/>
                        </a:rPr>
                        <a:t>Zinksulfat</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r h="409955">
                <a:tc>
                  <a:txBody>
                    <a:bodyPr/>
                    <a:lstStyle/>
                    <a:p>
                      <a:pPr algn="ctr">
                        <a:spcBef>
                          <a:spcPts val="285"/>
                        </a:spcBef>
                        <a:spcAft>
                          <a:spcPts val="285"/>
                        </a:spcAft>
                      </a:pPr>
                      <a:r>
                        <a:rPr lang="de-DE" sz="1800">
                          <a:effectLst/>
                        </a:rPr>
                        <a:t>Ag</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effectLst/>
                        </a:rPr>
                        <a:t>NO</a:t>
                      </a:r>
                      <a:r>
                        <a:rPr lang="de-DE" sz="1800" baseline="-25000">
                          <a:effectLst/>
                        </a:rPr>
                        <a:t>3</a:t>
                      </a:r>
                      <a:r>
                        <a:rPr lang="de-DE" sz="1800" baseline="30000">
                          <a:effectLst/>
                        </a:rPr>
                        <a:t>–</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a:solidFill>
                            <a:srgbClr val="000000"/>
                          </a:solidFill>
                          <a:effectLst/>
                        </a:rPr>
                        <a:t>1:1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AgNO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285"/>
                        </a:spcAft>
                      </a:pPr>
                      <a:r>
                        <a:rPr lang="de-DE" sz="1800" dirty="0">
                          <a:solidFill>
                            <a:srgbClr val="000000"/>
                          </a:solidFill>
                          <a:effectLst/>
                        </a:rPr>
                        <a:t>Silbernitrat</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9" name="Rechteck 8"/>
          <p:cNvSpPr/>
          <p:nvPr/>
        </p:nvSpPr>
        <p:spPr>
          <a:xfrm>
            <a:off x="1759352" y="5761248"/>
            <a:ext cx="4014304" cy="307777"/>
          </a:xfrm>
          <a:prstGeom prst="rect">
            <a:avLst/>
          </a:prstGeom>
        </p:spPr>
        <p:txBody>
          <a:bodyPr wrap="none">
            <a:spAutoFit/>
          </a:bodyPr>
          <a:lstStyle/>
          <a:p>
            <a:pPr algn="just">
              <a:spcAft>
                <a:spcPts val="400"/>
              </a:spcAft>
            </a:pPr>
            <a:r>
              <a:rPr lang="de-DE" sz="1400" b="1" dirty="0">
                <a:solidFill>
                  <a:srgbClr val="000000"/>
                </a:solidFill>
                <a:ea typeface="Calibri" charset="0"/>
                <a:cs typeface="Times New Roman" charset="0"/>
              </a:rPr>
              <a:t>Tabelle 2: </a:t>
            </a:r>
            <a:r>
              <a:rPr lang="de-DE" sz="1400" dirty="0">
                <a:solidFill>
                  <a:srgbClr val="000000"/>
                </a:solidFill>
                <a:ea typeface="Calibri" charset="0"/>
                <a:cs typeface="Times New Roman" charset="0"/>
              </a:rPr>
              <a:t>Verhältnisformeln und Namen von Salzen</a:t>
            </a:r>
            <a:endParaRPr lang="de-DE" sz="1400" dirty="0">
              <a:solidFill>
                <a:srgbClr val="000000"/>
              </a:solidFill>
              <a:effectLst/>
              <a:ea typeface="Calibri" charset="0"/>
              <a:cs typeface="Times New Roman" charset="0"/>
            </a:endParaRPr>
          </a:p>
        </p:txBody>
      </p:sp>
    </p:spTree>
    <p:extLst>
      <p:ext uri="{BB962C8B-B14F-4D97-AF65-F5344CB8AC3E}">
        <p14:creationId xmlns:p14="http://schemas.microsoft.com/office/powerpoint/2010/main" val="5305547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1: </a:t>
            </a:r>
            <a:r>
              <a:rPr lang="de-DE" sz="1800" dirty="0">
                <a:latin typeface="+mn-lt"/>
              </a:rPr>
              <a:t>Ergänze den Lückentext.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241</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Rechteck 15"/>
          <p:cNvSpPr/>
          <p:nvPr/>
        </p:nvSpPr>
        <p:spPr>
          <a:xfrm>
            <a:off x="838200" y="1965850"/>
            <a:ext cx="10272999" cy="411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11" name="Textfeld 10"/>
          <p:cNvSpPr txBox="1"/>
          <p:nvPr/>
        </p:nvSpPr>
        <p:spPr>
          <a:xfrm>
            <a:off x="838200" y="2046764"/>
            <a:ext cx="10272999" cy="4355038"/>
          </a:xfrm>
          <a:prstGeom prst="rect">
            <a:avLst/>
          </a:prstGeom>
          <a:noFill/>
        </p:spPr>
        <p:txBody>
          <a:bodyPr wrap="square" rtlCol="0">
            <a:spAutoFit/>
          </a:bodyPr>
          <a:lstStyle/>
          <a:p>
            <a:pPr>
              <a:spcBef>
                <a:spcPts val="600"/>
              </a:spcBef>
              <a:spcAft>
                <a:spcPts val="600"/>
              </a:spcAft>
            </a:pPr>
            <a:r>
              <a:rPr lang="de-DE" dirty="0"/>
              <a:t>Ionenverbindungen sind ____________________________________. Der Grund für diese ______________________ ist, dass genauso viele ______________________ Ladungen wie negative Ladungen im Salz enthalten sind und diese sich ______________________. Einige Salze enthalten ______________________ Ionen, wie zum Beispiel das Ammonium-Ion (NH</a:t>
            </a:r>
            <a:r>
              <a:rPr lang="de-DE" baseline="-25000" dirty="0"/>
              <a:t>4</a:t>
            </a:r>
            <a:r>
              <a:rPr lang="de-DE" baseline="30000" dirty="0"/>
              <a:t>+</a:t>
            </a:r>
            <a:r>
              <a:rPr lang="de-DE" dirty="0"/>
              <a:t>). </a:t>
            </a:r>
          </a:p>
          <a:p>
            <a:pPr>
              <a:spcBef>
                <a:spcPts val="600"/>
              </a:spcBef>
              <a:spcAft>
                <a:spcPts val="600"/>
              </a:spcAft>
            </a:pPr>
            <a:r>
              <a:rPr lang="de-DE" dirty="0"/>
              <a:t>Um das ______________________ der Ionenverbindung anzugeben, stellt man die ______________________ auf. Diese wird bestimmt, indem das kleinste gemeinsame ______________________ der Ladungen von Kation und Anion bestimmt und durch die ______________________ des Kations bzw. Anions ______________________ wird.</a:t>
            </a:r>
          </a:p>
          <a:p>
            <a:pPr>
              <a:spcBef>
                <a:spcPts val="600"/>
              </a:spcBef>
              <a:spcAft>
                <a:spcPts val="600"/>
              </a:spcAft>
            </a:pPr>
            <a:r>
              <a:rPr lang="de-DE" dirty="0"/>
              <a:t>Besteht eine Ionenverbindung aus zwei mehrfach _______________________________, von denen eins ein mehratomiges ______________________ ist, wie zum Beispiel das ______________________negativ geladene Sulfat-Ion (SO</a:t>
            </a:r>
            <a:r>
              <a:rPr lang="de-DE" baseline="-25000" dirty="0"/>
              <a:t>4</a:t>
            </a:r>
            <a:r>
              <a:rPr lang="de-DE" baseline="30000" dirty="0"/>
              <a:t>2–</a:t>
            </a:r>
            <a:r>
              <a:rPr lang="de-DE" dirty="0"/>
              <a:t>), dann wird das mehratomige______________________ in Klammern gesetzt und die berechnete Anzahl der Ionen ______________________ die Klammer geschrieben. Ein Beispiel hierfür ist Aluminiumsulfat Al</a:t>
            </a:r>
            <a:r>
              <a:rPr lang="de-DE" baseline="-25000" dirty="0"/>
              <a:t>2</a:t>
            </a:r>
            <a:r>
              <a:rPr lang="de-DE" dirty="0"/>
              <a:t>(SO</a:t>
            </a:r>
            <a:r>
              <a:rPr lang="de-DE" baseline="-25000" dirty="0"/>
              <a:t>4</a:t>
            </a:r>
            <a:r>
              <a:rPr lang="de-DE" dirty="0"/>
              <a:t>)</a:t>
            </a:r>
            <a:r>
              <a:rPr lang="de-DE" b="1" baseline="-25000" dirty="0"/>
              <a:t>3</a:t>
            </a:r>
            <a:r>
              <a:rPr lang="de-DE" b="1" dirty="0"/>
              <a:t>.</a:t>
            </a:r>
            <a:endParaRPr lang="de-DE" dirty="0"/>
          </a:p>
          <a:p>
            <a:endParaRPr lang="de-DE" dirty="0"/>
          </a:p>
        </p:txBody>
      </p:sp>
      <p:pic>
        <p:nvPicPr>
          <p:cNvPr id="15"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p:sp>
        <p:nvSpPr>
          <p:cNvPr id="17" name="Textfeld 3"/>
          <p:cNvSpPr/>
          <p:nvPr/>
        </p:nvSpPr>
        <p:spPr>
          <a:xfrm>
            <a:off x="4515633" y="2025860"/>
            <a:ext cx="210508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just">
              <a:spcAft>
                <a:spcPts val="800"/>
              </a:spcAft>
            </a:pPr>
            <a:r>
              <a:rPr lang="de-DE" sz="1400" i="1" dirty="0">
                <a:solidFill>
                  <a:srgbClr val="000000"/>
                </a:solidFill>
                <a:effectLst/>
                <a:ea typeface="Calibri" charset="0"/>
                <a:cs typeface="Times New Roman" charset="0"/>
              </a:rPr>
              <a:t>elektrisch ungeladen</a:t>
            </a:r>
            <a:endParaRPr lang="de-DE" sz="1400" dirty="0">
              <a:effectLst/>
              <a:ea typeface="Calibri" charset="0"/>
              <a:cs typeface="Times New Roman" charset="0"/>
            </a:endParaRPr>
          </a:p>
        </p:txBody>
      </p:sp>
      <p:sp>
        <p:nvSpPr>
          <p:cNvPr id="18" name="Textfeld 14"/>
          <p:cNvSpPr/>
          <p:nvPr/>
        </p:nvSpPr>
        <p:spPr>
          <a:xfrm>
            <a:off x="1374401" y="2293046"/>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Elektroneutralität</a:t>
            </a:r>
            <a:endParaRPr lang="de-DE" sz="1400" dirty="0">
              <a:effectLst/>
              <a:ea typeface="Calibri" charset="0"/>
              <a:cs typeface="Times New Roman" charset="0"/>
            </a:endParaRPr>
          </a:p>
        </p:txBody>
      </p:sp>
      <p:sp>
        <p:nvSpPr>
          <p:cNvPr id="19" name="Textfeld 7"/>
          <p:cNvSpPr/>
          <p:nvPr/>
        </p:nvSpPr>
        <p:spPr>
          <a:xfrm>
            <a:off x="5761223" y="2376836"/>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positive</a:t>
            </a:r>
            <a:endParaRPr lang="de-DE" sz="1400" dirty="0">
              <a:effectLst/>
              <a:ea typeface="Calibri" charset="0"/>
              <a:cs typeface="Times New Roman" charset="0"/>
            </a:endParaRPr>
          </a:p>
        </p:txBody>
      </p:sp>
      <p:sp>
        <p:nvSpPr>
          <p:cNvPr id="20" name="Textfeld 10"/>
          <p:cNvSpPr/>
          <p:nvPr/>
        </p:nvSpPr>
        <p:spPr>
          <a:xfrm>
            <a:off x="5568176" y="2638055"/>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ausgleichen</a:t>
            </a:r>
            <a:endParaRPr lang="de-DE" sz="1400" dirty="0">
              <a:effectLst/>
              <a:ea typeface="Calibri" charset="0"/>
              <a:cs typeface="Times New Roman" charset="0"/>
            </a:endParaRPr>
          </a:p>
        </p:txBody>
      </p:sp>
      <p:sp>
        <p:nvSpPr>
          <p:cNvPr id="21" name="Textfeld 11"/>
          <p:cNvSpPr/>
          <p:nvPr/>
        </p:nvSpPr>
        <p:spPr>
          <a:xfrm>
            <a:off x="1284681" y="2916185"/>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mehratomige</a:t>
            </a:r>
            <a:endParaRPr lang="de-DE" sz="1400" dirty="0">
              <a:effectLst/>
              <a:ea typeface="Calibri" charset="0"/>
              <a:cs typeface="Times New Roman" charset="0"/>
            </a:endParaRPr>
          </a:p>
        </p:txBody>
      </p:sp>
      <p:sp>
        <p:nvSpPr>
          <p:cNvPr id="22" name="Textfeld 13"/>
          <p:cNvSpPr/>
          <p:nvPr/>
        </p:nvSpPr>
        <p:spPr>
          <a:xfrm>
            <a:off x="2251249" y="3316469"/>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just">
              <a:spcAft>
                <a:spcPts val="800"/>
              </a:spcAft>
            </a:pPr>
            <a:r>
              <a:rPr lang="de-DE" sz="1400" i="1" dirty="0">
                <a:solidFill>
                  <a:srgbClr val="000000"/>
                </a:solidFill>
                <a:effectLst/>
                <a:ea typeface="Calibri" charset="0"/>
                <a:cs typeface="Times New Roman" charset="0"/>
              </a:rPr>
              <a:t>Teilchenverhältnis</a:t>
            </a:r>
            <a:endParaRPr lang="de-DE" sz="1400" dirty="0">
              <a:effectLst/>
              <a:ea typeface="Calibri" charset="0"/>
              <a:cs typeface="Times New Roman" charset="0"/>
            </a:endParaRPr>
          </a:p>
        </p:txBody>
      </p:sp>
      <p:sp>
        <p:nvSpPr>
          <p:cNvPr id="23" name="Textfeld 15"/>
          <p:cNvSpPr/>
          <p:nvPr/>
        </p:nvSpPr>
        <p:spPr>
          <a:xfrm>
            <a:off x="1374400" y="3604436"/>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Verhältnisformel</a:t>
            </a:r>
            <a:endParaRPr lang="de-DE" sz="1400" dirty="0">
              <a:effectLst/>
              <a:ea typeface="Calibri" charset="0"/>
              <a:cs typeface="Times New Roman" charset="0"/>
            </a:endParaRPr>
          </a:p>
        </p:txBody>
      </p:sp>
      <p:sp>
        <p:nvSpPr>
          <p:cNvPr id="24" name="Textfeld 16"/>
          <p:cNvSpPr/>
          <p:nvPr/>
        </p:nvSpPr>
        <p:spPr>
          <a:xfrm>
            <a:off x="1224249" y="3844833"/>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Vielfache</a:t>
            </a:r>
            <a:endParaRPr lang="de-DE" sz="1400" dirty="0">
              <a:effectLst/>
              <a:ea typeface="Calibri" charset="0"/>
              <a:cs typeface="Times New Roman" charset="0"/>
            </a:endParaRPr>
          </a:p>
        </p:txBody>
      </p:sp>
      <p:sp>
        <p:nvSpPr>
          <p:cNvPr id="25" name="Textfeld 18"/>
          <p:cNvSpPr/>
          <p:nvPr/>
        </p:nvSpPr>
        <p:spPr>
          <a:xfrm>
            <a:off x="1224248" y="4173257"/>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Ladung</a:t>
            </a:r>
            <a:endParaRPr lang="de-DE" sz="1400" dirty="0">
              <a:effectLst/>
              <a:ea typeface="Calibri" charset="0"/>
              <a:cs typeface="Times New Roman" charset="0"/>
            </a:endParaRPr>
          </a:p>
        </p:txBody>
      </p:sp>
      <p:sp>
        <p:nvSpPr>
          <p:cNvPr id="26" name="Textfeld 21"/>
          <p:cNvSpPr/>
          <p:nvPr/>
        </p:nvSpPr>
        <p:spPr>
          <a:xfrm>
            <a:off x="5664517" y="4139792"/>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dividiert</a:t>
            </a:r>
            <a:endParaRPr lang="de-DE" sz="1400" dirty="0">
              <a:effectLst/>
              <a:ea typeface="Calibri" charset="0"/>
              <a:cs typeface="Times New Roman" charset="0"/>
            </a:endParaRPr>
          </a:p>
        </p:txBody>
      </p:sp>
      <p:sp>
        <p:nvSpPr>
          <p:cNvPr id="27" name="Textfeld 25"/>
          <p:cNvSpPr/>
          <p:nvPr/>
        </p:nvSpPr>
        <p:spPr>
          <a:xfrm>
            <a:off x="6397803" y="4523148"/>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geladenen Ionen</a:t>
            </a:r>
            <a:endParaRPr lang="de-DE" sz="1400" dirty="0">
              <a:effectLst/>
              <a:ea typeface="Calibri" charset="0"/>
              <a:cs typeface="Times New Roman" charset="0"/>
            </a:endParaRPr>
          </a:p>
        </p:txBody>
      </p:sp>
      <p:sp>
        <p:nvSpPr>
          <p:cNvPr id="28" name="Textfeld 29"/>
          <p:cNvSpPr/>
          <p:nvPr/>
        </p:nvSpPr>
        <p:spPr>
          <a:xfrm>
            <a:off x="2615770" y="4864304"/>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Ion</a:t>
            </a:r>
            <a:endParaRPr lang="de-DE" sz="1400" dirty="0">
              <a:effectLst/>
              <a:ea typeface="Calibri" charset="0"/>
              <a:cs typeface="Times New Roman" charset="0"/>
            </a:endParaRPr>
          </a:p>
        </p:txBody>
      </p:sp>
      <p:sp>
        <p:nvSpPr>
          <p:cNvPr id="29" name="Textfeld 26"/>
          <p:cNvSpPr/>
          <p:nvPr/>
        </p:nvSpPr>
        <p:spPr>
          <a:xfrm>
            <a:off x="7323772" y="4864304"/>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zweifach</a:t>
            </a:r>
            <a:endParaRPr lang="de-DE" sz="1400" dirty="0">
              <a:effectLst/>
              <a:ea typeface="Calibri" charset="0"/>
              <a:cs typeface="Times New Roman" charset="0"/>
            </a:endParaRPr>
          </a:p>
        </p:txBody>
      </p:sp>
      <p:sp>
        <p:nvSpPr>
          <p:cNvPr id="30" name="Textfeld 27"/>
          <p:cNvSpPr/>
          <p:nvPr/>
        </p:nvSpPr>
        <p:spPr>
          <a:xfrm>
            <a:off x="6322470" y="5142434"/>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Ion</a:t>
            </a:r>
            <a:endParaRPr lang="de-DE" sz="1400" dirty="0">
              <a:effectLst/>
              <a:ea typeface="Calibri" charset="0"/>
              <a:cs typeface="Times New Roman" charset="0"/>
            </a:endParaRPr>
          </a:p>
        </p:txBody>
      </p:sp>
      <p:sp>
        <p:nvSpPr>
          <p:cNvPr id="31" name="Textfeld 28"/>
          <p:cNvSpPr/>
          <p:nvPr/>
        </p:nvSpPr>
        <p:spPr>
          <a:xfrm>
            <a:off x="4162534" y="5431951"/>
            <a:ext cx="1659255" cy="278130"/>
          </a:xfrm>
          <a:prstGeom prst="rect">
            <a:avLst/>
          </a:prstGeom>
          <a:noFill/>
          <a:ln w="6480">
            <a:noFill/>
          </a:ln>
        </p:spPr>
        <p:style>
          <a:lnRef idx="0">
            <a:schemeClr val="accent1"/>
          </a:lnRef>
          <a:fillRef idx="0">
            <a:schemeClr val="accent1"/>
          </a:fillRef>
          <a:effectRef idx="0">
            <a:schemeClr val="accent1"/>
          </a:effectRef>
          <a:fontRef idx="minor"/>
        </p:style>
        <p:txBody>
          <a:bodyPr>
            <a:prstTxWarp prst="textNoShape">
              <a:avLst/>
            </a:prstTxWarp>
            <a:noAutofit/>
          </a:bodyPr>
          <a:lstStyle/>
          <a:p>
            <a:pPr algn="ctr">
              <a:spcAft>
                <a:spcPts val="800"/>
              </a:spcAft>
            </a:pPr>
            <a:r>
              <a:rPr lang="de-DE" sz="1400" i="1" dirty="0">
                <a:solidFill>
                  <a:srgbClr val="000000"/>
                </a:solidFill>
                <a:effectLst/>
                <a:ea typeface="Calibri" charset="0"/>
                <a:cs typeface="Times New Roman" charset="0"/>
              </a:rPr>
              <a:t>hinter</a:t>
            </a:r>
            <a:endParaRPr lang="de-DE" sz="1400" dirty="0">
              <a:effectLst/>
              <a:ea typeface="Calibri" charset="0"/>
              <a:cs typeface="Times New Roman" charset="0"/>
            </a:endParaRPr>
          </a:p>
        </p:txBody>
      </p:sp>
      <p:sp>
        <p:nvSpPr>
          <p:cNvPr id="32" name="Textfeld 226">
            <a:extLst>
              <a:ext uri="{FF2B5EF4-FFF2-40B4-BE49-F238E27FC236}">
                <a16:creationId xmlns:a16="http://schemas.microsoft.com/office/drawing/2014/main" id="{C54D43AD-CFD3-4274-9DC8-8F64BDC368D6}"/>
              </a:ext>
            </a:extLst>
          </p:cNvPr>
          <p:cNvSpPr txBox="1"/>
          <p:nvPr/>
        </p:nvSpPr>
        <p:spPr>
          <a:xfrm>
            <a:off x="1016000" y="609822"/>
            <a:ext cx="2167038"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4" name="Grafik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Tree>
    <p:extLst>
      <p:ext uri="{BB962C8B-B14F-4D97-AF65-F5344CB8AC3E}">
        <p14:creationId xmlns:p14="http://schemas.microsoft.com/office/powerpoint/2010/main" val="103564049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2:</a:t>
            </a:r>
            <a:r>
              <a:rPr lang="de-DE" sz="1800" dirty="0"/>
              <a:t> </a:t>
            </a:r>
            <a:r>
              <a:rPr lang="de-DE" sz="1800" dirty="0">
                <a:latin typeface="+mn-lt"/>
              </a:rPr>
              <a:t>Erkläre deinem Partner oder deiner </a:t>
            </a:r>
            <a:r>
              <a:rPr lang="de-DE" sz="1800" dirty="0" smtClean="0">
                <a:latin typeface="+mn-lt"/>
              </a:rPr>
              <a:t>Partnerin, </a:t>
            </a:r>
            <a:r>
              <a:rPr lang="de-DE" sz="1800" dirty="0">
                <a:latin typeface="+mn-lt"/>
              </a:rPr>
              <a:t>wie man eine Verhältnisformel aufstellt.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242</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5" name="Grafik 9">
            <a:hlinkClick r:id="rId3"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4"/>
          <a:stretch>
            <a:fillRect/>
          </a:stretch>
        </p:blipFill>
        <p:spPr>
          <a:xfrm>
            <a:off x="11261350" y="5434481"/>
            <a:ext cx="493819" cy="554784"/>
          </a:xfrm>
          <a:prstGeom prst="rect">
            <a:avLst/>
          </a:prstGeom>
        </p:spPr>
      </p:pic>
      <mc:AlternateContent xmlns:mc="http://schemas.openxmlformats.org/markup-compatibility/2006" xmlns:a14="http://schemas.microsoft.com/office/drawing/2010/main">
        <mc:Choice Requires="a14">
          <p:sp>
            <p:nvSpPr>
              <p:cNvPr id="32" name="Rechteck 31"/>
              <p:cNvSpPr/>
              <p:nvPr/>
            </p:nvSpPr>
            <p:spPr>
              <a:xfrm>
                <a:off x="838200" y="1969815"/>
                <a:ext cx="5257800" cy="363852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de-DE" sz="1600" b="1" dirty="0">
                    <a:solidFill>
                      <a:srgbClr val="000000"/>
                    </a:solidFill>
                    <a:ea typeface="Calibri" charset="0"/>
                    <a:cs typeface="Times New Roman" charset="0"/>
                  </a:rPr>
                  <a:t>Hinweiskarte</a:t>
                </a:r>
                <a:r>
                  <a:rPr lang="de-DE" sz="1600" b="1" dirty="0">
                    <a:solidFill>
                      <a:srgbClr val="000000"/>
                    </a:solidFill>
                    <a:effectLst/>
                    <a:ea typeface="Calibri" charset="0"/>
                    <a:cs typeface="Times New Roman" charset="0"/>
                  </a:rPr>
                  <a:t> </a:t>
                </a:r>
                <a:r>
                  <a:rPr lang="de-DE" sz="1600" b="1" i="1" dirty="0">
                    <a:solidFill>
                      <a:srgbClr val="000000"/>
                    </a:solidFill>
                    <a:effectLst/>
                    <a:ea typeface="Calibri" charset="0"/>
                    <a:cs typeface="Times New Roman" charset="0"/>
                  </a:rPr>
                  <a:t>Kaliumsulfat</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Identifiziere</a:t>
                </a:r>
                <a:r>
                  <a:rPr lang="de-DE" sz="1600" dirty="0">
                    <a:solidFill>
                      <a:srgbClr val="000000"/>
                    </a:solidFill>
                    <a:effectLst/>
                    <a:ea typeface="Calibri" charset="0"/>
                    <a:cs typeface="Arial" charset="0"/>
                  </a:rPr>
                  <a:t>, aus welchen Ionen das Salz besteht: </a:t>
                </a:r>
                <a:r>
                  <a:rPr lang="de-DE" sz="1600" dirty="0">
                    <a:solidFill>
                      <a:srgbClr val="000000"/>
                    </a:solidFill>
                    <a:effectLst/>
                    <a:ea typeface="Calibri" charset="0"/>
                    <a:cs typeface="Times New Roman" charset="0"/>
                  </a:rPr>
                  <a:t>K</a:t>
                </a:r>
                <a:r>
                  <a:rPr lang="de-DE" sz="1600" baseline="30000" dirty="0">
                    <a:solidFill>
                      <a:srgbClr val="000000"/>
                    </a:solidFill>
                    <a:effectLst/>
                    <a:ea typeface="Calibri" charset="0"/>
                    <a:cs typeface="Times New Roman" charset="0"/>
                  </a:rPr>
                  <a:t>+</a:t>
                </a:r>
                <a:r>
                  <a:rPr lang="de-DE" sz="1600" dirty="0">
                    <a:solidFill>
                      <a:srgbClr val="000000"/>
                    </a:solidFill>
                    <a:effectLst/>
                    <a:ea typeface="Calibri" charset="0"/>
                    <a:cs typeface="Times New Roman" charset="0"/>
                  </a:rPr>
                  <a:t> und SO</a:t>
                </a:r>
                <a:r>
                  <a:rPr lang="de-DE" sz="1600" baseline="-25000" dirty="0">
                    <a:solidFill>
                      <a:srgbClr val="000000"/>
                    </a:solidFill>
                    <a:effectLst/>
                    <a:ea typeface="Calibri" charset="0"/>
                    <a:cs typeface="Times New Roman" charset="0"/>
                  </a:rPr>
                  <a:t>4</a:t>
                </a:r>
                <a:r>
                  <a:rPr lang="de-DE" sz="1600" baseline="30000" dirty="0">
                    <a:solidFill>
                      <a:srgbClr val="000000"/>
                    </a:solidFill>
                    <a:effectLst/>
                    <a:ea typeface="Calibri" charset="0"/>
                    <a:cs typeface="Times New Roman" charset="0"/>
                  </a:rPr>
                  <a:t>2–</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Leite</a:t>
                </a:r>
                <a:r>
                  <a:rPr lang="de-DE" sz="1600" dirty="0">
                    <a:solidFill>
                      <a:srgbClr val="000000"/>
                    </a:solidFill>
                    <a:effectLst/>
                    <a:ea typeface="Calibri" charset="0"/>
                    <a:cs typeface="Arial" charset="0"/>
                  </a:rPr>
                  <a:t> die Ladung der Ionen </a:t>
                </a:r>
                <a:r>
                  <a:rPr lang="de-DE" sz="1600" u="sng" dirty="0">
                    <a:solidFill>
                      <a:srgbClr val="000000"/>
                    </a:solidFill>
                    <a:effectLst/>
                    <a:ea typeface="Calibri" charset="0"/>
                    <a:cs typeface="Arial" charset="0"/>
                  </a:rPr>
                  <a:t>ab</a:t>
                </a:r>
                <a:r>
                  <a:rPr lang="de-DE" sz="1600" dirty="0">
                    <a:solidFill>
                      <a:srgbClr val="000000"/>
                    </a:solidFill>
                    <a:effectLst/>
                    <a:ea typeface="Calibri" charset="0"/>
                    <a:cs typeface="Arial" charset="0"/>
                  </a:rPr>
                  <a:t>: </a:t>
                </a:r>
                <a:r>
                  <a:rPr lang="de-DE" sz="1600" dirty="0">
                    <a:solidFill>
                      <a:srgbClr val="000000"/>
                    </a:solidFill>
                    <a:effectLst/>
                    <a:ea typeface="Calibri" charset="0"/>
                    <a:cs typeface="Times New Roman" charset="0"/>
                  </a:rPr>
                  <a:t>K</a:t>
                </a:r>
                <a:r>
                  <a:rPr lang="de-DE" sz="1600" baseline="30000" dirty="0">
                    <a:solidFill>
                      <a:srgbClr val="000000"/>
                    </a:solidFill>
                    <a:effectLst/>
                    <a:ea typeface="Calibri" charset="0"/>
                    <a:cs typeface="Times New Roman" charset="0"/>
                  </a:rPr>
                  <a:t>+</a:t>
                </a:r>
                <a:r>
                  <a:rPr lang="de-DE" sz="1600" dirty="0">
                    <a:solidFill>
                      <a:srgbClr val="000000"/>
                    </a:solidFill>
                    <a:effectLst/>
                    <a:ea typeface="Calibri" charset="0"/>
                    <a:cs typeface="Times New Roman" charset="0"/>
                  </a:rPr>
                  <a:t>: 1</a:t>
                </a:r>
                <a:r>
                  <a:rPr lang="de-DE" sz="1600" dirty="0">
                    <a:solidFill>
                      <a:srgbClr val="000000"/>
                    </a:solidFill>
                    <a:effectLst/>
                    <a:ea typeface="Calibri" charset="0"/>
                    <a:cs typeface="Arial" charset="0"/>
                  </a:rPr>
                  <a:t>+	</a:t>
                </a:r>
                <a:r>
                  <a:rPr lang="de-DE" sz="1600" dirty="0">
                    <a:solidFill>
                      <a:srgbClr val="000000"/>
                    </a:solidFill>
                    <a:effectLst/>
                    <a:ea typeface="Calibri" charset="0"/>
                    <a:cs typeface="Times New Roman" charset="0"/>
                  </a:rPr>
                  <a:t>SO</a:t>
                </a:r>
                <a:r>
                  <a:rPr lang="de-DE" sz="1600" baseline="-25000" dirty="0">
                    <a:solidFill>
                      <a:srgbClr val="000000"/>
                    </a:solidFill>
                    <a:effectLst/>
                    <a:ea typeface="Calibri" charset="0"/>
                    <a:cs typeface="Times New Roman" charset="0"/>
                  </a:rPr>
                  <a:t>4</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Arial" charset="0"/>
                  </a:rPr>
                  <a:t>:</a:t>
                </a:r>
                <a:r>
                  <a:rPr lang="de-DE" sz="1600" baseline="30000" dirty="0">
                    <a:solidFill>
                      <a:srgbClr val="000000"/>
                    </a:solidFill>
                    <a:effectLst/>
                    <a:ea typeface="Calibri" charset="0"/>
                    <a:cs typeface="Arial" charset="0"/>
                  </a:rPr>
                  <a:t> </a:t>
                </a:r>
                <a:r>
                  <a:rPr lang="de-DE" sz="1600" dirty="0">
                    <a:solidFill>
                      <a:srgbClr val="000000"/>
                    </a:solidFill>
                    <a:effectLst/>
                    <a:ea typeface="Calibri" charset="0"/>
                    <a:cs typeface="Arial" charset="0"/>
                  </a:rPr>
                  <a:t>2–</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Bilde</a:t>
                </a:r>
                <a:r>
                  <a:rPr lang="de-DE" sz="1600" dirty="0">
                    <a:solidFill>
                      <a:srgbClr val="000000"/>
                    </a:solidFill>
                    <a:effectLst/>
                    <a:ea typeface="Calibri" charset="0"/>
                    <a:cs typeface="Arial" charset="0"/>
                  </a:rPr>
                  <a:t> das kleinste gemeinsame Vielfache </a:t>
                </a:r>
                <a:r>
                  <a:rPr lang="de-DE" sz="1600" dirty="0" smtClean="0">
                    <a:solidFill>
                      <a:srgbClr val="000000"/>
                    </a:solidFill>
                    <a:effectLst/>
                    <a:ea typeface="Calibri" charset="0"/>
                    <a:cs typeface="Arial" charset="0"/>
                  </a:rPr>
                  <a:t>(</a:t>
                </a:r>
                <a:r>
                  <a:rPr lang="de-DE" sz="1600" dirty="0" err="1" smtClean="0">
                    <a:solidFill>
                      <a:srgbClr val="000000"/>
                    </a:solidFill>
                    <a:ea typeface="Calibri" charset="0"/>
                    <a:cs typeface="Arial" charset="0"/>
                  </a:rPr>
                  <a:t>kgV</a:t>
                </a:r>
                <a:r>
                  <a:rPr lang="de-DE" sz="1600" dirty="0" smtClean="0">
                    <a:solidFill>
                      <a:srgbClr val="000000"/>
                    </a:solidFill>
                    <a:effectLst/>
                    <a:ea typeface="Calibri" charset="0"/>
                    <a:cs typeface="Arial" charset="0"/>
                  </a:rPr>
                  <a:t>): </a:t>
                </a:r>
                <a:r>
                  <a:rPr lang="de-DE" sz="1600" dirty="0">
                    <a:solidFill>
                      <a:srgbClr val="000000"/>
                    </a:solidFill>
                    <a:effectLst/>
                    <a:ea typeface="Calibri" charset="0"/>
                    <a:cs typeface="Arial" charset="0"/>
                  </a:rPr>
                  <a:t>1x2 = 2</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die Anzahl an </a:t>
                </a:r>
                <a:r>
                  <a:rPr lang="de-DE" sz="1600" dirty="0">
                    <a:solidFill>
                      <a:srgbClr val="000000"/>
                    </a:solidFill>
                    <a:effectLst/>
                    <a:ea typeface="Calibri" charset="0"/>
                    <a:cs typeface="Times New Roman" charset="0"/>
                  </a:rPr>
                  <a:t>K</a:t>
                </a:r>
                <a:r>
                  <a:rPr lang="de-DE" sz="1600" baseline="30000" dirty="0">
                    <a:solidFill>
                      <a:srgbClr val="000000"/>
                    </a:solidFill>
                    <a:effectLst/>
                    <a:ea typeface="Calibri" charset="0"/>
                    <a:cs typeface="Times New Roman" charset="0"/>
                  </a:rPr>
                  <a:t>+</a:t>
                </a:r>
                <a:r>
                  <a:rPr lang="de-DE" sz="1600" dirty="0">
                    <a:solidFill>
                      <a:srgbClr val="000000"/>
                    </a:solidFill>
                    <a:effectLst/>
                    <a:ea typeface="Calibri" charset="0"/>
                    <a:cs typeface="Arial" charset="0"/>
                  </a:rPr>
                  <a:t>-Ionen: </a:t>
                </a:r>
                <a14:m>
                  <m:oMath xmlns:m="http://schemas.openxmlformats.org/officeDocument/2006/math">
                    <m:f>
                      <m:fPr>
                        <m:ctrlPr>
                          <a:rPr lang="de-DE" sz="1600" i="1">
                            <a:solidFill>
                              <a:srgbClr val="000000"/>
                            </a:solidFill>
                            <a:effectLst/>
                            <a:latin typeface="Cambria Math" panose="02040503050406030204" pitchFamily="18" charset="0"/>
                            <a:ea typeface="Calibri" charset="0"/>
                            <a:cs typeface="Times New Roman" charset="0"/>
                          </a:rPr>
                        </m:ctrlPr>
                      </m:fPr>
                      <m:num>
                        <m:r>
                          <a:rPr lang="de-DE" sz="1600" i="1">
                            <a:solidFill>
                              <a:srgbClr val="000000"/>
                            </a:solidFill>
                            <a:effectLst/>
                            <a:latin typeface="Cambria Math" panose="02040503050406030204" pitchFamily="18" charset="0"/>
                            <a:ea typeface="Calibri" charset="0"/>
                            <a:cs typeface="Times New Roman" charset="0"/>
                          </a:rPr>
                          <m:t>2</m:t>
                        </m:r>
                      </m:num>
                      <m:den>
                        <m:r>
                          <a:rPr lang="de-DE" sz="1600" i="1">
                            <a:solidFill>
                              <a:srgbClr val="000000"/>
                            </a:solidFill>
                            <a:effectLst/>
                            <a:latin typeface="Cambria Math" panose="02040503050406030204" pitchFamily="18" charset="0"/>
                            <a:ea typeface="Calibri" charset="0"/>
                            <a:cs typeface="Times New Roman" charset="0"/>
                          </a:rPr>
                          <m:t>1</m:t>
                        </m:r>
                      </m:den>
                    </m:f>
                  </m:oMath>
                </a14:m>
                <a:r>
                  <a:rPr lang="de-DE" sz="1600" dirty="0">
                    <a:solidFill>
                      <a:srgbClr val="000000"/>
                    </a:solidFill>
                    <a:effectLst/>
                    <a:ea typeface="Times New Roman" charset="0"/>
                    <a:cs typeface="Arial" charset="0"/>
                  </a:rPr>
                  <a:t> = 2</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die Anzahl an </a:t>
                </a:r>
                <a:r>
                  <a:rPr lang="de-DE" sz="1600" dirty="0">
                    <a:solidFill>
                      <a:srgbClr val="000000"/>
                    </a:solidFill>
                    <a:effectLst/>
                    <a:ea typeface="Calibri" charset="0"/>
                    <a:cs typeface="Times New Roman" charset="0"/>
                  </a:rPr>
                  <a:t>SO</a:t>
                </a:r>
                <a:r>
                  <a:rPr lang="de-DE" sz="1600" baseline="-25000" dirty="0">
                    <a:solidFill>
                      <a:srgbClr val="000000"/>
                    </a:solidFill>
                    <a:effectLst/>
                    <a:ea typeface="Calibri" charset="0"/>
                    <a:cs typeface="Times New Roman" charset="0"/>
                  </a:rPr>
                  <a:t>4</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Arial" charset="0"/>
                  </a:rPr>
                  <a:t>-Ionen: </a:t>
                </a:r>
                <a14:m>
                  <m:oMath xmlns:m="http://schemas.openxmlformats.org/officeDocument/2006/math">
                    <m:f>
                      <m:fPr>
                        <m:ctrlPr>
                          <a:rPr lang="de-DE" sz="1600" i="1">
                            <a:solidFill>
                              <a:srgbClr val="000000"/>
                            </a:solidFill>
                            <a:effectLst/>
                            <a:latin typeface="Cambria Math" panose="02040503050406030204" pitchFamily="18" charset="0"/>
                            <a:ea typeface="Calibri" charset="0"/>
                            <a:cs typeface="Times New Roman" charset="0"/>
                          </a:rPr>
                        </m:ctrlPr>
                      </m:fPr>
                      <m:num>
                        <m:r>
                          <a:rPr lang="de-DE" sz="1600" i="1">
                            <a:solidFill>
                              <a:srgbClr val="000000"/>
                            </a:solidFill>
                            <a:effectLst/>
                            <a:latin typeface="Cambria Math" panose="02040503050406030204" pitchFamily="18" charset="0"/>
                            <a:ea typeface="Calibri" charset="0"/>
                            <a:cs typeface="Times New Roman" charset="0"/>
                          </a:rPr>
                          <m:t>2</m:t>
                        </m:r>
                      </m:num>
                      <m:den>
                        <m:r>
                          <a:rPr lang="de-DE" sz="1600" i="1">
                            <a:solidFill>
                              <a:srgbClr val="000000"/>
                            </a:solidFill>
                            <a:effectLst/>
                            <a:latin typeface="Cambria Math" panose="02040503050406030204" pitchFamily="18" charset="0"/>
                            <a:ea typeface="Calibri" charset="0"/>
                            <a:cs typeface="Times New Roman" charset="0"/>
                          </a:rPr>
                          <m:t>2</m:t>
                        </m:r>
                      </m:den>
                    </m:f>
                  </m:oMath>
                </a14:m>
                <a:r>
                  <a:rPr lang="de-DE" sz="1600" dirty="0">
                    <a:solidFill>
                      <a:srgbClr val="000000"/>
                    </a:solidFill>
                    <a:effectLst/>
                    <a:ea typeface="Times New Roman" charset="0"/>
                    <a:cs typeface="Arial" charset="0"/>
                  </a:rPr>
                  <a:t> = 1</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das Anzahlverhältnis der beiden Ionen: 2:1</a:t>
                </a:r>
                <a:endParaRPr lang="de-DE" sz="1600" dirty="0">
                  <a:effectLst/>
                  <a:ea typeface="Calibri" charset="0"/>
                  <a:cs typeface="Times New Roman" charset="0"/>
                </a:endParaRPr>
              </a:p>
              <a:p>
                <a:pPr marL="342900" lvl="0" indent="-342900" algn="just">
                  <a:spcBef>
                    <a:spcPts val="600"/>
                  </a:spcBef>
                  <a:spcAft>
                    <a:spcPts val="600"/>
                  </a:spcAft>
                  <a:buFont typeface="+mj-lt"/>
                  <a:buAutoNum type="arabicPeriod"/>
                </a:pPr>
                <a:r>
                  <a:rPr lang="de-DE" sz="1600" u="sng" dirty="0">
                    <a:solidFill>
                      <a:srgbClr val="000000"/>
                    </a:solidFill>
                    <a:effectLst/>
                    <a:ea typeface="Calibri" charset="0"/>
                    <a:cs typeface="Arial" charset="0"/>
                  </a:rPr>
                  <a:t>Gib</a:t>
                </a:r>
                <a:r>
                  <a:rPr lang="de-DE" sz="1600" dirty="0">
                    <a:solidFill>
                      <a:srgbClr val="000000"/>
                    </a:solidFill>
                    <a:effectLst/>
                    <a:ea typeface="Calibri" charset="0"/>
                    <a:cs typeface="Arial" charset="0"/>
                  </a:rPr>
                  <a:t> die Verhältnisformel </a:t>
                </a:r>
                <a:r>
                  <a:rPr lang="de-DE" sz="1600" u="sng" dirty="0">
                    <a:solidFill>
                      <a:srgbClr val="000000"/>
                    </a:solidFill>
                    <a:effectLst/>
                    <a:ea typeface="Calibri" charset="0"/>
                    <a:cs typeface="Arial" charset="0"/>
                  </a:rPr>
                  <a:t>an</a:t>
                </a:r>
                <a:r>
                  <a:rPr lang="de-DE" sz="1600" dirty="0">
                    <a:solidFill>
                      <a:srgbClr val="000000"/>
                    </a:solidFill>
                    <a:effectLst/>
                    <a:ea typeface="Calibri" charset="0"/>
                    <a:cs typeface="Arial" charset="0"/>
                  </a:rPr>
                  <a:t>: K</a:t>
                </a:r>
                <a:r>
                  <a:rPr lang="de-DE" sz="1600" baseline="-25000" dirty="0">
                    <a:solidFill>
                      <a:srgbClr val="000000"/>
                    </a:solidFill>
                    <a:effectLst/>
                    <a:ea typeface="Calibri" charset="0"/>
                    <a:cs typeface="Arial" charset="0"/>
                  </a:rPr>
                  <a:t>2</a:t>
                </a:r>
                <a:r>
                  <a:rPr lang="de-DE" sz="1600" dirty="0">
                    <a:solidFill>
                      <a:srgbClr val="000000"/>
                    </a:solidFill>
                    <a:effectLst/>
                    <a:ea typeface="Calibri" charset="0"/>
                    <a:cs typeface="Times New Roman" charset="0"/>
                  </a:rPr>
                  <a:t>SO</a:t>
                </a:r>
                <a:r>
                  <a:rPr lang="de-DE" sz="1600" baseline="-25000" dirty="0">
                    <a:solidFill>
                      <a:srgbClr val="000000"/>
                    </a:solidFill>
                    <a:effectLst/>
                    <a:ea typeface="Calibri" charset="0"/>
                    <a:cs typeface="Times New Roman" charset="0"/>
                  </a:rPr>
                  <a:t>4</a:t>
                </a:r>
                <a:endParaRPr lang="de-DE" sz="1600" dirty="0">
                  <a:effectLst/>
                  <a:ea typeface="Calibri" charset="0"/>
                  <a:cs typeface="Times New Roman" charset="0"/>
                </a:endParaRPr>
              </a:p>
            </p:txBody>
          </p:sp>
        </mc:Choice>
        <mc:Fallback xmlns="">
          <p:sp>
            <p:nvSpPr>
              <p:cNvPr id="32" name="Rechteck 31"/>
              <p:cNvSpPr>
                <a:spLocks noRot="1" noChangeAspect="1" noMove="1" noResize="1" noEditPoints="1" noAdjustHandles="1" noChangeArrowheads="1" noChangeShapeType="1" noTextEdit="1"/>
              </p:cNvSpPr>
              <p:nvPr/>
            </p:nvSpPr>
            <p:spPr>
              <a:xfrm>
                <a:off x="838200" y="1969815"/>
                <a:ext cx="5257800" cy="3638522"/>
              </a:xfrm>
              <a:prstGeom prst="rect">
                <a:avLst/>
              </a:prstGeom>
              <a:blipFill>
                <a:blip r:embed="rId5"/>
                <a:stretch>
                  <a:fillRect/>
                </a:stretch>
              </a:blipFill>
              <a:ln w="19050">
                <a:solidFill>
                  <a:schemeClr val="tx1"/>
                </a:solidFill>
              </a:ln>
              <a:effectLst>
                <a:outerShdw blurRad="50800" dist="38100" dir="2700000" algn="tl" rotWithShape="0">
                  <a:prstClr val="black">
                    <a:alpha val="40000"/>
                  </a:prstClr>
                </a:outerShdw>
              </a:effec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Rechteck 32"/>
              <p:cNvSpPr/>
              <p:nvPr/>
            </p:nvSpPr>
            <p:spPr>
              <a:xfrm>
                <a:off x="6256962" y="1969815"/>
                <a:ext cx="5096838" cy="363852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de-DE" sz="1600" b="1" dirty="0">
                    <a:solidFill>
                      <a:srgbClr val="000000"/>
                    </a:solidFill>
                    <a:ea typeface="Calibri" charset="0"/>
                    <a:cs typeface="Times New Roman" charset="0"/>
                  </a:rPr>
                  <a:t>Hinweiskarte</a:t>
                </a:r>
                <a:r>
                  <a:rPr lang="de-DE" sz="1600" b="1" dirty="0">
                    <a:solidFill>
                      <a:srgbClr val="000000"/>
                    </a:solidFill>
                    <a:effectLst/>
                    <a:ea typeface="Calibri" charset="0"/>
                    <a:cs typeface="Times New Roman" charset="0"/>
                  </a:rPr>
                  <a:t> </a:t>
                </a:r>
                <a:r>
                  <a:rPr lang="de-DE" sz="1600" b="1" i="1" dirty="0">
                    <a:solidFill>
                      <a:srgbClr val="000000"/>
                    </a:solidFill>
                    <a:effectLst/>
                    <a:ea typeface="Calibri" charset="0"/>
                    <a:cs typeface="Times New Roman" charset="0"/>
                  </a:rPr>
                  <a:t>Calciumcarbonat</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Identifiziere</a:t>
                </a:r>
                <a:r>
                  <a:rPr lang="de-DE" sz="1600" dirty="0">
                    <a:solidFill>
                      <a:srgbClr val="000000"/>
                    </a:solidFill>
                    <a:effectLst/>
                    <a:ea typeface="Calibri" charset="0"/>
                    <a:cs typeface="Arial" charset="0"/>
                  </a:rPr>
                  <a:t>, aus welchen Ionen das Salz besteht: </a:t>
                </a:r>
                <a:r>
                  <a:rPr lang="de-DE" sz="1600" dirty="0">
                    <a:solidFill>
                      <a:srgbClr val="000000"/>
                    </a:solidFill>
                    <a:effectLst/>
                    <a:ea typeface="Calibri" charset="0"/>
                    <a:cs typeface="Times New Roman" charset="0"/>
                  </a:rPr>
                  <a:t>Ca</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Times New Roman" charset="0"/>
                  </a:rPr>
                  <a:t> und CO</a:t>
                </a:r>
                <a:r>
                  <a:rPr lang="de-DE" sz="1600" baseline="-25000" dirty="0">
                    <a:solidFill>
                      <a:srgbClr val="000000"/>
                    </a:solidFill>
                    <a:effectLst/>
                    <a:ea typeface="Calibri" charset="0"/>
                    <a:cs typeface="Times New Roman" charset="0"/>
                  </a:rPr>
                  <a:t>3</a:t>
                </a:r>
                <a:r>
                  <a:rPr lang="de-DE" sz="1600" baseline="30000" dirty="0">
                    <a:solidFill>
                      <a:srgbClr val="000000"/>
                    </a:solidFill>
                    <a:effectLst/>
                    <a:ea typeface="Calibri" charset="0"/>
                    <a:cs typeface="Times New Roman" charset="0"/>
                  </a:rPr>
                  <a:t>2–</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Leite</a:t>
                </a:r>
                <a:r>
                  <a:rPr lang="de-DE" sz="1600" dirty="0">
                    <a:solidFill>
                      <a:srgbClr val="000000"/>
                    </a:solidFill>
                    <a:effectLst/>
                    <a:ea typeface="Calibri" charset="0"/>
                    <a:cs typeface="Arial" charset="0"/>
                  </a:rPr>
                  <a:t> die Ladung der Ionen </a:t>
                </a:r>
                <a:r>
                  <a:rPr lang="de-DE" sz="1600" u="sng" dirty="0">
                    <a:solidFill>
                      <a:srgbClr val="000000"/>
                    </a:solidFill>
                    <a:effectLst/>
                    <a:ea typeface="Calibri" charset="0"/>
                    <a:cs typeface="Arial" charset="0"/>
                  </a:rPr>
                  <a:t>ab</a:t>
                </a:r>
                <a:r>
                  <a:rPr lang="de-DE" sz="1600" dirty="0">
                    <a:solidFill>
                      <a:srgbClr val="000000"/>
                    </a:solidFill>
                    <a:effectLst/>
                    <a:ea typeface="Calibri" charset="0"/>
                    <a:cs typeface="Arial" charset="0"/>
                  </a:rPr>
                  <a:t>: </a:t>
                </a:r>
                <a:r>
                  <a:rPr lang="de-DE" sz="1600" dirty="0">
                    <a:solidFill>
                      <a:srgbClr val="000000"/>
                    </a:solidFill>
                    <a:effectLst/>
                    <a:ea typeface="Calibri" charset="0"/>
                    <a:cs typeface="Times New Roman" charset="0"/>
                  </a:rPr>
                  <a:t>Ca</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Times New Roman" charset="0"/>
                  </a:rPr>
                  <a:t>: </a:t>
                </a:r>
                <a:r>
                  <a:rPr lang="de-DE" sz="1600" dirty="0">
                    <a:solidFill>
                      <a:srgbClr val="000000"/>
                    </a:solidFill>
                    <a:effectLst/>
                    <a:ea typeface="Calibri" charset="0"/>
                    <a:cs typeface="Arial" charset="0"/>
                  </a:rPr>
                  <a:t>2 + </a:t>
                </a:r>
                <a:r>
                  <a:rPr lang="de-DE" sz="1600" dirty="0">
                    <a:solidFill>
                      <a:srgbClr val="000000"/>
                    </a:solidFill>
                    <a:effectLst/>
                    <a:ea typeface="Calibri" charset="0"/>
                    <a:cs typeface="Times New Roman" charset="0"/>
                  </a:rPr>
                  <a:t>CO</a:t>
                </a:r>
                <a:r>
                  <a:rPr lang="de-DE" sz="1600" baseline="-25000" dirty="0">
                    <a:solidFill>
                      <a:srgbClr val="000000"/>
                    </a:solidFill>
                    <a:effectLst/>
                    <a:ea typeface="Calibri" charset="0"/>
                    <a:cs typeface="Times New Roman" charset="0"/>
                  </a:rPr>
                  <a:t>3</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Arial" charset="0"/>
                  </a:rPr>
                  <a:t>:</a:t>
                </a:r>
                <a:r>
                  <a:rPr lang="de-DE" sz="1600" baseline="30000" dirty="0">
                    <a:solidFill>
                      <a:srgbClr val="000000"/>
                    </a:solidFill>
                    <a:effectLst/>
                    <a:ea typeface="Calibri" charset="0"/>
                    <a:cs typeface="Arial" charset="0"/>
                  </a:rPr>
                  <a:t> </a:t>
                </a:r>
                <a:r>
                  <a:rPr lang="de-DE" sz="1600" dirty="0">
                    <a:solidFill>
                      <a:srgbClr val="000000"/>
                    </a:solidFill>
                    <a:effectLst/>
                    <a:ea typeface="Calibri" charset="0"/>
                    <a:cs typeface="Arial" charset="0"/>
                  </a:rPr>
                  <a:t>2–</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Bilde</a:t>
                </a:r>
                <a:r>
                  <a:rPr lang="de-DE" sz="1600" dirty="0">
                    <a:solidFill>
                      <a:srgbClr val="000000"/>
                    </a:solidFill>
                    <a:effectLst/>
                    <a:ea typeface="Calibri" charset="0"/>
                    <a:cs typeface="Arial" charset="0"/>
                  </a:rPr>
                  <a:t> das kleinste gemeinsame Vielfache </a:t>
                </a:r>
                <a:r>
                  <a:rPr lang="de-DE" sz="1600" dirty="0" smtClean="0">
                    <a:solidFill>
                      <a:srgbClr val="000000"/>
                    </a:solidFill>
                    <a:effectLst/>
                    <a:ea typeface="Calibri" charset="0"/>
                    <a:cs typeface="Arial" charset="0"/>
                  </a:rPr>
                  <a:t>(</a:t>
                </a:r>
                <a:r>
                  <a:rPr lang="de-DE" sz="1600" dirty="0" err="1" smtClean="0">
                    <a:solidFill>
                      <a:srgbClr val="000000"/>
                    </a:solidFill>
                    <a:ea typeface="Calibri" charset="0"/>
                    <a:cs typeface="Arial" charset="0"/>
                  </a:rPr>
                  <a:t>kgV</a:t>
                </a:r>
                <a:r>
                  <a:rPr lang="de-DE" sz="1600" dirty="0" smtClean="0">
                    <a:solidFill>
                      <a:srgbClr val="000000"/>
                    </a:solidFill>
                    <a:effectLst/>
                    <a:ea typeface="Calibri" charset="0"/>
                    <a:cs typeface="Arial" charset="0"/>
                  </a:rPr>
                  <a:t>): </a:t>
                </a:r>
                <a:r>
                  <a:rPr lang="de-DE" sz="1600" dirty="0">
                    <a:solidFill>
                      <a:srgbClr val="000000"/>
                    </a:solidFill>
                    <a:effectLst/>
                    <a:ea typeface="Calibri" charset="0"/>
                    <a:cs typeface="Arial" charset="0"/>
                  </a:rPr>
                  <a:t>1x2 = 2</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die Anzahl an </a:t>
                </a:r>
                <a:r>
                  <a:rPr lang="de-DE" sz="1600" dirty="0">
                    <a:solidFill>
                      <a:srgbClr val="000000"/>
                    </a:solidFill>
                    <a:effectLst/>
                    <a:ea typeface="Calibri" charset="0"/>
                    <a:cs typeface="Times New Roman" charset="0"/>
                  </a:rPr>
                  <a:t>Ca</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Arial" charset="0"/>
                  </a:rPr>
                  <a:t>-Ionen: </a:t>
                </a:r>
                <a14:m>
                  <m:oMath xmlns:m="http://schemas.openxmlformats.org/officeDocument/2006/math">
                    <m:f>
                      <m:fPr>
                        <m:ctrlPr>
                          <a:rPr lang="de-DE" sz="1600" i="1">
                            <a:solidFill>
                              <a:srgbClr val="000000"/>
                            </a:solidFill>
                            <a:effectLst/>
                            <a:latin typeface="Cambria Math" panose="02040503050406030204" pitchFamily="18" charset="0"/>
                            <a:ea typeface="Calibri" charset="0"/>
                            <a:cs typeface="Times New Roman" charset="0"/>
                          </a:rPr>
                        </m:ctrlPr>
                      </m:fPr>
                      <m:num>
                        <m:r>
                          <a:rPr lang="de-DE" sz="1600" i="1">
                            <a:solidFill>
                              <a:srgbClr val="000000"/>
                            </a:solidFill>
                            <a:effectLst/>
                            <a:latin typeface="Cambria Math" panose="02040503050406030204" pitchFamily="18" charset="0"/>
                            <a:ea typeface="Calibri" charset="0"/>
                            <a:cs typeface="Times New Roman" charset="0"/>
                          </a:rPr>
                          <m:t>2</m:t>
                        </m:r>
                      </m:num>
                      <m:den>
                        <m:r>
                          <a:rPr lang="de-DE" sz="1600" i="1">
                            <a:solidFill>
                              <a:srgbClr val="000000"/>
                            </a:solidFill>
                            <a:effectLst/>
                            <a:latin typeface="Cambria Math" panose="02040503050406030204" pitchFamily="18" charset="0"/>
                            <a:ea typeface="Calibri" charset="0"/>
                            <a:cs typeface="Times New Roman" charset="0"/>
                          </a:rPr>
                          <m:t>2</m:t>
                        </m:r>
                      </m:den>
                    </m:f>
                  </m:oMath>
                </a14:m>
                <a:r>
                  <a:rPr lang="de-DE" sz="1600" dirty="0">
                    <a:solidFill>
                      <a:srgbClr val="000000"/>
                    </a:solidFill>
                    <a:effectLst/>
                    <a:ea typeface="Times New Roman" charset="0"/>
                    <a:cs typeface="Arial" charset="0"/>
                  </a:rPr>
                  <a:t> = 1</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die Anzahl an </a:t>
                </a:r>
                <a:r>
                  <a:rPr lang="de-DE" sz="1600" dirty="0">
                    <a:solidFill>
                      <a:srgbClr val="000000"/>
                    </a:solidFill>
                    <a:effectLst/>
                    <a:ea typeface="Calibri" charset="0"/>
                    <a:cs typeface="Times New Roman" charset="0"/>
                  </a:rPr>
                  <a:t>CO</a:t>
                </a:r>
                <a:r>
                  <a:rPr lang="de-DE" sz="1600" baseline="-25000" dirty="0">
                    <a:solidFill>
                      <a:srgbClr val="000000"/>
                    </a:solidFill>
                    <a:effectLst/>
                    <a:ea typeface="Calibri" charset="0"/>
                    <a:cs typeface="Times New Roman" charset="0"/>
                  </a:rPr>
                  <a:t>3</a:t>
                </a:r>
                <a:r>
                  <a:rPr lang="de-DE" sz="1600" baseline="30000" dirty="0">
                    <a:solidFill>
                      <a:srgbClr val="000000"/>
                    </a:solidFill>
                    <a:effectLst/>
                    <a:ea typeface="Calibri" charset="0"/>
                    <a:cs typeface="Times New Roman" charset="0"/>
                  </a:rPr>
                  <a:t>2–</a:t>
                </a:r>
                <a:r>
                  <a:rPr lang="de-DE" sz="1600" dirty="0">
                    <a:solidFill>
                      <a:srgbClr val="000000"/>
                    </a:solidFill>
                    <a:effectLst/>
                    <a:ea typeface="Calibri" charset="0"/>
                    <a:cs typeface="Arial" charset="0"/>
                  </a:rPr>
                  <a:t>-Ionen: </a:t>
                </a:r>
                <a14:m>
                  <m:oMath xmlns:m="http://schemas.openxmlformats.org/officeDocument/2006/math">
                    <m:f>
                      <m:fPr>
                        <m:ctrlPr>
                          <a:rPr lang="de-DE" sz="1600" i="1">
                            <a:solidFill>
                              <a:srgbClr val="000000"/>
                            </a:solidFill>
                            <a:effectLst/>
                            <a:latin typeface="Cambria Math" panose="02040503050406030204" pitchFamily="18" charset="0"/>
                            <a:ea typeface="Calibri" charset="0"/>
                            <a:cs typeface="Times New Roman" charset="0"/>
                          </a:rPr>
                        </m:ctrlPr>
                      </m:fPr>
                      <m:num>
                        <m:r>
                          <a:rPr lang="de-DE" sz="1600" i="1">
                            <a:solidFill>
                              <a:srgbClr val="000000"/>
                            </a:solidFill>
                            <a:effectLst/>
                            <a:latin typeface="Cambria Math" panose="02040503050406030204" pitchFamily="18" charset="0"/>
                            <a:ea typeface="Calibri" charset="0"/>
                            <a:cs typeface="Times New Roman" charset="0"/>
                          </a:rPr>
                          <m:t>2</m:t>
                        </m:r>
                      </m:num>
                      <m:den>
                        <m:r>
                          <a:rPr lang="de-DE" sz="1600" i="1">
                            <a:solidFill>
                              <a:srgbClr val="000000"/>
                            </a:solidFill>
                            <a:effectLst/>
                            <a:latin typeface="Cambria Math" panose="02040503050406030204" pitchFamily="18" charset="0"/>
                            <a:ea typeface="Calibri" charset="0"/>
                            <a:cs typeface="Times New Roman" charset="0"/>
                          </a:rPr>
                          <m:t>2</m:t>
                        </m:r>
                      </m:den>
                    </m:f>
                  </m:oMath>
                </a14:m>
                <a:r>
                  <a:rPr lang="de-DE" sz="1600" dirty="0">
                    <a:solidFill>
                      <a:srgbClr val="000000"/>
                    </a:solidFill>
                    <a:effectLst/>
                    <a:ea typeface="Times New Roman" charset="0"/>
                    <a:cs typeface="Arial" charset="0"/>
                  </a:rPr>
                  <a:t> = 1</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Bestimme</a:t>
                </a:r>
                <a:r>
                  <a:rPr lang="de-DE" sz="1600" dirty="0">
                    <a:solidFill>
                      <a:srgbClr val="000000"/>
                    </a:solidFill>
                    <a:effectLst/>
                    <a:ea typeface="Calibri" charset="0"/>
                    <a:cs typeface="Arial" charset="0"/>
                  </a:rPr>
                  <a:t> das Anzahlverhältnis der beiden Ionen: 1:1</a:t>
                </a:r>
                <a:endParaRPr lang="de-DE" sz="1600" dirty="0">
                  <a:effectLst/>
                  <a:ea typeface="Calibri" charset="0"/>
                  <a:cs typeface="Times New Roman" charset="0"/>
                </a:endParaRPr>
              </a:p>
              <a:p>
                <a:pPr marL="228600" indent="-228600" algn="just">
                  <a:spcBef>
                    <a:spcPts val="600"/>
                  </a:spcBef>
                  <a:spcAft>
                    <a:spcPts val="600"/>
                  </a:spcAft>
                  <a:buFont typeface="+mj-lt"/>
                  <a:buAutoNum type="arabicPeriod"/>
                </a:pPr>
                <a:r>
                  <a:rPr lang="de-DE" sz="1600" u="sng" dirty="0">
                    <a:solidFill>
                      <a:srgbClr val="000000"/>
                    </a:solidFill>
                    <a:effectLst/>
                    <a:ea typeface="Calibri" charset="0"/>
                    <a:cs typeface="Arial" charset="0"/>
                  </a:rPr>
                  <a:t>Gib</a:t>
                </a:r>
                <a:r>
                  <a:rPr lang="de-DE" sz="1600" dirty="0">
                    <a:solidFill>
                      <a:srgbClr val="000000"/>
                    </a:solidFill>
                    <a:effectLst/>
                    <a:ea typeface="Calibri" charset="0"/>
                    <a:cs typeface="Arial" charset="0"/>
                  </a:rPr>
                  <a:t> die Verhältnisformel </a:t>
                </a:r>
                <a:r>
                  <a:rPr lang="de-DE" sz="1600" u="sng" dirty="0">
                    <a:solidFill>
                      <a:srgbClr val="000000"/>
                    </a:solidFill>
                    <a:effectLst/>
                    <a:ea typeface="Calibri" charset="0"/>
                    <a:cs typeface="Arial" charset="0"/>
                  </a:rPr>
                  <a:t>an</a:t>
                </a:r>
                <a:r>
                  <a:rPr lang="de-DE" sz="1600" dirty="0">
                    <a:solidFill>
                      <a:srgbClr val="000000"/>
                    </a:solidFill>
                    <a:effectLst/>
                    <a:ea typeface="Calibri" charset="0"/>
                    <a:cs typeface="Arial" charset="0"/>
                  </a:rPr>
                  <a:t>: Ca</a:t>
                </a:r>
                <a:r>
                  <a:rPr lang="de-DE" sz="1600" dirty="0">
                    <a:solidFill>
                      <a:srgbClr val="000000"/>
                    </a:solidFill>
                    <a:effectLst/>
                    <a:ea typeface="Calibri" charset="0"/>
                    <a:cs typeface="Times New Roman" charset="0"/>
                  </a:rPr>
                  <a:t>CO</a:t>
                </a:r>
                <a:r>
                  <a:rPr lang="de-DE" sz="1600" baseline="-25000" dirty="0">
                    <a:solidFill>
                      <a:srgbClr val="000000"/>
                    </a:solidFill>
                    <a:effectLst/>
                    <a:ea typeface="Calibri" charset="0"/>
                    <a:cs typeface="Times New Roman" charset="0"/>
                  </a:rPr>
                  <a:t>3</a:t>
                </a:r>
                <a:endParaRPr lang="de-DE" sz="1600" dirty="0">
                  <a:effectLst/>
                  <a:ea typeface="Calibri" charset="0"/>
                  <a:cs typeface="Times New Roman" charset="0"/>
                </a:endParaRPr>
              </a:p>
            </p:txBody>
          </p:sp>
        </mc:Choice>
        <mc:Fallback xmlns="">
          <p:sp>
            <p:nvSpPr>
              <p:cNvPr id="33" name="Rechteck 32"/>
              <p:cNvSpPr>
                <a:spLocks noRot="1" noChangeAspect="1" noMove="1" noResize="1" noEditPoints="1" noAdjustHandles="1" noChangeArrowheads="1" noChangeShapeType="1" noTextEdit="1"/>
              </p:cNvSpPr>
              <p:nvPr/>
            </p:nvSpPr>
            <p:spPr>
              <a:xfrm>
                <a:off x="6256962" y="1969815"/>
                <a:ext cx="5096838" cy="3638522"/>
              </a:xfrm>
              <a:prstGeom prst="rect">
                <a:avLst/>
              </a:prstGeom>
              <a:blipFill>
                <a:blip r:embed="rId6"/>
                <a:stretch>
                  <a:fillRect/>
                </a:stretch>
              </a:blipFill>
              <a:ln w="19050">
                <a:solidFill>
                  <a:schemeClr val="tx1"/>
                </a:solidFill>
              </a:ln>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34" name="Textfeld 226">
            <a:extLst>
              <a:ext uri="{FF2B5EF4-FFF2-40B4-BE49-F238E27FC236}">
                <a16:creationId xmlns:a16="http://schemas.microsoft.com/office/drawing/2014/main" id="{C54D43AD-CFD3-4274-9DC8-8F64BDC368D6}"/>
              </a:ext>
            </a:extLst>
          </p:cNvPr>
          <p:cNvSpPr txBox="1"/>
          <p:nvPr/>
        </p:nvSpPr>
        <p:spPr>
          <a:xfrm>
            <a:off x="1016000" y="609822"/>
            <a:ext cx="220176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Grafik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spTree>
    <p:extLst>
      <p:ext uri="{BB962C8B-B14F-4D97-AF65-F5344CB8AC3E}">
        <p14:creationId xmlns:p14="http://schemas.microsoft.com/office/powerpoint/2010/main" val="129663960"/>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3: </a:t>
            </a:r>
            <a:r>
              <a:rPr lang="de-DE" sz="1800" dirty="0">
                <a:latin typeface="+mn-lt"/>
              </a:rPr>
              <a:t>Formuliere eine Definition für den Begriff </a:t>
            </a:r>
            <a:r>
              <a:rPr lang="de-DE" sz="1800" i="1" dirty="0">
                <a:latin typeface="+mn-lt"/>
              </a:rPr>
              <a:t>Verhältnisformel</a:t>
            </a:r>
            <a:r>
              <a:rPr lang="de-DE" sz="1800" dirty="0">
                <a:latin typeface="+mn-lt"/>
              </a:rPr>
              <a:t>. </a:t>
            </a: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i="1" dirty="0">
                <a:latin typeface="+mn-lt"/>
              </a:rPr>
              <a:t>Die Verhältnisformel gibt an, in welchem Teilchenzahlverhältnis Kationen und Anionen in dem jeweiligen Salz stehen. Das Teilchenzahlverhältnis lässt sich an den tiefgestellten Zahlen (Indices) in der Verhältnisformel ablesen.</a:t>
            </a: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243</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6" name="Textfeld 226">
            <a:extLst>
              <a:ext uri="{FF2B5EF4-FFF2-40B4-BE49-F238E27FC236}">
                <a16:creationId xmlns:a16="http://schemas.microsoft.com/office/drawing/2014/main" id="{C54D43AD-CFD3-4274-9DC8-8F64BDC368D6}"/>
              </a:ext>
            </a:extLst>
          </p:cNvPr>
          <p:cNvSpPr txBox="1"/>
          <p:nvPr/>
        </p:nvSpPr>
        <p:spPr>
          <a:xfrm>
            <a:off x="1016000" y="609822"/>
            <a:ext cx="193554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827649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4: </a:t>
            </a:r>
            <a:r>
              <a:rPr lang="de-DE" sz="1800" dirty="0">
                <a:latin typeface="+mn-lt"/>
              </a:rPr>
              <a:t>Vervollständige die Tabelle.</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244</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2466363721"/>
              </p:ext>
            </p:extLst>
          </p:nvPr>
        </p:nvGraphicFramePr>
        <p:xfrm>
          <a:off x="1435263" y="1999602"/>
          <a:ext cx="8704160" cy="3822462"/>
        </p:xfrm>
        <a:graphic>
          <a:graphicData uri="http://schemas.openxmlformats.org/drawingml/2006/table">
            <a:tbl>
              <a:tblPr firstRow="1" firstCol="1" bandRow="1">
                <a:tableStyleId>{5940675A-B579-460E-94D1-54222C63F5DA}</a:tableStyleId>
              </a:tblPr>
              <a:tblGrid>
                <a:gridCol w="2305694">
                  <a:extLst>
                    <a:ext uri="{9D8B030D-6E8A-4147-A177-3AD203B41FA5}">
                      <a16:colId xmlns:a16="http://schemas.microsoft.com/office/drawing/2014/main" val="20000"/>
                    </a:ext>
                  </a:extLst>
                </a:gridCol>
                <a:gridCol w="1716608">
                  <a:extLst>
                    <a:ext uri="{9D8B030D-6E8A-4147-A177-3AD203B41FA5}">
                      <a16:colId xmlns:a16="http://schemas.microsoft.com/office/drawing/2014/main" val="20001"/>
                    </a:ext>
                  </a:extLst>
                </a:gridCol>
                <a:gridCol w="2351940">
                  <a:extLst>
                    <a:ext uri="{9D8B030D-6E8A-4147-A177-3AD203B41FA5}">
                      <a16:colId xmlns:a16="http://schemas.microsoft.com/office/drawing/2014/main" val="20002"/>
                    </a:ext>
                  </a:extLst>
                </a:gridCol>
                <a:gridCol w="2329918">
                  <a:extLst>
                    <a:ext uri="{9D8B030D-6E8A-4147-A177-3AD203B41FA5}">
                      <a16:colId xmlns:a16="http://schemas.microsoft.com/office/drawing/2014/main" val="20003"/>
                    </a:ext>
                  </a:extLst>
                </a:gridCol>
              </a:tblGrid>
              <a:tr h="546066">
                <a:tc>
                  <a:txBody>
                    <a:bodyPr/>
                    <a:lstStyle/>
                    <a:p>
                      <a:pPr algn="ctr">
                        <a:spcBef>
                          <a:spcPts val="285"/>
                        </a:spcBef>
                        <a:spcAft>
                          <a:spcPts val="0"/>
                        </a:spcAft>
                      </a:pPr>
                      <a:r>
                        <a:rPr lang="de-DE" sz="1800" b="1" dirty="0">
                          <a:effectLst/>
                        </a:rPr>
                        <a:t>Name</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Ionen</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Anzahlverhältnis</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Bef>
                          <a:spcPts val="285"/>
                        </a:spcBef>
                        <a:spcAft>
                          <a:spcPts val="0"/>
                        </a:spcAft>
                      </a:pPr>
                      <a:r>
                        <a:rPr lang="de-DE" sz="1800" b="1" dirty="0">
                          <a:effectLst/>
                        </a:rPr>
                        <a:t>Verhältnisformel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546066">
                <a:tc>
                  <a:txBody>
                    <a:bodyPr/>
                    <a:lstStyle/>
                    <a:p>
                      <a:pPr algn="ctr">
                        <a:spcBef>
                          <a:spcPts val="285"/>
                        </a:spcBef>
                        <a:spcAft>
                          <a:spcPts val="0"/>
                        </a:spcAft>
                      </a:pPr>
                      <a:r>
                        <a:rPr lang="de-DE" sz="1800" dirty="0">
                          <a:solidFill>
                            <a:srgbClr val="000000"/>
                          </a:solidFill>
                          <a:effectLst/>
                        </a:rPr>
                        <a:t>Natriumiodid</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Na</a:t>
                      </a:r>
                      <a:r>
                        <a:rPr lang="de-DE" sz="1800" baseline="30000" dirty="0">
                          <a:solidFill>
                            <a:srgbClr val="000000"/>
                          </a:solidFill>
                          <a:effectLst/>
                        </a:rPr>
                        <a:t>+</a:t>
                      </a:r>
                      <a:r>
                        <a:rPr lang="de-DE" sz="1800" dirty="0">
                          <a:solidFill>
                            <a:srgbClr val="000000"/>
                          </a:solidFill>
                          <a:effectLst/>
                        </a:rPr>
                        <a:t>, I</a:t>
                      </a:r>
                      <a:r>
                        <a:rPr lang="de-DE" sz="1800" baseline="30000" dirty="0">
                          <a:solidFill>
                            <a:srgbClr val="000000"/>
                          </a:solidFill>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1:1</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a:solidFill>
                            <a:srgbClr val="000000"/>
                          </a:solidFill>
                          <a:effectLst/>
                        </a:rPr>
                        <a:t>NaI</a:t>
                      </a:r>
                      <a:endParaRPr lang="de-DE" sz="1800" i="1">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46066">
                <a:tc>
                  <a:txBody>
                    <a:bodyPr/>
                    <a:lstStyle/>
                    <a:p>
                      <a:pPr algn="ctr">
                        <a:spcBef>
                          <a:spcPts val="285"/>
                        </a:spcBef>
                        <a:spcAft>
                          <a:spcPts val="0"/>
                        </a:spcAft>
                      </a:pPr>
                      <a:r>
                        <a:rPr lang="de-DE" sz="1800">
                          <a:solidFill>
                            <a:srgbClr val="000000"/>
                          </a:solidFill>
                          <a:effectLst/>
                        </a:rPr>
                        <a:t>Aluminiumsulfid</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Al</a:t>
                      </a:r>
                      <a:r>
                        <a:rPr lang="de-DE" sz="1800" baseline="30000" dirty="0">
                          <a:solidFill>
                            <a:srgbClr val="000000"/>
                          </a:solidFill>
                          <a:effectLst/>
                        </a:rPr>
                        <a:t>3+</a:t>
                      </a:r>
                      <a:r>
                        <a:rPr lang="de-DE" sz="1800" dirty="0">
                          <a:solidFill>
                            <a:srgbClr val="000000"/>
                          </a:solidFill>
                          <a:effectLst/>
                        </a:rPr>
                        <a:t>, S</a:t>
                      </a:r>
                      <a:r>
                        <a:rPr lang="de-DE" sz="1800" baseline="30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2:3</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Al</a:t>
                      </a:r>
                      <a:r>
                        <a:rPr lang="de-DE" sz="1800" i="1" baseline="-25000" dirty="0">
                          <a:solidFill>
                            <a:srgbClr val="000000"/>
                          </a:solidFill>
                          <a:effectLst/>
                        </a:rPr>
                        <a:t>2</a:t>
                      </a:r>
                      <a:r>
                        <a:rPr lang="de-DE" sz="1800" i="1" dirty="0">
                          <a:solidFill>
                            <a:srgbClr val="000000"/>
                          </a:solidFill>
                          <a:effectLst/>
                        </a:rPr>
                        <a:t>S</a:t>
                      </a:r>
                      <a:r>
                        <a:rPr lang="de-DE" sz="1800" i="1" baseline="-25000" dirty="0">
                          <a:solidFill>
                            <a:srgbClr val="000000"/>
                          </a:solidFill>
                          <a:effectLst/>
                        </a:rPr>
                        <a:t>3</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546066">
                <a:tc>
                  <a:txBody>
                    <a:bodyPr/>
                    <a:lstStyle/>
                    <a:p>
                      <a:pPr algn="ctr">
                        <a:spcBef>
                          <a:spcPts val="285"/>
                        </a:spcBef>
                        <a:spcAft>
                          <a:spcPts val="0"/>
                        </a:spcAft>
                      </a:pPr>
                      <a:r>
                        <a:rPr lang="de-DE" sz="1800" i="1" dirty="0">
                          <a:solidFill>
                            <a:srgbClr val="000000"/>
                          </a:solidFill>
                          <a:effectLst/>
                        </a:rPr>
                        <a:t>Aluminiumoxid</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a:solidFill>
                            <a:srgbClr val="000000"/>
                          </a:solidFill>
                          <a:effectLst/>
                        </a:rPr>
                        <a:t>Al</a:t>
                      </a:r>
                      <a:r>
                        <a:rPr lang="de-DE" sz="1800" i="1" baseline="30000">
                          <a:solidFill>
                            <a:srgbClr val="000000"/>
                          </a:solidFill>
                          <a:effectLst/>
                        </a:rPr>
                        <a:t>3+</a:t>
                      </a:r>
                      <a:r>
                        <a:rPr lang="de-DE" sz="1800" i="1">
                          <a:solidFill>
                            <a:srgbClr val="000000"/>
                          </a:solidFill>
                          <a:effectLst/>
                        </a:rPr>
                        <a:t>, O</a:t>
                      </a:r>
                      <a:r>
                        <a:rPr lang="de-DE" sz="1800" i="1" baseline="30000">
                          <a:solidFill>
                            <a:srgbClr val="000000"/>
                          </a:solidFill>
                          <a:effectLst/>
                        </a:rPr>
                        <a:t>2–</a:t>
                      </a:r>
                      <a:endParaRPr lang="de-DE" sz="1800" i="1">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2:3</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Al</a:t>
                      </a:r>
                      <a:r>
                        <a:rPr lang="de-DE" sz="1800" baseline="-25000">
                          <a:solidFill>
                            <a:srgbClr val="000000"/>
                          </a:solidFill>
                          <a:effectLst/>
                        </a:rPr>
                        <a:t>2</a:t>
                      </a:r>
                      <a:r>
                        <a:rPr lang="de-DE" sz="1800">
                          <a:solidFill>
                            <a:srgbClr val="000000"/>
                          </a:solidFill>
                          <a:effectLst/>
                        </a:rPr>
                        <a:t>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546066">
                <a:tc>
                  <a:txBody>
                    <a:bodyPr/>
                    <a:lstStyle/>
                    <a:p>
                      <a:pPr algn="ctr">
                        <a:spcBef>
                          <a:spcPts val="285"/>
                        </a:spcBef>
                        <a:spcAft>
                          <a:spcPts val="0"/>
                        </a:spcAft>
                      </a:pPr>
                      <a:r>
                        <a:rPr lang="de-DE" sz="1800" dirty="0">
                          <a:solidFill>
                            <a:srgbClr val="000000"/>
                          </a:solidFill>
                          <a:effectLst/>
                        </a:rPr>
                        <a:t>Kaliumoxid</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a:solidFill>
                            <a:srgbClr val="000000"/>
                          </a:solidFill>
                          <a:effectLst/>
                        </a:rPr>
                        <a:t>K</a:t>
                      </a:r>
                      <a:r>
                        <a:rPr lang="de-DE" sz="1800" i="1" baseline="30000">
                          <a:solidFill>
                            <a:srgbClr val="000000"/>
                          </a:solidFill>
                          <a:effectLst/>
                        </a:rPr>
                        <a:t>+</a:t>
                      </a:r>
                      <a:r>
                        <a:rPr lang="de-DE" sz="1800" i="1">
                          <a:solidFill>
                            <a:srgbClr val="000000"/>
                          </a:solidFill>
                          <a:effectLst/>
                        </a:rPr>
                        <a:t>, O</a:t>
                      </a:r>
                      <a:r>
                        <a:rPr lang="de-DE" sz="1800" i="1" baseline="30000">
                          <a:solidFill>
                            <a:srgbClr val="000000"/>
                          </a:solidFill>
                          <a:effectLst/>
                        </a:rPr>
                        <a:t>2–</a:t>
                      </a:r>
                      <a:endParaRPr lang="de-DE" sz="1800" i="1">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2:1</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K</a:t>
                      </a:r>
                      <a:r>
                        <a:rPr lang="de-DE" sz="1800" i="1" baseline="-25000" dirty="0">
                          <a:solidFill>
                            <a:srgbClr val="000000"/>
                          </a:solidFill>
                          <a:effectLst/>
                        </a:rPr>
                        <a:t>2</a:t>
                      </a:r>
                      <a:r>
                        <a:rPr lang="de-DE" sz="1800" i="1" dirty="0">
                          <a:solidFill>
                            <a:srgbClr val="000000"/>
                          </a:solidFill>
                          <a:effectLst/>
                        </a:rPr>
                        <a:t>O</a:t>
                      </a:r>
                      <a:endParaRPr lang="de-DE" sz="1800" i="1"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546066">
                <a:tc>
                  <a:txBody>
                    <a:bodyPr/>
                    <a:lstStyle/>
                    <a:p>
                      <a:pPr algn="ctr">
                        <a:spcBef>
                          <a:spcPts val="285"/>
                        </a:spcBef>
                        <a:spcAft>
                          <a:spcPts val="0"/>
                        </a:spcAft>
                      </a:pPr>
                      <a:r>
                        <a:rPr lang="de-DE" sz="1800" i="1">
                          <a:solidFill>
                            <a:srgbClr val="000000"/>
                          </a:solidFill>
                          <a:effectLst/>
                        </a:rPr>
                        <a:t>Calciumnitrid</a:t>
                      </a:r>
                      <a:endParaRPr lang="de-DE" sz="1800" i="1">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a:solidFill>
                            <a:srgbClr val="000000"/>
                          </a:solidFill>
                          <a:effectLst/>
                        </a:rPr>
                        <a:t>Ca</a:t>
                      </a:r>
                      <a:r>
                        <a:rPr lang="de-DE" sz="1800" i="1" baseline="30000">
                          <a:solidFill>
                            <a:srgbClr val="000000"/>
                          </a:solidFill>
                          <a:effectLst/>
                        </a:rPr>
                        <a:t>2+</a:t>
                      </a:r>
                      <a:r>
                        <a:rPr lang="de-DE" sz="1800" i="1">
                          <a:solidFill>
                            <a:srgbClr val="000000"/>
                          </a:solidFill>
                          <a:effectLst/>
                        </a:rPr>
                        <a:t>, N</a:t>
                      </a:r>
                      <a:r>
                        <a:rPr lang="de-DE" sz="1800" i="1" baseline="30000">
                          <a:solidFill>
                            <a:srgbClr val="000000"/>
                          </a:solidFill>
                          <a:effectLst/>
                        </a:rPr>
                        <a:t>3–</a:t>
                      </a:r>
                      <a:endParaRPr lang="de-DE" sz="1800" i="1">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3:2</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Ca</a:t>
                      </a:r>
                      <a:r>
                        <a:rPr lang="de-DE" sz="1800" baseline="-25000" dirty="0">
                          <a:solidFill>
                            <a:srgbClr val="000000"/>
                          </a:solidFill>
                          <a:effectLst/>
                        </a:rPr>
                        <a:t>3</a:t>
                      </a:r>
                      <a:r>
                        <a:rPr lang="de-DE" sz="1800" dirty="0">
                          <a:solidFill>
                            <a:srgbClr val="000000"/>
                          </a:solidFill>
                          <a:effectLst/>
                        </a:rPr>
                        <a:t>N</a:t>
                      </a:r>
                      <a:r>
                        <a:rPr lang="de-DE" sz="1800" baseline="-25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546066">
                <a:tc>
                  <a:txBody>
                    <a:bodyPr/>
                    <a:lstStyle/>
                    <a:p>
                      <a:pPr algn="ctr">
                        <a:spcBef>
                          <a:spcPts val="285"/>
                        </a:spcBef>
                        <a:spcAft>
                          <a:spcPts val="0"/>
                        </a:spcAft>
                      </a:pPr>
                      <a:r>
                        <a:rPr lang="de-DE" sz="1800" i="1" dirty="0">
                          <a:solidFill>
                            <a:srgbClr val="000000"/>
                          </a:solidFill>
                          <a:effectLst/>
                        </a:rPr>
                        <a:t>Silbernitrat</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err="1">
                          <a:solidFill>
                            <a:srgbClr val="000000"/>
                          </a:solidFill>
                          <a:effectLst/>
                        </a:rPr>
                        <a:t>Ag</a:t>
                      </a:r>
                      <a:r>
                        <a:rPr lang="de-DE" sz="1800" i="1" baseline="30000" dirty="0">
                          <a:solidFill>
                            <a:srgbClr val="000000"/>
                          </a:solidFill>
                          <a:effectLst/>
                        </a:rPr>
                        <a:t>+</a:t>
                      </a:r>
                      <a:r>
                        <a:rPr lang="de-DE" sz="1800" i="1" dirty="0">
                          <a:solidFill>
                            <a:srgbClr val="000000"/>
                          </a:solidFill>
                          <a:effectLst/>
                        </a:rPr>
                        <a:t>, NO</a:t>
                      </a:r>
                      <a:r>
                        <a:rPr lang="de-DE" sz="1800" i="1" baseline="-25000" dirty="0">
                          <a:solidFill>
                            <a:srgbClr val="000000"/>
                          </a:solidFill>
                          <a:effectLst/>
                        </a:rPr>
                        <a:t>3</a:t>
                      </a:r>
                      <a:r>
                        <a:rPr lang="de-DE" sz="1800" i="1" baseline="30000" dirty="0">
                          <a:solidFill>
                            <a:srgbClr val="000000"/>
                          </a:solidFill>
                          <a:effectLst/>
                        </a:rPr>
                        <a:t>-–</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i="1" dirty="0">
                          <a:solidFill>
                            <a:srgbClr val="000000"/>
                          </a:solidFill>
                          <a:effectLst/>
                        </a:rPr>
                        <a:t>1:1</a:t>
                      </a:r>
                      <a:endParaRPr lang="de-DE" sz="1800" i="1"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AgNO</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12"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21349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5 a): </a:t>
            </a:r>
            <a:r>
              <a:rPr lang="de-DE" sz="1800" dirty="0">
                <a:latin typeface="+mn-lt"/>
              </a:rPr>
              <a:t>Gib eine </a:t>
            </a:r>
            <a:r>
              <a:rPr lang="de-DE" sz="1800" dirty="0" smtClean="0">
                <a:latin typeface="+mn-lt"/>
              </a:rPr>
              <a:t>begründete </a:t>
            </a:r>
            <a:r>
              <a:rPr lang="de-DE" sz="1800" dirty="0">
                <a:latin typeface="+mn-lt"/>
              </a:rPr>
              <a:t>Antwort zu den Farben im Modell.</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lvl="0" indent="0">
              <a:lnSpc>
                <a:spcPct val="100000"/>
              </a:lnSpc>
              <a:spcBef>
                <a:spcPts val="600"/>
              </a:spcBef>
              <a:spcAft>
                <a:spcPts val="600"/>
              </a:spcAft>
              <a:buNone/>
            </a:pPr>
            <a:r>
              <a:rPr lang="de-DE" sz="1800" i="1" dirty="0">
                <a:latin typeface="+mn-lt"/>
              </a:rPr>
              <a:t>Tom hat Recht. Den Ionen wird keine eigene Farbe zugeordnet. Die silberfarbenen Kugeln können sowohl für die Natrium-Ionen als auch für die Chlorid-Ionen stehen, dies gilt auch für die roten Kugeln. Der Betrachter muss sich nur für eine Ionensorte für jede Farbe entscheiden. Sofern das Teilchenzahlverhältnis identisch ist, kann man sich selbst und auch der Hersteller des Modells aussuchen, welche Farbe für welches Ion steht. </a:t>
            </a: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245</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1"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5594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5 b): </a:t>
            </a:r>
            <a:r>
              <a:rPr lang="de-DE" sz="1800" dirty="0">
                <a:latin typeface="+mn-lt"/>
              </a:rPr>
              <a:t>Welche Funktion haben die Stäbe im Modell und was könnten sie im Salzkristall darstellen? </a:t>
            </a:r>
            <a:endParaRPr lang="de-DE" sz="1800" b="1" dirty="0">
              <a:latin typeface="+mn-lt"/>
            </a:endParaRPr>
          </a:p>
          <a:p>
            <a:pPr marL="0" lvl="0" indent="0">
              <a:spcBef>
                <a:spcPts val="600"/>
              </a:spcBef>
              <a:spcAft>
                <a:spcPts val="600"/>
              </a:spcAft>
              <a:buNone/>
            </a:pPr>
            <a:r>
              <a:rPr lang="de-DE" sz="1800" i="1" dirty="0">
                <a:latin typeface="+mn-lt"/>
              </a:rPr>
              <a:t>Im Modell halten die Stäbe die Kugeln zusammen. Im richtigen Salzkristall gibt es diese Stäbe natürlich nicht, aber sie besitzen eine Entsprechung im Salzkristall: Der Modellbauer verdeutlicht damit die Anziehung zwischen den positiven und den negativen Ionen.</a:t>
            </a:r>
          </a:p>
          <a:p>
            <a:pPr marL="0" lvl="0" indent="0">
              <a:spcBef>
                <a:spcPts val="600"/>
              </a:spcBef>
              <a:spcAft>
                <a:spcPts val="600"/>
              </a:spcAft>
              <a:buNone/>
            </a:pPr>
            <a:endParaRPr lang="de-DE" sz="1800" dirty="0">
              <a:latin typeface="+mn-lt"/>
            </a:endParaRPr>
          </a:p>
          <a:p>
            <a:pPr marL="0" indent="0">
              <a:lnSpc>
                <a:spcPct val="100000"/>
              </a:lnSpc>
              <a:spcBef>
                <a:spcPts val="600"/>
              </a:spcBef>
              <a:spcAft>
                <a:spcPts val="600"/>
              </a:spcAft>
              <a:buNone/>
            </a:pPr>
            <a:r>
              <a:rPr lang="de-DE" sz="1800" b="1" dirty="0">
                <a:latin typeface="+mn-lt"/>
              </a:rPr>
              <a:t>Lösung zu Aufgabe 5 c):</a:t>
            </a:r>
            <a:r>
              <a:rPr lang="de-DE" sz="1800" dirty="0"/>
              <a:t> </a:t>
            </a:r>
            <a:r>
              <a:rPr lang="de-DE" sz="1800" dirty="0">
                <a:latin typeface="+mn-lt"/>
              </a:rPr>
              <a:t>Welche Annahme(</a:t>
            </a:r>
            <a:r>
              <a:rPr lang="de-DE" sz="1800" dirty="0" err="1">
                <a:latin typeface="+mn-lt"/>
              </a:rPr>
              <a:t>n</a:t>
            </a:r>
            <a:r>
              <a:rPr lang="de-DE" sz="1800" dirty="0">
                <a:latin typeface="+mn-lt"/>
              </a:rPr>
              <a:t>) über Natriumchlorid-Kristalle war(en) die Grundlage, um dieses Modell des Natriumchlorid-Kristalls zu entwickeln? </a:t>
            </a:r>
            <a:endParaRPr lang="de-DE" sz="1800" b="1" dirty="0">
              <a:latin typeface="+mn-lt"/>
            </a:endParaRPr>
          </a:p>
          <a:p>
            <a:pPr marL="0" lvl="0" indent="0">
              <a:lnSpc>
                <a:spcPct val="100000"/>
              </a:lnSpc>
              <a:spcBef>
                <a:spcPts val="600"/>
              </a:spcBef>
              <a:spcAft>
                <a:spcPts val="600"/>
              </a:spcAft>
              <a:buNone/>
            </a:pPr>
            <a:r>
              <a:rPr lang="de-DE" sz="1800" i="1" dirty="0">
                <a:latin typeface="+mn-lt"/>
              </a:rPr>
              <a:t>Natriumchlorid-Kristalle bestehen aus kleinsten Teilchen, nämlich Natrium-Ionen und Chlorid-Ionen. Die beiden Ionensorten haben ein Verhältnis von </a:t>
            </a:r>
            <a:r>
              <a:rPr lang="de-DE" sz="1800" i="1" dirty="0" smtClean="0">
                <a:latin typeface="+mn-lt"/>
              </a:rPr>
              <a:t>1:1. Im Kristall ist die Anordnung von Natrium-Kationen und Chlorid-Anionen regelmäßig. </a:t>
            </a:r>
            <a:r>
              <a:rPr lang="de-DE" sz="1800" i="1" dirty="0">
                <a:latin typeface="+mn-lt"/>
              </a:rPr>
              <a:t>Die Ionen werden aufgrund von elektrostatischen Anziehungskräften zusammengehalten</a:t>
            </a:r>
            <a:r>
              <a:rPr lang="de-DE" sz="1800" i="1" dirty="0" smtClean="0">
                <a:latin typeface="+mn-lt"/>
              </a:rPr>
              <a:t>.</a:t>
            </a:r>
          </a:p>
          <a:p>
            <a:pPr marL="0" lv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246</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1"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4447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5 d):</a:t>
            </a:r>
            <a:r>
              <a:rPr lang="de-DE" sz="1800" dirty="0"/>
              <a:t> </a:t>
            </a:r>
            <a:r>
              <a:rPr lang="de-DE" sz="1800" dirty="0">
                <a:latin typeface="+mn-lt"/>
              </a:rPr>
              <a:t>Vergleiche die Verhältnisformel mit dem Ionenkristall-Modell. </a:t>
            </a: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lvl="0" indent="0">
              <a:spcBef>
                <a:spcPts val="600"/>
              </a:spcBef>
              <a:spcAft>
                <a:spcPts val="600"/>
              </a:spcAft>
              <a:buNone/>
            </a:pPr>
            <a:r>
              <a:rPr lang="de-DE" sz="1800" i="1" dirty="0">
                <a:latin typeface="+mn-lt"/>
              </a:rPr>
              <a:t>Das Modell des Natriumchlorid-Kristalls zeigt die Anordnung der Natrium-Kationen und Chlorid-Anionen in der Ionenverbindung, d.h. im Kristall. Die Verhältnisformel kann dies nicht zeigen. </a:t>
            </a:r>
            <a:endParaRPr lang="de-DE" sz="1800" dirty="0">
              <a:latin typeface="+mn-lt"/>
            </a:endParaRPr>
          </a:p>
          <a:p>
            <a:pPr marL="0" indent="0">
              <a:spcBef>
                <a:spcPts val="600"/>
              </a:spcBef>
              <a:spcAft>
                <a:spcPts val="600"/>
              </a:spcAft>
              <a:buNone/>
            </a:pPr>
            <a:r>
              <a:rPr lang="de-DE" sz="1800" i="1" dirty="0">
                <a:latin typeface="+mn-lt"/>
              </a:rPr>
              <a:t>Außerdem ist der Natriumchlorid-Kristall eine räumliche Darstellung, die Verhältnisformel nicht. Trotzdem ist das Modell des Natriumchlorid-Kristalls nur ein Ausschnitt aus dem Kristall. Der Verhältnisformel kann man das Verhältnis viel leichter entnehmen als dem Kristall-Modell. Mit und an ihr kann man die Reaktion viel leichter verdeutlichen als an dem Kristall-Modell.</a:t>
            </a: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247</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1"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71981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a:t>
            </a:r>
            <a:r>
              <a:rPr lang="de-DE" sz="1800" b="1" dirty="0" smtClean="0">
                <a:latin typeface="+mn-lt"/>
              </a:rPr>
              <a:t>6,  </a:t>
            </a:r>
            <a:r>
              <a:rPr lang="de-DE" sz="1800" b="1" dirty="0">
                <a:latin typeface="+mn-lt"/>
              </a:rPr>
              <a:t>1. Runde:</a:t>
            </a:r>
            <a:r>
              <a:rPr lang="de-DE" sz="1800" b="1" dirty="0"/>
              <a:t> </a:t>
            </a:r>
            <a:r>
              <a:rPr lang="de-DE" sz="1800" dirty="0"/>
              <a:t>„</a:t>
            </a:r>
            <a:r>
              <a:rPr lang="de-DE" sz="1800" dirty="0">
                <a:latin typeface="+mn-lt"/>
              </a:rPr>
              <a:t>Würfle die Verhältnisformel!“</a:t>
            </a: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248</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1"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705750340"/>
              </p:ext>
            </p:extLst>
          </p:nvPr>
        </p:nvGraphicFramePr>
        <p:xfrm>
          <a:off x="2097318" y="1967339"/>
          <a:ext cx="8155142" cy="3703447"/>
        </p:xfrm>
        <a:graphic>
          <a:graphicData uri="http://schemas.openxmlformats.org/drawingml/2006/table">
            <a:tbl>
              <a:tblPr firstRow="1" firstCol="1" bandRow="1">
                <a:tableStyleId>{5940675A-B579-460E-94D1-54222C63F5DA}</a:tableStyleId>
              </a:tblPr>
              <a:tblGrid>
                <a:gridCol w="1863588">
                  <a:extLst>
                    <a:ext uri="{9D8B030D-6E8A-4147-A177-3AD203B41FA5}">
                      <a16:colId xmlns:a16="http://schemas.microsoft.com/office/drawing/2014/main" val="20000"/>
                    </a:ext>
                  </a:extLst>
                </a:gridCol>
                <a:gridCol w="1047242">
                  <a:extLst>
                    <a:ext uri="{9D8B030D-6E8A-4147-A177-3AD203B41FA5}">
                      <a16:colId xmlns:a16="http://schemas.microsoft.com/office/drawing/2014/main" val="20001"/>
                    </a:ext>
                  </a:extLst>
                </a:gridCol>
                <a:gridCol w="1048053">
                  <a:extLst>
                    <a:ext uri="{9D8B030D-6E8A-4147-A177-3AD203B41FA5}">
                      <a16:colId xmlns:a16="http://schemas.microsoft.com/office/drawing/2014/main" val="20002"/>
                    </a:ext>
                  </a:extLst>
                </a:gridCol>
                <a:gridCol w="1048862">
                  <a:extLst>
                    <a:ext uri="{9D8B030D-6E8A-4147-A177-3AD203B41FA5}">
                      <a16:colId xmlns:a16="http://schemas.microsoft.com/office/drawing/2014/main" val="20003"/>
                    </a:ext>
                  </a:extLst>
                </a:gridCol>
                <a:gridCol w="1048053">
                  <a:extLst>
                    <a:ext uri="{9D8B030D-6E8A-4147-A177-3AD203B41FA5}">
                      <a16:colId xmlns:a16="http://schemas.microsoft.com/office/drawing/2014/main" val="20004"/>
                    </a:ext>
                  </a:extLst>
                </a:gridCol>
                <a:gridCol w="1048053">
                  <a:extLst>
                    <a:ext uri="{9D8B030D-6E8A-4147-A177-3AD203B41FA5}">
                      <a16:colId xmlns:a16="http://schemas.microsoft.com/office/drawing/2014/main" val="20005"/>
                    </a:ext>
                  </a:extLst>
                </a:gridCol>
                <a:gridCol w="1051291">
                  <a:extLst>
                    <a:ext uri="{9D8B030D-6E8A-4147-A177-3AD203B41FA5}">
                      <a16:colId xmlns:a16="http://schemas.microsoft.com/office/drawing/2014/main" val="20006"/>
                    </a:ext>
                  </a:extLst>
                </a:gridCol>
              </a:tblGrid>
              <a:tr h="534853">
                <a:tc>
                  <a:txBody>
                    <a:bodyPr/>
                    <a:lstStyle/>
                    <a:p>
                      <a:pPr algn="ctr">
                        <a:spcBef>
                          <a:spcPts val="285"/>
                        </a:spcBef>
                        <a:spcAft>
                          <a:spcPts val="0"/>
                        </a:spcAft>
                      </a:pPr>
                      <a:r>
                        <a:rPr lang="de-DE" sz="1800" b="1" dirty="0">
                          <a:solidFill>
                            <a:schemeClr val="tx1"/>
                          </a:solidFill>
                          <a:effectLst/>
                        </a:rPr>
                        <a:t> </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b="1" dirty="0">
                          <a:solidFill>
                            <a:schemeClr val="tx1"/>
                          </a:solidFill>
                          <a:effectLst/>
                        </a:rPr>
                        <a:t>Br à Br</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b="1" dirty="0">
                          <a:solidFill>
                            <a:schemeClr val="tx1"/>
                          </a:solidFill>
                          <a:effectLst/>
                        </a:rPr>
                        <a:t>O à O</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b="1" dirty="0">
                          <a:solidFill>
                            <a:schemeClr val="tx1"/>
                          </a:solidFill>
                          <a:effectLst/>
                        </a:rPr>
                        <a:t>N à N</a:t>
                      </a:r>
                      <a:r>
                        <a:rPr lang="de-DE" sz="1800" b="1" baseline="30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b="1" dirty="0">
                          <a:solidFill>
                            <a:schemeClr val="tx1"/>
                          </a:solidFill>
                          <a:effectLst/>
                        </a:rPr>
                        <a:t>I à I</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b="1" dirty="0">
                          <a:solidFill>
                            <a:schemeClr val="tx1"/>
                          </a:solidFill>
                          <a:effectLst/>
                        </a:rPr>
                        <a:t>P à P</a:t>
                      </a:r>
                      <a:r>
                        <a:rPr lang="de-DE" sz="1800" b="1" baseline="30000" dirty="0">
                          <a:solidFill>
                            <a:schemeClr val="tx1"/>
                          </a:solidFill>
                          <a:effectLst/>
                        </a:rPr>
                        <a:t>3-</a:t>
                      </a:r>
                      <a:r>
                        <a:rPr lang="de-DE" sz="1800" b="1" dirty="0">
                          <a:solidFill>
                            <a:schemeClr val="tx1"/>
                          </a:solidFill>
                          <a:effectLst/>
                        </a:rPr>
                        <a:t> </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b="1" dirty="0">
                          <a:solidFill>
                            <a:schemeClr val="tx1"/>
                          </a:solidFill>
                          <a:effectLst/>
                        </a:rPr>
                        <a:t>S à S</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extLst>
                  <a:ext uri="{0D108BD9-81ED-4DB2-BD59-A6C34878D82A}">
                    <a16:rowId xmlns:a16="http://schemas.microsoft.com/office/drawing/2014/main" val="10000"/>
                  </a:ext>
                </a:extLst>
              </a:tr>
              <a:tr h="576108">
                <a:tc>
                  <a:txBody>
                    <a:bodyPr/>
                    <a:lstStyle/>
                    <a:p>
                      <a:pPr marL="457200" algn="ctr">
                        <a:lnSpc>
                          <a:spcPct val="150000"/>
                        </a:lnSpc>
                        <a:spcBef>
                          <a:spcPts val="285"/>
                        </a:spcBef>
                        <a:spcAft>
                          <a:spcPts val="0"/>
                        </a:spcAft>
                      </a:pPr>
                      <a:r>
                        <a:rPr lang="de-DE" sz="1800" b="1" dirty="0">
                          <a:solidFill>
                            <a:schemeClr val="tx1"/>
                          </a:solidFill>
                          <a:effectLst/>
                        </a:rPr>
                        <a:t>Mg à Mg</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dirty="0">
                          <a:solidFill>
                            <a:schemeClr val="tx1"/>
                          </a:solidFill>
                          <a:effectLst/>
                        </a:rPr>
                        <a:t>MgBr</a:t>
                      </a:r>
                      <a:r>
                        <a:rPr lang="de-DE" sz="1800" baseline="-25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MgO</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Mg</a:t>
                      </a:r>
                      <a:r>
                        <a:rPr lang="de-DE" sz="1800" baseline="-25000">
                          <a:solidFill>
                            <a:schemeClr val="tx1"/>
                          </a:solidFill>
                          <a:effectLst/>
                        </a:rPr>
                        <a:t>3</a:t>
                      </a:r>
                      <a:r>
                        <a:rPr lang="de-DE" sz="1800">
                          <a:solidFill>
                            <a:schemeClr val="tx1"/>
                          </a:solidFill>
                          <a:effectLst/>
                        </a:rPr>
                        <a:t>N</a:t>
                      </a:r>
                      <a:r>
                        <a:rPr lang="de-DE" sz="1800" baseline="-25000">
                          <a:solidFill>
                            <a:schemeClr val="tx1"/>
                          </a:solidFill>
                          <a:effectLst/>
                        </a:rPr>
                        <a:t>2</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MgI</a:t>
                      </a:r>
                      <a:r>
                        <a:rPr lang="de-DE" sz="1800" baseline="-25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Mg</a:t>
                      </a:r>
                      <a:r>
                        <a:rPr lang="de-DE" sz="1800" baseline="-25000">
                          <a:solidFill>
                            <a:schemeClr val="tx1"/>
                          </a:solidFill>
                          <a:effectLst/>
                        </a:rPr>
                        <a:t>3</a:t>
                      </a:r>
                      <a:r>
                        <a:rPr lang="de-DE" sz="1800">
                          <a:solidFill>
                            <a:schemeClr val="tx1"/>
                          </a:solidFill>
                          <a:effectLst/>
                        </a:rPr>
                        <a:t>P</a:t>
                      </a:r>
                      <a:r>
                        <a:rPr lang="de-DE" sz="1800" baseline="-25000">
                          <a:solidFill>
                            <a:schemeClr val="tx1"/>
                          </a:solidFill>
                          <a:effectLst/>
                        </a:rPr>
                        <a:t>2</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MgS</a:t>
                      </a:r>
                      <a:endParaRPr lang="de-DE" sz="1800" dirty="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1"/>
                  </a:ext>
                </a:extLst>
              </a:tr>
              <a:tr h="432081">
                <a:tc>
                  <a:txBody>
                    <a:bodyPr/>
                    <a:lstStyle/>
                    <a:p>
                      <a:pPr marL="457200" algn="ctr">
                        <a:lnSpc>
                          <a:spcPct val="150000"/>
                        </a:lnSpc>
                        <a:spcBef>
                          <a:spcPts val="285"/>
                        </a:spcBef>
                        <a:spcAft>
                          <a:spcPts val="0"/>
                        </a:spcAft>
                      </a:pPr>
                      <a:r>
                        <a:rPr lang="de-DE" sz="1800" b="1" dirty="0">
                          <a:solidFill>
                            <a:schemeClr val="tx1"/>
                          </a:solidFill>
                          <a:effectLst/>
                        </a:rPr>
                        <a:t>Li à Li</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dirty="0" err="1">
                          <a:solidFill>
                            <a:schemeClr val="tx1"/>
                          </a:solidFill>
                          <a:effectLst/>
                        </a:rPr>
                        <a:t>LiBr</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Li</a:t>
                      </a:r>
                      <a:r>
                        <a:rPr lang="de-DE" sz="1800" baseline="-25000" dirty="0">
                          <a:solidFill>
                            <a:schemeClr val="tx1"/>
                          </a:solidFill>
                          <a:effectLst/>
                        </a:rPr>
                        <a:t>2</a:t>
                      </a:r>
                      <a:r>
                        <a:rPr lang="de-DE" sz="1800" dirty="0">
                          <a:solidFill>
                            <a:schemeClr val="tx1"/>
                          </a:solidFill>
                          <a:effectLst/>
                        </a:rPr>
                        <a:t>O</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Li</a:t>
                      </a:r>
                      <a:r>
                        <a:rPr lang="de-DE" sz="1800" baseline="-25000">
                          <a:solidFill>
                            <a:schemeClr val="tx1"/>
                          </a:solidFill>
                          <a:effectLst/>
                        </a:rPr>
                        <a:t>3</a:t>
                      </a:r>
                      <a:r>
                        <a:rPr lang="de-DE" sz="1800">
                          <a:solidFill>
                            <a:schemeClr val="tx1"/>
                          </a:solidFill>
                          <a:effectLst/>
                        </a:rPr>
                        <a:t>N</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LiI</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Li</a:t>
                      </a:r>
                      <a:r>
                        <a:rPr lang="de-DE" sz="1800" baseline="-25000">
                          <a:solidFill>
                            <a:schemeClr val="tx1"/>
                          </a:solidFill>
                          <a:effectLst/>
                        </a:rPr>
                        <a:t>3</a:t>
                      </a:r>
                      <a:r>
                        <a:rPr lang="de-DE" sz="1800">
                          <a:solidFill>
                            <a:schemeClr val="tx1"/>
                          </a:solidFill>
                          <a:effectLst/>
                        </a:rPr>
                        <a:t>P</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Li</a:t>
                      </a:r>
                      <a:r>
                        <a:rPr lang="de-DE" sz="1800" baseline="-25000">
                          <a:solidFill>
                            <a:schemeClr val="tx1"/>
                          </a:solidFill>
                          <a:effectLst/>
                        </a:rPr>
                        <a:t>2</a:t>
                      </a:r>
                      <a:r>
                        <a:rPr lang="de-DE" sz="1800">
                          <a:solidFill>
                            <a:schemeClr val="tx1"/>
                          </a:solidFill>
                          <a:effectLst/>
                        </a:rPr>
                        <a:t>S</a:t>
                      </a:r>
                      <a:endParaRPr lang="de-DE" sz="180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2"/>
                  </a:ext>
                </a:extLst>
              </a:tr>
              <a:tr h="576108">
                <a:tc>
                  <a:txBody>
                    <a:bodyPr/>
                    <a:lstStyle/>
                    <a:p>
                      <a:pPr marL="457200" algn="ctr">
                        <a:lnSpc>
                          <a:spcPct val="150000"/>
                        </a:lnSpc>
                        <a:spcBef>
                          <a:spcPts val="285"/>
                        </a:spcBef>
                        <a:spcAft>
                          <a:spcPts val="0"/>
                        </a:spcAft>
                      </a:pPr>
                      <a:r>
                        <a:rPr lang="de-DE" sz="1800" b="1" dirty="0">
                          <a:solidFill>
                            <a:schemeClr val="tx1"/>
                          </a:solidFill>
                          <a:effectLst/>
                        </a:rPr>
                        <a:t>Al à Al</a:t>
                      </a:r>
                      <a:r>
                        <a:rPr lang="de-DE" sz="1800" b="1" baseline="30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dirty="0">
                          <a:solidFill>
                            <a:schemeClr val="tx1"/>
                          </a:solidFill>
                          <a:effectLst/>
                        </a:rPr>
                        <a:t>AlBr</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Al</a:t>
                      </a:r>
                      <a:r>
                        <a:rPr lang="de-DE" sz="1800" baseline="-25000" dirty="0">
                          <a:solidFill>
                            <a:schemeClr val="tx1"/>
                          </a:solidFill>
                          <a:effectLst/>
                        </a:rPr>
                        <a:t>2</a:t>
                      </a:r>
                      <a:r>
                        <a:rPr lang="de-DE" sz="1800" dirty="0">
                          <a:solidFill>
                            <a:schemeClr val="tx1"/>
                          </a:solidFill>
                          <a:effectLst/>
                        </a:rPr>
                        <a:t>O</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AlN</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AlI</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AlP</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Al</a:t>
                      </a:r>
                      <a:r>
                        <a:rPr lang="de-DE" sz="1800" baseline="-25000" dirty="0">
                          <a:solidFill>
                            <a:schemeClr val="tx1"/>
                          </a:solidFill>
                          <a:effectLst/>
                        </a:rPr>
                        <a:t>2</a:t>
                      </a:r>
                      <a:r>
                        <a:rPr lang="de-DE" sz="1800" dirty="0">
                          <a:solidFill>
                            <a:schemeClr val="tx1"/>
                          </a:solidFill>
                          <a:effectLst/>
                        </a:rPr>
                        <a:t>S</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3"/>
                  </a:ext>
                </a:extLst>
              </a:tr>
              <a:tr h="576108">
                <a:tc>
                  <a:txBody>
                    <a:bodyPr/>
                    <a:lstStyle/>
                    <a:p>
                      <a:pPr marL="457200" algn="ctr">
                        <a:lnSpc>
                          <a:spcPct val="150000"/>
                        </a:lnSpc>
                        <a:spcBef>
                          <a:spcPts val="285"/>
                        </a:spcBef>
                        <a:spcAft>
                          <a:spcPts val="0"/>
                        </a:spcAft>
                      </a:pPr>
                      <a:r>
                        <a:rPr lang="de-DE" sz="1800" b="1" dirty="0">
                          <a:solidFill>
                            <a:schemeClr val="tx1"/>
                          </a:solidFill>
                          <a:effectLst/>
                        </a:rPr>
                        <a:t>Ca à Ca</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dirty="0">
                          <a:solidFill>
                            <a:schemeClr val="tx1"/>
                          </a:solidFill>
                          <a:effectLst/>
                        </a:rPr>
                        <a:t>CaBr</a:t>
                      </a:r>
                      <a:r>
                        <a:rPr lang="de-DE" sz="1800" baseline="-25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CaO</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Ca</a:t>
                      </a:r>
                      <a:r>
                        <a:rPr lang="de-DE" sz="1800" baseline="-25000">
                          <a:solidFill>
                            <a:schemeClr val="tx1"/>
                          </a:solidFill>
                          <a:effectLst/>
                        </a:rPr>
                        <a:t>3</a:t>
                      </a:r>
                      <a:r>
                        <a:rPr lang="de-DE" sz="1800">
                          <a:solidFill>
                            <a:schemeClr val="tx1"/>
                          </a:solidFill>
                          <a:effectLst/>
                        </a:rPr>
                        <a:t>N</a:t>
                      </a:r>
                      <a:r>
                        <a:rPr lang="de-DE" sz="1800" baseline="-25000">
                          <a:solidFill>
                            <a:schemeClr val="tx1"/>
                          </a:solidFill>
                          <a:effectLst/>
                        </a:rPr>
                        <a:t>2</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CaI</a:t>
                      </a:r>
                      <a:r>
                        <a:rPr lang="de-DE" sz="1800" baseline="-25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Ca</a:t>
                      </a:r>
                      <a:r>
                        <a:rPr lang="de-DE" sz="1800" baseline="-25000" dirty="0">
                          <a:solidFill>
                            <a:schemeClr val="tx1"/>
                          </a:solidFill>
                          <a:effectLst/>
                        </a:rPr>
                        <a:t>3</a:t>
                      </a:r>
                      <a:r>
                        <a:rPr lang="de-DE" sz="1800" dirty="0">
                          <a:solidFill>
                            <a:schemeClr val="tx1"/>
                          </a:solidFill>
                          <a:effectLst/>
                        </a:rPr>
                        <a:t>P</a:t>
                      </a:r>
                      <a:r>
                        <a:rPr lang="de-DE" sz="1800" baseline="-25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a:solidFill>
                            <a:schemeClr val="tx1"/>
                          </a:solidFill>
                          <a:effectLst/>
                        </a:rPr>
                        <a:t>CaS</a:t>
                      </a:r>
                      <a:endParaRPr lang="de-DE" sz="180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4"/>
                  </a:ext>
                </a:extLst>
              </a:tr>
              <a:tr h="432081">
                <a:tc>
                  <a:txBody>
                    <a:bodyPr/>
                    <a:lstStyle/>
                    <a:p>
                      <a:pPr marL="457200" algn="ctr">
                        <a:lnSpc>
                          <a:spcPct val="150000"/>
                        </a:lnSpc>
                        <a:spcBef>
                          <a:spcPts val="285"/>
                        </a:spcBef>
                        <a:spcAft>
                          <a:spcPts val="0"/>
                        </a:spcAft>
                      </a:pPr>
                      <a:r>
                        <a:rPr lang="de-DE" sz="1800" b="1" dirty="0">
                          <a:solidFill>
                            <a:schemeClr val="tx1"/>
                          </a:solidFill>
                          <a:effectLst/>
                        </a:rPr>
                        <a:t>K à K</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dirty="0" err="1">
                          <a:solidFill>
                            <a:schemeClr val="tx1"/>
                          </a:solidFill>
                          <a:effectLst/>
                        </a:rPr>
                        <a:t>KBr</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K</a:t>
                      </a:r>
                      <a:r>
                        <a:rPr lang="de-DE" sz="1800" baseline="-25000" dirty="0">
                          <a:solidFill>
                            <a:schemeClr val="tx1"/>
                          </a:solidFill>
                          <a:effectLst/>
                        </a:rPr>
                        <a:t>2</a:t>
                      </a:r>
                      <a:r>
                        <a:rPr lang="de-DE" sz="1800" dirty="0">
                          <a:solidFill>
                            <a:schemeClr val="tx1"/>
                          </a:solidFill>
                          <a:effectLst/>
                        </a:rPr>
                        <a:t>O</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K</a:t>
                      </a:r>
                      <a:r>
                        <a:rPr lang="de-DE" sz="1800" baseline="-25000" dirty="0">
                          <a:solidFill>
                            <a:schemeClr val="tx1"/>
                          </a:solidFill>
                          <a:effectLst/>
                        </a:rPr>
                        <a:t>3</a:t>
                      </a:r>
                      <a:r>
                        <a:rPr lang="de-DE" sz="1800" dirty="0">
                          <a:solidFill>
                            <a:schemeClr val="tx1"/>
                          </a:solidFill>
                          <a:effectLst/>
                        </a:rPr>
                        <a:t>N</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KI</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K</a:t>
                      </a:r>
                      <a:r>
                        <a:rPr lang="de-DE" sz="1800" baseline="-25000" dirty="0">
                          <a:solidFill>
                            <a:schemeClr val="tx1"/>
                          </a:solidFill>
                          <a:effectLst/>
                        </a:rPr>
                        <a:t>3</a:t>
                      </a:r>
                      <a:r>
                        <a:rPr lang="de-DE" sz="1800" dirty="0">
                          <a:solidFill>
                            <a:schemeClr val="tx1"/>
                          </a:solidFill>
                          <a:effectLst/>
                        </a:rPr>
                        <a:t>P</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K</a:t>
                      </a:r>
                      <a:r>
                        <a:rPr lang="de-DE" sz="1800" baseline="-25000" dirty="0">
                          <a:solidFill>
                            <a:schemeClr val="tx1"/>
                          </a:solidFill>
                          <a:effectLst/>
                        </a:rPr>
                        <a:t>2</a:t>
                      </a:r>
                      <a:r>
                        <a:rPr lang="de-DE" sz="1800" dirty="0">
                          <a:solidFill>
                            <a:schemeClr val="tx1"/>
                          </a:solidFill>
                          <a:effectLst/>
                        </a:rPr>
                        <a:t>S</a:t>
                      </a:r>
                      <a:endParaRPr lang="de-DE" sz="1800" dirty="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5"/>
                  </a:ext>
                </a:extLst>
              </a:tr>
              <a:tr h="576108">
                <a:tc>
                  <a:txBody>
                    <a:bodyPr/>
                    <a:lstStyle/>
                    <a:p>
                      <a:pPr marL="457200" algn="ctr">
                        <a:lnSpc>
                          <a:spcPct val="150000"/>
                        </a:lnSpc>
                        <a:spcBef>
                          <a:spcPts val="285"/>
                        </a:spcBef>
                        <a:spcAft>
                          <a:spcPts val="0"/>
                        </a:spcAft>
                      </a:pPr>
                      <a:r>
                        <a:rPr lang="de-DE" sz="1800" b="1" dirty="0">
                          <a:solidFill>
                            <a:schemeClr val="tx1"/>
                          </a:solidFill>
                          <a:effectLst/>
                        </a:rPr>
                        <a:t>Ga à Ga</a:t>
                      </a:r>
                      <a:r>
                        <a:rPr lang="de-DE" sz="1800" b="1" baseline="30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solidFill>
                      <a:srgbClr val="FF9933"/>
                    </a:solidFill>
                  </a:tcPr>
                </a:tc>
                <a:tc>
                  <a:txBody>
                    <a:bodyPr/>
                    <a:lstStyle/>
                    <a:p>
                      <a:pPr algn="ctr">
                        <a:spcBef>
                          <a:spcPts val="285"/>
                        </a:spcBef>
                        <a:spcAft>
                          <a:spcPts val="0"/>
                        </a:spcAft>
                      </a:pPr>
                      <a:r>
                        <a:rPr lang="de-DE" sz="1800">
                          <a:solidFill>
                            <a:schemeClr val="tx1"/>
                          </a:solidFill>
                          <a:effectLst/>
                        </a:rPr>
                        <a:t>GaBr</a:t>
                      </a:r>
                      <a:r>
                        <a:rPr lang="de-DE" sz="1800" baseline="-25000">
                          <a:solidFill>
                            <a:schemeClr val="tx1"/>
                          </a:solidFill>
                          <a:effectLst/>
                        </a:rPr>
                        <a:t>3</a:t>
                      </a:r>
                      <a:endParaRPr lang="de-DE" sz="180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Ga</a:t>
                      </a:r>
                      <a:r>
                        <a:rPr lang="de-DE" sz="1800" baseline="-25000" dirty="0">
                          <a:solidFill>
                            <a:schemeClr val="tx1"/>
                          </a:solidFill>
                          <a:effectLst/>
                        </a:rPr>
                        <a:t>2</a:t>
                      </a:r>
                      <a:r>
                        <a:rPr lang="de-DE" sz="1800" dirty="0">
                          <a:solidFill>
                            <a:schemeClr val="tx1"/>
                          </a:solidFill>
                          <a:effectLst/>
                        </a:rPr>
                        <a:t>O</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GaN</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smtClean="0">
                          <a:solidFill>
                            <a:schemeClr val="tx1"/>
                          </a:solidFill>
                          <a:effectLst/>
                        </a:rPr>
                        <a:t>GaI</a:t>
                      </a:r>
                      <a:r>
                        <a:rPr lang="de-DE" sz="1800" baseline="-25000" dirty="0" err="1">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err="1">
                          <a:solidFill>
                            <a:schemeClr val="tx1"/>
                          </a:solidFill>
                          <a:effectLst/>
                        </a:rPr>
                        <a:t>GaP</a:t>
                      </a:r>
                      <a:endParaRPr lang="de-DE" sz="1800" dirty="0">
                        <a:solidFill>
                          <a:schemeClr val="tx1"/>
                        </a:solidFill>
                        <a:effectLst/>
                        <a:latin typeface="+mn-lt"/>
                        <a:ea typeface="Calibri" charset="0"/>
                        <a:cs typeface="Times New Roman" charset="0"/>
                      </a:endParaRPr>
                    </a:p>
                  </a:txBody>
                  <a:tcPr marL="56634" marR="56634" marT="0" marB="0" anchor="ctr"/>
                </a:tc>
                <a:tc>
                  <a:txBody>
                    <a:bodyPr/>
                    <a:lstStyle/>
                    <a:p>
                      <a:pPr algn="ctr">
                        <a:spcBef>
                          <a:spcPts val="285"/>
                        </a:spcBef>
                        <a:spcAft>
                          <a:spcPts val="0"/>
                        </a:spcAft>
                      </a:pPr>
                      <a:r>
                        <a:rPr lang="de-DE" sz="1800" dirty="0">
                          <a:solidFill>
                            <a:schemeClr val="tx1"/>
                          </a:solidFill>
                          <a:effectLst/>
                        </a:rPr>
                        <a:t>Ga</a:t>
                      </a:r>
                      <a:r>
                        <a:rPr lang="de-DE" sz="1800" baseline="-25000" dirty="0">
                          <a:solidFill>
                            <a:schemeClr val="tx1"/>
                          </a:solidFill>
                          <a:effectLst/>
                        </a:rPr>
                        <a:t>2</a:t>
                      </a:r>
                      <a:r>
                        <a:rPr lang="de-DE" sz="1800" dirty="0">
                          <a:solidFill>
                            <a:schemeClr val="tx1"/>
                          </a:solidFill>
                          <a:effectLst/>
                        </a:rPr>
                        <a:t>S</a:t>
                      </a:r>
                      <a:r>
                        <a:rPr lang="de-DE" sz="1800" baseline="-25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56634" marR="56634"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258079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a:t>
            </a:r>
            <a:r>
              <a:rPr lang="de-DE" sz="1800" b="1" dirty="0" smtClean="0">
                <a:latin typeface="+mn-lt"/>
              </a:rPr>
              <a:t>6, </a:t>
            </a:r>
            <a:r>
              <a:rPr lang="de-DE" sz="1800" b="1" dirty="0">
                <a:latin typeface="+mn-lt"/>
              </a:rPr>
              <a:t>2. Runde: </a:t>
            </a:r>
            <a:r>
              <a:rPr lang="de-DE" sz="1800" dirty="0">
                <a:latin typeface="+mn-lt"/>
              </a:rPr>
              <a:t>„Würfle die Verhältnisformel!“</a:t>
            </a: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249</a:t>
            </a:fld>
            <a:endParaRPr lang="de-DE" dirty="0"/>
          </a:p>
        </p:txBody>
      </p:sp>
      <p:sp>
        <p:nvSpPr>
          <p:cNvPr id="14" name="Textfeld 232">
            <a:extLst>
              <a:ext uri="{FF2B5EF4-FFF2-40B4-BE49-F238E27FC236}">
                <a16:creationId xmlns:a16="http://schemas.microsoft.com/office/drawing/2014/main" id="{FF62F51F-09B8-45BA-90F3-A2CEF7D844C9}"/>
              </a:ext>
            </a:extLst>
          </p:cNvPr>
          <p:cNvSpPr txBox="1"/>
          <p:nvPr/>
        </p:nvSpPr>
        <p:spPr>
          <a:xfrm>
            <a:off x="3033656" y="609822"/>
            <a:ext cx="628246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3"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7174" y="609822"/>
            <a:ext cx="744025" cy="573606"/>
          </a:xfrm>
          <a:prstGeom prst="rect">
            <a:avLst/>
          </a:prstGeom>
        </p:spPr>
      </p:pic>
      <p:pic>
        <p:nvPicPr>
          <p:cNvPr id="15"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
        <p:nvSpPr>
          <p:cNvPr id="11" name="Textfeld 226">
            <a:extLst>
              <a:ext uri="{FF2B5EF4-FFF2-40B4-BE49-F238E27FC236}">
                <a16:creationId xmlns:a16="http://schemas.microsoft.com/office/drawing/2014/main" id="{C54D43AD-CFD3-4274-9DC8-8F64BDC368D6}"/>
              </a:ext>
            </a:extLst>
          </p:cNvPr>
          <p:cNvSpPr txBox="1"/>
          <p:nvPr/>
        </p:nvSpPr>
        <p:spPr>
          <a:xfrm>
            <a:off x="1016000" y="609822"/>
            <a:ext cx="2017656"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750053107"/>
              </p:ext>
            </p:extLst>
          </p:nvPr>
        </p:nvGraphicFramePr>
        <p:xfrm>
          <a:off x="2263394" y="1857982"/>
          <a:ext cx="8103780" cy="3695707"/>
        </p:xfrm>
        <a:graphic>
          <a:graphicData uri="http://schemas.openxmlformats.org/drawingml/2006/table">
            <a:tbl>
              <a:tblPr firstRow="1" firstCol="1" bandRow="1">
                <a:tableStyleId>{5940675A-B579-460E-94D1-54222C63F5DA}</a:tableStyleId>
              </a:tblPr>
              <a:tblGrid>
                <a:gridCol w="1154999">
                  <a:extLst>
                    <a:ext uri="{9D8B030D-6E8A-4147-A177-3AD203B41FA5}">
                      <a16:colId xmlns:a16="http://schemas.microsoft.com/office/drawing/2014/main" val="20000"/>
                    </a:ext>
                  </a:extLst>
                </a:gridCol>
                <a:gridCol w="1157683">
                  <a:extLst>
                    <a:ext uri="{9D8B030D-6E8A-4147-A177-3AD203B41FA5}">
                      <a16:colId xmlns:a16="http://schemas.microsoft.com/office/drawing/2014/main" val="20001"/>
                    </a:ext>
                  </a:extLst>
                </a:gridCol>
                <a:gridCol w="1157683">
                  <a:extLst>
                    <a:ext uri="{9D8B030D-6E8A-4147-A177-3AD203B41FA5}">
                      <a16:colId xmlns:a16="http://schemas.microsoft.com/office/drawing/2014/main" val="20002"/>
                    </a:ext>
                  </a:extLst>
                </a:gridCol>
                <a:gridCol w="1156788">
                  <a:extLst>
                    <a:ext uri="{9D8B030D-6E8A-4147-A177-3AD203B41FA5}">
                      <a16:colId xmlns:a16="http://schemas.microsoft.com/office/drawing/2014/main" val="20003"/>
                    </a:ext>
                  </a:extLst>
                </a:gridCol>
                <a:gridCol w="1161261">
                  <a:extLst>
                    <a:ext uri="{9D8B030D-6E8A-4147-A177-3AD203B41FA5}">
                      <a16:colId xmlns:a16="http://schemas.microsoft.com/office/drawing/2014/main" val="20004"/>
                    </a:ext>
                  </a:extLst>
                </a:gridCol>
                <a:gridCol w="1154999">
                  <a:extLst>
                    <a:ext uri="{9D8B030D-6E8A-4147-A177-3AD203B41FA5}">
                      <a16:colId xmlns:a16="http://schemas.microsoft.com/office/drawing/2014/main" val="20005"/>
                    </a:ext>
                  </a:extLst>
                </a:gridCol>
                <a:gridCol w="1160367">
                  <a:extLst>
                    <a:ext uri="{9D8B030D-6E8A-4147-A177-3AD203B41FA5}">
                      <a16:colId xmlns:a16="http://schemas.microsoft.com/office/drawing/2014/main" val="20006"/>
                    </a:ext>
                  </a:extLst>
                </a:gridCol>
              </a:tblGrid>
              <a:tr h="369571">
                <a:tc>
                  <a:txBody>
                    <a:bodyPr/>
                    <a:lstStyle/>
                    <a:p>
                      <a:pPr algn="just">
                        <a:spcBef>
                          <a:spcPts val="285"/>
                        </a:spcBef>
                        <a:spcAft>
                          <a:spcPts val="0"/>
                        </a:spcAft>
                      </a:pPr>
                      <a:r>
                        <a:rPr lang="de-DE" sz="1800" b="1" dirty="0">
                          <a:solidFill>
                            <a:schemeClr val="tx1"/>
                          </a:solidFill>
                          <a:effectLst/>
                        </a:rPr>
                        <a:t> </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NO</a:t>
                      </a:r>
                      <a:r>
                        <a:rPr lang="de-DE" sz="1800" b="1" baseline="-25000" dirty="0">
                          <a:solidFill>
                            <a:schemeClr val="tx1"/>
                          </a:solidFill>
                          <a:effectLst/>
                        </a:rPr>
                        <a:t>3</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SO</a:t>
                      </a:r>
                      <a:r>
                        <a:rPr lang="de-DE" sz="1800" b="1" baseline="-25000" dirty="0">
                          <a:solidFill>
                            <a:schemeClr val="tx1"/>
                          </a:solidFill>
                          <a:effectLst/>
                        </a:rPr>
                        <a:t>4</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F</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CO</a:t>
                      </a:r>
                      <a:r>
                        <a:rPr lang="de-DE" sz="1800" b="1" baseline="-25000" dirty="0">
                          <a:solidFill>
                            <a:schemeClr val="tx1"/>
                          </a:solidFill>
                          <a:effectLst/>
                        </a:rPr>
                        <a:t>3</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P0</a:t>
                      </a:r>
                      <a:r>
                        <a:rPr lang="de-DE" sz="1800" b="1" baseline="-25000" dirty="0">
                          <a:solidFill>
                            <a:schemeClr val="tx1"/>
                          </a:solidFill>
                          <a:effectLst/>
                        </a:rPr>
                        <a:t>4</a:t>
                      </a:r>
                      <a:r>
                        <a:rPr lang="de-DE" sz="1800" b="1" baseline="30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b="1" dirty="0">
                          <a:solidFill>
                            <a:schemeClr val="tx1"/>
                          </a:solidFill>
                          <a:effectLst/>
                        </a:rPr>
                        <a:t>OH</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extLst>
                  <a:ext uri="{0D108BD9-81ED-4DB2-BD59-A6C34878D82A}">
                    <a16:rowId xmlns:a16="http://schemas.microsoft.com/office/drawing/2014/main" val="10000"/>
                  </a:ext>
                </a:extLst>
              </a:tr>
              <a:tr h="554356">
                <a:tc>
                  <a:txBody>
                    <a:bodyPr/>
                    <a:lstStyle/>
                    <a:p>
                      <a:pPr marL="457200" algn="ctr">
                        <a:lnSpc>
                          <a:spcPct val="150000"/>
                        </a:lnSpc>
                        <a:spcBef>
                          <a:spcPts val="285"/>
                        </a:spcBef>
                        <a:spcAft>
                          <a:spcPts val="0"/>
                        </a:spcAft>
                      </a:pPr>
                      <a:r>
                        <a:rPr lang="de-DE" sz="1800" b="1" dirty="0">
                          <a:solidFill>
                            <a:schemeClr val="tx1"/>
                          </a:solidFill>
                          <a:effectLst/>
                        </a:rPr>
                        <a:t>Na</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dirty="0">
                          <a:solidFill>
                            <a:srgbClr val="000000"/>
                          </a:solidFill>
                          <a:effectLst/>
                        </a:rPr>
                        <a:t>NaNO</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Na</a:t>
                      </a:r>
                      <a:r>
                        <a:rPr lang="de-DE" sz="1800" baseline="-25000" dirty="0">
                          <a:solidFill>
                            <a:srgbClr val="000000"/>
                          </a:solidFill>
                          <a:effectLst/>
                        </a:rPr>
                        <a:t>2</a:t>
                      </a:r>
                      <a:r>
                        <a:rPr lang="de-DE" sz="1800" dirty="0">
                          <a:solidFill>
                            <a:srgbClr val="000000"/>
                          </a:solidFill>
                          <a:effectLst/>
                        </a:rPr>
                        <a:t>SO</a:t>
                      </a:r>
                      <a:r>
                        <a:rPr lang="de-DE" sz="1800" baseline="-25000"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err="1">
                          <a:solidFill>
                            <a:srgbClr val="000000"/>
                          </a:solidFill>
                          <a:effectLst/>
                        </a:rPr>
                        <a:t>NaF</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Na</a:t>
                      </a:r>
                      <a:r>
                        <a:rPr lang="de-DE" sz="1800" baseline="-25000">
                          <a:solidFill>
                            <a:srgbClr val="000000"/>
                          </a:solidFill>
                          <a:effectLst/>
                        </a:rPr>
                        <a:t>2</a:t>
                      </a:r>
                      <a:r>
                        <a:rPr lang="de-DE" sz="1800">
                          <a:solidFill>
                            <a:srgbClr val="000000"/>
                          </a:solidFill>
                          <a:effectLst/>
                        </a:rPr>
                        <a:t>CO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Na</a:t>
                      </a:r>
                      <a:r>
                        <a:rPr lang="de-DE" sz="1800" baseline="-25000">
                          <a:solidFill>
                            <a:srgbClr val="000000"/>
                          </a:solidFill>
                          <a:effectLst/>
                        </a:rPr>
                        <a:t>3</a:t>
                      </a:r>
                      <a:r>
                        <a:rPr lang="de-DE" sz="1800">
                          <a:solidFill>
                            <a:srgbClr val="000000"/>
                          </a:solidFill>
                          <a:effectLst/>
                        </a:rPr>
                        <a:t>PO</a:t>
                      </a:r>
                      <a:r>
                        <a:rPr lang="de-DE" sz="1800" baseline="-25000">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NaOH</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554356">
                <a:tc>
                  <a:txBody>
                    <a:bodyPr/>
                    <a:lstStyle/>
                    <a:p>
                      <a:pPr marL="457200" algn="ctr">
                        <a:lnSpc>
                          <a:spcPct val="150000"/>
                        </a:lnSpc>
                        <a:spcBef>
                          <a:spcPts val="285"/>
                        </a:spcBef>
                        <a:spcAft>
                          <a:spcPts val="0"/>
                        </a:spcAft>
                      </a:pPr>
                      <a:r>
                        <a:rPr lang="de-DE" sz="1800" b="1" dirty="0">
                          <a:solidFill>
                            <a:schemeClr val="tx1"/>
                          </a:solidFill>
                          <a:effectLst/>
                        </a:rPr>
                        <a:t>Zn</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dirty="0">
                          <a:solidFill>
                            <a:srgbClr val="000000"/>
                          </a:solidFill>
                          <a:effectLst/>
                        </a:rPr>
                        <a:t>Zn(NO</a:t>
                      </a:r>
                      <a:r>
                        <a:rPr lang="de-DE" sz="1800" baseline="-25000" dirty="0">
                          <a:solidFill>
                            <a:srgbClr val="000000"/>
                          </a:solidFill>
                          <a:effectLst/>
                        </a:rPr>
                        <a:t>3</a:t>
                      </a:r>
                      <a:r>
                        <a:rPr lang="de-DE" sz="1800" dirty="0">
                          <a:solidFill>
                            <a:srgbClr val="000000"/>
                          </a:solidFill>
                          <a:effectLst/>
                        </a:rPr>
                        <a:t>)</a:t>
                      </a:r>
                      <a:r>
                        <a:rPr lang="de-DE" sz="1800" baseline="-25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ZnSO</a:t>
                      </a:r>
                      <a:r>
                        <a:rPr lang="de-DE" sz="1800" baseline="-25000"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ZnF</a:t>
                      </a:r>
                      <a:r>
                        <a:rPr lang="de-DE" sz="1800" baseline="-25000">
                          <a:solidFill>
                            <a:srgbClr val="000000"/>
                          </a:solidFill>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ZnCO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Zn</a:t>
                      </a:r>
                      <a:r>
                        <a:rPr lang="de-DE" sz="1800" baseline="-25000">
                          <a:solidFill>
                            <a:srgbClr val="000000"/>
                          </a:solidFill>
                          <a:effectLst/>
                        </a:rPr>
                        <a:t>3</a:t>
                      </a:r>
                      <a:r>
                        <a:rPr lang="de-DE" sz="1800">
                          <a:solidFill>
                            <a:srgbClr val="000000"/>
                          </a:solidFill>
                          <a:effectLst/>
                        </a:rPr>
                        <a:t>(PO</a:t>
                      </a:r>
                      <a:r>
                        <a:rPr lang="de-DE" sz="1800" baseline="-25000">
                          <a:solidFill>
                            <a:srgbClr val="000000"/>
                          </a:solidFill>
                          <a:effectLst/>
                        </a:rPr>
                        <a:t>4</a:t>
                      </a:r>
                      <a:r>
                        <a:rPr lang="de-DE" sz="1800">
                          <a:solidFill>
                            <a:srgbClr val="000000"/>
                          </a:solidFill>
                          <a:effectLst/>
                        </a:rPr>
                        <a:t>)</a:t>
                      </a:r>
                      <a:r>
                        <a:rPr lang="de-DE" sz="1800" baseline="-25000">
                          <a:solidFill>
                            <a:srgbClr val="000000"/>
                          </a:solidFill>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Zn(OH)</a:t>
                      </a:r>
                      <a:r>
                        <a:rPr lang="de-DE" sz="1800" baseline="-25000">
                          <a:solidFill>
                            <a:srgbClr val="000000"/>
                          </a:solidFill>
                          <a:effectLst/>
                        </a:rPr>
                        <a:t>2</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554356">
                <a:tc>
                  <a:txBody>
                    <a:bodyPr/>
                    <a:lstStyle/>
                    <a:p>
                      <a:pPr marL="457200" algn="ctr">
                        <a:lnSpc>
                          <a:spcPct val="150000"/>
                        </a:lnSpc>
                        <a:spcBef>
                          <a:spcPts val="285"/>
                        </a:spcBef>
                        <a:spcAft>
                          <a:spcPts val="0"/>
                        </a:spcAft>
                      </a:pPr>
                      <a:r>
                        <a:rPr lang="de-DE" sz="1800" b="1" dirty="0">
                          <a:solidFill>
                            <a:schemeClr val="tx1"/>
                          </a:solidFill>
                          <a:effectLst/>
                        </a:rPr>
                        <a:t>Fe</a:t>
                      </a:r>
                      <a:r>
                        <a:rPr lang="de-DE" sz="1800" b="1" baseline="30000" dirty="0">
                          <a:solidFill>
                            <a:schemeClr val="tx1"/>
                          </a:solidFill>
                          <a:effectLst/>
                        </a:rPr>
                        <a:t>3+</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dirty="0">
                          <a:solidFill>
                            <a:srgbClr val="000000"/>
                          </a:solidFill>
                          <a:effectLst/>
                        </a:rPr>
                        <a:t>Fe(NO</a:t>
                      </a:r>
                      <a:r>
                        <a:rPr lang="de-DE" sz="1800" baseline="-25000" dirty="0">
                          <a:solidFill>
                            <a:srgbClr val="000000"/>
                          </a:solidFill>
                          <a:effectLst/>
                        </a:rPr>
                        <a:t>3</a:t>
                      </a:r>
                      <a:r>
                        <a:rPr lang="de-DE" sz="1800" dirty="0">
                          <a:solidFill>
                            <a:srgbClr val="000000"/>
                          </a:solidFill>
                          <a:effectLst/>
                        </a:rPr>
                        <a:t>)</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Fe</a:t>
                      </a:r>
                      <a:r>
                        <a:rPr lang="de-DE" sz="1800" baseline="-25000" dirty="0">
                          <a:solidFill>
                            <a:srgbClr val="000000"/>
                          </a:solidFill>
                          <a:effectLst/>
                        </a:rPr>
                        <a:t>2</a:t>
                      </a:r>
                      <a:r>
                        <a:rPr lang="de-DE" sz="1800" dirty="0">
                          <a:solidFill>
                            <a:srgbClr val="000000"/>
                          </a:solidFill>
                          <a:effectLst/>
                        </a:rPr>
                        <a:t>(SO</a:t>
                      </a:r>
                      <a:r>
                        <a:rPr lang="de-DE" sz="1800" baseline="-25000" dirty="0">
                          <a:solidFill>
                            <a:srgbClr val="000000"/>
                          </a:solidFill>
                          <a:effectLst/>
                        </a:rPr>
                        <a:t>4</a:t>
                      </a:r>
                      <a:r>
                        <a:rPr lang="de-DE" sz="1800" dirty="0">
                          <a:solidFill>
                            <a:srgbClr val="000000"/>
                          </a:solidFill>
                          <a:effectLst/>
                        </a:rPr>
                        <a:t>)</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FeF</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Fe</a:t>
                      </a:r>
                      <a:r>
                        <a:rPr lang="de-DE" sz="1800" baseline="-25000" dirty="0">
                          <a:solidFill>
                            <a:srgbClr val="000000"/>
                          </a:solidFill>
                          <a:effectLst/>
                        </a:rPr>
                        <a:t>2</a:t>
                      </a:r>
                      <a:r>
                        <a:rPr lang="de-DE" sz="1800" dirty="0">
                          <a:solidFill>
                            <a:srgbClr val="000000"/>
                          </a:solidFill>
                          <a:effectLst/>
                        </a:rPr>
                        <a:t>(CO</a:t>
                      </a:r>
                      <a:r>
                        <a:rPr lang="de-DE" sz="1800" baseline="-25000" dirty="0">
                          <a:solidFill>
                            <a:srgbClr val="000000"/>
                          </a:solidFill>
                          <a:effectLst/>
                        </a:rPr>
                        <a:t>3</a:t>
                      </a:r>
                      <a:r>
                        <a:rPr lang="de-DE" sz="1800" dirty="0">
                          <a:solidFill>
                            <a:srgbClr val="000000"/>
                          </a:solidFill>
                          <a:effectLst/>
                        </a:rPr>
                        <a:t>)</a:t>
                      </a:r>
                      <a:r>
                        <a:rPr lang="de-DE" sz="1800" baseline="-25000" dirty="0">
                          <a:solidFill>
                            <a:srgbClr val="000000"/>
                          </a:solidFill>
                          <a:effectLst/>
                        </a:rPr>
                        <a:t>3</a:t>
                      </a:r>
                      <a:endParaRPr lang="de-DE" sz="1800" baseline="-250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FePO</a:t>
                      </a:r>
                      <a:r>
                        <a:rPr lang="de-DE" sz="1800" baseline="-25000"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Fe(OH)</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554356">
                <a:tc>
                  <a:txBody>
                    <a:bodyPr/>
                    <a:lstStyle/>
                    <a:p>
                      <a:pPr marL="457200" algn="ctr">
                        <a:lnSpc>
                          <a:spcPct val="150000"/>
                        </a:lnSpc>
                        <a:spcBef>
                          <a:spcPts val="285"/>
                        </a:spcBef>
                        <a:spcAft>
                          <a:spcPts val="0"/>
                        </a:spcAft>
                      </a:pPr>
                      <a:r>
                        <a:rPr lang="de-DE" sz="1800" b="1" dirty="0">
                          <a:solidFill>
                            <a:schemeClr val="tx1"/>
                          </a:solidFill>
                          <a:effectLst/>
                        </a:rPr>
                        <a:t>NH</a:t>
                      </a:r>
                      <a:r>
                        <a:rPr lang="de-DE" sz="1800" b="1" baseline="-25000" dirty="0">
                          <a:solidFill>
                            <a:schemeClr val="tx1"/>
                          </a:solidFill>
                          <a:effectLst/>
                        </a:rPr>
                        <a:t>4</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a:solidFill>
                            <a:srgbClr val="000000"/>
                          </a:solidFill>
                          <a:effectLst/>
                        </a:rPr>
                        <a:t>NH</a:t>
                      </a:r>
                      <a:r>
                        <a:rPr lang="de-DE" sz="1800" baseline="-25000">
                          <a:solidFill>
                            <a:srgbClr val="000000"/>
                          </a:solidFill>
                          <a:effectLst/>
                        </a:rPr>
                        <a:t>4</a:t>
                      </a:r>
                      <a:r>
                        <a:rPr lang="de-DE" sz="1800">
                          <a:solidFill>
                            <a:srgbClr val="000000"/>
                          </a:solidFill>
                          <a:effectLst/>
                        </a:rPr>
                        <a:t>NO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(NH</a:t>
                      </a:r>
                      <a:r>
                        <a:rPr lang="de-DE" sz="1800" baseline="-25000">
                          <a:solidFill>
                            <a:srgbClr val="000000"/>
                          </a:solidFill>
                          <a:effectLst/>
                        </a:rPr>
                        <a:t>4</a:t>
                      </a:r>
                      <a:r>
                        <a:rPr lang="de-DE" sz="1800">
                          <a:solidFill>
                            <a:srgbClr val="000000"/>
                          </a:solidFill>
                          <a:effectLst/>
                        </a:rPr>
                        <a:t>)</a:t>
                      </a:r>
                      <a:r>
                        <a:rPr lang="de-DE" sz="1800" baseline="-25000">
                          <a:solidFill>
                            <a:srgbClr val="000000"/>
                          </a:solidFill>
                          <a:effectLst/>
                        </a:rPr>
                        <a:t>2</a:t>
                      </a:r>
                      <a:r>
                        <a:rPr lang="de-DE" sz="1800">
                          <a:solidFill>
                            <a:srgbClr val="000000"/>
                          </a:solidFill>
                          <a:effectLst/>
                        </a:rPr>
                        <a:t>SO</a:t>
                      </a:r>
                      <a:r>
                        <a:rPr lang="de-DE" sz="1800" baseline="-25000">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NH</a:t>
                      </a:r>
                      <a:r>
                        <a:rPr lang="de-DE" sz="1800" baseline="-25000" dirty="0">
                          <a:solidFill>
                            <a:srgbClr val="000000"/>
                          </a:solidFill>
                          <a:effectLst/>
                        </a:rPr>
                        <a:t>4</a:t>
                      </a:r>
                      <a:r>
                        <a:rPr lang="de-DE" sz="1800" dirty="0">
                          <a:solidFill>
                            <a:srgbClr val="000000"/>
                          </a:solidFill>
                          <a:effectLst/>
                        </a:rPr>
                        <a:t>F</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(NH</a:t>
                      </a:r>
                      <a:r>
                        <a:rPr lang="de-DE" sz="1800" baseline="-25000">
                          <a:solidFill>
                            <a:srgbClr val="000000"/>
                          </a:solidFill>
                          <a:effectLst/>
                        </a:rPr>
                        <a:t>4</a:t>
                      </a:r>
                      <a:r>
                        <a:rPr lang="de-DE" sz="1800">
                          <a:solidFill>
                            <a:srgbClr val="000000"/>
                          </a:solidFill>
                          <a:effectLst/>
                        </a:rPr>
                        <a:t>)</a:t>
                      </a:r>
                      <a:r>
                        <a:rPr lang="de-DE" sz="1800" baseline="-25000">
                          <a:solidFill>
                            <a:srgbClr val="000000"/>
                          </a:solidFill>
                          <a:effectLst/>
                        </a:rPr>
                        <a:t>2</a:t>
                      </a:r>
                      <a:r>
                        <a:rPr lang="de-DE" sz="1800">
                          <a:solidFill>
                            <a:srgbClr val="000000"/>
                          </a:solidFill>
                          <a:effectLst/>
                        </a:rPr>
                        <a:t>CO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(NH</a:t>
                      </a:r>
                      <a:r>
                        <a:rPr lang="de-DE" sz="1800" baseline="-25000">
                          <a:solidFill>
                            <a:srgbClr val="000000"/>
                          </a:solidFill>
                          <a:effectLst/>
                        </a:rPr>
                        <a:t>4</a:t>
                      </a:r>
                      <a:r>
                        <a:rPr lang="de-DE" sz="1800">
                          <a:solidFill>
                            <a:srgbClr val="000000"/>
                          </a:solidFill>
                          <a:effectLst/>
                        </a:rPr>
                        <a:t>)</a:t>
                      </a:r>
                      <a:r>
                        <a:rPr lang="de-DE" sz="1800" baseline="-25000">
                          <a:solidFill>
                            <a:srgbClr val="000000"/>
                          </a:solidFill>
                          <a:effectLst/>
                        </a:rPr>
                        <a:t>3</a:t>
                      </a:r>
                      <a:r>
                        <a:rPr lang="de-DE" sz="1800">
                          <a:solidFill>
                            <a:srgbClr val="000000"/>
                          </a:solidFill>
                          <a:effectLst/>
                        </a:rPr>
                        <a:t>PO</a:t>
                      </a:r>
                      <a:r>
                        <a:rPr lang="de-DE" sz="1800" baseline="-25000">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NH</a:t>
                      </a:r>
                      <a:r>
                        <a:rPr lang="de-DE" sz="1800" baseline="-25000">
                          <a:solidFill>
                            <a:srgbClr val="000000"/>
                          </a:solidFill>
                          <a:effectLst/>
                        </a:rPr>
                        <a:t>4</a:t>
                      </a:r>
                      <a:r>
                        <a:rPr lang="de-DE" sz="1800">
                          <a:solidFill>
                            <a:srgbClr val="000000"/>
                          </a:solidFill>
                          <a:effectLst/>
                        </a:rPr>
                        <a:t>OH</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554356">
                <a:tc>
                  <a:txBody>
                    <a:bodyPr/>
                    <a:lstStyle/>
                    <a:p>
                      <a:pPr marL="457200" algn="ctr">
                        <a:lnSpc>
                          <a:spcPct val="150000"/>
                        </a:lnSpc>
                        <a:spcBef>
                          <a:spcPts val="285"/>
                        </a:spcBef>
                        <a:spcAft>
                          <a:spcPts val="0"/>
                        </a:spcAft>
                      </a:pPr>
                      <a:r>
                        <a:rPr lang="de-DE" sz="1800" b="1" dirty="0">
                          <a:solidFill>
                            <a:schemeClr val="tx1"/>
                          </a:solidFill>
                          <a:effectLst/>
                        </a:rPr>
                        <a:t>Cu</a:t>
                      </a:r>
                      <a:r>
                        <a:rPr lang="de-DE" sz="1800" b="1" baseline="30000" dirty="0">
                          <a:solidFill>
                            <a:schemeClr val="tx1"/>
                          </a:solidFill>
                          <a:effectLst/>
                        </a:rPr>
                        <a:t>2+</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a:solidFill>
                            <a:srgbClr val="000000"/>
                          </a:solidFill>
                          <a:effectLst/>
                        </a:rPr>
                        <a:t>Cu(NO</a:t>
                      </a:r>
                      <a:r>
                        <a:rPr lang="de-DE" sz="1800" baseline="-25000">
                          <a:solidFill>
                            <a:srgbClr val="000000"/>
                          </a:solidFill>
                          <a:effectLst/>
                        </a:rPr>
                        <a:t>3</a:t>
                      </a:r>
                      <a:r>
                        <a:rPr lang="de-DE" sz="1800">
                          <a:solidFill>
                            <a:srgbClr val="000000"/>
                          </a:solidFill>
                          <a:effectLst/>
                        </a:rPr>
                        <a:t>)</a:t>
                      </a:r>
                      <a:r>
                        <a:rPr lang="de-DE" sz="1800" baseline="-25000">
                          <a:solidFill>
                            <a:srgbClr val="000000"/>
                          </a:solidFill>
                          <a:effectLst/>
                        </a:rPr>
                        <a:t>2</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CuSO</a:t>
                      </a:r>
                      <a:r>
                        <a:rPr lang="de-DE" sz="1800" baseline="-25000">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CuF</a:t>
                      </a:r>
                      <a:r>
                        <a:rPr lang="de-DE" sz="1800" baseline="-25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CuCO</a:t>
                      </a:r>
                      <a:r>
                        <a:rPr lang="de-DE" sz="1800" baseline="-25000" dirty="0">
                          <a:solidFill>
                            <a:srgbClr val="000000"/>
                          </a:solidFill>
                          <a:effectLst/>
                        </a:rPr>
                        <a:t>3</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Cu</a:t>
                      </a:r>
                      <a:r>
                        <a:rPr lang="de-DE" sz="1800" baseline="-25000" dirty="0">
                          <a:solidFill>
                            <a:srgbClr val="000000"/>
                          </a:solidFill>
                          <a:effectLst/>
                        </a:rPr>
                        <a:t>3</a:t>
                      </a:r>
                      <a:r>
                        <a:rPr lang="de-DE" sz="1800" dirty="0">
                          <a:solidFill>
                            <a:srgbClr val="000000"/>
                          </a:solidFill>
                          <a:effectLst/>
                        </a:rPr>
                        <a:t>(PO</a:t>
                      </a:r>
                      <a:r>
                        <a:rPr lang="de-DE" sz="1800" baseline="-25000" dirty="0">
                          <a:solidFill>
                            <a:srgbClr val="000000"/>
                          </a:solidFill>
                          <a:effectLst/>
                        </a:rPr>
                        <a:t>4</a:t>
                      </a:r>
                      <a:r>
                        <a:rPr lang="de-DE" sz="1800" dirty="0">
                          <a:solidFill>
                            <a:srgbClr val="000000"/>
                          </a:solidFill>
                          <a:effectLst/>
                        </a:rPr>
                        <a:t>)</a:t>
                      </a:r>
                      <a:r>
                        <a:rPr lang="de-DE" sz="1800" baseline="-25000" dirty="0">
                          <a:solidFill>
                            <a:srgbClr val="000000"/>
                          </a:solidFill>
                          <a:effectLst/>
                        </a:rPr>
                        <a:t>2</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Cu(OH)</a:t>
                      </a:r>
                      <a:r>
                        <a:rPr lang="de-DE" sz="1800" baseline="-25000">
                          <a:solidFill>
                            <a:srgbClr val="000000"/>
                          </a:solidFill>
                          <a:effectLst/>
                        </a:rPr>
                        <a:t>2</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554356">
                <a:tc>
                  <a:txBody>
                    <a:bodyPr/>
                    <a:lstStyle/>
                    <a:p>
                      <a:pPr marL="457200" algn="ctr">
                        <a:lnSpc>
                          <a:spcPct val="150000"/>
                        </a:lnSpc>
                        <a:spcBef>
                          <a:spcPts val="285"/>
                        </a:spcBef>
                        <a:spcAft>
                          <a:spcPts val="0"/>
                        </a:spcAft>
                      </a:pPr>
                      <a:r>
                        <a:rPr lang="de-DE" sz="1800" b="1" dirty="0">
                          <a:solidFill>
                            <a:schemeClr val="tx1"/>
                          </a:solidFill>
                          <a:effectLst/>
                        </a:rPr>
                        <a:t>Ag</a:t>
                      </a:r>
                      <a:r>
                        <a:rPr lang="de-DE" sz="1800" b="1" baseline="30000" dirty="0">
                          <a:solidFill>
                            <a:schemeClr val="tx1"/>
                          </a:solidFill>
                          <a:effectLst/>
                        </a:rPr>
                        <a:t>+</a:t>
                      </a:r>
                      <a:endParaRPr lang="de-DE" sz="1800" dirty="0">
                        <a:solidFill>
                          <a:schemeClr val="tx1"/>
                        </a:solidFill>
                        <a:effectLst/>
                        <a:latin typeface="+mn-lt"/>
                        <a:ea typeface="Calibri" charset="0"/>
                        <a:cs typeface="Times New Roman" charset="0"/>
                      </a:endParaRPr>
                    </a:p>
                  </a:txBody>
                  <a:tcPr marL="68580" marR="68580" marT="0" marB="0" anchor="ctr">
                    <a:solidFill>
                      <a:schemeClr val="accent2"/>
                    </a:solidFill>
                  </a:tcPr>
                </a:tc>
                <a:tc>
                  <a:txBody>
                    <a:bodyPr/>
                    <a:lstStyle/>
                    <a:p>
                      <a:pPr algn="ctr">
                        <a:spcBef>
                          <a:spcPts val="285"/>
                        </a:spcBef>
                        <a:spcAft>
                          <a:spcPts val="0"/>
                        </a:spcAft>
                      </a:pPr>
                      <a:r>
                        <a:rPr lang="de-DE" sz="1800">
                          <a:solidFill>
                            <a:srgbClr val="000000"/>
                          </a:solidFill>
                          <a:effectLst/>
                        </a:rPr>
                        <a:t>AgNO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Ag</a:t>
                      </a:r>
                      <a:r>
                        <a:rPr lang="de-DE" sz="1800" baseline="-25000">
                          <a:solidFill>
                            <a:srgbClr val="000000"/>
                          </a:solidFill>
                          <a:effectLst/>
                        </a:rPr>
                        <a:t>2</a:t>
                      </a:r>
                      <a:r>
                        <a:rPr lang="de-DE" sz="1800">
                          <a:solidFill>
                            <a:srgbClr val="000000"/>
                          </a:solidFill>
                          <a:effectLst/>
                        </a:rPr>
                        <a:t>SO</a:t>
                      </a:r>
                      <a:r>
                        <a:rPr lang="de-DE" sz="1800" baseline="-25000">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AgF</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a:solidFill>
                            <a:srgbClr val="000000"/>
                          </a:solidFill>
                          <a:effectLst/>
                        </a:rPr>
                        <a:t>Ag</a:t>
                      </a:r>
                      <a:r>
                        <a:rPr lang="de-DE" sz="1800" baseline="-25000">
                          <a:solidFill>
                            <a:srgbClr val="000000"/>
                          </a:solidFill>
                          <a:effectLst/>
                        </a:rPr>
                        <a:t>2</a:t>
                      </a:r>
                      <a:r>
                        <a:rPr lang="de-DE" sz="1800">
                          <a:solidFill>
                            <a:srgbClr val="000000"/>
                          </a:solidFill>
                          <a:effectLst/>
                        </a:rPr>
                        <a:t>CO</a:t>
                      </a:r>
                      <a:r>
                        <a:rPr lang="de-DE" sz="1800" baseline="-25000">
                          <a:solidFill>
                            <a:srgbClr val="000000"/>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Ag</a:t>
                      </a:r>
                      <a:r>
                        <a:rPr lang="de-DE" sz="1800" baseline="-25000" dirty="0">
                          <a:solidFill>
                            <a:srgbClr val="000000"/>
                          </a:solidFill>
                          <a:effectLst/>
                        </a:rPr>
                        <a:t>3</a:t>
                      </a:r>
                      <a:r>
                        <a:rPr lang="de-DE" sz="1800" dirty="0">
                          <a:solidFill>
                            <a:srgbClr val="000000"/>
                          </a:solidFill>
                          <a:effectLst/>
                        </a:rPr>
                        <a:t>PO</a:t>
                      </a:r>
                      <a:r>
                        <a:rPr lang="de-DE" sz="1800" baseline="-25000"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tc>
                  <a:txBody>
                    <a:bodyPr/>
                    <a:lstStyle/>
                    <a:p>
                      <a:pPr algn="ctr">
                        <a:spcBef>
                          <a:spcPts val="285"/>
                        </a:spcBef>
                        <a:spcAft>
                          <a:spcPts val="0"/>
                        </a:spcAft>
                      </a:pPr>
                      <a:r>
                        <a:rPr lang="de-DE" sz="1800" dirty="0">
                          <a:solidFill>
                            <a:srgbClr val="000000"/>
                          </a:solidFill>
                          <a:effectLst/>
                        </a:rPr>
                        <a:t>AgOH</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8795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187763" cy="4706649"/>
          </a:xfrm>
        </p:spPr>
        <p:txBody>
          <a:bodyPr/>
          <a:lstStyle/>
          <a:p>
            <a:pPr marL="0" indent="0">
              <a:lnSpc>
                <a:spcPct val="100000"/>
              </a:lnSpc>
              <a:spcBef>
                <a:spcPts val="600"/>
              </a:spcBef>
              <a:spcAft>
                <a:spcPts val="600"/>
              </a:spcAft>
              <a:buNone/>
            </a:pPr>
            <a:r>
              <a:rPr lang="de-DE" sz="1800" b="1" dirty="0">
                <a:latin typeface="+mn-lt"/>
              </a:rPr>
              <a:t>Aufgabe 3:</a:t>
            </a:r>
            <a:r>
              <a:rPr lang="de-DE" sz="1800" dirty="0">
                <a:latin typeface="+mn-lt"/>
              </a:rPr>
              <a:t> Vervollständige die Darstellung im Schalenmodell, indem </a:t>
            </a:r>
            <a:r>
              <a:rPr lang="de-DE" sz="1800" dirty="0" smtClean="0">
                <a:latin typeface="+mn-lt"/>
              </a:rPr>
              <a:t>du Elektronen </a:t>
            </a:r>
            <a:r>
              <a:rPr lang="de-DE" sz="1800" dirty="0">
                <a:latin typeface="+mn-lt"/>
              </a:rPr>
              <a:t>in die Hülle einzeichnest.</a:t>
            </a:r>
          </a:p>
          <a:p>
            <a:pPr marL="0" indent="0">
              <a:buNone/>
            </a:pPr>
            <a:endParaRPr lang="de-DE" dirty="0"/>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5" name="Tabelle 15">
            <a:extLst>
              <a:ext uri="{FF2B5EF4-FFF2-40B4-BE49-F238E27FC236}">
                <a16:creationId xmlns:a16="http://schemas.microsoft.com/office/drawing/2014/main" id="{5BEDB298-F8CE-470F-8D41-D19789CE26E5}"/>
              </a:ext>
            </a:extLst>
          </p:cNvPr>
          <p:cNvGraphicFramePr>
            <a:graphicFrameLocks noGrp="1"/>
          </p:cNvGraphicFramePr>
          <p:nvPr>
            <p:extLst>
              <p:ext uri="{D42A27DB-BD31-4B8C-83A1-F6EECF244321}">
                <p14:modId xmlns:p14="http://schemas.microsoft.com/office/powerpoint/2010/main" val="3516359086"/>
              </p:ext>
            </p:extLst>
          </p:nvPr>
        </p:nvGraphicFramePr>
        <p:xfrm>
          <a:off x="2175309" y="2211581"/>
          <a:ext cx="8452349" cy="3765356"/>
        </p:xfrm>
        <a:graphic>
          <a:graphicData uri="http://schemas.openxmlformats.org/drawingml/2006/table">
            <a:tbl>
              <a:tblPr firstRow="1" bandRow="1">
                <a:tableStyleId>{5940675A-B579-460E-94D1-54222C63F5DA}</a:tableStyleId>
              </a:tblPr>
              <a:tblGrid>
                <a:gridCol w="1872374">
                  <a:extLst>
                    <a:ext uri="{9D8B030D-6E8A-4147-A177-3AD203B41FA5}">
                      <a16:colId xmlns:a16="http://schemas.microsoft.com/office/drawing/2014/main" val="2900820754"/>
                    </a:ext>
                  </a:extLst>
                </a:gridCol>
                <a:gridCol w="2193325">
                  <a:extLst>
                    <a:ext uri="{9D8B030D-6E8A-4147-A177-3AD203B41FA5}">
                      <a16:colId xmlns:a16="http://schemas.microsoft.com/office/drawing/2014/main" val="820520103"/>
                    </a:ext>
                  </a:extLst>
                </a:gridCol>
                <a:gridCol w="2193325">
                  <a:extLst>
                    <a:ext uri="{9D8B030D-6E8A-4147-A177-3AD203B41FA5}">
                      <a16:colId xmlns:a16="http://schemas.microsoft.com/office/drawing/2014/main" val="1639502921"/>
                    </a:ext>
                  </a:extLst>
                </a:gridCol>
                <a:gridCol w="2193325">
                  <a:extLst>
                    <a:ext uri="{9D8B030D-6E8A-4147-A177-3AD203B41FA5}">
                      <a16:colId xmlns:a16="http://schemas.microsoft.com/office/drawing/2014/main" val="4051572742"/>
                    </a:ext>
                  </a:extLst>
                </a:gridCol>
              </a:tblGrid>
              <a:tr h="657336">
                <a:tc>
                  <a:txBody>
                    <a:bodyPr/>
                    <a:lstStyle/>
                    <a:p>
                      <a:endParaRPr lang="de-DE" dirty="0"/>
                    </a:p>
                  </a:txBody>
                  <a:tcPr/>
                </a:tc>
                <a:tc>
                  <a:txBody>
                    <a:bodyPr/>
                    <a:lstStyle/>
                    <a:p>
                      <a:pPr algn="ctr">
                        <a:spcAft>
                          <a:spcPts val="0"/>
                        </a:spcAft>
                      </a:pPr>
                      <a:r>
                        <a:rPr lang="de-DE" sz="1800" b="1">
                          <a:effectLst/>
                          <a:latin typeface="+mn-lt"/>
                          <a:ea typeface="Calibri" panose="020F0502020204030204" pitchFamily="34" charset="0"/>
                          <a:cs typeface="Times New Roman" panose="02020603050405020304" pitchFamily="18" charset="0"/>
                        </a:rPr>
                        <a:t>Magnesium-Atom</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spcAft>
                          <a:spcPts val="0"/>
                        </a:spcAft>
                      </a:pPr>
                      <a:r>
                        <a:rPr lang="de-DE" sz="1800" b="1">
                          <a:effectLst/>
                          <a:latin typeface="+mn-lt"/>
                          <a:ea typeface="Calibri" panose="020F0502020204030204" pitchFamily="34" charset="0"/>
                          <a:cs typeface="Times New Roman" panose="02020603050405020304" pitchFamily="18" charset="0"/>
                        </a:rPr>
                        <a:t>Magnesium-Ion</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spcAft>
                          <a:spcPts val="0"/>
                        </a:spcAft>
                      </a:pPr>
                      <a:r>
                        <a:rPr lang="de-DE" sz="1800" b="1">
                          <a:effectLst/>
                          <a:latin typeface="+mn-lt"/>
                          <a:ea typeface="Calibri" panose="020F0502020204030204" pitchFamily="34" charset="0"/>
                          <a:cs typeface="Times New Roman" panose="02020603050405020304" pitchFamily="18" charset="0"/>
                        </a:rPr>
                        <a:t>Neon-Atom</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extLst>
                  <a:ext uri="{0D108BD9-81ED-4DB2-BD59-A6C34878D82A}">
                    <a16:rowId xmlns:a16="http://schemas.microsoft.com/office/drawing/2014/main" val="3636366135"/>
                  </a:ext>
                </a:extLst>
              </a:tr>
              <a:tr h="360000">
                <a:tc>
                  <a:txBody>
                    <a:bodyPr/>
                    <a:lstStyle/>
                    <a:p>
                      <a:pPr algn="l">
                        <a:spcAft>
                          <a:spcPts val="0"/>
                        </a:spcAft>
                      </a:pPr>
                      <a:r>
                        <a:rPr lang="de-DE" sz="1800">
                          <a:effectLst/>
                          <a:latin typeface="+mn-lt"/>
                          <a:ea typeface="Calibri" panose="020F0502020204030204" pitchFamily="34" charset="0"/>
                          <a:cs typeface="Times New Roman" panose="02020603050405020304" pitchFamily="18" charset="0"/>
                        </a:rPr>
                        <a:t>Protonenzahl</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r>
                        <a:rPr lang="de-DE" i="0"/>
                        <a:t>12</a:t>
                      </a:r>
                      <a:endParaRPr lang="de-DE" i="0" dirty="0"/>
                    </a:p>
                  </a:txBody>
                  <a:tcPr/>
                </a:tc>
                <a:tc>
                  <a:txBody>
                    <a:bodyPr/>
                    <a:lstStyle/>
                    <a:p>
                      <a:pPr algn="ctr"/>
                      <a:r>
                        <a:rPr lang="de-DE" i="0"/>
                        <a:t>12</a:t>
                      </a:r>
                      <a:endParaRPr lang="de-DE" i="0" dirty="0"/>
                    </a:p>
                  </a:txBody>
                  <a:tcPr/>
                </a:tc>
                <a:tc>
                  <a:txBody>
                    <a:bodyPr/>
                    <a:lstStyle/>
                    <a:p>
                      <a:pPr algn="ctr"/>
                      <a:r>
                        <a:rPr lang="de-DE" i="0"/>
                        <a:t>10</a:t>
                      </a:r>
                      <a:endParaRPr lang="de-DE" i="0" dirty="0"/>
                    </a:p>
                  </a:txBody>
                  <a:tcPr/>
                </a:tc>
                <a:extLst>
                  <a:ext uri="{0D108BD9-81ED-4DB2-BD59-A6C34878D82A}">
                    <a16:rowId xmlns:a16="http://schemas.microsoft.com/office/drawing/2014/main" val="4151940148"/>
                  </a:ext>
                </a:extLst>
              </a:tr>
              <a:tr h="360000">
                <a:tc>
                  <a:txBody>
                    <a:bodyPr/>
                    <a:lstStyle/>
                    <a:p>
                      <a:pPr algn="l">
                        <a:spcAft>
                          <a:spcPts val="0"/>
                        </a:spcAft>
                      </a:pPr>
                      <a:r>
                        <a:rPr lang="de-DE" sz="1800">
                          <a:effectLst/>
                          <a:latin typeface="+mn-lt"/>
                          <a:ea typeface="Calibri" panose="020F0502020204030204" pitchFamily="34" charset="0"/>
                          <a:cs typeface="Times New Roman" panose="02020603050405020304" pitchFamily="18" charset="0"/>
                        </a:rPr>
                        <a:t>Elektronenzahl</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r>
                        <a:rPr lang="de-DE" i="0"/>
                        <a:t>12</a:t>
                      </a:r>
                      <a:endParaRPr lang="de-DE" i="0" dirty="0"/>
                    </a:p>
                  </a:txBody>
                  <a:tcPr/>
                </a:tc>
                <a:tc>
                  <a:txBody>
                    <a:bodyPr/>
                    <a:lstStyle/>
                    <a:p>
                      <a:pPr algn="ctr"/>
                      <a:r>
                        <a:rPr lang="de-DE" i="0"/>
                        <a:t>10</a:t>
                      </a:r>
                      <a:endParaRPr lang="de-DE" i="0" dirty="0"/>
                    </a:p>
                  </a:txBody>
                  <a:tcPr/>
                </a:tc>
                <a:tc>
                  <a:txBody>
                    <a:bodyPr/>
                    <a:lstStyle/>
                    <a:p>
                      <a:pPr algn="ctr"/>
                      <a:r>
                        <a:rPr lang="de-DE" i="0" dirty="0"/>
                        <a:t>10</a:t>
                      </a:r>
                    </a:p>
                  </a:txBody>
                  <a:tcPr/>
                </a:tc>
                <a:extLst>
                  <a:ext uri="{0D108BD9-81ED-4DB2-BD59-A6C34878D82A}">
                    <a16:rowId xmlns:a16="http://schemas.microsoft.com/office/drawing/2014/main" val="4184164188"/>
                  </a:ext>
                </a:extLst>
              </a:tr>
              <a:tr h="360000">
                <a:tc>
                  <a:txBody>
                    <a:bodyPr/>
                    <a:lstStyle/>
                    <a:p>
                      <a:pPr algn="l">
                        <a:spcAft>
                          <a:spcPts val="0"/>
                        </a:spcAft>
                      </a:pPr>
                      <a:r>
                        <a:rPr lang="de-DE" sz="1800">
                          <a:effectLst/>
                          <a:latin typeface="+mn-lt"/>
                          <a:ea typeface="Calibri" panose="020F0502020204030204" pitchFamily="34" charset="0"/>
                          <a:cs typeface="Times New Roman" panose="02020603050405020304" pitchFamily="18" charset="0"/>
                        </a:rPr>
                        <a:t>Elementsymbol</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r>
                        <a:rPr lang="de-DE" i="0"/>
                        <a:t>Mg</a:t>
                      </a:r>
                      <a:endParaRPr lang="de-DE" i="0" dirty="0"/>
                    </a:p>
                  </a:txBody>
                  <a:tcPr/>
                </a:tc>
                <a:tc>
                  <a:txBody>
                    <a:bodyPr/>
                    <a:lstStyle/>
                    <a:p>
                      <a:pPr algn="ctr"/>
                      <a:r>
                        <a:rPr lang="de-DE" i="0"/>
                        <a:t>Mg</a:t>
                      </a:r>
                      <a:r>
                        <a:rPr lang="de-DE" i="0" baseline="30000"/>
                        <a:t>2+</a:t>
                      </a:r>
                      <a:endParaRPr lang="de-DE" i="0" baseline="30000" dirty="0"/>
                    </a:p>
                  </a:txBody>
                  <a:tcPr/>
                </a:tc>
                <a:tc>
                  <a:txBody>
                    <a:bodyPr/>
                    <a:lstStyle/>
                    <a:p>
                      <a:pPr algn="ctr"/>
                      <a:r>
                        <a:rPr lang="de-DE" i="0"/>
                        <a:t>Ne</a:t>
                      </a:r>
                      <a:endParaRPr lang="de-DE" i="0" dirty="0"/>
                    </a:p>
                  </a:txBody>
                  <a:tcPr/>
                </a:tc>
                <a:extLst>
                  <a:ext uri="{0D108BD9-81ED-4DB2-BD59-A6C34878D82A}">
                    <a16:rowId xmlns:a16="http://schemas.microsoft.com/office/drawing/2014/main" val="1484723244"/>
                  </a:ext>
                </a:extLst>
              </a:tr>
              <a:tr h="360000">
                <a:tc>
                  <a:txBody>
                    <a:bodyPr/>
                    <a:lstStyle/>
                    <a:p>
                      <a:pPr algn="l">
                        <a:spcAft>
                          <a:spcPts val="0"/>
                        </a:spcAft>
                      </a:pPr>
                      <a:r>
                        <a:rPr lang="de-DE" sz="1800" i="0">
                          <a:effectLst/>
                          <a:latin typeface="+mn-lt"/>
                          <a:ea typeface="Calibri" panose="020F0502020204030204" pitchFamily="34" charset="0"/>
                          <a:cs typeface="Times New Roman" panose="02020603050405020304" pitchFamily="18" charset="0"/>
                        </a:rPr>
                        <a:t>Lewis-Formel</a:t>
                      </a:r>
                      <a:endParaRPr lang="de-DE" sz="1800" i="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i="0"/>
                        <a:t>∙ Mg ∙ </a:t>
                      </a:r>
                      <a:endParaRPr lang="de-DE" i="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i="0" kern="1200" dirty="0">
                          <a:solidFill>
                            <a:schemeClr val="tx1"/>
                          </a:solidFill>
                          <a:effectLst/>
                          <a:latin typeface="+mn-lt"/>
                          <a:ea typeface="+mn-ea"/>
                          <a:cs typeface="+mn-cs"/>
                        </a:rPr>
                        <a:t>|Mg|</a:t>
                      </a:r>
                      <a:endParaRPr lang="de-DE" i="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i="0" kern="1200" dirty="0">
                          <a:solidFill>
                            <a:schemeClr val="tx1"/>
                          </a:solidFill>
                          <a:effectLst/>
                          <a:latin typeface="+mn-lt"/>
                          <a:ea typeface="+mn-ea"/>
                          <a:cs typeface="+mn-cs"/>
                        </a:rPr>
                        <a:t>|Ne|</a:t>
                      </a:r>
                      <a:endParaRPr lang="de-DE" i="0" dirty="0"/>
                    </a:p>
                  </a:txBody>
                  <a:tcPr/>
                </a:tc>
                <a:extLst>
                  <a:ext uri="{0D108BD9-81ED-4DB2-BD59-A6C34878D82A}">
                    <a16:rowId xmlns:a16="http://schemas.microsoft.com/office/drawing/2014/main" val="1642251953"/>
                  </a:ext>
                </a:extLst>
              </a:tr>
              <a:tr h="1644980">
                <a:tc>
                  <a:txBody>
                    <a:bodyPr/>
                    <a:lstStyle/>
                    <a:p>
                      <a:pPr algn="l">
                        <a:spcAft>
                          <a:spcPts val="0"/>
                        </a:spcAft>
                      </a:pPr>
                      <a:r>
                        <a:rPr lang="de-DE" sz="1800">
                          <a:effectLst/>
                          <a:latin typeface="+mn-lt"/>
                          <a:ea typeface="Calibri" panose="020F0502020204030204" pitchFamily="34" charset="0"/>
                          <a:cs typeface="Times New Roman" panose="02020603050405020304" pitchFamily="18" charset="0"/>
                        </a:rPr>
                        <a:t>Schalenmodell</a:t>
                      </a:r>
                      <a:endParaRPr lang="de-DE" sz="18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FF9933"/>
                    </a:solidFill>
                  </a:tcPr>
                </a:tc>
                <a:tc>
                  <a:txBody>
                    <a:bodyPr/>
                    <a:lstStyle/>
                    <a:p>
                      <a:pPr algn="ctr"/>
                      <a:endParaRPr lang="de-DE" dirty="0"/>
                    </a:p>
                  </a:txBody>
                  <a:tcPr/>
                </a:tc>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val="488786732"/>
                  </a:ext>
                </a:extLst>
              </a:tr>
            </a:tbl>
          </a:graphicData>
        </a:graphic>
      </p:graphicFrame>
      <p:pic>
        <p:nvPicPr>
          <p:cNvPr id="17" name="Grafik 16">
            <a:extLst>
              <a:ext uri="{FF2B5EF4-FFF2-40B4-BE49-F238E27FC236}">
                <a16:creationId xmlns:a16="http://schemas.microsoft.com/office/drawing/2014/main" id="{6B570C3E-8610-44BA-A6B8-19FC49AA06AB}"/>
              </a:ext>
            </a:extLst>
          </p:cNvPr>
          <p:cNvPicPr>
            <a:picLocks noChangeAspect="1"/>
          </p:cNvPicPr>
          <p:nvPr/>
        </p:nvPicPr>
        <p:blipFill>
          <a:blip r:embed="rId5"/>
          <a:stretch>
            <a:fillRect/>
          </a:stretch>
        </p:blipFill>
        <p:spPr>
          <a:xfrm>
            <a:off x="4288303" y="4405054"/>
            <a:ext cx="1558784" cy="1492453"/>
          </a:xfrm>
          <a:prstGeom prst="rect">
            <a:avLst/>
          </a:prstGeom>
        </p:spPr>
      </p:pic>
      <p:pic>
        <p:nvPicPr>
          <p:cNvPr id="18" name="Grafik 17">
            <a:extLst>
              <a:ext uri="{FF2B5EF4-FFF2-40B4-BE49-F238E27FC236}">
                <a16:creationId xmlns:a16="http://schemas.microsoft.com/office/drawing/2014/main" id="{580B623B-1409-4ACD-9294-0EAE8379F259}"/>
              </a:ext>
            </a:extLst>
          </p:cNvPr>
          <p:cNvPicPr>
            <a:picLocks noChangeAspect="1"/>
          </p:cNvPicPr>
          <p:nvPr/>
        </p:nvPicPr>
        <p:blipFill>
          <a:blip r:embed="rId5"/>
          <a:stretch>
            <a:fillRect/>
          </a:stretch>
        </p:blipFill>
        <p:spPr>
          <a:xfrm>
            <a:off x="6528949" y="4405053"/>
            <a:ext cx="1558785" cy="1492454"/>
          </a:xfrm>
          <a:prstGeom prst="rect">
            <a:avLst/>
          </a:prstGeom>
        </p:spPr>
      </p:pic>
      <p:pic>
        <p:nvPicPr>
          <p:cNvPr id="19" name="Grafik 18">
            <a:extLst>
              <a:ext uri="{FF2B5EF4-FFF2-40B4-BE49-F238E27FC236}">
                <a16:creationId xmlns:a16="http://schemas.microsoft.com/office/drawing/2014/main" id="{4E27D2D3-8935-4874-AC0A-FCC1005E0DB1}"/>
              </a:ext>
            </a:extLst>
          </p:cNvPr>
          <p:cNvPicPr>
            <a:picLocks noChangeAspect="1"/>
          </p:cNvPicPr>
          <p:nvPr/>
        </p:nvPicPr>
        <p:blipFill>
          <a:blip r:embed="rId5"/>
          <a:stretch>
            <a:fillRect/>
          </a:stretch>
        </p:blipFill>
        <p:spPr>
          <a:xfrm>
            <a:off x="8769596" y="4405052"/>
            <a:ext cx="1558786" cy="1492455"/>
          </a:xfrm>
          <a:prstGeom prst="rect">
            <a:avLst/>
          </a:prstGeom>
        </p:spPr>
      </p:pic>
      <p:cxnSp>
        <p:nvCxnSpPr>
          <p:cNvPr id="16" name="Gerader Verbinder 15">
            <a:extLst>
              <a:ext uri="{FF2B5EF4-FFF2-40B4-BE49-F238E27FC236}">
                <a16:creationId xmlns:a16="http://schemas.microsoft.com/office/drawing/2014/main" id="{0A39FED4-26B8-44AA-AE8A-250A5320C1E8}"/>
              </a:ext>
            </a:extLst>
          </p:cNvPr>
          <p:cNvCxnSpPr>
            <a:cxnSpLocks/>
          </p:cNvCxnSpPr>
          <p:nvPr/>
        </p:nvCxnSpPr>
        <p:spPr>
          <a:xfrm>
            <a:off x="7171981" y="4021157"/>
            <a:ext cx="3305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155AF98-48A0-466D-89D7-74ED655938BA}"/>
              </a:ext>
            </a:extLst>
          </p:cNvPr>
          <p:cNvCxnSpPr>
            <a:cxnSpLocks/>
          </p:cNvCxnSpPr>
          <p:nvPr/>
        </p:nvCxnSpPr>
        <p:spPr>
          <a:xfrm>
            <a:off x="7170143" y="4272710"/>
            <a:ext cx="3305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ECF15E3-991A-439F-A818-CD22E52B01FE}"/>
              </a:ext>
            </a:extLst>
          </p:cNvPr>
          <p:cNvCxnSpPr>
            <a:cxnSpLocks/>
          </p:cNvCxnSpPr>
          <p:nvPr/>
        </p:nvCxnSpPr>
        <p:spPr>
          <a:xfrm>
            <a:off x="9373518" y="4030338"/>
            <a:ext cx="3305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B31AAFFF-0CAC-4240-9112-6FD63D7CFEC3}"/>
              </a:ext>
            </a:extLst>
          </p:cNvPr>
          <p:cNvCxnSpPr>
            <a:cxnSpLocks/>
          </p:cNvCxnSpPr>
          <p:nvPr/>
        </p:nvCxnSpPr>
        <p:spPr>
          <a:xfrm>
            <a:off x="9371680" y="4281891"/>
            <a:ext cx="3305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0191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lvl="0" indent="0">
              <a:lnSpc>
                <a:spcPct val="100000"/>
              </a:lnSpc>
              <a:spcBef>
                <a:spcPts val="600"/>
              </a:spcBef>
              <a:spcAft>
                <a:spcPts val="600"/>
              </a:spcAft>
              <a:buNone/>
            </a:pPr>
            <a:r>
              <a:rPr lang="de-DE" sz="1800" b="1" dirty="0">
                <a:latin typeface="+mn-lt"/>
              </a:rPr>
              <a:t>Lösung zu Aufgabe 4:</a:t>
            </a:r>
            <a:br>
              <a:rPr lang="de-DE" sz="1800" b="1" dirty="0">
                <a:latin typeface="+mn-lt"/>
              </a:rPr>
            </a:br>
            <a:r>
              <a:rPr lang="de-DE" sz="1800" dirty="0">
                <a:latin typeface="+mn-lt"/>
              </a:rPr>
              <a:t>Notiert die Ergebnisse</a:t>
            </a:r>
            <a:br>
              <a:rPr lang="de-DE" sz="1800" dirty="0">
                <a:latin typeface="+mn-lt"/>
              </a:rPr>
            </a:br>
            <a:r>
              <a:rPr lang="de-DE" sz="1800" dirty="0">
                <a:latin typeface="+mn-lt"/>
              </a:rPr>
              <a:t>eures Spiels.</a:t>
            </a: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250</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038600"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20"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2"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2907532597"/>
              </p:ext>
            </p:extLst>
          </p:nvPr>
        </p:nvGraphicFramePr>
        <p:xfrm>
          <a:off x="3756837" y="1386496"/>
          <a:ext cx="4678325" cy="4704653"/>
        </p:xfrm>
        <a:graphic>
          <a:graphicData uri="http://schemas.openxmlformats.org/drawingml/2006/table">
            <a:tbl>
              <a:tblPr firstRow="1" firstCol="1" bandRow="1"/>
              <a:tblGrid>
                <a:gridCol w="2122284">
                  <a:extLst>
                    <a:ext uri="{9D8B030D-6E8A-4147-A177-3AD203B41FA5}">
                      <a16:colId xmlns:a16="http://schemas.microsoft.com/office/drawing/2014/main" val="20000"/>
                    </a:ext>
                  </a:extLst>
                </a:gridCol>
                <a:gridCol w="2556041">
                  <a:extLst>
                    <a:ext uri="{9D8B030D-6E8A-4147-A177-3AD203B41FA5}">
                      <a16:colId xmlns:a16="http://schemas.microsoft.com/office/drawing/2014/main" val="20001"/>
                    </a:ext>
                  </a:extLst>
                </a:gridCol>
              </a:tblGrid>
              <a:tr h="151763">
                <a:tc>
                  <a:txBody>
                    <a:bodyPr/>
                    <a:lstStyle/>
                    <a:p>
                      <a:pPr algn="ctr">
                        <a:spcAft>
                          <a:spcPts val="0"/>
                        </a:spcAft>
                      </a:pPr>
                      <a:r>
                        <a:rPr lang="de-DE" sz="700" b="1" dirty="0">
                          <a:effectLst/>
                          <a:latin typeface="Arial" charset="0"/>
                          <a:ea typeface="Calibri" charset="0"/>
                          <a:cs typeface="Times New Roman" charset="0"/>
                        </a:rPr>
                        <a:t>Verhältnisformeln</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spcAft>
                          <a:spcPts val="0"/>
                        </a:spcAft>
                      </a:pPr>
                      <a:r>
                        <a:rPr lang="de-DE" sz="700" b="1" dirty="0">
                          <a:effectLst/>
                          <a:latin typeface="Arial" charset="0"/>
                          <a:ea typeface="Calibri" charset="0"/>
                          <a:cs typeface="Times New Roman" charset="0"/>
                        </a:rPr>
                        <a:t>Name der Ionenverbindung</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51763">
                <a:tc>
                  <a:txBody>
                    <a:bodyPr/>
                    <a:lstStyle/>
                    <a:p>
                      <a:pPr algn="ctr">
                        <a:spcAft>
                          <a:spcPts val="0"/>
                        </a:spcAft>
                      </a:pPr>
                      <a:r>
                        <a:rPr lang="de-DE" sz="700" i="1">
                          <a:effectLst/>
                          <a:latin typeface="Arial" charset="0"/>
                          <a:ea typeface="Calibri" charset="0"/>
                          <a:cs typeface="Arial" charset="0"/>
                        </a:rPr>
                        <a:t>Al(OH)</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Aluminiumhydroxid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1763">
                <a:tc>
                  <a:txBody>
                    <a:bodyPr/>
                    <a:lstStyle/>
                    <a:p>
                      <a:pPr algn="ctr">
                        <a:spcAft>
                          <a:spcPts val="0"/>
                        </a:spcAft>
                      </a:pPr>
                      <a:r>
                        <a:rPr lang="de-DE" sz="700" i="1">
                          <a:effectLst/>
                          <a:latin typeface="Arial" charset="0"/>
                          <a:ea typeface="Calibri" charset="0"/>
                          <a:cs typeface="Arial" charset="0"/>
                        </a:rPr>
                        <a:t>Al</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(SO</a:t>
                      </a:r>
                      <a:r>
                        <a:rPr lang="de-DE" sz="700" i="1" baseline="-25000">
                          <a:effectLst/>
                          <a:latin typeface="Arial" charset="0"/>
                          <a:ea typeface="Calibri" charset="0"/>
                          <a:cs typeface="Arial" charset="0"/>
                        </a:rPr>
                        <a:t>4</a:t>
                      </a:r>
                      <a:r>
                        <a:rPr lang="de-DE" sz="700" i="1">
                          <a:effectLst/>
                          <a:latin typeface="Arial" charset="0"/>
                          <a:ea typeface="Calibri" charset="0"/>
                          <a:cs typeface="Arial" charset="0"/>
                        </a:rPr>
                        <a:t>)</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Aluminiumsulfat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1763">
                <a:tc>
                  <a:txBody>
                    <a:bodyPr/>
                    <a:lstStyle/>
                    <a:p>
                      <a:pPr algn="ctr">
                        <a:spcAft>
                          <a:spcPts val="0"/>
                        </a:spcAft>
                      </a:pPr>
                      <a:r>
                        <a:rPr lang="de-DE" sz="700" i="1">
                          <a:effectLst/>
                          <a:latin typeface="Arial" charset="0"/>
                          <a:ea typeface="Calibri" charset="0"/>
                          <a:cs typeface="Arial" charset="0"/>
                        </a:rPr>
                        <a:t>Al</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O</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1763">
                <a:tc>
                  <a:txBody>
                    <a:bodyPr/>
                    <a:lstStyle/>
                    <a:p>
                      <a:pPr algn="ctr">
                        <a:spcAft>
                          <a:spcPts val="0"/>
                        </a:spcAft>
                      </a:pPr>
                      <a:r>
                        <a:rPr lang="de-DE" sz="700" i="1">
                          <a:effectLst/>
                          <a:latin typeface="Arial" charset="0"/>
                          <a:ea typeface="Calibri" charset="0"/>
                          <a:cs typeface="Arial" charset="0"/>
                        </a:rPr>
                        <a:t>AlCl</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Aluminiumchlorid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51763">
                <a:tc>
                  <a:txBody>
                    <a:bodyPr/>
                    <a:lstStyle/>
                    <a:p>
                      <a:pPr algn="ctr">
                        <a:spcAft>
                          <a:spcPts val="0"/>
                        </a:spcAft>
                      </a:pPr>
                      <a:r>
                        <a:rPr lang="de-DE" sz="700" i="1">
                          <a:effectLst/>
                          <a:latin typeface="Arial" charset="0"/>
                          <a:ea typeface="Calibri" charset="0"/>
                          <a:cs typeface="Arial" charset="0"/>
                        </a:rPr>
                        <a:t>AlF</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Aluminiumfluorid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1763">
                <a:tc>
                  <a:txBody>
                    <a:bodyPr/>
                    <a:lstStyle/>
                    <a:p>
                      <a:pPr algn="ctr">
                        <a:spcAft>
                          <a:spcPts val="0"/>
                        </a:spcAft>
                      </a:pPr>
                      <a:r>
                        <a:rPr lang="de-DE" sz="700" i="1">
                          <a:effectLst/>
                          <a:latin typeface="Arial" charset="0"/>
                          <a:ea typeface="Calibri" charset="0"/>
                          <a:cs typeface="Arial" charset="0"/>
                        </a:rPr>
                        <a:t>AlI</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Aluminiumiodid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51763">
                <a:tc>
                  <a:txBody>
                    <a:bodyPr/>
                    <a:lstStyle/>
                    <a:p>
                      <a:pPr algn="ctr">
                        <a:spcAft>
                          <a:spcPts val="0"/>
                        </a:spcAft>
                      </a:pPr>
                      <a:r>
                        <a:rPr lang="de-DE" sz="700" i="1">
                          <a:effectLst/>
                          <a:latin typeface="Arial" charset="0"/>
                          <a:ea typeface="Calibri" charset="0"/>
                          <a:cs typeface="Arial" charset="0"/>
                        </a:rPr>
                        <a:t>K</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CO</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Kaliumcarbonat</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1763">
                <a:tc>
                  <a:txBody>
                    <a:bodyPr/>
                    <a:lstStyle/>
                    <a:p>
                      <a:pPr algn="ctr">
                        <a:spcAft>
                          <a:spcPts val="0"/>
                        </a:spcAft>
                      </a:pPr>
                      <a:r>
                        <a:rPr lang="de-DE" sz="700" i="1">
                          <a:effectLst/>
                          <a:latin typeface="Arial" charset="0"/>
                          <a:ea typeface="Calibri" charset="0"/>
                          <a:cs typeface="Arial" charset="0"/>
                        </a:rPr>
                        <a:t>K</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O</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Kaliumoxid</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1763">
                <a:tc>
                  <a:txBody>
                    <a:bodyPr/>
                    <a:lstStyle/>
                    <a:p>
                      <a:pPr algn="ctr">
                        <a:spcAft>
                          <a:spcPts val="0"/>
                        </a:spcAft>
                      </a:pPr>
                      <a:r>
                        <a:rPr lang="de-DE" sz="700" i="1">
                          <a:effectLst/>
                          <a:latin typeface="Arial" charset="0"/>
                          <a:ea typeface="Calibri" charset="0"/>
                          <a:cs typeface="Arial" charset="0"/>
                        </a:rPr>
                        <a:t>K</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SO</a:t>
                      </a:r>
                      <a:r>
                        <a:rPr lang="de-DE" sz="700" i="1" baseline="-25000">
                          <a:effectLst/>
                          <a:latin typeface="Arial" charset="0"/>
                          <a:ea typeface="Calibri" charset="0"/>
                          <a:cs typeface="Arial" charset="0"/>
                        </a:rPr>
                        <a:t>4</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Kaliumsulfat</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51763">
                <a:tc>
                  <a:txBody>
                    <a:bodyPr/>
                    <a:lstStyle/>
                    <a:p>
                      <a:pPr algn="ctr">
                        <a:spcAft>
                          <a:spcPts val="0"/>
                        </a:spcAft>
                      </a:pPr>
                      <a:r>
                        <a:rPr lang="de-DE" sz="700" i="1">
                          <a:effectLst/>
                          <a:latin typeface="Arial" charset="0"/>
                          <a:ea typeface="Calibri" charset="0"/>
                          <a:cs typeface="Arial" charset="0"/>
                        </a:rPr>
                        <a:t>KBr</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Kaliumbromid</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51763">
                <a:tc>
                  <a:txBody>
                    <a:bodyPr/>
                    <a:lstStyle/>
                    <a:p>
                      <a:pPr algn="ctr">
                        <a:spcAft>
                          <a:spcPts val="0"/>
                        </a:spcAft>
                      </a:pPr>
                      <a:r>
                        <a:rPr lang="de-DE" sz="700" i="1">
                          <a:effectLst/>
                          <a:latin typeface="Arial" charset="0"/>
                          <a:ea typeface="Calibri" charset="0"/>
                          <a:cs typeface="Arial" charset="0"/>
                        </a:rPr>
                        <a:t>KI</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Kaliumiodid</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51763">
                <a:tc>
                  <a:txBody>
                    <a:bodyPr/>
                    <a:lstStyle/>
                    <a:p>
                      <a:pPr algn="ctr">
                        <a:spcAft>
                          <a:spcPts val="0"/>
                        </a:spcAft>
                      </a:pPr>
                      <a:r>
                        <a:rPr lang="de-DE" sz="700" i="1">
                          <a:effectLst/>
                          <a:latin typeface="Arial" charset="0"/>
                          <a:ea typeface="Calibri" charset="0"/>
                          <a:cs typeface="Arial" charset="0"/>
                        </a:rPr>
                        <a:t>KNO</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a:effectLst/>
                          <a:latin typeface="Arial" charset="0"/>
                          <a:ea typeface="Calibri" charset="0"/>
                          <a:cs typeface="Arial" charset="0"/>
                        </a:rPr>
                        <a:t>Kaliumnitrat</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51763">
                <a:tc>
                  <a:txBody>
                    <a:bodyPr/>
                    <a:lstStyle/>
                    <a:p>
                      <a:pPr algn="ctr">
                        <a:spcAft>
                          <a:spcPts val="0"/>
                        </a:spcAft>
                      </a:pPr>
                      <a:r>
                        <a:rPr lang="de-DE" sz="700" i="1">
                          <a:effectLst/>
                          <a:latin typeface="Arial" charset="0"/>
                          <a:ea typeface="Calibri" charset="0"/>
                          <a:cs typeface="Arial" charset="0"/>
                        </a:rPr>
                        <a:t>Li</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O</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51763">
                <a:tc>
                  <a:txBody>
                    <a:bodyPr/>
                    <a:lstStyle/>
                    <a:p>
                      <a:pPr algn="ctr">
                        <a:spcAft>
                          <a:spcPts val="0"/>
                        </a:spcAft>
                      </a:pPr>
                      <a:r>
                        <a:rPr lang="de-DE" sz="700" i="1">
                          <a:effectLst/>
                          <a:latin typeface="Arial" charset="0"/>
                          <a:ea typeface="Calibri" charset="0"/>
                          <a:cs typeface="Arial" charset="0"/>
                        </a:rPr>
                        <a:t>Li</a:t>
                      </a:r>
                      <a:r>
                        <a:rPr lang="de-DE" sz="700" i="1" baseline="-25000">
                          <a:effectLst/>
                          <a:latin typeface="Arial" charset="0"/>
                          <a:ea typeface="Calibri" charset="0"/>
                          <a:cs typeface="Arial" charset="0"/>
                        </a:rPr>
                        <a:t>2</a:t>
                      </a:r>
                      <a:r>
                        <a:rPr lang="de-DE" sz="700" i="1">
                          <a:effectLst/>
                          <a:latin typeface="Arial" charset="0"/>
                          <a:ea typeface="Calibri" charset="0"/>
                          <a:cs typeface="Arial" charset="0"/>
                        </a:rPr>
                        <a:t>SO</a:t>
                      </a:r>
                      <a:r>
                        <a:rPr lang="de-DE" sz="700" i="1" baseline="-25000">
                          <a:effectLst/>
                          <a:latin typeface="Arial" charset="0"/>
                          <a:ea typeface="Calibri" charset="0"/>
                          <a:cs typeface="Arial" charset="0"/>
                        </a:rPr>
                        <a:t>4</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Lithiumsulfat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51763">
                <a:tc>
                  <a:txBody>
                    <a:bodyPr/>
                    <a:lstStyle/>
                    <a:p>
                      <a:pPr algn="ctr">
                        <a:spcAft>
                          <a:spcPts val="0"/>
                        </a:spcAft>
                      </a:pPr>
                      <a:r>
                        <a:rPr lang="de-DE" sz="700" i="1">
                          <a:effectLst/>
                          <a:latin typeface="Arial" charset="0"/>
                          <a:ea typeface="Calibri" charset="0"/>
                          <a:cs typeface="Arial" charset="0"/>
                        </a:rPr>
                        <a:t>LiBr</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Lithiumbromid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51763">
                <a:tc>
                  <a:txBody>
                    <a:bodyPr/>
                    <a:lstStyle/>
                    <a:p>
                      <a:pPr algn="ctr">
                        <a:spcAft>
                          <a:spcPts val="0"/>
                        </a:spcAft>
                      </a:pPr>
                      <a:r>
                        <a:rPr lang="de-DE" sz="700" i="1">
                          <a:effectLst/>
                          <a:latin typeface="Arial" charset="0"/>
                          <a:ea typeface="Calibri" charset="0"/>
                          <a:cs typeface="Arial" charset="0"/>
                        </a:rPr>
                        <a:t>LiF</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Lithiumfluorid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51763">
                <a:tc>
                  <a:txBody>
                    <a:bodyPr/>
                    <a:lstStyle/>
                    <a:p>
                      <a:pPr algn="ctr">
                        <a:spcAft>
                          <a:spcPts val="0"/>
                        </a:spcAft>
                      </a:pPr>
                      <a:r>
                        <a:rPr lang="de-DE" sz="700" i="1">
                          <a:effectLst/>
                          <a:latin typeface="Arial" charset="0"/>
                          <a:ea typeface="Calibri" charset="0"/>
                          <a:cs typeface="Arial" charset="0"/>
                        </a:rPr>
                        <a:t>LiI</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Lithiumiodid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51763">
                <a:tc>
                  <a:txBody>
                    <a:bodyPr/>
                    <a:lstStyle/>
                    <a:p>
                      <a:pPr algn="ctr">
                        <a:spcAft>
                          <a:spcPts val="0"/>
                        </a:spcAft>
                      </a:pPr>
                      <a:r>
                        <a:rPr lang="de-DE" sz="700" i="1">
                          <a:effectLst/>
                          <a:latin typeface="Arial" charset="0"/>
                          <a:ea typeface="Calibri" charset="0"/>
                          <a:cs typeface="Arial" charset="0"/>
                        </a:rPr>
                        <a:t>LiOH</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Lithiumhydroxid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51763">
                <a:tc>
                  <a:txBody>
                    <a:bodyPr/>
                    <a:lstStyle/>
                    <a:p>
                      <a:pPr algn="ctr">
                        <a:spcAft>
                          <a:spcPts val="0"/>
                        </a:spcAft>
                      </a:pPr>
                      <a:r>
                        <a:rPr lang="de-DE" sz="700" i="1">
                          <a:effectLst/>
                          <a:latin typeface="Arial" charset="0"/>
                          <a:ea typeface="Calibri" charset="0"/>
                          <a:cs typeface="Arial" charset="0"/>
                        </a:rPr>
                        <a:t>Mg(NO</a:t>
                      </a:r>
                      <a:r>
                        <a:rPr lang="de-DE" sz="700" i="1" baseline="-25000">
                          <a:effectLst/>
                          <a:latin typeface="Arial" charset="0"/>
                          <a:ea typeface="Calibri" charset="0"/>
                          <a:cs typeface="Arial" charset="0"/>
                        </a:rPr>
                        <a:t>3</a:t>
                      </a:r>
                      <a:r>
                        <a:rPr lang="de-DE" sz="700" i="1">
                          <a:effectLst/>
                          <a:latin typeface="Arial" charset="0"/>
                          <a:ea typeface="Calibri" charset="0"/>
                          <a:cs typeface="Arial" charset="0"/>
                        </a:rPr>
                        <a:t>)</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Magnesiumnitrat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51763">
                <a:tc>
                  <a:txBody>
                    <a:bodyPr/>
                    <a:lstStyle/>
                    <a:p>
                      <a:pPr algn="ctr">
                        <a:spcAft>
                          <a:spcPts val="0"/>
                        </a:spcAft>
                      </a:pPr>
                      <a:r>
                        <a:rPr lang="de-DE" sz="700" i="1">
                          <a:effectLst/>
                          <a:latin typeface="Arial" charset="0"/>
                          <a:ea typeface="Calibri" charset="0"/>
                          <a:cs typeface="Arial" charset="0"/>
                        </a:rPr>
                        <a:t>MgBr</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Magnesiumbromid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51763">
                <a:tc>
                  <a:txBody>
                    <a:bodyPr/>
                    <a:lstStyle/>
                    <a:p>
                      <a:pPr algn="ctr">
                        <a:spcAft>
                          <a:spcPts val="0"/>
                        </a:spcAft>
                      </a:pPr>
                      <a:r>
                        <a:rPr lang="de-DE" sz="700" i="1">
                          <a:effectLst/>
                          <a:latin typeface="Arial" charset="0"/>
                          <a:ea typeface="Calibri" charset="0"/>
                          <a:cs typeface="Arial" charset="0"/>
                        </a:rPr>
                        <a:t>MgCl</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Magnesiumchlorid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51763">
                <a:tc>
                  <a:txBody>
                    <a:bodyPr/>
                    <a:lstStyle/>
                    <a:p>
                      <a:pPr algn="ctr">
                        <a:spcAft>
                          <a:spcPts val="0"/>
                        </a:spcAft>
                      </a:pPr>
                      <a:r>
                        <a:rPr lang="de-DE" sz="700" i="1">
                          <a:effectLst/>
                          <a:latin typeface="Arial" charset="0"/>
                          <a:ea typeface="Calibri" charset="0"/>
                          <a:cs typeface="Arial" charset="0"/>
                        </a:rPr>
                        <a:t>MgCO</a:t>
                      </a:r>
                      <a:r>
                        <a:rPr lang="de-DE" sz="700" i="1" baseline="-25000">
                          <a:effectLst/>
                          <a:latin typeface="Arial" charset="0"/>
                          <a:ea typeface="Calibri" charset="0"/>
                          <a:cs typeface="Arial" charset="0"/>
                        </a:rPr>
                        <a:t>3</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Magnesiumcarbonat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51763">
                <a:tc>
                  <a:txBody>
                    <a:bodyPr/>
                    <a:lstStyle/>
                    <a:p>
                      <a:pPr algn="ctr">
                        <a:spcAft>
                          <a:spcPts val="0"/>
                        </a:spcAft>
                      </a:pPr>
                      <a:r>
                        <a:rPr lang="de-DE" sz="700" i="1">
                          <a:effectLst/>
                          <a:latin typeface="Arial" charset="0"/>
                          <a:ea typeface="Calibri" charset="0"/>
                          <a:cs typeface="Arial" charset="0"/>
                        </a:rPr>
                        <a:t>MgO</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51763">
                <a:tc>
                  <a:txBody>
                    <a:bodyPr/>
                    <a:lstStyle/>
                    <a:p>
                      <a:pPr algn="ctr">
                        <a:spcAft>
                          <a:spcPts val="0"/>
                        </a:spcAft>
                      </a:pPr>
                      <a:r>
                        <a:rPr lang="de-DE" sz="700" i="1">
                          <a:effectLst/>
                          <a:latin typeface="Arial" charset="0"/>
                          <a:ea typeface="Calibri" charset="0"/>
                          <a:cs typeface="Arial" charset="0"/>
                        </a:rPr>
                        <a:t>MgSO</a:t>
                      </a:r>
                      <a:r>
                        <a:rPr lang="de-DE" sz="700" i="1" baseline="-25000">
                          <a:effectLst/>
                          <a:latin typeface="Arial" charset="0"/>
                          <a:ea typeface="Calibri" charset="0"/>
                          <a:cs typeface="Arial" charset="0"/>
                        </a:rPr>
                        <a:t>4</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Magnesiumsulfat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1763">
                <a:tc>
                  <a:txBody>
                    <a:bodyPr/>
                    <a:lstStyle/>
                    <a:p>
                      <a:pPr algn="ctr">
                        <a:spcAft>
                          <a:spcPts val="0"/>
                        </a:spcAft>
                      </a:pPr>
                      <a:r>
                        <a:rPr lang="de-DE" sz="700" i="1">
                          <a:effectLst/>
                          <a:latin typeface="Arial" charset="0"/>
                          <a:ea typeface="Calibri" charset="0"/>
                          <a:cs typeface="Arial" charset="0"/>
                        </a:rPr>
                        <a:t>Sr(NO</a:t>
                      </a:r>
                      <a:r>
                        <a:rPr lang="de-DE" sz="700" i="1" baseline="-25000">
                          <a:effectLst/>
                          <a:latin typeface="Arial" charset="0"/>
                          <a:ea typeface="Calibri" charset="0"/>
                          <a:cs typeface="Arial" charset="0"/>
                        </a:rPr>
                        <a:t>3</a:t>
                      </a:r>
                      <a:r>
                        <a:rPr lang="de-DE" sz="700" i="1">
                          <a:effectLst/>
                          <a:latin typeface="Arial" charset="0"/>
                          <a:ea typeface="Calibri" charset="0"/>
                          <a:cs typeface="Arial" charset="0"/>
                        </a:rPr>
                        <a:t>)</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Strontiumnitrat</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1763">
                <a:tc>
                  <a:txBody>
                    <a:bodyPr/>
                    <a:lstStyle/>
                    <a:p>
                      <a:pPr algn="ctr">
                        <a:spcAft>
                          <a:spcPts val="0"/>
                        </a:spcAft>
                      </a:pPr>
                      <a:r>
                        <a:rPr lang="de-DE" sz="700" i="1">
                          <a:effectLst/>
                          <a:latin typeface="Arial" charset="0"/>
                          <a:ea typeface="Calibri" charset="0"/>
                          <a:cs typeface="Arial" charset="0"/>
                        </a:rPr>
                        <a:t>SrBr</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Strontiumbromid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51763">
                <a:tc>
                  <a:txBody>
                    <a:bodyPr/>
                    <a:lstStyle/>
                    <a:p>
                      <a:pPr algn="ctr">
                        <a:spcAft>
                          <a:spcPts val="0"/>
                        </a:spcAft>
                      </a:pPr>
                      <a:r>
                        <a:rPr lang="de-DE" sz="700" i="1">
                          <a:effectLst/>
                          <a:latin typeface="Arial" charset="0"/>
                          <a:ea typeface="Calibri" charset="0"/>
                          <a:cs typeface="Arial" charset="0"/>
                        </a:rPr>
                        <a:t>SrCl</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Strontiumchlorid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151763">
                <a:tc>
                  <a:txBody>
                    <a:bodyPr/>
                    <a:lstStyle/>
                    <a:p>
                      <a:pPr algn="ctr">
                        <a:spcAft>
                          <a:spcPts val="0"/>
                        </a:spcAft>
                      </a:pPr>
                      <a:r>
                        <a:rPr lang="de-DE" sz="700" i="1">
                          <a:effectLst/>
                          <a:latin typeface="Arial" charset="0"/>
                          <a:ea typeface="Calibri" charset="0"/>
                          <a:cs typeface="Arial" charset="0"/>
                        </a:rPr>
                        <a:t>SrI</a:t>
                      </a:r>
                      <a:r>
                        <a:rPr lang="de-DE" sz="700" i="1" baseline="-25000">
                          <a:effectLst/>
                          <a:latin typeface="Arial" charset="0"/>
                          <a:ea typeface="Calibri" charset="0"/>
                          <a:cs typeface="Arial" charset="0"/>
                        </a:rPr>
                        <a:t>2</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Strontiumiodid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151763">
                <a:tc>
                  <a:txBody>
                    <a:bodyPr/>
                    <a:lstStyle/>
                    <a:p>
                      <a:pPr algn="ctr">
                        <a:spcAft>
                          <a:spcPts val="0"/>
                        </a:spcAft>
                      </a:pPr>
                      <a:r>
                        <a:rPr lang="de-DE" sz="700" i="1">
                          <a:effectLst/>
                          <a:latin typeface="Arial" charset="0"/>
                          <a:ea typeface="Calibri" charset="0"/>
                          <a:cs typeface="Arial" charset="0"/>
                        </a:rPr>
                        <a:t>SrO</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a:effectLst/>
                          <a:latin typeface="Arial" charset="0"/>
                          <a:ea typeface="Calibri" charset="0"/>
                          <a:cs typeface="Arial" charset="0"/>
                        </a:rPr>
                        <a:t>Strontiumoxid</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r h="151763">
                <a:tc>
                  <a:txBody>
                    <a:bodyPr/>
                    <a:lstStyle/>
                    <a:p>
                      <a:pPr algn="ctr">
                        <a:spcAft>
                          <a:spcPts val="0"/>
                        </a:spcAft>
                      </a:pPr>
                      <a:r>
                        <a:rPr lang="de-DE" sz="700" i="1">
                          <a:effectLst/>
                          <a:latin typeface="Arial" charset="0"/>
                          <a:ea typeface="Calibri" charset="0"/>
                          <a:cs typeface="Arial" charset="0"/>
                        </a:rPr>
                        <a:t>SrSO</a:t>
                      </a:r>
                      <a:r>
                        <a:rPr lang="de-DE" sz="700" i="1" baseline="-25000">
                          <a:effectLst/>
                          <a:latin typeface="Arial" charset="0"/>
                          <a:ea typeface="Calibri" charset="0"/>
                          <a:cs typeface="Arial" charset="0"/>
                        </a:rPr>
                        <a:t>4</a:t>
                      </a:r>
                      <a:endParaRPr lang="de-DE" sz="70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700" i="1" dirty="0" err="1">
                          <a:effectLst/>
                          <a:latin typeface="Arial" charset="0"/>
                          <a:ea typeface="Calibri" charset="0"/>
                          <a:cs typeface="Arial" charset="0"/>
                        </a:rPr>
                        <a:t>Strontiumsulfat</a:t>
                      </a:r>
                      <a:endParaRPr lang="de-DE" sz="700" dirty="0">
                        <a:effectLst/>
                        <a:latin typeface="Arial" charset="0"/>
                        <a:ea typeface="Calibri" charset="0"/>
                        <a:cs typeface="Times New Roman" charset="0"/>
                      </a:endParaRPr>
                    </a:p>
                  </a:txBody>
                  <a:tcPr marL="41726" marR="41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137607782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1</a:t>
            </a:r>
            <a:r>
              <a:rPr lang="de-DE" sz="1800" dirty="0">
                <a:latin typeface="+mn-lt"/>
              </a:rPr>
              <a:t>: Leporello </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251</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21185" y="606374"/>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pic>
        <p:nvPicPr>
          <p:cNvPr id="13"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11" name="Tabelle 10"/>
          <p:cNvGraphicFramePr>
            <a:graphicFrameLocks noGrp="1"/>
          </p:cNvGraphicFramePr>
          <p:nvPr>
            <p:extLst>
              <p:ext uri="{D42A27DB-BD31-4B8C-83A1-F6EECF244321}">
                <p14:modId xmlns:p14="http://schemas.microsoft.com/office/powerpoint/2010/main" val="12695625"/>
              </p:ext>
            </p:extLst>
          </p:nvPr>
        </p:nvGraphicFramePr>
        <p:xfrm>
          <a:off x="838200" y="2507330"/>
          <a:ext cx="10088301" cy="2263516"/>
        </p:xfrm>
        <a:graphic>
          <a:graphicData uri="http://schemas.openxmlformats.org/drawingml/2006/table">
            <a:tbl>
              <a:tblPr firstRow="1" firstCol="1" bandRow="1"/>
              <a:tblGrid>
                <a:gridCol w="803946">
                  <a:extLst>
                    <a:ext uri="{9D8B030D-6E8A-4147-A177-3AD203B41FA5}">
                      <a16:colId xmlns:a16="http://schemas.microsoft.com/office/drawing/2014/main" val="20000"/>
                    </a:ext>
                  </a:extLst>
                </a:gridCol>
                <a:gridCol w="4243545">
                  <a:extLst>
                    <a:ext uri="{9D8B030D-6E8A-4147-A177-3AD203B41FA5}">
                      <a16:colId xmlns:a16="http://schemas.microsoft.com/office/drawing/2014/main" val="20001"/>
                    </a:ext>
                  </a:extLst>
                </a:gridCol>
                <a:gridCol w="629127">
                  <a:extLst>
                    <a:ext uri="{9D8B030D-6E8A-4147-A177-3AD203B41FA5}">
                      <a16:colId xmlns:a16="http://schemas.microsoft.com/office/drawing/2014/main" val="20002"/>
                    </a:ext>
                  </a:extLst>
                </a:gridCol>
                <a:gridCol w="4411683">
                  <a:extLst>
                    <a:ext uri="{9D8B030D-6E8A-4147-A177-3AD203B41FA5}">
                      <a16:colId xmlns:a16="http://schemas.microsoft.com/office/drawing/2014/main" val="20003"/>
                    </a:ext>
                  </a:extLst>
                </a:gridCol>
              </a:tblGrid>
              <a:tr h="2263516">
                <a:tc>
                  <a:txBody>
                    <a:bodyPr/>
                    <a:lstStyle/>
                    <a:p>
                      <a:pPr marL="71755" marR="71755" algn="ctr">
                        <a:spcBef>
                          <a:spcPts val="1200"/>
                        </a:spcBef>
                        <a:spcAft>
                          <a:spcPts val="0"/>
                        </a:spcAft>
                      </a:pPr>
                      <a:r>
                        <a:rPr lang="de-DE" sz="1800" kern="1200" dirty="0">
                          <a:solidFill>
                            <a:schemeClr val="tx1"/>
                          </a:solidFill>
                          <a:effectLst/>
                          <a:latin typeface="+mn-lt"/>
                          <a:ea typeface="+mn-ea"/>
                          <a:cs typeface="+mn-cs"/>
                        </a:rPr>
                        <a:t>Aufgabe 1</a:t>
                      </a:r>
                      <a:r>
                        <a:rPr lang="de-DE" sz="1800" dirty="0">
                          <a:effectLst/>
                          <a:latin typeface="+mn-lt"/>
                        </a:rPr>
                        <a:t> </a:t>
                      </a:r>
                      <a:endParaRPr lang="de-DE" sz="18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200"/>
                        </a:spcBef>
                        <a:spcAft>
                          <a:spcPts val="0"/>
                        </a:spcAft>
                      </a:pPr>
                      <a:r>
                        <a:rPr lang="de-DE" sz="1800" kern="1200" dirty="0">
                          <a:solidFill>
                            <a:schemeClr val="tx1"/>
                          </a:solidFill>
                          <a:effectLst/>
                          <a:latin typeface="+mn-lt"/>
                          <a:ea typeface="+mn-ea"/>
                          <a:cs typeface="+mn-cs"/>
                        </a:rPr>
                        <a:t>Erkläre schriftlich den Unterschied zwischen Kationen und Anionen.</a:t>
                      </a:r>
                      <a:r>
                        <a:rPr lang="de-DE" sz="1800" dirty="0">
                          <a:effectLst/>
                          <a:latin typeface="+mn-lt"/>
                        </a:rPr>
                        <a:t> </a:t>
                      </a:r>
                      <a:endParaRPr lang="de-DE" sz="18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8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800" dirty="0">
                          <a:effectLst/>
                          <a:latin typeface="+mn-lt"/>
                          <a:ea typeface="Calibri" charset="0"/>
                          <a:cs typeface="Times New Roman" charset="0"/>
                        </a:rPr>
                        <a:t>Lösung 1</a:t>
                      </a:r>
                    </a:p>
                    <a:p>
                      <a:pPr marL="71755" marR="71755" algn="ctr">
                        <a:spcBef>
                          <a:spcPts val="1200"/>
                        </a:spcBef>
                        <a:spcAft>
                          <a:spcPts val="0"/>
                        </a:spcAft>
                      </a:pPr>
                      <a:endParaRPr lang="de-DE" sz="18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1200"/>
                        </a:spcBef>
                        <a:spcAft>
                          <a:spcPts val="0"/>
                        </a:spcAft>
                      </a:pPr>
                      <a:r>
                        <a:rPr lang="de-DE" sz="1800" dirty="0">
                          <a:effectLst/>
                          <a:latin typeface="+mn-lt"/>
                          <a:ea typeface="Calibri" charset="0"/>
                          <a:cs typeface="Times New Roman" charset="0"/>
                        </a:rPr>
                        <a:t> </a:t>
                      </a:r>
                    </a:p>
                    <a:p>
                      <a:pPr algn="just">
                        <a:spcBef>
                          <a:spcPts val="1200"/>
                        </a:spcBef>
                        <a:spcAft>
                          <a:spcPts val="0"/>
                        </a:spcAft>
                      </a:pPr>
                      <a:r>
                        <a:rPr lang="de-DE" sz="1800" dirty="0">
                          <a:effectLst/>
                          <a:latin typeface="+mn-lt"/>
                          <a:ea typeface="Calibri" charset="0"/>
                          <a:cs typeface="Times New Roman" charset="0"/>
                        </a:rPr>
                        <a:t>Kationen sind positiv geladene Teilchen. Sie haben vorher Elektronen abgegeben.</a:t>
                      </a:r>
                    </a:p>
                    <a:p>
                      <a:pPr algn="just">
                        <a:spcBef>
                          <a:spcPts val="1200"/>
                        </a:spcBef>
                        <a:spcAft>
                          <a:spcPts val="0"/>
                        </a:spcAft>
                      </a:pPr>
                      <a:r>
                        <a:rPr lang="de-DE" sz="1800" dirty="0">
                          <a:effectLst/>
                          <a:latin typeface="+mn-lt"/>
                          <a:ea typeface="Calibri" charset="0"/>
                          <a:cs typeface="Times New Roman" charset="0"/>
                        </a:rPr>
                        <a:t>Anionen sind negativ geladene Teilchen. Sie haben vorher Elektronen aufgenommen.</a:t>
                      </a:r>
                    </a:p>
                    <a:p>
                      <a:pPr algn="l">
                        <a:spcBef>
                          <a:spcPts val="1200"/>
                        </a:spcBef>
                        <a:spcAft>
                          <a:spcPts val="0"/>
                        </a:spcAft>
                      </a:pPr>
                      <a:endParaRPr lang="de-DE" sz="18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071868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2</a:t>
            </a:r>
            <a:r>
              <a:rPr lang="de-DE" sz="1800" dirty="0">
                <a:latin typeface="+mn-lt"/>
              </a:rPr>
              <a:t>:</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r>
              <a:rPr lang="de-DE" sz="1800" b="1" dirty="0">
                <a:latin typeface="+mn-lt"/>
              </a:rPr>
              <a:t>Lösung zu Aufgabe 3: </a:t>
            </a:r>
          </a:p>
          <a:p>
            <a:pPr marL="0" indent="0">
              <a:lnSpc>
                <a:spcPct val="100000"/>
              </a:lnSpc>
              <a:spcBef>
                <a:spcPts val="600"/>
              </a:spcBef>
              <a:spcAft>
                <a:spcPts val="600"/>
              </a:spcAft>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252</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24786" y="616677"/>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pic>
        <p:nvPicPr>
          <p:cNvPr id="13"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12" name="Tabelle 11"/>
          <p:cNvGraphicFramePr>
            <a:graphicFrameLocks noGrp="1"/>
          </p:cNvGraphicFramePr>
          <p:nvPr>
            <p:extLst>
              <p:ext uri="{D42A27DB-BD31-4B8C-83A1-F6EECF244321}">
                <p14:modId xmlns:p14="http://schemas.microsoft.com/office/powerpoint/2010/main" val="2975280152"/>
              </p:ext>
            </p:extLst>
          </p:nvPr>
        </p:nvGraphicFramePr>
        <p:xfrm>
          <a:off x="838200" y="1864592"/>
          <a:ext cx="10076726" cy="1950720"/>
        </p:xfrm>
        <a:graphic>
          <a:graphicData uri="http://schemas.openxmlformats.org/drawingml/2006/table">
            <a:tbl>
              <a:tblPr firstRow="1" firstCol="1" bandRow="1"/>
              <a:tblGrid>
                <a:gridCol w="803023">
                  <a:extLst>
                    <a:ext uri="{9D8B030D-6E8A-4147-A177-3AD203B41FA5}">
                      <a16:colId xmlns:a16="http://schemas.microsoft.com/office/drawing/2014/main" val="20000"/>
                    </a:ext>
                  </a:extLst>
                </a:gridCol>
                <a:gridCol w="4238676">
                  <a:extLst>
                    <a:ext uri="{9D8B030D-6E8A-4147-A177-3AD203B41FA5}">
                      <a16:colId xmlns:a16="http://schemas.microsoft.com/office/drawing/2014/main" val="20001"/>
                    </a:ext>
                  </a:extLst>
                </a:gridCol>
                <a:gridCol w="628406">
                  <a:extLst>
                    <a:ext uri="{9D8B030D-6E8A-4147-A177-3AD203B41FA5}">
                      <a16:colId xmlns:a16="http://schemas.microsoft.com/office/drawing/2014/main" val="20002"/>
                    </a:ext>
                  </a:extLst>
                </a:gridCol>
                <a:gridCol w="4406621">
                  <a:extLst>
                    <a:ext uri="{9D8B030D-6E8A-4147-A177-3AD203B41FA5}">
                      <a16:colId xmlns:a16="http://schemas.microsoft.com/office/drawing/2014/main" val="20003"/>
                    </a:ext>
                  </a:extLst>
                </a:gridCol>
              </a:tblGrid>
              <a:tr h="1866421">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2</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Bestimme für die folgenden Kationen die Ladung. Notiere dir deine Ergebnisse.</a:t>
                      </a: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Mg</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algn="just">
                        <a:spcBef>
                          <a:spcPts val="1200"/>
                        </a:spcBef>
                        <a:spcAft>
                          <a:spcPts val="0"/>
                        </a:spcAft>
                      </a:pP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2</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r>
                        <a:rPr lang="de-DE" sz="1400" dirty="0">
                          <a:effectLst/>
                          <a:latin typeface="+mn-lt"/>
                          <a:ea typeface="Calibri" charset="0"/>
                          <a:cs typeface="Times New Roman" charset="0"/>
                        </a:rPr>
                        <a:t> </a:t>
                      </a:r>
                    </a:p>
                    <a:p>
                      <a:pPr lvl="0"/>
                      <a:endParaRPr lang="de-DE" sz="1400" dirty="0">
                        <a:effectLst/>
                        <a:latin typeface="+mn-lt"/>
                        <a:ea typeface="Calibri" charset="0"/>
                        <a:cs typeface="Times New Roman" charset="0"/>
                      </a:endParaRPr>
                    </a:p>
                    <a:p>
                      <a:pPr lvl="0"/>
                      <a:endParaRPr lang="de-DE" sz="1400" dirty="0">
                        <a:effectLst/>
                        <a:latin typeface="+mn-lt"/>
                        <a:ea typeface="Calibri" charset="0"/>
                        <a:cs typeface="Times New Roman" charset="0"/>
                      </a:endParaRPr>
                    </a:p>
                    <a:p>
                      <a:pPr marL="342900" lvl="0" indent="-342900" algn="ctr">
                        <a:lnSpc>
                          <a:spcPct val="150000"/>
                        </a:lnSpc>
                        <a:spcBef>
                          <a:spcPts val="1200"/>
                        </a:spcBef>
                        <a:buFont typeface="+mj-lt"/>
                        <a:buAutoNum type="alphaLcParenR"/>
                      </a:pPr>
                      <a:r>
                        <a:rPr lang="de-DE" sz="1400" kern="1200" dirty="0" err="1" smtClean="0">
                          <a:solidFill>
                            <a:schemeClr val="tx1"/>
                          </a:solidFill>
                          <a:effectLst/>
                          <a:latin typeface="+mn-lt"/>
                          <a:ea typeface="+mn-ea"/>
                          <a:cs typeface="+mn-cs"/>
                        </a:rPr>
                        <a:t>Mg</a:t>
                      </a:r>
                      <a:r>
                        <a:rPr lang="de-DE" sz="1400" kern="1200" baseline="30000" dirty="0" err="1" smtClean="0">
                          <a:solidFill>
                            <a:schemeClr val="tx1"/>
                          </a:solidFill>
                          <a:effectLst/>
                          <a:latin typeface="+mn-lt"/>
                          <a:ea typeface="+mn-ea"/>
                          <a:cs typeface="+mn-cs"/>
                        </a:rPr>
                        <a:t>2</a:t>
                      </a:r>
                      <a:r>
                        <a:rPr lang="de-DE" sz="1400" kern="1200" baseline="300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pPr marL="342900" lvl="0" indent="-342900" algn="ctr">
                        <a:lnSpc>
                          <a:spcPct val="150000"/>
                        </a:lnSpc>
                        <a:spcBef>
                          <a:spcPts val="1200"/>
                        </a:spcBef>
                        <a:buFont typeface="+mj-lt"/>
                        <a:buAutoNum type="alphaLcParenR"/>
                      </a:pPr>
                      <a:r>
                        <a:rPr lang="de-DE" sz="1400" kern="1200" dirty="0" err="1" smtClean="0">
                          <a:solidFill>
                            <a:schemeClr val="tx1"/>
                          </a:solidFill>
                          <a:effectLst/>
                          <a:latin typeface="+mn-lt"/>
                          <a:ea typeface="+mn-ea"/>
                          <a:cs typeface="+mn-cs"/>
                        </a:rPr>
                        <a:t>NH</a:t>
                      </a:r>
                      <a:r>
                        <a:rPr lang="de-DE" sz="1400" kern="1200" baseline="-25000" dirty="0" err="1" smtClean="0">
                          <a:solidFill>
                            <a:schemeClr val="tx1"/>
                          </a:solidFill>
                          <a:effectLst/>
                          <a:latin typeface="+mn-lt"/>
                          <a:ea typeface="+mn-ea"/>
                          <a:cs typeface="+mn-cs"/>
                        </a:rPr>
                        <a:t>4</a:t>
                      </a:r>
                      <a:r>
                        <a:rPr lang="de-DE" sz="1400" kern="1200" baseline="300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pPr algn="l">
                        <a:spcBef>
                          <a:spcPts val="1200"/>
                        </a:spcBef>
                        <a:spcAft>
                          <a:spcPts val="0"/>
                        </a:spcAft>
                      </a:pP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824019617"/>
              </p:ext>
            </p:extLst>
          </p:nvPr>
        </p:nvGraphicFramePr>
        <p:xfrm>
          <a:off x="838200" y="4311758"/>
          <a:ext cx="10076727" cy="1737360"/>
        </p:xfrm>
        <a:graphic>
          <a:graphicData uri="http://schemas.openxmlformats.org/drawingml/2006/table">
            <a:tbl>
              <a:tblPr firstRow="1" firstCol="1" bandRow="1"/>
              <a:tblGrid>
                <a:gridCol w="803025">
                  <a:extLst>
                    <a:ext uri="{9D8B030D-6E8A-4147-A177-3AD203B41FA5}">
                      <a16:colId xmlns:a16="http://schemas.microsoft.com/office/drawing/2014/main" val="20000"/>
                    </a:ext>
                  </a:extLst>
                </a:gridCol>
                <a:gridCol w="4238677">
                  <a:extLst>
                    <a:ext uri="{9D8B030D-6E8A-4147-A177-3AD203B41FA5}">
                      <a16:colId xmlns:a16="http://schemas.microsoft.com/office/drawing/2014/main" val="20001"/>
                    </a:ext>
                  </a:extLst>
                </a:gridCol>
                <a:gridCol w="628404">
                  <a:extLst>
                    <a:ext uri="{9D8B030D-6E8A-4147-A177-3AD203B41FA5}">
                      <a16:colId xmlns:a16="http://schemas.microsoft.com/office/drawing/2014/main" val="20002"/>
                    </a:ext>
                  </a:extLst>
                </a:gridCol>
                <a:gridCol w="4406621">
                  <a:extLst>
                    <a:ext uri="{9D8B030D-6E8A-4147-A177-3AD203B41FA5}">
                      <a16:colId xmlns:a16="http://schemas.microsoft.com/office/drawing/2014/main" val="20003"/>
                    </a:ext>
                  </a:extLst>
                </a:gridCol>
              </a:tblGrid>
              <a:tr h="1711409">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3</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 Erläutere, worin sich die Salze unterscheiden: </a:t>
                      </a:r>
                    </a:p>
                    <a:p>
                      <a:pPr marL="342900" lvl="0" indent="-342900" algn="l">
                        <a:lnSpc>
                          <a:spcPct val="150000"/>
                        </a:lnSpc>
                        <a:spcBef>
                          <a:spcPts val="1200"/>
                        </a:spcBef>
                        <a:spcAft>
                          <a:spcPts val="0"/>
                        </a:spcAft>
                        <a:buFont typeface="+mj-lt"/>
                        <a:buAutoNum type="alphaLcParenR"/>
                      </a:pPr>
                      <a:r>
                        <a:rPr lang="de-DE" sz="1400" dirty="0" err="1">
                          <a:effectLst/>
                          <a:latin typeface="+mn-lt"/>
                          <a:ea typeface="Calibri" charset="0"/>
                          <a:cs typeface="Times New Roman" charset="0"/>
                        </a:rPr>
                        <a:t>MgO</a:t>
                      </a:r>
                      <a:r>
                        <a:rPr lang="de-DE" sz="1400" dirty="0">
                          <a:effectLst/>
                          <a:latin typeface="+mn-lt"/>
                          <a:ea typeface="Calibri" charset="0"/>
                          <a:cs typeface="Times New Roman" charset="0"/>
                        </a:rPr>
                        <a:t> bzw. Mg</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N</a:t>
                      </a:r>
                      <a:r>
                        <a:rPr lang="de-DE" sz="1400" baseline="-25000" dirty="0">
                          <a:effectLst/>
                          <a:latin typeface="+mn-lt"/>
                          <a:ea typeface="Calibri" charset="0"/>
                          <a:cs typeface="Times New Roman" charset="0"/>
                        </a:rPr>
                        <a:t>2</a:t>
                      </a:r>
                      <a:endParaRPr lang="de-DE" sz="1400" dirty="0">
                        <a:effectLst/>
                        <a:latin typeface="+mn-lt"/>
                        <a:ea typeface="Calibri" charset="0"/>
                        <a:cs typeface="Times New Roman" charset="0"/>
                      </a:endParaRPr>
                    </a:p>
                    <a:p>
                      <a:pPr algn="l">
                        <a:spcBef>
                          <a:spcPts val="1200"/>
                        </a:spcBef>
                        <a:spcAft>
                          <a:spcPts val="0"/>
                        </a:spcAft>
                      </a:pPr>
                      <a:r>
                        <a:rPr lang="de-DE" sz="1400" dirty="0">
                          <a:effectLst/>
                          <a:latin typeface="+mn-lt"/>
                          <a:ea typeface="Calibri" charset="0"/>
                          <a:cs typeface="Times New Roman" charset="0"/>
                        </a:rPr>
                        <a:t>Erläutere, warum beim zweiten Beispiel eine Klammer gesetzt werden muss:</a:t>
                      </a:r>
                    </a:p>
                    <a:p>
                      <a:pPr marL="342900" lvl="0" indent="-342900" algn="l">
                        <a:lnSpc>
                          <a:spcPct val="150000"/>
                        </a:lnSpc>
                        <a:spcBef>
                          <a:spcPts val="1200"/>
                        </a:spcBef>
                        <a:spcAft>
                          <a:spcPts val="0"/>
                        </a:spcAft>
                        <a:buFont typeface="+mj-lt"/>
                        <a:buAutoNum type="alphaLcParenR" startAt="2"/>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Br und (NH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2</a:t>
                      </a:r>
                      <a:r>
                        <a:rPr lang="de-DE" sz="1400" dirty="0">
                          <a:effectLst/>
                          <a:latin typeface="+mn-lt"/>
                          <a:ea typeface="Calibri" charset="0"/>
                          <a:cs typeface="Times New Roman" charset="0"/>
                        </a:rPr>
                        <a:t>SO</a:t>
                      </a:r>
                      <a:r>
                        <a:rPr lang="de-DE" sz="1400" baseline="-25000" dirty="0">
                          <a:effectLst/>
                          <a:latin typeface="+mn-lt"/>
                          <a:ea typeface="Calibri" charset="0"/>
                          <a:cs typeface="Times New Roman" charset="0"/>
                        </a:rPr>
                        <a:t>4</a:t>
                      </a: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3</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de-DE" sz="1400" kern="1200" dirty="0">
                          <a:solidFill>
                            <a:schemeClr val="tx1"/>
                          </a:solidFill>
                          <a:effectLst/>
                          <a:latin typeface="+mn-lt"/>
                          <a:ea typeface="+mn-ea"/>
                          <a:cs typeface="+mn-cs"/>
                        </a:rPr>
                        <a:t>Zu a) Mg</a:t>
                      </a:r>
                      <a:r>
                        <a:rPr lang="de-DE" sz="1400" kern="1200" baseline="30000" dirty="0">
                          <a:solidFill>
                            <a:schemeClr val="tx1"/>
                          </a:solidFill>
                          <a:effectLst/>
                          <a:latin typeface="+mn-lt"/>
                          <a:ea typeface="+mn-ea"/>
                          <a:cs typeface="+mn-cs"/>
                        </a:rPr>
                        <a:t>2+</a:t>
                      </a:r>
                      <a:r>
                        <a:rPr lang="de-DE" sz="1400" kern="1200" dirty="0">
                          <a:solidFill>
                            <a:schemeClr val="tx1"/>
                          </a:solidFill>
                          <a:effectLst/>
                          <a:latin typeface="+mn-lt"/>
                          <a:ea typeface="+mn-ea"/>
                          <a:cs typeface="+mn-cs"/>
                        </a:rPr>
                        <a:t> bedeutet in einer Verhältnisformel, dass nur ein Magnesium-Kation im Verhältnis zur Anionen-Anzahl vorhanden ist. „(Mg</a:t>
                      </a:r>
                      <a:r>
                        <a:rPr lang="de-DE" sz="1400" kern="1200" baseline="30000" dirty="0">
                          <a:solidFill>
                            <a:schemeClr val="tx1"/>
                          </a:solidFill>
                          <a:effectLst/>
                          <a:latin typeface="+mn-lt"/>
                          <a:ea typeface="+mn-ea"/>
                          <a:cs typeface="+mn-cs"/>
                        </a:rPr>
                        <a:t>2+</a:t>
                      </a:r>
                      <a:r>
                        <a:rPr lang="de-DE" sz="1400" kern="1200" dirty="0">
                          <a:solidFill>
                            <a:schemeClr val="tx1"/>
                          </a:solidFill>
                          <a:effectLst/>
                          <a:latin typeface="+mn-lt"/>
                          <a:ea typeface="+mn-ea"/>
                          <a:cs typeface="+mn-cs"/>
                        </a:rPr>
                        <a:t>)</a:t>
                      </a:r>
                      <a:r>
                        <a:rPr lang="de-DE" sz="1400" kern="1200" baseline="-25000" dirty="0">
                          <a:solidFill>
                            <a:schemeClr val="tx1"/>
                          </a:solidFill>
                          <a:effectLst/>
                          <a:latin typeface="+mn-lt"/>
                          <a:ea typeface="+mn-ea"/>
                          <a:cs typeface="+mn-cs"/>
                        </a:rPr>
                        <a:t>3</a:t>
                      </a:r>
                      <a:r>
                        <a:rPr lang="de-DE" sz="1400" kern="1200" dirty="0">
                          <a:solidFill>
                            <a:schemeClr val="tx1"/>
                          </a:solidFill>
                          <a:effectLst/>
                          <a:latin typeface="+mn-lt"/>
                          <a:ea typeface="+mn-ea"/>
                          <a:cs typeface="+mn-cs"/>
                        </a:rPr>
                        <a:t>“</a:t>
                      </a:r>
                      <a:r>
                        <a:rPr lang="de-DE" sz="1400" kern="1200" baseline="-25000" dirty="0">
                          <a:solidFill>
                            <a:schemeClr val="tx1"/>
                          </a:solidFill>
                          <a:effectLst/>
                          <a:latin typeface="+mn-lt"/>
                          <a:ea typeface="+mn-ea"/>
                          <a:cs typeface="+mn-cs"/>
                        </a:rPr>
                        <a:t> </a:t>
                      </a:r>
                      <a:r>
                        <a:rPr lang="de-DE" sz="1400" kern="1200" dirty="0">
                          <a:solidFill>
                            <a:schemeClr val="tx1"/>
                          </a:solidFill>
                          <a:effectLst/>
                          <a:latin typeface="+mn-lt"/>
                          <a:ea typeface="+mn-ea"/>
                          <a:cs typeface="+mn-cs"/>
                        </a:rPr>
                        <a:t>bedeutet, dass drei Magnesium-Kationen im Verhältnis zur Anionen-Anzahl vorhanden sind.</a:t>
                      </a:r>
                    </a:p>
                    <a:p>
                      <a:r>
                        <a:rPr lang="de-DE" sz="1400" kern="1200" dirty="0">
                          <a:solidFill>
                            <a:schemeClr val="tx1"/>
                          </a:solidFill>
                          <a:effectLst/>
                          <a:latin typeface="+mn-lt"/>
                          <a:ea typeface="+mn-ea"/>
                          <a:cs typeface="+mn-cs"/>
                        </a:rPr>
                        <a:t>Zu b) Wenn ein Ion eine Verbindung aus mehreren Atomen ist, so wird über die Klammer deutlich, dass sich der Index auf alle Teilchen innerhalb der Klammer bezieht.</a:t>
                      </a: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122412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4</a:t>
            </a:r>
            <a:r>
              <a:rPr lang="de-DE" sz="1800" dirty="0">
                <a:latin typeface="+mn-lt"/>
              </a:rPr>
              <a:t>:</a:t>
            </a:r>
          </a:p>
          <a:p>
            <a:pPr marL="0" indent="0">
              <a:spcBef>
                <a:spcPts val="600"/>
              </a:spcBef>
              <a:spcAft>
                <a:spcPts val="600"/>
              </a:spcAft>
              <a:buNone/>
            </a:pPr>
            <a:endParaRPr lang="de-DE" sz="1800" dirty="0">
              <a:latin typeface="+mn-lt"/>
            </a:endParaRPr>
          </a:p>
          <a:p>
            <a:pPr marL="0" indent="0">
              <a:spcBef>
                <a:spcPts val="600"/>
              </a:spcBef>
              <a:spcAft>
                <a:spcPts val="600"/>
              </a:spcAft>
              <a:buNone/>
            </a:pPr>
            <a:endParaRPr lang="de-DE" sz="1800" dirty="0">
              <a:latin typeface="+mn-lt"/>
            </a:endParaRPr>
          </a:p>
          <a:p>
            <a:pPr marL="0" indent="0">
              <a:spcBef>
                <a:spcPts val="600"/>
              </a:spcBef>
              <a:spcAft>
                <a:spcPts val="600"/>
              </a:spcAft>
              <a:buNone/>
            </a:pPr>
            <a:endParaRPr lang="de-DE" sz="1800" dirty="0">
              <a:latin typeface="+mn-lt"/>
            </a:endParaRPr>
          </a:p>
          <a:p>
            <a:pPr marL="0" indent="0">
              <a:spcBef>
                <a:spcPts val="600"/>
              </a:spcBef>
              <a:spcAft>
                <a:spcPts val="600"/>
              </a:spcAft>
              <a:buNone/>
            </a:pPr>
            <a:endParaRPr lang="de-DE" sz="1800" dirty="0">
              <a:latin typeface="+mn-lt"/>
            </a:endParaRPr>
          </a:p>
          <a:p>
            <a:pPr marL="0" indent="0">
              <a:spcBef>
                <a:spcPts val="600"/>
              </a:spcBef>
              <a:spcAft>
                <a:spcPts val="600"/>
              </a:spcAft>
              <a:buNone/>
            </a:pPr>
            <a:endParaRPr lang="de-DE" sz="1800" dirty="0">
              <a:latin typeface="+mn-lt"/>
            </a:endParaRPr>
          </a:p>
          <a:p>
            <a:pPr marL="0" indent="0">
              <a:lnSpc>
                <a:spcPct val="100000"/>
              </a:lnSpc>
              <a:spcBef>
                <a:spcPts val="600"/>
              </a:spcBef>
              <a:spcAft>
                <a:spcPts val="600"/>
              </a:spcAft>
              <a:buNone/>
            </a:pPr>
            <a:r>
              <a:rPr lang="de-DE" sz="1800" b="1" dirty="0">
                <a:latin typeface="+mn-lt"/>
              </a:rPr>
              <a:t>Lösung zu Aufgabe 5: </a:t>
            </a:r>
          </a:p>
          <a:p>
            <a:pPr marL="0" indent="0">
              <a:lnSpc>
                <a:spcPct val="100000"/>
              </a:lnSpc>
              <a:spcBef>
                <a:spcPts val="600"/>
              </a:spcBef>
              <a:spcAft>
                <a:spcPts val="600"/>
              </a:spcAft>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253</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03846" y="609822"/>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pic>
        <p:nvPicPr>
          <p:cNvPr id="13"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11" name="Tabelle 10"/>
          <p:cNvGraphicFramePr>
            <a:graphicFrameLocks noGrp="1"/>
          </p:cNvGraphicFramePr>
          <p:nvPr>
            <p:extLst>
              <p:ext uri="{D42A27DB-BD31-4B8C-83A1-F6EECF244321}">
                <p14:modId xmlns:p14="http://schemas.microsoft.com/office/powerpoint/2010/main" val="1007725333"/>
              </p:ext>
            </p:extLst>
          </p:nvPr>
        </p:nvGraphicFramePr>
        <p:xfrm>
          <a:off x="896146" y="1829020"/>
          <a:ext cx="9926257" cy="1844040"/>
        </p:xfrm>
        <a:graphic>
          <a:graphicData uri="http://schemas.openxmlformats.org/drawingml/2006/table">
            <a:tbl>
              <a:tblPr firstRow="1" firstCol="1" bandRow="1"/>
              <a:tblGrid>
                <a:gridCol w="791033">
                  <a:extLst>
                    <a:ext uri="{9D8B030D-6E8A-4147-A177-3AD203B41FA5}">
                      <a16:colId xmlns:a16="http://schemas.microsoft.com/office/drawing/2014/main" val="20000"/>
                    </a:ext>
                  </a:extLst>
                </a:gridCol>
                <a:gridCol w="4175382">
                  <a:extLst>
                    <a:ext uri="{9D8B030D-6E8A-4147-A177-3AD203B41FA5}">
                      <a16:colId xmlns:a16="http://schemas.microsoft.com/office/drawing/2014/main" val="20001"/>
                    </a:ext>
                  </a:extLst>
                </a:gridCol>
                <a:gridCol w="619022">
                  <a:extLst>
                    <a:ext uri="{9D8B030D-6E8A-4147-A177-3AD203B41FA5}">
                      <a16:colId xmlns:a16="http://schemas.microsoft.com/office/drawing/2014/main" val="20002"/>
                    </a:ext>
                  </a:extLst>
                </a:gridCol>
                <a:gridCol w="4340820">
                  <a:extLst>
                    <a:ext uri="{9D8B030D-6E8A-4147-A177-3AD203B41FA5}">
                      <a16:colId xmlns:a16="http://schemas.microsoft.com/office/drawing/2014/main" val="20003"/>
                    </a:ext>
                  </a:extLst>
                </a:gridCol>
              </a:tblGrid>
              <a:tr h="1550788">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4</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Bestimme die Ladung der folgenden Anionen. Notiere dir deine Ergebnisse.</a:t>
                      </a: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Cl</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PO</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50000"/>
                        </a:lnSpc>
                        <a:spcBef>
                          <a:spcPts val="1200"/>
                        </a:spcBef>
                        <a:spcAft>
                          <a:spcPts val="0"/>
                        </a:spcAft>
                        <a:buFont typeface="+mj-lt"/>
                        <a:buAutoNum type="alphaLcParenR"/>
                      </a:pPr>
                      <a:r>
                        <a:rPr lang="de-DE" sz="1400" dirty="0">
                          <a:effectLst/>
                          <a:latin typeface="+mn-lt"/>
                          <a:ea typeface="Calibri" charset="0"/>
                          <a:cs typeface="Times New Roman" charset="0"/>
                        </a:rPr>
                        <a:t>CO</a:t>
                      </a:r>
                      <a:r>
                        <a:rPr lang="de-DE" sz="1400" baseline="-25000" dirty="0">
                          <a:effectLst/>
                          <a:latin typeface="+mn-lt"/>
                          <a:ea typeface="Calibri" charset="0"/>
                          <a:cs typeface="Times New Roman" charset="0"/>
                        </a:rPr>
                        <a:t>3</a:t>
                      </a:r>
                      <a:r>
                        <a:rPr lang="de-DE" sz="1400" baseline="30000" dirty="0">
                          <a:effectLst/>
                          <a:latin typeface="+mn-lt"/>
                          <a:ea typeface="Calibri" charset="0"/>
                          <a:cs typeface="Times New Roman" charset="0"/>
                        </a:rPr>
                        <a:t>?-</a:t>
                      </a:r>
                      <a:r>
                        <a:rPr lang="de-DE" sz="1400" dirty="0">
                          <a:effectLst/>
                          <a:latin typeface="+mn-lt"/>
                          <a:ea typeface="Calibri" charset="0"/>
                          <a:cs typeface="Times New Roman"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4</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endParaRPr lang="de-DE" sz="1400" kern="1200" dirty="0">
                        <a:solidFill>
                          <a:schemeClr val="tx1"/>
                        </a:solidFill>
                        <a:effectLst/>
                        <a:latin typeface="+mn-lt"/>
                        <a:ea typeface="+mn-ea"/>
                        <a:cs typeface="+mn-cs"/>
                      </a:endParaRPr>
                    </a:p>
                    <a:p>
                      <a:pPr lvl="0" algn="ctr"/>
                      <a:endParaRPr lang="de-DE" sz="1400" kern="1200" dirty="0">
                        <a:solidFill>
                          <a:schemeClr val="tx1"/>
                        </a:solidFill>
                        <a:effectLst/>
                        <a:latin typeface="+mn-lt"/>
                        <a:ea typeface="+mn-ea"/>
                        <a:cs typeface="+mn-cs"/>
                      </a:endParaRPr>
                    </a:p>
                    <a:p>
                      <a:pPr marL="342900" lvl="0" indent="-342900" algn="l">
                        <a:lnSpc>
                          <a:spcPct val="150000"/>
                        </a:lnSpc>
                        <a:spcBef>
                          <a:spcPts val="600"/>
                        </a:spcBef>
                        <a:spcAft>
                          <a:spcPts val="600"/>
                        </a:spcAft>
                        <a:buFont typeface="+mj-lt"/>
                        <a:buAutoNum type="alphaLcParenR"/>
                      </a:pPr>
                      <a:r>
                        <a:rPr lang="de-DE" sz="1400" kern="1200" dirty="0" smtClean="0">
                          <a:solidFill>
                            <a:schemeClr val="tx1"/>
                          </a:solidFill>
                          <a:effectLst/>
                          <a:latin typeface="+mn-lt"/>
                          <a:ea typeface="+mn-ea"/>
                          <a:cs typeface="+mn-cs"/>
                        </a:rPr>
                        <a:t>Cl</a:t>
                      </a:r>
                      <a:r>
                        <a:rPr lang="de-DE" sz="1400" kern="1200" baseline="300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pPr marL="342900" lvl="0" indent="-342900" algn="l">
                        <a:lnSpc>
                          <a:spcPct val="150000"/>
                        </a:lnSpc>
                        <a:spcBef>
                          <a:spcPts val="600"/>
                        </a:spcBef>
                        <a:spcAft>
                          <a:spcPts val="600"/>
                        </a:spcAft>
                        <a:buFont typeface="+mj-lt"/>
                        <a:buAutoNum type="alphaLcParenR"/>
                      </a:pPr>
                      <a:r>
                        <a:rPr lang="de-DE" sz="1400" kern="1200" dirty="0" err="1" smtClean="0">
                          <a:solidFill>
                            <a:schemeClr val="tx1"/>
                          </a:solidFill>
                          <a:effectLst/>
                          <a:latin typeface="+mn-lt"/>
                          <a:ea typeface="+mn-ea"/>
                          <a:cs typeface="+mn-cs"/>
                        </a:rPr>
                        <a:t>PO</a:t>
                      </a:r>
                      <a:r>
                        <a:rPr lang="de-DE" sz="1400" kern="1200" baseline="-25000" dirty="0" err="1" smtClean="0">
                          <a:solidFill>
                            <a:schemeClr val="tx1"/>
                          </a:solidFill>
                          <a:effectLst/>
                          <a:latin typeface="+mn-lt"/>
                          <a:ea typeface="+mn-ea"/>
                          <a:cs typeface="+mn-cs"/>
                        </a:rPr>
                        <a:t>4</a:t>
                      </a:r>
                      <a:r>
                        <a:rPr lang="de-DE" sz="1400" kern="1200" baseline="30000" dirty="0" err="1" smtClean="0">
                          <a:solidFill>
                            <a:schemeClr val="tx1"/>
                          </a:solidFill>
                          <a:effectLst/>
                          <a:latin typeface="+mn-lt"/>
                          <a:ea typeface="+mn-ea"/>
                          <a:cs typeface="+mn-cs"/>
                        </a:rPr>
                        <a:t>3</a:t>
                      </a:r>
                      <a:r>
                        <a:rPr lang="de-DE" sz="1400" kern="1200" baseline="300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pPr marL="342900" lvl="0" indent="-342900" algn="l">
                        <a:lnSpc>
                          <a:spcPct val="150000"/>
                        </a:lnSpc>
                        <a:spcBef>
                          <a:spcPts val="600"/>
                        </a:spcBef>
                        <a:spcAft>
                          <a:spcPts val="600"/>
                        </a:spcAft>
                        <a:buFont typeface="+mj-lt"/>
                        <a:buAutoNum type="alphaLcParenR"/>
                      </a:pPr>
                      <a:r>
                        <a:rPr lang="de-DE" sz="1400" kern="1200" dirty="0" err="1" smtClean="0">
                          <a:solidFill>
                            <a:schemeClr val="tx1"/>
                          </a:solidFill>
                          <a:effectLst/>
                          <a:latin typeface="+mn-lt"/>
                          <a:ea typeface="+mn-ea"/>
                          <a:cs typeface="+mn-cs"/>
                        </a:rPr>
                        <a:t>CO</a:t>
                      </a:r>
                      <a:r>
                        <a:rPr lang="de-DE" sz="1400" kern="1200" baseline="-25000" dirty="0" err="1" smtClean="0">
                          <a:solidFill>
                            <a:schemeClr val="tx1"/>
                          </a:solidFill>
                          <a:effectLst/>
                          <a:latin typeface="+mn-lt"/>
                          <a:ea typeface="+mn-ea"/>
                          <a:cs typeface="+mn-cs"/>
                        </a:rPr>
                        <a:t>3</a:t>
                      </a:r>
                      <a:r>
                        <a:rPr lang="de-DE" sz="1400" kern="1200" baseline="30000" dirty="0" err="1" smtClean="0">
                          <a:solidFill>
                            <a:schemeClr val="tx1"/>
                          </a:solidFill>
                          <a:effectLst/>
                          <a:latin typeface="+mn-lt"/>
                          <a:ea typeface="+mn-ea"/>
                          <a:cs typeface="+mn-cs"/>
                        </a:rPr>
                        <a:t>2</a:t>
                      </a:r>
                      <a:r>
                        <a:rPr lang="de-DE" sz="1400" kern="1200" baseline="30000" dirty="0">
                          <a:solidFill>
                            <a:schemeClr val="tx1"/>
                          </a:solidFill>
                          <a:effectLst/>
                          <a:latin typeface="+mn-lt"/>
                          <a:ea typeface="+mn-ea"/>
                          <a:cs typeface="+mn-cs"/>
                        </a:rPr>
                        <a:t>–</a:t>
                      </a:r>
                      <a:r>
                        <a:rPr lang="de-DE" sz="1400" dirty="0">
                          <a:effectLst/>
                          <a:latin typeface="+mn-lt"/>
                        </a:rPr>
                        <a:t> </a:t>
                      </a: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554633321"/>
              </p:ext>
            </p:extLst>
          </p:nvPr>
        </p:nvGraphicFramePr>
        <p:xfrm>
          <a:off x="838198" y="4422418"/>
          <a:ext cx="9984204" cy="1580610"/>
        </p:xfrm>
        <a:graphic>
          <a:graphicData uri="http://schemas.openxmlformats.org/drawingml/2006/table">
            <a:tbl>
              <a:tblPr firstRow="1" firstCol="1" bandRow="1"/>
              <a:tblGrid>
                <a:gridCol w="795650">
                  <a:extLst>
                    <a:ext uri="{9D8B030D-6E8A-4147-A177-3AD203B41FA5}">
                      <a16:colId xmlns:a16="http://schemas.microsoft.com/office/drawing/2014/main" val="20000"/>
                    </a:ext>
                  </a:extLst>
                </a:gridCol>
                <a:gridCol w="4199757">
                  <a:extLst>
                    <a:ext uri="{9D8B030D-6E8A-4147-A177-3AD203B41FA5}">
                      <a16:colId xmlns:a16="http://schemas.microsoft.com/office/drawing/2014/main" val="20001"/>
                    </a:ext>
                  </a:extLst>
                </a:gridCol>
                <a:gridCol w="622636">
                  <a:extLst>
                    <a:ext uri="{9D8B030D-6E8A-4147-A177-3AD203B41FA5}">
                      <a16:colId xmlns:a16="http://schemas.microsoft.com/office/drawing/2014/main" val="20002"/>
                    </a:ext>
                  </a:extLst>
                </a:gridCol>
                <a:gridCol w="4366161">
                  <a:extLst>
                    <a:ext uri="{9D8B030D-6E8A-4147-A177-3AD203B41FA5}">
                      <a16:colId xmlns:a16="http://schemas.microsoft.com/office/drawing/2014/main" val="20003"/>
                    </a:ext>
                  </a:extLst>
                </a:gridCol>
              </a:tblGrid>
              <a:tr h="1580610">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5</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Wie viele negative Ladungen müssen hier ausgeglichen werden? Begründe deine Antwort schriftlich.</a:t>
                      </a:r>
                    </a:p>
                    <a:p>
                      <a:pPr algn="l">
                        <a:spcBef>
                          <a:spcPts val="1200"/>
                        </a:spcBef>
                        <a:spcAft>
                          <a:spcPts val="0"/>
                        </a:spcAft>
                      </a:pPr>
                      <a:r>
                        <a:rPr lang="de-DE" sz="1400" dirty="0">
                          <a:effectLst/>
                          <a:latin typeface="+mn-lt"/>
                          <a:ea typeface="Calibri" charset="0"/>
                          <a:cs typeface="Times New Roman" charset="0"/>
                        </a:rPr>
                        <a:t>Al</a:t>
                      </a:r>
                      <a:r>
                        <a:rPr lang="de-DE" sz="1400" baseline="-25000" dirty="0">
                          <a:effectLst/>
                          <a:latin typeface="+mn-lt"/>
                          <a:ea typeface="Calibri" charset="0"/>
                          <a:cs typeface="Times New Roman" charset="0"/>
                        </a:rPr>
                        <a:t>2</a:t>
                      </a:r>
                      <a:r>
                        <a:rPr lang="de-DE" sz="1400" dirty="0">
                          <a:effectLst/>
                          <a:latin typeface="+mn-lt"/>
                          <a:ea typeface="Calibri" charset="0"/>
                          <a:cs typeface="Times New Roman" charset="0"/>
                        </a:rPr>
                        <a:t>(CO</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3</a:t>
                      </a:r>
                      <a:endParaRPr lang="de-DE" sz="14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5</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de-DE" sz="1400" kern="1200" dirty="0">
                          <a:solidFill>
                            <a:schemeClr val="tx1"/>
                          </a:solidFill>
                          <a:effectLst/>
                          <a:latin typeface="+mn-lt"/>
                          <a:ea typeface="+mn-ea"/>
                          <a:cs typeface="+mn-cs"/>
                        </a:rPr>
                        <a:t>Es müssen sechs negative Ladungen ausgeglichen werden, weil die 3 unten rechts an der Klammer „(CO</a:t>
                      </a:r>
                      <a:r>
                        <a:rPr lang="de-DE" sz="1400" kern="1200" baseline="-25000" dirty="0">
                          <a:solidFill>
                            <a:schemeClr val="tx1"/>
                          </a:solidFill>
                          <a:effectLst/>
                          <a:latin typeface="+mn-lt"/>
                          <a:ea typeface="+mn-ea"/>
                          <a:cs typeface="+mn-cs"/>
                        </a:rPr>
                        <a:t>3</a:t>
                      </a:r>
                      <a:r>
                        <a:rPr lang="de-DE" sz="1400" kern="1200" baseline="30000" dirty="0">
                          <a:solidFill>
                            <a:schemeClr val="tx1"/>
                          </a:solidFill>
                          <a:effectLst/>
                          <a:latin typeface="+mn-lt"/>
                          <a:ea typeface="+mn-ea"/>
                          <a:cs typeface="+mn-cs"/>
                        </a:rPr>
                        <a:t>2-</a:t>
                      </a:r>
                      <a:r>
                        <a:rPr lang="de-DE" sz="1400" kern="1200" dirty="0">
                          <a:solidFill>
                            <a:schemeClr val="tx1"/>
                          </a:solidFill>
                          <a:effectLst/>
                          <a:latin typeface="+mn-lt"/>
                          <a:ea typeface="+mn-ea"/>
                          <a:cs typeface="+mn-cs"/>
                        </a:rPr>
                        <a:t>)</a:t>
                      </a:r>
                      <a:r>
                        <a:rPr lang="de-DE" sz="1400" kern="1200" baseline="-25000" dirty="0">
                          <a:solidFill>
                            <a:schemeClr val="tx1"/>
                          </a:solidFill>
                          <a:effectLst/>
                          <a:latin typeface="+mn-lt"/>
                          <a:ea typeface="+mn-ea"/>
                          <a:cs typeface="+mn-cs"/>
                        </a:rPr>
                        <a:t>3</a:t>
                      </a:r>
                      <a:r>
                        <a:rPr lang="de-DE" sz="1400" kern="1200" baseline="30000" dirty="0">
                          <a:solidFill>
                            <a:schemeClr val="tx1"/>
                          </a:solidFill>
                          <a:effectLst/>
                          <a:latin typeface="+mn-lt"/>
                          <a:ea typeface="+mn-ea"/>
                          <a:cs typeface="+mn-cs"/>
                        </a:rPr>
                        <a:t>“</a:t>
                      </a:r>
                      <a:r>
                        <a:rPr lang="de-DE" sz="1400" kern="1200" dirty="0">
                          <a:solidFill>
                            <a:schemeClr val="tx1"/>
                          </a:solidFill>
                          <a:effectLst/>
                          <a:latin typeface="+mn-lt"/>
                          <a:ea typeface="+mn-ea"/>
                          <a:cs typeface="+mn-cs"/>
                        </a:rPr>
                        <a:t> anzeigt, dass die Verhältnisformel drei Carbonat-Ionen enthält. Das Carbonat-Ion CO</a:t>
                      </a:r>
                      <a:r>
                        <a:rPr lang="de-DE" sz="1400" kern="1200" baseline="-25000" dirty="0">
                          <a:solidFill>
                            <a:schemeClr val="tx1"/>
                          </a:solidFill>
                          <a:effectLst/>
                          <a:latin typeface="+mn-lt"/>
                          <a:ea typeface="+mn-ea"/>
                          <a:cs typeface="+mn-cs"/>
                        </a:rPr>
                        <a:t>3</a:t>
                      </a:r>
                      <a:r>
                        <a:rPr lang="de-DE" sz="1400" kern="1200" baseline="30000" dirty="0">
                          <a:solidFill>
                            <a:schemeClr val="tx1"/>
                          </a:solidFill>
                          <a:effectLst/>
                          <a:latin typeface="+mn-lt"/>
                          <a:ea typeface="+mn-ea"/>
                          <a:cs typeface="+mn-cs"/>
                        </a:rPr>
                        <a:t>2-</a:t>
                      </a:r>
                      <a:r>
                        <a:rPr lang="de-DE" sz="1400" kern="1200" dirty="0">
                          <a:solidFill>
                            <a:schemeClr val="tx1"/>
                          </a:solidFill>
                          <a:effectLst/>
                          <a:latin typeface="+mn-lt"/>
                          <a:ea typeface="+mn-ea"/>
                          <a:cs typeface="+mn-cs"/>
                        </a:rPr>
                        <a:t> besitzt zwei negative Ladungen und drei mal zwei negative Ladungen ergeben sechs negative Ladungen.</a:t>
                      </a:r>
                    </a:p>
                    <a:p>
                      <a:r>
                        <a:rPr lang="de-DE" sz="1400" kern="1200" dirty="0">
                          <a:solidFill>
                            <a:schemeClr val="tx1"/>
                          </a:solidFill>
                          <a:effectLst/>
                          <a:latin typeface="+mn-lt"/>
                          <a:ea typeface="+mn-ea"/>
                          <a:cs typeface="+mn-cs"/>
                        </a:rPr>
                        <a:t>3 • (-2) = - 6</a:t>
                      </a:r>
                      <a:r>
                        <a:rPr lang="de-DE" sz="1400" dirty="0">
                          <a:effectLst/>
                          <a:latin typeface="+mn-lt"/>
                        </a:rPr>
                        <a:t> </a:t>
                      </a:r>
                      <a:endParaRPr lang="de-DE" sz="1400" baseline="-250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4649825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6</a:t>
            </a:r>
            <a:r>
              <a:rPr lang="de-DE" sz="1800" dirty="0">
                <a:latin typeface="+mn-lt"/>
              </a:rPr>
              <a:t>:</a:t>
            </a:r>
          </a:p>
          <a:p>
            <a:pPr>
              <a:spcBef>
                <a:spcPts val="600"/>
              </a:spcBef>
              <a:spcAft>
                <a:spcPts val="600"/>
              </a:spcAft>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b="1" dirty="0">
                <a:latin typeface="+mn-lt"/>
              </a:rPr>
              <a:t>Lösung zu Aufgabe 7: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254</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17807" y="616677"/>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0" name="Grafik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50391" y="616677"/>
            <a:ext cx="744025" cy="573606"/>
          </a:xfrm>
          <a:prstGeom prst="rect">
            <a:avLst/>
          </a:prstGeom>
        </p:spPr>
      </p:pic>
      <p:pic>
        <p:nvPicPr>
          <p:cNvPr id="13"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graphicFrame>
        <p:nvGraphicFramePr>
          <p:cNvPr id="11" name="Tabelle 10"/>
          <p:cNvGraphicFramePr>
            <a:graphicFrameLocks noGrp="1"/>
          </p:cNvGraphicFramePr>
          <p:nvPr>
            <p:extLst>
              <p:ext uri="{D42A27DB-BD31-4B8C-83A1-F6EECF244321}">
                <p14:modId xmlns:p14="http://schemas.microsoft.com/office/powerpoint/2010/main" val="814278925"/>
              </p:ext>
            </p:extLst>
          </p:nvPr>
        </p:nvGraphicFramePr>
        <p:xfrm>
          <a:off x="838200" y="1789364"/>
          <a:ext cx="10042003" cy="1949260"/>
        </p:xfrm>
        <a:graphic>
          <a:graphicData uri="http://schemas.openxmlformats.org/drawingml/2006/table">
            <a:tbl>
              <a:tblPr firstRow="1" firstCol="1" bandRow="1"/>
              <a:tblGrid>
                <a:gridCol w="800257">
                  <a:extLst>
                    <a:ext uri="{9D8B030D-6E8A-4147-A177-3AD203B41FA5}">
                      <a16:colId xmlns:a16="http://schemas.microsoft.com/office/drawing/2014/main" val="20000"/>
                    </a:ext>
                  </a:extLst>
                </a:gridCol>
                <a:gridCol w="4224069">
                  <a:extLst>
                    <a:ext uri="{9D8B030D-6E8A-4147-A177-3AD203B41FA5}">
                      <a16:colId xmlns:a16="http://schemas.microsoft.com/office/drawing/2014/main" val="20001"/>
                    </a:ext>
                  </a:extLst>
                </a:gridCol>
                <a:gridCol w="626240">
                  <a:extLst>
                    <a:ext uri="{9D8B030D-6E8A-4147-A177-3AD203B41FA5}">
                      <a16:colId xmlns:a16="http://schemas.microsoft.com/office/drawing/2014/main" val="20002"/>
                    </a:ext>
                  </a:extLst>
                </a:gridCol>
                <a:gridCol w="4391437">
                  <a:extLst>
                    <a:ext uri="{9D8B030D-6E8A-4147-A177-3AD203B41FA5}">
                      <a16:colId xmlns:a16="http://schemas.microsoft.com/office/drawing/2014/main" val="20003"/>
                    </a:ext>
                  </a:extLst>
                </a:gridCol>
              </a:tblGrid>
              <a:tr h="1949260">
                <a:tc>
                  <a:txBody>
                    <a:bodyPr/>
                    <a:lstStyle/>
                    <a:p>
                      <a:pPr marL="71755" marR="71755" indent="0" algn="ctr" defTabSz="914400" rtl="0" eaLnBrk="1" fontAlgn="auto" latinLnBrk="0" hangingPunct="1">
                        <a:lnSpc>
                          <a:spcPct val="100000"/>
                        </a:lnSpc>
                        <a:spcBef>
                          <a:spcPts val="600"/>
                        </a:spcBef>
                        <a:spcAft>
                          <a:spcPts val="60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600"/>
                        </a:spcBef>
                        <a:spcAft>
                          <a:spcPts val="600"/>
                        </a:spcAft>
                        <a:buClrTx/>
                        <a:buSzTx/>
                        <a:buFontTx/>
                        <a:buNone/>
                        <a:tabLst/>
                        <a:defRPr/>
                      </a:pPr>
                      <a:r>
                        <a:rPr lang="de-DE" sz="1400" dirty="0">
                          <a:effectLst/>
                          <a:latin typeface="+mn-lt"/>
                          <a:ea typeface="Calibri" charset="0"/>
                          <a:cs typeface="Times New Roman" charset="0"/>
                        </a:rPr>
                        <a:t>Aufgabe 6</a:t>
                      </a:r>
                    </a:p>
                    <a:p>
                      <a:pPr marL="71755" marR="71755" algn="ctr">
                        <a:spcBef>
                          <a:spcPts val="600"/>
                        </a:spcBef>
                        <a:spcAft>
                          <a:spcPts val="60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spcAft>
                          <a:spcPts val="600"/>
                        </a:spcAft>
                      </a:pPr>
                      <a:r>
                        <a:rPr lang="de-DE" sz="1400" dirty="0">
                          <a:effectLst/>
                          <a:latin typeface="+mn-lt"/>
                          <a:ea typeface="Calibri" charset="0"/>
                          <a:cs typeface="Times New Roman" charset="0"/>
                        </a:rPr>
                        <a:t>Setze die folgenden Ionen zu zwei Verhältnisformeln zusammen.</a:t>
                      </a: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3 Mg</a:t>
                      </a:r>
                      <a:r>
                        <a:rPr lang="de-DE" sz="1400" baseline="30000" dirty="0">
                          <a:effectLst/>
                          <a:latin typeface="+mn-lt"/>
                          <a:ea typeface="Calibri" charset="0"/>
                          <a:cs typeface="Times New Roman" charset="0"/>
                        </a:rPr>
                        <a:t>2+</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Cl</a:t>
                      </a:r>
                      <a:r>
                        <a:rPr lang="de-DE" sz="1400" baseline="30000" dirty="0">
                          <a:effectLst/>
                          <a:latin typeface="+mn-lt"/>
                          <a:ea typeface="Calibri" charset="0"/>
                          <a:cs typeface="Times New Roman" charset="0"/>
                        </a:rPr>
                        <a:t>–</a:t>
                      </a:r>
                      <a:endParaRPr lang="de-DE" sz="1400" dirty="0">
                        <a:effectLst/>
                        <a:latin typeface="+mn-lt"/>
                        <a:ea typeface="Calibri" charset="0"/>
                        <a:cs typeface="Times New Roman" charset="0"/>
                      </a:endParaRPr>
                    </a:p>
                    <a:p>
                      <a:pPr marL="342900" lvl="0" indent="-342900" algn="l">
                        <a:lnSpc>
                          <a:spcPct val="100000"/>
                        </a:lnSpc>
                        <a:spcBef>
                          <a:spcPts val="600"/>
                        </a:spcBef>
                        <a:spcAft>
                          <a:spcPts val="600"/>
                        </a:spcAft>
                        <a:buFont typeface="+mj-lt"/>
                        <a:buAutoNum type="alphaLcParenR"/>
                      </a:pPr>
                      <a:r>
                        <a:rPr lang="de-DE" sz="1400" dirty="0">
                          <a:effectLst/>
                          <a:latin typeface="+mn-lt"/>
                          <a:ea typeface="Calibri" charset="0"/>
                          <a:cs typeface="Times New Roman" charset="0"/>
                        </a:rPr>
                        <a:t>2 PO</a:t>
                      </a:r>
                      <a:r>
                        <a:rPr lang="de-DE" sz="1400" baseline="-25000" dirty="0">
                          <a:effectLst/>
                          <a:latin typeface="+mn-lt"/>
                          <a:ea typeface="Calibri" charset="0"/>
                          <a:cs typeface="Times New Roman" charset="0"/>
                        </a:rPr>
                        <a:t>4</a:t>
                      </a:r>
                      <a:r>
                        <a:rPr lang="de-DE" sz="1400" baseline="30000" dirty="0">
                          <a:effectLst/>
                          <a:latin typeface="+mn-lt"/>
                          <a:ea typeface="Calibri" charset="0"/>
                          <a:cs typeface="Times New Roman" charset="0"/>
                        </a:rPr>
                        <a:t>3–</a:t>
                      </a:r>
                      <a:r>
                        <a:rPr lang="de-DE" sz="1400" dirty="0">
                          <a:effectLst/>
                          <a:latin typeface="+mn-lt"/>
                          <a:ea typeface="Calibri" charset="0"/>
                          <a:cs typeface="Times New Roman"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600"/>
                        </a:spcBef>
                        <a:spcAft>
                          <a:spcPts val="600"/>
                        </a:spcAft>
                      </a:pPr>
                      <a:r>
                        <a:rPr lang="de-DE" sz="1400" kern="1200" dirty="0">
                          <a:solidFill>
                            <a:schemeClr val="tx1"/>
                          </a:solidFill>
                          <a:effectLst/>
                          <a:latin typeface="+mn-lt"/>
                          <a:ea typeface="+mn-ea"/>
                          <a:cs typeface="+mn-cs"/>
                        </a:rPr>
                        <a:t>Lösung 6</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spcBef>
                          <a:spcPts val="600"/>
                        </a:spcBef>
                        <a:spcAft>
                          <a:spcPts val="600"/>
                        </a:spcAft>
                      </a:pPr>
                      <a:endParaRPr lang="de-DE" sz="1400" kern="1200" dirty="0">
                        <a:solidFill>
                          <a:schemeClr val="tx1"/>
                        </a:solidFill>
                        <a:effectLst/>
                        <a:latin typeface="+mn-lt"/>
                        <a:ea typeface="+mn-ea"/>
                        <a:cs typeface="+mn-cs"/>
                      </a:endParaRPr>
                    </a:p>
                    <a:p>
                      <a:pPr lvl="0">
                        <a:spcBef>
                          <a:spcPts val="600"/>
                        </a:spcBef>
                        <a:spcAft>
                          <a:spcPts val="600"/>
                        </a:spcAft>
                      </a:pPr>
                      <a:endParaRPr lang="de-DE" sz="1400" kern="1200" dirty="0">
                        <a:solidFill>
                          <a:schemeClr val="tx1"/>
                        </a:solidFill>
                        <a:effectLst/>
                        <a:latin typeface="+mn-lt"/>
                        <a:ea typeface="+mn-ea"/>
                        <a:cs typeface="+mn-cs"/>
                      </a:endParaRPr>
                    </a:p>
                    <a:p>
                      <a:pPr marL="342900" lvl="0" indent="-342900">
                        <a:spcBef>
                          <a:spcPts val="600"/>
                        </a:spcBef>
                        <a:spcAft>
                          <a:spcPts val="600"/>
                        </a:spcAft>
                        <a:buFont typeface="+mj-lt"/>
                        <a:buAutoNum type="alphaLcParenR"/>
                      </a:pPr>
                      <a:r>
                        <a:rPr lang="de-DE" sz="1400" kern="1200" dirty="0" err="1" smtClean="0">
                          <a:solidFill>
                            <a:schemeClr val="tx1"/>
                          </a:solidFill>
                          <a:effectLst/>
                          <a:latin typeface="+mn-lt"/>
                          <a:ea typeface="+mn-ea"/>
                          <a:cs typeface="+mn-cs"/>
                        </a:rPr>
                        <a:t>Mg</a:t>
                      </a:r>
                      <a:r>
                        <a:rPr lang="de-DE" sz="1400" kern="1200" baseline="-25000" dirty="0" err="1" smtClean="0">
                          <a:solidFill>
                            <a:schemeClr val="tx1"/>
                          </a:solidFill>
                          <a:effectLst/>
                          <a:latin typeface="+mn-lt"/>
                          <a:ea typeface="+mn-ea"/>
                          <a:cs typeface="+mn-cs"/>
                        </a:rPr>
                        <a:t>3</a:t>
                      </a:r>
                      <a:r>
                        <a:rPr lang="de-DE" sz="1400" kern="1200" dirty="0" smtClean="0">
                          <a:solidFill>
                            <a:schemeClr val="tx1"/>
                          </a:solidFill>
                          <a:effectLst/>
                          <a:latin typeface="+mn-lt"/>
                          <a:ea typeface="+mn-ea"/>
                          <a:cs typeface="+mn-cs"/>
                        </a:rPr>
                        <a:t>(</a:t>
                      </a:r>
                      <a:r>
                        <a:rPr lang="de-DE" sz="1400" kern="1200" dirty="0" err="1" smtClean="0">
                          <a:solidFill>
                            <a:schemeClr val="tx1"/>
                          </a:solidFill>
                          <a:effectLst/>
                          <a:latin typeface="+mn-lt"/>
                          <a:ea typeface="+mn-ea"/>
                          <a:cs typeface="+mn-cs"/>
                        </a:rPr>
                        <a:t>PO</a:t>
                      </a:r>
                      <a:r>
                        <a:rPr lang="de-DE" sz="1400" kern="1200" baseline="-25000" dirty="0" err="1" smtClean="0">
                          <a:solidFill>
                            <a:schemeClr val="tx1"/>
                          </a:solidFill>
                          <a:effectLst/>
                          <a:latin typeface="+mn-lt"/>
                          <a:ea typeface="+mn-ea"/>
                          <a:cs typeface="+mn-cs"/>
                        </a:rPr>
                        <a:t>4</a:t>
                      </a:r>
                      <a:r>
                        <a:rPr lang="de-DE" sz="1400" kern="1200" dirty="0" smtClean="0">
                          <a:solidFill>
                            <a:schemeClr val="tx1"/>
                          </a:solidFill>
                          <a:effectLst/>
                          <a:latin typeface="+mn-lt"/>
                          <a:ea typeface="+mn-ea"/>
                          <a:cs typeface="+mn-cs"/>
                        </a:rPr>
                        <a:t>)</a:t>
                      </a:r>
                      <a:r>
                        <a:rPr lang="de-DE" sz="1400" kern="1200" baseline="-25000" dirty="0" smtClean="0">
                          <a:solidFill>
                            <a:schemeClr val="tx1"/>
                          </a:solidFill>
                          <a:effectLst/>
                          <a:latin typeface="+mn-lt"/>
                          <a:ea typeface="+mn-ea"/>
                          <a:cs typeface="+mn-cs"/>
                        </a:rPr>
                        <a:t>2</a:t>
                      </a:r>
                      <a:endParaRPr lang="de-DE" sz="1400" kern="1200" dirty="0">
                        <a:solidFill>
                          <a:schemeClr val="tx1"/>
                        </a:solidFill>
                        <a:effectLst/>
                        <a:latin typeface="+mn-lt"/>
                        <a:ea typeface="+mn-ea"/>
                        <a:cs typeface="+mn-cs"/>
                      </a:endParaRPr>
                    </a:p>
                    <a:p>
                      <a:pPr marL="342900" indent="-342900">
                        <a:spcBef>
                          <a:spcPts val="600"/>
                        </a:spcBef>
                        <a:spcAft>
                          <a:spcPts val="600"/>
                        </a:spcAft>
                        <a:buFont typeface="+mj-lt"/>
                        <a:buAutoNum type="alphaLcParenR"/>
                      </a:pPr>
                      <a:r>
                        <a:rPr lang="de-DE" sz="1400" kern="1200" dirty="0" err="1" smtClean="0">
                          <a:solidFill>
                            <a:schemeClr val="tx1"/>
                          </a:solidFill>
                          <a:effectLst/>
                          <a:latin typeface="+mn-lt"/>
                          <a:ea typeface="+mn-ea"/>
                          <a:cs typeface="+mn-cs"/>
                        </a:rPr>
                        <a:t>NH</a:t>
                      </a:r>
                      <a:r>
                        <a:rPr lang="de-DE" sz="1400" kern="1200" baseline="-25000" dirty="0" err="1" smtClean="0">
                          <a:solidFill>
                            <a:schemeClr val="tx1"/>
                          </a:solidFill>
                          <a:effectLst/>
                          <a:latin typeface="+mn-lt"/>
                          <a:ea typeface="+mn-ea"/>
                          <a:cs typeface="+mn-cs"/>
                        </a:rPr>
                        <a:t>4</a:t>
                      </a:r>
                      <a:r>
                        <a:rPr lang="de-DE" sz="1400" kern="1200" dirty="0" err="1" smtClean="0">
                          <a:solidFill>
                            <a:schemeClr val="tx1"/>
                          </a:solidFill>
                          <a:effectLst/>
                          <a:latin typeface="+mn-lt"/>
                          <a:ea typeface="+mn-ea"/>
                          <a:cs typeface="+mn-cs"/>
                        </a:rPr>
                        <a:t>Cl</a:t>
                      </a:r>
                      <a:r>
                        <a:rPr lang="de-DE" sz="1400" dirty="0" smtClean="0">
                          <a:effectLst/>
                          <a:latin typeface="+mn-lt"/>
                        </a:rPr>
                        <a:t> </a:t>
                      </a: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4133356291"/>
              </p:ext>
            </p:extLst>
          </p:nvPr>
        </p:nvGraphicFramePr>
        <p:xfrm>
          <a:off x="838199" y="4426058"/>
          <a:ext cx="10042003" cy="1706880"/>
        </p:xfrm>
        <a:graphic>
          <a:graphicData uri="http://schemas.openxmlformats.org/drawingml/2006/table">
            <a:tbl>
              <a:tblPr firstRow="1" firstCol="1" bandRow="1"/>
              <a:tblGrid>
                <a:gridCol w="800257">
                  <a:extLst>
                    <a:ext uri="{9D8B030D-6E8A-4147-A177-3AD203B41FA5}">
                      <a16:colId xmlns:a16="http://schemas.microsoft.com/office/drawing/2014/main" val="20000"/>
                    </a:ext>
                  </a:extLst>
                </a:gridCol>
                <a:gridCol w="4224069">
                  <a:extLst>
                    <a:ext uri="{9D8B030D-6E8A-4147-A177-3AD203B41FA5}">
                      <a16:colId xmlns:a16="http://schemas.microsoft.com/office/drawing/2014/main" val="20001"/>
                    </a:ext>
                  </a:extLst>
                </a:gridCol>
                <a:gridCol w="626240">
                  <a:extLst>
                    <a:ext uri="{9D8B030D-6E8A-4147-A177-3AD203B41FA5}">
                      <a16:colId xmlns:a16="http://schemas.microsoft.com/office/drawing/2014/main" val="20002"/>
                    </a:ext>
                  </a:extLst>
                </a:gridCol>
                <a:gridCol w="4391437">
                  <a:extLst>
                    <a:ext uri="{9D8B030D-6E8A-4147-A177-3AD203B41FA5}">
                      <a16:colId xmlns:a16="http://schemas.microsoft.com/office/drawing/2014/main" val="20003"/>
                    </a:ext>
                  </a:extLst>
                </a:gridCol>
              </a:tblGrid>
              <a:tr h="1542007">
                <a:tc>
                  <a:txBody>
                    <a:bodyPr/>
                    <a:lstStyle/>
                    <a:p>
                      <a:pPr marL="71755" marR="71755" indent="0" algn="ctr" defTabSz="914400" rtl="0" eaLnBrk="1" fontAlgn="auto" latinLnBrk="0" hangingPunct="1">
                        <a:lnSpc>
                          <a:spcPct val="100000"/>
                        </a:lnSpc>
                        <a:spcBef>
                          <a:spcPts val="1200"/>
                        </a:spcBef>
                        <a:spcAft>
                          <a:spcPts val="0"/>
                        </a:spcAft>
                        <a:buClrTx/>
                        <a:buSzTx/>
                        <a:buFontTx/>
                        <a:buNone/>
                        <a:tabLst/>
                        <a:defRPr/>
                      </a:pPr>
                      <a:endParaRPr lang="de-DE" sz="1400" dirty="0">
                        <a:effectLst/>
                        <a:latin typeface="+mn-lt"/>
                        <a:ea typeface="Calibri" charset="0"/>
                        <a:cs typeface="Times New Roman" charset="0"/>
                      </a:endParaRPr>
                    </a:p>
                    <a:p>
                      <a:pPr marL="71755" marR="71755" indent="0" algn="ctr" defTabSz="914400" rtl="0" eaLnBrk="1" fontAlgn="auto" latinLnBrk="0" hangingPunct="1">
                        <a:lnSpc>
                          <a:spcPct val="100000"/>
                        </a:lnSpc>
                        <a:spcBef>
                          <a:spcPts val="1200"/>
                        </a:spcBef>
                        <a:spcAft>
                          <a:spcPts val="0"/>
                        </a:spcAft>
                        <a:buClrTx/>
                        <a:buSzTx/>
                        <a:buFontTx/>
                        <a:buNone/>
                        <a:tabLst/>
                        <a:defRPr/>
                      </a:pPr>
                      <a:r>
                        <a:rPr lang="de-DE" sz="1400" dirty="0">
                          <a:effectLst/>
                          <a:latin typeface="+mn-lt"/>
                          <a:ea typeface="Calibri" charset="0"/>
                          <a:cs typeface="Times New Roman" charset="0"/>
                        </a:rPr>
                        <a:t>Aufgabe 7</a:t>
                      </a:r>
                    </a:p>
                    <a:p>
                      <a:pPr marL="71755" marR="71755" algn="ctr">
                        <a:spcBef>
                          <a:spcPts val="1200"/>
                        </a:spcBef>
                        <a:spcAft>
                          <a:spcPts val="0"/>
                        </a:spcAft>
                      </a:pP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200"/>
                        </a:spcBef>
                        <a:spcAft>
                          <a:spcPts val="0"/>
                        </a:spcAft>
                      </a:pPr>
                      <a:r>
                        <a:rPr lang="de-DE" sz="1400" dirty="0">
                          <a:effectLst/>
                          <a:latin typeface="+mn-lt"/>
                          <a:ea typeface="Calibri" charset="0"/>
                          <a:cs typeface="Times New Roman" charset="0"/>
                        </a:rPr>
                        <a:t>Begründe schriftlich, weshalb diese beiden Formeln richtig sind.</a:t>
                      </a:r>
                    </a:p>
                    <a:p>
                      <a:pPr marL="342900" lvl="0" indent="-342900" algn="l">
                        <a:lnSpc>
                          <a:spcPct val="150000"/>
                        </a:lnSpc>
                        <a:spcBef>
                          <a:spcPts val="1200"/>
                        </a:spcBef>
                        <a:spcAft>
                          <a:spcPts val="800"/>
                        </a:spcAft>
                        <a:buFont typeface="+mj-lt"/>
                        <a:buAutoNum type="alphaLcParenR"/>
                      </a:pPr>
                      <a:r>
                        <a:rPr lang="de-DE" sz="1400" dirty="0">
                          <a:effectLst/>
                          <a:latin typeface="+mn-lt"/>
                          <a:ea typeface="Calibri" charset="0"/>
                          <a:cs typeface="Times New Roman" charset="0"/>
                        </a:rPr>
                        <a:t>Mg</a:t>
                      </a:r>
                      <a:r>
                        <a:rPr lang="de-DE" sz="1400" baseline="-25000" dirty="0">
                          <a:effectLst/>
                          <a:latin typeface="+mn-lt"/>
                          <a:ea typeface="Calibri" charset="0"/>
                          <a:cs typeface="Times New Roman" charset="0"/>
                        </a:rPr>
                        <a:t>3</a:t>
                      </a:r>
                      <a:r>
                        <a:rPr lang="de-DE" sz="1400" dirty="0">
                          <a:effectLst/>
                          <a:latin typeface="+mn-lt"/>
                          <a:ea typeface="Calibri" charset="0"/>
                          <a:cs typeface="Times New Roman" charset="0"/>
                        </a:rPr>
                        <a:t>(PO</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a:t>
                      </a:r>
                      <a:r>
                        <a:rPr lang="de-DE" sz="1400" baseline="-25000" dirty="0">
                          <a:effectLst/>
                          <a:latin typeface="+mn-lt"/>
                          <a:ea typeface="Calibri" charset="0"/>
                          <a:cs typeface="Times New Roman" charset="0"/>
                        </a:rPr>
                        <a:t>2</a:t>
                      </a:r>
                      <a:endParaRPr lang="de-DE" sz="1400" dirty="0">
                        <a:effectLst/>
                        <a:latin typeface="+mn-lt"/>
                        <a:ea typeface="Calibri" charset="0"/>
                        <a:cs typeface="Times New Roman" charset="0"/>
                      </a:endParaRPr>
                    </a:p>
                    <a:p>
                      <a:pPr marL="342900" lvl="0" indent="-342900" algn="l">
                        <a:lnSpc>
                          <a:spcPct val="150000"/>
                        </a:lnSpc>
                        <a:spcBef>
                          <a:spcPts val="1200"/>
                        </a:spcBef>
                        <a:spcAft>
                          <a:spcPts val="800"/>
                        </a:spcAft>
                        <a:buFont typeface="+mj-lt"/>
                        <a:buAutoNum type="alphaLcParenR"/>
                      </a:pPr>
                      <a:r>
                        <a:rPr lang="de-DE" sz="1400" dirty="0">
                          <a:effectLst/>
                          <a:latin typeface="+mn-lt"/>
                          <a:ea typeface="Calibri" charset="0"/>
                          <a:cs typeface="Times New Roman" charset="0"/>
                        </a:rPr>
                        <a:t>NH</a:t>
                      </a:r>
                      <a:r>
                        <a:rPr lang="de-DE" sz="1400" baseline="-25000" dirty="0">
                          <a:effectLst/>
                          <a:latin typeface="+mn-lt"/>
                          <a:ea typeface="Calibri" charset="0"/>
                          <a:cs typeface="Times New Roman" charset="0"/>
                        </a:rPr>
                        <a:t>4</a:t>
                      </a:r>
                      <a:r>
                        <a:rPr lang="de-DE" sz="1400" dirty="0">
                          <a:effectLst/>
                          <a:latin typeface="+mn-lt"/>
                          <a:ea typeface="Calibri" charset="0"/>
                          <a:cs typeface="Times New Roman" charset="0"/>
                        </a:rPr>
                        <a:t>Cl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Bef>
                          <a:spcPts val="1200"/>
                        </a:spcBef>
                        <a:spcAft>
                          <a:spcPts val="0"/>
                        </a:spcAft>
                      </a:pPr>
                      <a:r>
                        <a:rPr lang="de-DE" sz="1400" kern="1200" dirty="0">
                          <a:solidFill>
                            <a:schemeClr val="tx1"/>
                          </a:solidFill>
                          <a:effectLst/>
                          <a:latin typeface="+mn-lt"/>
                          <a:ea typeface="+mn-ea"/>
                          <a:cs typeface="+mn-cs"/>
                        </a:rPr>
                        <a:t>Lösung 7</a:t>
                      </a:r>
                      <a:r>
                        <a:rPr lang="de-DE" sz="1400" dirty="0">
                          <a:effectLst/>
                          <a:latin typeface="+mn-lt"/>
                        </a:rPr>
                        <a:t> </a:t>
                      </a:r>
                      <a:endParaRPr lang="de-DE" sz="1400" dirty="0">
                        <a:effectLst/>
                        <a:latin typeface="+mn-lt"/>
                        <a:ea typeface="Calibri" charset="0"/>
                        <a:cs typeface="Times New Roman" charset="0"/>
                      </a:endParaRPr>
                    </a:p>
                  </a:txBody>
                  <a:tcPr marL="68580" marR="68580" marT="0" marB="0" vert="vert"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de-DE" sz="1400" dirty="0">
                          <a:effectLst/>
                          <a:latin typeface="+mn-lt"/>
                        </a:rPr>
                        <a:t>Ionenverbindungen sind elektrisch ungeladen, d. h. die positiven und die negativen Ladungen gleichen sich aus. Das Phosphat-Ion ist dreifach negativ geladen und das Magnesium-Ion zweifach positiv. Das kleinste gemeinsame Vielfache ist also sechs. </a:t>
                      </a:r>
                      <a:r>
                        <a:rPr lang="de-DE" sz="1400" dirty="0" smtClean="0">
                          <a:effectLst/>
                          <a:latin typeface="+mn-lt"/>
                        </a:rPr>
                        <a:t>Man benötigt </a:t>
                      </a:r>
                      <a:r>
                        <a:rPr lang="de-DE" sz="1400" dirty="0">
                          <a:effectLst/>
                          <a:latin typeface="+mn-lt"/>
                        </a:rPr>
                        <a:t>folglich drei zweifach positive Magnesium-Ionen (3 </a:t>
                      </a:r>
                      <a:r>
                        <a:rPr lang="de-DE" sz="1400" kern="1200" dirty="0">
                          <a:solidFill>
                            <a:schemeClr val="tx1"/>
                          </a:solidFill>
                          <a:effectLst/>
                          <a:latin typeface="+mn-lt"/>
                          <a:ea typeface="+mn-ea"/>
                          <a:cs typeface="+mn-cs"/>
                        </a:rPr>
                        <a:t>• </a:t>
                      </a:r>
                      <a:r>
                        <a:rPr lang="de-DE" sz="1400" dirty="0">
                          <a:effectLst/>
                          <a:latin typeface="+mn-lt"/>
                        </a:rPr>
                        <a:t>2 = 6) und zwei dreifach negative Phosphat-Ionen </a:t>
                      </a:r>
                    </a:p>
                    <a:p>
                      <a:r>
                        <a:rPr lang="de-DE" sz="1400" kern="1200" dirty="0">
                          <a:solidFill>
                            <a:schemeClr val="tx1"/>
                          </a:solidFill>
                          <a:effectLst/>
                          <a:latin typeface="+mn-lt"/>
                          <a:ea typeface="+mn-ea"/>
                          <a:cs typeface="+mn-cs"/>
                        </a:rPr>
                        <a:t>(2 • (-3) =  - 6).</a:t>
                      </a:r>
                      <a:r>
                        <a:rPr lang="de-DE" sz="1400" dirty="0">
                          <a:effectLst/>
                          <a:latin typeface="+mn-lt"/>
                        </a:rPr>
                        <a:t> </a:t>
                      </a:r>
                      <a:endParaRPr lang="de-DE" sz="1400" dirty="0">
                        <a:effectLst/>
                        <a:latin typeface="+mn-lt"/>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336366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1:</a:t>
            </a:r>
            <a:r>
              <a:rPr lang="de-DE" sz="1800" dirty="0"/>
              <a:t> </a:t>
            </a:r>
            <a:r>
              <a:rPr lang="de-DE" sz="1800" dirty="0" smtClean="0">
                <a:latin typeface="+mn-lt"/>
              </a:rPr>
              <a:t>Ergänzt </a:t>
            </a:r>
            <a:r>
              <a:rPr lang="de-DE" sz="1800" dirty="0">
                <a:latin typeface="+mn-lt"/>
              </a:rPr>
              <a:t>die Angaben und </a:t>
            </a:r>
            <a:r>
              <a:rPr lang="de-DE" sz="1800" dirty="0" smtClean="0">
                <a:latin typeface="+mn-lt"/>
              </a:rPr>
              <a:t>bestimmt </a:t>
            </a:r>
            <a:r>
              <a:rPr lang="de-DE" sz="1800" dirty="0">
                <a:latin typeface="+mn-lt"/>
              </a:rPr>
              <a:t>die Verhältnisformel für Natriumchlorid. </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255</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305234"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8"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2267504753"/>
                  </p:ext>
                </p:extLst>
              </p:nvPr>
            </p:nvGraphicFramePr>
            <p:xfrm>
              <a:off x="2298700" y="1886539"/>
              <a:ext cx="7594600" cy="2870111"/>
            </p:xfrm>
            <a:graphic>
              <a:graphicData uri="http://schemas.openxmlformats.org/drawingml/2006/table">
                <a:tbl>
                  <a:tblPr firstRow="1" firstCol="1" bandRow="1">
                    <a:tableStyleId>{5940675A-B579-460E-94D1-54222C63F5DA}</a:tableStyleId>
                  </a:tblPr>
                  <a:tblGrid>
                    <a:gridCol w="1517312">
                      <a:extLst>
                        <a:ext uri="{9D8B030D-6E8A-4147-A177-3AD203B41FA5}">
                          <a16:colId xmlns:a16="http://schemas.microsoft.com/office/drawing/2014/main" val="20000"/>
                        </a:ext>
                      </a:extLst>
                    </a:gridCol>
                    <a:gridCol w="1518316">
                      <a:extLst>
                        <a:ext uri="{9D8B030D-6E8A-4147-A177-3AD203B41FA5}">
                          <a16:colId xmlns:a16="http://schemas.microsoft.com/office/drawing/2014/main" val="20001"/>
                        </a:ext>
                      </a:extLst>
                    </a:gridCol>
                    <a:gridCol w="1518316">
                      <a:extLst>
                        <a:ext uri="{9D8B030D-6E8A-4147-A177-3AD203B41FA5}">
                          <a16:colId xmlns:a16="http://schemas.microsoft.com/office/drawing/2014/main" val="20002"/>
                        </a:ext>
                      </a:extLst>
                    </a:gridCol>
                    <a:gridCol w="1520328">
                      <a:extLst>
                        <a:ext uri="{9D8B030D-6E8A-4147-A177-3AD203B41FA5}">
                          <a16:colId xmlns:a16="http://schemas.microsoft.com/office/drawing/2014/main" val="20003"/>
                        </a:ext>
                      </a:extLst>
                    </a:gridCol>
                    <a:gridCol w="1520328">
                      <a:extLst>
                        <a:ext uri="{9D8B030D-6E8A-4147-A177-3AD203B41FA5}">
                          <a16:colId xmlns:a16="http://schemas.microsoft.com/office/drawing/2014/main" val="20004"/>
                        </a:ext>
                      </a:extLst>
                    </a:gridCol>
                  </a:tblGrid>
                  <a:tr h="306269">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Na</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dirty="0">
                              <a:effectLst/>
                            </a:rPr>
                            <a:t>Cl</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06269">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59403">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12</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12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4</m:t>
                                  </m:r>
                                </m:den>
                              </m:f>
                            </m:oMath>
                          </a14:m>
                          <a:r>
                            <a:rPr lang="de-DE" sz="1800" dirty="0">
                              <a:solidFill>
                                <a:srgbClr val="000000"/>
                              </a:solidFill>
                              <a:effectLst/>
                            </a:rPr>
                            <a:t> = 3</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0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4</m:t>
                                  </m:r>
                                </m:den>
                              </m:f>
                            </m:oMath>
                          </a14:m>
                          <a:r>
                            <a:rPr lang="de-DE" sz="1800">
                              <a:solidFill>
                                <a:srgbClr val="000000"/>
                              </a:solidFill>
                              <a:effectLst/>
                            </a:rPr>
                            <a:t> = 0</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483767">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8</m:t>
                                  </m:r>
                                </m:den>
                              </m:f>
                            </m:oMath>
                          </a14:m>
                          <a:r>
                            <a:rPr lang="de-DE" sz="1800" dirty="0">
                              <a:solidFill>
                                <a:srgbClr val="000000"/>
                              </a:solidFill>
                              <a:effectLst/>
                            </a:rPr>
                            <a:t> = 0</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8</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8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8</m:t>
                                  </m:r>
                                </m:den>
                              </m:f>
                            </m:oMath>
                          </a14:m>
                          <a:r>
                            <a:rPr lang="de-DE" sz="1800">
                              <a:solidFill>
                                <a:srgbClr val="000000"/>
                              </a:solidFill>
                              <a:effectLst/>
                            </a:rPr>
                            <a:t> = 1</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459403">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2</m:t>
                                  </m:r>
                                </m:den>
                              </m:f>
                            </m:oMath>
                          </a14:m>
                          <a:r>
                            <a:rPr lang="de-DE" sz="1800" dirty="0">
                              <a:solidFill>
                                <a:srgbClr val="000000"/>
                              </a:solidFill>
                              <a:effectLst/>
                            </a:rPr>
                            <a:t> = 0</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6</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6 ∙ </a:t>
                          </a:r>
                          <a14:m>
                            <m:oMath xmlns:m="http://schemas.openxmlformats.org/officeDocument/2006/math">
                              <m:f>
                                <m:fPr>
                                  <m:ctrlPr>
                                    <a:rPr lang="de-DE" sz="1800" i="1">
                                      <a:solidFill>
                                        <a:srgbClr val="000000"/>
                                      </a:solidFill>
                                      <a:effectLst/>
                                      <a:latin typeface="Cambria Math" panose="02040503050406030204" pitchFamily="18" charset="0"/>
                                    </a:rPr>
                                  </m:ctrlPr>
                                </m:fPr>
                                <m:num>
                                  <m:r>
                                    <a:rPr lang="de-DE" sz="1800">
                                      <a:solidFill>
                                        <a:srgbClr val="000000"/>
                                      </a:solidFill>
                                      <a:effectLst/>
                                      <a:latin typeface="Cambria Math" panose="02040503050406030204" pitchFamily="18" charset="0"/>
                                    </a:rPr>
                                    <m:t>1</m:t>
                                  </m:r>
                                </m:num>
                                <m:den>
                                  <m:r>
                                    <a:rPr lang="de-DE" sz="1800">
                                      <a:solidFill>
                                        <a:srgbClr val="000000"/>
                                      </a:solidFill>
                                      <a:effectLst/>
                                      <a:latin typeface="Cambria Math" panose="02040503050406030204" pitchFamily="18" charset="0"/>
                                    </a:rPr>
                                    <m:t>2</m:t>
                                  </m:r>
                                </m:den>
                              </m:f>
                            </m:oMath>
                          </a14:m>
                          <a:r>
                            <a:rPr lang="de-DE" sz="1800" dirty="0">
                              <a:solidFill>
                                <a:srgbClr val="000000"/>
                              </a:solidFill>
                              <a:effectLst/>
                            </a:rPr>
                            <a:t> = 3</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459403">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1 ∙ 1 = 1</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 ∙ 1 = 0</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95597">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2267504753"/>
                  </p:ext>
                </p:extLst>
              </p:nvPr>
            </p:nvGraphicFramePr>
            <p:xfrm>
              <a:off x="2298700" y="1886539"/>
              <a:ext cx="7594600" cy="2870111"/>
            </p:xfrm>
            <a:graphic>
              <a:graphicData uri="http://schemas.openxmlformats.org/drawingml/2006/table">
                <a:tbl>
                  <a:tblPr firstRow="1" firstCol="1" bandRow="1">
                    <a:tableStyleId>{5940675A-B579-460E-94D1-54222C63F5DA}</a:tableStyleId>
                  </a:tblPr>
                  <a:tblGrid>
                    <a:gridCol w="1517312">
                      <a:extLst>
                        <a:ext uri="{9D8B030D-6E8A-4147-A177-3AD203B41FA5}">
                          <a16:colId xmlns:a16="http://schemas.microsoft.com/office/drawing/2014/main" val="20000"/>
                        </a:ext>
                      </a:extLst>
                    </a:gridCol>
                    <a:gridCol w="1518316">
                      <a:extLst>
                        <a:ext uri="{9D8B030D-6E8A-4147-A177-3AD203B41FA5}">
                          <a16:colId xmlns:a16="http://schemas.microsoft.com/office/drawing/2014/main" val="20001"/>
                        </a:ext>
                      </a:extLst>
                    </a:gridCol>
                    <a:gridCol w="1518316">
                      <a:extLst>
                        <a:ext uri="{9D8B030D-6E8A-4147-A177-3AD203B41FA5}">
                          <a16:colId xmlns:a16="http://schemas.microsoft.com/office/drawing/2014/main" val="20002"/>
                        </a:ext>
                      </a:extLst>
                    </a:gridCol>
                    <a:gridCol w="1520328">
                      <a:extLst>
                        <a:ext uri="{9D8B030D-6E8A-4147-A177-3AD203B41FA5}">
                          <a16:colId xmlns:a16="http://schemas.microsoft.com/office/drawing/2014/main" val="20003"/>
                        </a:ext>
                      </a:extLst>
                    </a:gridCol>
                    <a:gridCol w="1520328">
                      <a:extLst>
                        <a:ext uri="{9D8B030D-6E8A-4147-A177-3AD203B41FA5}">
                          <a16:colId xmlns:a16="http://schemas.microsoft.com/office/drawing/2014/main" val="20004"/>
                        </a:ext>
                      </a:extLst>
                    </a:gridCol>
                  </a:tblGrid>
                  <a:tr h="306269">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Na</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dirty="0">
                              <a:effectLst/>
                            </a:rPr>
                            <a:t>Cl</a:t>
                          </a:r>
                          <a:r>
                            <a:rPr lang="de-DE" sz="1800" b="1" baseline="30000" dirty="0">
                              <a:effectLst/>
                            </a:rPr>
                            <a:t>─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06269">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459403">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12</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0402" t="-148000" r="-201205" b="-412000"/>
                          </a:stretch>
                        </a:blipFill>
                      </a:tcP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803" t="-148000" r="-803" b="-412000"/>
                          </a:stretch>
                        </a:blipFill>
                      </a:tcPr>
                    </a:tc>
                    <a:extLst>
                      <a:ext uri="{0D108BD9-81ED-4DB2-BD59-A6C34878D82A}">
                        <a16:rowId xmlns:a16="http://schemas.microsoft.com/office/drawing/2014/main" val="10002"/>
                      </a:ext>
                    </a:extLst>
                  </a:tr>
                  <a:tr h="483767">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0402" t="-232500" r="-201205" b="-286250"/>
                          </a:stretch>
                        </a:blipFill>
                      </a:tcPr>
                    </a:tc>
                    <a:tc>
                      <a:txBody>
                        <a:bodyPr/>
                        <a:lstStyle/>
                        <a:p>
                          <a:pPr algn="ctr">
                            <a:lnSpc>
                              <a:spcPct val="150000"/>
                            </a:lnSpc>
                            <a:spcAft>
                              <a:spcPts val="0"/>
                            </a:spcAft>
                          </a:pPr>
                          <a:r>
                            <a:rPr lang="de-DE" sz="1800" dirty="0">
                              <a:solidFill>
                                <a:srgbClr val="000000"/>
                              </a:solidFill>
                              <a:effectLst/>
                            </a:rPr>
                            <a:t>8</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803" t="-232500" r="-803" b="-286250"/>
                          </a:stretch>
                        </a:blipFill>
                      </a:tcPr>
                    </a:tc>
                    <a:extLst>
                      <a:ext uri="{0D108BD9-81ED-4DB2-BD59-A6C34878D82A}">
                        <a16:rowId xmlns:a16="http://schemas.microsoft.com/office/drawing/2014/main" val="10003"/>
                      </a:ext>
                    </a:extLst>
                  </a:tr>
                  <a:tr h="459403">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0</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0402" t="-354667" r="-201205" b="-205333"/>
                          </a:stretch>
                        </a:blipFill>
                      </a:tcPr>
                    </a:tc>
                    <a:tc>
                      <a:txBody>
                        <a:bodyPr/>
                        <a:lstStyle/>
                        <a:p>
                          <a:pPr algn="ctr">
                            <a:lnSpc>
                              <a:spcPct val="150000"/>
                            </a:lnSpc>
                            <a:spcAft>
                              <a:spcPts val="0"/>
                            </a:spcAft>
                          </a:pPr>
                          <a:r>
                            <a:rPr lang="de-DE" sz="1800" dirty="0">
                              <a:solidFill>
                                <a:srgbClr val="000000"/>
                              </a:solidFill>
                              <a:effectLst/>
                            </a:rPr>
                            <a:t>6</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803" t="-354667" r="-803" b="-205333"/>
                          </a:stretch>
                        </a:blipFill>
                      </a:tcPr>
                    </a:tc>
                    <a:extLst>
                      <a:ext uri="{0D108BD9-81ED-4DB2-BD59-A6C34878D82A}">
                        <a16:rowId xmlns:a16="http://schemas.microsoft.com/office/drawing/2014/main" val="10004"/>
                      </a:ext>
                    </a:extLst>
                  </a:tr>
                  <a:tr h="459403">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1</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1 ∙ 1 = 1</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0 ∙ 1 = 0</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395597">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4</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p:sp>
        <p:nvSpPr>
          <p:cNvPr id="10" name="Rechteck 9"/>
          <p:cNvSpPr/>
          <p:nvPr/>
        </p:nvSpPr>
        <p:spPr>
          <a:xfrm>
            <a:off x="961064" y="4737668"/>
            <a:ext cx="7976682" cy="1077218"/>
          </a:xfrm>
          <a:prstGeom prst="rect">
            <a:avLst/>
          </a:prstGeom>
        </p:spPr>
        <p:txBody>
          <a:bodyPr wrap="square">
            <a:spAutoFit/>
          </a:bodyPr>
          <a:lstStyle/>
          <a:p>
            <a:pPr>
              <a:spcBef>
                <a:spcPts val="600"/>
              </a:spcBef>
              <a:spcAft>
                <a:spcPts val="600"/>
              </a:spcAft>
            </a:pPr>
            <a:r>
              <a:rPr lang="de-DE" i="1" dirty="0">
                <a:solidFill>
                  <a:srgbClr val="000000"/>
                </a:solidFill>
                <a:ea typeface="Calibri" charset="0"/>
                <a:cs typeface="Times New Roman" charset="0"/>
              </a:rPr>
              <a:t>Anzahlverhältnis der Ionen in der Elementarzelle: 4:4</a:t>
            </a:r>
            <a:endParaRPr lang="de-DE" dirty="0">
              <a:ea typeface="Calibri" charset="0"/>
              <a:cs typeface="Times New Roman" charset="0"/>
            </a:endParaRPr>
          </a:p>
          <a:p>
            <a:pPr>
              <a:spcBef>
                <a:spcPts val="600"/>
              </a:spcBef>
              <a:spcAft>
                <a:spcPts val="600"/>
              </a:spcAft>
            </a:pPr>
            <a:r>
              <a:rPr lang="de-DE" i="1" dirty="0">
                <a:solidFill>
                  <a:srgbClr val="000000"/>
                </a:solidFill>
                <a:ea typeface="Calibri" charset="0"/>
                <a:cs typeface="Times New Roman" charset="0"/>
              </a:rPr>
              <a:t>Daraus ergibt sich als Teilchenzahlverhältnis 1:1. </a:t>
            </a:r>
            <a:br>
              <a:rPr lang="de-DE" i="1" dirty="0">
                <a:solidFill>
                  <a:srgbClr val="000000"/>
                </a:solidFill>
                <a:ea typeface="Calibri" charset="0"/>
                <a:cs typeface="Times New Roman" charset="0"/>
              </a:rPr>
            </a:br>
            <a:r>
              <a:rPr lang="de-DE" i="1" dirty="0">
                <a:solidFill>
                  <a:srgbClr val="000000"/>
                </a:solidFill>
                <a:ea typeface="Calibri" charset="0"/>
                <a:cs typeface="Times New Roman" charset="0"/>
              </a:rPr>
              <a:t>Die Verhältnisformel von Natriumchlorid lautet also NaCl.</a:t>
            </a:r>
            <a:endParaRPr lang="de-DE" dirty="0">
              <a:effectLst/>
              <a:ea typeface="Calibri" charset="0"/>
              <a:cs typeface="Times New Roman" charset="0"/>
            </a:endParaRPr>
          </a:p>
        </p:txBody>
      </p:sp>
    </p:spTree>
    <p:extLst>
      <p:ext uri="{BB962C8B-B14F-4D97-AF65-F5344CB8AC3E}">
        <p14:creationId xmlns:p14="http://schemas.microsoft.com/office/powerpoint/2010/main" val="104700167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2: </a:t>
            </a:r>
            <a:endParaRPr lang="de-DE" sz="1800" b="1" dirty="0" smtClean="0">
              <a:latin typeface="+mn-lt"/>
            </a:endParaRPr>
          </a:p>
          <a:p>
            <a:pPr marL="342900" indent="-342900">
              <a:lnSpc>
                <a:spcPct val="100000"/>
              </a:lnSpc>
              <a:spcBef>
                <a:spcPts val="600"/>
              </a:spcBef>
              <a:spcAft>
                <a:spcPts val="600"/>
              </a:spcAft>
              <a:buFont typeface="+mj-lt"/>
              <a:buAutoNum type="alphaLcParenR"/>
            </a:pPr>
            <a:r>
              <a:rPr lang="de-DE" sz="1800" dirty="0">
                <a:latin typeface="+mn-lt"/>
              </a:rPr>
              <a:t>Erklärt, warum der Ionenradius eines </a:t>
            </a:r>
            <a:r>
              <a:rPr lang="de-DE" sz="1800" dirty="0" err="1">
                <a:latin typeface="+mn-lt"/>
              </a:rPr>
              <a:t>Chloridanions</a:t>
            </a:r>
            <a:r>
              <a:rPr lang="de-DE" sz="1800" dirty="0">
                <a:latin typeface="+mn-lt"/>
              </a:rPr>
              <a:t> größer ist als der Atomradius eines Chloratoms.</a:t>
            </a:r>
          </a:p>
          <a:p>
            <a:pPr marL="357188" lvl="1" indent="0">
              <a:lnSpc>
                <a:spcPct val="100000"/>
              </a:lnSpc>
              <a:spcBef>
                <a:spcPts val="600"/>
              </a:spcBef>
              <a:spcAft>
                <a:spcPts val="600"/>
              </a:spcAft>
              <a:buNone/>
            </a:pPr>
            <a:r>
              <a:rPr lang="de-DE" sz="1800" i="1" dirty="0" smtClean="0">
                <a:latin typeface="+mn-lt"/>
              </a:rPr>
              <a:t>Durch </a:t>
            </a:r>
            <a:r>
              <a:rPr lang="de-DE" sz="1800" i="1" dirty="0">
                <a:latin typeface="+mn-lt"/>
              </a:rPr>
              <a:t>die Aufnahme eines Elektrons in die </a:t>
            </a:r>
            <a:r>
              <a:rPr lang="de-DE" sz="1800" i="1" dirty="0" smtClean="0">
                <a:latin typeface="+mn-lt"/>
              </a:rPr>
              <a:t>Valenzschale </a:t>
            </a:r>
            <a:r>
              <a:rPr lang="de-DE" sz="1800" i="1" dirty="0">
                <a:latin typeface="+mn-lt"/>
              </a:rPr>
              <a:t>erhöht sich die Anzahl der Elektronen in dieser Schale. Elektronen sind negativ geladen und gleichnamige Ladungen stoßen sich ab. Die Elektronen stoßen sich also in der Schale ab, so dass sie mehr Platz einnehmen müssen. Die Schale wird damit größer und der Radius des gesamten Anions vergrößert sich.</a:t>
            </a:r>
          </a:p>
          <a:p>
            <a:pPr marL="342900" indent="-342900">
              <a:lnSpc>
                <a:spcPct val="100000"/>
              </a:lnSpc>
              <a:spcBef>
                <a:spcPts val="600"/>
              </a:spcBef>
              <a:spcAft>
                <a:spcPts val="600"/>
              </a:spcAft>
              <a:buFont typeface="+mj-lt"/>
              <a:buAutoNum type="alphaLcParenR" startAt="2"/>
            </a:pPr>
            <a:r>
              <a:rPr lang="de-DE" sz="1800" dirty="0">
                <a:latin typeface="+mn-lt"/>
              </a:rPr>
              <a:t>Erklärt, warum der Ionenradius eines Natriumkations kleiner ist als der Atomradius eines Natriumatoms.</a:t>
            </a:r>
            <a:endParaRPr lang="de-DE" sz="1800" b="1" dirty="0">
              <a:latin typeface="+mn-lt"/>
            </a:endParaRPr>
          </a:p>
          <a:p>
            <a:pPr marL="357188" lvl="0" indent="0">
              <a:lnSpc>
                <a:spcPct val="100000"/>
              </a:lnSpc>
              <a:spcBef>
                <a:spcPts val="600"/>
              </a:spcBef>
              <a:spcAft>
                <a:spcPts val="600"/>
              </a:spcAft>
              <a:buNone/>
            </a:pPr>
            <a:r>
              <a:rPr lang="de-DE" sz="1800" i="1" dirty="0" smtClean="0">
                <a:latin typeface="+mn-lt"/>
              </a:rPr>
              <a:t>Ein </a:t>
            </a:r>
            <a:r>
              <a:rPr lang="de-DE" sz="1800" i="1" dirty="0">
                <a:latin typeface="+mn-lt"/>
              </a:rPr>
              <a:t>Natriumatom besitzt ein Elektron in der äußersten Schale. Durch die Abgabe des Valenzelektrons entsteht ein Natriumion und die äußerste Schale ist nicht mehr vorhanden. </a:t>
            </a:r>
            <a:r>
              <a:rPr lang="de-DE" sz="1800" i="1" dirty="0" smtClean="0">
                <a:latin typeface="+mn-lt"/>
              </a:rPr>
              <a:t>Daher </a:t>
            </a:r>
            <a:r>
              <a:rPr lang="de-DE" sz="1800" i="1" dirty="0">
                <a:latin typeface="+mn-lt"/>
              </a:rPr>
              <a:t>ist der Ionenradius kleiner als der Atomradius.</a:t>
            </a:r>
            <a:endParaRPr lang="de-DE" sz="1800" i="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256</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49393"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8"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Tree>
    <p:extLst>
      <p:ext uri="{BB962C8B-B14F-4D97-AF65-F5344CB8AC3E}">
        <p14:creationId xmlns:p14="http://schemas.microsoft.com/office/powerpoint/2010/main" val="163956273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3: </a:t>
            </a:r>
            <a:r>
              <a:rPr lang="de-DE" sz="1800" dirty="0">
                <a:latin typeface="+mn-lt"/>
              </a:rPr>
              <a:t>Bestimmt die Anteile der Calcium- und Fluorid-Ionen. </a:t>
            </a:r>
            <a:endParaRPr lang="de-DE" sz="1800" b="1" dirty="0">
              <a:latin typeface="+mn-lt"/>
            </a:endParaRPr>
          </a:p>
          <a:p>
            <a:pPr marL="0" lvl="0" indent="0">
              <a:lnSpc>
                <a:spcPct val="100000"/>
              </a:lnSpc>
              <a:spcBef>
                <a:spcPts val="600"/>
              </a:spcBef>
              <a:spcAft>
                <a:spcPts val="600"/>
              </a:spcAft>
              <a:buNone/>
            </a:pPr>
            <a:r>
              <a:rPr lang="de-DE" sz="1800" dirty="0"/>
              <a:t>a) </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257</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4294" y="609821"/>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8"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3514907990"/>
                  </p:ext>
                </p:extLst>
              </p:nvPr>
            </p:nvGraphicFramePr>
            <p:xfrm>
              <a:off x="1797234" y="2088004"/>
              <a:ext cx="6995890" cy="3249539"/>
            </p:xfrm>
            <a:graphic>
              <a:graphicData uri="http://schemas.openxmlformats.org/drawingml/2006/table">
                <a:tbl>
                  <a:tblPr firstRow="1" firstCol="1" bandRow="1">
                    <a:tableStyleId>{5940675A-B579-460E-94D1-54222C63F5DA}</a:tableStyleId>
                  </a:tblPr>
                  <a:tblGrid>
                    <a:gridCol w="1399178">
                      <a:extLst>
                        <a:ext uri="{9D8B030D-6E8A-4147-A177-3AD203B41FA5}">
                          <a16:colId xmlns:a16="http://schemas.microsoft.com/office/drawing/2014/main" val="20000"/>
                        </a:ext>
                      </a:extLst>
                    </a:gridCol>
                    <a:gridCol w="1399178">
                      <a:extLst>
                        <a:ext uri="{9D8B030D-6E8A-4147-A177-3AD203B41FA5}">
                          <a16:colId xmlns:a16="http://schemas.microsoft.com/office/drawing/2014/main" val="20001"/>
                        </a:ext>
                      </a:extLst>
                    </a:gridCol>
                    <a:gridCol w="1399178">
                      <a:extLst>
                        <a:ext uri="{9D8B030D-6E8A-4147-A177-3AD203B41FA5}">
                          <a16:colId xmlns:a16="http://schemas.microsoft.com/office/drawing/2014/main" val="20002"/>
                        </a:ext>
                      </a:extLst>
                    </a:gridCol>
                    <a:gridCol w="1399178">
                      <a:extLst>
                        <a:ext uri="{9D8B030D-6E8A-4147-A177-3AD203B41FA5}">
                          <a16:colId xmlns:a16="http://schemas.microsoft.com/office/drawing/2014/main" val="20003"/>
                        </a:ext>
                      </a:extLst>
                    </a:gridCol>
                    <a:gridCol w="1399178">
                      <a:extLst>
                        <a:ext uri="{9D8B030D-6E8A-4147-A177-3AD203B41FA5}">
                          <a16:colId xmlns:a16="http://schemas.microsoft.com/office/drawing/2014/main" val="20004"/>
                        </a:ext>
                      </a:extLst>
                    </a:gridCol>
                  </a:tblGrid>
                  <a:tr h="364921">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Ca</a:t>
                          </a:r>
                          <a:r>
                            <a:rPr lang="de-DE" sz="1800" b="1" baseline="30000" dirty="0">
                              <a:effectLst/>
                            </a:rPr>
                            <a:t>2+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a:effectLst/>
                            </a:rPr>
                            <a:t>F</a:t>
                          </a:r>
                          <a:r>
                            <a:rPr lang="de-DE" sz="1800" b="1" baseline="30000">
                              <a:effectLst/>
                            </a:rPr>
                            <a:t>─ </a:t>
                          </a:r>
                          <a:r>
                            <a:rPr lang="de-DE" sz="1800" b="1">
                              <a:effectLst/>
                            </a:rPr>
                            <a:t>- Ionen</a:t>
                          </a:r>
                          <a:endParaRPr lang="de-DE" sz="180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64921">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525336">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CE181E"/>
                              </a:solidFill>
                              <a:effectLst/>
                            </a:rPr>
                            <a:t>0</a:t>
                          </a:r>
                          <a:r>
                            <a:rPr lang="de-DE" sz="1800" dirty="0">
                              <a:effectLst/>
                            </a:rPr>
                            <a:t>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4</m:t>
                                  </m:r>
                                </m:den>
                              </m:f>
                            </m:oMath>
                          </a14:m>
                          <a:r>
                            <a:rPr lang="de-DE" sz="1800" dirty="0">
                              <a:effectLst/>
                            </a:rPr>
                            <a:t> = </a:t>
                          </a:r>
                          <a:r>
                            <a:rPr lang="de-DE" sz="1800" dirty="0">
                              <a:solidFill>
                                <a:srgbClr val="CE181E"/>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solidFill>
                                <a:srgbClr val="000000"/>
                              </a:solidFill>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0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4</m:t>
                                  </m:r>
                                </m:den>
                              </m:f>
                            </m:oMath>
                          </a14:m>
                          <a:r>
                            <a:rPr lang="de-DE" sz="1800">
                              <a:solidFill>
                                <a:srgbClr val="000000"/>
                              </a:solidFill>
                              <a:effectLst/>
                            </a:rPr>
                            <a:t> = 0</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527110">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8</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CE181E"/>
                              </a:solidFill>
                              <a:effectLst/>
                            </a:rPr>
                            <a:t>8</a:t>
                          </a:r>
                          <a:r>
                            <a:rPr lang="de-DE" sz="1800" dirty="0">
                              <a:effectLst/>
                            </a:rPr>
                            <a:t>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8</m:t>
                                  </m:r>
                                </m:den>
                              </m:f>
                            </m:oMath>
                          </a14:m>
                          <a:r>
                            <a:rPr lang="de-DE" sz="1800" dirty="0">
                              <a:effectLst/>
                            </a:rPr>
                            <a:t> = </a:t>
                          </a:r>
                          <a:r>
                            <a:rPr lang="de-DE" sz="1800" dirty="0">
                              <a:solidFill>
                                <a:srgbClr val="CE181E"/>
                              </a:solidFill>
                              <a:effectLst/>
                            </a:rPr>
                            <a:t>1</a:t>
                          </a:r>
                          <a:r>
                            <a:rPr lang="de-DE" sz="1800" u="sng" dirty="0">
                              <a:solidFill>
                                <a:srgbClr val="FFFFFF"/>
                              </a:solidFill>
                              <a:effectLst/>
                            </a:rPr>
                            <a:t>v</a:t>
                          </a:r>
                          <a:endParaRPr lang="de-DE" sz="1800" dirty="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000000"/>
                              </a:solidFill>
                              <a:effectLst/>
                            </a:rPr>
                            <a:t>8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8</m:t>
                                  </m:r>
                                </m:den>
                              </m:f>
                            </m:oMath>
                          </a14:m>
                          <a:r>
                            <a:rPr lang="de-DE" sz="1800">
                              <a:solidFill>
                                <a:srgbClr val="000000"/>
                              </a:solidFill>
                              <a:effectLst/>
                            </a:rPr>
                            <a:t> = 0</a:t>
                          </a:r>
                          <a:endParaRPr lang="de-DE" sz="18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525336">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6</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6</a:t>
                          </a:r>
                          <a:r>
                            <a:rPr lang="de-DE" sz="1800">
                              <a:effectLst/>
                            </a:rPr>
                            <a:t>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2</m:t>
                                  </m:r>
                                </m:den>
                              </m:f>
                            </m:oMath>
                          </a14:m>
                          <a:r>
                            <a:rPr lang="de-DE" sz="1800">
                              <a:effectLst/>
                            </a:rPr>
                            <a:t> = </a:t>
                          </a:r>
                          <a:r>
                            <a:rPr lang="de-DE" sz="1800">
                              <a:solidFill>
                                <a:srgbClr val="CE181E"/>
                              </a:solidFill>
                              <a:effectLst/>
                            </a:rPr>
                            <a:t>3</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6 ∙ </a:t>
                          </a:r>
                          <a14:m>
                            <m:oMath xmlns:m="http://schemas.openxmlformats.org/officeDocument/2006/math">
                              <m:f>
                                <m:fPr>
                                  <m:ctrlPr>
                                    <a:rPr lang="de-DE" sz="1800" i="1">
                                      <a:effectLst/>
                                      <a:latin typeface="Cambria Math" panose="02040503050406030204" pitchFamily="18" charset="0"/>
                                    </a:rPr>
                                  </m:ctrlPr>
                                </m:fPr>
                                <m:num>
                                  <m:r>
                                    <a:rPr lang="de-DE" sz="1800">
                                      <a:effectLst/>
                                      <a:latin typeface="Cambria Math" panose="02040503050406030204" pitchFamily="18" charset="0"/>
                                    </a:rPr>
                                    <m:t>1</m:t>
                                  </m:r>
                                </m:num>
                                <m:den>
                                  <m:r>
                                    <a:rPr lang="de-DE" sz="1800">
                                      <a:effectLst/>
                                      <a:latin typeface="Cambria Math" panose="02040503050406030204" pitchFamily="18" charset="0"/>
                                    </a:rPr>
                                    <m:t>2</m:t>
                                  </m:r>
                                </m:den>
                              </m:f>
                            </m:oMath>
                          </a14:m>
                          <a:r>
                            <a:rPr lang="de-DE" sz="1800" dirty="0">
                              <a:solidFill>
                                <a:srgbClr val="000000"/>
                              </a:solidFill>
                              <a:effectLst/>
                            </a:rPr>
                            <a:t> = 0</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r h="506104">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r>
                            <a:rPr lang="de-DE" sz="1800">
                              <a:effectLst/>
                            </a:rPr>
                            <a:t> ∙ 1 = </a:t>
                          </a:r>
                          <a:r>
                            <a:rPr lang="de-DE" sz="1800">
                              <a:solidFill>
                                <a:srgbClr val="CE181E"/>
                              </a:solidFill>
                              <a:effectLst/>
                            </a:rPr>
                            <a:t>0</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solidFill>
                                <a:srgbClr val="000000"/>
                              </a:solidFill>
                              <a:effectLst/>
                            </a:rPr>
                            <a:t>8</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8 ∙ 1 = 8</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435811">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CE181E"/>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8</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514907990"/>
                  </p:ext>
                </p:extLst>
              </p:nvPr>
            </p:nvGraphicFramePr>
            <p:xfrm>
              <a:off x="1797234" y="2088004"/>
              <a:ext cx="6995890" cy="3249539"/>
            </p:xfrm>
            <a:graphic>
              <a:graphicData uri="http://schemas.openxmlformats.org/drawingml/2006/table">
                <a:tbl>
                  <a:tblPr firstRow="1" firstCol="1" bandRow="1">
                    <a:tableStyleId>{5940675A-B579-460E-94D1-54222C63F5DA}</a:tableStyleId>
                  </a:tblPr>
                  <a:tblGrid>
                    <a:gridCol w="1399178">
                      <a:extLst>
                        <a:ext uri="{9D8B030D-6E8A-4147-A177-3AD203B41FA5}">
                          <a16:colId xmlns:a16="http://schemas.microsoft.com/office/drawing/2014/main" val="20000"/>
                        </a:ext>
                      </a:extLst>
                    </a:gridCol>
                    <a:gridCol w="1399178">
                      <a:extLst>
                        <a:ext uri="{9D8B030D-6E8A-4147-A177-3AD203B41FA5}">
                          <a16:colId xmlns:a16="http://schemas.microsoft.com/office/drawing/2014/main" val="20001"/>
                        </a:ext>
                      </a:extLst>
                    </a:gridCol>
                    <a:gridCol w="1399178">
                      <a:extLst>
                        <a:ext uri="{9D8B030D-6E8A-4147-A177-3AD203B41FA5}">
                          <a16:colId xmlns:a16="http://schemas.microsoft.com/office/drawing/2014/main" val="20002"/>
                        </a:ext>
                      </a:extLst>
                    </a:gridCol>
                    <a:gridCol w="1399178">
                      <a:extLst>
                        <a:ext uri="{9D8B030D-6E8A-4147-A177-3AD203B41FA5}">
                          <a16:colId xmlns:a16="http://schemas.microsoft.com/office/drawing/2014/main" val="20003"/>
                        </a:ext>
                      </a:extLst>
                    </a:gridCol>
                    <a:gridCol w="1399178">
                      <a:extLst>
                        <a:ext uri="{9D8B030D-6E8A-4147-A177-3AD203B41FA5}">
                          <a16:colId xmlns:a16="http://schemas.microsoft.com/office/drawing/2014/main" val="20004"/>
                        </a:ext>
                      </a:extLst>
                    </a:gridCol>
                  </a:tblGrid>
                  <a:tr h="364921">
                    <a:tc rowSpan="2">
                      <a:txBody>
                        <a:bodyPr/>
                        <a:lstStyle/>
                        <a:p>
                          <a:pPr algn="ctr">
                            <a:spcAft>
                              <a:spcPts val="0"/>
                            </a:spcAft>
                          </a:pPr>
                          <a:r>
                            <a:rPr lang="de-DE" sz="1800" b="1" dirty="0">
                              <a:effectLst/>
                            </a:rPr>
                            <a:t>Lage</a:t>
                          </a:r>
                          <a:endParaRPr lang="de-DE" sz="1800" dirty="0">
                            <a:effectLst/>
                            <a:latin typeface="+mn-lt"/>
                            <a:ea typeface="Calibri" charset="0"/>
                            <a:cs typeface="Times New Roman" charset="0"/>
                          </a:endParaRPr>
                        </a:p>
                      </a:txBody>
                      <a:tcPr marL="68580" marR="68580" marT="0" marB="0" anchor="ctr">
                        <a:solidFill>
                          <a:srgbClr val="FF9933"/>
                        </a:solidFill>
                      </a:tcPr>
                    </a:tc>
                    <a:tc gridSpan="2">
                      <a:txBody>
                        <a:bodyPr/>
                        <a:lstStyle/>
                        <a:p>
                          <a:pPr algn="ctr">
                            <a:spcAft>
                              <a:spcPts val="0"/>
                            </a:spcAft>
                          </a:pPr>
                          <a:r>
                            <a:rPr lang="de-DE" sz="1800" b="1" dirty="0">
                              <a:effectLst/>
                            </a:rPr>
                            <a:t>Ca</a:t>
                          </a:r>
                          <a:r>
                            <a:rPr lang="de-DE" sz="1800" b="1" baseline="30000" dirty="0">
                              <a:effectLst/>
                            </a:rPr>
                            <a:t>2+ </a:t>
                          </a:r>
                          <a:r>
                            <a:rPr lang="de-DE" sz="1800" b="1" dirty="0">
                              <a:effectLst/>
                            </a:rPr>
                            <a:t>- Ionen</a:t>
                          </a:r>
                          <a:endParaRPr lang="de-DE" sz="1800" dirty="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tc gridSpan="2">
                      <a:txBody>
                        <a:bodyPr/>
                        <a:lstStyle/>
                        <a:p>
                          <a:pPr algn="ctr">
                            <a:spcAft>
                              <a:spcPts val="0"/>
                            </a:spcAft>
                          </a:pPr>
                          <a:r>
                            <a:rPr lang="de-DE" sz="1800" b="1">
                              <a:effectLst/>
                            </a:rPr>
                            <a:t>F</a:t>
                          </a:r>
                          <a:r>
                            <a:rPr lang="de-DE" sz="1800" b="1" baseline="30000">
                              <a:effectLst/>
                            </a:rPr>
                            <a:t>─ </a:t>
                          </a:r>
                          <a:r>
                            <a:rPr lang="de-DE" sz="1800" b="1">
                              <a:effectLst/>
                            </a:rPr>
                            <a:t>- Ionen</a:t>
                          </a:r>
                          <a:endParaRPr lang="de-DE" sz="1800">
                            <a:effectLst/>
                            <a:latin typeface="+mn-lt"/>
                            <a:ea typeface="Calibri" charset="0"/>
                            <a:cs typeface="Times New Roman" charset="0"/>
                          </a:endParaRPr>
                        </a:p>
                      </a:txBody>
                      <a:tcPr marL="68580" marR="68580" marT="0" marB="0" anchor="ctr">
                        <a:solidFill>
                          <a:srgbClr val="FF9933"/>
                        </a:solidFill>
                      </a:tcPr>
                    </a:tc>
                    <a:tc hMerge="1">
                      <a:txBody>
                        <a:bodyPr/>
                        <a:lstStyle/>
                        <a:p>
                          <a:endParaRPr lang="de-DE"/>
                        </a:p>
                      </a:txBody>
                      <a:tcPr/>
                    </a:tc>
                    <a:extLst>
                      <a:ext uri="{0D108BD9-81ED-4DB2-BD59-A6C34878D82A}">
                        <a16:rowId xmlns:a16="http://schemas.microsoft.com/office/drawing/2014/main" val="10000"/>
                      </a:ext>
                    </a:extLst>
                  </a:tr>
                  <a:tr h="364921">
                    <a:tc vMerge="1">
                      <a:txBody>
                        <a:bodyPr/>
                        <a:lstStyle/>
                        <a:p>
                          <a:endParaRPr lang="de-DE"/>
                        </a:p>
                      </a:txBody>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Anzahl</a:t>
                          </a:r>
                          <a:endParaRPr lang="de-DE" sz="18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pPr>
                          <a:r>
                            <a:rPr lang="de-DE" sz="1800" b="1" dirty="0">
                              <a:effectLst/>
                            </a:rPr>
                            <a:t>Anteil</a:t>
                          </a:r>
                          <a:endParaRPr lang="de-DE" sz="18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1"/>
                      </a:ext>
                    </a:extLst>
                  </a:tr>
                  <a:tr h="525336">
                    <a:tc>
                      <a:txBody>
                        <a:bodyPr/>
                        <a:lstStyle/>
                        <a:p>
                          <a:pPr algn="ctr">
                            <a:spcAft>
                              <a:spcPts val="0"/>
                            </a:spcAft>
                          </a:pPr>
                          <a:r>
                            <a:rPr lang="de-DE" sz="1800">
                              <a:effectLst/>
                            </a:rPr>
                            <a:t>Kante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1310" t="-145349" r="-201747" b="-393023"/>
                          </a:stretch>
                        </a:blipFill>
                      </a:tcPr>
                    </a:tc>
                    <a:tc>
                      <a:txBody>
                        <a:bodyPr/>
                        <a:lstStyle/>
                        <a:p>
                          <a:pPr algn="ctr">
                            <a:lnSpc>
                              <a:spcPct val="150000"/>
                            </a:lnSpc>
                            <a:spcAft>
                              <a:spcPts val="0"/>
                            </a:spcAft>
                          </a:pPr>
                          <a:r>
                            <a:rPr lang="de-DE" sz="1800">
                              <a:solidFill>
                                <a:srgbClr val="000000"/>
                              </a:solidFill>
                              <a:effectLst/>
                            </a:rPr>
                            <a:t>0</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000" t="-145349" r="-870" b="-393023"/>
                          </a:stretch>
                        </a:blipFill>
                      </a:tcPr>
                    </a:tc>
                    <a:extLst>
                      <a:ext uri="{0D108BD9-81ED-4DB2-BD59-A6C34878D82A}">
                        <a16:rowId xmlns:a16="http://schemas.microsoft.com/office/drawing/2014/main" val="10002"/>
                      </a:ext>
                    </a:extLst>
                  </a:tr>
                  <a:tr h="527110">
                    <a:tc>
                      <a:txBody>
                        <a:bodyPr/>
                        <a:lstStyle/>
                        <a:p>
                          <a:pPr algn="ctr">
                            <a:spcAft>
                              <a:spcPts val="0"/>
                            </a:spcAft>
                          </a:pPr>
                          <a:r>
                            <a:rPr lang="de-DE" sz="1800">
                              <a:effectLst/>
                            </a:rPr>
                            <a:t>Ecke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8</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1310" t="-242529" r="-201747" b="-288506"/>
                          </a:stretch>
                        </a:blipFill>
                      </a:tcP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000" t="-242529" r="-870" b="-288506"/>
                          </a:stretch>
                        </a:blipFill>
                      </a:tcPr>
                    </a:tc>
                    <a:extLst>
                      <a:ext uri="{0D108BD9-81ED-4DB2-BD59-A6C34878D82A}">
                        <a16:rowId xmlns:a16="http://schemas.microsoft.com/office/drawing/2014/main" val="10003"/>
                      </a:ext>
                    </a:extLst>
                  </a:tr>
                  <a:tr h="525336">
                    <a:tc>
                      <a:txBody>
                        <a:bodyPr/>
                        <a:lstStyle/>
                        <a:p>
                          <a:pPr algn="ctr">
                            <a:spcAft>
                              <a:spcPts val="0"/>
                            </a:spcAft>
                          </a:pPr>
                          <a:r>
                            <a:rPr lang="de-DE" sz="1800">
                              <a:effectLst/>
                            </a:rPr>
                            <a:t>Fläche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6</a:t>
                          </a:r>
                          <a:endParaRPr lang="de-DE" sz="180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201310" t="-346512" r="-201747" b="-191860"/>
                          </a:stretch>
                        </a:blipFill>
                      </a:tcPr>
                    </a:tc>
                    <a:tc>
                      <a:txBody>
                        <a:bodyPr/>
                        <a:lstStyle/>
                        <a:p>
                          <a:pPr algn="ctr">
                            <a:lnSpc>
                              <a:spcPct val="150000"/>
                            </a:lnSpc>
                            <a:spcAft>
                              <a:spcPts val="0"/>
                            </a:spcAft>
                          </a:pPr>
                          <a:r>
                            <a:rPr lang="de-DE" sz="1800" dirty="0">
                              <a:solidFill>
                                <a:srgbClr val="000000"/>
                              </a:solidFill>
                              <a:effectLst/>
                            </a:rPr>
                            <a:t>0</a:t>
                          </a:r>
                          <a:endParaRPr lang="de-DE" sz="1800" dirty="0">
                            <a:effectLst/>
                            <a:latin typeface="+mn-lt"/>
                            <a:ea typeface="Calibri" charset="0"/>
                            <a:cs typeface="Times New Roman" charset="0"/>
                          </a:endParaRPr>
                        </a:p>
                      </a:txBody>
                      <a:tcPr marL="68580" marR="68580" marT="0" marB="0" anchor="ctr"/>
                    </a:tc>
                    <a:tc>
                      <a:txBody>
                        <a:bodyPr/>
                        <a:lstStyle/>
                        <a:p>
                          <a:endParaRPr lang="de-DE"/>
                        </a:p>
                      </a:txBody>
                      <a:tcPr marL="68580" marR="68580" marT="0" marB="0" anchor="ctr">
                        <a:blipFill>
                          <a:blip r:embed="rId6"/>
                          <a:stretch>
                            <a:fillRect l="-400000" t="-346512" r="-870" b="-191860"/>
                          </a:stretch>
                        </a:blipFill>
                      </a:tcPr>
                    </a:tc>
                    <a:extLst>
                      <a:ext uri="{0D108BD9-81ED-4DB2-BD59-A6C34878D82A}">
                        <a16:rowId xmlns:a16="http://schemas.microsoft.com/office/drawing/2014/main" val="10004"/>
                      </a:ext>
                    </a:extLst>
                  </a:tr>
                  <a:tr h="506104">
                    <a:tc>
                      <a:txBody>
                        <a:bodyPr/>
                        <a:lstStyle/>
                        <a:p>
                          <a:pPr algn="ctr">
                            <a:spcAft>
                              <a:spcPts val="0"/>
                            </a:spcAft>
                          </a:pPr>
                          <a:r>
                            <a:rPr lang="de-DE" sz="1800">
                              <a:effectLst/>
                            </a:rPr>
                            <a:t>Innen</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a:solidFill>
                                <a:srgbClr val="CE181E"/>
                              </a:solidFill>
                              <a:effectLst/>
                            </a:rPr>
                            <a:t>0</a:t>
                          </a:r>
                          <a:r>
                            <a:rPr lang="de-DE" sz="1800">
                              <a:effectLst/>
                            </a:rPr>
                            <a:t> ∙ 1 = </a:t>
                          </a:r>
                          <a:r>
                            <a:rPr lang="de-DE" sz="1800">
                              <a:solidFill>
                                <a:srgbClr val="CE181E"/>
                              </a:solidFill>
                              <a:effectLst/>
                            </a:rPr>
                            <a:t>0</a:t>
                          </a:r>
                          <a:r>
                            <a:rPr lang="de-DE" sz="1800" u="sng">
                              <a:solidFill>
                                <a:srgbClr val="FFFFFF"/>
                              </a:solidFill>
                              <a:effectLst/>
                            </a:rPr>
                            <a:t>v</a:t>
                          </a:r>
                          <a:endParaRPr lang="de-DE" sz="1800">
                            <a:effectLst/>
                            <a:latin typeface="+mn-lt"/>
                            <a:ea typeface="Calibri" charset="0"/>
                            <a:cs typeface="Times New Roman" charset="0"/>
                          </a:endParaRPr>
                        </a:p>
                      </a:txBody>
                      <a:tcPr marL="68580" marR="68580" marT="0" marB="0" anchor="ctr"/>
                    </a:tc>
                    <a:tc>
                      <a:txBody>
                        <a:bodyPr/>
                        <a:lstStyle/>
                        <a:p>
                          <a:pPr algn="ctr">
                            <a:lnSpc>
                              <a:spcPct val="150000"/>
                            </a:lnSpc>
                            <a:spcAft>
                              <a:spcPts val="0"/>
                            </a:spcAft>
                          </a:pPr>
                          <a:r>
                            <a:rPr lang="de-DE" sz="1800">
                              <a:solidFill>
                                <a:srgbClr val="000000"/>
                              </a:solidFill>
                              <a:effectLst/>
                            </a:rPr>
                            <a:t>8</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dirty="0">
                              <a:solidFill>
                                <a:srgbClr val="000000"/>
                              </a:solidFill>
                              <a:effectLst/>
                            </a:rPr>
                            <a:t>8 ∙ 1 = 8</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5"/>
                      </a:ext>
                    </a:extLst>
                  </a:tr>
                  <a:tr h="435811">
                    <a:tc>
                      <a:txBody>
                        <a:bodyPr/>
                        <a:lstStyle/>
                        <a:p>
                          <a:pPr algn="ctr">
                            <a:spcAft>
                              <a:spcPts val="0"/>
                            </a:spcAft>
                          </a:pPr>
                          <a:r>
                            <a:rPr lang="de-DE" sz="1800" b="1">
                              <a:effectLst/>
                            </a:rPr>
                            <a:t>Summe</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CE181E"/>
                              </a:solidFill>
                              <a:effectLst/>
                            </a:rPr>
                            <a:t>4</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a:solidFill>
                                <a:srgbClr val="000000"/>
                              </a:solidFill>
                              <a:effectLst/>
                            </a:rPr>
                            <a:t>-</a:t>
                          </a:r>
                          <a:endParaRPr lang="de-DE" sz="1800">
                            <a:effectLst/>
                            <a:latin typeface="+mn-lt"/>
                            <a:ea typeface="Calibri" charset="0"/>
                            <a:cs typeface="Times New Roman" charset="0"/>
                          </a:endParaRPr>
                        </a:p>
                      </a:txBody>
                      <a:tcPr marL="68580" marR="68580" marT="0" marB="0" anchor="ctr"/>
                    </a:tc>
                    <a:tc>
                      <a:txBody>
                        <a:bodyPr/>
                        <a:lstStyle/>
                        <a:p>
                          <a:pPr algn="ctr">
                            <a:spcAft>
                              <a:spcPts val="0"/>
                            </a:spcAft>
                          </a:pPr>
                          <a:r>
                            <a:rPr lang="de-DE" sz="1800" b="1" dirty="0">
                              <a:solidFill>
                                <a:srgbClr val="000000"/>
                              </a:solidFill>
                              <a:effectLst/>
                            </a:rPr>
                            <a:t>8</a:t>
                          </a:r>
                          <a:endParaRPr lang="de-DE" sz="18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38516968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07392"/>
            <a:ext cx="10515600" cy="4704650"/>
          </a:xfrm>
        </p:spPr>
        <p:txBody>
          <a:bodyPr>
            <a:noAutofit/>
          </a:bodyPr>
          <a:lstStyle/>
          <a:p>
            <a:pPr marL="0" indent="0">
              <a:lnSpc>
                <a:spcPct val="100000"/>
              </a:lnSpc>
              <a:spcBef>
                <a:spcPts val="600"/>
              </a:spcBef>
              <a:spcAft>
                <a:spcPts val="600"/>
              </a:spcAft>
              <a:buNone/>
            </a:pPr>
            <a:r>
              <a:rPr lang="de-DE" sz="1800" b="1" dirty="0">
                <a:latin typeface="+mn-lt"/>
              </a:rPr>
              <a:t>Lösung zu Aufgabe 3: </a:t>
            </a:r>
            <a:r>
              <a:rPr lang="de-DE" sz="1800" dirty="0">
                <a:latin typeface="+mn-lt"/>
              </a:rPr>
              <a:t>Erläutere die Verhältnisformel.</a:t>
            </a:r>
          </a:p>
          <a:p>
            <a:pPr marL="0" lvl="0" indent="0">
              <a:lnSpc>
                <a:spcPct val="100000"/>
              </a:lnSpc>
              <a:spcBef>
                <a:spcPts val="600"/>
              </a:spcBef>
              <a:spcAft>
                <a:spcPts val="600"/>
              </a:spcAft>
              <a:buNone/>
            </a:pPr>
            <a:r>
              <a:rPr lang="de-DE" sz="1800" dirty="0">
                <a:latin typeface="+mn-lt"/>
              </a:rPr>
              <a:t>b) </a:t>
            </a:r>
            <a:r>
              <a:rPr lang="de-DE" sz="1800" i="1" dirty="0">
                <a:latin typeface="+mn-lt"/>
              </a:rPr>
              <a:t>Anzahlverhältnis der Ionen in der Elementarzelle: 4:8 </a:t>
            </a:r>
            <a:endParaRPr lang="de-DE" sz="1800" i="1" dirty="0" smtClean="0">
              <a:latin typeface="+mn-lt"/>
            </a:endParaRPr>
          </a:p>
          <a:p>
            <a:pPr marL="0" lvl="0" indent="0">
              <a:lnSpc>
                <a:spcPct val="100000"/>
              </a:lnSpc>
              <a:spcBef>
                <a:spcPts val="600"/>
              </a:spcBef>
              <a:spcAft>
                <a:spcPts val="600"/>
              </a:spcAft>
              <a:buNone/>
            </a:pPr>
            <a:r>
              <a:rPr lang="de-DE" sz="1800" i="1" dirty="0">
                <a:latin typeface="+mn-lt"/>
              </a:rPr>
              <a:t> </a:t>
            </a:r>
            <a:r>
              <a:rPr lang="de-DE" sz="1800" i="1" dirty="0" smtClean="0">
                <a:latin typeface="+mn-lt"/>
              </a:rPr>
              <a:t>   Daraus </a:t>
            </a:r>
            <a:r>
              <a:rPr lang="de-DE" sz="1800" i="1" dirty="0">
                <a:latin typeface="+mn-lt"/>
              </a:rPr>
              <a:t>ergibt sich als Teilchenzahlverhältnis 1:2. </a:t>
            </a:r>
            <a:br>
              <a:rPr lang="de-DE" sz="1800" i="1" dirty="0">
                <a:latin typeface="+mn-lt"/>
              </a:rPr>
            </a:br>
            <a:r>
              <a:rPr lang="de-DE" sz="1800" i="1" dirty="0">
                <a:latin typeface="+mn-lt"/>
              </a:rPr>
              <a:t>    Die Verhältnisformel von Calciumfluorid lautet also CaF</a:t>
            </a:r>
            <a:r>
              <a:rPr lang="de-DE" sz="1800" i="1" baseline="-25000" dirty="0">
                <a:latin typeface="+mn-lt"/>
              </a:rPr>
              <a:t>2</a:t>
            </a:r>
            <a:r>
              <a:rPr lang="de-DE" sz="1800" dirty="0">
                <a:latin typeface="+mn-lt"/>
              </a:rPr>
              <a:t> .</a:t>
            </a: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endParaRPr lang="de-DE" sz="1800" b="1" dirty="0">
              <a:latin typeface="+mn-lt"/>
            </a:endParaRPr>
          </a:p>
          <a:p>
            <a:pPr marL="0" indent="0">
              <a:lnSpc>
                <a:spcPct val="100000"/>
              </a:lnSpc>
              <a:spcBef>
                <a:spcPts val="600"/>
              </a:spcBef>
              <a:spcAft>
                <a:spcPts val="600"/>
              </a:spcAft>
              <a:buNone/>
            </a:pPr>
            <a:r>
              <a:rPr lang="de-DE" sz="1800" dirty="0">
                <a:latin typeface="+mn-lt"/>
              </a:rPr>
              <a:t>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258</a:t>
            </a:fld>
            <a:endParaRPr lang="de-DE" dirty="0"/>
          </a:p>
        </p:txBody>
      </p:sp>
      <p:sp>
        <p:nvSpPr>
          <p:cNvPr id="8" name="Rectangle 2"/>
          <p:cNvSpPr>
            <a:spLocks noChangeArrowheads="1"/>
          </p:cNvSpPr>
          <p:nvPr/>
        </p:nvSpPr>
        <p:spPr bwMode="auto">
          <a:xfrm>
            <a:off x="494851" y="13864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26">
            <a:extLst>
              <a:ext uri="{FF2B5EF4-FFF2-40B4-BE49-F238E27FC236}">
                <a16:creationId xmlns:a16="http://schemas.microsoft.com/office/drawing/2014/main" id="{C54D43AD-CFD3-4274-9DC8-8F64BDC368D6}"/>
              </a:ext>
            </a:extLst>
          </p:cNvPr>
          <p:cNvSpPr txBox="1"/>
          <p:nvPr/>
        </p:nvSpPr>
        <p:spPr>
          <a:xfrm>
            <a:off x="1015999" y="609822"/>
            <a:ext cx="3444789"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3 </a:t>
            </a:r>
            <a:r>
              <a:rPr lang="de-DE" sz="2400" b="1" dirty="0" smtClean="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smtClean="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Textfeld 232">
            <a:extLst>
              <a:ext uri="{FF2B5EF4-FFF2-40B4-BE49-F238E27FC236}">
                <a16:creationId xmlns:a16="http://schemas.microsoft.com/office/drawing/2014/main" id="{FF62F51F-09B8-45BA-90F3-A2CEF7D844C9}"/>
              </a:ext>
            </a:extLst>
          </p:cNvPr>
          <p:cNvSpPr txBox="1"/>
          <p:nvPr/>
        </p:nvSpPr>
        <p:spPr>
          <a:xfrm>
            <a:off x="4284294" y="620323"/>
            <a:ext cx="578864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rPr>
              <a:t>Nomenklatur und Verhältnisformeln</a:t>
            </a:r>
            <a:r>
              <a:rPr lang="de-DE" sz="2800" dirty="0">
                <a:solidFill>
                  <a:schemeClr val="accent2"/>
                </a:solidFill>
              </a:rPr>
              <a:t> </a:t>
            </a:r>
            <a:r>
              <a:rPr lang="de-DE" sz="2800" dirty="0">
                <a:solidFill>
                  <a:schemeClr val="accent2"/>
                </a:solidFill>
                <a:effectLst/>
                <a:ea typeface="Calibri" panose="020F0502020204030204" pitchFamily="34" charset="0"/>
                <a:cs typeface="Times New Roman" panose="02020603050405020304" pitchFamily="18" charset="0"/>
              </a:rPr>
              <a:t> </a:t>
            </a:r>
          </a:p>
        </p:txBody>
      </p: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95749" y="630826"/>
            <a:ext cx="1005009" cy="599763"/>
          </a:xfrm>
          <a:prstGeom prst="rect">
            <a:avLst/>
          </a:prstGeom>
        </p:spPr>
      </p:pic>
      <p:pic>
        <p:nvPicPr>
          <p:cNvPr id="18" name="Grafik 9">
            <a:hlinkClick r:id="rId4" action="ppaction://hlinksldjump"/>
            <a:extLst>
              <a:ext uri="{FF2B5EF4-FFF2-40B4-BE49-F238E27FC236}">
                <a16:creationId xmlns:a16="http://schemas.microsoft.com/office/drawing/2014/main" id="{A6D71ABF-8222-413B-8311-3207A38ACD39}"/>
              </a:ext>
            </a:extLst>
          </p:cNvPr>
          <p:cNvPicPr>
            <a:picLocks noChangeAspect="1"/>
          </p:cNvPicPr>
          <p:nvPr/>
        </p:nvPicPr>
        <p:blipFill>
          <a:blip r:embed="rId5"/>
          <a:stretch>
            <a:fillRect/>
          </a:stretch>
        </p:blipFill>
        <p:spPr>
          <a:xfrm>
            <a:off x="11261350" y="5434481"/>
            <a:ext cx="493819" cy="554784"/>
          </a:xfrm>
          <a:prstGeom prst="rect">
            <a:avLst/>
          </a:prstGeom>
        </p:spPr>
      </p:pic>
    </p:spTree>
    <p:extLst>
      <p:ext uri="{BB962C8B-B14F-4D97-AF65-F5344CB8AC3E}">
        <p14:creationId xmlns:p14="http://schemas.microsoft.com/office/powerpoint/2010/main" val="165731734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9883" y="3265610"/>
            <a:ext cx="620767" cy="620767"/>
          </a:xfrm>
          <a:prstGeom prst="rect">
            <a:avLst/>
          </a:prstGeom>
        </p:spPr>
      </p:pic>
      <p:grpSp>
        <p:nvGrpSpPr>
          <p:cNvPr id="6" name="Gruppieren 5"/>
          <p:cNvGrpSpPr>
            <a:grpSpLocks noChangeAspect="1"/>
          </p:cNvGrpSpPr>
          <p:nvPr/>
        </p:nvGrpSpPr>
        <p:grpSpPr>
          <a:xfrm>
            <a:off x="974500" y="1240975"/>
            <a:ext cx="761171" cy="677993"/>
            <a:chOff x="4148204" y="794679"/>
            <a:chExt cx="1886230" cy="1525623"/>
          </a:xfrm>
        </p:grpSpPr>
        <p:pic>
          <p:nvPicPr>
            <p:cNvPr id="7" name="Grafik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8" name="Ellipse 7"/>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9" name="Grafik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0" name="Grafik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pic>
        <p:nvPicPr>
          <p:cNvPr id="12" name="Grafik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7890" y="4284341"/>
            <a:ext cx="744025" cy="573606"/>
          </a:xfrm>
          <a:prstGeom prst="rect">
            <a:avLst/>
          </a:prstGeom>
        </p:spPr>
      </p:pic>
      <p:pic>
        <p:nvPicPr>
          <p:cNvPr id="13" name="Grafik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6415" y="5330222"/>
            <a:ext cx="961178" cy="573606"/>
          </a:xfrm>
          <a:prstGeom prst="rect">
            <a:avLst/>
          </a:prstGeom>
        </p:spPr>
      </p:pic>
      <p:pic>
        <p:nvPicPr>
          <p:cNvPr id="14" name="Grafik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0974" y="2002192"/>
            <a:ext cx="662083" cy="848637"/>
          </a:xfrm>
          <a:prstGeom prst="rect">
            <a:avLst/>
          </a:prstGeom>
        </p:spPr>
      </p:pic>
      <p:sp>
        <p:nvSpPr>
          <p:cNvPr id="16" name="Textfeld 15"/>
          <p:cNvSpPr txBox="1"/>
          <p:nvPr/>
        </p:nvSpPr>
        <p:spPr>
          <a:xfrm>
            <a:off x="2059520" y="1379596"/>
            <a:ext cx="3066520" cy="369332"/>
          </a:xfrm>
          <a:prstGeom prst="rect">
            <a:avLst/>
          </a:prstGeom>
          <a:noFill/>
        </p:spPr>
        <p:txBody>
          <a:bodyPr wrap="square" rtlCol="0">
            <a:spAutoFit/>
          </a:bodyPr>
          <a:lstStyle/>
          <a:p>
            <a:r>
              <a:rPr lang="de-DE" dirty="0"/>
              <a:t>Lehrer-Schüler Gespräch</a:t>
            </a:r>
          </a:p>
        </p:txBody>
      </p:sp>
      <p:sp>
        <p:nvSpPr>
          <p:cNvPr id="18" name="Textfeld 17"/>
          <p:cNvSpPr txBox="1"/>
          <p:nvPr/>
        </p:nvSpPr>
        <p:spPr>
          <a:xfrm>
            <a:off x="2059520" y="2312010"/>
            <a:ext cx="3066520" cy="369332"/>
          </a:xfrm>
          <a:prstGeom prst="rect">
            <a:avLst/>
          </a:prstGeom>
          <a:noFill/>
        </p:spPr>
        <p:txBody>
          <a:bodyPr wrap="square" rtlCol="0">
            <a:spAutoFit/>
          </a:bodyPr>
          <a:lstStyle/>
          <a:p>
            <a:r>
              <a:rPr lang="de-DE" dirty="0"/>
              <a:t>Schülerexperiment</a:t>
            </a:r>
          </a:p>
        </p:txBody>
      </p:sp>
      <p:sp>
        <p:nvSpPr>
          <p:cNvPr id="19" name="Textfeld 18"/>
          <p:cNvSpPr txBox="1"/>
          <p:nvPr/>
        </p:nvSpPr>
        <p:spPr>
          <a:xfrm>
            <a:off x="2059520" y="3389692"/>
            <a:ext cx="3066520" cy="369332"/>
          </a:xfrm>
          <a:prstGeom prst="rect">
            <a:avLst/>
          </a:prstGeom>
          <a:noFill/>
        </p:spPr>
        <p:txBody>
          <a:bodyPr wrap="square" rtlCol="0">
            <a:spAutoFit/>
          </a:bodyPr>
          <a:lstStyle/>
          <a:p>
            <a:r>
              <a:rPr lang="de-DE" dirty="0"/>
              <a:t>Einzelarbeit</a:t>
            </a:r>
          </a:p>
        </p:txBody>
      </p:sp>
      <p:sp>
        <p:nvSpPr>
          <p:cNvPr id="20" name="Textfeld 19"/>
          <p:cNvSpPr txBox="1"/>
          <p:nvPr/>
        </p:nvSpPr>
        <p:spPr>
          <a:xfrm>
            <a:off x="2059520" y="4404592"/>
            <a:ext cx="3066520" cy="369332"/>
          </a:xfrm>
          <a:prstGeom prst="rect">
            <a:avLst/>
          </a:prstGeom>
          <a:noFill/>
        </p:spPr>
        <p:txBody>
          <a:bodyPr wrap="square" rtlCol="0">
            <a:spAutoFit/>
          </a:bodyPr>
          <a:lstStyle/>
          <a:p>
            <a:r>
              <a:rPr lang="de-DE" dirty="0"/>
              <a:t>Partnerarbeit</a:t>
            </a:r>
          </a:p>
        </p:txBody>
      </p:sp>
      <p:sp>
        <p:nvSpPr>
          <p:cNvPr id="21" name="Textfeld 20"/>
          <p:cNvSpPr txBox="1"/>
          <p:nvPr/>
        </p:nvSpPr>
        <p:spPr>
          <a:xfrm>
            <a:off x="2059520" y="5419492"/>
            <a:ext cx="3066520" cy="369332"/>
          </a:xfrm>
          <a:prstGeom prst="rect">
            <a:avLst/>
          </a:prstGeom>
          <a:noFill/>
        </p:spPr>
        <p:txBody>
          <a:bodyPr wrap="square" rtlCol="0">
            <a:spAutoFit/>
          </a:bodyPr>
          <a:lstStyle/>
          <a:p>
            <a:r>
              <a:rPr lang="de-DE" dirty="0"/>
              <a:t>Gruppenarbeit</a:t>
            </a:r>
          </a:p>
        </p:txBody>
      </p:sp>
      <p:sp>
        <p:nvSpPr>
          <p:cNvPr id="24" name="Textfeld 23"/>
          <p:cNvSpPr txBox="1"/>
          <p:nvPr/>
        </p:nvSpPr>
        <p:spPr>
          <a:xfrm>
            <a:off x="3602290" y="425969"/>
            <a:ext cx="4497226" cy="646331"/>
          </a:xfrm>
          <a:prstGeom prst="rect">
            <a:avLst/>
          </a:prstGeom>
          <a:noFill/>
        </p:spPr>
        <p:txBody>
          <a:bodyPr wrap="square" rtlCol="0">
            <a:spAutoFit/>
          </a:bodyPr>
          <a:lstStyle/>
          <a:p>
            <a:r>
              <a:rPr lang="de-DE" sz="3600" b="1" dirty="0">
                <a:latin typeface="+mj-lt"/>
              </a:rPr>
              <a:t>Symbole der Lernleiter</a:t>
            </a:r>
          </a:p>
        </p:txBody>
      </p:sp>
      <p:sp>
        <p:nvSpPr>
          <p:cNvPr id="30" name="Interaktive Schaltfläche: Anpassen 29">
            <a:hlinkClick r:id="" action="ppaction://noaction" highlightClick="1"/>
          </p:cNvPr>
          <p:cNvSpPr/>
          <p:nvPr/>
        </p:nvSpPr>
        <p:spPr>
          <a:xfrm>
            <a:off x="6625243" y="2324061"/>
            <a:ext cx="726140" cy="644691"/>
          </a:xfrm>
          <a:prstGeom prst="actionButtonBlank">
            <a:avLst/>
          </a:prstGeom>
          <a:blipFill>
            <a:blip r:embed="rId9"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31" name="Interaktive Schaltfläche: Anpassen 30">
            <a:hlinkClick r:id="" action="ppaction://noaction" highlightClick="1"/>
          </p:cNvPr>
          <p:cNvSpPr/>
          <p:nvPr/>
        </p:nvSpPr>
        <p:spPr>
          <a:xfrm>
            <a:off x="6764272" y="3430959"/>
            <a:ext cx="492183" cy="557316"/>
          </a:xfrm>
          <a:prstGeom prst="actionButtonBlank">
            <a:avLst/>
          </a:prstGeom>
          <a:blipFill>
            <a:blip r:embed="rId10"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7782967" y="2312010"/>
            <a:ext cx="3066520" cy="369332"/>
          </a:xfrm>
          <a:prstGeom prst="rect">
            <a:avLst/>
          </a:prstGeom>
          <a:noFill/>
        </p:spPr>
        <p:txBody>
          <a:bodyPr wrap="square" rtlCol="0">
            <a:spAutoFit/>
          </a:bodyPr>
          <a:lstStyle/>
          <a:p>
            <a:r>
              <a:rPr lang="de-DE" dirty="0"/>
              <a:t>Lösung zum Arbeitsblatt</a:t>
            </a:r>
          </a:p>
        </p:txBody>
      </p:sp>
      <p:sp>
        <p:nvSpPr>
          <p:cNvPr id="33" name="Textfeld 32"/>
          <p:cNvSpPr txBox="1"/>
          <p:nvPr/>
        </p:nvSpPr>
        <p:spPr>
          <a:xfrm>
            <a:off x="7904564" y="3389692"/>
            <a:ext cx="3066520" cy="369332"/>
          </a:xfrm>
          <a:prstGeom prst="rect">
            <a:avLst/>
          </a:prstGeom>
          <a:noFill/>
        </p:spPr>
        <p:txBody>
          <a:bodyPr wrap="square" rtlCol="0">
            <a:spAutoFit/>
          </a:bodyPr>
          <a:lstStyle/>
          <a:p>
            <a:r>
              <a:rPr lang="de-DE" dirty="0"/>
              <a:t>Zurück zum Arbeitsblatt</a:t>
            </a:r>
          </a:p>
        </p:txBody>
      </p:sp>
      <p:pic>
        <p:nvPicPr>
          <p:cNvPr id="3" name="Grafik 2">
            <a:hlinkClick r:id="rId11" action="ppaction://hlinksldjump"/>
            <a:extLst>
              <a:ext uri="{FF2B5EF4-FFF2-40B4-BE49-F238E27FC236}">
                <a16:creationId xmlns:a16="http://schemas.microsoft.com/office/drawing/2014/main" id="{D9E2317E-9D5D-4DAC-BBAB-5B95996B2D69}"/>
              </a:ext>
            </a:extLst>
          </p:cNvPr>
          <p:cNvPicPr>
            <a:picLocks noChangeAspect="1"/>
          </p:cNvPicPr>
          <p:nvPr/>
        </p:nvPicPr>
        <p:blipFill>
          <a:blip r:embed="rId12"/>
          <a:stretch>
            <a:fillRect/>
          </a:stretch>
        </p:blipFill>
        <p:spPr>
          <a:xfrm>
            <a:off x="6738383" y="4243408"/>
            <a:ext cx="704536" cy="914219"/>
          </a:xfrm>
          <a:prstGeom prst="rect">
            <a:avLst/>
          </a:prstGeom>
        </p:spPr>
      </p:pic>
      <p:sp>
        <p:nvSpPr>
          <p:cNvPr id="34" name="Textfeld 33">
            <a:extLst>
              <a:ext uri="{FF2B5EF4-FFF2-40B4-BE49-F238E27FC236}">
                <a16:creationId xmlns:a16="http://schemas.microsoft.com/office/drawing/2014/main" id="{6E32C8B6-F11A-4219-BA11-521113D4F024}"/>
              </a:ext>
            </a:extLst>
          </p:cNvPr>
          <p:cNvSpPr txBox="1"/>
          <p:nvPr/>
        </p:nvSpPr>
        <p:spPr>
          <a:xfrm>
            <a:off x="7904564" y="4404592"/>
            <a:ext cx="3348585" cy="369332"/>
          </a:xfrm>
          <a:prstGeom prst="rect">
            <a:avLst/>
          </a:prstGeom>
          <a:noFill/>
        </p:spPr>
        <p:txBody>
          <a:bodyPr wrap="square" rtlCol="0">
            <a:spAutoFit/>
          </a:bodyPr>
          <a:lstStyle/>
          <a:p>
            <a:r>
              <a:rPr lang="de-DE" dirty="0"/>
              <a:t>Zurück zur Lernleiter-Erklärung</a:t>
            </a:r>
          </a:p>
        </p:txBody>
      </p:sp>
      <p:pic>
        <p:nvPicPr>
          <p:cNvPr id="25" name="Grafik 24">
            <a:extLst>
              <a:ext uri="{FF2B5EF4-FFF2-40B4-BE49-F238E27FC236}">
                <a16:creationId xmlns:a16="http://schemas.microsoft.com/office/drawing/2014/main" id="{66320911-C5EB-4604-A419-F12767D179CD}"/>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625243" y="1339223"/>
            <a:ext cx="620767" cy="620767"/>
          </a:xfrm>
          <a:prstGeom prst="rect">
            <a:avLst/>
          </a:prstGeom>
        </p:spPr>
      </p:pic>
      <p:sp>
        <p:nvSpPr>
          <p:cNvPr id="26" name="Textfeld 25">
            <a:extLst>
              <a:ext uri="{FF2B5EF4-FFF2-40B4-BE49-F238E27FC236}">
                <a16:creationId xmlns:a16="http://schemas.microsoft.com/office/drawing/2014/main" id="{FD149A92-58A6-4603-A510-57BEBB4EF37E}"/>
              </a:ext>
            </a:extLst>
          </p:cNvPr>
          <p:cNvSpPr txBox="1"/>
          <p:nvPr/>
        </p:nvSpPr>
        <p:spPr>
          <a:xfrm>
            <a:off x="7782967" y="1373742"/>
            <a:ext cx="3066520" cy="369332"/>
          </a:xfrm>
          <a:prstGeom prst="rect">
            <a:avLst/>
          </a:prstGeom>
          <a:noFill/>
        </p:spPr>
        <p:txBody>
          <a:bodyPr wrap="square" rtlCol="0">
            <a:spAutoFit/>
          </a:bodyPr>
          <a:lstStyle/>
          <a:p>
            <a:r>
              <a:rPr lang="de-DE" dirty="0"/>
              <a:t>Selbstevaluation</a:t>
            </a:r>
          </a:p>
        </p:txBody>
      </p:sp>
    </p:spTree>
    <p:extLst>
      <p:ext uri="{BB962C8B-B14F-4D97-AF65-F5344CB8AC3E}">
        <p14:creationId xmlns:p14="http://schemas.microsoft.com/office/powerpoint/2010/main" val="251946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26</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1" name="Interaktive Schaltfläche: Anpassen 49">
            <a:hlinkClick r:id="rId2" action="ppaction://hlinksldjump" highlightClick="1"/>
            <a:extLst>
              <a:ext uri="{FF2B5EF4-FFF2-40B4-BE49-F238E27FC236}">
                <a16:creationId xmlns:a16="http://schemas.microsoft.com/office/drawing/2014/main" id="{C318AD78-706A-4C0D-A558-EBAA45598CFF}"/>
              </a:ext>
            </a:extLst>
          </p:cNvPr>
          <p:cNvSpPr/>
          <p:nvPr/>
        </p:nvSpPr>
        <p:spPr>
          <a:xfrm>
            <a:off x="10619016" y="5439986"/>
            <a:ext cx="492183" cy="557316"/>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C91998FA-13A7-4C56-95B6-DB2B1B94FC5A}"/>
              </a:ext>
            </a:extLst>
          </p:cNvPr>
          <p:cNvSpPr txBox="1"/>
          <p:nvPr/>
        </p:nvSpPr>
        <p:spPr>
          <a:xfrm>
            <a:off x="3460865" y="1357509"/>
            <a:ext cx="5486400" cy="461665"/>
          </a:xfrm>
          <a:prstGeom prst="rect">
            <a:avLst/>
          </a:prstGeom>
          <a:noFill/>
        </p:spPr>
        <p:txBody>
          <a:bodyPr wrap="square" rtlCol="0">
            <a:spAutoFit/>
          </a:bodyPr>
          <a:lstStyle/>
          <a:p>
            <a:pPr algn="ctr"/>
            <a:r>
              <a:rPr lang="de-DE" sz="2400" b="1" dirty="0"/>
              <a:t>Das Periodensystem der Elemente PSE</a:t>
            </a:r>
          </a:p>
        </p:txBody>
      </p:sp>
      <p:graphicFrame>
        <p:nvGraphicFramePr>
          <p:cNvPr id="12" name="Tabelle 11">
            <a:extLst>
              <a:ext uri="{FF2B5EF4-FFF2-40B4-BE49-F238E27FC236}">
                <a16:creationId xmlns:a16="http://schemas.microsoft.com/office/drawing/2014/main" id="{CC013ED1-9547-4170-9A06-6CA3B916DCED}"/>
              </a:ext>
            </a:extLst>
          </p:cNvPr>
          <p:cNvGraphicFramePr>
            <a:graphicFrameLocks noGrp="1"/>
          </p:cNvGraphicFramePr>
          <p:nvPr>
            <p:extLst>
              <p:ext uri="{D42A27DB-BD31-4B8C-83A1-F6EECF244321}">
                <p14:modId xmlns:p14="http://schemas.microsoft.com/office/powerpoint/2010/main" val="1060806325"/>
              </p:ext>
            </p:extLst>
          </p:nvPr>
        </p:nvGraphicFramePr>
        <p:xfrm>
          <a:off x="1740346" y="2072366"/>
          <a:ext cx="8450980" cy="3459962"/>
        </p:xfrm>
        <a:graphic>
          <a:graphicData uri="http://schemas.openxmlformats.org/drawingml/2006/table">
            <a:tbl>
              <a:tblPr firstRow="1" firstCol="1" bandRow="1"/>
              <a:tblGrid>
                <a:gridCol w="1159938">
                  <a:extLst>
                    <a:ext uri="{9D8B030D-6E8A-4147-A177-3AD203B41FA5}">
                      <a16:colId xmlns:a16="http://schemas.microsoft.com/office/drawing/2014/main" val="4191425365"/>
                    </a:ext>
                  </a:extLst>
                </a:gridCol>
                <a:gridCol w="910912">
                  <a:extLst>
                    <a:ext uri="{9D8B030D-6E8A-4147-A177-3AD203B41FA5}">
                      <a16:colId xmlns:a16="http://schemas.microsoft.com/office/drawing/2014/main" val="2920624911"/>
                    </a:ext>
                  </a:extLst>
                </a:gridCol>
                <a:gridCol w="913721">
                  <a:extLst>
                    <a:ext uri="{9D8B030D-6E8A-4147-A177-3AD203B41FA5}">
                      <a16:colId xmlns:a16="http://schemas.microsoft.com/office/drawing/2014/main" val="3589008784"/>
                    </a:ext>
                  </a:extLst>
                </a:gridCol>
                <a:gridCol w="910912">
                  <a:extLst>
                    <a:ext uri="{9D8B030D-6E8A-4147-A177-3AD203B41FA5}">
                      <a16:colId xmlns:a16="http://schemas.microsoft.com/office/drawing/2014/main" val="33192784"/>
                    </a:ext>
                  </a:extLst>
                </a:gridCol>
                <a:gridCol w="910912">
                  <a:extLst>
                    <a:ext uri="{9D8B030D-6E8A-4147-A177-3AD203B41FA5}">
                      <a16:colId xmlns:a16="http://schemas.microsoft.com/office/drawing/2014/main" val="1634412885"/>
                    </a:ext>
                  </a:extLst>
                </a:gridCol>
                <a:gridCol w="909976">
                  <a:extLst>
                    <a:ext uri="{9D8B030D-6E8A-4147-A177-3AD203B41FA5}">
                      <a16:colId xmlns:a16="http://schemas.microsoft.com/office/drawing/2014/main" val="2602119287"/>
                    </a:ext>
                  </a:extLst>
                </a:gridCol>
                <a:gridCol w="910912">
                  <a:extLst>
                    <a:ext uri="{9D8B030D-6E8A-4147-A177-3AD203B41FA5}">
                      <a16:colId xmlns:a16="http://schemas.microsoft.com/office/drawing/2014/main" val="1624751414"/>
                    </a:ext>
                  </a:extLst>
                </a:gridCol>
                <a:gridCol w="909976">
                  <a:extLst>
                    <a:ext uri="{9D8B030D-6E8A-4147-A177-3AD203B41FA5}">
                      <a16:colId xmlns:a16="http://schemas.microsoft.com/office/drawing/2014/main" val="562350789"/>
                    </a:ext>
                  </a:extLst>
                </a:gridCol>
                <a:gridCol w="913721">
                  <a:extLst>
                    <a:ext uri="{9D8B030D-6E8A-4147-A177-3AD203B41FA5}">
                      <a16:colId xmlns:a16="http://schemas.microsoft.com/office/drawing/2014/main" val="1266139417"/>
                    </a:ext>
                  </a:extLst>
                </a:gridCol>
              </a:tblGrid>
              <a:tr h="328543">
                <a:tc gridSpan="9">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Hauptgruppen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69752772"/>
                  </a:ext>
                </a:extLst>
              </a:tr>
              <a:tr h="328543">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60027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6">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116265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0040237"/>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7643937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4531871"/>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6360088"/>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5348275"/>
                  </a:ext>
                </a:extLst>
              </a:tr>
            </a:tbl>
          </a:graphicData>
        </a:graphic>
      </p:graphicFrame>
    </p:spTree>
    <p:extLst>
      <p:ext uri="{BB962C8B-B14F-4D97-AF65-F5344CB8AC3E}">
        <p14:creationId xmlns:p14="http://schemas.microsoft.com/office/powerpoint/2010/main" val="3522524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27</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2" name="Titel 1">
            <a:extLst>
              <a:ext uri="{FF2B5EF4-FFF2-40B4-BE49-F238E27FC236}">
                <a16:creationId xmlns:a16="http://schemas.microsoft.com/office/drawing/2014/main" id="{147F3E81-5DE0-4460-A398-28D08D39412F}"/>
              </a:ext>
            </a:extLst>
          </p:cNvPr>
          <p:cNvSpPr txBox="1">
            <a:spLocks/>
          </p:cNvSpPr>
          <p:nvPr/>
        </p:nvSpPr>
        <p:spPr>
          <a:xfrm>
            <a:off x="1738391" y="2349313"/>
            <a:ext cx="8715218" cy="274368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Die Ionenbildung</a:t>
            </a:r>
          </a:p>
        </p:txBody>
      </p:sp>
      <p:sp>
        <p:nvSpPr>
          <p:cNvPr id="13" name="Untertitel 2">
            <a:extLst>
              <a:ext uri="{FF2B5EF4-FFF2-40B4-BE49-F238E27FC236}">
                <a16:creationId xmlns:a16="http://schemas.microsoft.com/office/drawing/2014/main" id="{A190EB74-10A7-4278-B95B-4761DE0D1A93}"/>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Basisübung</a:t>
            </a:r>
          </a:p>
        </p:txBody>
      </p:sp>
      <p:pic>
        <p:nvPicPr>
          <p:cNvPr id="11" name="Grafik 10">
            <a:hlinkClick r:id="rId2" action="ppaction://hlinksldjump"/>
            <a:extLst>
              <a:ext uri="{FF2B5EF4-FFF2-40B4-BE49-F238E27FC236}">
                <a16:creationId xmlns:a16="http://schemas.microsoft.com/office/drawing/2014/main" id="{571F35F9-5F75-4BB8-A904-B62BE9E945A2}"/>
              </a:ext>
            </a:extLst>
          </p:cNvPr>
          <p:cNvPicPr>
            <a:picLocks noChangeAspect="1"/>
          </p:cNvPicPr>
          <p:nvPr/>
        </p:nvPicPr>
        <p:blipFill>
          <a:blip r:embed="rId3"/>
          <a:stretch>
            <a:fillRect/>
          </a:stretch>
        </p:blipFill>
        <p:spPr>
          <a:xfrm>
            <a:off x="10878869" y="5092995"/>
            <a:ext cx="704536" cy="914219"/>
          </a:xfrm>
          <a:prstGeom prst="rect">
            <a:avLst/>
          </a:prstGeom>
        </p:spPr>
      </p:pic>
    </p:spTree>
    <p:extLst>
      <p:ext uri="{BB962C8B-B14F-4D97-AF65-F5344CB8AC3E}">
        <p14:creationId xmlns:p14="http://schemas.microsoft.com/office/powerpoint/2010/main" val="2766142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gn="ctr">
              <a:buNone/>
            </a:pPr>
            <a:r>
              <a:rPr lang="de-DE" sz="2000" b="1" dirty="0">
                <a:latin typeface="+mn-lt"/>
              </a:rPr>
              <a:t>Die Ionenbildung - Eine Übung</a:t>
            </a:r>
          </a:p>
          <a:p>
            <a:pPr marL="0" indent="0">
              <a:buNone/>
            </a:pPr>
            <a:r>
              <a:rPr lang="de-DE" sz="1800" b="1" dirty="0">
                <a:latin typeface="+mn-lt"/>
              </a:rPr>
              <a:t>Aufgabe 1: </a:t>
            </a:r>
            <a:r>
              <a:rPr lang="de-DE" sz="1800" dirty="0">
                <a:latin typeface="+mn-lt"/>
              </a:rPr>
              <a:t>Setze die folgenden Begriffe an der richtigen Stelle im Text ein:</a:t>
            </a:r>
          </a:p>
          <a:p>
            <a:pPr marL="0" indent="0">
              <a:buNone/>
            </a:pPr>
            <a:r>
              <a:rPr lang="de-DE" sz="1800" dirty="0">
                <a:latin typeface="+mn-lt"/>
              </a:rPr>
              <a:t>abgeben oder aufnehmen / aufgenommen / Anionen / Argon / Chloridion / Edelgaskonfiguration / Elektron /  Ion / Kationen / negativ / positiv / sehr stabiler / sieben / drei</a:t>
            </a:r>
          </a:p>
          <a:p>
            <a:pPr marL="0" indent="0">
              <a:lnSpc>
                <a:spcPct val="125000"/>
              </a:lnSpc>
              <a:spcBef>
                <a:spcPts val="600"/>
              </a:spcBef>
              <a:spcAft>
                <a:spcPts val="600"/>
              </a:spcAft>
              <a:buNone/>
            </a:pPr>
            <a:r>
              <a:rPr lang="de-DE" sz="1800" dirty="0">
                <a:latin typeface="+mn-lt"/>
              </a:rPr>
              <a:t>Die Teilchen der meisten chemischen Elemente (außer die Edelgase) streben die so genannte _____________________________an. Das ist ein ______________________ Zustand. Die äußere Elektronenschale ist hierbei vollständig mit Elektronen besetzt. Um diesen Zustand zu erreichen, müssen die Elemente Elektronen ____________________________________ . </a:t>
            </a:r>
          </a:p>
          <a:p>
            <a:pPr marL="0" indent="0">
              <a:lnSpc>
                <a:spcPct val="125000"/>
              </a:lnSpc>
              <a:spcBef>
                <a:spcPts val="600"/>
              </a:spcBef>
              <a:spcAft>
                <a:spcPts val="600"/>
              </a:spcAft>
              <a:buNone/>
            </a:pPr>
            <a:r>
              <a:rPr lang="de-DE" sz="1800" dirty="0">
                <a:latin typeface="+mn-lt"/>
              </a:rPr>
              <a:t>Sie werden dadurch zum _____________ .</a:t>
            </a:r>
          </a:p>
          <a:p>
            <a:pPr marL="0" indent="0">
              <a:lnSpc>
                <a:spcPct val="125000"/>
              </a:lnSpc>
              <a:spcBef>
                <a:spcPts val="600"/>
              </a:spcBef>
              <a:spcAft>
                <a:spcPts val="600"/>
              </a:spcAft>
              <a:buNone/>
            </a:pPr>
            <a:r>
              <a:rPr lang="de-DE" sz="1800" dirty="0">
                <a:latin typeface="+mn-lt"/>
              </a:rPr>
              <a:t>Ob Elektronen abgegeben oder aufgenommen werden, hängt von der Stellung im PSE ab. Es gilt, dass so wenige Elektronen wie möglich wandern. Die Anzahl an Elektronen des im PSE am nächsten stehenden Edelgases soll erreicht werden.</a:t>
            </a:r>
          </a:p>
          <a:p>
            <a:pPr marL="0" indent="0">
              <a:lnSpc>
                <a:spcPct val="12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28</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4237139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4"/>
            <a:ext cx="10515600" cy="4159923"/>
          </a:xfrm>
        </p:spPr>
        <p:txBody>
          <a:bodyPr>
            <a:normAutofit fontScale="85000" lnSpcReduction="10000"/>
          </a:bodyPr>
          <a:lstStyle/>
          <a:p>
            <a:pPr marL="0" indent="0">
              <a:lnSpc>
                <a:spcPct val="125000"/>
              </a:lnSpc>
              <a:spcBef>
                <a:spcPts val="600"/>
              </a:spcBef>
              <a:spcAft>
                <a:spcPts val="600"/>
              </a:spcAft>
              <a:buNone/>
            </a:pPr>
            <a:r>
              <a:rPr lang="de-DE" sz="2100" b="1" dirty="0">
                <a:latin typeface="+mn-lt"/>
              </a:rPr>
              <a:t>Aufgabe 1: </a:t>
            </a:r>
          </a:p>
          <a:p>
            <a:pPr marL="0" indent="0">
              <a:lnSpc>
                <a:spcPct val="125000"/>
              </a:lnSpc>
              <a:spcBef>
                <a:spcPts val="600"/>
              </a:spcBef>
              <a:spcAft>
                <a:spcPts val="600"/>
              </a:spcAft>
              <a:buNone/>
            </a:pPr>
            <a:r>
              <a:rPr lang="de-DE" sz="2100" dirty="0">
                <a:latin typeface="+mn-lt"/>
              </a:rPr>
              <a:t>Die Elemente der ersten Hauptgruppe, z</a:t>
            </a:r>
            <a:r>
              <a:rPr lang="de-DE" sz="2100" dirty="0" smtClean="0">
                <a:latin typeface="+mn-lt"/>
              </a:rPr>
              <a:t>. B</a:t>
            </a:r>
            <a:r>
              <a:rPr lang="de-DE" sz="2100" dirty="0">
                <a:latin typeface="+mn-lt"/>
              </a:rPr>
              <a:t>. das Element Natrium, streben die gleiche Anzahl an Elektronen an wie das vor ihnen stehende Edelgas (hier: Neon). Hierzu müssen sie ein ______________________ abgeben. Für das Element Chlor ist der edelgasähnliche Zustand am schnellsten zu erreichen, wenn ein Elektron ______________________wird. Es besitzt dann die gleiche Anzahl Elektronen wie das Edelgas ______________________. </a:t>
            </a:r>
          </a:p>
          <a:p>
            <a:pPr marL="0" indent="0">
              <a:lnSpc>
                <a:spcPct val="125000"/>
              </a:lnSpc>
              <a:spcBef>
                <a:spcPts val="600"/>
              </a:spcBef>
              <a:spcAft>
                <a:spcPts val="600"/>
              </a:spcAft>
              <a:buNone/>
            </a:pPr>
            <a:r>
              <a:rPr lang="de-DE" sz="2100" dirty="0">
                <a:latin typeface="+mn-lt"/>
              </a:rPr>
              <a:t>Aus dem Natrium-Atom ist ein Natrium-Ion geworden und aus dem Chlor-Atom ein ______________________.</a:t>
            </a:r>
          </a:p>
          <a:p>
            <a:pPr marL="0" indent="0">
              <a:lnSpc>
                <a:spcPct val="125000"/>
              </a:lnSpc>
              <a:spcBef>
                <a:spcPts val="600"/>
              </a:spcBef>
              <a:spcAft>
                <a:spcPts val="600"/>
              </a:spcAft>
              <a:buNone/>
            </a:pPr>
            <a:r>
              <a:rPr lang="de-DE" sz="2100" dirty="0">
                <a:latin typeface="+mn-lt"/>
              </a:rPr>
              <a:t>Atome mit ein bis ______________________ Außenelektronen können Elektronen abgeben. Dabei entstehen ______________________ geladene Ionen. Solche Ionen heißen ______________________. Atome mit fünf bis ______________________ Außenelektronen können Elektronen aufnehmen. Dabei entstehen ______________________ geladene Ionen. Solche Ionen heißen______________________. </a:t>
            </a:r>
          </a:p>
          <a:p>
            <a:pPr marL="0" indent="0">
              <a:lnSpc>
                <a:spcPct val="120000"/>
              </a:lnSpc>
              <a:spcBef>
                <a:spcPts val="600"/>
              </a:spcBef>
              <a:spcAft>
                <a:spcPts val="600"/>
              </a:spcAft>
              <a:buNone/>
            </a:pPr>
            <a:endParaRPr lang="de-DE" sz="21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29</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14411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B58C49-7D18-449F-838E-0C4A3A124FDB}"/>
              </a:ext>
            </a:extLst>
          </p:cNvPr>
          <p:cNvSpPr txBox="1">
            <a:spLocks/>
          </p:cNvSpPr>
          <p:nvPr/>
        </p:nvSpPr>
        <p:spPr>
          <a:xfrm>
            <a:off x="884161" y="1228120"/>
            <a:ext cx="10423677" cy="2627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de-DE" sz="2000" dirty="0">
                <a:latin typeface="+mn-lt"/>
              </a:rPr>
              <a:t>Liebe Schülerinnen und Schüler, </a:t>
            </a:r>
          </a:p>
          <a:p>
            <a:pPr marL="0" indent="0" algn="just">
              <a:lnSpc>
                <a:spcPct val="100000"/>
              </a:lnSpc>
              <a:spcBef>
                <a:spcPts val="1200"/>
              </a:spcBef>
              <a:spcAft>
                <a:spcPts val="1200"/>
              </a:spcAft>
              <a:buNone/>
            </a:pPr>
            <a:r>
              <a:rPr lang="de-DE" sz="2000" dirty="0">
                <a:latin typeface="+mn-lt"/>
              </a:rPr>
              <a:t>in den nächsten Wochen werdet ihr das Thema „Ionen und Salze“ im Chemieunterricht behandeln und mithilfe der Lernleiter erarbeiten. </a:t>
            </a:r>
          </a:p>
          <a:p>
            <a:pPr marL="0" indent="0" algn="just">
              <a:lnSpc>
                <a:spcPct val="100000"/>
              </a:lnSpc>
              <a:spcBef>
                <a:spcPts val="1200"/>
              </a:spcBef>
              <a:spcAft>
                <a:spcPts val="1200"/>
              </a:spcAft>
              <a:buNone/>
            </a:pPr>
            <a:r>
              <a:rPr lang="de-DE" sz="2000" dirty="0">
                <a:latin typeface="+mn-lt"/>
              </a:rPr>
              <a:t>Die folgende Übersicht soll euch beim Unterricht mit der Lernleiter </a:t>
            </a:r>
            <a:r>
              <a:rPr lang="de-DE" sz="2000" dirty="0" smtClean="0">
                <a:latin typeface="+mn-lt"/>
              </a:rPr>
              <a:t>helfen. </a:t>
            </a:r>
            <a:endParaRPr lang="de-DE" sz="2000" dirty="0">
              <a:latin typeface="+mn-lt"/>
            </a:endParaRPr>
          </a:p>
        </p:txBody>
      </p:sp>
      <p:sp>
        <p:nvSpPr>
          <p:cNvPr id="3" name="Textfeld 2"/>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spTree>
    <p:extLst>
      <p:ext uri="{BB962C8B-B14F-4D97-AF65-F5344CB8AC3E}">
        <p14:creationId xmlns:p14="http://schemas.microsoft.com/office/powerpoint/2010/main" val="3513039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2000" b="1" dirty="0">
                <a:latin typeface="+mn-lt"/>
              </a:rPr>
              <a:t>Aufgabe 2: </a:t>
            </a:r>
          </a:p>
          <a:p>
            <a:pPr marL="0" indent="0">
              <a:lnSpc>
                <a:spcPct val="100000"/>
              </a:lnSpc>
              <a:spcBef>
                <a:spcPts val="600"/>
              </a:spcBef>
              <a:spcAft>
                <a:spcPts val="600"/>
              </a:spcAft>
              <a:buNone/>
            </a:pPr>
            <a:r>
              <a:rPr lang="de-DE" sz="2000" dirty="0">
                <a:latin typeface="+mn-lt"/>
              </a:rPr>
              <a:t>Die Abbildung soll exemplarisch die Bildung eines Natrium-Ions im Schalenmodell zeigen. Ergänze die </a:t>
            </a:r>
            <a:r>
              <a:rPr lang="de-DE" sz="2000" dirty="0" smtClean="0">
                <a:latin typeface="+mn-lt"/>
              </a:rPr>
              <a:t>Verteilung der Elektronen und gib die Anzahl der Elektronen und Protonen an.</a:t>
            </a:r>
            <a:endParaRPr lang="de-DE" sz="2000" dirty="0">
              <a:latin typeface="+mn-lt"/>
            </a:endParaRPr>
          </a:p>
          <a:p>
            <a:pPr marL="0" indent="0">
              <a:lnSpc>
                <a:spcPct val="10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a:p>
            <a:pPr marL="0" indent="0">
              <a:lnSpc>
                <a:spcPct val="120000"/>
              </a:lnSpc>
              <a:spcBef>
                <a:spcPts val="600"/>
              </a:spcBef>
              <a:spcAft>
                <a:spcPts val="600"/>
              </a:spcAft>
              <a:buNone/>
            </a:pPr>
            <a:endParaRPr lang="de-DE" sz="21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30</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3" name="Grafik 12">
            <a:extLst>
              <a:ext uri="{FF2B5EF4-FFF2-40B4-BE49-F238E27FC236}">
                <a16:creationId xmlns:a16="http://schemas.microsoft.com/office/drawing/2014/main" id="{3D70641E-E83B-4B77-B50D-FC80EB692F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26970" y="2707386"/>
            <a:ext cx="7912152" cy="1809750"/>
          </a:xfrm>
          <a:prstGeom prst="rect">
            <a:avLst/>
          </a:prstGeom>
        </p:spPr>
      </p:pic>
      <p:sp>
        <p:nvSpPr>
          <p:cNvPr id="11" name="Textfeld 10"/>
          <p:cNvSpPr txBox="1"/>
          <p:nvPr/>
        </p:nvSpPr>
        <p:spPr>
          <a:xfrm>
            <a:off x="6370320" y="4700718"/>
            <a:ext cx="3108960" cy="646331"/>
          </a:xfrm>
          <a:prstGeom prst="rect">
            <a:avLst/>
          </a:prstGeom>
          <a:noFill/>
        </p:spPr>
        <p:txBody>
          <a:bodyPr wrap="square" rtlCol="0">
            <a:spAutoFit/>
          </a:bodyPr>
          <a:lstStyle/>
          <a:p>
            <a:r>
              <a:rPr lang="de-DE" dirty="0" smtClean="0"/>
              <a:t>Anzahl der Elektronen: ___</a:t>
            </a:r>
            <a:endParaRPr lang="de-DE" baseline="30000" dirty="0" smtClean="0"/>
          </a:p>
          <a:p>
            <a:r>
              <a:rPr lang="de-DE" dirty="0" smtClean="0"/>
              <a:t>Anzahl der Protonen: ___</a:t>
            </a:r>
            <a:endParaRPr lang="de-DE" baseline="30000" dirty="0"/>
          </a:p>
        </p:txBody>
      </p:sp>
      <p:sp>
        <p:nvSpPr>
          <p:cNvPr id="12" name="Textfeld 11"/>
          <p:cNvSpPr txBox="1"/>
          <p:nvPr/>
        </p:nvSpPr>
        <p:spPr>
          <a:xfrm>
            <a:off x="2353056" y="4697670"/>
            <a:ext cx="3108960" cy="646331"/>
          </a:xfrm>
          <a:prstGeom prst="rect">
            <a:avLst/>
          </a:prstGeom>
          <a:noFill/>
        </p:spPr>
        <p:txBody>
          <a:bodyPr wrap="square" rtlCol="0">
            <a:spAutoFit/>
          </a:bodyPr>
          <a:lstStyle/>
          <a:p>
            <a:r>
              <a:rPr lang="de-DE" dirty="0" smtClean="0"/>
              <a:t>Anzahl der Elektronen: ___</a:t>
            </a:r>
            <a:endParaRPr lang="de-DE" baseline="30000" dirty="0" smtClean="0"/>
          </a:p>
          <a:p>
            <a:r>
              <a:rPr lang="de-DE" dirty="0" smtClean="0"/>
              <a:t>Anzahl der Protonen: ___</a:t>
            </a:r>
            <a:endParaRPr lang="de-DE" baseline="30000" dirty="0"/>
          </a:p>
        </p:txBody>
      </p:sp>
    </p:spTree>
    <p:extLst>
      <p:ext uri="{BB962C8B-B14F-4D97-AF65-F5344CB8AC3E}">
        <p14:creationId xmlns:p14="http://schemas.microsoft.com/office/powerpoint/2010/main" val="217467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le 24">
            <a:extLst>
              <a:ext uri="{FF2B5EF4-FFF2-40B4-BE49-F238E27FC236}">
                <a16:creationId xmlns:a16="http://schemas.microsoft.com/office/drawing/2014/main" id="{48016A5A-D095-444E-B8A5-2711D5C28856}"/>
              </a:ext>
            </a:extLst>
          </p:cNvPr>
          <p:cNvGraphicFramePr>
            <a:graphicFrameLocks noGrp="1"/>
          </p:cNvGraphicFramePr>
          <p:nvPr>
            <p:ph idx="1"/>
            <p:extLst>
              <p:ext uri="{D42A27DB-BD31-4B8C-83A1-F6EECF244321}">
                <p14:modId xmlns:p14="http://schemas.microsoft.com/office/powerpoint/2010/main" val="4111676303"/>
              </p:ext>
            </p:extLst>
          </p:nvPr>
        </p:nvGraphicFramePr>
        <p:xfrm>
          <a:off x="1075944" y="1887780"/>
          <a:ext cx="10116312" cy="4202640"/>
        </p:xfrm>
        <a:graphic>
          <a:graphicData uri="http://schemas.openxmlformats.org/drawingml/2006/table">
            <a:tbl>
              <a:tblPr firstRow="1" bandRow="1">
                <a:tableStyleId>{21E4AEA4-8DFA-4A89-87EB-49C32662AFE0}</a:tableStyleId>
              </a:tblPr>
              <a:tblGrid>
                <a:gridCol w="1923288">
                  <a:extLst>
                    <a:ext uri="{9D8B030D-6E8A-4147-A177-3AD203B41FA5}">
                      <a16:colId xmlns:a16="http://schemas.microsoft.com/office/drawing/2014/main" val="3938540332"/>
                    </a:ext>
                  </a:extLst>
                </a:gridCol>
                <a:gridCol w="1673352">
                  <a:extLst>
                    <a:ext uri="{9D8B030D-6E8A-4147-A177-3AD203B41FA5}">
                      <a16:colId xmlns:a16="http://schemas.microsoft.com/office/drawing/2014/main" val="3872205750"/>
                    </a:ext>
                  </a:extLst>
                </a:gridCol>
                <a:gridCol w="2505456">
                  <a:extLst>
                    <a:ext uri="{9D8B030D-6E8A-4147-A177-3AD203B41FA5}">
                      <a16:colId xmlns:a16="http://schemas.microsoft.com/office/drawing/2014/main" val="495018254"/>
                    </a:ext>
                  </a:extLst>
                </a:gridCol>
                <a:gridCol w="1709928">
                  <a:extLst>
                    <a:ext uri="{9D8B030D-6E8A-4147-A177-3AD203B41FA5}">
                      <a16:colId xmlns:a16="http://schemas.microsoft.com/office/drawing/2014/main" val="2346880366"/>
                    </a:ext>
                  </a:extLst>
                </a:gridCol>
                <a:gridCol w="2304288">
                  <a:extLst>
                    <a:ext uri="{9D8B030D-6E8A-4147-A177-3AD203B41FA5}">
                      <a16:colId xmlns:a16="http://schemas.microsoft.com/office/drawing/2014/main" val="1864706971"/>
                    </a:ext>
                  </a:extLst>
                </a:gridCol>
              </a:tblGrid>
              <a:tr h="550689">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Name des Elements</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Lewis-Formel</a:t>
                      </a:r>
                    </a:p>
                  </a:txBody>
                  <a:tcPr marL="68580" marR="68580" marT="0" marB="0" anchor="ctr"/>
                </a:tc>
                <a:tc>
                  <a:txBody>
                    <a:bodyPr/>
                    <a:lstStyle/>
                    <a:p>
                      <a:pPr algn="ctr">
                        <a:spcAft>
                          <a:spcPts val="0"/>
                        </a:spcAft>
                        <a:tabLst>
                          <a:tab pos="4276725" algn="l"/>
                        </a:tabLst>
                      </a:pPr>
                      <a:r>
                        <a:rPr lang="de-DE" sz="1400" b="0" dirty="0" smtClean="0">
                          <a:effectLst/>
                          <a:latin typeface="Arial" panose="020B0604020202020204" pitchFamily="34" charset="0"/>
                          <a:ea typeface="Calibri" panose="020F0502020204030204" pitchFamily="34" charset="0"/>
                          <a:cs typeface="Times New Roman" panose="02020603050405020304" pitchFamily="18" charset="0"/>
                        </a:rPr>
                        <a:t>Anzahl </a:t>
                      </a:r>
                      <a:r>
                        <a:rPr lang="de-DE" sz="1400" b="0" dirty="0">
                          <a:effectLst/>
                          <a:latin typeface="Arial" panose="020B0604020202020204" pitchFamily="34" charset="0"/>
                          <a:ea typeface="Calibri" panose="020F0502020204030204" pitchFamily="34" charset="0"/>
                          <a:cs typeface="Times New Roman" panose="02020603050405020304" pitchFamily="18" charset="0"/>
                        </a:rPr>
                        <a:t>der abgegebenen bzw. aufgenommenen Elektronen</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Das aus dem Atom entstandene Ion</a:t>
                      </a:r>
                    </a:p>
                  </a:txBody>
                  <a:tcPr marL="68580" marR="68580" marT="0" marB="0" anchor="ctr"/>
                </a:tc>
                <a:tc>
                  <a:txBody>
                    <a:bodyPr/>
                    <a:lstStyle/>
                    <a:p>
                      <a:pPr algn="ctr">
                        <a:spcAft>
                          <a:spcPts val="0"/>
                        </a:spcAft>
                        <a:tabLst>
                          <a:tab pos="4276725" algn="l"/>
                        </a:tabLst>
                      </a:pPr>
                      <a:r>
                        <a:rPr lang="de-DE" sz="1400" b="0" dirty="0">
                          <a:effectLst/>
                          <a:latin typeface="Arial" panose="020B0604020202020204" pitchFamily="34" charset="0"/>
                          <a:ea typeface="Calibri" panose="020F0502020204030204" pitchFamily="34" charset="0"/>
                          <a:cs typeface="Times New Roman" panose="02020603050405020304" pitchFamily="18" charset="0"/>
                        </a:rPr>
                        <a:t>Das dem Ion entsprechende Edelgasatom</a:t>
                      </a:r>
                    </a:p>
                  </a:txBody>
                  <a:tcPr marL="68580" marR="68580" marT="0" marB="0" anchor="ctr"/>
                </a:tc>
                <a:extLst>
                  <a:ext uri="{0D108BD9-81ED-4DB2-BD59-A6C34878D82A}">
                    <a16:rowId xmlns:a16="http://schemas.microsoft.com/office/drawing/2014/main" val="721018798"/>
                  </a:ext>
                </a:extLst>
              </a:tr>
              <a:tr h="432000">
                <a:tc>
                  <a:txBody>
                    <a:bodyPr/>
                    <a:lstStyle/>
                    <a:p>
                      <a:endParaRPr lang="de-DE" sz="1600" dirty="0">
                        <a:latin typeface="+mn-lt"/>
                      </a:endParaRPr>
                    </a:p>
                  </a:txBody>
                  <a:tcPr anchor="ctr"/>
                </a:tc>
                <a:tc>
                  <a:txBody>
                    <a:bodyPr/>
                    <a:lstStyle/>
                    <a:p>
                      <a:pPr algn="ctr">
                        <a:lnSpc>
                          <a:spcPct val="75000"/>
                        </a:lnSpc>
                      </a:pPr>
                      <a:r>
                        <a:rPr lang="de-DE" sz="1600" dirty="0">
                          <a:effectLst/>
                          <a:latin typeface="+mn-lt"/>
                          <a:ea typeface="Calibri" panose="020F0502020204030204" pitchFamily="34" charset="0"/>
                          <a:cs typeface="Times New Roman" panose="02020603050405020304" pitchFamily="18" charset="0"/>
                        </a:rPr>
                        <a:t>∙</a:t>
                      </a:r>
                    </a:p>
                    <a:p>
                      <a:pPr algn="ctr">
                        <a:lnSpc>
                          <a:spcPct val="75000"/>
                        </a:lnSpc>
                      </a:pPr>
                      <a:r>
                        <a:rPr lang="de-DE" sz="1600" dirty="0">
                          <a:effectLst/>
                          <a:latin typeface="+mn-lt"/>
                          <a:ea typeface="Calibri" panose="020F0502020204030204" pitchFamily="34" charset="0"/>
                          <a:cs typeface="Times New Roman" panose="02020603050405020304" pitchFamily="18" charset="0"/>
                        </a:rPr>
                        <a:t>∙ Al ∙</a:t>
                      </a:r>
                      <a:endParaRPr lang="de-DE" sz="1600" dirty="0">
                        <a:latin typeface="+mn-lt"/>
                      </a:endParaRPr>
                    </a:p>
                  </a:txBody>
                  <a:tcPr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3e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abgegeben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Al</a:t>
                      </a:r>
                      <a:r>
                        <a:rPr lang="de-DE" sz="1600" baseline="30000" dirty="0">
                          <a:effectLst/>
                          <a:latin typeface="+mn-lt"/>
                          <a:ea typeface="Calibri" panose="020F0502020204030204" pitchFamily="34" charset="0"/>
                          <a:cs typeface="Times New Roman" panose="02020603050405020304" pitchFamily="18" charset="0"/>
                        </a:rPr>
                        <a:t>3+</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Neon</a:t>
                      </a:r>
                    </a:p>
                  </a:txBody>
                  <a:tcPr marL="68580" marR="68580" marT="0" marB="0" anchor="ctr"/>
                </a:tc>
                <a:extLst>
                  <a:ext uri="{0D108BD9-81ED-4DB2-BD59-A6C34878D82A}">
                    <a16:rowId xmlns:a16="http://schemas.microsoft.com/office/drawing/2014/main" val="19453773"/>
                  </a:ext>
                </a:extLst>
              </a:tr>
              <a:tr h="453600">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Beryllium</a:t>
                      </a:r>
                    </a:p>
                  </a:txBody>
                  <a:tcPr marL="68580" marR="68580" marT="0" marB="0" anchor="ctr"/>
                </a:tc>
                <a:tc>
                  <a:txBody>
                    <a:bodyPr/>
                    <a:lstStyle/>
                    <a:p>
                      <a:pPr algn="ctr">
                        <a:spcAft>
                          <a:spcPts val="0"/>
                        </a:spcAft>
                        <a:tabLst>
                          <a:tab pos="4276725" algn="l"/>
                        </a:tabLs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0" dirty="0" err="1" smtClean="0">
                          <a:effectLst/>
                          <a:latin typeface="+mn-lt"/>
                          <a:ea typeface="Calibri" panose="020F0502020204030204" pitchFamily="34" charset="0"/>
                          <a:cs typeface="Times New Roman" panose="02020603050405020304" pitchFamily="18" charset="0"/>
                        </a:rPr>
                        <a:t>2e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abgegeben</a:t>
                      </a:r>
                    </a:p>
                  </a:txBody>
                  <a:tcPr marL="68580" marR="68580" marT="0" marB="0" anchor="ctr"/>
                </a:tc>
                <a:tc>
                  <a:txBody>
                    <a:bodyPr/>
                    <a:lstStyle/>
                    <a:p>
                      <a:endParaRPr lang="de-DE" sz="1600" dirty="0">
                        <a:latin typeface="+mn-lt"/>
                      </a:endParaRPr>
                    </a:p>
                  </a:txBody>
                  <a:tcPr anchor="ctr"/>
                </a:tc>
                <a:tc>
                  <a:txBody>
                    <a:bodyPr/>
                    <a:lstStyle/>
                    <a:p>
                      <a:endParaRPr lang="de-DE" sz="1600" dirty="0">
                        <a:latin typeface="+mn-lt"/>
                      </a:endParaRPr>
                    </a:p>
                  </a:txBody>
                  <a:tcPr anchor="ctr"/>
                </a:tc>
                <a:extLst>
                  <a:ext uri="{0D108BD9-81ED-4DB2-BD59-A6C34878D82A}">
                    <a16:rowId xmlns:a16="http://schemas.microsoft.com/office/drawing/2014/main" val="3331387013"/>
                  </a:ext>
                </a:extLst>
              </a:tr>
              <a:tr h="0">
                <a:tc>
                  <a:txBody>
                    <a:bodyPr/>
                    <a:lstStyle/>
                    <a:p>
                      <a:endParaRPr lang="de-DE" sz="1600" dirty="0">
                        <a:latin typeface="+mn-lt"/>
                      </a:endParaRPr>
                    </a:p>
                  </a:txBody>
                  <a:tcPr anchor="ctr"/>
                </a:tc>
                <a:tc>
                  <a:txBody>
                    <a:bodyPr/>
                    <a:lstStyle/>
                    <a:p>
                      <a:pPr marL="0" marR="0" lvl="0" indent="0" algn="ctr" defTabSz="914400" rtl="0" eaLnBrk="1" fontAlgn="auto" latinLnBrk="0" hangingPunct="1">
                        <a:lnSpc>
                          <a:spcPct val="50000"/>
                        </a:lnSpc>
                        <a:spcBef>
                          <a:spcPts val="0"/>
                        </a:spcBef>
                        <a:spcAft>
                          <a:spcPts val="0"/>
                        </a:spcAft>
                        <a:buClrTx/>
                        <a:buSzTx/>
                        <a:buFontTx/>
                        <a:buNone/>
                        <a:tabLst/>
                        <a:defRPr/>
                      </a:pPr>
                      <a:r>
                        <a:rPr lang="de-DE" sz="1600" dirty="0" smtClean="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p>
                      <a:pPr algn="ctr">
                        <a:lnSpc>
                          <a:spcPct val="50000"/>
                        </a:lnSpc>
                      </a:pP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Ca ∙</a:t>
                      </a:r>
                      <a:endParaRPr lang="de-DE" sz="1600" dirty="0">
                        <a:latin typeface="+mn-lt"/>
                      </a:endParaRPr>
                    </a:p>
                  </a:txBody>
                  <a:tcPr anchor="ctr"/>
                </a:tc>
                <a:tc>
                  <a:txBody>
                    <a:bodyPr/>
                    <a:lstStyle/>
                    <a:p>
                      <a:endParaRPr lang="de-DE" sz="1600" dirty="0">
                        <a:latin typeface="+mn-lt"/>
                      </a:endParaRPr>
                    </a:p>
                  </a:txBody>
                  <a:tcPr anchor="ctr"/>
                </a:tc>
                <a:tc>
                  <a:txBody>
                    <a:bodyPr/>
                    <a:lstStyle/>
                    <a:p>
                      <a:endParaRPr lang="de-DE" sz="1600">
                        <a:latin typeface="+mn-lt"/>
                      </a:endParaRPr>
                    </a:p>
                  </a:txBody>
                  <a:tcPr anchor="ctr"/>
                </a:tc>
                <a:tc>
                  <a:txBody>
                    <a:bodyPr/>
                    <a:lstStyle/>
                    <a:p>
                      <a:endParaRPr lang="de-DE" sz="1600">
                        <a:latin typeface="+mn-lt"/>
                      </a:endParaRPr>
                    </a:p>
                  </a:txBody>
                  <a:tcPr anchor="ctr"/>
                </a:tc>
                <a:extLst>
                  <a:ext uri="{0D108BD9-81ED-4DB2-BD59-A6C34878D82A}">
                    <a16:rowId xmlns:a16="http://schemas.microsoft.com/office/drawing/2014/main" val="3431299459"/>
                  </a:ext>
                </a:extLst>
              </a:tr>
              <a:tr h="0">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Kalium</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endParaRPr lang="de-DE" sz="1600">
                        <a:latin typeface="+mn-lt"/>
                      </a:endParaRPr>
                    </a:p>
                  </a:txBody>
                  <a:tcPr anchor="ctr"/>
                </a:tc>
                <a:extLst>
                  <a:ext uri="{0D108BD9-81ED-4DB2-BD59-A6C34878D82A}">
                    <a16:rowId xmlns:a16="http://schemas.microsoft.com/office/drawing/2014/main" val="3927434960"/>
                  </a:ext>
                </a:extLst>
              </a:tr>
              <a:tr h="0">
                <a:tc>
                  <a:txBody>
                    <a:bodyPr/>
                    <a:lstStyle/>
                    <a:p>
                      <a:pPr algn="ctr">
                        <a:spcAft>
                          <a:spcPts val="0"/>
                        </a:spcAft>
                        <a:tabLst>
                          <a:tab pos="4276725" algn="l"/>
                        </a:tabLst>
                      </a:pPr>
                      <a:r>
                        <a:rPr lang="de-DE" sz="160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1e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wird aufgenommen</a:t>
                      </a:r>
                      <a:endParaRPr lang="de-DE"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F</a:t>
                      </a:r>
                      <a:r>
                        <a:rPr lang="de-DE" sz="1600" baseline="30000" dirty="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de-DE" sz="1600">
                        <a:latin typeface="+mn-lt"/>
                      </a:endParaRPr>
                    </a:p>
                  </a:txBody>
                  <a:tcPr anchor="ctr"/>
                </a:tc>
                <a:extLst>
                  <a:ext uri="{0D108BD9-81ED-4DB2-BD59-A6C34878D82A}">
                    <a16:rowId xmlns:a16="http://schemas.microsoft.com/office/drawing/2014/main" val="3957239944"/>
                  </a:ext>
                </a:extLst>
              </a:tr>
              <a:tr h="0">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4276725" algn="l"/>
                        </a:tabLst>
                        <a:defRPr/>
                      </a:pPr>
                      <a:r>
                        <a:rPr lang="de-DE" sz="1600" i="0" dirty="0" err="1" smtClean="0">
                          <a:effectLst/>
                          <a:latin typeface="+mn-lt"/>
                          <a:ea typeface="Calibri" panose="020F0502020204030204" pitchFamily="34" charset="0"/>
                          <a:cs typeface="Times New Roman" panose="02020603050405020304" pitchFamily="18" charset="0"/>
                        </a:rPr>
                        <a:t>1e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wird abgegeben</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Na</a:t>
                      </a:r>
                      <a:r>
                        <a:rPr lang="de-DE" sz="1600" baseline="30000" dirty="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de-DE" sz="1600">
                        <a:latin typeface="+mn-lt"/>
                      </a:endParaRPr>
                    </a:p>
                  </a:txBody>
                  <a:tcPr anchor="ctr"/>
                </a:tc>
                <a:extLst>
                  <a:ext uri="{0D108BD9-81ED-4DB2-BD59-A6C34878D82A}">
                    <a16:rowId xmlns:a16="http://schemas.microsoft.com/office/drawing/2014/main" val="3168960572"/>
                  </a:ext>
                </a:extLst>
              </a:tr>
              <a:tr h="0">
                <a:tc>
                  <a:txBody>
                    <a:bodyPr/>
                    <a:lstStyle/>
                    <a:p>
                      <a:pPr algn="ctr">
                        <a:spcAft>
                          <a:spcPts val="0"/>
                        </a:spcAft>
                        <a:tabLst>
                          <a:tab pos="4276725" algn="l"/>
                        </a:tabLst>
                      </a:pPr>
                      <a:r>
                        <a:rPr lang="de-DE" sz="1600">
                          <a:effectLst/>
                          <a:latin typeface="+mn-lt"/>
                          <a:ea typeface="Calibri" panose="020F0502020204030204" pitchFamily="34" charset="0"/>
                          <a:cs typeface="Times New Roman" panose="02020603050405020304" pitchFamily="18" charset="0"/>
                        </a:rPr>
                        <a:t>Neon</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p>
                      <a:pPr algn="ctr">
                        <a:spcAft>
                          <a:spcPts val="0"/>
                        </a:spcAft>
                        <a:tabLst>
                          <a:tab pos="4276725" algn="l"/>
                        </a:tabLst>
                      </a:pPr>
                      <a:r>
                        <a:rPr lang="de-DE" sz="1600" dirty="0">
                          <a:effectLst/>
                          <a:latin typeface="+mn-lt"/>
                          <a:ea typeface="Calibri" panose="020F0502020204030204" pitchFamily="34" charset="0"/>
                          <a:cs typeface="Times New Roman" panose="02020603050405020304" pitchFamily="18" charset="0"/>
                        </a:rPr>
                        <a:t> </a:t>
                      </a:r>
                    </a:p>
                  </a:txBody>
                  <a:tcPr marL="68580" marR="68580" marT="0" marB="0" anchor="ctr"/>
                </a:tc>
                <a:tc>
                  <a:txBody>
                    <a:bodyPr/>
                    <a:lstStyle/>
                    <a:p>
                      <a:endParaRPr lang="de-DE" sz="1600">
                        <a:latin typeface="+mn-lt"/>
                      </a:endParaRPr>
                    </a:p>
                  </a:txBody>
                  <a:tcPr anchor="ctr"/>
                </a:tc>
                <a:extLst>
                  <a:ext uri="{0D108BD9-81ED-4DB2-BD59-A6C34878D82A}">
                    <a16:rowId xmlns:a16="http://schemas.microsoft.com/office/drawing/2014/main" val="1186431932"/>
                  </a:ext>
                </a:extLst>
              </a:tr>
              <a:tr h="0">
                <a:tc>
                  <a:txBody>
                    <a:bodyPr/>
                    <a:lstStyle/>
                    <a:p>
                      <a:endParaRPr lang="de-DE" sz="1600" dirty="0">
                        <a:latin typeface="+mn-lt"/>
                      </a:endParaRPr>
                    </a:p>
                  </a:txBody>
                  <a:tcPr anchor="ctr"/>
                </a:tc>
                <a:tc>
                  <a:txBody>
                    <a:bodyPr/>
                    <a:lstStyle/>
                    <a:p>
                      <a:pPr algn="ctr">
                        <a:lnSpc>
                          <a:spcPct val="50000"/>
                        </a:lnSpc>
                      </a:pPr>
                      <a:endParaRPr lang="de-DE" sz="1600" dirty="0">
                        <a:effectLst/>
                        <a:latin typeface="+mn-lt"/>
                        <a:ea typeface="Calibri" panose="020F0502020204030204" pitchFamily="34" charset="0"/>
                        <a:cs typeface="Times New Roman" panose="02020603050405020304" pitchFamily="18" charset="0"/>
                      </a:endParaRPr>
                    </a:p>
                    <a:p>
                      <a:pPr algn="ctr">
                        <a:lnSpc>
                          <a:spcPct val="50000"/>
                        </a:lnSpc>
                      </a:pPr>
                      <a:r>
                        <a:rPr lang="de-DE" sz="1600" dirty="0">
                          <a:effectLst/>
                          <a:latin typeface="+mn-lt"/>
                          <a:ea typeface="Calibri" panose="020F0502020204030204" pitchFamily="34" charset="0"/>
                          <a:cs typeface="Times New Roman" panose="02020603050405020304" pitchFamily="18" charset="0"/>
                        </a:rPr>
                        <a:t>∙ S ∙</a:t>
                      </a:r>
                      <a:endParaRPr lang="de-DE" sz="1600" dirty="0">
                        <a:latin typeface="+mn-lt"/>
                      </a:endParaRPr>
                    </a:p>
                  </a:txBody>
                  <a:tcPr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2e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aufgenommen</a:t>
                      </a:r>
                      <a:endParaRPr lang="de-DE" sz="1600" i="0" dirty="0">
                        <a:effectLst/>
                        <a:latin typeface="+mn-lt"/>
                        <a:ea typeface="Calibri" panose="020F0502020204030204" pitchFamily="34" charset="0"/>
                        <a:cs typeface="Times New Roman" panose="02020603050405020304" pitchFamily="18" charset="0"/>
                      </a:endParaRPr>
                    </a:p>
                  </a:txBody>
                  <a:tcPr anchor="ctr"/>
                </a:tc>
                <a:tc>
                  <a:txBody>
                    <a:bodyPr/>
                    <a:lstStyle/>
                    <a:p>
                      <a:endParaRPr lang="de-DE" sz="1600" dirty="0">
                        <a:latin typeface="+mn-lt"/>
                      </a:endParaRPr>
                    </a:p>
                  </a:txBody>
                  <a:tcPr anchor="ctr"/>
                </a:tc>
                <a:tc>
                  <a:txBody>
                    <a:bodyPr/>
                    <a:lstStyle/>
                    <a:p>
                      <a:endParaRPr lang="de-DE" sz="1600" dirty="0">
                        <a:latin typeface="+mn-lt"/>
                      </a:endParaRPr>
                    </a:p>
                  </a:txBody>
                  <a:tcPr anchor="ctr"/>
                </a:tc>
                <a:extLst>
                  <a:ext uri="{0D108BD9-81ED-4DB2-BD59-A6C34878D82A}">
                    <a16:rowId xmlns:a16="http://schemas.microsoft.com/office/drawing/2014/main" val="4276188383"/>
                  </a:ext>
                </a:extLst>
              </a:tr>
              <a:tr h="0">
                <a:tc>
                  <a:txBody>
                    <a:bodyPr/>
                    <a:lstStyle/>
                    <a:p>
                      <a:pPr algn="ctr"/>
                      <a:r>
                        <a:rPr lang="de-DE" sz="1600" dirty="0">
                          <a:latin typeface="+mn-lt"/>
                        </a:rPr>
                        <a:t>Stickstoff</a:t>
                      </a:r>
                    </a:p>
                  </a:txBody>
                  <a:tcPr anchor="ctr"/>
                </a:tc>
                <a:tc>
                  <a:txBody>
                    <a:bodyPr/>
                    <a:lstStyle/>
                    <a:p>
                      <a:pPr algn="ctr">
                        <a:lnSpc>
                          <a:spcPct val="50000"/>
                        </a:lnSpc>
                      </a:pPr>
                      <a:r>
                        <a:rPr lang="de-DE" sz="1600" dirty="0">
                          <a:effectLst/>
                          <a:latin typeface="+mn-lt"/>
                          <a:ea typeface="Calibri" panose="020F0502020204030204" pitchFamily="34" charset="0"/>
                          <a:cs typeface="Times New Roman" panose="02020603050405020304" pitchFamily="18" charset="0"/>
                        </a:rPr>
                        <a:t>∙</a:t>
                      </a:r>
                    </a:p>
                    <a:p>
                      <a:pPr algn="ctr">
                        <a:lnSpc>
                          <a:spcPct val="50000"/>
                        </a:lnSpc>
                      </a:pPr>
                      <a:r>
                        <a:rPr lang="de-DE" sz="1600" dirty="0">
                          <a:effectLst/>
                          <a:latin typeface="+mn-lt"/>
                          <a:ea typeface="Calibri" panose="020F0502020204030204" pitchFamily="34" charset="0"/>
                          <a:cs typeface="Times New Roman" panose="02020603050405020304" pitchFamily="18" charset="0"/>
                        </a:rPr>
                        <a:t>∙N∙</a:t>
                      </a:r>
                      <a:endParaRPr lang="de-DE" sz="1600" dirty="0">
                        <a:latin typeface="+mn-lt"/>
                      </a:endParaRPr>
                    </a:p>
                  </a:txBody>
                  <a:tcPr anchor="ctr"/>
                </a:tc>
                <a:tc>
                  <a:txBody>
                    <a:bodyPr/>
                    <a:lstStyle/>
                    <a:p>
                      <a:pPr algn="ctr">
                        <a:spcAft>
                          <a:spcPts val="0"/>
                        </a:spcAft>
                      </a:pPr>
                      <a:r>
                        <a:rPr lang="de-DE" sz="1600" i="0" dirty="0" err="1" smtClean="0">
                          <a:effectLst/>
                          <a:latin typeface="+mn-lt"/>
                          <a:ea typeface="Calibri" panose="020F0502020204030204" pitchFamily="34" charset="0"/>
                          <a:cs typeface="Times New Roman" panose="02020603050405020304" pitchFamily="18" charset="0"/>
                        </a:rPr>
                        <a:t>3e</a:t>
                      </a:r>
                      <a:r>
                        <a:rPr lang="de-DE" sz="1600" i="0" baseline="30000" dirty="0" smtClean="0">
                          <a:effectLst/>
                          <a:latin typeface="+mn-lt"/>
                          <a:ea typeface="Calibri" panose="020F0502020204030204" pitchFamily="34" charset="0"/>
                          <a:cs typeface="Times New Roman" panose="02020603050405020304" pitchFamily="18" charset="0"/>
                        </a:rPr>
                        <a:t>‒ </a:t>
                      </a:r>
                      <a:r>
                        <a:rPr lang="de-DE" sz="1600" i="0" dirty="0" smtClean="0">
                          <a:effectLst/>
                          <a:latin typeface="+mn-lt"/>
                          <a:ea typeface="Calibri" panose="020F0502020204030204" pitchFamily="34" charset="0"/>
                          <a:cs typeface="Times New Roman" panose="02020603050405020304" pitchFamily="18" charset="0"/>
                        </a:rPr>
                        <a:t> werden aufgenommen</a:t>
                      </a:r>
                      <a:endParaRPr lang="de-DE" sz="1600" i="0" dirty="0">
                        <a:effectLst/>
                        <a:latin typeface="+mn-lt"/>
                        <a:ea typeface="Calibri" panose="020F0502020204030204" pitchFamily="34" charset="0"/>
                        <a:cs typeface="Times New Roman" panose="02020603050405020304" pitchFamily="18" charset="0"/>
                      </a:endParaRPr>
                    </a:p>
                  </a:txBody>
                  <a:tcPr anchor="ctr"/>
                </a:tc>
                <a:tc>
                  <a:txBody>
                    <a:bodyPr/>
                    <a:lstStyle/>
                    <a:p>
                      <a:endParaRPr lang="de-DE" sz="1600" dirty="0">
                        <a:latin typeface="+mn-lt"/>
                      </a:endParaRPr>
                    </a:p>
                  </a:txBody>
                  <a:tcPr anchor="ctr"/>
                </a:tc>
                <a:tc>
                  <a:txBody>
                    <a:bodyPr/>
                    <a:lstStyle/>
                    <a:p>
                      <a:endParaRPr lang="de-DE" sz="1600" dirty="0">
                        <a:latin typeface="+mn-lt"/>
                      </a:endParaRPr>
                    </a:p>
                  </a:txBody>
                  <a:tcPr anchor="ctr"/>
                </a:tc>
                <a:extLst>
                  <a:ext uri="{0D108BD9-81ED-4DB2-BD59-A6C34878D82A}">
                    <a16:rowId xmlns:a16="http://schemas.microsoft.com/office/drawing/2014/main" val="2622673979"/>
                  </a:ext>
                </a:extLst>
              </a:tr>
            </a:tbl>
          </a:graphicData>
        </a:graphic>
      </p:graphicFrame>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31</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1192256" y="5387878"/>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6" name="Textfeld 25">
            <a:extLst>
              <a:ext uri="{FF2B5EF4-FFF2-40B4-BE49-F238E27FC236}">
                <a16:creationId xmlns:a16="http://schemas.microsoft.com/office/drawing/2014/main" id="{8C552905-FDF2-4B21-AD61-E9C6605E9835}"/>
              </a:ext>
            </a:extLst>
          </p:cNvPr>
          <p:cNvSpPr txBox="1"/>
          <p:nvPr/>
        </p:nvSpPr>
        <p:spPr>
          <a:xfrm>
            <a:off x="914400" y="1362456"/>
            <a:ext cx="10439400" cy="369332"/>
          </a:xfrm>
          <a:prstGeom prst="rect">
            <a:avLst/>
          </a:prstGeom>
          <a:noFill/>
        </p:spPr>
        <p:txBody>
          <a:bodyPr wrap="square" rtlCol="0">
            <a:spAutoFit/>
          </a:bodyPr>
          <a:lstStyle/>
          <a:p>
            <a:r>
              <a:rPr lang="de-DE" b="1" dirty="0"/>
              <a:t>Aufgabe 3:</a:t>
            </a:r>
            <a:r>
              <a:rPr lang="de-DE" i="1" dirty="0"/>
              <a:t> </a:t>
            </a:r>
            <a:r>
              <a:rPr lang="de-DE" dirty="0"/>
              <a:t>Vervollständige die Tabelle zur Ionenbildung mit Hilfe des Periodensystems.</a:t>
            </a:r>
          </a:p>
        </p:txBody>
      </p:sp>
      <p:cxnSp>
        <p:nvCxnSpPr>
          <p:cNvPr id="30" name="Gerader Verbinder 29">
            <a:extLst>
              <a:ext uri="{FF2B5EF4-FFF2-40B4-BE49-F238E27FC236}">
                <a16:creationId xmlns:a16="http://schemas.microsoft.com/office/drawing/2014/main" id="{4A8EAD02-3A59-4250-ACD9-FBD773BBF92E}"/>
              </a:ext>
            </a:extLst>
          </p:cNvPr>
          <p:cNvCxnSpPr>
            <a:cxnSpLocks/>
          </p:cNvCxnSpPr>
          <p:nvPr/>
        </p:nvCxnSpPr>
        <p:spPr>
          <a:xfrm>
            <a:off x="3733729" y="6052450"/>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65C3622-6DF6-4C91-ACC0-5929A28AD587}"/>
              </a:ext>
            </a:extLst>
          </p:cNvPr>
          <p:cNvCxnSpPr>
            <a:cxnSpLocks/>
          </p:cNvCxnSpPr>
          <p:nvPr/>
        </p:nvCxnSpPr>
        <p:spPr>
          <a:xfrm>
            <a:off x="3746134" y="5508219"/>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E5A0F0-2D53-46B9-8E97-B0D6F1C782D5}"/>
              </a:ext>
            </a:extLst>
          </p:cNvPr>
          <p:cNvCxnSpPr>
            <a:cxnSpLocks/>
          </p:cNvCxnSpPr>
          <p:nvPr/>
        </p:nvCxnSpPr>
        <p:spPr>
          <a:xfrm>
            <a:off x="3740817" y="5720385"/>
            <a:ext cx="1886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176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0" name="Titel 1">
            <a:extLst>
              <a:ext uri="{FF2B5EF4-FFF2-40B4-BE49-F238E27FC236}">
                <a16:creationId xmlns:a16="http://schemas.microsoft.com/office/drawing/2014/main" id="{96644B1D-276C-4952-8D7A-DE61203BE74E}"/>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Selbsteinschätzungsbogen</a:t>
            </a:r>
          </a:p>
        </p:txBody>
      </p:sp>
      <p:pic>
        <p:nvPicPr>
          <p:cNvPr id="11" name="Grafik 10">
            <a:hlinkClick r:id="rId2" action="ppaction://hlinksldjump"/>
            <a:extLst>
              <a:ext uri="{FF2B5EF4-FFF2-40B4-BE49-F238E27FC236}">
                <a16:creationId xmlns:a16="http://schemas.microsoft.com/office/drawing/2014/main" id="{903A90B1-C588-48A2-B5C8-41FD2944F546}"/>
              </a:ext>
            </a:extLst>
          </p:cNvPr>
          <p:cNvPicPr>
            <a:picLocks noChangeAspect="1"/>
          </p:cNvPicPr>
          <p:nvPr/>
        </p:nvPicPr>
        <p:blipFill>
          <a:blip r:embed="rId3"/>
          <a:stretch>
            <a:fillRect/>
          </a:stretch>
        </p:blipFill>
        <p:spPr>
          <a:xfrm>
            <a:off x="11001532" y="5137260"/>
            <a:ext cx="704536" cy="914219"/>
          </a:xfrm>
          <a:prstGeom prst="rect">
            <a:avLst/>
          </a:prstGeom>
        </p:spPr>
      </p:pic>
    </p:spTree>
    <p:extLst>
      <p:ext uri="{BB962C8B-B14F-4D97-AF65-F5344CB8AC3E}">
        <p14:creationId xmlns:p14="http://schemas.microsoft.com/office/powerpoint/2010/main" val="1256555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0315"/>
            <a:ext cx="10515600" cy="3186746"/>
          </a:xfrm>
        </p:spPr>
        <p:txBody>
          <a:bodyPr>
            <a:normAutofit/>
          </a:bodyPr>
          <a:lstStyle/>
          <a:p>
            <a:pPr marL="0" indent="0">
              <a:buNone/>
            </a:pPr>
            <a:r>
              <a:rPr lang="de-DE" sz="2000" b="1" dirty="0">
                <a:latin typeface="+mn-lt"/>
              </a:rPr>
              <a:t>Selbsteinschätzungsbogen</a:t>
            </a:r>
          </a:p>
          <a:p>
            <a:pPr marL="0" indent="0">
              <a:buNone/>
            </a:pPr>
            <a:r>
              <a:rPr lang="de-DE" sz="1800" dirty="0">
                <a:latin typeface="+mn-lt"/>
              </a:rPr>
              <a:t>Nun sollst du dein erworbenes Wissen zur Ionenbildung einschätzen. Bearbeite im Anschluss diejenige Aufgabe, die zu der Fähigkeit in der Tabelle gehört, bei der du zuerst „Da bin ich mir unsicher.“ oder „Das kann ich noch nicht.“ angekreuzt hast. </a:t>
            </a:r>
          </a:p>
          <a:p>
            <a:pPr marL="0" indent="0">
              <a:buNone/>
            </a:pPr>
            <a:r>
              <a:rPr lang="de-DE" sz="1800" dirty="0">
                <a:latin typeface="+mn-lt"/>
              </a:rPr>
              <a:t>Wenn du dich schon bei allen aufgeführten Inhalten sicher fühlst, kannst du die Aufgabe 1 C bearbeiten.</a:t>
            </a:r>
          </a:p>
          <a:p>
            <a:pPr marL="0" indent="0">
              <a:lnSpc>
                <a:spcPct val="12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33</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extLst>
              <a:ext uri="{FF2B5EF4-FFF2-40B4-BE49-F238E27FC236}">
                <a16:creationId xmlns:a16="http://schemas.microsoft.com/office/drawing/2014/main" id="{EE626D2F-6E99-4275-93B3-2EC78BBD8626}"/>
              </a:ext>
            </a:extLst>
          </p:cNvPr>
          <p:cNvPicPr>
            <a:picLocks noChangeAspect="1"/>
          </p:cNvPicPr>
          <p:nvPr/>
        </p:nvPicPr>
        <p:blipFill>
          <a:blip r:embed="rId2"/>
          <a:stretch>
            <a:fillRect/>
          </a:stretch>
        </p:blipFill>
        <p:spPr>
          <a:xfrm>
            <a:off x="10436322" y="609822"/>
            <a:ext cx="682811" cy="646232"/>
          </a:xfrm>
          <a:prstGeom prst="rect">
            <a:avLst/>
          </a:prstGeom>
        </p:spPr>
      </p:pic>
    </p:spTree>
    <p:extLst>
      <p:ext uri="{BB962C8B-B14F-4D97-AF65-F5344CB8AC3E}">
        <p14:creationId xmlns:p14="http://schemas.microsoft.com/office/powerpoint/2010/main" val="114481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643856856"/>
              </p:ext>
            </p:extLst>
          </p:nvPr>
        </p:nvGraphicFramePr>
        <p:xfrm>
          <a:off x="1016002" y="1371599"/>
          <a:ext cx="9474429" cy="4585854"/>
        </p:xfrm>
        <a:graphic>
          <a:graphicData uri="http://schemas.openxmlformats.org/drawingml/2006/table">
            <a:tbl>
              <a:tblPr firstRow="1" firstCol="1" bandRow="1"/>
              <a:tblGrid>
                <a:gridCol w="4048128">
                  <a:extLst>
                    <a:ext uri="{9D8B030D-6E8A-4147-A177-3AD203B41FA5}">
                      <a16:colId xmlns:a16="http://schemas.microsoft.com/office/drawing/2014/main" val="20000"/>
                    </a:ext>
                  </a:extLst>
                </a:gridCol>
                <a:gridCol w="874215">
                  <a:extLst>
                    <a:ext uri="{9D8B030D-6E8A-4147-A177-3AD203B41FA5}">
                      <a16:colId xmlns:a16="http://schemas.microsoft.com/office/drawing/2014/main" val="20001"/>
                    </a:ext>
                  </a:extLst>
                </a:gridCol>
                <a:gridCol w="875243">
                  <a:extLst>
                    <a:ext uri="{9D8B030D-6E8A-4147-A177-3AD203B41FA5}">
                      <a16:colId xmlns:a16="http://schemas.microsoft.com/office/drawing/2014/main" val="20002"/>
                    </a:ext>
                  </a:extLst>
                </a:gridCol>
                <a:gridCol w="874215">
                  <a:extLst>
                    <a:ext uri="{9D8B030D-6E8A-4147-A177-3AD203B41FA5}">
                      <a16:colId xmlns:a16="http://schemas.microsoft.com/office/drawing/2014/main" val="20003"/>
                    </a:ext>
                  </a:extLst>
                </a:gridCol>
                <a:gridCol w="875243">
                  <a:extLst>
                    <a:ext uri="{9D8B030D-6E8A-4147-A177-3AD203B41FA5}">
                      <a16:colId xmlns:a16="http://schemas.microsoft.com/office/drawing/2014/main" val="20004"/>
                    </a:ext>
                  </a:extLst>
                </a:gridCol>
                <a:gridCol w="1927385">
                  <a:extLst>
                    <a:ext uri="{9D8B030D-6E8A-4147-A177-3AD203B41FA5}">
                      <a16:colId xmlns:a16="http://schemas.microsoft.com/office/drawing/2014/main" val="20005"/>
                    </a:ext>
                  </a:extLst>
                </a:gridCol>
              </a:tblGrid>
              <a:tr h="730479">
                <a:tc>
                  <a:txBody>
                    <a:bodyPr/>
                    <a:lstStyle/>
                    <a:p>
                      <a:pPr algn="ctr">
                        <a:spcAft>
                          <a:spcPts val="0"/>
                        </a:spcAft>
                      </a:pPr>
                      <a:r>
                        <a:rPr lang="de-DE" sz="1100" b="1" dirty="0">
                          <a:effectLst/>
                          <a:latin typeface="Arial" charset="0"/>
                          <a:ea typeface="Calibri" charset="0"/>
                          <a:cs typeface="Arial" charset="0"/>
                        </a:rPr>
                        <a:t>Meine Fähigkeiten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Das kann ich.</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dirty="0">
                          <a:effectLst/>
                          <a:latin typeface="Arial" charset="0"/>
                          <a:ea typeface="Calibri" charset="0"/>
                          <a:cs typeface="Arial" charset="0"/>
                        </a:rPr>
                        <a:t>Da bin ich mir fast sicher.</a:t>
                      </a:r>
                      <a:endParaRPr lang="de-DE" sz="1100" dirty="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 bin ich mir unsicher.</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de-DE" sz="900">
                          <a:effectLst/>
                          <a:latin typeface="Arial" charset="0"/>
                          <a:ea typeface="Calibri" charset="0"/>
                          <a:cs typeface="Arial" charset="0"/>
                        </a:rPr>
                        <a:t>Das kann ich noch nicht.</a:t>
                      </a:r>
                      <a:endParaRPr lang="de-DE" sz="1100">
                        <a:effectLst/>
                        <a:latin typeface="Arial" charset="0"/>
                        <a:ea typeface="Calibri" charset="0"/>
                        <a:cs typeface="Times New Roman"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1100" b="1" dirty="0">
                          <a:effectLst/>
                          <a:latin typeface="Arial" charset="0"/>
                          <a:ea typeface="Calibri" charset="0"/>
                          <a:cs typeface="Arial" charset="0"/>
                        </a:rPr>
                        <a:t>Übungsaufgaben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56398">
                <a:tc>
                  <a:txBody>
                    <a:bodyPr/>
                    <a:lstStyle/>
                    <a:p>
                      <a:pPr algn="just">
                        <a:spcAft>
                          <a:spcPts val="0"/>
                        </a:spcAft>
                      </a:pPr>
                      <a:r>
                        <a:rPr lang="de-DE" sz="900">
                          <a:effectLst/>
                          <a:latin typeface="Arial" charset="0"/>
                          <a:ea typeface="Calibri" charset="0"/>
                          <a:cs typeface="Arial" charset="0"/>
                        </a:rPr>
                        <a:t>Ich kann die Begriffe </a:t>
                      </a:r>
                      <a:r>
                        <a:rPr lang="de-DE" sz="900" i="1">
                          <a:effectLst/>
                          <a:latin typeface="Arial" charset="0"/>
                          <a:ea typeface="Calibri" charset="0"/>
                          <a:cs typeface="Arial" charset="0"/>
                        </a:rPr>
                        <a:t>Ion, Ionenladung</a:t>
                      </a:r>
                      <a:r>
                        <a:rPr lang="de-DE" sz="900">
                          <a:effectLst/>
                          <a:latin typeface="Arial" charset="0"/>
                          <a:ea typeface="Calibri" charset="0"/>
                          <a:cs typeface="Arial" charset="0"/>
                        </a:rPr>
                        <a:t> und </a:t>
                      </a:r>
                      <a:r>
                        <a:rPr lang="de-DE" sz="900" i="1">
                          <a:effectLst/>
                          <a:latin typeface="Arial" charset="0"/>
                          <a:ea typeface="Calibri" charset="0"/>
                          <a:cs typeface="Arial" charset="0"/>
                        </a:rPr>
                        <a:t>Edelgaskonfiguration</a:t>
                      </a:r>
                      <a:r>
                        <a:rPr lang="de-DE" sz="900">
                          <a:effectLst/>
                          <a:latin typeface="Arial" charset="0"/>
                          <a:ea typeface="Calibri" charset="0"/>
                          <a:cs typeface="Arial" charset="0"/>
                        </a:rPr>
                        <a:t> erklären.</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6398">
                <a:tc>
                  <a:txBody>
                    <a:bodyPr/>
                    <a:lstStyle/>
                    <a:p>
                      <a:pPr algn="just">
                        <a:spcAft>
                          <a:spcPts val="0"/>
                        </a:spcAft>
                      </a:pPr>
                      <a:r>
                        <a:rPr lang="de-DE" sz="900" dirty="0">
                          <a:effectLst/>
                          <a:latin typeface="Arial" charset="0"/>
                          <a:ea typeface="Calibri" charset="0"/>
                          <a:cs typeface="Arial" charset="0"/>
                        </a:rPr>
                        <a:t>Ich kann ein Schalenmodell zur Bildung eines Ions aus einem Atom darstellen.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dirty="0">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6398">
                <a:tc>
                  <a:txBody>
                    <a:bodyPr/>
                    <a:lstStyle/>
                    <a:p>
                      <a:pPr algn="just">
                        <a:spcAft>
                          <a:spcPts val="0"/>
                        </a:spcAft>
                      </a:pPr>
                      <a:r>
                        <a:rPr lang="de-DE" sz="900">
                          <a:effectLst/>
                          <a:latin typeface="Arial" charset="0"/>
                          <a:ea typeface="Calibri" charset="0"/>
                          <a:cs typeface="Arial" charset="0"/>
                        </a:rPr>
                        <a:t>Ich kann die Bildung eines Natriumions und eines Chloridions beschreiben.</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900" dirty="0">
                          <a:effectLst/>
                          <a:latin typeface="Arial" charset="0"/>
                          <a:ea typeface="Calibri" charset="0"/>
                          <a:cs typeface="Arial" charset="0"/>
                        </a:rPr>
                        <a:t> </a:t>
                      </a:r>
                      <a:r>
                        <a:rPr lang="de-DE" sz="1800" kern="1200" dirty="0">
                          <a:solidFill>
                            <a:schemeClr val="tx1"/>
                          </a:solidFill>
                          <a:effectLst/>
                          <a:latin typeface="+mn-lt"/>
                          <a:ea typeface="+mn-ea"/>
                          <a:cs typeface="+mn-cs"/>
                        </a:rPr>
                        <a:t> </a:t>
                      </a:r>
                    </a:p>
                    <a:p>
                      <a:pPr algn="just">
                        <a:spcAft>
                          <a:spcPts val="0"/>
                        </a:spcAft>
                      </a:pPr>
                      <a:endParaRPr lang="de-DE" sz="1100" dirty="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6398">
                <a:tc>
                  <a:txBody>
                    <a:bodyPr/>
                    <a:lstStyle/>
                    <a:p>
                      <a:pPr algn="just">
                        <a:spcAft>
                          <a:spcPts val="0"/>
                        </a:spcAft>
                      </a:pPr>
                      <a:r>
                        <a:rPr lang="de-DE" sz="900">
                          <a:effectLst/>
                          <a:latin typeface="Arial" charset="0"/>
                          <a:ea typeface="Calibri" charset="0"/>
                          <a:cs typeface="Arial" charset="0"/>
                        </a:rPr>
                        <a:t>Ich kann erklären, was bei der Reaktion von Metallen mit Nichtmetallen auf Teilchenebene passiert.</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3261">
                <a:tc>
                  <a:txBody>
                    <a:bodyPr/>
                    <a:lstStyle/>
                    <a:p>
                      <a:pPr algn="just">
                        <a:spcAft>
                          <a:spcPts val="0"/>
                        </a:spcAft>
                      </a:pPr>
                      <a:r>
                        <a:rPr lang="de-DE" sz="900">
                          <a:effectLst/>
                          <a:latin typeface="Arial" charset="0"/>
                          <a:ea typeface="Calibri" charset="0"/>
                          <a:cs typeface="Arial" charset="0"/>
                        </a:rPr>
                        <a:t>Ich kann die Bildung der Ionen der Hauptgruppenelemente im Schalenmodell darstellen.</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3261">
                <a:tc>
                  <a:txBody>
                    <a:bodyPr/>
                    <a:lstStyle/>
                    <a:p>
                      <a:pPr algn="just">
                        <a:spcAft>
                          <a:spcPts val="0"/>
                        </a:spcAft>
                      </a:pPr>
                      <a:r>
                        <a:rPr lang="de-DE" sz="900">
                          <a:effectLst/>
                          <a:latin typeface="Arial" charset="0"/>
                          <a:ea typeface="Calibri" charset="0"/>
                          <a:cs typeface="Arial" charset="0"/>
                        </a:rPr>
                        <a:t>Ich kann erklären, wie Salze aufgebaut sind. </a:t>
                      </a:r>
                      <a:endParaRPr lang="de-DE" sz="110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900">
                          <a:effectLst/>
                          <a:latin typeface="Arial" charset="0"/>
                          <a:ea typeface="Calibri" charset="0"/>
                          <a:cs typeface="Arial" charset="0"/>
                        </a:rPr>
                        <a:t> </a:t>
                      </a:r>
                      <a:endParaRPr lang="de-DE" sz="1100">
                        <a:effectLst/>
                        <a:latin typeface="Arial"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3261">
                <a:tc gridSpan="5">
                  <a:txBody>
                    <a:bodyPr/>
                    <a:lstStyle/>
                    <a:p>
                      <a:pPr algn="just">
                        <a:spcAft>
                          <a:spcPts val="0"/>
                        </a:spcAft>
                      </a:pPr>
                      <a:r>
                        <a:rPr lang="de-DE" sz="900" dirty="0">
                          <a:effectLst/>
                          <a:latin typeface="Arial" charset="0"/>
                          <a:ea typeface="Calibri" charset="0"/>
                          <a:cs typeface="Arial" charset="0"/>
                        </a:rPr>
                        <a:t>Wenn du bei den oberen Aussagen immer „Das kann ich.“ oder „Da bin ich </a:t>
                      </a:r>
                      <a:r>
                        <a:rPr lang="de-DE" sz="900" dirty="0" smtClean="0">
                          <a:effectLst/>
                          <a:latin typeface="Arial" charset="0"/>
                          <a:ea typeface="Calibri" charset="0"/>
                          <a:cs typeface="Arial" charset="0"/>
                        </a:rPr>
                        <a:t>mir fast </a:t>
                      </a:r>
                      <a:r>
                        <a:rPr lang="de-DE" sz="900" dirty="0">
                          <a:effectLst/>
                          <a:latin typeface="Arial" charset="0"/>
                          <a:ea typeface="Calibri" charset="0"/>
                          <a:cs typeface="Arial" charset="0"/>
                        </a:rPr>
                        <a:t>sicher.“ angekreuzt hast, dann bearbeite folgende Aufgaben:</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0"/>
                        </a:spcAft>
                      </a:pPr>
                      <a:r>
                        <a:rPr lang="de-DE" sz="900" i="1" dirty="0">
                          <a:solidFill>
                            <a:srgbClr val="808080"/>
                          </a:solidFill>
                          <a:effectLst/>
                          <a:latin typeface="Arial" charset="0"/>
                          <a:ea typeface="Calibri" charset="0"/>
                          <a:cs typeface="Arial" charset="0"/>
                        </a:rPr>
                        <a:t> </a:t>
                      </a:r>
                      <a:endParaRPr lang="de-DE" sz="1100" dirty="0">
                        <a:effectLst/>
                        <a:latin typeface="Arial"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pic>
        <p:nvPicPr>
          <p:cNvPr id="10" name="Grafik 9">
            <a:extLst>
              <a:ext uri="{FF2B5EF4-FFF2-40B4-BE49-F238E27FC236}">
                <a16:creationId xmlns:a16="http://schemas.microsoft.com/office/drawing/2014/main" id="{90D70ACD-BA06-43F5-9B9A-75CA38A9745E}"/>
              </a:ext>
            </a:extLst>
          </p:cNvPr>
          <p:cNvPicPr>
            <a:picLocks noChangeAspect="1"/>
          </p:cNvPicPr>
          <p:nvPr/>
        </p:nvPicPr>
        <p:blipFill>
          <a:blip r:embed="rId2"/>
          <a:stretch>
            <a:fillRect/>
          </a:stretch>
        </p:blipFill>
        <p:spPr>
          <a:xfrm>
            <a:off x="10494014" y="627317"/>
            <a:ext cx="682811" cy="646232"/>
          </a:xfrm>
          <a:prstGeom prst="rect">
            <a:avLst/>
          </a:prstGeom>
        </p:spPr>
      </p:pic>
      <p:sp>
        <p:nvSpPr>
          <p:cNvPr id="42" name="Rechteck: abgerundete Ecken 41">
            <a:extLst>
              <a:ext uri="{FF2B5EF4-FFF2-40B4-BE49-F238E27FC236}">
                <a16:creationId xmlns:a16="http://schemas.microsoft.com/office/drawing/2014/main" id="{7E0C6B88-BE03-4623-A4E2-38DD426E3E62}"/>
              </a:ext>
            </a:extLst>
          </p:cNvPr>
          <p:cNvSpPr/>
          <p:nvPr/>
        </p:nvSpPr>
        <p:spPr>
          <a:xfrm>
            <a:off x="8850774" y="2201416"/>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1A</a:t>
            </a:r>
            <a:endParaRPr lang="de-DE" sz="1400" dirty="0">
              <a:solidFill>
                <a:srgbClr val="FF9933"/>
              </a:solidFill>
            </a:endParaRPr>
          </a:p>
        </p:txBody>
      </p:sp>
      <p:sp>
        <p:nvSpPr>
          <p:cNvPr id="43" name="Rechteck: abgerundete Ecken 42">
            <a:extLst>
              <a:ext uri="{FF2B5EF4-FFF2-40B4-BE49-F238E27FC236}">
                <a16:creationId xmlns:a16="http://schemas.microsoft.com/office/drawing/2014/main" id="{57A7CFC2-CDEC-4985-A010-73BBC29262F5}"/>
              </a:ext>
            </a:extLst>
          </p:cNvPr>
          <p:cNvSpPr/>
          <p:nvPr/>
        </p:nvSpPr>
        <p:spPr>
          <a:xfrm>
            <a:off x="8850773" y="2758549"/>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1A</a:t>
            </a:r>
            <a:endParaRPr lang="de-DE" sz="1400" dirty="0">
              <a:solidFill>
                <a:srgbClr val="FF9933"/>
              </a:solidFill>
            </a:endParaRPr>
          </a:p>
        </p:txBody>
      </p:sp>
      <p:sp>
        <p:nvSpPr>
          <p:cNvPr id="45" name="Rechteck: abgerundete Ecken 44">
            <a:extLst>
              <a:ext uri="{FF2B5EF4-FFF2-40B4-BE49-F238E27FC236}">
                <a16:creationId xmlns:a16="http://schemas.microsoft.com/office/drawing/2014/main" id="{9E5995D8-B128-4C1E-81ED-2A3D2428EA1D}"/>
              </a:ext>
            </a:extLst>
          </p:cNvPr>
          <p:cNvSpPr/>
          <p:nvPr/>
        </p:nvSpPr>
        <p:spPr>
          <a:xfrm>
            <a:off x="8848825" y="3316429"/>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1A</a:t>
            </a:r>
            <a:endParaRPr lang="de-DE" sz="1400" dirty="0">
              <a:solidFill>
                <a:srgbClr val="FF9933"/>
              </a:solidFill>
            </a:endParaRPr>
          </a:p>
        </p:txBody>
      </p:sp>
      <p:sp>
        <p:nvSpPr>
          <p:cNvPr id="47" name="Rechteck: abgerundete Ecken 46">
            <a:extLst>
              <a:ext uri="{FF2B5EF4-FFF2-40B4-BE49-F238E27FC236}">
                <a16:creationId xmlns:a16="http://schemas.microsoft.com/office/drawing/2014/main" id="{6BCB8D4B-0D2B-462F-8F95-DD62E5EE06AE}"/>
              </a:ext>
            </a:extLst>
          </p:cNvPr>
          <p:cNvSpPr/>
          <p:nvPr/>
        </p:nvSpPr>
        <p:spPr>
          <a:xfrm>
            <a:off x="8850773" y="3871446"/>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1B</a:t>
            </a:r>
            <a:endParaRPr lang="de-DE" sz="1400" dirty="0">
              <a:solidFill>
                <a:srgbClr val="FF9933"/>
              </a:solidFill>
            </a:endParaRPr>
          </a:p>
        </p:txBody>
      </p:sp>
      <p:sp>
        <p:nvSpPr>
          <p:cNvPr id="48" name="Rechteck: abgerundete Ecken 47">
            <a:extLst>
              <a:ext uri="{FF2B5EF4-FFF2-40B4-BE49-F238E27FC236}">
                <a16:creationId xmlns:a16="http://schemas.microsoft.com/office/drawing/2014/main" id="{60E3F482-A7D2-4E56-8C86-B1EEDBBD070C}"/>
              </a:ext>
            </a:extLst>
          </p:cNvPr>
          <p:cNvSpPr/>
          <p:nvPr/>
        </p:nvSpPr>
        <p:spPr>
          <a:xfrm>
            <a:off x="8850773" y="5493321"/>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1C</a:t>
            </a:r>
            <a:endParaRPr lang="de-DE" sz="1400" dirty="0">
              <a:solidFill>
                <a:srgbClr val="FF9933"/>
              </a:solidFill>
            </a:endParaRPr>
          </a:p>
        </p:txBody>
      </p:sp>
      <p:sp>
        <p:nvSpPr>
          <p:cNvPr id="49" name="Rechteck: abgerundete Ecken 48">
            <a:extLst>
              <a:ext uri="{FF2B5EF4-FFF2-40B4-BE49-F238E27FC236}">
                <a16:creationId xmlns:a16="http://schemas.microsoft.com/office/drawing/2014/main" id="{3C0E1169-B2C0-42CF-B663-718B7EEA045A}"/>
              </a:ext>
            </a:extLst>
          </p:cNvPr>
          <p:cNvSpPr/>
          <p:nvPr/>
        </p:nvSpPr>
        <p:spPr>
          <a:xfrm>
            <a:off x="8843643" y="4936616"/>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1B</a:t>
            </a:r>
            <a:endParaRPr lang="de-DE" sz="1400" dirty="0">
              <a:solidFill>
                <a:srgbClr val="FF9933"/>
              </a:solidFill>
            </a:endParaRPr>
          </a:p>
        </p:txBody>
      </p:sp>
      <p:sp>
        <p:nvSpPr>
          <p:cNvPr id="50" name="Rechteck: abgerundete Ecken 49">
            <a:extLst>
              <a:ext uri="{FF2B5EF4-FFF2-40B4-BE49-F238E27FC236}">
                <a16:creationId xmlns:a16="http://schemas.microsoft.com/office/drawing/2014/main" id="{BCE8E499-E6D2-4939-AD08-F202DA3929F0}"/>
              </a:ext>
            </a:extLst>
          </p:cNvPr>
          <p:cNvSpPr/>
          <p:nvPr/>
        </p:nvSpPr>
        <p:spPr>
          <a:xfrm>
            <a:off x="8850773" y="4417418"/>
            <a:ext cx="441147" cy="369332"/>
          </a:xfrm>
          <a:prstGeom prst="roundRect">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1B</a:t>
            </a:r>
            <a:endParaRPr lang="de-DE" sz="1400" dirty="0">
              <a:solidFill>
                <a:srgbClr val="FF9933"/>
              </a:solidFill>
            </a:endParaRPr>
          </a:p>
        </p:txBody>
      </p:sp>
      <p:sp>
        <p:nvSpPr>
          <p:cNvPr id="9" name="Textfeld 8">
            <a:hlinkClick r:id="rId3" action="ppaction://hlinksldjump"/>
            <a:extLst>
              <a:ext uri="{FF2B5EF4-FFF2-40B4-BE49-F238E27FC236}">
                <a16:creationId xmlns:a16="http://schemas.microsoft.com/office/drawing/2014/main" id="{D5313FA9-1369-4D55-AEF9-FAFFF843F21F}"/>
              </a:ext>
            </a:extLst>
          </p:cNvPr>
          <p:cNvSpPr txBox="1"/>
          <p:nvPr/>
        </p:nvSpPr>
        <p:spPr>
          <a:xfrm>
            <a:off x="8887225" y="2229240"/>
            <a:ext cx="366674" cy="325373"/>
          </a:xfrm>
          <a:prstGeom prst="rect">
            <a:avLst/>
          </a:prstGeom>
          <a:noFill/>
        </p:spPr>
        <p:txBody>
          <a:bodyPr wrap="square" rtlCol="0">
            <a:spAutoFit/>
          </a:bodyPr>
          <a:lstStyle/>
          <a:p>
            <a:endParaRPr lang="de-DE" dirty="0"/>
          </a:p>
        </p:txBody>
      </p:sp>
      <p:sp>
        <p:nvSpPr>
          <p:cNvPr id="25" name="Textfeld 24">
            <a:hlinkClick r:id="rId3" action="ppaction://hlinksldjump"/>
            <a:extLst>
              <a:ext uri="{FF2B5EF4-FFF2-40B4-BE49-F238E27FC236}">
                <a16:creationId xmlns:a16="http://schemas.microsoft.com/office/drawing/2014/main" id="{24E1CAD6-DC38-4555-9D13-ECB0B79D052F}"/>
              </a:ext>
            </a:extLst>
          </p:cNvPr>
          <p:cNvSpPr txBox="1"/>
          <p:nvPr/>
        </p:nvSpPr>
        <p:spPr>
          <a:xfrm>
            <a:off x="8894403" y="2802508"/>
            <a:ext cx="366674" cy="325373"/>
          </a:xfrm>
          <a:prstGeom prst="rect">
            <a:avLst/>
          </a:prstGeom>
          <a:noFill/>
        </p:spPr>
        <p:txBody>
          <a:bodyPr wrap="square" rtlCol="0">
            <a:spAutoFit/>
          </a:bodyPr>
          <a:lstStyle/>
          <a:p>
            <a:endParaRPr lang="de-DE" dirty="0"/>
          </a:p>
        </p:txBody>
      </p:sp>
      <p:sp>
        <p:nvSpPr>
          <p:cNvPr id="26" name="Textfeld 25">
            <a:hlinkClick r:id="rId3" action="ppaction://hlinksldjump"/>
            <a:extLst>
              <a:ext uri="{FF2B5EF4-FFF2-40B4-BE49-F238E27FC236}">
                <a16:creationId xmlns:a16="http://schemas.microsoft.com/office/drawing/2014/main" id="{D6BCB910-D9B7-4EE2-A340-9CD04399E2AB}"/>
              </a:ext>
            </a:extLst>
          </p:cNvPr>
          <p:cNvSpPr txBox="1"/>
          <p:nvPr/>
        </p:nvSpPr>
        <p:spPr>
          <a:xfrm>
            <a:off x="8887225" y="3346624"/>
            <a:ext cx="366674" cy="325373"/>
          </a:xfrm>
          <a:prstGeom prst="rect">
            <a:avLst/>
          </a:prstGeom>
          <a:noFill/>
        </p:spPr>
        <p:txBody>
          <a:bodyPr wrap="square" rtlCol="0">
            <a:spAutoFit/>
          </a:bodyPr>
          <a:lstStyle/>
          <a:p>
            <a:endParaRPr lang="de-DE" dirty="0"/>
          </a:p>
        </p:txBody>
      </p:sp>
      <p:sp>
        <p:nvSpPr>
          <p:cNvPr id="27" name="Textfeld 26">
            <a:hlinkClick r:id="rId4" action="ppaction://hlinksldjump"/>
            <a:extLst>
              <a:ext uri="{FF2B5EF4-FFF2-40B4-BE49-F238E27FC236}">
                <a16:creationId xmlns:a16="http://schemas.microsoft.com/office/drawing/2014/main" id="{9EE05AC4-D564-487E-94F3-EC5F38E6488B}"/>
              </a:ext>
            </a:extLst>
          </p:cNvPr>
          <p:cNvSpPr txBox="1"/>
          <p:nvPr/>
        </p:nvSpPr>
        <p:spPr>
          <a:xfrm>
            <a:off x="8897933" y="3892596"/>
            <a:ext cx="366674" cy="325373"/>
          </a:xfrm>
          <a:prstGeom prst="rect">
            <a:avLst/>
          </a:prstGeom>
          <a:noFill/>
        </p:spPr>
        <p:txBody>
          <a:bodyPr wrap="square" rtlCol="0">
            <a:spAutoFit/>
          </a:bodyPr>
          <a:lstStyle/>
          <a:p>
            <a:endParaRPr lang="de-DE" dirty="0"/>
          </a:p>
        </p:txBody>
      </p:sp>
      <p:sp>
        <p:nvSpPr>
          <p:cNvPr id="28" name="Textfeld 27">
            <a:hlinkClick r:id="rId4" action="ppaction://hlinksldjump"/>
            <a:extLst>
              <a:ext uri="{FF2B5EF4-FFF2-40B4-BE49-F238E27FC236}">
                <a16:creationId xmlns:a16="http://schemas.microsoft.com/office/drawing/2014/main" id="{830881A2-7BDC-4B2D-87CB-A18CA2B2C910}"/>
              </a:ext>
            </a:extLst>
          </p:cNvPr>
          <p:cNvSpPr txBox="1"/>
          <p:nvPr/>
        </p:nvSpPr>
        <p:spPr>
          <a:xfrm>
            <a:off x="8887225" y="4446646"/>
            <a:ext cx="366674" cy="325373"/>
          </a:xfrm>
          <a:prstGeom prst="rect">
            <a:avLst/>
          </a:prstGeom>
          <a:noFill/>
        </p:spPr>
        <p:txBody>
          <a:bodyPr wrap="square" rtlCol="0">
            <a:spAutoFit/>
          </a:bodyPr>
          <a:lstStyle/>
          <a:p>
            <a:endParaRPr lang="de-DE" dirty="0"/>
          </a:p>
        </p:txBody>
      </p:sp>
      <p:sp>
        <p:nvSpPr>
          <p:cNvPr id="29" name="Textfeld 28">
            <a:hlinkClick r:id="rId4" action="ppaction://hlinksldjump"/>
            <a:extLst>
              <a:ext uri="{FF2B5EF4-FFF2-40B4-BE49-F238E27FC236}">
                <a16:creationId xmlns:a16="http://schemas.microsoft.com/office/drawing/2014/main" id="{18AFABEB-1740-4140-A74A-030687C5B33E}"/>
              </a:ext>
            </a:extLst>
          </p:cNvPr>
          <p:cNvSpPr txBox="1"/>
          <p:nvPr/>
        </p:nvSpPr>
        <p:spPr>
          <a:xfrm>
            <a:off x="8880879" y="4959392"/>
            <a:ext cx="366674" cy="325373"/>
          </a:xfrm>
          <a:prstGeom prst="rect">
            <a:avLst/>
          </a:prstGeom>
          <a:noFill/>
        </p:spPr>
        <p:txBody>
          <a:bodyPr wrap="square" rtlCol="0">
            <a:spAutoFit/>
          </a:bodyPr>
          <a:lstStyle/>
          <a:p>
            <a:endParaRPr lang="de-DE" dirty="0"/>
          </a:p>
        </p:txBody>
      </p:sp>
      <p:sp>
        <p:nvSpPr>
          <p:cNvPr id="30" name="Textfeld 29">
            <a:hlinkClick r:id="rId5" action="ppaction://hlinksldjump"/>
            <a:extLst>
              <a:ext uri="{FF2B5EF4-FFF2-40B4-BE49-F238E27FC236}">
                <a16:creationId xmlns:a16="http://schemas.microsoft.com/office/drawing/2014/main" id="{8FFC1077-EBC8-4B0E-BEF1-9D8979CF6D89}"/>
              </a:ext>
            </a:extLst>
          </p:cNvPr>
          <p:cNvSpPr txBox="1"/>
          <p:nvPr/>
        </p:nvSpPr>
        <p:spPr>
          <a:xfrm>
            <a:off x="8884459" y="5516794"/>
            <a:ext cx="366674" cy="325373"/>
          </a:xfrm>
          <a:prstGeom prst="rect">
            <a:avLst/>
          </a:prstGeom>
          <a:noFill/>
        </p:spPr>
        <p:txBody>
          <a:bodyPr wrap="square" rtlCol="0">
            <a:spAutoFit/>
          </a:bodyPr>
          <a:lstStyle/>
          <a:p>
            <a:endParaRPr lang="de-DE" dirty="0"/>
          </a:p>
        </p:txBody>
      </p:sp>
      <p:pic>
        <p:nvPicPr>
          <p:cNvPr id="31" name="Grafik 30">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419217" y="2114906"/>
            <a:ext cx="994678" cy="501195"/>
          </a:xfrm>
          <a:prstGeom prst="rect">
            <a:avLst/>
          </a:prstGeom>
        </p:spPr>
      </p:pic>
      <p:pic>
        <p:nvPicPr>
          <p:cNvPr id="32" name="Grafik 31">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412990" y="2687187"/>
            <a:ext cx="994678" cy="501195"/>
          </a:xfrm>
          <a:prstGeom prst="rect">
            <a:avLst/>
          </a:prstGeom>
        </p:spPr>
      </p:pic>
      <p:pic>
        <p:nvPicPr>
          <p:cNvPr id="33" name="Grafik 32">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412996" y="3237692"/>
            <a:ext cx="994678" cy="501195"/>
          </a:xfrm>
          <a:prstGeom prst="rect">
            <a:avLst/>
          </a:prstGeom>
        </p:spPr>
      </p:pic>
      <p:pic>
        <p:nvPicPr>
          <p:cNvPr id="34" name="Grafik 33">
            <a:extLst>
              <a:ext uri="{FF2B5EF4-FFF2-40B4-BE49-F238E27FC236}">
                <a16:creationId xmlns:a16="http://schemas.microsoft.com/office/drawing/2014/main" id="{95EFF4C6-9FE5-4891-9DEA-1F05B1CAE5F2}"/>
              </a:ext>
            </a:extLst>
          </p:cNvPr>
          <p:cNvPicPr>
            <a:picLocks noChangeAspect="1"/>
          </p:cNvPicPr>
          <p:nvPr/>
        </p:nvPicPr>
        <p:blipFill>
          <a:blip r:embed="rId7"/>
          <a:stretch>
            <a:fillRect/>
          </a:stretch>
        </p:blipFill>
        <p:spPr>
          <a:xfrm>
            <a:off x="9311767" y="3820421"/>
            <a:ext cx="1178664" cy="464041"/>
          </a:xfrm>
          <a:prstGeom prst="rect">
            <a:avLst/>
          </a:prstGeom>
        </p:spPr>
      </p:pic>
      <p:pic>
        <p:nvPicPr>
          <p:cNvPr id="35" name="Grafik 34">
            <a:extLst>
              <a:ext uri="{FF2B5EF4-FFF2-40B4-BE49-F238E27FC236}">
                <a16:creationId xmlns:a16="http://schemas.microsoft.com/office/drawing/2014/main" id="{95EFF4C6-9FE5-4891-9DEA-1F05B1CAE5F2}"/>
              </a:ext>
            </a:extLst>
          </p:cNvPr>
          <p:cNvPicPr>
            <a:picLocks noChangeAspect="1"/>
          </p:cNvPicPr>
          <p:nvPr/>
        </p:nvPicPr>
        <p:blipFill>
          <a:blip r:embed="rId7"/>
          <a:stretch>
            <a:fillRect/>
          </a:stretch>
        </p:blipFill>
        <p:spPr>
          <a:xfrm>
            <a:off x="9324202" y="4374042"/>
            <a:ext cx="1178664" cy="464041"/>
          </a:xfrm>
          <a:prstGeom prst="rect">
            <a:avLst/>
          </a:prstGeom>
        </p:spPr>
      </p:pic>
      <p:pic>
        <p:nvPicPr>
          <p:cNvPr id="36" name="Grafik 35">
            <a:extLst>
              <a:ext uri="{FF2B5EF4-FFF2-40B4-BE49-F238E27FC236}">
                <a16:creationId xmlns:a16="http://schemas.microsoft.com/office/drawing/2014/main" id="{95EFF4C6-9FE5-4891-9DEA-1F05B1CAE5F2}"/>
              </a:ext>
            </a:extLst>
          </p:cNvPr>
          <p:cNvPicPr>
            <a:picLocks noChangeAspect="1"/>
          </p:cNvPicPr>
          <p:nvPr/>
        </p:nvPicPr>
        <p:blipFill>
          <a:blip r:embed="rId7"/>
          <a:stretch>
            <a:fillRect/>
          </a:stretch>
        </p:blipFill>
        <p:spPr>
          <a:xfrm>
            <a:off x="9324208" y="4905887"/>
            <a:ext cx="1178664" cy="464041"/>
          </a:xfrm>
          <a:prstGeom prst="rect">
            <a:avLst/>
          </a:prstGeom>
        </p:spPr>
      </p:pic>
      <p:pic>
        <p:nvPicPr>
          <p:cNvPr id="37" name="Grafik 36">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403669" y="5411726"/>
            <a:ext cx="994678" cy="501195"/>
          </a:xfrm>
          <a:prstGeom prst="rect">
            <a:avLst/>
          </a:prstGeom>
        </p:spPr>
      </p:pic>
    </p:spTree>
    <p:extLst>
      <p:ext uri="{BB962C8B-B14F-4D97-AF65-F5344CB8AC3E}">
        <p14:creationId xmlns:p14="http://schemas.microsoft.com/office/powerpoint/2010/main" val="3585539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35</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Selbsteinschätzung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2" name="Textfeld 11">
            <a:extLst>
              <a:ext uri="{FF2B5EF4-FFF2-40B4-BE49-F238E27FC236}">
                <a16:creationId xmlns:a16="http://schemas.microsoft.com/office/drawing/2014/main" id="{1740A9BA-986C-4ECB-A07D-8CBD94026A5D}"/>
              </a:ext>
            </a:extLst>
          </p:cNvPr>
          <p:cNvSpPr txBox="1">
            <a:spLocks noChangeArrowheads="1"/>
          </p:cNvSpPr>
          <p:nvPr/>
        </p:nvSpPr>
        <p:spPr bwMode="auto">
          <a:xfrm>
            <a:off x="2306825" y="2026518"/>
            <a:ext cx="7794480" cy="20927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endParaRPr lang="de-DE" dirty="0">
              <a:effectLst/>
              <a:ea typeface="Calibri" charset="0"/>
              <a:cs typeface="Times New Roman" charset="0"/>
            </a:endParaRPr>
          </a:p>
          <a:p>
            <a:pPr algn="ctr">
              <a:spcBef>
                <a:spcPts val="600"/>
              </a:spcBef>
              <a:spcAft>
                <a:spcPts val="600"/>
              </a:spcAft>
            </a:pPr>
            <a:r>
              <a:rPr lang="de-DE" dirty="0">
                <a:effectLst/>
                <a:ea typeface="Calibri" charset="0"/>
                <a:cs typeface="Times New Roman" charset="0"/>
              </a:rPr>
              <a:t>Welche Aufgabe hast du in der individuellen Übungsphase bearbeitet?</a:t>
            </a:r>
          </a:p>
          <a:p>
            <a:pPr algn="ctr">
              <a:spcBef>
                <a:spcPts val="600"/>
              </a:spcBef>
              <a:spcAft>
                <a:spcPts val="600"/>
              </a:spcAft>
            </a:pPr>
            <a:r>
              <a:rPr lang="de-DE" dirty="0">
                <a:ea typeface="Calibri" charset="0"/>
                <a:cs typeface="Times New Roman" charset="0"/>
              </a:rPr>
              <a:t>___________________________________________________________</a:t>
            </a:r>
            <a:r>
              <a:rPr lang="de-DE" dirty="0">
                <a:effectLst/>
                <a:ea typeface="Calibri" charset="0"/>
                <a:cs typeface="Times New Roman" charset="0"/>
              </a:rPr>
              <a:t> </a:t>
            </a:r>
          </a:p>
        </p:txBody>
      </p:sp>
      <p:pic>
        <p:nvPicPr>
          <p:cNvPr id="2" name="Grafik 1">
            <a:extLst>
              <a:ext uri="{FF2B5EF4-FFF2-40B4-BE49-F238E27FC236}">
                <a16:creationId xmlns:a16="http://schemas.microsoft.com/office/drawing/2014/main" id="{86EF67D0-0BD0-40A4-9338-FCB1A172F8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95851" y="604186"/>
            <a:ext cx="680149" cy="644691"/>
          </a:xfrm>
          <a:prstGeom prst="rect">
            <a:avLst/>
          </a:prstGeom>
        </p:spPr>
      </p:pic>
    </p:spTree>
    <p:extLst>
      <p:ext uri="{BB962C8B-B14F-4D97-AF65-F5344CB8AC3E}">
        <p14:creationId xmlns:p14="http://schemas.microsoft.com/office/powerpoint/2010/main" val="2575403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36</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3">
            <a:extLst>
              <a:ext uri="{FF2B5EF4-FFF2-40B4-BE49-F238E27FC236}">
                <a16:creationId xmlns:a16="http://schemas.microsoft.com/office/drawing/2014/main" id="{4E85C781-361E-4A94-BA70-163559F50335}"/>
              </a:ext>
            </a:extLst>
          </p:cNvPr>
          <p:cNvSpPr>
            <a:spLocks noChangeArrowheads="1"/>
          </p:cNvSpPr>
          <p:nvPr/>
        </p:nvSpPr>
        <p:spPr bwMode="auto">
          <a:xfrm>
            <a:off x="913203" y="2245287"/>
            <a:ext cx="1051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5400" b="1" i="0"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„Karl trinkt Mineralwasser“</a:t>
            </a:r>
            <a:r>
              <a:rPr kumimoji="0" lang="de-DE" altLang="de-DE" sz="5400" b="0" i="0"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de-DE" altLang="de-DE" sz="5400" b="0" i="0" strike="noStrike" cap="none" normalizeH="0" baseline="0" dirty="0">
              <a:ln>
                <a:noFill/>
              </a:ln>
              <a:solidFill>
                <a:schemeClr val="tx1"/>
              </a:solidFill>
              <a:effectLst/>
            </a:endParaRPr>
          </a:p>
        </p:txBody>
      </p:sp>
      <p:pic>
        <p:nvPicPr>
          <p:cNvPr id="12" name="Grafik 11">
            <a:hlinkClick r:id="rId2" action="ppaction://hlinksldjump"/>
            <a:extLst>
              <a:ext uri="{FF2B5EF4-FFF2-40B4-BE49-F238E27FC236}">
                <a16:creationId xmlns:a16="http://schemas.microsoft.com/office/drawing/2014/main" id="{7C7E12F1-3C85-43E0-8325-19F35E0B1424}"/>
              </a:ext>
            </a:extLst>
          </p:cNvPr>
          <p:cNvPicPr>
            <a:picLocks noChangeAspect="1"/>
          </p:cNvPicPr>
          <p:nvPr/>
        </p:nvPicPr>
        <p:blipFill>
          <a:blip r:embed="rId3"/>
          <a:stretch>
            <a:fillRect/>
          </a:stretch>
        </p:blipFill>
        <p:spPr>
          <a:xfrm>
            <a:off x="11001532" y="5085889"/>
            <a:ext cx="704536" cy="914219"/>
          </a:xfrm>
          <a:prstGeom prst="rect">
            <a:avLst/>
          </a:prstGeom>
        </p:spPr>
      </p:pic>
    </p:spTree>
    <p:extLst>
      <p:ext uri="{BB962C8B-B14F-4D97-AF65-F5344CB8AC3E}">
        <p14:creationId xmlns:p14="http://schemas.microsoft.com/office/powerpoint/2010/main" val="2716418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37</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121" name="Bild 2">
            <a:extLst>
              <a:ext uri="{FF2B5EF4-FFF2-40B4-BE49-F238E27FC236}">
                <a16:creationId xmlns:a16="http://schemas.microsoft.com/office/drawing/2014/main" id="{D1353C29-F80C-4357-82D2-FA8AEE28520E}"/>
              </a:ext>
            </a:extLst>
          </p:cNvPr>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1001805" y="1851454"/>
            <a:ext cx="436563" cy="447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4E85C781-361E-4A94-BA70-163559F50335}"/>
              </a:ext>
            </a:extLst>
          </p:cNvPr>
          <p:cNvSpPr>
            <a:spLocks noChangeArrowheads="1"/>
          </p:cNvSpPr>
          <p:nvPr/>
        </p:nvSpPr>
        <p:spPr bwMode="auto">
          <a:xfrm>
            <a:off x="838200" y="1530713"/>
            <a:ext cx="1051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1" i="0" strike="noStrike" cap="none" normalizeH="0" baseline="0" dirty="0">
                <a:ln>
                  <a:noFill/>
                </a:ln>
                <a:solidFill>
                  <a:schemeClr val="tx1"/>
                </a:solidFill>
                <a:effectLst/>
                <a:ea typeface="Calibri" panose="020F0502020204030204" pitchFamily="34" charset="0"/>
                <a:cs typeface="Arial" panose="020B0604020202020204" pitchFamily="34" charset="0"/>
              </a:rPr>
              <a:t>„Karl trinkt Mineralwasser“</a:t>
            </a:r>
            <a:r>
              <a:rPr kumimoji="0" lang="de-DE" altLang="de-DE" b="0" i="0"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de-DE" altLang="de-DE" b="0" i="0" strike="noStrike" cap="none" normalizeH="0" baseline="0" dirty="0">
              <a:ln>
                <a:noFill/>
              </a:ln>
              <a:solidFill>
                <a:schemeClr val="tx1"/>
              </a:solidFill>
              <a:effectLst/>
            </a:endParaRPr>
          </a:p>
        </p:txBody>
      </p:sp>
      <p:sp>
        <p:nvSpPr>
          <p:cNvPr id="12" name="Rechteck 11">
            <a:extLst>
              <a:ext uri="{FF2B5EF4-FFF2-40B4-BE49-F238E27FC236}">
                <a16:creationId xmlns:a16="http://schemas.microsoft.com/office/drawing/2014/main" id="{911A8BF9-5940-480A-BEBF-C02B94B888D2}"/>
              </a:ext>
            </a:extLst>
          </p:cNvPr>
          <p:cNvSpPr/>
          <p:nvPr/>
        </p:nvSpPr>
        <p:spPr>
          <a:xfrm>
            <a:off x="1601972" y="1907780"/>
            <a:ext cx="9751828" cy="369332"/>
          </a:xfrm>
          <a:prstGeom prst="rect">
            <a:avLst/>
          </a:prstGeom>
        </p:spPr>
        <p:txBody>
          <a:bodyPr wrap="square">
            <a:spAutoFit/>
          </a:bodyPr>
          <a:lstStyle/>
          <a:p>
            <a:pPr lvl="0" algn="just" eaLnBrk="0" fontAlgn="base" hangingPunct="0">
              <a:spcBef>
                <a:spcPct val="0"/>
              </a:spcBef>
              <a:spcAft>
                <a:spcPct val="0"/>
              </a:spcAft>
            </a:pPr>
            <a:r>
              <a:rPr lang="de-DE" altLang="de-DE" dirty="0">
                <a:ea typeface="Calibri" panose="020F0502020204030204" pitchFamily="34" charset="0"/>
                <a:cs typeface="Arial" panose="020B0604020202020204" pitchFamily="34" charset="0"/>
              </a:rPr>
              <a:t>Setze dir das Ziel zu verstehen, aus welchen Teilchen Salze aufgebaut sind.</a:t>
            </a:r>
          </a:p>
        </p:txBody>
      </p:sp>
      <p:sp>
        <p:nvSpPr>
          <p:cNvPr id="13" name="Rechteck 12">
            <a:extLst>
              <a:ext uri="{FF2B5EF4-FFF2-40B4-BE49-F238E27FC236}">
                <a16:creationId xmlns:a16="http://schemas.microsoft.com/office/drawing/2014/main" id="{CC15F940-945F-41BF-9A89-94CC872AEA01}"/>
              </a:ext>
            </a:extLst>
          </p:cNvPr>
          <p:cNvSpPr/>
          <p:nvPr/>
        </p:nvSpPr>
        <p:spPr>
          <a:xfrm>
            <a:off x="838199" y="2472702"/>
            <a:ext cx="10456879" cy="1754326"/>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Calibri" panose="020F0502020204030204" pitchFamily="34" charset="0"/>
              </a:rPr>
              <a:t>Der folgende Text ist ein Dialog, den ihr rollenverteilt lesen sollt. Der Text ist in drei Abschnitte aufgeteilt. Am Ende des Textes erwartet euch eine zusammenfassende Aufgabe, mit der ihr überprüfen könnt, was ihr gelernt habt.</a:t>
            </a:r>
            <a:r>
              <a:rPr lang="de-DE" b="1" dirty="0"/>
              <a:t> </a:t>
            </a:r>
          </a:p>
          <a:p>
            <a:r>
              <a:rPr lang="de-DE" b="1" dirty="0"/>
              <a:t>Teil I: </a:t>
            </a:r>
            <a:endParaRPr lang="de-DE" dirty="0"/>
          </a:p>
          <a:p>
            <a:r>
              <a:rPr lang="de-DE" dirty="0"/>
              <a:t>Karl und Anton treffen sich nach dem Sportunterricht in der Pausenhalle. Karl trinkt gerade den letzten Rest aus seiner Mineralwasserflasche. Anton greift nach der leeren Flasche, sein Blick fällt auf das Etikett. </a:t>
            </a:r>
            <a:endParaRPr lang="de-DE" sz="1600" dirty="0">
              <a:effectLst/>
              <a:latin typeface="Arial" panose="020B0604020202020204" pitchFamily="34" charset="0"/>
              <a:ea typeface="Calibri" panose="020F0502020204030204" pitchFamily="34" charset="0"/>
              <a:cs typeface="Calibri" panose="020F0502020204030204" pitchFamily="34" charset="0"/>
            </a:endParaRPr>
          </a:p>
        </p:txBody>
      </p:sp>
      <p:graphicFrame>
        <p:nvGraphicFramePr>
          <p:cNvPr id="15" name="Tabelle 14">
            <a:extLst>
              <a:ext uri="{FF2B5EF4-FFF2-40B4-BE49-F238E27FC236}">
                <a16:creationId xmlns:a16="http://schemas.microsoft.com/office/drawing/2014/main" id="{30B9E265-D6D2-47CC-9A5E-60F2DA19DD27}"/>
              </a:ext>
            </a:extLst>
          </p:cNvPr>
          <p:cNvGraphicFramePr>
            <a:graphicFrameLocks noGrp="1"/>
          </p:cNvGraphicFramePr>
          <p:nvPr/>
        </p:nvGraphicFramePr>
        <p:xfrm>
          <a:off x="1001805" y="4282755"/>
          <a:ext cx="10515600" cy="767198"/>
        </p:xfrm>
        <a:graphic>
          <a:graphicData uri="http://schemas.openxmlformats.org/drawingml/2006/table">
            <a:tbl>
              <a:tblPr firstRow="1" firstCol="1" bandRow="1"/>
              <a:tblGrid>
                <a:gridCol w="1436145">
                  <a:extLst>
                    <a:ext uri="{9D8B030D-6E8A-4147-A177-3AD203B41FA5}">
                      <a16:colId xmlns:a16="http://schemas.microsoft.com/office/drawing/2014/main" val="209982175"/>
                    </a:ext>
                  </a:extLst>
                </a:gridCol>
                <a:gridCol w="9079455">
                  <a:extLst>
                    <a:ext uri="{9D8B030D-6E8A-4147-A177-3AD203B41FA5}">
                      <a16:colId xmlns:a16="http://schemas.microsoft.com/office/drawing/2014/main" val="1891870022"/>
                    </a:ext>
                  </a:extLst>
                </a:gridCol>
              </a:tblGrid>
              <a:tr h="383599">
                <a:tc>
                  <a:txBody>
                    <a:bodyPr/>
                    <a:lstStyle/>
                    <a:p>
                      <a:pPr algn="just">
                        <a:spcBef>
                          <a:spcPts val="600"/>
                        </a:spcBef>
                        <a:spcAft>
                          <a:spcPts val="600"/>
                        </a:spcAft>
                        <a:tabLst>
                          <a:tab pos="2223770" algn="l"/>
                        </a:tabLst>
                      </a:pPr>
                      <a:r>
                        <a:rPr lang="de-DE" sz="1800" b="1">
                          <a:effectLst/>
                          <a:latin typeface="Calibri" panose="020F0502020204030204" pitchFamily="34" charset="0"/>
                          <a:ea typeface="Calibri" panose="020F0502020204030204" pitchFamily="34" charset="0"/>
                          <a:cs typeface="Calibri" panose="020F0502020204030204" pitchFamily="34" charset="0"/>
                        </a:rPr>
                        <a:t>Anton:</a:t>
                      </a:r>
                      <a:endParaRPr lang="de-DE" sz="180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dirty="0">
                          <a:effectLst/>
                          <a:latin typeface="Calibri" panose="020F0502020204030204" pitchFamily="34" charset="0"/>
                          <a:ea typeface="Calibri" panose="020F0502020204030204" pitchFamily="34" charset="0"/>
                          <a:cs typeface="Calibri" panose="020F0502020204030204" pitchFamily="34" charset="0"/>
                        </a:rPr>
                        <a:t>„Du hast gerade Chlor getrunken.“</a:t>
                      </a:r>
                      <a:endParaRPr lang="de-DE" sz="1800" dirty="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983686119"/>
                  </a:ext>
                </a:extLst>
              </a:tr>
              <a:tr h="383599">
                <a:tc>
                  <a:txBody>
                    <a:bodyPr/>
                    <a:lstStyle/>
                    <a:p>
                      <a:pPr algn="just">
                        <a:spcBef>
                          <a:spcPts val="600"/>
                        </a:spcBef>
                        <a:spcAft>
                          <a:spcPts val="600"/>
                        </a:spcAft>
                        <a:tabLst>
                          <a:tab pos="2223770" algn="l"/>
                        </a:tabLst>
                      </a:pPr>
                      <a:r>
                        <a:rPr lang="de-DE" sz="1800" b="1">
                          <a:effectLst/>
                          <a:latin typeface="Calibri" panose="020F0502020204030204" pitchFamily="34" charset="0"/>
                          <a:ea typeface="Calibri" panose="020F0502020204030204" pitchFamily="34" charset="0"/>
                          <a:cs typeface="Calibri" panose="020F0502020204030204" pitchFamily="34" charset="0"/>
                        </a:rPr>
                        <a:t>Karl:</a:t>
                      </a:r>
                      <a:endParaRPr lang="de-DE" sz="180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dirty="0">
                          <a:effectLst/>
                          <a:latin typeface="Calibri" panose="020F0502020204030204" pitchFamily="34" charset="0"/>
                          <a:ea typeface="Calibri" panose="020F0502020204030204" pitchFamily="34" charset="0"/>
                          <a:cs typeface="Calibri" panose="020F0502020204030204" pitchFamily="34" charset="0"/>
                        </a:rPr>
                        <a:t>„Ne, Wasser, warum?“</a:t>
                      </a:r>
                      <a:endParaRPr lang="de-DE" sz="1800" dirty="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870877974"/>
                  </a:ext>
                </a:extLst>
              </a:tr>
            </a:tbl>
          </a:graphicData>
        </a:graphic>
      </p:graphicFrame>
      <p:pic>
        <p:nvPicPr>
          <p:cNvPr id="16" name="Grafik 15">
            <a:extLst>
              <a:ext uri="{FF2B5EF4-FFF2-40B4-BE49-F238E27FC236}">
                <a16:creationId xmlns:a16="http://schemas.microsoft.com/office/drawing/2014/main" id="{BA81427F-0896-462A-85A1-073F55E2DF40}"/>
              </a:ext>
            </a:extLst>
          </p:cNvPr>
          <p:cNvPicPr>
            <a:picLocks noChangeAspect="1"/>
          </p:cNvPicPr>
          <p:nvPr/>
        </p:nvPicPr>
        <p:blipFill>
          <a:blip r:embed="rId3"/>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358673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38</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Textfeld 20">
            <a:extLst>
              <a:ext uri="{FF2B5EF4-FFF2-40B4-BE49-F238E27FC236}">
                <a16:creationId xmlns:a16="http://schemas.microsoft.com/office/drawing/2014/main" id="{39765EED-4205-4944-84EB-C74C46FF1900}"/>
              </a:ext>
            </a:extLst>
          </p:cNvPr>
          <p:cNvSpPr txBox="1"/>
          <p:nvPr/>
        </p:nvSpPr>
        <p:spPr>
          <a:xfrm>
            <a:off x="1991277" y="2214433"/>
            <a:ext cx="8209445" cy="34443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de-DE" b="1" i="1" dirty="0">
                <a:effectLst/>
                <a:latin typeface="Castellar" panose="020A0402060406010301" pitchFamily="18" charset="0"/>
              </a:rPr>
              <a:t>Natürliches Mineralwasser mit Kohlensäure versetzt aus der Perlenspritzquelle</a:t>
            </a:r>
            <a:endParaRPr lang="de-DE" dirty="0">
              <a:effectLst/>
            </a:endParaRPr>
          </a:p>
          <a:p>
            <a:pPr algn="ctr">
              <a:spcAft>
                <a:spcPts val="800"/>
              </a:spcAft>
            </a:pPr>
            <a:r>
              <a:rPr lang="de-DE" sz="1800" b="1" i="1" dirty="0">
                <a:effectLst/>
                <a:latin typeface="Blackadder ITC" panose="04020505051007020D02" pitchFamily="82" charset="0"/>
                <a:ea typeface="Calibri" panose="020F0502020204030204" pitchFamily="34" charset="0"/>
                <a:cs typeface="Calibri" panose="020F0502020204030204" pitchFamily="34" charset="0"/>
              </a:rPr>
              <a:t>Medium</a:t>
            </a:r>
            <a:endParaRPr lang="de-DE" sz="1100" dirty="0">
              <a:effectLst/>
              <a:latin typeface="Arial" panose="020B0604020202020204" pitchFamily="34" charset="0"/>
              <a:ea typeface="Calibri" panose="020F0502020204030204" pitchFamily="34" charset="0"/>
              <a:cs typeface="Calibri" panose="020F0502020204030204" pitchFamily="34" charset="0"/>
            </a:endParaRPr>
          </a:p>
          <a:p>
            <a:pPr>
              <a:spcBef>
                <a:spcPts val="600"/>
              </a:spcBef>
              <a:spcAft>
                <a:spcPts val="600"/>
              </a:spcAft>
            </a:pPr>
            <a:r>
              <a:rPr lang="de-DE" sz="1600" dirty="0">
                <a:effectLst/>
              </a:rPr>
              <a:t>Auszug aus der Mineralwasseranalyse vom 05.04.2016 der Laborunion Prof. </a:t>
            </a:r>
            <a:r>
              <a:rPr lang="de-DE" sz="1600" dirty="0" err="1">
                <a:effectLst/>
              </a:rPr>
              <a:t>Chent</a:t>
            </a:r>
            <a:r>
              <a:rPr lang="de-DE" sz="1600" dirty="0">
                <a:effectLst/>
              </a:rPr>
              <a:t>.</a:t>
            </a:r>
          </a:p>
          <a:p>
            <a:pPr>
              <a:spcBef>
                <a:spcPts val="600"/>
              </a:spcBef>
              <a:spcAft>
                <a:spcPts val="600"/>
              </a:spcAft>
            </a:pPr>
            <a:r>
              <a:rPr lang="de-DE" sz="1600" dirty="0">
                <a:effectLst/>
              </a:rPr>
              <a:t>In </a:t>
            </a:r>
            <a:r>
              <a:rPr lang="de-DE" sz="1600" dirty="0" smtClean="0">
                <a:effectLst/>
              </a:rPr>
              <a:t>1 l </a:t>
            </a:r>
            <a:r>
              <a:rPr lang="de-DE" sz="1600" dirty="0">
                <a:effectLst/>
              </a:rPr>
              <a:t>Mineralwasser sind enthalten:</a:t>
            </a:r>
          </a:p>
          <a:p>
            <a:r>
              <a:rPr lang="de-DE" sz="1600" b="1" dirty="0">
                <a:effectLst/>
              </a:rPr>
              <a:t>Kationen:</a:t>
            </a:r>
            <a:r>
              <a:rPr lang="de-DE" sz="1600" dirty="0">
                <a:effectLst/>
              </a:rPr>
              <a:t> 	Natrium (Na</a:t>
            </a:r>
            <a:r>
              <a:rPr lang="de-DE" sz="1600" baseline="30000" dirty="0">
                <a:effectLst/>
              </a:rPr>
              <a:t>+</a:t>
            </a:r>
            <a:r>
              <a:rPr lang="de-DE" sz="1600" dirty="0">
                <a:effectLst/>
              </a:rPr>
              <a:t>) 34 mg/l, Kalium (K</a:t>
            </a:r>
            <a:r>
              <a:rPr lang="de-DE" sz="1600" baseline="30000" dirty="0">
                <a:effectLst/>
              </a:rPr>
              <a:t>+</a:t>
            </a:r>
            <a:r>
              <a:rPr lang="de-DE" sz="1600" dirty="0">
                <a:effectLst/>
              </a:rPr>
              <a:t>) 1,3 mg/l, Magnesium (Mg</a:t>
            </a:r>
            <a:r>
              <a:rPr lang="de-DE" sz="1600" baseline="30000" dirty="0">
                <a:effectLst/>
              </a:rPr>
              <a:t>2+</a:t>
            </a:r>
            <a:r>
              <a:rPr lang="de-DE" sz="1600" dirty="0">
                <a:effectLst/>
              </a:rPr>
              <a:t>) 5,8 mg/l, </a:t>
            </a:r>
          </a:p>
          <a:p>
            <a:pPr>
              <a:spcAft>
                <a:spcPts val="600"/>
              </a:spcAft>
            </a:pPr>
            <a:r>
              <a:rPr lang="de-DE" sz="1600" dirty="0"/>
              <a:t>	</a:t>
            </a:r>
            <a:r>
              <a:rPr lang="de-DE" sz="1600" dirty="0">
                <a:effectLst/>
              </a:rPr>
              <a:t>Calcium (Ca</a:t>
            </a:r>
            <a:r>
              <a:rPr lang="de-DE" sz="1600" baseline="30000" dirty="0">
                <a:effectLst/>
              </a:rPr>
              <a:t>2+</a:t>
            </a:r>
            <a:r>
              <a:rPr lang="de-DE" sz="1600" dirty="0">
                <a:effectLst/>
              </a:rPr>
              <a:t>) 17,6 mg/l</a:t>
            </a:r>
          </a:p>
          <a:p>
            <a:pPr>
              <a:spcBef>
                <a:spcPts val="600"/>
              </a:spcBef>
              <a:spcAft>
                <a:spcPts val="600"/>
              </a:spcAft>
            </a:pPr>
            <a:r>
              <a:rPr lang="de-DE" sz="1600" b="1" dirty="0">
                <a:effectLst/>
              </a:rPr>
              <a:t>Anionen:</a:t>
            </a:r>
            <a:r>
              <a:rPr lang="de-DE" sz="1600" dirty="0">
                <a:effectLst/>
              </a:rPr>
              <a:t> 	Chlorid (Cl</a:t>
            </a:r>
            <a:r>
              <a:rPr lang="de-DE" sz="1600" baseline="30000" dirty="0">
                <a:effectLst/>
              </a:rPr>
              <a:t>‒</a:t>
            </a:r>
            <a:r>
              <a:rPr lang="de-DE" sz="1600" dirty="0">
                <a:effectLst/>
              </a:rPr>
              <a:t>) 49 mg/l, Sulfat (SO</a:t>
            </a:r>
            <a:r>
              <a:rPr lang="de-DE" sz="1600" baseline="-25000" dirty="0">
                <a:effectLst/>
              </a:rPr>
              <a:t>4</a:t>
            </a:r>
            <a:r>
              <a:rPr lang="de-DE" sz="1600" baseline="30000" dirty="0">
                <a:effectLst/>
              </a:rPr>
              <a:t>2-</a:t>
            </a:r>
            <a:r>
              <a:rPr lang="de-DE" sz="1600" dirty="0">
                <a:effectLst/>
              </a:rPr>
              <a:t>) 25 mg/l, Hydrogencarbonat (HCO</a:t>
            </a:r>
            <a:r>
              <a:rPr lang="de-DE" sz="1600" baseline="-25000" dirty="0">
                <a:effectLst/>
              </a:rPr>
              <a:t>3</a:t>
            </a:r>
            <a:r>
              <a:rPr lang="de-DE" sz="1600" baseline="30000" dirty="0">
                <a:effectLst/>
              </a:rPr>
              <a:t>‒</a:t>
            </a:r>
            <a:r>
              <a:rPr lang="de-DE" sz="1600" dirty="0">
                <a:effectLst/>
              </a:rPr>
              <a:t>) 57 mg/l</a:t>
            </a:r>
          </a:p>
          <a:p>
            <a:pPr algn="r">
              <a:spcAft>
                <a:spcPts val="800"/>
              </a:spcAft>
            </a:pPr>
            <a:r>
              <a:rPr lang="de-DE" sz="1100" b="1" i="1" dirty="0">
                <a:effectLst/>
                <a:latin typeface="Castellar" panose="020A0402060406010301" pitchFamily="18" charset="0"/>
                <a:ea typeface="Calibri" panose="020F0502020204030204" pitchFamily="34" charset="0"/>
                <a:cs typeface="Calibri" panose="020F0502020204030204" pitchFamily="34" charset="0"/>
              </a:rPr>
              <a:t> </a:t>
            </a:r>
            <a:endParaRPr lang="de-DE" sz="1100" dirty="0">
              <a:effectLst/>
              <a:latin typeface="Arial" panose="020B0604020202020204" pitchFamily="34" charset="0"/>
              <a:ea typeface="Calibri" panose="020F0502020204030204" pitchFamily="34" charset="0"/>
              <a:cs typeface="Calibri" panose="020F0502020204030204" pitchFamily="34" charset="0"/>
            </a:endParaRPr>
          </a:p>
          <a:p>
            <a:pPr algn="r">
              <a:spcAft>
                <a:spcPts val="800"/>
              </a:spcAft>
            </a:pPr>
            <a:r>
              <a:rPr lang="de-DE" sz="1400" b="1" i="1" dirty="0">
                <a:effectLst/>
                <a:latin typeface="Castellar" panose="020A0402060406010301" pitchFamily="18" charset="0"/>
                <a:ea typeface="Calibri" panose="020F0502020204030204" pitchFamily="34" charset="0"/>
                <a:cs typeface="Calibri" panose="020F0502020204030204" pitchFamily="34" charset="0"/>
              </a:rPr>
              <a:t>Aus den Tiefen der gesunden Natur</a:t>
            </a:r>
            <a:endParaRPr lang="de-DE" sz="1400" dirty="0">
              <a:effectLst/>
              <a:latin typeface="Castellar" panose="020A0402060406010301" pitchFamily="18" charset="0"/>
              <a:ea typeface="Calibri" panose="020F0502020204030204" pitchFamily="34" charset="0"/>
              <a:cs typeface="Calibri" panose="020F0502020204030204" pitchFamily="34" charset="0"/>
            </a:endParaRPr>
          </a:p>
          <a:p>
            <a:pPr algn="just">
              <a:spcAft>
                <a:spcPts val="800"/>
              </a:spcAft>
            </a:pPr>
            <a:r>
              <a:rPr lang="de-DE" sz="1100" dirty="0">
                <a:effectLst/>
                <a:latin typeface="Arial" panose="020B0604020202020204" pitchFamily="34" charset="0"/>
                <a:ea typeface="Calibri" panose="020F0502020204030204" pitchFamily="34" charset="0"/>
                <a:cs typeface="Calibri" panose="020F0502020204030204" pitchFamily="34" charset="0"/>
              </a:rPr>
              <a:t> </a:t>
            </a:r>
          </a:p>
        </p:txBody>
      </p:sp>
      <p:graphicFrame>
        <p:nvGraphicFramePr>
          <p:cNvPr id="2" name="Tabelle 1">
            <a:extLst>
              <a:ext uri="{FF2B5EF4-FFF2-40B4-BE49-F238E27FC236}">
                <a16:creationId xmlns:a16="http://schemas.microsoft.com/office/drawing/2014/main" id="{5C5BED94-93AB-4D43-8699-C503C16D27F5}"/>
              </a:ext>
            </a:extLst>
          </p:cNvPr>
          <p:cNvGraphicFramePr>
            <a:graphicFrameLocks noGrp="1"/>
          </p:cNvGraphicFramePr>
          <p:nvPr>
            <p:extLst>
              <p:ext uri="{D42A27DB-BD31-4B8C-83A1-F6EECF244321}">
                <p14:modId xmlns:p14="http://schemas.microsoft.com/office/powerpoint/2010/main" val="809920696"/>
              </p:ext>
            </p:extLst>
          </p:nvPr>
        </p:nvGraphicFramePr>
        <p:xfrm>
          <a:off x="838200" y="1530712"/>
          <a:ext cx="10515600" cy="383599"/>
        </p:xfrm>
        <a:graphic>
          <a:graphicData uri="http://schemas.openxmlformats.org/drawingml/2006/table">
            <a:tbl>
              <a:tblPr firstRow="1" firstCol="1" bandRow="1"/>
              <a:tblGrid>
                <a:gridCol w="1213884">
                  <a:extLst>
                    <a:ext uri="{9D8B030D-6E8A-4147-A177-3AD203B41FA5}">
                      <a16:colId xmlns:a16="http://schemas.microsoft.com/office/drawing/2014/main" val="1330716071"/>
                    </a:ext>
                  </a:extLst>
                </a:gridCol>
                <a:gridCol w="9301716">
                  <a:extLst>
                    <a:ext uri="{9D8B030D-6E8A-4147-A177-3AD203B41FA5}">
                      <a16:colId xmlns:a16="http://schemas.microsoft.com/office/drawing/2014/main" val="384967411"/>
                    </a:ext>
                  </a:extLst>
                </a:gridCol>
              </a:tblGrid>
              <a:tr h="383599">
                <a:tc>
                  <a:txBody>
                    <a:bodyPr/>
                    <a:lstStyle/>
                    <a:p>
                      <a:pPr algn="just">
                        <a:spcBef>
                          <a:spcPts val="600"/>
                        </a:spcBef>
                        <a:spcAft>
                          <a:spcPts val="600"/>
                        </a:spcAft>
                        <a:tabLst>
                          <a:tab pos="222377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Anton:</a:t>
                      </a:r>
                      <a:endParaRPr lang="de-DE" sz="1800" dirty="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dirty="0">
                          <a:effectLst/>
                          <a:latin typeface="Calibri" panose="020F0502020204030204" pitchFamily="34" charset="0"/>
                          <a:ea typeface="Calibri" panose="020F0502020204030204" pitchFamily="34" charset="0"/>
                          <a:cs typeface="Calibri" panose="020F0502020204030204" pitchFamily="34" charset="0"/>
                        </a:rPr>
                        <a:t>„Hier steht, im Wasser ist Chlor enthalten.“</a:t>
                      </a:r>
                      <a:endParaRPr lang="de-DE" sz="1800" dirty="0">
                        <a:effectLst/>
                        <a:latin typeface="Arial" panose="020B060402020202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657872008"/>
                  </a:ext>
                </a:extLst>
              </a:tr>
            </a:tbl>
          </a:graphicData>
        </a:graphic>
      </p:graphicFrame>
      <p:pic>
        <p:nvPicPr>
          <p:cNvPr id="12" name="Grafik 11">
            <a:extLst>
              <a:ext uri="{FF2B5EF4-FFF2-40B4-BE49-F238E27FC236}">
                <a16:creationId xmlns:a16="http://schemas.microsoft.com/office/drawing/2014/main" id="{BA81427F-0896-462A-85A1-073F55E2DF40}"/>
              </a:ext>
            </a:extLst>
          </p:cNvPr>
          <p:cNvPicPr>
            <a:picLocks noChangeAspect="1"/>
          </p:cNvPicPr>
          <p:nvPr/>
        </p:nvPicPr>
        <p:blipFill>
          <a:blip r:embed="rId2"/>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4032055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39</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41" name="Tabelle 40">
            <a:extLst>
              <a:ext uri="{FF2B5EF4-FFF2-40B4-BE49-F238E27FC236}">
                <a16:creationId xmlns:a16="http://schemas.microsoft.com/office/drawing/2014/main" id="{77C6A431-E21D-4D64-97B4-2598AD20CDA9}"/>
              </a:ext>
            </a:extLst>
          </p:cNvPr>
          <p:cNvGraphicFramePr>
            <a:graphicFrameLocks noGrp="1"/>
          </p:cNvGraphicFramePr>
          <p:nvPr>
            <p:extLst>
              <p:ext uri="{D42A27DB-BD31-4B8C-83A1-F6EECF244321}">
                <p14:modId xmlns:p14="http://schemas.microsoft.com/office/powerpoint/2010/main" val="3517508923"/>
              </p:ext>
            </p:extLst>
          </p:nvPr>
        </p:nvGraphicFramePr>
        <p:xfrm>
          <a:off x="1116419" y="1530713"/>
          <a:ext cx="9815589" cy="4375575"/>
        </p:xfrm>
        <a:graphic>
          <a:graphicData uri="http://schemas.openxmlformats.org/drawingml/2006/table">
            <a:tbl>
              <a:tblPr firstRow="1" firstCol="1" bandRow="1"/>
              <a:tblGrid>
                <a:gridCol w="1212112">
                  <a:extLst>
                    <a:ext uri="{9D8B030D-6E8A-4147-A177-3AD203B41FA5}">
                      <a16:colId xmlns:a16="http://schemas.microsoft.com/office/drawing/2014/main" val="1552307567"/>
                    </a:ext>
                  </a:extLst>
                </a:gridCol>
                <a:gridCol w="8603477">
                  <a:extLst>
                    <a:ext uri="{9D8B030D-6E8A-4147-A177-3AD203B41FA5}">
                      <a16:colId xmlns:a16="http://schemas.microsoft.com/office/drawing/2014/main" val="281101044"/>
                    </a:ext>
                  </a:extLst>
                </a:gridCol>
              </a:tblGrid>
              <a:tr h="499730">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a:t>
                      </a: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„Ist das gefährlich?“</a:t>
                      </a:r>
                    </a:p>
                  </a:txBody>
                  <a:tcPr marL="68580" marR="68580" marT="0" marB="0">
                    <a:lnL>
                      <a:noFill/>
                    </a:lnL>
                    <a:lnR>
                      <a:noFill/>
                    </a:lnR>
                    <a:lnT>
                      <a:noFill/>
                    </a:lnT>
                    <a:lnB>
                      <a:noFill/>
                    </a:lnB>
                  </a:tcPr>
                </a:tc>
                <a:extLst>
                  <a:ext uri="{0D108BD9-81ED-4DB2-BD59-A6C34878D82A}">
                    <a16:rowId xmlns:a16="http://schemas.microsoft.com/office/drawing/2014/main" val="3246219427"/>
                  </a:ext>
                </a:extLst>
              </a:tr>
              <a:tr h="469431">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Anton:</a:t>
                      </a: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Chlor ist doch giftig, das haben wir im Chemieunterricht gelernt.“</a:t>
                      </a:r>
                    </a:p>
                  </a:txBody>
                  <a:tcPr marL="68580" marR="68580" marT="0" marB="0">
                    <a:lnL>
                      <a:noFill/>
                    </a:lnL>
                    <a:lnR>
                      <a:noFill/>
                    </a:lnR>
                    <a:lnT>
                      <a:noFill/>
                    </a:lnT>
                    <a:lnB>
                      <a:noFill/>
                    </a:lnB>
                  </a:tcPr>
                </a:tc>
                <a:extLst>
                  <a:ext uri="{0D108BD9-81ED-4DB2-BD59-A6C34878D82A}">
                    <a16:rowId xmlns:a16="http://schemas.microsoft.com/office/drawing/2014/main" val="2325593589"/>
                  </a:ext>
                </a:extLst>
              </a:tr>
              <a:tr h="902169">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a:t>
                      </a: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„Das kann gar nicht sein. Entweder du hast etwas falsch verstanden oder in meinem Wasser ist etwas anderes drin.“</a:t>
                      </a:r>
                    </a:p>
                  </a:txBody>
                  <a:tcPr marL="68580" marR="68580" marT="0" marB="0">
                    <a:lnL>
                      <a:noFill/>
                    </a:lnL>
                    <a:lnR>
                      <a:noFill/>
                    </a:lnR>
                    <a:lnT>
                      <a:noFill/>
                    </a:lnT>
                    <a:lnB>
                      <a:noFill/>
                    </a:lnB>
                  </a:tcPr>
                </a:tc>
                <a:extLst>
                  <a:ext uri="{0D108BD9-81ED-4DB2-BD59-A6C34878D82A}">
                    <a16:rowId xmlns:a16="http://schemas.microsoft.com/office/drawing/2014/main" val="1107988144"/>
                  </a:ext>
                </a:extLst>
              </a:tr>
              <a:tr h="861237">
                <a:tc>
                  <a:txBody>
                    <a:bodyPr/>
                    <a:lstStyle/>
                    <a:p>
                      <a:pPr algn="just">
                        <a:spcBef>
                          <a:spcPts val="600"/>
                        </a:spcBef>
                        <a:spcAft>
                          <a:spcPts val="600"/>
                        </a:spcAft>
                        <a:tabLst>
                          <a:tab pos="2223770" algn="l"/>
                        </a:tabLst>
                      </a:pPr>
                      <a:r>
                        <a:rPr lang="de-DE" sz="18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Anton:</a:t>
                      </a: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„Stimmt. Das können nur Salze sein. Wahrscheinlich Natriumchlorid, hier steht doch ‚aus den Tiefen der gesunden Natur‘.“</a:t>
                      </a:r>
                    </a:p>
                  </a:txBody>
                  <a:tcPr marL="68580" marR="68580" marT="0" marB="0">
                    <a:lnL>
                      <a:noFill/>
                    </a:lnL>
                    <a:lnR>
                      <a:noFill/>
                    </a:lnR>
                    <a:lnT>
                      <a:noFill/>
                    </a:lnT>
                    <a:lnB>
                      <a:noFill/>
                    </a:lnB>
                  </a:tcPr>
                </a:tc>
                <a:extLst>
                  <a:ext uri="{0D108BD9-81ED-4DB2-BD59-A6C34878D82A}">
                    <a16:rowId xmlns:a16="http://schemas.microsoft.com/office/drawing/2014/main" val="1402318236"/>
                  </a:ext>
                </a:extLst>
              </a:tr>
              <a:tr h="1643008">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a:t>
                      </a:r>
                    </a:p>
                  </a:txBody>
                  <a:tcPr marL="68580" marR="68580" marT="0" marB="0">
                    <a:lnL>
                      <a:noFill/>
                    </a:lnL>
                    <a:lnR>
                      <a:noFill/>
                    </a:lnR>
                    <a:lnT>
                      <a:noFill/>
                    </a:lnT>
                    <a:lnB>
                      <a:noFill/>
                    </a:lnB>
                  </a:tcPr>
                </a:tc>
                <a:tc>
                  <a:txBody>
                    <a:bodyPr/>
                    <a:lstStyle/>
                    <a:p>
                      <a:pPr algn="just">
                        <a:spcBef>
                          <a:spcPts val="600"/>
                        </a:spcBef>
                        <a:spcAft>
                          <a:spcPts val="600"/>
                        </a:spcAft>
                        <a:tabLst>
                          <a:tab pos="2223770" algn="l"/>
                        </a:tabLst>
                      </a:pPr>
                      <a:r>
                        <a:rPr lang="de-DE"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„Davon habe ich schon mal was gehört. Man kann sogar beweisen, ob bestimmte Salze im Wasser enthalten sind. Man gibt einen Stoff dazu und das Mineralwasser verfärbt sich ganz weiß, wenn Chlorid-Ionen enthalten sind. Wenn keine oder andere Ionen drin sind, passiert nichts oder das Wasser verfärbt sich grau oder sogar gelb.“</a:t>
                      </a:r>
                    </a:p>
                  </a:txBody>
                  <a:tcPr marL="68580" marR="68580" marT="0" marB="0">
                    <a:lnL>
                      <a:noFill/>
                    </a:lnL>
                    <a:lnR>
                      <a:noFill/>
                    </a:lnR>
                    <a:lnT>
                      <a:noFill/>
                    </a:lnT>
                    <a:lnB>
                      <a:noFill/>
                    </a:lnB>
                  </a:tcPr>
                </a:tc>
                <a:extLst>
                  <a:ext uri="{0D108BD9-81ED-4DB2-BD59-A6C34878D82A}">
                    <a16:rowId xmlns:a16="http://schemas.microsoft.com/office/drawing/2014/main" val="4210323224"/>
                  </a:ext>
                </a:extLst>
              </a:tr>
            </a:tbl>
          </a:graphicData>
        </a:graphic>
      </p:graphicFrame>
      <p:pic>
        <p:nvPicPr>
          <p:cNvPr id="10" name="Grafik 9">
            <a:extLst>
              <a:ext uri="{FF2B5EF4-FFF2-40B4-BE49-F238E27FC236}">
                <a16:creationId xmlns:a16="http://schemas.microsoft.com/office/drawing/2014/main" id="{BA81427F-0896-462A-85A1-073F55E2DF40}"/>
              </a:ext>
            </a:extLst>
          </p:cNvPr>
          <p:cNvPicPr>
            <a:picLocks noChangeAspect="1"/>
          </p:cNvPicPr>
          <p:nvPr/>
        </p:nvPicPr>
        <p:blipFill>
          <a:blip r:embed="rId2"/>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1051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a:extLst>
              <a:ext uri="{FF2B5EF4-FFF2-40B4-BE49-F238E27FC236}">
                <a16:creationId xmlns:a16="http://schemas.microsoft.com/office/drawing/2014/main" id="{070C809D-0A41-4385-81FD-97446E8A6F49}"/>
              </a:ext>
            </a:extLst>
          </p:cNvPr>
          <p:cNvSpPr txBox="1">
            <a:spLocks/>
          </p:cNvSpPr>
          <p:nvPr/>
        </p:nvSpPr>
        <p:spPr>
          <a:xfrm>
            <a:off x="839519" y="1021402"/>
            <a:ext cx="10512961" cy="2661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1200"/>
              </a:spcAft>
              <a:buNone/>
            </a:pPr>
            <a:r>
              <a:rPr lang="de-DE" sz="2400" u="sng" dirty="0">
                <a:latin typeface="+mn-lt"/>
              </a:rPr>
              <a:t>Warum Unterricht mit der Lernleiter? </a:t>
            </a:r>
          </a:p>
          <a:p>
            <a:pPr algn="just">
              <a:lnSpc>
                <a:spcPct val="100000"/>
              </a:lnSpc>
              <a:spcBef>
                <a:spcPts val="600"/>
              </a:spcBef>
              <a:spcAft>
                <a:spcPts val="600"/>
              </a:spcAft>
            </a:pPr>
            <a:r>
              <a:rPr lang="de-DE" sz="2000" dirty="0">
                <a:latin typeface="+mn-lt"/>
              </a:rPr>
              <a:t>Die Lernleiter hilft beim Lernen, indem sie neue Lerninhalte übersichtlicher gestaltet.</a:t>
            </a:r>
          </a:p>
          <a:p>
            <a:pPr algn="just">
              <a:lnSpc>
                <a:spcPct val="100000"/>
              </a:lnSpc>
              <a:spcBef>
                <a:spcPts val="600"/>
              </a:spcBef>
              <a:spcAft>
                <a:spcPts val="600"/>
              </a:spcAft>
            </a:pPr>
            <a:r>
              <a:rPr lang="de-DE" sz="2000" dirty="0">
                <a:latin typeface="+mn-lt"/>
              </a:rPr>
              <a:t>Die Lernleiter hält Aufgaben bereit, die an eure eigenen Fähigkeiten angepasst sind. </a:t>
            </a:r>
          </a:p>
          <a:p>
            <a:pPr algn="just">
              <a:lnSpc>
                <a:spcPct val="100000"/>
              </a:lnSpc>
              <a:spcBef>
                <a:spcPts val="600"/>
              </a:spcBef>
              <a:spcAft>
                <a:spcPts val="600"/>
              </a:spcAft>
            </a:pPr>
            <a:r>
              <a:rPr lang="de-DE" sz="2000" dirty="0">
                <a:latin typeface="+mn-lt"/>
              </a:rPr>
              <a:t>Dadurch kann die Lernleiter euch helfen, eventuelle Lücken zu schließen. Solltet ihr auf Anhieb alles verstanden haben, bearbeitet ihr Aufgaben, die neue Ideen und Aspekte enthalten. So ist immer für jeden von euch eine passende Aufgabe dabei. </a:t>
            </a:r>
          </a:p>
        </p:txBody>
      </p:sp>
      <p:sp>
        <p:nvSpPr>
          <p:cNvPr id="3" name="Textfeld 2"/>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spTree>
    <p:extLst>
      <p:ext uri="{BB962C8B-B14F-4D97-AF65-F5344CB8AC3E}">
        <p14:creationId xmlns:p14="http://schemas.microsoft.com/office/powerpoint/2010/main" val="3211219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40</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2" name="Tabelle 1">
            <a:extLst>
              <a:ext uri="{FF2B5EF4-FFF2-40B4-BE49-F238E27FC236}">
                <a16:creationId xmlns:a16="http://schemas.microsoft.com/office/drawing/2014/main" id="{DE68A7B3-0EB9-4C90-8518-108EC04ACF9B}"/>
              </a:ext>
            </a:extLst>
          </p:cNvPr>
          <p:cNvGraphicFramePr>
            <a:graphicFrameLocks noGrp="1"/>
          </p:cNvGraphicFramePr>
          <p:nvPr>
            <p:extLst>
              <p:ext uri="{D42A27DB-BD31-4B8C-83A1-F6EECF244321}">
                <p14:modId xmlns:p14="http://schemas.microsoft.com/office/powerpoint/2010/main" val="1630802877"/>
              </p:ext>
            </p:extLst>
          </p:nvPr>
        </p:nvGraphicFramePr>
        <p:xfrm>
          <a:off x="2150076" y="2318320"/>
          <a:ext cx="7982465" cy="3687002"/>
        </p:xfrm>
        <a:graphic>
          <a:graphicData uri="http://schemas.openxmlformats.org/drawingml/2006/table">
            <a:tbl>
              <a:tblPr/>
              <a:tblGrid>
                <a:gridCol w="3697741">
                  <a:extLst>
                    <a:ext uri="{9D8B030D-6E8A-4147-A177-3AD203B41FA5}">
                      <a16:colId xmlns:a16="http://schemas.microsoft.com/office/drawing/2014/main" val="1962252275"/>
                    </a:ext>
                  </a:extLst>
                </a:gridCol>
                <a:gridCol w="4284724">
                  <a:extLst>
                    <a:ext uri="{9D8B030D-6E8A-4147-A177-3AD203B41FA5}">
                      <a16:colId xmlns:a16="http://schemas.microsoft.com/office/drawing/2014/main" val="1856907963"/>
                    </a:ext>
                  </a:extLst>
                </a:gridCol>
              </a:tblGrid>
              <a:tr h="488877">
                <a:tc>
                  <a:txBody>
                    <a:bodyPr/>
                    <a:lstStyle/>
                    <a:p>
                      <a:pPr algn="just">
                        <a:lnSpc>
                          <a:spcPct val="100000"/>
                        </a:lnSpc>
                        <a:spcBef>
                          <a:spcPts val="600"/>
                        </a:spcBef>
                        <a:spcAft>
                          <a:spcPts val="600"/>
                        </a:spcAft>
                      </a:pPr>
                      <a:r>
                        <a:rPr lang="de-DE" sz="2000" b="1" dirty="0">
                          <a:effectLst/>
                          <a:latin typeface="+mn-lt"/>
                          <a:ea typeface="Calibri" panose="020F0502020204030204" pitchFamily="34" charset="0"/>
                          <a:cs typeface="Calibri" panose="020F0502020204030204" pitchFamily="34" charset="0"/>
                        </a:rPr>
                        <a:t>Chemikalien</a:t>
                      </a:r>
                      <a:endParaRPr lang="de-DE" sz="2000" dirty="0">
                        <a:effectLst/>
                        <a:latin typeface="+mn-lt"/>
                        <a:ea typeface="Calibri" panose="020F0502020204030204" pitchFamily="34" charset="0"/>
                        <a:cs typeface="Calibri" panose="020F0502020204030204" pitchFamily="34" charset="0"/>
                      </a:endParaRPr>
                    </a:p>
                  </a:txBody>
                  <a:tcPr marL="47625"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Bef>
                          <a:spcPts val="600"/>
                        </a:spcBef>
                        <a:spcAft>
                          <a:spcPts val="600"/>
                        </a:spcAft>
                      </a:pPr>
                      <a:r>
                        <a:rPr lang="de-DE" sz="2000" b="1" dirty="0">
                          <a:effectLst/>
                          <a:latin typeface="+mn-lt"/>
                          <a:ea typeface="Calibri" panose="020F0502020204030204" pitchFamily="34" charset="0"/>
                          <a:cs typeface="Calibri" panose="020F0502020204030204" pitchFamily="34" charset="0"/>
                        </a:rPr>
                        <a:t>Geräte</a:t>
                      </a:r>
                      <a:endParaRPr lang="de-DE" sz="2000" dirty="0">
                        <a:effectLst/>
                        <a:latin typeface="+mn-lt"/>
                        <a:ea typeface="Calibri" panose="020F0502020204030204" pitchFamily="34" charset="0"/>
                        <a:cs typeface="Calibri" panose="020F0502020204030204" pitchFamily="34" charset="0"/>
                      </a:endParaRPr>
                    </a:p>
                  </a:txBody>
                  <a:tcPr marL="47625" marR="4445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254918"/>
                  </a:ext>
                </a:extLst>
              </a:tr>
              <a:tr h="1659972">
                <a:tc>
                  <a:txBody>
                    <a:bodyPr/>
                    <a:lstStyle/>
                    <a:p>
                      <a:pPr marL="342900" lvl="0"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Times New Roman" panose="02020603050405020304" pitchFamily="18" charset="0"/>
                        </a:rPr>
                        <a:t>Silbernitratlösung verd.</a:t>
                      </a:r>
                      <a:endParaRPr lang="de-DE" sz="2000" dirty="0">
                        <a:effectLst/>
                        <a:latin typeface="+mn-lt"/>
                        <a:ea typeface="Times New Roman" panose="02020603050405020304" pitchFamily="18" charset="0"/>
                        <a:cs typeface="Wingdings" panose="05000000000000000000" pitchFamily="2" charset="2"/>
                      </a:endParaRPr>
                    </a:p>
                    <a:p>
                      <a:pPr marL="0" lvl="0" indent="0">
                        <a:lnSpc>
                          <a:spcPct val="100000"/>
                        </a:lnSpc>
                        <a:spcBef>
                          <a:spcPts val="600"/>
                        </a:spcBef>
                        <a:spcAft>
                          <a:spcPts val="600"/>
                        </a:spcAft>
                        <a:buFont typeface="Wingdings" panose="05000000000000000000" pitchFamily="2" charset="2"/>
                        <a:buNone/>
                        <a:tabLst>
                          <a:tab pos="228600" algn="l"/>
                        </a:tabLst>
                      </a:pPr>
                      <a:endParaRPr lang="de-DE" sz="2000" dirty="0">
                        <a:effectLst/>
                        <a:latin typeface="+mn-lt"/>
                        <a:ea typeface="Times New Roman" panose="02020603050405020304" pitchFamily="18" charset="0"/>
                        <a:cs typeface="Wingdings" panose="05000000000000000000" pitchFamily="2" charset="2"/>
                      </a:endParaRPr>
                    </a:p>
                    <a:p>
                      <a:pPr marL="342900" lvl="0" indent="-342900">
                        <a:lnSpc>
                          <a:spcPct val="100000"/>
                        </a:lnSpc>
                        <a:spcBef>
                          <a:spcPts val="600"/>
                        </a:spcBef>
                        <a:spcAft>
                          <a:spcPts val="600"/>
                        </a:spcAft>
                        <a:buFont typeface="Wingdings" panose="05000000000000000000" pitchFamily="2" charset="2"/>
                        <a:buChar char=""/>
                        <a:tabLst>
                          <a:tab pos="228600" algn="l"/>
                        </a:tabLst>
                      </a:pPr>
                      <a:endParaRPr lang="de-DE" sz="2000" dirty="0">
                        <a:effectLst/>
                        <a:latin typeface="+mn-lt"/>
                        <a:ea typeface="Times New Roman" panose="02020603050405020304" pitchFamily="18" charset="0"/>
                        <a:cs typeface="Wingdings" panose="05000000000000000000" pitchFamily="2" charset="2"/>
                      </a:endParaRPr>
                    </a:p>
                    <a:p>
                      <a:pPr marL="342900" lvl="0"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Wingdings" panose="05000000000000000000" pitchFamily="2" charset="2"/>
                        </a:rPr>
                        <a:t>Mineralwasser</a:t>
                      </a:r>
                    </a:p>
                  </a:txBody>
                  <a:tcPr marL="47625"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800100" lvl="1"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Times New Roman" panose="02020603050405020304" pitchFamily="18" charset="0"/>
                        </a:rPr>
                        <a:t>1 Reagenzglas</a:t>
                      </a:r>
                      <a:endParaRPr lang="de-DE" sz="2000" dirty="0">
                        <a:effectLst/>
                        <a:latin typeface="+mn-lt"/>
                        <a:ea typeface="Times New Roman" panose="02020603050405020304" pitchFamily="18" charset="0"/>
                        <a:cs typeface="Wingdings" panose="05000000000000000000" pitchFamily="2" charset="2"/>
                      </a:endParaRPr>
                    </a:p>
                    <a:p>
                      <a:pPr marL="800100" lvl="1"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Times New Roman" panose="02020603050405020304" pitchFamily="18" charset="0"/>
                        </a:rPr>
                        <a:t>Reagenzglasständer</a:t>
                      </a:r>
                      <a:endParaRPr lang="de-DE" sz="2000" dirty="0">
                        <a:effectLst/>
                        <a:latin typeface="+mn-lt"/>
                        <a:ea typeface="Times New Roman" panose="02020603050405020304" pitchFamily="18" charset="0"/>
                        <a:cs typeface="Wingdings" panose="05000000000000000000" pitchFamily="2" charset="2"/>
                      </a:endParaRPr>
                    </a:p>
                    <a:p>
                      <a:pPr marL="800100" lvl="1"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Times New Roman" panose="02020603050405020304" pitchFamily="18" charset="0"/>
                        </a:rPr>
                        <a:t>Pipette</a:t>
                      </a:r>
                      <a:endParaRPr lang="de-DE" sz="2000" dirty="0">
                        <a:effectLst/>
                        <a:latin typeface="+mn-lt"/>
                        <a:ea typeface="Times New Roman" panose="02020603050405020304" pitchFamily="18" charset="0"/>
                        <a:cs typeface="Wingdings" panose="05000000000000000000" pitchFamily="2" charset="2"/>
                      </a:endParaRPr>
                    </a:p>
                    <a:p>
                      <a:pPr marL="800100" lvl="1" indent="-342900">
                        <a:lnSpc>
                          <a:spcPct val="100000"/>
                        </a:lnSpc>
                        <a:spcBef>
                          <a:spcPts val="600"/>
                        </a:spcBef>
                        <a:spcAft>
                          <a:spcPts val="600"/>
                        </a:spcAft>
                        <a:buFont typeface="Wingdings" panose="05000000000000000000" pitchFamily="2" charset="2"/>
                        <a:buChar char=""/>
                        <a:tabLst>
                          <a:tab pos="228600" algn="l"/>
                        </a:tabLst>
                      </a:pPr>
                      <a:r>
                        <a:rPr lang="de-DE" sz="2000" dirty="0">
                          <a:effectLst/>
                          <a:latin typeface="+mn-lt"/>
                          <a:ea typeface="Times New Roman" panose="02020603050405020304" pitchFamily="18" charset="0"/>
                          <a:cs typeface="Times New Roman" panose="02020603050405020304" pitchFamily="18" charset="0"/>
                        </a:rPr>
                        <a:t>Schutzbrille</a:t>
                      </a:r>
                      <a:endParaRPr lang="de-DE" sz="2000" dirty="0">
                        <a:effectLst/>
                        <a:latin typeface="+mn-lt"/>
                        <a:ea typeface="Times New Roman" panose="02020603050405020304" pitchFamily="18" charset="0"/>
                        <a:cs typeface="Wingdings" panose="05000000000000000000" pitchFamily="2" charset="2"/>
                      </a:endParaRPr>
                    </a:p>
                  </a:txBody>
                  <a:tcPr marL="47625"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54364"/>
                  </a:ext>
                </a:extLst>
              </a:tr>
              <a:tr h="1521725">
                <a:tc gridSpan="2">
                  <a:txBody>
                    <a:bodyPr/>
                    <a:lstStyle/>
                    <a:p>
                      <a:pPr algn="just">
                        <a:lnSpc>
                          <a:spcPct val="100000"/>
                        </a:lnSpc>
                        <a:spcBef>
                          <a:spcPts val="1200"/>
                        </a:spcBef>
                        <a:spcAft>
                          <a:spcPts val="600"/>
                        </a:spcAft>
                      </a:pPr>
                      <a:r>
                        <a:rPr lang="de-DE" sz="2000" b="1" dirty="0">
                          <a:effectLst/>
                          <a:latin typeface="+mn-lt"/>
                          <a:ea typeface="Calibri" panose="020F0502020204030204" pitchFamily="34" charset="0"/>
                          <a:cs typeface="Calibri" panose="020F0502020204030204" pitchFamily="34" charset="0"/>
                        </a:rPr>
                        <a:t>Achtung</a:t>
                      </a:r>
                      <a:r>
                        <a:rPr lang="de-DE" sz="2000" dirty="0">
                          <a:effectLst/>
                          <a:latin typeface="+mn-lt"/>
                          <a:ea typeface="Calibri" panose="020F0502020204030204" pitchFamily="34" charset="0"/>
                          <a:cs typeface="Calibri" panose="020F0502020204030204" pitchFamily="34" charset="0"/>
                        </a:rPr>
                        <a:t> </a:t>
                      </a:r>
                    </a:p>
                    <a:p>
                      <a:pPr marL="342900" lvl="0" indent="-342900" algn="l">
                        <a:lnSpc>
                          <a:spcPct val="100000"/>
                        </a:lnSpc>
                        <a:spcBef>
                          <a:spcPts val="300"/>
                        </a:spcBef>
                        <a:spcAft>
                          <a:spcPts val="300"/>
                        </a:spcAft>
                        <a:buFont typeface="Symbol" panose="05050102010706020507" pitchFamily="18" charset="2"/>
                        <a:buChar char=""/>
                      </a:pPr>
                      <a:r>
                        <a:rPr lang="de-DE" sz="2000" dirty="0">
                          <a:effectLst/>
                          <a:latin typeface="+mn-lt"/>
                          <a:ea typeface="Calibri" panose="020F0502020204030204" pitchFamily="34" charset="0"/>
                          <a:cs typeface="Symbol" panose="05050102010706020507" pitchFamily="18" charset="2"/>
                        </a:rPr>
                        <a:t>Schutzbrille tragen!</a:t>
                      </a:r>
                    </a:p>
                    <a:p>
                      <a:pPr marL="342900" lvl="0" indent="-342900" algn="l">
                        <a:lnSpc>
                          <a:spcPct val="100000"/>
                        </a:lnSpc>
                        <a:spcBef>
                          <a:spcPts val="300"/>
                        </a:spcBef>
                        <a:spcAft>
                          <a:spcPts val="300"/>
                        </a:spcAft>
                        <a:buFont typeface="Symbol" panose="05050102010706020507" pitchFamily="18" charset="2"/>
                        <a:buChar char=""/>
                      </a:pPr>
                      <a:r>
                        <a:rPr lang="de-DE" sz="2000" dirty="0">
                          <a:effectLst/>
                          <a:latin typeface="+mn-lt"/>
                          <a:ea typeface="Calibri" panose="020F0502020204030204" pitchFamily="34" charset="0"/>
                          <a:cs typeface="Symbol" panose="05050102010706020507" pitchFamily="18" charset="2"/>
                        </a:rPr>
                        <a:t>Das entstandene Produkt wird in den Abfallbehälter für Schwermetallsalzlösungen entsorgt.</a:t>
                      </a:r>
                    </a:p>
                  </a:txBody>
                  <a:tcPr marL="47625"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2478477480"/>
                  </a:ext>
                </a:extLst>
              </a:tr>
            </a:tbl>
          </a:graphicData>
        </a:graphic>
      </p:graphicFrame>
      <p:sp>
        <p:nvSpPr>
          <p:cNvPr id="10" name="Rectangle 6">
            <a:extLst>
              <a:ext uri="{FF2B5EF4-FFF2-40B4-BE49-F238E27FC236}">
                <a16:creationId xmlns:a16="http://schemas.microsoft.com/office/drawing/2014/main" id="{6433C094-250F-413E-A731-2824AE91E766}"/>
              </a:ext>
            </a:extLst>
          </p:cNvPr>
          <p:cNvSpPr>
            <a:spLocks noChangeArrowheads="1"/>
          </p:cNvSpPr>
          <p:nvPr/>
        </p:nvSpPr>
        <p:spPr bwMode="auto">
          <a:xfrm>
            <a:off x="775788" y="1650613"/>
            <a:ext cx="1064042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24088" algn="l"/>
              </a:tabLst>
              <a:defRPr>
                <a:solidFill>
                  <a:schemeClr val="tx1"/>
                </a:solidFill>
                <a:latin typeface="Arial" panose="020B0604020202020204" pitchFamily="34" charset="0"/>
              </a:defRPr>
            </a:lvl1pPr>
            <a:lvl2pPr eaLnBrk="0" fontAlgn="base" hangingPunct="0">
              <a:spcBef>
                <a:spcPct val="0"/>
              </a:spcBef>
              <a:spcAft>
                <a:spcPct val="0"/>
              </a:spcAft>
              <a:tabLst>
                <a:tab pos="2224088" algn="l"/>
              </a:tabLst>
              <a:defRPr>
                <a:solidFill>
                  <a:schemeClr val="tx1"/>
                </a:solidFill>
                <a:latin typeface="Arial" panose="020B0604020202020204" pitchFamily="34" charset="0"/>
              </a:defRPr>
            </a:lvl2pPr>
            <a:lvl3pPr eaLnBrk="0" fontAlgn="base" hangingPunct="0">
              <a:spcBef>
                <a:spcPct val="0"/>
              </a:spcBef>
              <a:spcAft>
                <a:spcPct val="0"/>
              </a:spcAft>
              <a:tabLst>
                <a:tab pos="2224088" algn="l"/>
              </a:tabLst>
              <a:defRPr>
                <a:solidFill>
                  <a:schemeClr val="tx1"/>
                </a:solidFill>
                <a:latin typeface="Arial" panose="020B0604020202020204" pitchFamily="34" charset="0"/>
              </a:defRPr>
            </a:lvl3pPr>
            <a:lvl4pPr eaLnBrk="0" fontAlgn="base" hangingPunct="0">
              <a:spcBef>
                <a:spcPct val="0"/>
              </a:spcBef>
              <a:spcAft>
                <a:spcPct val="0"/>
              </a:spcAft>
              <a:tabLst>
                <a:tab pos="2224088" algn="l"/>
              </a:tabLst>
              <a:defRPr>
                <a:solidFill>
                  <a:schemeClr val="tx1"/>
                </a:solidFill>
                <a:latin typeface="Arial" panose="020B0604020202020204" pitchFamily="34" charset="0"/>
              </a:defRPr>
            </a:lvl4pPr>
            <a:lvl5pPr eaLnBrk="0" fontAlgn="base" hangingPunct="0">
              <a:spcBef>
                <a:spcPct val="0"/>
              </a:spcBef>
              <a:spcAft>
                <a:spcPct val="0"/>
              </a:spcAft>
              <a:tabLst>
                <a:tab pos="2224088" algn="l"/>
              </a:tabLst>
              <a:defRPr>
                <a:solidFill>
                  <a:schemeClr val="tx1"/>
                </a:solidFill>
                <a:latin typeface="Arial" panose="020B0604020202020204" pitchFamily="34" charset="0"/>
              </a:defRPr>
            </a:lvl5pPr>
            <a:lvl6pPr eaLnBrk="0" fontAlgn="base" hangingPunct="0">
              <a:spcBef>
                <a:spcPct val="0"/>
              </a:spcBef>
              <a:spcAft>
                <a:spcPct val="0"/>
              </a:spcAft>
              <a:tabLst>
                <a:tab pos="2224088" algn="l"/>
              </a:tabLst>
              <a:defRPr>
                <a:solidFill>
                  <a:schemeClr val="tx1"/>
                </a:solidFill>
                <a:latin typeface="Arial" panose="020B0604020202020204" pitchFamily="34" charset="0"/>
              </a:defRPr>
            </a:lvl6pPr>
            <a:lvl7pPr eaLnBrk="0" fontAlgn="base" hangingPunct="0">
              <a:spcBef>
                <a:spcPct val="0"/>
              </a:spcBef>
              <a:spcAft>
                <a:spcPct val="0"/>
              </a:spcAft>
              <a:tabLst>
                <a:tab pos="2224088" algn="l"/>
              </a:tabLst>
              <a:defRPr>
                <a:solidFill>
                  <a:schemeClr val="tx1"/>
                </a:solidFill>
                <a:latin typeface="Arial" panose="020B0604020202020204" pitchFamily="34" charset="0"/>
              </a:defRPr>
            </a:lvl7pPr>
            <a:lvl8pPr eaLnBrk="0" fontAlgn="base" hangingPunct="0">
              <a:spcBef>
                <a:spcPct val="0"/>
              </a:spcBef>
              <a:spcAft>
                <a:spcPct val="0"/>
              </a:spcAft>
              <a:tabLst>
                <a:tab pos="2224088" algn="l"/>
              </a:tabLst>
              <a:defRPr>
                <a:solidFill>
                  <a:schemeClr val="tx1"/>
                </a:solidFill>
                <a:latin typeface="Arial" panose="020B0604020202020204" pitchFamily="34" charset="0"/>
              </a:defRPr>
            </a:lvl8pPr>
            <a:lvl9pPr eaLnBrk="0" fontAlgn="base" hangingPunct="0">
              <a:spcBef>
                <a:spcPct val="0"/>
              </a:spcBef>
              <a:spcAft>
                <a:spcPct val="0"/>
              </a:spcAft>
              <a:tabLst>
                <a:tab pos="222408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24088" algn="l"/>
              </a:tabLst>
            </a:pPr>
            <a:r>
              <a:rPr kumimoji="0" lang="de-DE" altLang="de-DE" sz="24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Schülerversuch: Nachweis von Chlorid-Ionen im Mineralwasser</a:t>
            </a:r>
            <a:endParaRPr kumimoji="0" lang="de-DE" altLang="de-DE"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24088" algn="l"/>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7632A298-9809-42C0-B0FB-8AF897670DE6}"/>
              </a:ext>
            </a:extLst>
          </p:cNvPr>
          <p:cNvPicPr>
            <a:picLocks noChangeAspect="1"/>
          </p:cNvPicPr>
          <p:nvPr/>
        </p:nvPicPr>
        <p:blipFill>
          <a:blip r:embed="rId2"/>
          <a:stretch>
            <a:fillRect/>
          </a:stretch>
        </p:blipFill>
        <p:spPr>
          <a:xfrm>
            <a:off x="2955268" y="3172584"/>
            <a:ext cx="763713" cy="763713"/>
          </a:xfrm>
          <a:prstGeom prst="rect">
            <a:avLst/>
          </a:prstGeom>
        </p:spPr>
      </p:pic>
      <p:pic>
        <p:nvPicPr>
          <p:cNvPr id="19" name="Grafik 18">
            <a:extLst>
              <a:ext uri="{FF2B5EF4-FFF2-40B4-BE49-F238E27FC236}">
                <a16:creationId xmlns:a16="http://schemas.microsoft.com/office/drawing/2014/main" id="{EC04B344-6259-4C10-A8E7-F88F9BB3085F}"/>
              </a:ext>
            </a:extLst>
          </p:cNvPr>
          <p:cNvPicPr>
            <a:picLocks noChangeAspect="1"/>
          </p:cNvPicPr>
          <p:nvPr/>
        </p:nvPicPr>
        <p:blipFill>
          <a:blip r:embed="rId3"/>
          <a:stretch>
            <a:fillRect/>
          </a:stretch>
        </p:blipFill>
        <p:spPr>
          <a:xfrm>
            <a:off x="3754735" y="3172584"/>
            <a:ext cx="768028" cy="763713"/>
          </a:xfrm>
          <a:prstGeom prst="rect">
            <a:avLst/>
          </a:prstGeom>
        </p:spPr>
      </p:pic>
      <p:pic>
        <p:nvPicPr>
          <p:cNvPr id="22" name="Grafik 21">
            <a:extLst>
              <a:ext uri="{FF2B5EF4-FFF2-40B4-BE49-F238E27FC236}">
                <a16:creationId xmlns:a16="http://schemas.microsoft.com/office/drawing/2014/main" id="{F6BAE848-64F4-4557-AE5D-88AEA96CE80C}"/>
              </a:ext>
            </a:extLst>
          </p:cNvPr>
          <p:cNvPicPr>
            <a:picLocks noChangeAspect="1"/>
          </p:cNvPicPr>
          <p:nvPr/>
        </p:nvPicPr>
        <p:blipFill>
          <a:blip r:embed="rId4"/>
          <a:stretch>
            <a:fillRect/>
          </a:stretch>
        </p:blipFill>
        <p:spPr>
          <a:xfrm>
            <a:off x="8559800" y="3905767"/>
            <a:ext cx="573074" cy="512108"/>
          </a:xfrm>
          <a:prstGeom prst="rect">
            <a:avLst/>
          </a:prstGeom>
        </p:spPr>
      </p:pic>
      <p:pic>
        <p:nvPicPr>
          <p:cNvPr id="23" name="Grafik 22">
            <a:extLst>
              <a:ext uri="{FF2B5EF4-FFF2-40B4-BE49-F238E27FC236}">
                <a16:creationId xmlns:a16="http://schemas.microsoft.com/office/drawing/2014/main" id="{E7152EF4-6E37-4A86-A7AF-8111938D8889}"/>
              </a:ext>
            </a:extLst>
          </p:cNvPr>
          <p:cNvPicPr>
            <a:picLocks noChangeAspect="1"/>
          </p:cNvPicPr>
          <p:nvPr/>
        </p:nvPicPr>
        <p:blipFill>
          <a:blip r:embed="rId4"/>
          <a:stretch>
            <a:fillRect/>
          </a:stretch>
        </p:blipFill>
        <p:spPr>
          <a:xfrm>
            <a:off x="5010806" y="4695279"/>
            <a:ext cx="573074" cy="512108"/>
          </a:xfrm>
          <a:prstGeom prst="rect">
            <a:avLst/>
          </a:prstGeom>
        </p:spPr>
      </p:pic>
      <p:pic>
        <p:nvPicPr>
          <p:cNvPr id="9" name="Grafik 8">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348735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41</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353800" y="5471893"/>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hteck 1">
            <a:extLst>
              <a:ext uri="{FF2B5EF4-FFF2-40B4-BE49-F238E27FC236}">
                <a16:creationId xmlns:a16="http://schemas.microsoft.com/office/drawing/2014/main" id="{F5DE3D19-4223-408B-93D5-271CF25FF47E}"/>
              </a:ext>
            </a:extLst>
          </p:cNvPr>
          <p:cNvSpPr/>
          <p:nvPr/>
        </p:nvSpPr>
        <p:spPr>
          <a:xfrm>
            <a:off x="838200" y="1530713"/>
            <a:ext cx="10515600" cy="4239622"/>
          </a:xfrm>
          <a:prstGeom prst="rect">
            <a:avLst/>
          </a:prstGeom>
        </p:spPr>
        <p:txBody>
          <a:bodyPr wrap="square">
            <a:spAutoFit/>
          </a:bodyPr>
          <a:lstStyle/>
          <a:p>
            <a:pPr algn="just">
              <a:spcAft>
                <a:spcPts val="800"/>
              </a:spcAft>
            </a:pPr>
            <a:r>
              <a:rPr lang="de-DE" b="1" dirty="0">
                <a:ea typeface="Calibri" panose="020F0502020204030204" pitchFamily="34" charset="0"/>
                <a:cs typeface="Calibri" panose="020F0502020204030204" pitchFamily="34" charset="0"/>
              </a:rPr>
              <a:t>Versuchsdurchführung</a:t>
            </a:r>
            <a:endParaRPr lang="de-DE" dirty="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Gadugi" panose="020B0502040204020203" pitchFamily="34" charset="0"/>
              <a:buChar char="•"/>
            </a:pPr>
            <a:r>
              <a:rPr lang="de-DE" dirty="0">
                <a:ea typeface="Calibri" panose="020F0502020204030204" pitchFamily="34" charset="0"/>
                <a:cs typeface="Gadugi" panose="020B0502040204020203" pitchFamily="34" charset="0"/>
              </a:rPr>
              <a:t>Setze die Schutzbrille auf.</a:t>
            </a:r>
          </a:p>
          <a:p>
            <a:pPr marL="342900" lvl="0" indent="-342900" algn="just">
              <a:lnSpc>
                <a:spcPct val="115000"/>
              </a:lnSpc>
              <a:spcAft>
                <a:spcPts val="0"/>
              </a:spcAft>
              <a:buFont typeface="Gadugi" panose="020B0502040204020203" pitchFamily="34" charset="0"/>
              <a:buChar char="•"/>
            </a:pPr>
            <a:r>
              <a:rPr lang="de-DE" dirty="0">
                <a:ea typeface="Calibri" panose="020F0502020204030204" pitchFamily="34" charset="0"/>
                <a:cs typeface="Gadugi" panose="020B0502040204020203" pitchFamily="34" charset="0"/>
              </a:rPr>
              <a:t>Gebe etwa 2 ml Mineralwasser in das Reagenzglas und füge ein bis zwei Tropfen Silbernitratlösung hinzu.</a:t>
            </a:r>
          </a:p>
          <a:p>
            <a:pPr marL="342900" lvl="0" indent="-342900" algn="just">
              <a:lnSpc>
                <a:spcPct val="115000"/>
              </a:lnSpc>
              <a:spcAft>
                <a:spcPts val="800"/>
              </a:spcAft>
              <a:buFont typeface="Gadugi" panose="020B0502040204020203" pitchFamily="34" charset="0"/>
              <a:buChar char="•"/>
            </a:pPr>
            <a:r>
              <a:rPr lang="de-DE" dirty="0">
                <a:ea typeface="Calibri" panose="020F0502020204030204" pitchFamily="34" charset="0"/>
                <a:cs typeface="Gadugi" panose="020B0502040204020203" pitchFamily="34" charset="0"/>
              </a:rPr>
              <a:t>Schwenke das Reagenzglas vorsichtig und beobachte.</a:t>
            </a:r>
          </a:p>
          <a:p>
            <a:pPr algn="just">
              <a:lnSpc>
                <a:spcPct val="115000"/>
              </a:lnSpc>
              <a:spcAft>
                <a:spcPts val="800"/>
              </a:spcAft>
            </a:pPr>
            <a:r>
              <a:rPr lang="de-DE" b="1" dirty="0">
                <a:solidFill>
                  <a:srgbClr val="000000"/>
                </a:solidFill>
                <a:ea typeface="Calibri" panose="020F0502020204030204" pitchFamily="34" charset="0"/>
                <a:cs typeface="Calibri" panose="020F0502020204030204" pitchFamily="34" charset="0"/>
              </a:rPr>
              <a:t>Beobachtungen</a:t>
            </a:r>
            <a:endParaRPr lang="de-DE" dirty="0">
              <a:ea typeface="Calibri" panose="020F0502020204030204" pitchFamily="34" charset="0"/>
              <a:cs typeface="Calibri" panose="020F0502020204030204" pitchFamily="34" charset="0"/>
            </a:endParaRPr>
          </a:p>
          <a:p>
            <a:pPr>
              <a:lnSpc>
                <a:spcPct val="125000"/>
              </a:lnSpc>
              <a:spcBef>
                <a:spcPts val="600"/>
              </a:spcBef>
              <a:spcAft>
                <a:spcPts val="600"/>
              </a:spcAft>
            </a:pPr>
            <a:r>
              <a:rPr lang="de-DE" dirty="0">
                <a:solidFill>
                  <a:srgbClr val="000000"/>
                </a:solidFill>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a:t>
            </a:r>
            <a:endParaRPr lang="de-DE" dirty="0">
              <a:ea typeface="Calibri" panose="020F0502020204030204" pitchFamily="34" charset="0"/>
              <a:cs typeface="Calibri" panose="020F0502020204030204" pitchFamily="34" charset="0"/>
            </a:endParaRPr>
          </a:p>
          <a:p>
            <a:pPr algn="just">
              <a:spcAft>
                <a:spcPts val="0"/>
              </a:spcAft>
              <a:tabLst>
                <a:tab pos="2223770" algn="l"/>
              </a:tabLst>
            </a:pPr>
            <a:r>
              <a:rPr lang="de-DE" b="1" dirty="0">
                <a:ea typeface="Calibri" panose="020F0502020204030204" pitchFamily="34" charset="0"/>
                <a:cs typeface="Calibri" panose="020F0502020204030204" pitchFamily="34" charset="0"/>
              </a:rPr>
              <a:t>Deutung: Was ist im Mineralwasser enthalten? </a:t>
            </a:r>
            <a:endParaRPr lang="de-DE" dirty="0">
              <a:ea typeface="Calibri" panose="020F0502020204030204" pitchFamily="34" charset="0"/>
              <a:cs typeface="Calibri" panose="020F0502020204030204" pitchFamily="34" charset="0"/>
            </a:endParaRPr>
          </a:p>
          <a:p>
            <a:pPr algn="just">
              <a:lnSpc>
                <a:spcPct val="115000"/>
              </a:lnSpc>
              <a:spcAft>
                <a:spcPts val="800"/>
              </a:spcAft>
              <a:tabLst>
                <a:tab pos="2223770" algn="l"/>
              </a:tabLst>
            </a:pPr>
            <a:r>
              <a:rPr lang="de-DE" dirty="0">
                <a:ea typeface="Calibri" panose="020F0502020204030204" pitchFamily="34" charset="0"/>
                <a:cs typeface="Calibri" panose="020F0502020204030204" pitchFamily="34" charset="0"/>
              </a:rPr>
              <a:t>(Hinweis: Nutze dazu die Informationen aus dem Dialog.) </a:t>
            </a:r>
          </a:p>
          <a:p>
            <a:pPr>
              <a:lnSpc>
                <a:spcPct val="125000"/>
              </a:lnSpc>
              <a:spcBef>
                <a:spcPts val="600"/>
              </a:spcBef>
              <a:spcAft>
                <a:spcPts val="600"/>
              </a:spcAft>
            </a:pPr>
            <a:r>
              <a:rPr lang="de-DE" dirty="0">
                <a:solidFill>
                  <a:srgbClr val="000000"/>
                </a:solidFill>
                <a:ea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a:t>
            </a:r>
            <a:endParaRPr lang="de-DE" dirty="0"/>
          </a:p>
        </p:txBody>
      </p:sp>
      <p:pic>
        <p:nvPicPr>
          <p:cNvPr id="14" name="Grafik 13">
            <a:extLst>
              <a:ext uri="{FF2B5EF4-FFF2-40B4-BE49-F238E27FC236}">
                <a16:creationId xmlns:a16="http://schemas.microsoft.com/office/drawing/2014/main" id="{0E1F9309-D6BF-4060-8888-3DEA1D02F77E}"/>
              </a:ext>
            </a:extLst>
          </p:cNvPr>
          <p:cNvPicPr>
            <a:picLocks noChangeAspect="1"/>
          </p:cNvPicPr>
          <p:nvPr/>
        </p:nvPicPr>
        <p:blipFill>
          <a:blip r:embed="rId4"/>
          <a:stretch>
            <a:fillRect/>
          </a:stretch>
        </p:blipFill>
        <p:spPr>
          <a:xfrm>
            <a:off x="4038600" y="1560550"/>
            <a:ext cx="573074" cy="512108"/>
          </a:xfrm>
          <a:prstGeom prst="rect">
            <a:avLst/>
          </a:prstGeom>
        </p:spPr>
      </p:pic>
      <p:pic>
        <p:nvPicPr>
          <p:cNvPr id="15" name="Grafik 14">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201901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42</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8196" name="Bild 5">
            <a:extLst>
              <a:ext uri="{FF2B5EF4-FFF2-40B4-BE49-F238E27FC236}">
                <a16:creationId xmlns:a16="http://schemas.microsoft.com/office/drawing/2014/main" id="{7EFD95DC-1B54-4DF9-B772-AE038640458D}"/>
              </a:ext>
            </a:extLst>
          </p:cNvPr>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876005" y="1483861"/>
            <a:ext cx="458787" cy="488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F3B5CB4C-B94A-4A9E-9937-9EDC6D104696}"/>
              </a:ext>
            </a:extLst>
          </p:cNvPr>
          <p:cNvSpPr>
            <a:spLocks noChangeArrowheads="1"/>
          </p:cNvSpPr>
          <p:nvPr/>
        </p:nvSpPr>
        <p:spPr bwMode="auto">
          <a:xfrm>
            <a:off x="1566780" y="1460236"/>
            <a:ext cx="97870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24088" algn="l"/>
              </a:tabLst>
              <a:defRPr>
                <a:solidFill>
                  <a:schemeClr val="tx1"/>
                </a:solidFill>
                <a:latin typeface="Arial" panose="020B0604020202020204" pitchFamily="34" charset="0"/>
              </a:defRPr>
            </a:lvl1pPr>
            <a:lvl2pPr eaLnBrk="0" fontAlgn="base" hangingPunct="0">
              <a:spcBef>
                <a:spcPct val="0"/>
              </a:spcBef>
              <a:spcAft>
                <a:spcPct val="0"/>
              </a:spcAft>
              <a:tabLst>
                <a:tab pos="2224088" algn="l"/>
              </a:tabLst>
              <a:defRPr>
                <a:solidFill>
                  <a:schemeClr val="tx1"/>
                </a:solidFill>
                <a:latin typeface="Arial" panose="020B0604020202020204" pitchFamily="34" charset="0"/>
              </a:defRPr>
            </a:lvl2pPr>
            <a:lvl3pPr eaLnBrk="0" fontAlgn="base" hangingPunct="0">
              <a:spcBef>
                <a:spcPct val="0"/>
              </a:spcBef>
              <a:spcAft>
                <a:spcPct val="0"/>
              </a:spcAft>
              <a:tabLst>
                <a:tab pos="2224088" algn="l"/>
              </a:tabLst>
              <a:defRPr>
                <a:solidFill>
                  <a:schemeClr val="tx1"/>
                </a:solidFill>
                <a:latin typeface="Arial" panose="020B0604020202020204" pitchFamily="34" charset="0"/>
              </a:defRPr>
            </a:lvl3pPr>
            <a:lvl4pPr eaLnBrk="0" fontAlgn="base" hangingPunct="0">
              <a:spcBef>
                <a:spcPct val="0"/>
              </a:spcBef>
              <a:spcAft>
                <a:spcPct val="0"/>
              </a:spcAft>
              <a:tabLst>
                <a:tab pos="2224088" algn="l"/>
              </a:tabLst>
              <a:defRPr>
                <a:solidFill>
                  <a:schemeClr val="tx1"/>
                </a:solidFill>
                <a:latin typeface="Arial" panose="020B0604020202020204" pitchFamily="34" charset="0"/>
              </a:defRPr>
            </a:lvl4pPr>
            <a:lvl5pPr eaLnBrk="0" fontAlgn="base" hangingPunct="0">
              <a:spcBef>
                <a:spcPct val="0"/>
              </a:spcBef>
              <a:spcAft>
                <a:spcPct val="0"/>
              </a:spcAft>
              <a:tabLst>
                <a:tab pos="2224088" algn="l"/>
              </a:tabLst>
              <a:defRPr>
                <a:solidFill>
                  <a:schemeClr val="tx1"/>
                </a:solidFill>
                <a:latin typeface="Arial" panose="020B0604020202020204" pitchFamily="34" charset="0"/>
              </a:defRPr>
            </a:lvl5pPr>
            <a:lvl6pPr eaLnBrk="0" fontAlgn="base" hangingPunct="0">
              <a:spcBef>
                <a:spcPct val="0"/>
              </a:spcBef>
              <a:spcAft>
                <a:spcPct val="0"/>
              </a:spcAft>
              <a:tabLst>
                <a:tab pos="2224088" algn="l"/>
              </a:tabLst>
              <a:defRPr>
                <a:solidFill>
                  <a:schemeClr val="tx1"/>
                </a:solidFill>
                <a:latin typeface="Arial" panose="020B0604020202020204" pitchFamily="34" charset="0"/>
              </a:defRPr>
            </a:lvl6pPr>
            <a:lvl7pPr eaLnBrk="0" fontAlgn="base" hangingPunct="0">
              <a:spcBef>
                <a:spcPct val="0"/>
              </a:spcBef>
              <a:spcAft>
                <a:spcPct val="0"/>
              </a:spcAft>
              <a:tabLst>
                <a:tab pos="2224088" algn="l"/>
              </a:tabLst>
              <a:defRPr>
                <a:solidFill>
                  <a:schemeClr val="tx1"/>
                </a:solidFill>
                <a:latin typeface="Arial" panose="020B0604020202020204" pitchFamily="34" charset="0"/>
              </a:defRPr>
            </a:lvl7pPr>
            <a:lvl8pPr eaLnBrk="0" fontAlgn="base" hangingPunct="0">
              <a:spcBef>
                <a:spcPct val="0"/>
              </a:spcBef>
              <a:spcAft>
                <a:spcPct val="0"/>
              </a:spcAft>
              <a:tabLst>
                <a:tab pos="2224088" algn="l"/>
              </a:tabLst>
              <a:defRPr>
                <a:solidFill>
                  <a:schemeClr val="tx1"/>
                </a:solidFill>
                <a:latin typeface="Arial" panose="020B0604020202020204" pitchFamily="34" charset="0"/>
              </a:defRPr>
            </a:lvl8pPr>
            <a:lvl9pPr eaLnBrk="0" fontAlgn="base" hangingPunct="0">
              <a:spcBef>
                <a:spcPct val="0"/>
              </a:spcBef>
              <a:spcAft>
                <a:spcPct val="0"/>
              </a:spcAft>
              <a:tabLst>
                <a:tab pos="22240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24088" algn="l"/>
              </a:tabLst>
            </a:pPr>
            <a:r>
              <a:rPr kumimoji="0" lang="de-DE" altLang="de-DE"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Überprüfe, ob die neuen Inhalte, die du in diesem Abschnitt erfahren hast, zu dem passen, was du schon wusstest.</a:t>
            </a:r>
            <a:endParaRPr kumimoji="0" lang="de-DE" altLang="de-DE" b="0" i="0" u="none" strike="noStrike" cap="none" normalizeH="0" baseline="0" dirty="0">
              <a:ln>
                <a:noFill/>
              </a:ln>
              <a:solidFill>
                <a:schemeClr val="tx1"/>
              </a:solidFill>
              <a:effectLst/>
              <a:latin typeface="+mn-lt"/>
            </a:endParaRPr>
          </a:p>
        </p:txBody>
      </p:sp>
      <p:sp>
        <p:nvSpPr>
          <p:cNvPr id="11" name="Rechteck 10">
            <a:extLst>
              <a:ext uri="{FF2B5EF4-FFF2-40B4-BE49-F238E27FC236}">
                <a16:creationId xmlns:a16="http://schemas.microsoft.com/office/drawing/2014/main" id="{11797AEA-2AFC-4E31-8C22-A155144F09FB}"/>
              </a:ext>
            </a:extLst>
          </p:cNvPr>
          <p:cNvSpPr/>
          <p:nvPr/>
        </p:nvSpPr>
        <p:spPr>
          <a:xfrm>
            <a:off x="838200" y="2241185"/>
            <a:ext cx="10501608" cy="3370153"/>
          </a:xfrm>
          <a:prstGeom prst="rect">
            <a:avLst/>
          </a:prstGeom>
        </p:spPr>
        <p:txBody>
          <a:bodyPr wrap="square">
            <a:spAutoFit/>
          </a:bodyPr>
          <a:lstStyle/>
          <a:p>
            <a:r>
              <a:rPr lang="de-DE" b="1" dirty="0"/>
              <a:t>Teil II: </a:t>
            </a:r>
          </a:p>
          <a:p>
            <a:r>
              <a:rPr lang="de-DE" dirty="0"/>
              <a:t>Die zwei Freunde unterhalten sich weiter in der nächsten Pause.</a:t>
            </a:r>
          </a:p>
          <a:p>
            <a:pPr>
              <a:spcBef>
                <a:spcPts val="600"/>
              </a:spcBef>
              <a:spcAft>
                <a:spcPts val="600"/>
              </a:spcAft>
            </a:pPr>
            <a:r>
              <a:rPr lang="de-DE" dirty="0"/>
              <a:t>Karl:	„Also habe ich eben Chlorid-Ionen getrunken?“</a:t>
            </a:r>
          </a:p>
          <a:p>
            <a:pPr>
              <a:spcBef>
                <a:spcPts val="600"/>
              </a:spcBef>
              <a:spcAft>
                <a:spcPts val="600"/>
              </a:spcAft>
            </a:pPr>
            <a:r>
              <a:rPr lang="de-DE" dirty="0"/>
              <a:t>Anton:	„Ja, sieht so aus. Schau mal, ich habe eine Chemie-App gefunden. Wenn du einen Blick ins 	Periodensystem der Elemente wirfst, erkennst du, dass Natrium (Na) in einem dunkelgrauen Feld 	steht und damit zu der Gruppe der Metalle gehört. Der andere Bestandteil des Salzes – Chlor (Cl) – 	ist hellgrau markiert und gehört somit zu den Nichtmetallen. Metalle und Nichtmetalle 	unterscheiden sich in ihren Eigenschaften. Dies liegt unter anderem an der Anzahl der Elektronen auf 	der Außenschale ihrer Atome. Metall-Atome haben in der Regel ein bis drei Elektronen auf der 	äußeren Schale. Nichtmetall-Atome haben in der Regel vier bis sieben Elektronen auf der äußeren 	Schale. Ich denke, du weißt, warum das wichtig ist.“</a:t>
            </a:r>
          </a:p>
        </p:txBody>
      </p:sp>
      <p:sp>
        <p:nvSpPr>
          <p:cNvPr id="13" name="Rechteck 12">
            <a:extLst>
              <a:ext uri="{FF2B5EF4-FFF2-40B4-BE49-F238E27FC236}">
                <a16:creationId xmlns:a16="http://schemas.microsoft.com/office/drawing/2014/main" id="{A6D7BF5E-F66B-47B8-BCE5-E2D369C1C03B}"/>
              </a:ext>
            </a:extLst>
          </p:cNvPr>
          <p:cNvSpPr/>
          <p:nvPr/>
        </p:nvSpPr>
        <p:spPr>
          <a:xfrm>
            <a:off x="339435" y="6282137"/>
            <a:ext cx="11482451" cy="400110"/>
          </a:xfrm>
          <a:prstGeom prst="rect">
            <a:avLst/>
          </a:prstGeom>
        </p:spPr>
        <p:txBody>
          <a:bodyPr wrap="square">
            <a:spAutoFit/>
          </a:bodyPr>
          <a:lstStyle/>
          <a:p>
            <a:r>
              <a:rPr lang="de-DE" sz="1000" dirty="0">
                <a:solidFill>
                  <a:srgbClr val="000000"/>
                </a:solidFill>
                <a:uFill>
                  <a:solidFill>
                    <a:srgbClr val="000000"/>
                  </a:solidFill>
                </a:uFill>
                <a:latin typeface="Calibri" panose="020F0502020204030204" pitchFamily="34" charset="0"/>
                <a:ea typeface="Arial Unicode MS"/>
                <a:cs typeface="Arial Unicode MS"/>
              </a:rPr>
              <a:t>Quelle der Dialoge im Teil II: Kölbach, E. (2011). </a:t>
            </a:r>
            <a:r>
              <a:rPr lang="de-DE" sz="1000" i="1" dirty="0">
                <a:solidFill>
                  <a:srgbClr val="000000"/>
                </a:solidFill>
                <a:uFill>
                  <a:solidFill>
                    <a:srgbClr val="000000"/>
                  </a:solidFill>
                </a:uFill>
                <a:latin typeface="Calibri" panose="020F0502020204030204" pitchFamily="34" charset="0"/>
                <a:ea typeface="Arial Unicode MS"/>
                <a:cs typeface="Arial Unicode MS"/>
              </a:rPr>
              <a:t>Lösungsbeispiele zum Thema Salze.</a:t>
            </a:r>
            <a:r>
              <a:rPr lang="de-DE" sz="1000" dirty="0">
                <a:solidFill>
                  <a:srgbClr val="000000"/>
                </a:solidFill>
                <a:uFill>
                  <a:solidFill>
                    <a:srgbClr val="000000"/>
                  </a:solidFill>
                </a:uFill>
                <a:latin typeface="Calibri" panose="020F0502020204030204" pitchFamily="34" charset="0"/>
                <a:ea typeface="Arial Unicode MS"/>
                <a:cs typeface="Arial Unicode MS"/>
              </a:rPr>
              <a:t> S. 3 – 5. Verfügbar unter </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https://</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www.uni-due.de</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imperia</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/md/</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content</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chemiedidaktik</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ag-sumfleth</a:t>
            </a:r>
            <a:r>
              <a:rPr lang="de-DE" sz="1000" u="sng" dirty="0">
                <a:solidFill>
                  <a:srgbClr val="000000"/>
                </a:solidFill>
                <a:uFill>
                  <a:solidFill>
                    <a:srgbClr val="000000"/>
                  </a:solidFill>
                </a:uFill>
                <a:latin typeface="Calibri" panose="020F0502020204030204" pitchFamily="34" charset="0"/>
                <a:ea typeface="Arial Unicode MS"/>
                <a:cs typeface="Arial Unicode MS"/>
                <a:hlinkClick r:id="rId3"/>
              </a:rPr>
              <a:t>/</a:t>
            </a:r>
            <a:r>
              <a:rPr lang="de-DE" sz="1000" u="sng" dirty="0" err="1">
                <a:solidFill>
                  <a:srgbClr val="000000"/>
                </a:solidFill>
                <a:uFill>
                  <a:solidFill>
                    <a:srgbClr val="000000"/>
                  </a:solidFill>
                </a:uFill>
                <a:latin typeface="Calibri" panose="020F0502020204030204" pitchFamily="34" charset="0"/>
                <a:ea typeface="Arial Unicode MS"/>
                <a:cs typeface="Arial Unicode MS"/>
                <a:hlinkClick r:id="rId3"/>
              </a:rPr>
              <a:t>loesungsbeispiele_salze.pdf</a:t>
            </a:r>
            <a:r>
              <a:rPr lang="de-DE" sz="1000" dirty="0">
                <a:solidFill>
                  <a:srgbClr val="000000"/>
                </a:solidFill>
                <a:uFill>
                  <a:solidFill>
                    <a:srgbClr val="000000"/>
                  </a:solidFill>
                </a:uFill>
                <a:latin typeface="Calibri" panose="020F0502020204030204" pitchFamily="34" charset="0"/>
                <a:ea typeface="Arial Unicode MS"/>
                <a:cs typeface="Arial Unicode MS"/>
              </a:rPr>
              <a:t> [23.03.2021]. Die Dialoge wurden von der QUA-LiS NRW </a:t>
            </a:r>
            <a:r>
              <a:rPr lang="de-DE" sz="1000" dirty="0" err="1">
                <a:solidFill>
                  <a:srgbClr val="000000"/>
                </a:solidFill>
                <a:uFill>
                  <a:solidFill>
                    <a:srgbClr val="000000"/>
                  </a:solidFill>
                </a:uFill>
                <a:latin typeface="Calibri" panose="020F0502020204030204" pitchFamily="34" charset="0"/>
                <a:ea typeface="Arial Unicode MS"/>
                <a:cs typeface="Arial Unicode MS"/>
              </a:rPr>
              <a:t>angepasst</a:t>
            </a:r>
            <a:r>
              <a:rPr lang="de-DE" sz="1000" dirty="0">
                <a:solidFill>
                  <a:srgbClr val="000000"/>
                </a:solidFill>
                <a:uFill>
                  <a:solidFill>
                    <a:srgbClr val="000000"/>
                  </a:solidFill>
                </a:uFill>
                <a:latin typeface="Calibri" panose="020F0502020204030204" pitchFamily="34" charset="0"/>
                <a:ea typeface="Arial Unicode MS"/>
                <a:cs typeface="Arial Unicode MS"/>
              </a:rPr>
              <a:t>.</a:t>
            </a:r>
            <a:endParaRPr lang="de-DE" sz="1000" dirty="0">
              <a:solidFill>
                <a:srgbClr val="000000"/>
              </a:solidFill>
              <a:uFill>
                <a:solidFill>
                  <a:srgbClr val="000000"/>
                </a:solidFill>
              </a:uFill>
              <a:latin typeface="Helvetica" panose="020B0604020202020204" pitchFamily="34" charset="0"/>
              <a:ea typeface="Arial Unicode MS"/>
              <a:cs typeface="Arial Unicode MS"/>
            </a:endParaRPr>
          </a:p>
        </p:txBody>
      </p:sp>
      <p:pic>
        <p:nvPicPr>
          <p:cNvPr id="15" name="Grafik 14">
            <a:extLst>
              <a:ext uri="{FF2B5EF4-FFF2-40B4-BE49-F238E27FC236}">
                <a16:creationId xmlns:a16="http://schemas.microsoft.com/office/drawing/2014/main" id="{74D9BDB4-308C-4446-BA7E-C96E0ECB8F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2669970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43</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 name="Tabelle 9">
            <a:extLst>
              <a:ext uri="{FF2B5EF4-FFF2-40B4-BE49-F238E27FC236}">
                <a16:creationId xmlns:a16="http://schemas.microsoft.com/office/drawing/2014/main" id="{CC013ED1-9547-4170-9A06-6CA3B916DCED}"/>
              </a:ext>
            </a:extLst>
          </p:cNvPr>
          <p:cNvGraphicFramePr>
            <a:graphicFrameLocks noGrp="1"/>
          </p:cNvGraphicFramePr>
          <p:nvPr>
            <p:extLst>
              <p:ext uri="{D42A27DB-BD31-4B8C-83A1-F6EECF244321}">
                <p14:modId xmlns:p14="http://schemas.microsoft.com/office/powerpoint/2010/main" val="3760500038"/>
              </p:ext>
            </p:extLst>
          </p:nvPr>
        </p:nvGraphicFramePr>
        <p:xfrm>
          <a:off x="1740346" y="1577843"/>
          <a:ext cx="8450980" cy="3459962"/>
        </p:xfrm>
        <a:graphic>
          <a:graphicData uri="http://schemas.openxmlformats.org/drawingml/2006/table">
            <a:tbl>
              <a:tblPr firstRow="1" firstCol="1" bandRow="1"/>
              <a:tblGrid>
                <a:gridCol w="1159938">
                  <a:extLst>
                    <a:ext uri="{9D8B030D-6E8A-4147-A177-3AD203B41FA5}">
                      <a16:colId xmlns:a16="http://schemas.microsoft.com/office/drawing/2014/main" val="4191425365"/>
                    </a:ext>
                  </a:extLst>
                </a:gridCol>
                <a:gridCol w="910912">
                  <a:extLst>
                    <a:ext uri="{9D8B030D-6E8A-4147-A177-3AD203B41FA5}">
                      <a16:colId xmlns:a16="http://schemas.microsoft.com/office/drawing/2014/main" val="2920624911"/>
                    </a:ext>
                  </a:extLst>
                </a:gridCol>
                <a:gridCol w="913721">
                  <a:extLst>
                    <a:ext uri="{9D8B030D-6E8A-4147-A177-3AD203B41FA5}">
                      <a16:colId xmlns:a16="http://schemas.microsoft.com/office/drawing/2014/main" val="3589008784"/>
                    </a:ext>
                  </a:extLst>
                </a:gridCol>
                <a:gridCol w="910912">
                  <a:extLst>
                    <a:ext uri="{9D8B030D-6E8A-4147-A177-3AD203B41FA5}">
                      <a16:colId xmlns:a16="http://schemas.microsoft.com/office/drawing/2014/main" val="33192784"/>
                    </a:ext>
                  </a:extLst>
                </a:gridCol>
                <a:gridCol w="910912">
                  <a:extLst>
                    <a:ext uri="{9D8B030D-6E8A-4147-A177-3AD203B41FA5}">
                      <a16:colId xmlns:a16="http://schemas.microsoft.com/office/drawing/2014/main" val="1634412885"/>
                    </a:ext>
                  </a:extLst>
                </a:gridCol>
                <a:gridCol w="909976">
                  <a:extLst>
                    <a:ext uri="{9D8B030D-6E8A-4147-A177-3AD203B41FA5}">
                      <a16:colId xmlns:a16="http://schemas.microsoft.com/office/drawing/2014/main" val="2602119287"/>
                    </a:ext>
                  </a:extLst>
                </a:gridCol>
                <a:gridCol w="910912">
                  <a:extLst>
                    <a:ext uri="{9D8B030D-6E8A-4147-A177-3AD203B41FA5}">
                      <a16:colId xmlns:a16="http://schemas.microsoft.com/office/drawing/2014/main" val="1624751414"/>
                    </a:ext>
                  </a:extLst>
                </a:gridCol>
                <a:gridCol w="909976">
                  <a:extLst>
                    <a:ext uri="{9D8B030D-6E8A-4147-A177-3AD203B41FA5}">
                      <a16:colId xmlns:a16="http://schemas.microsoft.com/office/drawing/2014/main" val="562350789"/>
                    </a:ext>
                  </a:extLst>
                </a:gridCol>
                <a:gridCol w="913721">
                  <a:extLst>
                    <a:ext uri="{9D8B030D-6E8A-4147-A177-3AD203B41FA5}">
                      <a16:colId xmlns:a16="http://schemas.microsoft.com/office/drawing/2014/main" val="1266139417"/>
                    </a:ext>
                  </a:extLst>
                </a:gridCol>
              </a:tblGrid>
              <a:tr h="328543">
                <a:tc gridSpan="9">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Hauptgruppen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69752772"/>
                  </a:ext>
                </a:extLst>
              </a:tr>
              <a:tr h="328543">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VIII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60027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6">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116265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0040237"/>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Mg</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76439372"/>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4531871"/>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6360088"/>
                  </a:ext>
                </a:extLst>
              </a:tr>
              <a:tr h="467146">
                <a:tc>
                  <a:txBody>
                    <a:bodyPr/>
                    <a:lstStyle/>
                    <a:p>
                      <a:pPr algn="ctr">
                        <a:spcAft>
                          <a:spcPts val="0"/>
                        </a:spcAft>
                      </a:pPr>
                      <a:r>
                        <a:rPr lang="de-DE"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Tl</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Pb</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de-DE"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a:t>
                      </a:r>
                      <a:endParaRPr lang="de-DE"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5348275"/>
                  </a:ext>
                </a:extLst>
              </a:tr>
            </a:tbl>
          </a:graphicData>
        </a:graphic>
      </p:graphicFrame>
      <p:graphicFrame>
        <p:nvGraphicFramePr>
          <p:cNvPr id="11" name="Tabelle 10">
            <a:extLst>
              <a:ext uri="{FF2B5EF4-FFF2-40B4-BE49-F238E27FC236}">
                <a16:creationId xmlns:a16="http://schemas.microsoft.com/office/drawing/2014/main" id="{F898197F-3689-47F0-99F2-2469DFAE78BA}"/>
              </a:ext>
            </a:extLst>
          </p:cNvPr>
          <p:cNvGraphicFramePr>
            <a:graphicFrameLocks noGrp="1"/>
          </p:cNvGraphicFramePr>
          <p:nvPr>
            <p:extLst>
              <p:ext uri="{D42A27DB-BD31-4B8C-83A1-F6EECF244321}">
                <p14:modId xmlns:p14="http://schemas.microsoft.com/office/powerpoint/2010/main" val="3722216326"/>
              </p:ext>
            </p:extLst>
          </p:nvPr>
        </p:nvGraphicFramePr>
        <p:xfrm>
          <a:off x="1689885" y="5137917"/>
          <a:ext cx="8551902" cy="370840"/>
        </p:xfrm>
        <a:graphic>
          <a:graphicData uri="http://schemas.openxmlformats.org/drawingml/2006/table">
            <a:tbl>
              <a:tblPr firstRow="1" bandRow="1">
                <a:tableStyleId>{5C22544A-7EE6-4342-B048-85BDC9FD1C3A}</a:tableStyleId>
              </a:tblPr>
              <a:tblGrid>
                <a:gridCol w="1425317">
                  <a:extLst>
                    <a:ext uri="{9D8B030D-6E8A-4147-A177-3AD203B41FA5}">
                      <a16:colId xmlns:a16="http://schemas.microsoft.com/office/drawing/2014/main" val="3401793713"/>
                    </a:ext>
                  </a:extLst>
                </a:gridCol>
                <a:gridCol w="1425317">
                  <a:extLst>
                    <a:ext uri="{9D8B030D-6E8A-4147-A177-3AD203B41FA5}">
                      <a16:colId xmlns:a16="http://schemas.microsoft.com/office/drawing/2014/main" val="977134276"/>
                    </a:ext>
                  </a:extLst>
                </a:gridCol>
                <a:gridCol w="1425317">
                  <a:extLst>
                    <a:ext uri="{9D8B030D-6E8A-4147-A177-3AD203B41FA5}">
                      <a16:colId xmlns:a16="http://schemas.microsoft.com/office/drawing/2014/main" val="1079534361"/>
                    </a:ext>
                  </a:extLst>
                </a:gridCol>
                <a:gridCol w="1425317">
                  <a:extLst>
                    <a:ext uri="{9D8B030D-6E8A-4147-A177-3AD203B41FA5}">
                      <a16:colId xmlns:a16="http://schemas.microsoft.com/office/drawing/2014/main" val="1833641148"/>
                    </a:ext>
                  </a:extLst>
                </a:gridCol>
                <a:gridCol w="1425317">
                  <a:extLst>
                    <a:ext uri="{9D8B030D-6E8A-4147-A177-3AD203B41FA5}">
                      <a16:colId xmlns:a16="http://schemas.microsoft.com/office/drawing/2014/main" val="792187286"/>
                    </a:ext>
                  </a:extLst>
                </a:gridCol>
                <a:gridCol w="1425317">
                  <a:extLst>
                    <a:ext uri="{9D8B030D-6E8A-4147-A177-3AD203B41FA5}">
                      <a16:colId xmlns:a16="http://schemas.microsoft.com/office/drawing/2014/main" val="1350409442"/>
                    </a:ext>
                  </a:extLst>
                </a:gridCol>
              </a:tblGrid>
              <a:tr h="370840">
                <a:tc>
                  <a:txBody>
                    <a:bodyPr/>
                    <a:lstStyle/>
                    <a:p>
                      <a:endParaRPr lang="de-DE" dirty="0"/>
                    </a:p>
                  </a:txBody>
                  <a:tcPr>
                    <a:solidFill>
                      <a:schemeClr val="bg1">
                        <a:lumMod val="50000"/>
                      </a:schemeClr>
                    </a:solidFill>
                  </a:tcPr>
                </a:tc>
                <a:tc>
                  <a:txBody>
                    <a:bodyPr/>
                    <a:lstStyle/>
                    <a:p>
                      <a:r>
                        <a:rPr lang="de-DE" dirty="0">
                          <a:solidFill>
                            <a:schemeClr val="tx1"/>
                          </a:solidFill>
                        </a:rPr>
                        <a:t>Metalle</a:t>
                      </a:r>
                    </a:p>
                  </a:txBody>
                  <a:tcPr>
                    <a:noFill/>
                  </a:tcPr>
                </a:tc>
                <a:tc>
                  <a:txBody>
                    <a:bodyPr/>
                    <a:lstStyle/>
                    <a:p>
                      <a:endParaRPr lang="de-DE" dirty="0"/>
                    </a:p>
                  </a:txBody>
                  <a:tcPr>
                    <a:solidFill>
                      <a:schemeClr val="bg1">
                        <a:lumMod val="85000"/>
                      </a:schemeClr>
                    </a:solidFill>
                  </a:tcPr>
                </a:tc>
                <a:tc>
                  <a:txBody>
                    <a:bodyPr/>
                    <a:lstStyle/>
                    <a:p>
                      <a:r>
                        <a:rPr lang="de-DE" dirty="0">
                          <a:solidFill>
                            <a:schemeClr val="tx1"/>
                          </a:solidFill>
                        </a:rPr>
                        <a:t>Halbmetalle</a:t>
                      </a:r>
                    </a:p>
                  </a:txBody>
                  <a:tcPr>
                    <a:noFill/>
                  </a:tcPr>
                </a:tc>
                <a:tc>
                  <a:txBody>
                    <a:bodyPr/>
                    <a:lstStyle/>
                    <a:p>
                      <a:endParaRPr lang="de-DE" dirty="0"/>
                    </a:p>
                  </a:txBody>
                  <a:tcPr>
                    <a:solidFill>
                      <a:schemeClr val="bg1">
                        <a:lumMod val="95000"/>
                      </a:schemeClr>
                    </a:solidFill>
                  </a:tcPr>
                </a:tc>
                <a:tc>
                  <a:txBody>
                    <a:bodyPr/>
                    <a:lstStyle/>
                    <a:p>
                      <a:r>
                        <a:rPr lang="de-DE" dirty="0">
                          <a:solidFill>
                            <a:schemeClr val="tx1"/>
                          </a:solidFill>
                        </a:rPr>
                        <a:t>Nichtmetalle</a:t>
                      </a:r>
                    </a:p>
                  </a:txBody>
                  <a:tcPr>
                    <a:noFill/>
                  </a:tcPr>
                </a:tc>
                <a:extLst>
                  <a:ext uri="{0D108BD9-81ED-4DB2-BD59-A6C34878D82A}">
                    <a16:rowId xmlns:a16="http://schemas.microsoft.com/office/drawing/2014/main" val="1838616968"/>
                  </a:ext>
                </a:extLst>
              </a:tr>
            </a:tbl>
          </a:graphicData>
        </a:graphic>
      </p:graphicFrame>
      <p:pic>
        <p:nvPicPr>
          <p:cNvPr id="13" name="Grafik 12">
            <a:extLst>
              <a:ext uri="{FF2B5EF4-FFF2-40B4-BE49-F238E27FC236}">
                <a16:creationId xmlns:a16="http://schemas.microsoft.com/office/drawing/2014/main" id="{74D9BDB4-308C-4446-BA7E-C96E0ECB8F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658287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44</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359312" y="5493338"/>
            <a:ext cx="625624" cy="599538"/>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8196" name="Bild 5">
            <a:extLst>
              <a:ext uri="{FF2B5EF4-FFF2-40B4-BE49-F238E27FC236}">
                <a16:creationId xmlns:a16="http://schemas.microsoft.com/office/drawing/2014/main" id="{7EFD95DC-1B54-4DF9-B772-AE038640458D}"/>
              </a:ext>
            </a:extLst>
          </p:cNvPr>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a:off x="876005" y="1483861"/>
            <a:ext cx="458787" cy="488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F3B5CB4C-B94A-4A9E-9937-9EDC6D104696}"/>
              </a:ext>
            </a:extLst>
          </p:cNvPr>
          <p:cNvSpPr>
            <a:spLocks noChangeArrowheads="1"/>
          </p:cNvSpPr>
          <p:nvPr/>
        </p:nvSpPr>
        <p:spPr bwMode="auto">
          <a:xfrm>
            <a:off x="1566780" y="1460236"/>
            <a:ext cx="97870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24088" algn="l"/>
              </a:tabLst>
              <a:defRPr>
                <a:solidFill>
                  <a:schemeClr val="tx1"/>
                </a:solidFill>
                <a:latin typeface="Arial" panose="020B0604020202020204" pitchFamily="34" charset="0"/>
              </a:defRPr>
            </a:lvl1pPr>
            <a:lvl2pPr eaLnBrk="0" fontAlgn="base" hangingPunct="0">
              <a:spcBef>
                <a:spcPct val="0"/>
              </a:spcBef>
              <a:spcAft>
                <a:spcPct val="0"/>
              </a:spcAft>
              <a:tabLst>
                <a:tab pos="2224088" algn="l"/>
              </a:tabLst>
              <a:defRPr>
                <a:solidFill>
                  <a:schemeClr val="tx1"/>
                </a:solidFill>
                <a:latin typeface="Arial" panose="020B0604020202020204" pitchFamily="34" charset="0"/>
              </a:defRPr>
            </a:lvl2pPr>
            <a:lvl3pPr eaLnBrk="0" fontAlgn="base" hangingPunct="0">
              <a:spcBef>
                <a:spcPct val="0"/>
              </a:spcBef>
              <a:spcAft>
                <a:spcPct val="0"/>
              </a:spcAft>
              <a:tabLst>
                <a:tab pos="2224088" algn="l"/>
              </a:tabLst>
              <a:defRPr>
                <a:solidFill>
                  <a:schemeClr val="tx1"/>
                </a:solidFill>
                <a:latin typeface="Arial" panose="020B0604020202020204" pitchFamily="34" charset="0"/>
              </a:defRPr>
            </a:lvl3pPr>
            <a:lvl4pPr eaLnBrk="0" fontAlgn="base" hangingPunct="0">
              <a:spcBef>
                <a:spcPct val="0"/>
              </a:spcBef>
              <a:spcAft>
                <a:spcPct val="0"/>
              </a:spcAft>
              <a:tabLst>
                <a:tab pos="2224088" algn="l"/>
              </a:tabLst>
              <a:defRPr>
                <a:solidFill>
                  <a:schemeClr val="tx1"/>
                </a:solidFill>
                <a:latin typeface="Arial" panose="020B0604020202020204" pitchFamily="34" charset="0"/>
              </a:defRPr>
            </a:lvl4pPr>
            <a:lvl5pPr eaLnBrk="0" fontAlgn="base" hangingPunct="0">
              <a:spcBef>
                <a:spcPct val="0"/>
              </a:spcBef>
              <a:spcAft>
                <a:spcPct val="0"/>
              </a:spcAft>
              <a:tabLst>
                <a:tab pos="2224088" algn="l"/>
              </a:tabLst>
              <a:defRPr>
                <a:solidFill>
                  <a:schemeClr val="tx1"/>
                </a:solidFill>
                <a:latin typeface="Arial" panose="020B0604020202020204" pitchFamily="34" charset="0"/>
              </a:defRPr>
            </a:lvl5pPr>
            <a:lvl6pPr eaLnBrk="0" fontAlgn="base" hangingPunct="0">
              <a:spcBef>
                <a:spcPct val="0"/>
              </a:spcBef>
              <a:spcAft>
                <a:spcPct val="0"/>
              </a:spcAft>
              <a:tabLst>
                <a:tab pos="2224088" algn="l"/>
              </a:tabLst>
              <a:defRPr>
                <a:solidFill>
                  <a:schemeClr val="tx1"/>
                </a:solidFill>
                <a:latin typeface="Arial" panose="020B0604020202020204" pitchFamily="34" charset="0"/>
              </a:defRPr>
            </a:lvl6pPr>
            <a:lvl7pPr eaLnBrk="0" fontAlgn="base" hangingPunct="0">
              <a:spcBef>
                <a:spcPct val="0"/>
              </a:spcBef>
              <a:spcAft>
                <a:spcPct val="0"/>
              </a:spcAft>
              <a:tabLst>
                <a:tab pos="2224088" algn="l"/>
              </a:tabLst>
              <a:defRPr>
                <a:solidFill>
                  <a:schemeClr val="tx1"/>
                </a:solidFill>
                <a:latin typeface="Arial" panose="020B0604020202020204" pitchFamily="34" charset="0"/>
              </a:defRPr>
            </a:lvl7pPr>
            <a:lvl8pPr eaLnBrk="0" fontAlgn="base" hangingPunct="0">
              <a:spcBef>
                <a:spcPct val="0"/>
              </a:spcBef>
              <a:spcAft>
                <a:spcPct val="0"/>
              </a:spcAft>
              <a:tabLst>
                <a:tab pos="2224088" algn="l"/>
              </a:tabLst>
              <a:defRPr>
                <a:solidFill>
                  <a:schemeClr val="tx1"/>
                </a:solidFill>
                <a:latin typeface="Arial" panose="020B0604020202020204" pitchFamily="34" charset="0"/>
              </a:defRPr>
            </a:lvl8pPr>
            <a:lvl9pPr eaLnBrk="0" fontAlgn="base" hangingPunct="0">
              <a:spcBef>
                <a:spcPct val="0"/>
              </a:spcBef>
              <a:spcAft>
                <a:spcPct val="0"/>
              </a:spcAft>
              <a:tabLst>
                <a:tab pos="2224088" algn="l"/>
              </a:tabLst>
              <a:defRPr>
                <a:solidFill>
                  <a:schemeClr val="tx1"/>
                </a:solidFill>
                <a:latin typeface="Arial" panose="020B0604020202020204" pitchFamily="34" charset="0"/>
              </a:defRPr>
            </a:lvl9pPr>
          </a:lstStyle>
          <a:p>
            <a:r>
              <a:rPr lang="de-DE" dirty="0">
                <a:latin typeface="+mn-lt"/>
              </a:rPr>
              <a:t>Überprüfe, ob du verstanden hast, wie die Elektronen in Metall-Atomen und Nichtmetall-Atomen verteilt sind.</a:t>
            </a:r>
          </a:p>
        </p:txBody>
      </p:sp>
      <p:graphicFrame>
        <p:nvGraphicFramePr>
          <p:cNvPr id="13" name="Tabelle 12">
            <a:extLst>
              <a:ext uri="{FF2B5EF4-FFF2-40B4-BE49-F238E27FC236}">
                <a16:creationId xmlns:a16="http://schemas.microsoft.com/office/drawing/2014/main" id="{F94BDF78-4148-4217-8FB8-F989A4566C87}"/>
              </a:ext>
            </a:extLst>
          </p:cNvPr>
          <p:cNvGraphicFramePr>
            <a:graphicFrameLocks noGrp="1"/>
          </p:cNvGraphicFramePr>
          <p:nvPr>
            <p:extLst>
              <p:ext uri="{D42A27DB-BD31-4B8C-83A1-F6EECF244321}">
                <p14:modId xmlns:p14="http://schemas.microsoft.com/office/powerpoint/2010/main" val="2782131226"/>
              </p:ext>
            </p:extLst>
          </p:nvPr>
        </p:nvGraphicFramePr>
        <p:xfrm>
          <a:off x="849844" y="2159186"/>
          <a:ext cx="10539412" cy="847296"/>
        </p:xfrm>
        <a:graphic>
          <a:graphicData uri="http://schemas.openxmlformats.org/drawingml/2006/table">
            <a:tbl>
              <a:tblPr firstRow="1" firstCol="1" bandRow="1"/>
              <a:tblGrid>
                <a:gridCol w="691857">
                  <a:extLst>
                    <a:ext uri="{9D8B030D-6E8A-4147-A177-3AD203B41FA5}">
                      <a16:colId xmlns:a16="http://schemas.microsoft.com/office/drawing/2014/main" val="2468606539"/>
                    </a:ext>
                  </a:extLst>
                </a:gridCol>
                <a:gridCol w="984755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r>
                        <a:rPr lang="de-DE" sz="1800" b="1" dirty="0">
                          <a:effectLst/>
                          <a:latin typeface="+mn-lt"/>
                          <a:ea typeface="Calibri" panose="020F0502020204030204" pitchFamily="34" charset="0"/>
                          <a:cs typeface="Calibri" panose="020F0502020204030204" pitchFamily="34" charset="0"/>
                        </a:rPr>
                        <a:t>Karl:</a:t>
                      </a: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r>
                        <a:rPr lang="de-DE" sz="1800" dirty="0">
                          <a:effectLst/>
                          <a:latin typeface="+mn-lt"/>
                          <a:ea typeface="Calibri" panose="020F0502020204030204" pitchFamily="34" charset="0"/>
                          <a:cs typeface="Calibri" panose="020F0502020204030204" pitchFamily="34" charset="0"/>
                        </a:rPr>
                        <a:t>„Aus der Bezeichnung Natriumchlorid kann man ableiten, dass dieser Stoff aus den Elementen Natrium (Na) und Chlor (Cl) entstanden ist. Wir haben festgestellt, dass ein Natrium-Atom ein Elektron auf seiner Außenschale besitzt. Ein Chlor-Atom besitzt 7 Elektronen auf der äußeren Schale.“</a:t>
                      </a: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19" name="Rechteck 18">
            <a:extLst>
              <a:ext uri="{FF2B5EF4-FFF2-40B4-BE49-F238E27FC236}">
                <a16:creationId xmlns:a16="http://schemas.microsoft.com/office/drawing/2014/main" id="{377B7E71-289E-4B99-8F3D-C90DBF9D3171}"/>
              </a:ext>
            </a:extLst>
          </p:cNvPr>
          <p:cNvSpPr/>
          <p:nvPr/>
        </p:nvSpPr>
        <p:spPr>
          <a:xfrm>
            <a:off x="817946" y="3075694"/>
            <a:ext cx="10603208" cy="369332"/>
          </a:xfrm>
          <a:prstGeom prst="rect">
            <a:avLst/>
          </a:prstGeom>
        </p:spPr>
        <p:txBody>
          <a:bodyPr wrap="square">
            <a:spAutoFit/>
          </a:bodyPr>
          <a:lstStyle/>
          <a:p>
            <a:r>
              <a:rPr lang="de-DE" b="1" dirty="0"/>
              <a:t>Aufgabe 1: </a:t>
            </a:r>
            <a:r>
              <a:rPr lang="de-DE" dirty="0"/>
              <a:t>Vervollständige die Schalenmodelle eines Natrium-Atoms und eines Chlor-Atoms. </a:t>
            </a:r>
          </a:p>
        </p:txBody>
      </p:sp>
      <p:pic>
        <p:nvPicPr>
          <p:cNvPr id="18" name="Grafik 17">
            <a:extLst>
              <a:ext uri="{FF2B5EF4-FFF2-40B4-BE49-F238E27FC236}">
                <a16:creationId xmlns:a16="http://schemas.microsoft.com/office/drawing/2014/main" id="{CAA6B5BF-A28D-4814-A0EC-76B3B4DE48E4}"/>
              </a:ext>
            </a:extLst>
          </p:cNvPr>
          <p:cNvPicPr>
            <a:picLocks noChangeAspect="1"/>
          </p:cNvPicPr>
          <p:nvPr/>
        </p:nvPicPr>
        <p:blipFill>
          <a:blip r:embed="rId5"/>
          <a:stretch>
            <a:fillRect/>
          </a:stretch>
        </p:blipFill>
        <p:spPr>
          <a:xfrm>
            <a:off x="3776715" y="3522811"/>
            <a:ext cx="4638570" cy="1665301"/>
          </a:xfrm>
          <a:prstGeom prst="rect">
            <a:avLst/>
          </a:prstGeom>
        </p:spPr>
      </p:pic>
      <p:graphicFrame>
        <p:nvGraphicFramePr>
          <p:cNvPr id="23" name="Tabelle 22">
            <a:extLst>
              <a:ext uri="{FF2B5EF4-FFF2-40B4-BE49-F238E27FC236}">
                <a16:creationId xmlns:a16="http://schemas.microsoft.com/office/drawing/2014/main" id="{0894B365-94E7-470B-9CED-A73AF594B79E}"/>
              </a:ext>
            </a:extLst>
          </p:cNvPr>
          <p:cNvGraphicFramePr>
            <a:graphicFrameLocks noGrp="1"/>
          </p:cNvGraphicFramePr>
          <p:nvPr>
            <p:extLst>
              <p:ext uri="{D42A27DB-BD31-4B8C-83A1-F6EECF244321}">
                <p14:modId xmlns:p14="http://schemas.microsoft.com/office/powerpoint/2010/main" val="1267023339"/>
              </p:ext>
            </p:extLst>
          </p:nvPr>
        </p:nvGraphicFramePr>
        <p:xfrm>
          <a:off x="876005" y="5188112"/>
          <a:ext cx="10675984" cy="641290"/>
        </p:xfrm>
        <a:graphic>
          <a:graphicData uri="http://schemas.openxmlformats.org/drawingml/2006/table">
            <a:tbl>
              <a:tblPr firstRow="1" firstCol="1" bandRow="1"/>
              <a:tblGrid>
                <a:gridCol w="582616">
                  <a:extLst>
                    <a:ext uri="{9D8B030D-6E8A-4147-A177-3AD203B41FA5}">
                      <a16:colId xmlns:a16="http://schemas.microsoft.com/office/drawing/2014/main" val="2468606539"/>
                    </a:ext>
                  </a:extLst>
                </a:gridCol>
                <a:gridCol w="10093368">
                  <a:extLst>
                    <a:ext uri="{9D8B030D-6E8A-4147-A177-3AD203B41FA5}">
                      <a16:colId xmlns:a16="http://schemas.microsoft.com/office/drawing/2014/main" val="3878022028"/>
                    </a:ext>
                  </a:extLst>
                </a:gridCol>
              </a:tblGrid>
              <a:tr h="641290">
                <a:tc>
                  <a:txBody>
                    <a:bodyPr/>
                    <a:lstStyle/>
                    <a:p>
                      <a:pPr algn="just">
                        <a:lnSpc>
                          <a:spcPct val="100000"/>
                        </a:lnSpc>
                        <a:spcBef>
                          <a:spcPts val="600"/>
                        </a:spcBef>
                        <a:spcAft>
                          <a:spcPts val="600"/>
                        </a:spcAft>
                        <a:tabLst>
                          <a:tab pos="2223770" algn="l"/>
                        </a:tabLst>
                      </a:pPr>
                      <a:r>
                        <a:rPr lang="de-DE" sz="1800" b="1" dirty="0">
                          <a:effectLst/>
                          <a:latin typeface="+mn-lt"/>
                          <a:ea typeface="Calibri" panose="020F0502020204030204" pitchFamily="34" charset="0"/>
                          <a:cs typeface="Calibri" panose="020F0502020204030204" pitchFamily="34" charset="0"/>
                        </a:rPr>
                        <a:t>Karl:</a:t>
                      </a: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tab pos="2223770" algn="l"/>
                        </a:tabLst>
                        <a:defRPr/>
                      </a:pPr>
                      <a:r>
                        <a:rPr lang="de-DE" dirty="0">
                          <a:latin typeface="+mn-lt"/>
                          <a:ea typeface="Calibri" panose="020F0502020204030204" pitchFamily="34" charset="0"/>
                          <a:cs typeface="Calibri" panose="020F0502020204030204" pitchFamily="34" charset="0"/>
                        </a:rPr>
                        <a:t>„Reagieren Natrium und Chlor miteinander, überträgt das Natrium-Atom ein Elektron auf das Chlor-Atom. Es bildet sich ein positiv geladenes Natrium-Kation (Na</a:t>
                      </a:r>
                      <a:r>
                        <a:rPr lang="de-DE" baseline="30000" dirty="0">
                          <a:latin typeface="+mn-lt"/>
                          <a:ea typeface="Calibri" panose="020F0502020204030204" pitchFamily="34" charset="0"/>
                          <a:cs typeface="Calibri" panose="020F0502020204030204" pitchFamily="34" charset="0"/>
                        </a:rPr>
                        <a:t>+</a:t>
                      </a:r>
                      <a:r>
                        <a:rPr lang="de-DE" dirty="0">
                          <a:latin typeface="+mn-lt"/>
                          <a:ea typeface="Calibri" panose="020F0502020204030204" pitchFamily="34" charset="0"/>
                          <a:cs typeface="Calibri" panose="020F0502020204030204" pitchFamily="34" charset="0"/>
                        </a:rPr>
                        <a:t>) und ein negativ geladenes Chlorid-Anion (Cl</a:t>
                      </a:r>
                      <a:r>
                        <a:rPr lang="de-DE" baseline="30000" dirty="0">
                          <a:latin typeface="Times New Roman" panose="02020603050405020304" pitchFamily="18" charset="0"/>
                          <a:ea typeface="Calibri" panose="020F0502020204030204" pitchFamily="34" charset="0"/>
                          <a:cs typeface="Times New Roman" panose="02020603050405020304" pitchFamily="18" charset="0"/>
                        </a:rPr>
                        <a:t>‒</a:t>
                      </a:r>
                      <a:r>
                        <a:rPr lang="de-DE" dirty="0">
                          <a:latin typeface="+mn-lt"/>
                          <a:ea typeface="Calibri" panose="020F0502020204030204" pitchFamily="34" charset="0"/>
                          <a:cs typeface="Calibri" panose="020F0502020204030204" pitchFamily="34" charset="0"/>
                        </a:rPr>
                        <a:t>).“</a:t>
                      </a: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pic>
        <p:nvPicPr>
          <p:cNvPr id="17" name="Grafik 16">
            <a:extLst>
              <a:ext uri="{FF2B5EF4-FFF2-40B4-BE49-F238E27FC236}">
                <a16:creationId xmlns:a16="http://schemas.microsoft.com/office/drawing/2014/main" id="{74D9BDB4-308C-4446-BA7E-C96E0ECB8F2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890193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45</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014543" y="5390622"/>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14387" y="13492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extLst>
              <p:ext uri="{D42A27DB-BD31-4B8C-83A1-F6EECF244321}">
                <p14:modId xmlns:p14="http://schemas.microsoft.com/office/powerpoint/2010/main" val="547572572"/>
              </p:ext>
            </p:extLst>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pic>
        <p:nvPicPr>
          <p:cNvPr id="16" name="Grafik 15">
            <a:extLst>
              <a:ext uri="{FF2B5EF4-FFF2-40B4-BE49-F238E27FC236}">
                <a16:creationId xmlns:a16="http://schemas.microsoft.com/office/drawing/2014/main" id="{BD4DAD43-6550-4C60-9BAD-EDBA652ACF71}"/>
              </a:ext>
            </a:extLst>
          </p:cNvPr>
          <p:cNvPicPr>
            <a:picLocks noChangeAspect="1"/>
          </p:cNvPicPr>
          <p:nvPr/>
        </p:nvPicPr>
        <p:blipFill>
          <a:blip r:embed="rId4"/>
          <a:stretch>
            <a:fillRect/>
          </a:stretch>
        </p:blipFill>
        <p:spPr>
          <a:xfrm>
            <a:off x="3720399" y="2364339"/>
            <a:ext cx="4751201" cy="1861450"/>
          </a:xfrm>
          <a:prstGeom prst="rect">
            <a:avLst/>
          </a:prstGeom>
          <a:ln w="3175">
            <a:solidFill>
              <a:schemeClr val="tx1"/>
            </a:solidFill>
          </a:ln>
        </p:spPr>
      </p:pic>
      <p:sp>
        <p:nvSpPr>
          <p:cNvPr id="19" name="Rechteck 18">
            <a:extLst>
              <a:ext uri="{FF2B5EF4-FFF2-40B4-BE49-F238E27FC236}">
                <a16:creationId xmlns:a16="http://schemas.microsoft.com/office/drawing/2014/main" id="{7E90CE86-8ADB-4288-A812-EF956B356C65}"/>
              </a:ext>
            </a:extLst>
          </p:cNvPr>
          <p:cNvSpPr/>
          <p:nvPr/>
        </p:nvSpPr>
        <p:spPr>
          <a:xfrm>
            <a:off x="838200" y="1804159"/>
            <a:ext cx="10539413" cy="392159"/>
          </a:xfrm>
          <a:prstGeom prst="rect">
            <a:avLst/>
          </a:prstGeom>
        </p:spPr>
        <p:txBody>
          <a:bodyPr wrap="square">
            <a:spAutoFit/>
          </a:bodyPr>
          <a:lstStyle/>
          <a:p>
            <a:pPr algn="just">
              <a:lnSpc>
                <a:spcPct val="115000"/>
              </a:lnSpc>
              <a:spcAft>
                <a:spcPts val="800"/>
              </a:spcAft>
              <a:tabLst>
                <a:tab pos="2223770" algn="l"/>
              </a:tabLst>
            </a:pPr>
            <a:r>
              <a:rPr lang="de-DE" b="1" dirty="0">
                <a:ea typeface="Calibri" panose="020F0502020204030204" pitchFamily="34" charset="0"/>
                <a:cs typeface="Calibri" panose="020F0502020204030204" pitchFamily="34" charset="0"/>
              </a:rPr>
              <a:t>Aufgabe 2:</a:t>
            </a:r>
            <a:r>
              <a:rPr lang="de-DE" dirty="0">
                <a:ea typeface="Calibri" panose="020F0502020204030204" pitchFamily="34" charset="0"/>
                <a:cs typeface="Calibri" panose="020F0502020204030204" pitchFamily="34" charset="0"/>
              </a:rPr>
              <a:t> Vervollständige die Schalenmodelle eines Natrium-Kations und eines Chlorid-Anions. </a:t>
            </a:r>
          </a:p>
        </p:txBody>
      </p:sp>
      <p:graphicFrame>
        <p:nvGraphicFramePr>
          <p:cNvPr id="20" name="Tabelle 19">
            <a:extLst>
              <a:ext uri="{FF2B5EF4-FFF2-40B4-BE49-F238E27FC236}">
                <a16:creationId xmlns:a16="http://schemas.microsoft.com/office/drawing/2014/main" id="{9B6F14C4-5F1F-42E2-9FE4-0A4EBFAD09EE}"/>
              </a:ext>
            </a:extLst>
          </p:cNvPr>
          <p:cNvGraphicFramePr>
            <a:graphicFrameLocks noGrp="1"/>
          </p:cNvGraphicFramePr>
          <p:nvPr>
            <p:extLst>
              <p:ext uri="{D42A27DB-BD31-4B8C-83A1-F6EECF244321}">
                <p14:modId xmlns:p14="http://schemas.microsoft.com/office/powerpoint/2010/main" val="4136045557"/>
              </p:ext>
            </p:extLst>
          </p:nvPr>
        </p:nvGraphicFramePr>
        <p:xfrm>
          <a:off x="957908" y="449190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r>
                        <a:rPr lang="de-DE" sz="1800" b="1" dirty="0">
                          <a:effectLst/>
                          <a:latin typeface="+mn-lt"/>
                          <a:ea typeface="Calibri" panose="020F0502020204030204" pitchFamily="34" charset="0"/>
                          <a:cs typeface="Calibri" panose="020F0502020204030204" pitchFamily="34" charset="0"/>
                        </a:rPr>
                        <a:t>Karl:</a:t>
                      </a: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r>
                        <a:rPr lang="de-DE" dirty="0"/>
                        <a:t>„Sowohl das Natrium-Kation als auch das Chlorid-Anion haben nun acht Elektronen auf ihrer Außenschale und erreichen damit die Edelgaskonfiguration. Das Natriumchlorid […] besteht also aus Natrium-Kationen und Chlorid-Anionen. So wie es auf dem Etikett der Mineralwasserflasche steht.“</a:t>
                      </a: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pic>
        <p:nvPicPr>
          <p:cNvPr id="15" name="Grafik 14">
            <a:extLst>
              <a:ext uri="{FF2B5EF4-FFF2-40B4-BE49-F238E27FC236}">
                <a16:creationId xmlns:a16="http://schemas.microsoft.com/office/drawing/2014/main" id="{74D9BDB4-308C-4446-BA7E-C96E0ECB8F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223845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46</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111149" y="5436248"/>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8" name="Rechteck 17">
            <a:extLst>
              <a:ext uri="{FF2B5EF4-FFF2-40B4-BE49-F238E27FC236}">
                <a16:creationId xmlns:a16="http://schemas.microsoft.com/office/drawing/2014/main" id="{B9201F9A-70D7-44EB-B680-9B5E62B4D510}"/>
              </a:ext>
            </a:extLst>
          </p:cNvPr>
          <p:cNvSpPr/>
          <p:nvPr/>
        </p:nvSpPr>
        <p:spPr>
          <a:xfrm>
            <a:off x="838200" y="1394229"/>
            <a:ext cx="10515600" cy="4339650"/>
          </a:xfrm>
          <a:prstGeom prst="rect">
            <a:avLst/>
          </a:prstGeom>
        </p:spPr>
        <p:txBody>
          <a:bodyPr wrap="square">
            <a:spAutoFit/>
          </a:bodyPr>
          <a:lstStyle/>
          <a:p>
            <a:pPr>
              <a:spcBef>
                <a:spcPts val="600"/>
              </a:spcBef>
              <a:spcAft>
                <a:spcPts val="600"/>
              </a:spcAft>
            </a:pPr>
            <a:r>
              <a:rPr lang="de-DE" sz="2000" dirty="0"/>
              <a:t>	</a:t>
            </a:r>
            <a:r>
              <a:rPr lang="de-DE" dirty="0"/>
              <a:t>Überprüfe mit dem Spiel, ob du verstanden hast, wie Ionen gebildet werden. </a:t>
            </a:r>
          </a:p>
          <a:p>
            <a:pPr>
              <a:spcBef>
                <a:spcPts val="300"/>
              </a:spcBef>
              <a:spcAft>
                <a:spcPts val="300"/>
              </a:spcAft>
            </a:pPr>
            <a:r>
              <a:rPr lang="de-DE" b="1" dirty="0"/>
              <a:t>Spielanleitung:</a:t>
            </a:r>
          </a:p>
          <a:p>
            <a:pPr marL="342900" indent="-342900">
              <a:spcBef>
                <a:spcPts val="300"/>
              </a:spcBef>
              <a:spcAft>
                <a:spcPts val="300"/>
              </a:spcAft>
              <a:buFont typeface="+mj-lt"/>
              <a:buAutoNum type="arabicPeriod"/>
            </a:pPr>
            <a:r>
              <a:rPr lang="de-DE" dirty="0"/>
              <a:t>Finde dich mit einer Mitschülerin oder einem Mitschüler zusammen, die/der ebenfalls diese Aufgabe bearbeitet.</a:t>
            </a:r>
          </a:p>
          <a:p>
            <a:pPr marL="342900" indent="-342900">
              <a:spcBef>
                <a:spcPts val="300"/>
              </a:spcBef>
              <a:spcAft>
                <a:spcPts val="300"/>
              </a:spcAft>
              <a:buFont typeface="+mj-lt"/>
              <a:buAutoNum type="arabicPeriod"/>
            </a:pPr>
            <a:r>
              <a:rPr lang="de-DE" dirty="0"/>
              <a:t>Mischt die elf Spielkarten gut durch und verteilt sie so untereinander, dass eine Spielerin / ein Spieler fünf und die / der andere sechs Karten erhält.</a:t>
            </a:r>
          </a:p>
          <a:p>
            <a:pPr marL="342900" indent="-342900">
              <a:spcBef>
                <a:spcPts val="300"/>
              </a:spcBef>
              <a:spcAft>
                <a:spcPts val="300"/>
              </a:spcAft>
              <a:buFont typeface="+mj-lt"/>
              <a:buAutoNum type="arabicPeriod"/>
            </a:pPr>
            <a:r>
              <a:rPr lang="de-DE" dirty="0"/>
              <a:t>Jede Karte enthält auf der Vorderseite eine Frage und auf der Rückseite eine Antwort zu einer anderen Frage. Die Spielerin / der Spieler mit sechs Karten beginnt und liest ihre /seine Frage vor. Beide suchen dann in ihren Karten nach der passenden Antwort. </a:t>
            </a:r>
          </a:p>
          <a:p>
            <a:pPr marL="342900" indent="-342900">
              <a:spcBef>
                <a:spcPts val="300"/>
              </a:spcBef>
              <a:spcAft>
                <a:spcPts val="300"/>
              </a:spcAft>
              <a:buFont typeface="+mj-lt"/>
              <a:buAutoNum type="arabicPeriod"/>
            </a:pPr>
            <a:r>
              <a:rPr lang="de-DE" dirty="0"/>
              <a:t>Hat eine Schülerin / ein Schüler die Antwort gefunden, wird sie vorgelesen. Nun wird diese Karte umgedreht und die nächste Frage auf ihrer Rückseite vorgelesen. </a:t>
            </a:r>
          </a:p>
          <a:p>
            <a:pPr>
              <a:spcBef>
                <a:spcPts val="300"/>
              </a:spcBef>
              <a:spcAft>
                <a:spcPts val="300"/>
              </a:spcAft>
            </a:pPr>
            <a:r>
              <a:rPr lang="de-DE" dirty="0"/>
              <a:t>Wurde von einer Karte sowohl die Frage als auch die Antwort vorgelesen, wird diese abgelegt.</a:t>
            </a:r>
          </a:p>
          <a:p>
            <a:pPr>
              <a:spcBef>
                <a:spcPts val="600"/>
              </a:spcBef>
              <a:spcAft>
                <a:spcPts val="600"/>
              </a:spcAft>
            </a:pPr>
            <a:r>
              <a:rPr lang="de-DE" dirty="0"/>
              <a:t>	Hattet ihr Schwierigkeiten, Frage und Antwort zuzuordnen? Vergleicht mit der Lösung. </a:t>
            </a:r>
          </a:p>
        </p:txBody>
      </p:sp>
      <p:pic>
        <p:nvPicPr>
          <p:cNvPr id="19" name="Grafik 18">
            <a:extLst>
              <a:ext uri="{FF2B5EF4-FFF2-40B4-BE49-F238E27FC236}">
                <a16:creationId xmlns:a16="http://schemas.microsoft.com/office/drawing/2014/main" id="{FE293209-C5ED-410F-9A32-8D16FB189AA3}"/>
              </a:ext>
            </a:extLst>
          </p:cNvPr>
          <p:cNvPicPr>
            <a:picLocks noChangeAspect="1"/>
          </p:cNvPicPr>
          <p:nvPr/>
        </p:nvPicPr>
        <p:blipFill>
          <a:blip r:embed="rId4"/>
          <a:stretch>
            <a:fillRect/>
          </a:stretch>
        </p:blipFill>
        <p:spPr>
          <a:xfrm>
            <a:off x="1253967" y="5356811"/>
            <a:ext cx="505101" cy="498086"/>
          </a:xfrm>
          <a:prstGeom prst="rect">
            <a:avLst/>
          </a:prstGeom>
        </p:spPr>
      </p:pic>
      <p:pic>
        <p:nvPicPr>
          <p:cNvPr id="20" name="Grafik 19">
            <a:extLst>
              <a:ext uri="{FF2B5EF4-FFF2-40B4-BE49-F238E27FC236}">
                <a16:creationId xmlns:a16="http://schemas.microsoft.com/office/drawing/2014/main" id="{DF85F8D4-734A-4F23-BC87-D365877EBE08}"/>
              </a:ext>
            </a:extLst>
          </p:cNvPr>
          <p:cNvPicPr>
            <a:picLocks noChangeAspect="1"/>
          </p:cNvPicPr>
          <p:nvPr/>
        </p:nvPicPr>
        <p:blipFill>
          <a:blip r:embed="rId5"/>
          <a:stretch>
            <a:fillRect/>
          </a:stretch>
        </p:blipFill>
        <p:spPr>
          <a:xfrm>
            <a:off x="1216895" y="1369514"/>
            <a:ext cx="505101" cy="538773"/>
          </a:xfrm>
          <a:prstGeom prst="rect">
            <a:avLst/>
          </a:prstGeom>
        </p:spPr>
      </p:pic>
      <p:pic>
        <p:nvPicPr>
          <p:cNvPr id="12" name="Grafik 11">
            <a:extLst>
              <a:ext uri="{FF2B5EF4-FFF2-40B4-BE49-F238E27FC236}">
                <a16:creationId xmlns:a16="http://schemas.microsoft.com/office/drawing/2014/main" id="{74D9BDB4-308C-4446-BA7E-C96E0ECB8F2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224851" y="577330"/>
            <a:ext cx="886298" cy="685749"/>
          </a:xfrm>
          <a:prstGeom prst="rect">
            <a:avLst/>
          </a:prstGeom>
        </p:spPr>
      </p:pic>
    </p:spTree>
    <p:extLst>
      <p:ext uri="{BB962C8B-B14F-4D97-AF65-F5344CB8AC3E}">
        <p14:creationId xmlns:p14="http://schemas.microsoft.com/office/powerpoint/2010/main" val="2377210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47</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pic>
        <p:nvPicPr>
          <p:cNvPr id="11" name="Grafik 10">
            <a:hlinkClick r:id="rId3" action="ppaction://hlinksldjump"/>
            <a:extLst>
              <a:ext uri="{FF2B5EF4-FFF2-40B4-BE49-F238E27FC236}">
                <a16:creationId xmlns:a16="http://schemas.microsoft.com/office/drawing/2014/main" id="{5CB0D9EA-C8E9-4971-AC00-0B00C7DA13F3}"/>
              </a:ext>
            </a:extLst>
          </p:cNvPr>
          <p:cNvPicPr>
            <a:picLocks noChangeAspect="1"/>
          </p:cNvPicPr>
          <p:nvPr/>
        </p:nvPicPr>
        <p:blipFill>
          <a:blip r:embed="rId4"/>
          <a:stretch>
            <a:fillRect/>
          </a:stretch>
        </p:blipFill>
        <p:spPr>
          <a:xfrm>
            <a:off x="11125448" y="5185400"/>
            <a:ext cx="704536" cy="914219"/>
          </a:xfrm>
          <a:prstGeom prst="rect">
            <a:avLst/>
          </a:prstGeom>
        </p:spPr>
      </p:pic>
    </p:spTree>
    <p:extLst>
      <p:ext uri="{BB962C8B-B14F-4D97-AF65-F5344CB8AC3E}">
        <p14:creationId xmlns:p14="http://schemas.microsoft.com/office/powerpoint/2010/main" val="184481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48</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10" name="Rechteck 9">
            <a:extLst>
              <a:ext uri="{FF2B5EF4-FFF2-40B4-BE49-F238E27FC236}">
                <a16:creationId xmlns:a16="http://schemas.microsoft.com/office/drawing/2014/main" id="{4E14DA5C-573C-43EE-A6AE-8841795D6B8F}"/>
              </a:ext>
            </a:extLst>
          </p:cNvPr>
          <p:cNvSpPr/>
          <p:nvPr/>
        </p:nvSpPr>
        <p:spPr>
          <a:xfrm>
            <a:off x="801934" y="2239136"/>
            <a:ext cx="10503955" cy="923330"/>
          </a:xfrm>
          <a:prstGeom prst="rect">
            <a:avLst/>
          </a:prstGeom>
        </p:spPr>
        <p:txBody>
          <a:bodyPr wrap="square">
            <a:spAutoFit/>
          </a:bodyPr>
          <a:lstStyle/>
          <a:p>
            <a:pPr algn="ctr"/>
            <a:r>
              <a:rPr lang="de-DE" sz="5400" b="1" dirty="0">
                <a:latin typeface="+mj-lt"/>
              </a:rPr>
              <a:t>Salz selbst herstellen - Kupferiodid </a:t>
            </a:r>
          </a:p>
        </p:txBody>
      </p:sp>
      <p:pic>
        <p:nvPicPr>
          <p:cNvPr id="11" name="Grafik 10">
            <a:hlinkClick r:id="rId2" action="ppaction://hlinksldjump"/>
            <a:extLst>
              <a:ext uri="{FF2B5EF4-FFF2-40B4-BE49-F238E27FC236}">
                <a16:creationId xmlns:a16="http://schemas.microsoft.com/office/drawing/2014/main" id="{6AC4C5B9-8901-41B9-A4C0-C5F089F36E77}"/>
              </a:ext>
            </a:extLst>
          </p:cNvPr>
          <p:cNvPicPr>
            <a:picLocks noChangeAspect="1"/>
          </p:cNvPicPr>
          <p:nvPr/>
        </p:nvPicPr>
        <p:blipFill>
          <a:blip r:embed="rId3"/>
          <a:stretch>
            <a:fillRect/>
          </a:stretch>
        </p:blipFill>
        <p:spPr>
          <a:xfrm>
            <a:off x="11126026" y="5173560"/>
            <a:ext cx="704536" cy="914219"/>
          </a:xfrm>
          <a:prstGeom prst="rect">
            <a:avLst/>
          </a:prstGeom>
        </p:spPr>
      </p:pic>
    </p:spTree>
    <p:extLst>
      <p:ext uri="{BB962C8B-B14F-4D97-AF65-F5344CB8AC3E}">
        <p14:creationId xmlns:p14="http://schemas.microsoft.com/office/powerpoint/2010/main" val="3085988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49</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253283" y="5411534"/>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tangle 5">
            <a:extLst>
              <a:ext uri="{FF2B5EF4-FFF2-40B4-BE49-F238E27FC236}">
                <a16:creationId xmlns:a16="http://schemas.microsoft.com/office/drawing/2014/main" id="{9FB4E98A-2216-41AF-AE6B-0F836A7AB0BB}"/>
              </a:ext>
            </a:extLst>
          </p:cNvPr>
          <p:cNvSpPr>
            <a:spLocks noChangeArrowheads="1"/>
          </p:cNvSpPr>
          <p:nvPr/>
        </p:nvSpPr>
        <p:spPr bwMode="auto">
          <a:xfrm>
            <a:off x="849844" y="1595657"/>
            <a:ext cx="10503955"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600"/>
              </a:spcBef>
              <a:spcAft>
                <a:spcPts val="600"/>
              </a:spcAft>
            </a:pPr>
            <a:r>
              <a:rPr lang="de-DE" sz="2400" b="1" dirty="0"/>
              <a:t>Versuch: </a:t>
            </a:r>
            <a:r>
              <a:rPr lang="de-DE" sz="2400" dirty="0"/>
              <a:t>Salz selbst herstellen - Kupferiodid </a:t>
            </a:r>
          </a:p>
          <a:p>
            <a:pPr>
              <a:spcBef>
                <a:spcPts val="600"/>
              </a:spcBef>
              <a:spcAft>
                <a:spcPts val="600"/>
              </a:spcAft>
            </a:pPr>
            <a:r>
              <a:rPr lang="de-DE" dirty="0"/>
              <a:t>Finde dich mit zwei bis drei Mitschülern oder Mitschülerinnen zusammen, die ebenfalls diese Aufgabe bearbeiten. </a:t>
            </a:r>
          </a:p>
          <a:p>
            <a:pPr>
              <a:spcBef>
                <a:spcPts val="600"/>
              </a:spcBef>
              <a:spcAft>
                <a:spcPts val="600"/>
              </a:spcAft>
            </a:pPr>
            <a:r>
              <a:rPr lang="de-DE" dirty="0"/>
              <a:t>	Setze dir das Ziel herauszufinden, ______________________________________________</a:t>
            </a:r>
          </a:p>
          <a:p>
            <a:pPr>
              <a:spcBef>
                <a:spcPts val="600"/>
              </a:spcBef>
              <a:spcAft>
                <a:spcPts val="600"/>
              </a:spcAft>
            </a:pPr>
            <a:r>
              <a:rPr lang="de-DE" b="1" dirty="0"/>
              <a:t>Aufgabe 1:</a:t>
            </a:r>
            <a:r>
              <a:rPr lang="de-DE" dirty="0"/>
              <a:t> Überlegt euch, aus welchen Elementen sich das Salz Kupferiodid herstellen lässt, und formuliert eine Idee.</a:t>
            </a:r>
          </a:p>
          <a:p>
            <a:pPr>
              <a:lnSpc>
                <a:spcPct val="125000"/>
              </a:lnSpc>
              <a:spcBef>
                <a:spcPts val="600"/>
              </a:spcBef>
              <a:spcAft>
                <a:spcPts val="600"/>
              </a:spcAft>
            </a:pPr>
            <a:r>
              <a:rPr lang="de-DE" dirty="0"/>
              <a:t>__________________________________________________________________________________________</a:t>
            </a:r>
          </a:p>
          <a:p>
            <a:pPr>
              <a:lnSpc>
                <a:spcPct val="125000"/>
              </a:lnSpc>
              <a:spcBef>
                <a:spcPts val="600"/>
              </a:spcBef>
              <a:spcAft>
                <a:spcPts val="600"/>
              </a:spcAft>
            </a:pPr>
            <a:r>
              <a:rPr lang="de-DE" dirty="0"/>
              <a:t>__________________________________________________________________________________________</a:t>
            </a:r>
          </a:p>
          <a:p>
            <a:pPr>
              <a:spcBef>
                <a:spcPts val="600"/>
              </a:spcBef>
              <a:spcAft>
                <a:spcPts val="600"/>
              </a:spcAft>
            </a:pPr>
            <a:r>
              <a:rPr lang="de-DE" b="1" dirty="0"/>
              <a:t>Aufgabe 2: </a:t>
            </a:r>
            <a:r>
              <a:rPr lang="de-DE" dirty="0"/>
              <a:t>Überprüft eure Idee, indem ihr das Experiment durchführt. Beachtet bei der Durchführung die Sicherheits- und Entsorgungshinweise. Notiert eure Beobachtungen.</a:t>
            </a:r>
          </a:p>
        </p:txBody>
      </p:sp>
      <p:pic>
        <p:nvPicPr>
          <p:cNvPr id="12" name="Grafik 11">
            <a:extLst>
              <a:ext uri="{FF2B5EF4-FFF2-40B4-BE49-F238E27FC236}">
                <a16:creationId xmlns:a16="http://schemas.microsoft.com/office/drawing/2014/main" id="{A0858D46-E4B1-4BBD-8C4A-CEEDCCA422BC}"/>
              </a:ext>
            </a:extLst>
          </p:cNvPr>
          <p:cNvPicPr>
            <a:picLocks noChangeAspect="1"/>
          </p:cNvPicPr>
          <p:nvPr/>
        </p:nvPicPr>
        <p:blipFill>
          <a:blip r:embed="rId4"/>
          <a:stretch>
            <a:fillRect/>
          </a:stretch>
        </p:blipFill>
        <p:spPr>
          <a:xfrm>
            <a:off x="1399840" y="2819877"/>
            <a:ext cx="371888" cy="377985"/>
          </a:xfrm>
          <a:prstGeom prst="rect">
            <a:avLst/>
          </a:prstGeom>
        </p:spPr>
      </p:pic>
      <p:pic>
        <p:nvPicPr>
          <p:cNvPr id="10" name="Grafik 9">
            <a:extLst>
              <a:ext uri="{FF2B5EF4-FFF2-40B4-BE49-F238E27FC236}">
                <a16:creationId xmlns:a16="http://schemas.microsoft.com/office/drawing/2014/main" id="{169090C1-756D-41EE-AD28-ADAEC45EB0F1}"/>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40160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a:extLst>
              <a:ext uri="{FF2B5EF4-FFF2-40B4-BE49-F238E27FC236}">
                <a16:creationId xmlns:a16="http://schemas.microsoft.com/office/drawing/2014/main" id="{432EE303-1BE2-453B-A854-73C614CE76A5}"/>
              </a:ext>
            </a:extLst>
          </p:cNvPr>
          <p:cNvSpPr txBox="1">
            <a:spLocks/>
          </p:cNvSpPr>
          <p:nvPr/>
        </p:nvSpPr>
        <p:spPr>
          <a:xfrm>
            <a:off x="510639" y="970601"/>
            <a:ext cx="11257808" cy="5667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u="sng" dirty="0">
                <a:latin typeface="+mn-lt"/>
              </a:rPr>
              <a:t>Wie ist die Lernleiter aufgebaut? </a:t>
            </a:r>
          </a:p>
        </p:txBody>
      </p:sp>
      <p:sp>
        <p:nvSpPr>
          <p:cNvPr id="3" name="Rechteck 2">
            <a:extLst>
              <a:ext uri="{FF2B5EF4-FFF2-40B4-BE49-F238E27FC236}">
                <a16:creationId xmlns:a16="http://schemas.microsoft.com/office/drawing/2014/main" id="{8F6D5114-7B0B-49BB-891E-C3786814F28F}"/>
              </a:ext>
            </a:extLst>
          </p:cNvPr>
          <p:cNvSpPr/>
          <p:nvPr/>
        </p:nvSpPr>
        <p:spPr>
          <a:xfrm>
            <a:off x="859779" y="1842312"/>
            <a:ext cx="6099821" cy="1477328"/>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de-DE" sz="2000" dirty="0"/>
              <a:t>Die Lernleiter besteht aus drei Sprossen. </a:t>
            </a:r>
          </a:p>
          <a:p>
            <a:pPr marL="285750" indent="-285750" algn="just">
              <a:spcBef>
                <a:spcPts val="600"/>
              </a:spcBef>
              <a:spcAft>
                <a:spcPts val="600"/>
              </a:spcAft>
              <a:buFont typeface="Arial" panose="020B0604020202020204" pitchFamily="34" charset="0"/>
              <a:buChar char="•"/>
            </a:pPr>
            <a:r>
              <a:rPr lang="de-DE" sz="2000" dirty="0"/>
              <a:t>Ihr werdet euren Weg durch die Lernleiter bei </a:t>
            </a:r>
            <a:r>
              <a:rPr lang="de-DE" sz="2000" dirty="0" smtClean="0"/>
              <a:t>„Start“ </a:t>
            </a:r>
            <a:r>
              <a:rPr lang="de-DE" sz="2000" dirty="0"/>
              <a:t>beginnen und sie dann von unten nach oben durchlaufen, bis ihr am </a:t>
            </a:r>
            <a:r>
              <a:rPr lang="de-DE" sz="2000" dirty="0" smtClean="0"/>
              <a:t>„Ziel“ </a:t>
            </a:r>
            <a:r>
              <a:rPr lang="de-DE" sz="2000" dirty="0"/>
              <a:t>seid. </a:t>
            </a:r>
          </a:p>
        </p:txBody>
      </p:sp>
      <p:sp>
        <p:nvSpPr>
          <p:cNvPr id="8" name="Textfeld 7"/>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pic>
        <p:nvPicPr>
          <p:cNvPr id="14" name="Grafik 13"/>
          <p:cNvPicPr/>
          <p:nvPr/>
        </p:nvPicPr>
        <p:blipFill>
          <a:blip r:embed="rId3"/>
          <a:stretch>
            <a:fillRect/>
          </a:stretch>
        </p:blipFill>
        <p:spPr>
          <a:xfrm>
            <a:off x="8033657" y="1371600"/>
            <a:ext cx="3349690" cy="4842588"/>
          </a:xfrm>
          <a:prstGeom prst="rect">
            <a:avLst/>
          </a:prstGeom>
        </p:spPr>
      </p:pic>
    </p:spTree>
    <p:extLst>
      <p:ext uri="{BB962C8B-B14F-4D97-AF65-F5344CB8AC3E}">
        <p14:creationId xmlns:p14="http://schemas.microsoft.com/office/powerpoint/2010/main" val="1256723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50</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pic>
        <p:nvPicPr>
          <p:cNvPr id="2" name="Grafik 1">
            <a:extLst>
              <a:ext uri="{FF2B5EF4-FFF2-40B4-BE49-F238E27FC236}">
                <a16:creationId xmlns:a16="http://schemas.microsoft.com/office/drawing/2014/main" id="{D326AAF7-F4EF-409D-936C-10530A73C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2977" y="1409539"/>
            <a:ext cx="7539877" cy="4838638"/>
          </a:xfrm>
          <a:prstGeom prst="rect">
            <a:avLst/>
          </a:prstGeom>
        </p:spPr>
      </p:pic>
      <p:pic>
        <p:nvPicPr>
          <p:cNvPr id="11" name="Grafik 10">
            <a:extLst>
              <a:ext uri="{FF2B5EF4-FFF2-40B4-BE49-F238E27FC236}">
                <a16:creationId xmlns:a16="http://schemas.microsoft.com/office/drawing/2014/main" id="{E66AC396-87AB-44DA-968C-FE8986D2B05E}"/>
              </a:ext>
            </a:extLst>
          </p:cNvPr>
          <p:cNvPicPr>
            <a:picLocks noChangeAspect="1"/>
          </p:cNvPicPr>
          <p:nvPr/>
        </p:nvPicPr>
        <p:blipFill>
          <a:blip r:embed="rId3"/>
          <a:stretch>
            <a:fillRect/>
          </a:stretch>
        </p:blipFill>
        <p:spPr>
          <a:xfrm>
            <a:off x="4254499" y="5123940"/>
            <a:ext cx="529609" cy="473267"/>
          </a:xfrm>
          <a:prstGeom prst="rect">
            <a:avLst/>
          </a:prstGeom>
        </p:spPr>
      </p:pic>
      <p:pic>
        <p:nvPicPr>
          <p:cNvPr id="12" name="Grafik 11">
            <a:extLst>
              <a:ext uri="{FF2B5EF4-FFF2-40B4-BE49-F238E27FC236}">
                <a16:creationId xmlns:a16="http://schemas.microsoft.com/office/drawing/2014/main" id="{BCBFF78A-C7EC-4A9D-9CFD-28752D57BD73}"/>
              </a:ext>
            </a:extLst>
          </p:cNvPr>
          <p:cNvPicPr>
            <a:picLocks noChangeAspect="1"/>
          </p:cNvPicPr>
          <p:nvPr/>
        </p:nvPicPr>
        <p:blipFill>
          <a:blip r:embed="rId3"/>
          <a:stretch>
            <a:fillRect/>
          </a:stretch>
        </p:blipFill>
        <p:spPr>
          <a:xfrm>
            <a:off x="5917528" y="1409539"/>
            <a:ext cx="573074" cy="512108"/>
          </a:xfrm>
          <a:prstGeom prst="rect">
            <a:avLst/>
          </a:prstGeom>
        </p:spPr>
      </p:pic>
      <p:pic>
        <p:nvPicPr>
          <p:cNvPr id="10" name="Grafik 9">
            <a:extLst>
              <a:ext uri="{FF2B5EF4-FFF2-40B4-BE49-F238E27FC236}">
                <a16:creationId xmlns:a16="http://schemas.microsoft.com/office/drawing/2014/main" id="{95EFF4C6-9FE5-4891-9DEA-1F05B1CAE5F2}"/>
              </a:ext>
            </a:extLst>
          </p:cNvPr>
          <p:cNvPicPr>
            <a:picLocks noChangeAspect="1"/>
          </p:cNvPicPr>
          <p:nvPr/>
        </p:nvPicPr>
        <p:blipFill>
          <a:blip r:embed="rId4"/>
          <a:stretch>
            <a:fillRect/>
          </a:stretch>
        </p:blipFill>
        <p:spPr>
          <a:xfrm>
            <a:off x="8803249" y="440973"/>
            <a:ext cx="2322777" cy="914479"/>
          </a:xfrm>
          <a:prstGeom prst="rect">
            <a:avLst/>
          </a:prstGeom>
        </p:spPr>
      </p:pic>
    </p:spTree>
    <p:extLst>
      <p:ext uri="{BB962C8B-B14F-4D97-AF65-F5344CB8AC3E}">
        <p14:creationId xmlns:p14="http://schemas.microsoft.com/office/powerpoint/2010/main" val="1386990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51</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78048D90-F2AA-49FD-994A-046429E5E486}"/>
              </a:ext>
            </a:extLst>
          </p:cNvPr>
          <p:cNvSpPr/>
          <p:nvPr/>
        </p:nvSpPr>
        <p:spPr>
          <a:xfrm>
            <a:off x="849844" y="1718215"/>
            <a:ext cx="10492312" cy="4001095"/>
          </a:xfrm>
          <a:prstGeom prst="rect">
            <a:avLst/>
          </a:prstGeom>
        </p:spPr>
        <p:txBody>
          <a:bodyPr wrap="square">
            <a:spAutoFit/>
          </a:bodyPr>
          <a:lstStyle/>
          <a:p>
            <a:r>
              <a:rPr lang="de-DE" sz="2000" b="1" dirty="0"/>
              <a:t>Versuchsaufbau: </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		</a:t>
            </a:r>
            <a:r>
              <a:rPr lang="de-DE" b="1" dirty="0"/>
              <a:t>Abb. 1: </a:t>
            </a:r>
            <a:r>
              <a:rPr lang="de-DE" dirty="0"/>
              <a:t>Versuchsaufbau zum Schülerversuch: Herstellung von Kupferiodid</a:t>
            </a:r>
          </a:p>
        </p:txBody>
      </p:sp>
      <p:pic>
        <p:nvPicPr>
          <p:cNvPr id="10" name="Grafik 9">
            <a:extLst>
              <a:ext uri="{FF2B5EF4-FFF2-40B4-BE49-F238E27FC236}">
                <a16:creationId xmlns:a16="http://schemas.microsoft.com/office/drawing/2014/main" id="{F515ABC7-3DA1-4D42-88AF-44C74AB1A72A}"/>
              </a:ext>
            </a:extLst>
          </p:cNvPr>
          <p:cNvPicPr>
            <a:picLocks noChangeAspect="1"/>
          </p:cNvPicPr>
          <p:nvPr/>
        </p:nvPicPr>
        <p:blipFill>
          <a:blip r:embed="rId2"/>
          <a:stretch>
            <a:fillRect/>
          </a:stretch>
        </p:blipFill>
        <p:spPr>
          <a:xfrm>
            <a:off x="2706559" y="2214248"/>
            <a:ext cx="6995011" cy="3009027"/>
          </a:xfrm>
          <a:prstGeom prst="rect">
            <a:avLst/>
          </a:prstGeom>
        </p:spPr>
      </p:pic>
      <p:pic>
        <p:nvPicPr>
          <p:cNvPr id="11" name="Grafik 10">
            <a:extLst>
              <a:ext uri="{FF2B5EF4-FFF2-40B4-BE49-F238E27FC236}">
                <a16:creationId xmlns:a16="http://schemas.microsoft.com/office/drawing/2014/main" id="{34D95F43-9464-4B94-9854-0C0DCE350533}"/>
              </a:ext>
            </a:extLst>
          </p:cNvPr>
          <p:cNvPicPr>
            <a:picLocks noChangeAspect="1"/>
          </p:cNvPicPr>
          <p:nvPr/>
        </p:nvPicPr>
        <p:blipFill>
          <a:blip r:embed="rId3"/>
          <a:stretch>
            <a:fillRect/>
          </a:stretch>
        </p:blipFill>
        <p:spPr>
          <a:xfrm>
            <a:off x="8820811" y="462965"/>
            <a:ext cx="2322777" cy="914479"/>
          </a:xfrm>
          <a:prstGeom prst="rect">
            <a:avLst/>
          </a:prstGeom>
        </p:spPr>
      </p:pic>
    </p:spTree>
    <p:extLst>
      <p:ext uri="{BB962C8B-B14F-4D97-AF65-F5344CB8AC3E}">
        <p14:creationId xmlns:p14="http://schemas.microsoft.com/office/powerpoint/2010/main" val="2781919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52</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8553CA3D-1565-497E-9FCC-6A60CDD94878}"/>
              </a:ext>
            </a:extLst>
          </p:cNvPr>
          <p:cNvSpPr/>
          <p:nvPr/>
        </p:nvSpPr>
        <p:spPr>
          <a:xfrm>
            <a:off x="838200" y="1331593"/>
            <a:ext cx="10503956" cy="4670509"/>
          </a:xfrm>
          <a:prstGeom prst="rect">
            <a:avLst/>
          </a:prstGeom>
        </p:spPr>
        <p:txBody>
          <a:bodyPr wrap="square">
            <a:spAutoFit/>
          </a:bodyPr>
          <a:lstStyle/>
          <a:p>
            <a:r>
              <a:rPr lang="de-DE" b="1" dirty="0"/>
              <a:t>Versuchsdurchführung</a:t>
            </a:r>
          </a:p>
          <a:p>
            <a:pPr marL="285750" indent="-285750">
              <a:buFont typeface="Arial" panose="020B0604020202020204" pitchFamily="34" charset="0"/>
              <a:buChar char="•"/>
            </a:pPr>
            <a:r>
              <a:rPr lang="de-DE" dirty="0"/>
              <a:t>Setze die Schutzbrille auf.</a:t>
            </a:r>
          </a:p>
          <a:p>
            <a:pPr marL="285750" indent="-285750">
              <a:buFont typeface="Arial" panose="020B0604020202020204" pitchFamily="34" charset="0"/>
              <a:buChar char="•"/>
            </a:pPr>
            <a:r>
              <a:rPr lang="de-DE" dirty="0"/>
              <a:t>Baue die Versuchsapparatur gemäß dem Versuchsaufbau auf.</a:t>
            </a:r>
          </a:p>
          <a:p>
            <a:pPr marL="285750" indent="-285750">
              <a:spcAft>
                <a:spcPts val="300"/>
              </a:spcAft>
              <a:buFont typeface="Arial" panose="020B0604020202020204" pitchFamily="34" charset="0"/>
              <a:buChar char="•"/>
            </a:pPr>
            <a:r>
              <a:rPr lang="de-DE" dirty="0"/>
              <a:t>Gib 1 – 2 Kristalle Iod in das Reagenzglas.</a:t>
            </a:r>
          </a:p>
          <a:p>
            <a:pPr>
              <a:spcBef>
                <a:spcPts val="600"/>
              </a:spcBef>
              <a:spcAft>
                <a:spcPts val="600"/>
              </a:spcAft>
            </a:pPr>
            <a:r>
              <a:rPr lang="de-DE" b="1" dirty="0"/>
              <a:t>Wie sieht Iod vor der Reaktion aus? Notiere deine Beobachtung!</a:t>
            </a:r>
          </a:p>
          <a:p>
            <a:pPr marL="285750" indent="-285750">
              <a:buFont typeface="Arial" panose="020B0604020202020204" pitchFamily="34" charset="0"/>
              <a:buChar char="•"/>
            </a:pPr>
            <a:r>
              <a:rPr lang="de-DE" dirty="0"/>
              <a:t>Befestige das Reagenzglas waagerecht am Stativ.</a:t>
            </a:r>
          </a:p>
          <a:p>
            <a:pPr marL="285750" indent="-285750">
              <a:buFont typeface="Arial" panose="020B0604020202020204" pitchFamily="34" charset="0"/>
              <a:buChar char="•"/>
            </a:pPr>
            <a:r>
              <a:rPr lang="de-DE" dirty="0"/>
              <a:t>Falte das Kupferblech und führe es bis in die Mitte des Reagenzglases ein. </a:t>
            </a:r>
          </a:p>
          <a:p>
            <a:pPr>
              <a:spcBef>
                <a:spcPts val="600"/>
              </a:spcBef>
              <a:spcAft>
                <a:spcPts val="600"/>
              </a:spcAft>
            </a:pPr>
            <a:r>
              <a:rPr lang="de-DE" b="1" dirty="0"/>
              <a:t>Wie sieht Kupfer vor der Reaktion aus? Notiere deine Beobachtung!</a:t>
            </a:r>
          </a:p>
          <a:p>
            <a:pPr marL="285750" indent="-285750">
              <a:buFont typeface="Arial" panose="020B0604020202020204" pitchFamily="34" charset="0"/>
              <a:buChar char="•"/>
            </a:pPr>
            <a:r>
              <a:rPr lang="de-DE" dirty="0"/>
              <a:t>Verschließe das Reagenzglas mit der Glaswolle.</a:t>
            </a:r>
          </a:p>
          <a:p>
            <a:pPr marL="285750" indent="-285750">
              <a:buFont typeface="Arial" panose="020B0604020202020204" pitchFamily="34" charset="0"/>
              <a:buChar char="•"/>
            </a:pPr>
            <a:r>
              <a:rPr lang="de-DE" dirty="0"/>
              <a:t>Erhitze mit dem Gasbrenner den hinteren Teil des Reagenzglases, bis das Iod gasförmig wird.</a:t>
            </a:r>
          </a:p>
          <a:p>
            <a:pPr marL="285750" indent="-285750">
              <a:buFont typeface="Arial" panose="020B0604020202020204" pitchFamily="34" charset="0"/>
              <a:buChar char="•"/>
            </a:pPr>
            <a:r>
              <a:rPr lang="de-DE" dirty="0"/>
              <a:t>Erhitze nun das Kupferblech in der Mitte des Reagenzglases solange, bis kein violettes Gas mehr im Reagenzglas vorhanden ist.</a:t>
            </a:r>
          </a:p>
          <a:p>
            <a:r>
              <a:rPr lang="de-DE" b="1" dirty="0"/>
              <a:t>Was passiert während der Reaktion? Notiere deine Beobachtung!</a:t>
            </a:r>
          </a:p>
          <a:p>
            <a:pPr marL="285750" indent="-285750">
              <a:buFont typeface="Arial" panose="020B0604020202020204" pitchFamily="34" charset="0"/>
              <a:buChar char="•"/>
            </a:pPr>
            <a:r>
              <a:rPr lang="de-DE" dirty="0"/>
              <a:t>Lass das Reagenzglas abkühlen und entnimm das Kupferblech. Klopfe das Blech über der Porzellanschale ab. </a:t>
            </a:r>
          </a:p>
          <a:p>
            <a:pPr>
              <a:spcBef>
                <a:spcPts val="600"/>
              </a:spcBef>
              <a:spcAft>
                <a:spcPts val="600"/>
              </a:spcAft>
            </a:pPr>
            <a:r>
              <a:rPr lang="de-DE" b="1" dirty="0"/>
              <a:t>Wie sieht das Reaktionsprodukt aus? Notiere deine Beobachtung!</a:t>
            </a:r>
          </a:p>
        </p:txBody>
      </p:sp>
      <p:pic>
        <p:nvPicPr>
          <p:cNvPr id="11" name="Grafik 10">
            <a:extLst>
              <a:ext uri="{FF2B5EF4-FFF2-40B4-BE49-F238E27FC236}">
                <a16:creationId xmlns:a16="http://schemas.microsoft.com/office/drawing/2014/main" id="{3505B1D3-A7EA-4ADE-90F5-AED737DA1FB1}"/>
              </a:ext>
            </a:extLst>
          </p:cNvPr>
          <p:cNvPicPr>
            <a:picLocks noChangeAspect="1"/>
          </p:cNvPicPr>
          <p:nvPr/>
        </p:nvPicPr>
        <p:blipFill>
          <a:blip r:embed="rId2"/>
          <a:stretch>
            <a:fillRect/>
          </a:stretch>
        </p:blipFill>
        <p:spPr>
          <a:xfrm>
            <a:off x="7041363" y="1454033"/>
            <a:ext cx="573074" cy="512108"/>
          </a:xfrm>
          <a:prstGeom prst="rect">
            <a:avLst/>
          </a:prstGeom>
        </p:spPr>
      </p:pic>
      <p:pic>
        <p:nvPicPr>
          <p:cNvPr id="10" name="Grafik 9">
            <a:extLst>
              <a:ext uri="{FF2B5EF4-FFF2-40B4-BE49-F238E27FC236}">
                <a16:creationId xmlns:a16="http://schemas.microsoft.com/office/drawing/2014/main" id="{1870E093-F7E7-4FC3-83B3-177933FED10A}"/>
              </a:ext>
            </a:extLst>
          </p:cNvPr>
          <p:cNvPicPr>
            <a:picLocks noChangeAspect="1"/>
          </p:cNvPicPr>
          <p:nvPr/>
        </p:nvPicPr>
        <p:blipFill>
          <a:blip r:embed="rId3"/>
          <a:stretch>
            <a:fillRect/>
          </a:stretch>
        </p:blipFill>
        <p:spPr>
          <a:xfrm>
            <a:off x="8820811" y="417114"/>
            <a:ext cx="2322777" cy="914479"/>
          </a:xfrm>
          <a:prstGeom prst="rect">
            <a:avLst/>
          </a:prstGeom>
        </p:spPr>
      </p:pic>
    </p:spTree>
    <p:extLst>
      <p:ext uri="{BB962C8B-B14F-4D97-AF65-F5344CB8AC3E}">
        <p14:creationId xmlns:p14="http://schemas.microsoft.com/office/powerpoint/2010/main" val="2213969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53</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253283" y="5411534"/>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B24F58EA-9DEA-467D-9961-90736B8DB60C}"/>
              </a:ext>
            </a:extLst>
          </p:cNvPr>
          <p:cNvSpPr/>
          <p:nvPr/>
        </p:nvSpPr>
        <p:spPr>
          <a:xfrm>
            <a:off x="849844" y="1720840"/>
            <a:ext cx="10503956" cy="3988015"/>
          </a:xfrm>
          <a:prstGeom prst="rect">
            <a:avLst/>
          </a:prstGeom>
        </p:spPr>
        <p:txBody>
          <a:bodyPr wrap="square">
            <a:spAutoFit/>
          </a:bodyPr>
          <a:lstStyle/>
          <a:p>
            <a:r>
              <a:rPr lang="de-DE" sz="2000" b="1" dirty="0"/>
              <a:t>Versuchsbeobachtungen: </a:t>
            </a:r>
          </a:p>
          <a:p>
            <a:pPr>
              <a:lnSpc>
                <a:spcPct val="125000"/>
              </a:lnSpc>
            </a:pPr>
            <a:r>
              <a:rPr lang="de-DE" sz="2000" dirty="0"/>
              <a:t>Aussehen der Stoffe vor der Reaktion: __________________________________________________________________________________________________________________________________________________________________</a:t>
            </a:r>
          </a:p>
          <a:p>
            <a:endParaRPr lang="de-DE" sz="2000" dirty="0"/>
          </a:p>
          <a:p>
            <a:r>
              <a:rPr lang="de-DE" sz="2000" dirty="0"/>
              <a:t>Beobachtungen während der Reaktion: _________________________________________________________________________________</a:t>
            </a:r>
          </a:p>
          <a:p>
            <a:pPr>
              <a:lnSpc>
                <a:spcPct val="125000"/>
              </a:lnSpc>
            </a:pPr>
            <a:endParaRPr lang="de-DE" sz="2000" dirty="0"/>
          </a:p>
          <a:p>
            <a:pPr>
              <a:lnSpc>
                <a:spcPct val="125000"/>
              </a:lnSpc>
            </a:pPr>
            <a:r>
              <a:rPr lang="de-DE" sz="2000" dirty="0"/>
              <a:t>Aussehen des Stoffes nach der Reaktion: __________________________________________________________________________________________________________________________________________________________________</a:t>
            </a:r>
          </a:p>
        </p:txBody>
      </p:sp>
      <p:pic>
        <p:nvPicPr>
          <p:cNvPr id="11" name="Grafik 10">
            <a:extLst>
              <a:ext uri="{FF2B5EF4-FFF2-40B4-BE49-F238E27FC236}">
                <a16:creationId xmlns:a16="http://schemas.microsoft.com/office/drawing/2014/main" id="{811A973C-9DA6-4476-8F42-FFA6109A6ED3}"/>
              </a:ext>
            </a:extLst>
          </p:cNvPr>
          <p:cNvPicPr>
            <a:picLocks noChangeAspect="1"/>
          </p:cNvPicPr>
          <p:nvPr/>
        </p:nvPicPr>
        <p:blipFill>
          <a:blip r:embed="rId4"/>
          <a:stretch>
            <a:fillRect/>
          </a:stretch>
        </p:blipFill>
        <p:spPr>
          <a:xfrm>
            <a:off x="9778779" y="542220"/>
            <a:ext cx="1268078" cy="755970"/>
          </a:xfrm>
          <a:prstGeom prst="rect">
            <a:avLst/>
          </a:prstGeom>
        </p:spPr>
      </p:pic>
    </p:spTree>
    <p:extLst>
      <p:ext uri="{BB962C8B-B14F-4D97-AF65-F5344CB8AC3E}">
        <p14:creationId xmlns:p14="http://schemas.microsoft.com/office/powerpoint/2010/main" val="1380057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54</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1253283" y="5411534"/>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hteck 1">
            <a:extLst>
              <a:ext uri="{FF2B5EF4-FFF2-40B4-BE49-F238E27FC236}">
                <a16:creationId xmlns:a16="http://schemas.microsoft.com/office/drawing/2014/main" id="{EFAB09E4-4780-454B-919F-7FF73470FB0F}"/>
              </a:ext>
            </a:extLst>
          </p:cNvPr>
          <p:cNvSpPr/>
          <p:nvPr/>
        </p:nvSpPr>
        <p:spPr>
          <a:xfrm>
            <a:off x="737682" y="1556043"/>
            <a:ext cx="10616117" cy="2062103"/>
          </a:xfrm>
          <a:prstGeom prst="rect">
            <a:avLst/>
          </a:prstGeom>
        </p:spPr>
        <p:txBody>
          <a:bodyPr wrap="square">
            <a:spAutoFit/>
          </a:bodyPr>
          <a:lstStyle/>
          <a:p>
            <a:pPr>
              <a:spcBef>
                <a:spcPts val="600"/>
              </a:spcBef>
              <a:spcAft>
                <a:spcPts val="600"/>
              </a:spcAft>
            </a:pPr>
            <a:r>
              <a:rPr lang="de-DE" b="1" dirty="0"/>
              <a:t>Aufgabe 3: </a:t>
            </a:r>
            <a:r>
              <a:rPr lang="de-DE" dirty="0"/>
              <a:t>Die Reaktion zwischen Kupfer und Iod ist der Reaktion zwischen Natrium und Chlor, die dir bereits aus dem Unterricht bekannt sein sollte, sehr ähnlich. Deshalb sollte dir die Deutung des Experiments mithilfe der nachfolgenden Aufgaben selbstständig gelingen.</a:t>
            </a:r>
          </a:p>
          <a:p>
            <a:pPr>
              <a:spcBef>
                <a:spcPts val="600"/>
              </a:spcBef>
              <a:spcAft>
                <a:spcPts val="600"/>
              </a:spcAft>
            </a:pPr>
            <a:r>
              <a:rPr lang="de-DE" dirty="0"/>
              <a:t>In Abbildung 2 ist die Reaktionsgleichung im Teilchenmodell dargestellt. Leite daraus eine Wortgleichung für die Reaktion ab und trage sie unten auf dieser Seite ein. </a:t>
            </a:r>
          </a:p>
          <a:p>
            <a:pPr>
              <a:spcBef>
                <a:spcPts val="600"/>
              </a:spcBef>
              <a:spcAft>
                <a:spcPts val="600"/>
              </a:spcAft>
            </a:pPr>
            <a:r>
              <a:rPr lang="de-DE" b="1" dirty="0"/>
              <a:t>Tipp: </a:t>
            </a:r>
            <a:r>
              <a:rPr lang="de-DE" dirty="0"/>
              <a:t>Als Hilfe kannst du deine Unterlagen zum Thema Ionenbildung nutzen.</a:t>
            </a:r>
          </a:p>
        </p:txBody>
      </p:sp>
      <p:sp>
        <p:nvSpPr>
          <p:cNvPr id="11" name="Textfeld 10">
            <a:extLst>
              <a:ext uri="{FF2B5EF4-FFF2-40B4-BE49-F238E27FC236}">
                <a16:creationId xmlns:a16="http://schemas.microsoft.com/office/drawing/2014/main" id="{49EAF1BA-0033-41DE-9050-20979BC04BD2}"/>
              </a:ext>
            </a:extLst>
          </p:cNvPr>
          <p:cNvSpPr txBox="1"/>
          <p:nvPr/>
        </p:nvSpPr>
        <p:spPr>
          <a:xfrm>
            <a:off x="786714" y="5078626"/>
            <a:ext cx="10567085" cy="1169551"/>
          </a:xfrm>
          <a:prstGeom prst="rect">
            <a:avLst/>
          </a:prstGeom>
          <a:noFill/>
        </p:spPr>
        <p:txBody>
          <a:bodyPr wrap="square" rtlCol="0">
            <a:spAutoFit/>
          </a:bodyPr>
          <a:lstStyle/>
          <a:p>
            <a:pPr algn="ctr"/>
            <a:r>
              <a:rPr lang="de-DE" sz="1600" b="1" dirty="0"/>
              <a:t>Abb. 2: </a:t>
            </a:r>
            <a:r>
              <a:rPr lang="de-DE" sz="1600" dirty="0"/>
              <a:t>Die Reaktion von Kupfer und Iod im Teilchenmodell</a:t>
            </a:r>
          </a:p>
          <a:p>
            <a:pPr algn="ctr"/>
            <a:endParaRPr lang="de-DE" dirty="0"/>
          </a:p>
          <a:p>
            <a:pPr algn="ctr"/>
            <a:r>
              <a:rPr lang="de-DE" dirty="0"/>
              <a:t>_________________	+	________________	→	_________________________</a:t>
            </a:r>
          </a:p>
          <a:p>
            <a:pPr algn="ctr"/>
            <a:r>
              <a:rPr lang="de-DE" dirty="0"/>
              <a:t>  </a:t>
            </a:r>
          </a:p>
        </p:txBody>
      </p:sp>
      <p:pic>
        <p:nvPicPr>
          <p:cNvPr id="14" name="Grafik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56786" y="3523935"/>
            <a:ext cx="7030090" cy="1648903"/>
          </a:xfrm>
          <a:prstGeom prst="rect">
            <a:avLst/>
          </a:prstGeom>
        </p:spPr>
      </p:pic>
    </p:spTree>
    <p:extLst>
      <p:ext uri="{BB962C8B-B14F-4D97-AF65-F5344CB8AC3E}">
        <p14:creationId xmlns:p14="http://schemas.microsoft.com/office/powerpoint/2010/main" val="1489802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55</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1253283" y="5411534"/>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170099"/>
          </a:xfrm>
          <a:prstGeom prst="rect">
            <a:avLst/>
          </a:prstGeom>
        </p:spPr>
        <p:txBody>
          <a:bodyPr wrap="square">
            <a:spAutoFit/>
          </a:bodyPr>
          <a:lstStyle/>
          <a:p>
            <a:r>
              <a:rPr lang="de-DE" dirty="0"/>
              <a:t>	</a:t>
            </a:r>
            <a:r>
              <a:rPr lang="de-DE" sz="2000" dirty="0"/>
              <a:t>Überprüfe, ob du alles richtig gemacht hast:</a:t>
            </a:r>
          </a:p>
          <a:p>
            <a:endParaRPr lang="de-DE" sz="2000" dirty="0"/>
          </a:p>
          <a:p>
            <a:r>
              <a:rPr lang="de-DE" sz="2000" b="1" dirty="0"/>
              <a:t>Überprüfe</a:t>
            </a:r>
          </a:p>
          <a:p>
            <a:pPr marL="342900" indent="-342900">
              <a:buFont typeface="+mj-lt"/>
              <a:buAutoNum type="arabicPeriod"/>
            </a:pPr>
            <a:r>
              <a:rPr lang="de-DE" sz="2000" dirty="0"/>
              <a:t>die Formulierung deiner Idee,</a:t>
            </a:r>
          </a:p>
          <a:p>
            <a:pPr marL="342900" indent="-342900">
              <a:buFont typeface="+mj-lt"/>
              <a:buAutoNum type="arabicPeriod"/>
            </a:pPr>
            <a:r>
              <a:rPr lang="de-DE" sz="2000" dirty="0"/>
              <a:t>die Durchführung deines Experiments und</a:t>
            </a:r>
          </a:p>
          <a:p>
            <a:pPr marL="342900" indent="-342900">
              <a:buFont typeface="+mj-lt"/>
              <a:buAutoNum type="arabicPeriod"/>
            </a:pPr>
            <a:r>
              <a:rPr lang="de-DE" sz="2000" dirty="0"/>
              <a:t>die Ergebnisse der Aufgabe 3</a:t>
            </a:r>
          </a:p>
          <a:p>
            <a:r>
              <a:rPr lang="de-DE" sz="2000" dirty="0"/>
              <a:t>mit Hilfe der Lösung.</a:t>
            </a:r>
          </a:p>
          <a:p>
            <a:endParaRPr lang="de-DE" sz="2000" dirty="0"/>
          </a:p>
          <a:p>
            <a:endParaRPr lang="de-DE" sz="2000" dirty="0"/>
          </a:p>
          <a:p>
            <a:r>
              <a:rPr lang="de-DE" sz="2000" dirty="0"/>
              <a:t>	</a:t>
            </a:r>
            <a:r>
              <a:rPr lang="de-DE" sz="2000" b="1" dirty="0"/>
              <a:t>Reagiere</a:t>
            </a:r>
            <a:r>
              <a:rPr lang="de-DE" sz="2000" dirty="0"/>
              <a:t> auf deine Fehler und verbessere sie.</a:t>
            </a:r>
          </a:p>
        </p:txBody>
      </p:sp>
      <p:pic>
        <p:nvPicPr>
          <p:cNvPr id="10" name="Grafik 9">
            <a:extLst>
              <a:ext uri="{FF2B5EF4-FFF2-40B4-BE49-F238E27FC236}">
                <a16:creationId xmlns:a16="http://schemas.microsoft.com/office/drawing/2014/main" id="{A4D0AF41-0C57-4DE9-85B3-0280328D454D}"/>
              </a:ext>
            </a:extLst>
          </p:cNvPr>
          <p:cNvPicPr>
            <a:picLocks noChangeAspect="1"/>
          </p:cNvPicPr>
          <p:nvPr/>
        </p:nvPicPr>
        <p:blipFill>
          <a:blip r:embed="rId5"/>
          <a:stretch>
            <a:fillRect/>
          </a:stretch>
        </p:blipFill>
        <p:spPr>
          <a:xfrm>
            <a:off x="1209527" y="1611578"/>
            <a:ext cx="534462" cy="569509"/>
          </a:xfrm>
          <a:prstGeom prst="rect">
            <a:avLst/>
          </a:prstGeom>
        </p:spPr>
      </p:pic>
      <p:pic>
        <p:nvPicPr>
          <p:cNvPr id="11" name="Grafik 10">
            <a:extLst>
              <a:ext uri="{FF2B5EF4-FFF2-40B4-BE49-F238E27FC236}">
                <a16:creationId xmlns:a16="http://schemas.microsoft.com/office/drawing/2014/main" id="{65C79D84-9BBD-481D-8D0C-6A2DB0202504}"/>
              </a:ext>
            </a:extLst>
          </p:cNvPr>
          <p:cNvPicPr>
            <a:picLocks noChangeAspect="1"/>
          </p:cNvPicPr>
          <p:nvPr/>
        </p:nvPicPr>
        <p:blipFill>
          <a:blip r:embed="rId6"/>
          <a:stretch>
            <a:fillRect/>
          </a:stretch>
        </p:blipFill>
        <p:spPr>
          <a:xfrm>
            <a:off x="1209528" y="4312513"/>
            <a:ext cx="534461" cy="525553"/>
          </a:xfrm>
          <a:prstGeom prst="rect">
            <a:avLst/>
          </a:prstGeom>
        </p:spPr>
      </p:pic>
    </p:spTree>
    <p:extLst>
      <p:ext uri="{BB962C8B-B14F-4D97-AF65-F5344CB8AC3E}">
        <p14:creationId xmlns:p14="http://schemas.microsoft.com/office/powerpoint/2010/main" val="2913725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56</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BB33BE45-9A42-430F-8B3F-F95354CCD0D2}"/>
              </a:ext>
            </a:extLst>
          </p:cNvPr>
          <p:cNvSpPr/>
          <p:nvPr/>
        </p:nvSpPr>
        <p:spPr>
          <a:xfrm>
            <a:off x="838200" y="1368968"/>
            <a:ext cx="10492312" cy="4801314"/>
          </a:xfrm>
          <a:prstGeom prst="rect">
            <a:avLst/>
          </a:prstGeom>
        </p:spPr>
        <p:txBody>
          <a:bodyPr wrap="square">
            <a:spAutoFit/>
          </a:bodyPr>
          <a:lstStyle/>
          <a:p>
            <a:r>
              <a:rPr lang="de-DE" b="1" dirty="0"/>
              <a:t>Aufgabe 4:</a:t>
            </a:r>
            <a:r>
              <a:rPr lang="de-DE" dirty="0"/>
              <a:t> Puzzle zur Elektronenverteilung </a:t>
            </a:r>
          </a:p>
          <a:p>
            <a:endParaRPr lang="de-DE" dirty="0"/>
          </a:p>
          <a:p>
            <a:r>
              <a:rPr lang="de-DE" dirty="0"/>
              <a:t>	Setze dir das Ziel zu verstehen, wie man Ionen im Modell darstellt.</a:t>
            </a:r>
          </a:p>
          <a:p>
            <a:endParaRPr lang="de-DE" dirty="0"/>
          </a:p>
          <a:p>
            <a:r>
              <a:rPr lang="de-DE" dirty="0"/>
              <a:t>Finde dich mit drei weiteren Mitschülern oder Mitschülerinnen zusammen, die diese Aufgabe ebenfalls bearbeiten. Lest euch anschließend die Spielanleitung sorgfältig durch.</a:t>
            </a:r>
          </a:p>
          <a:p>
            <a:r>
              <a:rPr lang="de-DE" b="1" dirty="0"/>
              <a:t>Spielanleitung:</a:t>
            </a:r>
          </a:p>
          <a:p>
            <a:pPr marL="342900" indent="-342900">
              <a:buFont typeface="+mj-lt"/>
              <a:buAutoNum type="arabicPeriod"/>
            </a:pPr>
            <a:r>
              <a:rPr lang="de-DE" dirty="0"/>
              <a:t>Jeder von euch bekommt einen Spielplan mit dem Modell des Atomkerns, 3 Schalen und eine Dose mit Elektronenplättchen. Zusätzlich wird ein Periodensystem der Elemente benötigt.</a:t>
            </a:r>
          </a:p>
          <a:p>
            <a:pPr marL="342900" indent="-342900">
              <a:buFont typeface="+mj-lt"/>
              <a:buAutoNum type="arabicPeriod"/>
            </a:pPr>
            <a:r>
              <a:rPr lang="de-DE" dirty="0"/>
              <a:t>Legt die Spielkarten verdeckt in die Mitte. Jede Karte enthält das Symbol und das Schalenmodell eines Ions.</a:t>
            </a:r>
          </a:p>
          <a:p>
            <a:pPr marL="342900" indent="-342900">
              <a:buFont typeface="+mj-lt"/>
              <a:buAutoNum type="arabicPeriod"/>
            </a:pPr>
            <a:r>
              <a:rPr lang="de-DE" dirty="0"/>
              <a:t>Die jüngste Spielerin / der jüngste Spieler zieht eine Karte, nennt das Symbol des Ions und ist für diesen Spielzug die Spielleitung. Diese wechselt für jeden Zug im Uhrzeigersinn.</a:t>
            </a:r>
          </a:p>
          <a:p>
            <a:pPr marL="342900" indent="-342900">
              <a:buFont typeface="+mj-lt"/>
              <a:buAutoNum type="arabicPeriod"/>
            </a:pPr>
            <a:r>
              <a:rPr lang="de-DE" dirty="0"/>
              <a:t>Diejenige Spielerin / derjenige Spieler, die / der als erstes das richtige Modell zum Symbol gelegt hat, gewinnt die Karte. Hat keiner das richtige Modell gepuzzelt, wird die Karte wieder unter den Stapel gelegt.</a:t>
            </a:r>
          </a:p>
          <a:p>
            <a:pPr marL="342900" indent="-342900">
              <a:buFont typeface="+mj-lt"/>
              <a:buAutoNum type="arabicPeriod"/>
            </a:pPr>
            <a:r>
              <a:rPr lang="de-DE" dirty="0"/>
              <a:t>Diejenige Spielerin/ derjenige Spieler mit den meisten Karten am Ende hat gewonnen. </a:t>
            </a:r>
          </a:p>
          <a:p>
            <a:r>
              <a:rPr lang="de-DE" dirty="0"/>
              <a:t>	</a:t>
            </a:r>
          </a:p>
          <a:p>
            <a:r>
              <a:rPr lang="de-DE" dirty="0"/>
              <a:t>	Überprüfe, ob du jede Darstellung der Ionen verstanden hast.</a:t>
            </a:r>
          </a:p>
        </p:txBody>
      </p:sp>
      <p:pic>
        <p:nvPicPr>
          <p:cNvPr id="10" name="Grafik 9">
            <a:extLst>
              <a:ext uri="{FF2B5EF4-FFF2-40B4-BE49-F238E27FC236}">
                <a16:creationId xmlns:a16="http://schemas.microsoft.com/office/drawing/2014/main" id="{77DD4DF6-842C-43E3-A9AC-57A2D54F7298}"/>
              </a:ext>
            </a:extLst>
          </p:cNvPr>
          <p:cNvPicPr>
            <a:picLocks noChangeAspect="1"/>
          </p:cNvPicPr>
          <p:nvPr/>
        </p:nvPicPr>
        <p:blipFill>
          <a:blip r:embed="rId2"/>
          <a:stretch>
            <a:fillRect/>
          </a:stretch>
        </p:blipFill>
        <p:spPr>
          <a:xfrm>
            <a:off x="1169256" y="5597208"/>
            <a:ext cx="536494" cy="573074"/>
          </a:xfrm>
          <a:prstGeom prst="rect">
            <a:avLst/>
          </a:prstGeom>
        </p:spPr>
      </p:pic>
      <p:pic>
        <p:nvPicPr>
          <p:cNvPr id="11" name="Grafik 10">
            <a:extLst>
              <a:ext uri="{FF2B5EF4-FFF2-40B4-BE49-F238E27FC236}">
                <a16:creationId xmlns:a16="http://schemas.microsoft.com/office/drawing/2014/main" id="{8EDEBE1D-FA9A-42C7-99BB-B04F2EE9CBDA}"/>
              </a:ext>
            </a:extLst>
          </p:cNvPr>
          <p:cNvPicPr>
            <a:picLocks noChangeAspect="1"/>
          </p:cNvPicPr>
          <p:nvPr/>
        </p:nvPicPr>
        <p:blipFill>
          <a:blip r:embed="rId3"/>
          <a:stretch>
            <a:fillRect/>
          </a:stretch>
        </p:blipFill>
        <p:spPr>
          <a:xfrm>
            <a:off x="1169257" y="1781619"/>
            <a:ext cx="536494" cy="545010"/>
          </a:xfrm>
          <a:prstGeom prst="rect">
            <a:avLst/>
          </a:prstGeom>
        </p:spPr>
      </p:pic>
      <p:pic>
        <p:nvPicPr>
          <p:cNvPr id="12" name="Grafik 11">
            <a:extLst>
              <a:ext uri="{FF2B5EF4-FFF2-40B4-BE49-F238E27FC236}">
                <a16:creationId xmlns:a16="http://schemas.microsoft.com/office/drawing/2014/main" id="{1B08E9DF-27B5-405E-B789-52B36D25A3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60926" y="578765"/>
            <a:ext cx="1268593" cy="756031"/>
          </a:xfrm>
          <a:prstGeom prst="rect">
            <a:avLst/>
          </a:prstGeom>
        </p:spPr>
      </p:pic>
    </p:spTree>
    <p:extLst>
      <p:ext uri="{BB962C8B-B14F-4D97-AF65-F5344CB8AC3E}">
        <p14:creationId xmlns:p14="http://schemas.microsoft.com/office/powerpoint/2010/main" val="3153912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57</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94786"/>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pic>
        <p:nvPicPr>
          <p:cNvPr id="12" name="Grafik 11">
            <a:hlinkClick r:id="rId3" action="ppaction://hlinksldjump"/>
            <a:extLst>
              <a:ext uri="{FF2B5EF4-FFF2-40B4-BE49-F238E27FC236}">
                <a16:creationId xmlns:a16="http://schemas.microsoft.com/office/drawing/2014/main" id="{0636353F-31E8-457C-8589-867587EC4AEB}"/>
              </a:ext>
            </a:extLst>
          </p:cNvPr>
          <p:cNvPicPr>
            <a:picLocks noChangeAspect="1"/>
          </p:cNvPicPr>
          <p:nvPr/>
        </p:nvPicPr>
        <p:blipFill>
          <a:blip r:embed="rId4"/>
          <a:stretch>
            <a:fillRect/>
          </a:stretch>
        </p:blipFill>
        <p:spPr>
          <a:xfrm>
            <a:off x="11001532" y="5085211"/>
            <a:ext cx="704536" cy="914219"/>
          </a:xfrm>
          <a:prstGeom prst="rect">
            <a:avLst/>
          </a:prstGeom>
        </p:spPr>
      </p:pic>
    </p:spTree>
    <p:extLst>
      <p:ext uri="{BB962C8B-B14F-4D97-AF65-F5344CB8AC3E}">
        <p14:creationId xmlns:p14="http://schemas.microsoft.com/office/powerpoint/2010/main" val="1161140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58</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2"/>
          </a:xfrm>
          <a:prstGeom prst="rect">
            <a:avLst/>
          </a:prstGeom>
        </p:spPr>
        <p:txBody>
          <a:bodyPr wrap="square">
            <a:spAutoFit/>
          </a:bodyPr>
          <a:lstStyle/>
          <a:p>
            <a:r>
              <a:rPr lang="de-DE" dirty="0"/>
              <a:t>	</a:t>
            </a:r>
            <a:endParaRPr lang="de-DE" sz="2000" dirty="0"/>
          </a:p>
        </p:txBody>
      </p:sp>
      <p:sp>
        <p:nvSpPr>
          <p:cNvPr id="11" name="Rechteck 10">
            <a:extLst>
              <a:ext uri="{FF2B5EF4-FFF2-40B4-BE49-F238E27FC236}">
                <a16:creationId xmlns:a16="http://schemas.microsoft.com/office/drawing/2014/main" id="{D564230D-9650-4BF3-8AE8-2D165CEABDBE}"/>
              </a:ext>
            </a:extLst>
          </p:cNvPr>
          <p:cNvSpPr/>
          <p:nvPr/>
        </p:nvSpPr>
        <p:spPr>
          <a:xfrm>
            <a:off x="801934" y="2239136"/>
            <a:ext cx="10503955" cy="1754326"/>
          </a:xfrm>
          <a:prstGeom prst="rect">
            <a:avLst/>
          </a:prstGeom>
        </p:spPr>
        <p:txBody>
          <a:bodyPr wrap="square">
            <a:spAutoFit/>
          </a:bodyPr>
          <a:lstStyle/>
          <a:p>
            <a:pPr algn="ctr"/>
            <a:r>
              <a:rPr lang="de-DE" sz="5400" b="1" dirty="0">
                <a:latin typeface="+mj-lt"/>
              </a:rPr>
              <a:t>Wie reagiert Magnesium mit Salzsäure?</a:t>
            </a:r>
          </a:p>
        </p:txBody>
      </p:sp>
      <p:pic>
        <p:nvPicPr>
          <p:cNvPr id="10" name="Grafik 9">
            <a:hlinkClick r:id="rId2" action="ppaction://hlinksldjump"/>
            <a:extLst>
              <a:ext uri="{FF2B5EF4-FFF2-40B4-BE49-F238E27FC236}">
                <a16:creationId xmlns:a16="http://schemas.microsoft.com/office/drawing/2014/main" id="{009EDA37-72D6-42EB-8269-07382359B369}"/>
              </a:ext>
            </a:extLst>
          </p:cNvPr>
          <p:cNvPicPr>
            <a:picLocks noChangeAspect="1"/>
          </p:cNvPicPr>
          <p:nvPr/>
        </p:nvPicPr>
        <p:blipFill>
          <a:blip r:embed="rId3"/>
          <a:stretch>
            <a:fillRect/>
          </a:stretch>
        </p:blipFill>
        <p:spPr>
          <a:xfrm>
            <a:off x="11084351" y="5148997"/>
            <a:ext cx="704536" cy="914219"/>
          </a:xfrm>
          <a:prstGeom prst="rect">
            <a:avLst/>
          </a:prstGeom>
        </p:spPr>
      </p:pic>
    </p:spTree>
    <p:extLst>
      <p:ext uri="{BB962C8B-B14F-4D97-AF65-F5344CB8AC3E}">
        <p14:creationId xmlns:p14="http://schemas.microsoft.com/office/powerpoint/2010/main" val="3868803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59</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2" name="Rechteck 11">
            <a:extLst>
              <a:ext uri="{FF2B5EF4-FFF2-40B4-BE49-F238E27FC236}">
                <a16:creationId xmlns:a16="http://schemas.microsoft.com/office/drawing/2014/main" id="{33EDEE8D-83BA-4325-8665-7E54C8E82F89}"/>
              </a:ext>
            </a:extLst>
          </p:cNvPr>
          <p:cNvSpPr/>
          <p:nvPr/>
        </p:nvSpPr>
        <p:spPr>
          <a:xfrm>
            <a:off x="838200" y="1459707"/>
            <a:ext cx="10515599" cy="3785652"/>
          </a:xfrm>
          <a:prstGeom prst="rect">
            <a:avLst/>
          </a:prstGeom>
        </p:spPr>
        <p:txBody>
          <a:bodyPr wrap="square">
            <a:spAutoFit/>
          </a:bodyPr>
          <a:lstStyle/>
          <a:p>
            <a:pPr>
              <a:spcBef>
                <a:spcPts val="600"/>
              </a:spcBef>
              <a:spcAft>
                <a:spcPts val="600"/>
              </a:spcAft>
            </a:pPr>
            <a:r>
              <a:rPr lang="de-DE" b="1" dirty="0"/>
              <a:t>Wie reagiert Magnesium mit Salzsäure? </a:t>
            </a:r>
          </a:p>
          <a:p>
            <a:pPr>
              <a:spcBef>
                <a:spcPts val="600"/>
              </a:spcBef>
              <a:spcAft>
                <a:spcPts val="600"/>
              </a:spcAft>
            </a:pPr>
            <a:r>
              <a:rPr lang="de-DE" dirty="0"/>
              <a:t>Finde dich mit einem Mitschüler oder einer Mitschülerin zusammen, der/die ebenfalls diese Aufgabe bearbeitet. </a:t>
            </a:r>
          </a:p>
          <a:p>
            <a:pPr>
              <a:spcBef>
                <a:spcPts val="600"/>
              </a:spcBef>
              <a:spcAft>
                <a:spcPts val="600"/>
              </a:spcAft>
            </a:pPr>
            <a:r>
              <a:rPr lang="de-DE" dirty="0"/>
              <a:t>	Setze dir das Ziel herauszufinden, __________________________________________________.</a:t>
            </a:r>
          </a:p>
          <a:p>
            <a:pPr>
              <a:spcBef>
                <a:spcPts val="600"/>
              </a:spcBef>
              <a:spcAft>
                <a:spcPts val="600"/>
              </a:spcAft>
            </a:pPr>
            <a:endParaRPr lang="de-DE" dirty="0"/>
          </a:p>
          <a:p>
            <a:pPr>
              <a:spcBef>
                <a:spcPts val="600"/>
              </a:spcBef>
              <a:spcAft>
                <a:spcPts val="600"/>
              </a:spcAft>
            </a:pPr>
            <a:r>
              <a:rPr lang="de-DE" b="1" dirty="0"/>
              <a:t>Aufgabe 1:</a:t>
            </a:r>
            <a:r>
              <a:rPr lang="de-DE" dirty="0"/>
              <a:t> Formuliert eine Idee, was passiert, wenn man ein Magnesiumband in verdünnte Salzsäure-Lösung gibt. Notiert eure Idee in eurem Arbeitsheft.</a:t>
            </a:r>
          </a:p>
          <a:p>
            <a:pPr>
              <a:spcBef>
                <a:spcPts val="600"/>
              </a:spcBef>
              <a:spcAft>
                <a:spcPts val="600"/>
              </a:spcAft>
            </a:pPr>
            <a:endParaRPr lang="de-DE" dirty="0"/>
          </a:p>
          <a:p>
            <a:pPr>
              <a:spcBef>
                <a:spcPts val="600"/>
              </a:spcBef>
              <a:spcAft>
                <a:spcPts val="600"/>
              </a:spcAft>
            </a:pPr>
            <a:r>
              <a:rPr lang="de-DE" b="1" dirty="0"/>
              <a:t>Aufgabe 2: </a:t>
            </a:r>
            <a:r>
              <a:rPr lang="de-DE" dirty="0"/>
              <a:t>Überprüft eure Idee, indem ihr das Experiment durchführt. Beachtet bei der Durchführung die Sicherheits- und Entsorgungshinweise.</a:t>
            </a:r>
          </a:p>
        </p:txBody>
      </p:sp>
      <p:pic>
        <p:nvPicPr>
          <p:cNvPr id="13" name="Grafik 12">
            <a:extLst>
              <a:ext uri="{FF2B5EF4-FFF2-40B4-BE49-F238E27FC236}">
                <a16:creationId xmlns:a16="http://schemas.microsoft.com/office/drawing/2014/main" id="{6CCD1A91-8C8A-481F-B7C7-07DBED795C28}"/>
              </a:ext>
            </a:extLst>
          </p:cNvPr>
          <p:cNvPicPr>
            <a:picLocks noChangeAspect="1"/>
          </p:cNvPicPr>
          <p:nvPr/>
        </p:nvPicPr>
        <p:blipFill>
          <a:blip r:embed="rId2"/>
          <a:stretch>
            <a:fillRect/>
          </a:stretch>
        </p:blipFill>
        <p:spPr>
          <a:xfrm>
            <a:off x="1206326" y="2499748"/>
            <a:ext cx="536494" cy="548688"/>
          </a:xfrm>
          <a:prstGeom prst="rect">
            <a:avLst/>
          </a:prstGeom>
        </p:spPr>
      </p:pic>
      <p:pic>
        <p:nvPicPr>
          <p:cNvPr id="10" name="Grafik 9">
            <a:extLst>
              <a:ext uri="{FF2B5EF4-FFF2-40B4-BE49-F238E27FC236}">
                <a16:creationId xmlns:a16="http://schemas.microsoft.com/office/drawing/2014/main" id="{BA81427F-0896-462A-85A1-073F55E2DF40}"/>
              </a:ext>
            </a:extLst>
          </p:cNvPr>
          <p:cNvPicPr>
            <a:picLocks noChangeAspect="1"/>
          </p:cNvPicPr>
          <p:nvPr/>
        </p:nvPicPr>
        <p:blipFill>
          <a:blip r:embed="rId3"/>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407308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a:extLst>
              <a:ext uri="{FF2B5EF4-FFF2-40B4-BE49-F238E27FC236}">
                <a16:creationId xmlns:a16="http://schemas.microsoft.com/office/drawing/2014/main" id="{4078AE0E-A1B3-4EC5-A725-6962D2B3F1C3}"/>
              </a:ext>
            </a:extLst>
          </p:cNvPr>
          <p:cNvSpPr txBox="1">
            <a:spLocks/>
          </p:cNvSpPr>
          <p:nvPr/>
        </p:nvSpPr>
        <p:spPr>
          <a:xfrm>
            <a:off x="510639" y="970602"/>
            <a:ext cx="11257808" cy="4896798"/>
          </a:xfrm>
          <a:prstGeom prst="rect">
            <a:avLst/>
          </a:prstGeom>
        </p:spPr>
        <p:txBody>
          <a:bodyPr vert="horz" lIns="91440" tIns="45720" rIns="91440" bIns="45720" rtlCol="0">
            <a:normAutofit fontScale="92500" lnSpcReduction="10000"/>
          </a:bodyPr>
          <a:lstStyle>
            <a:lvl1pPr marL="0" indent="0" algn="l" defTabSz="914370" rtl="0" eaLnBrk="1" latinLnBrk="0" hangingPunct="1">
              <a:lnSpc>
                <a:spcPct val="90000"/>
              </a:lnSpc>
              <a:spcBef>
                <a:spcPts val="1001"/>
              </a:spcBef>
              <a:buFont typeface="Arial" panose="020B0604020202020204" pitchFamily="34" charset="0"/>
              <a:buNone/>
              <a:defRPr lang="de-DE" sz="2000" kern="1200" baseline="0" smtClean="0">
                <a:solidFill>
                  <a:schemeClr val="tx1"/>
                </a:solidFill>
                <a:effectLst/>
                <a:latin typeface="Calibri" panose="020F0502020204030204" pitchFamily="34" charset="0"/>
                <a:ea typeface="+mn-ea"/>
                <a:cs typeface="+mn-cs"/>
              </a:defRPr>
            </a:lvl1pPr>
            <a:lvl2pPr marL="685778" indent="-228593" algn="l" defTabSz="91437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3" indent="-228593" algn="l" defTabSz="91437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9"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74" indent="-228593" algn="l" defTabSz="91437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37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de-DE" sz="2600" b="0" i="0" u="sng"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Wie ist eine Lernleitersprosse aufgebaut?</a:t>
            </a:r>
          </a:p>
          <a:p>
            <a:pPr marL="342900" marR="0" lvl="0" indent="-342900" algn="just" defTabSz="91437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de-DE" sz="2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„Aneignung“: Gemeinsam mit eurer Lerngruppe werdet ihr neue Begriffe, Konzepte, Arbeitsweisen und vieles mehr kennenlernen und euer Wissen erweitern. </a:t>
            </a:r>
          </a:p>
          <a:p>
            <a:pPr marL="342900" marR="0" lvl="0" indent="-342900" algn="just" defTabSz="91437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de-DE" sz="2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„Basisübung“: In der Basisübung werdet ihr euer neu erworbenes Wissen in Übungsaufgaben anwenden. Dabei sollt ihr feststellen, was ihr bisher schon verstanden habt und was euch eventuell noch unklar ist.</a:t>
            </a:r>
          </a:p>
          <a:p>
            <a:pPr marL="342900" marR="0" lvl="0" indent="-342900" algn="just" defTabSz="91437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de-DE" sz="2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„Selbsteinschätzung“: Ihr schätzt selbst ein, welche Inhalte ihr schon gut verstanden habt und was euch eventuell noch unklar ist. </a:t>
            </a:r>
          </a:p>
          <a:p>
            <a:pPr marL="342900" marR="0" lvl="0" indent="-342900" algn="just" defTabSz="91437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de-DE" sz="2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„Individuelle Übung“: Hier könnt ihr das üben, was ihr bisher noch nicht ganz verstanden habt und eventuelle Lücken schließen. Solltet ihr bereits alles verstanden haben, erhaltet ihr eine weiterführende Aufgabe.</a:t>
            </a:r>
          </a:p>
          <a:p>
            <a:pPr marL="342900" marR="0" lvl="0" indent="-342900" algn="just" defTabSz="914370" rtl="0" eaLnBrk="1" fontAlgn="auto" latinLnBrk="0" hangingPunct="1">
              <a:lnSpc>
                <a:spcPct val="100000"/>
              </a:lnSpc>
              <a:spcBef>
                <a:spcPts val="600"/>
              </a:spcBef>
              <a:spcAft>
                <a:spcPts val="600"/>
              </a:spcAft>
              <a:buClrTx/>
              <a:buSzTx/>
              <a:buFont typeface="Arial" panose="020B0604020202020204" pitchFamily="34" charset="0"/>
              <a:buAutoNum type="arabicPeriod"/>
              <a:tabLst/>
              <a:defRPr/>
            </a:pPr>
            <a:r>
              <a:rPr kumimoji="0" lang="de-DE" sz="2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„Evaluation“: Als Abschluss jeder Leitersprosse erhaltet ihr noch einen Fragebogen, mit dem ihr euer Wissen testen könnt. Zu jeder Frage gibt es vier Antwortmöglichkeiten und ihr sollt das ankreuzen, was eurer Meinung nach die richtige Antwort ist.  </a:t>
            </a:r>
          </a:p>
        </p:txBody>
      </p:sp>
      <p:sp>
        <p:nvSpPr>
          <p:cNvPr id="3" name="Textfeld 2"/>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spTree>
    <p:extLst>
      <p:ext uri="{BB962C8B-B14F-4D97-AF65-F5344CB8AC3E}">
        <p14:creationId xmlns:p14="http://schemas.microsoft.com/office/powerpoint/2010/main" val="2009339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60</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2"/>
          </a:xfrm>
          <a:prstGeom prst="rect">
            <a:avLst/>
          </a:prstGeom>
        </p:spPr>
        <p:txBody>
          <a:bodyPr wrap="square">
            <a:spAutoFit/>
          </a:bodyPr>
          <a:lstStyle/>
          <a:p>
            <a:r>
              <a:rPr lang="de-DE" dirty="0"/>
              <a:t>	</a:t>
            </a:r>
            <a:endParaRPr lang="de-DE" sz="2000" dirty="0"/>
          </a:p>
        </p:txBody>
      </p:sp>
      <p:graphicFrame>
        <p:nvGraphicFramePr>
          <p:cNvPr id="10" name="Tabelle 9">
            <a:extLst>
              <a:ext uri="{FF2B5EF4-FFF2-40B4-BE49-F238E27FC236}">
                <a16:creationId xmlns:a16="http://schemas.microsoft.com/office/drawing/2014/main" id="{BED859A3-C821-4A7C-9F62-F7154C8E7BBD}"/>
              </a:ext>
            </a:extLst>
          </p:cNvPr>
          <p:cNvGraphicFramePr>
            <a:graphicFrameLocks noGrp="1"/>
          </p:cNvGraphicFramePr>
          <p:nvPr>
            <p:extLst>
              <p:ext uri="{D42A27DB-BD31-4B8C-83A1-F6EECF244321}">
                <p14:modId xmlns:p14="http://schemas.microsoft.com/office/powerpoint/2010/main" val="3887493776"/>
              </p:ext>
            </p:extLst>
          </p:nvPr>
        </p:nvGraphicFramePr>
        <p:xfrm>
          <a:off x="1580253" y="1882141"/>
          <a:ext cx="8815363" cy="4144927"/>
        </p:xfrm>
        <a:graphic>
          <a:graphicData uri="http://schemas.openxmlformats.org/drawingml/2006/table">
            <a:tbl>
              <a:tblPr/>
              <a:tblGrid>
                <a:gridCol w="4871730">
                  <a:extLst>
                    <a:ext uri="{9D8B030D-6E8A-4147-A177-3AD203B41FA5}">
                      <a16:colId xmlns:a16="http://schemas.microsoft.com/office/drawing/2014/main" val="46873611"/>
                    </a:ext>
                  </a:extLst>
                </a:gridCol>
                <a:gridCol w="3943633">
                  <a:extLst>
                    <a:ext uri="{9D8B030D-6E8A-4147-A177-3AD203B41FA5}">
                      <a16:colId xmlns:a16="http://schemas.microsoft.com/office/drawing/2014/main" val="2077430974"/>
                    </a:ext>
                  </a:extLst>
                </a:gridCol>
              </a:tblGrid>
              <a:tr h="566067">
                <a:tc>
                  <a:txBody>
                    <a:bodyPr/>
                    <a:lstStyle/>
                    <a:p>
                      <a:pPr algn="just">
                        <a:lnSpc>
                          <a:spcPct val="100000"/>
                        </a:lnSpc>
                        <a:spcBef>
                          <a:spcPts val="600"/>
                        </a:spcBef>
                        <a:spcAft>
                          <a:spcPts val="600"/>
                        </a:spcAft>
                      </a:pPr>
                      <a:r>
                        <a:rPr lang="de-DE" sz="1800" b="1" dirty="0">
                          <a:effectLst/>
                          <a:latin typeface="+mn-lt"/>
                          <a:ea typeface="Calibri" panose="020F0502020204030204" pitchFamily="34" charset="0"/>
                          <a:cs typeface="Calibri" panose="020F0502020204030204" pitchFamily="34" charset="0"/>
                        </a:rPr>
                        <a:t>Chemikalien / Gefahrenhinweise </a:t>
                      </a:r>
                      <a:endParaRPr lang="de-DE" sz="1800" dirty="0">
                        <a:effectLst/>
                        <a:latin typeface="+mn-lt"/>
                        <a:ea typeface="Calibri" panose="020F0502020204030204" pitchFamily="34" charset="0"/>
                        <a:cs typeface="Calibri" panose="020F0502020204030204" pitchFamily="34" charset="0"/>
                      </a:endParaRPr>
                    </a:p>
                  </a:txBody>
                  <a:tcPr marL="47625"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800"/>
                        </a:spcAft>
                      </a:pPr>
                      <a:r>
                        <a:rPr lang="de-DE" sz="1800" b="1" dirty="0">
                          <a:effectLst/>
                          <a:latin typeface="+mn-lt"/>
                          <a:ea typeface="Calibri" panose="020F0502020204030204" pitchFamily="34" charset="0"/>
                          <a:cs typeface="Calibri" panose="020F0502020204030204" pitchFamily="34" charset="0"/>
                        </a:rPr>
                        <a:t>Geräte</a:t>
                      </a:r>
                      <a:endParaRPr lang="de-DE" sz="1800" dirty="0">
                        <a:effectLst/>
                        <a:latin typeface="+mn-lt"/>
                        <a:ea typeface="Calibri" panose="020F0502020204030204" pitchFamily="34" charset="0"/>
                        <a:cs typeface="Calibri" panose="020F0502020204030204" pitchFamily="34" charset="0"/>
                      </a:endParaRPr>
                    </a:p>
                  </a:txBody>
                  <a:tcPr marL="47625" marR="4445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3049323"/>
                  </a:ext>
                </a:extLst>
              </a:tr>
              <a:tr h="0">
                <a:tc>
                  <a:txBody>
                    <a:bodyPr/>
                    <a:lstStyle/>
                    <a:p>
                      <a:pPr marL="342900" lvl="0" indent="-342900">
                        <a:lnSpc>
                          <a:spcPct val="100000"/>
                        </a:lnSpc>
                        <a:spcBef>
                          <a:spcPts val="1200"/>
                        </a:spcBef>
                        <a:spcAft>
                          <a:spcPts val="120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Salzsäure verd. </a:t>
                      </a:r>
                    </a:p>
                    <a:p>
                      <a:pPr marL="342900" lvl="0" indent="-342900">
                        <a:lnSpc>
                          <a:spcPct val="100000"/>
                        </a:lnSpc>
                        <a:spcBef>
                          <a:spcPts val="1800"/>
                        </a:spcBef>
                        <a:spcAft>
                          <a:spcPts val="180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Magnesiumband</a:t>
                      </a:r>
                      <a:endParaRPr lang="de-DE" sz="1800" dirty="0">
                        <a:effectLst/>
                        <a:latin typeface="+mn-lt"/>
                        <a:ea typeface="Times New Roman" panose="02020603050405020304" pitchFamily="18" charset="0"/>
                        <a:cs typeface="Wingdings" panose="05000000000000000000" pitchFamily="2" charset="2"/>
                      </a:endParaRPr>
                    </a:p>
                    <a:p>
                      <a:pPr marL="180340">
                        <a:lnSpc>
                          <a:spcPct val="100000"/>
                        </a:lnSpc>
                        <a:spcBef>
                          <a:spcPts val="600"/>
                        </a:spcBef>
                        <a:spcAft>
                          <a:spcPts val="600"/>
                        </a:spcAft>
                        <a:tabLst>
                          <a:tab pos="228600" algn="l"/>
                        </a:tabLst>
                      </a:pPr>
                      <a:r>
                        <a:rPr lang="de-DE" sz="1800" dirty="0">
                          <a:effectLst/>
                          <a:latin typeface="+mn-lt"/>
                          <a:ea typeface="Times New Roman" panose="02020603050405020304" pitchFamily="18" charset="0"/>
                          <a:cs typeface="Times New Roman" panose="02020603050405020304" pitchFamily="18" charset="0"/>
                        </a:rPr>
                        <a:t> </a:t>
                      </a:r>
                    </a:p>
                    <a:p>
                      <a:pPr marL="180340">
                        <a:lnSpc>
                          <a:spcPct val="100000"/>
                        </a:lnSpc>
                        <a:spcBef>
                          <a:spcPts val="600"/>
                        </a:spcBef>
                        <a:spcAft>
                          <a:spcPts val="600"/>
                        </a:spcAft>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 </a:t>
                      </a:r>
                    </a:p>
                  </a:txBody>
                  <a:tcPr marL="47625"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2 Reagenzgläser</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Reagenzglas mit seitlichem Ansatz</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pneumatische Wanne</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Pipette</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Pinzette</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Reagenzglasklammer</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Stativmaterial</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Bunsenbrenner</a:t>
                      </a:r>
                      <a:endParaRPr lang="de-DE" sz="1800" dirty="0">
                        <a:effectLst/>
                        <a:latin typeface="+mn-lt"/>
                        <a:ea typeface="Times New Roman" panose="02020603050405020304" pitchFamily="18" charset="0"/>
                        <a:cs typeface="Wingdings" panose="05000000000000000000" pitchFamily="2" charset="2"/>
                      </a:endParaRPr>
                    </a:p>
                    <a:p>
                      <a:pPr marL="342900" lvl="0" indent="-342900">
                        <a:lnSpc>
                          <a:spcPct val="100000"/>
                        </a:lnSpc>
                        <a:spcAft>
                          <a:spcPts val="0"/>
                        </a:spcAft>
                        <a:buFont typeface="Wingdings" panose="05000000000000000000" pitchFamily="2" charset="2"/>
                        <a:buChar char=""/>
                        <a:tabLst>
                          <a:tab pos="228600" algn="l"/>
                        </a:tabLst>
                      </a:pPr>
                      <a:r>
                        <a:rPr lang="de-DE" sz="1800" dirty="0">
                          <a:effectLst/>
                          <a:latin typeface="+mn-lt"/>
                          <a:ea typeface="Times New Roman" panose="02020603050405020304" pitchFamily="18" charset="0"/>
                          <a:cs typeface="Times New Roman" panose="02020603050405020304" pitchFamily="18" charset="0"/>
                        </a:rPr>
                        <a:t>Schutzbrille</a:t>
                      </a:r>
                      <a:endParaRPr lang="de-DE" sz="1800" dirty="0">
                        <a:effectLst/>
                        <a:latin typeface="+mn-lt"/>
                        <a:ea typeface="Times New Roman" panose="02020603050405020304" pitchFamily="18" charset="0"/>
                        <a:cs typeface="Wingdings" panose="05000000000000000000" pitchFamily="2" charset="2"/>
                      </a:endParaRPr>
                    </a:p>
                  </a:txBody>
                  <a:tcPr marL="47625"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378761"/>
                  </a:ext>
                </a:extLst>
              </a:tr>
              <a:tr h="0">
                <a:tc gridSpan="2">
                  <a:txBody>
                    <a:bodyPr/>
                    <a:lstStyle/>
                    <a:p>
                      <a:pPr algn="just">
                        <a:spcBef>
                          <a:spcPts val="100"/>
                        </a:spcBef>
                        <a:spcAft>
                          <a:spcPts val="100"/>
                        </a:spcAft>
                      </a:pPr>
                      <a:r>
                        <a:rPr lang="de-DE" sz="1800" b="1" dirty="0">
                          <a:effectLst/>
                          <a:latin typeface="+mn-lt"/>
                          <a:ea typeface="Calibri" panose="020F0502020204030204" pitchFamily="34" charset="0"/>
                          <a:cs typeface="Calibri" panose="020F0502020204030204" pitchFamily="34" charset="0"/>
                        </a:rPr>
                        <a:t>Achtung</a:t>
                      </a:r>
                      <a:r>
                        <a:rPr lang="de-DE" sz="1800" dirty="0">
                          <a:effectLst/>
                          <a:latin typeface="+mn-lt"/>
                          <a:ea typeface="Calibri" panose="020F0502020204030204" pitchFamily="34" charset="0"/>
                          <a:cs typeface="Calibri" panose="020F0502020204030204" pitchFamily="34" charset="0"/>
                        </a:rPr>
                        <a:t> </a:t>
                      </a:r>
                    </a:p>
                    <a:p>
                      <a:pPr marL="342900" lvl="0" indent="-342900" algn="just">
                        <a:lnSpc>
                          <a:spcPct val="100000"/>
                        </a:lnSpc>
                        <a:spcBef>
                          <a:spcPts val="0"/>
                        </a:spcBef>
                        <a:spcAft>
                          <a:spcPts val="0"/>
                        </a:spcAft>
                        <a:buFont typeface="Symbol" panose="05050102010706020507" pitchFamily="18" charset="2"/>
                        <a:buChar char=""/>
                      </a:pPr>
                      <a:r>
                        <a:rPr lang="de-DE" sz="1800" dirty="0">
                          <a:effectLst/>
                          <a:latin typeface="+mn-lt"/>
                          <a:ea typeface="Calibri" panose="020F0502020204030204" pitchFamily="34" charset="0"/>
                          <a:cs typeface="Symbol" panose="05050102010706020507" pitchFamily="18" charset="2"/>
                        </a:rPr>
                        <a:t>Schutzbrille tragen!</a:t>
                      </a:r>
                    </a:p>
                    <a:p>
                      <a:pPr marL="342900" lvl="0" indent="-342900" algn="just">
                        <a:lnSpc>
                          <a:spcPct val="100000"/>
                        </a:lnSpc>
                        <a:spcBef>
                          <a:spcPts val="0"/>
                        </a:spcBef>
                        <a:spcAft>
                          <a:spcPts val="0"/>
                        </a:spcAft>
                        <a:buFont typeface="Symbol" panose="05050102010706020507" pitchFamily="18" charset="2"/>
                        <a:buChar char=""/>
                      </a:pPr>
                      <a:r>
                        <a:rPr lang="de-DE" sz="1800" dirty="0">
                          <a:effectLst/>
                          <a:latin typeface="+mn-lt"/>
                          <a:ea typeface="Calibri" panose="020F0502020204030204" pitchFamily="34" charset="0"/>
                          <a:cs typeface="Symbol" panose="05050102010706020507" pitchFamily="18" charset="2"/>
                        </a:rPr>
                        <a:t>Das entstandene Produkt wird in die Feststofftonne entsorgt.</a:t>
                      </a:r>
                    </a:p>
                    <a:p>
                      <a:pPr marL="342900" lvl="0" indent="-342900" algn="just">
                        <a:lnSpc>
                          <a:spcPct val="100000"/>
                        </a:lnSpc>
                        <a:spcBef>
                          <a:spcPts val="0"/>
                        </a:spcBef>
                        <a:spcAft>
                          <a:spcPts val="0"/>
                        </a:spcAft>
                        <a:buFont typeface="Symbol" panose="05050102010706020507" pitchFamily="18" charset="2"/>
                        <a:buChar char=""/>
                      </a:pPr>
                      <a:r>
                        <a:rPr lang="de-DE" sz="1800" dirty="0">
                          <a:effectLst/>
                          <a:latin typeface="+mn-lt"/>
                          <a:ea typeface="Calibri" panose="020F0502020204030204" pitchFamily="34" charset="0"/>
                          <a:cs typeface="Symbol" panose="05050102010706020507" pitchFamily="18" charset="2"/>
                        </a:rPr>
                        <a:t>Vorsicht!!! Ein Reaktionsprodukt ist Wasserstoff. </a:t>
                      </a:r>
                      <a:r>
                        <a:rPr lang="de-DE" sz="1800" dirty="0">
                          <a:effectLst/>
                          <a:latin typeface="+mn-lt"/>
                          <a:ea typeface="Calibri" panose="020F0502020204030204" pitchFamily="34" charset="0"/>
                          <a:cs typeface="Calibri" panose="020F0502020204030204" pitchFamily="34" charset="0"/>
                        </a:rPr>
                        <a:t>                                                           </a:t>
                      </a:r>
                    </a:p>
                  </a:txBody>
                  <a:tcPr marL="47625"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488979216"/>
                  </a:ext>
                </a:extLst>
              </a:tr>
            </a:tbl>
          </a:graphicData>
        </a:graphic>
      </p:graphicFrame>
      <p:pic>
        <p:nvPicPr>
          <p:cNvPr id="2051" name="Bild 2">
            <a:extLst>
              <a:ext uri="{FF2B5EF4-FFF2-40B4-BE49-F238E27FC236}">
                <a16:creationId xmlns:a16="http://schemas.microsoft.com/office/drawing/2014/main" id="{47C661B4-8A77-4ACA-8C89-A4D6CB9EF8D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t="25275" r="11319"/>
          <a:stretch>
            <a:fillRect/>
          </a:stretch>
        </p:blipFill>
        <p:spPr bwMode="auto">
          <a:xfrm>
            <a:off x="3581400" y="2259622"/>
            <a:ext cx="1027141" cy="7399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 3">
            <a:extLst>
              <a:ext uri="{FF2B5EF4-FFF2-40B4-BE49-F238E27FC236}">
                <a16:creationId xmlns:a16="http://schemas.microsoft.com/office/drawing/2014/main" id="{252636B2-6D12-4D61-821F-0E88AB75F2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8583" t="27156" r="25620" b="-3622"/>
          <a:stretch>
            <a:fillRect/>
          </a:stretch>
        </p:blipFill>
        <p:spPr bwMode="auto">
          <a:xfrm>
            <a:off x="3693012" y="3059008"/>
            <a:ext cx="863312" cy="7399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D985C409-3536-47CD-AE00-E2C532FBDFFA}"/>
              </a:ext>
            </a:extLst>
          </p:cNvPr>
          <p:cNvSpPr>
            <a:spLocks noChangeArrowheads="1"/>
          </p:cNvSpPr>
          <p:nvPr/>
        </p:nvSpPr>
        <p:spPr bwMode="auto">
          <a:xfrm>
            <a:off x="849844" y="1346462"/>
            <a:ext cx="105156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Schülerversuch: Die Reaktion von Magnesium und Salzsäure </a:t>
            </a:r>
            <a:endParaRPr kumimoji="0" lang="de-DE" altLang="de-DE" sz="2000" b="0" i="0" u="none" strike="noStrike" cap="none" normalizeH="0" baseline="0" dirty="0">
              <a:ln>
                <a:noFill/>
              </a:ln>
              <a:solidFill>
                <a:schemeClr val="tx1"/>
              </a:solidFill>
              <a:effectLst/>
            </a:endParaRPr>
          </a:p>
        </p:txBody>
      </p:sp>
      <p:pic>
        <p:nvPicPr>
          <p:cNvPr id="12" name="Grafik 11">
            <a:extLst>
              <a:ext uri="{FF2B5EF4-FFF2-40B4-BE49-F238E27FC236}">
                <a16:creationId xmlns:a16="http://schemas.microsoft.com/office/drawing/2014/main" id="{4695FC99-A9D8-4641-8826-8D7364939EC0}"/>
              </a:ext>
            </a:extLst>
          </p:cNvPr>
          <p:cNvPicPr>
            <a:picLocks noChangeAspect="1"/>
          </p:cNvPicPr>
          <p:nvPr/>
        </p:nvPicPr>
        <p:blipFill>
          <a:blip r:embed="rId4"/>
          <a:stretch>
            <a:fillRect/>
          </a:stretch>
        </p:blipFill>
        <p:spPr>
          <a:xfrm>
            <a:off x="9766500" y="1400817"/>
            <a:ext cx="573074" cy="512108"/>
          </a:xfrm>
          <a:prstGeom prst="rect">
            <a:avLst/>
          </a:prstGeom>
        </p:spPr>
      </p:pic>
      <p:pic>
        <p:nvPicPr>
          <p:cNvPr id="13" name="Grafik 12">
            <a:extLst>
              <a:ext uri="{FF2B5EF4-FFF2-40B4-BE49-F238E27FC236}">
                <a16:creationId xmlns:a16="http://schemas.microsoft.com/office/drawing/2014/main" id="{46B662E4-6F2D-4AF0-8752-CF4EE228439F}"/>
              </a:ext>
            </a:extLst>
          </p:cNvPr>
          <p:cNvPicPr>
            <a:picLocks noChangeAspect="1"/>
          </p:cNvPicPr>
          <p:nvPr/>
        </p:nvPicPr>
        <p:blipFill>
          <a:blip r:embed="rId4"/>
          <a:stretch>
            <a:fillRect/>
          </a:stretch>
        </p:blipFill>
        <p:spPr>
          <a:xfrm>
            <a:off x="4150068" y="4974794"/>
            <a:ext cx="573074" cy="512108"/>
          </a:xfrm>
          <a:prstGeom prst="rect">
            <a:avLst/>
          </a:prstGeom>
        </p:spPr>
      </p:pic>
      <p:pic>
        <p:nvPicPr>
          <p:cNvPr id="16" name="Bild 3">
            <a:extLst>
              <a:ext uri="{FF2B5EF4-FFF2-40B4-BE49-F238E27FC236}">
                <a16:creationId xmlns:a16="http://schemas.microsoft.com/office/drawing/2014/main" id="{F5DCFC41-DCD9-4D38-9036-44E369D0B5B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8583" t="27156" r="25620" b="-3622"/>
          <a:stretch>
            <a:fillRect/>
          </a:stretch>
        </p:blipFill>
        <p:spPr bwMode="auto">
          <a:xfrm>
            <a:off x="8349173" y="5075523"/>
            <a:ext cx="863312" cy="73998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678560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61</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2"/>
          </a:xfrm>
          <a:prstGeom prst="rect">
            <a:avLst/>
          </a:prstGeom>
        </p:spPr>
        <p:txBody>
          <a:bodyPr wrap="square">
            <a:spAutoFit/>
          </a:bodyPr>
          <a:lstStyle/>
          <a:p>
            <a:r>
              <a:rPr lang="de-DE" dirty="0"/>
              <a:t>	</a:t>
            </a:r>
            <a:endParaRPr lang="de-DE" sz="2000" dirty="0"/>
          </a:p>
        </p:txBody>
      </p:sp>
      <p:sp>
        <p:nvSpPr>
          <p:cNvPr id="10" name="Rechteck 9">
            <a:extLst>
              <a:ext uri="{FF2B5EF4-FFF2-40B4-BE49-F238E27FC236}">
                <a16:creationId xmlns:a16="http://schemas.microsoft.com/office/drawing/2014/main" id="{C924DF7C-F97D-448C-98E9-5011BF818690}"/>
              </a:ext>
            </a:extLst>
          </p:cNvPr>
          <p:cNvSpPr/>
          <p:nvPr/>
        </p:nvSpPr>
        <p:spPr>
          <a:xfrm>
            <a:off x="838199" y="1582341"/>
            <a:ext cx="5840727" cy="3662541"/>
          </a:xfrm>
          <a:prstGeom prst="rect">
            <a:avLst/>
          </a:prstGeom>
        </p:spPr>
        <p:txBody>
          <a:bodyPr wrap="square">
            <a:spAutoFit/>
          </a:bodyPr>
          <a:lstStyle/>
          <a:p>
            <a:r>
              <a:rPr lang="de-DE" b="1" dirty="0"/>
              <a:t>Versuchsdurchführung </a:t>
            </a:r>
          </a:p>
          <a:p>
            <a:r>
              <a:rPr lang="de-DE" sz="1600" b="1" dirty="0"/>
              <a:t>(Zwei mögliche Varianten: s. Abb. 1 und 2)</a:t>
            </a:r>
          </a:p>
          <a:p>
            <a:pPr marL="285750" indent="-285750">
              <a:buFont typeface="Arial" panose="020B0604020202020204" pitchFamily="34" charset="0"/>
              <a:buChar char="•"/>
            </a:pPr>
            <a:r>
              <a:rPr lang="de-DE" dirty="0"/>
              <a:t>Setze die Schutzbrille auf.</a:t>
            </a:r>
          </a:p>
          <a:p>
            <a:pPr marL="285750" indent="-285750">
              <a:buFont typeface="Arial" panose="020B0604020202020204" pitchFamily="34" charset="0"/>
              <a:buChar char="•"/>
            </a:pPr>
            <a:r>
              <a:rPr lang="de-DE" dirty="0"/>
              <a:t>Gib 2 ml verdünnte Salzsäure (HCl</a:t>
            </a:r>
            <a:r>
              <a:rPr lang="de-DE" baseline="-25000" dirty="0"/>
              <a:t>(aq)</a:t>
            </a:r>
            <a:r>
              <a:rPr lang="de-DE" dirty="0"/>
              <a:t>) in das Reagenzglas und füge einen ca. 2 cm langen Streifen Magnesiumband (Mg</a:t>
            </a:r>
            <a:r>
              <a:rPr lang="de-DE" baseline="-25000" dirty="0"/>
              <a:t>(s)</a:t>
            </a:r>
            <a:r>
              <a:rPr lang="de-DE" dirty="0"/>
              <a:t>) hinzu.</a:t>
            </a:r>
          </a:p>
          <a:p>
            <a:pPr marL="285750" indent="-285750">
              <a:buFont typeface="Arial" panose="020B0604020202020204" pitchFamily="34" charset="0"/>
              <a:buChar char="•"/>
            </a:pPr>
            <a:r>
              <a:rPr lang="de-DE" dirty="0"/>
              <a:t>Warte, bis die Reaktion abgeklungen ist.</a:t>
            </a:r>
          </a:p>
          <a:p>
            <a:pPr marL="285750" indent="-285750">
              <a:buFont typeface="Arial" panose="020B0604020202020204" pitchFamily="34" charset="0"/>
              <a:buChar char="•"/>
            </a:pPr>
            <a:r>
              <a:rPr lang="de-DE" dirty="0"/>
              <a:t>Erhitze die Lösung, bis das Wasser komplett verdampft ist.</a:t>
            </a:r>
          </a:p>
          <a:p>
            <a:pPr marL="285750" indent="-285750">
              <a:buFont typeface="Arial" panose="020B0604020202020204" pitchFamily="34" charset="0"/>
              <a:buChar char="•"/>
            </a:pPr>
            <a:r>
              <a:rPr lang="de-DE" dirty="0"/>
              <a:t>Führe den Versuch ein zweites Mal durch und fange dabei das entstehende Gas pneumatisch auf (s. Skizze).</a:t>
            </a:r>
          </a:p>
          <a:p>
            <a:pPr marL="285750" indent="-285750">
              <a:buFont typeface="Arial" panose="020B0604020202020204" pitchFamily="34" charset="0"/>
              <a:buChar char="•"/>
            </a:pPr>
            <a:r>
              <a:rPr lang="de-DE" dirty="0"/>
              <a:t>Führe mit dem aufgefangenen Gas die Knallgasprobe durch.</a:t>
            </a:r>
          </a:p>
        </p:txBody>
      </p:sp>
      <p:grpSp>
        <p:nvGrpSpPr>
          <p:cNvPr id="16" name="Gruppieren 15">
            <a:extLst>
              <a:ext uri="{FF2B5EF4-FFF2-40B4-BE49-F238E27FC236}">
                <a16:creationId xmlns:a16="http://schemas.microsoft.com/office/drawing/2014/main" id="{625C06EF-B5F3-4A4C-8731-8BF795058A86}"/>
              </a:ext>
            </a:extLst>
          </p:cNvPr>
          <p:cNvGrpSpPr/>
          <p:nvPr/>
        </p:nvGrpSpPr>
        <p:grpSpPr>
          <a:xfrm>
            <a:off x="6754367" y="2378460"/>
            <a:ext cx="4599433" cy="3056475"/>
            <a:chOff x="6754367" y="1709002"/>
            <a:chExt cx="4599433" cy="3056475"/>
          </a:xfrm>
        </p:grpSpPr>
        <p:pic>
          <p:nvPicPr>
            <p:cNvPr id="13" name="Grafik 12">
              <a:extLst>
                <a:ext uri="{FF2B5EF4-FFF2-40B4-BE49-F238E27FC236}">
                  <a16:creationId xmlns:a16="http://schemas.microsoft.com/office/drawing/2014/main" id="{89FBCCB6-BBB3-4BB7-AEAE-EE3DDA9E7B8D}"/>
                </a:ext>
              </a:extLst>
            </p:cNvPr>
            <p:cNvPicPr>
              <a:picLocks noChangeAspect="1"/>
            </p:cNvPicPr>
            <p:nvPr/>
          </p:nvPicPr>
          <p:blipFill>
            <a:blip r:embed="rId2"/>
            <a:stretch>
              <a:fillRect/>
            </a:stretch>
          </p:blipFill>
          <p:spPr>
            <a:xfrm>
              <a:off x="6754367" y="1893669"/>
              <a:ext cx="4371659" cy="2455315"/>
            </a:xfrm>
            <a:prstGeom prst="rect">
              <a:avLst/>
            </a:prstGeom>
          </p:spPr>
        </p:pic>
        <p:sp>
          <p:nvSpPr>
            <p:cNvPr id="15" name="Rechteck 14">
              <a:extLst>
                <a:ext uri="{FF2B5EF4-FFF2-40B4-BE49-F238E27FC236}">
                  <a16:creationId xmlns:a16="http://schemas.microsoft.com/office/drawing/2014/main" id="{7646D31E-553A-4D00-9524-EBACB6A4A21C}"/>
                </a:ext>
              </a:extLst>
            </p:cNvPr>
            <p:cNvSpPr/>
            <p:nvPr/>
          </p:nvSpPr>
          <p:spPr>
            <a:xfrm>
              <a:off x="6754367" y="1709002"/>
              <a:ext cx="4599433" cy="27166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Rechteck 13">
              <a:extLst>
                <a:ext uri="{FF2B5EF4-FFF2-40B4-BE49-F238E27FC236}">
                  <a16:creationId xmlns:a16="http://schemas.microsoft.com/office/drawing/2014/main" id="{04CD826F-9B43-4E39-A23A-761FB6FAAB09}"/>
                </a:ext>
              </a:extLst>
            </p:cNvPr>
            <p:cNvSpPr/>
            <p:nvPr/>
          </p:nvSpPr>
          <p:spPr>
            <a:xfrm>
              <a:off x="7163770" y="4421408"/>
              <a:ext cx="3076291" cy="344069"/>
            </a:xfrm>
            <a:prstGeom prst="rect">
              <a:avLst/>
            </a:prstGeom>
          </p:spPr>
          <p:txBody>
            <a:bodyPr wrap="none">
              <a:spAutoFit/>
            </a:bodyPr>
            <a:lstStyle/>
            <a:p>
              <a:pPr algn="r">
                <a:lnSpc>
                  <a:spcPct val="107000"/>
                </a:lnSpc>
                <a:spcAft>
                  <a:spcPts val="800"/>
                </a:spcAft>
              </a:pPr>
              <a:r>
                <a:rPr lang="de-DE" sz="1600" b="1" dirty="0">
                  <a:solidFill>
                    <a:srgbClr val="000000"/>
                  </a:solidFill>
                  <a:ea typeface="Calibri" panose="020F0502020204030204" pitchFamily="34" charset="0"/>
                  <a:cs typeface="Calibri" panose="020F0502020204030204" pitchFamily="34" charset="0"/>
                </a:rPr>
                <a:t>Abb. 1: </a:t>
              </a:r>
              <a:r>
                <a:rPr lang="de-DE" sz="1600" dirty="0">
                  <a:solidFill>
                    <a:srgbClr val="000000"/>
                  </a:solidFill>
                  <a:ea typeface="Calibri" panose="020F0502020204030204" pitchFamily="34" charset="0"/>
                  <a:cs typeface="Calibri" panose="020F0502020204030204" pitchFamily="34" charset="0"/>
                </a:rPr>
                <a:t>Versuchsskizze (Variante 1)</a:t>
              </a:r>
              <a:endParaRPr lang="de-DE" sz="1600" dirty="0">
                <a:effectLst/>
                <a:ea typeface="Calibri" panose="020F0502020204030204" pitchFamily="34" charset="0"/>
                <a:cs typeface="Calibri" panose="020F0502020204030204" pitchFamily="34" charset="0"/>
              </a:endParaRPr>
            </a:p>
          </p:txBody>
        </p:sp>
      </p:grpSp>
      <p:pic>
        <p:nvPicPr>
          <p:cNvPr id="11" name="Grafik 10">
            <a:extLst>
              <a:ext uri="{FF2B5EF4-FFF2-40B4-BE49-F238E27FC236}">
                <a16:creationId xmlns:a16="http://schemas.microsoft.com/office/drawing/2014/main" id="{5D2826B8-2AAE-49DE-ACF0-F4E4DB5B1C21}"/>
              </a:ext>
            </a:extLst>
          </p:cNvPr>
          <p:cNvPicPr>
            <a:picLocks noChangeAspect="1"/>
          </p:cNvPicPr>
          <p:nvPr/>
        </p:nvPicPr>
        <p:blipFill>
          <a:blip r:embed="rId3"/>
          <a:stretch>
            <a:fillRect/>
          </a:stretch>
        </p:blipFill>
        <p:spPr>
          <a:xfrm>
            <a:off x="5276063" y="1716290"/>
            <a:ext cx="573074" cy="512108"/>
          </a:xfrm>
          <a:prstGeom prst="rect">
            <a:avLst/>
          </a:prstGeom>
        </p:spPr>
      </p:pic>
      <p:pic>
        <p:nvPicPr>
          <p:cNvPr id="18" name="Grafik 17">
            <a:extLst>
              <a:ext uri="{FF2B5EF4-FFF2-40B4-BE49-F238E27FC236}">
                <a16:creationId xmlns:a16="http://schemas.microsoft.com/office/drawing/2014/main" id="{BA81427F-0896-462A-85A1-073F55E2DF40}"/>
              </a:ext>
            </a:extLst>
          </p:cNvPr>
          <p:cNvPicPr>
            <a:picLocks noChangeAspect="1"/>
          </p:cNvPicPr>
          <p:nvPr/>
        </p:nvPicPr>
        <p:blipFill>
          <a:blip r:embed="rId4"/>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3167280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62</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253283" y="5411534"/>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69332"/>
          </a:xfrm>
          <a:prstGeom prst="rect">
            <a:avLst/>
          </a:prstGeom>
        </p:spPr>
        <p:txBody>
          <a:bodyPr wrap="square">
            <a:spAutoFit/>
          </a:bodyPr>
          <a:lstStyle/>
          <a:p>
            <a:r>
              <a:rPr lang="de-DE" dirty="0"/>
              <a:t>	</a:t>
            </a:r>
            <a:endParaRPr lang="de-DE" sz="2000" dirty="0"/>
          </a:p>
        </p:txBody>
      </p:sp>
      <p:grpSp>
        <p:nvGrpSpPr>
          <p:cNvPr id="12" name="Gruppieren 11">
            <a:extLst>
              <a:ext uri="{FF2B5EF4-FFF2-40B4-BE49-F238E27FC236}">
                <a16:creationId xmlns:a16="http://schemas.microsoft.com/office/drawing/2014/main" id="{D9AC7732-5129-41E5-9D3B-DDDD5FC20C62}"/>
              </a:ext>
            </a:extLst>
          </p:cNvPr>
          <p:cNvGrpSpPr/>
          <p:nvPr/>
        </p:nvGrpSpPr>
        <p:grpSpPr>
          <a:xfrm>
            <a:off x="3542359" y="1485242"/>
            <a:ext cx="5107282" cy="2964054"/>
            <a:chOff x="3542359" y="1893669"/>
            <a:chExt cx="5107282" cy="2964054"/>
          </a:xfrm>
        </p:grpSpPr>
        <p:pic>
          <p:nvPicPr>
            <p:cNvPr id="10" name="Grafik 9">
              <a:extLst>
                <a:ext uri="{FF2B5EF4-FFF2-40B4-BE49-F238E27FC236}">
                  <a16:creationId xmlns:a16="http://schemas.microsoft.com/office/drawing/2014/main" id="{24D0B0CF-7376-48B5-82DA-1D3A60BC52CE}"/>
                </a:ext>
              </a:extLst>
            </p:cNvPr>
            <p:cNvPicPr>
              <a:picLocks noChangeAspect="1"/>
            </p:cNvPicPr>
            <p:nvPr/>
          </p:nvPicPr>
          <p:blipFill>
            <a:blip r:embed="rId4"/>
            <a:stretch>
              <a:fillRect/>
            </a:stretch>
          </p:blipFill>
          <p:spPr>
            <a:xfrm>
              <a:off x="3542359" y="1893669"/>
              <a:ext cx="5107282" cy="2660043"/>
            </a:xfrm>
            <a:prstGeom prst="rect">
              <a:avLst/>
            </a:prstGeom>
          </p:spPr>
        </p:pic>
        <p:sp>
          <p:nvSpPr>
            <p:cNvPr id="11" name="Rechteck 10">
              <a:extLst>
                <a:ext uri="{FF2B5EF4-FFF2-40B4-BE49-F238E27FC236}">
                  <a16:creationId xmlns:a16="http://schemas.microsoft.com/office/drawing/2014/main" id="{98FF57E1-8759-40B0-8A5E-688DA35B5A63}"/>
                </a:ext>
              </a:extLst>
            </p:cNvPr>
            <p:cNvSpPr/>
            <p:nvPr/>
          </p:nvSpPr>
          <p:spPr>
            <a:xfrm>
              <a:off x="4738481" y="4513654"/>
              <a:ext cx="3076290" cy="344069"/>
            </a:xfrm>
            <a:prstGeom prst="rect">
              <a:avLst/>
            </a:prstGeom>
          </p:spPr>
          <p:txBody>
            <a:bodyPr wrap="none">
              <a:spAutoFit/>
            </a:bodyPr>
            <a:lstStyle/>
            <a:p>
              <a:pPr algn="r">
                <a:lnSpc>
                  <a:spcPct val="107000"/>
                </a:lnSpc>
                <a:spcAft>
                  <a:spcPts val="800"/>
                </a:spcAft>
              </a:pPr>
              <a:r>
                <a:rPr lang="de-DE" sz="1600" b="1" dirty="0">
                  <a:solidFill>
                    <a:srgbClr val="000000"/>
                  </a:solidFill>
                  <a:ea typeface="Calibri" panose="020F0502020204030204" pitchFamily="34" charset="0"/>
                  <a:cs typeface="Calibri" panose="020F0502020204030204" pitchFamily="34" charset="0"/>
                </a:rPr>
                <a:t>Abb. 2: </a:t>
              </a:r>
              <a:r>
                <a:rPr lang="de-DE" sz="1600" dirty="0">
                  <a:solidFill>
                    <a:srgbClr val="000000"/>
                  </a:solidFill>
                  <a:ea typeface="Calibri" panose="020F0502020204030204" pitchFamily="34" charset="0"/>
                  <a:cs typeface="Calibri" panose="020F0502020204030204" pitchFamily="34" charset="0"/>
                </a:rPr>
                <a:t>Versuchsskizze (Variante 2)</a:t>
              </a:r>
              <a:endParaRPr lang="de-DE" sz="1600" dirty="0">
                <a:ea typeface="Calibri" panose="020F0502020204030204" pitchFamily="34" charset="0"/>
                <a:cs typeface="Calibri" panose="020F0502020204030204" pitchFamily="34" charset="0"/>
              </a:endParaRPr>
            </a:p>
          </p:txBody>
        </p:sp>
      </p:grpSp>
      <p:sp>
        <p:nvSpPr>
          <p:cNvPr id="13" name="Textfeld 12">
            <a:extLst>
              <a:ext uri="{FF2B5EF4-FFF2-40B4-BE49-F238E27FC236}">
                <a16:creationId xmlns:a16="http://schemas.microsoft.com/office/drawing/2014/main" id="{C0841F79-4A17-4214-8974-359416B10FA4}"/>
              </a:ext>
            </a:extLst>
          </p:cNvPr>
          <p:cNvSpPr txBox="1"/>
          <p:nvPr/>
        </p:nvSpPr>
        <p:spPr>
          <a:xfrm>
            <a:off x="838200" y="4399937"/>
            <a:ext cx="10515600" cy="1413207"/>
          </a:xfrm>
          <a:prstGeom prst="rect">
            <a:avLst/>
          </a:prstGeom>
          <a:noFill/>
        </p:spPr>
        <p:txBody>
          <a:bodyPr wrap="square" rtlCol="0">
            <a:spAutoFit/>
          </a:bodyPr>
          <a:lstStyle/>
          <a:p>
            <a:pPr>
              <a:lnSpc>
                <a:spcPct val="125000"/>
              </a:lnSpc>
              <a:spcBef>
                <a:spcPts val="600"/>
              </a:spcBef>
              <a:spcAft>
                <a:spcPts val="600"/>
              </a:spcAft>
            </a:pPr>
            <a:r>
              <a:rPr lang="de-DE" b="1" dirty="0"/>
              <a:t>Beobachtung: ______________________________________________________________________________</a:t>
            </a:r>
          </a:p>
          <a:p>
            <a:pPr>
              <a:lnSpc>
                <a:spcPct val="125000"/>
              </a:lnSpc>
              <a:spcBef>
                <a:spcPts val="600"/>
              </a:spcBef>
              <a:spcAft>
                <a:spcPts val="600"/>
              </a:spcAft>
            </a:pPr>
            <a:r>
              <a:rPr lang="de-DE" b="1" dirty="0"/>
              <a:t>__________________________________________________________________________________________</a:t>
            </a:r>
          </a:p>
          <a:p>
            <a:pPr>
              <a:lnSpc>
                <a:spcPct val="125000"/>
              </a:lnSpc>
              <a:spcBef>
                <a:spcPts val="600"/>
              </a:spcBef>
              <a:spcAft>
                <a:spcPts val="600"/>
              </a:spcAft>
            </a:pPr>
            <a:r>
              <a:rPr lang="de-DE" b="1" dirty="0"/>
              <a:t>__________________________________________________________________________________________</a:t>
            </a:r>
            <a:endParaRPr lang="de-DE" dirty="0"/>
          </a:p>
        </p:txBody>
      </p:sp>
      <p:pic>
        <p:nvPicPr>
          <p:cNvPr id="16" name="Grafik 15">
            <a:extLst>
              <a:ext uri="{FF2B5EF4-FFF2-40B4-BE49-F238E27FC236}">
                <a16:creationId xmlns:a16="http://schemas.microsoft.com/office/drawing/2014/main" id="{988B9BF9-0760-4B64-8EBC-DA999761FBDE}"/>
              </a:ext>
            </a:extLst>
          </p:cNvPr>
          <p:cNvPicPr>
            <a:picLocks noChangeAspect="1"/>
          </p:cNvPicPr>
          <p:nvPr/>
        </p:nvPicPr>
        <p:blipFill>
          <a:blip r:embed="rId5"/>
          <a:stretch>
            <a:fillRect/>
          </a:stretch>
        </p:blipFill>
        <p:spPr>
          <a:xfrm>
            <a:off x="9263537" y="1566227"/>
            <a:ext cx="579170" cy="512108"/>
          </a:xfrm>
          <a:prstGeom prst="rect">
            <a:avLst/>
          </a:prstGeom>
        </p:spPr>
      </p:pic>
      <p:pic>
        <p:nvPicPr>
          <p:cNvPr id="15" name="Grafik 14">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529995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63</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253283" y="5411534"/>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Rechteck 1">
            <a:extLst>
              <a:ext uri="{FF2B5EF4-FFF2-40B4-BE49-F238E27FC236}">
                <a16:creationId xmlns:a16="http://schemas.microsoft.com/office/drawing/2014/main" id="{096B0014-554C-4643-99C0-E7D216B0102A}"/>
              </a:ext>
            </a:extLst>
          </p:cNvPr>
          <p:cNvSpPr/>
          <p:nvPr/>
        </p:nvSpPr>
        <p:spPr>
          <a:xfrm>
            <a:off x="838200" y="1401949"/>
            <a:ext cx="10515600" cy="1908215"/>
          </a:xfrm>
          <a:prstGeom prst="rect">
            <a:avLst/>
          </a:prstGeom>
        </p:spPr>
        <p:txBody>
          <a:bodyPr wrap="square">
            <a:spAutoFit/>
          </a:bodyPr>
          <a:lstStyle/>
          <a:p>
            <a:r>
              <a:rPr lang="de-DE" b="1" dirty="0"/>
              <a:t>Aufgabe 3:</a:t>
            </a:r>
            <a:r>
              <a:rPr lang="de-DE" dirty="0"/>
              <a:t> Formuliert die Wortgleichung zu diesem Versuch. Überlegt euch dabei, welche Produkte entstanden sind. </a:t>
            </a:r>
          </a:p>
          <a:p>
            <a:pPr algn="ctr">
              <a:spcBef>
                <a:spcPts val="600"/>
              </a:spcBef>
              <a:spcAft>
                <a:spcPts val="600"/>
              </a:spcAft>
            </a:pPr>
            <a:r>
              <a:rPr lang="de-DE" dirty="0"/>
              <a:t>________________________________________________________________</a:t>
            </a:r>
          </a:p>
          <a:p>
            <a:r>
              <a:rPr lang="de-DE" b="1" dirty="0"/>
              <a:t>Aufgabe 4: </a:t>
            </a:r>
            <a:r>
              <a:rPr lang="de-DE" dirty="0"/>
              <a:t>Stellt die Teilreaktionen im Schalenmodell dar. Ergänzt dazu folgende Modellzeichnungen und erläutert die Elektronenübergänge: Welcher Stoff gibt Elektronen ab, welcher nimmt Elektronen auf? Ergänzt die Namen der Stoffe und das jeweilige Formelsymbol.</a:t>
            </a:r>
            <a:endParaRPr lang="de-DE" sz="2000" dirty="0"/>
          </a:p>
        </p:txBody>
      </p:sp>
      <p:grpSp>
        <p:nvGrpSpPr>
          <p:cNvPr id="25" name="Gruppieren 24">
            <a:extLst>
              <a:ext uri="{FF2B5EF4-FFF2-40B4-BE49-F238E27FC236}">
                <a16:creationId xmlns:a16="http://schemas.microsoft.com/office/drawing/2014/main" id="{D55CE7FA-83BE-426D-85CB-3C32BEE2DE0C}"/>
              </a:ext>
            </a:extLst>
          </p:cNvPr>
          <p:cNvGrpSpPr/>
          <p:nvPr/>
        </p:nvGrpSpPr>
        <p:grpSpPr>
          <a:xfrm>
            <a:off x="4038600" y="3351037"/>
            <a:ext cx="3960295" cy="1152360"/>
            <a:chOff x="2885520" y="3671306"/>
            <a:chExt cx="3960295" cy="1152360"/>
          </a:xfrm>
        </p:grpSpPr>
        <p:grpSp>
          <p:nvGrpSpPr>
            <p:cNvPr id="12" name="Gruppieren 11">
              <a:extLst>
                <a:ext uri="{FF2B5EF4-FFF2-40B4-BE49-F238E27FC236}">
                  <a16:creationId xmlns:a16="http://schemas.microsoft.com/office/drawing/2014/main" id="{6A43735D-C5CF-4491-9ED3-3FC0CA2802BF}"/>
                </a:ext>
              </a:extLst>
            </p:cNvPr>
            <p:cNvGrpSpPr/>
            <p:nvPr/>
          </p:nvGrpSpPr>
          <p:grpSpPr>
            <a:xfrm>
              <a:off x="2885520" y="3671306"/>
              <a:ext cx="1153080" cy="1152360"/>
              <a:chOff x="0" y="0"/>
              <a:chExt cx="1153080" cy="1152360"/>
            </a:xfrm>
          </p:grpSpPr>
          <p:grpSp>
            <p:nvGrpSpPr>
              <p:cNvPr id="13" name="Gruppieren 12">
                <a:extLst>
                  <a:ext uri="{FF2B5EF4-FFF2-40B4-BE49-F238E27FC236}">
                    <a16:creationId xmlns:a16="http://schemas.microsoft.com/office/drawing/2014/main" id="{2C815BBF-31D4-4A6A-AD2F-0E3912207924}"/>
                  </a:ext>
                </a:extLst>
              </p:cNvPr>
              <p:cNvGrpSpPr/>
              <p:nvPr/>
            </p:nvGrpSpPr>
            <p:grpSpPr>
              <a:xfrm>
                <a:off x="152280" y="152280"/>
                <a:ext cx="857880" cy="857160"/>
                <a:chOff x="0" y="0"/>
                <a:chExt cx="857880" cy="857160"/>
              </a:xfrm>
            </p:grpSpPr>
            <p:sp>
              <p:nvSpPr>
                <p:cNvPr id="16" name="Ellipse 15">
                  <a:extLst>
                    <a:ext uri="{FF2B5EF4-FFF2-40B4-BE49-F238E27FC236}">
                      <a16:creationId xmlns:a16="http://schemas.microsoft.com/office/drawing/2014/main" id="{A4798E0E-1F42-4782-B7A6-AD8A8CFB27CD}"/>
                    </a:ext>
                  </a:extLst>
                </p:cNvPr>
                <p:cNvSpPr/>
                <p:nvPr/>
              </p:nvSpPr>
              <p:spPr>
                <a:xfrm>
                  <a:off x="0" y="0"/>
                  <a:ext cx="857880" cy="857160"/>
                </a:xfrm>
                <a:prstGeom prst="ellipse">
                  <a:avLst/>
                </a:prstGeom>
                <a:noFill/>
                <a:ln>
                  <a:solidFill>
                    <a:schemeClr val="tx1"/>
                  </a:solidFill>
                </a:ln>
                <a:effectLst/>
              </p:spPr>
              <p:style>
                <a:lnRef idx="2">
                  <a:schemeClr val="dk1"/>
                </a:lnRef>
                <a:fillRef idx="1">
                  <a:schemeClr val="lt1"/>
                </a:fillRef>
                <a:effectRef idx="0">
                  <a:schemeClr val="dk1"/>
                </a:effectRef>
                <a:fontRef idx="minor"/>
              </p:style>
              <p:txBody>
                <a:bodyPr/>
                <a:lstStyle/>
                <a:p>
                  <a:endParaRPr lang="de-DE"/>
                </a:p>
              </p:txBody>
            </p:sp>
            <p:sp>
              <p:nvSpPr>
                <p:cNvPr id="18" name="Ellipse 17">
                  <a:extLst>
                    <a:ext uri="{FF2B5EF4-FFF2-40B4-BE49-F238E27FC236}">
                      <a16:creationId xmlns:a16="http://schemas.microsoft.com/office/drawing/2014/main" id="{EF5C9CA0-6A6C-40D2-8A5F-0CC69C859CAD}"/>
                    </a:ext>
                  </a:extLst>
                </p:cNvPr>
                <p:cNvSpPr/>
                <p:nvPr/>
              </p:nvSpPr>
              <p:spPr>
                <a:xfrm>
                  <a:off x="172080" y="162000"/>
                  <a:ext cx="513720" cy="51372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p:style>
              <p:txBody>
                <a:bodyPr/>
                <a:lstStyle/>
                <a:p>
                  <a:endParaRPr lang="de-DE"/>
                </a:p>
              </p:txBody>
            </p:sp>
          </p:grpSp>
          <p:sp>
            <p:nvSpPr>
              <p:cNvPr id="14" name="Ellipse 13">
                <a:extLst>
                  <a:ext uri="{FF2B5EF4-FFF2-40B4-BE49-F238E27FC236}">
                    <a16:creationId xmlns:a16="http://schemas.microsoft.com/office/drawing/2014/main" id="{F6379555-F182-4DDC-9B6C-D9F8A0797C56}"/>
                  </a:ext>
                </a:extLst>
              </p:cNvPr>
              <p:cNvSpPr/>
              <p:nvPr/>
            </p:nvSpPr>
            <p:spPr>
              <a:xfrm>
                <a:off x="0" y="0"/>
                <a:ext cx="1153080" cy="1152360"/>
              </a:xfrm>
              <a:prstGeom prst="ellipse">
                <a:avLst/>
              </a:prstGeom>
              <a:noFill/>
              <a:ln/>
              <a:effectLst/>
            </p:spPr>
            <p:style>
              <a:lnRef idx="2">
                <a:schemeClr val="dk1"/>
              </a:lnRef>
              <a:fillRef idx="1">
                <a:schemeClr val="lt1"/>
              </a:fillRef>
              <a:effectRef idx="0">
                <a:schemeClr val="dk1"/>
              </a:effectRef>
              <a:fontRef idx="minor"/>
            </p:style>
            <p:txBody>
              <a:bodyPr/>
              <a:lstStyle/>
              <a:p>
                <a:endParaRPr lang="de-DE"/>
              </a:p>
            </p:txBody>
          </p:sp>
          <p:sp>
            <p:nvSpPr>
              <p:cNvPr id="15" name="Ellipse 14">
                <a:extLst>
                  <a:ext uri="{FF2B5EF4-FFF2-40B4-BE49-F238E27FC236}">
                    <a16:creationId xmlns:a16="http://schemas.microsoft.com/office/drawing/2014/main" id="{E4CE7825-D553-403B-AE78-9B5309247976}"/>
                  </a:ext>
                </a:extLst>
              </p:cNvPr>
              <p:cNvSpPr/>
              <p:nvPr/>
            </p:nvSpPr>
            <p:spPr>
              <a:xfrm>
                <a:off x="496080" y="485640"/>
                <a:ext cx="189720" cy="18972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grpSp>
        <p:grpSp>
          <p:nvGrpSpPr>
            <p:cNvPr id="22" name="Gruppieren 21">
              <a:extLst>
                <a:ext uri="{FF2B5EF4-FFF2-40B4-BE49-F238E27FC236}">
                  <a16:creationId xmlns:a16="http://schemas.microsoft.com/office/drawing/2014/main" id="{71AB5DFE-EFA1-488A-B9B4-F5D3DE111877}"/>
                </a:ext>
              </a:extLst>
            </p:cNvPr>
            <p:cNvGrpSpPr/>
            <p:nvPr/>
          </p:nvGrpSpPr>
          <p:grpSpPr>
            <a:xfrm>
              <a:off x="5987935" y="3828266"/>
              <a:ext cx="857880" cy="857160"/>
              <a:chOff x="5987935" y="3828266"/>
              <a:chExt cx="857880" cy="857160"/>
            </a:xfrm>
          </p:grpSpPr>
          <p:grpSp>
            <p:nvGrpSpPr>
              <p:cNvPr id="19" name="Gruppieren 18">
                <a:extLst>
                  <a:ext uri="{FF2B5EF4-FFF2-40B4-BE49-F238E27FC236}">
                    <a16:creationId xmlns:a16="http://schemas.microsoft.com/office/drawing/2014/main" id="{13287524-E574-4D28-B19A-B07CFAEBA973}"/>
                  </a:ext>
                </a:extLst>
              </p:cNvPr>
              <p:cNvGrpSpPr/>
              <p:nvPr/>
            </p:nvGrpSpPr>
            <p:grpSpPr>
              <a:xfrm>
                <a:off x="5987935" y="3828266"/>
                <a:ext cx="857880" cy="857160"/>
                <a:chOff x="0" y="0"/>
                <a:chExt cx="857880" cy="857160"/>
              </a:xfrm>
            </p:grpSpPr>
            <p:sp>
              <p:nvSpPr>
                <p:cNvPr id="20" name="Ellipse 19">
                  <a:extLst>
                    <a:ext uri="{FF2B5EF4-FFF2-40B4-BE49-F238E27FC236}">
                      <a16:creationId xmlns:a16="http://schemas.microsoft.com/office/drawing/2014/main" id="{7AF908BF-F0AD-41EA-A560-9DE3ACB8F6EC}"/>
                    </a:ext>
                  </a:extLst>
                </p:cNvPr>
                <p:cNvSpPr/>
                <p:nvPr/>
              </p:nvSpPr>
              <p:spPr>
                <a:xfrm>
                  <a:off x="0" y="0"/>
                  <a:ext cx="857880" cy="857160"/>
                </a:xfrm>
                <a:prstGeom prst="ellipse">
                  <a:avLst/>
                </a:prstGeom>
                <a:noFill/>
                <a:ln>
                  <a:solidFill>
                    <a:schemeClr val="tx1"/>
                  </a:solidFill>
                </a:ln>
                <a:effectLst/>
              </p:spPr>
              <p:style>
                <a:lnRef idx="2">
                  <a:schemeClr val="dk1"/>
                </a:lnRef>
                <a:fillRef idx="1">
                  <a:schemeClr val="lt1"/>
                </a:fillRef>
                <a:effectRef idx="0">
                  <a:schemeClr val="dk1"/>
                </a:effectRef>
                <a:fontRef idx="minor"/>
              </p:style>
              <p:txBody>
                <a:bodyPr/>
                <a:lstStyle/>
                <a:p>
                  <a:endParaRPr lang="de-DE"/>
                </a:p>
              </p:txBody>
            </p:sp>
            <p:sp>
              <p:nvSpPr>
                <p:cNvPr id="21" name="Ellipse 20">
                  <a:extLst>
                    <a:ext uri="{FF2B5EF4-FFF2-40B4-BE49-F238E27FC236}">
                      <a16:creationId xmlns:a16="http://schemas.microsoft.com/office/drawing/2014/main" id="{189F66D6-71D3-4B21-A989-77628D8A8EA1}"/>
                    </a:ext>
                  </a:extLst>
                </p:cNvPr>
                <p:cNvSpPr/>
                <p:nvPr/>
              </p:nvSpPr>
              <p:spPr>
                <a:xfrm>
                  <a:off x="171360" y="162000"/>
                  <a:ext cx="515160" cy="51444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p:style>
              <p:txBody>
                <a:bodyPr/>
                <a:lstStyle/>
                <a:p>
                  <a:endParaRPr lang="de-DE"/>
                </a:p>
              </p:txBody>
            </p:sp>
          </p:grpSp>
          <p:pic>
            <p:nvPicPr>
              <p:cNvPr id="11" name="Grafik 10">
                <a:extLst>
                  <a:ext uri="{FF2B5EF4-FFF2-40B4-BE49-F238E27FC236}">
                    <a16:creationId xmlns:a16="http://schemas.microsoft.com/office/drawing/2014/main" id="{ADE2C807-7668-421B-85DA-A8D7DC905ED8}"/>
                  </a:ext>
                </a:extLst>
              </p:cNvPr>
              <p:cNvPicPr>
                <a:picLocks noChangeAspect="1"/>
              </p:cNvPicPr>
              <p:nvPr/>
            </p:nvPicPr>
            <p:blipFill>
              <a:blip r:embed="rId4"/>
              <a:stretch>
                <a:fillRect/>
              </a:stretch>
            </p:blipFill>
            <p:spPr>
              <a:xfrm>
                <a:off x="6316282" y="4140997"/>
                <a:ext cx="201185" cy="201185"/>
              </a:xfrm>
              <a:prstGeom prst="rect">
                <a:avLst/>
              </a:prstGeom>
            </p:spPr>
          </p:pic>
        </p:grpSp>
        <p:cxnSp>
          <p:nvCxnSpPr>
            <p:cNvPr id="24" name="Gerade Verbindung mit Pfeil 23">
              <a:extLst>
                <a:ext uri="{FF2B5EF4-FFF2-40B4-BE49-F238E27FC236}">
                  <a16:creationId xmlns:a16="http://schemas.microsoft.com/office/drawing/2014/main" id="{752851E6-AD11-41C8-A6E8-47183182ED0E}"/>
                </a:ext>
              </a:extLst>
            </p:cNvPr>
            <p:cNvCxnSpPr/>
            <p:nvPr/>
          </p:nvCxnSpPr>
          <p:spPr>
            <a:xfrm>
              <a:off x="4574126" y="4188459"/>
              <a:ext cx="10313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
        <p:nvSpPr>
          <p:cNvPr id="26" name="Ellipse 25">
            <a:extLst>
              <a:ext uri="{FF2B5EF4-FFF2-40B4-BE49-F238E27FC236}">
                <a16:creationId xmlns:a16="http://schemas.microsoft.com/office/drawing/2014/main" id="{6B6336E4-33FD-4D12-A157-0F476C4AD187}"/>
              </a:ext>
            </a:extLst>
          </p:cNvPr>
          <p:cNvSpPr/>
          <p:nvPr/>
        </p:nvSpPr>
        <p:spPr>
          <a:xfrm>
            <a:off x="4534680" y="5352967"/>
            <a:ext cx="191770" cy="19113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grpSp>
        <p:nvGrpSpPr>
          <p:cNvPr id="27" name="Gruppieren 26">
            <a:extLst>
              <a:ext uri="{FF2B5EF4-FFF2-40B4-BE49-F238E27FC236}">
                <a16:creationId xmlns:a16="http://schemas.microsoft.com/office/drawing/2014/main" id="{ED2B8185-5A98-4CEC-86B2-E327E22B789F}"/>
              </a:ext>
            </a:extLst>
          </p:cNvPr>
          <p:cNvGrpSpPr/>
          <p:nvPr/>
        </p:nvGrpSpPr>
        <p:grpSpPr>
          <a:xfrm>
            <a:off x="7314455" y="5191994"/>
            <a:ext cx="513080" cy="513080"/>
            <a:chOff x="0" y="0"/>
            <a:chExt cx="513080" cy="513080"/>
          </a:xfrm>
        </p:grpSpPr>
        <p:sp>
          <p:nvSpPr>
            <p:cNvPr id="28" name="Ellipse 27">
              <a:extLst>
                <a:ext uri="{FF2B5EF4-FFF2-40B4-BE49-F238E27FC236}">
                  <a16:creationId xmlns:a16="http://schemas.microsoft.com/office/drawing/2014/main" id="{F02FE7AD-88EB-4F2B-9212-C67C871BA9B1}"/>
                </a:ext>
              </a:extLst>
            </p:cNvPr>
            <p:cNvSpPr/>
            <p:nvPr/>
          </p:nvSpPr>
          <p:spPr>
            <a:xfrm>
              <a:off x="0" y="0"/>
              <a:ext cx="5130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29" name="Ellipse 28">
              <a:extLst>
                <a:ext uri="{FF2B5EF4-FFF2-40B4-BE49-F238E27FC236}">
                  <a16:creationId xmlns:a16="http://schemas.microsoft.com/office/drawing/2014/main" id="{A4E896E4-98E2-4B40-AC29-12210152F07A}"/>
                </a:ext>
              </a:extLst>
            </p:cNvPr>
            <p:cNvSpPr/>
            <p:nvPr/>
          </p:nvSpPr>
          <p:spPr>
            <a:xfrm>
              <a:off x="158750" y="158750"/>
              <a:ext cx="189230" cy="18923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a:lstStyle/>
            <a:p>
              <a:endParaRPr lang="de-DE"/>
            </a:p>
          </p:txBody>
        </p:sp>
      </p:grpSp>
      <p:grpSp>
        <p:nvGrpSpPr>
          <p:cNvPr id="32" name="Gruppieren 31">
            <a:extLst>
              <a:ext uri="{FF2B5EF4-FFF2-40B4-BE49-F238E27FC236}">
                <a16:creationId xmlns:a16="http://schemas.microsoft.com/office/drawing/2014/main" id="{ADAA994B-C1B2-4226-937F-E9F3096B87CE}"/>
              </a:ext>
            </a:extLst>
          </p:cNvPr>
          <p:cNvGrpSpPr/>
          <p:nvPr/>
        </p:nvGrpSpPr>
        <p:grpSpPr>
          <a:xfrm>
            <a:off x="3261525" y="5821794"/>
            <a:ext cx="6278884" cy="369332"/>
            <a:chOff x="3223592" y="4750594"/>
            <a:chExt cx="6278884" cy="369332"/>
          </a:xfrm>
        </p:grpSpPr>
        <p:sp>
          <p:nvSpPr>
            <p:cNvPr id="30" name="Textfeld 29">
              <a:extLst>
                <a:ext uri="{FF2B5EF4-FFF2-40B4-BE49-F238E27FC236}">
                  <a16:creationId xmlns:a16="http://schemas.microsoft.com/office/drawing/2014/main" id="{F05998B2-F839-4A85-9FCD-261C10A1CC74}"/>
                </a:ext>
              </a:extLst>
            </p:cNvPr>
            <p:cNvSpPr txBox="1"/>
            <p:nvPr/>
          </p:nvSpPr>
          <p:spPr>
            <a:xfrm>
              <a:off x="3223592" y="4750594"/>
              <a:ext cx="6278884" cy="369332"/>
            </a:xfrm>
            <a:prstGeom prst="rect">
              <a:avLst/>
            </a:prstGeom>
            <a:noFill/>
          </p:spPr>
          <p:txBody>
            <a:bodyPr wrap="square" rtlCol="0">
              <a:spAutoFit/>
            </a:bodyPr>
            <a:lstStyle/>
            <a:p>
              <a:r>
                <a:rPr lang="de-DE" dirty="0"/>
                <a:t>___________________		_________________</a:t>
              </a:r>
            </a:p>
          </p:txBody>
        </p:sp>
        <p:cxnSp>
          <p:nvCxnSpPr>
            <p:cNvPr id="31" name="Gerade Verbindung mit Pfeil 30">
              <a:extLst>
                <a:ext uri="{FF2B5EF4-FFF2-40B4-BE49-F238E27FC236}">
                  <a16:creationId xmlns:a16="http://schemas.microsoft.com/office/drawing/2014/main" id="{26A2B767-B8F7-4CEF-AA3A-BB708BB13039}"/>
                </a:ext>
              </a:extLst>
            </p:cNvPr>
            <p:cNvCxnSpPr/>
            <p:nvPr/>
          </p:nvCxnSpPr>
          <p:spPr>
            <a:xfrm>
              <a:off x="5543773" y="4886611"/>
              <a:ext cx="10313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33" name="Gruppieren 32">
            <a:extLst>
              <a:ext uri="{FF2B5EF4-FFF2-40B4-BE49-F238E27FC236}">
                <a16:creationId xmlns:a16="http://schemas.microsoft.com/office/drawing/2014/main" id="{1BBA3722-F591-4EF3-AF55-8A74D3AF8931}"/>
              </a:ext>
            </a:extLst>
          </p:cNvPr>
          <p:cNvGrpSpPr/>
          <p:nvPr/>
        </p:nvGrpSpPr>
        <p:grpSpPr>
          <a:xfrm>
            <a:off x="3344095" y="4590732"/>
            <a:ext cx="6278884" cy="369332"/>
            <a:chOff x="3223592" y="4750594"/>
            <a:chExt cx="6278884" cy="369332"/>
          </a:xfrm>
        </p:grpSpPr>
        <p:sp>
          <p:nvSpPr>
            <p:cNvPr id="34" name="Textfeld 33">
              <a:extLst>
                <a:ext uri="{FF2B5EF4-FFF2-40B4-BE49-F238E27FC236}">
                  <a16:creationId xmlns:a16="http://schemas.microsoft.com/office/drawing/2014/main" id="{9A43EC73-18FB-4001-A543-E988F88E4E81}"/>
                </a:ext>
              </a:extLst>
            </p:cNvPr>
            <p:cNvSpPr txBox="1"/>
            <p:nvPr/>
          </p:nvSpPr>
          <p:spPr>
            <a:xfrm>
              <a:off x="3223592" y="4750594"/>
              <a:ext cx="6278884" cy="369332"/>
            </a:xfrm>
            <a:prstGeom prst="rect">
              <a:avLst/>
            </a:prstGeom>
            <a:noFill/>
          </p:spPr>
          <p:txBody>
            <a:bodyPr wrap="square" rtlCol="0">
              <a:spAutoFit/>
            </a:bodyPr>
            <a:lstStyle/>
            <a:p>
              <a:r>
                <a:rPr lang="de-DE" dirty="0"/>
                <a:t>___________________		_________________</a:t>
              </a:r>
            </a:p>
          </p:txBody>
        </p:sp>
        <p:cxnSp>
          <p:nvCxnSpPr>
            <p:cNvPr id="35" name="Gerade Verbindung mit Pfeil 34">
              <a:extLst>
                <a:ext uri="{FF2B5EF4-FFF2-40B4-BE49-F238E27FC236}">
                  <a16:creationId xmlns:a16="http://schemas.microsoft.com/office/drawing/2014/main" id="{C88BBF4F-7FAB-4805-AA5F-96D4BD2DDCD3}"/>
                </a:ext>
              </a:extLst>
            </p:cNvPr>
            <p:cNvCxnSpPr/>
            <p:nvPr/>
          </p:nvCxnSpPr>
          <p:spPr>
            <a:xfrm>
              <a:off x="5589493" y="4886611"/>
              <a:ext cx="10313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pic>
        <p:nvPicPr>
          <p:cNvPr id="37" name="Grafik 36">
            <a:extLst>
              <a:ext uri="{FF2B5EF4-FFF2-40B4-BE49-F238E27FC236}">
                <a16:creationId xmlns:a16="http://schemas.microsoft.com/office/drawing/2014/main" id="{BA81427F-0896-462A-85A1-073F55E2DF40}"/>
              </a:ext>
            </a:extLst>
          </p:cNvPr>
          <p:cNvPicPr>
            <a:picLocks noChangeAspect="1"/>
          </p:cNvPicPr>
          <p:nvPr/>
        </p:nvPicPr>
        <p:blipFill>
          <a:blip r:embed="rId5"/>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1071182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64</a:t>
            </a:fld>
            <a:endParaRPr lang="de-DE" dirty="0"/>
          </a:p>
        </p:txBody>
      </p:sp>
      <p:sp>
        <p:nvSpPr>
          <p:cNvPr id="7" name="Textfeld 226"/>
          <p:cNvSpPr txBox="1"/>
          <p:nvPr/>
        </p:nvSpPr>
        <p:spPr>
          <a:xfrm>
            <a:off x="1016000" y="609822"/>
            <a:ext cx="3481572"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 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2" action="ppaction://hlinksldjump" highlightClick="1"/>
          </p:cNvPr>
          <p:cNvSpPr/>
          <p:nvPr/>
        </p:nvSpPr>
        <p:spPr>
          <a:xfrm>
            <a:off x="11253283" y="5411534"/>
            <a:ext cx="726140" cy="644691"/>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7" name="Tabelle 16">
            <a:extLst>
              <a:ext uri="{FF2B5EF4-FFF2-40B4-BE49-F238E27FC236}">
                <a16:creationId xmlns:a16="http://schemas.microsoft.com/office/drawing/2014/main" id="{13F6D550-DEEE-4F0C-8B41-DD303A4DF4F6}"/>
              </a:ext>
            </a:extLst>
          </p:cNvPr>
          <p:cNvGraphicFramePr>
            <a:graphicFrameLocks noGrp="1"/>
          </p:cNvGraphicFramePr>
          <p:nvPr/>
        </p:nvGraphicFramePr>
        <p:xfrm>
          <a:off x="849844" y="5173560"/>
          <a:ext cx="10276182" cy="847296"/>
        </p:xfrm>
        <a:graphic>
          <a:graphicData uri="http://schemas.openxmlformats.org/drawingml/2006/table">
            <a:tbl>
              <a:tblPr firstRow="1" firstCol="1" bandRow="1"/>
              <a:tblGrid>
                <a:gridCol w="674577">
                  <a:extLst>
                    <a:ext uri="{9D8B030D-6E8A-4147-A177-3AD203B41FA5}">
                      <a16:colId xmlns:a16="http://schemas.microsoft.com/office/drawing/2014/main" val="2468606539"/>
                    </a:ext>
                  </a:extLst>
                </a:gridCol>
                <a:gridCol w="9601605">
                  <a:extLst>
                    <a:ext uri="{9D8B030D-6E8A-4147-A177-3AD203B41FA5}">
                      <a16:colId xmlns:a16="http://schemas.microsoft.com/office/drawing/2014/main" val="3878022028"/>
                    </a:ext>
                  </a:extLst>
                </a:gridCol>
              </a:tblGrid>
              <a:tr h="847296">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just">
                        <a:lnSpc>
                          <a:spcPct val="100000"/>
                        </a:lnSpc>
                        <a:spcBef>
                          <a:spcPts val="600"/>
                        </a:spcBef>
                        <a:spcAft>
                          <a:spcPts val="600"/>
                        </a:spcAft>
                        <a:tabLst>
                          <a:tab pos="2223770" algn="l"/>
                        </a:tabLst>
                      </a:pPr>
                      <a:endParaRPr lang="de-DE" sz="1800" dirty="0">
                        <a:effectLst/>
                        <a:latin typeface="+mn-lt"/>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018382780"/>
                  </a:ext>
                </a:extLst>
              </a:tr>
            </a:tbl>
          </a:graphicData>
        </a:graphic>
      </p:graphicFrame>
      <p:sp>
        <p:nvSpPr>
          <p:cNvPr id="2" name="Rechteck 1">
            <a:extLst>
              <a:ext uri="{FF2B5EF4-FFF2-40B4-BE49-F238E27FC236}">
                <a16:creationId xmlns:a16="http://schemas.microsoft.com/office/drawing/2014/main" id="{096B0014-554C-4643-99C0-E7D216B0102A}"/>
              </a:ext>
            </a:extLst>
          </p:cNvPr>
          <p:cNvSpPr/>
          <p:nvPr/>
        </p:nvSpPr>
        <p:spPr>
          <a:xfrm>
            <a:off x="838200" y="1709003"/>
            <a:ext cx="10515600" cy="3447098"/>
          </a:xfrm>
          <a:prstGeom prst="rect">
            <a:avLst/>
          </a:prstGeom>
        </p:spPr>
        <p:txBody>
          <a:bodyPr wrap="square">
            <a:spAutoFit/>
          </a:bodyPr>
          <a:lstStyle/>
          <a:p>
            <a:r>
              <a:rPr lang="de-DE" b="1" dirty="0"/>
              <a:t>Aufgabe 5: </a:t>
            </a:r>
            <a:r>
              <a:rPr lang="de-DE" dirty="0"/>
              <a:t>Formuliert die Reaktionsgleichung zu dem Versuch. Achtet auf die Schreibweise der Ionen. </a:t>
            </a:r>
          </a:p>
          <a:p>
            <a:r>
              <a:rPr lang="de-DE" dirty="0"/>
              <a:t>	   </a:t>
            </a:r>
            <a:r>
              <a:rPr lang="de-DE" b="1" dirty="0"/>
              <a:t>Tipp:</a:t>
            </a:r>
            <a:r>
              <a:rPr lang="de-DE" dirty="0"/>
              <a:t> Salzsäure kann man auch als Lösung von Wasserstoffchlorid (HCl</a:t>
            </a:r>
            <a:r>
              <a:rPr lang="de-DE" baseline="-25000" dirty="0"/>
              <a:t>aq</a:t>
            </a:r>
            <a:r>
              <a:rPr lang="de-DE" dirty="0"/>
              <a:t>) bezeichnen.</a:t>
            </a:r>
          </a:p>
          <a:p>
            <a:r>
              <a:rPr lang="de-DE" dirty="0"/>
              <a:t>		</a:t>
            </a:r>
          </a:p>
          <a:p>
            <a:pPr algn="ctr"/>
            <a:r>
              <a:rPr lang="de-DE" dirty="0"/>
              <a:t>__________________________________________________________________</a:t>
            </a:r>
          </a:p>
          <a:p>
            <a:endParaRPr lang="de-DE" b="1" dirty="0"/>
          </a:p>
          <a:p>
            <a:pPr>
              <a:spcBef>
                <a:spcPts val="600"/>
              </a:spcBef>
              <a:spcAft>
                <a:spcPts val="600"/>
              </a:spcAft>
            </a:pPr>
            <a:r>
              <a:rPr lang="de-DE" b="1" dirty="0"/>
              <a:t>Aufgabe 6: </a:t>
            </a:r>
          </a:p>
          <a:p>
            <a:pPr>
              <a:spcBef>
                <a:spcPts val="600"/>
              </a:spcBef>
              <a:spcAft>
                <a:spcPts val="600"/>
              </a:spcAft>
            </a:pPr>
            <a:r>
              <a:rPr lang="de-DE" b="1" dirty="0"/>
              <a:t>	</a:t>
            </a:r>
            <a:r>
              <a:rPr lang="de-DE" dirty="0"/>
              <a:t>Überprüfe, ob du alles richtig gemacht hast: die Formulierung deiner Idee, die Durchführung des 	Experiments, deine Ergebnisse der Aufgaben 3-5 (vergleiche mit den Lösungen).</a:t>
            </a:r>
          </a:p>
          <a:p>
            <a:r>
              <a:rPr lang="de-DE" dirty="0"/>
              <a:t> </a:t>
            </a:r>
          </a:p>
          <a:p>
            <a:r>
              <a:rPr lang="de-DE" dirty="0"/>
              <a:t>	Reagiere auf deine Fehler und verbessere sie.</a:t>
            </a:r>
          </a:p>
          <a:p>
            <a:r>
              <a:rPr lang="de-DE" dirty="0"/>
              <a:t>	</a:t>
            </a:r>
            <a:endParaRPr lang="de-DE" sz="2000" dirty="0"/>
          </a:p>
        </p:txBody>
      </p:sp>
      <p:pic>
        <p:nvPicPr>
          <p:cNvPr id="10" name="Grafik 9">
            <a:extLst>
              <a:ext uri="{FF2B5EF4-FFF2-40B4-BE49-F238E27FC236}">
                <a16:creationId xmlns:a16="http://schemas.microsoft.com/office/drawing/2014/main" id="{C38359B7-B1F5-4FE2-8B95-C4669562A203}"/>
              </a:ext>
            </a:extLst>
          </p:cNvPr>
          <p:cNvPicPr>
            <a:picLocks noChangeAspect="1"/>
          </p:cNvPicPr>
          <p:nvPr/>
        </p:nvPicPr>
        <p:blipFill>
          <a:blip r:embed="rId4"/>
          <a:stretch>
            <a:fillRect/>
          </a:stretch>
        </p:blipFill>
        <p:spPr>
          <a:xfrm>
            <a:off x="1096264" y="3572561"/>
            <a:ext cx="536494" cy="573074"/>
          </a:xfrm>
          <a:prstGeom prst="rect">
            <a:avLst/>
          </a:prstGeom>
        </p:spPr>
      </p:pic>
      <p:pic>
        <p:nvPicPr>
          <p:cNvPr id="11" name="Grafik 10">
            <a:extLst>
              <a:ext uri="{FF2B5EF4-FFF2-40B4-BE49-F238E27FC236}">
                <a16:creationId xmlns:a16="http://schemas.microsoft.com/office/drawing/2014/main" id="{CC54C974-FC11-4F05-8BB6-001044793F26}"/>
              </a:ext>
            </a:extLst>
          </p:cNvPr>
          <p:cNvPicPr>
            <a:picLocks noChangeAspect="1"/>
          </p:cNvPicPr>
          <p:nvPr/>
        </p:nvPicPr>
        <p:blipFill>
          <a:blip r:embed="rId5"/>
          <a:stretch>
            <a:fillRect/>
          </a:stretch>
        </p:blipFill>
        <p:spPr>
          <a:xfrm>
            <a:off x="1110440" y="4388717"/>
            <a:ext cx="536494" cy="524301"/>
          </a:xfrm>
          <a:prstGeom prst="rect">
            <a:avLst/>
          </a:prstGeom>
        </p:spPr>
      </p:pic>
      <p:pic>
        <p:nvPicPr>
          <p:cNvPr id="13" name="Grafik 12">
            <a:extLst>
              <a:ext uri="{FF2B5EF4-FFF2-40B4-BE49-F238E27FC236}">
                <a16:creationId xmlns:a16="http://schemas.microsoft.com/office/drawing/2014/main" id="{BA81427F-0896-462A-85A1-073F55E2DF40}"/>
              </a:ext>
            </a:extLst>
          </p:cNvPr>
          <p:cNvPicPr>
            <a:picLocks noChangeAspect="1"/>
          </p:cNvPicPr>
          <p:nvPr/>
        </p:nvPicPr>
        <p:blipFill>
          <a:blip r:embed="rId6"/>
          <a:stretch>
            <a:fillRect/>
          </a:stretch>
        </p:blipFill>
        <p:spPr>
          <a:xfrm>
            <a:off x="9603096" y="471031"/>
            <a:ext cx="1572904" cy="792549"/>
          </a:xfrm>
          <a:prstGeom prst="rect">
            <a:avLst/>
          </a:prstGeom>
        </p:spPr>
      </p:pic>
    </p:spTree>
    <p:extLst>
      <p:ext uri="{BB962C8B-B14F-4D97-AF65-F5344CB8AC3E}">
        <p14:creationId xmlns:p14="http://schemas.microsoft.com/office/powerpoint/2010/main" val="2211483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65</a:t>
            </a:fld>
            <a:endParaRPr lang="de-DE" dirty="0"/>
          </a:p>
        </p:txBody>
      </p:sp>
      <p:sp>
        <p:nvSpPr>
          <p:cNvPr id="7" name="Textfeld 226"/>
          <p:cNvSpPr txBox="1"/>
          <p:nvPr/>
        </p:nvSpPr>
        <p:spPr>
          <a:xfrm>
            <a:off x="1016000" y="609822"/>
            <a:ext cx="3322084"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1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Individuelle Übung </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242633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Ionenbildung</a:t>
            </a:r>
            <a:r>
              <a:rPr lang="de-DE" sz="2800" dirty="0">
                <a:effectLst/>
                <a:ea typeface="Calibri" panose="020F0502020204030204" pitchFamily="34" charset="0"/>
                <a:cs typeface="Times New Roman" panose="02020603050405020304" pitchFamily="18" charset="0"/>
              </a:rPr>
              <a:t> </a:t>
            </a:r>
          </a:p>
        </p:txBody>
      </p:sp>
      <p:sp>
        <p:nvSpPr>
          <p:cNvPr id="10" name="Rectangle 2">
            <a:extLst>
              <a:ext uri="{FF2B5EF4-FFF2-40B4-BE49-F238E27FC236}">
                <a16:creationId xmlns:a16="http://schemas.microsoft.com/office/drawing/2014/main" id="{67DE7E7B-BCF3-4B3E-875B-808326351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Bild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38084" y="1383211"/>
            <a:ext cx="3545460" cy="3545460"/>
          </a:xfrm>
          <a:prstGeom prst="rect">
            <a:avLst/>
          </a:prstGeom>
        </p:spPr>
      </p:pic>
      <p:sp>
        <p:nvSpPr>
          <p:cNvPr id="6" name="Textfeld 5"/>
          <p:cNvSpPr txBox="1"/>
          <p:nvPr/>
        </p:nvSpPr>
        <p:spPr>
          <a:xfrm>
            <a:off x="3347545" y="5242400"/>
            <a:ext cx="5713039" cy="400110"/>
          </a:xfrm>
          <a:prstGeom prst="rect">
            <a:avLst/>
          </a:prstGeom>
          <a:noFill/>
        </p:spPr>
        <p:txBody>
          <a:bodyPr wrap="none" rtlCol="0">
            <a:spAutoFit/>
          </a:bodyPr>
          <a:lstStyle/>
          <a:p>
            <a:r>
              <a:rPr lang="de-DE" sz="2000" b="1" dirty="0"/>
              <a:t>Du bist nun fertig mit der Bearbeitung der Aufgabe. </a:t>
            </a:r>
          </a:p>
        </p:txBody>
      </p:sp>
      <p:pic>
        <p:nvPicPr>
          <p:cNvPr id="12" name="Grafik 11">
            <a:hlinkClick r:id="rId3" action="ppaction://hlinksldjump"/>
            <a:extLst>
              <a:ext uri="{FF2B5EF4-FFF2-40B4-BE49-F238E27FC236}">
                <a16:creationId xmlns:a16="http://schemas.microsoft.com/office/drawing/2014/main" id="{B35CD576-E69D-454F-B512-948B6E0123F5}"/>
              </a:ext>
            </a:extLst>
          </p:cNvPr>
          <p:cNvPicPr>
            <a:picLocks noChangeAspect="1"/>
          </p:cNvPicPr>
          <p:nvPr/>
        </p:nvPicPr>
        <p:blipFill>
          <a:blip r:embed="rId4"/>
          <a:stretch>
            <a:fillRect/>
          </a:stretch>
        </p:blipFill>
        <p:spPr>
          <a:xfrm>
            <a:off x="11001532" y="5185400"/>
            <a:ext cx="704536" cy="914219"/>
          </a:xfrm>
          <a:prstGeom prst="rect">
            <a:avLst/>
          </a:prstGeom>
        </p:spPr>
      </p:pic>
    </p:spTree>
    <p:extLst>
      <p:ext uri="{BB962C8B-B14F-4D97-AF65-F5344CB8AC3E}">
        <p14:creationId xmlns:p14="http://schemas.microsoft.com/office/powerpoint/2010/main" val="3858209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633846" y="1444477"/>
            <a:ext cx="6863196" cy="2387600"/>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de-DE" sz="6000" dirty="0" smtClean="0">
                <a:latin typeface="+mj-lt"/>
              </a:rPr>
              <a:t>Milestone 2</a:t>
            </a:r>
            <a:br>
              <a:rPr lang="de-DE" sz="6000" dirty="0" smtClean="0">
                <a:latin typeface="+mj-lt"/>
              </a:rPr>
            </a:br>
            <a:r>
              <a:rPr lang="de-DE" sz="6000" b="1" dirty="0" smtClean="0">
                <a:latin typeface="+mj-lt"/>
              </a:rPr>
              <a:t>Eigenschaften von Salzen</a:t>
            </a:r>
            <a:endParaRPr lang="de-DE" sz="6000" b="1" dirty="0">
              <a:latin typeface="+mj-lt"/>
            </a:endParaRPr>
          </a:p>
        </p:txBody>
      </p:sp>
      <p:pic>
        <p:nvPicPr>
          <p:cNvPr id="10" name="Grafik 9"/>
          <p:cNvPicPr>
            <a:picLocks noChangeAspect="1"/>
          </p:cNvPicPr>
          <p:nvPr/>
        </p:nvPicPr>
        <p:blipFill>
          <a:blip r:embed="rId2"/>
          <a:stretch>
            <a:fillRect/>
          </a:stretch>
        </p:blipFill>
        <p:spPr>
          <a:xfrm>
            <a:off x="7294414" y="632371"/>
            <a:ext cx="4155335" cy="5301899"/>
          </a:xfrm>
          <a:prstGeom prst="rect">
            <a:avLst/>
          </a:prstGeom>
        </p:spPr>
      </p:pic>
      <p:sp>
        <p:nvSpPr>
          <p:cNvPr id="6" name="Untertitel 2"/>
          <p:cNvSpPr txBox="1">
            <a:spLocks/>
          </p:cNvSpPr>
          <p:nvPr/>
        </p:nvSpPr>
        <p:spPr>
          <a:xfrm>
            <a:off x="633846" y="3924152"/>
            <a:ext cx="6863195"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mtClean="0">
              <a:latin typeface="+mn-lt"/>
            </a:endParaRPr>
          </a:p>
          <a:p>
            <a:pPr marL="0" indent="0">
              <a:buNone/>
            </a:pPr>
            <a:r>
              <a:rPr lang="de-DE" smtClean="0">
                <a:latin typeface="+mn-lt"/>
              </a:rPr>
              <a:t>Schmelztemperatur, Löslichkeit, Leitfähigkeit, Sprödigkeit, Gitterenergie</a:t>
            </a:r>
            <a:endParaRPr lang="de-DE" dirty="0">
              <a:latin typeface="+mn-lt"/>
            </a:endParaRPr>
          </a:p>
        </p:txBody>
      </p:sp>
    </p:spTree>
    <p:extLst>
      <p:ext uri="{BB962C8B-B14F-4D97-AF65-F5344CB8AC3E}">
        <p14:creationId xmlns:p14="http://schemas.microsoft.com/office/powerpoint/2010/main" val="3960451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67</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123624" y="630587"/>
            <a:ext cx="416554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
        <p:nvSpPr>
          <p:cNvPr id="18" name="Untertitel 2">
            <a:extLst>
              <a:ext uri="{FF2B5EF4-FFF2-40B4-BE49-F238E27FC236}">
                <a16:creationId xmlns:a16="http://schemas.microsoft.com/office/drawing/2014/main" id="{E777498B-4CAE-4E4A-AA53-94725DF4509A}"/>
              </a:ext>
            </a:extLst>
          </p:cNvPr>
          <p:cNvSpPr txBox="1">
            <a:spLocks/>
          </p:cNvSpPr>
          <p:nvPr/>
        </p:nvSpPr>
        <p:spPr>
          <a:xfrm>
            <a:off x="838198" y="1359526"/>
            <a:ext cx="10174120" cy="488865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DE" sz="2300" b="1" dirty="0">
                <a:latin typeface="+mn-lt"/>
              </a:rPr>
              <a:t>Hinweise für Lehrerinnen und Lehrer im Präsenzunterricht </a:t>
            </a:r>
          </a:p>
          <a:p>
            <a:pPr marL="0" indent="0">
              <a:lnSpc>
                <a:spcPct val="110000"/>
              </a:lnSpc>
              <a:buNone/>
            </a:pPr>
            <a:r>
              <a:rPr lang="de-DE" sz="2100" b="1" dirty="0">
                <a:latin typeface="+mn-lt"/>
              </a:rPr>
              <a:t>(vgl. Unterrichtsverlauf Milestone 2: Eigenschaften von Salzen)</a:t>
            </a:r>
          </a:p>
          <a:p>
            <a:pPr>
              <a:lnSpc>
                <a:spcPct val="110000"/>
              </a:lnSpc>
              <a:buFont typeface="Wingdings" panose="05000000000000000000" pitchFamily="2" charset="2"/>
              <a:buChar char="Ø"/>
            </a:pPr>
            <a:r>
              <a:rPr lang="de-DE" sz="2100" dirty="0">
                <a:latin typeface="+mn-lt"/>
              </a:rPr>
              <a:t>Nach dem gemeinsamen Einstieg wird die </a:t>
            </a:r>
            <a:r>
              <a:rPr lang="de-DE" sz="2100" b="1" dirty="0">
                <a:latin typeface="+mn-lt"/>
              </a:rPr>
              <a:t>Aneignungsphase</a:t>
            </a:r>
            <a:r>
              <a:rPr lang="de-DE" sz="2100" dirty="0">
                <a:latin typeface="+mn-lt"/>
              </a:rPr>
              <a:t> in arbeitsteiliger Gruppenarbeit als experimentelle Stationsarbeit durchgeführt. Die Lösungen hierzu sind hier nur für die Lehrkraft vorgesehen. Die anschließende </a:t>
            </a:r>
            <a:r>
              <a:rPr lang="de-DE" sz="2100" b="1" dirty="0">
                <a:latin typeface="+mn-lt"/>
              </a:rPr>
              <a:t>Ergebnissicherung</a:t>
            </a:r>
            <a:r>
              <a:rPr lang="de-DE" sz="2100" dirty="0">
                <a:latin typeface="+mn-lt"/>
              </a:rPr>
              <a:t> (s. Tabelle Aufgabe 1) findet im gemeinsamen Unterrichtsgespräch statt. Erst dann kann die </a:t>
            </a:r>
            <a:r>
              <a:rPr lang="de-DE" sz="2100" b="1" dirty="0">
                <a:latin typeface="+mn-lt"/>
              </a:rPr>
              <a:t>Basisübung</a:t>
            </a:r>
            <a:r>
              <a:rPr lang="de-DE" sz="2100" dirty="0">
                <a:latin typeface="+mn-lt"/>
              </a:rPr>
              <a:t> von den SuS selbstständig bearbeitet werden.</a:t>
            </a:r>
          </a:p>
          <a:p>
            <a:pPr>
              <a:lnSpc>
                <a:spcPct val="110000"/>
              </a:lnSpc>
              <a:buFont typeface="Wingdings" panose="05000000000000000000" pitchFamily="2" charset="2"/>
              <a:buChar char="Ø"/>
            </a:pPr>
            <a:r>
              <a:rPr lang="de-DE" sz="2100" dirty="0">
                <a:latin typeface="+mn-lt"/>
              </a:rPr>
              <a:t>Zur Vorbereitung der Stationen mit unterschiedlichen Salzen:</a:t>
            </a:r>
          </a:p>
          <a:p>
            <a:pPr lvl="1">
              <a:lnSpc>
                <a:spcPct val="110000"/>
              </a:lnSpc>
            </a:pPr>
            <a:r>
              <a:rPr lang="de-DE" sz="2000" dirty="0">
                <a:latin typeface="+mn-lt"/>
              </a:rPr>
              <a:t>Gefahrstoffunterweisung und Gefährdungsbeurteilung zu den Stationen 1-3</a:t>
            </a:r>
          </a:p>
          <a:p>
            <a:pPr lvl="1">
              <a:lnSpc>
                <a:spcPct val="110000"/>
              </a:lnSpc>
            </a:pPr>
            <a:r>
              <a:rPr lang="de-DE" sz="2000" dirty="0">
                <a:latin typeface="+mn-lt"/>
              </a:rPr>
              <a:t>Chemikalien und Materialien zu den Stationen 1-3</a:t>
            </a:r>
          </a:p>
          <a:p>
            <a:pPr>
              <a:lnSpc>
                <a:spcPct val="110000"/>
              </a:lnSpc>
              <a:buFont typeface="Wingdings" panose="05000000000000000000" pitchFamily="2" charset="2"/>
              <a:buChar char="Ø"/>
            </a:pPr>
            <a:r>
              <a:rPr lang="de-DE" sz="2400" dirty="0">
                <a:latin typeface="+mn-lt"/>
              </a:rPr>
              <a:t> </a:t>
            </a:r>
            <a:r>
              <a:rPr lang="de-DE" sz="2100" dirty="0">
                <a:latin typeface="+mn-lt"/>
              </a:rPr>
              <a:t>Zur Vorbereitung der Individuellen Übung:</a:t>
            </a:r>
          </a:p>
          <a:p>
            <a:pPr lvl="1">
              <a:lnSpc>
                <a:spcPct val="110000"/>
              </a:lnSpc>
            </a:pPr>
            <a:r>
              <a:rPr lang="de-DE" sz="2000" dirty="0" smtClean="0">
                <a:latin typeface="+mn-lt"/>
              </a:rPr>
              <a:t>Hinweiskarten </a:t>
            </a:r>
            <a:r>
              <a:rPr lang="de-DE" sz="2000" dirty="0">
                <a:latin typeface="+mn-lt"/>
              </a:rPr>
              <a:t>(s. Lösungen zu Individuellen Übungen) gegebenfalls für die SuS bereitlegen</a:t>
            </a:r>
          </a:p>
          <a:p>
            <a:pPr lvl="1">
              <a:lnSpc>
                <a:spcPct val="110000"/>
              </a:lnSpc>
            </a:pPr>
            <a:r>
              <a:rPr lang="de-DE" sz="2000" dirty="0">
                <a:latin typeface="+mn-lt"/>
              </a:rPr>
              <a:t>Gefahrstoffunterweisung und Gefährdungsbeurteilung</a:t>
            </a:r>
          </a:p>
          <a:p>
            <a:pPr lvl="1">
              <a:lnSpc>
                <a:spcPct val="110000"/>
              </a:lnSpc>
            </a:pPr>
            <a:r>
              <a:rPr lang="de-DE" sz="2000" dirty="0">
                <a:latin typeface="+mn-lt"/>
              </a:rPr>
              <a:t>Chemikalien und Materialien</a:t>
            </a:r>
          </a:p>
          <a:p>
            <a:pPr>
              <a:lnSpc>
                <a:spcPct val="110000"/>
              </a:lnSpc>
              <a:buFont typeface="Wingdings" panose="05000000000000000000" pitchFamily="2" charset="2"/>
              <a:buChar char="Ø"/>
            </a:pPr>
            <a:r>
              <a:rPr lang="de-DE" sz="2100" dirty="0">
                <a:latin typeface="+mn-lt"/>
              </a:rPr>
              <a:t>Zur Evaluation kann „AB 11 - Evaluation“ aus dem „analogen“ Material als schriftliche Übung zur Leistungsbewertung genutzt werden.</a:t>
            </a:r>
          </a:p>
        </p:txBody>
      </p:sp>
    </p:spTree>
    <p:extLst>
      <p:ext uri="{BB962C8B-B14F-4D97-AF65-F5344CB8AC3E}">
        <p14:creationId xmlns:p14="http://schemas.microsoft.com/office/powerpoint/2010/main" val="180830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68</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Einführung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4269170" y="603753"/>
            <a:ext cx="413814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838200" y="1550346"/>
            <a:ext cx="10515601" cy="23538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b="1" dirty="0">
                <a:latin typeface="+mn-lt"/>
              </a:rPr>
              <a:t>Hinweise für Schülerinnen und Schüler im Präsenzunterricht </a:t>
            </a:r>
          </a:p>
          <a:p>
            <a:pPr>
              <a:lnSpc>
                <a:spcPct val="100000"/>
              </a:lnSpc>
              <a:buFont typeface="Wingdings" panose="05000000000000000000" pitchFamily="2" charset="2"/>
              <a:buChar char="Ø"/>
            </a:pPr>
            <a:r>
              <a:rPr lang="de-DE" sz="1800" dirty="0">
                <a:latin typeface="+mn-lt"/>
              </a:rPr>
              <a:t>Bevor ihr in der </a:t>
            </a:r>
            <a:r>
              <a:rPr lang="de-DE" sz="1800" b="1" dirty="0">
                <a:latin typeface="+mn-lt"/>
              </a:rPr>
              <a:t>Aneignungsphase</a:t>
            </a:r>
            <a:r>
              <a:rPr lang="de-DE" sz="1800" dirty="0">
                <a:latin typeface="+mn-lt"/>
              </a:rPr>
              <a:t> mit der experimentellen </a:t>
            </a:r>
            <a:r>
              <a:rPr lang="de-DE" sz="1800" b="1" dirty="0">
                <a:latin typeface="+mn-lt"/>
              </a:rPr>
              <a:t>Stationsarbeit</a:t>
            </a:r>
            <a:r>
              <a:rPr lang="de-DE" sz="1800" dirty="0">
                <a:latin typeface="+mn-lt"/>
              </a:rPr>
              <a:t> beginnt:</a:t>
            </a:r>
            <a:endParaRPr lang="de-DE" sz="1700" dirty="0">
              <a:latin typeface="+mn-lt"/>
            </a:endParaRPr>
          </a:p>
          <a:p>
            <a:pPr lvl="1">
              <a:lnSpc>
                <a:spcPct val="100000"/>
              </a:lnSpc>
            </a:pPr>
            <a:r>
              <a:rPr lang="de-DE" sz="1700" dirty="0">
                <a:latin typeface="+mn-lt"/>
              </a:rPr>
              <a:t>Vor Beginn der Experimente müsst ihr über den Umgang mit den Gefahrstoffen unterwiesen werden.</a:t>
            </a:r>
          </a:p>
          <a:p>
            <a:pPr lvl="1">
              <a:lnSpc>
                <a:spcPct val="100000"/>
              </a:lnSpc>
            </a:pPr>
            <a:r>
              <a:rPr lang="de-DE" sz="1700" dirty="0">
                <a:latin typeface="+mn-lt"/>
              </a:rPr>
              <a:t>Solltet ihr mit der Auswertung der Versuche nicht klar kommen, bittet um die </a:t>
            </a:r>
            <a:r>
              <a:rPr lang="de-DE" sz="1700" b="1" dirty="0" smtClean="0">
                <a:latin typeface="+mn-lt"/>
              </a:rPr>
              <a:t>Hinweiskarten</a:t>
            </a:r>
            <a:r>
              <a:rPr lang="de-DE" sz="1700" dirty="0">
                <a:latin typeface="+mn-lt"/>
              </a:rPr>
              <a:t>.</a:t>
            </a:r>
          </a:p>
          <a:p>
            <a:pPr>
              <a:lnSpc>
                <a:spcPct val="100000"/>
              </a:lnSpc>
              <a:buFont typeface="Wingdings" panose="05000000000000000000" pitchFamily="2" charset="2"/>
              <a:buChar char="Ø"/>
            </a:pPr>
            <a:r>
              <a:rPr lang="de-DE" sz="1800" dirty="0">
                <a:latin typeface="+mn-lt"/>
              </a:rPr>
              <a:t>Bevor ihr mit den </a:t>
            </a:r>
            <a:r>
              <a:rPr lang="de-DE" sz="1800" b="1" dirty="0">
                <a:latin typeface="+mn-lt"/>
              </a:rPr>
              <a:t>Individuellen Übungen</a:t>
            </a:r>
            <a:r>
              <a:rPr lang="de-DE" sz="1800" dirty="0">
                <a:latin typeface="+mn-lt"/>
              </a:rPr>
              <a:t> beginnt:</a:t>
            </a:r>
            <a:endParaRPr lang="de-DE" sz="1700" dirty="0">
              <a:latin typeface="+mn-lt"/>
            </a:endParaRPr>
          </a:p>
          <a:p>
            <a:pPr lvl="1">
              <a:lnSpc>
                <a:spcPct val="100000"/>
              </a:lnSpc>
            </a:pPr>
            <a:r>
              <a:rPr lang="de-DE" sz="1700" dirty="0">
                <a:latin typeface="+mn-lt"/>
              </a:rPr>
              <a:t>Vor Beginn der Experimente müsst ihr über den Umgang mit den Gefahrstoffen unterwiesen werden.</a:t>
            </a:r>
          </a:p>
          <a:p>
            <a:pPr lvl="1">
              <a:lnSpc>
                <a:spcPct val="100000"/>
              </a:lnSpc>
            </a:pPr>
            <a:r>
              <a:rPr lang="de-DE" sz="1700" dirty="0">
                <a:latin typeface="+mn-lt"/>
              </a:rPr>
              <a:t>Solltet ihr mit der Auswertung der Versuche nicht klar kommen, bittet um die </a:t>
            </a:r>
            <a:r>
              <a:rPr lang="de-DE" sz="1700" b="1" dirty="0" smtClean="0">
                <a:latin typeface="+mn-lt"/>
              </a:rPr>
              <a:t>Hinweiskarten</a:t>
            </a:r>
            <a:r>
              <a:rPr lang="de-DE" sz="1700" dirty="0">
                <a:latin typeface="+mn-lt"/>
              </a:rPr>
              <a:t>.</a:t>
            </a:r>
          </a:p>
          <a:p>
            <a:pPr marL="0" indent="0" algn="ctr">
              <a:buNone/>
            </a:pPr>
            <a:endParaRPr lang="de-DE" sz="1800" dirty="0">
              <a:latin typeface="+mn-lt"/>
            </a:endParaRPr>
          </a:p>
        </p:txBody>
      </p:sp>
      <p:pic>
        <p:nvPicPr>
          <p:cNvPr id="10" name="Grafik 9">
            <a:hlinkClick r:id="rId3" action="ppaction://hlinksldjump"/>
            <a:extLst>
              <a:ext uri="{FF2B5EF4-FFF2-40B4-BE49-F238E27FC236}">
                <a16:creationId xmlns:a16="http://schemas.microsoft.com/office/drawing/2014/main" id="{50F522EE-E2EB-48ED-92A2-52C93ED8CE86}"/>
              </a:ext>
            </a:extLst>
          </p:cNvPr>
          <p:cNvPicPr>
            <a:picLocks noChangeAspect="1"/>
          </p:cNvPicPr>
          <p:nvPr/>
        </p:nvPicPr>
        <p:blipFill>
          <a:blip r:embed="rId4"/>
          <a:stretch>
            <a:fillRect/>
          </a:stretch>
        </p:blipFill>
        <p:spPr>
          <a:xfrm>
            <a:off x="11001532" y="5126985"/>
            <a:ext cx="704536" cy="914219"/>
          </a:xfrm>
          <a:prstGeom prst="rect">
            <a:avLst/>
          </a:prstGeom>
        </p:spPr>
      </p:pic>
      <p:grpSp>
        <p:nvGrpSpPr>
          <p:cNvPr id="11" name="Gruppieren 10">
            <a:extLst>
              <a:ext uri="{FF2B5EF4-FFF2-40B4-BE49-F238E27FC236}">
                <a16:creationId xmlns:a16="http://schemas.microsoft.com/office/drawing/2014/main" id="{694913D6-45A2-4235-A4E8-CA882CC97E87}"/>
              </a:ext>
            </a:extLst>
          </p:cNvPr>
          <p:cNvGrpSpPr/>
          <p:nvPr/>
        </p:nvGrpSpPr>
        <p:grpSpPr>
          <a:xfrm>
            <a:off x="9982200" y="609822"/>
            <a:ext cx="1030118" cy="710977"/>
            <a:chOff x="4148204" y="794679"/>
            <a:chExt cx="1886230" cy="1525623"/>
          </a:xfrm>
        </p:grpSpPr>
        <p:pic>
          <p:nvPicPr>
            <p:cNvPr id="12" name="Grafik 11">
              <a:extLst>
                <a:ext uri="{FF2B5EF4-FFF2-40B4-BE49-F238E27FC236}">
                  <a16:creationId xmlns:a16="http://schemas.microsoft.com/office/drawing/2014/main" id="{447E1961-AE67-40E5-93DC-82D6C7BD3A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14" name="Ellipse 13">
              <a:extLst>
                <a:ext uri="{FF2B5EF4-FFF2-40B4-BE49-F238E27FC236}">
                  <a16:creationId xmlns:a16="http://schemas.microsoft.com/office/drawing/2014/main" id="{5A57F1CC-629C-4249-A5BB-DD997D301C2E}"/>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15" name="Grafik 14">
              <a:extLst>
                <a:ext uri="{FF2B5EF4-FFF2-40B4-BE49-F238E27FC236}">
                  <a16:creationId xmlns:a16="http://schemas.microsoft.com/office/drawing/2014/main" id="{58F424FD-A013-4E6A-B39A-9C25F18083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16" name="Grafik 15">
              <a:extLst>
                <a:ext uri="{FF2B5EF4-FFF2-40B4-BE49-F238E27FC236}">
                  <a16:creationId xmlns:a16="http://schemas.microsoft.com/office/drawing/2014/main" id="{543DDBFB-27E7-4ABA-B850-AE32681BA83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spTree>
    <p:extLst>
      <p:ext uri="{BB962C8B-B14F-4D97-AF65-F5344CB8AC3E}">
        <p14:creationId xmlns:p14="http://schemas.microsoft.com/office/powerpoint/2010/main" val="27990396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69</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820299" y="609822"/>
            <a:ext cx="516306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Stoffeigenschaften von </a:t>
            </a:r>
          </a:p>
          <a:p>
            <a:pPr algn="ctr"/>
            <a:r>
              <a:rPr lang="de-DE" sz="6000" b="1" dirty="0">
                <a:latin typeface="+mj-lt"/>
              </a:rPr>
              <a:t>Salzen</a:t>
            </a:r>
          </a:p>
        </p:txBody>
      </p:sp>
      <p:pic>
        <p:nvPicPr>
          <p:cNvPr id="10" name="Grafik 9">
            <a:hlinkClick r:id="rId3" action="ppaction://hlinksldjump"/>
            <a:extLst>
              <a:ext uri="{FF2B5EF4-FFF2-40B4-BE49-F238E27FC236}">
                <a16:creationId xmlns:a16="http://schemas.microsoft.com/office/drawing/2014/main" id="{44E5B549-FFAA-402E-948E-00E39A6E14E8}"/>
              </a:ext>
            </a:extLst>
          </p:cNvPr>
          <p:cNvPicPr>
            <a:picLocks noChangeAspect="1"/>
          </p:cNvPicPr>
          <p:nvPr/>
        </p:nvPicPr>
        <p:blipFill>
          <a:blip r:embed="rId4"/>
          <a:stretch>
            <a:fillRect/>
          </a:stretch>
        </p:blipFill>
        <p:spPr>
          <a:xfrm>
            <a:off x="11084352" y="5075615"/>
            <a:ext cx="704536" cy="914219"/>
          </a:xfrm>
          <a:prstGeom prst="rect">
            <a:avLst/>
          </a:prstGeom>
        </p:spPr>
      </p:pic>
    </p:spTree>
    <p:extLst>
      <p:ext uri="{BB962C8B-B14F-4D97-AF65-F5344CB8AC3E}">
        <p14:creationId xmlns:p14="http://schemas.microsoft.com/office/powerpoint/2010/main" val="49022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4B12260-C14B-4072-B7F4-0A96249BF285}"/>
              </a:ext>
            </a:extLst>
          </p:cNvPr>
          <p:cNvSpPr txBox="1"/>
          <p:nvPr/>
        </p:nvSpPr>
        <p:spPr>
          <a:xfrm>
            <a:off x="3559489" y="464936"/>
            <a:ext cx="5073022" cy="461665"/>
          </a:xfrm>
          <a:prstGeom prst="rect">
            <a:avLst/>
          </a:prstGeom>
          <a:noFill/>
        </p:spPr>
        <p:txBody>
          <a:bodyPr wrap="square" rtlCol="0">
            <a:spAutoFit/>
          </a:bodyPr>
          <a:lstStyle/>
          <a:p>
            <a:r>
              <a:rPr lang="de-DE" sz="2400" u="sng" dirty="0"/>
              <a:t>Wie ist ein Lernleiter-Feld aufgebaut?</a:t>
            </a:r>
          </a:p>
        </p:txBody>
      </p:sp>
      <p:sp>
        <p:nvSpPr>
          <p:cNvPr id="9" name="Textfeld 8">
            <a:extLst>
              <a:ext uri="{FF2B5EF4-FFF2-40B4-BE49-F238E27FC236}">
                <a16:creationId xmlns:a16="http://schemas.microsoft.com/office/drawing/2014/main" id="{459D8C0D-DFB4-4E8D-9A05-76B963BCA59E}"/>
              </a:ext>
            </a:extLst>
          </p:cNvPr>
          <p:cNvSpPr txBox="1"/>
          <p:nvPr/>
        </p:nvSpPr>
        <p:spPr>
          <a:xfrm>
            <a:off x="4220240" y="994497"/>
            <a:ext cx="1933806" cy="307777"/>
          </a:xfrm>
          <a:prstGeom prst="rect">
            <a:avLst/>
          </a:prstGeom>
          <a:noFill/>
        </p:spPr>
        <p:txBody>
          <a:bodyPr wrap="square" rtlCol="0">
            <a:spAutoFit/>
          </a:bodyPr>
          <a:lstStyle/>
          <a:p>
            <a:r>
              <a:rPr lang="de-DE" sz="1400" dirty="0"/>
              <a:t>Name des Bausteins</a:t>
            </a:r>
          </a:p>
        </p:txBody>
      </p:sp>
      <p:sp>
        <p:nvSpPr>
          <p:cNvPr id="10" name="Textfeld 9">
            <a:extLst>
              <a:ext uri="{FF2B5EF4-FFF2-40B4-BE49-F238E27FC236}">
                <a16:creationId xmlns:a16="http://schemas.microsoft.com/office/drawing/2014/main" id="{C749B2B1-9F73-405D-99CD-25E4115B8ED5}"/>
              </a:ext>
            </a:extLst>
          </p:cNvPr>
          <p:cNvSpPr txBox="1"/>
          <p:nvPr/>
        </p:nvSpPr>
        <p:spPr>
          <a:xfrm>
            <a:off x="397192" y="1280220"/>
            <a:ext cx="1933806" cy="738664"/>
          </a:xfrm>
          <a:prstGeom prst="rect">
            <a:avLst/>
          </a:prstGeom>
          <a:noFill/>
        </p:spPr>
        <p:txBody>
          <a:bodyPr wrap="square" rtlCol="0">
            <a:spAutoFit/>
          </a:bodyPr>
          <a:lstStyle/>
          <a:p>
            <a:r>
              <a:rPr lang="de-DE" sz="1400" dirty="0"/>
              <a:t>Thema, das in dieser Lernleitersprosse erarbeitet wird. </a:t>
            </a:r>
          </a:p>
        </p:txBody>
      </p:sp>
      <p:sp>
        <p:nvSpPr>
          <p:cNvPr id="11" name="Textfeld 10">
            <a:extLst>
              <a:ext uri="{FF2B5EF4-FFF2-40B4-BE49-F238E27FC236}">
                <a16:creationId xmlns:a16="http://schemas.microsoft.com/office/drawing/2014/main" id="{6C4F28CB-04B6-4642-9891-D357C33D9274}"/>
              </a:ext>
            </a:extLst>
          </p:cNvPr>
          <p:cNvSpPr txBox="1"/>
          <p:nvPr/>
        </p:nvSpPr>
        <p:spPr>
          <a:xfrm>
            <a:off x="5337973" y="1745377"/>
            <a:ext cx="1933806" cy="738664"/>
          </a:xfrm>
          <a:prstGeom prst="rect">
            <a:avLst/>
          </a:prstGeom>
          <a:noFill/>
        </p:spPr>
        <p:txBody>
          <a:bodyPr wrap="square" rtlCol="0">
            <a:spAutoFit/>
          </a:bodyPr>
          <a:lstStyle/>
          <a:p>
            <a:r>
              <a:rPr lang="de-DE" sz="1400" dirty="0"/>
              <a:t>Arbeitsweise, in der die Aufgabe bearbeitet werden soll.</a:t>
            </a:r>
          </a:p>
        </p:txBody>
      </p:sp>
      <p:sp>
        <p:nvSpPr>
          <p:cNvPr id="12" name="Textfeld 11">
            <a:extLst>
              <a:ext uri="{FF2B5EF4-FFF2-40B4-BE49-F238E27FC236}">
                <a16:creationId xmlns:a16="http://schemas.microsoft.com/office/drawing/2014/main" id="{709DD924-9A73-4C87-A35E-9EC2F1C52412}"/>
              </a:ext>
            </a:extLst>
          </p:cNvPr>
          <p:cNvSpPr txBox="1"/>
          <p:nvPr/>
        </p:nvSpPr>
        <p:spPr>
          <a:xfrm>
            <a:off x="402784" y="3461296"/>
            <a:ext cx="1933806" cy="738664"/>
          </a:xfrm>
          <a:prstGeom prst="rect">
            <a:avLst/>
          </a:prstGeom>
          <a:noFill/>
        </p:spPr>
        <p:txBody>
          <a:bodyPr wrap="square" rtlCol="0">
            <a:spAutoFit/>
          </a:bodyPr>
          <a:lstStyle/>
          <a:p>
            <a:r>
              <a:rPr lang="de-DE" sz="1400" dirty="0"/>
              <a:t>Begriffe, die in dieser Lernleitersprosse erarbeitet werden.</a:t>
            </a:r>
          </a:p>
        </p:txBody>
      </p:sp>
      <p:sp>
        <p:nvSpPr>
          <p:cNvPr id="13" name="Textfeld 12">
            <a:extLst>
              <a:ext uri="{FF2B5EF4-FFF2-40B4-BE49-F238E27FC236}">
                <a16:creationId xmlns:a16="http://schemas.microsoft.com/office/drawing/2014/main" id="{0B96C059-9D77-4B6C-958C-26505769D580}"/>
              </a:ext>
            </a:extLst>
          </p:cNvPr>
          <p:cNvSpPr txBox="1"/>
          <p:nvPr/>
        </p:nvSpPr>
        <p:spPr>
          <a:xfrm>
            <a:off x="7261208" y="2674467"/>
            <a:ext cx="4315935" cy="369332"/>
          </a:xfrm>
          <a:prstGeom prst="rect">
            <a:avLst/>
          </a:prstGeom>
          <a:noFill/>
        </p:spPr>
        <p:txBody>
          <a:bodyPr wrap="square" rtlCol="0">
            <a:spAutoFit/>
          </a:bodyPr>
          <a:lstStyle/>
          <a:p>
            <a:r>
              <a:rPr lang="de-DE" u="sng" dirty="0"/>
              <a:t>Welches Bild steht für welche Arbeitsweise? </a:t>
            </a:r>
          </a:p>
        </p:txBody>
      </p:sp>
      <p:pic>
        <p:nvPicPr>
          <p:cNvPr id="14" name="Grafik 13">
            <a:extLst>
              <a:ext uri="{FF2B5EF4-FFF2-40B4-BE49-F238E27FC236}">
                <a16:creationId xmlns:a16="http://schemas.microsoft.com/office/drawing/2014/main" id="{AD6C6A6A-F4AE-47CE-BE84-64376DBD66B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02077" y="4664683"/>
            <a:ext cx="1090134" cy="652293"/>
          </a:xfrm>
          <a:prstGeom prst="rect">
            <a:avLst/>
          </a:prstGeom>
        </p:spPr>
      </p:pic>
      <p:pic>
        <p:nvPicPr>
          <p:cNvPr id="15" name="Grafik 14">
            <a:extLst>
              <a:ext uri="{FF2B5EF4-FFF2-40B4-BE49-F238E27FC236}">
                <a16:creationId xmlns:a16="http://schemas.microsoft.com/office/drawing/2014/main" id="{0FFF9538-86CE-40B1-8FD1-D2F15916D6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97513" y="3247018"/>
            <a:ext cx="663936" cy="635697"/>
          </a:xfrm>
          <a:prstGeom prst="rect">
            <a:avLst/>
          </a:prstGeom>
        </p:spPr>
      </p:pic>
      <p:grpSp>
        <p:nvGrpSpPr>
          <p:cNvPr id="17" name="Gruppieren 16">
            <a:extLst>
              <a:ext uri="{FF2B5EF4-FFF2-40B4-BE49-F238E27FC236}">
                <a16:creationId xmlns:a16="http://schemas.microsoft.com/office/drawing/2014/main" id="{DA50CC83-279C-48AD-BF9A-4421DFE31460}"/>
              </a:ext>
            </a:extLst>
          </p:cNvPr>
          <p:cNvGrpSpPr/>
          <p:nvPr/>
        </p:nvGrpSpPr>
        <p:grpSpPr>
          <a:xfrm>
            <a:off x="7155670" y="3200458"/>
            <a:ext cx="1030118" cy="710977"/>
            <a:chOff x="4148204" y="794679"/>
            <a:chExt cx="1886230" cy="1525623"/>
          </a:xfrm>
        </p:grpSpPr>
        <p:pic>
          <p:nvPicPr>
            <p:cNvPr id="35" name="Grafik 34">
              <a:extLst>
                <a:ext uri="{FF2B5EF4-FFF2-40B4-BE49-F238E27FC236}">
                  <a16:creationId xmlns:a16="http://schemas.microsoft.com/office/drawing/2014/main" id="{9D616221-D393-49B2-98F6-F4250A9CDD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9107" y="794679"/>
              <a:ext cx="873351" cy="873351"/>
            </a:xfrm>
            <a:prstGeom prst="rect">
              <a:avLst/>
            </a:prstGeom>
          </p:spPr>
        </p:pic>
        <p:sp>
          <p:nvSpPr>
            <p:cNvPr id="36" name="Ellipse 35">
              <a:extLst>
                <a:ext uri="{FF2B5EF4-FFF2-40B4-BE49-F238E27FC236}">
                  <a16:creationId xmlns:a16="http://schemas.microsoft.com/office/drawing/2014/main" id="{CB0FF30E-5AB7-4A38-95F2-E3030B0F865B}"/>
                </a:ext>
              </a:extLst>
            </p:cNvPr>
            <p:cNvSpPr/>
            <p:nvPr/>
          </p:nvSpPr>
          <p:spPr>
            <a:xfrm>
              <a:off x="5365775" y="1173775"/>
              <a:ext cx="481914" cy="5478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adugi" panose="020B0502040204020203" pitchFamily="34" charset="0"/>
              </a:endParaRPr>
            </a:p>
          </p:txBody>
        </p:sp>
        <p:pic>
          <p:nvPicPr>
            <p:cNvPr id="37" name="Grafik 36">
              <a:extLst>
                <a:ext uri="{FF2B5EF4-FFF2-40B4-BE49-F238E27FC236}">
                  <a16:creationId xmlns:a16="http://schemas.microsoft.com/office/drawing/2014/main" id="{E442E85A-9556-4E84-89FC-3E4B97489B6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58932" y="1015758"/>
              <a:ext cx="975502" cy="1304544"/>
            </a:xfrm>
            <a:prstGeom prst="rect">
              <a:avLst/>
            </a:prstGeom>
          </p:spPr>
        </p:pic>
        <p:pic>
          <p:nvPicPr>
            <p:cNvPr id="38" name="Grafik 37">
              <a:extLst>
                <a:ext uri="{FF2B5EF4-FFF2-40B4-BE49-F238E27FC236}">
                  <a16:creationId xmlns:a16="http://schemas.microsoft.com/office/drawing/2014/main" id="{179A5BD4-8A93-405C-8CA2-435DC4D146F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48204" y="1224085"/>
              <a:ext cx="712285" cy="920631"/>
            </a:xfrm>
            <a:prstGeom prst="rect">
              <a:avLst/>
            </a:prstGeom>
          </p:spPr>
        </p:pic>
      </p:grpSp>
      <p:pic>
        <p:nvPicPr>
          <p:cNvPr id="18" name="Grafik 17">
            <a:extLst>
              <a:ext uri="{FF2B5EF4-FFF2-40B4-BE49-F238E27FC236}">
                <a16:creationId xmlns:a16="http://schemas.microsoft.com/office/drawing/2014/main" id="{67BF3359-223F-4DCF-9F54-9E472B5CA39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439142" y="4616250"/>
            <a:ext cx="663936" cy="635696"/>
          </a:xfrm>
          <a:prstGeom prst="rect">
            <a:avLst/>
          </a:prstGeom>
        </p:spPr>
      </p:pic>
      <p:sp>
        <p:nvSpPr>
          <p:cNvPr id="19" name="Rechteckiger Pfeil 37">
            <a:extLst>
              <a:ext uri="{FF2B5EF4-FFF2-40B4-BE49-F238E27FC236}">
                <a16:creationId xmlns:a16="http://schemas.microsoft.com/office/drawing/2014/main" id="{DEBB8089-585B-4020-8027-3583B098C742}"/>
              </a:ext>
            </a:extLst>
          </p:cNvPr>
          <p:cNvSpPr/>
          <p:nvPr/>
        </p:nvSpPr>
        <p:spPr>
          <a:xfrm rot="10800000" flipH="1">
            <a:off x="5724447" y="2492167"/>
            <a:ext cx="1453964" cy="551631"/>
          </a:xfrm>
          <a:prstGeom prst="bentArrow">
            <a:avLst>
              <a:gd name="adj1" fmla="val 25000"/>
              <a:gd name="adj2" fmla="val 25000"/>
              <a:gd name="adj3" fmla="val 50000"/>
              <a:gd name="adj4" fmla="val 4679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20" name="Textfeld 19">
            <a:extLst>
              <a:ext uri="{FF2B5EF4-FFF2-40B4-BE49-F238E27FC236}">
                <a16:creationId xmlns:a16="http://schemas.microsoft.com/office/drawing/2014/main" id="{6109AAD4-7B57-4459-9556-7706662E4349}"/>
              </a:ext>
            </a:extLst>
          </p:cNvPr>
          <p:cNvSpPr txBox="1"/>
          <p:nvPr/>
        </p:nvSpPr>
        <p:spPr>
          <a:xfrm>
            <a:off x="10120348" y="3863177"/>
            <a:ext cx="1247991" cy="307777"/>
          </a:xfrm>
          <a:prstGeom prst="rect">
            <a:avLst/>
          </a:prstGeom>
          <a:noFill/>
        </p:spPr>
        <p:txBody>
          <a:bodyPr wrap="square" rtlCol="0">
            <a:spAutoFit/>
          </a:bodyPr>
          <a:lstStyle/>
          <a:p>
            <a:r>
              <a:rPr lang="de-DE" sz="1400" dirty="0"/>
              <a:t>Partnerarbeit</a:t>
            </a:r>
          </a:p>
        </p:txBody>
      </p:sp>
      <p:pic>
        <p:nvPicPr>
          <p:cNvPr id="21" name="Grafik 20">
            <a:extLst>
              <a:ext uri="{FF2B5EF4-FFF2-40B4-BE49-F238E27FC236}">
                <a16:creationId xmlns:a16="http://schemas.microsoft.com/office/drawing/2014/main" id="{43809379-97B9-4515-98D8-196CC6E6172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269853" y="3200458"/>
            <a:ext cx="876418" cy="678412"/>
          </a:xfrm>
          <a:prstGeom prst="rect">
            <a:avLst/>
          </a:prstGeom>
        </p:spPr>
      </p:pic>
      <p:sp>
        <p:nvSpPr>
          <p:cNvPr id="22" name="Textfeld 21">
            <a:extLst>
              <a:ext uri="{FF2B5EF4-FFF2-40B4-BE49-F238E27FC236}">
                <a16:creationId xmlns:a16="http://schemas.microsoft.com/office/drawing/2014/main" id="{817A0665-8228-4501-8C2E-4621EAD7DA10}"/>
              </a:ext>
            </a:extLst>
          </p:cNvPr>
          <p:cNvSpPr txBox="1"/>
          <p:nvPr/>
        </p:nvSpPr>
        <p:spPr>
          <a:xfrm>
            <a:off x="7134180" y="5323342"/>
            <a:ext cx="1432687" cy="307777"/>
          </a:xfrm>
          <a:prstGeom prst="rect">
            <a:avLst/>
          </a:prstGeom>
          <a:noFill/>
        </p:spPr>
        <p:txBody>
          <a:bodyPr wrap="square" rtlCol="0">
            <a:spAutoFit/>
          </a:bodyPr>
          <a:lstStyle/>
          <a:p>
            <a:r>
              <a:rPr lang="de-DE" sz="1400" dirty="0"/>
              <a:t>Gruppenarbeit</a:t>
            </a:r>
          </a:p>
        </p:txBody>
      </p:sp>
      <p:sp>
        <p:nvSpPr>
          <p:cNvPr id="24" name="Textfeld 23">
            <a:extLst>
              <a:ext uri="{FF2B5EF4-FFF2-40B4-BE49-F238E27FC236}">
                <a16:creationId xmlns:a16="http://schemas.microsoft.com/office/drawing/2014/main" id="{14C67E40-5D5E-4187-9A49-923D1F2D0554}"/>
              </a:ext>
            </a:extLst>
          </p:cNvPr>
          <p:cNvSpPr txBox="1"/>
          <p:nvPr/>
        </p:nvSpPr>
        <p:spPr>
          <a:xfrm>
            <a:off x="6666283" y="3859087"/>
            <a:ext cx="2049881" cy="307777"/>
          </a:xfrm>
          <a:prstGeom prst="rect">
            <a:avLst/>
          </a:prstGeom>
          <a:noFill/>
        </p:spPr>
        <p:txBody>
          <a:bodyPr wrap="square" rtlCol="0">
            <a:spAutoFit/>
          </a:bodyPr>
          <a:lstStyle/>
          <a:p>
            <a:r>
              <a:rPr lang="de-DE" sz="1400" dirty="0"/>
              <a:t>Lehrer-Schüler-Gespräch</a:t>
            </a:r>
          </a:p>
        </p:txBody>
      </p:sp>
      <p:sp>
        <p:nvSpPr>
          <p:cNvPr id="25" name="Textfeld 24">
            <a:extLst>
              <a:ext uri="{FF2B5EF4-FFF2-40B4-BE49-F238E27FC236}">
                <a16:creationId xmlns:a16="http://schemas.microsoft.com/office/drawing/2014/main" id="{DADEDA3E-ED28-4C2B-818B-770AF3E46855}"/>
              </a:ext>
            </a:extLst>
          </p:cNvPr>
          <p:cNvSpPr txBox="1"/>
          <p:nvPr/>
        </p:nvSpPr>
        <p:spPr>
          <a:xfrm>
            <a:off x="10317157" y="5316976"/>
            <a:ext cx="1099267" cy="307777"/>
          </a:xfrm>
          <a:prstGeom prst="rect">
            <a:avLst/>
          </a:prstGeom>
          <a:noFill/>
        </p:spPr>
        <p:txBody>
          <a:bodyPr wrap="square" rtlCol="0">
            <a:spAutoFit/>
          </a:bodyPr>
          <a:lstStyle/>
          <a:p>
            <a:r>
              <a:rPr lang="de-DE" sz="1400" dirty="0"/>
              <a:t>Evaluation</a:t>
            </a:r>
          </a:p>
        </p:txBody>
      </p:sp>
      <p:pic>
        <p:nvPicPr>
          <p:cNvPr id="26" name="Grafik 25">
            <a:extLst>
              <a:ext uri="{FF2B5EF4-FFF2-40B4-BE49-F238E27FC236}">
                <a16:creationId xmlns:a16="http://schemas.microsoft.com/office/drawing/2014/main" id="{9685EA3C-85FA-47AC-B507-1755F8D39F65}"/>
              </a:ext>
            </a:extLst>
          </p:cNvPr>
          <p:cNvPicPr>
            <a:picLocks noChangeAspect="1"/>
          </p:cNvPicPr>
          <p:nvPr/>
        </p:nvPicPr>
        <p:blipFill>
          <a:blip r:embed="rId10"/>
          <a:stretch>
            <a:fillRect/>
          </a:stretch>
        </p:blipFill>
        <p:spPr>
          <a:xfrm>
            <a:off x="466794" y="4377399"/>
            <a:ext cx="2246588" cy="546338"/>
          </a:xfrm>
          <a:prstGeom prst="rect">
            <a:avLst/>
          </a:prstGeom>
        </p:spPr>
      </p:pic>
      <p:pic>
        <p:nvPicPr>
          <p:cNvPr id="27" name="Grafik 26">
            <a:extLst>
              <a:ext uri="{FF2B5EF4-FFF2-40B4-BE49-F238E27FC236}">
                <a16:creationId xmlns:a16="http://schemas.microsoft.com/office/drawing/2014/main" id="{CD7E402C-0F18-4927-8240-1C09168B8AD6}"/>
              </a:ext>
            </a:extLst>
          </p:cNvPr>
          <p:cNvPicPr>
            <a:picLocks noChangeAspect="1"/>
          </p:cNvPicPr>
          <p:nvPr/>
        </p:nvPicPr>
        <p:blipFill>
          <a:blip r:embed="rId11"/>
          <a:stretch>
            <a:fillRect/>
          </a:stretch>
        </p:blipFill>
        <p:spPr>
          <a:xfrm>
            <a:off x="466794" y="4953727"/>
            <a:ext cx="2241409" cy="595283"/>
          </a:xfrm>
          <a:prstGeom prst="rect">
            <a:avLst/>
          </a:prstGeom>
        </p:spPr>
      </p:pic>
      <p:pic>
        <p:nvPicPr>
          <p:cNvPr id="28" name="Grafik 27">
            <a:extLst>
              <a:ext uri="{FF2B5EF4-FFF2-40B4-BE49-F238E27FC236}">
                <a16:creationId xmlns:a16="http://schemas.microsoft.com/office/drawing/2014/main" id="{4FCE271F-21B3-4875-B837-A7F8C5A4FFD6}"/>
              </a:ext>
            </a:extLst>
          </p:cNvPr>
          <p:cNvPicPr>
            <a:picLocks noChangeAspect="1"/>
          </p:cNvPicPr>
          <p:nvPr/>
        </p:nvPicPr>
        <p:blipFill>
          <a:blip r:embed="rId12"/>
          <a:stretch>
            <a:fillRect/>
          </a:stretch>
        </p:blipFill>
        <p:spPr>
          <a:xfrm>
            <a:off x="466794" y="5604050"/>
            <a:ext cx="2279807" cy="539826"/>
          </a:xfrm>
          <a:prstGeom prst="rect">
            <a:avLst/>
          </a:prstGeom>
        </p:spPr>
      </p:pic>
      <p:sp>
        <p:nvSpPr>
          <p:cNvPr id="29" name="Geschweifte Klammer rechts 28">
            <a:extLst>
              <a:ext uri="{FF2B5EF4-FFF2-40B4-BE49-F238E27FC236}">
                <a16:creationId xmlns:a16="http://schemas.microsoft.com/office/drawing/2014/main" id="{D4E5C77B-76C0-445F-A109-411201A4B075}"/>
              </a:ext>
            </a:extLst>
          </p:cNvPr>
          <p:cNvSpPr/>
          <p:nvPr/>
        </p:nvSpPr>
        <p:spPr>
          <a:xfrm>
            <a:off x="2661572" y="4377399"/>
            <a:ext cx="336804" cy="176647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30" name="Textfeld 29">
            <a:extLst>
              <a:ext uri="{FF2B5EF4-FFF2-40B4-BE49-F238E27FC236}">
                <a16:creationId xmlns:a16="http://schemas.microsoft.com/office/drawing/2014/main" id="{428895BE-A6AB-48EA-B94B-B260764D8DB4}"/>
              </a:ext>
            </a:extLst>
          </p:cNvPr>
          <p:cNvSpPr txBox="1"/>
          <p:nvPr/>
        </p:nvSpPr>
        <p:spPr>
          <a:xfrm>
            <a:off x="3089516" y="5118814"/>
            <a:ext cx="1933806" cy="369332"/>
          </a:xfrm>
          <a:prstGeom prst="rect">
            <a:avLst/>
          </a:prstGeom>
          <a:noFill/>
        </p:spPr>
        <p:txBody>
          <a:bodyPr wrap="square" rtlCol="0">
            <a:spAutoFit/>
          </a:bodyPr>
          <a:lstStyle/>
          <a:p>
            <a:r>
              <a:rPr lang="de-DE" dirty="0"/>
              <a:t>Meta-Strategien</a:t>
            </a:r>
          </a:p>
        </p:txBody>
      </p:sp>
      <p:pic>
        <p:nvPicPr>
          <p:cNvPr id="46" name="Grafik 45">
            <a:extLst>
              <a:ext uri="{FF2B5EF4-FFF2-40B4-BE49-F238E27FC236}">
                <a16:creationId xmlns:a16="http://schemas.microsoft.com/office/drawing/2014/main" id="{AB47B22E-A501-4004-83E4-8E5EAFF53AF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196" y="1858861"/>
            <a:ext cx="2165445" cy="1706006"/>
          </a:xfrm>
          <a:prstGeom prst="rect">
            <a:avLst/>
          </a:prstGeom>
        </p:spPr>
      </p:pic>
      <p:sp>
        <p:nvSpPr>
          <p:cNvPr id="8" name="Abgerundetes Rechteck 11">
            <a:extLst>
              <a:ext uri="{FF2B5EF4-FFF2-40B4-BE49-F238E27FC236}">
                <a16:creationId xmlns:a16="http://schemas.microsoft.com/office/drawing/2014/main" id="{03CCC607-B847-4FCE-A291-CD6174F373A3}"/>
              </a:ext>
            </a:extLst>
          </p:cNvPr>
          <p:cNvSpPr/>
          <p:nvPr/>
        </p:nvSpPr>
        <p:spPr>
          <a:xfrm>
            <a:off x="2661572" y="1734863"/>
            <a:ext cx="1780107" cy="284021"/>
          </a:xfrm>
          <a:prstGeom prst="roundRect">
            <a:avLst/>
          </a:prstGeom>
          <a:ln w="2857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1400" b="1" dirty="0">
                <a:solidFill>
                  <a:schemeClr val="accent2">
                    <a:lumMod val="75000"/>
                  </a:schemeClr>
                </a:solidFill>
              </a:rPr>
              <a:t>1 Aneignung</a:t>
            </a:r>
          </a:p>
        </p:txBody>
      </p:sp>
      <p:sp>
        <p:nvSpPr>
          <p:cNvPr id="41" name="Textfeld 40">
            <a:extLst>
              <a:ext uri="{FF2B5EF4-FFF2-40B4-BE49-F238E27FC236}">
                <a16:creationId xmlns:a16="http://schemas.microsoft.com/office/drawing/2014/main" id="{8A600BC2-2DD3-4E1B-AEEE-A123715B30A6}"/>
              </a:ext>
            </a:extLst>
          </p:cNvPr>
          <p:cNvSpPr txBox="1"/>
          <p:nvPr/>
        </p:nvSpPr>
        <p:spPr>
          <a:xfrm>
            <a:off x="8841836" y="3853574"/>
            <a:ext cx="1099267" cy="307777"/>
          </a:xfrm>
          <a:prstGeom prst="rect">
            <a:avLst/>
          </a:prstGeom>
          <a:noFill/>
        </p:spPr>
        <p:txBody>
          <a:bodyPr wrap="square" rtlCol="0">
            <a:spAutoFit/>
          </a:bodyPr>
          <a:lstStyle/>
          <a:p>
            <a:pPr algn="ctr"/>
            <a:r>
              <a:rPr lang="de-DE" sz="1400" dirty="0"/>
              <a:t>Einzelarbeit</a:t>
            </a:r>
          </a:p>
        </p:txBody>
      </p:sp>
      <p:pic>
        <p:nvPicPr>
          <p:cNvPr id="42" name="Grafik 41">
            <a:extLst>
              <a:ext uri="{FF2B5EF4-FFF2-40B4-BE49-F238E27FC236}">
                <a16:creationId xmlns:a16="http://schemas.microsoft.com/office/drawing/2014/main" id="{0141E33C-5011-4D12-BA36-89CCB5F0EB7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076697" y="4412977"/>
            <a:ext cx="622291" cy="797633"/>
          </a:xfrm>
          <a:prstGeom prst="rect">
            <a:avLst/>
          </a:prstGeom>
        </p:spPr>
      </p:pic>
      <p:sp>
        <p:nvSpPr>
          <p:cNvPr id="43" name="Textfeld 42">
            <a:extLst>
              <a:ext uri="{FF2B5EF4-FFF2-40B4-BE49-F238E27FC236}">
                <a16:creationId xmlns:a16="http://schemas.microsoft.com/office/drawing/2014/main" id="{8DD60BCC-7127-4BA3-BCCB-60D43FD77755}"/>
              </a:ext>
            </a:extLst>
          </p:cNvPr>
          <p:cNvSpPr txBox="1"/>
          <p:nvPr/>
        </p:nvSpPr>
        <p:spPr>
          <a:xfrm>
            <a:off x="8399956" y="5317507"/>
            <a:ext cx="1933806" cy="307777"/>
          </a:xfrm>
          <a:prstGeom prst="rect">
            <a:avLst/>
          </a:prstGeom>
          <a:noFill/>
        </p:spPr>
        <p:txBody>
          <a:bodyPr wrap="square" rtlCol="0">
            <a:spAutoFit/>
          </a:bodyPr>
          <a:lstStyle/>
          <a:p>
            <a:pPr algn="ctr"/>
            <a:r>
              <a:rPr lang="de-DE" sz="1400" dirty="0"/>
              <a:t>Schülerexperiment</a:t>
            </a:r>
          </a:p>
        </p:txBody>
      </p:sp>
      <p:sp>
        <p:nvSpPr>
          <p:cNvPr id="39" name="Textfeld 38"/>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cxnSp>
        <p:nvCxnSpPr>
          <p:cNvPr id="31" name="Gerader Verbinder 30">
            <a:extLst>
              <a:ext uri="{FF2B5EF4-FFF2-40B4-BE49-F238E27FC236}">
                <a16:creationId xmlns:a16="http://schemas.microsoft.com/office/drawing/2014/main" id="{CE0D9F00-0FAE-4035-A92E-AF123F042CA2}"/>
              </a:ext>
            </a:extLst>
          </p:cNvPr>
          <p:cNvCxnSpPr/>
          <p:nvPr/>
        </p:nvCxnSpPr>
        <p:spPr>
          <a:xfrm flipH="1">
            <a:off x="3825551" y="1280220"/>
            <a:ext cx="728267" cy="578641"/>
          </a:xfrm>
          <a:prstGeom prst="line">
            <a:avLst/>
          </a:prstGeom>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A60CBD70-76FE-4ECC-AC24-98D8C2A723FF}"/>
              </a:ext>
            </a:extLst>
          </p:cNvPr>
          <p:cNvCxnSpPr/>
          <p:nvPr/>
        </p:nvCxnSpPr>
        <p:spPr>
          <a:xfrm>
            <a:off x="1780446" y="1699697"/>
            <a:ext cx="1348725" cy="496626"/>
          </a:xfrm>
          <a:prstGeom prst="line">
            <a:avLst/>
          </a:prstGeom>
        </p:spPr>
        <p:style>
          <a:lnRef idx="1">
            <a:schemeClr val="dk1"/>
          </a:lnRef>
          <a:fillRef idx="0">
            <a:schemeClr val="dk1"/>
          </a:fillRef>
          <a:effectRef idx="0">
            <a:schemeClr val="dk1"/>
          </a:effectRef>
          <a:fontRef idx="minor">
            <a:schemeClr val="tx1"/>
          </a:fontRef>
        </p:style>
      </p:cxnSp>
      <p:cxnSp>
        <p:nvCxnSpPr>
          <p:cNvPr id="33" name="Gerader Verbinder 32">
            <a:extLst>
              <a:ext uri="{FF2B5EF4-FFF2-40B4-BE49-F238E27FC236}">
                <a16:creationId xmlns:a16="http://schemas.microsoft.com/office/drawing/2014/main" id="{C2C62E01-EEA3-40A0-8CAE-0237B0C7F202}"/>
              </a:ext>
            </a:extLst>
          </p:cNvPr>
          <p:cNvCxnSpPr>
            <a:endCxn id="11" idx="1"/>
          </p:cNvCxnSpPr>
          <p:nvPr/>
        </p:nvCxnSpPr>
        <p:spPr>
          <a:xfrm flipV="1">
            <a:off x="4441679" y="2114709"/>
            <a:ext cx="896294" cy="377458"/>
          </a:xfrm>
          <a:prstGeom prst="line">
            <a:avLst/>
          </a:prstGeom>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D3273274-5157-4C37-ABAC-12DBFD9E161D}"/>
              </a:ext>
            </a:extLst>
          </p:cNvPr>
          <p:cNvCxnSpPr/>
          <p:nvPr/>
        </p:nvCxnSpPr>
        <p:spPr>
          <a:xfrm flipV="1">
            <a:off x="2015449" y="3200458"/>
            <a:ext cx="731152" cy="2765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50431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727168"/>
            <a:ext cx="10515600" cy="3851699"/>
          </a:xfrm>
        </p:spPr>
        <p:txBody>
          <a:bodyPr>
            <a:normAutofit/>
          </a:bodyPr>
          <a:lstStyle/>
          <a:p>
            <a:pPr marL="0" marR="178435" indent="0" algn="ctr">
              <a:lnSpc>
                <a:spcPct val="100000"/>
              </a:lnSpc>
              <a:spcBef>
                <a:spcPts val="600"/>
              </a:spcBef>
              <a:spcAft>
                <a:spcPts val="600"/>
              </a:spcAft>
              <a:buNone/>
              <a:tabLst>
                <a:tab pos="4276725" algn="l"/>
              </a:tabLst>
            </a:pPr>
            <a:r>
              <a:rPr lang="de-DE" sz="2400" b="1" dirty="0">
                <a:latin typeface="+mn-lt"/>
                <a:ea typeface="Calibri" panose="020F0502020204030204" pitchFamily="34" charset="0"/>
                <a:cs typeface="Times New Roman" panose="02020603050405020304" pitchFamily="18" charset="0"/>
              </a:rPr>
              <a:t>Information zu Stoffeigenschaften von Salzen</a:t>
            </a:r>
            <a:endParaRPr lang="de-DE" sz="2400" dirty="0">
              <a:latin typeface="+mn-lt"/>
              <a:ea typeface="Calibri" panose="020F0502020204030204" pitchFamily="34" charset="0"/>
              <a:cs typeface="Times New Roman" panose="02020603050405020304" pitchFamily="18" charset="0"/>
            </a:endParaRPr>
          </a:p>
          <a:p>
            <a:pPr marL="0" indent="0">
              <a:lnSpc>
                <a:spcPct val="100000"/>
              </a:lnSpc>
              <a:spcBef>
                <a:spcPts val="600"/>
              </a:spcBef>
              <a:spcAft>
                <a:spcPts val="600"/>
              </a:spcAft>
              <a:buNone/>
            </a:pPr>
            <a:r>
              <a:rPr lang="de-DE" sz="2000" b="1" dirty="0">
                <a:latin typeface="+mn-lt"/>
              </a:rPr>
              <a:t>Salze</a:t>
            </a:r>
            <a:r>
              <a:rPr lang="de-DE" sz="2000" dirty="0">
                <a:latin typeface="+mn-lt"/>
              </a:rPr>
              <a:t> bilden eine eigene </a:t>
            </a:r>
            <a:r>
              <a:rPr lang="de-DE" sz="2000" b="1" dirty="0">
                <a:latin typeface="+mn-lt"/>
              </a:rPr>
              <a:t>Stoffgruppe</a:t>
            </a:r>
            <a:r>
              <a:rPr lang="de-DE" sz="2000" dirty="0">
                <a:latin typeface="+mn-lt"/>
              </a:rPr>
              <a:t>, weil alle Salze aus </a:t>
            </a:r>
            <a:r>
              <a:rPr lang="de-DE" sz="2000" b="1" dirty="0">
                <a:latin typeface="+mn-lt"/>
              </a:rPr>
              <a:t>Ionen</a:t>
            </a:r>
            <a:r>
              <a:rPr lang="de-DE" sz="2000" dirty="0">
                <a:latin typeface="+mn-lt"/>
              </a:rPr>
              <a:t> bestehen, die in einem </a:t>
            </a:r>
            <a:r>
              <a:rPr lang="de-DE" sz="2000" b="1" dirty="0">
                <a:latin typeface="+mn-lt"/>
              </a:rPr>
              <a:t>festen Ionengitter</a:t>
            </a:r>
            <a:r>
              <a:rPr lang="de-DE" sz="2000" dirty="0">
                <a:latin typeface="+mn-lt"/>
              </a:rPr>
              <a:t> angeordnet sind. Am Aufbau des Ionengitters sind </a:t>
            </a:r>
            <a:r>
              <a:rPr lang="de-DE" sz="2000" b="1" dirty="0">
                <a:latin typeface="+mn-lt"/>
              </a:rPr>
              <a:t>positiv geladene Metallionen (Kationen)</a:t>
            </a:r>
            <a:r>
              <a:rPr lang="de-DE" sz="2000" dirty="0">
                <a:latin typeface="+mn-lt"/>
              </a:rPr>
              <a:t> und </a:t>
            </a:r>
            <a:r>
              <a:rPr lang="de-DE" sz="2000" b="1" dirty="0">
                <a:latin typeface="+mn-lt"/>
              </a:rPr>
              <a:t>negativ geladene </a:t>
            </a:r>
            <a:r>
              <a:rPr lang="de-DE" sz="2000" b="1" dirty="0" err="1">
                <a:latin typeface="+mn-lt"/>
              </a:rPr>
              <a:t>Nichtmetallionen</a:t>
            </a:r>
            <a:r>
              <a:rPr lang="de-DE" sz="2000" b="1" dirty="0">
                <a:latin typeface="+mn-lt"/>
              </a:rPr>
              <a:t> (Anionen)</a:t>
            </a:r>
            <a:r>
              <a:rPr lang="de-DE" sz="2000" dirty="0">
                <a:latin typeface="+mn-lt"/>
              </a:rPr>
              <a:t> beteiligt. Das wohl bekannteste Salz ist das Natriumchlorid (NaCl), das vor allem als Kochsalz bei der Zubereitung von Speisen verwendet wird. Viele Eigenschaften des Kochsalzes lassen sich deshalb mithilfe des Alltagswissens beschreiben.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70</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358644" y="609821"/>
            <a:ext cx="425195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9" name="Grafik 8">
            <a:extLst>
              <a:ext uri="{FF2B5EF4-FFF2-40B4-BE49-F238E27FC236}">
                <a16:creationId xmlns:a16="http://schemas.microsoft.com/office/drawing/2014/main" id="{45AC141F-0ECB-4DAE-8B34-786A12BEA98B}"/>
              </a:ext>
            </a:extLst>
          </p:cNvPr>
          <p:cNvPicPr>
            <a:picLocks noChangeAspect="1"/>
          </p:cNvPicPr>
          <p:nvPr/>
        </p:nvPicPr>
        <p:blipFill>
          <a:blip r:embed="rId2"/>
          <a:stretch>
            <a:fillRect/>
          </a:stretch>
        </p:blipFill>
        <p:spPr>
          <a:xfrm>
            <a:off x="8853223" y="475547"/>
            <a:ext cx="2322777" cy="914479"/>
          </a:xfrm>
          <a:prstGeom prst="rect">
            <a:avLst/>
          </a:prstGeom>
        </p:spPr>
      </p:pic>
    </p:spTree>
    <p:extLst>
      <p:ext uri="{BB962C8B-B14F-4D97-AF65-F5344CB8AC3E}">
        <p14:creationId xmlns:p14="http://schemas.microsoft.com/office/powerpoint/2010/main" val="505040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marR="178435" indent="0">
              <a:lnSpc>
                <a:spcPct val="100000"/>
              </a:lnSpc>
              <a:spcBef>
                <a:spcPts val="600"/>
              </a:spcBef>
              <a:spcAft>
                <a:spcPts val="600"/>
              </a:spcAft>
              <a:buNone/>
              <a:tabLst>
                <a:tab pos="4276725" algn="l"/>
              </a:tabLst>
            </a:pPr>
            <a:r>
              <a:rPr lang="de-DE" sz="1800" b="1" dirty="0">
                <a:latin typeface="+mn-lt"/>
              </a:rPr>
              <a:t>Aufgabe 1: </a:t>
            </a:r>
            <a:r>
              <a:rPr lang="de-DE" sz="1800" dirty="0">
                <a:latin typeface="+mn-lt"/>
              </a:rPr>
              <a:t>Welche Eigenschaften haben Salze? Das sollt ihr an den nachfolgenden Stationen untersuchen und die Ergebnisse in die folgende Tabelle zu eurem Salz eintragen. </a:t>
            </a:r>
          </a:p>
          <a:p>
            <a:pPr marR="178435" algn="ctr">
              <a:spcBef>
                <a:spcPts val="600"/>
              </a:spcBef>
              <a:spcAft>
                <a:spcPts val="600"/>
              </a:spcAft>
              <a:tabLst>
                <a:tab pos="4276725" algn="l"/>
              </a:tabLst>
            </a:pPr>
            <a:endParaRPr lang="de-DE" sz="20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71</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519282" y="609822"/>
            <a:ext cx="409131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1199758" y="5411536"/>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12" name="Tabelle 11"/>
          <p:cNvGraphicFramePr>
            <a:graphicFrameLocks noGrp="1"/>
          </p:cNvGraphicFramePr>
          <p:nvPr>
            <p:extLst>
              <p:ext uri="{D42A27DB-BD31-4B8C-83A1-F6EECF244321}">
                <p14:modId xmlns:p14="http://schemas.microsoft.com/office/powerpoint/2010/main" val="430311852"/>
              </p:ext>
            </p:extLst>
          </p:nvPr>
        </p:nvGraphicFramePr>
        <p:xfrm>
          <a:off x="926757" y="2224217"/>
          <a:ext cx="10184444" cy="3832010"/>
        </p:xfrm>
        <a:graphic>
          <a:graphicData uri="http://schemas.openxmlformats.org/drawingml/2006/table">
            <a:tbl>
              <a:tblPr firstRow="1" firstCol="1" bandRow="1">
                <a:tableStyleId>{5940675A-B579-460E-94D1-54222C63F5DA}</a:tableStyleId>
              </a:tblPr>
              <a:tblGrid>
                <a:gridCol w="2546111">
                  <a:extLst>
                    <a:ext uri="{9D8B030D-6E8A-4147-A177-3AD203B41FA5}">
                      <a16:colId xmlns:a16="http://schemas.microsoft.com/office/drawing/2014/main" val="20000"/>
                    </a:ext>
                  </a:extLst>
                </a:gridCol>
                <a:gridCol w="2546111">
                  <a:extLst>
                    <a:ext uri="{9D8B030D-6E8A-4147-A177-3AD203B41FA5}">
                      <a16:colId xmlns:a16="http://schemas.microsoft.com/office/drawing/2014/main" val="20001"/>
                    </a:ext>
                  </a:extLst>
                </a:gridCol>
                <a:gridCol w="2546111">
                  <a:extLst>
                    <a:ext uri="{9D8B030D-6E8A-4147-A177-3AD203B41FA5}">
                      <a16:colId xmlns:a16="http://schemas.microsoft.com/office/drawing/2014/main" val="20002"/>
                    </a:ext>
                  </a:extLst>
                </a:gridCol>
                <a:gridCol w="2546111">
                  <a:extLst>
                    <a:ext uri="{9D8B030D-6E8A-4147-A177-3AD203B41FA5}">
                      <a16:colId xmlns:a16="http://schemas.microsoft.com/office/drawing/2014/main" val="20003"/>
                    </a:ext>
                  </a:extLst>
                </a:gridCol>
              </a:tblGrid>
              <a:tr h="642482">
                <a:tc>
                  <a:txBody>
                    <a:bodyPr/>
                    <a:lstStyle/>
                    <a:p>
                      <a:pPr algn="ctr">
                        <a:spcAft>
                          <a:spcPts val="0"/>
                        </a:spcAft>
                        <a:tabLst>
                          <a:tab pos="4276725" algn="l"/>
                        </a:tabLst>
                      </a:pPr>
                      <a:r>
                        <a:rPr lang="de-DE" sz="2000" b="1" dirty="0" smtClean="0">
                          <a:effectLst/>
                        </a:rPr>
                        <a:t>Stoffeigenschaften </a:t>
                      </a:r>
                      <a:endParaRPr lang="de-DE" sz="20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2000" b="1" dirty="0">
                          <a:effectLst/>
                        </a:rPr>
                        <a:t>Natriumchlorid (NaCl)</a:t>
                      </a:r>
                      <a:endParaRPr lang="de-DE" sz="20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2000" b="1" dirty="0">
                          <a:effectLst/>
                        </a:rPr>
                        <a:t>Kaliumchlorid (KCl)</a:t>
                      </a:r>
                      <a:endParaRPr lang="de-DE" sz="2000" dirty="0">
                        <a:effectLst/>
                        <a:latin typeface="+mn-lt"/>
                        <a:ea typeface="Calibri" charset="0"/>
                        <a:cs typeface="Times New Roman" charset="0"/>
                      </a:endParaRPr>
                    </a:p>
                  </a:txBody>
                  <a:tcPr marL="68580" marR="68580" marT="0" marB="0" anchor="ctr">
                    <a:solidFill>
                      <a:srgbClr val="FF9933"/>
                    </a:solidFill>
                  </a:tcPr>
                </a:tc>
                <a:tc>
                  <a:txBody>
                    <a:bodyPr/>
                    <a:lstStyle/>
                    <a:p>
                      <a:pPr algn="ctr">
                        <a:spcAft>
                          <a:spcPts val="0"/>
                        </a:spcAft>
                        <a:tabLst>
                          <a:tab pos="4276725" algn="l"/>
                        </a:tabLst>
                      </a:pPr>
                      <a:r>
                        <a:rPr lang="de-DE" sz="2000" b="1" dirty="0">
                          <a:effectLst/>
                        </a:rPr>
                        <a:t>Kaliumbromid (</a:t>
                      </a:r>
                      <a:r>
                        <a:rPr lang="de-DE" sz="2000" b="1" dirty="0" err="1">
                          <a:effectLst/>
                        </a:rPr>
                        <a:t>KBr</a:t>
                      </a:r>
                      <a:r>
                        <a:rPr lang="de-DE" sz="2000" b="1" dirty="0">
                          <a:effectLst/>
                        </a:rPr>
                        <a:t>)</a:t>
                      </a:r>
                      <a:endParaRPr lang="de-DE" sz="2000" dirty="0">
                        <a:effectLst/>
                        <a:latin typeface="+mn-lt"/>
                        <a:ea typeface="Calibri" charset="0"/>
                        <a:cs typeface="Times New Roman" charset="0"/>
                      </a:endParaRPr>
                    </a:p>
                  </a:txBody>
                  <a:tcPr marL="68580" marR="68580" marT="0" marB="0" anchor="ctr">
                    <a:solidFill>
                      <a:srgbClr val="FF9933"/>
                    </a:solidFill>
                  </a:tcPr>
                </a:tc>
                <a:extLst>
                  <a:ext uri="{0D108BD9-81ED-4DB2-BD59-A6C34878D82A}">
                    <a16:rowId xmlns:a16="http://schemas.microsoft.com/office/drawing/2014/main" val="10000"/>
                  </a:ext>
                </a:extLst>
              </a:tr>
              <a:tr h="756127">
                <a:tc>
                  <a:txBody>
                    <a:bodyPr/>
                    <a:lstStyle/>
                    <a:p>
                      <a:pPr algn="ctr">
                        <a:spcAft>
                          <a:spcPts val="0"/>
                        </a:spcAft>
                        <a:tabLst>
                          <a:tab pos="4276725" algn="l"/>
                        </a:tabLst>
                      </a:pPr>
                      <a:r>
                        <a:rPr lang="de-DE" sz="2000" dirty="0" smtClean="0">
                          <a:effectLst/>
                        </a:rPr>
                        <a:t>Station 1</a:t>
                      </a:r>
                      <a:r>
                        <a:rPr lang="de-DE" sz="2000" dirty="0">
                          <a:effectLst/>
                        </a:rPr>
                        <a:t>: Schmelztemperatur</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a:effectLst/>
                        </a:rPr>
                        <a:t> </a:t>
                      </a:r>
                      <a:endParaRPr lang="de-DE" sz="20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963723">
                <a:tc>
                  <a:txBody>
                    <a:bodyPr/>
                    <a:lstStyle/>
                    <a:p>
                      <a:pPr algn="ctr">
                        <a:spcAft>
                          <a:spcPts val="0"/>
                        </a:spcAft>
                        <a:tabLst>
                          <a:tab pos="4276725" algn="l"/>
                        </a:tabLst>
                      </a:pPr>
                      <a:r>
                        <a:rPr lang="de-DE" sz="2000" dirty="0">
                          <a:effectLst/>
                        </a:rPr>
                        <a:t>Station 2: </a:t>
                      </a:r>
                    </a:p>
                    <a:p>
                      <a:pPr algn="ctr">
                        <a:spcAft>
                          <a:spcPts val="0"/>
                        </a:spcAft>
                        <a:tabLst>
                          <a:tab pos="4276725" algn="l"/>
                        </a:tabLst>
                      </a:pPr>
                      <a:r>
                        <a:rPr lang="de-DE" sz="2000" dirty="0">
                          <a:effectLst/>
                        </a:rPr>
                        <a:t>Elektrische Leitfähigkeit</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a:effectLst/>
                        </a:rPr>
                        <a:t> </a:t>
                      </a:r>
                      <a:endParaRPr lang="de-DE" sz="200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a:effectLst/>
                        </a:rPr>
                        <a:t> </a:t>
                      </a:r>
                      <a:endParaRPr lang="de-DE" sz="200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734839">
                <a:tc>
                  <a:txBody>
                    <a:bodyPr/>
                    <a:lstStyle/>
                    <a:p>
                      <a:pPr algn="ctr">
                        <a:spcAft>
                          <a:spcPts val="0"/>
                        </a:spcAft>
                        <a:tabLst>
                          <a:tab pos="4276725" algn="l"/>
                        </a:tabLst>
                      </a:pPr>
                      <a:r>
                        <a:rPr lang="de-DE" sz="2000" dirty="0">
                          <a:effectLst/>
                        </a:rPr>
                        <a:t>Station 3: </a:t>
                      </a:r>
                    </a:p>
                    <a:p>
                      <a:pPr algn="ctr">
                        <a:spcAft>
                          <a:spcPts val="0"/>
                        </a:spcAft>
                        <a:tabLst>
                          <a:tab pos="4276725" algn="l"/>
                        </a:tabLst>
                      </a:pPr>
                      <a:r>
                        <a:rPr lang="de-DE" sz="2000" dirty="0">
                          <a:effectLst/>
                        </a:rPr>
                        <a:t>Löslichkeit in Wasser</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734839">
                <a:tc>
                  <a:txBody>
                    <a:bodyPr/>
                    <a:lstStyle/>
                    <a:p>
                      <a:pPr algn="ctr">
                        <a:spcAft>
                          <a:spcPts val="0"/>
                        </a:spcAft>
                        <a:tabLst>
                          <a:tab pos="4276725" algn="l"/>
                        </a:tabLst>
                      </a:pPr>
                      <a:r>
                        <a:rPr lang="de-DE" sz="2000" dirty="0">
                          <a:effectLst/>
                        </a:rPr>
                        <a:t>Station 4: </a:t>
                      </a:r>
                    </a:p>
                    <a:p>
                      <a:pPr algn="ctr">
                        <a:spcAft>
                          <a:spcPts val="0"/>
                        </a:spcAft>
                        <a:tabLst>
                          <a:tab pos="4276725" algn="l"/>
                        </a:tabLst>
                      </a:pPr>
                      <a:r>
                        <a:rPr lang="de-DE" sz="2000" dirty="0">
                          <a:effectLst/>
                        </a:rPr>
                        <a:t>Sprödigkeit</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tc>
                  <a:txBody>
                    <a:bodyPr/>
                    <a:lstStyle/>
                    <a:p>
                      <a:pPr algn="ctr">
                        <a:spcAft>
                          <a:spcPts val="0"/>
                        </a:spcAft>
                        <a:tabLst>
                          <a:tab pos="4276725" algn="l"/>
                        </a:tabLst>
                      </a:pPr>
                      <a:r>
                        <a:rPr lang="de-DE" sz="2000" b="1" dirty="0">
                          <a:effectLst/>
                        </a:rPr>
                        <a:t> </a:t>
                      </a:r>
                      <a:endParaRPr lang="de-DE" sz="2000" dirty="0">
                        <a:effectLst/>
                        <a:latin typeface="+mn-lt"/>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 name="Grafik 9">
            <a:extLst>
              <a:ext uri="{FF2B5EF4-FFF2-40B4-BE49-F238E27FC236}">
                <a16:creationId xmlns:a16="http://schemas.microsoft.com/office/drawing/2014/main" id="{45AC141F-0ECB-4DAE-8B34-786A12BEA98B}"/>
              </a:ext>
            </a:extLst>
          </p:cNvPr>
          <p:cNvPicPr>
            <a:picLocks noChangeAspect="1"/>
          </p:cNvPicPr>
          <p:nvPr/>
        </p:nvPicPr>
        <p:blipFill>
          <a:blip r:embed="rId5"/>
          <a:stretch>
            <a:fillRect/>
          </a:stretch>
        </p:blipFill>
        <p:spPr>
          <a:xfrm>
            <a:off x="8853223" y="475547"/>
            <a:ext cx="2322777" cy="914479"/>
          </a:xfrm>
          <a:prstGeom prst="rect">
            <a:avLst/>
          </a:prstGeom>
        </p:spPr>
      </p:pic>
    </p:spTree>
    <p:extLst>
      <p:ext uri="{BB962C8B-B14F-4D97-AF65-F5344CB8AC3E}">
        <p14:creationId xmlns:p14="http://schemas.microsoft.com/office/powerpoint/2010/main" val="1831605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marR="178435" indent="0">
              <a:spcBef>
                <a:spcPts val="600"/>
              </a:spcBef>
              <a:spcAft>
                <a:spcPts val="600"/>
              </a:spcAft>
              <a:buNone/>
              <a:tabLst>
                <a:tab pos="4276725" algn="l"/>
              </a:tabLst>
            </a:pPr>
            <a:r>
              <a:rPr lang="de-DE" sz="1800" b="1" dirty="0">
                <a:latin typeface="+mn-lt"/>
              </a:rPr>
              <a:t>Aufgabe 2: </a:t>
            </a:r>
            <a:r>
              <a:rPr lang="de-DE" sz="1800" dirty="0">
                <a:latin typeface="+mn-lt"/>
              </a:rPr>
              <a:t>Erklärt jede Stoffeigenschaft mithilfe der Ergebnisse der Stationsaufgaben auf Teilchenebene. Bereitet hierzu einen Kurzvortrag vor. Notiert dafür Stichworte in der folgenden Tabelle. </a:t>
            </a:r>
          </a:p>
          <a:p>
            <a:pPr marR="178435" algn="ctr">
              <a:spcBef>
                <a:spcPts val="600"/>
              </a:spcBef>
              <a:spcAft>
                <a:spcPts val="600"/>
              </a:spcAft>
              <a:tabLst>
                <a:tab pos="4276725" algn="l"/>
              </a:tabLst>
            </a:pPr>
            <a:endParaRPr lang="de-DE" sz="20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3581400" y="609822"/>
            <a:ext cx="486979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endParaRPr lang="de-DE"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Interaktive Schaltfläche: Anpassen 8">
            <a:hlinkClick r:id="rId3" action="ppaction://hlinksldjump" highlightClick="1"/>
          </p:cNvPr>
          <p:cNvSpPr/>
          <p:nvPr/>
        </p:nvSpPr>
        <p:spPr>
          <a:xfrm>
            <a:off x="11121496" y="5396031"/>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1" name="Tabelle 10"/>
          <p:cNvGraphicFramePr>
            <a:graphicFrameLocks noGrp="1"/>
          </p:cNvGraphicFramePr>
          <p:nvPr>
            <p:extLst>
              <p:ext uri="{D42A27DB-BD31-4B8C-83A1-F6EECF244321}">
                <p14:modId xmlns:p14="http://schemas.microsoft.com/office/powerpoint/2010/main" val="2377456793"/>
              </p:ext>
            </p:extLst>
          </p:nvPr>
        </p:nvGraphicFramePr>
        <p:xfrm>
          <a:off x="1137997" y="2286973"/>
          <a:ext cx="9916006" cy="3753749"/>
        </p:xfrm>
        <a:graphic>
          <a:graphicData uri="http://schemas.openxmlformats.org/drawingml/2006/table">
            <a:tbl>
              <a:tblPr firstRow="1" firstCol="1" bandRow="1"/>
              <a:tblGrid>
                <a:gridCol w="2478647">
                  <a:extLst>
                    <a:ext uri="{9D8B030D-6E8A-4147-A177-3AD203B41FA5}">
                      <a16:colId xmlns:a16="http://schemas.microsoft.com/office/drawing/2014/main" val="20000"/>
                    </a:ext>
                  </a:extLst>
                </a:gridCol>
                <a:gridCol w="2759442">
                  <a:extLst>
                    <a:ext uri="{9D8B030D-6E8A-4147-A177-3AD203B41FA5}">
                      <a16:colId xmlns:a16="http://schemas.microsoft.com/office/drawing/2014/main" val="20001"/>
                    </a:ext>
                  </a:extLst>
                </a:gridCol>
                <a:gridCol w="2471352">
                  <a:extLst>
                    <a:ext uri="{9D8B030D-6E8A-4147-A177-3AD203B41FA5}">
                      <a16:colId xmlns:a16="http://schemas.microsoft.com/office/drawing/2014/main" val="20002"/>
                    </a:ext>
                  </a:extLst>
                </a:gridCol>
                <a:gridCol w="2206565">
                  <a:extLst>
                    <a:ext uri="{9D8B030D-6E8A-4147-A177-3AD203B41FA5}">
                      <a16:colId xmlns:a16="http://schemas.microsoft.com/office/drawing/2014/main" val="20003"/>
                    </a:ext>
                  </a:extLst>
                </a:gridCol>
              </a:tblGrid>
              <a:tr h="493701">
                <a:tc>
                  <a:txBody>
                    <a:bodyPr/>
                    <a:lstStyle/>
                    <a:p>
                      <a:pPr algn="ctr">
                        <a:spcAft>
                          <a:spcPts val="0"/>
                        </a:spcAft>
                        <a:tabLst>
                          <a:tab pos="4276725" algn="l"/>
                        </a:tabLst>
                      </a:pPr>
                      <a:r>
                        <a:rPr lang="de-DE" sz="2000" b="1" dirty="0">
                          <a:effectLst/>
                          <a:latin typeface="+mn-lt"/>
                          <a:ea typeface="Calibri" charset="0"/>
                          <a:cs typeface="Times New Roman" charset="0"/>
                        </a:rPr>
                        <a:t> Schmelztemperatur </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4276725" algn="l"/>
                        </a:tabLst>
                      </a:pPr>
                      <a:r>
                        <a:rPr lang="de-DE" sz="2000" b="1" dirty="0">
                          <a:effectLst/>
                          <a:latin typeface="+mn-lt"/>
                          <a:ea typeface="Calibri" charset="0"/>
                          <a:cs typeface="Times New Roman" charset="0"/>
                        </a:rPr>
                        <a:t>Elektrische Leitfähigkeit</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4276725" algn="l"/>
                        </a:tabLst>
                      </a:pPr>
                      <a:r>
                        <a:rPr lang="de-DE" sz="2000" b="1" dirty="0">
                          <a:effectLst/>
                          <a:latin typeface="+mn-lt"/>
                          <a:ea typeface="Calibri" charset="0"/>
                          <a:cs typeface="Times New Roman" charset="0"/>
                        </a:rPr>
                        <a:t>Löslichkeit in Wasser</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4276725" algn="l"/>
                        </a:tabLst>
                      </a:pPr>
                      <a:r>
                        <a:rPr lang="de-DE" sz="2000" b="1" dirty="0">
                          <a:effectLst/>
                          <a:latin typeface="+mn-lt"/>
                          <a:ea typeface="Calibri" charset="0"/>
                          <a:cs typeface="Times New Roman" charset="0"/>
                        </a:rPr>
                        <a:t>Sprödigkeit</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3260048">
                <a:tc>
                  <a:txBody>
                    <a:bodyPr/>
                    <a:lstStyle/>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p>
                      <a:pPr algn="just">
                        <a:spcAft>
                          <a:spcPts val="0"/>
                        </a:spcAft>
                        <a:tabLst>
                          <a:tab pos="4276725" algn="l"/>
                        </a:tabLst>
                      </a:pPr>
                      <a:r>
                        <a:rPr lang="de-DE" sz="11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tabLst>
                          <a:tab pos="4276725" algn="l"/>
                        </a:tabLst>
                      </a:pPr>
                      <a:r>
                        <a:rPr lang="de-DE" sz="11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tabLst>
                          <a:tab pos="4276725" algn="l"/>
                        </a:tabLst>
                      </a:pPr>
                      <a:r>
                        <a:rPr lang="de-DE" sz="110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tabLst>
                          <a:tab pos="4276725" algn="l"/>
                        </a:tabLst>
                      </a:pPr>
                      <a:r>
                        <a:rPr lang="de-DE" sz="11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12" name="Grafik 11">
            <a:extLst>
              <a:ext uri="{FF2B5EF4-FFF2-40B4-BE49-F238E27FC236}">
                <a16:creationId xmlns:a16="http://schemas.microsoft.com/office/drawing/2014/main" id="{45AC141F-0ECB-4DAE-8B34-786A12BEA98B}"/>
              </a:ext>
            </a:extLst>
          </p:cNvPr>
          <p:cNvPicPr>
            <a:picLocks noChangeAspect="1"/>
          </p:cNvPicPr>
          <p:nvPr/>
        </p:nvPicPr>
        <p:blipFill>
          <a:blip r:embed="rId5"/>
          <a:stretch>
            <a:fillRect/>
          </a:stretch>
        </p:blipFill>
        <p:spPr>
          <a:xfrm>
            <a:off x="8853223" y="475547"/>
            <a:ext cx="2322777" cy="914479"/>
          </a:xfrm>
          <a:prstGeom prst="rect">
            <a:avLst/>
          </a:prstGeom>
        </p:spPr>
      </p:pic>
    </p:spTree>
    <p:extLst>
      <p:ext uri="{BB962C8B-B14F-4D97-AF65-F5344CB8AC3E}">
        <p14:creationId xmlns:p14="http://schemas.microsoft.com/office/powerpoint/2010/main" val="5948688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956050" y="606730"/>
            <a:ext cx="545962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Schmelztemperatur</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Station 1</a:t>
            </a:r>
          </a:p>
        </p:txBody>
      </p:sp>
      <p:pic>
        <p:nvPicPr>
          <p:cNvPr id="10" name="Grafik 9">
            <a:hlinkClick r:id="rId3" action="ppaction://hlinksldjump"/>
            <a:extLst>
              <a:ext uri="{FF2B5EF4-FFF2-40B4-BE49-F238E27FC236}">
                <a16:creationId xmlns:a16="http://schemas.microsoft.com/office/drawing/2014/main" id="{D22E3E67-EA89-4B91-9C89-A34F4402DBEF}"/>
              </a:ext>
            </a:extLst>
          </p:cNvPr>
          <p:cNvPicPr>
            <a:picLocks noChangeAspect="1"/>
          </p:cNvPicPr>
          <p:nvPr/>
        </p:nvPicPr>
        <p:blipFill>
          <a:blip r:embed="rId4"/>
          <a:stretch>
            <a:fillRect/>
          </a:stretch>
        </p:blipFill>
        <p:spPr>
          <a:xfrm>
            <a:off x="11001532" y="5155855"/>
            <a:ext cx="704536" cy="914219"/>
          </a:xfrm>
          <a:prstGeom prst="rect">
            <a:avLst/>
          </a:prstGeom>
        </p:spPr>
      </p:pic>
      <p:pic>
        <p:nvPicPr>
          <p:cNvPr id="11" name="Grafik 10">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7862952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36739"/>
            <a:ext cx="10515600" cy="4667499"/>
          </a:xfrm>
        </p:spPr>
        <p:txBody>
          <a:bodyPr>
            <a:normAutofit/>
          </a:bodyPr>
          <a:lstStyle/>
          <a:p>
            <a:pPr marL="0" marR="178435" indent="0">
              <a:spcBef>
                <a:spcPts val="600"/>
              </a:spcBef>
              <a:spcAft>
                <a:spcPts val="600"/>
              </a:spcAft>
              <a:buNone/>
              <a:tabLst>
                <a:tab pos="4276725" algn="l"/>
              </a:tabLst>
            </a:pPr>
            <a:r>
              <a:rPr lang="de-DE" sz="2000" smtClean="0">
                <a:latin typeface="+mn-lt"/>
              </a:rPr>
              <a:t>In der nachfolgenden Tabelle sind die Schmelztemperaturen einiger Salze im Vergleich zu anderen Stoffen aufgeführt. Daneben findet ihr außerdem einen sehr stark vereinfachten Ausschnitt aus der Kristallstruktur eines Salzes sowie eine schematische Darstellung von Kerzenwachs auf Teilchenebene.</a:t>
            </a:r>
            <a:r>
              <a:rPr lang="de-DE" sz="2000" b="1" smtClean="0">
                <a:latin typeface="+mn-lt"/>
              </a:rPr>
              <a:t> </a:t>
            </a:r>
            <a:endParaRPr lang="de-DE" sz="2000" smtClean="0">
              <a:latin typeface="+mn-lt"/>
            </a:endParaRPr>
          </a:p>
          <a:p>
            <a:pPr marL="0" marR="178435" indent="0" algn="ctr">
              <a:spcBef>
                <a:spcPts val="600"/>
              </a:spcBef>
              <a:spcAft>
                <a:spcPts val="600"/>
              </a:spcAft>
              <a:buNone/>
              <a:tabLst>
                <a:tab pos="4276725" algn="l"/>
              </a:tabLst>
            </a:pPr>
            <a:endParaRPr lang="de-DE" sz="20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157330" y="609823"/>
            <a:ext cx="445327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graphicFrame>
        <p:nvGraphicFramePr>
          <p:cNvPr id="58" name="Tabelle 57"/>
          <p:cNvGraphicFramePr>
            <a:graphicFrameLocks noGrp="1"/>
          </p:cNvGraphicFramePr>
          <p:nvPr>
            <p:extLst>
              <p:ext uri="{D42A27DB-BD31-4B8C-83A1-F6EECF244321}">
                <p14:modId xmlns:p14="http://schemas.microsoft.com/office/powerpoint/2010/main" val="3643870723"/>
              </p:ext>
            </p:extLst>
          </p:nvPr>
        </p:nvGraphicFramePr>
        <p:xfrm>
          <a:off x="929827" y="2566568"/>
          <a:ext cx="4222437" cy="3352800"/>
        </p:xfrm>
        <a:graphic>
          <a:graphicData uri="http://schemas.openxmlformats.org/drawingml/2006/table">
            <a:tbl>
              <a:tblPr firstRow="1" firstCol="1" bandRow="1"/>
              <a:tblGrid>
                <a:gridCol w="2638006">
                  <a:extLst>
                    <a:ext uri="{9D8B030D-6E8A-4147-A177-3AD203B41FA5}">
                      <a16:colId xmlns:a16="http://schemas.microsoft.com/office/drawing/2014/main" val="20000"/>
                    </a:ext>
                  </a:extLst>
                </a:gridCol>
                <a:gridCol w="1584431">
                  <a:extLst>
                    <a:ext uri="{9D8B030D-6E8A-4147-A177-3AD203B41FA5}">
                      <a16:colId xmlns:a16="http://schemas.microsoft.com/office/drawing/2014/main" val="20001"/>
                    </a:ext>
                  </a:extLst>
                </a:gridCol>
              </a:tblGrid>
              <a:tr h="0">
                <a:tc>
                  <a:txBody>
                    <a:bodyPr/>
                    <a:lstStyle/>
                    <a:p>
                      <a:pPr algn="ctr">
                        <a:spcAft>
                          <a:spcPts val="0"/>
                        </a:spcAft>
                      </a:pPr>
                      <a:r>
                        <a:rPr lang="de-DE" sz="2000" b="1" dirty="0">
                          <a:solidFill>
                            <a:srgbClr val="000000"/>
                          </a:solidFill>
                          <a:effectLst/>
                          <a:latin typeface="+mn-lt"/>
                          <a:ea typeface="Calibri" charset="0"/>
                          <a:cs typeface="Times New Roman" charset="0"/>
                        </a:rPr>
                        <a:t>Stoff </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2000" b="1" dirty="0">
                          <a:solidFill>
                            <a:srgbClr val="000000"/>
                          </a:solidFill>
                          <a:effectLst/>
                          <a:latin typeface="+mn-lt"/>
                          <a:ea typeface="Calibri" charset="0"/>
                          <a:cs typeface="Times New Roman" charset="0"/>
                        </a:rPr>
                        <a:t>Schmelz-temperatur</a:t>
                      </a:r>
                      <a:endParaRPr lang="de-DE" sz="20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215900">
                <a:tc>
                  <a:txBody>
                    <a:bodyPr/>
                    <a:lstStyle/>
                    <a:p>
                      <a:pPr algn="l">
                        <a:spcAft>
                          <a:spcPts val="0"/>
                        </a:spcAft>
                      </a:pPr>
                      <a:r>
                        <a:rPr lang="de-DE" sz="2000" dirty="0">
                          <a:effectLst/>
                          <a:latin typeface="+mn-lt"/>
                          <a:ea typeface="Calibri" charset="0"/>
                          <a:cs typeface="Times New Roman" charset="0"/>
                        </a:rPr>
                        <a:t>Lithiumbromid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550°C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5900">
                <a:tc>
                  <a:txBody>
                    <a:bodyPr/>
                    <a:lstStyle/>
                    <a:p>
                      <a:pPr algn="l">
                        <a:spcAft>
                          <a:spcPts val="0"/>
                        </a:spcAft>
                      </a:pPr>
                      <a:r>
                        <a:rPr lang="de-DE" sz="2000" dirty="0">
                          <a:effectLst/>
                          <a:latin typeface="+mn-lt"/>
                          <a:ea typeface="Calibri" charset="0"/>
                          <a:cs typeface="Times New Roman" charset="0"/>
                        </a:rPr>
                        <a:t>Kaliumbromid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734°C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5900">
                <a:tc>
                  <a:txBody>
                    <a:bodyPr/>
                    <a:lstStyle/>
                    <a:p>
                      <a:pPr algn="l">
                        <a:spcAft>
                          <a:spcPts val="0"/>
                        </a:spcAft>
                      </a:pPr>
                      <a:r>
                        <a:rPr lang="de-DE" sz="2000" dirty="0">
                          <a:effectLst/>
                          <a:latin typeface="+mn-lt"/>
                          <a:ea typeface="Calibri" charset="0"/>
                          <a:cs typeface="Times New Roman" charset="0"/>
                        </a:rPr>
                        <a:t>Kaliumchlorid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773°C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5900">
                <a:tc>
                  <a:txBody>
                    <a:bodyPr/>
                    <a:lstStyle/>
                    <a:p>
                      <a:pPr algn="l">
                        <a:spcAft>
                          <a:spcPts val="0"/>
                        </a:spcAft>
                      </a:pPr>
                      <a:r>
                        <a:rPr lang="de-DE" sz="2000" dirty="0">
                          <a:effectLst/>
                          <a:latin typeface="+mn-lt"/>
                          <a:ea typeface="Calibri" charset="0"/>
                          <a:cs typeface="Times New Roman" charset="0"/>
                        </a:rPr>
                        <a:t>Natriumchlorid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801°C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5900">
                <a:tc>
                  <a:txBody>
                    <a:bodyPr/>
                    <a:lstStyle/>
                    <a:p>
                      <a:pPr algn="l">
                        <a:spcAft>
                          <a:spcPts val="0"/>
                        </a:spcAft>
                      </a:pPr>
                      <a:r>
                        <a:rPr lang="de-DE" sz="2000" dirty="0">
                          <a:effectLst/>
                          <a:latin typeface="+mn-lt"/>
                          <a:ea typeface="Calibri" charset="0"/>
                          <a:cs typeface="Times New Roman" charset="0"/>
                        </a:rPr>
                        <a:t>Natriumsulfat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888°C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5900">
                <a:tc>
                  <a:txBody>
                    <a:bodyPr/>
                    <a:lstStyle/>
                    <a:p>
                      <a:pPr algn="l">
                        <a:spcAft>
                          <a:spcPts val="0"/>
                        </a:spcAft>
                      </a:pPr>
                      <a:r>
                        <a:rPr lang="de-DE" sz="2000" dirty="0">
                          <a:effectLst/>
                          <a:latin typeface="+mn-lt"/>
                          <a:ea typeface="Calibri" charset="0"/>
                          <a:cs typeface="Times New Roman" charset="0"/>
                        </a:rPr>
                        <a:t>Calciumphosphat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1670°C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5900">
                <a:tc>
                  <a:txBody>
                    <a:bodyPr/>
                    <a:lstStyle/>
                    <a:p>
                      <a:pPr algn="l">
                        <a:spcAft>
                          <a:spcPts val="0"/>
                        </a:spcAft>
                      </a:pPr>
                      <a:r>
                        <a:rPr lang="de-DE" sz="2000" dirty="0">
                          <a:effectLst/>
                          <a:latin typeface="+mn-lt"/>
                          <a:ea typeface="Calibri" charset="0"/>
                          <a:cs typeface="Times New Roman" charset="0"/>
                        </a:rPr>
                        <a:t>Wasser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0°C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5900">
                <a:tc>
                  <a:txBody>
                    <a:bodyPr/>
                    <a:lstStyle/>
                    <a:p>
                      <a:pPr algn="l">
                        <a:spcAft>
                          <a:spcPts val="0"/>
                        </a:spcAft>
                      </a:pPr>
                      <a:r>
                        <a:rPr lang="de-DE" sz="2000" dirty="0">
                          <a:effectLst/>
                          <a:latin typeface="+mn-lt"/>
                          <a:ea typeface="Calibri" charset="0"/>
                          <a:cs typeface="Times New Roman" charset="0"/>
                        </a:rPr>
                        <a:t>Ethanol (Trinkalkohol)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-114°C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5900">
                <a:tc>
                  <a:txBody>
                    <a:bodyPr/>
                    <a:lstStyle/>
                    <a:p>
                      <a:pPr algn="l">
                        <a:spcAft>
                          <a:spcPts val="0"/>
                        </a:spcAft>
                      </a:pPr>
                      <a:r>
                        <a:rPr lang="de-DE" sz="2000" dirty="0">
                          <a:effectLst/>
                          <a:latin typeface="+mn-lt"/>
                          <a:ea typeface="Calibri" charset="0"/>
                          <a:cs typeface="Times New Roman" charset="0"/>
                        </a:rPr>
                        <a:t>Sauerstoff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2000" dirty="0">
                          <a:effectLst/>
                          <a:latin typeface="+mn-lt"/>
                          <a:ea typeface="Calibri" charset="0"/>
                          <a:cs typeface="Times New Roman" charset="0"/>
                        </a:rPr>
                        <a:t>-219°C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59" name="Rectangle 58"/>
          <p:cNvSpPr>
            <a:spLocks noChangeArrowheads="1"/>
          </p:cNvSpPr>
          <p:nvPr/>
        </p:nvSpPr>
        <p:spPr bwMode="auto">
          <a:xfrm>
            <a:off x="1546543" y="29702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60" name="Gruppieren 29"/>
          <p:cNvGrpSpPr/>
          <p:nvPr/>
        </p:nvGrpSpPr>
        <p:grpSpPr>
          <a:xfrm>
            <a:off x="5744771" y="3159694"/>
            <a:ext cx="3942063" cy="1436532"/>
            <a:chOff x="0" y="0"/>
            <a:chExt cx="3248025" cy="1133475"/>
          </a:xfrm>
        </p:grpSpPr>
        <p:grpSp>
          <p:nvGrpSpPr>
            <p:cNvPr id="61" name="Gruppieren 37"/>
            <p:cNvGrpSpPr/>
            <p:nvPr/>
          </p:nvGrpSpPr>
          <p:grpSpPr>
            <a:xfrm>
              <a:off x="0" y="0"/>
              <a:ext cx="3248025" cy="1133475"/>
              <a:chOff x="0" y="0"/>
              <a:chExt cx="3248025" cy="1133475"/>
            </a:xfrm>
          </p:grpSpPr>
          <p:sp>
            <p:nvSpPr>
              <p:cNvPr id="71" name="Rechteck 70"/>
              <p:cNvSpPr/>
              <p:nvPr/>
            </p:nvSpPr>
            <p:spPr>
              <a:xfrm>
                <a:off x="0" y="0"/>
                <a:ext cx="1628775" cy="11334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2" name="Rechteck 71"/>
              <p:cNvSpPr/>
              <p:nvPr/>
            </p:nvSpPr>
            <p:spPr>
              <a:xfrm>
                <a:off x="1771650" y="0"/>
                <a:ext cx="1476375" cy="11334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73" name="Gruppieren 36"/>
              <p:cNvGrpSpPr/>
              <p:nvPr/>
            </p:nvGrpSpPr>
            <p:grpSpPr>
              <a:xfrm>
                <a:off x="28575" y="38100"/>
                <a:ext cx="1571625" cy="1047750"/>
                <a:chOff x="0" y="0"/>
                <a:chExt cx="1571625" cy="1047750"/>
              </a:xfrm>
            </p:grpSpPr>
            <p:sp>
              <p:nvSpPr>
                <p:cNvPr id="86" name="Ellipse 7"/>
                <p:cNvSpPr/>
                <p:nvPr/>
              </p:nvSpPr>
              <p:spPr>
                <a:xfrm>
                  <a:off x="323850" y="0"/>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7" name="Ellipse 8"/>
                <p:cNvSpPr/>
                <p:nvPr/>
              </p:nvSpPr>
              <p:spPr>
                <a:xfrm>
                  <a:off x="628650" y="342900"/>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8" name="Ellipse 9"/>
                <p:cNvSpPr/>
                <p:nvPr/>
              </p:nvSpPr>
              <p:spPr>
                <a:xfrm>
                  <a:off x="314325" y="695325"/>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9" name="Ellipse 10"/>
                <p:cNvSpPr/>
                <p:nvPr/>
              </p:nvSpPr>
              <p:spPr>
                <a:xfrm>
                  <a:off x="0" y="352425"/>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500">
                      <a:solidFill>
                        <a:srgbClr val="000000"/>
                      </a:solidFill>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sp>
              <p:nvSpPr>
                <p:cNvPr id="90" name="Ellipse 11"/>
                <p:cNvSpPr/>
                <p:nvPr/>
              </p:nvSpPr>
              <p:spPr>
                <a:xfrm>
                  <a:off x="314325" y="342900"/>
                  <a:ext cx="314325" cy="342900"/>
                </a:xfrm>
                <a:prstGeom prst="ellipse">
                  <a:avLst/>
                </a:prstGeom>
                <a:pattFill prst="pct25">
                  <a:fgClr>
                    <a:schemeClr val="bg1">
                      <a:lumMod val="85000"/>
                    </a:schemeClr>
                  </a:fgClr>
                  <a:bgClr>
                    <a:schemeClr val="bg1"/>
                  </a:bgClr>
                </a:patt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500">
                      <a:solidFill>
                        <a:srgbClr val="000000"/>
                      </a:solidFill>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sp>
              <p:nvSpPr>
                <p:cNvPr id="91" name="Ellipse 12"/>
                <p:cNvSpPr/>
                <p:nvPr/>
              </p:nvSpPr>
              <p:spPr>
                <a:xfrm>
                  <a:off x="942975" y="361950"/>
                  <a:ext cx="314325" cy="342900"/>
                </a:xfrm>
                <a:prstGeom prst="ellipse">
                  <a:avLst/>
                </a:prstGeom>
                <a:pattFill prst="pct25">
                  <a:fgClr>
                    <a:schemeClr val="bg1">
                      <a:lumMod val="85000"/>
                    </a:schemeClr>
                  </a:fgClr>
                  <a:bgClr>
                    <a:schemeClr val="bg1"/>
                  </a:bgClr>
                </a:patt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2" name="Ellipse 13"/>
                <p:cNvSpPr/>
                <p:nvPr/>
              </p:nvSpPr>
              <p:spPr>
                <a:xfrm>
                  <a:off x="942975" y="9525"/>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3" name="Ellipse 14"/>
                <p:cNvSpPr/>
                <p:nvPr/>
              </p:nvSpPr>
              <p:spPr>
                <a:xfrm>
                  <a:off x="933450" y="704850"/>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4" name="Ellipse 15"/>
                <p:cNvSpPr/>
                <p:nvPr/>
              </p:nvSpPr>
              <p:spPr>
                <a:xfrm>
                  <a:off x="1257300" y="371475"/>
                  <a:ext cx="314325" cy="342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74" name="Ellipse 16"/>
              <p:cNvSpPr/>
              <p:nvPr/>
            </p:nvSpPr>
            <p:spPr>
              <a:xfrm>
                <a:off x="1963420" y="7429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5" name="Ellipse 21"/>
              <p:cNvSpPr/>
              <p:nvPr/>
            </p:nvSpPr>
            <p:spPr>
              <a:xfrm>
                <a:off x="1801495" y="4381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6" name="Ellipse 22"/>
              <p:cNvSpPr/>
              <p:nvPr/>
            </p:nvSpPr>
            <p:spPr>
              <a:xfrm>
                <a:off x="2115820" y="4381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7" name="Ellipse 23"/>
              <p:cNvSpPr/>
              <p:nvPr/>
            </p:nvSpPr>
            <p:spPr>
              <a:xfrm>
                <a:off x="2277745" y="7429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8" name="Ellipse 24"/>
              <p:cNvSpPr/>
              <p:nvPr/>
            </p:nvSpPr>
            <p:spPr>
              <a:xfrm>
                <a:off x="2430145" y="4286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9" name="Ellipse 25"/>
              <p:cNvSpPr/>
              <p:nvPr/>
            </p:nvSpPr>
            <p:spPr>
              <a:xfrm>
                <a:off x="2744470" y="4286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0" name="Ellipse 26"/>
              <p:cNvSpPr/>
              <p:nvPr/>
            </p:nvSpPr>
            <p:spPr>
              <a:xfrm>
                <a:off x="2571750" y="7429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1" name="Ellipse 27"/>
              <p:cNvSpPr/>
              <p:nvPr/>
            </p:nvSpPr>
            <p:spPr>
              <a:xfrm>
                <a:off x="2886075" y="742950"/>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2" name="Ellipse 28"/>
              <p:cNvSpPr/>
              <p:nvPr/>
            </p:nvSpPr>
            <p:spPr>
              <a:xfrm>
                <a:off x="1963420" y="1238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3" name="Ellipse 31"/>
              <p:cNvSpPr/>
              <p:nvPr/>
            </p:nvSpPr>
            <p:spPr>
              <a:xfrm>
                <a:off x="2277745" y="1238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4" name="Ellipse 34"/>
              <p:cNvSpPr/>
              <p:nvPr/>
            </p:nvSpPr>
            <p:spPr>
              <a:xfrm>
                <a:off x="2592070" y="1238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5" name="Ellipse 35"/>
              <p:cNvSpPr/>
              <p:nvPr/>
            </p:nvSpPr>
            <p:spPr>
              <a:xfrm>
                <a:off x="2906395" y="123825"/>
                <a:ext cx="314325"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62" name="Textfeld 61"/>
            <p:cNvSpPr txBox="1"/>
            <p:nvPr/>
          </p:nvSpPr>
          <p:spPr>
            <a:xfrm>
              <a:off x="411917" y="374070"/>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3" name="Textfeld 62"/>
            <p:cNvSpPr txBox="1"/>
            <p:nvPr/>
          </p:nvSpPr>
          <p:spPr>
            <a:xfrm>
              <a:off x="1020736" y="390810"/>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4" name="Textfeld 63"/>
            <p:cNvSpPr txBox="1"/>
            <p:nvPr/>
          </p:nvSpPr>
          <p:spPr>
            <a:xfrm>
              <a:off x="377211" y="62815"/>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5" name="Textfeld 64"/>
            <p:cNvSpPr txBox="1"/>
            <p:nvPr/>
          </p:nvSpPr>
          <p:spPr>
            <a:xfrm>
              <a:off x="36890" y="395430"/>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6" name="Textfeld 65"/>
            <p:cNvSpPr txBox="1"/>
            <p:nvPr/>
          </p:nvSpPr>
          <p:spPr>
            <a:xfrm>
              <a:off x="666750" y="408776"/>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7" name="Textfeld 66"/>
            <p:cNvSpPr txBox="1"/>
            <p:nvPr/>
          </p:nvSpPr>
          <p:spPr>
            <a:xfrm>
              <a:off x="372745" y="761201"/>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8" name="Textfeld 67"/>
            <p:cNvSpPr txBox="1"/>
            <p:nvPr/>
          </p:nvSpPr>
          <p:spPr>
            <a:xfrm>
              <a:off x="996284" y="61654"/>
              <a:ext cx="260082"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dirty="0">
                  <a:effectLst/>
                  <a:latin typeface="Arial" charset="0"/>
                  <a:ea typeface="Calibri" charset="0"/>
                  <a:cs typeface="Times New Roman" charset="0"/>
                </a:rPr>
                <a:t>+</a:t>
              </a:r>
              <a:endParaRPr lang="de-DE" sz="1100" dirty="0">
                <a:effectLst/>
                <a:latin typeface="Arial" charset="0"/>
                <a:ea typeface="Calibri" charset="0"/>
                <a:cs typeface="Times New Roman" charset="0"/>
              </a:endParaRPr>
            </a:p>
          </p:txBody>
        </p:sp>
        <p:sp>
          <p:nvSpPr>
            <p:cNvPr id="69" name="Textfeld 68"/>
            <p:cNvSpPr txBox="1"/>
            <p:nvPr/>
          </p:nvSpPr>
          <p:spPr>
            <a:xfrm>
              <a:off x="1322765" y="415240"/>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a:effectLst/>
                  <a:latin typeface="Arial" charset="0"/>
                  <a:ea typeface="Calibri" charset="0"/>
                  <a:cs typeface="Times New Roman" charset="0"/>
                </a:rPr>
                <a:t>+</a:t>
              </a:r>
              <a:endParaRPr lang="de-DE" sz="1100">
                <a:effectLst/>
                <a:latin typeface="Arial" charset="0"/>
                <a:ea typeface="Calibri" charset="0"/>
                <a:cs typeface="Times New Roman" charset="0"/>
              </a:endParaRPr>
            </a:p>
          </p:txBody>
        </p:sp>
        <p:sp>
          <p:nvSpPr>
            <p:cNvPr id="70" name="Textfeld 69"/>
            <p:cNvSpPr txBox="1"/>
            <p:nvPr/>
          </p:nvSpPr>
          <p:spPr>
            <a:xfrm>
              <a:off x="1003676" y="769595"/>
              <a:ext cx="314325"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de-DE" sz="2000">
                  <a:effectLst/>
                  <a:latin typeface="Arial" charset="0"/>
                  <a:ea typeface="Calibri" charset="0"/>
                  <a:cs typeface="Times New Roman" charset="0"/>
                </a:rPr>
                <a:t>+</a:t>
              </a:r>
              <a:endParaRPr lang="de-DE" sz="1100">
                <a:effectLst/>
                <a:latin typeface="Arial" charset="0"/>
                <a:ea typeface="Calibri" charset="0"/>
                <a:cs typeface="Times New Roman" charset="0"/>
              </a:endParaRPr>
            </a:p>
          </p:txBody>
        </p:sp>
      </p:grpSp>
      <p:sp>
        <p:nvSpPr>
          <p:cNvPr id="95" name="Textfeld 94"/>
          <p:cNvSpPr txBox="1"/>
          <p:nvPr/>
        </p:nvSpPr>
        <p:spPr>
          <a:xfrm>
            <a:off x="5783137" y="4848492"/>
            <a:ext cx="2010704" cy="113141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de-DE" sz="1600" b="1" dirty="0">
                <a:effectLst/>
                <a:ea typeface="Calibri" charset="0"/>
                <a:cs typeface="Times New Roman" charset="0"/>
              </a:rPr>
              <a:t>Abb. 1: </a:t>
            </a:r>
            <a:r>
              <a:rPr lang="de-DE" sz="1600" dirty="0">
                <a:effectLst/>
                <a:ea typeface="Calibri" charset="0"/>
                <a:cs typeface="Times New Roman" charset="0"/>
              </a:rPr>
              <a:t>Vereinfachter Ausschnitt der Kristallstruktur eines Salzes</a:t>
            </a:r>
          </a:p>
        </p:txBody>
      </p:sp>
      <p:sp>
        <p:nvSpPr>
          <p:cNvPr id="96" name="Textfeld 95"/>
          <p:cNvSpPr txBox="1"/>
          <p:nvPr/>
        </p:nvSpPr>
        <p:spPr>
          <a:xfrm>
            <a:off x="7909131" y="4864378"/>
            <a:ext cx="2186662" cy="111552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de-DE" sz="1600" b="1" dirty="0">
                <a:effectLst/>
                <a:ea typeface="Calibri" charset="0"/>
                <a:cs typeface="Times New Roman" charset="0"/>
              </a:rPr>
              <a:t>Abb. 2: </a:t>
            </a:r>
            <a:r>
              <a:rPr lang="de-DE" sz="1600" dirty="0">
                <a:effectLst/>
                <a:ea typeface="Calibri" charset="0"/>
                <a:cs typeface="Times New Roman" charset="0"/>
              </a:rPr>
              <a:t>Schematische Darstellung von Kerzenwachs auf Teilchenebene</a:t>
            </a:r>
          </a:p>
        </p:txBody>
      </p:sp>
      <p:sp>
        <p:nvSpPr>
          <p:cNvPr id="6" name="Rechteck 5"/>
          <p:cNvSpPr/>
          <p:nvPr/>
        </p:nvSpPr>
        <p:spPr>
          <a:xfrm>
            <a:off x="929827" y="5881305"/>
            <a:ext cx="2247731" cy="307777"/>
          </a:xfrm>
          <a:prstGeom prst="rect">
            <a:avLst/>
          </a:prstGeom>
        </p:spPr>
        <p:txBody>
          <a:bodyPr wrap="none">
            <a:spAutoFit/>
          </a:bodyPr>
          <a:lstStyle/>
          <a:p>
            <a:pPr marR="178435">
              <a:spcBef>
                <a:spcPts val="600"/>
              </a:spcBef>
              <a:spcAft>
                <a:spcPts val="600"/>
              </a:spcAft>
              <a:tabLst>
                <a:tab pos="4276725" algn="l"/>
              </a:tabLst>
            </a:pPr>
            <a:r>
              <a:rPr lang="de-DE" sz="1400" b="1" dirty="0"/>
              <a:t>Tabelle 1: Schmelzpunkte</a:t>
            </a:r>
            <a:endParaRPr lang="de-DE" sz="1400" dirty="0"/>
          </a:p>
        </p:txBody>
      </p:sp>
      <p:pic>
        <p:nvPicPr>
          <p:cNvPr id="49" name="Grafik 48">
            <a:extLst>
              <a:ext uri="{FF2B5EF4-FFF2-40B4-BE49-F238E27FC236}">
                <a16:creationId xmlns:a16="http://schemas.microsoft.com/office/drawing/2014/main" id="{DABF230C-9535-4E7E-A0E3-A6BCD6F4FBC0}"/>
              </a:ext>
            </a:extLst>
          </p:cNvPr>
          <p:cNvPicPr>
            <a:picLocks noChangeAspect="1"/>
          </p:cNvPicPr>
          <p:nvPr/>
        </p:nvPicPr>
        <p:blipFill>
          <a:blip r:embed="rId3"/>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928665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lnSpc>
                <a:spcPct val="100000"/>
              </a:lnSpc>
              <a:spcBef>
                <a:spcPts val="600"/>
              </a:spcBef>
              <a:spcAft>
                <a:spcPts val="600"/>
              </a:spcAft>
              <a:buNone/>
            </a:pPr>
            <a:r>
              <a:rPr lang="de-DE" sz="2000" b="1" dirty="0">
                <a:latin typeface="+mn-lt"/>
              </a:rPr>
              <a:t>Aufgabe 1: </a:t>
            </a:r>
            <a:r>
              <a:rPr lang="de-DE" sz="2000" dirty="0">
                <a:latin typeface="+mn-lt"/>
              </a:rPr>
              <a:t>Baut mithilfe der Magnetplättchen den Kristallausschnitt eines Salzes sowie mithilfe der Spielplättchen das Kerzenwachs auf Teilchenebene nach.</a:t>
            </a:r>
            <a:endParaRPr lang="de-DE" sz="2000" b="1" dirty="0">
              <a:latin typeface="+mn-lt"/>
            </a:endParaRPr>
          </a:p>
          <a:p>
            <a:pPr marL="0" indent="0">
              <a:lnSpc>
                <a:spcPct val="100000"/>
              </a:lnSpc>
              <a:spcBef>
                <a:spcPts val="600"/>
              </a:spcBef>
              <a:spcAft>
                <a:spcPts val="600"/>
              </a:spcAft>
              <a:buNone/>
            </a:pPr>
            <a:r>
              <a:rPr lang="de-DE" sz="2000" b="1" dirty="0">
                <a:latin typeface="+mn-lt"/>
              </a:rPr>
              <a:t>Aufgabe 2: </a:t>
            </a:r>
            <a:r>
              <a:rPr lang="de-DE" sz="2000" dirty="0">
                <a:latin typeface="+mn-lt"/>
              </a:rPr>
              <a:t>Beschreibt in einem Text, wie sich die Magnetplättchen des Salzkristalls zueinander verhalten. Wie ist es mit den Spielplättchen des Kerzenwachses?</a:t>
            </a: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75</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0" name="Rechteck 9"/>
          <p:cNvSpPr/>
          <p:nvPr/>
        </p:nvSpPr>
        <p:spPr>
          <a:xfrm>
            <a:off x="838200" y="3390612"/>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feld 232">
            <a:extLst>
              <a:ext uri="{FF2B5EF4-FFF2-40B4-BE49-F238E27FC236}">
                <a16:creationId xmlns:a16="http://schemas.microsoft.com/office/drawing/2014/main" id="{63234BBB-F6C1-4F46-9113-95D1E494CC16}"/>
              </a:ext>
            </a:extLst>
          </p:cNvPr>
          <p:cNvSpPr txBox="1"/>
          <p:nvPr/>
        </p:nvSpPr>
        <p:spPr>
          <a:xfrm>
            <a:off x="4157330" y="609823"/>
            <a:ext cx="445327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2" name="Grafik 11">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794574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72484"/>
            <a:ext cx="10515600" cy="4706649"/>
          </a:xfrm>
        </p:spPr>
        <p:txBody>
          <a:bodyPr>
            <a:normAutofit/>
          </a:bodyPr>
          <a:lstStyle/>
          <a:p>
            <a:pPr marL="0" indent="0">
              <a:buNone/>
            </a:pPr>
            <a:r>
              <a:rPr lang="de-DE" sz="2000" b="1" dirty="0">
                <a:latin typeface="+mn-lt"/>
              </a:rPr>
              <a:t>Aufgabe 3: </a:t>
            </a:r>
            <a:r>
              <a:rPr lang="de-DE" sz="2000" dirty="0">
                <a:latin typeface="+mn-lt"/>
              </a:rPr>
              <a:t>Lest den folgenden Infotext. Überlegt euch, was die Plättchen eurer Modelle verdeutlichen. Formuliert einen Text zur Deutung eurer Modelle. </a:t>
            </a: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76</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374210" y="634498"/>
            <a:ext cx="4089307"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1003926"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6" name="Rechteck 15"/>
          <p:cNvSpPr/>
          <p:nvPr/>
        </p:nvSpPr>
        <p:spPr>
          <a:xfrm>
            <a:off x="1154544" y="2260854"/>
            <a:ext cx="9882911" cy="221185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800"/>
              </a:spcBef>
              <a:spcAft>
                <a:spcPts val="0"/>
              </a:spcAft>
            </a:pPr>
            <a:r>
              <a:rPr lang="de-DE" b="1" dirty="0">
                <a:solidFill>
                  <a:srgbClr val="000000"/>
                </a:solidFill>
                <a:effectLst/>
                <a:ea typeface="Times New Roman" charset="0"/>
                <a:cs typeface="Times New Roman" charset="0"/>
              </a:rPr>
              <a:t>Infotext: Gitterenergie</a:t>
            </a:r>
            <a:endParaRPr lang="de-DE" b="1" dirty="0">
              <a:effectLst/>
              <a:ea typeface="Times New Roman" charset="0"/>
              <a:cs typeface="Times New Roman" charset="0"/>
            </a:endParaRPr>
          </a:p>
          <a:p>
            <a:pPr algn="just">
              <a:spcBef>
                <a:spcPts val="600"/>
              </a:spcBef>
              <a:spcAft>
                <a:spcPts val="600"/>
              </a:spcAft>
            </a:pPr>
            <a:r>
              <a:rPr lang="de-DE" dirty="0">
                <a:solidFill>
                  <a:srgbClr val="000000"/>
                </a:solidFill>
                <a:effectLst/>
                <a:ea typeface="Calibri" charset="0"/>
                <a:cs typeface="Times New Roman" charset="0"/>
              </a:rPr>
              <a:t>Salze bestehen aus </a:t>
            </a:r>
            <a:r>
              <a:rPr lang="de-DE" b="1" dirty="0">
                <a:solidFill>
                  <a:srgbClr val="000000"/>
                </a:solidFill>
                <a:effectLst/>
                <a:ea typeface="Calibri" charset="0"/>
                <a:cs typeface="Times New Roman" charset="0"/>
              </a:rPr>
              <a:t>Ionen</a:t>
            </a:r>
            <a:r>
              <a:rPr lang="de-DE" dirty="0">
                <a:solidFill>
                  <a:srgbClr val="000000"/>
                </a:solidFill>
                <a:effectLst/>
                <a:ea typeface="Calibri" charset="0"/>
                <a:cs typeface="Times New Roman" charset="0"/>
              </a:rPr>
              <a:t>, also positiv und negativ geladenen Teilchen, die regelmäßig in einem </a:t>
            </a:r>
            <a:r>
              <a:rPr lang="de-DE" b="1" dirty="0">
                <a:solidFill>
                  <a:srgbClr val="000000"/>
                </a:solidFill>
                <a:effectLst/>
                <a:ea typeface="Calibri" charset="0"/>
                <a:cs typeface="Times New Roman" charset="0"/>
              </a:rPr>
              <a:t>Ionengitter</a:t>
            </a:r>
            <a:r>
              <a:rPr lang="de-DE" dirty="0">
                <a:solidFill>
                  <a:srgbClr val="000000"/>
                </a:solidFill>
                <a:effectLst/>
                <a:ea typeface="Calibri" charset="0"/>
                <a:cs typeface="Times New Roman" charset="0"/>
              </a:rPr>
              <a:t> angeordnet sind. Ähnlich wie bei zwei Magneten ziehen sich die positiv und negativ geladenen Ionen innerhalb des Ionengitters an. Ein Maß für die Stärke des Zusammenhangs von Ionen in einem Kristallgitter ist die </a:t>
            </a:r>
            <a:r>
              <a:rPr lang="de-DE" b="1" dirty="0">
                <a:solidFill>
                  <a:srgbClr val="000000"/>
                </a:solidFill>
                <a:effectLst/>
                <a:ea typeface="Calibri" charset="0"/>
                <a:cs typeface="Times New Roman" charset="0"/>
              </a:rPr>
              <a:t>Gitterenergie</a:t>
            </a:r>
            <a:r>
              <a:rPr lang="de-DE" dirty="0">
                <a:solidFill>
                  <a:srgbClr val="000000"/>
                </a:solidFill>
                <a:effectLst/>
                <a:ea typeface="Calibri" charset="0"/>
                <a:cs typeface="Times New Roman" charset="0"/>
              </a:rPr>
              <a:t>. Dies ist die benötigte Energiemenge, um die </a:t>
            </a:r>
            <a:r>
              <a:rPr lang="de-DE" b="1" dirty="0">
                <a:solidFill>
                  <a:srgbClr val="000000"/>
                </a:solidFill>
                <a:effectLst/>
                <a:ea typeface="Calibri" charset="0"/>
                <a:cs typeface="Times New Roman" charset="0"/>
              </a:rPr>
              <a:t>Anziehungskräfte</a:t>
            </a:r>
            <a:r>
              <a:rPr lang="de-DE" dirty="0">
                <a:solidFill>
                  <a:srgbClr val="000000"/>
                </a:solidFill>
                <a:effectLst/>
                <a:ea typeface="Calibri" charset="0"/>
                <a:cs typeface="Times New Roman" charset="0"/>
              </a:rPr>
              <a:t> zwischen den Ionen zu überwinden. Umgekehrt handelt es sich dabei auch um die </a:t>
            </a:r>
            <a:r>
              <a:rPr lang="de-DE" b="1" dirty="0">
                <a:solidFill>
                  <a:srgbClr val="000000"/>
                </a:solidFill>
                <a:effectLst/>
                <a:ea typeface="Calibri" charset="0"/>
                <a:cs typeface="Times New Roman" charset="0"/>
              </a:rPr>
              <a:t>Energiemenge</a:t>
            </a:r>
            <a:r>
              <a:rPr lang="de-DE" dirty="0">
                <a:solidFill>
                  <a:srgbClr val="000000"/>
                </a:solidFill>
                <a:effectLst/>
                <a:ea typeface="Calibri" charset="0"/>
                <a:cs typeface="Times New Roman" charset="0"/>
              </a:rPr>
              <a:t>, die frei wird, wenn positiv und negativ geladene Ionen ein Kristallgitter bilden.</a:t>
            </a:r>
            <a:endParaRPr lang="de-DE" dirty="0">
              <a:effectLst/>
              <a:ea typeface="Calibri" charset="0"/>
              <a:cs typeface="Times New Roman" charset="0"/>
            </a:endParaRPr>
          </a:p>
        </p:txBody>
      </p:sp>
      <p:sp>
        <p:nvSpPr>
          <p:cNvPr id="17" name="Rechteck 16"/>
          <p:cNvSpPr/>
          <p:nvPr/>
        </p:nvSpPr>
        <p:spPr>
          <a:xfrm>
            <a:off x="1049095" y="4524589"/>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2" name="Grafik 11">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0958060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lnSpc>
                <a:spcPct val="100000"/>
              </a:lnSpc>
              <a:spcBef>
                <a:spcPts val="600"/>
              </a:spcBef>
              <a:spcAft>
                <a:spcPts val="600"/>
              </a:spcAft>
              <a:buNone/>
            </a:pPr>
            <a:r>
              <a:rPr lang="de-DE" sz="2000" b="1" dirty="0">
                <a:latin typeface="+mn-lt"/>
              </a:rPr>
              <a:t>Aufgabe 4: </a:t>
            </a:r>
            <a:r>
              <a:rPr lang="de-DE" sz="2000" dirty="0">
                <a:latin typeface="+mn-lt"/>
              </a:rPr>
              <a:t>Leitet nun eine Schlussfolgerung ab, weshalb die Schmelztemperatur des Salzes so hoch ist, während die Schmelztemperatur von Kerzenwachs deutlich geringer ist. Notiert die Schlussfolgerung in ganzen Sätzen. </a:t>
            </a:r>
            <a:endParaRPr lang="de-DE" sz="2000" b="1" dirty="0">
              <a:latin typeface="+mn-lt"/>
            </a:endParaRP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77</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395475" y="582414"/>
            <a:ext cx="4057409"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049096" y="2898788"/>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5" name="Grafik 14">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11935344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78</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581400" y="609822"/>
            <a:ext cx="511603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Elektrische Leitfähigkeit</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Station 2</a:t>
            </a:r>
          </a:p>
        </p:txBody>
      </p:sp>
      <p:pic>
        <p:nvPicPr>
          <p:cNvPr id="10" name="Grafik 9">
            <a:hlinkClick r:id="rId3" action="ppaction://hlinksldjump"/>
            <a:extLst>
              <a:ext uri="{FF2B5EF4-FFF2-40B4-BE49-F238E27FC236}">
                <a16:creationId xmlns:a16="http://schemas.microsoft.com/office/drawing/2014/main" id="{AE7C6A73-CF03-4B9B-95FB-799FC235F6EE}"/>
              </a:ext>
            </a:extLst>
          </p:cNvPr>
          <p:cNvPicPr>
            <a:picLocks noChangeAspect="1"/>
          </p:cNvPicPr>
          <p:nvPr/>
        </p:nvPicPr>
        <p:blipFill>
          <a:blip r:embed="rId4"/>
          <a:stretch>
            <a:fillRect/>
          </a:stretch>
        </p:blipFill>
        <p:spPr>
          <a:xfrm>
            <a:off x="11001532" y="5155855"/>
            <a:ext cx="704536" cy="914219"/>
          </a:xfrm>
          <a:prstGeom prst="rect">
            <a:avLst/>
          </a:prstGeom>
        </p:spPr>
      </p:pic>
      <p:pic>
        <p:nvPicPr>
          <p:cNvPr id="11" name="Grafik 10">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8472092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latin typeface="+mn-lt"/>
            </a:endParaRPr>
          </a:p>
          <a:p>
            <a:pPr marL="0" indent="0" algn="ctr">
              <a:lnSpc>
                <a:spcPct val="100000"/>
              </a:lnSpc>
              <a:spcBef>
                <a:spcPts val="600"/>
              </a:spcBef>
              <a:spcAft>
                <a:spcPts val="600"/>
              </a:spcAft>
              <a:buNone/>
            </a:pPr>
            <a:r>
              <a:rPr lang="de-DE" sz="2400" b="1" dirty="0">
                <a:latin typeface="+mn-lt"/>
              </a:rPr>
              <a:t>Info: Strom – Was ist das eigentlich?</a:t>
            </a:r>
            <a:endParaRPr lang="de-DE" sz="2400" dirty="0">
              <a:latin typeface="+mn-lt"/>
            </a:endParaRPr>
          </a:p>
          <a:p>
            <a:pPr marL="457200" lvl="1" indent="0">
              <a:lnSpc>
                <a:spcPct val="100000"/>
              </a:lnSpc>
              <a:spcBef>
                <a:spcPts val="600"/>
              </a:spcBef>
              <a:spcAft>
                <a:spcPts val="600"/>
              </a:spcAft>
              <a:buNone/>
            </a:pPr>
            <a:r>
              <a:rPr lang="de-DE" sz="2000" dirty="0">
                <a:latin typeface="+mn-lt"/>
              </a:rPr>
              <a:t>Unter </a:t>
            </a:r>
            <a:r>
              <a:rPr lang="de-DE" sz="2000" b="1" dirty="0">
                <a:latin typeface="+mn-lt"/>
              </a:rPr>
              <a:t>elektrischem Strom</a:t>
            </a:r>
            <a:r>
              <a:rPr lang="de-DE" sz="2000" dirty="0">
                <a:latin typeface="+mn-lt"/>
              </a:rPr>
              <a:t> versteht man Ladungen, die sich in eine bestimmte Richtung bewegen. Damit ist eine wichtige Voraussetzung für einen Stromfluss der Transport von geladenen Teilchen. Im einfachsten Fall handelt es sich bei Strom, der durch eine Leitung fließt, um </a:t>
            </a:r>
            <a:r>
              <a:rPr lang="de-DE" sz="2000" b="1" dirty="0">
                <a:latin typeface="+mn-lt"/>
              </a:rPr>
              <a:t>negativ geladene Elektronen</a:t>
            </a:r>
            <a:r>
              <a:rPr lang="de-DE" sz="2000" dirty="0">
                <a:latin typeface="+mn-lt"/>
              </a:rPr>
              <a:t>, die sich vom Minuspol zum Pluspol bewegen. Aber auch andere geladene </a:t>
            </a:r>
            <a:r>
              <a:rPr lang="de-DE" sz="2000" dirty="0" smtClean="0">
                <a:latin typeface="+mn-lt"/>
              </a:rPr>
              <a:t>Teilchen </a:t>
            </a:r>
            <a:r>
              <a:rPr lang="de-DE" sz="2000" dirty="0">
                <a:latin typeface="+mn-lt"/>
              </a:rPr>
              <a:t>wie z. B. Ionen können in eine bestimmte Richtung gelenkt werden und so für einen Stromfluss sorgen.</a:t>
            </a:r>
          </a:p>
          <a:p>
            <a:pPr marL="0" indent="0" algn="ctr">
              <a:buNone/>
            </a:pPr>
            <a:endParaRPr lang="de-DE" sz="1800" b="1" dirty="0"/>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79</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351172" y="609822"/>
            <a:ext cx="425942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9" name="Grafik 8">
            <a:extLst>
              <a:ext uri="{FF2B5EF4-FFF2-40B4-BE49-F238E27FC236}">
                <a16:creationId xmlns:a16="http://schemas.microsoft.com/office/drawing/2014/main" id="{DABF230C-9535-4E7E-A0E3-A6BCD6F4FBC0}"/>
              </a:ext>
            </a:extLst>
          </p:cNvPr>
          <p:cNvPicPr>
            <a:picLocks noChangeAspect="1"/>
          </p:cNvPicPr>
          <p:nvPr/>
        </p:nvPicPr>
        <p:blipFill>
          <a:blip r:embed="rId3"/>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141629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208204B-3831-4788-A69E-E455F4B8C1D7}"/>
              </a:ext>
            </a:extLst>
          </p:cNvPr>
          <p:cNvSpPr txBox="1"/>
          <p:nvPr/>
        </p:nvSpPr>
        <p:spPr>
          <a:xfrm>
            <a:off x="1428107" y="867275"/>
            <a:ext cx="9539851" cy="3508653"/>
          </a:xfrm>
          <a:prstGeom prst="rect">
            <a:avLst/>
          </a:prstGeom>
          <a:noFill/>
        </p:spPr>
        <p:txBody>
          <a:bodyPr wrap="square" rtlCol="0">
            <a:spAutoFit/>
          </a:bodyPr>
          <a:lstStyle/>
          <a:p>
            <a:pPr algn="ctr"/>
            <a:r>
              <a:rPr lang="de-DE" sz="2400" u="sng" dirty="0"/>
              <a:t>Wie kannst du dich selbst überprüfen?</a:t>
            </a:r>
          </a:p>
          <a:p>
            <a:pPr algn="ctr"/>
            <a:endParaRPr lang="de-DE" sz="2400" u="sng" dirty="0"/>
          </a:p>
          <a:p>
            <a:pPr>
              <a:spcBef>
                <a:spcPts val="1200"/>
              </a:spcBef>
              <a:spcAft>
                <a:spcPts val="1200"/>
              </a:spcAft>
            </a:pPr>
            <a:r>
              <a:rPr lang="de-DE" sz="2400" dirty="0"/>
              <a:t>	</a:t>
            </a:r>
            <a:r>
              <a:rPr lang="de-DE" sz="2000" dirty="0"/>
              <a:t>Klicke auf dieses Symbol, um zur Lösung zu gelangen.</a:t>
            </a:r>
          </a:p>
          <a:p>
            <a:pPr>
              <a:spcBef>
                <a:spcPts val="1200"/>
              </a:spcBef>
              <a:spcAft>
                <a:spcPts val="1200"/>
              </a:spcAft>
            </a:pPr>
            <a:r>
              <a:rPr lang="de-DE" sz="2000" dirty="0"/>
              <a:t> 	Klicke auf dieses Symbol, um zu deiner Antwort zurück zu gelangen und sie ggf. zu 	verbessern!  </a:t>
            </a:r>
          </a:p>
          <a:p>
            <a:pPr>
              <a:spcBef>
                <a:spcPts val="1200"/>
              </a:spcBef>
              <a:spcAft>
                <a:spcPts val="1200"/>
              </a:spcAft>
            </a:pPr>
            <a:r>
              <a:rPr lang="de-DE" sz="2000" dirty="0"/>
              <a:t>	Klicke auf dieses Symbol, um zum Poster der Lernleiter zurück zu gelangen. </a:t>
            </a:r>
            <a:endParaRPr lang="de-DE" sz="2000" u="sng" dirty="0"/>
          </a:p>
          <a:p>
            <a:pPr>
              <a:spcBef>
                <a:spcPts val="1200"/>
              </a:spcBef>
              <a:spcAft>
                <a:spcPts val="1200"/>
              </a:spcAft>
            </a:pPr>
            <a:endParaRPr lang="de-DE" sz="2000" u="sng" dirty="0"/>
          </a:p>
        </p:txBody>
      </p:sp>
      <p:sp>
        <p:nvSpPr>
          <p:cNvPr id="3" name="Interaktive Schaltfläche: Anpassen 45">
            <a:hlinkClick r:id="" action="ppaction://noaction" highlightClick="1"/>
            <a:extLst>
              <a:ext uri="{FF2B5EF4-FFF2-40B4-BE49-F238E27FC236}">
                <a16:creationId xmlns:a16="http://schemas.microsoft.com/office/drawing/2014/main" id="{7827BD3D-DFEE-4517-9F89-58B64D61FB66}"/>
              </a:ext>
            </a:extLst>
          </p:cNvPr>
          <p:cNvSpPr/>
          <p:nvPr/>
        </p:nvSpPr>
        <p:spPr>
          <a:xfrm>
            <a:off x="1229599" y="1639692"/>
            <a:ext cx="726140" cy="644691"/>
          </a:xfrm>
          <a:prstGeom prst="actionButtonBlank">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4" name="Interaktive Schaltfläche: Anpassen 49">
            <a:hlinkClick r:id="" action="ppaction://noaction" highlightClick="1"/>
            <a:extLst>
              <a:ext uri="{FF2B5EF4-FFF2-40B4-BE49-F238E27FC236}">
                <a16:creationId xmlns:a16="http://schemas.microsoft.com/office/drawing/2014/main" id="{D48C120C-CA0F-409B-BA24-C84BB899AEDA}"/>
              </a:ext>
            </a:extLst>
          </p:cNvPr>
          <p:cNvSpPr/>
          <p:nvPr/>
        </p:nvSpPr>
        <p:spPr>
          <a:xfrm>
            <a:off x="1331337" y="2499484"/>
            <a:ext cx="492183" cy="557316"/>
          </a:xfrm>
          <a:prstGeom prst="actionButtonBlank">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p:nvPr/>
        </p:nvPicPr>
        <p:blipFill>
          <a:blip r:embed="rId4"/>
          <a:stretch>
            <a:fillRect/>
          </a:stretch>
        </p:blipFill>
        <p:spPr>
          <a:xfrm>
            <a:off x="1229599" y="3109909"/>
            <a:ext cx="823136" cy="1154181"/>
          </a:xfrm>
          <a:prstGeom prst="rect">
            <a:avLst/>
          </a:prstGeom>
        </p:spPr>
      </p:pic>
    </p:spTree>
    <p:extLst>
      <p:ext uri="{BB962C8B-B14F-4D97-AF65-F5344CB8AC3E}">
        <p14:creationId xmlns:p14="http://schemas.microsoft.com/office/powerpoint/2010/main" val="21764065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5327926"/>
            <a:ext cx="10545327" cy="729217"/>
          </a:xfrm>
        </p:spPr>
        <p:txBody>
          <a:bodyPr>
            <a:noAutofit/>
          </a:bodyPr>
          <a:lstStyle/>
          <a:p>
            <a:pPr marL="0" indent="0">
              <a:lnSpc>
                <a:spcPct val="100000"/>
              </a:lnSpc>
              <a:spcBef>
                <a:spcPts val="300"/>
              </a:spcBef>
              <a:spcAft>
                <a:spcPts val="300"/>
              </a:spcAft>
              <a:buNone/>
            </a:pPr>
            <a:r>
              <a:rPr lang="de-DE" sz="1800" b="1" dirty="0">
                <a:latin typeface="+mn-lt"/>
              </a:rPr>
              <a:t>Aufgabe </a:t>
            </a:r>
            <a:r>
              <a:rPr lang="de-DE" sz="1800" b="1" dirty="0" smtClean="0">
                <a:latin typeface="+mn-lt"/>
              </a:rPr>
              <a:t>1: </a:t>
            </a:r>
            <a:r>
              <a:rPr lang="de-DE" sz="1800" dirty="0">
                <a:latin typeface="+mn-lt"/>
              </a:rPr>
              <a:t>Lest euch die Durchführung zum „Schülerversuch: Elektrische Leitfähigkeit von Salzen“ </a:t>
            </a:r>
            <a:r>
              <a:rPr lang="de-DE" sz="1800" dirty="0" smtClean="0">
                <a:latin typeface="+mn-lt"/>
              </a:rPr>
              <a:t>auf der nächsten Seite sorgfältig </a:t>
            </a:r>
            <a:r>
              <a:rPr lang="de-DE" sz="1800" dirty="0">
                <a:latin typeface="+mn-lt"/>
              </a:rPr>
              <a:t>durch. Formuliert eigene Vermutungen über die Ergebnisse der Schritte 2 bis 5 und tragt diese in die zweite Spalte der Auswertungstabelle </a:t>
            </a:r>
            <a:r>
              <a:rPr lang="de-DE" sz="1800" dirty="0" smtClean="0">
                <a:latin typeface="+mn-lt"/>
              </a:rPr>
              <a:t>auf der übernächsten Seite ein</a:t>
            </a:r>
            <a:r>
              <a:rPr lang="de-DE" sz="1800" dirty="0">
                <a:latin typeface="+mn-lt"/>
              </a:rPr>
              <a:t>.</a:t>
            </a:r>
          </a:p>
          <a:p>
            <a:pPr marL="0" indent="0">
              <a:lnSpc>
                <a:spcPct val="100000"/>
              </a:lnSpc>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80</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038600" y="592323"/>
            <a:ext cx="467832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0" name="Tabelle 9">
            <a:extLst>
              <a:ext uri="{FF2B5EF4-FFF2-40B4-BE49-F238E27FC236}">
                <a16:creationId xmlns:a16="http://schemas.microsoft.com/office/drawing/2014/main" id="{9386CE09-ECB6-42F0-8D4C-5906D8BAD3DE}"/>
              </a:ext>
            </a:extLst>
          </p:cNvPr>
          <p:cNvGraphicFramePr>
            <a:graphicFrameLocks noGrp="1"/>
          </p:cNvGraphicFramePr>
          <p:nvPr>
            <p:extLst>
              <p:ext uri="{D42A27DB-BD31-4B8C-83A1-F6EECF244321}">
                <p14:modId xmlns:p14="http://schemas.microsoft.com/office/powerpoint/2010/main" val="2192331642"/>
              </p:ext>
            </p:extLst>
          </p:nvPr>
        </p:nvGraphicFramePr>
        <p:xfrm>
          <a:off x="581025" y="1945762"/>
          <a:ext cx="6251576" cy="3340889"/>
        </p:xfrm>
        <a:graphic>
          <a:graphicData uri="http://schemas.openxmlformats.org/drawingml/2006/table">
            <a:tbl>
              <a:tblPr/>
              <a:tblGrid>
                <a:gridCol w="3231747">
                  <a:extLst>
                    <a:ext uri="{9D8B030D-6E8A-4147-A177-3AD203B41FA5}">
                      <a16:colId xmlns:a16="http://schemas.microsoft.com/office/drawing/2014/main" val="4128548270"/>
                    </a:ext>
                  </a:extLst>
                </a:gridCol>
                <a:gridCol w="3019829">
                  <a:extLst>
                    <a:ext uri="{9D8B030D-6E8A-4147-A177-3AD203B41FA5}">
                      <a16:colId xmlns:a16="http://schemas.microsoft.com/office/drawing/2014/main" val="3973608901"/>
                    </a:ext>
                  </a:extLst>
                </a:gridCol>
              </a:tblGrid>
              <a:tr h="344518">
                <a:tc>
                  <a:txBody>
                    <a:bodyPr/>
                    <a:lstStyle/>
                    <a:p>
                      <a:pPr algn="l">
                        <a:lnSpc>
                          <a:spcPct val="100000"/>
                        </a:lnSpc>
                        <a:spcBef>
                          <a:spcPts val="600"/>
                        </a:spcBef>
                        <a:spcAft>
                          <a:spcPts val="600"/>
                        </a:spcAft>
                      </a:pPr>
                      <a:r>
                        <a:rPr lang="de-DE" sz="1800" b="1" dirty="0" smtClean="0">
                          <a:effectLst/>
                          <a:latin typeface="+mn-lt"/>
                          <a:ea typeface="Calibri" panose="020F0502020204030204" pitchFamily="34" charset="0"/>
                          <a:cs typeface="Times New Roman" panose="02020603050405020304" pitchFamily="18" charset="0"/>
                        </a:rPr>
                        <a:t>Chemikalien / Gefahrenhinweise</a:t>
                      </a:r>
                      <a:endParaRPr lang="de-DE" sz="1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l">
                        <a:lnSpc>
                          <a:spcPct val="100000"/>
                        </a:lnSpc>
                        <a:spcBef>
                          <a:spcPts val="600"/>
                        </a:spcBef>
                        <a:spcAft>
                          <a:spcPts val="600"/>
                        </a:spcAft>
                      </a:pPr>
                      <a:r>
                        <a:rPr lang="de-DE" sz="1800" b="1" dirty="0">
                          <a:effectLst/>
                          <a:latin typeface="+mn-lt"/>
                          <a:ea typeface="Calibri" panose="020F0502020204030204" pitchFamily="34" charset="0"/>
                          <a:cs typeface="Times New Roman" panose="02020603050405020304" pitchFamily="18" charset="0"/>
                        </a:rPr>
                        <a:t>Geräte</a:t>
                      </a:r>
                      <a:endParaRPr lang="de-DE" sz="1800" dirty="0">
                        <a:effectLst/>
                        <a:latin typeface="+mn-lt"/>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2335246"/>
                  </a:ext>
                </a:extLst>
              </a:tr>
              <a:tr h="1956859">
                <a:tc>
                  <a:txBody>
                    <a:bodyPr/>
                    <a:lstStyle/>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Destilliertes Wasser</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Natriumchlorid</a:t>
                      </a:r>
                    </a:p>
                    <a:p>
                      <a:pPr marL="0" lvl="0" indent="0">
                        <a:lnSpc>
                          <a:spcPct val="100000"/>
                        </a:lnSpc>
                        <a:spcBef>
                          <a:spcPts val="300"/>
                        </a:spcBef>
                        <a:spcAft>
                          <a:spcPts val="300"/>
                        </a:spcAft>
                        <a:buFont typeface="Arial" panose="020B0604020202020204" pitchFamily="34" charset="0"/>
                        <a:buNone/>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oder</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Kaliumchlorid</a:t>
                      </a:r>
                    </a:p>
                    <a:p>
                      <a:pPr marL="0" lvl="0" indent="0">
                        <a:lnSpc>
                          <a:spcPct val="100000"/>
                        </a:lnSpc>
                        <a:spcBef>
                          <a:spcPts val="300"/>
                        </a:spcBef>
                        <a:spcAft>
                          <a:spcPts val="300"/>
                        </a:spcAft>
                        <a:buFont typeface="Arial" panose="020B0604020202020204" pitchFamily="34" charset="0"/>
                        <a:buNone/>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oder</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Kaliumbromid </a:t>
                      </a:r>
                    </a:p>
                  </a:txBody>
                  <a:tcPr marL="44450" marR="44450"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Wechselspannungsquelle</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Kabel</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Krokodilklemmen</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Strommessgerät</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Fassung mit Glühlampe</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2 Graphitelektroden</a:t>
                      </a:r>
                    </a:p>
                    <a:p>
                      <a:pPr marL="285750" lvl="0" indent="-285750">
                        <a:lnSpc>
                          <a:spcPct val="100000"/>
                        </a:lnSpc>
                        <a:spcBef>
                          <a:spcPts val="300"/>
                        </a:spcBef>
                        <a:spcAft>
                          <a:spcPts val="300"/>
                        </a:spcAft>
                        <a:buFont typeface="Arial" panose="020B0604020202020204" pitchFamily="34" charset="0"/>
                        <a:buChar char="•"/>
                        <a:tabLst>
                          <a:tab pos="228600" algn="l"/>
                          <a:tab pos="449580" algn="l"/>
                        </a:tabLst>
                      </a:pPr>
                      <a:r>
                        <a:rPr lang="de-DE" sz="1800" dirty="0">
                          <a:effectLst/>
                          <a:latin typeface="+mn-lt"/>
                          <a:ea typeface="Times New Roman" panose="02020603050405020304" pitchFamily="18" charset="0"/>
                          <a:cs typeface="Times New Roman" panose="02020603050405020304" pitchFamily="18" charset="0"/>
                        </a:rPr>
                        <a:t>2 Bechergläser (100 ml)</a:t>
                      </a:r>
                    </a:p>
                  </a:txBody>
                  <a:tcPr marL="44450" marR="44450" marT="0"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506363"/>
                  </a:ext>
                </a:extLst>
              </a:tr>
              <a:tr h="618931">
                <a:tc gridSpan="2">
                  <a:txBody>
                    <a:bodyPr/>
                    <a:lstStyle/>
                    <a:p>
                      <a:pPr algn="just">
                        <a:lnSpc>
                          <a:spcPct val="100000"/>
                        </a:lnSpc>
                        <a:spcBef>
                          <a:spcPts val="0"/>
                        </a:spcBef>
                        <a:spcAft>
                          <a:spcPts val="0"/>
                        </a:spcAft>
                      </a:pPr>
                      <a:r>
                        <a:rPr lang="de-DE" sz="1800" b="1" dirty="0">
                          <a:effectLst/>
                          <a:latin typeface="+mn-lt"/>
                          <a:ea typeface="Calibri" panose="020F0502020204030204" pitchFamily="34" charset="0"/>
                          <a:cs typeface="Times New Roman" panose="02020603050405020304" pitchFamily="18" charset="0"/>
                        </a:rPr>
                        <a:t>Achtung:</a:t>
                      </a:r>
                      <a:r>
                        <a:rPr lang="de-DE" sz="1800" dirty="0">
                          <a:effectLst/>
                          <a:latin typeface="+mn-lt"/>
                          <a:ea typeface="Calibri" panose="020F0502020204030204" pitchFamily="34" charset="0"/>
                          <a:cs typeface="Times New Roman" panose="02020603050405020304" pitchFamily="18" charset="0"/>
                        </a:rPr>
                        <a:t>  Schutzbrille tragen!</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2859785355"/>
                  </a:ext>
                </a:extLst>
              </a:tr>
            </a:tbl>
          </a:graphicData>
        </a:graphic>
      </p:graphicFrame>
      <p:sp>
        <p:nvSpPr>
          <p:cNvPr id="11" name="Rectangle 1">
            <a:extLst>
              <a:ext uri="{FF2B5EF4-FFF2-40B4-BE49-F238E27FC236}">
                <a16:creationId xmlns:a16="http://schemas.microsoft.com/office/drawing/2014/main" id="{035F086F-B7B9-4695-A426-833B3AD31806}"/>
              </a:ext>
            </a:extLst>
          </p:cNvPr>
          <p:cNvSpPr>
            <a:spLocks noChangeArrowheads="1"/>
          </p:cNvSpPr>
          <p:nvPr/>
        </p:nvSpPr>
        <p:spPr bwMode="auto">
          <a:xfrm>
            <a:off x="808471" y="1346791"/>
            <a:ext cx="10575057" cy="49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492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49263" algn="l"/>
              </a:tabLst>
            </a:pPr>
            <a:r>
              <a:rPr kumimoji="0" lang="de-DE" altLang="de-DE" sz="2200" b="1" i="0"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Schülerversuch: Elektrische Leitfähigkeit von Salzen</a:t>
            </a:r>
            <a:endParaRPr kumimoji="0" lang="de-DE" altLang="de-DE" sz="22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4E2EBEAD-C620-4CF2-B232-EEC7A9F09D55}"/>
              </a:ext>
            </a:extLst>
          </p:cNvPr>
          <p:cNvPicPr>
            <a:picLocks noChangeAspect="1"/>
          </p:cNvPicPr>
          <p:nvPr/>
        </p:nvPicPr>
        <p:blipFill>
          <a:blip r:embed="rId3"/>
          <a:stretch>
            <a:fillRect/>
          </a:stretch>
        </p:blipFill>
        <p:spPr>
          <a:xfrm>
            <a:off x="6832600" y="2273543"/>
            <a:ext cx="4627515" cy="2971076"/>
          </a:xfrm>
          <a:prstGeom prst="rect">
            <a:avLst/>
          </a:prstGeom>
        </p:spPr>
      </p:pic>
      <p:pic>
        <p:nvPicPr>
          <p:cNvPr id="15" name="Grafik 14">
            <a:extLst>
              <a:ext uri="{FF2B5EF4-FFF2-40B4-BE49-F238E27FC236}">
                <a16:creationId xmlns:a16="http://schemas.microsoft.com/office/drawing/2014/main" id="{DABF230C-9535-4E7E-A0E3-A6BCD6F4FBC0}"/>
              </a:ext>
            </a:extLst>
          </p:cNvPr>
          <p:cNvPicPr>
            <a:picLocks noChangeAspect="1"/>
          </p:cNvPicPr>
          <p:nvPr/>
        </p:nvPicPr>
        <p:blipFill>
          <a:blip r:embed="rId4"/>
          <a:stretch>
            <a:fillRect/>
          </a:stretch>
        </p:blipFill>
        <p:spPr>
          <a:xfrm>
            <a:off x="8853223" y="462965"/>
            <a:ext cx="2322777" cy="914479"/>
          </a:xfrm>
          <a:prstGeom prst="rect">
            <a:avLst/>
          </a:prstGeom>
        </p:spPr>
      </p:pic>
      <p:pic>
        <p:nvPicPr>
          <p:cNvPr id="17" name="Grafik 16">
            <a:extLst>
              <a:ext uri="{FF2B5EF4-FFF2-40B4-BE49-F238E27FC236}">
                <a16:creationId xmlns:a16="http://schemas.microsoft.com/office/drawing/2014/main" id="{7071442D-AD30-4635-B9E8-011C8819F63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4097525" y="4747996"/>
            <a:ext cx="511865" cy="457200"/>
          </a:xfrm>
          <a:prstGeom prst="rect">
            <a:avLst/>
          </a:prstGeom>
        </p:spPr>
      </p:pic>
      <p:pic>
        <p:nvPicPr>
          <p:cNvPr id="18" name="Grafik 17">
            <a:extLst>
              <a:ext uri="{FF2B5EF4-FFF2-40B4-BE49-F238E27FC236}">
                <a16:creationId xmlns:a16="http://schemas.microsoft.com/office/drawing/2014/main" id="{62BDA25E-3692-4E81-B2E6-A5006F25CE2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25393" y="4078189"/>
            <a:ext cx="577802" cy="574556"/>
          </a:xfrm>
          <a:prstGeom prst="rect">
            <a:avLst/>
          </a:prstGeom>
        </p:spPr>
      </p:pic>
      <p:pic>
        <p:nvPicPr>
          <p:cNvPr id="19" name="Grafik 18">
            <a:extLst>
              <a:ext uri="{FF2B5EF4-FFF2-40B4-BE49-F238E27FC236}">
                <a16:creationId xmlns:a16="http://schemas.microsoft.com/office/drawing/2014/main" id="{FA1116B9-2A23-4A5E-A4FD-E89868A76ECE}"/>
              </a:ext>
            </a:extLst>
          </p:cNvPr>
          <p:cNvPicPr>
            <a:picLocks noChangeAspect="1"/>
          </p:cNvPicPr>
          <p:nvPr/>
        </p:nvPicPr>
        <p:blipFill>
          <a:blip r:embed="rId8"/>
          <a:stretch>
            <a:fillRect/>
          </a:stretch>
        </p:blipFill>
        <p:spPr>
          <a:xfrm>
            <a:off x="9441536" y="1508416"/>
            <a:ext cx="649295" cy="580220"/>
          </a:xfrm>
          <a:prstGeom prst="rect">
            <a:avLst/>
          </a:prstGeom>
        </p:spPr>
      </p:pic>
    </p:spTree>
    <p:extLst>
      <p:ext uri="{BB962C8B-B14F-4D97-AF65-F5344CB8AC3E}">
        <p14:creationId xmlns:p14="http://schemas.microsoft.com/office/powerpoint/2010/main" val="20807805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437626"/>
            <a:ext cx="10515600" cy="4706649"/>
          </a:xfrm>
        </p:spPr>
        <p:txBody>
          <a:bodyPr>
            <a:normAutofit fontScale="92500" lnSpcReduction="10000"/>
          </a:bodyPr>
          <a:lstStyle/>
          <a:p>
            <a:pPr marL="0" indent="0">
              <a:lnSpc>
                <a:spcPct val="110000"/>
              </a:lnSpc>
              <a:spcBef>
                <a:spcPts val="300"/>
              </a:spcBef>
              <a:spcAft>
                <a:spcPts val="300"/>
              </a:spcAft>
              <a:buNone/>
            </a:pPr>
            <a:r>
              <a:rPr lang="de-DE" altLang="de-DE" sz="2200" b="1" dirty="0">
                <a:ea typeface="Times New Roman" panose="02020603050405020304" pitchFamily="18" charset="0"/>
                <a:cs typeface="Times New Roman" panose="02020603050405020304" pitchFamily="18" charset="0"/>
              </a:rPr>
              <a:t>Schülerversuch: Elektrische Leitfähigkeit von Salzen</a:t>
            </a:r>
            <a:endParaRPr lang="de-DE" altLang="de-DE" sz="2200" dirty="0"/>
          </a:p>
          <a:p>
            <a:pPr marL="0" indent="0">
              <a:buNone/>
            </a:pPr>
            <a:r>
              <a:rPr lang="de-DE" sz="1900" b="1" dirty="0">
                <a:latin typeface="+mn-lt"/>
              </a:rPr>
              <a:t>Aufgabe 2: </a:t>
            </a:r>
            <a:r>
              <a:rPr lang="de-DE" sz="1900" dirty="0">
                <a:latin typeface="+mn-lt"/>
              </a:rPr>
              <a:t>Führt nun den Versuch zur elektrischen Leitfähigkeit durch und notiert eure Beobachtungen in der dritten Spalte der Auswertungstabelle.</a:t>
            </a:r>
            <a:endParaRPr lang="de-DE" sz="1900" b="1" dirty="0">
              <a:latin typeface="+mn-lt"/>
            </a:endParaRPr>
          </a:p>
          <a:p>
            <a:pPr marL="0" indent="0">
              <a:lnSpc>
                <a:spcPct val="110000"/>
              </a:lnSpc>
              <a:spcBef>
                <a:spcPts val="300"/>
              </a:spcBef>
              <a:spcAft>
                <a:spcPts val="300"/>
              </a:spcAft>
              <a:buNone/>
            </a:pPr>
            <a:r>
              <a:rPr lang="de-DE" sz="1900" u="sng" dirty="0" smtClean="0">
                <a:latin typeface="+mn-lt"/>
              </a:rPr>
              <a:t>Schritt</a:t>
            </a:r>
            <a:r>
              <a:rPr lang="de-DE" sz="1900" u="sng" dirty="0">
                <a:latin typeface="+mn-lt"/>
              </a:rPr>
              <a:t> 1:</a:t>
            </a:r>
            <a:r>
              <a:rPr lang="de-DE" sz="1900" dirty="0">
                <a:latin typeface="+mn-lt"/>
              </a:rPr>
              <a:t> Baut die Apparatur zur Messung der elektrischen Leitfähigkeit entsprechend der Abbildung auf. Legt eine Spannung von etwa 5 V an und stellt einen Messbereich im Milliampere-Bereich ein.</a:t>
            </a:r>
          </a:p>
          <a:p>
            <a:pPr marL="0" indent="0">
              <a:lnSpc>
                <a:spcPct val="110000"/>
              </a:lnSpc>
              <a:spcBef>
                <a:spcPts val="300"/>
              </a:spcBef>
              <a:spcAft>
                <a:spcPts val="300"/>
              </a:spcAft>
              <a:buNone/>
            </a:pPr>
            <a:r>
              <a:rPr lang="de-DE" sz="1900" u="sng" dirty="0">
                <a:latin typeface="+mn-lt"/>
              </a:rPr>
              <a:t>Schritt 2:</a:t>
            </a:r>
            <a:r>
              <a:rPr lang="de-DE" sz="1900" dirty="0">
                <a:latin typeface="+mn-lt"/>
              </a:rPr>
              <a:t> Haltet die beiden Graphitelektroden zunächst in eure Salzprobe. Die Elektroden dürfen sich nicht berühren. Notiert die Stromstärke und eure Beobachtungen der Glühlampe. Reguliert die Spannung wieder herunter. Nehmt dann beide Elektroden wieder heraus und reinigt sie gut mit einem Papiertuch. </a:t>
            </a:r>
          </a:p>
          <a:p>
            <a:pPr marL="0" indent="0">
              <a:lnSpc>
                <a:spcPct val="110000"/>
              </a:lnSpc>
              <a:spcBef>
                <a:spcPts val="300"/>
              </a:spcBef>
              <a:spcAft>
                <a:spcPts val="300"/>
              </a:spcAft>
              <a:buNone/>
            </a:pPr>
            <a:r>
              <a:rPr lang="de-DE" sz="1900" u="sng" dirty="0">
                <a:latin typeface="+mn-lt"/>
              </a:rPr>
              <a:t>Schritt 3:</a:t>
            </a:r>
            <a:r>
              <a:rPr lang="de-DE" sz="1900" dirty="0">
                <a:latin typeface="+mn-lt"/>
              </a:rPr>
              <a:t> Haltet die beiden Graphitelektroden in ein Becherglas mit 50 ml destilliertem Wasser, ohne dass sich die Elektroden berühren. Notiert die Stromstärke und eure Beobachtungen der Glühlampe.</a:t>
            </a:r>
          </a:p>
          <a:p>
            <a:pPr marL="0" indent="0">
              <a:lnSpc>
                <a:spcPct val="110000"/>
              </a:lnSpc>
              <a:spcBef>
                <a:spcPts val="300"/>
              </a:spcBef>
              <a:spcAft>
                <a:spcPts val="300"/>
              </a:spcAft>
              <a:buNone/>
            </a:pPr>
            <a:r>
              <a:rPr lang="de-DE" sz="1900" u="sng" dirty="0">
                <a:latin typeface="+mn-lt"/>
              </a:rPr>
              <a:t>Schritt 4:</a:t>
            </a:r>
            <a:r>
              <a:rPr lang="de-DE" sz="1900" dirty="0">
                <a:latin typeface="+mn-lt"/>
              </a:rPr>
              <a:t> Löst in dem Becherglas mit 50 ml destilliertem Wasser zunächst 5 Spatelspitzen Salz. Haltet anschließend die beiden Graphitelektroden in das Becherglas und notiert erneut eure Beobachtungen der Stromstärke sowie der Glühlampe. </a:t>
            </a:r>
          </a:p>
          <a:p>
            <a:pPr marL="0" indent="0">
              <a:lnSpc>
                <a:spcPct val="110000"/>
              </a:lnSpc>
              <a:spcBef>
                <a:spcPts val="300"/>
              </a:spcBef>
              <a:spcAft>
                <a:spcPts val="300"/>
              </a:spcAft>
              <a:buNone/>
            </a:pPr>
            <a:r>
              <a:rPr lang="de-DE" sz="1900" u="sng" dirty="0">
                <a:latin typeface="+mn-lt"/>
              </a:rPr>
              <a:t>Schritt 5:</a:t>
            </a:r>
            <a:r>
              <a:rPr lang="de-DE" sz="1900" dirty="0">
                <a:latin typeface="+mn-lt"/>
              </a:rPr>
              <a:t> Fügt drei weitere Spatelspitzen Salz in die Wasserprobe hinzu. Ermittelt erneut die Stromstärke, indem ihr die Graphitelektroden hineinhaltet.</a:t>
            </a:r>
          </a:p>
          <a:p>
            <a:pPr marL="0" indent="0">
              <a:buNone/>
            </a:pPr>
            <a:endParaRPr lang="de-DE" sz="1800" dirty="0"/>
          </a:p>
          <a:p>
            <a:pPr marL="0" indent="0">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81</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038600" y="592323"/>
            <a:ext cx="467832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6" name="Grafik 5">
            <a:extLst>
              <a:ext uri="{FF2B5EF4-FFF2-40B4-BE49-F238E27FC236}">
                <a16:creationId xmlns:a16="http://schemas.microsoft.com/office/drawing/2014/main" id="{2BD4F587-FD4D-4E51-B5A3-7C1E74A3B3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19294" y="444700"/>
            <a:ext cx="2325811" cy="916012"/>
          </a:xfrm>
          <a:prstGeom prst="rect">
            <a:avLst/>
          </a:prstGeom>
        </p:spPr>
      </p:pic>
      <p:pic>
        <p:nvPicPr>
          <p:cNvPr id="10" name="Grafik 9">
            <a:extLst>
              <a:ext uri="{FF2B5EF4-FFF2-40B4-BE49-F238E27FC236}">
                <a16:creationId xmlns:a16="http://schemas.microsoft.com/office/drawing/2014/main" id="{D8DB3F8A-392A-4FBF-B634-0B9EEE299985}"/>
              </a:ext>
            </a:extLst>
          </p:cNvPr>
          <p:cNvPicPr>
            <a:picLocks noChangeAspect="1"/>
          </p:cNvPicPr>
          <p:nvPr/>
        </p:nvPicPr>
        <p:blipFill>
          <a:blip r:embed="rId4"/>
          <a:stretch>
            <a:fillRect/>
          </a:stretch>
        </p:blipFill>
        <p:spPr>
          <a:xfrm>
            <a:off x="7422363" y="1369969"/>
            <a:ext cx="573074" cy="512108"/>
          </a:xfrm>
          <a:prstGeom prst="rect">
            <a:avLst/>
          </a:prstGeom>
        </p:spPr>
      </p:pic>
    </p:spTree>
    <p:extLst>
      <p:ext uri="{BB962C8B-B14F-4D97-AF65-F5344CB8AC3E}">
        <p14:creationId xmlns:p14="http://schemas.microsoft.com/office/powerpoint/2010/main" val="24053506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3</a:t>
            </a:r>
            <a:r>
              <a:rPr lang="de-DE" sz="1800" b="1" dirty="0" smtClean="0">
                <a:latin typeface="+mn-lt"/>
              </a:rPr>
              <a:t>: </a:t>
            </a:r>
            <a:r>
              <a:rPr lang="de-DE" sz="1800" dirty="0" smtClean="0">
                <a:latin typeface="+mn-lt"/>
              </a:rPr>
              <a:t>Aus </a:t>
            </a:r>
            <a:r>
              <a:rPr lang="de-DE" sz="1800" dirty="0">
                <a:latin typeface="+mn-lt"/>
              </a:rPr>
              <a:t>dem bisherigen Unterricht wisst ihr bereits, dass euer Salz aus positiv geladenen und negativ geladenen Ionen aufgebaut ist. Formuliert Erklärungen für eure Versuchsbeobachtungen und tragt diese in die Auswertungstabelle ein. Nutzt dazu die Informationen aus dem Infotext „Strom – Was ist das eigentlich?“. </a:t>
            </a:r>
            <a:endParaRPr lang="de-DE" sz="1800" b="1" dirty="0">
              <a:latin typeface="+mn-lt"/>
            </a:endParaRPr>
          </a:p>
          <a:p>
            <a:pPr marL="457200" lvl="1" indent="0">
              <a:buNone/>
            </a:pPr>
            <a:endParaRPr lang="de-DE" sz="1800" dirty="0">
              <a:latin typeface="+mn-lt"/>
            </a:endParaRPr>
          </a:p>
          <a:p>
            <a:pPr marL="0" indent="0">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038600" y="609823"/>
            <a:ext cx="419735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722946768"/>
              </p:ext>
            </p:extLst>
          </p:nvPr>
        </p:nvGraphicFramePr>
        <p:xfrm>
          <a:off x="1223453" y="2898787"/>
          <a:ext cx="9745094" cy="3257280"/>
        </p:xfrm>
        <a:graphic>
          <a:graphicData uri="http://schemas.openxmlformats.org/drawingml/2006/table">
            <a:tbl>
              <a:tblPr firstRow="1" firstCol="1" bandRow="1" bandCol="1"/>
              <a:tblGrid>
                <a:gridCol w="2435744">
                  <a:extLst>
                    <a:ext uri="{9D8B030D-6E8A-4147-A177-3AD203B41FA5}">
                      <a16:colId xmlns:a16="http://schemas.microsoft.com/office/drawing/2014/main" val="20000"/>
                    </a:ext>
                  </a:extLst>
                </a:gridCol>
                <a:gridCol w="2435744">
                  <a:extLst>
                    <a:ext uri="{9D8B030D-6E8A-4147-A177-3AD203B41FA5}">
                      <a16:colId xmlns:a16="http://schemas.microsoft.com/office/drawing/2014/main" val="20001"/>
                    </a:ext>
                  </a:extLst>
                </a:gridCol>
                <a:gridCol w="2436803">
                  <a:extLst>
                    <a:ext uri="{9D8B030D-6E8A-4147-A177-3AD203B41FA5}">
                      <a16:colId xmlns:a16="http://schemas.microsoft.com/office/drawing/2014/main" val="20002"/>
                    </a:ext>
                  </a:extLst>
                </a:gridCol>
                <a:gridCol w="2436803">
                  <a:extLst>
                    <a:ext uri="{9D8B030D-6E8A-4147-A177-3AD203B41FA5}">
                      <a16:colId xmlns:a16="http://schemas.microsoft.com/office/drawing/2014/main" val="20003"/>
                    </a:ext>
                  </a:extLst>
                </a:gridCol>
              </a:tblGrid>
              <a:tr h="228999">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de-DE" sz="1800" b="1" dirty="0">
                          <a:effectLst/>
                          <a:latin typeface="+mn-lt"/>
                          <a:ea typeface="Calibri" charset="0"/>
                          <a:cs typeface="Times New Roman" charset="0"/>
                        </a:rPr>
                        <a:t>Vermutung</a:t>
                      </a:r>
                      <a:endParaRPr lang="de-DE" sz="18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dirty="0">
                          <a:effectLst/>
                          <a:latin typeface="+mn-lt"/>
                          <a:ea typeface="Calibri" charset="0"/>
                          <a:cs typeface="Times New Roman" charset="0"/>
                        </a:rPr>
                        <a:t>Beobachtung</a:t>
                      </a:r>
                      <a:endParaRPr lang="de-DE" sz="18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de-DE" sz="1800" b="1" dirty="0">
                          <a:effectLst/>
                          <a:latin typeface="+mn-lt"/>
                          <a:ea typeface="Calibri" charset="0"/>
                          <a:cs typeface="Times New Roman" charset="0"/>
                        </a:rPr>
                        <a:t>Erklärung</a:t>
                      </a:r>
                      <a:endParaRPr lang="de-DE" sz="1800" dirty="0">
                        <a:effectLst/>
                        <a:latin typeface="+mn-lt"/>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720000">
                <a:tc>
                  <a:txBody>
                    <a:bodyPr/>
                    <a:lstStyle/>
                    <a:p>
                      <a:pPr algn="l">
                        <a:spcAft>
                          <a:spcPts val="0"/>
                        </a:spcAft>
                      </a:pPr>
                      <a:r>
                        <a:rPr lang="de-DE" sz="1800" u="sng" dirty="0">
                          <a:effectLst/>
                          <a:latin typeface="+mn-lt"/>
                          <a:ea typeface="Calibri" charset="0"/>
                          <a:cs typeface="Times New Roman" charset="0"/>
                        </a:rPr>
                        <a:t>Schritt 2:</a:t>
                      </a:r>
                      <a:r>
                        <a:rPr lang="de-DE" sz="1800" dirty="0">
                          <a:effectLst/>
                          <a:latin typeface="+mn-lt"/>
                          <a:ea typeface="Calibri" charset="0"/>
                          <a:cs typeface="Times New Roman" charset="0"/>
                        </a:rPr>
                        <a:t> </a:t>
                      </a:r>
                    </a:p>
                    <a:p>
                      <a:pPr algn="l">
                        <a:spcAft>
                          <a:spcPts val="0"/>
                        </a:spcAft>
                      </a:pPr>
                      <a:r>
                        <a:rPr lang="de-DE" sz="1800" dirty="0">
                          <a:effectLst/>
                          <a:latin typeface="+mn-lt"/>
                          <a:ea typeface="Calibri" charset="0"/>
                          <a:cs typeface="Times New Roman" charset="0"/>
                        </a:rPr>
                        <a:t>ungelöste Salzprobe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20000">
                <a:tc>
                  <a:txBody>
                    <a:bodyPr/>
                    <a:lstStyle/>
                    <a:p>
                      <a:pPr algn="l">
                        <a:spcAft>
                          <a:spcPts val="0"/>
                        </a:spcAft>
                      </a:pPr>
                      <a:r>
                        <a:rPr lang="de-DE" sz="1800" u="sng" dirty="0">
                          <a:effectLst/>
                          <a:latin typeface="+mn-lt"/>
                          <a:ea typeface="Calibri" charset="0"/>
                          <a:cs typeface="Times New Roman" charset="0"/>
                        </a:rPr>
                        <a:t>Schritt 3:</a:t>
                      </a:r>
                      <a:r>
                        <a:rPr lang="de-DE" sz="1800" dirty="0">
                          <a:effectLst/>
                          <a:latin typeface="+mn-lt"/>
                          <a:ea typeface="Calibri" charset="0"/>
                          <a:cs typeface="Times New Roman" charset="0"/>
                        </a:rPr>
                        <a:t> </a:t>
                      </a:r>
                    </a:p>
                    <a:p>
                      <a:pPr algn="l">
                        <a:spcAft>
                          <a:spcPts val="0"/>
                        </a:spcAft>
                      </a:pPr>
                      <a:r>
                        <a:rPr lang="de-DE" sz="1800" dirty="0">
                          <a:effectLst/>
                          <a:latin typeface="+mn-lt"/>
                          <a:ea typeface="Calibri" charset="0"/>
                          <a:cs typeface="Times New Roman" charset="0"/>
                        </a:rPr>
                        <a:t>destilliertes Wasser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20000">
                <a:tc>
                  <a:txBody>
                    <a:bodyPr/>
                    <a:lstStyle/>
                    <a:p>
                      <a:pPr algn="l">
                        <a:spcAft>
                          <a:spcPts val="0"/>
                        </a:spcAft>
                      </a:pPr>
                      <a:r>
                        <a:rPr lang="de-DE" sz="1800" u="sng" dirty="0">
                          <a:effectLst/>
                          <a:latin typeface="+mn-lt"/>
                          <a:ea typeface="Calibri" charset="0"/>
                          <a:cs typeface="Times New Roman" charset="0"/>
                        </a:rPr>
                        <a:t>Schritt 4:</a:t>
                      </a:r>
                      <a:r>
                        <a:rPr lang="de-DE" sz="1800" dirty="0">
                          <a:effectLst/>
                          <a:latin typeface="+mn-lt"/>
                          <a:ea typeface="Calibri" charset="0"/>
                          <a:cs typeface="Times New Roman" charset="0"/>
                        </a:rPr>
                        <a:t> </a:t>
                      </a:r>
                    </a:p>
                    <a:p>
                      <a:pPr algn="l">
                        <a:spcAft>
                          <a:spcPts val="0"/>
                        </a:spcAft>
                      </a:pPr>
                      <a:r>
                        <a:rPr lang="de-DE" sz="1800" dirty="0">
                          <a:effectLst/>
                          <a:latin typeface="+mn-lt"/>
                          <a:ea typeface="Calibri" charset="0"/>
                          <a:cs typeface="Times New Roman" charset="0"/>
                        </a:rPr>
                        <a:t>gelöstes Salz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20000">
                <a:tc>
                  <a:txBody>
                    <a:bodyPr/>
                    <a:lstStyle/>
                    <a:p>
                      <a:pPr algn="l">
                        <a:spcAft>
                          <a:spcPts val="0"/>
                        </a:spcAft>
                      </a:pPr>
                      <a:r>
                        <a:rPr lang="de-DE" sz="1800" u="sng" dirty="0">
                          <a:effectLst/>
                          <a:latin typeface="+mn-lt"/>
                          <a:ea typeface="Calibri" charset="0"/>
                          <a:cs typeface="Times New Roman" charset="0"/>
                        </a:rPr>
                        <a:t>Schritt 5:</a:t>
                      </a:r>
                      <a:r>
                        <a:rPr lang="de-DE" sz="1800" dirty="0">
                          <a:effectLst/>
                          <a:latin typeface="+mn-lt"/>
                          <a:ea typeface="Calibri" charset="0"/>
                          <a:cs typeface="Times New Roman" charset="0"/>
                        </a:rPr>
                        <a:t> </a:t>
                      </a:r>
                    </a:p>
                    <a:p>
                      <a:pPr algn="l">
                        <a:spcAft>
                          <a:spcPts val="0"/>
                        </a:spcAft>
                      </a:pPr>
                      <a:r>
                        <a:rPr lang="de-DE" sz="1800" dirty="0">
                          <a:effectLst/>
                          <a:latin typeface="+mn-lt"/>
                          <a:ea typeface="Calibri" charset="0"/>
                          <a:cs typeface="Times New Roman" charset="0"/>
                        </a:rPr>
                        <a:t>erhöhte Konzentration des Salzes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2" name="Interaktive Schaltfläche: Anpassen 11">
            <a:hlinkClick r:id="rId3" action="ppaction://hlinksldjump" highlightClick="1"/>
          </p:cNvPr>
          <p:cNvSpPr/>
          <p:nvPr/>
        </p:nvSpPr>
        <p:spPr>
          <a:xfrm>
            <a:off x="11050187" y="536309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14" name="Grafik 13">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7729742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83</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859618" y="609822"/>
            <a:ext cx="491224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Löslichkeit</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Station 3</a:t>
            </a:r>
          </a:p>
        </p:txBody>
      </p:sp>
      <p:pic>
        <p:nvPicPr>
          <p:cNvPr id="10" name="Grafik 9">
            <a:hlinkClick r:id="rId3" action="ppaction://hlinksldjump"/>
            <a:extLst>
              <a:ext uri="{FF2B5EF4-FFF2-40B4-BE49-F238E27FC236}">
                <a16:creationId xmlns:a16="http://schemas.microsoft.com/office/drawing/2014/main" id="{071DA6D5-A410-4D70-8B48-CDDE2333EDA0}"/>
              </a:ext>
            </a:extLst>
          </p:cNvPr>
          <p:cNvPicPr>
            <a:picLocks noChangeAspect="1"/>
          </p:cNvPicPr>
          <p:nvPr/>
        </p:nvPicPr>
        <p:blipFill>
          <a:blip r:embed="rId4"/>
          <a:stretch>
            <a:fillRect/>
          </a:stretch>
        </p:blipFill>
        <p:spPr>
          <a:xfrm>
            <a:off x="11001532" y="5155855"/>
            <a:ext cx="704536" cy="914219"/>
          </a:xfrm>
          <a:prstGeom prst="rect">
            <a:avLst/>
          </a:prstGeom>
        </p:spPr>
      </p:pic>
    </p:spTree>
    <p:extLst>
      <p:ext uri="{BB962C8B-B14F-4D97-AF65-F5344CB8AC3E}">
        <p14:creationId xmlns:p14="http://schemas.microsoft.com/office/powerpoint/2010/main" val="20747498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2000" b="1" dirty="0">
                <a:latin typeface="+mn-lt"/>
              </a:rPr>
              <a:t>Aufgabe 1: </a:t>
            </a:r>
            <a:r>
              <a:rPr lang="de-DE" sz="2000" dirty="0">
                <a:latin typeface="+mn-lt"/>
              </a:rPr>
              <a:t>Bestimmt die Löslichkeit eures Salzes in Wasser, indem ihr folgendes Experiment durchführt: </a:t>
            </a:r>
          </a:p>
          <a:p>
            <a:pPr marL="457200" lvl="1" indent="0">
              <a:lnSpc>
                <a:spcPct val="100000"/>
              </a:lnSpc>
              <a:spcBef>
                <a:spcPts val="600"/>
              </a:spcBef>
              <a:spcAft>
                <a:spcPts val="600"/>
              </a:spcAft>
              <a:buNone/>
            </a:pPr>
            <a:r>
              <a:rPr lang="de-DE" sz="2000" b="1" dirty="0">
                <a:latin typeface="+mn-lt"/>
              </a:rPr>
              <a:t>Versuchsdurchführung:</a:t>
            </a:r>
            <a:r>
              <a:rPr lang="de-DE" sz="2000" dirty="0">
                <a:latin typeface="+mn-lt"/>
              </a:rPr>
              <a:t>	 </a:t>
            </a:r>
          </a:p>
          <a:p>
            <a:pPr marL="800100" lvl="1" indent="-342900">
              <a:lnSpc>
                <a:spcPct val="100000"/>
              </a:lnSpc>
              <a:spcBef>
                <a:spcPts val="600"/>
              </a:spcBef>
              <a:spcAft>
                <a:spcPts val="600"/>
              </a:spcAft>
              <a:buFont typeface="+mj-lt"/>
              <a:buAutoNum type="arabicPeriod"/>
            </a:pPr>
            <a:r>
              <a:rPr lang="de-DE" sz="2000" dirty="0">
                <a:latin typeface="+mn-lt"/>
              </a:rPr>
              <a:t>Stellt den Erlenmeyerkolben mit dem Reagenzglas mit Stopfen auf die Waage und drückt die Tara-Taste. </a:t>
            </a:r>
          </a:p>
          <a:p>
            <a:pPr marL="800100" lvl="1" indent="-342900">
              <a:lnSpc>
                <a:spcPct val="100000"/>
              </a:lnSpc>
              <a:spcBef>
                <a:spcPts val="600"/>
              </a:spcBef>
              <a:spcAft>
                <a:spcPts val="600"/>
              </a:spcAft>
              <a:buFont typeface="+mj-lt"/>
              <a:buAutoNum type="arabicPeriod"/>
            </a:pPr>
            <a:r>
              <a:rPr lang="de-DE" sz="2000" dirty="0">
                <a:latin typeface="+mn-lt"/>
              </a:rPr>
              <a:t>Gebt anschließend ca. 10 </a:t>
            </a:r>
            <a:r>
              <a:rPr lang="de-DE" sz="2000" dirty="0" err="1">
                <a:latin typeface="+mn-lt"/>
              </a:rPr>
              <a:t>g</a:t>
            </a:r>
            <a:r>
              <a:rPr lang="de-DE" sz="2000" dirty="0">
                <a:latin typeface="+mn-lt"/>
              </a:rPr>
              <a:t> destilliertes Wasser in das Reagenzglas und stellt das Reagenzglas in den Erlenmeyerkolben auf die Waage und notiert die genaue Masse in die Messwerttabelle.</a:t>
            </a:r>
          </a:p>
          <a:p>
            <a:pPr marL="800100" lvl="1" indent="-342900">
              <a:lnSpc>
                <a:spcPct val="100000"/>
              </a:lnSpc>
              <a:spcBef>
                <a:spcPts val="600"/>
              </a:spcBef>
              <a:spcAft>
                <a:spcPts val="600"/>
              </a:spcAft>
              <a:buFont typeface="+mj-lt"/>
              <a:buAutoNum type="arabicPeriod"/>
            </a:pPr>
            <a:r>
              <a:rPr lang="de-DE" sz="2000" dirty="0">
                <a:latin typeface="+mn-lt"/>
              </a:rPr>
              <a:t>Gebt nun ca. 0,5 </a:t>
            </a:r>
            <a:r>
              <a:rPr lang="de-DE" sz="2000" dirty="0" err="1">
                <a:latin typeface="+mn-lt"/>
              </a:rPr>
              <a:t>g</a:t>
            </a:r>
            <a:r>
              <a:rPr lang="de-DE" sz="2000" dirty="0">
                <a:latin typeface="+mn-lt"/>
              </a:rPr>
              <a:t> der Salzprobe in das Reagenzglas, verschließt das Reagenzglas mit dem Stopfen und schüttelt kräftig, bis sich das Salz vollständig gelöst hat. </a:t>
            </a:r>
          </a:p>
          <a:p>
            <a:pPr marL="800100" lvl="1" indent="-342900">
              <a:lnSpc>
                <a:spcPct val="100000"/>
              </a:lnSpc>
              <a:spcBef>
                <a:spcPts val="600"/>
              </a:spcBef>
              <a:spcAft>
                <a:spcPts val="600"/>
              </a:spcAft>
              <a:buFont typeface="+mj-lt"/>
              <a:buAutoNum type="arabicPeriod"/>
            </a:pPr>
            <a:r>
              <a:rPr lang="de-DE" sz="2000" dirty="0">
                <a:latin typeface="+mn-lt"/>
              </a:rPr>
              <a:t>Wiederholt den Schritt 3 </a:t>
            </a:r>
            <a:r>
              <a:rPr lang="de-DE" sz="2000" dirty="0" smtClean="0">
                <a:latin typeface="+mn-lt"/>
              </a:rPr>
              <a:t>solange, </a:t>
            </a:r>
            <a:r>
              <a:rPr lang="de-DE" sz="2000" dirty="0">
                <a:latin typeface="+mn-lt"/>
              </a:rPr>
              <a:t>bis sich ein Bodensatz auf dem Boden des Reagenzglases gebildet hat. Notiert abschließend die gesamte Masse der Lösung in die Messwerttabelle.</a:t>
            </a:r>
          </a:p>
          <a:p>
            <a:pPr marL="342900" indent="-342900">
              <a:buFont typeface="+mj-lt"/>
              <a:buAutoNum type="arabicPeriod"/>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284921" y="645553"/>
            <a:ext cx="413177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 name="Grafik 9">
            <a:extLst>
              <a:ext uri="{FF2B5EF4-FFF2-40B4-BE49-F238E27FC236}">
                <a16:creationId xmlns:a16="http://schemas.microsoft.com/office/drawing/2014/main" id="{6A8E8FCB-7FC3-4B7A-B94E-33A6FDF84B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36835" y="429180"/>
            <a:ext cx="2339165" cy="921271"/>
          </a:xfrm>
          <a:prstGeom prst="rect">
            <a:avLst/>
          </a:prstGeom>
        </p:spPr>
      </p:pic>
    </p:spTree>
    <p:extLst>
      <p:ext uri="{BB962C8B-B14F-4D97-AF65-F5344CB8AC3E}">
        <p14:creationId xmlns:p14="http://schemas.microsoft.com/office/powerpoint/2010/main" val="17590516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400" b="1" dirty="0">
                <a:latin typeface="+mn-lt"/>
              </a:rPr>
              <a:t>Beobachtungen:</a:t>
            </a:r>
          </a:p>
          <a:p>
            <a:pPr marL="0" indent="0">
              <a:buNone/>
            </a:pPr>
            <a:r>
              <a:rPr lang="de-DE" sz="1800" b="1" dirty="0">
                <a:latin typeface="+mn-lt"/>
              </a:rPr>
              <a:t>				</a:t>
            </a:r>
            <a:r>
              <a:rPr lang="de-DE" sz="2000" b="1" dirty="0">
                <a:latin typeface="+mn-lt"/>
              </a:rPr>
              <a:t>Messwerttabelle</a:t>
            </a:r>
          </a:p>
          <a:p>
            <a:pPr marL="0" indent="0">
              <a:buNone/>
            </a:pPr>
            <a:endParaRPr lang="de-DE" sz="1800" b="1" dirty="0">
              <a:latin typeface="+mn-lt"/>
            </a:endParaRPr>
          </a:p>
          <a:p>
            <a:pPr marL="457200" lvl="1" indent="0">
              <a:buNone/>
            </a:pPr>
            <a:endParaRPr lang="de-DE" sz="1800" dirty="0">
              <a:latin typeface="+mn-lt"/>
            </a:endParaRPr>
          </a:p>
          <a:p>
            <a:pPr marL="0" indent="0">
              <a:buNone/>
            </a:pPr>
            <a:endParaRPr lang="de-DE" sz="1800" dirty="0"/>
          </a:p>
          <a:p>
            <a:pPr marL="0" indent="0">
              <a:buNone/>
            </a:pPr>
            <a:endParaRPr lang="de-DE" sz="1800" dirty="0"/>
          </a:p>
          <a:p>
            <a:pPr marL="0" indent="0">
              <a:buNone/>
            </a:pPr>
            <a:endParaRPr lang="de-DE" sz="1800" dirty="0"/>
          </a:p>
          <a:p>
            <a:pPr marL="0" indent="0">
              <a:buNone/>
            </a:pPr>
            <a:endParaRPr lang="de-DE" sz="1800" dirty="0">
              <a:latin typeface="+mn-lt"/>
            </a:endParaRPr>
          </a:p>
          <a:p>
            <a:pPr marL="0" indent="0">
              <a:buNone/>
            </a:pPr>
            <a:r>
              <a:rPr lang="de-DE" sz="2000" b="1" dirty="0">
                <a:latin typeface="+mn-lt"/>
              </a:rPr>
              <a:t>Anmerkung:</a:t>
            </a:r>
            <a:r>
              <a:rPr lang="de-DE" sz="2000" dirty="0">
                <a:latin typeface="+mn-lt"/>
              </a:rPr>
              <a:t> m steht für die Masse eines Stoffes, die in Gramm (g) angegeben wird.</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85</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661289" y="609822"/>
            <a:ext cx="4301958"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graphicFrame>
        <p:nvGraphicFramePr>
          <p:cNvPr id="11" name="Tabelle 10"/>
          <p:cNvGraphicFramePr>
            <a:graphicFrameLocks noGrp="1"/>
          </p:cNvGraphicFramePr>
          <p:nvPr>
            <p:extLst>
              <p:ext uri="{D42A27DB-BD31-4B8C-83A1-F6EECF244321}">
                <p14:modId xmlns:p14="http://schemas.microsoft.com/office/powerpoint/2010/main" val="1931285646"/>
              </p:ext>
            </p:extLst>
          </p:nvPr>
        </p:nvGraphicFramePr>
        <p:xfrm>
          <a:off x="2965043" y="2394974"/>
          <a:ext cx="5188357" cy="1780722"/>
        </p:xfrm>
        <a:graphic>
          <a:graphicData uri="http://schemas.openxmlformats.org/drawingml/2006/table">
            <a:tbl>
              <a:tblPr firstRow="1" firstCol="1" bandRow="1" bandCol="1">
                <a:tableStyleId>{5940675A-B579-460E-94D1-54222C63F5DA}</a:tableStyleId>
              </a:tblPr>
              <a:tblGrid>
                <a:gridCol w="3673167">
                  <a:extLst>
                    <a:ext uri="{9D8B030D-6E8A-4147-A177-3AD203B41FA5}">
                      <a16:colId xmlns:a16="http://schemas.microsoft.com/office/drawing/2014/main" val="20000"/>
                    </a:ext>
                  </a:extLst>
                </a:gridCol>
                <a:gridCol w="1515190">
                  <a:extLst>
                    <a:ext uri="{9D8B030D-6E8A-4147-A177-3AD203B41FA5}">
                      <a16:colId xmlns:a16="http://schemas.microsoft.com/office/drawing/2014/main" val="20001"/>
                    </a:ext>
                  </a:extLst>
                </a:gridCol>
              </a:tblGrid>
              <a:tr h="431014">
                <a:tc>
                  <a:txBody>
                    <a:bodyPr/>
                    <a:lstStyle/>
                    <a:p>
                      <a:pPr algn="just">
                        <a:spcAft>
                          <a:spcPts val="0"/>
                        </a:spcAft>
                      </a:pPr>
                      <a:r>
                        <a:rPr lang="de-DE" sz="1800" dirty="0">
                          <a:solidFill>
                            <a:srgbClr val="4F81BD"/>
                          </a:solidFill>
                          <a:effectLst/>
                        </a:rPr>
                        <a:t>m (Wasser)</a:t>
                      </a:r>
                      <a:r>
                        <a:rPr lang="de-DE" sz="1800" dirty="0">
                          <a:effectLst/>
                        </a:rPr>
                        <a:t> </a:t>
                      </a:r>
                      <a:endParaRPr lang="de-DE" sz="1800" dirty="0">
                        <a:effectLst/>
                        <a:latin typeface="+mn-lt"/>
                        <a:ea typeface="Calibri" charset="0"/>
                        <a:cs typeface="Times New Roman" charset="0"/>
                      </a:endParaRPr>
                    </a:p>
                  </a:txBody>
                  <a:tcPr marL="68580" marR="68580" marT="0" marB="0" anchor="ctr"/>
                </a:tc>
                <a:tc>
                  <a:txBody>
                    <a:bodyPr/>
                    <a:lstStyle/>
                    <a:p>
                      <a:pPr algn="just">
                        <a:spcAft>
                          <a:spcPts val="0"/>
                        </a:spcAft>
                      </a:pPr>
                      <a:r>
                        <a:rPr lang="de-DE" sz="1600" dirty="0">
                          <a:effectLst/>
                        </a:rPr>
                        <a:t> </a:t>
                      </a:r>
                      <a:endParaRPr lang="de-DE" sz="1600" dirty="0">
                        <a:effectLst/>
                        <a:latin typeface="Arial" charset="0"/>
                        <a:ea typeface="Calibri" charset="0"/>
                        <a:cs typeface="Times New Roman" charset="0"/>
                      </a:endParaRPr>
                    </a:p>
                  </a:txBody>
                  <a:tcPr marL="68580" marR="68580" marT="0" marB="0" anchor="ctr"/>
                </a:tc>
                <a:extLst>
                  <a:ext uri="{0D108BD9-81ED-4DB2-BD59-A6C34878D82A}">
                    <a16:rowId xmlns:a16="http://schemas.microsoft.com/office/drawing/2014/main" val="10000"/>
                  </a:ext>
                </a:extLst>
              </a:tr>
              <a:tr h="431014">
                <a:tc>
                  <a:txBody>
                    <a:bodyPr/>
                    <a:lstStyle/>
                    <a:p>
                      <a:pPr algn="just">
                        <a:spcAft>
                          <a:spcPts val="0"/>
                        </a:spcAft>
                      </a:pPr>
                      <a:r>
                        <a:rPr lang="de-DE" sz="1800" dirty="0">
                          <a:solidFill>
                            <a:srgbClr val="00B050"/>
                          </a:solidFill>
                          <a:effectLst/>
                        </a:rPr>
                        <a:t>m (Lösung)</a:t>
                      </a:r>
                      <a:endParaRPr lang="de-DE" sz="1800" dirty="0">
                        <a:effectLst/>
                        <a:latin typeface="+mn-lt"/>
                        <a:ea typeface="Calibri" charset="0"/>
                        <a:cs typeface="Times New Roman" charset="0"/>
                      </a:endParaRPr>
                    </a:p>
                  </a:txBody>
                  <a:tcPr marL="68580" marR="68580" marT="0" marB="0" anchor="ctr"/>
                </a:tc>
                <a:tc>
                  <a:txBody>
                    <a:bodyPr/>
                    <a:lstStyle/>
                    <a:p>
                      <a:pPr algn="just">
                        <a:spcAft>
                          <a:spcPts val="0"/>
                        </a:spcAft>
                      </a:pPr>
                      <a:r>
                        <a:rPr lang="de-DE" sz="1600" dirty="0">
                          <a:effectLst/>
                        </a:rPr>
                        <a:t> </a:t>
                      </a:r>
                    </a:p>
                    <a:p>
                      <a:pPr algn="just">
                        <a:spcAft>
                          <a:spcPts val="0"/>
                        </a:spcAft>
                      </a:pPr>
                      <a:r>
                        <a:rPr lang="de-DE" sz="1600" dirty="0">
                          <a:effectLst/>
                        </a:rPr>
                        <a:t> </a:t>
                      </a:r>
                      <a:endParaRPr lang="de-DE" sz="1600" dirty="0">
                        <a:effectLst/>
                        <a:latin typeface="Arial"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862028">
                <a:tc>
                  <a:txBody>
                    <a:bodyPr/>
                    <a:lstStyle/>
                    <a:p>
                      <a:pPr algn="just">
                        <a:spcAft>
                          <a:spcPts val="0"/>
                        </a:spcAft>
                      </a:pPr>
                      <a:r>
                        <a:rPr lang="de-DE" sz="1800" dirty="0">
                          <a:effectLst/>
                        </a:rPr>
                        <a:t>m (Salz) = m (Lösung) – m (Wasser) </a:t>
                      </a:r>
                      <a:endParaRPr lang="de-DE" sz="1800" dirty="0">
                        <a:effectLst/>
                        <a:latin typeface="+mn-lt"/>
                        <a:ea typeface="Calibri" charset="0"/>
                        <a:cs typeface="Times New Roman" charset="0"/>
                      </a:endParaRPr>
                    </a:p>
                  </a:txBody>
                  <a:tcPr marL="68580" marR="68580" marT="0" marB="0" anchor="ctr"/>
                </a:tc>
                <a:tc>
                  <a:txBody>
                    <a:bodyPr/>
                    <a:lstStyle/>
                    <a:p>
                      <a:pPr algn="just">
                        <a:spcAft>
                          <a:spcPts val="0"/>
                        </a:spcAft>
                      </a:pPr>
                      <a:r>
                        <a:rPr lang="de-DE" sz="1600" dirty="0">
                          <a:effectLst/>
                        </a:rPr>
                        <a:t> </a:t>
                      </a:r>
                      <a:endParaRPr lang="de-DE" sz="1600" dirty="0">
                        <a:effectLst/>
                        <a:latin typeface="Arial"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bl>
          </a:graphicData>
        </a:graphic>
      </p:graphicFrame>
      <p:pic>
        <p:nvPicPr>
          <p:cNvPr id="10" name="Grafik 9">
            <a:extLst>
              <a:ext uri="{FF2B5EF4-FFF2-40B4-BE49-F238E27FC236}">
                <a16:creationId xmlns:a16="http://schemas.microsoft.com/office/drawing/2014/main" id="{DABF230C-9535-4E7E-A0E3-A6BCD6F4FBC0}"/>
              </a:ext>
            </a:extLst>
          </p:cNvPr>
          <p:cNvPicPr>
            <a:picLocks noChangeAspect="1"/>
          </p:cNvPicPr>
          <p:nvPr/>
        </p:nvPicPr>
        <p:blipFill>
          <a:blip r:embed="rId3"/>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344230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457200" lvl="1" indent="0">
              <a:buNone/>
            </a:pPr>
            <a:endParaRPr lang="de-DE" sz="1800" dirty="0">
              <a:latin typeface="+mn-lt"/>
            </a:endParaRPr>
          </a:p>
          <a:p>
            <a:pPr marL="0" indent="0">
              <a:buNone/>
            </a:pPr>
            <a:endParaRPr lang="de-DE" sz="1800" dirty="0"/>
          </a:p>
          <a:p>
            <a:pPr marL="0" indent="0">
              <a:buNone/>
            </a:pPr>
            <a:endParaRPr lang="de-DE" sz="1800" dirty="0"/>
          </a:p>
          <a:p>
            <a:pPr marL="0" indent="0">
              <a:buNone/>
            </a:pPr>
            <a:endParaRPr lang="de-DE" sz="1800" dirty="0"/>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86</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3844012" y="609821"/>
            <a:ext cx="4503976"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cs typeface="Times New Roman" panose="02020603050405020304" pitchFamily="18" charset="0"/>
              </a:rPr>
              <a:t>Eigenschaften von Salzen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3981314989"/>
                  </p:ext>
                </p:extLst>
              </p:nvPr>
            </p:nvGraphicFramePr>
            <p:xfrm>
              <a:off x="1046201" y="1470313"/>
              <a:ext cx="10131170" cy="4706650"/>
            </p:xfrm>
            <a:graphic>
              <a:graphicData uri="http://schemas.openxmlformats.org/drawingml/2006/table">
                <a:tbl>
                  <a:tblPr firstRow="1" firstCol="1" bandRow="1"/>
                  <a:tblGrid>
                    <a:gridCol w="4836128">
                      <a:extLst>
                        <a:ext uri="{9D8B030D-6E8A-4147-A177-3AD203B41FA5}">
                          <a16:colId xmlns:a16="http://schemas.microsoft.com/office/drawing/2014/main" val="20000"/>
                        </a:ext>
                      </a:extLst>
                    </a:gridCol>
                    <a:gridCol w="493282">
                      <a:extLst>
                        <a:ext uri="{9D8B030D-6E8A-4147-A177-3AD203B41FA5}">
                          <a16:colId xmlns:a16="http://schemas.microsoft.com/office/drawing/2014/main" val="20001"/>
                        </a:ext>
                      </a:extLst>
                    </a:gridCol>
                    <a:gridCol w="4801760">
                      <a:extLst>
                        <a:ext uri="{9D8B030D-6E8A-4147-A177-3AD203B41FA5}">
                          <a16:colId xmlns:a16="http://schemas.microsoft.com/office/drawing/2014/main" val="20002"/>
                        </a:ext>
                      </a:extLst>
                    </a:gridCol>
                  </a:tblGrid>
                  <a:tr h="4706650">
                    <a:tc>
                      <a:txBody>
                        <a:bodyPr/>
                        <a:lstStyle/>
                        <a:p>
                          <a:pPr algn="l">
                            <a:spcAft>
                              <a:spcPts val="800"/>
                            </a:spcAft>
                          </a:pPr>
                          <a:r>
                            <a:rPr lang="de-DE" sz="1600" b="1" dirty="0">
                              <a:effectLst/>
                              <a:latin typeface="+mn-lt"/>
                              <a:ea typeface="Calibri" charset="0"/>
                              <a:cs typeface="Arial" panose="020B0604020202020204" pitchFamily="34" charset="0"/>
                            </a:rPr>
                            <a:t>Infotext: Löslichkeit</a:t>
                          </a:r>
                          <a:endParaRPr lang="de-DE" sz="1600" dirty="0">
                            <a:effectLst/>
                            <a:latin typeface="+mn-lt"/>
                            <a:ea typeface="Calibri" charset="0"/>
                            <a:cs typeface="Arial" panose="020B0604020202020204" pitchFamily="34" charset="0"/>
                          </a:endParaRPr>
                        </a:p>
                        <a:p>
                          <a:pPr algn="l">
                            <a:spcAft>
                              <a:spcPts val="800"/>
                            </a:spcAft>
                          </a:pPr>
                          <a:r>
                            <a:rPr lang="de-DE" sz="1600" dirty="0">
                              <a:effectLst/>
                              <a:latin typeface="+mn-lt"/>
                              <a:ea typeface="Calibri" charset="0"/>
                              <a:cs typeface="Arial" panose="020B0604020202020204" pitchFamily="34" charset="0"/>
                            </a:rPr>
                            <a:t>Die </a:t>
                          </a:r>
                          <a:r>
                            <a:rPr lang="de-DE" sz="1600" b="1" dirty="0">
                              <a:effectLst/>
                              <a:latin typeface="+mn-lt"/>
                              <a:ea typeface="Calibri" charset="0"/>
                              <a:cs typeface="Arial" panose="020B0604020202020204" pitchFamily="34" charset="0"/>
                            </a:rPr>
                            <a:t>Löslichkeit</a:t>
                          </a:r>
                          <a:r>
                            <a:rPr lang="de-DE" sz="1600" dirty="0">
                              <a:effectLst/>
                              <a:latin typeface="+mn-lt"/>
                              <a:ea typeface="Calibri" charset="0"/>
                              <a:cs typeface="Arial" panose="020B0604020202020204" pitchFamily="34" charset="0"/>
                            </a:rPr>
                            <a:t> </a:t>
                          </a:r>
                          <a:r>
                            <a:rPr lang="el-GR" sz="1600" dirty="0">
                              <a:effectLst/>
                              <a:latin typeface="+mn-lt"/>
                              <a:ea typeface="Calibri" charset="0"/>
                              <a:cs typeface="Arial" panose="020B0604020202020204" pitchFamily="34" charset="0"/>
                            </a:rPr>
                            <a:t>β</a:t>
                          </a:r>
                          <a:r>
                            <a:rPr lang="de-DE" sz="1600" dirty="0">
                              <a:effectLst/>
                              <a:latin typeface="+mn-lt"/>
                              <a:ea typeface="Calibri" charset="0"/>
                              <a:cs typeface="Arial" panose="020B0604020202020204" pitchFamily="34" charset="0"/>
                            </a:rPr>
                            <a:t> eines Stoffes gibt an, welche </a:t>
                          </a:r>
                          <a:r>
                            <a:rPr lang="de-DE" sz="1600" b="1" dirty="0">
                              <a:effectLst/>
                              <a:latin typeface="+mn-lt"/>
                              <a:ea typeface="Calibri" charset="0"/>
                              <a:cs typeface="Arial" panose="020B0604020202020204" pitchFamily="34" charset="0"/>
                            </a:rPr>
                            <a:t>Masse</a:t>
                          </a:r>
                          <a:r>
                            <a:rPr lang="de-DE" sz="1600" dirty="0">
                              <a:effectLst/>
                              <a:latin typeface="+mn-lt"/>
                              <a:ea typeface="Calibri" charset="0"/>
                              <a:cs typeface="Arial" panose="020B0604020202020204" pitchFamily="34" charset="0"/>
                            </a:rPr>
                            <a:t> eines Stoffes sich in </a:t>
                          </a:r>
                          <a:r>
                            <a:rPr lang="de-DE" sz="1600" b="1" dirty="0">
                              <a:effectLst/>
                              <a:latin typeface="+mn-lt"/>
                              <a:ea typeface="Calibri" charset="0"/>
                              <a:cs typeface="Arial" panose="020B0604020202020204" pitchFamily="34" charset="0"/>
                            </a:rPr>
                            <a:t>100 ml Wasser</a:t>
                          </a:r>
                          <a:r>
                            <a:rPr lang="de-DE" sz="1600" dirty="0">
                              <a:effectLst/>
                              <a:latin typeface="+mn-lt"/>
                              <a:ea typeface="Calibri" charset="0"/>
                              <a:cs typeface="Arial" panose="020B0604020202020204" pitchFamily="34" charset="0"/>
                            </a:rPr>
                            <a:t> vollständig löst. </a:t>
                          </a:r>
                        </a:p>
                        <a:p>
                          <a:pPr algn="l">
                            <a:spcAft>
                              <a:spcPts val="800"/>
                            </a:spcAft>
                          </a:pPr>
                          <a:r>
                            <a:rPr lang="de-DE" sz="1600" dirty="0">
                              <a:effectLst/>
                              <a:latin typeface="+mn-lt"/>
                              <a:ea typeface="Calibri" charset="0"/>
                              <a:cs typeface="Arial" panose="020B0604020202020204" pitchFamily="34" charset="0"/>
                            </a:rPr>
                            <a:t>Wird die Löslichkeit eines Stoffes überschritten, fällt der Feststoff aus und bildet einen </a:t>
                          </a:r>
                          <a:r>
                            <a:rPr lang="de-DE" sz="1600" b="1" dirty="0">
                              <a:effectLst/>
                              <a:latin typeface="+mn-lt"/>
                              <a:ea typeface="Calibri" charset="0"/>
                              <a:cs typeface="Arial" panose="020B0604020202020204" pitchFamily="34" charset="0"/>
                            </a:rPr>
                            <a:t>Bodensatz</a:t>
                          </a:r>
                          <a:r>
                            <a:rPr lang="de-DE" sz="1600" dirty="0">
                              <a:effectLst/>
                              <a:latin typeface="+mn-lt"/>
                              <a:ea typeface="Calibri" charset="0"/>
                              <a:cs typeface="Arial" panose="020B0604020202020204" pitchFamily="34" charset="0"/>
                            </a:rPr>
                            <a:t>. Die Lösung ist </a:t>
                          </a:r>
                          <a:r>
                            <a:rPr lang="de-DE" sz="1600" b="1" dirty="0">
                              <a:effectLst/>
                              <a:latin typeface="+mn-lt"/>
                              <a:ea typeface="Calibri" charset="0"/>
                              <a:cs typeface="Arial" panose="020B0604020202020204" pitchFamily="34" charset="0"/>
                            </a:rPr>
                            <a:t>gesättigt</a:t>
                          </a:r>
                          <a:r>
                            <a:rPr lang="de-DE" sz="1600" dirty="0">
                              <a:effectLst/>
                              <a:latin typeface="+mn-lt"/>
                              <a:ea typeface="Calibri" charset="0"/>
                              <a:cs typeface="Arial" panose="020B0604020202020204" pitchFamily="34" charset="0"/>
                            </a:rPr>
                            <a:t>. </a:t>
                          </a:r>
                        </a:p>
                        <a:p>
                          <a:pPr algn="l">
                            <a:spcAft>
                              <a:spcPts val="800"/>
                            </a:spcAft>
                          </a:pPr>
                          <a:r>
                            <a:rPr lang="de-DE" sz="1600" dirty="0">
                              <a:effectLst/>
                              <a:latin typeface="+mn-lt"/>
                              <a:ea typeface="Calibri" charset="0"/>
                              <a:cs typeface="Arial" panose="020B0604020202020204" pitchFamily="34" charset="0"/>
                            </a:rPr>
                            <a:t>In der Regel ist die Löslichkeit eines Salzes </a:t>
                          </a:r>
                          <a:r>
                            <a:rPr lang="de-DE" sz="1600" b="1" dirty="0">
                              <a:effectLst/>
                              <a:latin typeface="+mn-lt"/>
                              <a:ea typeface="Calibri" charset="0"/>
                              <a:cs typeface="Arial" panose="020B0604020202020204" pitchFamily="34" charset="0"/>
                            </a:rPr>
                            <a:t>temperaturabhängig</a:t>
                          </a:r>
                          <a:r>
                            <a:rPr lang="de-DE" sz="1600" dirty="0">
                              <a:effectLst/>
                              <a:latin typeface="+mn-lt"/>
                              <a:ea typeface="Calibri" charset="0"/>
                              <a:cs typeface="Arial" panose="020B0604020202020204" pitchFamily="34" charset="0"/>
                            </a:rPr>
                            <a:t>.</a:t>
                          </a:r>
                        </a:p>
                        <a:p>
                          <a:pPr algn="l">
                            <a:spcAft>
                              <a:spcPts val="800"/>
                            </a:spcAft>
                          </a:pPr>
                          <a:r>
                            <a:rPr lang="de-DE" sz="1600" b="1" dirty="0">
                              <a:effectLst/>
                              <a:latin typeface="+mn-lt"/>
                              <a:ea typeface="Calibri" charset="0"/>
                              <a:cs typeface="Arial" panose="020B0604020202020204" pitchFamily="34" charset="0"/>
                            </a:rPr>
                            <a:t>Berechnung der Löslichkeit:</a:t>
                          </a:r>
                          <a:endParaRPr lang="de-DE" sz="1600" dirty="0">
                            <a:effectLst/>
                            <a:latin typeface="+mn-lt"/>
                            <a:ea typeface="Calibri" charset="0"/>
                            <a:cs typeface="Arial" panose="020B0604020202020204" pitchFamily="34" charset="0"/>
                          </a:endParaRPr>
                        </a:p>
                        <a:p>
                          <a:pPr algn="l">
                            <a:spcAft>
                              <a:spcPts val="800"/>
                            </a:spcAft>
                          </a:pPr>
                          <a14:m>
                            <m:oMathPara xmlns:m="http://schemas.openxmlformats.org/officeDocument/2006/math">
                              <m:oMathParaPr>
                                <m:jc m:val="centerGroup"/>
                              </m:oMathParaPr>
                              <m:oMath xmlns:m="http://schemas.openxmlformats.org/officeDocument/2006/math">
                                <m:r>
                                  <a:rPr lang="de-DE" sz="1600" i="1" smtClean="0">
                                    <a:effectLst/>
                                    <a:latin typeface="Cambria Math" panose="02040503050406030204" pitchFamily="18" charset="0"/>
                                    <a:ea typeface="Calibri" charset="0"/>
                                    <a:cs typeface="Times New Roman" charset="0"/>
                                  </a:rPr>
                                  <m:t>𝐿</m:t>
                                </m:r>
                                <m:r>
                                  <a:rPr lang="de-DE" sz="1600" i="1" smtClean="0">
                                    <a:effectLst/>
                                    <a:latin typeface="Cambria Math" panose="02040503050406030204" pitchFamily="18" charset="0"/>
                                    <a:ea typeface="Calibri" charset="0"/>
                                    <a:cs typeface="Times New Roman" charset="0"/>
                                  </a:rPr>
                                  <m:t>ö</m:t>
                                </m:r>
                                <m:r>
                                  <a:rPr lang="de-DE" sz="1600" i="1" smtClean="0">
                                    <a:effectLst/>
                                    <a:latin typeface="Cambria Math" panose="02040503050406030204" pitchFamily="18" charset="0"/>
                                    <a:ea typeface="Calibri" charset="0"/>
                                    <a:cs typeface="Times New Roman" charset="0"/>
                                  </a:rPr>
                                  <m:t>𝑠𝑙𝑖𝑐h𝑘𝑒𝑖𝑡</m:t>
                                </m:r>
                                <m:r>
                                  <a:rPr lang="de-DE" sz="1600" i="1" smtClean="0">
                                    <a:effectLst/>
                                    <a:latin typeface="Cambria Math" panose="02040503050406030204" pitchFamily="18" charset="0"/>
                                    <a:ea typeface="Calibri" charset="0"/>
                                    <a:cs typeface="Times New Roman" charset="0"/>
                                  </a:rPr>
                                  <m:t>= </m:t>
                                </m:r>
                                <m:f>
                                  <m:fPr>
                                    <m:ctrlPr>
                                      <a:rPr lang="de-DE" sz="1600" i="1">
                                        <a:effectLst/>
                                        <a:latin typeface="Cambria Math" panose="02040503050406030204" pitchFamily="18" charset="0"/>
                                        <a:ea typeface="Calibri" charset="0"/>
                                        <a:cs typeface="Times New Roman" charset="0"/>
                                      </a:rPr>
                                    </m:ctrlPr>
                                  </m:fPr>
                                  <m:num>
                                    <m:r>
                                      <a:rPr lang="de-DE" sz="1600" i="1" smtClean="0">
                                        <a:effectLst/>
                                        <a:latin typeface="Cambria Math" panose="02040503050406030204" pitchFamily="18" charset="0"/>
                                        <a:ea typeface="Calibri" charset="0"/>
                                        <a:cs typeface="Times New Roman" charset="0"/>
                                      </a:rPr>
                                      <m:t>𝑀𝑎𝑠𝑠𝑒</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𝐺𝑟𝑎𝑚𝑚</m:t>
                                    </m:r>
                                  </m:num>
                                  <m:den>
                                    <m:r>
                                      <a:rPr lang="de-DE" sz="1600" i="1" smtClean="0">
                                        <a:effectLst/>
                                        <a:latin typeface="Cambria Math" panose="02040503050406030204" pitchFamily="18" charset="0"/>
                                        <a:ea typeface="Calibri" charset="0"/>
                                        <a:cs typeface="Times New Roman" charset="0"/>
                                      </a:rPr>
                                      <m:t>𝑉𝑜𝑙𝑢𝑚𝑒𝑛</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𝑊𝑎𝑠𝑠𝑒𝑟</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𝑀𝑖𝑙𝑙𝑖𝑙𝑖𝑡𝑒𝑟</m:t>
                                    </m:r>
                                  </m:den>
                                </m:f>
                              </m:oMath>
                            </m:oMathPara>
                          </a14:m>
                          <a:endParaRPr lang="de-DE" sz="1600" dirty="0">
                            <a:effectLst/>
                            <a:latin typeface="+mn-lt"/>
                            <a:ea typeface="Calibri" charset="0"/>
                            <a:cs typeface="Arial" panose="020B0604020202020204" pitchFamily="34" charset="0"/>
                          </a:endParaRPr>
                        </a:p>
                        <a:p>
                          <a:pPr algn="l">
                            <a:spcAft>
                              <a:spcPts val="800"/>
                            </a:spcAft>
                          </a:pPr>
                          <a14:m>
                            <m:oMathPara xmlns:m="http://schemas.openxmlformats.org/officeDocument/2006/math">
                              <m:oMathParaPr>
                                <m:jc m:val="centerGroup"/>
                              </m:oMathParaPr>
                              <m:oMath xmlns:m="http://schemas.openxmlformats.org/officeDocument/2006/math">
                                <m:r>
                                  <a:rPr lang="de-DE" sz="1600" i="1" smtClean="0">
                                    <a:effectLst/>
                                    <a:latin typeface="Cambria Math" panose="02040503050406030204" pitchFamily="18" charset="0"/>
                                    <a:ea typeface="Calibri" charset="0"/>
                                    <a:cs typeface="Times New Roman" charset="0"/>
                                  </a:rPr>
                                  <m:t>𝛽</m:t>
                                </m:r>
                                <m:r>
                                  <a:rPr lang="de-DE" sz="1600" i="1" smtClean="0">
                                    <a:effectLst/>
                                    <a:latin typeface="Cambria Math" panose="02040503050406030204" pitchFamily="18" charset="0"/>
                                    <a:ea typeface="Calibri" charset="0"/>
                                    <a:cs typeface="Times New Roman" charset="0"/>
                                  </a:rPr>
                                  <m:t>= </m:t>
                                </m:r>
                                <m:f>
                                  <m:fPr>
                                    <m:ctrlPr>
                                      <a:rPr lang="de-DE" sz="1600" i="1">
                                        <a:effectLst/>
                                        <a:latin typeface="Cambria Math" panose="02040503050406030204" pitchFamily="18" charset="0"/>
                                        <a:ea typeface="Calibri" charset="0"/>
                                        <a:cs typeface="Times New Roman" charset="0"/>
                                      </a:rPr>
                                    </m:ctrlPr>
                                  </m:fPr>
                                  <m:num>
                                    <m:r>
                                      <a:rPr lang="de-DE" sz="1600" i="1" smtClean="0">
                                        <a:effectLst/>
                                        <a:latin typeface="Cambria Math" panose="02040503050406030204" pitchFamily="18" charset="0"/>
                                        <a:ea typeface="Calibri" charset="0"/>
                                        <a:cs typeface="Times New Roman" charset="0"/>
                                      </a:rPr>
                                      <m:t>𝑚</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𝑔</m:t>
                                    </m:r>
                                  </m:num>
                                  <m:den>
                                    <m:r>
                                      <a:rPr lang="de-DE" sz="1600" i="1" smtClean="0">
                                        <a:effectLst/>
                                        <a:latin typeface="Cambria Math" panose="02040503050406030204" pitchFamily="18" charset="0"/>
                                        <a:ea typeface="Calibri" charset="0"/>
                                        <a:cs typeface="Times New Roman" charset="0"/>
                                      </a:rPr>
                                      <m:t>𝑉</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𝑊𝑎𝑠𝑠𝑒𝑟</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𝑚𝑙</m:t>
                                    </m:r>
                                  </m:den>
                                </m:f>
                              </m:oMath>
                            </m:oMathPara>
                          </a14:m>
                          <a:endParaRPr lang="de-DE" sz="1600" dirty="0">
                            <a:effectLst/>
                            <a:latin typeface="+mn-lt"/>
                            <a:ea typeface="Calibri" charset="0"/>
                            <a:cs typeface="Arial" panose="020B0604020202020204" pitchFamily="34" charset="0"/>
                          </a:endParaRPr>
                        </a:p>
                        <a:p>
                          <a:pPr algn="l">
                            <a:spcAft>
                              <a:spcPts val="800"/>
                            </a:spcAft>
                          </a:pPr>
                          <a:r>
                            <a:rPr lang="de-DE" sz="1600" i="1" dirty="0">
                              <a:effectLst/>
                              <a:latin typeface="+mn-lt"/>
                              <a:ea typeface="Calibri" charset="0"/>
                              <a:cs typeface="Arial" panose="020B0604020202020204" pitchFamily="34" charset="0"/>
                            </a:rPr>
                            <a:t>Tipp: Ein Milliliter Wasser wiegt ein Gramm.</a:t>
                          </a:r>
                          <a:endParaRPr lang="de-DE" sz="1600" dirty="0">
                            <a:effectLst/>
                            <a:latin typeface="+mn-lt"/>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800"/>
                            </a:spcAft>
                          </a:pPr>
                          <a:r>
                            <a:rPr lang="de-DE" sz="110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a:spcAft>
                              <a:spcPts val="800"/>
                            </a:spcAft>
                          </a:pPr>
                          <a:r>
                            <a:rPr lang="de-DE" sz="1600" b="1" dirty="0">
                              <a:effectLst/>
                              <a:latin typeface="+mn-lt"/>
                              <a:ea typeface="Calibri" charset="0"/>
                              <a:cs typeface="Arial" panose="020B0604020202020204" pitchFamily="34" charset="0"/>
                            </a:rPr>
                            <a:t>Infotext: Massenanteil </a:t>
                          </a:r>
                          <a:endParaRPr lang="de-DE" sz="1600" dirty="0">
                            <a:effectLst/>
                            <a:latin typeface="+mn-lt"/>
                            <a:ea typeface="Calibri" charset="0"/>
                            <a:cs typeface="Arial" panose="020B0604020202020204" pitchFamily="34" charset="0"/>
                          </a:endParaRPr>
                        </a:p>
                        <a:p>
                          <a:pPr algn="l">
                            <a:spcAft>
                              <a:spcPts val="800"/>
                            </a:spcAft>
                          </a:pPr>
                          <a:r>
                            <a:rPr lang="de-DE" sz="1600" dirty="0">
                              <a:effectLst/>
                              <a:latin typeface="+mn-lt"/>
                              <a:ea typeface="Calibri" charset="0"/>
                              <a:cs typeface="Arial" panose="020B0604020202020204" pitchFamily="34" charset="0"/>
                            </a:rPr>
                            <a:t>Der </a:t>
                          </a:r>
                          <a:r>
                            <a:rPr lang="de-DE" sz="1600" b="1" dirty="0">
                              <a:effectLst/>
                              <a:latin typeface="+mn-lt"/>
                              <a:ea typeface="Calibri" charset="0"/>
                              <a:cs typeface="Arial" panose="020B0604020202020204" pitchFamily="34" charset="0"/>
                            </a:rPr>
                            <a:t>Massenanteil</a:t>
                          </a:r>
                          <a:r>
                            <a:rPr lang="de-DE" sz="1600" dirty="0">
                              <a:effectLst/>
                              <a:latin typeface="+mn-lt"/>
                              <a:ea typeface="Calibri" charset="0"/>
                              <a:cs typeface="Arial" panose="020B0604020202020204" pitchFamily="34" charset="0"/>
                            </a:rPr>
                            <a:t> </a:t>
                          </a:r>
                          <a14:m>
                            <m:oMath xmlns:m="http://schemas.openxmlformats.org/officeDocument/2006/math">
                              <m:r>
                                <a:rPr lang="de-DE" sz="1600" i="1" smtClean="0">
                                  <a:effectLst/>
                                  <a:latin typeface="Cambria Math" panose="02040503050406030204" pitchFamily="18" charset="0"/>
                                  <a:ea typeface="Cambria Math" panose="02040503050406030204" pitchFamily="18" charset="0"/>
                                  <a:cs typeface="Arial" panose="020B0604020202020204" pitchFamily="34" charset="0"/>
                                </a:rPr>
                                <m:t>𝜔</m:t>
                              </m:r>
                              <m:r>
                                <a:rPr lang="de-DE" sz="1600" b="0" i="1" smtClean="0">
                                  <a:effectLst/>
                                  <a:latin typeface="Cambria Math" panose="02040503050406030204" pitchFamily="18" charset="0"/>
                                  <a:ea typeface="Cambria Math" panose="02040503050406030204" pitchFamily="18" charset="0"/>
                                  <a:cs typeface="Arial" panose="020B0604020202020204" pitchFamily="34" charset="0"/>
                                </a:rPr>
                                <m:t> </m:t>
                              </m:r>
                            </m:oMath>
                          </a14:m>
                          <a:r>
                            <a:rPr lang="de-DE" sz="1600" dirty="0">
                              <a:effectLst/>
                              <a:latin typeface="+mn-lt"/>
                              <a:ea typeface="Calibri" charset="0"/>
                              <a:cs typeface="Arial" panose="020B0604020202020204" pitchFamily="34" charset="0"/>
                            </a:rPr>
                            <a:t>gibt an, wie viel </a:t>
                          </a:r>
                          <a:r>
                            <a:rPr lang="de-DE" sz="1600" b="1" dirty="0">
                              <a:effectLst/>
                              <a:latin typeface="+mn-lt"/>
                              <a:ea typeface="Calibri" charset="0"/>
                              <a:cs typeface="Arial" panose="020B0604020202020204" pitchFamily="34" charset="0"/>
                            </a:rPr>
                            <a:t>Gramm des Salzes</a:t>
                          </a:r>
                          <a:r>
                            <a:rPr lang="de-DE" sz="1600" dirty="0">
                              <a:effectLst/>
                              <a:latin typeface="+mn-lt"/>
                              <a:ea typeface="Calibri" charset="0"/>
                              <a:cs typeface="Arial" panose="020B0604020202020204" pitchFamily="34" charset="0"/>
                            </a:rPr>
                            <a:t> </a:t>
                          </a:r>
                          <a:r>
                            <a:rPr lang="de-DE" sz="1600" dirty="0" smtClean="0">
                              <a:effectLst/>
                              <a:latin typeface="+mn-lt"/>
                              <a:ea typeface="Calibri" charset="0"/>
                              <a:cs typeface="Arial" panose="020B0604020202020204" pitchFamily="34" charset="0"/>
                            </a:rPr>
                            <a:t>in </a:t>
                          </a:r>
                          <a:r>
                            <a:rPr lang="de-DE" sz="1600" b="1" dirty="0">
                              <a:effectLst/>
                              <a:latin typeface="+mn-lt"/>
                              <a:ea typeface="Calibri" charset="0"/>
                              <a:cs typeface="Arial" panose="020B0604020202020204" pitchFamily="34" charset="0"/>
                            </a:rPr>
                            <a:t>100 g fertiger Lösung </a:t>
                          </a:r>
                          <a:r>
                            <a:rPr lang="de-DE" sz="1600" b="0" dirty="0" smtClean="0">
                              <a:effectLst/>
                              <a:latin typeface="+mn-lt"/>
                              <a:ea typeface="Calibri" charset="0"/>
                              <a:cs typeface="Arial" panose="020B0604020202020204" pitchFamily="34" charset="0"/>
                            </a:rPr>
                            <a:t>ge</a:t>
                          </a:r>
                          <a:r>
                            <a:rPr lang="de-DE" sz="1600" dirty="0" smtClean="0">
                              <a:effectLst/>
                              <a:latin typeface="+mn-lt"/>
                              <a:ea typeface="Calibri" charset="0"/>
                              <a:cs typeface="Arial" panose="020B0604020202020204" pitchFamily="34" charset="0"/>
                            </a:rPr>
                            <a:t>löst</a:t>
                          </a:r>
                          <a:r>
                            <a:rPr lang="de-DE" sz="1600" baseline="0" dirty="0" smtClean="0">
                              <a:effectLst/>
                              <a:latin typeface="+mn-lt"/>
                              <a:ea typeface="Calibri" charset="0"/>
                              <a:cs typeface="Arial" panose="020B0604020202020204" pitchFamily="34" charset="0"/>
                            </a:rPr>
                            <a:t> sind</a:t>
                          </a:r>
                          <a:r>
                            <a:rPr lang="de-DE" sz="1600" dirty="0" smtClean="0">
                              <a:effectLst/>
                              <a:latin typeface="+mn-lt"/>
                              <a:ea typeface="Calibri" charset="0"/>
                              <a:cs typeface="Arial" panose="020B0604020202020204" pitchFamily="34" charset="0"/>
                            </a:rPr>
                            <a:t>. </a:t>
                          </a:r>
                          <a:endParaRPr lang="de-DE" sz="1600" dirty="0">
                            <a:effectLst/>
                            <a:latin typeface="+mn-lt"/>
                            <a:ea typeface="Calibri" charset="0"/>
                            <a:cs typeface="Arial" panose="020B0604020202020204" pitchFamily="34" charset="0"/>
                          </a:endParaRPr>
                        </a:p>
                        <a:p>
                          <a:pPr algn="l">
                            <a:spcAft>
                              <a:spcPts val="800"/>
                            </a:spcAft>
                          </a:pPr>
                          <a:r>
                            <a:rPr lang="de-DE" sz="1600" b="1" dirty="0">
                              <a:effectLst/>
                              <a:latin typeface="+mn-lt"/>
                              <a:ea typeface="Calibri" charset="0"/>
                              <a:cs typeface="Arial" panose="020B0604020202020204" pitchFamily="34" charset="0"/>
                            </a:rPr>
                            <a:t>Beispiel</a:t>
                          </a:r>
                          <a:r>
                            <a:rPr lang="de-DE" sz="1600" dirty="0">
                              <a:effectLst/>
                              <a:latin typeface="+mn-lt"/>
                              <a:ea typeface="Calibri" charset="0"/>
                              <a:cs typeface="Arial" panose="020B0604020202020204" pitchFamily="34" charset="0"/>
                            </a:rPr>
                            <a:t>: Eine Lösung mit einem Massenanteil von 10% enthält z</a:t>
                          </a:r>
                          <a:r>
                            <a:rPr lang="de-DE" sz="1600" dirty="0" smtClean="0">
                              <a:effectLst/>
                              <a:latin typeface="+mn-lt"/>
                              <a:ea typeface="Calibri" charset="0"/>
                              <a:cs typeface="Arial" panose="020B0604020202020204" pitchFamily="34" charset="0"/>
                            </a:rPr>
                            <a:t>. B</a:t>
                          </a:r>
                          <a:r>
                            <a:rPr lang="de-DE" sz="1600" dirty="0">
                              <a:effectLst/>
                              <a:latin typeface="+mn-lt"/>
                              <a:ea typeface="Calibri" charset="0"/>
                              <a:cs typeface="Arial" panose="020B0604020202020204" pitchFamily="34" charset="0"/>
                            </a:rPr>
                            <a:t>. 10 </a:t>
                          </a:r>
                          <a:r>
                            <a:rPr lang="de-DE" sz="1600" dirty="0" err="1">
                              <a:effectLst/>
                              <a:latin typeface="+mn-lt"/>
                              <a:ea typeface="Calibri" charset="0"/>
                              <a:cs typeface="Arial" panose="020B0604020202020204" pitchFamily="34" charset="0"/>
                            </a:rPr>
                            <a:t>g</a:t>
                          </a:r>
                          <a:r>
                            <a:rPr lang="de-DE" sz="1600" dirty="0">
                              <a:effectLst/>
                              <a:latin typeface="+mn-lt"/>
                              <a:ea typeface="Calibri" charset="0"/>
                              <a:cs typeface="Arial" panose="020B0604020202020204" pitchFamily="34" charset="0"/>
                            </a:rPr>
                            <a:t> Salz in 90 </a:t>
                          </a:r>
                          <a:r>
                            <a:rPr lang="de-DE" sz="1600" dirty="0" err="1">
                              <a:effectLst/>
                              <a:latin typeface="+mn-lt"/>
                              <a:ea typeface="Calibri" charset="0"/>
                              <a:cs typeface="Arial" panose="020B0604020202020204" pitchFamily="34" charset="0"/>
                            </a:rPr>
                            <a:t>g</a:t>
                          </a:r>
                          <a:r>
                            <a:rPr lang="de-DE" sz="1600" dirty="0">
                              <a:effectLst/>
                              <a:latin typeface="+mn-lt"/>
                              <a:ea typeface="Calibri" charset="0"/>
                              <a:cs typeface="Arial" panose="020B0604020202020204" pitchFamily="34" charset="0"/>
                            </a:rPr>
                            <a:t> Wasser gelöst. </a:t>
                          </a:r>
                        </a:p>
                        <a:p>
                          <a:pPr algn="l">
                            <a:spcAft>
                              <a:spcPts val="800"/>
                            </a:spcAft>
                          </a:pPr>
                          <a:r>
                            <a:rPr lang="de-DE" sz="1600" b="1" dirty="0">
                              <a:effectLst/>
                              <a:latin typeface="+mn-lt"/>
                              <a:ea typeface="Calibri" charset="0"/>
                              <a:cs typeface="Arial" panose="020B0604020202020204" pitchFamily="34" charset="0"/>
                            </a:rPr>
                            <a:t>Berechnung des Massenanteils</a:t>
                          </a:r>
                          <a:r>
                            <a:rPr lang="de-DE" sz="1600" dirty="0">
                              <a:effectLst/>
                              <a:latin typeface="+mn-lt"/>
                              <a:ea typeface="Calibri" charset="0"/>
                              <a:cs typeface="Arial" panose="020B0604020202020204" pitchFamily="34" charset="0"/>
                            </a:rPr>
                            <a:t>:</a:t>
                          </a:r>
                        </a:p>
                        <a:p>
                          <a:pPr algn="l">
                            <a:spcAft>
                              <a:spcPts val="800"/>
                            </a:spcAft>
                          </a:pPr>
                          <a14:m>
                            <m:oMathPara xmlns:m="http://schemas.openxmlformats.org/officeDocument/2006/math">
                              <m:oMathParaPr>
                                <m:jc m:val="centerGroup"/>
                              </m:oMathParaPr>
                              <m:oMath xmlns:m="http://schemas.openxmlformats.org/officeDocument/2006/math">
                                <m:r>
                                  <a:rPr lang="de-DE" sz="1600" i="1" smtClean="0">
                                    <a:effectLst/>
                                    <a:latin typeface="Cambria Math" panose="02040503050406030204" pitchFamily="18" charset="0"/>
                                    <a:ea typeface="Calibri" charset="0"/>
                                    <a:cs typeface="Times New Roman" charset="0"/>
                                  </a:rPr>
                                  <m:t>𝑀𝑎𝑠𝑠𝑒𝑛𝑎𝑛𝑡𝑒𝑖𝑙</m:t>
                                </m:r>
                                <m:r>
                                  <a:rPr lang="de-DE" sz="1600" i="1" smtClean="0">
                                    <a:effectLst/>
                                    <a:latin typeface="Cambria Math" panose="02040503050406030204" pitchFamily="18" charset="0"/>
                                    <a:ea typeface="Calibri" charset="0"/>
                                    <a:cs typeface="Times New Roman" charset="0"/>
                                  </a:rPr>
                                  <m:t>= </m:t>
                                </m:r>
                                <m:f>
                                  <m:fPr>
                                    <m:ctrlPr>
                                      <a:rPr lang="de-DE" sz="1600" i="1">
                                        <a:effectLst/>
                                        <a:latin typeface="Cambria Math" panose="02040503050406030204" pitchFamily="18" charset="0"/>
                                        <a:ea typeface="Calibri" charset="0"/>
                                        <a:cs typeface="Times New Roman" charset="0"/>
                                      </a:rPr>
                                    </m:ctrlPr>
                                  </m:fPr>
                                  <m:num>
                                    <m:r>
                                      <a:rPr lang="de-DE" sz="1600" i="1" smtClean="0">
                                        <a:effectLst/>
                                        <a:latin typeface="Cambria Math" panose="02040503050406030204" pitchFamily="18" charset="0"/>
                                        <a:ea typeface="Calibri" charset="0"/>
                                        <a:cs typeface="Times New Roman" charset="0"/>
                                      </a:rPr>
                                      <m:t>𝑀𝑎𝑠𝑠𝑒</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e>
                                    </m:d>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𝐺𝑟𝑎𝑚𝑚</m:t>
                                    </m:r>
                                  </m:num>
                                  <m:den>
                                    <m:r>
                                      <a:rPr lang="de-DE" sz="1600" i="1" smtClean="0">
                                        <a:effectLst/>
                                        <a:latin typeface="Cambria Math" panose="02040503050406030204" pitchFamily="18" charset="0"/>
                                        <a:ea typeface="Calibri" charset="0"/>
                                        <a:cs typeface="Times New Roman" charset="0"/>
                                      </a:rPr>
                                      <m:t>𝑀𝑎𝑠𝑠𝑒</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r>
                                          <a:rPr lang="de-DE" sz="1600" i="1" smtClean="0">
                                            <a:effectLst/>
                                            <a:latin typeface="Cambria Math" panose="02040503050406030204" pitchFamily="18" charset="0"/>
                                            <a:ea typeface="Calibri" charset="0"/>
                                            <a:cs typeface="Times New Roman" charset="0"/>
                                          </a:rPr>
                                          <m:t>+</m:t>
                                        </m:r>
                                        <m:r>
                                          <a:rPr lang="de-DE" sz="1600" i="1" smtClean="0">
                                            <a:effectLst/>
                                            <a:latin typeface="Cambria Math" panose="02040503050406030204" pitchFamily="18" charset="0"/>
                                            <a:ea typeface="Calibri" charset="0"/>
                                            <a:cs typeface="Times New Roman" charset="0"/>
                                          </a:rPr>
                                          <m:t>𝑊𝑎𝑠𝑠𝑒𝑟</m:t>
                                        </m:r>
                                      </m:e>
                                    </m:d>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𝐺𝑟𝑎𝑚𝑚</m:t>
                                    </m:r>
                                  </m:den>
                                </m:f>
                              </m:oMath>
                            </m:oMathPara>
                          </a14:m>
                          <a:endParaRPr lang="de-DE" sz="1600" dirty="0">
                            <a:effectLst/>
                            <a:latin typeface="+mn-lt"/>
                            <a:ea typeface="Calibri" charset="0"/>
                            <a:cs typeface="Arial" panose="020B0604020202020204" pitchFamily="34" charset="0"/>
                          </a:endParaRPr>
                        </a:p>
                        <a:p>
                          <a:pPr algn="l">
                            <a:spcAft>
                              <a:spcPts val="800"/>
                            </a:spcAft>
                          </a:pPr>
                          <a14:m>
                            <m:oMathPara xmlns:m="http://schemas.openxmlformats.org/officeDocument/2006/math">
                              <m:oMathParaPr>
                                <m:jc m:val="centerGroup"/>
                              </m:oMathParaPr>
                              <m:oMath xmlns:m="http://schemas.openxmlformats.org/officeDocument/2006/math">
                                <m:r>
                                  <a:rPr lang="de-DE" sz="1600" i="1" smtClean="0">
                                    <a:effectLst/>
                                    <a:latin typeface="Cambria Math" panose="02040503050406030204" pitchFamily="18" charset="0"/>
                                    <a:ea typeface="Cambria Math" panose="02040503050406030204" pitchFamily="18" charset="0"/>
                                    <a:cs typeface="Times New Roman" charset="0"/>
                                  </a:rPr>
                                  <m:t>𝜔</m:t>
                                </m:r>
                                <m:r>
                                  <a:rPr lang="de-DE" sz="1600" i="1" smtClean="0">
                                    <a:effectLst/>
                                    <a:latin typeface="Cambria Math" panose="02040503050406030204" pitchFamily="18" charset="0"/>
                                    <a:ea typeface="Calibri" charset="0"/>
                                    <a:cs typeface="Times New Roman" charset="0"/>
                                  </a:rPr>
                                  <m:t>= </m:t>
                                </m:r>
                                <m:f>
                                  <m:fPr>
                                    <m:ctrlPr>
                                      <a:rPr lang="de-DE" sz="1600" i="1">
                                        <a:effectLst/>
                                        <a:latin typeface="Cambria Math" panose="02040503050406030204" pitchFamily="18" charset="0"/>
                                        <a:ea typeface="Calibri" charset="0"/>
                                        <a:cs typeface="Times New Roman" charset="0"/>
                                      </a:rPr>
                                    </m:ctrlPr>
                                  </m:fPr>
                                  <m:num>
                                    <m:r>
                                      <a:rPr lang="de-DE" sz="1600" i="1" smtClean="0">
                                        <a:effectLst/>
                                        <a:latin typeface="Cambria Math" panose="02040503050406030204" pitchFamily="18" charset="0"/>
                                        <a:ea typeface="Calibri" charset="0"/>
                                        <a:cs typeface="Times New Roman" charset="0"/>
                                      </a:rPr>
                                      <m:t>𝑚</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𝑔</m:t>
                                    </m:r>
                                  </m:num>
                                  <m:den>
                                    <m:r>
                                      <a:rPr lang="de-DE" sz="1600" i="1" smtClean="0">
                                        <a:effectLst/>
                                        <a:latin typeface="Cambria Math" panose="02040503050406030204" pitchFamily="18" charset="0"/>
                                        <a:ea typeface="Calibri" charset="0"/>
                                        <a:cs typeface="Times New Roman" charset="0"/>
                                      </a:rPr>
                                      <m:t>𝑚</m:t>
                                    </m:r>
                                    <m:r>
                                      <a:rPr lang="de-DE" sz="1600" i="1" smtClean="0">
                                        <a:effectLst/>
                                        <a:latin typeface="Cambria Math" panose="02040503050406030204" pitchFamily="18" charset="0"/>
                                        <a:ea typeface="Calibri" charset="0"/>
                                        <a:cs typeface="Times New Roman" charset="0"/>
                                      </a:rPr>
                                      <m:t> </m:t>
                                    </m:r>
                                    <m:d>
                                      <m:dPr>
                                        <m:ctrlPr>
                                          <a:rPr lang="de-DE" sz="1600" i="1">
                                            <a:effectLst/>
                                            <a:latin typeface="Cambria Math" panose="02040503050406030204" pitchFamily="18" charset="0"/>
                                            <a:ea typeface="Calibri" charset="0"/>
                                            <a:cs typeface="Times New Roman" charset="0"/>
                                          </a:rPr>
                                        </m:ctrlPr>
                                      </m:dPr>
                                      <m:e>
                                        <m:r>
                                          <a:rPr lang="de-DE" sz="1600" i="1" smtClean="0">
                                            <a:effectLst/>
                                            <a:latin typeface="Cambria Math" panose="02040503050406030204" pitchFamily="18" charset="0"/>
                                            <a:ea typeface="Calibri" charset="0"/>
                                            <a:cs typeface="Times New Roman" charset="0"/>
                                          </a:rPr>
                                          <m:t>𝑆𝑎𝑙𝑧</m:t>
                                        </m:r>
                                        <m:r>
                                          <a:rPr lang="de-DE" sz="1600" i="1" smtClean="0">
                                            <a:effectLst/>
                                            <a:latin typeface="Cambria Math" panose="02040503050406030204" pitchFamily="18" charset="0"/>
                                            <a:ea typeface="Calibri" charset="0"/>
                                            <a:cs typeface="Times New Roman" charset="0"/>
                                          </a:rPr>
                                          <m:t>)+</m:t>
                                        </m:r>
                                        <m:r>
                                          <a:rPr lang="de-DE" sz="1600" i="1" smtClean="0">
                                            <a:effectLst/>
                                            <a:latin typeface="Cambria Math" panose="02040503050406030204" pitchFamily="18" charset="0"/>
                                            <a:ea typeface="Calibri" charset="0"/>
                                            <a:cs typeface="Times New Roman" charset="0"/>
                                          </a:rPr>
                                          <m:t>𝑚</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𝑊𝑎𝑠𝑠𝑒𝑟</m:t>
                                        </m:r>
                                      </m:e>
                                    </m:d>
                                    <m:r>
                                      <a:rPr lang="de-DE" sz="1600" b="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𝑖𝑛</m:t>
                                    </m:r>
                                    <m:r>
                                      <a:rPr lang="de-DE" sz="1600" i="1" smtClean="0">
                                        <a:effectLst/>
                                        <a:latin typeface="Cambria Math" panose="02040503050406030204" pitchFamily="18" charset="0"/>
                                        <a:ea typeface="Calibri" charset="0"/>
                                        <a:cs typeface="Times New Roman" charset="0"/>
                                      </a:rPr>
                                      <m:t> </m:t>
                                    </m:r>
                                    <m:r>
                                      <a:rPr lang="de-DE" sz="1600" i="1" smtClean="0">
                                        <a:effectLst/>
                                        <a:latin typeface="Cambria Math" panose="02040503050406030204" pitchFamily="18" charset="0"/>
                                        <a:ea typeface="Calibri" charset="0"/>
                                        <a:cs typeface="Times New Roman" charset="0"/>
                                      </a:rPr>
                                      <m:t>𝑔</m:t>
                                    </m:r>
                                  </m:den>
                                </m:f>
                              </m:oMath>
                            </m:oMathPara>
                          </a14:m>
                          <a:endParaRPr lang="de-DE" sz="1600" dirty="0">
                            <a:effectLst/>
                            <a:latin typeface="+mn-lt"/>
                            <a:ea typeface="Calibri" charset="0"/>
                            <a:cs typeface="Arial" panose="020B0604020202020204" pitchFamily="34" charset="0"/>
                          </a:endParaRPr>
                        </a:p>
                        <a:p>
                          <a:pPr algn="l">
                            <a:spcAft>
                              <a:spcPts val="800"/>
                            </a:spcAft>
                          </a:pPr>
                          <a:endParaRPr lang="de-DE" sz="1600" dirty="0">
                            <a:effectLst/>
                            <a:latin typeface="+mn-lt"/>
                            <a:ea typeface="Calibri" charset="0"/>
                            <a:cs typeface="Arial" panose="020B0604020202020204" pitchFamily="34" charset="0"/>
                          </a:endParaRPr>
                        </a:p>
                        <a:p>
                          <a:pPr algn="l">
                            <a:spcAft>
                              <a:spcPts val="800"/>
                            </a:spcAft>
                          </a:pPr>
                          <a14:m>
                            <m:oMathPara xmlns:m="http://schemas.openxmlformats.org/officeDocument/2006/math">
                              <m:oMathParaPr>
                                <m:jc m:val="centerGroup"/>
                              </m:oMathParaPr>
                              <m:oMath xmlns:m="http://schemas.openxmlformats.org/officeDocument/2006/math">
                                <m:r>
                                  <a:rPr lang="de-DE" sz="1600" i="1" smtClean="0">
                                    <a:effectLst/>
                                    <a:latin typeface="Cambria Math" panose="02040503050406030204" pitchFamily="18" charset="0"/>
                                    <a:ea typeface="Cambria Math" panose="02040503050406030204" pitchFamily="18" charset="0"/>
                                    <a:cs typeface="Times New Roman" charset="0"/>
                                  </a:rPr>
                                  <m:t>𝜔</m:t>
                                </m:r>
                                <m:r>
                                  <a:rPr lang="de-DE" sz="1600" i="1" smtClean="0">
                                    <a:effectLst/>
                                    <a:latin typeface="Cambria Math" panose="02040503050406030204" pitchFamily="18" charset="0"/>
                                    <a:ea typeface="Calibri" charset="0"/>
                                    <a:cs typeface="Times New Roman" charset="0"/>
                                  </a:rPr>
                                  <m:t>= </m:t>
                                </m:r>
                                <m:f>
                                  <m:fPr>
                                    <m:ctrlPr>
                                      <a:rPr lang="de-DE" sz="1600" i="1" smtClean="0">
                                        <a:effectLst/>
                                        <a:latin typeface="Cambria Math" panose="02040503050406030204" pitchFamily="18" charset="0"/>
                                        <a:ea typeface="Calibri" charset="0"/>
                                        <a:cs typeface="Times New Roman" charset="0"/>
                                      </a:rPr>
                                    </m:ctrlPr>
                                  </m:fPr>
                                  <m:num>
                                    <m:r>
                                      <a:rPr lang="de-DE" sz="1600" b="0" i="1" smtClean="0">
                                        <a:effectLst/>
                                        <a:latin typeface="Cambria Math" panose="02040503050406030204" pitchFamily="18" charset="0"/>
                                        <a:ea typeface="Calibri" charset="0"/>
                                        <a:cs typeface="Times New Roman" charset="0"/>
                                      </a:rPr>
                                      <m:t>10 </m:t>
                                    </m:r>
                                    <m:r>
                                      <a:rPr lang="de-DE" sz="1600" i="1" smtClean="0">
                                        <a:effectLst/>
                                        <a:latin typeface="Cambria Math" panose="02040503050406030204" pitchFamily="18" charset="0"/>
                                        <a:ea typeface="Calibri" charset="0"/>
                                        <a:cs typeface="Times New Roman" charset="0"/>
                                      </a:rPr>
                                      <m:t>𝑔</m:t>
                                    </m:r>
                                  </m:num>
                                  <m:den>
                                    <m:r>
                                      <a:rPr lang="de-DE" sz="1600" b="0" i="1" smtClean="0">
                                        <a:effectLst/>
                                        <a:latin typeface="Cambria Math" panose="02040503050406030204" pitchFamily="18" charset="0"/>
                                        <a:ea typeface="Calibri" charset="0"/>
                                        <a:cs typeface="Times New Roman" charset="0"/>
                                      </a:rPr>
                                      <m:t>10 </m:t>
                                    </m:r>
                                    <m:r>
                                      <a:rPr lang="de-DE" sz="1600" b="0" i="1" smtClean="0">
                                        <a:effectLst/>
                                        <a:latin typeface="Cambria Math" panose="02040503050406030204" pitchFamily="18" charset="0"/>
                                        <a:ea typeface="Calibri" charset="0"/>
                                        <a:cs typeface="Times New Roman" charset="0"/>
                                      </a:rPr>
                                      <m:t>𝑔</m:t>
                                    </m:r>
                                    <m:r>
                                      <a:rPr lang="de-DE" sz="1600" b="0" i="1" smtClean="0">
                                        <a:effectLst/>
                                        <a:latin typeface="Cambria Math" panose="02040503050406030204" pitchFamily="18" charset="0"/>
                                        <a:ea typeface="Calibri" charset="0"/>
                                        <a:cs typeface="Times New Roman" charset="0"/>
                                      </a:rPr>
                                      <m:t>+90 </m:t>
                                    </m:r>
                                    <m:r>
                                      <a:rPr lang="de-DE" sz="1600" i="1" smtClean="0">
                                        <a:effectLst/>
                                        <a:latin typeface="Cambria Math" panose="02040503050406030204" pitchFamily="18" charset="0"/>
                                        <a:ea typeface="Calibri" charset="0"/>
                                        <a:cs typeface="Times New Roman" charset="0"/>
                                      </a:rPr>
                                      <m:t>𝑔</m:t>
                                    </m:r>
                                  </m:den>
                                </m:f>
                                <m:r>
                                  <a:rPr lang="de-DE" sz="1600" b="0" i="1" smtClean="0">
                                    <a:effectLst/>
                                    <a:latin typeface="Cambria Math" panose="02040503050406030204" pitchFamily="18" charset="0"/>
                                    <a:ea typeface="Calibri" charset="0"/>
                                    <a:cs typeface="Times New Roman" charset="0"/>
                                  </a:rPr>
                                  <m:t>=0,1</m:t>
                                </m:r>
                                <m:r>
                                  <a:rPr lang="de-DE" sz="1600" i="1" smtClean="0">
                                    <a:effectLst/>
                                    <a:latin typeface="Cambria Math" panose="02040503050406030204" pitchFamily="18" charset="0"/>
                                    <a:ea typeface="Calibri" charset="0"/>
                                    <a:cs typeface="Times New Roman" charset="0"/>
                                  </a:rPr>
                                  <m:t>≙</m:t>
                                </m:r>
                                <m:r>
                                  <a:rPr lang="de-DE" sz="1600" b="0" i="1" smtClean="0">
                                    <a:effectLst/>
                                    <a:latin typeface="Cambria Math" panose="02040503050406030204" pitchFamily="18" charset="0"/>
                                    <a:ea typeface="Calibri" charset="0"/>
                                    <a:cs typeface="Times New Roman" charset="0"/>
                                  </a:rPr>
                                  <m:t>10%</m:t>
                                </m:r>
                              </m:oMath>
                            </m:oMathPara>
                          </a14:m>
                          <a:endParaRPr lang="de-DE" sz="1600" i="1" dirty="0">
                            <a:effectLst/>
                            <a:latin typeface="+mn-lt"/>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3981314989"/>
                  </p:ext>
                </p:extLst>
              </p:nvPr>
            </p:nvGraphicFramePr>
            <p:xfrm>
              <a:off x="1046201" y="1470313"/>
              <a:ext cx="10131170" cy="4706650"/>
            </p:xfrm>
            <a:graphic>
              <a:graphicData uri="http://schemas.openxmlformats.org/drawingml/2006/table">
                <a:tbl>
                  <a:tblPr firstRow="1" firstCol="1" bandRow="1"/>
                  <a:tblGrid>
                    <a:gridCol w="4836128">
                      <a:extLst>
                        <a:ext uri="{9D8B030D-6E8A-4147-A177-3AD203B41FA5}">
                          <a16:colId xmlns:a16="http://schemas.microsoft.com/office/drawing/2014/main" val="20000"/>
                        </a:ext>
                      </a:extLst>
                    </a:gridCol>
                    <a:gridCol w="493282">
                      <a:extLst>
                        <a:ext uri="{9D8B030D-6E8A-4147-A177-3AD203B41FA5}">
                          <a16:colId xmlns:a16="http://schemas.microsoft.com/office/drawing/2014/main" val="20001"/>
                        </a:ext>
                      </a:extLst>
                    </a:gridCol>
                    <a:gridCol w="4801760">
                      <a:extLst>
                        <a:ext uri="{9D8B030D-6E8A-4147-A177-3AD203B41FA5}">
                          <a16:colId xmlns:a16="http://schemas.microsoft.com/office/drawing/2014/main" val="20002"/>
                        </a:ext>
                      </a:extLst>
                    </a:gridCol>
                  </a:tblGrid>
                  <a:tr h="4706650">
                    <a:tc>
                      <a:txBody>
                        <a:bodyPr/>
                        <a:lstStyle/>
                        <a:p>
                          <a:endParaRPr lang="de-DE"/>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6" t="-1294" r="-109698" b="-259"/>
                          </a:stretch>
                        </a:blipFill>
                      </a:tcPr>
                    </a:tc>
                    <a:tc>
                      <a:txBody>
                        <a:bodyPr/>
                        <a:lstStyle/>
                        <a:p>
                          <a:pPr algn="just">
                            <a:spcAft>
                              <a:spcPts val="800"/>
                            </a:spcAft>
                          </a:pPr>
                          <a:r>
                            <a:rPr lang="de-DE" sz="110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de-DE"/>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11168" t="-1294" r="-254" b="-259"/>
                          </a:stretch>
                        </a:blipFill>
                      </a:tcPr>
                    </a:tc>
                    <a:extLst>
                      <a:ext uri="{0D108BD9-81ED-4DB2-BD59-A6C34878D82A}">
                        <a16:rowId xmlns:a16="http://schemas.microsoft.com/office/drawing/2014/main" val="10000"/>
                      </a:ext>
                    </a:extLst>
                  </a:tr>
                </a:tbl>
              </a:graphicData>
            </a:graphic>
          </p:graphicFrame>
        </mc:Fallback>
      </mc:AlternateContent>
      <p:pic>
        <p:nvPicPr>
          <p:cNvPr id="11" name="Grafik 10">
            <a:extLst>
              <a:ext uri="{FF2B5EF4-FFF2-40B4-BE49-F238E27FC236}">
                <a16:creationId xmlns:a16="http://schemas.microsoft.com/office/drawing/2014/main" id="{DABF230C-9535-4E7E-A0E3-A6BCD6F4FBC0}"/>
              </a:ext>
            </a:extLst>
          </p:cNvPr>
          <p:cNvPicPr>
            <a:picLocks noChangeAspect="1"/>
          </p:cNvPicPr>
          <p:nvPr/>
        </p:nvPicPr>
        <p:blipFill>
          <a:blip r:embed="rId4"/>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15711084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buNone/>
            </a:pPr>
            <a:r>
              <a:rPr lang="de-DE" sz="2000" b="1" dirty="0">
                <a:latin typeface="+mn-lt"/>
              </a:rPr>
              <a:t>Auswertung:</a:t>
            </a:r>
            <a:r>
              <a:rPr lang="de-DE" sz="2000" dirty="0">
                <a:latin typeface="+mn-lt"/>
              </a:rPr>
              <a:t> Berechnet die Löslichkeit und den Massenanteil des Salzes in </a:t>
            </a:r>
            <a:r>
              <a:rPr lang="de-DE" sz="2000" dirty="0" smtClean="0">
                <a:latin typeface="+mn-lt"/>
              </a:rPr>
              <a:t>eurer </a:t>
            </a:r>
            <a:r>
              <a:rPr lang="de-DE" sz="2000" dirty="0">
                <a:latin typeface="+mn-lt"/>
              </a:rPr>
              <a:t>Lösung.</a:t>
            </a:r>
          </a:p>
          <a:p>
            <a:endParaRPr lang="de-DE" sz="1800" dirty="0">
              <a:latin typeface="+mn-lt"/>
            </a:endParaRPr>
          </a:p>
          <a:p>
            <a:endParaRPr lang="de-DE" sz="1800" b="1" dirty="0">
              <a:latin typeface="+mn-lt"/>
            </a:endParaRP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87</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019113" y="645486"/>
            <a:ext cx="425936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16" name="Tabelle 15"/>
          <p:cNvGraphicFramePr>
            <a:graphicFrameLocks noGrp="1"/>
          </p:cNvGraphicFramePr>
          <p:nvPr>
            <p:extLst>
              <p:ext uri="{D42A27DB-BD31-4B8C-83A1-F6EECF244321}">
                <p14:modId xmlns:p14="http://schemas.microsoft.com/office/powerpoint/2010/main" val="1173510301"/>
              </p:ext>
            </p:extLst>
          </p:nvPr>
        </p:nvGraphicFramePr>
        <p:xfrm>
          <a:off x="1612900" y="2324100"/>
          <a:ext cx="7432957" cy="3505200"/>
        </p:xfrm>
        <a:graphic>
          <a:graphicData uri="http://schemas.openxmlformats.org/drawingml/2006/table">
            <a:tbl>
              <a:tblPr firstRow="1" firstCol="1" bandRow="1"/>
              <a:tblGrid>
                <a:gridCol w="3539317">
                  <a:extLst>
                    <a:ext uri="{9D8B030D-6E8A-4147-A177-3AD203B41FA5}">
                      <a16:colId xmlns:a16="http://schemas.microsoft.com/office/drawing/2014/main" val="20000"/>
                    </a:ext>
                  </a:extLst>
                </a:gridCol>
                <a:gridCol w="373524">
                  <a:extLst>
                    <a:ext uri="{9D8B030D-6E8A-4147-A177-3AD203B41FA5}">
                      <a16:colId xmlns:a16="http://schemas.microsoft.com/office/drawing/2014/main" val="20001"/>
                    </a:ext>
                  </a:extLst>
                </a:gridCol>
                <a:gridCol w="3520116">
                  <a:extLst>
                    <a:ext uri="{9D8B030D-6E8A-4147-A177-3AD203B41FA5}">
                      <a16:colId xmlns:a16="http://schemas.microsoft.com/office/drawing/2014/main" val="20002"/>
                    </a:ext>
                  </a:extLst>
                </a:gridCol>
              </a:tblGrid>
              <a:tr h="3505200">
                <a:tc>
                  <a:txBody>
                    <a:bodyPr/>
                    <a:lstStyle/>
                    <a:p>
                      <a:pPr algn="just">
                        <a:spcBef>
                          <a:spcPts val="600"/>
                        </a:spcBef>
                        <a:spcAft>
                          <a:spcPts val="600"/>
                        </a:spcAft>
                      </a:pPr>
                      <a:r>
                        <a:rPr lang="de-DE" sz="1800" b="1" dirty="0">
                          <a:effectLst/>
                          <a:latin typeface="+mn-lt"/>
                          <a:ea typeface="Calibri" charset="0"/>
                          <a:cs typeface="Times New Roman" charset="0"/>
                        </a:rPr>
                        <a:t>Berechnung der Löslichkeit:</a:t>
                      </a:r>
                      <a:endParaRPr lang="de-DE" sz="1800" dirty="0">
                        <a:effectLst/>
                        <a:latin typeface="+mn-lt"/>
                        <a:ea typeface="Calibri" charset="0"/>
                        <a:cs typeface="Times New Roman" charset="0"/>
                      </a:endParaRP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p>
                      <a:pPr algn="just">
                        <a:spcAft>
                          <a:spcPts val="800"/>
                        </a:spcAft>
                      </a:pPr>
                      <a:r>
                        <a:rPr lang="de-DE" sz="1400" dirty="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800"/>
                        </a:spcAft>
                      </a:pPr>
                      <a:r>
                        <a:rPr lang="de-DE" sz="1400">
                          <a:effectLst/>
                          <a:latin typeface="Arial"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spcAft>
                          <a:spcPts val="800"/>
                        </a:spcAft>
                      </a:pPr>
                      <a:r>
                        <a:rPr lang="de-DE" sz="1800" b="1" dirty="0">
                          <a:effectLst/>
                          <a:latin typeface="+mn-lt"/>
                          <a:ea typeface="Calibri" charset="0"/>
                          <a:cs typeface="Times New Roman" charset="0"/>
                        </a:rPr>
                        <a:t>Berechnung des Massenanteils</a:t>
                      </a:r>
                      <a:r>
                        <a:rPr lang="de-DE" sz="1800" dirty="0">
                          <a:effectLst/>
                          <a:latin typeface="+mn-lt"/>
                          <a:ea typeface="Calibri" charset="0"/>
                          <a:cs typeface="Times New Roman" charset="0"/>
                        </a:rPr>
                        <a:t>:</a:t>
                      </a:r>
                    </a:p>
                    <a:p>
                      <a:pPr algn="r">
                        <a:spcAft>
                          <a:spcPts val="800"/>
                        </a:spcAft>
                      </a:pPr>
                      <a:r>
                        <a:rPr lang="de-DE" sz="18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12" name="Grafik 11">
            <a:extLst>
              <a:ext uri="{FF2B5EF4-FFF2-40B4-BE49-F238E27FC236}">
                <a16:creationId xmlns:a16="http://schemas.microsoft.com/office/drawing/2014/main" id="{DABF230C-9535-4E7E-A0E3-A6BCD6F4FBC0}"/>
              </a:ext>
            </a:extLst>
          </p:cNvPr>
          <p:cNvPicPr>
            <a:picLocks noChangeAspect="1"/>
          </p:cNvPicPr>
          <p:nvPr/>
        </p:nvPicPr>
        <p:blipFill>
          <a:blip r:embed="rId5"/>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0605882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buNone/>
            </a:pPr>
            <a:r>
              <a:rPr lang="de-DE" sz="2000" b="1" dirty="0">
                <a:latin typeface="+mn-lt"/>
              </a:rPr>
              <a:t>Aufgabe 2: </a:t>
            </a:r>
            <a:r>
              <a:rPr lang="de-DE" sz="2000" dirty="0">
                <a:latin typeface="+mn-lt"/>
              </a:rPr>
              <a:t>Um euch den Lösungsvorgang auf Teilchenebene vorstellen zu können, schaut euch die Animation zum Lösen eines Natriumchlorid-Kristalls in Wasser auf dem Computer an.</a:t>
            </a:r>
          </a:p>
          <a:p>
            <a:pPr marL="0" indent="0">
              <a:buNone/>
            </a:pPr>
            <a:endParaRPr lang="de-DE" sz="2000" b="1" dirty="0">
              <a:latin typeface="+mn-lt"/>
            </a:endParaRPr>
          </a:p>
          <a:p>
            <a:pPr marL="0" indent="0">
              <a:buNone/>
            </a:pPr>
            <a:r>
              <a:rPr lang="de-DE" sz="2000" dirty="0">
                <a:latin typeface="+mn-lt"/>
              </a:rPr>
              <a:t>Link zum Animationsfilm:</a:t>
            </a:r>
          </a:p>
          <a:p>
            <a:pPr marL="0" indent="0">
              <a:buNone/>
            </a:pPr>
            <a:endParaRPr lang="de-DE" sz="1800" dirty="0">
              <a:latin typeface="+mn-lt"/>
            </a:endParaRPr>
          </a:p>
          <a:p>
            <a:pPr marL="0" indent="0">
              <a:buNone/>
            </a:pPr>
            <a:r>
              <a:rPr lang="de-DE" sz="1800" dirty="0"/>
              <a:t> </a:t>
            </a:r>
          </a:p>
          <a:p>
            <a:pPr marL="0" indent="0">
              <a:buNone/>
            </a:pPr>
            <a:endParaRPr lang="de-DE" sz="1800" dirty="0">
              <a:latin typeface="+mn-lt"/>
            </a:endParaRPr>
          </a:p>
          <a:p>
            <a:pPr marL="0" indent="0">
              <a:buNone/>
            </a:pPr>
            <a:endParaRPr lang="de-DE" sz="1800" b="1" dirty="0">
              <a:latin typeface="+mn-lt"/>
            </a:endParaRPr>
          </a:p>
          <a:p>
            <a:pPr marL="0" indent="0">
              <a:buNone/>
            </a:pPr>
            <a:endParaRPr lang="de-DE" sz="1100" dirty="0"/>
          </a:p>
          <a:p>
            <a:pPr marL="0" indent="0">
              <a:buNone/>
            </a:pPr>
            <a:endParaRPr lang="de-DE" sz="1100" dirty="0"/>
          </a:p>
          <a:p>
            <a:endParaRPr lang="de-DE" sz="1800" b="1" dirty="0">
              <a:latin typeface="+mn-lt"/>
            </a:endParaRP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88</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255479" y="609822"/>
            <a:ext cx="4355121"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ea typeface="Calibri" panose="020F0502020204030204" pitchFamily="34" charset="0"/>
                <a:cs typeface="Times New Roman" panose="02020603050405020304" pitchFamily="18" charset="0"/>
              </a:rPr>
              <a:t> </a:t>
            </a:r>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9" name="Grafik 8">
            <a:hlinkClick r:id="rId3"/>
            <a:extLst>
              <a:ext uri="{FF2B5EF4-FFF2-40B4-BE49-F238E27FC236}">
                <a16:creationId xmlns:a16="http://schemas.microsoft.com/office/drawing/2014/main" id="{F914449C-F29C-432C-9F39-FD8822C17558}"/>
              </a:ext>
            </a:extLst>
          </p:cNvPr>
          <p:cNvPicPr>
            <a:picLocks noChangeAspect="1"/>
          </p:cNvPicPr>
          <p:nvPr/>
        </p:nvPicPr>
        <p:blipFill>
          <a:blip r:embed="rId4"/>
          <a:stretch>
            <a:fillRect/>
          </a:stretch>
        </p:blipFill>
        <p:spPr>
          <a:xfrm rot="21434955">
            <a:off x="4696308" y="3846835"/>
            <a:ext cx="1128144" cy="734368"/>
          </a:xfrm>
          <a:prstGeom prst="rect">
            <a:avLst/>
          </a:prstGeom>
        </p:spPr>
      </p:pic>
      <p:sp>
        <p:nvSpPr>
          <p:cNvPr id="15" name="Rechteck 14">
            <a:extLst>
              <a:ext uri="{FF2B5EF4-FFF2-40B4-BE49-F238E27FC236}">
                <a16:creationId xmlns:a16="http://schemas.microsoft.com/office/drawing/2014/main" id="{A6D7BF5E-F66B-47B8-BCE5-E2D369C1C03B}"/>
              </a:ext>
            </a:extLst>
          </p:cNvPr>
          <p:cNvSpPr/>
          <p:nvPr/>
        </p:nvSpPr>
        <p:spPr>
          <a:xfrm>
            <a:off x="339435" y="6282137"/>
            <a:ext cx="11482451" cy="553998"/>
          </a:xfrm>
          <a:prstGeom prst="rect">
            <a:avLst/>
          </a:prstGeom>
        </p:spPr>
        <p:txBody>
          <a:bodyPr wrap="square">
            <a:spAutoFit/>
          </a:bodyPr>
          <a:lstStyle/>
          <a:p>
            <a:r>
              <a:rPr lang="de-DE" sz="1000" dirty="0"/>
              <a:t>Der Film und die Bilder stehen </a:t>
            </a:r>
            <a:r>
              <a:rPr lang="de-DE" sz="1000" dirty="0">
                <a:cs typeface="Calibri" panose="020F0502020204030204" pitchFamily="34" charset="0"/>
              </a:rPr>
              <a:t>unter der Lizenz </a:t>
            </a:r>
            <a:r>
              <a:rPr lang="de-DE" sz="1000" u="sng" dirty="0">
                <a:cs typeface="Calibri" panose="020F0502020204030204" pitchFamily="34" charset="0"/>
                <a:hlinkClick r:id="rId5"/>
              </a:rPr>
              <a:t>CC </a:t>
            </a:r>
            <a:r>
              <a:rPr lang="de-DE" sz="1000" u="sng" dirty="0" err="1">
                <a:cs typeface="Calibri" panose="020F0502020204030204" pitchFamily="34" charset="0"/>
                <a:hlinkClick r:id="rId5"/>
              </a:rPr>
              <a:t>BY</a:t>
            </a:r>
            <a:r>
              <a:rPr lang="de-DE" sz="1000" u="sng" dirty="0">
                <a:cs typeface="Calibri" panose="020F0502020204030204" pitchFamily="34" charset="0"/>
                <a:hlinkClick r:id="rId5"/>
              </a:rPr>
              <a:t>-SA 4.0</a:t>
            </a:r>
            <a:r>
              <a:rPr lang="de-DE" sz="1000" dirty="0">
                <a:cs typeface="Calibri" panose="020F0502020204030204" pitchFamily="34" charset="0"/>
              </a:rPr>
              <a:t> und können unter deren Bedingungen kostenlos und frei verwendet, verändert und weitergegeben werden. Urheber im Sinne der Lizenz sind: </a:t>
            </a:r>
            <a:endParaRPr lang="de-DE" sz="1000" dirty="0" smtClean="0">
              <a:cs typeface="Calibri" panose="020F0502020204030204" pitchFamily="34" charset="0"/>
            </a:endParaRPr>
          </a:p>
          <a:p>
            <a:r>
              <a:rPr lang="de-DE" sz="1000" dirty="0" smtClean="0"/>
              <a:t>Schmitz</a:t>
            </a:r>
            <a:r>
              <a:rPr lang="de-DE" sz="1000" dirty="0"/>
              <a:t>, R.-P. &amp; Tausch, M. W. (2006). </a:t>
            </a:r>
            <a:r>
              <a:rPr lang="de-DE" sz="1000" i="1" dirty="0"/>
              <a:t>Animation vereinfachte Modelldarstellung zum Auflösungsvorgang von Natriumchlorid in Wasser. </a:t>
            </a:r>
            <a:r>
              <a:rPr lang="de-DE" sz="1000" dirty="0"/>
              <a:t>Bergische Universität Wuppertal - Chemiedidaktik. Verfügbar unter </a:t>
            </a:r>
            <a:r>
              <a:rPr lang="de-DE" sz="1000" dirty="0">
                <a:hlinkClick r:id="rId3"/>
              </a:rPr>
              <a:t>https://</a:t>
            </a:r>
            <a:r>
              <a:rPr lang="de-DE" sz="1000" dirty="0" err="1">
                <a:hlinkClick r:id="rId3"/>
              </a:rPr>
              <a:t>chemiedidaktik.uni-wuppertal.de</a:t>
            </a:r>
            <a:r>
              <a:rPr lang="de-DE" sz="1000" dirty="0">
                <a:hlinkClick r:id="rId3"/>
              </a:rPr>
              <a:t>/</a:t>
            </a:r>
            <a:r>
              <a:rPr lang="de-DE" sz="1000" dirty="0" err="1">
                <a:hlinkClick r:id="rId3"/>
              </a:rPr>
              <a:t>fileadmin</a:t>
            </a:r>
            <a:r>
              <a:rPr lang="de-DE" sz="1000" dirty="0">
                <a:hlinkClick r:id="rId3"/>
              </a:rPr>
              <a:t>/Chemie/</a:t>
            </a:r>
            <a:r>
              <a:rPr lang="de-DE" sz="1000" dirty="0" err="1">
                <a:hlinkClick r:id="rId3"/>
              </a:rPr>
              <a:t>chemiedidaktik</a:t>
            </a:r>
            <a:r>
              <a:rPr lang="de-DE" sz="1000" dirty="0">
                <a:hlinkClick r:id="rId3"/>
              </a:rPr>
              <a:t>/</a:t>
            </a:r>
            <a:r>
              <a:rPr lang="de-DE" sz="1000" dirty="0" err="1">
                <a:hlinkClick r:id="rId3"/>
              </a:rPr>
              <a:t>files</a:t>
            </a:r>
            <a:r>
              <a:rPr lang="de-DE" sz="1000" dirty="0">
                <a:hlinkClick r:id="rId3"/>
              </a:rPr>
              <a:t>/</a:t>
            </a:r>
            <a:r>
              <a:rPr lang="de-DE" sz="1000" dirty="0" err="1">
                <a:hlinkClick r:id="rId3"/>
              </a:rPr>
              <a:t>html5_animations</a:t>
            </a:r>
            <a:r>
              <a:rPr lang="de-DE" sz="1000" dirty="0">
                <a:hlinkClick r:id="rId3"/>
              </a:rPr>
              <a:t>/</a:t>
            </a:r>
            <a:r>
              <a:rPr lang="de-DE" sz="1000" dirty="0" err="1">
                <a:hlinkClick r:id="rId3"/>
              </a:rPr>
              <a:t>rp</a:t>
            </a:r>
            <a:r>
              <a:rPr lang="de-DE" sz="1000" dirty="0">
                <a:hlinkClick r:id="rId3"/>
              </a:rPr>
              <a:t>-schmitz/</a:t>
            </a:r>
            <a:r>
              <a:rPr lang="de-DE" sz="1000" dirty="0" err="1">
                <a:hlinkClick r:id="rId3"/>
              </a:rPr>
              <a:t>nacl</a:t>
            </a:r>
            <a:r>
              <a:rPr lang="de-DE" sz="1000" dirty="0">
                <a:hlinkClick r:id="rId3"/>
              </a:rPr>
              <a:t>-in-wasser-</a:t>
            </a:r>
            <a:r>
              <a:rPr lang="de-DE" sz="1000" dirty="0" err="1">
                <a:hlinkClick r:id="rId3"/>
              </a:rPr>
              <a:t>teilchenmodell</a:t>
            </a:r>
            <a:r>
              <a:rPr lang="de-DE" sz="1000" dirty="0">
                <a:hlinkClick r:id="rId3"/>
              </a:rPr>
              <a:t>/</a:t>
            </a:r>
            <a:r>
              <a:rPr lang="de-DE" sz="1000" dirty="0" err="1">
                <a:hlinkClick r:id="rId3"/>
              </a:rPr>
              <a:t>nacl</a:t>
            </a:r>
            <a:r>
              <a:rPr lang="de-DE" sz="1000" dirty="0">
                <a:hlinkClick r:id="rId3"/>
              </a:rPr>
              <a:t>-in-wasser-</a:t>
            </a:r>
            <a:r>
              <a:rPr lang="de-DE" sz="1000" dirty="0" err="1">
                <a:hlinkClick r:id="rId3"/>
              </a:rPr>
              <a:t>teilchenmodell.html</a:t>
            </a:r>
            <a:r>
              <a:rPr lang="de-DE" sz="1000" dirty="0"/>
              <a:t>  [27.05.2021]. </a:t>
            </a:r>
          </a:p>
        </p:txBody>
      </p:sp>
      <p:pic>
        <p:nvPicPr>
          <p:cNvPr id="16" name="Grafik 15">
            <a:extLst>
              <a:ext uri="{FF2B5EF4-FFF2-40B4-BE49-F238E27FC236}">
                <a16:creationId xmlns:a16="http://schemas.microsoft.com/office/drawing/2014/main" id="{DABF230C-9535-4E7E-A0E3-A6BCD6F4FBC0}"/>
              </a:ext>
            </a:extLst>
          </p:cNvPr>
          <p:cNvPicPr>
            <a:picLocks noChangeAspect="1"/>
          </p:cNvPicPr>
          <p:nvPr/>
        </p:nvPicPr>
        <p:blipFill>
          <a:blip r:embed="rId6"/>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225761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1800" dirty="0">
                <a:latin typeface="+mn-lt"/>
              </a:rPr>
              <a:t>Zeichnet den Prozess der Lösung eines Salzkristalls auf Teilchenebene in drei Schritten in den Filmstreifen und beschreibt den Prozess in eigenen Worten.</a:t>
            </a:r>
          </a:p>
          <a:p>
            <a:endParaRPr lang="de-DE" sz="1800" b="1" dirty="0">
              <a:latin typeface="+mn-lt"/>
            </a:endParaRP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89</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038600" y="627378"/>
            <a:ext cx="468473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7" name="Grafik 37" descr="Ein Bild, das ClipArt enthält.&#10;&#10;Automatisch generierte Beschreibung"/>
          <p:cNvPicPr/>
          <p:nvPr/>
        </p:nvPicPr>
        <p:blipFill>
          <a:blip r:embed="rId5"/>
          <a:stretch>
            <a:fillRect/>
          </a:stretch>
        </p:blipFill>
        <p:spPr>
          <a:xfrm>
            <a:off x="1536699" y="2066131"/>
            <a:ext cx="8597900" cy="1743869"/>
          </a:xfrm>
          <a:prstGeom prst="rect">
            <a:avLst/>
          </a:prstGeom>
        </p:spPr>
      </p:pic>
      <p:graphicFrame>
        <p:nvGraphicFramePr>
          <p:cNvPr id="10" name="Tabelle 9"/>
          <p:cNvGraphicFramePr>
            <a:graphicFrameLocks noGrp="1"/>
          </p:cNvGraphicFramePr>
          <p:nvPr>
            <p:extLst>
              <p:ext uri="{D42A27DB-BD31-4B8C-83A1-F6EECF244321}">
                <p14:modId xmlns:p14="http://schemas.microsoft.com/office/powerpoint/2010/main" val="244802722"/>
              </p:ext>
            </p:extLst>
          </p:nvPr>
        </p:nvGraphicFramePr>
        <p:xfrm>
          <a:off x="1362172" y="3945732"/>
          <a:ext cx="8915634" cy="2110494"/>
        </p:xfrm>
        <a:graphic>
          <a:graphicData uri="http://schemas.openxmlformats.org/drawingml/2006/table">
            <a:tbl>
              <a:tblPr firstRow="1" firstCol="1" bandRow="1"/>
              <a:tblGrid>
                <a:gridCol w="2971878">
                  <a:extLst>
                    <a:ext uri="{9D8B030D-6E8A-4147-A177-3AD203B41FA5}">
                      <a16:colId xmlns:a16="http://schemas.microsoft.com/office/drawing/2014/main" val="20000"/>
                    </a:ext>
                  </a:extLst>
                </a:gridCol>
                <a:gridCol w="3181479">
                  <a:extLst>
                    <a:ext uri="{9D8B030D-6E8A-4147-A177-3AD203B41FA5}">
                      <a16:colId xmlns:a16="http://schemas.microsoft.com/office/drawing/2014/main" val="20001"/>
                    </a:ext>
                  </a:extLst>
                </a:gridCol>
                <a:gridCol w="2762277">
                  <a:extLst>
                    <a:ext uri="{9D8B030D-6E8A-4147-A177-3AD203B41FA5}">
                      <a16:colId xmlns:a16="http://schemas.microsoft.com/office/drawing/2014/main" val="20002"/>
                    </a:ext>
                  </a:extLst>
                </a:gridCol>
              </a:tblGrid>
              <a:tr h="245313">
                <a:tc>
                  <a:txBody>
                    <a:bodyPr/>
                    <a:lstStyle/>
                    <a:p>
                      <a:pPr algn="l">
                        <a:spcAft>
                          <a:spcPts val="800"/>
                        </a:spcAft>
                      </a:pPr>
                      <a:r>
                        <a:rPr lang="de-DE" sz="1400" b="1" dirty="0">
                          <a:effectLst/>
                          <a:latin typeface="+mn-lt"/>
                          <a:ea typeface="Calibri" charset="0"/>
                          <a:cs typeface="Times New Roman" charset="0"/>
                        </a:rPr>
                        <a:t>Schritt 1: </a:t>
                      </a:r>
                      <a:r>
                        <a:rPr lang="de-DE" sz="1400" dirty="0">
                          <a:effectLst/>
                          <a:latin typeface="+mn-lt"/>
                          <a:ea typeface="Calibri" charset="0"/>
                          <a:cs typeface="Times New Roman" charset="0"/>
                        </a:rPr>
                        <a:t>Beginn des Lösungsvorgangs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l">
                        <a:spcAft>
                          <a:spcPts val="800"/>
                        </a:spcAft>
                      </a:pPr>
                      <a:r>
                        <a:rPr lang="de-DE" sz="1400" b="1" dirty="0">
                          <a:effectLst/>
                          <a:latin typeface="+mn-lt"/>
                          <a:ea typeface="Calibri" charset="0"/>
                          <a:cs typeface="Times New Roman" charset="0"/>
                        </a:rPr>
                        <a:t>Schritt 2: </a:t>
                      </a:r>
                      <a:r>
                        <a:rPr lang="de-DE" sz="1400" dirty="0">
                          <a:effectLst/>
                          <a:latin typeface="+mn-lt"/>
                          <a:ea typeface="Calibri" charset="0"/>
                          <a:cs typeface="Times New Roman" charset="0"/>
                        </a:rPr>
                        <a:t>Während des Lösungsvorgangs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l">
                        <a:spcAft>
                          <a:spcPts val="800"/>
                        </a:spcAft>
                      </a:pPr>
                      <a:r>
                        <a:rPr lang="de-DE" sz="1400" b="1" dirty="0">
                          <a:effectLst/>
                          <a:latin typeface="+mn-lt"/>
                          <a:ea typeface="Calibri" charset="0"/>
                          <a:cs typeface="Times New Roman" charset="0"/>
                        </a:rPr>
                        <a:t>Schritt 3: </a:t>
                      </a:r>
                      <a:r>
                        <a:rPr lang="de-DE" sz="1400" dirty="0">
                          <a:effectLst/>
                          <a:latin typeface="+mn-lt"/>
                          <a:ea typeface="Calibri" charset="0"/>
                          <a:cs typeface="Times New Roman" charset="0"/>
                        </a:rPr>
                        <a:t>Ende des Lösungsvorgangs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1865181">
                <a:tc>
                  <a:txBody>
                    <a:bodyPr/>
                    <a:lstStyle/>
                    <a:p>
                      <a:pPr algn="just">
                        <a:spcAft>
                          <a:spcPts val="80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80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800"/>
                        </a:spcAft>
                      </a:pPr>
                      <a:r>
                        <a:rPr lang="de-DE" sz="1400" dirty="0">
                          <a:effectLst/>
                          <a:latin typeface="+mn-lt"/>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15" name="Grafik 14">
            <a:extLst>
              <a:ext uri="{FF2B5EF4-FFF2-40B4-BE49-F238E27FC236}">
                <a16:creationId xmlns:a16="http://schemas.microsoft.com/office/drawing/2014/main" id="{DABF230C-9535-4E7E-A0E3-A6BCD6F4FBC0}"/>
              </a:ext>
            </a:extLst>
          </p:cNvPr>
          <p:cNvPicPr>
            <a:picLocks noChangeAspect="1"/>
          </p:cNvPicPr>
          <p:nvPr/>
        </p:nvPicPr>
        <p:blipFill>
          <a:blip r:embed="rId6"/>
          <a:stretch>
            <a:fillRect/>
          </a:stretch>
        </p:blipFill>
        <p:spPr>
          <a:xfrm>
            <a:off x="8853223" y="462965"/>
            <a:ext cx="2322777" cy="914479"/>
          </a:xfrm>
          <a:prstGeom prst="rect">
            <a:avLst/>
          </a:prstGeom>
        </p:spPr>
      </p:pic>
    </p:spTree>
    <p:extLst>
      <p:ext uri="{BB962C8B-B14F-4D97-AF65-F5344CB8AC3E}">
        <p14:creationId xmlns:p14="http://schemas.microsoft.com/office/powerpoint/2010/main" val="162677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184712" y="2101521"/>
            <a:ext cx="5149936" cy="4051171"/>
          </a:xfrm>
          <a:prstGeom prst="rect">
            <a:avLst/>
          </a:prstGeom>
        </p:spPr>
      </p:pic>
      <p:sp>
        <p:nvSpPr>
          <p:cNvPr id="2" name="Textfeld 1">
            <a:extLst>
              <a:ext uri="{FF2B5EF4-FFF2-40B4-BE49-F238E27FC236}">
                <a16:creationId xmlns:a16="http://schemas.microsoft.com/office/drawing/2014/main" id="{004372E2-3B44-45CF-A148-F2210043B355}"/>
              </a:ext>
            </a:extLst>
          </p:cNvPr>
          <p:cNvSpPr txBox="1"/>
          <p:nvPr/>
        </p:nvSpPr>
        <p:spPr>
          <a:xfrm>
            <a:off x="2715064" y="668790"/>
            <a:ext cx="6761872" cy="461665"/>
          </a:xfrm>
          <a:prstGeom prst="rect">
            <a:avLst/>
          </a:prstGeom>
          <a:noFill/>
        </p:spPr>
        <p:txBody>
          <a:bodyPr wrap="square" rtlCol="0">
            <a:spAutoFit/>
          </a:bodyPr>
          <a:lstStyle/>
          <a:p>
            <a:pPr algn="ctr"/>
            <a:r>
              <a:rPr lang="de-DE" sz="2400" u="sng" dirty="0"/>
              <a:t>Wie funktioniert ein Selbsteinschätzungsbogen? </a:t>
            </a:r>
          </a:p>
        </p:txBody>
      </p:sp>
      <p:sp>
        <p:nvSpPr>
          <p:cNvPr id="17" name="Textfeld 16">
            <a:extLst>
              <a:ext uri="{FF2B5EF4-FFF2-40B4-BE49-F238E27FC236}">
                <a16:creationId xmlns:a16="http://schemas.microsoft.com/office/drawing/2014/main" id="{1571865D-13DB-45D6-A4FC-69356A04C292}"/>
              </a:ext>
            </a:extLst>
          </p:cNvPr>
          <p:cNvSpPr txBox="1"/>
          <p:nvPr/>
        </p:nvSpPr>
        <p:spPr>
          <a:xfrm>
            <a:off x="493382" y="1246656"/>
            <a:ext cx="2311977" cy="738664"/>
          </a:xfrm>
          <a:prstGeom prst="rect">
            <a:avLst/>
          </a:prstGeom>
          <a:noFill/>
        </p:spPr>
        <p:txBody>
          <a:bodyPr wrap="square" rtlCol="0">
            <a:spAutoFit/>
          </a:bodyPr>
          <a:lstStyle/>
          <a:p>
            <a:pPr algn="just"/>
            <a:r>
              <a:rPr lang="de-DE" sz="1400" dirty="0"/>
              <a:t>Hier stehen Fähigkeiten, die du in dieser Lernleitersprosse erlernen sollst. </a:t>
            </a:r>
          </a:p>
        </p:txBody>
      </p:sp>
      <p:sp>
        <p:nvSpPr>
          <p:cNvPr id="18" name="Geschweifte Klammer rechts 17">
            <a:extLst>
              <a:ext uri="{FF2B5EF4-FFF2-40B4-BE49-F238E27FC236}">
                <a16:creationId xmlns:a16="http://schemas.microsoft.com/office/drawing/2014/main" id="{CEA1EEFE-A16E-4B7D-9B9C-BCAD2382F005}"/>
              </a:ext>
            </a:extLst>
          </p:cNvPr>
          <p:cNvSpPr/>
          <p:nvPr/>
        </p:nvSpPr>
        <p:spPr>
          <a:xfrm rot="16200000">
            <a:off x="4332319" y="1038768"/>
            <a:ext cx="88642" cy="19894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9" name="Textfeld 18">
            <a:extLst>
              <a:ext uri="{FF2B5EF4-FFF2-40B4-BE49-F238E27FC236}">
                <a16:creationId xmlns:a16="http://schemas.microsoft.com/office/drawing/2014/main" id="{1E87FEA8-056C-48A1-B2F4-ED014F38DCAE}"/>
              </a:ext>
            </a:extLst>
          </p:cNvPr>
          <p:cNvSpPr txBox="1"/>
          <p:nvPr/>
        </p:nvSpPr>
        <p:spPr>
          <a:xfrm>
            <a:off x="3247372" y="1250528"/>
            <a:ext cx="2258537" cy="738664"/>
          </a:xfrm>
          <a:prstGeom prst="rect">
            <a:avLst/>
          </a:prstGeom>
          <a:noFill/>
        </p:spPr>
        <p:txBody>
          <a:bodyPr wrap="square" rtlCol="0">
            <a:spAutoFit/>
          </a:bodyPr>
          <a:lstStyle/>
          <a:p>
            <a:pPr algn="just"/>
            <a:r>
              <a:rPr lang="de-DE" sz="1400" dirty="0"/>
              <a:t>Hier kreuzt du an, wie sicher du dir bei einer bestimmten Fähigkeit bist.</a:t>
            </a:r>
          </a:p>
        </p:txBody>
      </p:sp>
      <p:sp>
        <p:nvSpPr>
          <p:cNvPr id="20" name="Textfeld 19">
            <a:extLst>
              <a:ext uri="{FF2B5EF4-FFF2-40B4-BE49-F238E27FC236}">
                <a16:creationId xmlns:a16="http://schemas.microsoft.com/office/drawing/2014/main" id="{76867802-E943-4872-9A2C-CB15092204B7}"/>
              </a:ext>
            </a:extLst>
          </p:cNvPr>
          <p:cNvSpPr txBox="1"/>
          <p:nvPr/>
        </p:nvSpPr>
        <p:spPr>
          <a:xfrm>
            <a:off x="7220074" y="1259072"/>
            <a:ext cx="3857624" cy="954107"/>
          </a:xfrm>
          <a:prstGeom prst="rect">
            <a:avLst/>
          </a:prstGeom>
          <a:noFill/>
        </p:spPr>
        <p:txBody>
          <a:bodyPr wrap="square" rtlCol="0">
            <a:spAutoFit/>
          </a:bodyPr>
          <a:lstStyle/>
          <a:p>
            <a:pPr algn="just"/>
            <a:r>
              <a:rPr lang="de-DE" sz="1400" dirty="0"/>
              <a:t>Die erste Zeile, in der du „Da bin ich mir unsicher.“ oder „Das kann ich noch nicht.“ angekreuzt hast, verrät dir, welches Arbeitsblatt du bearbeiten sollst. </a:t>
            </a:r>
          </a:p>
        </p:txBody>
      </p:sp>
      <p:sp>
        <p:nvSpPr>
          <p:cNvPr id="21" name="Textfeld 20">
            <a:extLst>
              <a:ext uri="{FF2B5EF4-FFF2-40B4-BE49-F238E27FC236}">
                <a16:creationId xmlns:a16="http://schemas.microsoft.com/office/drawing/2014/main" id="{1CBEEB73-4CE4-4D12-A6D1-4E89C5DC3DEF}"/>
              </a:ext>
            </a:extLst>
          </p:cNvPr>
          <p:cNvSpPr txBox="1"/>
          <p:nvPr/>
        </p:nvSpPr>
        <p:spPr>
          <a:xfrm>
            <a:off x="7225617" y="2165171"/>
            <a:ext cx="3857624" cy="1169551"/>
          </a:xfrm>
          <a:prstGeom prst="rect">
            <a:avLst/>
          </a:prstGeom>
          <a:noFill/>
        </p:spPr>
        <p:txBody>
          <a:bodyPr wrap="square" rtlCol="0">
            <a:spAutoFit/>
          </a:bodyPr>
          <a:lstStyle/>
          <a:p>
            <a:pPr algn="just"/>
            <a:r>
              <a:rPr lang="de-DE" sz="1400" dirty="0"/>
              <a:t>Um zu sehen, welches Arbeitsblatt du bearbeiten sollst, guckst du in die letzte Spalte. Die Nummer und das Symbol sind auch ganz oben auf dem Arbeitsblatt zu sehen: </a:t>
            </a:r>
          </a:p>
          <a:p>
            <a:pPr algn="just"/>
            <a:endParaRPr lang="de-DE" sz="1400" dirty="0"/>
          </a:p>
        </p:txBody>
      </p:sp>
      <p:sp>
        <p:nvSpPr>
          <p:cNvPr id="22" name="Textfeld 21">
            <a:extLst>
              <a:ext uri="{FF2B5EF4-FFF2-40B4-BE49-F238E27FC236}">
                <a16:creationId xmlns:a16="http://schemas.microsoft.com/office/drawing/2014/main" id="{8BB96D76-EF40-42E3-A528-E3D920EF6602}"/>
              </a:ext>
            </a:extLst>
          </p:cNvPr>
          <p:cNvSpPr txBox="1"/>
          <p:nvPr/>
        </p:nvSpPr>
        <p:spPr>
          <a:xfrm>
            <a:off x="7191730" y="4177159"/>
            <a:ext cx="3954607" cy="738664"/>
          </a:xfrm>
          <a:prstGeom prst="rect">
            <a:avLst/>
          </a:prstGeom>
          <a:noFill/>
        </p:spPr>
        <p:txBody>
          <a:bodyPr wrap="square" rtlCol="0">
            <a:spAutoFit/>
          </a:bodyPr>
          <a:lstStyle/>
          <a:p>
            <a:pPr algn="just"/>
            <a:r>
              <a:rPr lang="de-DE" sz="1400" dirty="0"/>
              <a:t>Wenn du Material benötigst, ist auch dieses gekennzeichnet. So weißt du immer, welches Material zu welchem Arbeitsblatt gehört. </a:t>
            </a:r>
          </a:p>
        </p:txBody>
      </p:sp>
      <p:sp>
        <p:nvSpPr>
          <p:cNvPr id="23" name="Textfeld 22">
            <a:extLst>
              <a:ext uri="{FF2B5EF4-FFF2-40B4-BE49-F238E27FC236}">
                <a16:creationId xmlns:a16="http://schemas.microsoft.com/office/drawing/2014/main" id="{D48AD521-D116-4DDD-BB6F-BD9F85522D97}"/>
              </a:ext>
            </a:extLst>
          </p:cNvPr>
          <p:cNvSpPr txBox="1"/>
          <p:nvPr/>
        </p:nvSpPr>
        <p:spPr>
          <a:xfrm>
            <a:off x="7191730" y="5201521"/>
            <a:ext cx="4308887" cy="523220"/>
          </a:xfrm>
          <a:prstGeom prst="rect">
            <a:avLst/>
          </a:prstGeom>
          <a:noFill/>
        </p:spPr>
        <p:txBody>
          <a:bodyPr wrap="square" rtlCol="0">
            <a:spAutoFit/>
          </a:bodyPr>
          <a:lstStyle/>
          <a:p>
            <a:pPr algn="just"/>
            <a:r>
              <a:rPr lang="de-DE" sz="2800" dirty="0">
                <a:solidFill>
                  <a:schemeClr val="accent2"/>
                </a:solidFill>
              </a:rPr>
              <a:t>Viel Spaß mit der Lernleiter!</a:t>
            </a:r>
          </a:p>
        </p:txBody>
      </p:sp>
      <p:cxnSp>
        <p:nvCxnSpPr>
          <p:cNvPr id="24" name="Gerader Verbinder 23">
            <a:extLst>
              <a:ext uri="{FF2B5EF4-FFF2-40B4-BE49-F238E27FC236}">
                <a16:creationId xmlns:a16="http://schemas.microsoft.com/office/drawing/2014/main" id="{B0748D16-207B-4DAE-BAB7-98FEE68D3DB4}"/>
              </a:ext>
            </a:extLst>
          </p:cNvPr>
          <p:cNvCxnSpPr>
            <a:cxnSpLocks/>
          </p:cNvCxnSpPr>
          <p:nvPr/>
        </p:nvCxnSpPr>
        <p:spPr>
          <a:xfrm>
            <a:off x="1778000" y="1985320"/>
            <a:ext cx="339009" cy="293970"/>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6FCFAEC6-2825-4551-865B-2600872D33C0}"/>
              </a:ext>
            </a:extLst>
          </p:cNvPr>
          <p:cNvCxnSpPr>
            <a:cxnSpLocks/>
            <a:stCxn id="20" idx="1"/>
          </p:cNvCxnSpPr>
          <p:nvPr/>
        </p:nvCxnSpPr>
        <p:spPr>
          <a:xfrm flipH="1">
            <a:off x="6262131" y="1736126"/>
            <a:ext cx="957943" cy="477053"/>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F4D6BB9A-B9FF-4882-A068-7109377CA983}"/>
              </a:ext>
            </a:extLst>
          </p:cNvPr>
          <p:cNvCxnSpPr>
            <a:cxnSpLocks/>
          </p:cNvCxnSpPr>
          <p:nvPr/>
        </p:nvCxnSpPr>
        <p:spPr>
          <a:xfrm flipH="1">
            <a:off x="6262131" y="2488091"/>
            <a:ext cx="929600" cy="481451"/>
          </a:xfrm>
          <a:prstGeom prst="line">
            <a:avLst/>
          </a:prstGeom>
        </p:spPr>
        <p:style>
          <a:lnRef idx="1">
            <a:schemeClr val="dk1"/>
          </a:lnRef>
          <a:fillRef idx="0">
            <a:schemeClr val="dk1"/>
          </a:fillRef>
          <a:effectRef idx="0">
            <a:schemeClr val="dk1"/>
          </a:effectRef>
          <a:fontRef idx="minor">
            <a:schemeClr val="tx1"/>
          </a:fontRef>
        </p:style>
      </p:cxnSp>
      <p:sp>
        <p:nvSpPr>
          <p:cNvPr id="27" name="Textfeld 26">
            <a:extLst>
              <a:ext uri="{FF2B5EF4-FFF2-40B4-BE49-F238E27FC236}">
                <a16:creationId xmlns:a16="http://schemas.microsoft.com/office/drawing/2014/main" id="{43A211ED-922D-4CF7-8B50-18844C86E7B5}"/>
              </a:ext>
            </a:extLst>
          </p:cNvPr>
          <p:cNvSpPr txBox="1"/>
          <p:nvPr/>
        </p:nvSpPr>
        <p:spPr>
          <a:xfrm>
            <a:off x="7195137" y="3591137"/>
            <a:ext cx="3954607" cy="523220"/>
          </a:xfrm>
          <a:prstGeom prst="rect">
            <a:avLst/>
          </a:prstGeom>
          <a:noFill/>
        </p:spPr>
        <p:txBody>
          <a:bodyPr wrap="square" rtlCol="0">
            <a:spAutoFit/>
          </a:bodyPr>
          <a:lstStyle/>
          <a:p>
            <a:pPr algn="just"/>
            <a:r>
              <a:rPr lang="de-DE" sz="1400" dirty="0"/>
              <a:t>Klicke auf das Feld, um direkt zum Arbeitsblatt zu gelangen.</a:t>
            </a:r>
          </a:p>
        </p:txBody>
      </p:sp>
      <p:cxnSp>
        <p:nvCxnSpPr>
          <p:cNvPr id="28" name="Gerader Verbinder 27">
            <a:extLst>
              <a:ext uri="{FF2B5EF4-FFF2-40B4-BE49-F238E27FC236}">
                <a16:creationId xmlns:a16="http://schemas.microsoft.com/office/drawing/2014/main" id="{81B20005-53D0-4784-8007-05F84FE12696}"/>
              </a:ext>
            </a:extLst>
          </p:cNvPr>
          <p:cNvCxnSpPr>
            <a:cxnSpLocks/>
            <a:stCxn id="27" idx="1"/>
          </p:cNvCxnSpPr>
          <p:nvPr/>
        </p:nvCxnSpPr>
        <p:spPr>
          <a:xfrm flipH="1">
            <a:off x="6262131" y="3852747"/>
            <a:ext cx="933006" cy="149498"/>
          </a:xfrm>
          <a:prstGeom prst="line">
            <a:avLst/>
          </a:prstGeom>
        </p:spPr>
        <p:style>
          <a:lnRef idx="1">
            <a:schemeClr val="dk1"/>
          </a:lnRef>
          <a:fillRef idx="0">
            <a:schemeClr val="dk1"/>
          </a:fillRef>
          <a:effectRef idx="0">
            <a:schemeClr val="dk1"/>
          </a:effectRef>
          <a:fontRef idx="minor">
            <a:schemeClr val="tx1"/>
          </a:fontRef>
        </p:style>
      </p:cxnSp>
      <p:sp>
        <p:nvSpPr>
          <p:cNvPr id="29" name="Textfeld 28"/>
          <p:cNvSpPr txBox="1"/>
          <p:nvPr/>
        </p:nvSpPr>
        <p:spPr>
          <a:xfrm>
            <a:off x="447869" y="6354147"/>
            <a:ext cx="5318449" cy="338554"/>
          </a:xfrm>
          <a:prstGeom prst="rect">
            <a:avLst/>
          </a:prstGeom>
          <a:noFill/>
        </p:spPr>
        <p:txBody>
          <a:bodyPr wrap="square" rtlCol="0">
            <a:spAutoFit/>
          </a:bodyPr>
          <a:lstStyle/>
          <a:p>
            <a:r>
              <a:rPr lang="de-DE" sz="800" dirty="0"/>
              <a:t>van </a:t>
            </a:r>
            <a:r>
              <a:rPr lang="de-DE" sz="800" dirty="0" err="1"/>
              <a:t>Vorst</a:t>
            </a:r>
            <a:r>
              <a:rPr lang="de-DE" sz="800" dirty="0"/>
              <a:t>, H. &amp; Sumfleth, E. (Hrsg.). (2020). </a:t>
            </a:r>
            <a:r>
              <a:rPr lang="de-DE" sz="800" i="1" dirty="0"/>
              <a:t>Von Sprosse zu Sprosse</a:t>
            </a:r>
            <a:r>
              <a:rPr lang="de-DE" sz="800" dirty="0"/>
              <a:t>. Münster: </a:t>
            </a:r>
            <a:r>
              <a:rPr lang="de-DE" sz="800" dirty="0" err="1"/>
              <a:t>Waxmann</a:t>
            </a:r>
            <a:r>
              <a:rPr lang="de-DE" sz="800" dirty="0"/>
              <a:t>, S. 43f (angepasst an Ionen u. Salze).</a:t>
            </a:r>
          </a:p>
          <a:p>
            <a:endParaRPr lang="de-DE" sz="800" dirty="0"/>
          </a:p>
        </p:txBody>
      </p:sp>
      <p:pic>
        <p:nvPicPr>
          <p:cNvPr id="30" name="Grafik 29"/>
          <p:cNvPicPr/>
          <p:nvPr/>
        </p:nvPicPr>
        <p:blipFill>
          <a:blip r:embed="rId3"/>
          <a:stretch>
            <a:fillRect/>
          </a:stretch>
        </p:blipFill>
        <p:spPr>
          <a:xfrm>
            <a:off x="7740211" y="3062370"/>
            <a:ext cx="2047601" cy="447194"/>
          </a:xfrm>
          <a:prstGeom prst="rect">
            <a:avLst/>
          </a:prstGeom>
        </p:spPr>
      </p:pic>
    </p:spTree>
    <p:extLst>
      <p:ext uri="{BB962C8B-B14F-4D97-AF65-F5344CB8AC3E}">
        <p14:creationId xmlns:p14="http://schemas.microsoft.com/office/powerpoint/2010/main" val="8888976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90</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feld 232">
            <a:extLst>
              <a:ext uri="{FF2B5EF4-FFF2-40B4-BE49-F238E27FC236}">
                <a16:creationId xmlns:a16="http://schemas.microsoft.com/office/drawing/2014/main" id="{FF62F51F-09B8-45BA-90F3-A2CEF7D844C9}"/>
              </a:ext>
            </a:extLst>
          </p:cNvPr>
          <p:cNvSpPr txBox="1"/>
          <p:nvPr/>
        </p:nvSpPr>
        <p:spPr>
          <a:xfrm>
            <a:off x="3836391" y="602956"/>
            <a:ext cx="4956734"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a typeface="Calibri" panose="020F0502020204030204" pitchFamily="34" charset="0"/>
                <a:cs typeface="Times New Roman" panose="02020603050405020304" pitchFamily="18" charset="0"/>
              </a:rPr>
              <a:t>Eigenschaften von Salzen</a:t>
            </a:r>
            <a:r>
              <a:rPr lang="de-DE" sz="2800" dirty="0">
                <a:ea typeface="Calibri" panose="020F0502020204030204" pitchFamily="34" charset="0"/>
                <a:cs typeface="Times New Roman" panose="02020603050405020304" pitchFamily="18" charset="0"/>
              </a:rPr>
              <a:t> </a:t>
            </a: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Sprödigkeit</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Station 4</a:t>
            </a:r>
          </a:p>
        </p:txBody>
      </p:sp>
      <p:pic>
        <p:nvPicPr>
          <p:cNvPr id="10" name="Grafik 9">
            <a:hlinkClick r:id="rId3" action="ppaction://hlinksldjump"/>
            <a:extLst>
              <a:ext uri="{FF2B5EF4-FFF2-40B4-BE49-F238E27FC236}">
                <a16:creationId xmlns:a16="http://schemas.microsoft.com/office/drawing/2014/main" id="{CFE85E9E-9109-474C-B17E-4CBA6D83B4C2}"/>
              </a:ext>
            </a:extLst>
          </p:cNvPr>
          <p:cNvPicPr>
            <a:picLocks noChangeAspect="1"/>
          </p:cNvPicPr>
          <p:nvPr/>
        </p:nvPicPr>
        <p:blipFill>
          <a:blip r:embed="rId4"/>
          <a:stretch>
            <a:fillRect/>
          </a:stretch>
        </p:blipFill>
        <p:spPr>
          <a:xfrm>
            <a:off x="11084351" y="5155855"/>
            <a:ext cx="704536" cy="914219"/>
          </a:xfrm>
          <a:prstGeom prst="rect">
            <a:avLst/>
          </a:prstGeom>
        </p:spPr>
      </p:pic>
    </p:spTree>
    <p:extLst>
      <p:ext uri="{BB962C8B-B14F-4D97-AF65-F5344CB8AC3E}">
        <p14:creationId xmlns:p14="http://schemas.microsoft.com/office/powerpoint/2010/main" val="17267725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351529"/>
            <a:ext cx="10515600" cy="5040733"/>
          </a:xfrm>
        </p:spPr>
        <p:txBody>
          <a:bodyPr>
            <a:normAutofit/>
          </a:bodyPr>
          <a:lstStyle/>
          <a:p>
            <a:pPr marL="0" indent="0" algn="ctr">
              <a:buNone/>
            </a:pPr>
            <a:endParaRPr lang="de-DE" sz="2000" b="1" dirty="0">
              <a:latin typeface="+mn-lt"/>
            </a:endParaRPr>
          </a:p>
          <a:p>
            <a:pPr marL="0" indent="0" algn="ctr">
              <a:buNone/>
            </a:pPr>
            <a:r>
              <a:rPr lang="de-DE" sz="2000" b="1" dirty="0">
                <a:latin typeface="+mn-lt"/>
              </a:rPr>
              <a:t>Ein Salzkristall unter der Lupe</a:t>
            </a:r>
          </a:p>
          <a:p>
            <a:pPr marL="0" indent="0">
              <a:lnSpc>
                <a:spcPct val="100000"/>
              </a:lnSpc>
              <a:spcBef>
                <a:spcPts val="600"/>
              </a:spcBef>
              <a:spcAft>
                <a:spcPts val="600"/>
              </a:spcAft>
              <a:buNone/>
            </a:pPr>
            <a:r>
              <a:rPr lang="de-DE" sz="1800" dirty="0">
                <a:latin typeface="+mn-lt"/>
              </a:rPr>
              <a:t>Salzkristalle sind hart und spröde. Schlägt man mit einem Hammer auf einen Salzkristall, zerspringt er in einzelne Stücke (</a:t>
            </a:r>
            <a:r>
              <a:rPr lang="de-DE" sz="1800" b="1" dirty="0">
                <a:latin typeface="+mn-lt"/>
              </a:rPr>
              <a:t>Sprödigkeit</a:t>
            </a:r>
            <a:r>
              <a:rPr lang="de-DE" sz="1800" dirty="0">
                <a:latin typeface="+mn-lt"/>
              </a:rPr>
              <a:t>). Betrachtet man diese Bruchstücke genauer, erkennt man regelmäßige Formen mit geraden Bruchkanten. Dieses Phänomen ist nicht nur bei Kochsalz, sondern auch bei zahlreichen anderen Salzen festzustellen. </a:t>
            </a: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a:p>
            <a:pPr marL="0"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91</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172191" y="624221"/>
            <a:ext cx="432322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7" name="Rechteck 16"/>
          <p:cNvSpPr/>
          <p:nvPr/>
        </p:nvSpPr>
        <p:spPr>
          <a:xfrm>
            <a:off x="749301" y="5380480"/>
            <a:ext cx="7404099" cy="446276"/>
          </a:xfrm>
          <a:prstGeom prst="rect">
            <a:avLst/>
          </a:prstGeom>
        </p:spPr>
        <p:txBody>
          <a:bodyPr wrap="square">
            <a:spAutoFit/>
          </a:bodyPr>
          <a:lstStyle/>
          <a:p>
            <a:pPr marL="4231005"/>
            <a:r>
              <a:rPr lang="de-DE" sz="1400" b="1" dirty="0">
                <a:solidFill>
                  <a:srgbClr val="000000"/>
                </a:solidFill>
                <a:latin typeface="Arial" panose="020B0604020202020204" pitchFamily="34" charset="0"/>
                <a:ea typeface="Calibri" charset="0"/>
                <a:cs typeface="Arial" panose="020B0604020202020204" pitchFamily="34" charset="0"/>
              </a:rPr>
              <a:t>Abb. 1: </a:t>
            </a:r>
            <a:r>
              <a:rPr lang="de-DE" sz="1400" dirty="0">
                <a:solidFill>
                  <a:srgbClr val="000000"/>
                </a:solidFill>
                <a:latin typeface="Arial" panose="020B0604020202020204" pitchFamily="34" charset="0"/>
                <a:ea typeface="Calibri" charset="0"/>
                <a:cs typeface="Arial" panose="020B0604020202020204" pitchFamily="34" charset="0"/>
              </a:rPr>
              <a:t>Kochsalz unter der Lupe</a:t>
            </a:r>
          </a:p>
          <a:p>
            <a:pPr marL="4231005"/>
            <a:endParaRPr lang="de-DE" sz="900" dirty="0">
              <a:effectLst/>
              <a:latin typeface="Arial" panose="020B0604020202020204" pitchFamily="34" charset="0"/>
              <a:ea typeface="Calibri" charset="0"/>
              <a:cs typeface="Arial" panose="020B0604020202020204" pitchFamily="34" charset="0"/>
            </a:endParaRPr>
          </a:p>
        </p:txBody>
      </p:sp>
      <p:pic>
        <p:nvPicPr>
          <p:cNvPr id="9" name="Grafik 8">
            <a:extLst>
              <a:ext uri="{FF2B5EF4-FFF2-40B4-BE49-F238E27FC236}">
                <a16:creationId xmlns:a16="http://schemas.microsoft.com/office/drawing/2014/main" id="{4B7BBC2F-E385-4456-A72F-46FA4988A1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42500" y="556816"/>
            <a:ext cx="1333500" cy="794713"/>
          </a:xfrm>
          <a:prstGeom prst="rect">
            <a:avLst/>
          </a:prstGeom>
        </p:spPr>
      </p:pic>
      <p:pic>
        <p:nvPicPr>
          <p:cNvPr id="12" name="Grafik 11" descr="Ein Bild, das Baum, draußen, Personen enthält.&#10;&#10;Automatisch generierte Beschreibung"/>
          <p:cNvPicPr/>
          <p:nvPr/>
        </p:nvPicPr>
        <p:blipFill>
          <a:blip r:embed="rId4" cstate="print">
            <a:extLst>
              <a:ext uri="{28A0092B-C50C-407E-A947-70E740481C1C}">
                <a14:useLocalDpi xmlns:a14="http://schemas.microsoft.com/office/drawing/2010/main"/>
              </a:ext>
            </a:extLst>
          </a:blip>
          <a:stretch>
            <a:fillRect/>
          </a:stretch>
        </p:blipFill>
        <p:spPr>
          <a:xfrm>
            <a:off x="5219701" y="3509397"/>
            <a:ext cx="1857374" cy="1541870"/>
          </a:xfrm>
          <a:prstGeom prst="rect">
            <a:avLst/>
          </a:prstGeom>
        </p:spPr>
      </p:pic>
    </p:spTree>
    <p:extLst>
      <p:ext uri="{BB962C8B-B14F-4D97-AF65-F5344CB8AC3E}">
        <p14:creationId xmlns:p14="http://schemas.microsoft.com/office/powerpoint/2010/main" val="18572409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000" b="1" dirty="0">
                <a:latin typeface="+mn-lt"/>
              </a:rPr>
              <a:t>Aufgabe 1:</a:t>
            </a:r>
            <a:r>
              <a:rPr lang="de-DE" sz="2000" dirty="0">
                <a:latin typeface="+mn-lt"/>
              </a:rPr>
              <a:t> In der nachfolgenden Abb. 2 sind die einzelnen Schritte des Vorgangs auf Teilchenebene durcheinandergekommen. Bringt sie in die richtige Reihenfolge, indem ihr sie </a:t>
            </a:r>
            <a:r>
              <a:rPr lang="de-DE" sz="2000" dirty="0" smtClean="0">
                <a:latin typeface="+mn-lt"/>
              </a:rPr>
              <a:t>entsprechend </a:t>
            </a:r>
            <a:r>
              <a:rPr lang="de-DE" sz="2000" dirty="0">
                <a:latin typeface="+mn-lt"/>
              </a:rPr>
              <a:t>nummeriert. </a:t>
            </a:r>
          </a:p>
          <a:p>
            <a:endParaRPr lang="de-DE" sz="1800" dirty="0">
              <a:latin typeface="+mn-lt"/>
            </a:endParaRPr>
          </a:p>
          <a:p>
            <a:endParaRPr lang="de-DE" sz="1800" dirty="0">
              <a:latin typeface="+mn-lt"/>
            </a:endParaRPr>
          </a:p>
          <a:p>
            <a:endParaRPr lang="de-DE" sz="1800" b="1" dirty="0">
              <a:latin typeface="+mn-lt"/>
            </a:endParaRP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92</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pSp>
        <p:nvGrpSpPr>
          <p:cNvPr id="15" name="Gruppieren 519"/>
          <p:cNvGrpSpPr/>
          <p:nvPr/>
        </p:nvGrpSpPr>
        <p:grpSpPr>
          <a:xfrm>
            <a:off x="1179952" y="2600081"/>
            <a:ext cx="2081530" cy="1668145"/>
            <a:chOff x="0" y="0"/>
            <a:chExt cx="2081530" cy="1668145"/>
          </a:xfrm>
        </p:grpSpPr>
        <p:grpSp>
          <p:nvGrpSpPr>
            <p:cNvPr id="17" name="Gruppieren 656"/>
            <p:cNvGrpSpPr/>
            <p:nvPr/>
          </p:nvGrpSpPr>
          <p:grpSpPr>
            <a:xfrm>
              <a:off x="0" y="85725"/>
              <a:ext cx="1931670" cy="1582420"/>
              <a:chOff x="0" y="0"/>
              <a:chExt cx="1931670" cy="1582420"/>
            </a:xfrm>
          </p:grpSpPr>
          <p:sp>
            <p:nvSpPr>
              <p:cNvPr id="19" name="Rechteck 18"/>
              <p:cNvSpPr/>
              <p:nvPr/>
            </p:nvSpPr>
            <p:spPr>
              <a:xfrm>
                <a:off x="0" y="0"/>
                <a:ext cx="1931670" cy="158242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20" name="Gruppieren 139"/>
              <p:cNvGrpSpPr/>
              <p:nvPr/>
            </p:nvGrpSpPr>
            <p:grpSpPr>
              <a:xfrm>
                <a:off x="151074" y="302150"/>
                <a:ext cx="1630046" cy="1172214"/>
                <a:chOff x="0" y="0"/>
                <a:chExt cx="1630481" cy="1172319"/>
              </a:xfrm>
            </p:grpSpPr>
            <p:sp>
              <p:nvSpPr>
                <p:cNvPr id="21" name="Ellipse 659"/>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2" name="Ellipse 660"/>
                <p:cNvSpPr/>
                <p:nvPr/>
              </p:nvSpPr>
              <p:spPr>
                <a:xfrm>
                  <a:off x="51624" y="2438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Ellipse 661"/>
                <p:cNvSpPr/>
                <p:nvPr/>
              </p:nvSpPr>
              <p:spPr>
                <a:xfrm>
                  <a:off x="9079" y="38797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 name="Ellipse 662"/>
                <p:cNvSpPr/>
                <p:nvPr/>
              </p:nvSpPr>
              <p:spPr>
                <a:xfrm>
                  <a:off x="56704" y="60704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 name="Ellipse 663"/>
                <p:cNvSpPr/>
                <p:nvPr/>
              </p:nvSpPr>
              <p:spPr>
                <a:xfrm>
                  <a:off x="10349" y="73595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Ellipse 664"/>
                <p:cNvSpPr/>
                <p:nvPr/>
              </p:nvSpPr>
              <p:spPr>
                <a:xfrm>
                  <a:off x="57974" y="9550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Ellipse 665"/>
                <p:cNvSpPr/>
                <p:nvPr/>
              </p:nvSpPr>
              <p:spPr>
                <a:xfrm>
                  <a:off x="209104" y="2457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Ellipse 666"/>
                <p:cNvSpPr/>
                <p:nvPr/>
              </p:nvSpPr>
              <p:spPr>
                <a:xfrm>
                  <a:off x="256729" y="4648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Ellipse 667"/>
                <p:cNvSpPr/>
                <p:nvPr/>
              </p:nvSpPr>
              <p:spPr>
                <a:xfrm>
                  <a:off x="221169" y="5994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Ellipse 668"/>
                <p:cNvSpPr/>
                <p:nvPr/>
              </p:nvSpPr>
              <p:spPr>
                <a:xfrm>
                  <a:off x="268794" y="8191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Textfeld 30"/>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 name="Textfeld 31"/>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 name="Textfeld 32"/>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 name="Textfeld 33"/>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 name="Textfeld 34"/>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 name="Textfeld 35"/>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7" name="Ellipse 675"/>
                <p:cNvSpPr/>
                <p:nvPr/>
              </p:nvSpPr>
              <p:spPr>
                <a:xfrm>
                  <a:off x="245934" y="1111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8" name="Ellipse 676"/>
                <p:cNvSpPr/>
                <p:nvPr/>
              </p:nvSpPr>
              <p:spPr>
                <a:xfrm>
                  <a:off x="221804" y="95058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9" name="Ellipse 677"/>
                <p:cNvSpPr/>
                <p:nvPr/>
              </p:nvSpPr>
              <p:spPr>
                <a:xfrm>
                  <a:off x="409129" y="241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0" name="Ellipse 678"/>
                <p:cNvSpPr/>
                <p:nvPr/>
              </p:nvSpPr>
              <p:spPr>
                <a:xfrm>
                  <a:off x="456754" y="2431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1" name="Ellipse 679"/>
                <p:cNvSpPr/>
                <p:nvPr/>
              </p:nvSpPr>
              <p:spPr>
                <a:xfrm>
                  <a:off x="421194" y="37781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Ellipse 680"/>
                <p:cNvSpPr/>
                <p:nvPr/>
              </p:nvSpPr>
              <p:spPr>
                <a:xfrm>
                  <a:off x="471994" y="6172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3" name="Ellipse 681"/>
                <p:cNvSpPr/>
                <p:nvPr/>
              </p:nvSpPr>
              <p:spPr>
                <a:xfrm>
                  <a:off x="436434" y="75246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4" name="Ellipse 682"/>
                <p:cNvSpPr/>
                <p:nvPr/>
              </p:nvSpPr>
              <p:spPr>
                <a:xfrm>
                  <a:off x="484059" y="9715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5" name="Ellipse 683"/>
                <p:cNvSpPr/>
                <p:nvPr/>
              </p:nvSpPr>
              <p:spPr>
                <a:xfrm>
                  <a:off x="1177537" y="267128"/>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6" name="Ellipse 684"/>
                <p:cNvSpPr/>
                <p:nvPr/>
              </p:nvSpPr>
              <p:spPr>
                <a:xfrm>
                  <a:off x="1231701" y="46810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7" name="Ellipse 685"/>
                <p:cNvSpPr/>
                <p:nvPr/>
              </p:nvSpPr>
              <p:spPr>
                <a:xfrm>
                  <a:off x="1196141" y="602724"/>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8" name="Ellipse 686"/>
                <p:cNvSpPr/>
                <p:nvPr/>
              </p:nvSpPr>
              <p:spPr>
                <a:xfrm>
                  <a:off x="1243766" y="82179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9" name="Ellipse 687"/>
                <p:cNvSpPr/>
                <p:nvPr/>
              </p:nvSpPr>
              <p:spPr>
                <a:xfrm>
                  <a:off x="1220906" y="11440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0" name="Ellipse 688"/>
                <p:cNvSpPr/>
                <p:nvPr/>
              </p:nvSpPr>
              <p:spPr>
                <a:xfrm>
                  <a:off x="1196776" y="953244"/>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1" name="Ellipse 689"/>
                <p:cNvSpPr/>
                <p:nvPr/>
              </p:nvSpPr>
              <p:spPr>
                <a:xfrm>
                  <a:off x="1384101" y="60434"/>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2" name="Ellipse 690"/>
                <p:cNvSpPr/>
                <p:nvPr/>
              </p:nvSpPr>
              <p:spPr>
                <a:xfrm>
                  <a:off x="1431726" y="27950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3" name="Ellipse 691"/>
                <p:cNvSpPr/>
                <p:nvPr/>
              </p:nvSpPr>
              <p:spPr>
                <a:xfrm>
                  <a:off x="1396166" y="414129"/>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4" name="Ellipse 692"/>
                <p:cNvSpPr/>
                <p:nvPr/>
              </p:nvSpPr>
              <p:spPr>
                <a:xfrm>
                  <a:off x="1446966" y="65352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5" name="Ellipse 693"/>
                <p:cNvSpPr/>
                <p:nvPr/>
              </p:nvSpPr>
              <p:spPr>
                <a:xfrm>
                  <a:off x="1411406" y="788144"/>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6" name="Ellipse 694"/>
                <p:cNvSpPr/>
                <p:nvPr/>
              </p:nvSpPr>
              <p:spPr>
                <a:xfrm>
                  <a:off x="1459031" y="100721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7" name="Textfeld 56"/>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8" name="Textfeld 57"/>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59" name="Textfeld 58"/>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0" name="Textfeld 59"/>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1" name="Textfeld 60"/>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2" name="Textfeld 61"/>
                <p:cNvSpPr txBox="1">
                  <a:spLocks noChangeArrowheads="1"/>
                </p:cNvSpPr>
                <p:nvPr/>
              </p:nvSpPr>
              <p:spPr bwMode="auto">
                <a:xfrm>
                  <a:off x="1199762" y="23094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3" name="Textfeld 62"/>
                <p:cNvSpPr txBox="1">
                  <a:spLocks noChangeArrowheads="1"/>
                </p:cNvSpPr>
                <p:nvPr/>
              </p:nvSpPr>
              <p:spPr bwMode="auto">
                <a:xfrm>
                  <a:off x="1202937" y="5976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4" name="Textfeld 63"/>
                <p:cNvSpPr txBox="1">
                  <a:spLocks noChangeArrowheads="1"/>
                </p:cNvSpPr>
                <p:nvPr/>
              </p:nvSpPr>
              <p:spPr bwMode="auto">
                <a:xfrm>
                  <a:off x="1202937" y="9389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5" name="Textfeld 64"/>
                <p:cNvSpPr txBox="1">
                  <a:spLocks noChangeArrowheads="1"/>
                </p:cNvSpPr>
                <p:nvPr/>
              </p:nvSpPr>
              <p:spPr bwMode="auto">
                <a:xfrm>
                  <a:off x="1170621" y="424253"/>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6" name="Textfeld 65"/>
                <p:cNvSpPr txBox="1">
                  <a:spLocks noChangeArrowheads="1"/>
                </p:cNvSpPr>
                <p:nvPr/>
              </p:nvSpPr>
              <p:spPr bwMode="auto">
                <a:xfrm>
                  <a:off x="1191825" y="772282"/>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7" name="Textfeld 66"/>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8" name="Textfeld 67"/>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69" name="Textfeld 68"/>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0" name="Textfeld 69"/>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1" name="Textfeld 70"/>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2" name="Textfeld 71"/>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3" name="Textfeld 72"/>
                <p:cNvSpPr txBox="1">
                  <a:spLocks noChangeArrowheads="1"/>
                </p:cNvSpPr>
                <p:nvPr/>
              </p:nvSpPr>
              <p:spPr bwMode="auto">
                <a:xfrm>
                  <a:off x="1396612" y="4044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4" name="Textfeld 73"/>
                <p:cNvSpPr txBox="1">
                  <a:spLocks noChangeArrowheads="1"/>
                </p:cNvSpPr>
                <p:nvPr/>
              </p:nvSpPr>
              <p:spPr bwMode="auto">
                <a:xfrm>
                  <a:off x="1399787" y="3944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5" name="Textfeld 74"/>
                <p:cNvSpPr txBox="1">
                  <a:spLocks noChangeArrowheads="1"/>
                </p:cNvSpPr>
                <p:nvPr/>
              </p:nvSpPr>
              <p:spPr bwMode="auto">
                <a:xfrm>
                  <a:off x="1415662" y="762757"/>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6" name="Textfeld 75"/>
                <p:cNvSpPr txBox="1">
                  <a:spLocks noChangeArrowheads="1"/>
                </p:cNvSpPr>
                <p:nvPr/>
              </p:nvSpPr>
              <p:spPr bwMode="auto">
                <a:xfrm>
                  <a:off x="1388675" y="22459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7" name="Textfeld 76"/>
                <p:cNvSpPr txBox="1">
                  <a:spLocks noChangeArrowheads="1"/>
                </p:cNvSpPr>
                <p:nvPr/>
              </p:nvSpPr>
              <p:spPr bwMode="auto">
                <a:xfrm>
                  <a:off x="1404550" y="59607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8" name="Textfeld 77"/>
                <p:cNvSpPr txBox="1">
                  <a:spLocks noChangeArrowheads="1"/>
                </p:cNvSpPr>
                <p:nvPr/>
              </p:nvSpPr>
              <p:spPr bwMode="auto">
                <a:xfrm>
                  <a:off x="1401375" y="9453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79" name="Textfeld 78"/>
                <p:cNvSpPr txBox="1">
                  <a:spLocks noChangeArrowheads="1"/>
                </p:cNvSpPr>
                <p:nvPr/>
              </p:nvSpPr>
              <p:spPr bwMode="auto">
                <a:xfrm>
                  <a:off x="1165292" y="43232"/>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80" name="Textfeld 79"/>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grpSp>
        <p:sp>
          <p:nvSpPr>
            <p:cNvPr id="18" name="Rechteck 17"/>
            <p:cNvSpPr/>
            <p:nvPr/>
          </p:nvSpPr>
          <p:spPr>
            <a:xfrm>
              <a:off x="1628775" y="0"/>
              <a:ext cx="452755" cy="40894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none" strike="noStrike">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grpSp>
      <p:sp>
        <p:nvSpPr>
          <p:cNvPr id="81" name="Rechteck 80"/>
          <p:cNvSpPr/>
          <p:nvPr/>
        </p:nvSpPr>
        <p:spPr>
          <a:xfrm>
            <a:off x="3877507" y="2688829"/>
            <a:ext cx="1924050" cy="157797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sp>
        <p:nvSpPr>
          <p:cNvPr id="82" name="Rechteck 81"/>
          <p:cNvSpPr/>
          <p:nvPr/>
        </p:nvSpPr>
        <p:spPr>
          <a:xfrm>
            <a:off x="5527739" y="2539538"/>
            <a:ext cx="452755" cy="40957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800"/>
              </a:spcAft>
            </a:pPr>
            <a:r>
              <a:rPr lang="de-DE" sz="1200" i="1" u="none" strike="noStrike" dirty="0">
                <a:effectLst/>
                <a:latin typeface="Arial" charset="0"/>
                <a:ea typeface="Calibri" charset="0"/>
                <a:cs typeface="Times New Roman" charset="0"/>
              </a:rPr>
              <a:t> </a:t>
            </a:r>
            <a:endParaRPr lang="de-DE" sz="1100" dirty="0">
              <a:effectLst/>
              <a:latin typeface="Arial" charset="0"/>
              <a:ea typeface="Calibri" charset="0"/>
              <a:cs typeface="Times New Roman" charset="0"/>
            </a:endParaRPr>
          </a:p>
        </p:txBody>
      </p:sp>
      <p:grpSp>
        <p:nvGrpSpPr>
          <p:cNvPr id="83" name="Gruppieren 127"/>
          <p:cNvGrpSpPr/>
          <p:nvPr/>
        </p:nvGrpSpPr>
        <p:grpSpPr>
          <a:xfrm>
            <a:off x="4095536" y="2858200"/>
            <a:ext cx="1081404" cy="1169036"/>
            <a:chOff x="0" y="0"/>
            <a:chExt cx="1081594" cy="1169657"/>
          </a:xfrm>
        </p:grpSpPr>
        <p:sp>
          <p:nvSpPr>
            <p:cNvPr id="84" name="Ellipse 11"/>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85" name="Ellipse 12"/>
            <p:cNvSpPr/>
            <p:nvPr/>
          </p:nvSpPr>
          <p:spPr>
            <a:xfrm>
              <a:off x="51624" y="2438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6" name="Ellipse 13"/>
            <p:cNvSpPr/>
            <p:nvPr/>
          </p:nvSpPr>
          <p:spPr>
            <a:xfrm>
              <a:off x="9079" y="38797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7" name="Ellipse 14"/>
            <p:cNvSpPr/>
            <p:nvPr/>
          </p:nvSpPr>
          <p:spPr>
            <a:xfrm>
              <a:off x="56704" y="60704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8" name="Ellipse 15"/>
            <p:cNvSpPr/>
            <p:nvPr/>
          </p:nvSpPr>
          <p:spPr>
            <a:xfrm>
              <a:off x="10349" y="73595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9" name="Ellipse 16"/>
            <p:cNvSpPr/>
            <p:nvPr/>
          </p:nvSpPr>
          <p:spPr>
            <a:xfrm>
              <a:off x="57974" y="9550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0" name="Ellipse 17"/>
            <p:cNvSpPr/>
            <p:nvPr/>
          </p:nvSpPr>
          <p:spPr>
            <a:xfrm>
              <a:off x="209104" y="2457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1" name="Ellipse 18"/>
            <p:cNvSpPr/>
            <p:nvPr/>
          </p:nvSpPr>
          <p:spPr>
            <a:xfrm>
              <a:off x="256729" y="4648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2" name="Ellipse 19"/>
            <p:cNvSpPr/>
            <p:nvPr/>
          </p:nvSpPr>
          <p:spPr>
            <a:xfrm>
              <a:off x="221169" y="5994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3" name="Ellipse 20"/>
            <p:cNvSpPr/>
            <p:nvPr/>
          </p:nvSpPr>
          <p:spPr>
            <a:xfrm>
              <a:off x="268794" y="8191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4" name="Textfeld 93"/>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5" name="Textfeld 94"/>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6" name="Textfeld 95"/>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7" name="Textfeld 96"/>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8" name="Textfeld 97"/>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99" name="Textfeld 98"/>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00" name="Ellipse 27"/>
            <p:cNvSpPr/>
            <p:nvPr/>
          </p:nvSpPr>
          <p:spPr>
            <a:xfrm>
              <a:off x="245934" y="1111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1" name="Ellipse 28"/>
            <p:cNvSpPr/>
            <p:nvPr/>
          </p:nvSpPr>
          <p:spPr>
            <a:xfrm>
              <a:off x="221804" y="95058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2" name="Ellipse 29"/>
            <p:cNvSpPr/>
            <p:nvPr/>
          </p:nvSpPr>
          <p:spPr>
            <a:xfrm>
              <a:off x="409129" y="241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3" name="Ellipse 30"/>
            <p:cNvSpPr/>
            <p:nvPr/>
          </p:nvSpPr>
          <p:spPr>
            <a:xfrm>
              <a:off x="456754" y="2431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4" name="Ellipse 31"/>
            <p:cNvSpPr/>
            <p:nvPr/>
          </p:nvSpPr>
          <p:spPr>
            <a:xfrm>
              <a:off x="421194" y="37781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5" name="Ellipse 224"/>
            <p:cNvSpPr/>
            <p:nvPr/>
          </p:nvSpPr>
          <p:spPr>
            <a:xfrm>
              <a:off x="471994" y="6172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6" name="Ellipse 225"/>
            <p:cNvSpPr/>
            <p:nvPr/>
          </p:nvSpPr>
          <p:spPr>
            <a:xfrm>
              <a:off x="436434" y="75246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7" name="Ellipse 226"/>
            <p:cNvSpPr/>
            <p:nvPr/>
          </p:nvSpPr>
          <p:spPr>
            <a:xfrm>
              <a:off x="484059" y="9715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8" name="Ellipse 227"/>
            <p:cNvSpPr/>
            <p:nvPr/>
          </p:nvSpPr>
          <p:spPr>
            <a:xfrm>
              <a:off x="635189" y="22922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9" name="Ellipse 228"/>
            <p:cNvSpPr/>
            <p:nvPr/>
          </p:nvSpPr>
          <p:spPr>
            <a:xfrm>
              <a:off x="682814" y="44829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0" name="Ellipse 230"/>
            <p:cNvSpPr/>
            <p:nvPr/>
          </p:nvSpPr>
          <p:spPr>
            <a:xfrm>
              <a:off x="647254" y="5829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1" name="Ellipse 231"/>
            <p:cNvSpPr/>
            <p:nvPr/>
          </p:nvSpPr>
          <p:spPr>
            <a:xfrm>
              <a:off x="694879" y="8019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2" name="Ellipse 232"/>
            <p:cNvSpPr/>
            <p:nvPr/>
          </p:nvSpPr>
          <p:spPr>
            <a:xfrm>
              <a:off x="672019" y="9460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3" name="Ellipse 233"/>
            <p:cNvSpPr/>
            <p:nvPr/>
          </p:nvSpPr>
          <p:spPr>
            <a:xfrm>
              <a:off x="647889" y="93343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4" name="Ellipse 234"/>
            <p:cNvSpPr/>
            <p:nvPr/>
          </p:nvSpPr>
          <p:spPr>
            <a:xfrm>
              <a:off x="835214" y="406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5" name="Ellipse 235"/>
            <p:cNvSpPr/>
            <p:nvPr/>
          </p:nvSpPr>
          <p:spPr>
            <a:xfrm>
              <a:off x="882839" y="25970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6" name="Ellipse 236"/>
            <p:cNvSpPr/>
            <p:nvPr/>
          </p:nvSpPr>
          <p:spPr>
            <a:xfrm>
              <a:off x="847279" y="39432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7" name="Ellipse 237"/>
            <p:cNvSpPr/>
            <p:nvPr/>
          </p:nvSpPr>
          <p:spPr>
            <a:xfrm>
              <a:off x="898079" y="63371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8" name="Ellipse 238"/>
            <p:cNvSpPr/>
            <p:nvPr/>
          </p:nvSpPr>
          <p:spPr>
            <a:xfrm>
              <a:off x="862519" y="76833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9" name="Ellipse 239"/>
            <p:cNvSpPr/>
            <p:nvPr/>
          </p:nvSpPr>
          <p:spPr>
            <a:xfrm>
              <a:off x="910144" y="9874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0" name="Textfeld 119"/>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1" name="Textfeld 120"/>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2" name="Textfeld 121"/>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3" name="Textfeld 122"/>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4" name="Textfeld 123"/>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5" name="Textfeld 124"/>
            <p:cNvSpPr txBox="1">
              <a:spLocks noChangeArrowheads="1"/>
            </p:cNvSpPr>
            <p:nvPr/>
          </p:nvSpPr>
          <p:spPr bwMode="auto">
            <a:xfrm>
              <a:off x="650875" y="2111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6" name="Textfeld 125"/>
            <p:cNvSpPr txBox="1">
              <a:spLocks noChangeArrowheads="1"/>
            </p:cNvSpPr>
            <p:nvPr/>
          </p:nvSpPr>
          <p:spPr bwMode="auto">
            <a:xfrm>
              <a:off x="654050" y="5778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7" name="Textfeld 126"/>
            <p:cNvSpPr txBox="1">
              <a:spLocks noChangeArrowheads="1"/>
            </p:cNvSpPr>
            <p:nvPr/>
          </p:nvSpPr>
          <p:spPr bwMode="auto">
            <a:xfrm>
              <a:off x="654050" y="919163"/>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8" name="Textfeld 127"/>
            <p:cNvSpPr txBox="1">
              <a:spLocks noChangeArrowheads="1"/>
            </p:cNvSpPr>
            <p:nvPr/>
          </p:nvSpPr>
          <p:spPr bwMode="auto">
            <a:xfrm>
              <a:off x="628650" y="39052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29" name="Textfeld 128"/>
            <p:cNvSpPr txBox="1">
              <a:spLocks noChangeArrowheads="1"/>
            </p:cNvSpPr>
            <p:nvPr/>
          </p:nvSpPr>
          <p:spPr bwMode="auto">
            <a:xfrm>
              <a:off x="627034" y="7445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0" name="Textfeld 129"/>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1" name="Textfeld 130"/>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dirty="0">
                  <a:solidFill>
                    <a:srgbClr val="000000"/>
                  </a:solidFill>
                  <a:effectLst/>
                  <a:latin typeface="Arial" charset="0"/>
                  <a:ea typeface="Calibri" charset="0"/>
                  <a:cs typeface="Times New Roman" charset="0"/>
                </a:rPr>
                <a:t>-</a:t>
              </a:r>
              <a:endParaRPr lang="de-DE" sz="1200" dirty="0">
                <a:effectLst/>
                <a:latin typeface="Times New Roman" charset="0"/>
                <a:ea typeface="Times New Roman" charset="0"/>
              </a:endParaRPr>
            </a:p>
          </p:txBody>
        </p:sp>
        <p:sp>
          <p:nvSpPr>
            <p:cNvPr id="132" name="Textfeld 131"/>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3" name="Textfeld 132"/>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4" name="Textfeld 133"/>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5" name="Textfeld 134"/>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6" name="Textfeld 135"/>
            <p:cNvSpPr txBox="1">
              <a:spLocks noChangeArrowheads="1"/>
            </p:cNvSpPr>
            <p:nvPr/>
          </p:nvSpPr>
          <p:spPr bwMode="auto">
            <a:xfrm>
              <a:off x="847725" y="206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7" name="Textfeld 136"/>
            <p:cNvSpPr txBox="1">
              <a:spLocks noChangeArrowheads="1"/>
            </p:cNvSpPr>
            <p:nvPr/>
          </p:nvSpPr>
          <p:spPr bwMode="auto">
            <a:xfrm>
              <a:off x="850900"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8" name="Textfeld 137"/>
            <p:cNvSpPr txBox="1">
              <a:spLocks noChangeArrowheads="1"/>
            </p:cNvSpPr>
            <p:nvPr/>
          </p:nvSpPr>
          <p:spPr bwMode="auto">
            <a:xfrm>
              <a:off x="866775" y="7429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39" name="Textfeld 138"/>
            <p:cNvSpPr txBox="1">
              <a:spLocks noChangeArrowheads="1"/>
            </p:cNvSpPr>
            <p:nvPr/>
          </p:nvSpPr>
          <p:spPr bwMode="auto">
            <a:xfrm>
              <a:off x="839788" y="2047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0" name="Textfeld 139"/>
            <p:cNvSpPr txBox="1">
              <a:spLocks noChangeArrowheads="1"/>
            </p:cNvSpPr>
            <p:nvPr/>
          </p:nvSpPr>
          <p:spPr bwMode="auto">
            <a:xfrm>
              <a:off x="855663" y="57626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1" name="Textfeld 140"/>
            <p:cNvSpPr txBox="1">
              <a:spLocks noChangeArrowheads="1"/>
            </p:cNvSpPr>
            <p:nvPr/>
          </p:nvSpPr>
          <p:spPr bwMode="auto">
            <a:xfrm>
              <a:off x="852488" y="9255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2" name="Textfeld 141"/>
            <p:cNvSpPr txBox="1">
              <a:spLocks noChangeArrowheads="1"/>
            </p:cNvSpPr>
            <p:nvPr/>
          </p:nvSpPr>
          <p:spPr bwMode="auto">
            <a:xfrm>
              <a:off x="612775" y="317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43" name="Textfeld 142"/>
            <p:cNvSpPr txBox="1">
              <a:spLocks noChangeArrowheads="1"/>
            </p:cNvSpPr>
            <p:nvPr/>
          </p:nvSpPr>
          <p:spPr bwMode="auto">
            <a:xfrm>
              <a:off x="184120"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grpSp>
        <p:nvGrpSpPr>
          <p:cNvPr id="144" name="Gruppieren 518"/>
          <p:cNvGrpSpPr/>
          <p:nvPr/>
        </p:nvGrpSpPr>
        <p:grpSpPr>
          <a:xfrm>
            <a:off x="6572940" y="2600417"/>
            <a:ext cx="2043430" cy="1630680"/>
            <a:chOff x="0" y="0"/>
            <a:chExt cx="2043430" cy="1630680"/>
          </a:xfrm>
        </p:grpSpPr>
        <p:grpSp>
          <p:nvGrpSpPr>
            <p:cNvPr id="145" name="Gruppieren 555"/>
            <p:cNvGrpSpPr/>
            <p:nvPr/>
          </p:nvGrpSpPr>
          <p:grpSpPr>
            <a:xfrm>
              <a:off x="0" y="47625"/>
              <a:ext cx="1924050" cy="1583055"/>
              <a:chOff x="0" y="0"/>
              <a:chExt cx="1924050" cy="1583055"/>
            </a:xfrm>
          </p:grpSpPr>
          <p:sp>
            <p:nvSpPr>
              <p:cNvPr id="147" name="Rechteck 146"/>
              <p:cNvSpPr/>
              <p:nvPr/>
            </p:nvSpPr>
            <p:spPr>
              <a:xfrm>
                <a:off x="0" y="0"/>
                <a:ext cx="1924050" cy="158305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148" name="Gruppieren 128"/>
              <p:cNvGrpSpPr/>
              <p:nvPr/>
            </p:nvGrpSpPr>
            <p:grpSpPr>
              <a:xfrm>
                <a:off x="87465" y="254442"/>
                <a:ext cx="1112521" cy="1303018"/>
                <a:chOff x="0" y="0"/>
                <a:chExt cx="1112626" cy="1303323"/>
              </a:xfrm>
            </p:grpSpPr>
            <p:sp>
              <p:nvSpPr>
                <p:cNvPr id="151" name="Ellipse 558"/>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52" name="Ellipse 559"/>
                <p:cNvSpPr/>
                <p:nvPr/>
              </p:nvSpPr>
              <p:spPr>
                <a:xfrm>
                  <a:off x="51624" y="2438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3" name="Ellipse 560"/>
                <p:cNvSpPr/>
                <p:nvPr/>
              </p:nvSpPr>
              <p:spPr>
                <a:xfrm>
                  <a:off x="9079" y="38797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4" name="Ellipse 561"/>
                <p:cNvSpPr/>
                <p:nvPr/>
              </p:nvSpPr>
              <p:spPr>
                <a:xfrm>
                  <a:off x="56704" y="60704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5" name="Ellipse 562"/>
                <p:cNvSpPr/>
                <p:nvPr/>
              </p:nvSpPr>
              <p:spPr>
                <a:xfrm>
                  <a:off x="10349" y="73595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6" name="Ellipse 563"/>
                <p:cNvSpPr/>
                <p:nvPr/>
              </p:nvSpPr>
              <p:spPr>
                <a:xfrm>
                  <a:off x="57974" y="9550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7" name="Ellipse 564"/>
                <p:cNvSpPr/>
                <p:nvPr/>
              </p:nvSpPr>
              <p:spPr>
                <a:xfrm>
                  <a:off x="209104" y="2457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8" name="Ellipse 565"/>
                <p:cNvSpPr/>
                <p:nvPr/>
              </p:nvSpPr>
              <p:spPr>
                <a:xfrm>
                  <a:off x="256729" y="4648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9" name="Ellipse 566"/>
                <p:cNvSpPr/>
                <p:nvPr/>
              </p:nvSpPr>
              <p:spPr>
                <a:xfrm>
                  <a:off x="221169" y="5994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0" name="Ellipse 567"/>
                <p:cNvSpPr/>
                <p:nvPr/>
              </p:nvSpPr>
              <p:spPr>
                <a:xfrm>
                  <a:off x="268794" y="8191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1" name="Textfeld 160"/>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2" name="Textfeld 161"/>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3" name="Textfeld 162"/>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4" name="Textfeld 163"/>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5" name="Textfeld 164"/>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6" name="Textfeld 165"/>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67" name="Ellipse 574"/>
                <p:cNvSpPr/>
                <p:nvPr/>
              </p:nvSpPr>
              <p:spPr>
                <a:xfrm>
                  <a:off x="245934" y="1111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8" name="Ellipse 575"/>
                <p:cNvSpPr/>
                <p:nvPr/>
              </p:nvSpPr>
              <p:spPr>
                <a:xfrm>
                  <a:off x="221804" y="95058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9" name="Ellipse 128"/>
                <p:cNvSpPr/>
                <p:nvPr/>
              </p:nvSpPr>
              <p:spPr>
                <a:xfrm>
                  <a:off x="409129" y="241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0" name="Ellipse 129"/>
                <p:cNvSpPr/>
                <p:nvPr/>
              </p:nvSpPr>
              <p:spPr>
                <a:xfrm>
                  <a:off x="456754" y="2431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1" name="Ellipse 130"/>
                <p:cNvSpPr/>
                <p:nvPr/>
              </p:nvSpPr>
              <p:spPr>
                <a:xfrm>
                  <a:off x="421194" y="37781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2" name="Ellipse 131"/>
                <p:cNvSpPr/>
                <p:nvPr/>
              </p:nvSpPr>
              <p:spPr>
                <a:xfrm>
                  <a:off x="471994" y="6172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3" name="Ellipse 132"/>
                <p:cNvSpPr/>
                <p:nvPr/>
              </p:nvSpPr>
              <p:spPr>
                <a:xfrm>
                  <a:off x="436434" y="75246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4" name="Ellipse 133"/>
                <p:cNvSpPr/>
                <p:nvPr/>
              </p:nvSpPr>
              <p:spPr>
                <a:xfrm>
                  <a:off x="484059" y="9715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5" name="Ellipse 134"/>
                <p:cNvSpPr/>
                <p:nvPr/>
              </p:nvSpPr>
              <p:spPr>
                <a:xfrm>
                  <a:off x="659682" y="3981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6" name="Ellipse 135"/>
                <p:cNvSpPr/>
                <p:nvPr/>
              </p:nvSpPr>
              <p:spPr>
                <a:xfrm>
                  <a:off x="713846" y="599108"/>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7" name="Ellipse 136"/>
                <p:cNvSpPr/>
                <p:nvPr/>
              </p:nvSpPr>
              <p:spPr>
                <a:xfrm>
                  <a:off x="678286" y="733728"/>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8" name="Ellipse 137"/>
                <p:cNvSpPr/>
                <p:nvPr/>
              </p:nvSpPr>
              <p:spPr>
                <a:xfrm>
                  <a:off x="725911" y="952803"/>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9" name="Ellipse 138"/>
                <p:cNvSpPr/>
                <p:nvPr/>
              </p:nvSpPr>
              <p:spPr>
                <a:xfrm>
                  <a:off x="703051" y="245413"/>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0" name="Ellipse 139"/>
                <p:cNvSpPr/>
                <p:nvPr/>
              </p:nvSpPr>
              <p:spPr>
                <a:xfrm>
                  <a:off x="678921" y="1084248"/>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1" name="Ellipse 140"/>
                <p:cNvSpPr/>
                <p:nvPr/>
              </p:nvSpPr>
              <p:spPr>
                <a:xfrm>
                  <a:off x="866246" y="191438"/>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2" name="Ellipse 141"/>
                <p:cNvSpPr/>
                <p:nvPr/>
              </p:nvSpPr>
              <p:spPr>
                <a:xfrm>
                  <a:off x="913871" y="410513"/>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3" name="Ellipse 142"/>
                <p:cNvSpPr/>
                <p:nvPr/>
              </p:nvSpPr>
              <p:spPr>
                <a:xfrm>
                  <a:off x="878311" y="545133"/>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4" name="Ellipse 143"/>
                <p:cNvSpPr/>
                <p:nvPr/>
              </p:nvSpPr>
              <p:spPr>
                <a:xfrm>
                  <a:off x="929111" y="784528"/>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5" name="Ellipse 206"/>
                <p:cNvSpPr/>
                <p:nvPr/>
              </p:nvSpPr>
              <p:spPr>
                <a:xfrm>
                  <a:off x="893551" y="919148"/>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6" name="Ellipse 208"/>
                <p:cNvSpPr/>
                <p:nvPr/>
              </p:nvSpPr>
              <p:spPr>
                <a:xfrm>
                  <a:off x="941176" y="1138223"/>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7" name="Textfeld 186"/>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8" name="Textfeld 187"/>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89" name="Textfeld 188"/>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0" name="Textfeld 189"/>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1" name="Textfeld 190"/>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2" name="Textfeld 191"/>
                <p:cNvSpPr txBox="1">
                  <a:spLocks noChangeArrowheads="1"/>
                </p:cNvSpPr>
                <p:nvPr/>
              </p:nvSpPr>
              <p:spPr bwMode="auto">
                <a:xfrm>
                  <a:off x="681907" y="361949"/>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3" name="Textfeld 192"/>
                <p:cNvSpPr txBox="1">
                  <a:spLocks noChangeArrowheads="1"/>
                </p:cNvSpPr>
                <p:nvPr/>
              </p:nvSpPr>
              <p:spPr bwMode="auto">
                <a:xfrm>
                  <a:off x="685082" y="7286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4" name="Textfeld 193"/>
                <p:cNvSpPr txBox="1">
                  <a:spLocks noChangeArrowheads="1"/>
                </p:cNvSpPr>
                <p:nvPr/>
              </p:nvSpPr>
              <p:spPr bwMode="auto">
                <a:xfrm>
                  <a:off x="685082" y="1069974"/>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5" name="Textfeld 194"/>
                <p:cNvSpPr txBox="1">
                  <a:spLocks noChangeArrowheads="1"/>
                </p:cNvSpPr>
                <p:nvPr/>
              </p:nvSpPr>
              <p:spPr bwMode="auto">
                <a:xfrm>
                  <a:off x="652766" y="555257"/>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6" name="Textfeld 195"/>
                <p:cNvSpPr txBox="1">
                  <a:spLocks noChangeArrowheads="1"/>
                </p:cNvSpPr>
                <p:nvPr/>
              </p:nvSpPr>
              <p:spPr bwMode="auto">
                <a:xfrm>
                  <a:off x="673970" y="903286"/>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7" name="Textfeld 196"/>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8" name="Textfeld 197"/>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199" name="Textfeld 198"/>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0" name="Textfeld 199"/>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1" name="Textfeld 200"/>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2" name="Textfeld 201"/>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3" name="Textfeld 202"/>
                <p:cNvSpPr txBox="1">
                  <a:spLocks noChangeArrowheads="1"/>
                </p:cNvSpPr>
                <p:nvPr/>
              </p:nvSpPr>
              <p:spPr bwMode="auto">
                <a:xfrm>
                  <a:off x="878757" y="171449"/>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4" name="Textfeld 203"/>
                <p:cNvSpPr txBox="1">
                  <a:spLocks noChangeArrowheads="1"/>
                </p:cNvSpPr>
                <p:nvPr/>
              </p:nvSpPr>
              <p:spPr bwMode="auto">
                <a:xfrm>
                  <a:off x="881932" y="5254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5" name="Textfeld 204"/>
                <p:cNvSpPr txBox="1">
                  <a:spLocks noChangeArrowheads="1"/>
                </p:cNvSpPr>
                <p:nvPr/>
              </p:nvSpPr>
              <p:spPr bwMode="auto">
                <a:xfrm>
                  <a:off x="897807" y="893761"/>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6" name="Textfeld 205"/>
                <p:cNvSpPr txBox="1">
                  <a:spLocks noChangeArrowheads="1"/>
                </p:cNvSpPr>
                <p:nvPr/>
              </p:nvSpPr>
              <p:spPr bwMode="auto">
                <a:xfrm>
                  <a:off x="870820" y="355599"/>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7" name="Textfeld 206"/>
                <p:cNvSpPr txBox="1">
                  <a:spLocks noChangeArrowheads="1"/>
                </p:cNvSpPr>
                <p:nvPr/>
              </p:nvSpPr>
              <p:spPr bwMode="auto">
                <a:xfrm>
                  <a:off x="886695" y="727074"/>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8" name="Textfeld 207"/>
                <p:cNvSpPr txBox="1">
                  <a:spLocks noChangeArrowheads="1"/>
                </p:cNvSpPr>
                <p:nvPr/>
              </p:nvSpPr>
              <p:spPr bwMode="auto">
                <a:xfrm>
                  <a:off x="883520" y="1076324"/>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09" name="Textfeld 208"/>
                <p:cNvSpPr txBox="1">
                  <a:spLocks noChangeArrowheads="1"/>
                </p:cNvSpPr>
                <p:nvPr/>
              </p:nvSpPr>
              <p:spPr bwMode="auto">
                <a:xfrm>
                  <a:off x="647437" y="174236"/>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10" name="Textfeld 209"/>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cxnSp>
            <p:nvCxnSpPr>
              <p:cNvPr id="149" name="Gerade Verbindung 148"/>
              <p:cNvCxnSpPr/>
              <p:nvPr/>
            </p:nvCxnSpPr>
            <p:spPr>
              <a:xfrm rot="18597910">
                <a:off x="1089329" y="151075"/>
                <a:ext cx="256540" cy="492125"/>
              </a:xfrm>
              <a:prstGeom prst="line">
                <a:avLst/>
              </a:prstGeom>
              <a:noFill/>
              <a:ln w="63500" cap="flat" cmpd="sng" algn="ctr">
                <a:solidFill>
                  <a:srgbClr val="ED7D31">
                    <a:lumMod val="50000"/>
                  </a:srgbClr>
                </a:solidFill>
                <a:prstDash val="solid"/>
                <a:miter lim="800000"/>
              </a:ln>
              <a:effectLst/>
            </p:spPr>
          </p:cxnSp>
          <p:sp>
            <p:nvSpPr>
              <p:cNvPr id="150" name="Richtungspfeil 149"/>
              <p:cNvSpPr/>
              <p:nvPr/>
            </p:nvSpPr>
            <p:spPr>
              <a:xfrm rot="17097275">
                <a:off x="671886" y="147099"/>
                <a:ext cx="461010" cy="211455"/>
              </a:xfrm>
              <a:prstGeom prst="homePlate">
                <a:avLst/>
              </a:prstGeom>
              <a:gradFill>
                <a:gsLst>
                  <a:gs pos="0">
                    <a:sysClr val="window" lastClr="FFFFFF">
                      <a:lumMod val="75000"/>
                    </a:sysClr>
                  </a:gs>
                  <a:gs pos="46000">
                    <a:sysClr val="window" lastClr="FFFFFF">
                      <a:lumMod val="85000"/>
                    </a:sysClr>
                  </a:gs>
                  <a:gs pos="100000">
                    <a:sysClr val="window" lastClr="FFFFFF">
                      <a:lumMod val="85000"/>
                    </a:sysClr>
                  </a:gs>
                </a:gsLst>
                <a:lin ang="5400000" scaled="0"/>
              </a:gradFill>
              <a:ln w="3175"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46" name="Rechteck 145"/>
            <p:cNvSpPr/>
            <p:nvPr/>
          </p:nvSpPr>
          <p:spPr>
            <a:xfrm>
              <a:off x="1590675" y="0"/>
              <a:ext cx="452755" cy="40894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none" strike="noStrike">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grpSp>
      <p:sp>
        <p:nvSpPr>
          <p:cNvPr id="211" name="Rechteck 210"/>
          <p:cNvSpPr/>
          <p:nvPr/>
        </p:nvSpPr>
        <p:spPr>
          <a:xfrm>
            <a:off x="1165726" y="4568013"/>
            <a:ext cx="1931670" cy="158242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sp>
        <p:nvSpPr>
          <p:cNvPr id="212" name="Rechteck 211"/>
          <p:cNvSpPr/>
          <p:nvPr/>
        </p:nvSpPr>
        <p:spPr>
          <a:xfrm>
            <a:off x="2779348" y="4448825"/>
            <a:ext cx="452755" cy="40894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none" strike="noStrike">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grpSp>
        <p:nvGrpSpPr>
          <p:cNvPr id="213" name="Gruppieren 138"/>
          <p:cNvGrpSpPr/>
          <p:nvPr/>
        </p:nvGrpSpPr>
        <p:grpSpPr>
          <a:xfrm>
            <a:off x="1351286" y="4735046"/>
            <a:ext cx="1361440" cy="1296038"/>
            <a:chOff x="0" y="0"/>
            <a:chExt cx="1361995" cy="1296144"/>
          </a:xfrm>
        </p:grpSpPr>
        <p:sp>
          <p:nvSpPr>
            <p:cNvPr id="214" name="Ellipse 723"/>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15" name="Ellipse 724"/>
            <p:cNvSpPr/>
            <p:nvPr/>
          </p:nvSpPr>
          <p:spPr>
            <a:xfrm>
              <a:off x="51624" y="2438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6" name="Ellipse 725"/>
            <p:cNvSpPr/>
            <p:nvPr/>
          </p:nvSpPr>
          <p:spPr>
            <a:xfrm>
              <a:off x="9079" y="38797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7" name="Ellipse 726"/>
            <p:cNvSpPr/>
            <p:nvPr/>
          </p:nvSpPr>
          <p:spPr>
            <a:xfrm>
              <a:off x="56704" y="60704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8" name="Ellipse 727"/>
            <p:cNvSpPr/>
            <p:nvPr/>
          </p:nvSpPr>
          <p:spPr>
            <a:xfrm>
              <a:off x="10349" y="73595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9" name="Ellipse 728"/>
            <p:cNvSpPr/>
            <p:nvPr/>
          </p:nvSpPr>
          <p:spPr>
            <a:xfrm>
              <a:off x="57974" y="9550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0" name="Ellipse 729"/>
            <p:cNvSpPr/>
            <p:nvPr/>
          </p:nvSpPr>
          <p:spPr>
            <a:xfrm>
              <a:off x="209104" y="2457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1" name="Ellipse 730"/>
            <p:cNvSpPr/>
            <p:nvPr/>
          </p:nvSpPr>
          <p:spPr>
            <a:xfrm>
              <a:off x="256729" y="4648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2" name="Ellipse 731"/>
            <p:cNvSpPr/>
            <p:nvPr/>
          </p:nvSpPr>
          <p:spPr>
            <a:xfrm>
              <a:off x="221169" y="5994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3" name="Ellipse 732"/>
            <p:cNvSpPr/>
            <p:nvPr/>
          </p:nvSpPr>
          <p:spPr>
            <a:xfrm>
              <a:off x="268794" y="8191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4" name="Textfeld 223"/>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5" name="Textfeld 224"/>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6" name="Textfeld 225"/>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7" name="Textfeld 226"/>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8" name="Textfeld 227"/>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29" name="Textfeld 228"/>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30" name="Ellipse 739"/>
            <p:cNvSpPr/>
            <p:nvPr/>
          </p:nvSpPr>
          <p:spPr>
            <a:xfrm>
              <a:off x="245934" y="1111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1" name="Ellipse 740"/>
            <p:cNvSpPr/>
            <p:nvPr/>
          </p:nvSpPr>
          <p:spPr>
            <a:xfrm>
              <a:off x="221804" y="95058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2" name="Ellipse 741"/>
            <p:cNvSpPr/>
            <p:nvPr/>
          </p:nvSpPr>
          <p:spPr>
            <a:xfrm>
              <a:off x="409129" y="241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3" name="Ellipse 742"/>
            <p:cNvSpPr/>
            <p:nvPr/>
          </p:nvSpPr>
          <p:spPr>
            <a:xfrm>
              <a:off x="456754" y="2431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4" name="Ellipse 743"/>
            <p:cNvSpPr/>
            <p:nvPr/>
          </p:nvSpPr>
          <p:spPr>
            <a:xfrm>
              <a:off x="421194" y="37781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5" name="Ellipse 744"/>
            <p:cNvSpPr/>
            <p:nvPr/>
          </p:nvSpPr>
          <p:spPr>
            <a:xfrm>
              <a:off x="471994" y="6172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6" name="Ellipse 745"/>
            <p:cNvSpPr/>
            <p:nvPr/>
          </p:nvSpPr>
          <p:spPr>
            <a:xfrm>
              <a:off x="436434" y="75246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7" name="Ellipse 746"/>
            <p:cNvSpPr/>
            <p:nvPr/>
          </p:nvSpPr>
          <p:spPr>
            <a:xfrm>
              <a:off x="484059" y="9715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8" name="Ellipse 747"/>
            <p:cNvSpPr/>
            <p:nvPr/>
          </p:nvSpPr>
          <p:spPr>
            <a:xfrm>
              <a:off x="909051" y="390953"/>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9" name="Ellipse 748"/>
            <p:cNvSpPr/>
            <p:nvPr/>
          </p:nvSpPr>
          <p:spPr>
            <a:xfrm>
              <a:off x="963215" y="59192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0" name="Ellipse 749"/>
            <p:cNvSpPr/>
            <p:nvPr/>
          </p:nvSpPr>
          <p:spPr>
            <a:xfrm>
              <a:off x="927655" y="726549"/>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1" name="Ellipse 750"/>
            <p:cNvSpPr/>
            <p:nvPr/>
          </p:nvSpPr>
          <p:spPr>
            <a:xfrm>
              <a:off x="975280" y="94562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2" name="Ellipse 751"/>
            <p:cNvSpPr/>
            <p:nvPr/>
          </p:nvSpPr>
          <p:spPr>
            <a:xfrm>
              <a:off x="952420" y="23823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3" name="Ellipse 752"/>
            <p:cNvSpPr/>
            <p:nvPr/>
          </p:nvSpPr>
          <p:spPr>
            <a:xfrm>
              <a:off x="928290" y="1077069"/>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4" name="Ellipse 753"/>
            <p:cNvSpPr/>
            <p:nvPr/>
          </p:nvSpPr>
          <p:spPr>
            <a:xfrm>
              <a:off x="1115615" y="184259"/>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5" name="Ellipse 754"/>
            <p:cNvSpPr/>
            <p:nvPr/>
          </p:nvSpPr>
          <p:spPr>
            <a:xfrm>
              <a:off x="1163240" y="40333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6" name="Ellipse 755"/>
            <p:cNvSpPr/>
            <p:nvPr/>
          </p:nvSpPr>
          <p:spPr>
            <a:xfrm>
              <a:off x="1127680" y="537954"/>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7" name="Ellipse 756"/>
            <p:cNvSpPr/>
            <p:nvPr/>
          </p:nvSpPr>
          <p:spPr>
            <a:xfrm>
              <a:off x="1178480" y="777349"/>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8" name="Ellipse 757"/>
            <p:cNvSpPr/>
            <p:nvPr/>
          </p:nvSpPr>
          <p:spPr>
            <a:xfrm>
              <a:off x="1142920" y="911969"/>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9" name="Ellipse 758"/>
            <p:cNvSpPr/>
            <p:nvPr/>
          </p:nvSpPr>
          <p:spPr>
            <a:xfrm>
              <a:off x="1190545" y="1131044"/>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0" name="Textfeld 249"/>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1" name="Textfeld 250"/>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2" name="Textfeld 251"/>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3" name="Textfeld 252"/>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4" name="Textfeld 253"/>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5" name="Textfeld 254"/>
            <p:cNvSpPr txBox="1">
              <a:spLocks noChangeArrowheads="1"/>
            </p:cNvSpPr>
            <p:nvPr/>
          </p:nvSpPr>
          <p:spPr bwMode="auto">
            <a:xfrm>
              <a:off x="931276" y="3547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6" name="Textfeld 255"/>
            <p:cNvSpPr txBox="1">
              <a:spLocks noChangeArrowheads="1"/>
            </p:cNvSpPr>
            <p:nvPr/>
          </p:nvSpPr>
          <p:spPr bwMode="auto">
            <a:xfrm>
              <a:off x="934451" y="7214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7" name="Textfeld 256"/>
            <p:cNvSpPr txBox="1">
              <a:spLocks noChangeArrowheads="1"/>
            </p:cNvSpPr>
            <p:nvPr/>
          </p:nvSpPr>
          <p:spPr bwMode="auto">
            <a:xfrm>
              <a:off x="934451" y="106279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8" name="Textfeld 257"/>
            <p:cNvSpPr txBox="1">
              <a:spLocks noChangeArrowheads="1"/>
            </p:cNvSpPr>
            <p:nvPr/>
          </p:nvSpPr>
          <p:spPr bwMode="auto">
            <a:xfrm>
              <a:off x="902135" y="548078"/>
              <a:ext cx="235744"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59" name="Textfeld 258"/>
            <p:cNvSpPr txBox="1">
              <a:spLocks noChangeArrowheads="1"/>
            </p:cNvSpPr>
            <p:nvPr/>
          </p:nvSpPr>
          <p:spPr bwMode="auto">
            <a:xfrm>
              <a:off x="923339" y="896107"/>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0" name="Textfeld 259"/>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1" name="Textfeld 260"/>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2" name="Textfeld 261"/>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3" name="Textfeld 262"/>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4" name="Textfeld 263"/>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5" name="Textfeld 264"/>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6" name="Textfeld 265"/>
            <p:cNvSpPr txBox="1">
              <a:spLocks noChangeArrowheads="1"/>
            </p:cNvSpPr>
            <p:nvPr/>
          </p:nvSpPr>
          <p:spPr bwMode="auto">
            <a:xfrm>
              <a:off x="1128126" y="16427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7" name="Textfeld 266"/>
            <p:cNvSpPr txBox="1">
              <a:spLocks noChangeArrowheads="1"/>
            </p:cNvSpPr>
            <p:nvPr/>
          </p:nvSpPr>
          <p:spPr bwMode="auto">
            <a:xfrm>
              <a:off x="1131301" y="5182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8" name="Textfeld 267"/>
            <p:cNvSpPr txBox="1">
              <a:spLocks noChangeArrowheads="1"/>
            </p:cNvSpPr>
            <p:nvPr/>
          </p:nvSpPr>
          <p:spPr bwMode="auto">
            <a:xfrm>
              <a:off x="1147176" y="886582"/>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69" name="Textfeld 268"/>
            <p:cNvSpPr txBox="1">
              <a:spLocks noChangeArrowheads="1"/>
            </p:cNvSpPr>
            <p:nvPr/>
          </p:nvSpPr>
          <p:spPr bwMode="auto">
            <a:xfrm>
              <a:off x="1120189" y="3484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0" name="Textfeld 269"/>
            <p:cNvSpPr txBox="1">
              <a:spLocks noChangeArrowheads="1"/>
            </p:cNvSpPr>
            <p:nvPr/>
          </p:nvSpPr>
          <p:spPr bwMode="auto">
            <a:xfrm>
              <a:off x="1136064" y="71989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1" name="Textfeld 270"/>
            <p:cNvSpPr txBox="1">
              <a:spLocks noChangeArrowheads="1"/>
            </p:cNvSpPr>
            <p:nvPr/>
          </p:nvSpPr>
          <p:spPr bwMode="auto">
            <a:xfrm>
              <a:off x="1132889" y="1069145"/>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2" name="Textfeld 271"/>
            <p:cNvSpPr txBox="1">
              <a:spLocks noChangeArrowheads="1"/>
            </p:cNvSpPr>
            <p:nvPr/>
          </p:nvSpPr>
          <p:spPr bwMode="auto">
            <a:xfrm>
              <a:off x="896806" y="167057"/>
              <a:ext cx="214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3" name="Textfeld 272"/>
            <p:cNvSpPr txBox="1">
              <a:spLocks noChangeArrowheads="1"/>
            </p:cNvSpPr>
            <p:nvPr/>
          </p:nvSpPr>
          <p:spPr bwMode="auto">
            <a:xfrm>
              <a:off x="200025"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cxnSp>
          <p:nvCxnSpPr>
            <p:cNvPr id="274" name="Gerade Verbindung mit Pfeil 273"/>
            <p:cNvCxnSpPr/>
            <p:nvPr/>
          </p:nvCxnSpPr>
          <p:spPr>
            <a:xfrm>
              <a:off x="655509" y="314694"/>
              <a:ext cx="241297" cy="1"/>
            </a:xfrm>
            <a:prstGeom prst="straightConnector1">
              <a:avLst/>
            </a:prstGeom>
            <a:noFill/>
            <a:ln w="6350" cap="flat" cmpd="sng" algn="ctr">
              <a:solidFill>
                <a:sysClr val="windowText" lastClr="000000"/>
              </a:solidFill>
              <a:prstDash val="solid"/>
              <a:miter lim="800000"/>
              <a:tailEnd type="triangle"/>
            </a:ln>
            <a:effectLst/>
          </p:spPr>
        </p:cxnSp>
        <p:cxnSp>
          <p:nvCxnSpPr>
            <p:cNvPr id="275" name="Gerade Verbindung mit Pfeil 274"/>
            <p:cNvCxnSpPr/>
            <p:nvPr/>
          </p:nvCxnSpPr>
          <p:spPr>
            <a:xfrm>
              <a:off x="645726" y="648071"/>
              <a:ext cx="241297" cy="1"/>
            </a:xfrm>
            <a:prstGeom prst="straightConnector1">
              <a:avLst/>
            </a:prstGeom>
            <a:noFill/>
            <a:ln w="6350" cap="flat" cmpd="sng" algn="ctr">
              <a:solidFill>
                <a:sysClr val="windowText" lastClr="000000"/>
              </a:solidFill>
              <a:prstDash val="solid"/>
              <a:miter lim="800000"/>
              <a:tailEnd type="triangle"/>
            </a:ln>
            <a:effectLst/>
          </p:spPr>
        </p:cxnSp>
        <p:cxnSp>
          <p:nvCxnSpPr>
            <p:cNvPr id="276" name="Gerade Verbindung mit Pfeil 275"/>
            <p:cNvCxnSpPr/>
            <p:nvPr/>
          </p:nvCxnSpPr>
          <p:spPr>
            <a:xfrm>
              <a:off x="663482" y="1016990"/>
              <a:ext cx="241297" cy="1"/>
            </a:xfrm>
            <a:prstGeom prst="straightConnector1">
              <a:avLst/>
            </a:prstGeom>
            <a:noFill/>
            <a:ln w="6350" cap="flat" cmpd="sng" algn="ctr">
              <a:solidFill>
                <a:sysClr val="windowText" lastClr="000000"/>
              </a:solidFill>
              <a:prstDash val="solid"/>
              <a:miter lim="800000"/>
              <a:tailEnd type="triangle"/>
            </a:ln>
            <a:effectLst/>
          </p:spPr>
        </p:cxnSp>
        <p:cxnSp>
          <p:nvCxnSpPr>
            <p:cNvPr id="277" name="Gerade Verbindung mit Pfeil 276"/>
            <p:cNvCxnSpPr/>
            <p:nvPr/>
          </p:nvCxnSpPr>
          <p:spPr>
            <a:xfrm>
              <a:off x="686157" y="508384"/>
              <a:ext cx="180000" cy="1"/>
            </a:xfrm>
            <a:prstGeom prst="straightConnector1">
              <a:avLst/>
            </a:prstGeom>
            <a:noFill/>
            <a:ln w="6350" cap="flat" cmpd="sng" algn="ctr">
              <a:solidFill>
                <a:sysClr val="windowText" lastClr="000000"/>
              </a:solidFill>
              <a:prstDash val="solid"/>
              <a:miter lim="800000"/>
              <a:tailEnd type="triangle"/>
            </a:ln>
            <a:effectLst/>
          </p:spPr>
        </p:cxnSp>
        <p:cxnSp>
          <p:nvCxnSpPr>
            <p:cNvPr id="278" name="Gerade Verbindung mit Pfeil 277"/>
            <p:cNvCxnSpPr/>
            <p:nvPr/>
          </p:nvCxnSpPr>
          <p:spPr>
            <a:xfrm>
              <a:off x="694130" y="839260"/>
              <a:ext cx="180000" cy="1"/>
            </a:xfrm>
            <a:prstGeom prst="straightConnector1">
              <a:avLst/>
            </a:prstGeom>
            <a:noFill/>
            <a:ln w="6350" cap="flat" cmpd="sng" algn="ctr">
              <a:solidFill>
                <a:sysClr val="windowText" lastClr="000000"/>
              </a:solidFill>
              <a:prstDash val="solid"/>
              <a:miter lim="800000"/>
              <a:tailEnd type="triangle"/>
            </a:ln>
            <a:effectLst/>
          </p:spPr>
        </p:cxnSp>
      </p:grpSp>
      <p:grpSp>
        <p:nvGrpSpPr>
          <p:cNvPr id="279" name="Gruppieren 589"/>
          <p:cNvGrpSpPr/>
          <p:nvPr/>
        </p:nvGrpSpPr>
        <p:grpSpPr>
          <a:xfrm>
            <a:off x="3805412" y="4561958"/>
            <a:ext cx="1924050" cy="1577975"/>
            <a:chOff x="0" y="0"/>
            <a:chExt cx="1924050" cy="1577975"/>
          </a:xfrm>
        </p:grpSpPr>
        <p:sp>
          <p:nvSpPr>
            <p:cNvPr id="280" name="Rechteck 279"/>
            <p:cNvSpPr/>
            <p:nvPr/>
          </p:nvSpPr>
          <p:spPr>
            <a:xfrm>
              <a:off x="0" y="0"/>
              <a:ext cx="1924050" cy="157797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281" name="Gruppieren 127"/>
            <p:cNvGrpSpPr/>
            <p:nvPr/>
          </p:nvGrpSpPr>
          <p:grpSpPr>
            <a:xfrm>
              <a:off x="63611" y="373711"/>
              <a:ext cx="1081404" cy="1169036"/>
              <a:chOff x="0" y="0"/>
              <a:chExt cx="1081594" cy="1169657"/>
            </a:xfrm>
          </p:grpSpPr>
          <p:sp>
            <p:nvSpPr>
              <p:cNvPr id="284" name="Ellipse 592"/>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85" name="Ellipse 593"/>
              <p:cNvSpPr/>
              <p:nvPr/>
            </p:nvSpPr>
            <p:spPr>
              <a:xfrm>
                <a:off x="51624" y="2438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6" name="Ellipse 594"/>
              <p:cNvSpPr/>
              <p:nvPr/>
            </p:nvSpPr>
            <p:spPr>
              <a:xfrm>
                <a:off x="9079" y="38797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7" name="Ellipse 595"/>
              <p:cNvSpPr/>
              <p:nvPr/>
            </p:nvSpPr>
            <p:spPr>
              <a:xfrm>
                <a:off x="56704" y="60704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8" name="Ellipse 596"/>
              <p:cNvSpPr/>
              <p:nvPr/>
            </p:nvSpPr>
            <p:spPr>
              <a:xfrm>
                <a:off x="10349" y="73595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9" name="Ellipse 597"/>
              <p:cNvSpPr/>
              <p:nvPr/>
            </p:nvSpPr>
            <p:spPr>
              <a:xfrm>
                <a:off x="57974" y="95502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0" name="Ellipse 598"/>
              <p:cNvSpPr/>
              <p:nvPr/>
            </p:nvSpPr>
            <p:spPr>
              <a:xfrm>
                <a:off x="209104" y="24573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1" name="Ellipse 599"/>
              <p:cNvSpPr/>
              <p:nvPr/>
            </p:nvSpPr>
            <p:spPr>
              <a:xfrm>
                <a:off x="256729" y="4648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2" name="Ellipse 600"/>
              <p:cNvSpPr/>
              <p:nvPr/>
            </p:nvSpPr>
            <p:spPr>
              <a:xfrm>
                <a:off x="221169" y="5994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3" name="Ellipse 601"/>
              <p:cNvSpPr/>
              <p:nvPr/>
            </p:nvSpPr>
            <p:spPr>
              <a:xfrm>
                <a:off x="268794" y="8191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4" name="Textfeld 293"/>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5" name="Textfeld 294"/>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6" name="Textfeld 295"/>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7" name="Textfeld 296"/>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8" name="Textfeld 297"/>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9" name="Textfeld 298"/>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00" name="Ellipse 608"/>
              <p:cNvSpPr/>
              <p:nvPr/>
            </p:nvSpPr>
            <p:spPr>
              <a:xfrm>
                <a:off x="245934" y="1111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1" name="Ellipse 609"/>
              <p:cNvSpPr/>
              <p:nvPr/>
            </p:nvSpPr>
            <p:spPr>
              <a:xfrm>
                <a:off x="221804" y="95058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2" name="Ellipse 610"/>
              <p:cNvSpPr/>
              <p:nvPr/>
            </p:nvSpPr>
            <p:spPr>
              <a:xfrm>
                <a:off x="409129" y="241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3" name="Ellipse 611"/>
              <p:cNvSpPr/>
              <p:nvPr/>
            </p:nvSpPr>
            <p:spPr>
              <a:xfrm>
                <a:off x="456754" y="2431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4" name="Ellipse 612"/>
              <p:cNvSpPr/>
              <p:nvPr/>
            </p:nvSpPr>
            <p:spPr>
              <a:xfrm>
                <a:off x="421194" y="37781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5" name="Ellipse 613"/>
              <p:cNvSpPr/>
              <p:nvPr/>
            </p:nvSpPr>
            <p:spPr>
              <a:xfrm>
                <a:off x="471994" y="61720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6" name="Ellipse 614"/>
              <p:cNvSpPr/>
              <p:nvPr/>
            </p:nvSpPr>
            <p:spPr>
              <a:xfrm>
                <a:off x="436434" y="75246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7" name="Ellipse 615"/>
              <p:cNvSpPr/>
              <p:nvPr/>
            </p:nvSpPr>
            <p:spPr>
              <a:xfrm>
                <a:off x="484059" y="97153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8" name="Ellipse 616"/>
              <p:cNvSpPr/>
              <p:nvPr/>
            </p:nvSpPr>
            <p:spPr>
              <a:xfrm>
                <a:off x="635189" y="22922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9" name="Ellipse 617"/>
              <p:cNvSpPr/>
              <p:nvPr/>
            </p:nvSpPr>
            <p:spPr>
              <a:xfrm>
                <a:off x="682814" y="44829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0" name="Ellipse 618"/>
              <p:cNvSpPr/>
              <p:nvPr/>
            </p:nvSpPr>
            <p:spPr>
              <a:xfrm>
                <a:off x="647254" y="58291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1" name="Ellipse 619"/>
              <p:cNvSpPr/>
              <p:nvPr/>
            </p:nvSpPr>
            <p:spPr>
              <a:xfrm>
                <a:off x="694879" y="80199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2" name="Ellipse 620"/>
              <p:cNvSpPr/>
              <p:nvPr/>
            </p:nvSpPr>
            <p:spPr>
              <a:xfrm>
                <a:off x="672019" y="9460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3" name="Ellipse 621"/>
              <p:cNvSpPr/>
              <p:nvPr/>
            </p:nvSpPr>
            <p:spPr>
              <a:xfrm>
                <a:off x="647889" y="93343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4" name="Ellipse 622"/>
              <p:cNvSpPr/>
              <p:nvPr/>
            </p:nvSpPr>
            <p:spPr>
              <a:xfrm>
                <a:off x="835214" y="4062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5" name="Ellipse 623"/>
              <p:cNvSpPr/>
              <p:nvPr/>
            </p:nvSpPr>
            <p:spPr>
              <a:xfrm>
                <a:off x="882839" y="25970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6" name="Ellipse 624"/>
              <p:cNvSpPr/>
              <p:nvPr/>
            </p:nvSpPr>
            <p:spPr>
              <a:xfrm>
                <a:off x="847279" y="394322"/>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7" name="Ellipse 625"/>
              <p:cNvSpPr/>
              <p:nvPr/>
            </p:nvSpPr>
            <p:spPr>
              <a:xfrm>
                <a:off x="898079" y="633717"/>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8" name="Ellipse 626"/>
              <p:cNvSpPr/>
              <p:nvPr/>
            </p:nvSpPr>
            <p:spPr>
              <a:xfrm>
                <a:off x="862519" y="768337"/>
                <a:ext cx="219075" cy="21907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9" name="Ellipse 627"/>
              <p:cNvSpPr/>
              <p:nvPr/>
            </p:nvSpPr>
            <p:spPr>
              <a:xfrm>
                <a:off x="910144" y="987412"/>
                <a:ext cx="133350" cy="123825"/>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0" name="Textfeld 319"/>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1" name="Textfeld 320"/>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2" name="Textfeld 321"/>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3" name="Textfeld 322"/>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4" name="Textfeld 323"/>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5" name="Textfeld 324"/>
              <p:cNvSpPr txBox="1">
                <a:spLocks noChangeArrowheads="1"/>
              </p:cNvSpPr>
              <p:nvPr/>
            </p:nvSpPr>
            <p:spPr bwMode="auto">
              <a:xfrm>
                <a:off x="650875" y="2111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6" name="Textfeld 325"/>
              <p:cNvSpPr txBox="1">
                <a:spLocks noChangeArrowheads="1"/>
              </p:cNvSpPr>
              <p:nvPr/>
            </p:nvSpPr>
            <p:spPr bwMode="auto">
              <a:xfrm>
                <a:off x="654050" y="5778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7" name="Textfeld 326"/>
              <p:cNvSpPr txBox="1">
                <a:spLocks noChangeArrowheads="1"/>
              </p:cNvSpPr>
              <p:nvPr/>
            </p:nvSpPr>
            <p:spPr bwMode="auto">
              <a:xfrm>
                <a:off x="654050" y="919163"/>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8" name="Textfeld 327"/>
              <p:cNvSpPr txBox="1">
                <a:spLocks noChangeArrowheads="1"/>
              </p:cNvSpPr>
              <p:nvPr/>
            </p:nvSpPr>
            <p:spPr bwMode="auto">
              <a:xfrm>
                <a:off x="628650" y="39052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9" name="Textfeld 328"/>
              <p:cNvSpPr txBox="1">
                <a:spLocks noChangeArrowheads="1"/>
              </p:cNvSpPr>
              <p:nvPr/>
            </p:nvSpPr>
            <p:spPr bwMode="auto">
              <a:xfrm>
                <a:off x="627034" y="7445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0" name="Textfeld 329"/>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1" name="Textfeld 330"/>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2" name="Textfeld 331"/>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3" name="Textfeld 332"/>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4" name="Textfeld 333"/>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5" name="Textfeld 334"/>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6" name="Textfeld 335"/>
              <p:cNvSpPr txBox="1">
                <a:spLocks noChangeArrowheads="1"/>
              </p:cNvSpPr>
              <p:nvPr/>
            </p:nvSpPr>
            <p:spPr bwMode="auto">
              <a:xfrm>
                <a:off x="847725" y="206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7" name="Textfeld 336"/>
              <p:cNvSpPr txBox="1">
                <a:spLocks noChangeArrowheads="1"/>
              </p:cNvSpPr>
              <p:nvPr/>
            </p:nvSpPr>
            <p:spPr bwMode="auto">
              <a:xfrm>
                <a:off x="850900"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8" name="Textfeld 337"/>
              <p:cNvSpPr txBox="1">
                <a:spLocks noChangeArrowheads="1"/>
              </p:cNvSpPr>
              <p:nvPr/>
            </p:nvSpPr>
            <p:spPr bwMode="auto">
              <a:xfrm>
                <a:off x="866775" y="7429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39" name="Textfeld 338"/>
              <p:cNvSpPr txBox="1">
                <a:spLocks noChangeArrowheads="1"/>
              </p:cNvSpPr>
              <p:nvPr/>
            </p:nvSpPr>
            <p:spPr bwMode="auto">
              <a:xfrm>
                <a:off x="839788" y="2047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0" name="Textfeld 339"/>
              <p:cNvSpPr txBox="1">
                <a:spLocks noChangeArrowheads="1"/>
              </p:cNvSpPr>
              <p:nvPr/>
            </p:nvSpPr>
            <p:spPr bwMode="auto">
              <a:xfrm>
                <a:off x="855663" y="57626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1" name="Textfeld 340"/>
              <p:cNvSpPr txBox="1">
                <a:spLocks noChangeArrowheads="1"/>
              </p:cNvSpPr>
              <p:nvPr/>
            </p:nvSpPr>
            <p:spPr bwMode="auto">
              <a:xfrm>
                <a:off x="852488" y="9255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2" name="Textfeld 341"/>
              <p:cNvSpPr txBox="1">
                <a:spLocks noChangeArrowheads="1"/>
              </p:cNvSpPr>
              <p:nvPr/>
            </p:nvSpPr>
            <p:spPr bwMode="auto">
              <a:xfrm>
                <a:off x="612775" y="317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3" name="Textfeld 342"/>
              <p:cNvSpPr txBox="1">
                <a:spLocks noChangeArrowheads="1"/>
              </p:cNvSpPr>
              <p:nvPr/>
            </p:nvSpPr>
            <p:spPr bwMode="auto">
              <a:xfrm>
                <a:off x="184120"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cxnSp>
          <p:nvCxnSpPr>
            <p:cNvPr id="282" name="Gerade Verbindung 281"/>
            <p:cNvCxnSpPr/>
            <p:nvPr/>
          </p:nvCxnSpPr>
          <p:spPr>
            <a:xfrm>
              <a:off x="1073426" y="286247"/>
              <a:ext cx="256722" cy="492512"/>
            </a:xfrm>
            <a:prstGeom prst="line">
              <a:avLst/>
            </a:prstGeom>
            <a:noFill/>
            <a:ln w="63500" cap="flat" cmpd="sng" algn="ctr">
              <a:solidFill>
                <a:srgbClr val="ED7D31">
                  <a:lumMod val="50000"/>
                </a:srgbClr>
              </a:solidFill>
              <a:prstDash val="solid"/>
              <a:miter lim="800000"/>
            </a:ln>
            <a:effectLst/>
          </p:spPr>
        </p:cxnSp>
        <p:sp>
          <p:nvSpPr>
            <p:cNvPr id="283" name="Richtungspfeil 282"/>
            <p:cNvSpPr/>
            <p:nvPr/>
          </p:nvSpPr>
          <p:spPr>
            <a:xfrm rot="20099365">
              <a:off x="842839" y="111318"/>
              <a:ext cx="461010" cy="211455"/>
            </a:xfrm>
            <a:prstGeom prst="homePlate">
              <a:avLst/>
            </a:prstGeom>
            <a:gradFill>
              <a:gsLst>
                <a:gs pos="0">
                  <a:sysClr val="window" lastClr="FFFFFF">
                    <a:lumMod val="75000"/>
                  </a:sysClr>
                </a:gs>
                <a:gs pos="46000">
                  <a:sysClr val="window" lastClr="FFFFFF">
                    <a:lumMod val="85000"/>
                  </a:sysClr>
                </a:gs>
                <a:gs pos="100000">
                  <a:sysClr val="window" lastClr="FFFFFF">
                    <a:lumMod val="85000"/>
                  </a:sysClr>
                </a:gs>
              </a:gsLst>
              <a:lin ang="5400000" scaled="0"/>
            </a:gradFill>
            <a:ln w="3175" cap="flat" cmpd="sng" algn="ctr">
              <a:solidFill>
                <a:sysClr val="window" lastClr="FFFFFF">
                  <a:lumMod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344" name="Rechteck 343"/>
          <p:cNvSpPr/>
          <p:nvPr/>
        </p:nvSpPr>
        <p:spPr>
          <a:xfrm>
            <a:off x="5456809" y="4417536"/>
            <a:ext cx="452755" cy="40894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200" i="1" u="none" strike="noStrike">
                <a:effectLst/>
                <a:latin typeface="Arial" charset="0"/>
                <a:ea typeface="Calibri" charset="0"/>
                <a:cs typeface="Times New Roman" charset="0"/>
              </a:rPr>
              <a:t> </a:t>
            </a:r>
            <a:endParaRPr lang="de-DE" sz="1100">
              <a:effectLst/>
              <a:latin typeface="Arial" charset="0"/>
              <a:ea typeface="Calibri" charset="0"/>
              <a:cs typeface="Times New Roman" charset="0"/>
            </a:endParaRPr>
          </a:p>
        </p:txBody>
      </p:sp>
      <p:sp>
        <p:nvSpPr>
          <p:cNvPr id="10" name="Textfeld 9"/>
          <p:cNvSpPr txBox="1"/>
          <p:nvPr/>
        </p:nvSpPr>
        <p:spPr>
          <a:xfrm>
            <a:off x="5855869" y="5773459"/>
            <a:ext cx="3139001" cy="307777"/>
          </a:xfrm>
          <a:prstGeom prst="rect">
            <a:avLst/>
          </a:prstGeom>
          <a:noFill/>
        </p:spPr>
        <p:txBody>
          <a:bodyPr wrap="none" rtlCol="0">
            <a:spAutoFit/>
          </a:bodyPr>
          <a:lstStyle/>
          <a:p>
            <a:r>
              <a:rPr lang="de-DE" sz="1400" b="1" dirty="0">
                <a:latin typeface="Arial" panose="020B0604020202020204" pitchFamily="34" charset="0"/>
                <a:cs typeface="Arial" panose="020B0604020202020204" pitchFamily="34" charset="0"/>
              </a:rPr>
              <a:t>Abb. 2: </a:t>
            </a:r>
            <a:r>
              <a:rPr lang="de-DE" sz="1400" dirty="0">
                <a:latin typeface="Arial" panose="020B0604020202020204" pitchFamily="34" charset="0"/>
                <a:cs typeface="Arial" panose="020B0604020202020204" pitchFamily="34" charset="0"/>
              </a:rPr>
              <a:t>Hammerschlag auf Salzgitter</a:t>
            </a:r>
          </a:p>
        </p:txBody>
      </p:sp>
      <p:sp>
        <p:nvSpPr>
          <p:cNvPr id="345" name="Textfeld 232"/>
          <p:cNvSpPr txBox="1"/>
          <p:nvPr/>
        </p:nvSpPr>
        <p:spPr>
          <a:xfrm>
            <a:off x="4172191" y="624221"/>
            <a:ext cx="432322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8" name="Grafik 7">
            <a:extLst>
              <a:ext uri="{FF2B5EF4-FFF2-40B4-BE49-F238E27FC236}">
                <a16:creationId xmlns:a16="http://schemas.microsoft.com/office/drawing/2014/main" id="{BE2E895E-FEFE-4557-9928-A3177B2CB732}"/>
              </a:ext>
            </a:extLst>
          </p:cNvPr>
          <p:cNvPicPr>
            <a:picLocks noChangeAspect="1"/>
          </p:cNvPicPr>
          <p:nvPr/>
        </p:nvPicPr>
        <p:blipFill>
          <a:blip r:embed="rId5"/>
          <a:stretch>
            <a:fillRect/>
          </a:stretch>
        </p:blipFill>
        <p:spPr>
          <a:xfrm>
            <a:off x="9846957" y="541915"/>
            <a:ext cx="1329043" cy="798645"/>
          </a:xfrm>
          <a:prstGeom prst="rect">
            <a:avLst/>
          </a:prstGeom>
        </p:spPr>
      </p:pic>
    </p:spTree>
    <p:extLst>
      <p:ext uri="{BB962C8B-B14F-4D97-AF65-F5344CB8AC3E}">
        <p14:creationId xmlns:p14="http://schemas.microsoft.com/office/powerpoint/2010/main" val="948125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lnSpc>
                <a:spcPct val="100000"/>
              </a:lnSpc>
              <a:spcBef>
                <a:spcPts val="600"/>
              </a:spcBef>
              <a:spcAft>
                <a:spcPts val="600"/>
              </a:spcAft>
              <a:buNone/>
            </a:pPr>
            <a:r>
              <a:rPr lang="de-DE" sz="2000" b="1" dirty="0">
                <a:latin typeface="+mn-lt"/>
              </a:rPr>
              <a:t>Aufgabe 2: </a:t>
            </a:r>
            <a:r>
              <a:rPr lang="de-DE" sz="2000" dirty="0">
                <a:latin typeface="+mn-lt"/>
              </a:rPr>
              <a:t>Beschreibt den Schlag des Hammers auf einen Salzkristall mit eigenen Worten. Teilt den Vorgang in drei verschiedene Phasen ein (vorher, während, danach). Leitet daraus eine Erklärung für die Sprödigkeit von Salzen ab. Wie kommen die geraden Bruchkanten zustande?</a:t>
            </a:r>
            <a:endParaRPr lang="de-DE" sz="2000" b="1" dirty="0">
              <a:latin typeface="+mn-lt"/>
            </a:endParaRPr>
          </a:p>
          <a:p>
            <a:pPr marL="0" indent="0">
              <a:buNone/>
            </a:pPr>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93</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838200" y="2898787"/>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6" name="Textfeld 232"/>
          <p:cNvSpPr txBox="1"/>
          <p:nvPr/>
        </p:nvSpPr>
        <p:spPr>
          <a:xfrm>
            <a:off x="4172191" y="624221"/>
            <a:ext cx="432322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5" name="Grafik 14">
            <a:extLst>
              <a:ext uri="{FF2B5EF4-FFF2-40B4-BE49-F238E27FC236}">
                <a16:creationId xmlns:a16="http://schemas.microsoft.com/office/drawing/2014/main" id="{1ED20807-ED1C-4D99-A6CD-4C997A83F4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42500" y="556816"/>
            <a:ext cx="1333500" cy="794713"/>
          </a:xfrm>
          <a:prstGeom prst="rect">
            <a:avLst/>
          </a:prstGeom>
        </p:spPr>
      </p:pic>
    </p:spTree>
    <p:extLst>
      <p:ext uri="{BB962C8B-B14F-4D97-AF65-F5344CB8AC3E}">
        <p14:creationId xmlns:p14="http://schemas.microsoft.com/office/powerpoint/2010/main" val="20947785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endParaRPr lang="de-DE" sz="2000" b="1" dirty="0"/>
          </a:p>
          <a:p>
            <a:pPr marL="0" indent="0">
              <a:lnSpc>
                <a:spcPct val="100000"/>
              </a:lnSpc>
              <a:spcBef>
                <a:spcPts val="600"/>
              </a:spcBef>
              <a:spcAft>
                <a:spcPts val="600"/>
              </a:spcAft>
              <a:buNone/>
            </a:pPr>
            <a:r>
              <a:rPr lang="de-DE" sz="2000" b="1" dirty="0">
                <a:latin typeface="+mn-lt"/>
              </a:rPr>
              <a:t>Aufgabe 3: </a:t>
            </a:r>
            <a:r>
              <a:rPr lang="de-DE" sz="2000" dirty="0">
                <a:latin typeface="+mn-lt"/>
              </a:rPr>
              <a:t>In </a:t>
            </a:r>
            <a:r>
              <a:rPr lang="de-DE" sz="2000" dirty="0" smtClean="0">
                <a:latin typeface="+mn-lt"/>
              </a:rPr>
              <a:t>der Abb. 2 </a:t>
            </a:r>
            <a:r>
              <a:rPr lang="de-DE" sz="2000" dirty="0">
                <a:latin typeface="+mn-lt"/>
              </a:rPr>
              <a:t>wird der Salzkristall in einem stark vereinfachten Modell dargestellt. Fasst zusammen, welche Aussagen diese Modelldarstellung über den Aufbau eines Salzkristalls macht. </a:t>
            </a:r>
            <a:endParaRPr lang="de-DE" sz="20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94</a:t>
            </a:fld>
            <a:endParaRPr lang="de-DE" dirty="0"/>
          </a:p>
        </p:txBody>
      </p:sp>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Aneignung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Interaktive Schaltfläche: Anpassen 8">
            <a:hlinkClick r:id="rId3" action="ppaction://hlinksldjump" highlightClick="1"/>
          </p:cNvPr>
          <p:cNvSpPr/>
          <p:nvPr/>
        </p:nvSpPr>
        <p:spPr>
          <a:xfrm>
            <a:off x="10932008" y="5411535"/>
            <a:ext cx="726140" cy="644691"/>
          </a:xfrm>
          <a:prstGeom prst="actionButtonBlank">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838200" y="2898787"/>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5" name="Textfeld 232"/>
          <p:cNvSpPr txBox="1"/>
          <p:nvPr/>
        </p:nvSpPr>
        <p:spPr>
          <a:xfrm>
            <a:off x="4172191" y="624221"/>
            <a:ext cx="432322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6" name="Grafik 15">
            <a:extLst>
              <a:ext uri="{FF2B5EF4-FFF2-40B4-BE49-F238E27FC236}">
                <a16:creationId xmlns:a16="http://schemas.microsoft.com/office/drawing/2014/main" id="{FB966D2F-E29E-4297-9DCE-11B5C71223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42500" y="556816"/>
            <a:ext cx="1333500" cy="794713"/>
          </a:xfrm>
          <a:prstGeom prst="rect">
            <a:avLst/>
          </a:prstGeom>
        </p:spPr>
      </p:pic>
    </p:spTree>
    <p:extLst>
      <p:ext uri="{BB962C8B-B14F-4D97-AF65-F5344CB8AC3E}">
        <p14:creationId xmlns:p14="http://schemas.microsoft.com/office/powerpoint/2010/main" val="17601251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95</a:t>
            </a:fld>
            <a:endParaRPr lang="de-DE" dirty="0"/>
          </a:p>
        </p:txBody>
      </p:sp>
      <p:sp>
        <p:nvSpPr>
          <p:cNvPr id="7" name="Textfeld 226">
            <a:extLst>
              <a:ext uri="{FF2B5EF4-FFF2-40B4-BE49-F238E27FC236}">
                <a16:creationId xmlns:a16="http://schemas.microsoft.com/office/drawing/2014/main" id="{C54D43AD-CFD3-4274-9DC8-8F64BDC368D6}"/>
              </a:ext>
            </a:extLst>
          </p:cNvPr>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itel 1">
            <a:extLst>
              <a:ext uri="{FF2B5EF4-FFF2-40B4-BE49-F238E27FC236}">
                <a16:creationId xmlns:a16="http://schemas.microsoft.com/office/drawing/2014/main" id="{F1A8A695-2BCC-4AFB-8698-9EA14563F913}"/>
              </a:ext>
            </a:extLst>
          </p:cNvPr>
          <p:cNvSpPr txBox="1">
            <a:spLocks/>
          </p:cNvSpPr>
          <p:nvPr/>
        </p:nvSpPr>
        <p:spPr>
          <a:xfrm>
            <a:off x="1738391" y="2349313"/>
            <a:ext cx="8715218" cy="2152221"/>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ctr"/>
            <a:r>
              <a:rPr lang="de-DE" sz="6000" b="1" dirty="0">
                <a:latin typeface="+mj-lt"/>
              </a:rPr>
              <a:t>Eigenschaften von Salzen</a:t>
            </a:r>
          </a:p>
        </p:txBody>
      </p:sp>
      <p:sp>
        <p:nvSpPr>
          <p:cNvPr id="19" name="Untertitel 2">
            <a:extLst>
              <a:ext uri="{FF2B5EF4-FFF2-40B4-BE49-F238E27FC236}">
                <a16:creationId xmlns:a16="http://schemas.microsoft.com/office/drawing/2014/main" id="{2D075E7F-23E4-429E-A056-AE4A88BCD818}"/>
              </a:ext>
            </a:extLst>
          </p:cNvPr>
          <p:cNvSpPr txBox="1">
            <a:spLocks/>
          </p:cNvSpPr>
          <p:nvPr/>
        </p:nvSpPr>
        <p:spPr>
          <a:xfrm>
            <a:off x="1656815" y="4133489"/>
            <a:ext cx="9144000" cy="73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dirty="0">
                <a:latin typeface="+mn-lt"/>
              </a:rPr>
              <a:t>Basisübung</a:t>
            </a:r>
          </a:p>
        </p:txBody>
      </p:sp>
      <p:sp>
        <p:nvSpPr>
          <p:cNvPr id="10" name="Textfeld 232"/>
          <p:cNvSpPr txBox="1"/>
          <p:nvPr/>
        </p:nvSpPr>
        <p:spPr>
          <a:xfrm>
            <a:off x="4172191" y="624221"/>
            <a:ext cx="4323223"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12" name="Grafik 11">
            <a:hlinkClick r:id="rId3" action="ppaction://hlinksldjump"/>
            <a:extLst>
              <a:ext uri="{FF2B5EF4-FFF2-40B4-BE49-F238E27FC236}">
                <a16:creationId xmlns:a16="http://schemas.microsoft.com/office/drawing/2014/main" id="{19951B1B-0E61-4991-9833-A2FF09960AC8}"/>
              </a:ext>
            </a:extLst>
          </p:cNvPr>
          <p:cNvPicPr>
            <a:picLocks noChangeAspect="1"/>
          </p:cNvPicPr>
          <p:nvPr/>
        </p:nvPicPr>
        <p:blipFill>
          <a:blip r:embed="rId4"/>
          <a:stretch>
            <a:fillRect/>
          </a:stretch>
        </p:blipFill>
        <p:spPr>
          <a:xfrm>
            <a:off x="11094626" y="5155855"/>
            <a:ext cx="704536" cy="914219"/>
          </a:xfrm>
          <a:prstGeom prst="rect">
            <a:avLst/>
          </a:prstGeom>
        </p:spPr>
      </p:pic>
    </p:spTree>
    <p:extLst>
      <p:ext uri="{BB962C8B-B14F-4D97-AF65-F5344CB8AC3E}">
        <p14:creationId xmlns:p14="http://schemas.microsoft.com/office/powerpoint/2010/main" val="3379006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32264"/>
            <a:ext cx="10515600" cy="2400689"/>
          </a:xfrm>
        </p:spPr>
        <p:txBody>
          <a:bodyPr>
            <a:normAutofit/>
          </a:bodyPr>
          <a:lstStyle/>
          <a:p>
            <a:pPr marL="0" indent="0" algn="ctr">
              <a:buNone/>
            </a:pPr>
            <a:r>
              <a:rPr lang="de-DE" sz="2000" b="1" dirty="0">
                <a:latin typeface="+mn-lt"/>
              </a:rPr>
              <a:t>Eigenschaften von Salzen</a:t>
            </a:r>
          </a:p>
          <a:p>
            <a:pPr marL="0" indent="0">
              <a:buNone/>
            </a:pPr>
            <a:r>
              <a:rPr lang="de-DE" sz="2000" dirty="0">
                <a:latin typeface="+mn-lt"/>
              </a:rPr>
              <a:t>Im allgemeinen Sprachgebrauch versteht man unter dem Begriff </a:t>
            </a:r>
            <a:r>
              <a:rPr lang="de-DE" sz="2000" b="1" i="1" dirty="0">
                <a:latin typeface="+mn-lt"/>
              </a:rPr>
              <a:t>Salz</a:t>
            </a:r>
            <a:r>
              <a:rPr lang="de-DE" sz="2000" dirty="0">
                <a:latin typeface="+mn-lt"/>
              </a:rPr>
              <a:t> das Kochsalz, also Natriumchlorid. Durch die </a:t>
            </a:r>
            <a:r>
              <a:rPr lang="de-DE" sz="2000" b="1" dirty="0">
                <a:latin typeface="+mn-lt"/>
              </a:rPr>
              <a:t>Brille der Chemie</a:t>
            </a:r>
            <a:r>
              <a:rPr lang="de-DE" sz="2000" dirty="0">
                <a:latin typeface="+mn-lt"/>
              </a:rPr>
              <a:t> </a:t>
            </a:r>
            <a:r>
              <a:rPr lang="de-DE" sz="2000" dirty="0" smtClean="0">
                <a:latin typeface="+mn-lt"/>
              </a:rPr>
              <a:t>betrachtet </a:t>
            </a:r>
            <a:r>
              <a:rPr lang="de-DE" sz="2000" dirty="0">
                <a:latin typeface="+mn-lt"/>
              </a:rPr>
              <a:t>handelt es sich bei Kochsalz um einen beispielhaften Vertreter, die </a:t>
            </a:r>
            <a:r>
              <a:rPr lang="de-DE" sz="2000" b="1" dirty="0">
                <a:latin typeface="+mn-lt"/>
              </a:rPr>
              <a:t>Gruppe der Salze</a:t>
            </a:r>
            <a:r>
              <a:rPr lang="de-DE" sz="2000" dirty="0">
                <a:latin typeface="+mn-lt"/>
              </a:rPr>
              <a:t> ist jedoch weitaus größer. </a:t>
            </a:r>
          </a:p>
          <a:p>
            <a:pPr marL="0" indent="0">
              <a:buNone/>
            </a:pPr>
            <a:r>
              <a:rPr lang="de-DE" sz="2000" dirty="0">
                <a:latin typeface="+mn-lt"/>
              </a:rPr>
              <a:t>In der Chemie werden Stoffe als Salze bezeichnet, die aus positiv geladenen </a:t>
            </a:r>
            <a:r>
              <a:rPr lang="de-DE" sz="2000" b="1" dirty="0">
                <a:latin typeface="+mn-lt"/>
              </a:rPr>
              <a:t>Kationen</a:t>
            </a:r>
            <a:r>
              <a:rPr lang="de-DE" sz="2000" dirty="0">
                <a:latin typeface="+mn-lt"/>
              </a:rPr>
              <a:t> und negativ geladenen </a:t>
            </a:r>
            <a:r>
              <a:rPr lang="de-DE" sz="2000" b="1" dirty="0">
                <a:latin typeface="+mn-lt"/>
              </a:rPr>
              <a:t>Anionen</a:t>
            </a:r>
            <a:r>
              <a:rPr lang="de-DE" sz="2000" dirty="0">
                <a:latin typeface="+mn-lt"/>
              </a:rPr>
              <a:t> bestehen. Im festen Zustand ordnen sich diese Ionen regelmäßig in einem </a:t>
            </a:r>
            <a:r>
              <a:rPr lang="de-DE" sz="2000" b="1" dirty="0">
                <a:latin typeface="+mn-lt"/>
              </a:rPr>
              <a:t>Ionengitter </a:t>
            </a:r>
            <a:r>
              <a:rPr lang="de-DE" sz="2000" dirty="0">
                <a:latin typeface="+mn-lt"/>
              </a:rPr>
              <a:t>an und bilden einen </a:t>
            </a:r>
            <a:r>
              <a:rPr lang="de-DE" sz="2000" b="1" dirty="0">
                <a:latin typeface="+mn-lt"/>
              </a:rPr>
              <a:t>Kristall</a:t>
            </a:r>
            <a:r>
              <a:rPr lang="de-DE" sz="2000" dirty="0">
                <a:latin typeface="+mn-lt"/>
              </a:rPr>
              <a:t>. </a:t>
            </a:r>
          </a:p>
          <a:p>
            <a:pPr marL="0" indent="0" algn="ctr">
              <a:lnSpc>
                <a:spcPct val="100000"/>
              </a:lnSpc>
              <a:spcBef>
                <a:spcPts val="600"/>
              </a:spcBef>
              <a:spcAft>
                <a:spcPts val="600"/>
              </a:spcAft>
              <a:buNone/>
            </a:pPr>
            <a:endParaRPr lang="de-DE" sz="1800" b="1" dirty="0">
              <a:latin typeface="+mn-lt"/>
            </a:endParaRPr>
          </a:p>
          <a:p>
            <a:endParaRPr lang="de-DE" sz="1800" b="1"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96</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653888" y="609823"/>
            <a:ext cx="4119410"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30133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00000"/>
              </a:lnSpc>
              <a:spcBef>
                <a:spcPts val="600"/>
              </a:spcBef>
              <a:spcAft>
                <a:spcPts val="600"/>
              </a:spcAft>
              <a:buNone/>
            </a:pPr>
            <a:r>
              <a:rPr lang="de-DE" sz="1800" b="1" dirty="0">
                <a:latin typeface="+mn-lt"/>
              </a:rPr>
              <a:t>Aufgabe 1: </a:t>
            </a:r>
            <a:r>
              <a:rPr lang="de-DE" sz="1800" dirty="0">
                <a:latin typeface="+mn-lt"/>
              </a:rPr>
              <a:t>Im durchgeführten Stationenlernen hast du verschiedene Eigenschaften einiger Salze kennengelernt und die Erklärung dieser Eigenschaften auf Teilchenebene erarbeitet.</a:t>
            </a:r>
            <a:endParaRPr lang="de-DE" sz="1800" b="1" dirty="0">
              <a:latin typeface="+mn-lt"/>
            </a:endParaRPr>
          </a:p>
          <a:p>
            <a:pPr marL="457200" lvl="1" indent="0">
              <a:lnSpc>
                <a:spcPct val="100000"/>
              </a:lnSpc>
              <a:spcBef>
                <a:spcPts val="600"/>
              </a:spcBef>
              <a:spcAft>
                <a:spcPts val="600"/>
              </a:spcAft>
              <a:buNone/>
            </a:pPr>
            <a:r>
              <a:rPr lang="de-DE" sz="1800" dirty="0">
                <a:latin typeface="+mn-lt"/>
              </a:rPr>
              <a:t>a) Im folgenden Text wird dir die hohe Schmelztemperatur von Salzen mithilfe der Teilchenebene erklärt.</a:t>
            </a:r>
            <a:br>
              <a:rPr lang="de-DE" sz="1800" dirty="0">
                <a:latin typeface="+mn-lt"/>
              </a:rPr>
            </a:br>
            <a:r>
              <a:rPr lang="de-DE" sz="1800" dirty="0">
                <a:latin typeface="+mn-lt"/>
              </a:rPr>
              <a:t>    Vervollständige die Lücken.  </a:t>
            </a:r>
          </a:p>
          <a:p>
            <a:pPr marL="457200" lvl="1" indent="0">
              <a:buNone/>
            </a:pPr>
            <a:endParaRPr lang="de-DE" sz="1400" dirty="0"/>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162567" y="597344"/>
            <a:ext cx="407338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800" b="1" dirty="0">
                <a:solidFill>
                  <a:schemeClr val="accent2"/>
                </a:solidFill>
                <a:effectLst/>
                <a:ea typeface="Calibri" panose="020F0502020204030204" pitchFamily="34" charset="0"/>
                <a:cs typeface="Times New Roman" panose="02020603050405020304" pitchFamily="18" charset="0"/>
              </a:rPr>
              <a:t>Eigenschaften von Salzen</a:t>
            </a:r>
            <a:r>
              <a:rPr lang="de-DE" sz="2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5" name="Rechteck 14"/>
          <p:cNvSpPr/>
          <p:nvPr/>
        </p:nvSpPr>
        <p:spPr>
          <a:xfrm>
            <a:off x="2291762" y="2989185"/>
            <a:ext cx="7824606" cy="30670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Textfeld 15"/>
          <p:cNvSpPr txBox="1"/>
          <p:nvPr/>
        </p:nvSpPr>
        <p:spPr>
          <a:xfrm>
            <a:off x="2360588" y="3089369"/>
            <a:ext cx="7686954" cy="2836674"/>
          </a:xfrm>
          <a:prstGeom prst="rect">
            <a:avLst/>
          </a:prstGeom>
          <a:noFill/>
        </p:spPr>
        <p:txBody>
          <a:bodyPr wrap="square" rtlCol="0">
            <a:spAutoFit/>
          </a:bodyPr>
          <a:lstStyle/>
          <a:p>
            <a:pPr>
              <a:lnSpc>
                <a:spcPct val="125000"/>
              </a:lnSpc>
              <a:spcBef>
                <a:spcPts val="600"/>
              </a:spcBef>
              <a:spcAft>
                <a:spcPts val="600"/>
              </a:spcAft>
            </a:pPr>
            <a:r>
              <a:rPr lang="de-DE" i="1" dirty="0"/>
              <a:t>Salze haben eine _________________ Schmelztemperatur, da starke ___________________________________ zwischen den einzelnen Ionen im ________________________________herrschen. Somit haben Salze eine __________________ Gitterenergie. Diese _____________________________ muss überwunden werden, damit die _________________________ ihre feste Position verlassen können und das Salz damit vom __________________ in den flüssigen Zustand übergehen kann. Dazu muss viel Energie in Form von _________________ aufgewendet werden. </a:t>
            </a:r>
            <a:endParaRPr lang="de-DE" dirty="0"/>
          </a:p>
        </p:txBody>
      </p:sp>
    </p:spTree>
    <p:extLst>
      <p:ext uri="{BB962C8B-B14F-4D97-AF65-F5344CB8AC3E}">
        <p14:creationId xmlns:p14="http://schemas.microsoft.com/office/powerpoint/2010/main" val="1671722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457200" lvl="1" indent="0">
              <a:buNone/>
            </a:pPr>
            <a:endParaRPr lang="de-DE" sz="2000" b="1" dirty="0"/>
          </a:p>
          <a:p>
            <a:pPr marL="457200" lvl="1" indent="0">
              <a:lnSpc>
                <a:spcPct val="100000"/>
              </a:lnSpc>
              <a:spcBef>
                <a:spcPts val="600"/>
              </a:spcBef>
              <a:spcAft>
                <a:spcPts val="600"/>
              </a:spcAft>
              <a:buNone/>
            </a:pPr>
            <a:r>
              <a:rPr lang="de-DE" sz="2000" dirty="0">
                <a:latin typeface="+mn-lt"/>
              </a:rPr>
              <a:t>b) Schreibe einen Text, in dem du erklärst, warum Salzlösungen eine hohe elektrische Leitfähigkeit haben. Nutze bei der Erklärung das kennengelernte Modell über den Aufbau von Salzen. </a:t>
            </a: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98</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3619702"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Eigenschaften von Salzen</a:t>
            </a:r>
            <a:r>
              <a:rPr lang="de-DE" sz="24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Rectangle 2"/>
          <p:cNvSpPr>
            <a:spLocks noChangeArrowheads="1"/>
          </p:cNvSpPr>
          <p:nvPr/>
        </p:nvSpPr>
        <p:spPr bwMode="auto">
          <a:xfrm>
            <a:off x="1778000" y="2609850"/>
            <a:ext cx="135187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Rectangle 1"/>
          <p:cNvSpPr>
            <a:spLocks noChangeArrowheads="1"/>
          </p:cNvSpPr>
          <p:nvPr/>
        </p:nvSpPr>
        <p:spPr bwMode="auto">
          <a:xfrm>
            <a:off x="778743" y="2201863"/>
            <a:ext cx="136049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Rechteck 9"/>
          <p:cNvSpPr/>
          <p:nvPr/>
        </p:nvSpPr>
        <p:spPr>
          <a:xfrm>
            <a:off x="1157161" y="2898787"/>
            <a:ext cx="10093808" cy="1477328"/>
          </a:xfrm>
          <a:prstGeom prst="rect">
            <a:avLst/>
          </a:prstGeom>
        </p:spPr>
        <p:txBody>
          <a:bodyPr wrap="square">
            <a:spAutoFit/>
          </a:bodyPr>
          <a:lstStyle/>
          <a:p>
            <a:pPr>
              <a:lnSpc>
                <a:spcPct val="125000"/>
              </a:lnSpc>
              <a:spcBef>
                <a:spcPts val="600"/>
              </a:spcBef>
              <a:spcAft>
                <a:spcPts val="600"/>
              </a:spcAft>
            </a:pPr>
            <a:r>
              <a:rPr lang="de-DE"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806319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01344" y="1321823"/>
            <a:ext cx="10515600" cy="4706649"/>
          </a:xfrm>
        </p:spPr>
        <p:txBody>
          <a:bodyPr>
            <a:normAutofit/>
          </a:bodyPr>
          <a:lstStyle/>
          <a:p>
            <a:pPr marL="457200" lvl="1" indent="0">
              <a:lnSpc>
                <a:spcPct val="100000"/>
              </a:lnSpc>
              <a:spcBef>
                <a:spcPts val="600"/>
              </a:spcBef>
              <a:spcAft>
                <a:spcPts val="600"/>
              </a:spcAft>
              <a:buNone/>
            </a:pPr>
            <a:r>
              <a:rPr lang="de-DE" sz="1800" dirty="0">
                <a:latin typeface="+mn-lt"/>
              </a:rPr>
              <a:t>c) Nachfolgend sind zwei weitere typische Stoffeigenschaften von Salzen im Teilchenmodell dargestellt: die Löslichkeit und die Sprödigkeit. Ordne den Abbildungen die jeweilige Eigenschaft richtig zu. Erkläre die beiden Stoffeigenschaften mit Hilfe der jeweiligen Modellabbildung in kurzen Sätzen.</a:t>
            </a:r>
          </a:p>
          <a:p>
            <a:pPr marL="457200" lvl="1" indent="0">
              <a:buNone/>
            </a:pPr>
            <a:endParaRPr lang="de-DE" sz="1800" dirty="0">
              <a:latin typeface="+mn-lt"/>
            </a:endParaRPr>
          </a:p>
          <a:p>
            <a:pPr marL="457200" lvl="1" indent="0">
              <a:lnSpc>
                <a:spcPct val="100000"/>
              </a:lnSpc>
              <a:spcBef>
                <a:spcPts val="600"/>
              </a:spcBef>
              <a:spcAft>
                <a:spcPts val="600"/>
              </a:spcAft>
              <a:buNone/>
            </a:pPr>
            <a:endParaRPr lang="de-DE" sz="1800" dirty="0">
              <a:latin typeface="+mn-lt"/>
            </a:endParaRPr>
          </a:p>
        </p:txBody>
      </p:sp>
      <p:sp>
        <p:nvSpPr>
          <p:cNvPr id="3" name="Datumsplatzhalter 3"/>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3BFF61B-570A-487D-BE61-4F61548CFCEC}" type="datetimeFigureOut">
              <a:rPr lang="de-DE" smtClean="0"/>
              <a:pPr/>
              <a:t>16.01.2023</a:t>
            </a:fld>
            <a:endParaRPr lang="de-DE" dirty="0"/>
          </a:p>
        </p:txBody>
      </p:sp>
      <p:sp>
        <p:nvSpPr>
          <p:cNvPr id="4" name="Fußzeilenplatzhalt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de-DE" dirty="0"/>
              <a:t>Lernleiter </a:t>
            </a:r>
            <a:r>
              <a:rPr lang="de-DE" i="1" dirty="0"/>
              <a:t>Ionen und Salze</a:t>
            </a:r>
          </a:p>
        </p:txBody>
      </p:sp>
      <p:sp>
        <p:nvSpPr>
          <p:cNvPr id="5" name="Foliennummernplatzhalt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325A7D0-AC5C-487C-B01C-D75BB6A03748}" type="slidenum">
              <a:rPr lang="de-DE" smtClean="0"/>
              <a:pPr/>
              <a:t>99</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90432" y="609823"/>
            <a:ext cx="620767" cy="620767"/>
          </a:xfrm>
          <a:prstGeom prst="rect">
            <a:avLst/>
          </a:prstGeom>
        </p:spPr>
      </p:pic>
      <p:sp>
        <p:nvSpPr>
          <p:cNvPr id="7" name="Textfeld 226"/>
          <p:cNvSpPr txBox="1"/>
          <p:nvPr/>
        </p:nvSpPr>
        <p:spPr>
          <a:xfrm>
            <a:off x="1016000" y="609822"/>
            <a:ext cx="2940050" cy="620767"/>
          </a:xfrm>
          <a:prstGeom prst="rect">
            <a:avLst/>
          </a:prstGeom>
          <a:solidFill>
            <a:sysClr val="window" lastClr="FFFFFF"/>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e-DE" sz="2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r>
              <a:rPr lang="de-DE" sz="2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Basisübung</a:t>
            </a:r>
            <a:endParaRPr lang="de-DE"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feld 232"/>
          <p:cNvSpPr txBox="1"/>
          <p:nvPr/>
        </p:nvSpPr>
        <p:spPr>
          <a:xfrm>
            <a:off x="4990898" y="609823"/>
            <a:ext cx="3954695" cy="620767"/>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2400" b="1" dirty="0">
                <a:solidFill>
                  <a:schemeClr val="accent2"/>
                </a:solidFill>
                <a:effectLst/>
                <a:ea typeface="Calibri" panose="020F0502020204030204" pitchFamily="34" charset="0"/>
                <a:cs typeface="Times New Roman" panose="02020603050405020304" pitchFamily="18" charset="0"/>
              </a:rPr>
              <a:t>Eigenschaften von Salzen</a:t>
            </a:r>
            <a:r>
              <a:rPr lang="de-DE" sz="24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9" name="Interaktive Schaltfläche: Anpassen 8">
            <a:hlinkClick r:id="rId4" action="ppaction://hlinksldjump" highlightClick="1"/>
          </p:cNvPr>
          <p:cNvSpPr/>
          <p:nvPr/>
        </p:nvSpPr>
        <p:spPr>
          <a:xfrm>
            <a:off x="10932008" y="5411535"/>
            <a:ext cx="726140" cy="644691"/>
          </a:xfrm>
          <a:prstGeom prst="actionButtonBlank">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5" name="Rechteck 14"/>
          <p:cNvSpPr/>
          <p:nvPr/>
        </p:nvSpPr>
        <p:spPr>
          <a:xfrm>
            <a:off x="1790851" y="2215405"/>
            <a:ext cx="2602918" cy="19066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230" name="Ellipse 159"/>
          <p:cNvSpPr>
            <a:spLocks noChangeArrowheads="1"/>
          </p:cNvSpPr>
          <p:nvPr/>
        </p:nvSpPr>
        <p:spPr bwMode="auto">
          <a:xfrm>
            <a:off x="3324085" y="2385060"/>
            <a:ext cx="193040" cy="186690"/>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231" name="Ellipse 160"/>
          <p:cNvSpPr/>
          <p:nvPr/>
        </p:nvSpPr>
        <p:spPr>
          <a:xfrm>
            <a:off x="2992615" y="3005455"/>
            <a:ext cx="117475" cy="105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2" name="Ellipse 162"/>
          <p:cNvSpPr/>
          <p:nvPr/>
        </p:nvSpPr>
        <p:spPr>
          <a:xfrm>
            <a:off x="3131680" y="3007360"/>
            <a:ext cx="193040" cy="186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3" name="Textfeld 232"/>
          <p:cNvSpPr txBox="1">
            <a:spLocks noChangeArrowheads="1"/>
          </p:cNvSpPr>
          <p:nvPr/>
        </p:nvSpPr>
        <p:spPr bwMode="auto">
          <a:xfrm>
            <a:off x="3315195" y="233997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34" name="Textfeld 233"/>
          <p:cNvSpPr txBox="1">
            <a:spLocks noChangeArrowheads="1"/>
          </p:cNvSpPr>
          <p:nvPr/>
        </p:nvSpPr>
        <p:spPr bwMode="auto">
          <a:xfrm>
            <a:off x="2926575" y="291274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200">
                <a:effectLst/>
                <a:latin typeface="Times New Roman" charset="0"/>
                <a:ea typeface="Times New Roman" charset="0"/>
              </a:rPr>
              <a:t> </a:t>
            </a:r>
          </a:p>
        </p:txBody>
      </p:sp>
      <p:sp>
        <p:nvSpPr>
          <p:cNvPr id="235" name="Ellipse 167"/>
          <p:cNvSpPr/>
          <p:nvPr/>
        </p:nvSpPr>
        <p:spPr>
          <a:xfrm>
            <a:off x="3164065" y="2891790"/>
            <a:ext cx="117475" cy="105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6" name="Ellipse 168"/>
          <p:cNvSpPr/>
          <p:nvPr/>
        </p:nvSpPr>
        <p:spPr>
          <a:xfrm>
            <a:off x="3308210" y="2817495"/>
            <a:ext cx="193040" cy="186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7" name="Ellipse 169"/>
          <p:cNvSpPr/>
          <p:nvPr/>
        </p:nvSpPr>
        <p:spPr>
          <a:xfrm>
            <a:off x="3350120" y="3004820"/>
            <a:ext cx="117475" cy="105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8" name="Textfeld 237"/>
          <p:cNvSpPr txBox="1">
            <a:spLocks noChangeArrowheads="1"/>
          </p:cNvSpPr>
          <p:nvPr/>
        </p:nvSpPr>
        <p:spPr bwMode="auto">
          <a:xfrm>
            <a:off x="3114535" y="296227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39" name="Textfeld 238"/>
          <p:cNvSpPr txBox="1">
            <a:spLocks noChangeArrowheads="1"/>
          </p:cNvSpPr>
          <p:nvPr/>
        </p:nvSpPr>
        <p:spPr bwMode="auto">
          <a:xfrm>
            <a:off x="3296145" y="277812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nvGrpSpPr>
          <p:cNvPr id="240" name="Gruppieren 177"/>
          <p:cNvGrpSpPr/>
          <p:nvPr/>
        </p:nvGrpSpPr>
        <p:grpSpPr>
          <a:xfrm>
            <a:off x="3858755" y="2739390"/>
            <a:ext cx="381000" cy="276860"/>
            <a:chOff x="2167560" y="675007"/>
            <a:chExt cx="432048" cy="324036"/>
          </a:xfrm>
        </p:grpSpPr>
        <p:sp>
          <p:nvSpPr>
            <p:cNvPr id="241" name="Ellipse 178"/>
            <p:cNvSpPr/>
            <p:nvPr/>
          </p:nvSpPr>
          <p:spPr>
            <a:xfrm>
              <a:off x="2167560" y="81902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2" name="Ellipse 179"/>
            <p:cNvSpPr/>
            <p:nvPr/>
          </p:nvSpPr>
          <p:spPr>
            <a:xfrm>
              <a:off x="2419588" y="79140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3" name="Ellipse 180"/>
            <p:cNvSpPr/>
            <p:nvPr/>
          </p:nvSpPr>
          <p:spPr>
            <a:xfrm>
              <a:off x="2275572" y="675007"/>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44" name="Gruppieren 185"/>
          <p:cNvGrpSpPr/>
          <p:nvPr/>
        </p:nvGrpSpPr>
        <p:grpSpPr>
          <a:xfrm rot="10511753">
            <a:off x="2430005" y="2298700"/>
            <a:ext cx="381000" cy="276860"/>
            <a:chOff x="548543" y="158977"/>
            <a:chExt cx="432048" cy="324036"/>
          </a:xfrm>
        </p:grpSpPr>
        <p:sp>
          <p:nvSpPr>
            <p:cNvPr id="245" name="Ellipse 186"/>
            <p:cNvSpPr/>
            <p:nvPr/>
          </p:nvSpPr>
          <p:spPr>
            <a:xfrm>
              <a:off x="548543" y="30299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6" name="Ellipse 187"/>
            <p:cNvSpPr/>
            <p:nvPr/>
          </p:nvSpPr>
          <p:spPr>
            <a:xfrm>
              <a:off x="800571" y="27537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7" name="Ellipse 188"/>
            <p:cNvSpPr/>
            <p:nvPr/>
          </p:nvSpPr>
          <p:spPr>
            <a:xfrm>
              <a:off x="656555" y="158977"/>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48" name="Gruppieren 197"/>
          <p:cNvGrpSpPr/>
          <p:nvPr/>
        </p:nvGrpSpPr>
        <p:grpSpPr>
          <a:xfrm rot="4070010">
            <a:off x="2695752" y="2674303"/>
            <a:ext cx="368935" cy="285750"/>
            <a:chOff x="842615" y="604372"/>
            <a:chExt cx="432048" cy="324036"/>
          </a:xfrm>
        </p:grpSpPr>
        <p:sp>
          <p:nvSpPr>
            <p:cNvPr id="249" name="Ellipse 198"/>
            <p:cNvSpPr/>
            <p:nvPr/>
          </p:nvSpPr>
          <p:spPr>
            <a:xfrm>
              <a:off x="842615" y="74838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0" name="Ellipse 199"/>
            <p:cNvSpPr/>
            <p:nvPr/>
          </p:nvSpPr>
          <p:spPr>
            <a:xfrm>
              <a:off x="1094643" y="72076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1" name="Ellipse 200"/>
            <p:cNvSpPr/>
            <p:nvPr/>
          </p:nvSpPr>
          <p:spPr>
            <a:xfrm>
              <a:off x="950627" y="604372"/>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52" name="Gruppieren 205"/>
          <p:cNvGrpSpPr/>
          <p:nvPr/>
        </p:nvGrpSpPr>
        <p:grpSpPr>
          <a:xfrm rot="6270638">
            <a:off x="3476167" y="2354263"/>
            <a:ext cx="368935" cy="285750"/>
            <a:chOff x="1727535" y="229482"/>
            <a:chExt cx="432048" cy="324036"/>
          </a:xfrm>
        </p:grpSpPr>
        <p:sp>
          <p:nvSpPr>
            <p:cNvPr id="253" name="Ellipse 206"/>
            <p:cNvSpPr/>
            <p:nvPr/>
          </p:nvSpPr>
          <p:spPr>
            <a:xfrm>
              <a:off x="1727535" y="37349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4" name="Ellipse 207"/>
            <p:cNvSpPr/>
            <p:nvPr/>
          </p:nvSpPr>
          <p:spPr>
            <a:xfrm>
              <a:off x="1979563" y="34587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5" name="Ellipse 208"/>
            <p:cNvSpPr/>
            <p:nvPr/>
          </p:nvSpPr>
          <p:spPr>
            <a:xfrm>
              <a:off x="1835547" y="229482"/>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56" name="Gruppieren 209"/>
          <p:cNvGrpSpPr/>
          <p:nvPr/>
        </p:nvGrpSpPr>
        <p:grpSpPr>
          <a:xfrm rot="13855785">
            <a:off x="3103422" y="2541588"/>
            <a:ext cx="368935" cy="285750"/>
            <a:chOff x="1304993" y="447726"/>
            <a:chExt cx="432048" cy="324036"/>
          </a:xfrm>
        </p:grpSpPr>
        <p:sp>
          <p:nvSpPr>
            <p:cNvPr id="257" name="Ellipse 210"/>
            <p:cNvSpPr/>
            <p:nvPr/>
          </p:nvSpPr>
          <p:spPr>
            <a:xfrm>
              <a:off x="1304993" y="5917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8" name="Ellipse 211"/>
            <p:cNvSpPr/>
            <p:nvPr/>
          </p:nvSpPr>
          <p:spPr>
            <a:xfrm>
              <a:off x="1557021" y="5641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9" name="Ellipse 212"/>
            <p:cNvSpPr/>
            <p:nvPr/>
          </p:nvSpPr>
          <p:spPr>
            <a:xfrm>
              <a:off x="1413005" y="447726"/>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60" name="Gruppieren 213"/>
          <p:cNvGrpSpPr/>
          <p:nvPr/>
        </p:nvGrpSpPr>
        <p:grpSpPr>
          <a:xfrm rot="11516240">
            <a:off x="2175370" y="2763520"/>
            <a:ext cx="381000" cy="276860"/>
            <a:chOff x="259478" y="703372"/>
            <a:chExt cx="432048" cy="324036"/>
          </a:xfrm>
        </p:grpSpPr>
        <p:sp>
          <p:nvSpPr>
            <p:cNvPr id="261" name="Ellipse 214"/>
            <p:cNvSpPr/>
            <p:nvPr/>
          </p:nvSpPr>
          <p:spPr>
            <a:xfrm>
              <a:off x="259478" y="84738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2" name="Ellipse 215"/>
            <p:cNvSpPr/>
            <p:nvPr/>
          </p:nvSpPr>
          <p:spPr>
            <a:xfrm>
              <a:off x="511506" y="81976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3" name="Ellipse 216"/>
            <p:cNvSpPr/>
            <p:nvPr/>
          </p:nvSpPr>
          <p:spPr>
            <a:xfrm>
              <a:off x="367490" y="703372"/>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64" name="Textfeld 263"/>
          <p:cNvSpPr txBox="1">
            <a:spLocks noChangeArrowheads="1"/>
          </p:cNvSpPr>
          <p:nvPr/>
        </p:nvSpPr>
        <p:spPr bwMode="auto">
          <a:xfrm>
            <a:off x="3093580" y="280987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200">
                <a:effectLst/>
                <a:latin typeface="Times New Roman" charset="0"/>
                <a:ea typeface="Times New Roman" charset="0"/>
              </a:rPr>
              <a:t> </a:t>
            </a:r>
          </a:p>
        </p:txBody>
      </p:sp>
      <p:sp>
        <p:nvSpPr>
          <p:cNvPr id="265" name="Textfeld 264"/>
          <p:cNvSpPr txBox="1">
            <a:spLocks noChangeArrowheads="1"/>
          </p:cNvSpPr>
          <p:nvPr/>
        </p:nvSpPr>
        <p:spPr bwMode="auto">
          <a:xfrm>
            <a:off x="2249030" y="303085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nvGrpSpPr>
          <p:cNvPr id="266" name="Gruppieren 219"/>
          <p:cNvGrpSpPr/>
          <p:nvPr/>
        </p:nvGrpSpPr>
        <p:grpSpPr>
          <a:xfrm rot="5400000">
            <a:off x="1904542" y="3034348"/>
            <a:ext cx="368935" cy="285750"/>
            <a:chOff x="-54006" y="1025429"/>
            <a:chExt cx="432048" cy="324036"/>
          </a:xfrm>
        </p:grpSpPr>
        <p:sp>
          <p:nvSpPr>
            <p:cNvPr id="267" name="Ellipse 220"/>
            <p:cNvSpPr/>
            <p:nvPr/>
          </p:nvSpPr>
          <p:spPr>
            <a:xfrm>
              <a:off x="-54006" y="116944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8" name="Ellipse 221"/>
            <p:cNvSpPr/>
            <p:nvPr/>
          </p:nvSpPr>
          <p:spPr>
            <a:xfrm>
              <a:off x="198022" y="114182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9" name="Ellipse 222"/>
            <p:cNvSpPr/>
            <p:nvPr/>
          </p:nvSpPr>
          <p:spPr>
            <a:xfrm>
              <a:off x="54006" y="102542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70" name="Gruppieren 223"/>
          <p:cNvGrpSpPr/>
          <p:nvPr/>
        </p:nvGrpSpPr>
        <p:grpSpPr>
          <a:xfrm rot="16558214">
            <a:off x="2430322" y="3009583"/>
            <a:ext cx="368935" cy="285750"/>
            <a:chOff x="541591" y="996401"/>
            <a:chExt cx="432048" cy="324036"/>
          </a:xfrm>
        </p:grpSpPr>
        <p:sp>
          <p:nvSpPr>
            <p:cNvPr id="271" name="Ellipse 224"/>
            <p:cNvSpPr/>
            <p:nvPr/>
          </p:nvSpPr>
          <p:spPr>
            <a:xfrm>
              <a:off x="541591" y="114041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2" name="Ellipse 225"/>
            <p:cNvSpPr/>
            <p:nvPr/>
          </p:nvSpPr>
          <p:spPr>
            <a:xfrm>
              <a:off x="793619" y="11127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3" name="Ellipse 226"/>
            <p:cNvSpPr/>
            <p:nvPr/>
          </p:nvSpPr>
          <p:spPr>
            <a:xfrm>
              <a:off x="649603" y="996401"/>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74" name="Textfeld 273"/>
          <p:cNvSpPr txBox="1">
            <a:spLocks noChangeArrowheads="1"/>
          </p:cNvSpPr>
          <p:nvPr/>
        </p:nvSpPr>
        <p:spPr bwMode="auto">
          <a:xfrm>
            <a:off x="3298685" y="308165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5" name="Textfeld 274"/>
          <p:cNvSpPr txBox="1">
            <a:spLocks noChangeArrowheads="1"/>
          </p:cNvSpPr>
          <p:nvPr/>
        </p:nvSpPr>
        <p:spPr bwMode="auto">
          <a:xfrm>
            <a:off x="2943720" y="3094355"/>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6" name="Textfeld 275"/>
          <p:cNvSpPr txBox="1">
            <a:spLocks noChangeArrowheads="1"/>
          </p:cNvSpPr>
          <p:nvPr/>
        </p:nvSpPr>
        <p:spPr bwMode="auto">
          <a:xfrm>
            <a:off x="3101200" y="3116580"/>
            <a:ext cx="200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77" name="Ellipse 161"/>
          <p:cNvSpPr/>
          <p:nvPr/>
        </p:nvSpPr>
        <p:spPr>
          <a:xfrm>
            <a:off x="2955150" y="3128645"/>
            <a:ext cx="193040" cy="186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8" name="Ellipse 163"/>
          <p:cNvSpPr/>
          <p:nvPr/>
        </p:nvSpPr>
        <p:spPr>
          <a:xfrm>
            <a:off x="3173590" y="3194050"/>
            <a:ext cx="117475" cy="105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279" name="Ellipse 170"/>
          <p:cNvSpPr/>
          <p:nvPr/>
        </p:nvSpPr>
        <p:spPr>
          <a:xfrm>
            <a:off x="3318370" y="3119755"/>
            <a:ext cx="193040" cy="186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280" name="Gruppieren 189"/>
          <p:cNvGrpSpPr/>
          <p:nvPr/>
        </p:nvGrpSpPr>
        <p:grpSpPr>
          <a:xfrm rot="2262053">
            <a:off x="3602850" y="3195320"/>
            <a:ext cx="381000" cy="276860"/>
            <a:chOff x="1878032" y="1208206"/>
            <a:chExt cx="432048" cy="324036"/>
          </a:xfrm>
        </p:grpSpPr>
        <p:sp>
          <p:nvSpPr>
            <p:cNvPr id="281" name="Ellipse 190"/>
            <p:cNvSpPr/>
            <p:nvPr/>
          </p:nvSpPr>
          <p:spPr>
            <a:xfrm>
              <a:off x="1878032" y="13522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2" name="Ellipse 191"/>
            <p:cNvSpPr/>
            <p:nvPr/>
          </p:nvSpPr>
          <p:spPr>
            <a:xfrm>
              <a:off x="2130060" y="132460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3" name="Ellipse 192"/>
            <p:cNvSpPr/>
            <p:nvPr/>
          </p:nvSpPr>
          <p:spPr>
            <a:xfrm>
              <a:off x="1986044" y="1208206"/>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84" name="Ellipse 217"/>
          <p:cNvSpPr/>
          <p:nvPr/>
        </p:nvSpPr>
        <p:spPr>
          <a:xfrm>
            <a:off x="2303005" y="3074670"/>
            <a:ext cx="117475" cy="105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800"/>
              </a:spcAft>
            </a:pPr>
            <a:r>
              <a:rPr lang="de-DE" sz="1100" dirty="0">
                <a:effectLst/>
                <a:latin typeface="Arial" charset="0"/>
                <a:ea typeface="Calibri" charset="0"/>
                <a:cs typeface="Times New Roman" charset="0"/>
              </a:rPr>
              <a:t>--</a:t>
            </a:r>
          </a:p>
        </p:txBody>
      </p:sp>
      <p:grpSp>
        <p:nvGrpSpPr>
          <p:cNvPr id="285" name="Gruppieren 227"/>
          <p:cNvGrpSpPr/>
          <p:nvPr/>
        </p:nvGrpSpPr>
        <p:grpSpPr>
          <a:xfrm rot="21138575">
            <a:off x="2152510" y="3239770"/>
            <a:ext cx="381000" cy="276860"/>
            <a:chOff x="233893" y="1260547"/>
            <a:chExt cx="432048" cy="324036"/>
          </a:xfrm>
        </p:grpSpPr>
        <p:sp>
          <p:nvSpPr>
            <p:cNvPr id="286" name="Ellipse 228"/>
            <p:cNvSpPr/>
            <p:nvPr/>
          </p:nvSpPr>
          <p:spPr>
            <a:xfrm>
              <a:off x="233893" y="14045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7" name="Ellipse 229"/>
            <p:cNvSpPr/>
            <p:nvPr/>
          </p:nvSpPr>
          <p:spPr>
            <a:xfrm>
              <a:off x="485921" y="137694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8" name="Ellipse 230"/>
            <p:cNvSpPr/>
            <p:nvPr/>
          </p:nvSpPr>
          <p:spPr>
            <a:xfrm>
              <a:off x="341905" y="1260547"/>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89" name="Gruppieren 181"/>
          <p:cNvGrpSpPr/>
          <p:nvPr/>
        </p:nvGrpSpPr>
        <p:grpSpPr>
          <a:xfrm rot="17222818">
            <a:off x="2651302" y="3454718"/>
            <a:ext cx="368935" cy="285750"/>
            <a:chOff x="792351" y="1516782"/>
            <a:chExt cx="432048" cy="324036"/>
          </a:xfrm>
        </p:grpSpPr>
        <p:sp>
          <p:nvSpPr>
            <p:cNvPr id="290" name="Ellipse 182"/>
            <p:cNvSpPr/>
            <p:nvPr/>
          </p:nvSpPr>
          <p:spPr>
            <a:xfrm>
              <a:off x="792351" y="166079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1" name="Ellipse 183"/>
            <p:cNvSpPr/>
            <p:nvPr/>
          </p:nvSpPr>
          <p:spPr>
            <a:xfrm>
              <a:off x="1044379" y="163317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2" name="Ellipse 184"/>
            <p:cNvSpPr/>
            <p:nvPr/>
          </p:nvSpPr>
          <p:spPr>
            <a:xfrm>
              <a:off x="900363" y="1516782"/>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93" name="Textfeld 292"/>
          <p:cNvSpPr txBox="1">
            <a:spLocks noChangeArrowheads="1"/>
          </p:cNvSpPr>
          <p:nvPr/>
        </p:nvSpPr>
        <p:spPr bwMode="auto">
          <a:xfrm>
            <a:off x="2233155" y="2994660"/>
            <a:ext cx="250825" cy="2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dirty="0">
                <a:solidFill>
                  <a:srgbClr val="000000"/>
                </a:solidFill>
                <a:effectLst/>
                <a:latin typeface="Arial" charset="0"/>
                <a:ea typeface="Calibri" charset="0"/>
                <a:cs typeface="Times New Roman" charset="0"/>
              </a:rPr>
              <a:t>+</a:t>
            </a:r>
            <a:endParaRPr lang="de-DE" sz="1200" dirty="0">
              <a:effectLst/>
              <a:latin typeface="Times New Roman" charset="0"/>
              <a:ea typeface="Times New Roman" charset="0"/>
            </a:endParaRPr>
          </a:p>
        </p:txBody>
      </p:sp>
      <p:sp>
        <p:nvSpPr>
          <p:cNvPr id="294" name="Textfeld 293"/>
          <p:cNvSpPr txBox="1">
            <a:spLocks noChangeArrowheads="1"/>
          </p:cNvSpPr>
          <p:nvPr/>
        </p:nvSpPr>
        <p:spPr bwMode="auto">
          <a:xfrm>
            <a:off x="2925940" y="2923540"/>
            <a:ext cx="250825" cy="2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dirty="0">
                <a:solidFill>
                  <a:srgbClr val="000000"/>
                </a:solidFill>
                <a:effectLst/>
                <a:latin typeface="Arial" charset="0"/>
                <a:ea typeface="Calibri" charset="0"/>
                <a:cs typeface="Times New Roman" charset="0"/>
              </a:rPr>
              <a:t>+</a:t>
            </a:r>
            <a:endParaRPr lang="de-DE" sz="1200" dirty="0">
              <a:effectLst/>
              <a:latin typeface="Times New Roman" charset="0"/>
              <a:ea typeface="Times New Roman" charset="0"/>
            </a:endParaRPr>
          </a:p>
        </p:txBody>
      </p:sp>
      <p:sp>
        <p:nvSpPr>
          <p:cNvPr id="295" name="Textfeld 294"/>
          <p:cNvSpPr txBox="1">
            <a:spLocks noChangeArrowheads="1"/>
          </p:cNvSpPr>
          <p:nvPr/>
        </p:nvSpPr>
        <p:spPr bwMode="auto">
          <a:xfrm>
            <a:off x="3092310" y="2808605"/>
            <a:ext cx="250825" cy="2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dirty="0">
                <a:solidFill>
                  <a:srgbClr val="000000"/>
                </a:solidFill>
                <a:effectLst/>
                <a:latin typeface="Arial" charset="0"/>
                <a:ea typeface="Calibri" charset="0"/>
                <a:cs typeface="Times New Roman" charset="0"/>
              </a:rPr>
              <a:t>+</a:t>
            </a:r>
            <a:endParaRPr lang="de-DE" sz="1200" dirty="0">
              <a:effectLst/>
              <a:latin typeface="Times New Roman" charset="0"/>
              <a:ea typeface="Times New Roman" charset="0"/>
            </a:endParaRPr>
          </a:p>
        </p:txBody>
      </p:sp>
      <p:sp>
        <p:nvSpPr>
          <p:cNvPr id="296" name="Textfeld 295"/>
          <p:cNvSpPr txBox="1">
            <a:spLocks noChangeArrowheads="1"/>
          </p:cNvSpPr>
          <p:nvPr/>
        </p:nvSpPr>
        <p:spPr bwMode="auto">
          <a:xfrm>
            <a:off x="3280270" y="2927985"/>
            <a:ext cx="250825" cy="2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7" name="Textfeld 296"/>
          <p:cNvSpPr txBox="1">
            <a:spLocks noChangeArrowheads="1"/>
          </p:cNvSpPr>
          <p:nvPr/>
        </p:nvSpPr>
        <p:spPr bwMode="auto">
          <a:xfrm>
            <a:off x="3295510" y="3073400"/>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8" name="Textfeld 297"/>
          <p:cNvSpPr txBox="1">
            <a:spLocks noChangeArrowheads="1"/>
          </p:cNvSpPr>
          <p:nvPr/>
        </p:nvSpPr>
        <p:spPr bwMode="auto">
          <a:xfrm>
            <a:off x="2940545" y="3092450"/>
            <a:ext cx="188595" cy="18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b="1"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299" name="Rectangle 25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301" name="Gruppieren 2"/>
          <p:cNvGrpSpPr/>
          <p:nvPr/>
        </p:nvGrpSpPr>
        <p:grpSpPr>
          <a:xfrm>
            <a:off x="6353175" y="2207543"/>
            <a:ext cx="2257425" cy="1914525"/>
            <a:chOff x="0" y="0"/>
            <a:chExt cx="1924050" cy="1577975"/>
          </a:xfrm>
        </p:grpSpPr>
        <p:sp>
          <p:nvSpPr>
            <p:cNvPr id="302" name="Rechteck 301"/>
            <p:cNvSpPr/>
            <p:nvPr/>
          </p:nvSpPr>
          <p:spPr>
            <a:xfrm>
              <a:off x="0" y="0"/>
              <a:ext cx="1924050" cy="15779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de-DE" sz="1100">
                  <a:effectLst/>
                  <a:latin typeface="Arial" charset="0"/>
                  <a:ea typeface="Calibri" charset="0"/>
                  <a:cs typeface="Times New Roman" charset="0"/>
                </a:rPr>
                <a:t> </a:t>
              </a:r>
            </a:p>
          </p:txBody>
        </p:sp>
        <p:grpSp>
          <p:nvGrpSpPr>
            <p:cNvPr id="303" name="Gruppieren 127"/>
            <p:cNvGrpSpPr/>
            <p:nvPr/>
          </p:nvGrpSpPr>
          <p:grpSpPr>
            <a:xfrm>
              <a:off x="63611" y="373711"/>
              <a:ext cx="1081404" cy="1169036"/>
              <a:chOff x="0" y="0"/>
              <a:chExt cx="1081594" cy="1169657"/>
            </a:xfrm>
          </p:grpSpPr>
          <p:sp>
            <p:nvSpPr>
              <p:cNvPr id="306" name="Ellipse 9"/>
              <p:cNvSpPr>
                <a:spLocks noChangeArrowheads="1"/>
              </p:cNvSpPr>
              <p:nvPr/>
            </p:nvSpPr>
            <p:spPr bwMode="auto">
              <a:xfrm>
                <a:off x="20638" y="12700"/>
                <a:ext cx="219075" cy="219075"/>
              </a:xfrm>
              <a:prstGeom prst="ellipse">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307" name="Ellipse 10"/>
              <p:cNvSpPr/>
              <p:nvPr/>
            </p:nvSpPr>
            <p:spPr>
              <a:xfrm>
                <a:off x="51624" y="2438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8" name="Ellipse 11"/>
              <p:cNvSpPr/>
              <p:nvPr/>
            </p:nvSpPr>
            <p:spPr>
              <a:xfrm>
                <a:off x="9079" y="38797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9" name="Ellipse 12"/>
              <p:cNvSpPr/>
              <p:nvPr/>
            </p:nvSpPr>
            <p:spPr>
              <a:xfrm>
                <a:off x="56704" y="60704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0" name="Ellipse 13"/>
              <p:cNvSpPr/>
              <p:nvPr/>
            </p:nvSpPr>
            <p:spPr>
              <a:xfrm>
                <a:off x="10349" y="73595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1" name="Ellipse 14"/>
              <p:cNvSpPr/>
              <p:nvPr/>
            </p:nvSpPr>
            <p:spPr>
              <a:xfrm>
                <a:off x="57974" y="95502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2" name="Ellipse 15"/>
              <p:cNvSpPr/>
              <p:nvPr/>
            </p:nvSpPr>
            <p:spPr>
              <a:xfrm>
                <a:off x="209104" y="24573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3" name="Ellipse 16"/>
              <p:cNvSpPr/>
              <p:nvPr/>
            </p:nvSpPr>
            <p:spPr>
              <a:xfrm>
                <a:off x="256729" y="4648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4" name="Ellipse 18"/>
              <p:cNvSpPr/>
              <p:nvPr/>
            </p:nvSpPr>
            <p:spPr>
              <a:xfrm>
                <a:off x="221169" y="5994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5" name="Ellipse 19"/>
              <p:cNvSpPr/>
              <p:nvPr/>
            </p:nvSpPr>
            <p:spPr>
              <a:xfrm>
                <a:off x="268794" y="8191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6" name="Textfeld 315"/>
              <p:cNvSpPr txBox="1">
                <a:spLocks noChangeArrowheads="1"/>
              </p:cNvSpPr>
              <p:nvPr/>
            </p:nvSpPr>
            <p:spPr bwMode="auto">
              <a:xfrm>
                <a:off x="15875" y="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7" name="Textfeld 316"/>
              <p:cNvSpPr txBox="1">
                <a:spLocks noChangeArrowheads="1"/>
              </p:cNvSpPr>
              <p:nvPr/>
            </p:nvSpPr>
            <p:spPr bwMode="auto">
              <a:xfrm>
                <a:off x="19050" y="3714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8" name="Textfeld 317"/>
              <p:cNvSpPr txBox="1">
                <a:spLocks noChangeArrowheads="1"/>
              </p:cNvSpPr>
              <p:nvPr/>
            </p:nvSpPr>
            <p:spPr bwMode="auto">
              <a:xfrm>
                <a:off x="19050" y="7239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19" name="Textfeld 318"/>
              <p:cNvSpPr txBox="1">
                <a:spLocks noChangeArrowheads="1"/>
              </p:cNvSpPr>
              <p:nvPr/>
            </p:nvSpPr>
            <p:spPr bwMode="auto">
              <a:xfrm>
                <a:off x="0" y="171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0" name="Textfeld 319"/>
              <p:cNvSpPr txBox="1">
                <a:spLocks noChangeArrowheads="1"/>
              </p:cNvSpPr>
              <p:nvPr/>
            </p:nvSpPr>
            <p:spPr bwMode="auto">
              <a:xfrm>
                <a:off x="6350" y="5524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1" name="Textfeld 320"/>
              <p:cNvSpPr txBox="1">
                <a:spLocks noChangeArrowheads="1"/>
              </p:cNvSpPr>
              <p:nvPr/>
            </p:nvSpPr>
            <p:spPr bwMode="auto">
              <a:xfrm>
                <a:off x="3175" y="904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22" name="Ellipse 27"/>
              <p:cNvSpPr/>
              <p:nvPr/>
            </p:nvSpPr>
            <p:spPr>
              <a:xfrm>
                <a:off x="245934" y="1111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3" name="Ellipse 28"/>
              <p:cNvSpPr/>
              <p:nvPr/>
            </p:nvSpPr>
            <p:spPr>
              <a:xfrm>
                <a:off x="221804" y="95058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4" name="Ellipse 29"/>
              <p:cNvSpPr/>
              <p:nvPr/>
            </p:nvSpPr>
            <p:spPr>
              <a:xfrm>
                <a:off x="409129" y="241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5" name="Ellipse 30"/>
              <p:cNvSpPr/>
              <p:nvPr/>
            </p:nvSpPr>
            <p:spPr>
              <a:xfrm>
                <a:off x="456754" y="2431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6" name="Ellipse 31"/>
              <p:cNvSpPr/>
              <p:nvPr/>
            </p:nvSpPr>
            <p:spPr>
              <a:xfrm>
                <a:off x="421194" y="37781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7" name="Ellipse 32"/>
              <p:cNvSpPr/>
              <p:nvPr/>
            </p:nvSpPr>
            <p:spPr>
              <a:xfrm>
                <a:off x="471994" y="61720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8" name="Ellipse 33"/>
              <p:cNvSpPr/>
              <p:nvPr/>
            </p:nvSpPr>
            <p:spPr>
              <a:xfrm>
                <a:off x="436434" y="75246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9" name="Ellipse 34"/>
              <p:cNvSpPr/>
              <p:nvPr/>
            </p:nvSpPr>
            <p:spPr>
              <a:xfrm>
                <a:off x="484059" y="97153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0" name="Ellipse 35"/>
              <p:cNvSpPr/>
              <p:nvPr/>
            </p:nvSpPr>
            <p:spPr>
              <a:xfrm>
                <a:off x="635189" y="2292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1" name="Ellipse 36"/>
              <p:cNvSpPr/>
              <p:nvPr/>
            </p:nvSpPr>
            <p:spPr>
              <a:xfrm>
                <a:off x="682814" y="44829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2" name="Ellipse 37"/>
              <p:cNvSpPr/>
              <p:nvPr/>
            </p:nvSpPr>
            <p:spPr>
              <a:xfrm>
                <a:off x="647254" y="58291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3" name="Ellipse 38"/>
              <p:cNvSpPr/>
              <p:nvPr/>
            </p:nvSpPr>
            <p:spPr>
              <a:xfrm>
                <a:off x="694879" y="80199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4" name="Ellipse 39"/>
              <p:cNvSpPr/>
              <p:nvPr/>
            </p:nvSpPr>
            <p:spPr>
              <a:xfrm>
                <a:off x="672019" y="946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5" name="Ellipse 40"/>
              <p:cNvSpPr/>
              <p:nvPr/>
            </p:nvSpPr>
            <p:spPr>
              <a:xfrm>
                <a:off x="647889" y="9334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6" name="Ellipse 41"/>
              <p:cNvSpPr/>
              <p:nvPr/>
            </p:nvSpPr>
            <p:spPr>
              <a:xfrm>
                <a:off x="835214" y="4062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7" name="Ellipse 42"/>
              <p:cNvSpPr/>
              <p:nvPr/>
            </p:nvSpPr>
            <p:spPr>
              <a:xfrm>
                <a:off x="882839" y="25970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8" name="Ellipse 43"/>
              <p:cNvSpPr/>
              <p:nvPr/>
            </p:nvSpPr>
            <p:spPr>
              <a:xfrm>
                <a:off x="847279" y="394322"/>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9" name="Ellipse 44"/>
              <p:cNvSpPr/>
              <p:nvPr/>
            </p:nvSpPr>
            <p:spPr>
              <a:xfrm>
                <a:off x="898079" y="633717"/>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0" name="Ellipse 45"/>
              <p:cNvSpPr/>
              <p:nvPr/>
            </p:nvSpPr>
            <p:spPr>
              <a:xfrm>
                <a:off x="862519" y="768337"/>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1" name="Ellipse 46"/>
              <p:cNvSpPr/>
              <p:nvPr/>
            </p:nvSpPr>
            <p:spPr>
              <a:xfrm>
                <a:off x="910144" y="987412"/>
                <a:ext cx="133350" cy="1238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2" name="Textfeld 341"/>
              <p:cNvSpPr txBox="1">
                <a:spLocks noChangeArrowheads="1"/>
              </p:cNvSpPr>
              <p:nvPr/>
            </p:nvSpPr>
            <p:spPr bwMode="auto">
              <a:xfrm>
                <a:off x="212725" y="21748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3" name="Textfeld 342"/>
              <p:cNvSpPr txBox="1">
                <a:spLocks noChangeArrowheads="1"/>
              </p:cNvSpPr>
              <p:nvPr/>
            </p:nvSpPr>
            <p:spPr bwMode="auto">
              <a:xfrm>
                <a:off x="215900" y="5842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4" name="Textfeld 343"/>
              <p:cNvSpPr txBox="1">
                <a:spLocks noChangeArrowheads="1"/>
              </p:cNvSpPr>
              <p:nvPr/>
            </p:nvSpPr>
            <p:spPr bwMode="auto">
              <a:xfrm>
                <a:off x="215900" y="9271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5" name="Textfeld 344"/>
              <p:cNvSpPr txBox="1">
                <a:spLocks noChangeArrowheads="1"/>
              </p:cNvSpPr>
              <p:nvPr/>
            </p:nvSpPr>
            <p:spPr bwMode="auto">
              <a:xfrm>
                <a:off x="206375" y="39687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6" name="Textfeld 345"/>
              <p:cNvSpPr txBox="1">
                <a:spLocks noChangeArrowheads="1"/>
              </p:cNvSpPr>
              <p:nvPr/>
            </p:nvSpPr>
            <p:spPr bwMode="auto">
              <a:xfrm>
                <a:off x="204788" y="7604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7" name="Textfeld 346"/>
              <p:cNvSpPr txBox="1">
                <a:spLocks noChangeArrowheads="1"/>
              </p:cNvSpPr>
              <p:nvPr/>
            </p:nvSpPr>
            <p:spPr bwMode="auto">
              <a:xfrm>
                <a:off x="650875" y="2111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8" name="Textfeld 347"/>
              <p:cNvSpPr txBox="1">
                <a:spLocks noChangeArrowheads="1"/>
              </p:cNvSpPr>
              <p:nvPr/>
            </p:nvSpPr>
            <p:spPr bwMode="auto">
              <a:xfrm>
                <a:off x="654050" y="5778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49" name="Textfeld 348"/>
              <p:cNvSpPr txBox="1">
                <a:spLocks noChangeArrowheads="1"/>
              </p:cNvSpPr>
              <p:nvPr/>
            </p:nvSpPr>
            <p:spPr bwMode="auto">
              <a:xfrm>
                <a:off x="654050" y="919163"/>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0" name="Textfeld 349"/>
              <p:cNvSpPr txBox="1">
                <a:spLocks noChangeArrowheads="1"/>
              </p:cNvSpPr>
              <p:nvPr/>
            </p:nvSpPr>
            <p:spPr bwMode="auto">
              <a:xfrm>
                <a:off x="628650" y="390525"/>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1" name="Textfeld 350"/>
              <p:cNvSpPr txBox="1">
                <a:spLocks noChangeArrowheads="1"/>
              </p:cNvSpPr>
              <p:nvPr/>
            </p:nvSpPr>
            <p:spPr bwMode="auto">
              <a:xfrm>
                <a:off x="627034" y="744520"/>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2" name="Textfeld 351"/>
              <p:cNvSpPr txBox="1">
                <a:spLocks noChangeArrowheads="1"/>
              </p:cNvSpPr>
              <p:nvPr/>
            </p:nvSpPr>
            <p:spPr bwMode="auto">
              <a:xfrm>
                <a:off x="412750" y="79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3" name="Textfeld 352"/>
              <p:cNvSpPr txBox="1">
                <a:spLocks noChangeArrowheads="1"/>
              </p:cNvSpPr>
              <p:nvPr/>
            </p:nvSpPr>
            <p:spPr bwMode="auto">
              <a:xfrm>
                <a:off x="415925"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4" name="Textfeld 353"/>
              <p:cNvSpPr txBox="1">
                <a:spLocks noChangeArrowheads="1"/>
              </p:cNvSpPr>
              <p:nvPr/>
            </p:nvSpPr>
            <p:spPr bwMode="auto">
              <a:xfrm>
                <a:off x="415925" y="7175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5" name="Textfeld 354"/>
              <p:cNvSpPr txBox="1">
                <a:spLocks noChangeArrowheads="1"/>
              </p:cNvSpPr>
              <p:nvPr/>
            </p:nvSpPr>
            <p:spPr bwMode="auto">
              <a:xfrm>
                <a:off x="398463" y="179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6" name="Textfeld 355"/>
              <p:cNvSpPr txBox="1">
                <a:spLocks noChangeArrowheads="1"/>
              </p:cNvSpPr>
              <p:nvPr/>
            </p:nvSpPr>
            <p:spPr bwMode="auto">
              <a:xfrm>
                <a:off x="420688" y="5603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7" name="Textfeld 356"/>
              <p:cNvSpPr txBox="1">
                <a:spLocks noChangeArrowheads="1"/>
              </p:cNvSpPr>
              <p:nvPr/>
            </p:nvSpPr>
            <p:spPr bwMode="auto">
              <a:xfrm>
                <a:off x="425450" y="9223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8" name="Textfeld 357"/>
              <p:cNvSpPr txBox="1">
                <a:spLocks noChangeArrowheads="1"/>
              </p:cNvSpPr>
              <p:nvPr/>
            </p:nvSpPr>
            <p:spPr bwMode="auto">
              <a:xfrm>
                <a:off x="847725" y="20638"/>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59" name="Textfeld 358"/>
              <p:cNvSpPr txBox="1">
                <a:spLocks noChangeArrowheads="1"/>
              </p:cNvSpPr>
              <p:nvPr/>
            </p:nvSpPr>
            <p:spPr bwMode="auto">
              <a:xfrm>
                <a:off x="850900" y="3746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0" name="Textfeld 359"/>
              <p:cNvSpPr txBox="1">
                <a:spLocks noChangeArrowheads="1"/>
              </p:cNvSpPr>
              <p:nvPr/>
            </p:nvSpPr>
            <p:spPr bwMode="auto">
              <a:xfrm>
                <a:off x="866775" y="7429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1" name="Textfeld 360"/>
              <p:cNvSpPr txBox="1">
                <a:spLocks noChangeArrowheads="1"/>
              </p:cNvSpPr>
              <p:nvPr/>
            </p:nvSpPr>
            <p:spPr bwMode="auto">
              <a:xfrm>
                <a:off x="839788" y="204788"/>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2" name="Textfeld 361"/>
              <p:cNvSpPr txBox="1">
                <a:spLocks noChangeArrowheads="1"/>
              </p:cNvSpPr>
              <p:nvPr/>
            </p:nvSpPr>
            <p:spPr bwMode="auto">
              <a:xfrm>
                <a:off x="855663" y="57626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3" name="Textfeld 362"/>
              <p:cNvSpPr txBox="1">
                <a:spLocks noChangeArrowheads="1"/>
              </p:cNvSpPr>
              <p:nvPr/>
            </p:nvSpPr>
            <p:spPr bwMode="auto">
              <a:xfrm>
                <a:off x="852488" y="925513"/>
                <a:ext cx="2143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4" name="Textfeld 363"/>
              <p:cNvSpPr txBox="1">
                <a:spLocks noChangeArrowheads="1"/>
              </p:cNvSpPr>
              <p:nvPr/>
            </p:nvSpPr>
            <p:spPr bwMode="auto">
              <a:xfrm>
                <a:off x="612775" y="3175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sp>
            <p:nvSpPr>
              <p:cNvPr id="365" name="Textfeld 364"/>
              <p:cNvSpPr txBox="1">
                <a:spLocks noChangeArrowheads="1"/>
              </p:cNvSpPr>
              <p:nvPr/>
            </p:nvSpPr>
            <p:spPr bwMode="auto">
              <a:xfrm>
                <a:off x="184120" y="50800"/>
                <a:ext cx="214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fontAlgn="base">
                  <a:spcAft>
                    <a:spcPts val="0"/>
                  </a:spcAft>
                </a:pPr>
                <a:r>
                  <a:rPr lang="de-DE" sz="1100" kern="1200">
                    <a:solidFill>
                      <a:srgbClr val="000000"/>
                    </a:solidFill>
                    <a:effectLst/>
                    <a:latin typeface="Arial" charset="0"/>
                    <a:ea typeface="Calibri" charset="0"/>
                    <a:cs typeface="Times New Roman" charset="0"/>
                  </a:rPr>
                  <a:t>+</a:t>
                </a:r>
                <a:endParaRPr lang="de-DE" sz="1200">
                  <a:effectLst/>
                  <a:latin typeface="Times New Roman" charset="0"/>
                  <a:ea typeface="Times New Roman" charset="0"/>
                </a:endParaRPr>
              </a:p>
            </p:txBody>
          </p:sp>
        </p:grpSp>
        <p:cxnSp>
          <p:nvCxnSpPr>
            <p:cNvPr id="304" name="Gerade Verbindung 303"/>
            <p:cNvCxnSpPr/>
            <p:nvPr/>
          </p:nvCxnSpPr>
          <p:spPr>
            <a:xfrm>
              <a:off x="1073426" y="286247"/>
              <a:ext cx="256722" cy="492512"/>
            </a:xfrm>
            <a:prstGeom prst="line">
              <a:avLst/>
            </a:prstGeom>
            <a:ln w="63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05" name="Richtungspfeil 304"/>
            <p:cNvSpPr/>
            <p:nvPr/>
          </p:nvSpPr>
          <p:spPr>
            <a:xfrm rot="20099365">
              <a:off x="842839" y="111318"/>
              <a:ext cx="461010" cy="211455"/>
            </a:xfrm>
            <a:prstGeom prst="homePlate">
              <a:avLst/>
            </a:prstGeom>
            <a:gradFill>
              <a:gsLst>
                <a:gs pos="0">
                  <a:schemeClr val="bg1">
                    <a:lumMod val="75000"/>
                  </a:schemeClr>
                </a:gs>
                <a:gs pos="46000">
                  <a:schemeClr val="bg1">
                    <a:lumMod val="85000"/>
                  </a:schemeClr>
                </a:gs>
                <a:gs pos="100000">
                  <a:schemeClr val="bg1">
                    <a:lumMod val="8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366" name="Rechteck 365"/>
          <p:cNvSpPr/>
          <p:nvPr/>
        </p:nvSpPr>
        <p:spPr>
          <a:xfrm>
            <a:off x="960312" y="4272130"/>
            <a:ext cx="9707688" cy="276999"/>
          </a:xfrm>
          <a:prstGeom prst="rect">
            <a:avLst/>
          </a:prstGeom>
        </p:spPr>
        <p:txBody>
          <a:bodyPr wrap="square">
            <a:spAutoFit/>
          </a:bodyPr>
          <a:lstStyle/>
          <a:p>
            <a:pPr indent="449580" algn="just">
              <a:spcAft>
                <a:spcPts val="800"/>
              </a:spcAft>
            </a:pPr>
            <a:r>
              <a:rPr lang="de-DE" sz="1200" b="1" dirty="0">
                <a:ea typeface="Calibri" charset="0"/>
                <a:cs typeface="Arial" panose="020B0604020202020204" pitchFamily="34" charset="0"/>
              </a:rPr>
              <a:t>	                 				</a:t>
            </a:r>
            <a:endParaRPr lang="de-DE" sz="1200" dirty="0">
              <a:effectLst/>
              <a:ea typeface="Calibri" charset="0"/>
              <a:cs typeface="Arial" panose="020B0604020202020204" pitchFamily="34" charset="0"/>
            </a:endParaRPr>
          </a:p>
        </p:txBody>
      </p:sp>
      <p:graphicFrame>
        <p:nvGraphicFramePr>
          <p:cNvPr id="367" name="Tabelle 366"/>
          <p:cNvGraphicFramePr>
            <a:graphicFrameLocks noGrp="1"/>
          </p:cNvGraphicFramePr>
          <p:nvPr>
            <p:extLst>
              <p:ext uri="{D42A27DB-BD31-4B8C-83A1-F6EECF244321}">
                <p14:modId xmlns:p14="http://schemas.microsoft.com/office/powerpoint/2010/main" val="3240043040"/>
              </p:ext>
            </p:extLst>
          </p:nvPr>
        </p:nvGraphicFramePr>
        <p:xfrm>
          <a:off x="1219200" y="4174357"/>
          <a:ext cx="8425180" cy="1982506"/>
        </p:xfrm>
        <a:graphic>
          <a:graphicData uri="http://schemas.openxmlformats.org/drawingml/2006/table">
            <a:tbl>
              <a:tblPr firstRow="1" firstCol="1" bandRow="1"/>
              <a:tblGrid>
                <a:gridCol w="4017732">
                  <a:extLst>
                    <a:ext uri="{9D8B030D-6E8A-4147-A177-3AD203B41FA5}">
                      <a16:colId xmlns:a16="http://schemas.microsoft.com/office/drawing/2014/main" val="20000"/>
                    </a:ext>
                  </a:extLst>
                </a:gridCol>
                <a:gridCol w="4407448">
                  <a:extLst>
                    <a:ext uri="{9D8B030D-6E8A-4147-A177-3AD203B41FA5}">
                      <a16:colId xmlns:a16="http://schemas.microsoft.com/office/drawing/2014/main" val="20001"/>
                    </a:ext>
                  </a:extLst>
                </a:gridCol>
              </a:tblGrid>
              <a:tr h="274092">
                <a:tc>
                  <a:txBody>
                    <a:bodyPr/>
                    <a:lstStyle/>
                    <a:p>
                      <a:pPr algn="ctr">
                        <a:spcBef>
                          <a:spcPts val="800"/>
                        </a:spcBef>
                        <a:spcAft>
                          <a:spcPts val="600"/>
                        </a:spcAft>
                      </a:pPr>
                      <a:r>
                        <a:rPr lang="de-DE" sz="1600" b="1" dirty="0">
                          <a:effectLst/>
                          <a:latin typeface="+mn-lt"/>
                          <a:ea typeface="Times New Roman" charset="0"/>
                          <a:cs typeface="Times New Roman" charset="0"/>
                        </a:rPr>
                        <a:t> </a:t>
                      </a:r>
                      <a:r>
                        <a:rPr lang="de-DE" sz="1600" b="1" dirty="0">
                          <a:latin typeface="+mn-lt"/>
                          <a:ea typeface="Calibri" charset="0"/>
                          <a:cs typeface="Arial" panose="020B0604020202020204" pitchFamily="34" charset="0"/>
                        </a:rPr>
                        <a:t>Abb. 1</a:t>
                      </a:r>
                      <a:r>
                        <a:rPr lang="de-DE" sz="1600" b="1" dirty="0" smtClean="0">
                          <a:latin typeface="+mn-lt"/>
                          <a:ea typeface="Calibri" charset="0"/>
                          <a:cs typeface="Arial" panose="020B0604020202020204" pitchFamily="34" charset="0"/>
                        </a:rPr>
                        <a:t>:</a:t>
                      </a:r>
                      <a:endParaRPr lang="de-DE" sz="1600" b="1" dirty="0">
                        <a:effectLst/>
                        <a:latin typeface="+mn-lt"/>
                        <a:ea typeface="Times New Roman"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Bef>
                          <a:spcPts val="800"/>
                        </a:spcBef>
                        <a:spcAft>
                          <a:spcPts val="600"/>
                        </a:spcAft>
                      </a:pPr>
                      <a:r>
                        <a:rPr lang="de-DE" sz="1600" b="1" dirty="0">
                          <a:effectLst/>
                          <a:latin typeface="+mn-lt"/>
                          <a:ea typeface="Times New Roman" charset="0"/>
                          <a:cs typeface="Times New Roman" charset="0"/>
                        </a:rPr>
                        <a:t> </a:t>
                      </a:r>
                      <a:r>
                        <a:rPr lang="de-DE" sz="1600" b="1" dirty="0">
                          <a:latin typeface="+mn-lt"/>
                          <a:ea typeface="Calibri" charset="0"/>
                          <a:cs typeface="Arial" panose="020B0604020202020204" pitchFamily="34" charset="0"/>
                        </a:rPr>
                        <a:t> Abb. 2</a:t>
                      </a:r>
                      <a:r>
                        <a:rPr lang="de-DE" sz="1600" b="1" dirty="0" smtClean="0">
                          <a:latin typeface="+mn-lt"/>
                          <a:ea typeface="Calibri" charset="0"/>
                          <a:cs typeface="Arial" panose="020B0604020202020204" pitchFamily="34" charset="0"/>
                        </a:rPr>
                        <a:t>:</a:t>
                      </a:r>
                      <a:endParaRPr lang="de-DE" sz="1600" b="1" dirty="0">
                        <a:effectLst/>
                        <a:latin typeface="+mn-lt"/>
                        <a:ea typeface="Times New Roman"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1708414">
                <a:tc>
                  <a:txBody>
                    <a:bodyPr/>
                    <a:lstStyle/>
                    <a:p>
                      <a:pPr algn="just">
                        <a:lnSpc>
                          <a:spcPct val="200000"/>
                        </a:lnSpc>
                        <a:spcBef>
                          <a:spcPts val="800"/>
                        </a:spcBef>
                        <a:spcAft>
                          <a:spcPts val="600"/>
                        </a:spcAft>
                      </a:pPr>
                      <a:r>
                        <a:rPr lang="de-DE" sz="1400" b="0" dirty="0">
                          <a:effectLst/>
                          <a:latin typeface="Calibri" charset="0"/>
                          <a:ea typeface="Times New Roman" charset="0"/>
                          <a:cs typeface="Times New Roman" charset="0"/>
                        </a:rPr>
                        <a:t>____________________________________________________________________________________________________________________________________________________________________________</a:t>
                      </a:r>
                      <a:endParaRPr lang="de-DE" sz="1400" b="1"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200000"/>
                        </a:lnSpc>
                        <a:spcBef>
                          <a:spcPts val="800"/>
                        </a:spcBef>
                        <a:spcAft>
                          <a:spcPts val="600"/>
                        </a:spcAft>
                      </a:pPr>
                      <a:r>
                        <a:rPr lang="de-DE" sz="1400" b="0" dirty="0">
                          <a:effectLst/>
                          <a:latin typeface="Calibri" charset="0"/>
                          <a:ea typeface="Times New Roman" charset="0"/>
                          <a:cs typeface="Times New Roman" charset="0"/>
                        </a:rPr>
                        <a:t>________________________________________________________________________________________________________________________________________________________________________________________________</a:t>
                      </a:r>
                      <a:endParaRPr lang="de-DE" sz="1400" b="1"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Textfeld 9"/>
          <p:cNvSpPr txBox="1"/>
          <p:nvPr/>
        </p:nvSpPr>
        <p:spPr>
          <a:xfrm>
            <a:off x="3105839" y="3110431"/>
            <a:ext cx="255198" cy="261610"/>
          </a:xfrm>
          <a:prstGeom prst="rect">
            <a:avLst/>
          </a:prstGeom>
          <a:noFill/>
        </p:spPr>
        <p:txBody>
          <a:bodyPr wrap="none" rtlCol="0">
            <a:spAutoFit/>
          </a:bodyPr>
          <a:lstStyle/>
          <a:p>
            <a:r>
              <a:rPr lang="de-DE" sz="1100" dirty="0"/>
              <a:t>+</a:t>
            </a:r>
          </a:p>
        </p:txBody>
      </p:sp>
    </p:spTree>
    <p:extLst>
      <p:ext uri="{BB962C8B-B14F-4D97-AF65-F5344CB8AC3E}">
        <p14:creationId xmlns:p14="http://schemas.microsoft.com/office/powerpoint/2010/main" val="1985655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25170</Words>
  <PresentationFormat>Breitbild</PresentationFormat>
  <Paragraphs>4626</Paragraphs>
  <Slides>259</Slides>
  <Notes>183</Notes>
  <HiddenSlides>3</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259</vt:i4>
      </vt:variant>
    </vt:vector>
  </HeadingPairs>
  <TitlesOfParts>
    <vt:vector size="274" baseType="lpstr">
      <vt:lpstr>Arial</vt:lpstr>
      <vt:lpstr>Arial Unicode MS</vt:lpstr>
      <vt:lpstr>Blackadder ITC</vt:lpstr>
      <vt:lpstr>Calibri</vt:lpstr>
      <vt:lpstr>Calibri Light</vt:lpstr>
      <vt:lpstr>Cambria Math</vt:lpstr>
      <vt:lpstr>Castellar</vt:lpstr>
      <vt:lpstr>Gadugi</vt:lpstr>
      <vt:lpstr>Helvetica</vt:lpstr>
      <vt:lpstr>OpenSymbol</vt:lpstr>
      <vt:lpstr>Symbol</vt:lpstr>
      <vt:lpstr>Tahoma</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2021-09-23T12:45:37Z</dcterms:created>
  <dcterms:modified xsi:type="dcterms:W3CDTF">2023-01-16T13:50:51Z</dcterms:modified>
</cp:coreProperties>
</file>