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768E-A8C7-44F6-B63D-0772B6A6C1F7}" type="datetimeFigureOut">
              <a:rPr lang="de-DE" smtClean="0"/>
              <a:t>10.01.2020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4A95-2406-4174-9C03-486193379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46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768E-A8C7-44F6-B63D-0772B6A6C1F7}" type="datetimeFigureOut">
              <a:rPr lang="de-DE" smtClean="0"/>
              <a:t>10.01.2020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4A95-2406-4174-9C03-486193379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553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768E-A8C7-44F6-B63D-0772B6A6C1F7}" type="datetimeFigureOut">
              <a:rPr lang="de-DE" smtClean="0"/>
              <a:t>10.01.2020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4A95-2406-4174-9C03-486193379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356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768E-A8C7-44F6-B63D-0772B6A6C1F7}" type="datetimeFigureOut">
              <a:rPr lang="de-DE" smtClean="0"/>
              <a:t>10.01.2020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4A95-2406-4174-9C03-486193379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858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768E-A8C7-44F6-B63D-0772B6A6C1F7}" type="datetimeFigureOut">
              <a:rPr lang="de-DE" smtClean="0"/>
              <a:t>10.01.2020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4A95-2406-4174-9C03-486193379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91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768E-A8C7-44F6-B63D-0772B6A6C1F7}" type="datetimeFigureOut">
              <a:rPr lang="de-DE" smtClean="0"/>
              <a:t>10.01.2020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4A95-2406-4174-9C03-486193379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26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768E-A8C7-44F6-B63D-0772B6A6C1F7}" type="datetimeFigureOut">
              <a:rPr lang="de-DE" smtClean="0"/>
              <a:t>10.01.2020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4A95-2406-4174-9C03-486193379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8295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768E-A8C7-44F6-B63D-0772B6A6C1F7}" type="datetimeFigureOut">
              <a:rPr lang="de-DE" smtClean="0"/>
              <a:t>10.01.2020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4A95-2406-4174-9C03-486193379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53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768E-A8C7-44F6-B63D-0772B6A6C1F7}" type="datetimeFigureOut">
              <a:rPr lang="de-DE" smtClean="0"/>
              <a:t>10.01.2020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4A95-2406-4174-9C03-486193379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98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768E-A8C7-44F6-B63D-0772B6A6C1F7}" type="datetimeFigureOut">
              <a:rPr lang="de-DE" smtClean="0"/>
              <a:t>10.01.2020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4A95-2406-4174-9C03-486193379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909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8768E-A8C7-44F6-B63D-0772B6A6C1F7}" type="datetimeFigureOut">
              <a:rPr lang="de-DE" smtClean="0"/>
              <a:t>10.01.2020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4A95-2406-4174-9C03-486193379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542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8768E-A8C7-44F6-B63D-0772B6A6C1F7}" type="datetimeFigureOut">
              <a:rPr lang="de-DE" smtClean="0"/>
              <a:t>10.01.2020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44A95-2406-4174-9C03-4861933798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20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925B0582-F2C2-4F02-B611-5E4A22A17474}"/>
              </a:ext>
            </a:extLst>
          </p:cNvPr>
          <p:cNvSpPr/>
          <p:nvPr/>
        </p:nvSpPr>
        <p:spPr>
          <a:xfrm>
            <a:off x="537053" y="784345"/>
            <a:ext cx="385012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Speak Pro" panose="020B0604020202020204" pitchFamily="34" charset="0"/>
              </a:rPr>
              <a:t>Wie viel Abfall entsteht in deiner Klasse?</a:t>
            </a:r>
          </a:p>
          <a:p>
            <a:endParaRPr lang="de-DE" dirty="0">
              <a:latin typeface="Speak Pro" panose="020B0604020202020204" pitchFamily="34" charset="0"/>
            </a:endParaRPr>
          </a:p>
          <a:p>
            <a:r>
              <a:rPr lang="de-DE" sz="1200" dirty="0">
                <a:latin typeface="Speak Pro" panose="020B0604020202020204" pitchFamily="34" charset="0"/>
              </a:rPr>
              <a:t>Aufgabe 1)</a:t>
            </a:r>
          </a:p>
          <a:p>
            <a:r>
              <a:rPr lang="de-DE" sz="1200" dirty="0">
                <a:latin typeface="Speak Pro" panose="020B0604020202020204" pitchFamily="34" charset="0"/>
              </a:rPr>
              <a:t>Wiege den Abfall eines Tages und trage das Ergebnis in die</a:t>
            </a:r>
          </a:p>
          <a:p>
            <a:r>
              <a:rPr lang="de-DE" sz="1200" dirty="0">
                <a:latin typeface="Speak Pro" panose="020B0604020202020204" pitchFamily="34" charset="0"/>
              </a:rPr>
              <a:t>Tabelle ein.</a:t>
            </a:r>
          </a:p>
          <a:p>
            <a:r>
              <a:rPr lang="de-DE" sz="1200" dirty="0">
                <a:latin typeface="Speak Pro" panose="020B0604020202020204" pitchFamily="34" charset="0"/>
              </a:rPr>
              <a:t>Rechne anschließend aus, wie viel der Abfall einer Woche bzw. eines Monats wiegt.</a:t>
            </a:r>
          </a:p>
          <a:p>
            <a:r>
              <a:rPr lang="de-DE" sz="1200" dirty="0">
                <a:latin typeface="Speak Pro" panose="020B0604020202020204" pitchFamily="34" charset="0"/>
              </a:rPr>
              <a:t>Fällt dir etwas ein, was ungefähr genauso viel wiegt?</a:t>
            </a: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r>
              <a:rPr lang="de-DE" dirty="0">
                <a:latin typeface="Speak Pro" panose="020B0604020202020204" pitchFamily="34" charset="0"/>
              </a:rPr>
              <a:t> </a:t>
            </a: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B23569E9-4A2B-4621-81C0-230D5CE69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580905"/>
              </p:ext>
            </p:extLst>
          </p:nvPr>
        </p:nvGraphicFramePr>
        <p:xfrm>
          <a:off x="642025" y="3815080"/>
          <a:ext cx="5379394" cy="2644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513">
                  <a:extLst>
                    <a:ext uri="{9D8B030D-6E8A-4147-A177-3AD203B41FA5}">
                      <a16:colId xmlns:a16="http://schemas.microsoft.com/office/drawing/2014/main" val="1556291249"/>
                    </a:ext>
                  </a:extLst>
                </a:gridCol>
                <a:gridCol w="1462184">
                  <a:extLst>
                    <a:ext uri="{9D8B030D-6E8A-4147-A177-3AD203B41FA5}">
                      <a16:colId xmlns:a16="http://schemas.microsoft.com/office/drawing/2014/main" val="3083600033"/>
                    </a:ext>
                  </a:extLst>
                </a:gridCol>
                <a:gridCol w="508026">
                  <a:extLst>
                    <a:ext uri="{9D8B030D-6E8A-4147-A177-3AD203B41FA5}">
                      <a16:colId xmlns:a16="http://schemas.microsoft.com/office/drawing/2014/main" val="717587655"/>
                    </a:ext>
                  </a:extLst>
                </a:gridCol>
                <a:gridCol w="2181671">
                  <a:extLst>
                    <a:ext uri="{9D8B030D-6E8A-4147-A177-3AD203B41FA5}">
                      <a16:colId xmlns:a16="http://schemas.microsoft.com/office/drawing/2014/main" val="1476006926"/>
                    </a:ext>
                  </a:extLst>
                </a:gridCol>
              </a:tblGrid>
              <a:tr h="695258">
                <a:tc gridSpan="2">
                  <a:txBody>
                    <a:bodyPr/>
                    <a:lstStyle/>
                    <a:p>
                      <a:pPr algn="l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Abfallmenge in Kilogramm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Der Abfall wiegt ungefähr genauso viel wie…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28268"/>
                  </a:ext>
                </a:extLst>
              </a:tr>
              <a:tr h="512665"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an einem Tag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5237105"/>
                  </a:ext>
                </a:extLst>
              </a:tr>
              <a:tr h="512665"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an 5 Schultagen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744701"/>
                  </a:ext>
                </a:extLst>
              </a:tr>
              <a:tr h="512665"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in einem Monat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43455"/>
                  </a:ext>
                </a:extLst>
              </a:tr>
              <a:tr h="410834"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6682953"/>
                  </a:ext>
                </a:extLst>
              </a:tr>
            </a:tbl>
          </a:graphicData>
        </a:graphic>
      </p:graphicFrame>
      <p:pic>
        <p:nvPicPr>
          <p:cNvPr id="17" name="Grafik 1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A84A357F-0F4B-48F7-BE2A-90F6058DBE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124" y="1239753"/>
            <a:ext cx="1362295" cy="1872601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3849F3E1-BFDE-4A5A-8100-01BEDD30E84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810" y="4174925"/>
            <a:ext cx="608330" cy="579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09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925B0582-F2C2-4F02-B611-5E4A22A17474}"/>
              </a:ext>
            </a:extLst>
          </p:cNvPr>
          <p:cNvSpPr/>
          <p:nvPr/>
        </p:nvSpPr>
        <p:spPr>
          <a:xfrm>
            <a:off x="537052" y="784345"/>
            <a:ext cx="4034947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Speak Pro" panose="020B0604020202020204" pitchFamily="34" charset="0"/>
              </a:rPr>
              <a:t>Wie viel Abfall entsteht bei dir zu Hause?</a:t>
            </a:r>
          </a:p>
          <a:p>
            <a:endParaRPr lang="de-DE" dirty="0">
              <a:latin typeface="Speak Pro" panose="020B0604020202020204" pitchFamily="34" charset="0"/>
            </a:endParaRPr>
          </a:p>
          <a:p>
            <a:r>
              <a:rPr lang="de-DE" sz="1200" dirty="0">
                <a:latin typeface="Speak Pro" panose="020B0604020202020204" pitchFamily="34" charset="0"/>
              </a:rPr>
              <a:t>Aufgabe 1)</a:t>
            </a:r>
          </a:p>
          <a:p>
            <a:r>
              <a:rPr lang="de-DE" sz="1200" dirty="0">
                <a:latin typeface="Speak Pro" panose="020B0604020202020204" pitchFamily="34" charset="0"/>
              </a:rPr>
              <a:t>Wiege den Abfall eines Tages und trage das Ergebnis in die</a:t>
            </a:r>
          </a:p>
          <a:p>
            <a:r>
              <a:rPr lang="de-DE" sz="1200" dirty="0">
                <a:latin typeface="Speak Pro" panose="020B0604020202020204" pitchFamily="34" charset="0"/>
              </a:rPr>
              <a:t>Tabelle ein.</a:t>
            </a:r>
          </a:p>
          <a:p>
            <a:r>
              <a:rPr lang="de-DE" sz="1200" dirty="0">
                <a:latin typeface="Speak Pro" panose="020B0604020202020204" pitchFamily="34" charset="0"/>
              </a:rPr>
              <a:t>Rechne anschließend aus, wie viel der Abfall einer Woche bzw. eines Monats wiegt.</a:t>
            </a:r>
          </a:p>
          <a:p>
            <a:r>
              <a:rPr lang="de-DE" sz="1200" dirty="0">
                <a:latin typeface="Speak Pro" panose="020B0604020202020204" pitchFamily="34" charset="0"/>
              </a:rPr>
              <a:t>Fällt dir etwas ein, was ungefähr genauso viel wiegt?</a:t>
            </a: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endParaRPr lang="de-DE" sz="1200" dirty="0">
              <a:latin typeface="Speak Pro" panose="020B0604020202020204" pitchFamily="34" charset="0"/>
            </a:endParaRPr>
          </a:p>
          <a:p>
            <a:r>
              <a:rPr lang="de-DE" dirty="0">
                <a:latin typeface="Speak Pro" panose="020B0604020202020204" pitchFamily="34" charset="0"/>
              </a:rPr>
              <a:t> </a:t>
            </a: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B23569E9-4A2B-4621-81C0-230D5CE69226}"/>
              </a:ext>
            </a:extLst>
          </p:cNvPr>
          <p:cNvGraphicFramePr>
            <a:graphicFrameLocks noGrp="1"/>
          </p:cNvGraphicFramePr>
          <p:nvPr/>
        </p:nvGraphicFramePr>
        <p:xfrm>
          <a:off x="642025" y="3815080"/>
          <a:ext cx="5379394" cy="2644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513">
                  <a:extLst>
                    <a:ext uri="{9D8B030D-6E8A-4147-A177-3AD203B41FA5}">
                      <a16:colId xmlns:a16="http://schemas.microsoft.com/office/drawing/2014/main" val="1556291249"/>
                    </a:ext>
                  </a:extLst>
                </a:gridCol>
                <a:gridCol w="1462184">
                  <a:extLst>
                    <a:ext uri="{9D8B030D-6E8A-4147-A177-3AD203B41FA5}">
                      <a16:colId xmlns:a16="http://schemas.microsoft.com/office/drawing/2014/main" val="3083600033"/>
                    </a:ext>
                  </a:extLst>
                </a:gridCol>
                <a:gridCol w="508026">
                  <a:extLst>
                    <a:ext uri="{9D8B030D-6E8A-4147-A177-3AD203B41FA5}">
                      <a16:colId xmlns:a16="http://schemas.microsoft.com/office/drawing/2014/main" val="717587655"/>
                    </a:ext>
                  </a:extLst>
                </a:gridCol>
                <a:gridCol w="2181671">
                  <a:extLst>
                    <a:ext uri="{9D8B030D-6E8A-4147-A177-3AD203B41FA5}">
                      <a16:colId xmlns:a16="http://schemas.microsoft.com/office/drawing/2014/main" val="1476006926"/>
                    </a:ext>
                  </a:extLst>
                </a:gridCol>
              </a:tblGrid>
              <a:tr h="695258">
                <a:tc gridSpan="2">
                  <a:txBody>
                    <a:bodyPr/>
                    <a:lstStyle/>
                    <a:p>
                      <a:pPr algn="l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Abfallmenge in Kilogramm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Der Abfall wiegt ungefähr genauso viel wie…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28268"/>
                  </a:ext>
                </a:extLst>
              </a:tr>
              <a:tr h="512665"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an einem Tag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5237105"/>
                  </a:ext>
                </a:extLst>
              </a:tr>
              <a:tr h="512665"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i</a:t>
                      </a:r>
                      <a:r>
                        <a:rPr lang="de-DE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n </a:t>
                      </a:r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einer Woche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744701"/>
                  </a:ext>
                </a:extLst>
              </a:tr>
              <a:tr h="512665"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in einem Monat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  <a:latin typeface="Speak Pro" panose="020B0504020101020102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43455"/>
                  </a:ext>
                </a:extLst>
              </a:tr>
              <a:tr h="410834"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  <a:latin typeface="Speak Pro" panose="020B0504020101020102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6682953"/>
                  </a:ext>
                </a:extLst>
              </a:tr>
            </a:tbl>
          </a:graphicData>
        </a:graphic>
      </p:graphicFrame>
      <p:pic>
        <p:nvPicPr>
          <p:cNvPr id="5" name="Grafik 4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501FA538-FBF9-47CF-AF9C-4A510FD945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759" y="1490273"/>
            <a:ext cx="1362295" cy="1872601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3849F3E1-BFDE-4A5A-8100-01BEDD30E84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810" y="4074717"/>
            <a:ext cx="608330" cy="579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9264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153</Words>
  <Application>Microsoft Office PowerPoint</Application>
  <PresentationFormat>A4-Papier (210 x 297 mm)</PresentationFormat>
  <Paragraphs>78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Speak Pro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 w</dc:creator>
  <cp:lastModifiedBy>k w</cp:lastModifiedBy>
  <cp:revision>3</cp:revision>
  <dcterms:created xsi:type="dcterms:W3CDTF">2019-11-25T12:56:34Z</dcterms:created>
  <dcterms:modified xsi:type="dcterms:W3CDTF">2020-01-10T13:10:29Z</dcterms:modified>
</cp:coreProperties>
</file>