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906000" cy="6858000" type="A4"/>
  <p:notesSz cx="6858000" cy="99456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FCFC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2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D8D-E306-4F07-88E7-359748B02F69}" type="datetimeFigureOut">
              <a:rPr lang="de-DE" smtClean="0"/>
              <a:t>20.01.2020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6E2A-B72A-4706-9B1F-03E28F8A24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1684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D8D-E306-4F07-88E7-359748B02F69}" type="datetimeFigureOut">
              <a:rPr lang="de-DE" smtClean="0"/>
              <a:t>20.01.2020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6E2A-B72A-4706-9B1F-03E28F8A24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19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D8D-E306-4F07-88E7-359748B02F69}" type="datetimeFigureOut">
              <a:rPr lang="de-DE" smtClean="0"/>
              <a:t>20.01.2020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6E2A-B72A-4706-9B1F-03E28F8A24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1281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D8D-E306-4F07-88E7-359748B02F69}" type="datetimeFigureOut">
              <a:rPr lang="de-DE" smtClean="0"/>
              <a:t>20.01.2020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6E2A-B72A-4706-9B1F-03E28F8A24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288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D8D-E306-4F07-88E7-359748B02F69}" type="datetimeFigureOut">
              <a:rPr lang="de-DE" smtClean="0"/>
              <a:t>20.01.2020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6E2A-B72A-4706-9B1F-03E28F8A24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007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D8D-E306-4F07-88E7-359748B02F69}" type="datetimeFigureOut">
              <a:rPr lang="de-DE" smtClean="0"/>
              <a:t>20.01.2020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6E2A-B72A-4706-9B1F-03E28F8A24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73073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D8D-E306-4F07-88E7-359748B02F69}" type="datetimeFigureOut">
              <a:rPr lang="de-DE" smtClean="0"/>
              <a:t>20.01.2020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6E2A-B72A-4706-9B1F-03E28F8A24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4212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D8D-E306-4F07-88E7-359748B02F69}" type="datetimeFigureOut">
              <a:rPr lang="de-DE" smtClean="0"/>
              <a:t>20.01.2020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6E2A-B72A-4706-9B1F-03E28F8A24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6428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D8D-E306-4F07-88E7-359748B02F69}" type="datetimeFigureOut">
              <a:rPr lang="de-DE" smtClean="0"/>
              <a:t>20.01.2020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6E2A-B72A-4706-9B1F-03E28F8A24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8885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D8D-E306-4F07-88E7-359748B02F69}" type="datetimeFigureOut">
              <a:rPr lang="de-DE" smtClean="0"/>
              <a:t>20.01.2020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6E2A-B72A-4706-9B1F-03E28F8A24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805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50D8D-E306-4F07-88E7-359748B02F69}" type="datetimeFigureOut">
              <a:rPr lang="de-DE" smtClean="0"/>
              <a:t>20.01.2020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6E2A-B72A-4706-9B1F-03E28F8A24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26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50D8D-E306-4F07-88E7-359748B02F69}" type="datetimeFigureOut">
              <a:rPr lang="de-DE" smtClean="0"/>
              <a:t>20.01.2020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56E2A-B72A-4706-9B1F-03E28F8A24D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29110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BAB94797-BA8B-4BF0-94F1-31E83BF2D84B}"/>
              </a:ext>
            </a:extLst>
          </p:cNvPr>
          <p:cNvGrpSpPr/>
          <p:nvPr/>
        </p:nvGrpSpPr>
        <p:grpSpPr>
          <a:xfrm>
            <a:off x="783772" y="866919"/>
            <a:ext cx="3213465" cy="5068389"/>
            <a:chOff x="783772" y="866919"/>
            <a:chExt cx="3213465" cy="5068389"/>
          </a:xfrm>
        </p:grpSpPr>
        <p:pic>
          <p:nvPicPr>
            <p:cNvPr id="5" name="Picture 67">
              <a:extLst>
                <a:ext uri="{FF2B5EF4-FFF2-40B4-BE49-F238E27FC236}">
                  <a16:creationId xmlns:a16="http://schemas.microsoft.com/office/drawing/2014/main" id="{A2D63DB8-7D84-48C0-8741-086A2C06C7AC}"/>
                </a:ext>
              </a:extLst>
            </p:cNvPr>
            <p:cNvPicPr/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2054" y="4170989"/>
              <a:ext cx="1445117" cy="17100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hteck: abgerundete Ecken 3">
              <a:extLst>
                <a:ext uri="{FF2B5EF4-FFF2-40B4-BE49-F238E27FC236}">
                  <a16:creationId xmlns:a16="http://schemas.microsoft.com/office/drawing/2014/main" id="{26940005-E7C9-4CFE-BD6B-B38341F34330}"/>
                </a:ext>
              </a:extLst>
            </p:cNvPr>
            <p:cNvSpPr/>
            <p:nvPr/>
          </p:nvSpPr>
          <p:spPr>
            <a:xfrm>
              <a:off x="783772" y="866919"/>
              <a:ext cx="3213464" cy="506838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6" name="Textfeld 6">
              <a:extLst>
                <a:ext uri="{FF2B5EF4-FFF2-40B4-BE49-F238E27FC236}">
                  <a16:creationId xmlns:a16="http://schemas.microsoft.com/office/drawing/2014/main" id="{903A817B-E27B-43EB-9765-23C04D27B3A6}"/>
                </a:ext>
              </a:extLst>
            </p:cNvPr>
            <p:cNvSpPr txBox="1"/>
            <p:nvPr/>
          </p:nvSpPr>
          <p:spPr>
            <a:xfrm>
              <a:off x="886235" y="1049981"/>
              <a:ext cx="3111002" cy="39292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4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Trennverfahren</a:t>
              </a:r>
              <a:r>
                <a:rPr lang="de-DE" sz="14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: Sieben</a:t>
              </a:r>
              <a:endParaRPr lang="de-D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Bef>
                  <a:spcPts val="1200"/>
                </a:spcBef>
                <a:spcAft>
                  <a:spcPts val="800"/>
                </a:spcAft>
              </a:pPr>
              <a:r>
                <a:rPr 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Genutzte Eigenschaft</a:t>
              </a:r>
              <a:r>
                <a:rPr lang="de-DE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: 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Stückchengröße des Stoffes</a:t>
              </a:r>
            </a:p>
            <a:p>
              <a:pPr>
                <a:lnSpc>
                  <a:spcPct val="107000"/>
                </a:lnSpc>
                <a:spcBef>
                  <a:spcPts val="1200"/>
                </a:spcBef>
                <a:spcAft>
                  <a:spcPts val="600"/>
                </a:spcAft>
              </a:pPr>
              <a:r>
                <a:rPr lang="de-DE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Erläuterung mit Hilfe von Fachbegriffen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Die Stoffe bestehen aus unterschiedlich großen Stückchen. Im Sieb befinden sich kleine Löcher. Kleine Stückchen können diese passieren, Große bleiben im Sieb zurück.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Skizze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de-DE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de-DE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394FAA4F-F64D-44BE-9B6E-9B598DDFCE16}"/>
              </a:ext>
            </a:extLst>
          </p:cNvPr>
          <p:cNvGrpSpPr/>
          <p:nvPr/>
        </p:nvGrpSpPr>
        <p:grpSpPr>
          <a:xfrm>
            <a:off x="4463143" y="894805"/>
            <a:ext cx="3213464" cy="5068389"/>
            <a:chOff x="4463143" y="894805"/>
            <a:chExt cx="3213464" cy="5068389"/>
          </a:xfrm>
        </p:grpSpPr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id="{28CEFE52-60B6-44ED-A9BD-4FD2FFCEB099}"/>
                </a:ext>
              </a:extLst>
            </p:cNvPr>
            <p:cNvGrpSpPr/>
            <p:nvPr/>
          </p:nvGrpSpPr>
          <p:grpSpPr>
            <a:xfrm>
              <a:off x="4463143" y="894805"/>
              <a:ext cx="3213464" cy="5068389"/>
              <a:chOff x="783772" y="866919"/>
              <a:chExt cx="3213464" cy="5068389"/>
            </a:xfrm>
          </p:grpSpPr>
          <p:sp>
            <p:nvSpPr>
              <p:cNvPr id="10" name="Rechteck: abgerundete Ecken 9">
                <a:extLst>
                  <a:ext uri="{FF2B5EF4-FFF2-40B4-BE49-F238E27FC236}">
                    <a16:creationId xmlns:a16="http://schemas.microsoft.com/office/drawing/2014/main" id="{280C9C14-EA07-487A-8A50-8CE038913B96}"/>
                  </a:ext>
                </a:extLst>
              </p:cNvPr>
              <p:cNvSpPr/>
              <p:nvPr/>
            </p:nvSpPr>
            <p:spPr>
              <a:xfrm>
                <a:off x="783772" y="866919"/>
                <a:ext cx="3213464" cy="5068389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Textfeld 6">
                <a:extLst>
                  <a:ext uri="{FF2B5EF4-FFF2-40B4-BE49-F238E27FC236}">
                    <a16:creationId xmlns:a16="http://schemas.microsoft.com/office/drawing/2014/main" id="{C2EB017D-9522-4C64-810E-2586638E716D}"/>
                  </a:ext>
                </a:extLst>
              </p:cNvPr>
              <p:cNvSpPr txBox="1"/>
              <p:nvPr/>
            </p:nvSpPr>
            <p:spPr>
              <a:xfrm>
                <a:off x="886233" y="1142419"/>
                <a:ext cx="3111002" cy="43542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sz="1400" b="1" kern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Trennverfahren</a:t>
                </a:r>
                <a:r>
                  <a:rPr lang="de-DE" sz="1400" kern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 Sortieren</a:t>
                </a:r>
                <a:endParaRPr lang="de-DE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de-DE" sz="1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Genutzte Eigenschaft</a:t>
                </a:r>
                <a:r>
                  <a:rPr lang="de-DE" sz="14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sz="14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Stückchengröße des Stoffes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de-DE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Erläuterung mit Hilfe von Fachbegriffen</a:t>
                </a:r>
                <a:r>
                  <a:rPr lang="de-DE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sz="14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Mit der Pinzette werden die unterschiedlich großen Stückchen aus dem Gemisch herausgenommen und sortiert.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Skizze</a:t>
                </a:r>
                <a:r>
                  <a:rPr lang="de-DE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de-DE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de-DE" sz="1600" dirty="0"/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DE" sz="1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DE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2" name="Picture 2" descr="Bildergebnis für Pinzette Zeichnung">
              <a:extLst>
                <a:ext uri="{FF2B5EF4-FFF2-40B4-BE49-F238E27FC236}">
                  <a16:creationId xmlns:a16="http://schemas.microsoft.com/office/drawing/2014/main" id="{97BB40BB-57DA-4D35-8CE5-408792157C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-25000"/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 rot="19800000">
              <a:off x="5079760" y="4606851"/>
              <a:ext cx="1812159" cy="507404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6562703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71A3E854-7469-4352-9F0F-29DEB1939FDD}"/>
              </a:ext>
            </a:extLst>
          </p:cNvPr>
          <p:cNvGrpSpPr/>
          <p:nvPr/>
        </p:nvGrpSpPr>
        <p:grpSpPr>
          <a:xfrm>
            <a:off x="4463143" y="894805"/>
            <a:ext cx="3213464" cy="5068389"/>
            <a:chOff x="4463143" y="894805"/>
            <a:chExt cx="3213464" cy="5068389"/>
          </a:xfrm>
        </p:grpSpPr>
        <p:grpSp>
          <p:nvGrpSpPr>
            <p:cNvPr id="9" name="Gruppieren 8">
              <a:extLst>
                <a:ext uri="{FF2B5EF4-FFF2-40B4-BE49-F238E27FC236}">
                  <a16:creationId xmlns:a16="http://schemas.microsoft.com/office/drawing/2014/main" id="{28CEFE52-60B6-44ED-A9BD-4FD2FFCEB099}"/>
                </a:ext>
              </a:extLst>
            </p:cNvPr>
            <p:cNvGrpSpPr/>
            <p:nvPr/>
          </p:nvGrpSpPr>
          <p:grpSpPr>
            <a:xfrm>
              <a:off x="4463143" y="894805"/>
              <a:ext cx="3213464" cy="5068389"/>
              <a:chOff x="783772" y="866919"/>
              <a:chExt cx="3213464" cy="5068389"/>
            </a:xfrm>
          </p:grpSpPr>
          <p:sp>
            <p:nvSpPr>
              <p:cNvPr id="10" name="Rechteck: abgerundete Ecken 9">
                <a:extLst>
                  <a:ext uri="{FF2B5EF4-FFF2-40B4-BE49-F238E27FC236}">
                    <a16:creationId xmlns:a16="http://schemas.microsoft.com/office/drawing/2014/main" id="{280C9C14-EA07-487A-8A50-8CE038913B96}"/>
                  </a:ext>
                </a:extLst>
              </p:cNvPr>
              <p:cNvSpPr/>
              <p:nvPr/>
            </p:nvSpPr>
            <p:spPr>
              <a:xfrm>
                <a:off x="783772" y="866919"/>
                <a:ext cx="3213464" cy="5068389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1" name="Textfeld 6">
                <a:extLst>
                  <a:ext uri="{FF2B5EF4-FFF2-40B4-BE49-F238E27FC236}">
                    <a16:creationId xmlns:a16="http://schemas.microsoft.com/office/drawing/2014/main" id="{C2EB017D-9522-4C64-810E-2586638E716D}"/>
                  </a:ext>
                </a:extLst>
              </p:cNvPr>
              <p:cNvSpPr txBox="1"/>
              <p:nvPr/>
            </p:nvSpPr>
            <p:spPr>
              <a:xfrm>
                <a:off x="886233" y="1142419"/>
                <a:ext cx="3111002" cy="47354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DE" sz="1400" b="1" kern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Trennverfahren</a:t>
                </a:r>
                <a:r>
                  <a:rPr lang="de-DE" sz="1400" kern="1200" dirty="0">
                    <a:solidFill>
                      <a:srgbClr val="000000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 Sedimentieren</a:t>
                </a:r>
                <a:endParaRPr lang="de-DE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de-DE" sz="1400" b="1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Genutzte Eigenschaft</a:t>
                </a:r>
                <a:r>
                  <a:rPr lang="de-DE" sz="1400" dirty="0">
                    <a:solidFill>
                      <a:srgbClr val="000000"/>
                    </a:solidFill>
                    <a:latin typeface="Arial" panose="020B060402020202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: Dichte</a:t>
                </a: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de-DE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Erläuterung mit Hilfe von Fachbegriffen</a:t>
                </a:r>
                <a:r>
                  <a:rPr lang="de-DE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de-DE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Sedimentieren bedeutet, dass sich ein Stoff auf dem Boden „absetzt“.</a:t>
                </a:r>
              </a:p>
              <a:p>
                <a:pPr>
                  <a:spcBef>
                    <a:spcPts val="600"/>
                  </a:spcBef>
                </a:pPr>
                <a:r>
                  <a:rPr lang="de-DE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Beim Sedimentieren wird ein Stoffgemisch aufgrund der unterschiedlichen Dichte getrennt.</a:t>
                </a:r>
              </a:p>
              <a:p>
                <a:pPr>
                  <a:spcBef>
                    <a:spcPts val="600"/>
                  </a:spcBef>
                </a:pPr>
                <a:r>
                  <a:rPr lang="de-DE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Das Sediment sammelt sich am Boden des Gefäßes.</a:t>
                </a: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800"/>
                  </a:spcAft>
                </a:pPr>
                <a:r>
                  <a:rPr lang="de-DE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Skizze</a:t>
                </a:r>
                <a:r>
                  <a:rPr lang="de-DE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de-DE" sz="1400" dirty="0"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Bef>
                    <a:spcPts val="1200"/>
                  </a:spcBef>
                  <a:spcAft>
                    <a:spcPts val="800"/>
                  </a:spcAft>
                </a:pPr>
                <a:r>
                  <a:rPr lang="de-DE" sz="1600" dirty="0"/>
                  <a:t> 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DE" sz="16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DE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4" name="Picture 82" descr="D:\Eigene Dateien\Scans\Geschäft\sedimentieren.jpg">
              <a:extLst>
                <a:ext uri="{FF2B5EF4-FFF2-40B4-BE49-F238E27FC236}">
                  <a16:creationId xmlns:a16="http://schemas.microsoft.com/office/drawing/2014/main" id="{61AC8240-F097-4F74-9C44-F4FF61656B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15779" y="4606051"/>
              <a:ext cx="1308192" cy="10816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C2E751C2-F7CD-469E-8F26-DED9C6FD4F86}"/>
              </a:ext>
            </a:extLst>
          </p:cNvPr>
          <p:cNvGrpSpPr/>
          <p:nvPr/>
        </p:nvGrpSpPr>
        <p:grpSpPr>
          <a:xfrm>
            <a:off x="783772" y="866919"/>
            <a:ext cx="3254284" cy="5068389"/>
            <a:chOff x="783772" y="866919"/>
            <a:chExt cx="3254284" cy="5068389"/>
          </a:xfrm>
        </p:grpSpPr>
        <p:sp>
          <p:nvSpPr>
            <p:cNvPr id="4" name="Rechteck: abgerundete Ecken 3">
              <a:extLst>
                <a:ext uri="{FF2B5EF4-FFF2-40B4-BE49-F238E27FC236}">
                  <a16:creationId xmlns:a16="http://schemas.microsoft.com/office/drawing/2014/main" id="{26940005-E7C9-4CFE-BD6B-B38341F34330}"/>
                </a:ext>
              </a:extLst>
            </p:cNvPr>
            <p:cNvSpPr/>
            <p:nvPr/>
          </p:nvSpPr>
          <p:spPr>
            <a:xfrm>
              <a:off x="783772" y="866919"/>
              <a:ext cx="3213464" cy="506838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pic>
          <p:nvPicPr>
            <p:cNvPr id="13" name="Picture 84" descr="D:\Eigene Dateien\Scans\Geschäft\filter_suspension1.jpg">
              <a:extLst>
                <a:ext uri="{FF2B5EF4-FFF2-40B4-BE49-F238E27FC236}">
                  <a16:creationId xmlns:a16="http://schemas.microsoft.com/office/drawing/2014/main" id="{0AF4A403-431B-4444-B32E-D2FF04CDFD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4954" y="4171406"/>
              <a:ext cx="1354124" cy="16737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feld 6">
              <a:extLst>
                <a:ext uri="{FF2B5EF4-FFF2-40B4-BE49-F238E27FC236}">
                  <a16:creationId xmlns:a16="http://schemas.microsoft.com/office/drawing/2014/main" id="{903A817B-E27B-43EB-9765-23C04D27B3A6}"/>
                </a:ext>
              </a:extLst>
            </p:cNvPr>
            <p:cNvSpPr txBox="1"/>
            <p:nvPr/>
          </p:nvSpPr>
          <p:spPr>
            <a:xfrm>
              <a:off x="927054" y="1102914"/>
              <a:ext cx="3111002" cy="45847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4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Trennverfahren</a:t>
              </a:r>
              <a:r>
                <a:rPr lang="de-DE" sz="14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: Filtrieren</a:t>
              </a:r>
              <a:endParaRPr lang="de-D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Bef>
                  <a:spcPts val="1200"/>
                </a:spcBef>
                <a:spcAft>
                  <a:spcPts val="800"/>
                </a:spcAft>
              </a:pPr>
              <a:r>
                <a:rPr 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Genutzte Eigenschaft</a:t>
              </a:r>
              <a:r>
                <a:rPr lang="de-DE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: 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Stückchengröße des Stoffes</a:t>
              </a:r>
            </a:p>
            <a:p>
              <a:pPr>
                <a:lnSpc>
                  <a:spcPct val="107000"/>
                </a:lnSpc>
                <a:spcBef>
                  <a:spcPts val="1200"/>
                </a:spcBef>
                <a:spcAft>
                  <a:spcPts val="600"/>
                </a:spcAft>
              </a:pPr>
              <a:r>
                <a:rPr lang="de-DE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Erläuterung mit Hilfe von Fachbegriffen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Das Gemisch besteht aus einem Feststoff in einer Flüssigkeit. Im Filter befinden sich kleine Poren. Die Flüssigkeit kann diese passieren, der Feststoff bleibt im Sieb zurück.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Skizze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de-D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Bef>
                  <a:spcPts val="1200"/>
                </a:spcBef>
                <a:spcAft>
                  <a:spcPts val="800"/>
                </a:spcAft>
              </a:pPr>
              <a:r>
                <a:rPr lang="de-DE" sz="1600" dirty="0"/>
                <a:t> 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de-DE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4247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Ein Bild, das Zeichnung, Tisch enthält.&#10;&#10;Automatisch generierte Beschreibung">
            <a:extLst>
              <a:ext uri="{FF2B5EF4-FFF2-40B4-BE49-F238E27FC236}">
                <a16:creationId xmlns:a16="http://schemas.microsoft.com/office/drawing/2014/main" id="{3C4C1D20-96CF-42AC-BAB8-0598297834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58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4060" y="4258922"/>
            <a:ext cx="1372764" cy="1763513"/>
          </a:xfrm>
          <a:prstGeom prst="rect">
            <a:avLst/>
          </a:prstGeom>
        </p:spPr>
      </p:pic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26940005-E7C9-4CFE-BD6B-B38341F34330}"/>
              </a:ext>
            </a:extLst>
          </p:cNvPr>
          <p:cNvSpPr/>
          <p:nvPr/>
        </p:nvSpPr>
        <p:spPr>
          <a:xfrm>
            <a:off x="783772" y="866919"/>
            <a:ext cx="3213464" cy="50683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6">
            <a:extLst>
              <a:ext uri="{FF2B5EF4-FFF2-40B4-BE49-F238E27FC236}">
                <a16:creationId xmlns:a16="http://schemas.microsoft.com/office/drawing/2014/main" id="{903A817B-E27B-43EB-9765-23C04D27B3A6}"/>
              </a:ext>
            </a:extLst>
          </p:cNvPr>
          <p:cNvSpPr txBox="1"/>
          <p:nvPr/>
        </p:nvSpPr>
        <p:spPr>
          <a:xfrm>
            <a:off x="886233" y="1142419"/>
            <a:ext cx="3111002" cy="45472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</a:pPr>
            <a:r>
              <a:rPr lang="de-DE" sz="14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Trennverfahren</a:t>
            </a:r>
            <a:r>
              <a:rPr lang="de-DE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Dekantieren </a:t>
            </a:r>
          </a:p>
          <a:p>
            <a:pPr>
              <a:lnSpc>
                <a:spcPct val="107000"/>
              </a:lnSpc>
            </a:pPr>
            <a:r>
              <a:rPr lang="de-DE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</a:t>
            </a:r>
            <a:r>
              <a:rPr lang="de-DE" sz="9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</a:t>
            </a:r>
            <a:r>
              <a:rPr lang="de-DE" sz="11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(Feststoff – Flüssigkeit)</a:t>
            </a:r>
            <a:endParaRPr lang="de-DE" sz="11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r>
              <a:rPr lang="de-DE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Genutzte Eigenschaft</a:t>
            </a:r>
            <a:r>
              <a:rPr lang="de-D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Löslichkeit</a:t>
            </a: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Erläuterung mit Hilfe von Fachbegriffen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spcAft>
                <a:spcPts val="800"/>
              </a:spcAft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Dekantieren bedeutet, dass eine Flüssigkeit von einem nicht gelösten Feststoff „abgegossen“ wird.</a:t>
            </a:r>
          </a:p>
          <a:p>
            <a:pPr>
              <a:spcAft>
                <a:spcPts val="800"/>
              </a:spcAft>
            </a:pP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Das Absetzen der festen Bestandteile am Boden wird auch als Sedimentation bezeichnet.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Skizze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de-DE" sz="1600" dirty="0"/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9" name="Gruppieren 8">
            <a:extLst>
              <a:ext uri="{FF2B5EF4-FFF2-40B4-BE49-F238E27FC236}">
                <a16:creationId xmlns:a16="http://schemas.microsoft.com/office/drawing/2014/main" id="{28CEFE52-60B6-44ED-A9BD-4FD2FFCEB099}"/>
              </a:ext>
            </a:extLst>
          </p:cNvPr>
          <p:cNvGrpSpPr/>
          <p:nvPr/>
        </p:nvGrpSpPr>
        <p:grpSpPr>
          <a:xfrm>
            <a:off x="4463143" y="894805"/>
            <a:ext cx="3213464" cy="5068389"/>
            <a:chOff x="783772" y="866919"/>
            <a:chExt cx="3213464" cy="5068389"/>
          </a:xfrm>
        </p:grpSpPr>
        <p:sp>
          <p:nvSpPr>
            <p:cNvPr id="10" name="Rechteck: abgerundete Ecken 9">
              <a:extLst>
                <a:ext uri="{FF2B5EF4-FFF2-40B4-BE49-F238E27FC236}">
                  <a16:creationId xmlns:a16="http://schemas.microsoft.com/office/drawing/2014/main" id="{280C9C14-EA07-487A-8A50-8CE038913B96}"/>
                </a:ext>
              </a:extLst>
            </p:cNvPr>
            <p:cNvSpPr/>
            <p:nvPr/>
          </p:nvSpPr>
          <p:spPr>
            <a:xfrm>
              <a:off x="783772" y="866919"/>
              <a:ext cx="3213464" cy="5068389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1" name="Textfeld 6">
              <a:extLst>
                <a:ext uri="{FF2B5EF4-FFF2-40B4-BE49-F238E27FC236}">
                  <a16:creationId xmlns:a16="http://schemas.microsoft.com/office/drawing/2014/main" id="{C2EB017D-9522-4C64-810E-2586638E716D}"/>
                </a:ext>
              </a:extLst>
            </p:cNvPr>
            <p:cNvSpPr txBox="1"/>
            <p:nvPr/>
          </p:nvSpPr>
          <p:spPr>
            <a:xfrm>
              <a:off x="886234" y="1000078"/>
              <a:ext cx="3111002" cy="47761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de-DE" sz="1400" b="1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Trennverfahren</a:t>
              </a:r>
              <a:r>
                <a:rPr lang="de-DE" sz="1400" kern="1200" dirty="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: Eindampfen</a:t>
              </a:r>
              <a:endParaRPr lang="de-D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Bef>
                  <a:spcPts val="1200"/>
                </a:spcBef>
                <a:spcAft>
                  <a:spcPts val="800"/>
                </a:spcAft>
              </a:pPr>
              <a:r>
                <a:rPr lang="de-DE" sz="1400" b="1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Genutzte Eigenschaft</a:t>
              </a:r>
              <a:r>
                <a:rPr lang="de-DE" sz="1400" dirty="0">
                  <a:solidFill>
                    <a:srgbClr val="000000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: Siedetemperatur</a:t>
              </a:r>
            </a:p>
            <a:p>
              <a:pPr>
                <a:lnSpc>
                  <a:spcPct val="107000"/>
                </a:lnSpc>
                <a:spcBef>
                  <a:spcPts val="1200"/>
                </a:spcBef>
                <a:spcAft>
                  <a:spcPts val="800"/>
                </a:spcAft>
              </a:pPr>
              <a:r>
                <a:rPr lang="de-DE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Erläuterung mit Hilfe von Fachbegriffen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</a:p>
            <a:p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Beim Eindampfen wird ein Gemisch aus einem Feststoff und einer Flüssigkeit getrennt. </a:t>
              </a:r>
            </a:p>
            <a:p>
              <a:pPr>
                <a:spcBef>
                  <a:spcPts val="600"/>
                </a:spcBef>
              </a:pP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Das Gemisch wird so lange erhitzt, bis die Flüssigkeit verdampft ist.</a:t>
              </a:r>
            </a:p>
            <a:p>
              <a:pPr>
                <a:spcBef>
                  <a:spcPts val="600"/>
                </a:spcBef>
              </a:pP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Der Feststoff bleibt zurück.</a:t>
              </a:r>
            </a:p>
            <a:p>
              <a:pPr>
                <a:lnSpc>
                  <a:spcPct val="107000"/>
                </a:lnSpc>
                <a:spcBef>
                  <a:spcPts val="600"/>
                </a:spcBef>
                <a:spcAft>
                  <a:spcPts val="800"/>
                </a:spcAft>
              </a:pPr>
              <a:r>
                <a:rPr lang="de-DE" sz="1400" b="1" dirty="0">
                  <a:latin typeface="Arial" panose="020B0604020202020204" pitchFamily="34" charset="0"/>
                  <a:cs typeface="Arial" panose="020B0604020202020204" pitchFamily="34" charset="0"/>
                </a:rPr>
                <a:t>Skizze</a:t>
              </a:r>
              <a:r>
                <a:rPr lang="de-DE" sz="1400" dirty="0"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endParaRPr lang="de-D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>
                <a:lnSpc>
                  <a:spcPct val="107000"/>
                </a:lnSpc>
                <a:spcBef>
                  <a:spcPts val="1200"/>
                </a:spcBef>
                <a:spcAft>
                  <a:spcPts val="800"/>
                </a:spcAft>
              </a:pPr>
              <a:r>
                <a:rPr lang="de-DE" sz="16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de-D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>
                <a:lnSpc>
                  <a:spcPct val="107000"/>
                </a:lnSpc>
                <a:spcAft>
                  <a:spcPts val="800"/>
                </a:spcAft>
              </a:pPr>
              <a:endParaRPr lang="de-DE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pic>
        <p:nvPicPr>
          <p:cNvPr id="12" name="Picture 83" descr="D:\Eigene Dateien\Scans\Geschäft\dekantieren.jpg">
            <a:extLst>
              <a:ext uri="{FF2B5EF4-FFF2-40B4-BE49-F238E27FC236}">
                <a16:creationId xmlns:a16="http://schemas.microsoft.com/office/drawing/2014/main" id="{AD471DF8-8D43-4356-8023-D3633E763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668" y="4433697"/>
            <a:ext cx="1372764" cy="1413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54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26940005-E7C9-4CFE-BD6B-B38341F34330}"/>
              </a:ext>
            </a:extLst>
          </p:cNvPr>
          <p:cNvSpPr/>
          <p:nvPr/>
        </p:nvSpPr>
        <p:spPr>
          <a:xfrm>
            <a:off x="783772" y="894805"/>
            <a:ext cx="3213464" cy="506838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6">
            <a:extLst>
              <a:ext uri="{FF2B5EF4-FFF2-40B4-BE49-F238E27FC236}">
                <a16:creationId xmlns:a16="http://schemas.microsoft.com/office/drawing/2014/main" id="{903A817B-E27B-43EB-9765-23C04D27B3A6}"/>
              </a:ext>
            </a:extLst>
          </p:cNvPr>
          <p:cNvSpPr txBox="1"/>
          <p:nvPr/>
        </p:nvSpPr>
        <p:spPr>
          <a:xfrm>
            <a:off x="886233" y="1170305"/>
            <a:ext cx="3111002" cy="4365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4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Trennverfahren</a:t>
            </a:r>
            <a:r>
              <a:rPr lang="de-DE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Magnettrennung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Genutzte Eigenschaft</a:t>
            </a:r>
            <a:r>
              <a:rPr lang="de-D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Magnetismus</a:t>
            </a: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600"/>
              </a:spcAft>
            </a:pPr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Erläuterung mit Hilfe von Fachbegriffen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Bei der Magnettrennung werden Gegenstände (z. B. aus Eisen) aufgrund ihrer magnetischen Eigenschaft mit einem Magneten aus einem Gemenge herausgeholt.</a:t>
            </a:r>
          </a:p>
          <a:p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Skizze</a:t>
            </a:r>
            <a:r>
              <a:rPr lang="de-DE" sz="1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  <a:spcAft>
                <a:spcPts val="800"/>
              </a:spcAft>
            </a:pP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D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Grafik 2" descr="Ein Bild, das Messer, Pinsel enthält.&#10;&#10;Automatisch generierte Beschreibung">
            <a:extLst>
              <a:ext uri="{FF2B5EF4-FFF2-40B4-BE49-F238E27FC236}">
                <a16:creationId xmlns:a16="http://schemas.microsoft.com/office/drawing/2014/main" id="{819A5A89-904D-4957-B770-0EA21924DB6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3509" y="3993328"/>
            <a:ext cx="1191768" cy="1583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857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313</Words>
  <Application>Microsoft Office PowerPoint</Application>
  <PresentationFormat>A4-Papier (210 x 297 mm)</PresentationFormat>
  <Paragraphs>51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 w</dc:creator>
  <cp:lastModifiedBy>k w</cp:lastModifiedBy>
  <cp:revision>29</cp:revision>
  <cp:lastPrinted>2019-12-04T19:35:59Z</cp:lastPrinted>
  <dcterms:created xsi:type="dcterms:W3CDTF">2019-12-04T18:20:54Z</dcterms:created>
  <dcterms:modified xsi:type="dcterms:W3CDTF">2020-01-20T13:01:37Z</dcterms:modified>
</cp:coreProperties>
</file>