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9" r:id="rId5"/>
    <p:sldId id="262" r:id="rId6"/>
    <p:sldId id="275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6" r:id="rId15"/>
    <p:sldId id="272" r:id="rId16"/>
    <p:sldId id="27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ttina Most" initials="BM" lastIdx="1" clrIdx="0">
    <p:extLst>
      <p:ext uri="{19B8F6BF-5375-455C-9EA6-DF929625EA0E}">
        <p15:presenceInfo xmlns:p15="http://schemas.microsoft.com/office/powerpoint/2012/main" userId="d33fb555c667fde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27349-DAAE-4E9C-97CC-C988C53F1E96}" type="datetimeFigureOut">
              <a:rPr lang="de-DE" smtClean="0"/>
              <a:t>19.12.2019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29C69D24-A4EE-47CA-8F3E-9458BA20AF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4815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27349-DAAE-4E9C-97CC-C988C53F1E96}" type="datetimeFigureOut">
              <a:rPr lang="de-DE" smtClean="0"/>
              <a:t>19.12.2019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9D24-A4EE-47CA-8F3E-9458BA20AF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6389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27349-DAAE-4E9C-97CC-C988C53F1E96}" type="datetimeFigureOut">
              <a:rPr lang="de-DE" smtClean="0"/>
              <a:t>19.12.2019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9D24-A4EE-47CA-8F3E-9458BA20AF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0940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27349-DAAE-4E9C-97CC-C988C53F1E96}" type="datetimeFigureOut">
              <a:rPr lang="de-DE" smtClean="0"/>
              <a:t>19.12.2019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9D24-A4EE-47CA-8F3E-9458BA20AF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6353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B2327349-DAAE-4E9C-97CC-C988C53F1E96}" type="datetimeFigureOut">
              <a:rPr lang="de-DE" smtClean="0"/>
              <a:t>19.12.2019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de-DE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29C69D24-A4EE-47CA-8F3E-9458BA20AF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7207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27349-DAAE-4E9C-97CC-C988C53F1E96}" type="datetimeFigureOut">
              <a:rPr lang="de-DE" smtClean="0"/>
              <a:t>19.12.2019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9D24-A4EE-47CA-8F3E-9458BA20AF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1474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27349-DAAE-4E9C-97CC-C988C53F1E96}" type="datetimeFigureOut">
              <a:rPr lang="de-DE" smtClean="0"/>
              <a:t>19.12.2019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9D24-A4EE-47CA-8F3E-9458BA20AF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66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27349-DAAE-4E9C-97CC-C988C53F1E96}" type="datetimeFigureOut">
              <a:rPr lang="de-DE" smtClean="0"/>
              <a:t>19.12.2019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9D24-A4EE-47CA-8F3E-9458BA20AF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8243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27349-DAAE-4E9C-97CC-C988C53F1E96}" type="datetimeFigureOut">
              <a:rPr lang="de-DE" smtClean="0"/>
              <a:t>19.12.2019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9D24-A4EE-47CA-8F3E-9458BA20AF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1254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27349-DAAE-4E9C-97CC-C988C53F1E96}" type="datetimeFigureOut">
              <a:rPr lang="de-DE" smtClean="0"/>
              <a:t>19.12.2019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9D24-A4EE-47CA-8F3E-9458BA20AF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0582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27349-DAAE-4E9C-97CC-C988C53F1E96}" type="datetimeFigureOut">
              <a:rPr lang="de-DE" smtClean="0"/>
              <a:t>19.12.2019</a:t>
            </a:fld>
            <a:endParaRPr lang="de-DE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9D24-A4EE-47CA-8F3E-9458BA20AF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1565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B2327349-DAAE-4E9C-97CC-C988C53F1E96}" type="datetimeFigureOut">
              <a:rPr lang="de-DE" smtClean="0"/>
              <a:t>19.12.2019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de-DE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29C69D24-A4EE-47CA-8F3E-9458BA20AF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7333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e.wikipedia.org/wiki/Skizze" TargetMode="External"/><Relationship Id="rId2" Type="http://schemas.openxmlformats.org/officeDocument/2006/relationships/hyperlink" Target="https://de.wikipedia.org/wiki/Englische_Sprach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e.wikipedia.org/wiki/Latein" TargetMode="External"/><Relationship Id="rId4" Type="http://schemas.openxmlformats.org/officeDocument/2006/relationships/hyperlink" Target="https://de.wikipedia.org/wiki/Notiz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4BA76F-2DBB-403A-A2F0-C086A4A12F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7200" dirty="0">
                <a:latin typeface="Comic Sans MS" panose="030F0702030302020204" pitchFamily="66" charset="0"/>
              </a:rPr>
              <a:t>Sketchnotes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7C2BB4D-F616-4DB2-8606-D90685264D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>
                <a:latin typeface="Comic Sans MS" panose="030F0702030302020204" pitchFamily="66" charset="0"/>
              </a:rPr>
              <a:t>Im Chemieunterricht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9412E36-2E79-41F8-9D3A-DCEED7F2EB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3422" y="3560967"/>
            <a:ext cx="30289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133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8B41A6-0DC4-44C5-B814-7B3570756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>
                <a:latin typeface="Comic Sans MS" panose="030F0702030302020204" pitchFamily="66" charset="0"/>
              </a:rPr>
              <a:t>Sketchnotes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808583A-1F90-4B6B-A037-E023E7761E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>
                <a:latin typeface="Comic Sans MS" panose="030F0702030302020204" pitchFamily="66" charset="0"/>
              </a:rPr>
              <a:t>Menschen zeichnen mit der</a:t>
            </a:r>
          </a:p>
          <a:p>
            <a:pPr marL="0" indent="0">
              <a:buNone/>
            </a:pPr>
            <a:r>
              <a:rPr lang="de-DE" dirty="0">
                <a:latin typeface="Comic Sans MS" panose="030F0702030302020204" pitchFamily="66" charset="0"/>
              </a:rPr>
              <a:t>   </a:t>
            </a:r>
            <a:r>
              <a:rPr lang="de-DE" b="1" dirty="0">
                <a:latin typeface="Comic Sans MS" panose="030F0702030302020204" pitchFamily="66" charset="0"/>
              </a:rPr>
              <a:t>Stern-Methode</a:t>
            </a:r>
          </a:p>
          <a:p>
            <a:endParaRPr lang="de-DE" dirty="0">
              <a:latin typeface="Comic Sans MS" panose="030F0702030302020204" pitchFamily="66" charset="0"/>
            </a:endParaRPr>
          </a:p>
          <a:p>
            <a:endParaRPr lang="de-DE" dirty="0">
              <a:latin typeface="Comic Sans MS" panose="030F0702030302020204" pitchFamily="66" charset="0"/>
            </a:endParaRPr>
          </a:p>
          <a:p>
            <a:endParaRPr lang="de-DE" dirty="0">
              <a:latin typeface="Comic Sans MS" panose="030F0702030302020204" pitchFamily="66" charset="0"/>
            </a:endParaRPr>
          </a:p>
          <a:p>
            <a:endParaRPr lang="de-DE" dirty="0">
              <a:latin typeface="Comic Sans MS" panose="030F0702030302020204" pitchFamily="66" charset="0"/>
            </a:endParaRPr>
          </a:p>
          <a:p>
            <a:endParaRPr lang="de-DE" dirty="0">
              <a:latin typeface="Comic Sans MS" panose="030F0702030302020204" pitchFamily="66" charset="0"/>
            </a:endParaRPr>
          </a:p>
          <a:p>
            <a:endParaRPr lang="de-DE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de-DE" dirty="0">
                <a:latin typeface="Comic Sans MS" panose="030F0702030302020204" pitchFamily="66" charset="0"/>
              </a:rPr>
              <a:t>Aufgabe: Zeichne mit Hilfe der</a:t>
            </a:r>
          </a:p>
          <a:p>
            <a:pPr marL="0" indent="0">
              <a:buNone/>
            </a:pPr>
            <a:r>
              <a:rPr lang="de-DE" dirty="0">
                <a:latin typeface="Comic Sans MS" panose="030F0702030302020204" pitchFamily="66" charset="0"/>
              </a:rPr>
              <a:t>   Stern-Methode eine Frau und einen Mann.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B8A6032-3011-46AC-8650-5E5D8E5E7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136" y="1671916"/>
            <a:ext cx="4965289" cy="486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593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619FD6-F136-444D-8B13-9D8FAEA81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>
                <a:latin typeface="Comic Sans MS" panose="030F0702030302020204" pitchFamily="66" charset="0"/>
              </a:rPr>
              <a:t>Sketchnotes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43C4E21-0EA1-411D-A040-F77BD29D02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093976"/>
            <a:ext cx="10058400" cy="4050792"/>
          </a:xfrm>
        </p:spPr>
        <p:txBody>
          <a:bodyPr>
            <a:normAutofit lnSpcReduction="10000"/>
          </a:bodyPr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b="1" dirty="0">
                <a:latin typeface="Comic Sans MS" panose="030F0702030302020204" pitchFamily="66" charset="0"/>
              </a:rPr>
              <a:t>Aufgabe: </a:t>
            </a:r>
          </a:p>
          <a:p>
            <a:pPr marL="0" indent="0">
              <a:buNone/>
            </a:pPr>
            <a:r>
              <a:rPr lang="de-DE" dirty="0">
                <a:latin typeface="Comic Sans MS" panose="030F0702030302020204" pitchFamily="66" charset="0"/>
              </a:rPr>
              <a:t>Zeichne dein Gesicht mithilfe der Elemente „Gesichtsausdruck“ „Haare“ und „Kopfform“! Kann dein Tischnachbar dich erkennen?    </a:t>
            </a:r>
          </a:p>
          <a:p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2ED6C7A-3571-4904-96A5-16FD4AF41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278" y="1573161"/>
            <a:ext cx="3928457" cy="302341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6E744A7-E1C8-4FC5-B2FF-C7DDA41B04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736" y="1637071"/>
            <a:ext cx="3675832" cy="282831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6475BAF-8A16-43E8-A30E-827656C524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4568" y="1686837"/>
            <a:ext cx="3634037" cy="272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887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A6E937-8A0F-4C67-A0EC-C8CCEDDCD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640" y="270028"/>
            <a:ext cx="10058400" cy="1609344"/>
          </a:xfrm>
        </p:spPr>
        <p:txBody>
          <a:bodyPr/>
          <a:lstStyle/>
          <a:p>
            <a:pPr algn="ctr"/>
            <a:r>
              <a:rPr lang="de-DE" dirty="0">
                <a:latin typeface="Comic Sans MS" panose="030F0702030302020204" pitchFamily="66" charset="0"/>
              </a:rPr>
              <a:t>Sketchnotes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E9F0431-5B94-4FB1-B7AC-4CEE18E4D8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latin typeface="Comic Sans MS" panose="030F0702030302020204" pitchFamily="66" charset="0"/>
              </a:rPr>
              <a:t>Wissenschaft / Chemie</a:t>
            </a:r>
          </a:p>
          <a:p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792AA2F-973C-4951-AD2D-69D35E4F7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5221" y="1879372"/>
            <a:ext cx="5363819" cy="4050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3173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CF3C0C-3226-4E8C-87B7-D52EB3821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>
                <a:latin typeface="Comic Sans MS" panose="030F0702030302020204" pitchFamily="66" charset="0"/>
              </a:rPr>
              <a:t>Sketchnotes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C96E791A-BDD3-4D9B-8530-3A57E9329E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410" y="1557997"/>
            <a:ext cx="3411149" cy="454537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899EB2E-C889-407A-B954-F19DD6CAF4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8013" y="1557997"/>
            <a:ext cx="4450464" cy="454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562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0339F0-7FE2-441C-8312-82BE7A2A7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>
                <a:latin typeface="Comic Sans MS" panose="030F0702030302020204" pitchFamily="66" charset="0"/>
              </a:rPr>
              <a:t>Sketchnotes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905C511-CBDC-46CC-9912-8BCA0BA3EC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latin typeface="Comic Sans MS" panose="030F0702030302020204" pitchFamily="66" charset="0"/>
              </a:rPr>
              <a:t>Übung: Zeichne einen Totenkopf, ein Atom, einen Erlenmeyerkolben und eine Pipette.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90DF1A8-219D-4072-BE6F-251651BE2D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566798"/>
            <a:ext cx="4983262" cy="380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4930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63661A-A404-4FD9-9992-E5199709E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>
                <a:latin typeface="Comic Sans MS" panose="030F0702030302020204" pitchFamily="66" charset="0"/>
              </a:rPr>
              <a:t>Sketchnotes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4C70A56-F4CF-4C30-A6FD-05E619C7BF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b="1" dirty="0">
                <a:latin typeface="Comic Sans MS" panose="030F0702030302020204" pitchFamily="66" charset="0"/>
              </a:rPr>
              <a:t>Aufgabe 1</a:t>
            </a:r>
            <a:r>
              <a:rPr lang="de-DE" dirty="0">
                <a:latin typeface="Comic Sans MS" panose="030F0702030302020204" pitchFamily="66" charset="0"/>
              </a:rPr>
              <a:t>: </a:t>
            </a:r>
          </a:p>
          <a:p>
            <a:pPr marL="0" indent="0">
              <a:buNone/>
              <a:tabLst>
                <a:tab pos="177800" algn="l"/>
                <a:tab pos="354013" algn="l"/>
              </a:tabLst>
            </a:pPr>
            <a:r>
              <a:rPr lang="de-DE" dirty="0">
                <a:latin typeface="Comic Sans MS" panose="030F0702030302020204" pitchFamily="66" charset="0"/>
              </a:rPr>
              <a:t>	Wandeln Sie die folgende Versuchsvorschrift in Sketchnotes um. </a:t>
            </a:r>
          </a:p>
          <a:p>
            <a:pPr marL="0" indent="0">
              <a:buNone/>
              <a:tabLst>
                <a:tab pos="177800" algn="l"/>
              </a:tabLst>
            </a:pPr>
            <a:r>
              <a:rPr lang="de-DE" b="1" dirty="0">
                <a:latin typeface="Comic Sans MS" panose="030F0702030302020204" pitchFamily="66" charset="0"/>
              </a:rPr>
              <a:t>	</a:t>
            </a:r>
          </a:p>
          <a:p>
            <a:pPr marL="177800" indent="0">
              <a:buNone/>
              <a:tabLst>
                <a:tab pos="177800" algn="l"/>
              </a:tabLst>
            </a:pPr>
            <a:r>
              <a:rPr lang="de-DE" sz="2200" b="1" dirty="0">
                <a:latin typeface="Comic Sans MS" panose="030F0702030302020204" pitchFamily="66" charset="0"/>
              </a:rPr>
              <a:t>Kann sich Kupfer verwandeln?</a:t>
            </a:r>
          </a:p>
          <a:p>
            <a:pPr marL="0" indent="0">
              <a:buNone/>
              <a:tabLst>
                <a:tab pos="93663" algn="l"/>
                <a:tab pos="177800" algn="l"/>
              </a:tabLst>
            </a:pPr>
            <a:r>
              <a:rPr lang="de-DE" dirty="0">
                <a:latin typeface="Comic Sans MS" panose="030F0702030302020204" pitchFamily="66" charset="0"/>
              </a:rPr>
              <a:t>	 Falte ein Stück Kupferblech (1) zu einem luftdichten „Brief“(3) zusammen.</a:t>
            </a:r>
          </a:p>
          <a:p>
            <a:pPr marL="0" indent="0">
              <a:buNone/>
              <a:tabLst>
                <a:tab pos="93663" algn="l"/>
                <a:tab pos="177800" algn="l"/>
              </a:tabLst>
            </a:pPr>
            <a:r>
              <a:rPr lang="de-DE" dirty="0">
                <a:latin typeface="Comic Sans MS" panose="030F0702030302020204" pitchFamily="66" charset="0"/>
              </a:rPr>
              <a:t>		Halte den Kupferbrief mit einer Tiegelzange für etwa 20 Sekunden in die rauschende 		Brennerflamme!</a:t>
            </a:r>
          </a:p>
          <a:p>
            <a:pPr marL="0" indent="0">
              <a:buNone/>
              <a:tabLst>
                <a:tab pos="93663" algn="l"/>
                <a:tab pos="177800" algn="l"/>
              </a:tabLst>
            </a:pPr>
            <a:r>
              <a:rPr lang="de-DE" dirty="0">
                <a:latin typeface="Comic Sans MS" panose="030F0702030302020204" pitchFamily="66" charset="0"/>
              </a:rPr>
              <a:t>		Warte bis der „Kupferbrief“ abgekühlt ist und falte ihn wieder auseinander. </a:t>
            </a:r>
          </a:p>
          <a:p>
            <a:pPr marL="0" indent="0">
              <a:buNone/>
              <a:tabLst>
                <a:tab pos="93663" algn="l"/>
                <a:tab pos="177800" algn="l"/>
              </a:tabLst>
            </a:pPr>
            <a:endParaRPr lang="de-DE" dirty="0">
              <a:latin typeface="Comic Sans MS" panose="030F0702030302020204" pitchFamily="66" charset="0"/>
            </a:endParaRPr>
          </a:p>
          <a:p>
            <a:pPr>
              <a:tabLst>
                <a:tab pos="1524000" algn="l"/>
              </a:tabLst>
            </a:pPr>
            <a:r>
              <a:rPr lang="de-DE" b="1" dirty="0">
                <a:latin typeface="Comic Sans MS" panose="030F0702030302020204" pitchFamily="66" charset="0"/>
              </a:rPr>
              <a:t>Aufgabe 2:</a:t>
            </a:r>
            <a:r>
              <a:rPr lang="de-DE" dirty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  <a:tabLst>
                <a:tab pos="177800" algn="l"/>
                <a:tab pos="1524000" algn="l"/>
              </a:tabLst>
            </a:pPr>
            <a:r>
              <a:rPr lang="de-DE" dirty="0">
                <a:latin typeface="Comic Sans MS" panose="030F0702030302020204" pitchFamily="66" charset="0"/>
              </a:rPr>
              <a:t>	Führe den Versuch durch und dokumentiere deine Beobachtung und die 	Versuchsauswertung  als Sketchnotes.</a:t>
            </a:r>
          </a:p>
        </p:txBody>
      </p:sp>
      <p:pic>
        <p:nvPicPr>
          <p:cNvPr id="7" name="Grafik 6" descr="Ein Bild, das Licht enthält.&#10;&#10;Automatisch generierte Beschreibung">
            <a:extLst>
              <a:ext uri="{FF2B5EF4-FFF2-40B4-BE49-F238E27FC236}">
                <a16:creationId xmlns:a16="http://schemas.microsoft.com/office/drawing/2014/main" id="{55CE788E-1BC6-47AC-8582-024034EB6B2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985283" y="994595"/>
            <a:ext cx="1486343" cy="1114758"/>
          </a:xfrm>
          <a:prstGeom prst="rect">
            <a:avLst/>
          </a:prstGeom>
        </p:spPr>
      </p:pic>
      <p:pic>
        <p:nvPicPr>
          <p:cNvPr id="9" name="Grafik 8" descr="Ein Bild, das drinnen, sitzend, Foto, weiß enthält.&#10;&#10;Automatisch generierte Beschreibung">
            <a:extLst>
              <a:ext uri="{FF2B5EF4-FFF2-40B4-BE49-F238E27FC236}">
                <a16:creationId xmlns:a16="http://schemas.microsoft.com/office/drawing/2014/main" id="{51686DD1-FBF0-4EC3-A5AA-2713FFE4311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541027" y="2605573"/>
            <a:ext cx="1499417" cy="1124563"/>
          </a:xfrm>
          <a:prstGeom prst="rect">
            <a:avLst/>
          </a:prstGeom>
        </p:spPr>
      </p:pic>
      <p:pic>
        <p:nvPicPr>
          <p:cNvPr id="11" name="Grafik 10" descr="Ein Bild, das Tisch enthält.&#10;&#10;Automatisch generierte Beschreibung">
            <a:extLst>
              <a:ext uri="{FF2B5EF4-FFF2-40B4-BE49-F238E27FC236}">
                <a16:creationId xmlns:a16="http://schemas.microsoft.com/office/drawing/2014/main" id="{A9471923-7829-40BD-BDDB-0BB520B4AE3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00473" y="488925"/>
            <a:ext cx="1486342" cy="1114757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6A730E0-3BA2-49AE-BB33-2201472A8A54}"/>
              </a:ext>
            </a:extLst>
          </p:cNvPr>
          <p:cNvSpPr txBox="1"/>
          <p:nvPr/>
        </p:nvSpPr>
        <p:spPr>
          <a:xfrm>
            <a:off x="10292429" y="2311833"/>
            <a:ext cx="298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2734BD6E-BBF9-4ABD-9B03-7D25BDE8E2EA}"/>
              </a:ext>
            </a:extLst>
          </p:cNvPr>
          <p:cNvSpPr txBox="1"/>
          <p:nvPr/>
        </p:nvSpPr>
        <p:spPr>
          <a:xfrm>
            <a:off x="9568567" y="1969307"/>
            <a:ext cx="298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5108BA47-A46A-49EC-9832-341C23C89AD8}"/>
              </a:ext>
            </a:extLst>
          </p:cNvPr>
          <p:cNvSpPr txBox="1"/>
          <p:nvPr/>
        </p:nvSpPr>
        <p:spPr>
          <a:xfrm>
            <a:off x="10987730" y="3944995"/>
            <a:ext cx="298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Comic Sans MS" panose="030F0702030302020204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606410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227D8F-EE24-4743-AAD1-E828FB28C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>
                <a:latin typeface="Comic Sans MS" panose="030F0702030302020204" pitchFamily="66" charset="0"/>
              </a:rPr>
              <a:t>Sketchnotes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168237C-811B-4AC7-8B79-C4B5236686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algn="ctr"/>
            <a:r>
              <a:rPr lang="de-DE" sz="4400" b="1" dirty="0">
                <a:latin typeface="Comic Sans MS" panose="030F0702030302020204" pitchFamily="66" charset="0"/>
              </a:rPr>
              <a:t>Fragen, Anregungen, weiterführende Hinweise?</a:t>
            </a:r>
          </a:p>
          <a:p>
            <a:pPr algn="ctr"/>
            <a:endParaRPr lang="de-DE" sz="4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251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E0FC0A-E7B0-421D-B851-617FBD6B2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>
                <a:latin typeface="Comic Sans MS" panose="030F0702030302020204" pitchFamily="66" charset="0"/>
              </a:rPr>
              <a:t>Sketchnotes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7E00A66-E45C-4FAD-990D-D54DCDC28A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400" b="1" dirty="0">
                <a:latin typeface="Comic Sans MS" panose="030F0702030302020204" pitchFamily="66" charset="0"/>
              </a:rPr>
              <a:t>Woher kommt der Begriff?</a:t>
            </a:r>
          </a:p>
          <a:p>
            <a:endParaRPr lang="de-DE" sz="2400" b="1" dirty="0">
              <a:latin typeface="Comic Sans MS" panose="030F0702030302020204" pitchFamily="66" charset="0"/>
            </a:endParaRPr>
          </a:p>
          <a:p>
            <a:r>
              <a:rPr lang="de-DE" sz="2400" b="1" dirty="0">
                <a:latin typeface="Comic Sans MS" panose="030F0702030302020204" pitchFamily="66" charset="0"/>
              </a:rPr>
              <a:t>Sketchnotes</a:t>
            </a:r>
            <a:r>
              <a:rPr lang="de-DE" sz="2400" dirty="0">
                <a:latin typeface="Comic Sans MS" panose="030F0702030302020204" pitchFamily="66" charset="0"/>
              </a:rPr>
              <a:t> sind Notizen, die aus Text, Bild und Strukturen bestehen. </a:t>
            </a:r>
          </a:p>
          <a:p>
            <a:endParaRPr lang="de-DE" sz="2400" dirty="0">
              <a:latin typeface="Comic Sans MS" panose="030F0702030302020204" pitchFamily="66" charset="0"/>
            </a:endParaRPr>
          </a:p>
          <a:p>
            <a:r>
              <a:rPr lang="de-DE" sz="2400" dirty="0">
                <a:latin typeface="Comic Sans MS" panose="030F0702030302020204" pitchFamily="66" charset="0"/>
              </a:rPr>
              <a:t>Der Begriff setzt sich zusammen aus </a:t>
            </a:r>
            <a:r>
              <a:rPr lang="de-DE" sz="2400" i="1" dirty="0">
                <a:latin typeface="Comic Sans MS" panose="030F0702030302020204" pitchFamily="66" charset="0"/>
              </a:rPr>
              <a:t>Sketch</a:t>
            </a:r>
            <a:r>
              <a:rPr lang="de-DE" sz="2400" dirty="0">
                <a:latin typeface="Comic Sans MS" panose="030F0702030302020204" pitchFamily="66" charset="0"/>
              </a:rPr>
              <a:t> (</a:t>
            </a:r>
            <a:r>
              <a:rPr lang="de-DE" sz="2400" dirty="0">
                <a:latin typeface="Comic Sans MS" panose="030F0702030302020204" pitchFamily="66" charset="0"/>
                <a:hlinkClick r:id="rId2" tooltip="Englische Sprache"/>
              </a:rPr>
              <a:t>englisch</a:t>
            </a:r>
            <a:r>
              <a:rPr lang="de-DE" sz="2400" dirty="0">
                <a:latin typeface="Comic Sans MS" panose="030F0702030302020204" pitchFamily="66" charset="0"/>
              </a:rPr>
              <a:t> </a:t>
            </a:r>
            <a:r>
              <a:rPr lang="de-DE" sz="2400" i="1" dirty="0" err="1">
                <a:latin typeface="Comic Sans MS" panose="030F0702030302020204" pitchFamily="66" charset="0"/>
              </a:rPr>
              <a:t>sketch</a:t>
            </a:r>
            <a:r>
              <a:rPr lang="de-DE" sz="2400" dirty="0">
                <a:latin typeface="Comic Sans MS" panose="030F0702030302020204" pitchFamily="66" charset="0"/>
              </a:rPr>
              <a:t> ‚</a:t>
            </a:r>
            <a:r>
              <a:rPr lang="de-DE" sz="2400" dirty="0">
                <a:latin typeface="Comic Sans MS" panose="030F0702030302020204" pitchFamily="66" charset="0"/>
                <a:hlinkClick r:id="rId3" tooltip="Skizze"/>
              </a:rPr>
              <a:t>Skizze</a:t>
            </a:r>
            <a:r>
              <a:rPr lang="de-DE" sz="2400" dirty="0">
                <a:latin typeface="Comic Sans MS" panose="030F0702030302020204" pitchFamily="66" charset="0"/>
              </a:rPr>
              <a:t>‘) </a:t>
            </a:r>
          </a:p>
          <a:p>
            <a:pPr marL="0" indent="0">
              <a:buNone/>
              <a:tabLst>
                <a:tab pos="176213" algn="l"/>
              </a:tabLst>
            </a:pPr>
            <a:r>
              <a:rPr lang="de-DE" sz="2400" dirty="0">
                <a:latin typeface="Comic Sans MS" panose="030F0702030302020204" pitchFamily="66" charset="0"/>
              </a:rPr>
              <a:t>  und </a:t>
            </a:r>
            <a:r>
              <a:rPr lang="de-DE" sz="2400" i="1" dirty="0">
                <a:latin typeface="Comic Sans MS" panose="030F0702030302020204" pitchFamily="66" charset="0"/>
              </a:rPr>
              <a:t>Note</a:t>
            </a:r>
            <a:r>
              <a:rPr lang="de-DE" sz="2400" dirty="0">
                <a:latin typeface="Comic Sans MS" panose="030F0702030302020204" pitchFamily="66" charset="0"/>
              </a:rPr>
              <a:t> (</a:t>
            </a:r>
            <a:r>
              <a:rPr lang="de-DE" sz="2400" dirty="0">
                <a:latin typeface="Comic Sans MS" panose="030F0702030302020204" pitchFamily="66" charset="0"/>
                <a:hlinkClick r:id="rId2" tooltip="Englische Sprache"/>
              </a:rPr>
              <a:t>englisch</a:t>
            </a:r>
            <a:r>
              <a:rPr lang="de-DE" sz="2400" dirty="0">
                <a:latin typeface="Comic Sans MS" panose="030F0702030302020204" pitchFamily="66" charset="0"/>
              </a:rPr>
              <a:t> </a:t>
            </a:r>
            <a:r>
              <a:rPr lang="de-DE" sz="2400" i="1" dirty="0" err="1">
                <a:latin typeface="Comic Sans MS" panose="030F0702030302020204" pitchFamily="66" charset="0"/>
              </a:rPr>
              <a:t>note</a:t>
            </a:r>
            <a:r>
              <a:rPr lang="de-DE" sz="2400" dirty="0">
                <a:latin typeface="Comic Sans MS" panose="030F0702030302020204" pitchFamily="66" charset="0"/>
              </a:rPr>
              <a:t> ‚</a:t>
            </a:r>
            <a:r>
              <a:rPr lang="de-DE" sz="2400" dirty="0">
                <a:latin typeface="Comic Sans MS" panose="030F0702030302020204" pitchFamily="66" charset="0"/>
                <a:hlinkClick r:id="rId4" tooltip="Notiz"/>
              </a:rPr>
              <a:t>Notiz</a:t>
            </a:r>
            <a:r>
              <a:rPr lang="de-DE" sz="2400" dirty="0">
                <a:latin typeface="Comic Sans MS" panose="030F0702030302020204" pitchFamily="66" charset="0"/>
              </a:rPr>
              <a:t>‘ von </a:t>
            </a:r>
            <a:r>
              <a:rPr lang="de-DE" sz="2400" dirty="0">
                <a:latin typeface="Comic Sans MS" panose="030F0702030302020204" pitchFamily="66" charset="0"/>
                <a:hlinkClick r:id="rId5" tooltip="Latein"/>
              </a:rPr>
              <a:t>lateinisch</a:t>
            </a:r>
            <a:r>
              <a:rPr lang="de-DE" sz="2400" dirty="0">
                <a:latin typeface="Comic Sans MS" panose="030F0702030302020204" pitchFamily="66" charset="0"/>
              </a:rPr>
              <a:t> </a:t>
            </a:r>
            <a:r>
              <a:rPr lang="de-DE" sz="2400" i="1" dirty="0" err="1">
                <a:latin typeface="Comic Sans MS" panose="030F0702030302020204" pitchFamily="66" charset="0"/>
              </a:rPr>
              <a:t>notitia</a:t>
            </a:r>
            <a:r>
              <a:rPr lang="de-DE" sz="2400" dirty="0">
                <a:latin typeface="Comic Sans MS" panose="030F0702030302020204" pitchFamily="66" charset="0"/>
              </a:rPr>
              <a:t> ‚Kenntnis,   	Nachricht‘). </a:t>
            </a:r>
          </a:p>
        </p:txBody>
      </p:sp>
    </p:spTree>
    <p:extLst>
      <p:ext uri="{BB962C8B-B14F-4D97-AF65-F5344CB8AC3E}">
        <p14:creationId xmlns:p14="http://schemas.microsoft.com/office/powerpoint/2010/main" val="846182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C199A4-8D3D-4CF9-A49C-71330C70A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>
                <a:latin typeface="Comic Sans MS" panose="030F0702030302020204" pitchFamily="66" charset="0"/>
              </a:rPr>
              <a:t>Sketchnotes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2EBF00C-30AD-4200-BD25-D880FC9288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1" dirty="0">
                <a:latin typeface="Comic Sans MS" panose="030F0702030302020204" pitchFamily="66" charset="0"/>
              </a:rPr>
              <a:t>Vorteile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DE" dirty="0">
                <a:latin typeface="Comic Sans MS" panose="030F0702030302020204" pitchFamily="66" charset="0"/>
              </a:rPr>
              <a:t>Bilder werden als Kommunikationsmittel vom </a:t>
            </a:r>
          </a:p>
          <a:p>
            <a:pPr marL="0" indent="0">
              <a:buNone/>
            </a:pPr>
            <a:r>
              <a:rPr lang="de-DE" dirty="0">
                <a:latin typeface="Comic Sans MS" panose="030F0702030302020204" pitchFamily="66" charset="0"/>
              </a:rPr>
              <a:t>   Gehirn bevorzugt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DE" dirty="0">
                <a:latin typeface="Comic Sans MS" panose="030F0702030302020204" pitchFamily="66" charset="0"/>
              </a:rPr>
              <a:t>Bilder sind einfacher zu verstehen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DE" dirty="0">
                <a:latin typeface="Comic Sans MS" panose="030F0702030302020204" pitchFamily="66" charset="0"/>
              </a:rPr>
              <a:t>Gehirn visualisiert Begriffe z.B. Feuerwehrauto, Apfel, Sonnenblume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DE" dirty="0">
                <a:latin typeface="Comic Sans MS" panose="030F0702030302020204" pitchFamily="66" charset="0"/>
              </a:rPr>
              <a:t>Sprache wird bildhaft unterstützt z.B. Glas ist halb voll, der Apfel fällt nicht weit vom Stamm…</a:t>
            </a:r>
          </a:p>
          <a:p>
            <a:pPr>
              <a:buFont typeface="Wingdings" panose="05000000000000000000" pitchFamily="2" charset="2"/>
              <a:buChar char="Ø"/>
            </a:pPr>
            <a:endParaRPr lang="de-DE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5BDC8F6-9E7D-4C3B-991F-143BD932E7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0485" y="484632"/>
            <a:ext cx="30861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586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9C8319-7B37-444B-B4F3-DEB99E5AC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err="1">
                <a:latin typeface="Comic Sans MS" panose="030F0702030302020204" pitchFamily="66" charset="0"/>
              </a:rPr>
              <a:t>sketchnotes</a:t>
            </a:r>
            <a:endParaRPr lang="de-DE" dirty="0">
              <a:latin typeface="Comic Sans MS" panose="030F0702030302020204" pitchFamily="66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0D79E4B-B369-476C-8F05-D9FF101B8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1" dirty="0">
                <a:latin typeface="Comic Sans MS" panose="030F0702030302020204" pitchFamily="66" charset="0"/>
              </a:rPr>
              <a:t>Dual Coding Theory (1971)</a:t>
            </a:r>
          </a:p>
          <a:p>
            <a:endParaRPr lang="de-DE" dirty="0">
              <a:latin typeface="Comic Sans MS" panose="030F0702030302020204" pitchFamily="66" charset="0"/>
            </a:endParaRPr>
          </a:p>
          <a:p>
            <a:endParaRPr lang="de-DE" dirty="0">
              <a:latin typeface="Comic Sans MS" panose="030F0702030302020204" pitchFamily="66" charset="0"/>
            </a:endParaRPr>
          </a:p>
          <a:p>
            <a:endParaRPr lang="de-DE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de-DE" dirty="0">
                <a:latin typeface="Comic Sans MS" panose="030F0702030302020204" pitchFamily="66" charset="0"/>
              </a:rPr>
              <a:t>Informationen, die durch Text und Bild kodiert werden, prägen sich besser ein.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DE" dirty="0">
                <a:latin typeface="Comic Sans MS" panose="030F0702030302020204" pitchFamily="66" charset="0"/>
              </a:rPr>
              <a:t>Reine Schreiber nur 10 % Info  vs. Dual codierte Inhalte 65 % gemerkt</a:t>
            </a:r>
          </a:p>
          <a:p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D55859D-DEB6-495D-AA4F-3637A40A4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7306" y="983226"/>
            <a:ext cx="3158185" cy="2427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689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6BE7D7-D2B7-49C9-B1CD-CC0621CFE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>
                <a:latin typeface="Comic Sans MS" panose="030F0702030302020204" pitchFamily="66" charset="0"/>
              </a:rPr>
              <a:t>Sketchnotes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AF5F2A0-91F7-4F6F-8392-010A536C91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1" dirty="0">
                <a:latin typeface="Comic Sans MS" panose="030F0702030302020204" pitchFamily="66" charset="0"/>
              </a:rPr>
              <a:t>Einfach loslegen!!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DE" dirty="0">
                <a:latin typeface="Comic Sans MS" panose="030F0702030302020204" pitchFamily="66" charset="0"/>
              </a:rPr>
              <a:t>„Ich kann nicht zeichnen“ – es kommt</a:t>
            </a:r>
          </a:p>
          <a:p>
            <a:pPr marL="0" indent="0">
              <a:buNone/>
            </a:pPr>
            <a:r>
              <a:rPr lang="de-DE" dirty="0">
                <a:latin typeface="Comic Sans MS" panose="030F0702030302020204" pitchFamily="66" charset="0"/>
              </a:rPr>
              <a:t>auf den Versuch an…einfach lustvoll</a:t>
            </a:r>
          </a:p>
          <a:p>
            <a:pPr marL="0" indent="0">
              <a:buNone/>
            </a:pPr>
            <a:r>
              <a:rPr lang="de-DE" dirty="0">
                <a:latin typeface="Comic Sans MS" panose="030F0702030302020204" pitchFamily="66" charset="0"/>
              </a:rPr>
              <a:t>drauflos zeichnen.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140FC84-1957-44DF-BA2A-4022CE60D2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545" y="415399"/>
            <a:ext cx="2032796" cy="242856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63176DF-AE5A-4D28-A275-2CFE4B91198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37521" y="1850208"/>
            <a:ext cx="2937654" cy="220324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3F80DB4F-6505-4CF9-AD93-F32F59D46B3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161116" y="3942879"/>
            <a:ext cx="2937653" cy="220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778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7A0B40-4270-41CD-B577-8E9EFAC9E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>
                <a:latin typeface="Comic Sans MS" panose="030F0702030302020204" pitchFamily="66" charset="0"/>
              </a:rPr>
              <a:t>Sketchnotes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79E9900-9C9C-4F14-B603-944282862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>
                <a:latin typeface="Comic Sans MS" panose="030F0702030302020204" pitchFamily="66" charset="0"/>
              </a:rPr>
              <a:t>Skizzen statt Kunst</a:t>
            </a:r>
          </a:p>
          <a:p>
            <a:r>
              <a:rPr lang="de-DE" dirty="0">
                <a:latin typeface="Comic Sans MS" panose="030F0702030302020204" pitchFamily="66" charset="0"/>
              </a:rPr>
              <a:t>Perspektivisches Zeichnen ist im Kunstunterricht wichtig</a:t>
            </a:r>
          </a:p>
          <a:p>
            <a:r>
              <a:rPr lang="de-DE" dirty="0">
                <a:latin typeface="Comic Sans MS" panose="030F0702030302020204" pitchFamily="66" charset="0"/>
              </a:rPr>
              <a:t>Eine Visualisierung mit Hilfe von Sketchnotes ist einfacher und simpler</a:t>
            </a:r>
          </a:p>
          <a:p>
            <a:r>
              <a:rPr lang="de-DE" dirty="0">
                <a:latin typeface="Comic Sans MS" panose="030F0702030302020204" pitchFamily="66" charset="0"/>
              </a:rPr>
              <a:t>Die Qualität der Zeichnung ist nicht von Bedeutung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1E2002D-0C45-446F-9D16-93AA16A110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1576" y="3720482"/>
            <a:ext cx="5592506" cy="272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141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D837B7-130D-415C-ADE5-1A40ADC47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>
                <a:latin typeface="Comic Sans MS" panose="030F0702030302020204" pitchFamily="66" charset="0"/>
              </a:rPr>
              <a:t>Sketchnotes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1906022-D694-43ED-8929-BB8823131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latin typeface="Comic Sans MS" panose="030F0702030302020204" pitchFamily="66" charset="0"/>
              </a:rPr>
              <a:t>Das visuelle Alphabet besteht aus einzelnen Grundformen</a:t>
            </a:r>
          </a:p>
          <a:p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52CDB43-413A-4B40-AF65-5308652D9D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086" y="2528828"/>
            <a:ext cx="5485739" cy="4222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551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F8BFCF-8853-40B5-9222-A6991C7B9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>
                <a:latin typeface="Comic Sans MS" panose="030F0702030302020204" pitchFamily="66" charset="0"/>
              </a:rPr>
              <a:t>Sketchnotes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55B28C-749C-4C3F-98A9-3F45D23465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latin typeface="Comic Sans MS" panose="030F0702030302020204" pitchFamily="66" charset="0"/>
              </a:rPr>
              <a:t>Hier sind die Grundformen </a:t>
            </a:r>
          </a:p>
          <a:p>
            <a:pPr marL="0" indent="0">
              <a:buNone/>
            </a:pPr>
            <a:r>
              <a:rPr lang="de-DE" dirty="0">
                <a:latin typeface="Comic Sans MS" panose="030F0702030302020204" pitchFamily="66" charset="0"/>
              </a:rPr>
              <a:t>   zusammengefügt: </a:t>
            </a:r>
          </a:p>
          <a:p>
            <a:r>
              <a:rPr lang="de-DE" dirty="0">
                <a:latin typeface="Comic Sans MS" panose="030F0702030302020204" pitchFamily="66" charset="0"/>
              </a:rPr>
              <a:t>Welche Elemente sind</a:t>
            </a:r>
          </a:p>
          <a:p>
            <a:pPr marL="0" indent="0">
              <a:buNone/>
            </a:pPr>
            <a:r>
              <a:rPr lang="de-DE" dirty="0">
                <a:latin typeface="Comic Sans MS" panose="030F0702030302020204" pitchFamily="66" charset="0"/>
              </a:rPr>
              <a:t>   wieder zu erkennen? </a:t>
            </a:r>
          </a:p>
          <a:p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6DFFED0-AF84-4793-82C6-76E22459F9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778508"/>
            <a:ext cx="4760307" cy="473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986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5223D2-BA6A-4666-AFC0-57CAE8357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>
                <a:latin typeface="Comic Sans MS" panose="030F0702030302020204" pitchFamily="66" charset="0"/>
              </a:rPr>
              <a:t>Sketchnotes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A6566A-B16A-42AF-8F6B-1D668AA03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latin typeface="Comic Sans MS" panose="030F0702030302020204" pitchFamily="66" charset="0"/>
              </a:rPr>
              <a:t>Übung: Versuche die Objekte nur mit den Grundformen des visuellen Alphabets zu zeichnen. </a:t>
            </a:r>
          </a:p>
          <a:p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8A3DEF9-DDCC-4F8F-8CBD-715188D97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9159" y="2600203"/>
            <a:ext cx="4303453" cy="384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2854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lzart">
  <a:themeElements>
    <a:clrScheme name="Graustuf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Holzart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olzart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Holzart</Template>
  <TotalTime>0</TotalTime>
  <Words>301</Words>
  <Application>Microsoft Office PowerPoint</Application>
  <PresentationFormat>Breitbild</PresentationFormat>
  <Paragraphs>88</Paragraphs>
  <Slides>16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1" baseType="lpstr">
      <vt:lpstr>Comic Sans MS</vt:lpstr>
      <vt:lpstr>Rockwell</vt:lpstr>
      <vt:lpstr>Rockwell Condensed</vt:lpstr>
      <vt:lpstr>Wingdings</vt:lpstr>
      <vt:lpstr>Holzart</vt:lpstr>
      <vt:lpstr>Sketchnotes</vt:lpstr>
      <vt:lpstr>Sketchnotes </vt:lpstr>
      <vt:lpstr>Sketchnotes</vt:lpstr>
      <vt:lpstr>sketchnotes</vt:lpstr>
      <vt:lpstr>Sketchnotes</vt:lpstr>
      <vt:lpstr>Sketchnotes</vt:lpstr>
      <vt:lpstr>Sketchnotes</vt:lpstr>
      <vt:lpstr>Sketchnotes</vt:lpstr>
      <vt:lpstr>Sketchnotes</vt:lpstr>
      <vt:lpstr>Sketchnotes</vt:lpstr>
      <vt:lpstr>Sketchnotes</vt:lpstr>
      <vt:lpstr>Sketchnotes </vt:lpstr>
      <vt:lpstr>Sketchnotes</vt:lpstr>
      <vt:lpstr>Sketchnotes</vt:lpstr>
      <vt:lpstr>Sketchnotes</vt:lpstr>
      <vt:lpstr>Sketchnotes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Sketchnotes</dc:title>
  <dc:creator>Bettina Most</dc:creator>
  <cp:lastModifiedBy>Esser, Susanne</cp:lastModifiedBy>
  <cp:revision>45</cp:revision>
  <dcterms:created xsi:type="dcterms:W3CDTF">2019-10-09T09:12:44Z</dcterms:created>
  <dcterms:modified xsi:type="dcterms:W3CDTF">2019-12-19T19:11:41Z</dcterms:modified>
</cp:coreProperties>
</file>