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5" r:id="rId15"/>
    <p:sldId id="270" r:id="rId16"/>
    <p:sldId id="276" r:id="rId17"/>
    <p:sldId id="277" r:id="rId18"/>
    <p:sldId id="272" r:id="rId19"/>
    <p:sldId id="273" r:id="rId20"/>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0C8"/>
    <a:srgbClr val="D6E9D8"/>
    <a:srgbClr val="EFE0A0"/>
    <a:srgbClr val="EFEFB9"/>
    <a:srgbClr val="EFE0B9"/>
    <a:srgbClr val="FCD9BC"/>
    <a:srgbClr val="D9FF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32" autoAdjust="0"/>
    <p:restoredTop sz="69592" autoAdjust="0"/>
  </p:normalViewPr>
  <p:slideViewPr>
    <p:cSldViewPr showGuides="1">
      <p:cViewPr varScale="1">
        <p:scale>
          <a:sx n="45" d="100"/>
          <a:sy n="45" d="100"/>
        </p:scale>
        <p:origin x="1648"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85472B4-A8F5-4AAC-8AF9-E73AECEF49A5}" type="datetimeFigureOut">
              <a:rPr lang="de-DE" smtClean="0"/>
              <a:t>08.07.2021</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a:t>
            </a:fld>
            <a:endParaRPr lang="de-DE"/>
          </a:p>
        </p:txBody>
      </p:sp>
    </p:spTree>
    <p:extLst>
      <p:ext uri="{BB962C8B-B14F-4D97-AF65-F5344CB8AC3E}">
        <p14:creationId xmlns:p14="http://schemas.microsoft.com/office/powerpoint/2010/main" val="2817469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10</a:t>
            </a:fld>
            <a:endParaRPr lang="de-DE"/>
          </a:p>
        </p:txBody>
      </p:sp>
    </p:spTree>
    <p:extLst>
      <p:ext uri="{BB962C8B-B14F-4D97-AF65-F5344CB8AC3E}">
        <p14:creationId xmlns:p14="http://schemas.microsoft.com/office/powerpoint/2010/main" val="807840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11</a:t>
            </a:fld>
            <a:endParaRPr lang="de-DE"/>
          </a:p>
        </p:txBody>
      </p:sp>
    </p:spTree>
    <p:extLst>
      <p:ext uri="{BB962C8B-B14F-4D97-AF65-F5344CB8AC3E}">
        <p14:creationId xmlns:p14="http://schemas.microsoft.com/office/powerpoint/2010/main" val="2762142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12</a:t>
            </a:fld>
            <a:endParaRPr lang="de-DE"/>
          </a:p>
        </p:txBody>
      </p:sp>
    </p:spTree>
    <p:extLst>
      <p:ext uri="{BB962C8B-B14F-4D97-AF65-F5344CB8AC3E}">
        <p14:creationId xmlns:p14="http://schemas.microsoft.com/office/powerpoint/2010/main" val="3300281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13</a:t>
            </a:fld>
            <a:endParaRPr lang="de-DE"/>
          </a:p>
        </p:txBody>
      </p:sp>
    </p:spTree>
    <p:extLst>
      <p:ext uri="{BB962C8B-B14F-4D97-AF65-F5344CB8AC3E}">
        <p14:creationId xmlns:p14="http://schemas.microsoft.com/office/powerpoint/2010/main" val="1210253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14</a:t>
            </a:fld>
            <a:endParaRPr lang="de-DE"/>
          </a:p>
        </p:txBody>
      </p:sp>
    </p:spTree>
    <p:extLst>
      <p:ext uri="{BB962C8B-B14F-4D97-AF65-F5344CB8AC3E}">
        <p14:creationId xmlns:p14="http://schemas.microsoft.com/office/powerpoint/2010/main" val="382009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15</a:t>
            </a:fld>
            <a:endParaRPr lang="de-DE"/>
          </a:p>
        </p:txBody>
      </p:sp>
    </p:spTree>
    <p:extLst>
      <p:ext uri="{BB962C8B-B14F-4D97-AF65-F5344CB8AC3E}">
        <p14:creationId xmlns:p14="http://schemas.microsoft.com/office/powerpoint/2010/main" val="1341653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16</a:t>
            </a:fld>
            <a:endParaRPr lang="de-DE"/>
          </a:p>
        </p:txBody>
      </p:sp>
    </p:spTree>
    <p:extLst>
      <p:ext uri="{BB962C8B-B14F-4D97-AF65-F5344CB8AC3E}">
        <p14:creationId xmlns:p14="http://schemas.microsoft.com/office/powerpoint/2010/main" val="1248842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17</a:t>
            </a:fld>
            <a:endParaRPr lang="de-DE"/>
          </a:p>
        </p:txBody>
      </p:sp>
    </p:spTree>
    <p:extLst>
      <p:ext uri="{BB962C8B-B14F-4D97-AF65-F5344CB8AC3E}">
        <p14:creationId xmlns:p14="http://schemas.microsoft.com/office/powerpoint/2010/main" val="1134187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18</a:t>
            </a:fld>
            <a:endParaRPr lang="de-DE"/>
          </a:p>
        </p:txBody>
      </p:sp>
    </p:spTree>
    <p:extLst>
      <p:ext uri="{BB962C8B-B14F-4D97-AF65-F5344CB8AC3E}">
        <p14:creationId xmlns:p14="http://schemas.microsoft.com/office/powerpoint/2010/main" val="970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19</a:t>
            </a:fld>
            <a:endParaRPr lang="de-DE"/>
          </a:p>
        </p:txBody>
      </p:sp>
    </p:spTree>
    <p:extLst>
      <p:ext uri="{BB962C8B-B14F-4D97-AF65-F5344CB8AC3E}">
        <p14:creationId xmlns:p14="http://schemas.microsoft.com/office/powerpoint/2010/main" val="243962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2</a:t>
            </a:fld>
            <a:endParaRPr lang="de-DE"/>
          </a:p>
        </p:txBody>
      </p:sp>
    </p:spTree>
    <p:extLst>
      <p:ext uri="{BB962C8B-B14F-4D97-AF65-F5344CB8AC3E}">
        <p14:creationId xmlns:p14="http://schemas.microsoft.com/office/powerpoint/2010/main" val="396881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3</a:t>
            </a:fld>
            <a:endParaRPr lang="de-DE"/>
          </a:p>
        </p:txBody>
      </p:sp>
    </p:spTree>
    <p:extLst>
      <p:ext uri="{BB962C8B-B14F-4D97-AF65-F5344CB8AC3E}">
        <p14:creationId xmlns:p14="http://schemas.microsoft.com/office/powerpoint/2010/main" val="295216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4</a:t>
            </a:fld>
            <a:endParaRPr lang="de-DE"/>
          </a:p>
        </p:txBody>
      </p:sp>
    </p:spTree>
    <p:extLst>
      <p:ext uri="{BB962C8B-B14F-4D97-AF65-F5344CB8AC3E}">
        <p14:creationId xmlns:p14="http://schemas.microsoft.com/office/powerpoint/2010/main" val="3481041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5</a:t>
            </a:fld>
            <a:endParaRPr lang="de-DE"/>
          </a:p>
        </p:txBody>
      </p:sp>
    </p:spTree>
    <p:extLst>
      <p:ext uri="{BB962C8B-B14F-4D97-AF65-F5344CB8AC3E}">
        <p14:creationId xmlns:p14="http://schemas.microsoft.com/office/powerpoint/2010/main" val="513031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6</a:t>
            </a:fld>
            <a:endParaRPr lang="de-DE"/>
          </a:p>
        </p:txBody>
      </p:sp>
    </p:spTree>
    <p:extLst>
      <p:ext uri="{BB962C8B-B14F-4D97-AF65-F5344CB8AC3E}">
        <p14:creationId xmlns:p14="http://schemas.microsoft.com/office/powerpoint/2010/main" val="1242873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7</a:t>
            </a:fld>
            <a:endParaRPr lang="de-DE"/>
          </a:p>
        </p:txBody>
      </p:sp>
    </p:spTree>
    <p:extLst>
      <p:ext uri="{BB962C8B-B14F-4D97-AF65-F5344CB8AC3E}">
        <p14:creationId xmlns:p14="http://schemas.microsoft.com/office/powerpoint/2010/main" val="109650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8</a:t>
            </a:fld>
            <a:endParaRPr lang="de-DE"/>
          </a:p>
        </p:txBody>
      </p:sp>
    </p:spTree>
    <p:extLst>
      <p:ext uri="{BB962C8B-B14F-4D97-AF65-F5344CB8AC3E}">
        <p14:creationId xmlns:p14="http://schemas.microsoft.com/office/powerpoint/2010/main" val="4151371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9</a:t>
            </a:fld>
            <a:endParaRPr lang="de-DE"/>
          </a:p>
        </p:txBody>
      </p:sp>
    </p:spTree>
    <p:extLst>
      <p:ext uri="{BB962C8B-B14F-4D97-AF65-F5344CB8AC3E}">
        <p14:creationId xmlns:p14="http://schemas.microsoft.com/office/powerpoint/2010/main" val="1743290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dirty="0"/>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815B152B-DD45-4592-92CA-393ECBE27A52}" type="datetime1">
              <a:rPr lang="de-DE" smtClean="0"/>
              <a:t>08.07.2021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
        <p:nvSpPr>
          <p:cNvPr id="8" name="Textfeld 7">
            <a:extLst>
              <a:ext uri="{FF2B5EF4-FFF2-40B4-BE49-F238E27FC236}">
                <a16:creationId xmlns:a16="http://schemas.microsoft.com/office/drawing/2014/main" id="{B57C6B94-15BD-0540-8747-2248F900FE45}"/>
              </a:ext>
            </a:extLst>
          </p:cNvPr>
          <p:cNvSpPr txBox="1"/>
          <p:nvPr userDrawn="1"/>
        </p:nvSpPr>
        <p:spPr>
          <a:xfrm rot="20179957">
            <a:off x="1497457" y="2613391"/>
            <a:ext cx="6173928" cy="1631216"/>
          </a:xfrm>
          <a:prstGeom prst="rect">
            <a:avLst/>
          </a:prstGeom>
          <a:noFill/>
        </p:spPr>
        <p:txBody>
          <a:bodyPr wrap="square" rtlCol="0">
            <a:spAutoFit/>
          </a:bodyPr>
          <a:lstStyle/>
          <a:p>
            <a:r>
              <a:rPr lang="de-DE" sz="10000" dirty="0">
                <a:solidFill>
                  <a:schemeClr val="bg1">
                    <a:lumMod val="85000"/>
                  </a:schemeClr>
                </a:solidFill>
              </a:rPr>
              <a:t>ENTWURF</a:t>
            </a:r>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1BED30A-404E-4CE5-9D19-89B5ABAA45A2}" type="datetime1">
              <a:rPr lang="de-DE" smtClean="0"/>
              <a:t>08.07.2021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fld id="{5FA2ACE6-0FF9-4C3A-9CC9-F92649F30CF9}" type="datetime1">
              <a:rPr lang="de-DE" smtClean="0"/>
              <a:t>08.07.2021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Formatvorlagen des Textmasters bearbeiten</a:t>
            </a:r>
          </a:p>
        </p:txBody>
      </p:sp>
      <p:sp>
        <p:nvSpPr>
          <p:cNvPr id="4" name="Datumsplatzhalter 3"/>
          <p:cNvSpPr>
            <a:spLocks noGrp="1"/>
          </p:cNvSpPr>
          <p:nvPr>
            <p:ph type="dt" sz="half" idx="10"/>
          </p:nvPr>
        </p:nvSpPr>
        <p:spPr/>
        <p:txBody>
          <a:bodyPr/>
          <a:lstStyle/>
          <a:p>
            <a:fld id="{1A3084CC-F95D-4F20-9898-093B43A88378}" type="datetime1">
              <a:rPr lang="de-DE" smtClean="0"/>
              <a:t>08.07.2021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
        <p:nvSpPr>
          <p:cNvPr id="7" name="Textfeld 6">
            <a:extLst>
              <a:ext uri="{FF2B5EF4-FFF2-40B4-BE49-F238E27FC236}">
                <a16:creationId xmlns:a16="http://schemas.microsoft.com/office/drawing/2014/main" id="{7288B6BD-84A6-6345-A3B5-2AD5DC62F88F}"/>
              </a:ext>
            </a:extLst>
          </p:cNvPr>
          <p:cNvSpPr txBox="1"/>
          <p:nvPr userDrawn="1"/>
        </p:nvSpPr>
        <p:spPr>
          <a:xfrm rot="20179957">
            <a:off x="1497457" y="2613391"/>
            <a:ext cx="6173928" cy="1631216"/>
          </a:xfrm>
          <a:prstGeom prst="rect">
            <a:avLst/>
          </a:prstGeom>
          <a:noFill/>
        </p:spPr>
        <p:txBody>
          <a:bodyPr wrap="square" rtlCol="0">
            <a:spAutoFit/>
          </a:bodyPr>
          <a:lstStyle/>
          <a:p>
            <a:r>
              <a:rPr lang="de-DE" sz="10000" dirty="0">
                <a:solidFill>
                  <a:schemeClr val="bg1">
                    <a:lumMod val="85000"/>
                  </a:schemeClr>
                </a:solidFill>
              </a:rPr>
              <a:t>ENTWURF</a:t>
            </a:r>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A3084CC-F95D-4F20-9898-093B43A88378}" type="datetime1">
              <a:rPr lang="de-DE" smtClean="0"/>
              <a:t>08.07.2021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EB065EED-3E77-4609-AF07-7B8EAA453E07}" type="datetime1">
              <a:rPr lang="de-DE" smtClean="0"/>
              <a:t>08.07.2021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8FEBEC8-29FA-4746-9539-0D9A1D26C3AE}" type="datetime1">
              <a:rPr lang="de-DE" smtClean="0"/>
              <a:t>08.07.2021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fld id="{99BC0029-EF2C-4623-9A65-26AB373083E3}" type="datetime1">
              <a:rPr lang="de-DE" smtClean="0"/>
              <a:t>08.07.2021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A4A98D3-EB26-43E8-A2BC-E5E360A264E7}" type="datetime1">
              <a:rPr lang="de-DE" smtClean="0"/>
              <a:t>08.07.2021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C4FC96B-D240-4F44-B9A3-4E0A3D2DBCC1}" type="datetime1">
              <a:rPr lang="de-DE" smtClean="0"/>
              <a:t>08.07.2021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475CFACB-8084-4BC9-ADC1-BA8B9E43E893}" type="datetime1">
              <a:rPr lang="de-DE" smtClean="0"/>
              <a:t>08.07.2021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41F2D-427E-49FE-815F-B25A9E6643F0}" type="datetime1">
              <a:rPr lang="de-DE" smtClean="0"/>
              <a:t>08.07.2021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511045" cy="72008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2.jpeg"/>
          <p:cNvPicPr/>
          <p:nvPr/>
        </p:nvPicPr>
        <p:blipFill>
          <a:blip r:embed="rId14" cstate="print"/>
          <a:stretch>
            <a:fillRect/>
          </a:stretch>
        </p:blipFill>
        <p:spPr>
          <a:xfrm>
            <a:off x="6516215" y="269321"/>
            <a:ext cx="2129319" cy="792088"/>
          </a:xfrm>
          <a:prstGeom prst="rect">
            <a:avLst/>
          </a:prstGeom>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userDrawn="1"/>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userDrawn="1"/>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userDrawn="1"/>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F2E473B9-9B2F-5B45-A82E-888837F59BFE}"/>
              </a:ext>
            </a:extLst>
          </p:cNvPr>
          <p:cNvSpPr txBox="1"/>
          <p:nvPr userDrawn="1"/>
        </p:nvSpPr>
        <p:spPr>
          <a:xfrm rot="20179957">
            <a:off x="1497457" y="2613391"/>
            <a:ext cx="6173928" cy="1631216"/>
          </a:xfrm>
          <a:prstGeom prst="rect">
            <a:avLst/>
          </a:prstGeom>
          <a:noFill/>
        </p:spPr>
        <p:txBody>
          <a:bodyPr wrap="square" rtlCol="0">
            <a:spAutoFit/>
          </a:bodyPr>
          <a:lstStyle/>
          <a:p>
            <a:r>
              <a:rPr lang="de-DE" sz="10000" dirty="0">
                <a:solidFill>
                  <a:schemeClr val="bg1">
                    <a:lumMod val="85000"/>
                  </a:schemeClr>
                </a:solidFill>
              </a:rPr>
              <a:t>ENTWURF</a:t>
            </a:r>
          </a:p>
        </p:txBody>
      </p:sp>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628800"/>
            <a:ext cx="7702624" cy="4320479"/>
          </a:xfrm>
        </p:spPr>
        <p:txBody>
          <a:bodyPr/>
          <a:lstStyle/>
          <a:p>
            <a:pPr algn="ctr"/>
            <a:r>
              <a:rPr lang="de-DE" sz="3200" b="1" dirty="0"/>
              <a:t>Auf dem Weg zur kompetenzorientierten Leistungsmessung</a:t>
            </a:r>
          </a:p>
        </p:txBody>
      </p:sp>
    </p:spTree>
    <p:extLst>
      <p:ext uri="{BB962C8B-B14F-4D97-AF65-F5344CB8AC3E}">
        <p14:creationId xmlns:p14="http://schemas.microsoft.com/office/powerpoint/2010/main" val="307078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Beispiel</a:t>
            </a:r>
          </a:p>
        </p:txBody>
      </p:sp>
      <p:sp>
        <p:nvSpPr>
          <p:cNvPr id="3" name="Inhaltsplatzhalter 2"/>
          <p:cNvSpPr>
            <a:spLocks noGrp="1"/>
          </p:cNvSpPr>
          <p:nvPr>
            <p:ph idx="1"/>
          </p:nvPr>
        </p:nvSpPr>
        <p:spPr>
          <a:xfrm>
            <a:off x="457200" y="1700808"/>
            <a:ext cx="5770984" cy="4205064"/>
          </a:xfrm>
          <a:noFill/>
        </p:spPr>
        <p:txBody>
          <a:bodyPr>
            <a:normAutofit/>
          </a:bodyPr>
          <a:lstStyle/>
          <a:p>
            <a:pPr lvl="0"/>
            <a:endParaRPr lang="de-DE" dirty="0"/>
          </a:p>
          <a:p>
            <a:pPr lvl="0"/>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10</a:t>
            </a:fld>
            <a:endParaRPr lang="de-DE" dirty="0"/>
          </a:p>
        </p:txBody>
      </p:sp>
      <p:sp>
        <p:nvSpPr>
          <p:cNvPr id="7" name="Textfeld 6"/>
          <p:cNvSpPr txBox="1">
            <a:spLocks/>
          </p:cNvSpPr>
          <p:nvPr/>
        </p:nvSpPr>
        <p:spPr>
          <a:xfrm>
            <a:off x="6372201" y="1700808"/>
            <a:ext cx="2278800" cy="4204800"/>
          </a:xfrm>
          <a:prstGeom prst="rect">
            <a:avLst/>
          </a:prstGeom>
          <a:solidFill>
            <a:srgbClr val="EFE0C8"/>
          </a:solidFill>
          <a:ln w="9525">
            <a:solidFill>
              <a:schemeClr val="tx1"/>
            </a:solidFill>
          </a:ln>
        </p:spPr>
        <p:txBody>
          <a:bodyPr wrap="square" rtlCol="0">
            <a:spAutoFit/>
          </a:bodyPr>
          <a:lstStyle/>
          <a:p>
            <a:r>
              <a:rPr lang="de-DE" sz="2000" b="1" dirty="0"/>
              <a:t>Ein Beispiel aus der Seminararbeit</a:t>
            </a:r>
          </a:p>
          <a:p>
            <a:endParaRPr lang="de-DE" sz="1200" b="1" dirty="0"/>
          </a:p>
          <a:p>
            <a:r>
              <a:rPr lang="de-DE" sz="1500" b="1" cap="all" dirty="0">
                <a:blipFill>
                  <a:blip r:embed="rId3">
                    <a:extLst>
                      <a:ext uri="{28A0092B-C50C-407E-A947-70E740481C1C}">
                        <a14:useLocalDpi xmlns:a14="http://schemas.microsoft.com/office/drawing/2010/main" val="0"/>
                      </a:ext>
                    </a:extLst>
                  </a:blip>
                  <a:tile tx="6350" ty="-127000" sx="65000" sy="64000" flip="none" algn="tl"/>
                </a:blipFill>
              </a:rPr>
              <a:t>Handlungssituation</a:t>
            </a:r>
          </a:p>
          <a:p>
            <a:r>
              <a:rPr lang="de-DE" sz="1200" dirty="0"/>
              <a:t>Sie möchten in der von Ihnen geplanten Unterrichtsreihe den Bereich der Fragekompetenz diagnostizieren und Ihren Schülerinnen und Schülern zu dem Grad der Ausprägung dieser Kompetenz eine Rückmeldung geben.</a:t>
            </a:r>
          </a:p>
          <a:p>
            <a:r>
              <a:rPr lang="de-DE" sz="1200" dirty="0"/>
              <a:t>Überlegen Sie gemeinsam</a:t>
            </a:r>
          </a:p>
          <a:p>
            <a:pPr marL="226800" indent="-226800">
              <a:buFont typeface="Arial" panose="020B0604020202020204" pitchFamily="34" charset="0"/>
              <a:buChar char="•"/>
            </a:pPr>
            <a:r>
              <a:rPr lang="de-DE" sz="1200" dirty="0"/>
              <a:t>wo Sie diesen Schwerpunkt in Ihrer Reihe verankern, </a:t>
            </a:r>
          </a:p>
          <a:p>
            <a:pPr marL="226800" indent="-226800">
              <a:buFont typeface="Arial" panose="020B0604020202020204" pitchFamily="34" charset="0"/>
              <a:buChar char="•"/>
            </a:pPr>
            <a:r>
              <a:rPr lang="de-DE" sz="1200" dirty="0"/>
              <a:t>wie Sie den Grad der Kompetenzerreichung messen und</a:t>
            </a:r>
          </a:p>
          <a:p>
            <a:pPr marL="226800" indent="-226800">
              <a:buFont typeface="Arial" panose="020B0604020202020204" pitchFamily="34" charset="0"/>
              <a:buChar char="•"/>
            </a:pPr>
            <a:r>
              <a:rPr lang="de-DE" sz="1200" dirty="0"/>
              <a:t>wie Sie eine Rückmeldung an die Schülerinnen und Schüler vornehmen können. </a:t>
            </a:r>
          </a:p>
          <a:p>
            <a:endParaRPr lang="de-DE" dirty="0"/>
          </a:p>
          <a:p>
            <a:endParaRPr lang="de-DE" dirty="0"/>
          </a:p>
        </p:txBody>
      </p:sp>
      <p:pic>
        <p:nvPicPr>
          <p:cNvPr id="8" name="Grafik 7">
            <a:extLst>
              <a:ext uri="{FF2B5EF4-FFF2-40B4-BE49-F238E27FC236}">
                <a16:creationId xmlns:a16="http://schemas.microsoft.com/office/drawing/2014/main" id="{6B1D3657-C306-DC44-A2F0-D4B787608FC6}"/>
              </a:ext>
            </a:extLst>
          </p:cNvPr>
          <p:cNvPicPr>
            <a:picLocks noChangeAspect="1"/>
          </p:cNvPicPr>
          <p:nvPr/>
        </p:nvPicPr>
        <p:blipFill>
          <a:blip r:embed="rId4"/>
          <a:stretch>
            <a:fillRect/>
          </a:stretch>
        </p:blipFill>
        <p:spPr>
          <a:xfrm>
            <a:off x="1866528" y="1700808"/>
            <a:ext cx="2952328" cy="4204800"/>
          </a:xfrm>
          <a:prstGeom prst="rect">
            <a:avLst/>
          </a:prstGeom>
        </p:spPr>
      </p:pic>
      <p:sp>
        <p:nvSpPr>
          <p:cNvPr id="9" name="Textfeld 8">
            <a:extLst>
              <a:ext uri="{FF2B5EF4-FFF2-40B4-BE49-F238E27FC236}">
                <a16:creationId xmlns:a16="http://schemas.microsoft.com/office/drawing/2014/main" id="{13D0319E-706A-104F-BED6-10D8C30837ED}"/>
              </a:ext>
            </a:extLst>
          </p:cNvPr>
          <p:cNvSpPr txBox="1"/>
          <p:nvPr/>
        </p:nvSpPr>
        <p:spPr>
          <a:xfrm rot="16200000">
            <a:off x="3132928" y="3083261"/>
            <a:ext cx="2229492" cy="184666"/>
          </a:xfrm>
          <a:prstGeom prst="rect">
            <a:avLst/>
          </a:prstGeom>
          <a:noFill/>
        </p:spPr>
        <p:txBody>
          <a:bodyPr wrap="square" rtlCol="0">
            <a:spAutoFit/>
          </a:bodyPr>
          <a:lstStyle/>
          <a:p>
            <a:r>
              <a:rPr lang="de-DE" sz="600" dirty="0">
                <a:latin typeface="Arial" panose="020B0604020202020204" pitchFamily="34" charset="0"/>
                <a:cs typeface="Arial" panose="020B0604020202020204" pitchFamily="34" charset="0"/>
              </a:rPr>
              <a:t>Quelle: eigene Aufnahme</a:t>
            </a:r>
          </a:p>
        </p:txBody>
      </p:sp>
    </p:spTree>
    <p:extLst>
      <p:ext uri="{BB962C8B-B14F-4D97-AF65-F5344CB8AC3E}">
        <p14:creationId xmlns:p14="http://schemas.microsoft.com/office/powerpoint/2010/main" val="2311293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Beispiel</a:t>
            </a:r>
          </a:p>
        </p:txBody>
      </p:sp>
      <p:sp>
        <p:nvSpPr>
          <p:cNvPr id="3" name="Inhaltsplatzhalter 2"/>
          <p:cNvSpPr>
            <a:spLocks noGrp="1"/>
          </p:cNvSpPr>
          <p:nvPr>
            <p:ph idx="1"/>
          </p:nvPr>
        </p:nvSpPr>
        <p:spPr>
          <a:xfrm>
            <a:off x="457200" y="1700808"/>
            <a:ext cx="5770984" cy="4205064"/>
          </a:xfrm>
          <a:noFill/>
        </p:spPr>
        <p:txBody>
          <a:bodyPr>
            <a:normAutofit fontScale="77500" lnSpcReduction="20000"/>
          </a:bodyPr>
          <a:lstStyle/>
          <a:p>
            <a:pPr lvl="0"/>
            <a:r>
              <a:rPr lang="de-DE" b="1" dirty="0"/>
              <a:t>Römerspuren in Haltern am See</a:t>
            </a:r>
          </a:p>
          <a:p>
            <a:pPr marL="323850" indent="-323850"/>
            <a:r>
              <a:rPr lang="de-DE" dirty="0"/>
              <a:t>a) Formuliere drei oder mehr Fragen an die Vergangenheit.</a:t>
            </a:r>
          </a:p>
          <a:p>
            <a:pPr marL="323850" indent="-323850"/>
            <a:r>
              <a:rPr lang="de-DE" dirty="0"/>
              <a:t>b) Zu welchen Lebensbereichen gehören die Fragen?  Unterstreiche in den entsprechenden Farben: </a:t>
            </a:r>
            <a:r>
              <a:rPr lang="de-DE" dirty="0">
                <a:solidFill>
                  <a:srgbClr val="00B050"/>
                </a:solidFill>
              </a:rPr>
              <a:t>Gesellschaft</a:t>
            </a:r>
            <a:r>
              <a:rPr lang="de-DE" dirty="0"/>
              <a:t>, </a:t>
            </a:r>
            <a:r>
              <a:rPr lang="de-DE" dirty="0">
                <a:solidFill>
                  <a:schemeClr val="accent2">
                    <a:lumMod val="60000"/>
                    <a:lumOff val="40000"/>
                  </a:schemeClr>
                </a:solidFill>
              </a:rPr>
              <a:t>Kultur, </a:t>
            </a:r>
            <a:r>
              <a:rPr lang="de-DE" dirty="0">
                <a:solidFill>
                  <a:srgbClr val="002060"/>
                </a:solidFill>
              </a:rPr>
              <a:t>Wirtschaft, </a:t>
            </a:r>
            <a:r>
              <a:rPr lang="de-DE" dirty="0">
                <a:solidFill>
                  <a:srgbClr val="7030A0"/>
                </a:solidFill>
              </a:rPr>
              <a:t>Politik, </a:t>
            </a:r>
            <a:r>
              <a:rPr lang="de-DE" dirty="0">
                <a:solidFill>
                  <a:srgbClr val="FFC000"/>
                </a:solidFill>
              </a:rPr>
              <a:t>Militär, </a:t>
            </a:r>
            <a:r>
              <a:rPr lang="de-DE" dirty="0">
                <a:solidFill>
                  <a:srgbClr val="C00000"/>
                </a:solidFill>
              </a:rPr>
              <a:t>Religion, </a:t>
            </a:r>
            <a:r>
              <a:rPr lang="de-DE" dirty="0">
                <a:solidFill>
                  <a:srgbClr val="00B0F0"/>
                </a:solidFill>
              </a:rPr>
              <a:t>Wissenschaft. </a:t>
            </a:r>
            <a:r>
              <a:rPr lang="de-DE" dirty="0"/>
              <a:t>Du kannst auch zwei Farben für eine Frage verwenden.</a:t>
            </a:r>
          </a:p>
          <a:p>
            <a:pPr marL="323850" indent="-323850"/>
            <a:r>
              <a:rPr lang="de-DE" dirty="0"/>
              <a:t>c) Wie müssen wir vorgehen, damit wir unsere Fragen beantworten können?</a:t>
            </a:r>
          </a:p>
          <a:p>
            <a:pPr lvl="0"/>
            <a:endParaRPr lang="de-DE" dirty="0"/>
          </a:p>
          <a:p>
            <a:pPr lvl="0"/>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11</a:t>
            </a:fld>
            <a:endParaRPr lang="de-DE" dirty="0"/>
          </a:p>
        </p:txBody>
      </p:sp>
      <p:sp>
        <p:nvSpPr>
          <p:cNvPr id="7" name="Textfeld 6"/>
          <p:cNvSpPr txBox="1">
            <a:spLocks/>
          </p:cNvSpPr>
          <p:nvPr/>
        </p:nvSpPr>
        <p:spPr>
          <a:xfrm>
            <a:off x="6372201" y="1700806"/>
            <a:ext cx="2278800" cy="3370153"/>
          </a:xfrm>
          <a:prstGeom prst="rect">
            <a:avLst/>
          </a:prstGeom>
          <a:solidFill>
            <a:srgbClr val="EFE0C8"/>
          </a:solidFill>
          <a:ln w="9525">
            <a:solidFill>
              <a:schemeClr val="tx1"/>
            </a:solidFill>
          </a:ln>
        </p:spPr>
        <p:txBody>
          <a:bodyPr wrap="square" rtlCol="0">
            <a:spAutoFit/>
          </a:bodyPr>
          <a:lstStyle/>
          <a:p>
            <a:r>
              <a:rPr lang="de-DE" sz="2000" b="1" dirty="0"/>
              <a:t>Ein Beispiel aus dem Geschichts-unterricht einer Klasse 6 mit lokal-</a:t>
            </a:r>
          </a:p>
          <a:p>
            <a:r>
              <a:rPr lang="de-DE" sz="2000" b="1" dirty="0"/>
              <a:t>geschichtlichem Bezug</a:t>
            </a:r>
          </a:p>
          <a:p>
            <a:endParaRPr lang="de-DE" sz="1200" b="1" dirty="0"/>
          </a:p>
          <a:p>
            <a:r>
              <a:rPr lang="de-DE" sz="1500" b="1" cap="all" dirty="0">
                <a:blipFill>
                  <a:blip r:embed="rId3">
                    <a:extLst>
                      <a:ext uri="{28A0092B-C50C-407E-A947-70E740481C1C}">
                        <a14:useLocalDpi xmlns:a14="http://schemas.microsoft.com/office/drawing/2010/main" val="0"/>
                      </a:ext>
                    </a:extLst>
                  </a:blip>
                  <a:tile tx="6350" ty="-127000" sx="65000" sy="64000" flip="none" algn="tl"/>
                </a:blipFill>
              </a:rPr>
              <a:t>Handlungssituation</a:t>
            </a:r>
          </a:p>
          <a:p>
            <a:endParaRPr lang="de-DE" dirty="0"/>
          </a:p>
          <a:p>
            <a:r>
              <a:rPr lang="de-DE" sz="1200" dirty="0"/>
              <a:t>Sie möchten in der von Ihnen geplanten Unterrichtsreihe den Bereich der Fragekompetenz diagnostizieren.</a:t>
            </a:r>
          </a:p>
        </p:txBody>
      </p:sp>
    </p:spTree>
    <p:extLst>
      <p:ext uri="{BB962C8B-B14F-4D97-AF65-F5344CB8AC3E}">
        <p14:creationId xmlns:p14="http://schemas.microsoft.com/office/powerpoint/2010/main" val="2475443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Beispiel</a:t>
            </a:r>
          </a:p>
        </p:txBody>
      </p:sp>
      <p:sp>
        <p:nvSpPr>
          <p:cNvPr id="3" name="Inhaltsplatzhalter 2"/>
          <p:cNvSpPr>
            <a:spLocks noGrp="1"/>
          </p:cNvSpPr>
          <p:nvPr>
            <p:ph idx="1"/>
          </p:nvPr>
        </p:nvSpPr>
        <p:spPr>
          <a:xfrm>
            <a:off x="457200" y="1700808"/>
            <a:ext cx="5770984" cy="4205064"/>
          </a:xfrm>
          <a:noFill/>
        </p:spPr>
        <p:txBody>
          <a:bodyPr>
            <a:normAutofit/>
          </a:bodyPr>
          <a:lstStyle/>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12</a:t>
            </a:fld>
            <a:endParaRPr lang="de-DE" dirty="0"/>
          </a:p>
        </p:txBody>
      </p:sp>
      <p:sp>
        <p:nvSpPr>
          <p:cNvPr id="7" name="Textfeld 6"/>
          <p:cNvSpPr txBox="1">
            <a:spLocks/>
          </p:cNvSpPr>
          <p:nvPr/>
        </p:nvSpPr>
        <p:spPr>
          <a:xfrm>
            <a:off x="6372201" y="1700805"/>
            <a:ext cx="2278800" cy="4204800"/>
          </a:xfrm>
          <a:prstGeom prst="rect">
            <a:avLst/>
          </a:prstGeom>
          <a:solidFill>
            <a:srgbClr val="EFE0C8"/>
          </a:solidFill>
          <a:ln w="9525">
            <a:solidFill>
              <a:schemeClr val="tx1"/>
            </a:solidFill>
          </a:ln>
        </p:spPr>
        <p:txBody>
          <a:bodyPr wrap="square" rtlCol="0">
            <a:spAutoFit/>
          </a:bodyPr>
          <a:lstStyle/>
          <a:p>
            <a:r>
              <a:rPr lang="de-DE" sz="2000" b="1" dirty="0"/>
              <a:t>Tatsächliche Schüleraussagen</a:t>
            </a:r>
          </a:p>
          <a:p>
            <a:endParaRPr lang="de-DE" sz="1200" b="1" dirty="0"/>
          </a:p>
          <a:p>
            <a:r>
              <a:rPr lang="de-DE" sz="1600" dirty="0"/>
              <a:t>Präsenzlerngruppe: Arbeitsblatt, Tafel, farbige Zettel</a:t>
            </a:r>
          </a:p>
          <a:p>
            <a:endParaRPr lang="de-DE" sz="1600" dirty="0"/>
          </a:p>
          <a:p>
            <a:r>
              <a:rPr lang="de-DE" sz="1600" dirty="0"/>
              <a:t>Distanzlerngruppe: Arbeitsblatt, digitale Kartenabfrage</a:t>
            </a:r>
          </a:p>
          <a:p>
            <a:endParaRPr lang="de-DE" dirty="0"/>
          </a:p>
          <a:p>
            <a:endParaRPr lang="de-DE" dirty="0"/>
          </a:p>
        </p:txBody>
      </p:sp>
      <p:graphicFrame>
        <p:nvGraphicFramePr>
          <p:cNvPr id="5" name="Tabelle 7">
            <a:extLst>
              <a:ext uri="{FF2B5EF4-FFF2-40B4-BE49-F238E27FC236}">
                <a16:creationId xmlns:a16="http://schemas.microsoft.com/office/drawing/2014/main" id="{B02AE1E1-2466-B640-8A39-41E202958041}"/>
              </a:ext>
            </a:extLst>
          </p:cNvPr>
          <p:cNvGraphicFramePr>
            <a:graphicFrameLocks noGrp="1"/>
          </p:cNvGraphicFramePr>
          <p:nvPr>
            <p:extLst>
              <p:ext uri="{D42A27DB-BD31-4B8C-83A1-F6EECF244321}">
                <p14:modId xmlns:p14="http://schemas.microsoft.com/office/powerpoint/2010/main" val="10550237"/>
              </p:ext>
            </p:extLst>
          </p:nvPr>
        </p:nvGraphicFramePr>
        <p:xfrm>
          <a:off x="455796" y="1682976"/>
          <a:ext cx="5770984" cy="2717800"/>
        </p:xfrm>
        <a:graphic>
          <a:graphicData uri="http://schemas.openxmlformats.org/drawingml/2006/table">
            <a:tbl>
              <a:tblPr firstRow="1" bandRow="1">
                <a:tableStyleId>{5C22544A-7EE6-4342-B048-85BDC9FD1C3A}</a:tableStyleId>
              </a:tblPr>
              <a:tblGrid>
                <a:gridCol w="2009900">
                  <a:extLst>
                    <a:ext uri="{9D8B030D-6E8A-4147-A177-3AD203B41FA5}">
                      <a16:colId xmlns:a16="http://schemas.microsoft.com/office/drawing/2014/main" val="3535373995"/>
                    </a:ext>
                  </a:extLst>
                </a:gridCol>
                <a:gridCol w="3761084">
                  <a:extLst>
                    <a:ext uri="{9D8B030D-6E8A-4147-A177-3AD203B41FA5}">
                      <a16:colId xmlns:a16="http://schemas.microsoft.com/office/drawing/2014/main" val="1190308516"/>
                    </a:ext>
                  </a:extLst>
                </a:gridCol>
              </a:tblGrid>
              <a:tr h="233856">
                <a:tc>
                  <a:txBody>
                    <a:bodyPr/>
                    <a:lstStyle/>
                    <a:p>
                      <a:pPr algn="ctr"/>
                      <a:r>
                        <a:rPr lang="de-DE" sz="1400" dirty="0"/>
                        <a:t>Lebensbereich</a:t>
                      </a:r>
                    </a:p>
                  </a:txBody>
                  <a:tcPr/>
                </a:tc>
                <a:tc>
                  <a:txBody>
                    <a:bodyPr/>
                    <a:lstStyle/>
                    <a:p>
                      <a:pPr algn="ctr"/>
                      <a:r>
                        <a:rPr lang="de-DE" sz="1400" dirty="0"/>
                        <a:t>Frage</a:t>
                      </a:r>
                    </a:p>
                  </a:txBody>
                  <a:tcPr/>
                </a:tc>
                <a:extLst>
                  <a:ext uri="{0D108BD9-81ED-4DB2-BD59-A6C34878D82A}">
                    <a16:rowId xmlns:a16="http://schemas.microsoft.com/office/drawing/2014/main" val="1231524985"/>
                  </a:ext>
                </a:extLst>
              </a:tr>
              <a:tr h="370840">
                <a:tc>
                  <a:txBody>
                    <a:bodyPr/>
                    <a:lstStyle/>
                    <a:p>
                      <a:r>
                        <a:rPr lang="de-DE" sz="1100" dirty="0"/>
                        <a:t>Militär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a:t>Wie haben Römer den langen Weg geschafft? Waren sie auf dem Weg bewaffnet? Was haben sie mitgenommen?</a:t>
                      </a:r>
                    </a:p>
                  </a:txBody>
                  <a:tcPr/>
                </a:tc>
                <a:extLst>
                  <a:ext uri="{0D108BD9-81ED-4DB2-BD59-A6C34878D82A}">
                    <a16:rowId xmlns:a16="http://schemas.microsoft.com/office/drawing/2014/main" val="2818523928"/>
                  </a:ext>
                </a:extLst>
              </a:tr>
              <a:tr h="370840">
                <a:tc>
                  <a:txBody>
                    <a:bodyPr/>
                    <a:lstStyle/>
                    <a:p>
                      <a:r>
                        <a:rPr lang="de-DE" sz="1100" dirty="0"/>
                        <a:t>Militär und Gesellschaft</a:t>
                      </a:r>
                    </a:p>
                  </a:txBody>
                  <a:tcPr/>
                </a:tc>
                <a:tc>
                  <a:txBody>
                    <a:bodyPr/>
                    <a:lstStyle/>
                    <a:p>
                      <a:r>
                        <a:rPr lang="de-DE" sz="1100" dirty="0"/>
                        <a:t>Wie sah des Leben eines römischen Soldaten aus?</a:t>
                      </a:r>
                    </a:p>
                  </a:txBody>
                  <a:tcPr/>
                </a:tc>
                <a:extLst>
                  <a:ext uri="{0D108BD9-81ED-4DB2-BD59-A6C34878D82A}">
                    <a16:rowId xmlns:a16="http://schemas.microsoft.com/office/drawing/2014/main" val="3937591186"/>
                  </a:ext>
                </a:extLst>
              </a:tr>
              <a:tr h="370840">
                <a:tc>
                  <a:txBody>
                    <a:bodyPr/>
                    <a:lstStyle/>
                    <a:p>
                      <a:r>
                        <a:rPr lang="de-DE" sz="1100" dirty="0"/>
                        <a:t>Religion</a:t>
                      </a:r>
                    </a:p>
                  </a:txBody>
                  <a:tcPr/>
                </a:tc>
                <a:tc>
                  <a:txBody>
                    <a:bodyPr/>
                    <a:lstStyle/>
                    <a:p>
                      <a:r>
                        <a:rPr lang="de-DE" sz="1100" dirty="0"/>
                        <a:t>Welche Religion haben die Römer mitgebracht? Hat sie sich verbreitet?</a:t>
                      </a:r>
                    </a:p>
                  </a:txBody>
                  <a:tcPr/>
                </a:tc>
                <a:extLst>
                  <a:ext uri="{0D108BD9-81ED-4DB2-BD59-A6C34878D82A}">
                    <a16:rowId xmlns:a16="http://schemas.microsoft.com/office/drawing/2014/main" val="2364211104"/>
                  </a:ext>
                </a:extLst>
              </a:tr>
              <a:tr h="370840">
                <a:tc>
                  <a:txBody>
                    <a:bodyPr/>
                    <a:lstStyle/>
                    <a:p>
                      <a:r>
                        <a:rPr lang="de-DE" sz="1100" dirty="0"/>
                        <a:t>Wissenschaft</a:t>
                      </a:r>
                    </a:p>
                  </a:txBody>
                  <a:tcPr/>
                </a:tc>
                <a:tc>
                  <a:txBody>
                    <a:bodyPr/>
                    <a:lstStyle/>
                    <a:p>
                      <a:r>
                        <a:rPr lang="de-DE" sz="1100" dirty="0"/>
                        <a:t>Sind sie Menschen anderer Länder begegnet und haben sie sich dort etwas abgeschaut?</a:t>
                      </a:r>
                    </a:p>
                  </a:txBody>
                  <a:tcPr/>
                </a:tc>
                <a:extLst>
                  <a:ext uri="{0D108BD9-81ED-4DB2-BD59-A6C34878D82A}">
                    <a16:rowId xmlns:a16="http://schemas.microsoft.com/office/drawing/2014/main" val="3520032566"/>
                  </a:ext>
                </a:extLst>
              </a:tr>
              <a:tr h="370840">
                <a:tc>
                  <a:txBody>
                    <a:bodyPr/>
                    <a:lstStyle/>
                    <a:p>
                      <a:r>
                        <a:rPr lang="de-DE" sz="1100" dirty="0"/>
                        <a:t>Wir vermuten, dass die Antworten in den Bereichen Wirtschaft und Politik zu finden sind.</a:t>
                      </a:r>
                    </a:p>
                  </a:txBody>
                  <a:tcPr/>
                </a:tc>
                <a:tc>
                  <a:txBody>
                    <a:bodyPr/>
                    <a:lstStyle/>
                    <a:p>
                      <a:r>
                        <a:rPr lang="de-DE" sz="1100" dirty="0"/>
                        <a:t>Wieso gibt es Römerspuren in Haltern? Was hatte Haltern mit Rom zu tun? Welche Absichten verfolgten die Römer in Haltern? </a:t>
                      </a:r>
                    </a:p>
                  </a:txBody>
                  <a:tcPr/>
                </a:tc>
                <a:extLst>
                  <a:ext uri="{0D108BD9-81ED-4DB2-BD59-A6C34878D82A}">
                    <a16:rowId xmlns:a16="http://schemas.microsoft.com/office/drawing/2014/main" val="3669651687"/>
                  </a:ext>
                </a:extLst>
              </a:tr>
            </a:tbl>
          </a:graphicData>
        </a:graphic>
      </p:graphicFrame>
      <p:sp>
        <p:nvSpPr>
          <p:cNvPr id="8" name="Textfeld 7">
            <a:extLst>
              <a:ext uri="{FF2B5EF4-FFF2-40B4-BE49-F238E27FC236}">
                <a16:creationId xmlns:a16="http://schemas.microsoft.com/office/drawing/2014/main" id="{D0A3D0D1-5891-8A45-9480-232DECBA3D4C}"/>
              </a:ext>
            </a:extLst>
          </p:cNvPr>
          <p:cNvSpPr txBox="1"/>
          <p:nvPr/>
        </p:nvSpPr>
        <p:spPr>
          <a:xfrm>
            <a:off x="455796" y="4507587"/>
            <a:ext cx="5770984" cy="1446550"/>
          </a:xfrm>
          <a:prstGeom prst="rect">
            <a:avLst/>
          </a:prstGeom>
          <a:noFill/>
        </p:spPr>
        <p:txBody>
          <a:bodyPr wrap="square" rtlCol="0">
            <a:spAutoFit/>
          </a:bodyPr>
          <a:lstStyle/>
          <a:p>
            <a:r>
              <a:rPr lang="de-DE" sz="1100" dirty="0"/>
              <a:t>Mögliche Kriterien für eine Graduierung von Fragestellungen:</a:t>
            </a:r>
          </a:p>
          <a:p>
            <a:pPr marL="285750" indent="-285750">
              <a:buFontTx/>
              <a:buChar char="-"/>
            </a:pPr>
            <a:r>
              <a:rPr lang="de-DE" sz="1100" dirty="0"/>
              <a:t>Stellt die Frage eine Verbindung zwischen Vergangenheit und Gegenwart her?</a:t>
            </a:r>
          </a:p>
          <a:p>
            <a:pPr marL="285750" indent="-285750">
              <a:buFontTx/>
              <a:buChar char="-"/>
            </a:pPr>
            <a:r>
              <a:rPr lang="de-DE" sz="1100" dirty="0"/>
              <a:t>Handelt es sich um eine eher offenere oder geschlossenere Frage?</a:t>
            </a:r>
          </a:p>
          <a:p>
            <a:pPr marL="285750" indent="-285750">
              <a:buFontTx/>
              <a:buChar char="-"/>
            </a:pPr>
            <a:r>
              <a:rPr lang="de-DE" sz="1100" dirty="0"/>
              <a:t>Werden geschichtsdidaktische Prinzipien berücksichtigt: Perspektivität, Dimensionen des Geschichtsbewusstseins</a:t>
            </a:r>
          </a:p>
          <a:p>
            <a:pPr marL="285750" indent="-285750">
              <a:buFontTx/>
              <a:buChar char="-"/>
            </a:pPr>
            <a:r>
              <a:rPr lang="de-DE" sz="1100" dirty="0"/>
              <a:t>Leitet die Frage den Prozess einer Urteilsbildung ein?</a:t>
            </a:r>
          </a:p>
          <a:p>
            <a:pPr marL="285750" indent="-285750">
              <a:buFontTx/>
              <a:buChar char="-"/>
            </a:pPr>
            <a:r>
              <a:rPr lang="de-DE" sz="1100" dirty="0"/>
              <a:t>Finden unterschiedliche Betrachtungsebenen und Kategorien Berücksichtigung?</a:t>
            </a:r>
          </a:p>
          <a:p>
            <a:pPr marL="285750" indent="-285750">
              <a:buFontTx/>
              <a:buChar char="-"/>
            </a:pPr>
            <a:r>
              <a:rPr lang="de-DE" sz="1100" dirty="0"/>
              <a:t>…</a:t>
            </a:r>
          </a:p>
        </p:txBody>
      </p:sp>
    </p:spTree>
    <p:extLst>
      <p:ext uri="{BB962C8B-B14F-4D97-AF65-F5344CB8AC3E}">
        <p14:creationId xmlns:p14="http://schemas.microsoft.com/office/powerpoint/2010/main" val="2507025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3. Beispiel</a:t>
            </a:r>
          </a:p>
        </p:txBody>
      </p:sp>
      <p:sp>
        <p:nvSpPr>
          <p:cNvPr id="3" name="Inhaltsplatzhalter 2"/>
          <p:cNvSpPr>
            <a:spLocks noGrp="1"/>
          </p:cNvSpPr>
          <p:nvPr>
            <p:ph idx="1"/>
          </p:nvPr>
        </p:nvSpPr>
        <p:spPr>
          <a:xfrm>
            <a:off x="457200" y="1700808"/>
            <a:ext cx="5770984" cy="4205064"/>
          </a:xfrm>
          <a:noFill/>
        </p:spPr>
        <p:txBody>
          <a:bodyPr>
            <a:normAutofit/>
          </a:bodyPr>
          <a:lstStyle/>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13</a:t>
            </a:fld>
            <a:endParaRPr lang="de-DE" dirty="0"/>
          </a:p>
        </p:txBody>
      </p:sp>
      <p:sp>
        <p:nvSpPr>
          <p:cNvPr id="7" name="Textfeld 6"/>
          <p:cNvSpPr txBox="1">
            <a:spLocks/>
          </p:cNvSpPr>
          <p:nvPr/>
        </p:nvSpPr>
        <p:spPr>
          <a:xfrm>
            <a:off x="6372201" y="1700805"/>
            <a:ext cx="2278800" cy="4078039"/>
          </a:xfrm>
          <a:prstGeom prst="rect">
            <a:avLst/>
          </a:prstGeom>
          <a:solidFill>
            <a:srgbClr val="EFE0C8"/>
          </a:solidFill>
          <a:ln w="9525">
            <a:solidFill>
              <a:schemeClr val="tx1"/>
            </a:solidFill>
          </a:ln>
        </p:spPr>
        <p:txBody>
          <a:bodyPr wrap="square" rtlCol="0">
            <a:spAutoFit/>
          </a:bodyPr>
          <a:lstStyle/>
          <a:p>
            <a:r>
              <a:rPr lang="de-DE" sz="2000" b="1" dirty="0"/>
              <a:t>Ein Beispiel zur Überprüfung übergeordneter Kompetenzen aus dem KLP</a:t>
            </a:r>
          </a:p>
          <a:p>
            <a:endParaRPr lang="de-DE" sz="1200" b="1" cap="all" dirty="0">
              <a:blipFill>
                <a:blip r:embed="rId3">
                  <a:extLst>
                    <a:ext uri="{28A0092B-C50C-407E-A947-70E740481C1C}">
                      <a14:useLocalDpi xmlns:a14="http://schemas.microsoft.com/office/drawing/2010/main" val="0"/>
                    </a:ext>
                  </a:extLst>
                </a:blip>
                <a:tile tx="6350" ty="-127000" sx="65000" sy="64000" flip="none" algn="tl"/>
              </a:blipFill>
            </a:endParaRPr>
          </a:p>
          <a:p>
            <a:r>
              <a:rPr lang="de-DE" sz="1500" b="1" cap="all" dirty="0">
                <a:blipFill>
                  <a:blip r:embed="rId3">
                    <a:extLst>
                      <a:ext uri="{28A0092B-C50C-407E-A947-70E740481C1C}">
                        <a14:useLocalDpi xmlns:a14="http://schemas.microsoft.com/office/drawing/2010/main" val="0"/>
                      </a:ext>
                    </a:extLst>
                  </a:blip>
                  <a:tile tx="6350" ty="-127000" sx="65000" sy="64000" flip="none" algn="tl"/>
                </a:blipFill>
              </a:rPr>
              <a:t>Handlungssituation</a:t>
            </a:r>
          </a:p>
          <a:p>
            <a:r>
              <a:rPr lang="de-DE" sz="1200" dirty="0"/>
              <a:t>Sie möchten in der von Ihnen geplanten Unterrichtsreihe die MK 3 des KLP S I, Gy (2019) diagnostizieren und Ihren Schülerinnen und Schülern zu dem Grad der Ausprägung dieser Kompetenz eine Rückmeldung geben. </a:t>
            </a:r>
          </a:p>
          <a:p>
            <a:endParaRPr lang="de-DE" dirty="0"/>
          </a:p>
          <a:p>
            <a:endParaRPr lang="de-DE" dirty="0"/>
          </a:p>
        </p:txBody>
      </p:sp>
      <p:pic>
        <p:nvPicPr>
          <p:cNvPr id="9" name="Grafik 8">
            <a:extLst>
              <a:ext uri="{FF2B5EF4-FFF2-40B4-BE49-F238E27FC236}">
                <a16:creationId xmlns:a16="http://schemas.microsoft.com/office/drawing/2014/main" id="{05E3BF14-5C4F-0342-9141-1247CFFF0822}"/>
              </a:ext>
            </a:extLst>
          </p:cNvPr>
          <p:cNvPicPr>
            <a:picLocks noChangeAspect="1"/>
          </p:cNvPicPr>
          <p:nvPr/>
        </p:nvPicPr>
        <p:blipFill rotWithShape="1">
          <a:blip r:embed="rId4"/>
          <a:srcRect l="33071" t="29928" r="33674" b="60446"/>
          <a:stretch/>
        </p:blipFill>
        <p:spPr>
          <a:xfrm>
            <a:off x="1307577" y="1831132"/>
            <a:ext cx="4283969" cy="696872"/>
          </a:xfrm>
          <a:prstGeom prst="rect">
            <a:avLst/>
          </a:prstGeom>
        </p:spPr>
      </p:pic>
      <p:pic>
        <p:nvPicPr>
          <p:cNvPr id="10" name="Grafik 9">
            <a:extLst>
              <a:ext uri="{FF2B5EF4-FFF2-40B4-BE49-F238E27FC236}">
                <a16:creationId xmlns:a16="http://schemas.microsoft.com/office/drawing/2014/main" id="{8CB9BEDB-B479-C94C-A849-CEEB20EDDC0A}"/>
              </a:ext>
            </a:extLst>
          </p:cNvPr>
          <p:cNvPicPr>
            <a:picLocks noChangeAspect="1"/>
          </p:cNvPicPr>
          <p:nvPr/>
        </p:nvPicPr>
        <p:blipFill rotWithShape="1">
          <a:blip r:embed="rId5"/>
          <a:srcRect l="13143" t="18103" r="59527" b="78068"/>
          <a:stretch/>
        </p:blipFill>
        <p:spPr>
          <a:xfrm>
            <a:off x="1313293" y="2906563"/>
            <a:ext cx="2789464" cy="219847"/>
          </a:xfrm>
          <a:prstGeom prst="rect">
            <a:avLst/>
          </a:prstGeom>
        </p:spPr>
      </p:pic>
      <p:sp>
        <p:nvSpPr>
          <p:cNvPr id="4" name="Textfeld 3">
            <a:extLst>
              <a:ext uri="{FF2B5EF4-FFF2-40B4-BE49-F238E27FC236}">
                <a16:creationId xmlns:a16="http://schemas.microsoft.com/office/drawing/2014/main" id="{36CA9F19-F3B9-4092-8A2A-BE30DCBC603B}"/>
              </a:ext>
            </a:extLst>
          </p:cNvPr>
          <p:cNvSpPr txBox="1"/>
          <p:nvPr/>
        </p:nvSpPr>
        <p:spPr>
          <a:xfrm>
            <a:off x="1335050" y="1601453"/>
            <a:ext cx="4392488" cy="307777"/>
          </a:xfrm>
          <a:prstGeom prst="rect">
            <a:avLst/>
          </a:prstGeom>
          <a:noFill/>
        </p:spPr>
        <p:txBody>
          <a:bodyPr wrap="square" rtlCol="0">
            <a:spAutoFit/>
          </a:bodyPr>
          <a:lstStyle/>
          <a:p>
            <a:r>
              <a:rPr lang="de-DE" sz="1400" b="1" dirty="0"/>
              <a:t>KLP S I, Gy (2019), S. 21, 26.</a:t>
            </a:r>
          </a:p>
        </p:txBody>
      </p:sp>
      <p:sp>
        <p:nvSpPr>
          <p:cNvPr id="5" name="Textfeld 4">
            <a:extLst>
              <a:ext uri="{FF2B5EF4-FFF2-40B4-BE49-F238E27FC236}">
                <a16:creationId xmlns:a16="http://schemas.microsoft.com/office/drawing/2014/main" id="{E2EF7D1B-2B90-4CD1-984B-0D912E92C832}"/>
              </a:ext>
            </a:extLst>
          </p:cNvPr>
          <p:cNvSpPr txBox="1"/>
          <p:nvPr/>
        </p:nvSpPr>
        <p:spPr>
          <a:xfrm>
            <a:off x="1313293" y="2627479"/>
            <a:ext cx="4178739" cy="307777"/>
          </a:xfrm>
          <a:prstGeom prst="rect">
            <a:avLst/>
          </a:prstGeom>
          <a:noFill/>
        </p:spPr>
        <p:txBody>
          <a:bodyPr wrap="square" rtlCol="0">
            <a:spAutoFit/>
          </a:bodyPr>
          <a:lstStyle/>
          <a:p>
            <a:r>
              <a:rPr lang="de-DE" sz="1400" b="1" dirty="0"/>
              <a:t>Beispiel für einen SiLP, 2020, </a:t>
            </a:r>
            <a:r>
              <a:rPr lang="de-DE" sz="1400" b="1" dirty="0" smtClean="0"/>
              <a:t>QUA-LiS NRW</a:t>
            </a:r>
            <a:endParaRPr lang="de-DE" sz="1400" b="1" dirty="0"/>
          </a:p>
        </p:txBody>
      </p:sp>
      <p:pic>
        <p:nvPicPr>
          <p:cNvPr id="12" name="Grafik 11">
            <a:extLst>
              <a:ext uri="{FF2B5EF4-FFF2-40B4-BE49-F238E27FC236}">
                <a16:creationId xmlns:a16="http://schemas.microsoft.com/office/drawing/2014/main" id="{6E393C30-8E68-4DAC-93F5-9FBFADA20ABC}"/>
              </a:ext>
            </a:extLst>
          </p:cNvPr>
          <p:cNvPicPr>
            <a:picLocks noChangeAspect="1"/>
          </p:cNvPicPr>
          <p:nvPr/>
        </p:nvPicPr>
        <p:blipFill rotWithShape="1">
          <a:blip r:embed="rId6"/>
          <a:srcRect l="10626" t="44400" r="24013" b="25874"/>
          <a:stretch/>
        </p:blipFill>
        <p:spPr>
          <a:xfrm>
            <a:off x="1313293" y="3186656"/>
            <a:ext cx="3769028" cy="964170"/>
          </a:xfrm>
          <a:prstGeom prst="rect">
            <a:avLst/>
          </a:prstGeom>
        </p:spPr>
      </p:pic>
      <p:pic>
        <p:nvPicPr>
          <p:cNvPr id="13" name="Grafik 12">
            <a:extLst>
              <a:ext uri="{FF2B5EF4-FFF2-40B4-BE49-F238E27FC236}">
                <a16:creationId xmlns:a16="http://schemas.microsoft.com/office/drawing/2014/main" id="{FE86E938-3937-4066-BC6A-B49B7BC273D9}"/>
              </a:ext>
            </a:extLst>
          </p:cNvPr>
          <p:cNvPicPr>
            <a:picLocks noChangeAspect="1"/>
          </p:cNvPicPr>
          <p:nvPr/>
        </p:nvPicPr>
        <p:blipFill rotWithShape="1">
          <a:blip r:embed="rId7"/>
          <a:srcRect l="10393" t="22001" r="31101" b="35972"/>
          <a:stretch/>
        </p:blipFill>
        <p:spPr>
          <a:xfrm>
            <a:off x="1262649" y="4249414"/>
            <a:ext cx="3870316" cy="1563891"/>
          </a:xfrm>
          <a:prstGeom prst="rect">
            <a:avLst/>
          </a:prstGeom>
        </p:spPr>
      </p:pic>
      <p:sp>
        <p:nvSpPr>
          <p:cNvPr id="19" name="Flussdiagramm: Prozess 18">
            <a:extLst>
              <a:ext uri="{FF2B5EF4-FFF2-40B4-BE49-F238E27FC236}">
                <a16:creationId xmlns:a16="http://schemas.microsoft.com/office/drawing/2014/main" id="{03AFD51C-9695-45B4-B556-4A3D9A616D78}"/>
              </a:ext>
            </a:extLst>
          </p:cNvPr>
          <p:cNvSpPr/>
          <p:nvPr/>
        </p:nvSpPr>
        <p:spPr>
          <a:xfrm>
            <a:off x="1394017" y="4469038"/>
            <a:ext cx="1787560" cy="358681"/>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lussdiagramm: Prozess 19">
            <a:extLst>
              <a:ext uri="{FF2B5EF4-FFF2-40B4-BE49-F238E27FC236}">
                <a16:creationId xmlns:a16="http://schemas.microsoft.com/office/drawing/2014/main" id="{CF41317C-C9DB-49AC-9E30-5C0F18EF3989}"/>
              </a:ext>
            </a:extLst>
          </p:cNvPr>
          <p:cNvSpPr/>
          <p:nvPr/>
        </p:nvSpPr>
        <p:spPr>
          <a:xfrm>
            <a:off x="3207701" y="4469038"/>
            <a:ext cx="1787561" cy="47213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17973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3. Beispiel</a:t>
            </a:r>
          </a:p>
        </p:txBody>
      </p:sp>
      <p:sp>
        <p:nvSpPr>
          <p:cNvPr id="3" name="Inhaltsplatzhalter 2"/>
          <p:cNvSpPr>
            <a:spLocks noGrp="1"/>
          </p:cNvSpPr>
          <p:nvPr>
            <p:ph idx="1"/>
          </p:nvPr>
        </p:nvSpPr>
        <p:spPr>
          <a:xfrm>
            <a:off x="457200" y="1700808"/>
            <a:ext cx="5770984" cy="4205064"/>
          </a:xfrm>
          <a:noFill/>
        </p:spPr>
        <p:txBody>
          <a:bodyPr>
            <a:normAutofit/>
          </a:bodyPr>
          <a:lstStyle/>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14</a:t>
            </a:fld>
            <a:endParaRPr lang="de-DE" dirty="0"/>
          </a:p>
        </p:txBody>
      </p:sp>
      <p:sp>
        <p:nvSpPr>
          <p:cNvPr id="7" name="Textfeld 6"/>
          <p:cNvSpPr txBox="1">
            <a:spLocks/>
          </p:cNvSpPr>
          <p:nvPr/>
        </p:nvSpPr>
        <p:spPr>
          <a:xfrm>
            <a:off x="6372201" y="1700805"/>
            <a:ext cx="2278800" cy="4078039"/>
          </a:xfrm>
          <a:prstGeom prst="rect">
            <a:avLst/>
          </a:prstGeom>
          <a:solidFill>
            <a:srgbClr val="EFE0C8"/>
          </a:solidFill>
          <a:ln w="9525">
            <a:solidFill>
              <a:schemeClr val="tx1"/>
            </a:solidFill>
          </a:ln>
        </p:spPr>
        <p:txBody>
          <a:bodyPr wrap="square" rtlCol="0">
            <a:spAutoFit/>
          </a:bodyPr>
          <a:lstStyle/>
          <a:p>
            <a:r>
              <a:rPr lang="de-DE" sz="2000" b="1" dirty="0"/>
              <a:t>Ein Beispiel zur Überprüfung übergeordneter Kompetenzen aus dem KLP</a:t>
            </a:r>
          </a:p>
          <a:p>
            <a:endParaRPr lang="de-DE" sz="1200" b="1" cap="all" dirty="0">
              <a:blipFill>
                <a:blip r:embed="rId3">
                  <a:extLst>
                    <a:ext uri="{28A0092B-C50C-407E-A947-70E740481C1C}">
                      <a14:useLocalDpi xmlns:a14="http://schemas.microsoft.com/office/drawing/2010/main" val="0"/>
                    </a:ext>
                  </a:extLst>
                </a:blip>
                <a:tile tx="6350" ty="-127000" sx="65000" sy="64000" flip="none" algn="tl"/>
              </a:blipFill>
            </a:endParaRPr>
          </a:p>
          <a:p>
            <a:r>
              <a:rPr lang="de-DE" sz="1500" b="1" cap="all" dirty="0">
                <a:blipFill>
                  <a:blip r:embed="rId3">
                    <a:extLst>
                      <a:ext uri="{28A0092B-C50C-407E-A947-70E740481C1C}">
                        <a14:useLocalDpi xmlns:a14="http://schemas.microsoft.com/office/drawing/2010/main" val="0"/>
                      </a:ext>
                    </a:extLst>
                  </a:blip>
                  <a:tile tx="6350" ty="-127000" sx="65000" sy="64000" flip="none" algn="tl"/>
                </a:blipFill>
              </a:rPr>
              <a:t>Handlungssituation</a:t>
            </a:r>
          </a:p>
          <a:p>
            <a:r>
              <a:rPr lang="de-DE" sz="1200" dirty="0"/>
              <a:t>Sie möchten in der von Ihnen geplanten Unterrichtsreihe die MK 3 des KLP S I, Gy (2019) diagnostizieren und Ihren Schülerinnen und Schülern zu dem Grad der Ausprägung dieser Kompetenz eine Rückmeldung geben. </a:t>
            </a:r>
          </a:p>
          <a:p>
            <a:endParaRPr lang="de-DE" dirty="0"/>
          </a:p>
          <a:p>
            <a:endParaRPr lang="de-DE" dirty="0"/>
          </a:p>
        </p:txBody>
      </p:sp>
      <p:sp>
        <p:nvSpPr>
          <p:cNvPr id="14" name="Textfeld 13">
            <a:extLst>
              <a:ext uri="{FF2B5EF4-FFF2-40B4-BE49-F238E27FC236}">
                <a16:creationId xmlns:a16="http://schemas.microsoft.com/office/drawing/2014/main" id="{5D44D562-61F8-49FF-878D-0504F2DFD7A0}"/>
              </a:ext>
            </a:extLst>
          </p:cNvPr>
          <p:cNvSpPr txBox="1"/>
          <p:nvPr/>
        </p:nvSpPr>
        <p:spPr>
          <a:xfrm>
            <a:off x="457200" y="2035946"/>
            <a:ext cx="5770984" cy="3785652"/>
          </a:xfrm>
          <a:prstGeom prst="rect">
            <a:avLst/>
          </a:prstGeom>
          <a:noFill/>
        </p:spPr>
        <p:txBody>
          <a:bodyPr wrap="square" rtlCol="0">
            <a:spAutoFit/>
          </a:bodyPr>
          <a:lstStyle/>
          <a:p>
            <a:r>
              <a:rPr lang="de-DE" sz="1600" b="1" u="sng" dirty="0"/>
              <a:t>Fragen der Lehrkraft:</a:t>
            </a:r>
          </a:p>
          <a:p>
            <a:pPr marL="285750" indent="-285750">
              <a:buFont typeface="Arial" panose="020B0604020202020204" pitchFamily="34" charset="0"/>
              <a:buChar char="•"/>
            </a:pPr>
            <a:r>
              <a:rPr lang="de-DE" sz="1600" dirty="0"/>
              <a:t>Wie kann ich als Lehrkraft die Fähigkeiten meiner SuS bezüglich der Entwicklung/Ausprägung dieser Kompetenz überprüfen?</a:t>
            </a:r>
          </a:p>
          <a:p>
            <a:pPr marL="285750" indent="-285750">
              <a:buFont typeface="Arial" panose="020B0604020202020204" pitchFamily="34" charset="0"/>
              <a:buChar char="•"/>
            </a:pPr>
            <a:r>
              <a:rPr lang="de-DE" sz="1600" dirty="0"/>
              <a:t>Wie kann ich  meine SuS dazu hinführen, dass sie selbstständig(er) ihre eigene Kompetenzentwicklung einschätzen können?</a:t>
            </a:r>
          </a:p>
          <a:p>
            <a:endParaRPr lang="de-DE" sz="1600" dirty="0"/>
          </a:p>
          <a:p>
            <a:r>
              <a:rPr lang="de-DE" sz="1600" b="1" u="sng" dirty="0"/>
              <a:t>Aufgabe der Lehrkraft:</a:t>
            </a:r>
          </a:p>
          <a:p>
            <a:r>
              <a:rPr lang="de-DE" sz="1600" dirty="0"/>
              <a:t>Zur Verfügung stellen eines Corpus </a:t>
            </a:r>
            <a:r>
              <a:rPr lang="de-DE" sz="1600" b="1" i="1" dirty="0"/>
              <a:t>unterschiedlichster Gattungen von Quellen und Darstellungen</a:t>
            </a:r>
            <a:r>
              <a:rPr lang="de-DE" sz="1600" dirty="0"/>
              <a:t>, verbunden mit dem Arbeitsauftrag an die SuS: Entscheide, ob eine Quelle oder Darstellung vorliegt, und begründe. </a:t>
            </a:r>
          </a:p>
          <a:p>
            <a:endParaRPr lang="de-DE" sz="1200" dirty="0"/>
          </a:p>
          <a:p>
            <a:endParaRPr lang="de-DE" sz="1200" dirty="0"/>
          </a:p>
          <a:p>
            <a:endParaRPr lang="de-DE" sz="1200" dirty="0"/>
          </a:p>
          <a:p>
            <a:endParaRPr lang="de-DE" sz="1200" dirty="0"/>
          </a:p>
        </p:txBody>
      </p:sp>
      <p:sp>
        <p:nvSpPr>
          <p:cNvPr id="15" name="Textfeld 14">
            <a:extLst>
              <a:ext uri="{FF2B5EF4-FFF2-40B4-BE49-F238E27FC236}">
                <a16:creationId xmlns:a16="http://schemas.microsoft.com/office/drawing/2014/main" id="{EF4D019C-9D32-410C-B081-1E284DF03E64}"/>
              </a:ext>
            </a:extLst>
          </p:cNvPr>
          <p:cNvSpPr txBox="1">
            <a:spLocks/>
          </p:cNvSpPr>
          <p:nvPr/>
        </p:nvSpPr>
        <p:spPr>
          <a:xfrm>
            <a:off x="436040" y="5085111"/>
            <a:ext cx="4906888" cy="461665"/>
          </a:xfrm>
          <a:prstGeom prst="rect">
            <a:avLst/>
          </a:prstGeom>
          <a:solidFill>
            <a:srgbClr val="EFE0C8"/>
          </a:solidFill>
          <a:ln w="9525">
            <a:solidFill>
              <a:schemeClr val="tx1"/>
            </a:solidFill>
          </a:ln>
        </p:spPr>
        <p:txBody>
          <a:bodyPr wrap="square" rtlCol="0">
            <a:spAutoFit/>
          </a:bodyPr>
          <a:lstStyle/>
          <a:p>
            <a:r>
              <a:rPr lang="de-DE" sz="1200" dirty="0"/>
              <a:t>vgl. Michael Sauer, Quelle oder Darstellung? Quellengattungen erkennen, Quellenarbeit erproben, in: GL 193.2020, S. 30-34.</a:t>
            </a:r>
            <a:endParaRPr lang="de-DE" dirty="0"/>
          </a:p>
        </p:txBody>
      </p:sp>
    </p:spTree>
    <p:extLst>
      <p:ext uri="{BB962C8B-B14F-4D97-AF65-F5344CB8AC3E}">
        <p14:creationId xmlns:p14="http://schemas.microsoft.com/office/powerpoint/2010/main" val="3023544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3. Beispiel</a:t>
            </a:r>
          </a:p>
        </p:txBody>
      </p:sp>
      <p:sp>
        <p:nvSpPr>
          <p:cNvPr id="3" name="Inhaltsplatzhalter 2"/>
          <p:cNvSpPr>
            <a:spLocks noGrp="1"/>
          </p:cNvSpPr>
          <p:nvPr>
            <p:ph idx="1"/>
          </p:nvPr>
        </p:nvSpPr>
        <p:spPr>
          <a:xfrm>
            <a:off x="457200" y="1700808"/>
            <a:ext cx="5770984" cy="4205064"/>
          </a:xfrm>
          <a:noFill/>
        </p:spPr>
        <p:txBody>
          <a:bodyPr>
            <a:normAutofit/>
          </a:bodyPr>
          <a:lstStyle/>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15</a:t>
            </a:fld>
            <a:endParaRPr lang="de-DE" dirty="0"/>
          </a:p>
        </p:txBody>
      </p:sp>
      <p:sp>
        <p:nvSpPr>
          <p:cNvPr id="7" name="Textfeld 6"/>
          <p:cNvSpPr txBox="1">
            <a:spLocks/>
          </p:cNvSpPr>
          <p:nvPr/>
        </p:nvSpPr>
        <p:spPr>
          <a:xfrm>
            <a:off x="6372201" y="1700805"/>
            <a:ext cx="2278800" cy="1754326"/>
          </a:xfrm>
          <a:prstGeom prst="rect">
            <a:avLst/>
          </a:prstGeom>
          <a:solidFill>
            <a:srgbClr val="EFE0C8"/>
          </a:solidFill>
          <a:ln w="9525">
            <a:solidFill>
              <a:schemeClr val="tx1"/>
            </a:solidFill>
          </a:ln>
        </p:spPr>
        <p:txBody>
          <a:bodyPr wrap="square" rtlCol="0">
            <a:spAutoFit/>
          </a:bodyPr>
          <a:lstStyle/>
          <a:p>
            <a:r>
              <a:rPr lang="de-DE" sz="1200" dirty="0"/>
              <a:t>vgl. Michael Sauer, Quelle oder Darstellung? Quellengattungen erkennen, Quellenarbeit erproben, in: </a:t>
            </a:r>
            <a:r>
              <a:rPr lang="de-DE" sz="1200" dirty="0" smtClean="0"/>
              <a:t>Geschichte lernen 193, Friedrich Verlag 2020</a:t>
            </a:r>
            <a:r>
              <a:rPr lang="de-DE" sz="1200" dirty="0"/>
              <a:t>, S. 30-34.</a:t>
            </a:r>
          </a:p>
          <a:p>
            <a:endParaRPr lang="de-DE" dirty="0"/>
          </a:p>
          <a:p>
            <a:endParaRPr lang="de-DE" dirty="0"/>
          </a:p>
        </p:txBody>
      </p:sp>
      <p:pic>
        <p:nvPicPr>
          <p:cNvPr id="11" name="Grafik 10">
            <a:extLst>
              <a:ext uri="{FF2B5EF4-FFF2-40B4-BE49-F238E27FC236}">
                <a16:creationId xmlns:a16="http://schemas.microsoft.com/office/drawing/2014/main" id="{9FEA0FAB-35F5-5143-894B-AB677AF09230}"/>
              </a:ext>
            </a:extLst>
          </p:cNvPr>
          <p:cNvPicPr>
            <a:picLocks noChangeAspect="1"/>
          </p:cNvPicPr>
          <p:nvPr/>
        </p:nvPicPr>
        <p:blipFill rotWithShape="1">
          <a:blip r:embed="rId3"/>
          <a:srcRect l="36061" t="18586" r="36363" b="9899"/>
          <a:stretch/>
        </p:blipFill>
        <p:spPr>
          <a:xfrm>
            <a:off x="1894528" y="1704142"/>
            <a:ext cx="2896327" cy="4225137"/>
          </a:xfrm>
          <a:prstGeom prst="rect">
            <a:avLst/>
          </a:prstGeom>
        </p:spPr>
      </p:pic>
    </p:spTree>
    <p:extLst>
      <p:ext uri="{BB962C8B-B14F-4D97-AF65-F5344CB8AC3E}">
        <p14:creationId xmlns:p14="http://schemas.microsoft.com/office/powerpoint/2010/main" val="115177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 Beispiel</a:t>
            </a:r>
          </a:p>
        </p:txBody>
      </p:sp>
      <p:sp>
        <p:nvSpPr>
          <p:cNvPr id="3" name="Inhaltsplatzhalter 2"/>
          <p:cNvSpPr>
            <a:spLocks noGrp="1"/>
          </p:cNvSpPr>
          <p:nvPr>
            <p:ph idx="1"/>
          </p:nvPr>
        </p:nvSpPr>
        <p:spPr>
          <a:xfrm>
            <a:off x="457200" y="1700808"/>
            <a:ext cx="5770984" cy="4205064"/>
          </a:xfrm>
          <a:noFill/>
        </p:spPr>
        <p:txBody>
          <a:bodyPr>
            <a:normAutofit/>
          </a:bodyPr>
          <a:lstStyle/>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16</a:t>
            </a:fld>
            <a:endParaRPr lang="de-DE" dirty="0"/>
          </a:p>
        </p:txBody>
      </p:sp>
      <p:sp>
        <p:nvSpPr>
          <p:cNvPr id="7" name="Textfeld 6"/>
          <p:cNvSpPr txBox="1">
            <a:spLocks/>
          </p:cNvSpPr>
          <p:nvPr/>
        </p:nvSpPr>
        <p:spPr>
          <a:xfrm>
            <a:off x="6372201" y="1700805"/>
            <a:ext cx="2278800" cy="4078039"/>
          </a:xfrm>
          <a:prstGeom prst="rect">
            <a:avLst/>
          </a:prstGeom>
          <a:solidFill>
            <a:srgbClr val="EFE0C8"/>
          </a:solidFill>
          <a:ln w="9525">
            <a:solidFill>
              <a:schemeClr val="tx1"/>
            </a:solidFill>
          </a:ln>
        </p:spPr>
        <p:txBody>
          <a:bodyPr wrap="square" rtlCol="0">
            <a:spAutoFit/>
          </a:bodyPr>
          <a:lstStyle/>
          <a:p>
            <a:r>
              <a:rPr lang="de-DE" sz="2000" b="1" dirty="0"/>
              <a:t>Ein Beispiel zur Überprüfung übergeordneter Kompetenzen aus dem KLP</a:t>
            </a:r>
          </a:p>
          <a:p>
            <a:endParaRPr lang="de-DE" sz="1200" b="1" cap="all" dirty="0">
              <a:blipFill>
                <a:blip r:embed="rId3">
                  <a:extLst>
                    <a:ext uri="{28A0092B-C50C-407E-A947-70E740481C1C}">
                      <a14:useLocalDpi xmlns:a14="http://schemas.microsoft.com/office/drawing/2010/main" val="0"/>
                    </a:ext>
                  </a:extLst>
                </a:blip>
                <a:tile tx="6350" ty="-127000" sx="65000" sy="64000" flip="none" algn="tl"/>
              </a:blipFill>
            </a:endParaRPr>
          </a:p>
          <a:p>
            <a:r>
              <a:rPr lang="de-DE" sz="1500" b="1" cap="all" dirty="0">
                <a:blipFill>
                  <a:blip r:embed="rId3">
                    <a:extLst>
                      <a:ext uri="{28A0092B-C50C-407E-A947-70E740481C1C}">
                        <a14:useLocalDpi xmlns:a14="http://schemas.microsoft.com/office/drawing/2010/main" val="0"/>
                      </a:ext>
                    </a:extLst>
                  </a:blip>
                  <a:tile tx="6350" ty="-127000" sx="65000" sy="64000" flip="none" algn="tl"/>
                </a:blipFill>
              </a:rPr>
              <a:t>Handlungssituation</a:t>
            </a:r>
          </a:p>
          <a:p>
            <a:r>
              <a:rPr lang="de-DE" sz="1200" dirty="0"/>
              <a:t>Sie möchten in der von Ihnen geplanten Unterrichtsreihe die MK 4 des KLP S I, Gy (2019) diagnostizieren und Ihren Schülerinnen und Schülern zu dem Grad der Ausprägung dieser Kompetenz eine Rückmeldung geben. </a:t>
            </a:r>
          </a:p>
          <a:p>
            <a:endParaRPr lang="de-DE" dirty="0"/>
          </a:p>
          <a:p>
            <a:endParaRPr lang="de-DE" dirty="0"/>
          </a:p>
        </p:txBody>
      </p:sp>
      <p:sp>
        <p:nvSpPr>
          <p:cNvPr id="4" name="Textfeld 3">
            <a:extLst>
              <a:ext uri="{FF2B5EF4-FFF2-40B4-BE49-F238E27FC236}">
                <a16:creationId xmlns:a16="http://schemas.microsoft.com/office/drawing/2014/main" id="{36CA9F19-F3B9-4092-8A2A-BE30DCBC603B}"/>
              </a:ext>
            </a:extLst>
          </p:cNvPr>
          <p:cNvSpPr txBox="1"/>
          <p:nvPr/>
        </p:nvSpPr>
        <p:spPr>
          <a:xfrm>
            <a:off x="761078" y="1582076"/>
            <a:ext cx="4392488" cy="307777"/>
          </a:xfrm>
          <a:prstGeom prst="rect">
            <a:avLst/>
          </a:prstGeom>
          <a:noFill/>
        </p:spPr>
        <p:txBody>
          <a:bodyPr wrap="square" rtlCol="0">
            <a:spAutoFit/>
          </a:bodyPr>
          <a:lstStyle/>
          <a:p>
            <a:r>
              <a:rPr lang="de-DE" sz="1400" b="1" dirty="0"/>
              <a:t>KLP S I, Gy (2019), S. 21, 26 und KLP S II, 2013, S. </a:t>
            </a:r>
            <a:r>
              <a:rPr lang="de-DE" sz="1400" b="1" dirty="0" smtClean="0"/>
              <a:t>20</a:t>
            </a:r>
            <a:endParaRPr lang="de-DE" sz="1400" b="1" dirty="0"/>
          </a:p>
        </p:txBody>
      </p:sp>
      <p:sp>
        <p:nvSpPr>
          <p:cNvPr id="5" name="Textfeld 4">
            <a:extLst>
              <a:ext uri="{FF2B5EF4-FFF2-40B4-BE49-F238E27FC236}">
                <a16:creationId xmlns:a16="http://schemas.microsoft.com/office/drawing/2014/main" id="{E2EF7D1B-2B90-4CD1-984B-0D912E92C832}"/>
              </a:ext>
            </a:extLst>
          </p:cNvPr>
          <p:cNvSpPr txBox="1"/>
          <p:nvPr/>
        </p:nvSpPr>
        <p:spPr>
          <a:xfrm>
            <a:off x="780552" y="3133454"/>
            <a:ext cx="4178739" cy="307777"/>
          </a:xfrm>
          <a:prstGeom prst="rect">
            <a:avLst/>
          </a:prstGeom>
          <a:noFill/>
        </p:spPr>
        <p:txBody>
          <a:bodyPr wrap="square" rtlCol="0">
            <a:spAutoFit/>
          </a:bodyPr>
          <a:lstStyle/>
          <a:p>
            <a:r>
              <a:rPr lang="de-DE" sz="1400" b="1" dirty="0"/>
              <a:t>Beispiel für einen SiLP, 2020, </a:t>
            </a:r>
            <a:r>
              <a:rPr lang="de-DE" sz="1400" b="1" dirty="0" smtClean="0"/>
              <a:t>QUA-LiS</a:t>
            </a:r>
            <a:r>
              <a:rPr lang="de-DE" sz="1400" b="1" dirty="0" smtClean="0"/>
              <a:t> </a:t>
            </a:r>
            <a:r>
              <a:rPr lang="de-DE" sz="1400" b="1" dirty="0" smtClean="0"/>
              <a:t>NRW</a:t>
            </a:r>
            <a:endParaRPr lang="de-DE" sz="1400" b="1" dirty="0"/>
          </a:p>
        </p:txBody>
      </p:sp>
      <p:grpSp>
        <p:nvGrpSpPr>
          <p:cNvPr id="11" name="Gruppieren 10"/>
          <p:cNvGrpSpPr/>
          <p:nvPr/>
        </p:nvGrpSpPr>
        <p:grpSpPr>
          <a:xfrm>
            <a:off x="761078" y="3374731"/>
            <a:ext cx="3769028" cy="2685776"/>
            <a:chOff x="761078" y="3374731"/>
            <a:chExt cx="3769028" cy="2685776"/>
          </a:xfrm>
        </p:grpSpPr>
        <p:grpSp>
          <p:nvGrpSpPr>
            <p:cNvPr id="8" name="Gruppieren 7"/>
            <p:cNvGrpSpPr/>
            <p:nvPr/>
          </p:nvGrpSpPr>
          <p:grpSpPr>
            <a:xfrm>
              <a:off x="761078" y="3374731"/>
              <a:ext cx="3769028" cy="2685776"/>
              <a:chOff x="2593319" y="3605012"/>
              <a:chExt cx="3769028" cy="2685776"/>
            </a:xfrm>
          </p:grpSpPr>
          <p:pic>
            <p:nvPicPr>
              <p:cNvPr id="10" name="Grafik 9">
                <a:extLst>
                  <a:ext uri="{FF2B5EF4-FFF2-40B4-BE49-F238E27FC236}">
                    <a16:creationId xmlns:a16="http://schemas.microsoft.com/office/drawing/2014/main" id="{8CB9BEDB-B479-C94C-A849-CEEB20EDDC0A}"/>
                  </a:ext>
                </a:extLst>
              </p:cNvPr>
              <p:cNvPicPr>
                <a:picLocks noChangeAspect="1"/>
              </p:cNvPicPr>
              <p:nvPr/>
            </p:nvPicPr>
            <p:blipFill rotWithShape="1">
              <a:blip r:embed="rId4"/>
              <a:srcRect l="13143" t="18103" r="59527" b="78068"/>
              <a:stretch/>
            </p:blipFill>
            <p:spPr>
              <a:xfrm>
                <a:off x="2638657" y="3605012"/>
                <a:ext cx="2789464" cy="219847"/>
              </a:xfrm>
              <a:prstGeom prst="rect">
                <a:avLst/>
              </a:prstGeom>
            </p:spPr>
          </p:pic>
          <p:pic>
            <p:nvPicPr>
              <p:cNvPr id="12" name="Grafik 11">
                <a:extLst>
                  <a:ext uri="{FF2B5EF4-FFF2-40B4-BE49-F238E27FC236}">
                    <a16:creationId xmlns:a16="http://schemas.microsoft.com/office/drawing/2014/main" id="{6E393C30-8E68-4DAC-93F5-9FBFADA20ABC}"/>
                  </a:ext>
                </a:extLst>
              </p:cNvPr>
              <p:cNvPicPr>
                <a:picLocks noChangeAspect="1"/>
              </p:cNvPicPr>
              <p:nvPr/>
            </p:nvPicPr>
            <p:blipFill rotWithShape="1">
              <a:blip r:embed="rId5"/>
              <a:srcRect l="10626" t="44400" r="24013" b="25874"/>
              <a:stretch/>
            </p:blipFill>
            <p:spPr>
              <a:xfrm>
                <a:off x="2593319" y="3885172"/>
                <a:ext cx="3769028" cy="964170"/>
              </a:xfrm>
              <a:prstGeom prst="rect">
                <a:avLst/>
              </a:prstGeom>
            </p:spPr>
          </p:pic>
          <p:pic>
            <p:nvPicPr>
              <p:cNvPr id="13" name="Grafik 12">
                <a:extLst>
                  <a:ext uri="{FF2B5EF4-FFF2-40B4-BE49-F238E27FC236}">
                    <a16:creationId xmlns:a16="http://schemas.microsoft.com/office/drawing/2014/main" id="{FE86E938-3937-4066-BC6A-B49B7BC273D9}"/>
                  </a:ext>
                </a:extLst>
              </p:cNvPr>
              <p:cNvPicPr>
                <a:picLocks noChangeAspect="1"/>
              </p:cNvPicPr>
              <p:nvPr/>
            </p:nvPicPr>
            <p:blipFill rotWithShape="1">
              <a:blip r:embed="rId6"/>
              <a:srcRect l="10393" t="22001" r="31101" b="35972"/>
              <a:stretch/>
            </p:blipFill>
            <p:spPr>
              <a:xfrm>
                <a:off x="2612005" y="4922636"/>
                <a:ext cx="3385901" cy="1368152"/>
              </a:xfrm>
              <a:prstGeom prst="rect">
                <a:avLst/>
              </a:prstGeom>
            </p:spPr>
          </p:pic>
          <p:sp>
            <p:nvSpPr>
              <p:cNvPr id="19" name="Flussdiagramm: Prozess 18">
                <a:extLst>
                  <a:ext uri="{FF2B5EF4-FFF2-40B4-BE49-F238E27FC236}">
                    <a16:creationId xmlns:a16="http://schemas.microsoft.com/office/drawing/2014/main" id="{03AFD51C-9695-45B4-B556-4A3D9A616D78}"/>
                  </a:ext>
                </a:extLst>
              </p:cNvPr>
              <p:cNvSpPr/>
              <p:nvPr/>
            </p:nvSpPr>
            <p:spPr>
              <a:xfrm>
                <a:off x="2697950" y="5527168"/>
                <a:ext cx="1620851" cy="25480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0" name="Flussdiagramm: Prozess 19">
              <a:extLst>
                <a:ext uri="{FF2B5EF4-FFF2-40B4-BE49-F238E27FC236}">
                  <a16:creationId xmlns:a16="http://schemas.microsoft.com/office/drawing/2014/main" id="{CF41317C-C9DB-49AC-9E30-5C0F18EF3989}"/>
                </a:ext>
              </a:extLst>
            </p:cNvPr>
            <p:cNvSpPr/>
            <p:nvPr/>
          </p:nvSpPr>
          <p:spPr>
            <a:xfrm>
              <a:off x="2472714" y="5289777"/>
              <a:ext cx="1620851" cy="38581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6" name="Grafik 15">
            <a:extLst>
              <a:ext uri="{FF2B5EF4-FFF2-40B4-BE49-F238E27FC236}">
                <a16:creationId xmlns:a16="http://schemas.microsoft.com/office/drawing/2014/main" id="{E51738C3-89FA-40FC-9387-0930C68C3863}"/>
              </a:ext>
            </a:extLst>
          </p:cNvPr>
          <p:cNvPicPr>
            <a:picLocks noChangeAspect="1"/>
          </p:cNvPicPr>
          <p:nvPr/>
        </p:nvPicPr>
        <p:blipFill rotWithShape="1">
          <a:blip r:embed="rId7"/>
          <a:srcRect l="33340" t="60768" r="34296" b="22762"/>
          <a:stretch/>
        </p:blipFill>
        <p:spPr>
          <a:xfrm>
            <a:off x="784113" y="1893408"/>
            <a:ext cx="4155704" cy="1189559"/>
          </a:xfrm>
          <a:prstGeom prst="rect">
            <a:avLst/>
          </a:prstGeom>
        </p:spPr>
      </p:pic>
    </p:spTree>
    <p:extLst>
      <p:ext uri="{BB962C8B-B14F-4D97-AF65-F5344CB8AC3E}">
        <p14:creationId xmlns:p14="http://schemas.microsoft.com/office/powerpoint/2010/main" val="3265037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 Beispiel</a:t>
            </a:r>
          </a:p>
        </p:txBody>
      </p:sp>
      <p:sp>
        <p:nvSpPr>
          <p:cNvPr id="3" name="Inhaltsplatzhalter 2"/>
          <p:cNvSpPr>
            <a:spLocks noGrp="1"/>
          </p:cNvSpPr>
          <p:nvPr>
            <p:ph idx="1"/>
          </p:nvPr>
        </p:nvSpPr>
        <p:spPr>
          <a:xfrm>
            <a:off x="457200" y="1700808"/>
            <a:ext cx="5770984" cy="4205064"/>
          </a:xfrm>
          <a:noFill/>
        </p:spPr>
        <p:txBody>
          <a:bodyPr>
            <a:normAutofit/>
          </a:bodyPr>
          <a:lstStyle/>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17</a:t>
            </a:fld>
            <a:endParaRPr lang="de-DE" dirty="0"/>
          </a:p>
        </p:txBody>
      </p:sp>
      <p:sp>
        <p:nvSpPr>
          <p:cNvPr id="7" name="Textfeld 6"/>
          <p:cNvSpPr txBox="1">
            <a:spLocks/>
          </p:cNvSpPr>
          <p:nvPr/>
        </p:nvSpPr>
        <p:spPr>
          <a:xfrm>
            <a:off x="6372201" y="1700805"/>
            <a:ext cx="2278800" cy="4078039"/>
          </a:xfrm>
          <a:prstGeom prst="rect">
            <a:avLst/>
          </a:prstGeom>
          <a:solidFill>
            <a:srgbClr val="EFE0C8"/>
          </a:solidFill>
          <a:ln w="9525">
            <a:solidFill>
              <a:schemeClr val="tx1"/>
            </a:solidFill>
          </a:ln>
        </p:spPr>
        <p:txBody>
          <a:bodyPr wrap="square" rtlCol="0">
            <a:spAutoFit/>
          </a:bodyPr>
          <a:lstStyle/>
          <a:p>
            <a:r>
              <a:rPr lang="de-DE" sz="2000" b="1" dirty="0"/>
              <a:t>Ein Beispiel zur Überprüfung übergeordneter Kompetenzen aus dem KLP</a:t>
            </a:r>
          </a:p>
          <a:p>
            <a:endParaRPr lang="de-DE" sz="1200" b="1" cap="all" dirty="0">
              <a:blipFill>
                <a:blip r:embed="rId3">
                  <a:extLst>
                    <a:ext uri="{28A0092B-C50C-407E-A947-70E740481C1C}">
                      <a14:useLocalDpi xmlns:a14="http://schemas.microsoft.com/office/drawing/2010/main" val="0"/>
                    </a:ext>
                  </a:extLst>
                </a:blip>
                <a:tile tx="6350" ty="-127000" sx="65000" sy="64000" flip="none" algn="tl"/>
              </a:blipFill>
            </a:endParaRPr>
          </a:p>
          <a:p>
            <a:r>
              <a:rPr lang="de-DE" sz="1500" b="1" cap="all" dirty="0">
                <a:blipFill>
                  <a:blip r:embed="rId3">
                    <a:extLst>
                      <a:ext uri="{28A0092B-C50C-407E-A947-70E740481C1C}">
                        <a14:useLocalDpi xmlns:a14="http://schemas.microsoft.com/office/drawing/2010/main" val="0"/>
                      </a:ext>
                    </a:extLst>
                  </a:blip>
                  <a:tile tx="6350" ty="-127000" sx="65000" sy="64000" flip="none" algn="tl"/>
                </a:blipFill>
              </a:rPr>
              <a:t>Handlungssituation</a:t>
            </a:r>
          </a:p>
          <a:p>
            <a:r>
              <a:rPr lang="de-DE" sz="1200" dirty="0"/>
              <a:t>Sie möchten in der von Ihnen geplanten Unterrichtsreihe die MK 4 des KLP S I, Gy (2019) diagnostizieren und Ihren Schülerinnen und Schülern zu dem Grad der Ausprägung dieser Kompetenz eine Rückmeldung geben. </a:t>
            </a:r>
          </a:p>
          <a:p>
            <a:endParaRPr lang="de-DE" dirty="0"/>
          </a:p>
          <a:p>
            <a:endParaRPr lang="de-DE" dirty="0"/>
          </a:p>
        </p:txBody>
      </p:sp>
      <p:sp>
        <p:nvSpPr>
          <p:cNvPr id="22" name="Textfeld 21">
            <a:extLst>
              <a:ext uri="{FF2B5EF4-FFF2-40B4-BE49-F238E27FC236}">
                <a16:creationId xmlns:a16="http://schemas.microsoft.com/office/drawing/2014/main" id="{4015F25B-69EF-4EA5-A9CA-B685946446A5}"/>
              </a:ext>
            </a:extLst>
          </p:cNvPr>
          <p:cNvSpPr txBox="1"/>
          <p:nvPr/>
        </p:nvSpPr>
        <p:spPr>
          <a:xfrm>
            <a:off x="457200" y="1988840"/>
            <a:ext cx="5050903" cy="3416320"/>
          </a:xfrm>
          <a:prstGeom prst="rect">
            <a:avLst/>
          </a:prstGeom>
          <a:noFill/>
        </p:spPr>
        <p:txBody>
          <a:bodyPr wrap="square" rtlCol="0">
            <a:spAutoFit/>
          </a:bodyPr>
          <a:lstStyle/>
          <a:p>
            <a:r>
              <a:rPr lang="de-DE" sz="1600" b="1" u="sng" dirty="0"/>
              <a:t>Fragen der Lehrkraft:</a:t>
            </a:r>
          </a:p>
          <a:p>
            <a:pPr marL="285750" indent="-285750">
              <a:buFont typeface="Arial" panose="020B0604020202020204" pitchFamily="34" charset="0"/>
              <a:buChar char="•"/>
            </a:pPr>
            <a:r>
              <a:rPr lang="de-DE" sz="1600" dirty="0"/>
              <a:t>Wie kann ich als Lehrkraft die Fähigkeiten meiner SuS bezüglich der Entwicklung/Ausprägung diese Kompetenz überprüfen?</a:t>
            </a:r>
          </a:p>
          <a:p>
            <a:pPr marL="285750" indent="-285750">
              <a:buFont typeface="Arial" panose="020B0604020202020204" pitchFamily="34" charset="0"/>
              <a:buChar char="•"/>
            </a:pPr>
            <a:r>
              <a:rPr lang="de-DE" sz="1600" dirty="0"/>
              <a:t>Wie kann ich meine SuS dazu hinführen, dass sie selbstständig(er) ihre eigene Kompetenzentwicklung einschätzen können?</a:t>
            </a:r>
          </a:p>
          <a:p>
            <a:endParaRPr lang="de-DE" sz="1600" dirty="0"/>
          </a:p>
          <a:p>
            <a:r>
              <a:rPr lang="de-DE" sz="1600" b="1" u="sng" dirty="0"/>
              <a:t>Aufgabe der Lehrkraft:</a:t>
            </a:r>
          </a:p>
          <a:p>
            <a:r>
              <a:rPr lang="de-DE" sz="1600" dirty="0"/>
              <a:t>Verwendung und zur Verfügung stellen eines </a:t>
            </a:r>
            <a:r>
              <a:rPr lang="de-DE" sz="1600" b="1" i="1" dirty="0"/>
              <a:t>Kriterienrasters</a:t>
            </a:r>
            <a:r>
              <a:rPr lang="de-DE" sz="1600" dirty="0"/>
              <a:t> (z.B. folgendes, entwickelt für die Einführungsphase) </a:t>
            </a:r>
            <a:endParaRPr lang="de-DE" sz="1200" b="1" i="1" dirty="0"/>
          </a:p>
          <a:p>
            <a:endParaRPr lang="de-DE" sz="1200" b="1" i="1" dirty="0"/>
          </a:p>
          <a:p>
            <a:endParaRPr lang="de-DE" sz="1200" dirty="0"/>
          </a:p>
        </p:txBody>
      </p:sp>
    </p:spTree>
    <p:extLst>
      <p:ext uri="{BB962C8B-B14F-4D97-AF65-F5344CB8AC3E}">
        <p14:creationId xmlns:p14="http://schemas.microsoft.com/office/powerpoint/2010/main" val="74036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1124744"/>
            <a:ext cx="8525037" cy="360040"/>
          </a:xfrm>
        </p:spPr>
        <p:txBody>
          <a:bodyPr/>
          <a:lstStyle/>
          <a:p>
            <a:r>
              <a:rPr lang="de-DE" dirty="0">
                <a:latin typeface="Arial" panose="020B0604020202020204" pitchFamily="34" charset="0"/>
                <a:cs typeface="Arial" panose="020B0604020202020204" pitchFamily="34" charset="0"/>
              </a:rPr>
              <a:t>Kompetenzraster zur Analyse von Quellen</a:t>
            </a:r>
          </a:p>
        </p:txBody>
      </p:sp>
      <p:sp>
        <p:nvSpPr>
          <p:cNvPr id="3" name="Inhaltsplatzhalter 2"/>
          <p:cNvSpPr>
            <a:spLocks noGrp="1"/>
          </p:cNvSpPr>
          <p:nvPr>
            <p:ph idx="1"/>
          </p:nvPr>
        </p:nvSpPr>
        <p:spPr>
          <a:xfrm>
            <a:off x="457200" y="1700808"/>
            <a:ext cx="8229600" cy="4205064"/>
          </a:xfrm>
        </p:spPr>
        <p:txBody>
          <a:bodyPr>
            <a:normAutofit/>
          </a:bodyPr>
          <a:lstStyle/>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18</a:t>
            </a:fld>
            <a:endParaRPr lang="de-DE" dirty="0"/>
          </a:p>
        </p:txBody>
      </p:sp>
      <p:graphicFrame>
        <p:nvGraphicFramePr>
          <p:cNvPr id="4" name="Tabelle 4">
            <a:extLst>
              <a:ext uri="{FF2B5EF4-FFF2-40B4-BE49-F238E27FC236}">
                <a16:creationId xmlns:a16="http://schemas.microsoft.com/office/drawing/2014/main" id="{F184DC0D-174F-904A-BDB0-B32433BE0FAA}"/>
              </a:ext>
            </a:extLst>
          </p:cNvPr>
          <p:cNvGraphicFramePr>
            <a:graphicFrameLocks noGrp="1"/>
          </p:cNvGraphicFramePr>
          <p:nvPr>
            <p:extLst>
              <p:ext uri="{D42A27DB-BD31-4B8C-83A1-F6EECF244321}">
                <p14:modId xmlns:p14="http://schemas.microsoft.com/office/powerpoint/2010/main" val="2332689321"/>
              </p:ext>
            </p:extLst>
          </p:nvPr>
        </p:nvGraphicFramePr>
        <p:xfrm>
          <a:off x="161763" y="1694552"/>
          <a:ext cx="8820474" cy="4211320"/>
        </p:xfrm>
        <a:graphic>
          <a:graphicData uri="http://schemas.openxmlformats.org/drawingml/2006/table">
            <a:tbl>
              <a:tblPr firstRow="1" bandRow="1">
                <a:tableStyleId>{5C22544A-7EE6-4342-B048-85BDC9FD1C3A}</a:tableStyleId>
              </a:tblPr>
              <a:tblGrid>
                <a:gridCol w="1470079">
                  <a:extLst>
                    <a:ext uri="{9D8B030D-6E8A-4147-A177-3AD203B41FA5}">
                      <a16:colId xmlns:a16="http://schemas.microsoft.com/office/drawing/2014/main" val="2532036906"/>
                    </a:ext>
                  </a:extLst>
                </a:gridCol>
                <a:gridCol w="1470079">
                  <a:extLst>
                    <a:ext uri="{9D8B030D-6E8A-4147-A177-3AD203B41FA5}">
                      <a16:colId xmlns:a16="http://schemas.microsoft.com/office/drawing/2014/main" val="638432802"/>
                    </a:ext>
                  </a:extLst>
                </a:gridCol>
                <a:gridCol w="1470079">
                  <a:extLst>
                    <a:ext uri="{9D8B030D-6E8A-4147-A177-3AD203B41FA5}">
                      <a16:colId xmlns:a16="http://schemas.microsoft.com/office/drawing/2014/main" val="2468939029"/>
                    </a:ext>
                  </a:extLst>
                </a:gridCol>
                <a:gridCol w="1470079">
                  <a:extLst>
                    <a:ext uri="{9D8B030D-6E8A-4147-A177-3AD203B41FA5}">
                      <a16:colId xmlns:a16="http://schemas.microsoft.com/office/drawing/2014/main" val="2795269355"/>
                    </a:ext>
                  </a:extLst>
                </a:gridCol>
                <a:gridCol w="1470079">
                  <a:extLst>
                    <a:ext uri="{9D8B030D-6E8A-4147-A177-3AD203B41FA5}">
                      <a16:colId xmlns:a16="http://schemas.microsoft.com/office/drawing/2014/main" val="1847320383"/>
                    </a:ext>
                  </a:extLst>
                </a:gridCol>
                <a:gridCol w="1470079">
                  <a:extLst>
                    <a:ext uri="{9D8B030D-6E8A-4147-A177-3AD203B41FA5}">
                      <a16:colId xmlns:a16="http://schemas.microsoft.com/office/drawing/2014/main" val="1562136390"/>
                    </a:ext>
                  </a:extLst>
                </a:gridCol>
              </a:tblGrid>
              <a:tr h="370840">
                <a:tc gridSpan="2">
                  <a:txBody>
                    <a:bodyPr/>
                    <a:lstStyle/>
                    <a:p>
                      <a:pPr algn="ctr">
                        <a:spcAft>
                          <a:spcPts val="0"/>
                        </a:spcAft>
                      </a:pPr>
                      <a:r>
                        <a:rPr lang="de-DE" sz="700" dirty="0">
                          <a:effectLst/>
                        </a:rPr>
                        <a:t>Kriterium</a:t>
                      </a:r>
                      <a:endParaRPr lang="de-DE" sz="1100" dirty="0">
                        <a:effectLst/>
                      </a:endParaRPr>
                    </a:p>
                    <a:p>
                      <a:pPr algn="ctr">
                        <a:spcAft>
                          <a:spcPts val="0"/>
                        </a:spcAft>
                      </a:pPr>
                      <a:r>
                        <a:rPr lang="de-DE" sz="700" dirty="0">
                          <a:effectLst/>
                        </a:rPr>
                        <a:t> </a:t>
                      </a:r>
                      <a:endParaRPr lang="de-DE" sz="1100" dirty="0">
                        <a:effectLst/>
                        <a:latin typeface="Times New Roman" panose="02020603050405020304" pitchFamily="18" charset="0"/>
                        <a:ea typeface="Times New Roman" panose="02020603050405020304" pitchFamily="18" charset="0"/>
                      </a:endParaRPr>
                    </a:p>
                  </a:txBody>
                  <a:tcPr marL="63302" marR="63302" marT="0" marB="0" anchor="ctr"/>
                </a:tc>
                <a:tc hMerge="1">
                  <a:txBody>
                    <a:bodyPr/>
                    <a:lstStyle/>
                    <a:p>
                      <a:endParaRPr lang="de-DE"/>
                    </a:p>
                  </a:txBody>
                  <a:tcPr/>
                </a:tc>
                <a:tc>
                  <a:txBody>
                    <a:bodyPr/>
                    <a:lstStyle/>
                    <a:p>
                      <a:pPr algn="ctr">
                        <a:spcAft>
                          <a:spcPts val="0"/>
                        </a:spcAft>
                      </a:pPr>
                      <a:r>
                        <a:rPr lang="de-DE" sz="700" dirty="0">
                          <a:effectLst/>
                        </a:rPr>
                        <a:t>Anforderung 1</a:t>
                      </a:r>
                      <a:endParaRPr lang="de-DE" sz="1100" dirty="0">
                        <a:effectLst/>
                      </a:endParaRPr>
                    </a:p>
                    <a:p>
                      <a:pPr algn="ctr">
                        <a:spcAft>
                          <a:spcPts val="0"/>
                        </a:spcAft>
                      </a:pPr>
                      <a:r>
                        <a:rPr lang="de-DE" sz="700" dirty="0">
                          <a:effectLst/>
                        </a:rPr>
                        <a:t>Schüler(in)</a:t>
                      </a:r>
                      <a:endParaRPr lang="de-DE" sz="1100" dirty="0">
                        <a:effectLst/>
                        <a:latin typeface="Times New Roman" panose="02020603050405020304" pitchFamily="18" charset="0"/>
                        <a:ea typeface="Times New Roman" panose="02020603050405020304" pitchFamily="18" charset="0"/>
                      </a:endParaRPr>
                    </a:p>
                  </a:txBody>
                  <a:tcPr marL="63302" marR="63302" marT="0" marB="0" anchor="ctr"/>
                </a:tc>
                <a:tc>
                  <a:txBody>
                    <a:bodyPr/>
                    <a:lstStyle/>
                    <a:p>
                      <a:pPr algn="ctr">
                        <a:spcAft>
                          <a:spcPts val="0"/>
                        </a:spcAft>
                      </a:pPr>
                      <a:r>
                        <a:rPr lang="de-DE" sz="700" dirty="0">
                          <a:effectLst/>
                        </a:rPr>
                        <a:t>Anforderung 2</a:t>
                      </a:r>
                      <a:endParaRPr lang="de-DE" sz="1100" dirty="0">
                        <a:effectLst/>
                      </a:endParaRPr>
                    </a:p>
                    <a:p>
                      <a:pPr algn="ctr">
                        <a:spcAft>
                          <a:spcPts val="0"/>
                        </a:spcAft>
                      </a:pPr>
                      <a:r>
                        <a:rPr lang="de-DE" sz="700" dirty="0">
                          <a:effectLst/>
                        </a:rPr>
                        <a:t>Schüler(in)</a:t>
                      </a:r>
                      <a:endParaRPr lang="de-DE" sz="1100" dirty="0">
                        <a:effectLst/>
                        <a:latin typeface="Times New Roman" panose="02020603050405020304" pitchFamily="18" charset="0"/>
                        <a:ea typeface="Times New Roman" panose="02020603050405020304" pitchFamily="18" charset="0"/>
                      </a:endParaRPr>
                    </a:p>
                  </a:txBody>
                  <a:tcPr marL="63302" marR="63302" marT="0" marB="0" anchor="ctr"/>
                </a:tc>
                <a:tc>
                  <a:txBody>
                    <a:bodyPr/>
                    <a:lstStyle/>
                    <a:p>
                      <a:pPr algn="ctr">
                        <a:spcAft>
                          <a:spcPts val="0"/>
                        </a:spcAft>
                      </a:pPr>
                      <a:r>
                        <a:rPr lang="de-DE" sz="700" dirty="0">
                          <a:effectLst/>
                        </a:rPr>
                        <a:t>Anforderung 3</a:t>
                      </a:r>
                      <a:endParaRPr lang="de-DE" sz="1100" dirty="0">
                        <a:effectLst/>
                      </a:endParaRPr>
                    </a:p>
                    <a:p>
                      <a:pPr algn="ctr">
                        <a:spcAft>
                          <a:spcPts val="0"/>
                        </a:spcAft>
                      </a:pPr>
                      <a:r>
                        <a:rPr lang="de-DE" sz="700" dirty="0">
                          <a:effectLst/>
                        </a:rPr>
                        <a:t>Schüler(in)</a:t>
                      </a:r>
                      <a:endParaRPr lang="de-DE" sz="1100" dirty="0">
                        <a:effectLst/>
                        <a:latin typeface="Times New Roman" panose="02020603050405020304" pitchFamily="18" charset="0"/>
                        <a:ea typeface="Times New Roman" panose="02020603050405020304" pitchFamily="18" charset="0"/>
                      </a:endParaRPr>
                    </a:p>
                  </a:txBody>
                  <a:tcPr marL="63302" marR="63302" marT="0" marB="0" anchor="ctr"/>
                </a:tc>
                <a:tc>
                  <a:txBody>
                    <a:bodyPr/>
                    <a:lstStyle/>
                    <a:p>
                      <a:pPr algn="ctr">
                        <a:spcAft>
                          <a:spcPts val="0"/>
                        </a:spcAft>
                      </a:pPr>
                      <a:r>
                        <a:rPr lang="de-DE" sz="700" dirty="0">
                          <a:effectLst/>
                        </a:rPr>
                        <a:t>Anforderung 4</a:t>
                      </a:r>
                      <a:endParaRPr lang="de-DE" sz="1100" dirty="0">
                        <a:effectLst/>
                      </a:endParaRPr>
                    </a:p>
                    <a:p>
                      <a:pPr algn="ctr">
                        <a:spcAft>
                          <a:spcPts val="0"/>
                        </a:spcAft>
                      </a:pPr>
                      <a:r>
                        <a:rPr lang="de-DE" sz="700" dirty="0">
                          <a:effectLst/>
                        </a:rPr>
                        <a:t>Schüler(in)</a:t>
                      </a:r>
                      <a:endParaRPr lang="de-DE" sz="1100" dirty="0">
                        <a:effectLst/>
                        <a:latin typeface="Times New Roman" panose="02020603050405020304" pitchFamily="18" charset="0"/>
                        <a:ea typeface="Times New Roman" panose="02020603050405020304" pitchFamily="18" charset="0"/>
                      </a:endParaRPr>
                    </a:p>
                  </a:txBody>
                  <a:tcPr marL="63302" marR="63302" marT="0" marB="0" anchor="ctr"/>
                </a:tc>
                <a:extLst>
                  <a:ext uri="{0D108BD9-81ED-4DB2-BD59-A6C34878D82A}">
                    <a16:rowId xmlns:a16="http://schemas.microsoft.com/office/drawing/2014/main" val="1188751333"/>
                  </a:ext>
                </a:extLst>
              </a:tr>
              <a:tr h="370840">
                <a:tc>
                  <a:txBody>
                    <a:bodyPr/>
                    <a:lstStyle/>
                    <a:p>
                      <a:pPr algn="ctr">
                        <a:spcAft>
                          <a:spcPts val="0"/>
                        </a:spcAft>
                      </a:pPr>
                      <a:r>
                        <a:rPr lang="de-DE" sz="700" dirty="0">
                          <a:effectLst/>
                        </a:rPr>
                        <a:t>Quellengattung</a:t>
                      </a:r>
                      <a:endParaRPr lang="de-DE" sz="1100" dirty="0">
                        <a:effectLst/>
                        <a:latin typeface="Times New Roman" panose="02020603050405020304" pitchFamily="18" charset="0"/>
                        <a:ea typeface="Times New Roman" panose="02020603050405020304" pitchFamily="18" charset="0"/>
                      </a:endParaRPr>
                    </a:p>
                  </a:txBody>
                  <a:tcPr marL="63302" marR="63302" marT="0" marB="0" anchor="ctr">
                    <a:solidFill>
                      <a:schemeClr val="accent1"/>
                    </a:solidFill>
                  </a:tcPr>
                </a:tc>
                <a:tc>
                  <a:txBody>
                    <a:bodyPr/>
                    <a:lstStyle/>
                    <a:p>
                      <a:pPr algn="ctr">
                        <a:spcAft>
                          <a:spcPts val="0"/>
                        </a:spcAft>
                      </a:pPr>
                      <a:r>
                        <a:rPr lang="de-DE" sz="700" dirty="0">
                          <a:effectLst/>
                        </a:rPr>
                        <a:t>Wie gut erkennen die SuS die Gattung und wie gut können sie diese charakterisieren?</a:t>
                      </a:r>
                      <a:endParaRPr lang="de-DE" sz="1100" dirty="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dirty="0">
                          <a:effectLst/>
                        </a:rPr>
                        <a:t>kennt verschiedene Quellengattungen und kann in seinem/ihrem Text die Quellengattung einer Quelle benennen.</a:t>
                      </a:r>
                      <a:endParaRPr lang="de-DE" sz="1100" dirty="0">
                        <a:effectLst/>
                      </a:endParaRPr>
                    </a:p>
                  </a:txBody>
                  <a:tcPr marL="63302" marR="63302" marT="0" marB="0"/>
                </a:tc>
                <a:tc>
                  <a:txBody>
                    <a:bodyPr/>
                    <a:lstStyle/>
                    <a:p>
                      <a:pPr>
                        <a:spcAft>
                          <a:spcPts val="0"/>
                        </a:spcAft>
                      </a:pPr>
                      <a:r>
                        <a:rPr lang="de-DE" sz="700" dirty="0">
                          <a:effectLst/>
                        </a:rPr>
                        <a:t>kennt verschiedene Merkmale von einigen Quellengattungen und kann diese in seinem/ihrem Text benennen.</a:t>
                      </a:r>
                      <a:endParaRPr lang="de-DE" sz="1100" dirty="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dirty="0">
                          <a:effectLst/>
                        </a:rPr>
                        <a:t>kann in seinem/ihrem Text die Quelle begründet einer Quellengattung zuordnen. Wenn dies nicht eindeutig möglich ist, kann er/sie begründen, warum.</a:t>
                      </a:r>
                      <a:endParaRPr lang="de-DE" sz="1100" dirty="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dirty="0">
                          <a:effectLst/>
                        </a:rPr>
                        <a:t>kann ausgehend von der Quellengattung begründete Überlegungen zum grundsätzlichen Aussagewert einer Quelle anstellen.</a:t>
                      </a:r>
                      <a:endParaRPr lang="de-DE" sz="1100" dirty="0">
                        <a:effectLst/>
                        <a:latin typeface="Times New Roman" panose="02020603050405020304" pitchFamily="18" charset="0"/>
                        <a:ea typeface="Times New Roman" panose="02020603050405020304" pitchFamily="18" charset="0"/>
                      </a:endParaRPr>
                    </a:p>
                  </a:txBody>
                  <a:tcPr marL="63302" marR="63302" marT="0" marB="0"/>
                </a:tc>
                <a:extLst>
                  <a:ext uri="{0D108BD9-81ED-4DB2-BD59-A6C34878D82A}">
                    <a16:rowId xmlns:a16="http://schemas.microsoft.com/office/drawing/2014/main" val="888225792"/>
                  </a:ext>
                </a:extLst>
              </a:tr>
              <a:tr h="370840">
                <a:tc>
                  <a:txBody>
                    <a:bodyPr/>
                    <a:lstStyle/>
                    <a:p>
                      <a:pPr algn="ctr">
                        <a:spcAft>
                          <a:spcPts val="0"/>
                        </a:spcAft>
                      </a:pPr>
                      <a:r>
                        <a:rPr lang="de-DE" sz="700" dirty="0">
                          <a:effectLst/>
                        </a:rPr>
                        <a:t>Autor/in</a:t>
                      </a:r>
                      <a:endParaRPr lang="de-DE" sz="1100" dirty="0">
                        <a:effectLst/>
                        <a:latin typeface="Times New Roman" panose="02020603050405020304" pitchFamily="18" charset="0"/>
                        <a:ea typeface="Times New Roman" panose="02020603050405020304" pitchFamily="18" charset="0"/>
                      </a:endParaRPr>
                    </a:p>
                  </a:txBody>
                  <a:tcPr marL="63302" marR="63302" marT="0" marB="0" anchor="ctr">
                    <a:solidFill>
                      <a:schemeClr val="accent1"/>
                    </a:solidFill>
                  </a:tcPr>
                </a:tc>
                <a:tc>
                  <a:txBody>
                    <a:bodyPr/>
                    <a:lstStyle/>
                    <a:p>
                      <a:pPr algn="ctr">
                        <a:spcAft>
                          <a:spcPts val="0"/>
                        </a:spcAft>
                      </a:pPr>
                      <a:r>
                        <a:rPr lang="de-DE" sz="700" dirty="0">
                          <a:effectLst/>
                        </a:rPr>
                        <a:t>Was können die SuS aus den Informationen über den Autor der Quelle erschließen?</a:t>
                      </a:r>
                      <a:endParaRPr lang="de-DE" sz="1100" dirty="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a:effectLst/>
                        </a:rPr>
                        <a:t>kann in seinem/ihrem Text Informationen über den Autor anführen.</a:t>
                      </a:r>
                      <a:endParaRPr lang="de-DE" sz="110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a:effectLst/>
                        </a:rPr>
                        <a:t>kann aufgrund von Informationen über den Autor (Amt, politische Meinung etc.) Überlegungen zum Blickwinkel der Quelle anstellen.</a:t>
                      </a:r>
                      <a:endParaRPr lang="de-DE" sz="110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a:effectLst/>
                        </a:rPr>
                        <a:t>kann aufgrund von Informationen über den Autor den Blickwinkel einer Quelle bestimmen und diesen zudem am Text belegen. </a:t>
                      </a:r>
                      <a:endParaRPr lang="de-DE" sz="110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a:effectLst/>
                        </a:rPr>
                        <a:t>kann Informationen über den Autor der Quelle mit dem Inhalt der Quelle verbinden und einzelne Aussagen der Quelle so problematisieren.</a:t>
                      </a:r>
                      <a:endParaRPr lang="de-DE" sz="1100">
                        <a:effectLst/>
                        <a:latin typeface="Times New Roman" panose="02020603050405020304" pitchFamily="18" charset="0"/>
                        <a:ea typeface="Times New Roman" panose="02020603050405020304" pitchFamily="18" charset="0"/>
                      </a:endParaRPr>
                    </a:p>
                  </a:txBody>
                  <a:tcPr marL="63302" marR="63302" marT="0" marB="0"/>
                </a:tc>
                <a:extLst>
                  <a:ext uri="{0D108BD9-81ED-4DB2-BD59-A6C34878D82A}">
                    <a16:rowId xmlns:a16="http://schemas.microsoft.com/office/drawing/2014/main" val="2987806741"/>
                  </a:ext>
                </a:extLst>
              </a:tr>
              <a:tr h="370840">
                <a:tc>
                  <a:txBody>
                    <a:bodyPr/>
                    <a:lstStyle/>
                    <a:p>
                      <a:pPr algn="ctr">
                        <a:spcAft>
                          <a:spcPts val="0"/>
                        </a:spcAft>
                      </a:pPr>
                      <a:r>
                        <a:rPr lang="de-DE" sz="700" dirty="0">
                          <a:effectLst/>
                        </a:rPr>
                        <a:t>zeitliche Einordnung</a:t>
                      </a:r>
                      <a:endParaRPr lang="de-DE" sz="1100" dirty="0">
                        <a:effectLst/>
                        <a:latin typeface="Times New Roman" panose="02020603050405020304" pitchFamily="18" charset="0"/>
                        <a:ea typeface="Times New Roman" panose="02020603050405020304" pitchFamily="18" charset="0"/>
                      </a:endParaRPr>
                    </a:p>
                  </a:txBody>
                  <a:tcPr marL="63302" marR="63302" marT="0" marB="0" anchor="ctr">
                    <a:solidFill>
                      <a:schemeClr val="accent1"/>
                    </a:solidFill>
                  </a:tcPr>
                </a:tc>
                <a:tc>
                  <a:txBody>
                    <a:bodyPr/>
                    <a:lstStyle/>
                    <a:p>
                      <a:pPr algn="ctr">
                        <a:spcAft>
                          <a:spcPts val="0"/>
                        </a:spcAft>
                      </a:pPr>
                      <a:r>
                        <a:rPr lang="de-DE" sz="700" dirty="0">
                          <a:effectLst/>
                        </a:rPr>
                        <a:t>Wie gut können die SuS die Quelle einordnen?</a:t>
                      </a:r>
                      <a:endParaRPr lang="de-DE" sz="1100" dirty="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a:effectLst/>
                        </a:rPr>
                        <a:t>kann in seinem/ihrem Text den Entstehungszeitpunkt einer Quelle benennen.</a:t>
                      </a:r>
                      <a:endParaRPr lang="de-DE" sz="1100">
                        <a:effectLst/>
                      </a:endParaRPr>
                    </a:p>
                    <a:p>
                      <a:pPr>
                        <a:spcAft>
                          <a:spcPts val="0"/>
                        </a:spcAft>
                      </a:pPr>
                      <a:r>
                        <a:rPr lang="de-DE" sz="700">
                          <a:effectLst/>
                        </a:rPr>
                        <a:t> </a:t>
                      </a:r>
                      <a:endParaRPr lang="de-DE" sz="1100">
                        <a:effectLst/>
                      </a:endParaRPr>
                    </a:p>
                    <a:p>
                      <a:pPr>
                        <a:spcAft>
                          <a:spcPts val="0"/>
                        </a:spcAft>
                      </a:pPr>
                      <a:r>
                        <a:rPr lang="de-DE" sz="700">
                          <a:effectLst/>
                        </a:rPr>
                        <a:t> </a:t>
                      </a:r>
                      <a:endParaRPr lang="de-DE" sz="110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a:effectLst/>
                        </a:rPr>
                        <a:t>kann in seinem/ihrem Text Entstehungszeitpunkt und Problemzusammenhang grob und ungefähr benennen.</a:t>
                      </a:r>
                      <a:endParaRPr lang="de-DE" sz="110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a:effectLst/>
                        </a:rPr>
                        <a:t>kann in seinem/ihrem Text sowohl den Entstehungszeitpunkt, als auch den unmittelbaren Problemzusammenhang der Quelle benennen.</a:t>
                      </a:r>
                      <a:endParaRPr lang="de-DE" sz="110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dirty="0">
                          <a:effectLst/>
                        </a:rPr>
                        <a:t>kann in seinem/ihrem Text sowohl den Entstehungszeitpunkt, als auch den unmittelbaren Problemzusammenhang der Quelle benennen. kann auch den weiteren historischen Kontext einer Quelle in Betracht ziehen.</a:t>
                      </a:r>
                      <a:endParaRPr lang="de-DE" sz="1100" dirty="0">
                        <a:effectLst/>
                        <a:latin typeface="Times New Roman" panose="02020603050405020304" pitchFamily="18" charset="0"/>
                        <a:ea typeface="Times New Roman" panose="02020603050405020304" pitchFamily="18" charset="0"/>
                      </a:endParaRPr>
                    </a:p>
                  </a:txBody>
                  <a:tcPr marL="63302" marR="63302" marT="0" marB="0"/>
                </a:tc>
                <a:extLst>
                  <a:ext uri="{0D108BD9-81ED-4DB2-BD59-A6C34878D82A}">
                    <a16:rowId xmlns:a16="http://schemas.microsoft.com/office/drawing/2014/main" val="2635370381"/>
                  </a:ext>
                </a:extLst>
              </a:tr>
              <a:tr h="370840">
                <a:tc>
                  <a:txBody>
                    <a:bodyPr/>
                    <a:lstStyle/>
                    <a:p>
                      <a:pPr algn="ctr">
                        <a:spcAft>
                          <a:spcPts val="0"/>
                        </a:spcAft>
                      </a:pPr>
                      <a:r>
                        <a:rPr lang="de-DE" sz="700" dirty="0">
                          <a:effectLst/>
                        </a:rPr>
                        <a:t>Inhalt der Quelle und strukturierte Wiedergabe</a:t>
                      </a:r>
                      <a:endParaRPr lang="de-DE" sz="1100" dirty="0">
                        <a:effectLst/>
                        <a:latin typeface="Times New Roman" panose="02020603050405020304" pitchFamily="18" charset="0"/>
                        <a:ea typeface="Times New Roman" panose="02020603050405020304" pitchFamily="18" charset="0"/>
                      </a:endParaRPr>
                    </a:p>
                  </a:txBody>
                  <a:tcPr marL="63302" marR="63302" marT="0" marB="0" anchor="ctr">
                    <a:solidFill>
                      <a:schemeClr val="accent1"/>
                    </a:solidFill>
                  </a:tcPr>
                </a:tc>
                <a:tc>
                  <a:txBody>
                    <a:bodyPr/>
                    <a:lstStyle/>
                    <a:p>
                      <a:pPr algn="ctr">
                        <a:spcAft>
                          <a:spcPts val="0"/>
                        </a:spcAft>
                      </a:pPr>
                      <a:r>
                        <a:rPr lang="de-DE" sz="700" dirty="0">
                          <a:effectLst/>
                        </a:rPr>
                        <a:t>Wie können die SuS den Inhalt der Quelle erschließen? </a:t>
                      </a:r>
                      <a:endParaRPr lang="de-DE" sz="1100" dirty="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dirty="0">
                          <a:effectLst/>
                        </a:rPr>
                        <a:t>kann aus Quellen Informationen entnehmen. Bei der Wiedergabe des Inhaltes orientiert er/sie sehr an Aufbau und Formulierungen der Quelle.</a:t>
                      </a:r>
                      <a:endParaRPr lang="de-DE" sz="1100" dirty="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a:effectLst/>
                        </a:rPr>
                        <a:t>kann aus Quellen Informationen entnehmen. Dabei kann er/sie Wichtiges von Details unterscheiden. Bei der Wiedergabe der Leitgedanken benutzt er/sie viele Formulierungen des Textes.</a:t>
                      </a:r>
                      <a:endParaRPr lang="de-DE" sz="110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a:effectLst/>
                        </a:rPr>
                        <a:t>kann die Leitgedanken von Quellen wiedergeben. Bei der Wiedergabe der Leitgedanken benutzt er/sie eigene Formulierungen. und vermeidet umgangssprachliche Formulierungen.</a:t>
                      </a:r>
                      <a:endParaRPr lang="de-DE" sz="110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a:effectLst/>
                        </a:rPr>
                        <a:t>kann die Leitgedanken einer Quelle knapp und präzise in eigenen Worten formulieren. Dabei verwendet er/sie Fachvokabular und vermeidet umgangssprachliche Formulierungen.</a:t>
                      </a:r>
                      <a:endParaRPr lang="de-DE" sz="1100">
                        <a:effectLst/>
                        <a:latin typeface="Times New Roman" panose="02020603050405020304" pitchFamily="18" charset="0"/>
                        <a:ea typeface="Times New Roman" panose="02020603050405020304" pitchFamily="18" charset="0"/>
                      </a:endParaRPr>
                    </a:p>
                  </a:txBody>
                  <a:tcPr marL="63302" marR="63302" marT="0" marB="0"/>
                </a:tc>
                <a:extLst>
                  <a:ext uri="{0D108BD9-81ED-4DB2-BD59-A6C34878D82A}">
                    <a16:rowId xmlns:a16="http://schemas.microsoft.com/office/drawing/2014/main" val="10799862"/>
                  </a:ext>
                </a:extLst>
              </a:tr>
              <a:tr h="370840">
                <a:tc>
                  <a:txBody>
                    <a:bodyPr/>
                    <a:lstStyle/>
                    <a:p>
                      <a:pPr algn="ctr">
                        <a:spcAft>
                          <a:spcPts val="0"/>
                        </a:spcAft>
                      </a:pPr>
                      <a:r>
                        <a:rPr lang="de-DE" sz="700" dirty="0">
                          <a:effectLst/>
                        </a:rPr>
                        <a:t> </a:t>
                      </a:r>
                      <a:endParaRPr lang="de-DE" sz="1100" dirty="0">
                        <a:effectLst/>
                      </a:endParaRPr>
                    </a:p>
                    <a:p>
                      <a:pPr algn="ctr">
                        <a:spcAft>
                          <a:spcPts val="0"/>
                        </a:spcAft>
                      </a:pPr>
                      <a:r>
                        <a:rPr lang="de-DE" sz="700" dirty="0">
                          <a:effectLst/>
                        </a:rPr>
                        <a:t>Adressaten</a:t>
                      </a:r>
                      <a:endParaRPr lang="de-DE" sz="1100" dirty="0">
                        <a:effectLst/>
                      </a:endParaRPr>
                    </a:p>
                    <a:p>
                      <a:pPr algn="ctr">
                        <a:spcAft>
                          <a:spcPts val="0"/>
                        </a:spcAft>
                      </a:pPr>
                      <a:r>
                        <a:rPr lang="de-DE" sz="700" dirty="0">
                          <a:effectLst/>
                        </a:rPr>
                        <a:t> </a:t>
                      </a:r>
                      <a:endParaRPr lang="de-DE" sz="1100" dirty="0">
                        <a:effectLst/>
                        <a:latin typeface="Times New Roman" panose="02020603050405020304" pitchFamily="18" charset="0"/>
                        <a:ea typeface="Times New Roman" panose="02020603050405020304" pitchFamily="18" charset="0"/>
                      </a:endParaRPr>
                    </a:p>
                  </a:txBody>
                  <a:tcPr marL="63302" marR="63302" marT="0" marB="0" anchor="ctr">
                    <a:solidFill>
                      <a:schemeClr val="accent1"/>
                    </a:solidFill>
                  </a:tcPr>
                </a:tc>
                <a:tc>
                  <a:txBody>
                    <a:bodyPr/>
                    <a:lstStyle/>
                    <a:p>
                      <a:pPr algn="ctr">
                        <a:spcAft>
                          <a:spcPts val="0"/>
                        </a:spcAft>
                      </a:pPr>
                      <a:r>
                        <a:rPr lang="de-DE" sz="700" dirty="0">
                          <a:effectLst/>
                        </a:rPr>
                        <a:t>Können die SuS die Adressaten der Quelle erschließen?</a:t>
                      </a:r>
                      <a:endParaRPr lang="de-DE" sz="1100" dirty="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dirty="0">
                          <a:effectLst/>
                        </a:rPr>
                        <a:t>kann in seinem/ihrem Text die Adressaten einer Quelle nicht sicher benennen. </a:t>
                      </a:r>
                      <a:endParaRPr lang="de-DE" sz="1100" dirty="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dirty="0">
                          <a:effectLst/>
                        </a:rPr>
                        <a:t>kann zumeist in seinem/ihrem Text die Adressaten einer Quelle zu benennen und in seine/ihre Analyse einzubinden.</a:t>
                      </a:r>
                      <a:endParaRPr lang="de-DE" sz="1100" dirty="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a:effectLst/>
                        </a:rPr>
                        <a:t>kann sicher in seinem/ihrem Text die Adressaten einer Quelle benennen und in seine/ihre Analyse einbinden.</a:t>
                      </a:r>
                      <a:endParaRPr lang="de-DE" sz="110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a:effectLst/>
                        </a:rPr>
                        <a:t>kann sehr sicher in seinem/ihrem Text die Adressaten einer Quelle benennen und in seine/ihre Analyse einbinden.</a:t>
                      </a:r>
                      <a:endParaRPr lang="de-DE" sz="1100">
                        <a:effectLst/>
                        <a:latin typeface="Times New Roman" panose="02020603050405020304" pitchFamily="18" charset="0"/>
                        <a:ea typeface="Times New Roman" panose="02020603050405020304" pitchFamily="18" charset="0"/>
                      </a:endParaRPr>
                    </a:p>
                  </a:txBody>
                  <a:tcPr marL="63302" marR="63302" marT="0" marB="0"/>
                </a:tc>
                <a:extLst>
                  <a:ext uri="{0D108BD9-81ED-4DB2-BD59-A6C34878D82A}">
                    <a16:rowId xmlns:a16="http://schemas.microsoft.com/office/drawing/2014/main" val="1466995918"/>
                  </a:ext>
                </a:extLst>
              </a:tr>
              <a:tr h="370840">
                <a:tc>
                  <a:txBody>
                    <a:bodyPr/>
                    <a:lstStyle/>
                    <a:p>
                      <a:pPr algn="ctr">
                        <a:spcAft>
                          <a:spcPts val="0"/>
                        </a:spcAft>
                      </a:pPr>
                      <a:r>
                        <a:rPr lang="de-DE" sz="700" dirty="0">
                          <a:effectLst/>
                        </a:rPr>
                        <a:t>Thema, Intention</a:t>
                      </a:r>
                      <a:endParaRPr lang="de-DE" sz="1100" dirty="0">
                        <a:effectLst/>
                        <a:latin typeface="Times New Roman" panose="02020603050405020304" pitchFamily="18" charset="0"/>
                        <a:ea typeface="Times New Roman" panose="02020603050405020304" pitchFamily="18" charset="0"/>
                      </a:endParaRPr>
                    </a:p>
                  </a:txBody>
                  <a:tcPr marL="63302" marR="63302" marT="0" marB="0" anchor="ctr">
                    <a:solidFill>
                      <a:schemeClr val="accent1"/>
                    </a:solidFill>
                  </a:tcPr>
                </a:tc>
                <a:tc>
                  <a:txBody>
                    <a:bodyPr/>
                    <a:lstStyle/>
                    <a:p>
                      <a:pPr algn="ctr">
                        <a:spcAft>
                          <a:spcPts val="0"/>
                        </a:spcAft>
                      </a:pPr>
                      <a:r>
                        <a:rPr lang="de-DE" sz="700" dirty="0">
                          <a:effectLst/>
                        </a:rPr>
                        <a:t>Können die SuS das Thema einer Quelle nennen und ihre Intention bestimmen?</a:t>
                      </a:r>
                      <a:endParaRPr lang="de-DE" sz="1100" dirty="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a:effectLst/>
                        </a:rPr>
                        <a:t>kann aus dem Inhalt der Quelle das Thema abstrahieren</a:t>
                      </a:r>
                      <a:endParaRPr lang="de-DE" sz="110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dirty="0">
                          <a:effectLst/>
                        </a:rPr>
                        <a:t>kann das Thema mit dem Inhalt, dem Autor und dem Adressaten verknüpfen und daraus i.d.R. eine Intention vermuten</a:t>
                      </a:r>
                      <a:endParaRPr lang="de-DE" sz="1100" dirty="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a:effectLst/>
                        </a:rPr>
                        <a:t>kann weitgehend ausgehend von Inhalt, Autor und Adressat einer Quelle, die Intention der Quelle zu bestimmen.</a:t>
                      </a:r>
                      <a:endParaRPr lang="de-DE" sz="110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a:effectLst/>
                        </a:rPr>
                        <a:t>kann sehr sicher ausgehend von Inhalt, Autor und Adressat einer Quelle, die Intention der Quelle zu bestimmen.</a:t>
                      </a:r>
                      <a:endParaRPr lang="de-DE" sz="1100">
                        <a:effectLst/>
                        <a:latin typeface="Times New Roman" panose="02020603050405020304" pitchFamily="18" charset="0"/>
                        <a:ea typeface="Times New Roman" panose="02020603050405020304" pitchFamily="18" charset="0"/>
                      </a:endParaRPr>
                    </a:p>
                  </a:txBody>
                  <a:tcPr marL="63302" marR="63302" marT="0" marB="0"/>
                </a:tc>
                <a:extLst>
                  <a:ext uri="{0D108BD9-81ED-4DB2-BD59-A6C34878D82A}">
                    <a16:rowId xmlns:a16="http://schemas.microsoft.com/office/drawing/2014/main" val="3453238249"/>
                  </a:ext>
                </a:extLst>
              </a:tr>
              <a:tr h="370840">
                <a:tc>
                  <a:txBody>
                    <a:bodyPr/>
                    <a:lstStyle/>
                    <a:p>
                      <a:pPr algn="ctr">
                        <a:spcAft>
                          <a:spcPts val="0"/>
                        </a:spcAft>
                      </a:pPr>
                      <a:r>
                        <a:rPr lang="de-DE" sz="700" dirty="0">
                          <a:effectLst/>
                        </a:rPr>
                        <a:t>Informationsentnahme</a:t>
                      </a:r>
                      <a:endParaRPr lang="de-DE" sz="1100" dirty="0">
                        <a:effectLst/>
                        <a:latin typeface="Times New Roman" panose="02020603050405020304" pitchFamily="18" charset="0"/>
                        <a:ea typeface="Times New Roman" panose="02020603050405020304" pitchFamily="18" charset="0"/>
                      </a:endParaRPr>
                    </a:p>
                  </a:txBody>
                  <a:tcPr marL="63302" marR="63302" marT="0" marB="0" anchor="ctr">
                    <a:solidFill>
                      <a:schemeClr val="accent1"/>
                    </a:solidFill>
                  </a:tcPr>
                </a:tc>
                <a:tc>
                  <a:txBody>
                    <a:bodyPr/>
                    <a:lstStyle/>
                    <a:p>
                      <a:pPr algn="ctr">
                        <a:spcAft>
                          <a:spcPts val="0"/>
                        </a:spcAft>
                      </a:pPr>
                      <a:r>
                        <a:rPr lang="de-DE" sz="700" dirty="0">
                          <a:effectLst/>
                        </a:rPr>
                        <a:t>Wie passend können die SuS Informationen zu bestimmten Fragestellungen aus einer Quelle ziehen?</a:t>
                      </a:r>
                      <a:endParaRPr lang="de-DE" sz="1100" dirty="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dirty="0">
                          <a:effectLst/>
                        </a:rPr>
                        <a:t>kann benennen, wie eine Quelle mit einer bestimmten Fragestellung zusammenhängt.</a:t>
                      </a:r>
                      <a:endParaRPr lang="de-DE" sz="1100" dirty="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dirty="0">
                          <a:effectLst/>
                        </a:rPr>
                        <a:t>kann benennen, welche Textpassagen einer Quelle für die Beantwortung einer bestimmten Fragestellung relevant sind.</a:t>
                      </a:r>
                      <a:endParaRPr lang="de-DE" sz="1100" dirty="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dirty="0">
                          <a:effectLst/>
                        </a:rPr>
                        <a:t>kann benennen, welche Textpassagen für die Beantwortung einer bestimmten Fragestellung relevant sind und darstellen, was sie zur Klärung einer Frage beitragen.</a:t>
                      </a:r>
                      <a:endParaRPr lang="de-DE" sz="1100" dirty="0">
                        <a:effectLst/>
                        <a:latin typeface="Times New Roman" panose="02020603050405020304" pitchFamily="18" charset="0"/>
                        <a:ea typeface="Times New Roman" panose="02020603050405020304" pitchFamily="18" charset="0"/>
                      </a:endParaRPr>
                    </a:p>
                  </a:txBody>
                  <a:tcPr marL="63302" marR="63302" marT="0" marB="0"/>
                </a:tc>
                <a:tc>
                  <a:txBody>
                    <a:bodyPr/>
                    <a:lstStyle/>
                    <a:p>
                      <a:pPr>
                        <a:spcAft>
                          <a:spcPts val="0"/>
                        </a:spcAft>
                      </a:pPr>
                      <a:r>
                        <a:rPr lang="de-DE" sz="700" dirty="0">
                          <a:effectLst/>
                        </a:rPr>
                        <a:t>kann benennen, welche Textpassagen für die Beantwortung einer bestimmten Fragestellung relevant sind und aufzeigen, was sie zur Klärung einer Frage beitragen und wo ihre Grenzen liegen.</a:t>
                      </a:r>
                      <a:endParaRPr lang="de-DE" sz="1100" dirty="0">
                        <a:effectLst/>
                        <a:latin typeface="Times New Roman" panose="02020603050405020304" pitchFamily="18" charset="0"/>
                        <a:ea typeface="Times New Roman" panose="02020603050405020304" pitchFamily="18" charset="0"/>
                      </a:endParaRPr>
                    </a:p>
                  </a:txBody>
                  <a:tcPr marL="63302" marR="63302" marT="0" marB="0"/>
                </a:tc>
                <a:extLst>
                  <a:ext uri="{0D108BD9-81ED-4DB2-BD59-A6C34878D82A}">
                    <a16:rowId xmlns:a16="http://schemas.microsoft.com/office/drawing/2014/main" val="2269109473"/>
                  </a:ext>
                </a:extLst>
              </a:tr>
            </a:tbl>
          </a:graphicData>
        </a:graphic>
      </p:graphicFrame>
    </p:spTree>
    <p:extLst>
      <p:ext uri="{BB962C8B-B14F-4D97-AF65-F5344CB8AC3E}">
        <p14:creationId xmlns:p14="http://schemas.microsoft.com/office/powerpoint/2010/main" val="3143119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Arial" panose="020B0604020202020204" pitchFamily="34" charset="0"/>
                <a:cs typeface="Arial" panose="020B0604020202020204" pitchFamily="34" charset="0"/>
              </a:rPr>
              <a:t>Schülerkompetenzen Kartenarbeit</a:t>
            </a:r>
          </a:p>
        </p:txBody>
      </p:sp>
      <p:sp>
        <p:nvSpPr>
          <p:cNvPr id="3" name="Inhaltsplatzhalter 2"/>
          <p:cNvSpPr>
            <a:spLocks noGrp="1"/>
          </p:cNvSpPr>
          <p:nvPr>
            <p:ph idx="1"/>
          </p:nvPr>
        </p:nvSpPr>
        <p:spPr>
          <a:xfrm>
            <a:off x="457200" y="1700808"/>
            <a:ext cx="8229600" cy="4205064"/>
          </a:xfrm>
          <a:noFill/>
        </p:spPr>
        <p:txBody>
          <a:bodyPr>
            <a:normAutofit/>
          </a:bodyPr>
          <a:lstStyle/>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19</a:t>
            </a:fld>
            <a:endParaRPr lang="de-DE" dirty="0"/>
          </a:p>
        </p:txBody>
      </p:sp>
      <p:pic>
        <p:nvPicPr>
          <p:cNvPr id="7" name="Grafik 6">
            <a:extLst>
              <a:ext uri="{FF2B5EF4-FFF2-40B4-BE49-F238E27FC236}">
                <a16:creationId xmlns:a16="http://schemas.microsoft.com/office/drawing/2014/main" id="{4963C959-41D2-C64B-9AD3-CD3F0F2D2FD9}"/>
              </a:ext>
            </a:extLst>
          </p:cNvPr>
          <p:cNvPicPr>
            <a:picLocks noChangeAspect="1"/>
          </p:cNvPicPr>
          <p:nvPr/>
        </p:nvPicPr>
        <p:blipFill rotWithShape="1">
          <a:blip r:embed="rId3"/>
          <a:srcRect l="16742" t="15218" r="20075" b="7206"/>
          <a:stretch/>
        </p:blipFill>
        <p:spPr>
          <a:xfrm>
            <a:off x="457201" y="1700808"/>
            <a:ext cx="8229600" cy="4205064"/>
          </a:xfrm>
          <a:prstGeom prst="rect">
            <a:avLst/>
          </a:prstGeom>
        </p:spPr>
      </p:pic>
    </p:spTree>
    <p:extLst>
      <p:ext uri="{BB962C8B-B14F-4D97-AF65-F5344CB8AC3E}">
        <p14:creationId xmlns:p14="http://schemas.microsoft.com/office/powerpoint/2010/main" val="3469605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Ziel: Kompetenzorientierte Aufgaben</a:t>
            </a:r>
          </a:p>
        </p:txBody>
      </p:sp>
      <p:sp>
        <p:nvSpPr>
          <p:cNvPr id="3" name="Inhaltsplatzhalter 2"/>
          <p:cNvSpPr>
            <a:spLocks noGrp="1"/>
          </p:cNvSpPr>
          <p:nvPr>
            <p:ph idx="1"/>
          </p:nvPr>
        </p:nvSpPr>
        <p:spPr>
          <a:xfrm>
            <a:off x="457200" y="1700808"/>
            <a:ext cx="5770984" cy="4205064"/>
          </a:xfrm>
          <a:noFill/>
        </p:spPr>
        <p:txBody>
          <a:bodyPr>
            <a:normAutofit fontScale="47500" lnSpcReduction="20000"/>
          </a:bodyPr>
          <a:lstStyle/>
          <a:p>
            <a:pPr marL="230400" indent="-230400" algn="just">
              <a:spcBef>
                <a:spcPts val="384"/>
              </a:spcBef>
              <a:buFont typeface="Arial" panose="020B0604020202020204" pitchFamily="34" charset="0"/>
              <a:buChar char="•"/>
            </a:pPr>
            <a:r>
              <a:rPr lang="de-DE" sz="3400" dirty="0">
                <a:latin typeface="Calibri" panose="020F0502020204030204" pitchFamily="34" charset="0"/>
                <a:ea typeface="Calibri" panose="020F0502020204030204" pitchFamily="34" charset="0"/>
                <a:cs typeface="Times New Roman" panose="02020603050405020304" pitchFamily="18" charset="0"/>
              </a:rPr>
              <a:t>Lehrerinnen und Lehrer stehen seit der Einführung der Kompetenzorientierung in den Lehrplänen der Bundesländer häufig vor dem Problem, die dort gewünschte </a:t>
            </a:r>
            <a:r>
              <a:rPr lang="de-DE" sz="3400" b="1" dirty="0">
                <a:latin typeface="Calibri" panose="020F0502020204030204" pitchFamily="34" charset="0"/>
                <a:ea typeface="Calibri" panose="020F0502020204030204" pitchFamily="34" charset="0"/>
                <a:cs typeface="Times New Roman" panose="02020603050405020304" pitchFamily="18" charset="0"/>
              </a:rPr>
              <a:t>Förderung von Kompetenzen in unterrichtliche Praxis</a:t>
            </a:r>
            <a:r>
              <a:rPr lang="de-DE" sz="3400" dirty="0">
                <a:latin typeface="Calibri" panose="020F0502020204030204" pitchFamily="34" charset="0"/>
                <a:ea typeface="Calibri" panose="020F0502020204030204" pitchFamily="34" charset="0"/>
                <a:cs typeface="Times New Roman" panose="02020603050405020304" pitchFamily="18" charset="0"/>
              </a:rPr>
              <a:t> umzusetzen. Im Fach Geschichte sind zudem unterschiedliche Kompetenzmodelle im Einsatz, was zwar durchaus typisch für den wissenschaftlichen Diskurs ist, in der Schulpraxis aber häufig den Eindruck mangelnder konzeptioneller Klarheit erwecken kann. […]</a:t>
            </a:r>
          </a:p>
          <a:p>
            <a:pPr marL="230400" indent="-230400" algn="just">
              <a:spcBef>
                <a:spcPts val="384"/>
              </a:spcBef>
              <a:buFont typeface="Arial" panose="020B0604020202020204" pitchFamily="34" charset="0"/>
              <a:buChar char="•"/>
            </a:pPr>
            <a:r>
              <a:rPr lang="de-DE" sz="3400" dirty="0">
                <a:latin typeface="Calibri" panose="020F0502020204030204" pitchFamily="34" charset="0"/>
                <a:ea typeface="Calibri" panose="020F0502020204030204" pitchFamily="34" charset="0"/>
                <a:cs typeface="Times New Roman" panose="02020603050405020304" pitchFamily="18" charset="0"/>
              </a:rPr>
              <a:t>Dabei wird leicht übersehen, dass hinter dem Kompetenzbegriff die </a:t>
            </a:r>
            <a:r>
              <a:rPr lang="de-DE" sz="3400" b="1" dirty="0">
                <a:latin typeface="Calibri" panose="020F0502020204030204" pitchFamily="34" charset="0"/>
                <a:ea typeface="Calibri" panose="020F0502020204030204" pitchFamily="34" charset="0"/>
                <a:cs typeface="Times New Roman" panose="02020603050405020304" pitchFamily="18" charset="0"/>
              </a:rPr>
              <a:t>sehr traditionelle Forderung nach einem kritischen und reflektierten Umgang mit historischen Quellen und Darstellungen, </a:t>
            </a:r>
            <a:r>
              <a:rPr lang="de-DE" sz="3400" dirty="0">
                <a:latin typeface="Calibri" panose="020F0502020204030204" pitchFamily="34" charset="0"/>
                <a:ea typeface="Calibri" panose="020F0502020204030204" pitchFamily="34" charset="0"/>
                <a:cs typeface="Times New Roman" panose="02020603050405020304" pitchFamily="18" charset="0"/>
              </a:rPr>
              <a:t>mithin mit Geschichte, steht. Knapp formuliert sind Kompetenzen kognitive Tools für die Operationen des historischen Denkens oder das </a:t>
            </a:r>
            <a:r>
              <a:rPr lang="de-DE" sz="3400" i="1" dirty="0">
                <a:latin typeface="Calibri" panose="020F0502020204030204" pitchFamily="34" charset="0"/>
                <a:ea typeface="Calibri" panose="020F0502020204030204" pitchFamily="34" charset="0"/>
                <a:cs typeface="Times New Roman" panose="02020603050405020304" pitchFamily="18" charset="0"/>
              </a:rPr>
              <a:t>Know-how</a:t>
            </a:r>
            <a:r>
              <a:rPr lang="de-DE" sz="3400" dirty="0">
                <a:latin typeface="Calibri" panose="020F0502020204030204" pitchFamily="34" charset="0"/>
                <a:ea typeface="Calibri" panose="020F0502020204030204" pitchFamily="34" charset="0"/>
                <a:cs typeface="Times New Roman" panose="02020603050405020304" pitchFamily="18" charset="0"/>
              </a:rPr>
              <a:t> des historischen Lernens. […]</a:t>
            </a:r>
          </a:p>
          <a:p>
            <a:pPr marL="230400" indent="-230400" algn="just">
              <a:spcBef>
                <a:spcPts val="384"/>
              </a:spcBef>
              <a:buFont typeface="Arial" panose="020B0604020202020204" pitchFamily="34" charset="0"/>
              <a:buChar char="•"/>
            </a:pPr>
            <a:r>
              <a:rPr lang="de-DE" sz="3400" dirty="0">
                <a:latin typeface="Calibri" panose="020F0502020204030204" pitchFamily="34" charset="0"/>
                <a:ea typeface="Calibri" panose="020F0502020204030204" pitchFamily="34" charset="0"/>
                <a:cs typeface="Times New Roman" panose="02020603050405020304" pitchFamily="18" charset="0"/>
              </a:rPr>
              <a:t>[Für eine kreative oder generative Problemlösefähigkeit (Pandel 2005)] sind  </a:t>
            </a:r>
            <a:r>
              <a:rPr lang="de-DE" sz="3400" b="1" dirty="0">
                <a:latin typeface="Calibri" panose="020F0502020204030204" pitchFamily="34" charset="0"/>
                <a:ea typeface="Calibri" panose="020F0502020204030204" pitchFamily="34" charset="0"/>
                <a:cs typeface="Times New Roman" panose="02020603050405020304" pitchFamily="18" charset="0"/>
              </a:rPr>
              <a:t>„kompetenzorientierte Aufgaben“ </a:t>
            </a:r>
            <a:r>
              <a:rPr lang="de-DE" sz="3400" dirty="0">
                <a:latin typeface="Calibri" panose="020F0502020204030204" pitchFamily="34" charset="0"/>
                <a:ea typeface="Calibri" panose="020F0502020204030204" pitchFamily="34" charset="0"/>
                <a:cs typeface="Times New Roman" panose="02020603050405020304" pitchFamily="18" charset="0"/>
              </a:rPr>
              <a:t>geeignet, wenn sie so gestellt sind, dass sie Anwendung und Weiterentwicklung von Kompetenzen fördern. </a:t>
            </a:r>
            <a:endParaRPr lang="de-DE" sz="3400" dirty="0"/>
          </a:p>
          <a:p>
            <a:pPr marL="514350" lvl="0" indent="-514350">
              <a:buFont typeface="+mj-lt"/>
              <a:buAutoNum type="arabicPeriod"/>
            </a:pP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a:t>
            </a:fld>
            <a:endParaRPr lang="de-DE" dirty="0"/>
          </a:p>
        </p:txBody>
      </p:sp>
      <p:sp>
        <p:nvSpPr>
          <p:cNvPr id="7" name="Textfeld 6"/>
          <p:cNvSpPr txBox="1">
            <a:spLocks/>
          </p:cNvSpPr>
          <p:nvPr/>
        </p:nvSpPr>
        <p:spPr>
          <a:xfrm>
            <a:off x="6372200" y="1700806"/>
            <a:ext cx="2278800" cy="4204800"/>
          </a:xfrm>
          <a:prstGeom prst="rect">
            <a:avLst/>
          </a:prstGeom>
          <a:solidFill>
            <a:srgbClr val="EFE0C8"/>
          </a:solidFill>
          <a:ln w="9525">
            <a:solidFill>
              <a:schemeClr val="tx1"/>
            </a:solidFill>
          </a:ln>
        </p:spPr>
        <p:txBody>
          <a:bodyPr wrap="square" rtlCol="0">
            <a:spAutoFit/>
          </a:bodyPr>
          <a:lstStyle/>
          <a:p>
            <a:r>
              <a:rPr lang="de-DE" sz="1200" dirty="0">
                <a:latin typeface="Calibri" panose="020F0502020204030204" pitchFamily="34" charset="0"/>
                <a:ea typeface="Calibri" panose="020F0502020204030204" pitchFamily="34" charset="0"/>
                <a:cs typeface="Times New Roman" panose="02020603050405020304" pitchFamily="18" charset="0"/>
              </a:rPr>
              <a:t>Aus: Manuel Köster, Markus Bernhardt, Holger Thünemann:  </a:t>
            </a:r>
            <a:r>
              <a:rPr lang="de-DE" sz="1200" dirty="0">
                <a:latin typeface="Calibri" panose="020F0502020204030204" pitchFamily="34" charset="0"/>
                <a:cs typeface="Times New Roman" panose="02020603050405020304" pitchFamily="18" charset="0"/>
              </a:rPr>
              <a:t>Aufgaben im Geschichtsunterricht. </a:t>
            </a:r>
            <a:r>
              <a:rPr lang="de-DE" sz="1200" dirty="0">
                <a:latin typeface="Calibri" panose="020F0502020204030204" pitchFamily="34" charset="0"/>
                <a:ea typeface="Calibri" panose="020F0502020204030204" pitchFamily="34" charset="0"/>
                <a:cs typeface="Times New Roman" panose="02020603050405020304" pitchFamily="18" charset="0"/>
              </a:rPr>
              <a:t>Typen, Gütekriterien und Konstruktionsprinzipien, in: Geschichte lernen </a:t>
            </a:r>
            <a:r>
              <a:rPr lang="de-DE" sz="1200" dirty="0" smtClean="0">
                <a:latin typeface="Calibri" panose="020F0502020204030204" pitchFamily="34" charset="0"/>
                <a:cs typeface="Times New Roman" panose="02020603050405020304" pitchFamily="18" charset="0"/>
              </a:rPr>
              <a:t>174, Friedrich Verlag 2016, </a:t>
            </a:r>
            <a:r>
              <a:rPr lang="de-DE" sz="1200" dirty="0">
                <a:latin typeface="Calibri" panose="020F0502020204030204" pitchFamily="34" charset="0"/>
                <a:cs typeface="Times New Roman" panose="02020603050405020304" pitchFamily="18" charset="0"/>
              </a:rPr>
              <a:t>S. 2-11.</a:t>
            </a:r>
          </a:p>
          <a:p>
            <a:endParaRPr lang="de-DE" dirty="0"/>
          </a:p>
          <a:p>
            <a:endParaRPr lang="de-DE" dirty="0"/>
          </a:p>
          <a:p>
            <a:endParaRPr lang="de-DE" dirty="0"/>
          </a:p>
        </p:txBody>
      </p:sp>
    </p:spTree>
    <p:extLst>
      <p:ext uri="{BB962C8B-B14F-4D97-AF65-F5344CB8AC3E}">
        <p14:creationId xmlns:p14="http://schemas.microsoft.com/office/powerpoint/2010/main" val="222187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Diagnose als Voraussetzung für Benotung</a:t>
            </a:r>
          </a:p>
        </p:txBody>
      </p:sp>
      <p:sp>
        <p:nvSpPr>
          <p:cNvPr id="3" name="Inhaltsplatzhalter 2"/>
          <p:cNvSpPr>
            <a:spLocks noGrp="1"/>
          </p:cNvSpPr>
          <p:nvPr>
            <p:ph idx="1"/>
          </p:nvPr>
        </p:nvSpPr>
        <p:spPr>
          <a:xfrm>
            <a:off x="457200" y="1700808"/>
            <a:ext cx="5770984" cy="4205064"/>
          </a:xfrm>
          <a:noFill/>
        </p:spPr>
        <p:txBody>
          <a:bodyPr>
            <a:normAutofit fontScale="40000" lnSpcReduction="20000"/>
          </a:bodyPr>
          <a:lstStyle/>
          <a:p>
            <a:pPr marL="231775" indent="-231775" algn="just">
              <a:buFont typeface="Arial" panose="020B0604020202020204" pitchFamily="34" charset="0"/>
              <a:buChar char="•"/>
            </a:pPr>
            <a:r>
              <a:rPr lang="de-DE" sz="4000" dirty="0">
                <a:latin typeface="Calibri" panose="020F0502020204030204" pitchFamily="34" charset="0"/>
                <a:cs typeface="Times New Roman" panose="02020603050405020304" pitchFamily="18" charset="0"/>
              </a:rPr>
              <a:t>Die </a:t>
            </a:r>
            <a:r>
              <a:rPr lang="de-DE" sz="4000" b="1" dirty="0">
                <a:latin typeface="Calibri" panose="020F0502020204030204" pitchFamily="34" charset="0"/>
                <a:cs typeface="Times New Roman" panose="02020603050405020304" pitchFamily="18" charset="0"/>
              </a:rPr>
              <a:t>Wende zur Kompetenzorientierung</a:t>
            </a:r>
            <a:r>
              <a:rPr lang="de-DE" sz="4000" dirty="0">
                <a:latin typeface="Calibri" panose="020F0502020204030204" pitchFamily="34" charset="0"/>
                <a:cs typeface="Times New Roman" panose="02020603050405020304" pitchFamily="18" charset="0"/>
              </a:rPr>
              <a:t>, die von der Kultusverwaltung auch als „Output-orientierung" im Vergleich zu der traditionellen lernzielorientierten „Inputorientierung" propagiert wurde, zielte darauf ab, dass </a:t>
            </a:r>
            <a:r>
              <a:rPr lang="de-DE" sz="4000" b="1" dirty="0">
                <a:latin typeface="Calibri" panose="020F0502020204030204" pitchFamily="34" charset="0"/>
                <a:cs typeface="Times New Roman" panose="02020603050405020304" pitchFamily="18" charset="0"/>
              </a:rPr>
              <a:t>Lehrkräfte stärker als bisher darauf achten sollten, ob die Lernenden intendierte Lern- und Kompetenzzuwächse in den einzelnen Kompetenzbereichen tatsächlich erreichen</a:t>
            </a:r>
            <a:r>
              <a:rPr lang="de-DE" sz="4000" dirty="0">
                <a:latin typeface="Calibri" panose="020F0502020204030204" pitchFamily="34" charset="0"/>
                <a:cs typeface="Times New Roman" panose="02020603050405020304" pitchFamily="18" charset="0"/>
              </a:rPr>
              <a:t>. Auf die Diagnose der unterschiedlichen Lernstände sollte die Lehrkraft mit unterschiedlichen Übungs- und Anwendungsaufgaben antworten, um möglichst individuell auf die Lernenden einzugehen. </a:t>
            </a:r>
          </a:p>
          <a:p>
            <a:pPr marL="231775" indent="-231775" algn="just">
              <a:buFont typeface="Arial" panose="020B0604020202020204" pitchFamily="34" charset="0"/>
              <a:buChar char="•"/>
            </a:pPr>
            <a:r>
              <a:rPr lang="de-DE" sz="4000" dirty="0">
                <a:latin typeface="Calibri" panose="020F0502020204030204" pitchFamily="34" charset="0"/>
                <a:cs typeface="Times New Roman" panose="02020603050405020304" pitchFamily="18" charset="0"/>
              </a:rPr>
              <a:t>Dieser (Geschichts-)unterricht diagnostiziert den Stand des Wissens und der Kompetenzentwicklung, geht von deren heterogenen Kenntnisständen aus und fördert gezielt und möglichst individuell. Ein solcher Unterricht gibt den Lernenden die Chance, </a:t>
            </a:r>
            <a:r>
              <a:rPr lang="de-DE" sz="4000" b="1" dirty="0">
                <a:latin typeface="Calibri" panose="020F0502020204030204" pitchFamily="34" charset="0"/>
                <a:cs typeface="Times New Roman" panose="02020603050405020304" pitchFamily="18" charset="0"/>
              </a:rPr>
              <a:t>vor der auf Benotung zielenden Benotungssituation Defizite aufzuarbeiten und Kompetenzen weiterzuentwickeln</a:t>
            </a:r>
            <a:r>
              <a:rPr lang="de-DE" sz="4000" dirty="0">
                <a:latin typeface="Calibri" panose="020F0502020204030204" pitchFamily="34" charset="0"/>
                <a:cs typeface="Times New Roman" panose="02020603050405020304" pitchFamily="18" charset="0"/>
              </a:rPr>
              <a:t>, sorgt somit für Transparenz hinsichtlich der Leistungserwartungen und beugt lernhinderlichen Frustrationen vor.</a:t>
            </a:r>
          </a:p>
          <a:p>
            <a:pPr marL="514350" lvl="0" indent="-514350">
              <a:buFont typeface="+mj-lt"/>
              <a:buAutoNum type="arabicPeriod"/>
            </a:pP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a:t>
            </a:fld>
            <a:endParaRPr lang="de-DE" dirty="0"/>
          </a:p>
        </p:txBody>
      </p:sp>
      <p:sp>
        <p:nvSpPr>
          <p:cNvPr id="7" name="Textfeld 6"/>
          <p:cNvSpPr txBox="1">
            <a:spLocks/>
          </p:cNvSpPr>
          <p:nvPr/>
        </p:nvSpPr>
        <p:spPr>
          <a:xfrm>
            <a:off x="6372201" y="1700807"/>
            <a:ext cx="2278800" cy="4204800"/>
          </a:xfrm>
          <a:prstGeom prst="rect">
            <a:avLst/>
          </a:prstGeom>
          <a:solidFill>
            <a:srgbClr val="EFE0C8"/>
          </a:solidFill>
          <a:ln w="9525">
            <a:solidFill>
              <a:schemeClr val="tx1"/>
            </a:solidFill>
          </a:ln>
        </p:spPr>
        <p:txBody>
          <a:bodyPr wrap="square" rtlCol="0">
            <a:spAutoFit/>
          </a:bodyPr>
          <a:lstStyle/>
          <a:p>
            <a:pPr marR="635" algn="just" eaLnBrk="0" fontAlgn="base" hangingPunct="0">
              <a:spcBef>
                <a:spcPts val="145"/>
              </a:spcBef>
              <a:spcAft>
                <a:spcPts val="800"/>
              </a:spcAft>
            </a:pPr>
            <a:r>
              <a:rPr lang="de-DE" sz="1200" dirty="0">
                <a:cs typeface="Times New Roman" panose="02020603050405020304" pitchFamily="18" charset="0"/>
              </a:rPr>
              <a:t>Aus: Franziska Conrad: Qualitätssteigerung des Geschichtsunterrichts durch Kompetenzorientierung? Versuch einer Bestandsaufnahme nach 15 Jahren, in: GWU Jg. 69, Heft 11/12 </a:t>
            </a:r>
            <a:r>
              <a:rPr lang="de-DE" sz="1200" dirty="0" smtClean="0">
                <a:cs typeface="Times New Roman" panose="02020603050405020304" pitchFamily="18" charset="0"/>
              </a:rPr>
              <a:t>(2018</a:t>
            </a:r>
            <a:r>
              <a:rPr lang="de-DE" sz="1200" dirty="0">
                <a:cs typeface="Times New Roman" panose="02020603050405020304" pitchFamily="18" charset="0"/>
              </a:rPr>
              <a:t>), S. 605-622, hier S. 611-613.</a:t>
            </a:r>
            <a:endParaRPr lang="de-DE" sz="1200" dirty="0"/>
          </a:p>
          <a:p>
            <a:endParaRPr lang="de-DE" dirty="0"/>
          </a:p>
          <a:p>
            <a:endParaRPr lang="de-DE" dirty="0"/>
          </a:p>
        </p:txBody>
      </p:sp>
    </p:spTree>
    <p:extLst>
      <p:ext uri="{BB962C8B-B14F-4D97-AF65-F5344CB8AC3E}">
        <p14:creationId xmlns:p14="http://schemas.microsoft.com/office/powerpoint/2010/main" val="2645518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Diagnoseaufgaben</a:t>
            </a:r>
          </a:p>
        </p:txBody>
      </p:sp>
      <p:sp>
        <p:nvSpPr>
          <p:cNvPr id="3" name="Inhaltsplatzhalter 2"/>
          <p:cNvSpPr>
            <a:spLocks noGrp="1"/>
          </p:cNvSpPr>
          <p:nvPr>
            <p:ph idx="1"/>
          </p:nvPr>
        </p:nvSpPr>
        <p:spPr>
          <a:xfrm>
            <a:off x="457200" y="1700808"/>
            <a:ext cx="8229600" cy="4205064"/>
          </a:xfrm>
          <a:noFill/>
        </p:spPr>
        <p:txBody>
          <a:bodyPr>
            <a:normAutofit/>
          </a:bodyPr>
          <a:lstStyle/>
          <a:p>
            <a:pPr marL="365760" indent="-256032" algn="just">
              <a:lnSpc>
                <a:spcPct val="80000"/>
              </a:lnSpc>
              <a:buFont typeface="Wingdings 3"/>
              <a:buChar char=""/>
              <a:defRPr/>
            </a:pPr>
            <a:r>
              <a:rPr lang="de-DE" sz="1600" dirty="0">
                <a:latin typeface="Calibri" panose="020F0502020204030204" pitchFamily="34" charset="0"/>
                <a:cs typeface="Calibri" panose="020F0502020204030204" pitchFamily="34" charset="0"/>
              </a:rPr>
              <a:t>Zu den Vorzügen eines – ernstgemeinten, nicht bloß „Stofforientierung“ neu und falsch etikettierenden - Kompetenzansatzes gehört es, dass über </a:t>
            </a:r>
            <a:r>
              <a:rPr lang="de-DE" sz="1600" b="1" dirty="0">
                <a:latin typeface="Calibri" panose="020F0502020204030204" pitchFamily="34" charset="0"/>
                <a:cs typeface="Calibri" panose="020F0502020204030204" pitchFamily="34" charset="0"/>
              </a:rPr>
              <a:t>Diagnose von einzelnen Kompetenzbereichen und Kompetenzgraden </a:t>
            </a:r>
            <a:r>
              <a:rPr lang="de-DE" sz="1600" dirty="0">
                <a:latin typeface="Calibri" panose="020F0502020204030204" pitchFamily="34" charset="0"/>
                <a:cs typeface="Calibri" panose="020F0502020204030204" pitchFamily="34" charset="0"/>
              </a:rPr>
              <a:t>zwingend nachgedacht werden muss. Das gilt allerdings nur dann, wenn nicht alle Lernziele, die sich als schwer operationalisierbar und schwer messbar erweisen (schon gar bloßen mit Papier- und Bleistift-Verfahren), von vorn heraus aus der Betrachtung ausgeschlossen werden. </a:t>
            </a:r>
          </a:p>
          <a:p>
            <a:pPr marL="355600" algn="just">
              <a:lnSpc>
                <a:spcPct val="80000"/>
              </a:lnSpc>
              <a:defRPr/>
            </a:pPr>
            <a:r>
              <a:rPr lang="de-DE" sz="1200" dirty="0">
                <a:latin typeface="Calibri" panose="020F0502020204030204" pitchFamily="34" charset="0"/>
                <a:cs typeface="Calibri" panose="020F0502020204030204" pitchFamily="34" charset="0"/>
              </a:rPr>
              <a:t>(Bodo von Borries, 2008)</a:t>
            </a:r>
          </a:p>
          <a:p>
            <a:pPr marL="365760" indent="-256032" algn="just">
              <a:lnSpc>
                <a:spcPct val="80000"/>
              </a:lnSpc>
              <a:buFont typeface="Wingdings 3"/>
              <a:buChar char=""/>
              <a:defRPr/>
            </a:pPr>
            <a:r>
              <a:rPr lang="de-DE" sz="1600" dirty="0">
                <a:latin typeface="Calibri" panose="020F0502020204030204" pitchFamily="34" charset="0"/>
                <a:cs typeface="Calibri" panose="020F0502020204030204" pitchFamily="34" charset="0"/>
              </a:rPr>
              <a:t>Für die (…) im Weiteren anzugehende Aufgabe der Formulierung von Aufgaben – und zwar sowohl solchen, mit deren Hilfe die </a:t>
            </a:r>
            <a:r>
              <a:rPr lang="de-DE" sz="1600" b="1" dirty="0">
                <a:latin typeface="Calibri" panose="020F0502020204030204" pitchFamily="34" charset="0"/>
                <a:cs typeface="Calibri" panose="020F0502020204030204" pitchFamily="34" charset="0"/>
              </a:rPr>
              <a:t>Kompetenzen erworben</a:t>
            </a:r>
            <a:r>
              <a:rPr lang="de-DE" sz="1600" dirty="0">
                <a:latin typeface="Calibri" panose="020F0502020204030204" pitchFamily="34" charset="0"/>
                <a:cs typeface="Calibri" panose="020F0502020204030204" pitchFamily="34" charset="0"/>
              </a:rPr>
              <a:t> werden sollen, als auch solchen, die der </a:t>
            </a:r>
            <a:r>
              <a:rPr lang="de-DE" sz="1600" b="1" dirty="0">
                <a:latin typeface="Calibri" panose="020F0502020204030204" pitchFamily="34" charset="0"/>
                <a:cs typeface="Calibri" panose="020F0502020204030204" pitchFamily="34" charset="0"/>
              </a:rPr>
              <a:t>Überprüfung der Kompetenzniveaus von Gruppen </a:t>
            </a:r>
            <a:r>
              <a:rPr lang="de-DE" sz="1600" dirty="0">
                <a:latin typeface="Calibri" panose="020F0502020204030204" pitchFamily="34" charset="0"/>
                <a:cs typeface="Calibri" panose="020F0502020204030204" pitchFamily="34" charset="0"/>
              </a:rPr>
              <a:t>sowie solchen, die der </a:t>
            </a:r>
            <a:r>
              <a:rPr lang="de-DE" sz="1600" b="1" dirty="0">
                <a:latin typeface="Calibri" panose="020F0502020204030204" pitchFamily="34" charset="0"/>
                <a:cs typeface="Calibri" panose="020F0502020204030204" pitchFamily="34" charset="0"/>
              </a:rPr>
              <a:t>Individualdiagnostik</a:t>
            </a:r>
            <a:r>
              <a:rPr lang="de-DE" sz="1600" dirty="0">
                <a:latin typeface="Calibri" panose="020F0502020204030204" pitchFamily="34" charset="0"/>
                <a:cs typeface="Calibri" panose="020F0502020204030204" pitchFamily="34" charset="0"/>
              </a:rPr>
              <a:t> dienen, ist zu beachten, dass es gilt, Aufgaben zu formulieren, die nicht nur entweder zu erfüllen sind oder nicht, sondern die auf verschiedene Art und Weise zu erfüllen sind, wobei die </a:t>
            </a:r>
            <a:r>
              <a:rPr lang="de-DE" sz="1600" b="1" dirty="0">
                <a:latin typeface="Calibri" panose="020F0502020204030204" pitchFamily="34" charset="0"/>
                <a:cs typeface="Calibri" panose="020F0502020204030204" pitchFamily="34" charset="0"/>
              </a:rPr>
              <a:t>Art der Aufgabenerfüllung den Indikator für das Kompetenzniveau</a:t>
            </a:r>
            <a:r>
              <a:rPr lang="de-DE" sz="1600" dirty="0">
                <a:latin typeface="Calibri" panose="020F0502020204030204" pitchFamily="34" charset="0"/>
                <a:cs typeface="Calibri" panose="020F0502020204030204" pitchFamily="34" charset="0"/>
              </a:rPr>
              <a:t> darstellt. </a:t>
            </a:r>
          </a:p>
          <a:p>
            <a:pPr marL="355600" algn="just">
              <a:lnSpc>
                <a:spcPct val="80000"/>
              </a:lnSpc>
              <a:defRPr/>
            </a:pPr>
            <a:r>
              <a:rPr lang="de-DE" sz="1200" dirty="0">
                <a:latin typeface="Calibri" panose="020F0502020204030204" pitchFamily="34" charset="0"/>
                <a:cs typeface="Calibri" panose="020F0502020204030204" pitchFamily="34" charset="0"/>
              </a:rPr>
              <a:t>(Andreas Körber, 2007)</a:t>
            </a:r>
          </a:p>
        </p:txBody>
      </p:sp>
      <p:sp>
        <p:nvSpPr>
          <p:cNvPr id="6" name="Foliennummernplatzhalter 5"/>
          <p:cNvSpPr>
            <a:spLocks noGrp="1"/>
          </p:cNvSpPr>
          <p:nvPr>
            <p:ph type="sldNum" sz="quarter" idx="12"/>
          </p:nvPr>
        </p:nvSpPr>
        <p:spPr/>
        <p:txBody>
          <a:bodyPr/>
          <a:lstStyle/>
          <a:p>
            <a:fld id="{512A4277-7E7A-4AAF-BFC7-47646BF5CD0C}" type="slidenum">
              <a:rPr lang="de-DE" smtClean="0"/>
              <a:t>4</a:t>
            </a:fld>
            <a:endParaRPr lang="de-DE" dirty="0"/>
          </a:p>
        </p:txBody>
      </p:sp>
    </p:spTree>
    <p:extLst>
      <p:ext uri="{BB962C8B-B14F-4D97-AF65-F5344CB8AC3E}">
        <p14:creationId xmlns:p14="http://schemas.microsoft.com/office/powerpoint/2010/main" val="1572774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5">
            <a:extLst>
              <a:ext uri="{FF2B5EF4-FFF2-40B4-BE49-F238E27FC236}">
                <a16:creationId xmlns:a16="http://schemas.microsoft.com/office/drawing/2014/main" id="{9F0A1D06-1962-0E4A-8D06-377033393AE8}"/>
              </a:ext>
            </a:extLst>
          </p:cNvPr>
          <p:cNvPicPr>
            <a:picLocks noChangeAspect="1"/>
          </p:cNvPicPr>
          <p:nvPr/>
        </p:nvPicPr>
        <p:blipFill>
          <a:blip r:embed="rId3"/>
          <a:stretch>
            <a:fillRect/>
          </a:stretch>
        </p:blipFill>
        <p:spPr>
          <a:xfrm>
            <a:off x="866917" y="2852936"/>
            <a:ext cx="7410165" cy="2650301"/>
          </a:xfrm>
          <a:custGeom>
            <a:avLst/>
            <a:gdLst>
              <a:gd name="connsiteX0" fmla="*/ 0 w 7410165"/>
              <a:gd name="connsiteY0" fmla="*/ 0 h 2650301"/>
              <a:gd name="connsiteX1" fmla="*/ 644114 w 7410165"/>
              <a:gd name="connsiteY1" fmla="*/ 0 h 2650301"/>
              <a:gd name="connsiteX2" fmla="*/ 1065924 w 7410165"/>
              <a:gd name="connsiteY2" fmla="*/ 0 h 2650301"/>
              <a:gd name="connsiteX3" fmla="*/ 1635936 w 7410165"/>
              <a:gd name="connsiteY3" fmla="*/ 0 h 2650301"/>
              <a:gd name="connsiteX4" fmla="*/ 2354152 w 7410165"/>
              <a:gd name="connsiteY4" fmla="*/ 0 h 2650301"/>
              <a:gd name="connsiteX5" fmla="*/ 2998267 w 7410165"/>
              <a:gd name="connsiteY5" fmla="*/ 0 h 2650301"/>
              <a:gd name="connsiteX6" fmla="*/ 3345975 w 7410165"/>
              <a:gd name="connsiteY6" fmla="*/ 0 h 2650301"/>
              <a:gd name="connsiteX7" fmla="*/ 3841886 w 7410165"/>
              <a:gd name="connsiteY7" fmla="*/ 0 h 2650301"/>
              <a:gd name="connsiteX8" fmla="*/ 4337797 w 7410165"/>
              <a:gd name="connsiteY8" fmla="*/ 0 h 2650301"/>
              <a:gd name="connsiteX9" fmla="*/ 4685504 w 7410165"/>
              <a:gd name="connsiteY9" fmla="*/ 0 h 2650301"/>
              <a:gd name="connsiteX10" fmla="*/ 5403720 w 7410165"/>
              <a:gd name="connsiteY10" fmla="*/ 0 h 2650301"/>
              <a:gd name="connsiteX11" fmla="*/ 6121936 w 7410165"/>
              <a:gd name="connsiteY11" fmla="*/ 0 h 2650301"/>
              <a:gd name="connsiteX12" fmla="*/ 6469644 w 7410165"/>
              <a:gd name="connsiteY12" fmla="*/ 0 h 2650301"/>
              <a:gd name="connsiteX13" fmla="*/ 7410165 w 7410165"/>
              <a:gd name="connsiteY13" fmla="*/ 0 h 2650301"/>
              <a:gd name="connsiteX14" fmla="*/ 7410165 w 7410165"/>
              <a:gd name="connsiteY14" fmla="*/ 477054 h 2650301"/>
              <a:gd name="connsiteX15" fmla="*/ 7410165 w 7410165"/>
              <a:gd name="connsiteY15" fmla="*/ 954108 h 2650301"/>
              <a:gd name="connsiteX16" fmla="*/ 7410165 w 7410165"/>
              <a:gd name="connsiteY16" fmla="*/ 1431163 h 2650301"/>
              <a:gd name="connsiteX17" fmla="*/ 7410165 w 7410165"/>
              <a:gd name="connsiteY17" fmla="*/ 1987726 h 2650301"/>
              <a:gd name="connsiteX18" fmla="*/ 7410165 w 7410165"/>
              <a:gd name="connsiteY18" fmla="*/ 2650301 h 2650301"/>
              <a:gd name="connsiteX19" fmla="*/ 6840152 w 7410165"/>
              <a:gd name="connsiteY19" fmla="*/ 2650301 h 2650301"/>
              <a:gd name="connsiteX20" fmla="*/ 6418343 w 7410165"/>
              <a:gd name="connsiteY20" fmla="*/ 2650301 h 2650301"/>
              <a:gd name="connsiteX21" fmla="*/ 5922432 w 7410165"/>
              <a:gd name="connsiteY21" fmla="*/ 2650301 h 2650301"/>
              <a:gd name="connsiteX22" fmla="*/ 5426521 w 7410165"/>
              <a:gd name="connsiteY22" fmla="*/ 2650301 h 2650301"/>
              <a:gd name="connsiteX23" fmla="*/ 5004711 w 7410165"/>
              <a:gd name="connsiteY23" fmla="*/ 2650301 h 2650301"/>
              <a:gd name="connsiteX24" fmla="*/ 4360597 w 7410165"/>
              <a:gd name="connsiteY24" fmla="*/ 2650301 h 2650301"/>
              <a:gd name="connsiteX25" fmla="*/ 3642381 w 7410165"/>
              <a:gd name="connsiteY25" fmla="*/ 2650301 h 2650301"/>
              <a:gd name="connsiteX26" fmla="*/ 2998267 w 7410165"/>
              <a:gd name="connsiteY26" fmla="*/ 2650301 h 2650301"/>
              <a:gd name="connsiteX27" fmla="*/ 2280051 w 7410165"/>
              <a:gd name="connsiteY27" fmla="*/ 2650301 h 2650301"/>
              <a:gd name="connsiteX28" fmla="*/ 1710038 w 7410165"/>
              <a:gd name="connsiteY28" fmla="*/ 2650301 h 2650301"/>
              <a:gd name="connsiteX29" fmla="*/ 1362330 w 7410165"/>
              <a:gd name="connsiteY29" fmla="*/ 2650301 h 2650301"/>
              <a:gd name="connsiteX30" fmla="*/ 792318 w 7410165"/>
              <a:gd name="connsiteY30" fmla="*/ 2650301 h 2650301"/>
              <a:gd name="connsiteX31" fmla="*/ 0 w 7410165"/>
              <a:gd name="connsiteY31" fmla="*/ 2650301 h 2650301"/>
              <a:gd name="connsiteX32" fmla="*/ 0 w 7410165"/>
              <a:gd name="connsiteY32" fmla="*/ 2120241 h 2650301"/>
              <a:gd name="connsiteX33" fmla="*/ 0 w 7410165"/>
              <a:gd name="connsiteY33" fmla="*/ 1537175 h 2650301"/>
              <a:gd name="connsiteX34" fmla="*/ 0 w 7410165"/>
              <a:gd name="connsiteY34" fmla="*/ 954108 h 2650301"/>
              <a:gd name="connsiteX35" fmla="*/ 0 w 7410165"/>
              <a:gd name="connsiteY35" fmla="*/ 0 h 265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410165" h="2650301" fill="none" extrusionOk="0">
                <a:moveTo>
                  <a:pt x="0" y="0"/>
                </a:moveTo>
                <a:cubicBezTo>
                  <a:pt x="320055" y="-64289"/>
                  <a:pt x="489928" y="47109"/>
                  <a:pt x="644114" y="0"/>
                </a:cubicBezTo>
                <a:cubicBezTo>
                  <a:pt x="798300" y="-47109"/>
                  <a:pt x="972751" y="31867"/>
                  <a:pt x="1065924" y="0"/>
                </a:cubicBezTo>
                <a:cubicBezTo>
                  <a:pt x="1159097" y="-31867"/>
                  <a:pt x="1413277" y="41551"/>
                  <a:pt x="1635936" y="0"/>
                </a:cubicBezTo>
                <a:cubicBezTo>
                  <a:pt x="1858595" y="-41551"/>
                  <a:pt x="2194371" y="10254"/>
                  <a:pt x="2354152" y="0"/>
                </a:cubicBezTo>
                <a:cubicBezTo>
                  <a:pt x="2513933" y="-10254"/>
                  <a:pt x="2804592" y="7716"/>
                  <a:pt x="2998267" y="0"/>
                </a:cubicBezTo>
                <a:cubicBezTo>
                  <a:pt x="3191942" y="-7716"/>
                  <a:pt x="3267629" y="24299"/>
                  <a:pt x="3345975" y="0"/>
                </a:cubicBezTo>
                <a:cubicBezTo>
                  <a:pt x="3424321" y="-24299"/>
                  <a:pt x="3606585" y="6446"/>
                  <a:pt x="3841886" y="0"/>
                </a:cubicBezTo>
                <a:cubicBezTo>
                  <a:pt x="4077187" y="-6446"/>
                  <a:pt x="4094442" y="16277"/>
                  <a:pt x="4337797" y="0"/>
                </a:cubicBezTo>
                <a:cubicBezTo>
                  <a:pt x="4581152" y="-16277"/>
                  <a:pt x="4525270" y="26269"/>
                  <a:pt x="4685504" y="0"/>
                </a:cubicBezTo>
                <a:cubicBezTo>
                  <a:pt x="4845738" y="-26269"/>
                  <a:pt x="5110872" y="28343"/>
                  <a:pt x="5403720" y="0"/>
                </a:cubicBezTo>
                <a:cubicBezTo>
                  <a:pt x="5696568" y="-28343"/>
                  <a:pt x="5891970" y="57888"/>
                  <a:pt x="6121936" y="0"/>
                </a:cubicBezTo>
                <a:cubicBezTo>
                  <a:pt x="6351902" y="-57888"/>
                  <a:pt x="6297294" y="32861"/>
                  <a:pt x="6469644" y="0"/>
                </a:cubicBezTo>
                <a:cubicBezTo>
                  <a:pt x="6641994" y="-32861"/>
                  <a:pt x="7040767" y="83156"/>
                  <a:pt x="7410165" y="0"/>
                </a:cubicBezTo>
                <a:cubicBezTo>
                  <a:pt x="7430409" y="106245"/>
                  <a:pt x="7384031" y="367736"/>
                  <a:pt x="7410165" y="477054"/>
                </a:cubicBezTo>
                <a:cubicBezTo>
                  <a:pt x="7436299" y="586372"/>
                  <a:pt x="7365476" y="801709"/>
                  <a:pt x="7410165" y="954108"/>
                </a:cubicBezTo>
                <a:cubicBezTo>
                  <a:pt x="7454854" y="1106507"/>
                  <a:pt x="7365165" y="1308048"/>
                  <a:pt x="7410165" y="1431163"/>
                </a:cubicBezTo>
                <a:cubicBezTo>
                  <a:pt x="7455165" y="1554278"/>
                  <a:pt x="7370581" y="1809794"/>
                  <a:pt x="7410165" y="1987726"/>
                </a:cubicBezTo>
                <a:cubicBezTo>
                  <a:pt x="7449749" y="2165658"/>
                  <a:pt x="7362692" y="2419836"/>
                  <a:pt x="7410165" y="2650301"/>
                </a:cubicBezTo>
                <a:cubicBezTo>
                  <a:pt x="7215018" y="2698380"/>
                  <a:pt x="7083979" y="2617625"/>
                  <a:pt x="6840152" y="2650301"/>
                </a:cubicBezTo>
                <a:cubicBezTo>
                  <a:pt x="6596325" y="2682977"/>
                  <a:pt x="6526896" y="2606123"/>
                  <a:pt x="6418343" y="2650301"/>
                </a:cubicBezTo>
                <a:cubicBezTo>
                  <a:pt x="6309790" y="2694479"/>
                  <a:pt x="6095412" y="2615105"/>
                  <a:pt x="5922432" y="2650301"/>
                </a:cubicBezTo>
                <a:cubicBezTo>
                  <a:pt x="5749452" y="2685497"/>
                  <a:pt x="5673304" y="2647859"/>
                  <a:pt x="5426521" y="2650301"/>
                </a:cubicBezTo>
                <a:cubicBezTo>
                  <a:pt x="5179738" y="2652743"/>
                  <a:pt x="5192971" y="2639800"/>
                  <a:pt x="5004711" y="2650301"/>
                </a:cubicBezTo>
                <a:cubicBezTo>
                  <a:pt x="4816451" y="2660802"/>
                  <a:pt x="4677676" y="2612513"/>
                  <a:pt x="4360597" y="2650301"/>
                </a:cubicBezTo>
                <a:cubicBezTo>
                  <a:pt x="4043518" y="2688089"/>
                  <a:pt x="3900164" y="2613242"/>
                  <a:pt x="3642381" y="2650301"/>
                </a:cubicBezTo>
                <a:cubicBezTo>
                  <a:pt x="3384598" y="2687360"/>
                  <a:pt x="3246427" y="2650248"/>
                  <a:pt x="2998267" y="2650301"/>
                </a:cubicBezTo>
                <a:cubicBezTo>
                  <a:pt x="2750107" y="2650354"/>
                  <a:pt x="2453102" y="2573341"/>
                  <a:pt x="2280051" y="2650301"/>
                </a:cubicBezTo>
                <a:cubicBezTo>
                  <a:pt x="2107000" y="2727261"/>
                  <a:pt x="1983531" y="2624989"/>
                  <a:pt x="1710038" y="2650301"/>
                </a:cubicBezTo>
                <a:cubicBezTo>
                  <a:pt x="1436545" y="2675613"/>
                  <a:pt x="1452107" y="2609408"/>
                  <a:pt x="1362330" y="2650301"/>
                </a:cubicBezTo>
                <a:cubicBezTo>
                  <a:pt x="1272553" y="2691194"/>
                  <a:pt x="1027934" y="2649494"/>
                  <a:pt x="792318" y="2650301"/>
                </a:cubicBezTo>
                <a:cubicBezTo>
                  <a:pt x="556702" y="2651108"/>
                  <a:pt x="357259" y="2575161"/>
                  <a:pt x="0" y="2650301"/>
                </a:cubicBezTo>
                <a:cubicBezTo>
                  <a:pt x="-2529" y="2406151"/>
                  <a:pt x="7298" y="2228053"/>
                  <a:pt x="0" y="2120241"/>
                </a:cubicBezTo>
                <a:cubicBezTo>
                  <a:pt x="-7298" y="2012429"/>
                  <a:pt x="28275" y="1750362"/>
                  <a:pt x="0" y="1537175"/>
                </a:cubicBezTo>
                <a:cubicBezTo>
                  <a:pt x="-28275" y="1323988"/>
                  <a:pt x="18216" y="1116544"/>
                  <a:pt x="0" y="954108"/>
                </a:cubicBezTo>
                <a:cubicBezTo>
                  <a:pt x="-18216" y="791672"/>
                  <a:pt x="78406" y="397897"/>
                  <a:pt x="0" y="0"/>
                </a:cubicBezTo>
                <a:close/>
              </a:path>
              <a:path w="7410165" h="2650301" stroke="0" extrusionOk="0">
                <a:moveTo>
                  <a:pt x="0" y="0"/>
                </a:moveTo>
                <a:cubicBezTo>
                  <a:pt x="195859" y="-36185"/>
                  <a:pt x="297229" y="61020"/>
                  <a:pt x="570013" y="0"/>
                </a:cubicBezTo>
                <a:cubicBezTo>
                  <a:pt x="842797" y="-61020"/>
                  <a:pt x="807664" y="31911"/>
                  <a:pt x="917720" y="0"/>
                </a:cubicBezTo>
                <a:cubicBezTo>
                  <a:pt x="1027776" y="-31911"/>
                  <a:pt x="1177545" y="36305"/>
                  <a:pt x="1413631" y="0"/>
                </a:cubicBezTo>
                <a:cubicBezTo>
                  <a:pt x="1649717" y="-36305"/>
                  <a:pt x="1761245" y="45705"/>
                  <a:pt x="1909543" y="0"/>
                </a:cubicBezTo>
                <a:cubicBezTo>
                  <a:pt x="2057841" y="-45705"/>
                  <a:pt x="2255375" y="66960"/>
                  <a:pt x="2479555" y="0"/>
                </a:cubicBezTo>
                <a:cubicBezTo>
                  <a:pt x="2703735" y="-66960"/>
                  <a:pt x="2722988" y="27734"/>
                  <a:pt x="2901365" y="0"/>
                </a:cubicBezTo>
                <a:cubicBezTo>
                  <a:pt x="3079742" y="-27734"/>
                  <a:pt x="3283194" y="51669"/>
                  <a:pt x="3545479" y="0"/>
                </a:cubicBezTo>
                <a:cubicBezTo>
                  <a:pt x="3807764" y="-51669"/>
                  <a:pt x="3879847" y="59368"/>
                  <a:pt x="4115492" y="0"/>
                </a:cubicBezTo>
                <a:cubicBezTo>
                  <a:pt x="4351137" y="-59368"/>
                  <a:pt x="4360913" y="45931"/>
                  <a:pt x="4537301" y="0"/>
                </a:cubicBezTo>
                <a:cubicBezTo>
                  <a:pt x="4713689" y="-45931"/>
                  <a:pt x="4798035" y="34566"/>
                  <a:pt x="4959110" y="0"/>
                </a:cubicBezTo>
                <a:cubicBezTo>
                  <a:pt x="5120185" y="-34566"/>
                  <a:pt x="5206034" y="39409"/>
                  <a:pt x="5306818" y="0"/>
                </a:cubicBezTo>
                <a:cubicBezTo>
                  <a:pt x="5407602" y="-39409"/>
                  <a:pt x="5595436" y="46510"/>
                  <a:pt x="5802729" y="0"/>
                </a:cubicBezTo>
                <a:cubicBezTo>
                  <a:pt x="6010022" y="-46510"/>
                  <a:pt x="6307127" y="22023"/>
                  <a:pt x="6520945" y="0"/>
                </a:cubicBezTo>
                <a:cubicBezTo>
                  <a:pt x="6734763" y="-22023"/>
                  <a:pt x="7121470" y="11527"/>
                  <a:pt x="7410165" y="0"/>
                </a:cubicBezTo>
                <a:cubicBezTo>
                  <a:pt x="7437166" y="175901"/>
                  <a:pt x="7348787" y="430773"/>
                  <a:pt x="7410165" y="556563"/>
                </a:cubicBezTo>
                <a:cubicBezTo>
                  <a:pt x="7471543" y="682353"/>
                  <a:pt x="7358928" y="926636"/>
                  <a:pt x="7410165" y="1086623"/>
                </a:cubicBezTo>
                <a:cubicBezTo>
                  <a:pt x="7461402" y="1246610"/>
                  <a:pt x="7357024" y="1437331"/>
                  <a:pt x="7410165" y="1616684"/>
                </a:cubicBezTo>
                <a:cubicBezTo>
                  <a:pt x="7463306" y="1796037"/>
                  <a:pt x="7377345" y="2229212"/>
                  <a:pt x="7410165" y="2650301"/>
                </a:cubicBezTo>
                <a:cubicBezTo>
                  <a:pt x="7255288" y="2709026"/>
                  <a:pt x="7070642" y="2595548"/>
                  <a:pt x="6914254" y="2650301"/>
                </a:cubicBezTo>
                <a:cubicBezTo>
                  <a:pt x="6757866" y="2705054"/>
                  <a:pt x="6512414" y="2577449"/>
                  <a:pt x="6196038" y="2650301"/>
                </a:cubicBezTo>
                <a:cubicBezTo>
                  <a:pt x="5879662" y="2723153"/>
                  <a:pt x="5792489" y="2601462"/>
                  <a:pt x="5626025" y="2650301"/>
                </a:cubicBezTo>
                <a:cubicBezTo>
                  <a:pt x="5459561" y="2699140"/>
                  <a:pt x="5335836" y="2641426"/>
                  <a:pt x="5204216" y="2650301"/>
                </a:cubicBezTo>
                <a:cubicBezTo>
                  <a:pt x="5072596" y="2659176"/>
                  <a:pt x="4824295" y="2577438"/>
                  <a:pt x="4560102" y="2650301"/>
                </a:cubicBezTo>
                <a:cubicBezTo>
                  <a:pt x="4295909" y="2723164"/>
                  <a:pt x="4288012" y="2641383"/>
                  <a:pt x="4138292" y="2650301"/>
                </a:cubicBezTo>
                <a:cubicBezTo>
                  <a:pt x="3988572" y="2659219"/>
                  <a:pt x="3835863" y="2619501"/>
                  <a:pt x="3568279" y="2650301"/>
                </a:cubicBezTo>
                <a:cubicBezTo>
                  <a:pt x="3300695" y="2681101"/>
                  <a:pt x="3172232" y="2604640"/>
                  <a:pt x="3072368" y="2650301"/>
                </a:cubicBezTo>
                <a:cubicBezTo>
                  <a:pt x="2972504" y="2695962"/>
                  <a:pt x="2690029" y="2611415"/>
                  <a:pt x="2428254" y="2650301"/>
                </a:cubicBezTo>
                <a:cubicBezTo>
                  <a:pt x="2166479" y="2689187"/>
                  <a:pt x="2102085" y="2591647"/>
                  <a:pt x="1858241" y="2650301"/>
                </a:cubicBezTo>
                <a:cubicBezTo>
                  <a:pt x="1614397" y="2708955"/>
                  <a:pt x="1465045" y="2598442"/>
                  <a:pt x="1362330" y="2650301"/>
                </a:cubicBezTo>
                <a:cubicBezTo>
                  <a:pt x="1259615" y="2702160"/>
                  <a:pt x="1002636" y="2570792"/>
                  <a:pt x="644114" y="2650301"/>
                </a:cubicBezTo>
                <a:cubicBezTo>
                  <a:pt x="285592" y="2729810"/>
                  <a:pt x="202352" y="2581864"/>
                  <a:pt x="0" y="2650301"/>
                </a:cubicBezTo>
                <a:cubicBezTo>
                  <a:pt x="-43289" y="2534890"/>
                  <a:pt x="41331" y="2350119"/>
                  <a:pt x="0" y="2199750"/>
                </a:cubicBezTo>
                <a:cubicBezTo>
                  <a:pt x="-41331" y="2049381"/>
                  <a:pt x="50936" y="1873334"/>
                  <a:pt x="0" y="1669690"/>
                </a:cubicBezTo>
                <a:cubicBezTo>
                  <a:pt x="-50936" y="1466046"/>
                  <a:pt x="69750" y="1374975"/>
                  <a:pt x="0" y="1086623"/>
                </a:cubicBezTo>
                <a:cubicBezTo>
                  <a:pt x="-69750" y="798271"/>
                  <a:pt x="8183" y="766533"/>
                  <a:pt x="0" y="636072"/>
                </a:cubicBezTo>
                <a:cubicBezTo>
                  <a:pt x="-8183" y="505611"/>
                  <a:pt x="1340" y="184033"/>
                  <a:pt x="0" y="0"/>
                </a:cubicBezTo>
                <a:close/>
              </a:path>
            </a:pathLst>
          </a:custGeom>
          <a:solidFill>
            <a:srgbClr val="EFE0C8"/>
          </a:solidFill>
          <a:ln>
            <a:solidFill>
              <a:schemeClr val="tx1"/>
            </a:solidFill>
            <a:prstDash val="sysDash"/>
            <a:extLst>
              <a:ext uri="{C807C97D-BFC1-408E-A445-0C87EB9F89A2}">
                <ask:lineSketchStyleProps xmlns:ask="http://schemas.microsoft.com/office/drawing/2018/sketchyshapes" xmlns="" sd="1094397966">
                  <a:prstGeom prst="rect">
                    <a:avLst/>
                  </a:prstGeom>
                  <ask:type>
                    <ask:lineSketchScribble/>
                  </ask:type>
                </ask:lineSketchStyleProps>
              </a:ext>
            </a:extLst>
          </a:ln>
          <a:effectLst>
            <a:outerShdw blurRad="292100" dist="139700" dir="2700000" algn="tl" rotWithShape="0">
              <a:srgbClr val="333333">
                <a:alpha val="65000"/>
              </a:srgbClr>
            </a:outerShdw>
          </a:effectLst>
        </p:spPr>
      </p:pic>
      <p:sp>
        <p:nvSpPr>
          <p:cNvPr id="2" name="Titel 1"/>
          <p:cNvSpPr>
            <a:spLocks noGrp="1"/>
          </p:cNvSpPr>
          <p:nvPr>
            <p:ph type="title"/>
          </p:nvPr>
        </p:nvSpPr>
        <p:spPr/>
        <p:txBody>
          <a:bodyPr/>
          <a:lstStyle/>
          <a:p>
            <a:r>
              <a:rPr lang="de-DE" dirty="0"/>
              <a:t>Beispiel:</a:t>
            </a:r>
          </a:p>
        </p:txBody>
      </p:sp>
      <p:sp>
        <p:nvSpPr>
          <p:cNvPr id="3" name="Inhaltsplatzhalter 2"/>
          <p:cNvSpPr>
            <a:spLocks noGrp="1"/>
          </p:cNvSpPr>
          <p:nvPr>
            <p:ph idx="1"/>
          </p:nvPr>
        </p:nvSpPr>
        <p:spPr>
          <a:xfrm>
            <a:off x="457200" y="1700808"/>
            <a:ext cx="8229600" cy="4205064"/>
          </a:xfrm>
          <a:noFill/>
        </p:spPr>
        <p:txBody>
          <a:bodyPr>
            <a:normAutofit/>
          </a:bodyPr>
          <a:lstStyle/>
          <a:p>
            <a:pPr lvl="0"/>
            <a:r>
              <a:rPr lang="de-DE" dirty="0"/>
              <a:t>Fragekompetenz in den</a:t>
            </a:r>
            <a:br>
              <a:rPr lang="de-DE" dirty="0"/>
            </a:br>
            <a:r>
              <a:rPr lang="de-DE" dirty="0"/>
              <a:t>Kernlehrplänen GY (2019) und GE (2020)</a:t>
            </a:r>
          </a:p>
          <a:p>
            <a:pPr lvl="0"/>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a:t>
            </a:fld>
            <a:endParaRPr lang="de-DE" dirty="0"/>
          </a:p>
        </p:txBody>
      </p:sp>
    </p:spTree>
    <p:extLst>
      <p:ext uri="{BB962C8B-B14F-4D97-AF65-F5344CB8AC3E}">
        <p14:creationId xmlns:p14="http://schemas.microsoft.com/office/powerpoint/2010/main" val="3960840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a:t>Lehrplannavigator – SILP</a:t>
            </a:r>
          </a:p>
        </p:txBody>
      </p:sp>
      <p:sp>
        <p:nvSpPr>
          <p:cNvPr id="3" name="Inhaltsplatzhalter 2"/>
          <p:cNvSpPr>
            <a:spLocks noGrp="1"/>
          </p:cNvSpPr>
          <p:nvPr>
            <p:ph idx="1"/>
          </p:nvPr>
        </p:nvSpPr>
        <p:spPr>
          <a:xfrm>
            <a:off x="457200" y="1700808"/>
            <a:ext cx="8229600" cy="4205064"/>
          </a:xfrm>
          <a:noFill/>
        </p:spPr>
        <p:txBody>
          <a:bodyPr>
            <a:normAutofit/>
          </a:bodyPr>
          <a:lstStyle/>
          <a:p>
            <a:pPr lvl="0"/>
            <a:endParaRPr lang="de-DE" dirty="0"/>
          </a:p>
          <a:p>
            <a:pPr lvl="0"/>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6</a:t>
            </a:fld>
            <a:endParaRPr lang="de-DE" dirty="0"/>
          </a:p>
        </p:txBody>
      </p:sp>
      <p:grpSp>
        <p:nvGrpSpPr>
          <p:cNvPr id="8" name="Gruppieren 7">
            <a:extLst>
              <a:ext uri="{FF2B5EF4-FFF2-40B4-BE49-F238E27FC236}">
                <a16:creationId xmlns:a16="http://schemas.microsoft.com/office/drawing/2014/main" id="{1B6C13FB-9B41-CA4B-8C9A-09DA06B4085B}"/>
              </a:ext>
            </a:extLst>
          </p:cNvPr>
          <p:cNvGrpSpPr/>
          <p:nvPr/>
        </p:nvGrpSpPr>
        <p:grpSpPr>
          <a:xfrm>
            <a:off x="1362471" y="1700808"/>
            <a:ext cx="6419057" cy="4205064"/>
            <a:chOff x="444503" y="2180387"/>
            <a:chExt cx="6163712" cy="4108023"/>
          </a:xfrm>
        </p:grpSpPr>
        <p:pic>
          <p:nvPicPr>
            <p:cNvPr id="9" name="Grafik 8">
              <a:extLst>
                <a:ext uri="{FF2B5EF4-FFF2-40B4-BE49-F238E27FC236}">
                  <a16:creationId xmlns:a16="http://schemas.microsoft.com/office/drawing/2014/main" id="{0E9E1B29-1942-4142-B2D8-53A3E0933003}"/>
                </a:ext>
              </a:extLst>
            </p:cNvPr>
            <p:cNvPicPr>
              <a:picLocks noChangeAspect="1"/>
            </p:cNvPicPr>
            <p:nvPr/>
          </p:nvPicPr>
          <p:blipFill>
            <a:blip r:embed="rId3"/>
            <a:stretch>
              <a:fillRect/>
            </a:stretch>
          </p:blipFill>
          <p:spPr>
            <a:xfrm>
              <a:off x="444504" y="2180387"/>
              <a:ext cx="6163711" cy="4108023"/>
            </a:xfrm>
            <a:prstGeom prst="rect">
              <a:avLst/>
            </a:prstGeom>
          </p:spPr>
        </p:pic>
        <p:sp>
          <p:nvSpPr>
            <p:cNvPr id="10" name="Rechteck: abgerundete Ecken 3">
              <a:extLst>
                <a:ext uri="{FF2B5EF4-FFF2-40B4-BE49-F238E27FC236}">
                  <a16:creationId xmlns:a16="http://schemas.microsoft.com/office/drawing/2014/main" id="{377C5FB0-7706-1D45-B41D-45463444FCAA}"/>
                </a:ext>
              </a:extLst>
            </p:cNvPr>
            <p:cNvSpPr/>
            <p:nvPr/>
          </p:nvSpPr>
          <p:spPr>
            <a:xfrm>
              <a:off x="444503" y="4220429"/>
              <a:ext cx="1214980" cy="527538"/>
            </a:xfrm>
            <a:prstGeom prst="rect">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abgerundete Ecken 4">
              <a:extLst>
                <a:ext uri="{FF2B5EF4-FFF2-40B4-BE49-F238E27FC236}">
                  <a16:creationId xmlns:a16="http://schemas.microsoft.com/office/drawing/2014/main" id="{B8985E98-8437-934E-B7C7-2BB528BA4817}"/>
                </a:ext>
              </a:extLst>
            </p:cNvPr>
            <p:cNvSpPr/>
            <p:nvPr/>
          </p:nvSpPr>
          <p:spPr>
            <a:xfrm>
              <a:off x="1631564" y="4220429"/>
              <a:ext cx="1134216" cy="527538"/>
            </a:xfrm>
            <a:prstGeom prst="rect">
              <a:avLst/>
            </a:prstGeom>
            <a:solidFill>
              <a:schemeClr val="accent4">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1764594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a:t>FUER-Modell</a:t>
            </a:r>
          </a:p>
        </p:txBody>
      </p:sp>
      <p:sp>
        <p:nvSpPr>
          <p:cNvPr id="3" name="Inhaltsplatzhalter 2"/>
          <p:cNvSpPr>
            <a:spLocks noGrp="1"/>
          </p:cNvSpPr>
          <p:nvPr>
            <p:ph idx="1"/>
          </p:nvPr>
        </p:nvSpPr>
        <p:spPr>
          <a:xfrm>
            <a:off x="457200" y="1700808"/>
            <a:ext cx="8229600" cy="4205064"/>
          </a:xfrm>
          <a:noFill/>
        </p:spPr>
        <p:txBody>
          <a:bodyPr>
            <a:normAutofit/>
          </a:bodyPr>
          <a:lstStyle/>
          <a:p>
            <a:r>
              <a:rPr lang="de-DE" sz="1900" dirty="0"/>
              <a:t>Am Anfang [steht] die Fragekompetenz. Fragen zu stellen, geht nach Ansicht der FUER-Gruppe aus einer gewissen Verunsicherung oder aus bestimmten Interessen hervor. Ihm liegt das Bedürfnis nach Orientierung zugrunde. Die Fragekompetenz ist doppelter Natur: Sie umfasst zum einen die Fähigkeit, Fragen an die Vergangenheit zu stellen, und zum anderen, Fragen zu erkennen und zu verstehen, die historische Narrationen behandeln bzw. von anderen Personen gestellt werden. </a:t>
            </a:r>
          </a:p>
          <a:p>
            <a:r>
              <a:rPr lang="de-DE" sz="1200" dirty="0"/>
              <a:t>(aus: Heil, Werner: Kompetenzorientierter Geschichtsunterricht. Stuttgart 2012, S. 19)</a:t>
            </a:r>
          </a:p>
          <a:p>
            <a:pPr lvl="0"/>
            <a:endParaRPr lang="de-DE" dirty="0"/>
          </a:p>
          <a:p>
            <a:pPr lvl="0"/>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7</a:t>
            </a:fld>
            <a:endParaRPr lang="de-DE" dirty="0"/>
          </a:p>
        </p:txBody>
      </p:sp>
    </p:spTree>
    <p:extLst>
      <p:ext uri="{BB962C8B-B14F-4D97-AF65-F5344CB8AC3E}">
        <p14:creationId xmlns:p14="http://schemas.microsoft.com/office/powerpoint/2010/main" val="804460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a:t>GAUTSCHI-Modell</a:t>
            </a:r>
          </a:p>
        </p:txBody>
      </p:sp>
      <p:sp>
        <p:nvSpPr>
          <p:cNvPr id="3" name="Inhaltsplatzhalter 2"/>
          <p:cNvSpPr>
            <a:spLocks noGrp="1"/>
          </p:cNvSpPr>
          <p:nvPr>
            <p:ph idx="1"/>
          </p:nvPr>
        </p:nvSpPr>
        <p:spPr>
          <a:xfrm>
            <a:off x="457200" y="1700808"/>
            <a:ext cx="8229600" cy="4205064"/>
          </a:xfrm>
          <a:noFill/>
        </p:spPr>
        <p:txBody>
          <a:bodyPr>
            <a:normAutofit/>
          </a:bodyPr>
          <a:lstStyle/>
          <a:p>
            <a:endParaRPr lang="de-DE" dirty="0">
              <a:latin typeface="BookAntiqua"/>
            </a:endParaRPr>
          </a:p>
          <a:p>
            <a:endParaRPr lang="de-DE" sz="1800" dirty="0">
              <a:latin typeface="BookAntiqua"/>
            </a:endParaRPr>
          </a:p>
          <a:p>
            <a:endParaRPr lang="de-DE" sz="1800" dirty="0">
              <a:latin typeface="BookAntiqua"/>
            </a:endParaRPr>
          </a:p>
          <a:p>
            <a:endParaRPr lang="de-DE" sz="1800" dirty="0">
              <a:latin typeface="BookAntiqua"/>
            </a:endParaRPr>
          </a:p>
          <a:p>
            <a:endParaRPr lang="de-DE" sz="1800" dirty="0">
              <a:latin typeface="BookAntiqua"/>
            </a:endParaRPr>
          </a:p>
          <a:p>
            <a:endParaRPr lang="de-DE" sz="1800" dirty="0">
              <a:latin typeface="BookAntiqua"/>
            </a:endParaRPr>
          </a:p>
          <a:p>
            <a:endParaRPr lang="de-DE" sz="1800" dirty="0">
              <a:latin typeface="BookAntiqua"/>
            </a:endParaRPr>
          </a:p>
          <a:p>
            <a:endParaRPr lang="de-DE" sz="1800" dirty="0">
              <a:latin typeface="BookAntiqua"/>
            </a:endParaRPr>
          </a:p>
          <a:p>
            <a:endParaRPr lang="de-DE" sz="1800" dirty="0">
              <a:latin typeface="BookAntiqua"/>
            </a:endParaRPr>
          </a:p>
          <a:p>
            <a:endParaRPr lang="de-DE" sz="1800" dirty="0">
              <a:latin typeface="BookAntiqua"/>
            </a:endParaRPr>
          </a:p>
          <a:p>
            <a:endParaRPr lang="de-DE" sz="1800" dirty="0">
              <a:latin typeface="BookAntiqua"/>
            </a:endParaRPr>
          </a:p>
          <a:p>
            <a:r>
              <a:rPr lang="de-DE" sz="1200" dirty="0"/>
              <a:t>(aus: Heil, Werner: Kompetenzorientierter Geschichtsunterricht. Stuttgart 2012, S. 38)</a:t>
            </a:r>
          </a:p>
          <a:p>
            <a:pPr lvl="0"/>
            <a:endParaRPr lang="de-DE" dirty="0"/>
          </a:p>
          <a:p>
            <a:pPr lvl="0"/>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8</a:t>
            </a:fld>
            <a:endParaRPr lang="de-DE" dirty="0"/>
          </a:p>
        </p:txBody>
      </p:sp>
      <p:pic>
        <p:nvPicPr>
          <p:cNvPr id="5" name="Grafik 4">
            <a:extLst>
              <a:ext uri="{FF2B5EF4-FFF2-40B4-BE49-F238E27FC236}">
                <a16:creationId xmlns:a16="http://schemas.microsoft.com/office/drawing/2014/main" id="{C32FE207-BAE8-F04B-9C42-F8B1AF626222}"/>
              </a:ext>
            </a:extLst>
          </p:cNvPr>
          <p:cNvPicPr>
            <a:picLocks noChangeAspect="1"/>
          </p:cNvPicPr>
          <p:nvPr/>
        </p:nvPicPr>
        <p:blipFill>
          <a:blip r:embed="rId3"/>
          <a:stretch>
            <a:fillRect/>
          </a:stretch>
        </p:blipFill>
        <p:spPr>
          <a:xfrm>
            <a:off x="1791155" y="1700808"/>
            <a:ext cx="5561690" cy="3845769"/>
          </a:xfrm>
          <a:prstGeom prst="rect">
            <a:avLst/>
          </a:prstGeom>
        </p:spPr>
      </p:pic>
    </p:spTree>
    <p:extLst>
      <p:ext uri="{BB962C8B-B14F-4D97-AF65-F5344CB8AC3E}">
        <p14:creationId xmlns:p14="http://schemas.microsoft.com/office/powerpoint/2010/main" val="842844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a:t>Konkretisierung im Unterricht</a:t>
            </a:r>
          </a:p>
        </p:txBody>
      </p:sp>
      <p:sp>
        <p:nvSpPr>
          <p:cNvPr id="3" name="Inhaltsplatzhalter 2"/>
          <p:cNvSpPr>
            <a:spLocks noGrp="1"/>
          </p:cNvSpPr>
          <p:nvPr>
            <p:ph idx="1"/>
          </p:nvPr>
        </p:nvSpPr>
        <p:spPr>
          <a:xfrm>
            <a:off x="457200" y="1700808"/>
            <a:ext cx="8229600" cy="4205064"/>
          </a:xfrm>
          <a:noFill/>
        </p:spPr>
        <p:txBody>
          <a:bodyPr>
            <a:normAutofit/>
          </a:bodyPr>
          <a:lstStyle/>
          <a:p>
            <a:endParaRPr lang="de-DE" dirty="0">
              <a:latin typeface="BookAntiqua"/>
            </a:endParaRPr>
          </a:p>
          <a:p>
            <a:endParaRPr lang="de-DE" sz="1800" dirty="0">
              <a:latin typeface="BookAntiqua"/>
            </a:endParaRPr>
          </a:p>
          <a:p>
            <a:endParaRPr lang="de-DE" sz="1800" dirty="0">
              <a:latin typeface="BookAntiqua"/>
            </a:endParaRPr>
          </a:p>
          <a:p>
            <a:endParaRPr lang="de-DE" sz="1800" dirty="0">
              <a:latin typeface="BookAntiqua"/>
            </a:endParaRPr>
          </a:p>
          <a:p>
            <a:endParaRPr lang="de-DE" sz="1800" dirty="0">
              <a:latin typeface="BookAntiqua"/>
            </a:endParaRPr>
          </a:p>
          <a:p>
            <a:endParaRPr lang="de-DE" sz="1800" dirty="0">
              <a:latin typeface="BookAntiqua"/>
            </a:endParaRPr>
          </a:p>
          <a:p>
            <a:endParaRPr lang="de-DE" sz="1800" dirty="0">
              <a:latin typeface="BookAntiqua"/>
            </a:endParaRPr>
          </a:p>
          <a:p>
            <a:endParaRPr lang="de-DE" sz="1800" dirty="0">
              <a:latin typeface="BookAntiqua"/>
            </a:endParaRPr>
          </a:p>
          <a:p>
            <a:endParaRPr lang="de-DE" sz="1800" dirty="0">
              <a:latin typeface="BookAntiqua"/>
            </a:endParaRPr>
          </a:p>
          <a:p>
            <a:endParaRPr lang="de-DE" sz="1800" dirty="0">
              <a:latin typeface="BookAntiqua"/>
            </a:endParaRPr>
          </a:p>
          <a:p>
            <a:endParaRPr lang="de-DE" sz="1800" dirty="0">
              <a:latin typeface="BookAntiqua"/>
            </a:endParaRPr>
          </a:p>
          <a:p>
            <a:r>
              <a:rPr lang="de-DE" sz="1200" dirty="0"/>
              <a:t>(aus: Heil, Werner: Kompetenzorientierter Geschichtsunterricht. Stuttgart 2012, S. 38)</a:t>
            </a:r>
          </a:p>
          <a:p>
            <a:pPr lvl="0"/>
            <a:endParaRPr lang="de-DE" dirty="0"/>
          </a:p>
          <a:p>
            <a:pPr lvl="0"/>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9</a:t>
            </a:fld>
            <a:endParaRPr lang="de-DE" dirty="0"/>
          </a:p>
        </p:txBody>
      </p:sp>
      <p:pic>
        <p:nvPicPr>
          <p:cNvPr id="7" name="Grafik 6">
            <a:extLst>
              <a:ext uri="{FF2B5EF4-FFF2-40B4-BE49-F238E27FC236}">
                <a16:creationId xmlns:a16="http://schemas.microsoft.com/office/drawing/2014/main" id="{90C7D79C-9B5C-BB47-A8AA-F3120104A57F}"/>
              </a:ext>
            </a:extLst>
          </p:cNvPr>
          <p:cNvPicPr>
            <a:picLocks noChangeAspect="1"/>
          </p:cNvPicPr>
          <p:nvPr/>
        </p:nvPicPr>
        <p:blipFill>
          <a:blip r:embed="rId3"/>
          <a:stretch>
            <a:fillRect/>
          </a:stretch>
        </p:blipFill>
        <p:spPr>
          <a:xfrm>
            <a:off x="971600" y="2274718"/>
            <a:ext cx="2736304" cy="108124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table">
            <a:extLst>
              <a:ext uri="{FF2B5EF4-FFF2-40B4-BE49-F238E27FC236}">
                <a16:creationId xmlns:a16="http://schemas.microsoft.com/office/drawing/2014/main" id="{F05D1902-A9F1-2141-B87B-4D9C41CFA2C3}"/>
              </a:ext>
            </a:extLst>
          </p:cNvPr>
          <p:cNvPicPr>
            <a:picLocks noChangeAspect="1"/>
          </p:cNvPicPr>
          <p:nvPr/>
        </p:nvPicPr>
        <p:blipFill>
          <a:blip r:embed="rId4"/>
          <a:stretch>
            <a:fillRect/>
          </a:stretch>
        </p:blipFill>
        <p:spPr>
          <a:xfrm>
            <a:off x="683568" y="3284985"/>
            <a:ext cx="7632848" cy="203514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256396647"/>
      </p:ext>
    </p:extLst>
  </p:cSld>
  <p:clrMapOvr>
    <a:masterClrMapping/>
  </p:clrMapOvr>
</p:sld>
</file>

<file path=ppt/theme/theme1.xml><?xml version="1.0" encoding="utf-8"?>
<a:theme xmlns:a="http://schemas.openxmlformats.org/drawingml/2006/main" name="QUA-LiS_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ildungsgrundsätze [Schreibgeschützt]" id="{B44C7C6B-340A-41A0-B5E7-AF46C1EA540E}" vid="{2A9F3EA5-CC37-42C3-B905-A41BB1FE7781}"/>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Bildungsgrundsätze</Template>
  <TotalTime>0</TotalTime>
  <Words>2171</Words>
  <PresentationFormat>Bildschirmpräsentation (4:3)</PresentationFormat>
  <Paragraphs>278</Paragraphs>
  <Slides>19</Slides>
  <Notes>19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BookAntiqua</vt:lpstr>
      <vt:lpstr>Calibri</vt:lpstr>
      <vt:lpstr>Times New Roman</vt:lpstr>
      <vt:lpstr>Wingdings 3</vt:lpstr>
      <vt:lpstr>QUA-LiS_1</vt:lpstr>
      <vt:lpstr>Auf dem Weg zur kompetenzorientierten Leistungsmessung</vt:lpstr>
      <vt:lpstr>Ziel: Kompetenzorientierte Aufgaben</vt:lpstr>
      <vt:lpstr>Diagnose als Voraussetzung für Benotung</vt:lpstr>
      <vt:lpstr>Diagnoseaufgaben</vt:lpstr>
      <vt:lpstr>Beispiel:</vt:lpstr>
      <vt:lpstr>Lehrplannavigator – SILP</vt:lpstr>
      <vt:lpstr>FUER-Modell</vt:lpstr>
      <vt:lpstr>GAUTSCHI-Modell</vt:lpstr>
      <vt:lpstr>Konkretisierung im Unterricht</vt:lpstr>
      <vt:lpstr>1. Beispiel</vt:lpstr>
      <vt:lpstr>2. Beispiel</vt:lpstr>
      <vt:lpstr>2. Beispiel</vt:lpstr>
      <vt:lpstr>3. Beispiel</vt:lpstr>
      <vt:lpstr>3. Beispiel</vt:lpstr>
      <vt:lpstr>3. Beispiel</vt:lpstr>
      <vt:lpstr>4. Beispiel</vt:lpstr>
      <vt:lpstr>4. Beispiel</vt:lpstr>
      <vt:lpstr>Kompetenzraster zur Analyse von Quellen</vt:lpstr>
      <vt:lpstr>Schülerkompetenzen Kartenarbeit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2020-08-12T10:44:25Z</cp:lastPrinted>
  <dcterms:created xsi:type="dcterms:W3CDTF">2020-02-26T09:46:40Z</dcterms:created>
  <dcterms:modified xsi:type="dcterms:W3CDTF">2021-07-08T11:59:45Z</dcterms:modified>
</cp:coreProperties>
</file>