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0" r:id="rId4"/>
    <p:sldId id="256" r:id="rId5"/>
    <p:sldId id="258" r:id="rId6"/>
    <p:sldId id="257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210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410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64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1556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9036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851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0547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818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7940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634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7180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0D206-26C9-4943-859E-9400798A2B3B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493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>
          <a:xfrm>
            <a:off x="4044888" y="2156582"/>
            <a:ext cx="4102224" cy="1470025"/>
          </a:xfrm>
        </p:spPr>
        <p:txBody>
          <a:bodyPr>
            <a:normAutofit fontScale="90000"/>
          </a:bodyPr>
          <a:lstStyle/>
          <a:p>
            <a:r>
              <a:rPr lang="de-DE" dirty="0"/>
              <a:t>Mama vs. Baby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EB66E67-6D2A-4E36-AE30-8DC76F5491B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220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542E4EF1-4363-4881-B64D-1CC57EEA7B59}"/>
              </a:ext>
            </a:extLst>
          </p:cNvPr>
          <p:cNvSpPr/>
          <p:nvPr/>
        </p:nvSpPr>
        <p:spPr>
          <a:xfrm>
            <a:off x="2574290" y="6550224"/>
            <a:ext cx="7772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Abb. von D. Weninger und Gregor von Borstel, 2019 unter CC-BY-SA 4.0. Die Idee basiert auf einer Skizze von Martin Düker und erweitert die legendäre </a:t>
            </a:r>
            <a:r>
              <a:rPr lang="de-DE" sz="700" cap="sm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Holzapfelkrieg</a:t>
            </a:r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nach Dickerson R., Geis I., Chemie eine lebendige und anschauliche Einführung, 1. Nachdruck der 1. Auflage, Weinheim 1983, S.321ff.</a:t>
            </a:r>
            <a:endParaRPr lang="de-DE" sz="16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A4C1557-8DA2-4B82-AD6F-3847E5C51C9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712" y="657643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56"/>
          <a:stretch/>
        </p:blipFill>
        <p:spPr>
          <a:xfrm>
            <a:off x="713968" y="781978"/>
            <a:ext cx="8142244" cy="6076022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2690" y="203383"/>
            <a:ext cx="6480478" cy="363059"/>
          </a:xfrm>
        </p:spPr>
        <p:txBody>
          <a:bodyPr>
            <a:noAutofit/>
          </a:bodyPr>
          <a:lstStyle/>
          <a:p>
            <a:r>
              <a:rPr lang="de-DE" sz="3200" dirty="0"/>
              <a:t>Ein Katalysator beschleunigt die Einstellung des Gleichgewichts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954471" y="1646516"/>
            <a:ext cx="42375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Ohne Katalysator</a:t>
            </a:r>
            <a:endParaRPr lang="de-DE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relativ hohe Aktivierungsenergie für Hin- und Rückreaktion. 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Nicht alle Teilchen verfügen über die nötige Mindestenergie (-&gt; Boltzmann)!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CD4C080-FEE3-4BAA-9C3E-20669D34757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220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72760DD-130A-45FF-AD8E-4D5077C0E6D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440873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5999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56"/>
          <a:stretch/>
        </p:blipFill>
        <p:spPr>
          <a:xfrm>
            <a:off x="424240" y="493220"/>
            <a:ext cx="8142244" cy="6076022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2690" y="203383"/>
            <a:ext cx="7743794" cy="1276501"/>
          </a:xfrm>
        </p:spPr>
        <p:txBody>
          <a:bodyPr>
            <a:noAutofit/>
          </a:bodyPr>
          <a:lstStyle/>
          <a:p>
            <a:r>
              <a:rPr lang="de-DE" sz="3200" dirty="0"/>
              <a:t>Ein Katalysator beschleunigt die Einstellung des Gleichgewichts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781084" y="1481162"/>
            <a:ext cx="39866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2060"/>
                </a:solidFill>
              </a:rPr>
              <a:t>Mit Katalysator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relativ niedrige Aktivierungsenergie für Hin-und Rückreaktion.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Viele Teilchen verfügen über die notwendige Mindestenergie.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20552EF-6893-4353-AD2E-CF32F4EE737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220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D6E7501-9F8C-4229-AB9B-4AB710F5777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440873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7991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9542"/>
            <a:ext cx="3657600" cy="2865729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2690" y="203383"/>
            <a:ext cx="9271805" cy="1059933"/>
          </a:xfrm>
        </p:spPr>
        <p:txBody>
          <a:bodyPr>
            <a:noAutofit/>
          </a:bodyPr>
          <a:lstStyle/>
          <a:p>
            <a:r>
              <a:rPr lang="de-DE" sz="3200" dirty="0"/>
              <a:t>Ein Katalysator beschleunigt die Einstellung des Gleichgewichts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29" y="3258000"/>
            <a:ext cx="11085943" cy="36000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7954471" y="1698695"/>
            <a:ext cx="42375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Ohne Katalysator</a:t>
            </a:r>
            <a:endParaRPr lang="de-DE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relativ hohe Aktivierungsenergie für Hin- und Rückreaktion.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Nicht alle Teilchen verfügen über die nötige Mindestenergie (-&gt; Boltzmann)!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2F212C8-576E-47FB-9A17-8C552A4D30B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220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2DA1A2E-D252-43A0-A0AF-9B7B59ADF72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440873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575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19542"/>
            <a:ext cx="3648211" cy="2858373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22690" y="203383"/>
            <a:ext cx="9380089" cy="1105736"/>
          </a:xfrm>
        </p:spPr>
        <p:txBody>
          <a:bodyPr>
            <a:noAutofit/>
          </a:bodyPr>
          <a:lstStyle/>
          <a:p>
            <a:r>
              <a:rPr lang="de-DE" sz="3200" dirty="0"/>
              <a:t>Ein Katalysator beschleunigt die Einstellung des Gleichgewichts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22" y="3258000"/>
            <a:ext cx="11081757" cy="36000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8140589" y="1309119"/>
            <a:ext cx="39866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2060"/>
                </a:solidFill>
              </a:rPr>
              <a:t>Mit Katalysator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relativ niedrige Aktivierungsenergie für Hin-und Rückreaktion.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Viele Teilchen verfügen über die notwendige Mindestenergie.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A782058-5509-4CE0-AED3-3778D150321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220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3DB2614-E45F-41A6-B25C-E316571FB1F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440873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7356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-169125" y="53554"/>
            <a:ext cx="9140814" cy="1047901"/>
          </a:xfrm>
        </p:spPr>
        <p:txBody>
          <a:bodyPr>
            <a:noAutofit/>
          </a:bodyPr>
          <a:lstStyle/>
          <a:p>
            <a:r>
              <a:rPr lang="de-DE" sz="3200" dirty="0"/>
              <a:t>Ein Katalysator beschleunigt die Einstellung des Gleichgewichts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3" y="1101455"/>
            <a:ext cx="7760160" cy="2520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284" y="4086667"/>
            <a:ext cx="7757230" cy="25200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8550584" y="1759203"/>
            <a:ext cx="34714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Ohne Katalysator</a:t>
            </a:r>
          </a:p>
          <a:p>
            <a:r>
              <a:rPr lang="de-DE" dirty="0"/>
              <a:t>relativ hohe Aktivierungsenergie für Hin- </a:t>
            </a:r>
            <a:r>
              <a:rPr lang="de-DE" b="1" dirty="0"/>
              <a:t>und</a:t>
            </a:r>
            <a:r>
              <a:rPr lang="de-DE" dirty="0"/>
              <a:t> Rückreaktion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256132" y="5025589"/>
            <a:ext cx="3702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002060"/>
                </a:solidFill>
              </a:rPr>
              <a:t>Mit Katalysator</a:t>
            </a:r>
          </a:p>
          <a:p>
            <a:r>
              <a:rPr lang="de-DE" dirty="0"/>
              <a:t>relativ niedrige Aktivierungsenergie für Hin- </a:t>
            </a:r>
            <a:r>
              <a:rPr lang="de-DE" b="1" dirty="0"/>
              <a:t>und </a:t>
            </a:r>
            <a:r>
              <a:rPr lang="de-DE" dirty="0"/>
              <a:t>Rückreaktion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688F0C4-A323-40E9-B0C5-2874321C341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220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8FAAEC7-DE32-4FDD-95DF-5E76D1AD6EA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440873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6821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Breitbild</PresentationFormat>
  <Paragraphs>24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Mama vs. Baby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Gregor</dc:creator>
  <cp:lastModifiedBy>David Weninger</cp:lastModifiedBy>
  <cp:revision>6</cp:revision>
  <dcterms:created xsi:type="dcterms:W3CDTF">2018-06-05T10:35:40Z</dcterms:created>
  <dcterms:modified xsi:type="dcterms:W3CDTF">2019-12-29T22:28:31Z</dcterms:modified>
</cp:coreProperties>
</file>