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D700F-DC2E-43D1-9E42-FD3270FF6CED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2C3A9-CD66-4889-A896-04B6A49FDC7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54D62-C594-4F28-9BAE-6C8DFA436B40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9C64-563F-4EFF-A1F8-EFA6980ED7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1DCF4-26BC-4F97-88A5-91E435AF8EB8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F7746-C639-49CE-A0F4-98AB975784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DF8F-BBDC-468C-B610-013C60214768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857B-9297-4DD0-83BF-8217E54982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234F-A0FB-49F4-B217-3BC25C89477D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29AFC-5C05-4CC8-98C5-73A20E167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F4221-569A-4723-8C4A-C7D3149F1B56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CB1-DF20-4C74-9080-0E39CA3455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F717B-5E6B-4749-8E26-8FED64AAA69A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03BFC-EF77-425F-A88D-3968AD6FC3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66290-A138-45FC-B76D-960E0229AB6C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9C33D-E38A-4504-B5BE-1B7B6084F35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B696-3A2F-4270-B01A-7C32309B14E8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771C-8F70-4711-B8BB-C4F4425869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6600-5187-42FE-B0FC-CBCB7FD8628B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C9794-E210-4CA7-97FC-808D56398E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E62C2-CFDB-46CE-A625-94AC271100B7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EC8F-9C3B-4514-B7F6-D0654369EB2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603D8D-47D2-4CCD-9FD5-C758F4F5E846}" type="datetimeFigureOut">
              <a:rPr lang="de-DE"/>
              <a:pPr>
                <a:defRPr/>
              </a:pPr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F0F55E-86B6-4A92-8EFA-46B57BA335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Mama vs. Baby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48EF371-E81D-4A2C-AB35-D3EB0151217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1C665D3-F8C1-4E9F-8A94-9D8640E60661}"/>
              </a:ext>
            </a:extLst>
          </p:cNvPr>
          <p:cNvSpPr/>
          <p:nvPr/>
        </p:nvSpPr>
        <p:spPr>
          <a:xfrm>
            <a:off x="1050290" y="6550223"/>
            <a:ext cx="777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Abb. von D. Weninger und Gregor von Borstel, 2019 unter CC-BY-SA 4.0. Die Idee basiert auf einer Skizze von Martin Düker und erweitert die legendäre </a:t>
            </a:r>
            <a:r>
              <a:rPr lang="de-DE" sz="700" cap="sm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Holzapfelkrieg</a:t>
            </a:r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nach Dickerson R., Geis I., Chemie eine lebendige und anschauliche Einführung, 1. Nachdruck der 1. Auflage, Weinheim 1983, S.321ff.</a:t>
            </a:r>
            <a:endParaRPr lang="de-DE" sz="16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53D8410-9036-485E-8212-0B93B26BA1A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" y="657643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72E3E2D-5BFB-4BA7-B1F6-A568E04F81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3648"/>
            <a:ext cx="9144000" cy="42543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/>
              <a:t>Ein Gleichgewicht herrscht: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637525" y="1862379"/>
                <a:ext cx="3934475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25" y="1862379"/>
                <a:ext cx="3934475" cy="752770"/>
              </a:xfrm>
              <a:prstGeom prst="rect">
                <a:avLst/>
              </a:prstGeom>
              <a:blipFill>
                <a:blip r:embed="rId3"/>
                <a:stretch>
                  <a:fillRect l="-3256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5299014" y="3212976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24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014" y="3212976"/>
                <a:ext cx="3859133" cy="752770"/>
              </a:xfrm>
              <a:prstGeom prst="rect">
                <a:avLst/>
              </a:prstGeom>
              <a:blipFill>
                <a:blip r:embed="rId4"/>
                <a:stretch>
                  <a:fillRect l="-3160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5416415E-457E-4651-8286-DEE72FC82AB4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73F1662F-3BEF-4365-BD18-86B734741BB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823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7C123A2B-A152-42C4-9824-50F2499416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92015"/>
            <a:ext cx="9144000" cy="406598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518" y="268983"/>
            <a:ext cx="669773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/>
              <a:t>Die Temperatur wird erhöht: Mama und Baby werden agiler!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539552" y="2017128"/>
                <a:ext cx="2806602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de-DE" sz="2800" baseline="-250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(neu) =</a:t>
                </a:r>
                <a:r>
                  <a:rPr lang="de-DE" sz="2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14:m>
                  <m:oMath xmlns:m="http://schemas.openxmlformats.org/officeDocument/2006/math">
                    <m:r>
                      <a:rPr lang="de-DE" sz="2800" b="1" i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𝟐</m:t>
                    </m:r>
                    <m:r>
                      <a:rPr lang="de-DE" sz="2800" b="1" i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</m:t>
                    </m:r>
                    <m:r>
                      <a:rPr lang="de-DE" sz="2800" b="1" i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𝟓</m:t>
                    </m:r>
                    <m:r>
                      <a:rPr lang="de-DE" sz="2800" b="1" i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017128"/>
                <a:ext cx="2806602" cy="752770"/>
              </a:xfrm>
              <a:prstGeom prst="rect">
                <a:avLst/>
              </a:prstGeom>
              <a:blipFill>
                <a:blip r:embed="rId3"/>
                <a:stretch>
                  <a:fillRect l="-4565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EBDCA3FE-5E29-4147-826D-028B087E814F}"/>
                  </a:ext>
                </a:extLst>
              </p:cNvPr>
              <p:cNvSpPr/>
              <p:nvPr/>
            </p:nvSpPr>
            <p:spPr>
              <a:xfrm>
                <a:off x="6228184" y="3501008"/>
                <a:ext cx="2291012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de-DE" sz="2800" baseline="-250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(neu) =</a:t>
                </a:r>
                <a:r>
                  <a:rPr lang="de-DE" sz="2800" b="1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2</a:t>
                </a:r>
                <a14:m>
                  <m:oMath xmlns:m="http://schemas.openxmlformats.org/officeDocument/2006/math">
                    <m:r>
                      <a:rPr lang="de-DE" sz="2800" b="1" i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EBDCA3FE-5E29-4147-826D-028B087E81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3501008"/>
                <a:ext cx="2291012" cy="752770"/>
              </a:xfrm>
              <a:prstGeom prst="rect">
                <a:avLst/>
              </a:prstGeom>
              <a:blipFill>
                <a:blip r:embed="rId4"/>
                <a:stretch>
                  <a:fillRect l="-5585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7B7C6F89-279D-4108-8782-AE5BA5557634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828D145-5ED8-456D-A694-34045B99615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202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7945" y="288961"/>
            <a:ext cx="6544295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/>
              <a:t>Wurfgeschwindigkeiten direkt nach der </a:t>
            </a:r>
            <a:r>
              <a:rPr lang="de-DE" dirty="0">
                <a:solidFill>
                  <a:srgbClr val="FF0000"/>
                </a:solidFill>
              </a:rPr>
              <a:t>Temperaturerhöhung</a:t>
            </a:r>
            <a:r>
              <a:rPr lang="de-DE" dirty="0"/>
              <a:t> </a:t>
            </a:r>
          </a:p>
        </p:txBody>
      </p:sp>
      <p:sp>
        <p:nvSpPr>
          <p:cNvPr id="6" name="Rechteck 5"/>
          <p:cNvSpPr/>
          <p:nvPr/>
        </p:nvSpPr>
        <p:spPr>
          <a:xfrm>
            <a:off x="683568" y="2060848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de-DE" sz="2800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800" baseline="-25000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683568" y="1946073"/>
                <a:ext cx="4563942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2,5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7,5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946073"/>
                <a:ext cx="4563942" cy="752770"/>
              </a:xfrm>
              <a:prstGeom prst="rect">
                <a:avLst/>
              </a:prstGeom>
              <a:blipFill>
                <a:blip r:embed="rId2"/>
                <a:stretch>
                  <a:fillRect l="-2670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eck 7"/>
          <p:cNvSpPr/>
          <p:nvPr/>
        </p:nvSpPr>
        <p:spPr>
          <a:xfrm>
            <a:off x="5445012" y="3573016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de-DE" sz="28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800" baseline="-250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5219158" y="3458241"/>
                <a:ext cx="413965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24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12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158" y="3458241"/>
                <a:ext cx="4139659" cy="752770"/>
              </a:xfrm>
              <a:prstGeom prst="rect">
                <a:avLst/>
              </a:prstGeom>
              <a:blipFill>
                <a:blip r:embed="rId3"/>
                <a:stretch>
                  <a:fillRect l="-2946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fik 10">
            <a:extLst>
              <a:ext uri="{FF2B5EF4-FFF2-40B4-BE49-F238E27FC236}">
                <a16:creationId xmlns:a16="http://schemas.microsoft.com/office/drawing/2014/main" id="{9963560A-1CA6-4C21-B37E-061F59E8C8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725979"/>
            <a:ext cx="9144000" cy="405567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CF64B97-22D6-436D-BAC1-3579BACF7D1F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FAF018C-E920-438B-B426-5C85695BFBD3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80362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409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8" grpId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8770A2-1A60-48E5-8BF5-FEC1BAF5C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528" y="160337"/>
            <a:ext cx="8229600" cy="1143000"/>
          </a:xfrm>
        </p:spPr>
        <p:txBody>
          <a:bodyPr/>
          <a:lstStyle/>
          <a:p>
            <a:r>
              <a:rPr lang="de-DE" dirty="0"/>
              <a:t>Das Gleichgewicht ist gestört!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E22A984-CB0E-4153-A1BE-E1D006F09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Die Veränderung wirkt sich deutlicher auf Seiten des Babys aus!</a:t>
            </a:r>
          </a:p>
          <a:p>
            <a:pPr marL="0" indent="0">
              <a:buNone/>
            </a:pPr>
            <a:r>
              <a:rPr lang="de-DE" dirty="0"/>
              <a:t>Es kann kurzfristig schneller (mehr Bälle/s) werfen!</a:t>
            </a:r>
          </a:p>
          <a:p>
            <a:pPr marL="0" indent="0">
              <a:buNone/>
            </a:pPr>
            <a:r>
              <a:rPr lang="de-DE" i="1" dirty="0"/>
              <a:t>In der Realität wirkt sich die </a:t>
            </a:r>
            <a:r>
              <a:rPr lang="de-DE" b="1" i="1" dirty="0"/>
              <a:t>Erhöhung der Temperatur</a:t>
            </a:r>
            <a:r>
              <a:rPr lang="de-DE" i="1" dirty="0"/>
              <a:t> immer </a:t>
            </a:r>
            <a:r>
              <a:rPr lang="de-DE" b="1" i="1" dirty="0"/>
              <a:t>deutlicher</a:t>
            </a:r>
            <a:r>
              <a:rPr lang="de-DE" i="1" dirty="0"/>
              <a:t> auf die </a:t>
            </a:r>
            <a:r>
              <a:rPr lang="de-DE" b="1" i="1" dirty="0"/>
              <a:t>endotherme Reaktion</a:t>
            </a:r>
            <a:r>
              <a:rPr lang="de-DE" i="1" dirty="0"/>
              <a:t> aus. Hier verfügen nun mehr Teilchen zusätzlich über die notwendige Mindestenergie für einen erfolgreichen Stoß!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7179006-0918-4A1E-9DD6-4E085CCF3B6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3491F27-D24E-4283-8330-751D35CBC88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543287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56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Spielzeug enthält.&#10;&#10;Automatisch generierte Beschreibung">
            <a:extLst>
              <a:ext uri="{FF2B5EF4-FFF2-40B4-BE49-F238E27FC236}">
                <a16:creationId xmlns:a16="http://schemas.microsoft.com/office/drawing/2014/main" id="{1D5E4271-1E2E-4605-BA13-FBF8D9A278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88827"/>
            <a:ext cx="9144000" cy="4123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739" y="293969"/>
            <a:ext cx="6564501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/>
              <a:t>Kurze Zeit später stellt sich ein neues Gleichgewicht ein: </a:t>
            </a:r>
          </a:p>
        </p:txBody>
      </p:sp>
      <p:sp>
        <p:nvSpPr>
          <p:cNvPr id="6" name="Rechteck 5"/>
          <p:cNvSpPr/>
          <p:nvPr/>
        </p:nvSpPr>
        <p:spPr>
          <a:xfrm>
            <a:off x="683568" y="2060848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de-DE" sz="2800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800" baseline="-25000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611560" y="1956089"/>
                <a:ext cx="4487511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2,5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10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956089"/>
                <a:ext cx="4487511" cy="752770"/>
              </a:xfrm>
              <a:prstGeom prst="rect">
                <a:avLst/>
              </a:prstGeom>
              <a:blipFill>
                <a:blip r:embed="rId3"/>
                <a:stretch>
                  <a:fillRect l="-2717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eck 7"/>
          <p:cNvSpPr/>
          <p:nvPr/>
        </p:nvSpPr>
        <p:spPr>
          <a:xfrm>
            <a:off x="5445012" y="3573016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k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4788024" y="3396372"/>
                <a:ext cx="413965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20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10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396372"/>
                <a:ext cx="4139659" cy="752770"/>
              </a:xfrm>
              <a:prstGeom prst="rect">
                <a:avLst/>
              </a:prstGeom>
              <a:blipFill>
                <a:blip r:embed="rId4"/>
                <a:stretch>
                  <a:fillRect l="-2941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fik 9">
            <a:extLst>
              <a:ext uri="{FF2B5EF4-FFF2-40B4-BE49-F238E27FC236}">
                <a16:creationId xmlns:a16="http://schemas.microsoft.com/office/drawing/2014/main" id="{F66C57BD-349C-49BB-964E-7E2B184EF5C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FA49F68-91A9-4AEE-8CB1-0F347C45DBE3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780468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765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8" grpId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472E3E2D-5BFB-4BA7-B1F6-A568E04F81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3648"/>
            <a:ext cx="9144000" cy="42543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335" y="188640"/>
            <a:ext cx="82296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highlight>
                  <a:srgbClr val="FFFF00"/>
                </a:highlight>
              </a:rPr>
              <a:t>Vor</a:t>
            </a:r>
            <a:r>
              <a:rPr lang="de-DE" dirty="0"/>
              <a:t> der Temperaturerhöhung: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637525" y="1862379"/>
                <a:ext cx="3934475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25" y="1862379"/>
                <a:ext cx="3934475" cy="752770"/>
              </a:xfrm>
              <a:prstGeom prst="rect">
                <a:avLst/>
              </a:prstGeom>
              <a:blipFill>
                <a:blip r:embed="rId3"/>
                <a:stretch>
                  <a:fillRect l="-3256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5299014" y="3212976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24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014" y="3212976"/>
                <a:ext cx="3859133" cy="752770"/>
              </a:xfrm>
              <a:prstGeom prst="rect">
                <a:avLst/>
              </a:prstGeom>
              <a:blipFill>
                <a:blip r:embed="rId4"/>
                <a:stretch>
                  <a:fillRect l="-3160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EEEC1563-E7BE-414C-942E-9A65BAC7886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73C797-08B2-4295-BEDA-F3F98E1904D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543287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435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Ein Bild, das Spielzeug enthält.&#10;&#10;Automatisch generierte Beschreibung">
            <a:extLst>
              <a:ext uri="{FF2B5EF4-FFF2-40B4-BE49-F238E27FC236}">
                <a16:creationId xmlns:a16="http://schemas.microsoft.com/office/drawing/2014/main" id="{1D5E4271-1E2E-4605-BA13-FBF8D9A278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2539"/>
            <a:ext cx="9144000" cy="4123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33866"/>
            <a:ext cx="82296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highlight>
                  <a:srgbClr val="FFFF00"/>
                </a:highlight>
              </a:rPr>
              <a:t>Nach</a:t>
            </a:r>
            <a:r>
              <a:rPr lang="de-DE" dirty="0"/>
              <a:t> der Temperaturerhöhung: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611560" y="1632084"/>
                <a:ext cx="4487511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2,5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 smtClean="0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10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632084"/>
                <a:ext cx="4487511" cy="752770"/>
              </a:xfrm>
              <a:prstGeom prst="rect">
                <a:avLst/>
              </a:prstGeom>
              <a:blipFill>
                <a:blip r:embed="rId3"/>
                <a:stretch>
                  <a:fillRect l="-2717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4972210" y="3212976"/>
                <a:ext cx="413965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solidFill>
                      <a:srgbClr val="FF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20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10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2210" y="3212976"/>
                <a:ext cx="4139659" cy="752770"/>
              </a:xfrm>
              <a:prstGeom prst="rect">
                <a:avLst/>
              </a:prstGeom>
              <a:blipFill>
                <a:blip r:embed="rId4"/>
                <a:stretch>
                  <a:fillRect l="-3093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995BBC05-251F-4A1D-A84B-6FBC82B17A5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1A24C12-E089-4058-AC71-64548D63963E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543287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222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Bildschirmpräsentation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Cambria Math</vt:lpstr>
      <vt:lpstr>Larissa-Design</vt:lpstr>
      <vt:lpstr>Mama vs. Baby</vt:lpstr>
      <vt:lpstr>Ein Gleichgewicht herrscht: </vt:lpstr>
      <vt:lpstr>Die Temperatur wird erhöht: Mama und Baby werden agiler!</vt:lpstr>
      <vt:lpstr>Wurfgeschwindigkeiten direkt nach der Temperaturerhöhung </vt:lpstr>
      <vt:lpstr>Das Gleichgewicht ist gestört!</vt:lpstr>
      <vt:lpstr>Kurze Zeit später stellt sich ein neues Gleichgewicht ein: </vt:lpstr>
      <vt:lpstr>Vor der Temperaturerhöhung: </vt:lpstr>
      <vt:lpstr>Nach der Temperaturerhöhung: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Holzapfelschlacht</dc:title>
  <dc:creator>JuppSchalupp</dc:creator>
  <cp:lastModifiedBy>Gregor</cp:lastModifiedBy>
  <cp:revision>16</cp:revision>
  <dcterms:created xsi:type="dcterms:W3CDTF">2010-03-01T14:06:06Z</dcterms:created>
  <dcterms:modified xsi:type="dcterms:W3CDTF">2020-01-03T12:30:59Z</dcterms:modified>
</cp:coreProperties>
</file>