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0C8"/>
    <a:srgbClr val="D6E9D8"/>
    <a:srgbClr val="EFE0A0"/>
    <a:srgbClr val="EFEFB9"/>
    <a:srgbClr val="EFE0B9"/>
    <a:srgbClr val="FCD9BC"/>
    <a:srgbClr val="D9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69592" autoAdjust="0"/>
  </p:normalViewPr>
  <p:slideViewPr>
    <p:cSldViewPr showGuides="1">
      <p:cViewPr varScale="1">
        <p:scale>
          <a:sx n="45" d="100"/>
          <a:sy n="45" d="100"/>
        </p:scale>
        <p:origin x="166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23.06.2021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46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81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152B-DD45-4592-92CA-393ECBE27A52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7C6B94-15BD-0540-8747-2248F900FE45}"/>
              </a:ext>
            </a:extLst>
          </p:cNvPr>
          <p:cNvSpPr txBox="1"/>
          <p:nvPr userDrawn="1"/>
        </p:nvSpPr>
        <p:spPr>
          <a:xfrm rot="20179957">
            <a:off x="1497457" y="2613391"/>
            <a:ext cx="6173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0" dirty="0">
                <a:solidFill>
                  <a:schemeClr val="bg1">
                    <a:lumMod val="85000"/>
                  </a:schemeClr>
                </a:solidFill>
              </a:rPr>
              <a:t>ENTWURF</a:t>
            </a:r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D30A-404E-4CE5-9D19-89B5ABAA45A2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ACE6-0FF9-4C3A-9CC9-F92649F30CF9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288B6BD-84A6-6345-A3B5-2AD5DC62F88F}"/>
              </a:ext>
            </a:extLst>
          </p:cNvPr>
          <p:cNvSpPr txBox="1"/>
          <p:nvPr userDrawn="1"/>
        </p:nvSpPr>
        <p:spPr>
          <a:xfrm rot="20179957">
            <a:off x="1497457" y="2613391"/>
            <a:ext cx="6173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0" dirty="0">
                <a:solidFill>
                  <a:schemeClr val="bg1">
                    <a:lumMod val="85000"/>
                  </a:schemeClr>
                </a:solidFill>
              </a:rPr>
              <a:t>ENTWURF</a:t>
            </a:r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EED-3E77-4609-AF07-7B8EAA453E07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BEC8-29FA-4746-9539-0D9A1D26C3AE}" type="datetime1">
              <a:rPr lang="de-DE" smtClean="0"/>
              <a:t>23.06.2021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0029-EF2C-4623-9A65-26AB373083E3}" type="datetime1">
              <a:rPr lang="de-DE" smtClean="0"/>
              <a:t>23.06.2021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98D3-EB26-43E8-A2BC-E5E360A264E7}" type="datetime1">
              <a:rPr lang="de-DE" smtClean="0"/>
              <a:t>23.06.2021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C96B-D240-4F44-B9A3-4E0A3D2DBCC1}" type="datetime1">
              <a:rPr lang="de-DE" smtClean="0"/>
              <a:t>23.06.2021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FACB-8084-4BC9-ADC1-BA8B9E43E893}" type="datetime1">
              <a:rPr lang="de-DE" smtClean="0"/>
              <a:t>23.06.2021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1F2D-427E-49FE-815F-B25A9E6643F0}" type="datetime1">
              <a:rPr lang="de-DE" smtClean="0"/>
              <a:t>23.06.2021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511045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2.jpeg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516215" y="269321"/>
            <a:ext cx="2129319" cy="792088"/>
          </a:xfrm>
          <a:prstGeom prst="rect">
            <a:avLst/>
          </a:prstGeom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 userDrawn="1"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 userDrawn="1"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 userDrawn="1"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E473B9-9B2F-5B45-A82E-888837F59BFE}"/>
              </a:ext>
            </a:extLst>
          </p:cNvPr>
          <p:cNvSpPr txBox="1"/>
          <p:nvPr userDrawn="1"/>
        </p:nvSpPr>
        <p:spPr>
          <a:xfrm rot="20179957">
            <a:off x="1497457" y="2613391"/>
            <a:ext cx="6173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0" dirty="0">
                <a:solidFill>
                  <a:schemeClr val="bg1">
                    <a:lumMod val="85000"/>
                  </a:schemeClr>
                </a:solidFill>
              </a:rPr>
              <a:t>ENTWURF</a:t>
            </a:r>
          </a:p>
        </p:txBody>
      </p:sp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02624" cy="4320479"/>
          </a:xfrm>
        </p:spPr>
        <p:txBody>
          <a:bodyPr/>
          <a:lstStyle/>
          <a:p>
            <a:pPr algn="ctr"/>
            <a:r>
              <a:rPr lang="de-DE" sz="3200" b="1" dirty="0"/>
              <a:t>Diagnosematerial zur Eingangsdiagnose in den Jahrgängen 7 und 8</a:t>
            </a:r>
            <a:br>
              <a:rPr lang="de-DE" sz="3200" b="1" dirty="0"/>
            </a:br>
            <a:r>
              <a:rPr lang="de-DE" sz="3200" b="1" dirty="0"/>
              <a:t/>
            </a:r>
            <a:br>
              <a:rPr lang="de-DE" sz="3200" b="1" dirty="0"/>
            </a:br>
            <a:r>
              <a:rPr lang="de-DE" sz="3200" b="1" dirty="0"/>
              <a:t>VORSCHLÄGE</a:t>
            </a:r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300" dirty="0"/>
              <a:t>Mögliche Bausteine zur Lerngruppendiagnostik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670F8F0-71F4-A142-9D4A-1F02AE5AC9E2}"/>
              </a:ext>
            </a:extLst>
          </p:cNvPr>
          <p:cNvSpPr/>
          <p:nvPr/>
        </p:nvSpPr>
        <p:spPr>
          <a:xfrm>
            <a:off x="457200" y="5376438"/>
            <a:ext cx="8229600" cy="633292"/>
          </a:xfrm>
          <a:prstGeom prst="rect">
            <a:avLst/>
          </a:prstGeom>
          <a:solidFill>
            <a:srgbClr val="EFE0C8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Diagnosematerial + übersichtliches Unterstützungsmaterial </a:t>
            </a:r>
          </a:p>
          <a:p>
            <a:pPr algn="ctr"/>
            <a:r>
              <a:rPr lang="de-DE" dirty="0"/>
              <a:t>(digital oder für den Klassenraum)</a:t>
            </a:r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527E7FC9-79B4-9244-8C9C-2FD826945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119" y="1671995"/>
            <a:ext cx="3754760" cy="174816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de-DE" sz="1200" b="1" dirty="0"/>
              <a:t>Entwicklung historischer Fragestellungen</a:t>
            </a:r>
          </a:p>
          <a:p>
            <a:pPr lvl="0"/>
            <a:r>
              <a:rPr lang="de-DE" sz="1200" dirty="0"/>
              <a:t>IF 3b: Städte und ihre Bewohnerinnen und Bewohner</a:t>
            </a:r>
          </a:p>
          <a:p>
            <a:pPr lvl="0"/>
            <a:r>
              <a:rPr lang="de-DE" sz="1200" dirty="0"/>
              <a:t>SK1: identifizieren Spuren der Vergangenheit in der Gegenwart und entwickeln daran erkenntnisleitende Fragen</a:t>
            </a:r>
          </a:p>
        </p:txBody>
      </p:sp>
      <p:sp>
        <p:nvSpPr>
          <p:cNvPr id="14" name="Inhaltsplatzhalter 12">
            <a:extLst>
              <a:ext uri="{FF2B5EF4-FFF2-40B4-BE49-F238E27FC236}">
                <a16:creationId xmlns:a16="http://schemas.microsoft.com/office/drawing/2014/main" id="{C08B5146-6CFD-B44D-8696-7A3E9C7B041E}"/>
              </a:ext>
            </a:extLst>
          </p:cNvPr>
          <p:cNvSpPr txBox="1">
            <a:spLocks/>
          </p:cNvSpPr>
          <p:nvPr/>
        </p:nvSpPr>
        <p:spPr>
          <a:xfrm>
            <a:off x="469119" y="3563677"/>
            <a:ext cx="3754760" cy="1748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de-DE" sz="1200" b="1" dirty="0"/>
          </a:p>
          <a:p>
            <a:pPr lvl="0"/>
            <a:r>
              <a:rPr lang="de-DE" sz="1200" b="1" dirty="0"/>
              <a:t>Kartenarbeit (in Arbeit, MKR 2.1/5.1)</a:t>
            </a:r>
          </a:p>
          <a:p>
            <a:pPr lvl="0"/>
            <a:r>
              <a:rPr lang="de-DE" sz="1200" dirty="0"/>
              <a:t>IF 4: Frühe Neuzeit: Neue Welten, neue Horizonte</a:t>
            </a:r>
          </a:p>
          <a:p>
            <a:pPr lvl="0"/>
            <a:r>
              <a:rPr lang="de-DE" sz="1200" dirty="0"/>
              <a:t>MK 4: wenden zielgerichtet Schritte der Interpretation von Quellen und Darstellungen unterschiedlicher Gattungen an</a:t>
            </a:r>
          </a:p>
          <a:p>
            <a:pPr lvl="0"/>
            <a:r>
              <a:rPr lang="de-DE" sz="1200" dirty="0"/>
              <a:t>SK5: erklären die zunehmende digitale Vernetzung bestehender Handelsräume in der Frühen Neuzeit</a:t>
            </a:r>
          </a:p>
        </p:txBody>
      </p:sp>
      <p:sp>
        <p:nvSpPr>
          <p:cNvPr id="15" name="Inhaltsplatzhalter 12">
            <a:extLst>
              <a:ext uri="{FF2B5EF4-FFF2-40B4-BE49-F238E27FC236}">
                <a16:creationId xmlns:a16="http://schemas.microsoft.com/office/drawing/2014/main" id="{13FB7108-45E2-D94C-A492-503D063BE903}"/>
              </a:ext>
            </a:extLst>
          </p:cNvPr>
          <p:cNvSpPr txBox="1">
            <a:spLocks/>
          </p:cNvSpPr>
          <p:nvPr/>
        </p:nvSpPr>
        <p:spPr>
          <a:xfrm>
            <a:off x="4920121" y="1680840"/>
            <a:ext cx="3754760" cy="1748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lvl="0"/>
            <a:r>
              <a:rPr lang="de-DE" sz="1200" b="1" dirty="0"/>
              <a:t>Unterscheidung und Bestimmung von Quellen und Darstellungen (MKR 5.1)</a:t>
            </a:r>
          </a:p>
          <a:p>
            <a:pPr marL="231775" lvl="0"/>
            <a:r>
              <a:rPr lang="de-DE" sz="1200" dirty="0"/>
              <a:t>IF 3b: Städte und ihre Bewohnerinnen und Bewohner</a:t>
            </a:r>
          </a:p>
          <a:p>
            <a:pPr marL="231775" lvl="0"/>
            <a:r>
              <a:rPr lang="de-DE" sz="1200" dirty="0"/>
              <a:t>MK3: unterscheiden zwischen Quellen und Darstellungen sowie Quellengattungen</a:t>
            </a:r>
          </a:p>
          <a:p>
            <a:pPr marL="231775" lvl="0"/>
            <a:r>
              <a:rPr lang="de-DE" sz="1200" dirty="0"/>
              <a:t>MK1: treffen mediale Entscheidungen für die Beantwortung einer Fragestellung</a:t>
            </a:r>
          </a:p>
          <a:p>
            <a:pPr marL="231775" lvl="0"/>
            <a:r>
              <a:rPr lang="de-DE" sz="1200" dirty="0"/>
              <a:t>UK 1: erörtern Ursachen für die Attraktivität des Lebens einer mittelalterlichen Stadt</a:t>
            </a:r>
          </a:p>
        </p:txBody>
      </p:sp>
      <p:sp>
        <p:nvSpPr>
          <p:cNvPr id="16" name="Inhaltsplatzhalter 12">
            <a:extLst>
              <a:ext uri="{FF2B5EF4-FFF2-40B4-BE49-F238E27FC236}">
                <a16:creationId xmlns:a16="http://schemas.microsoft.com/office/drawing/2014/main" id="{DE1EBD81-216E-F14E-8378-BB21C0500C66}"/>
              </a:ext>
            </a:extLst>
          </p:cNvPr>
          <p:cNvSpPr txBox="1">
            <a:spLocks/>
          </p:cNvSpPr>
          <p:nvPr/>
        </p:nvSpPr>
        <p:spPr>
          <a:xfrm>
            <a:off x="4920121" y="3572522"/>
            <a:ext cx="3754760" cy="1748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lvl="0"/>
            <a:endParaRPr lang="de-DE" sz="1200" b="1" dirty="0"/>
          </a:p>
          <a:p>
            <a:pPr marL="231775" lvl="0"/>
            <a:r>
              <a:rPr lang="de-DE" sz="1200" b="1" dirty="0"/>
              <a:t>Intertextuelles Schreiben – ein Instrument zum Diagnostizieren der Kompetenz „Mit Perspektivität umgehen“</a:t>
            </a:r>
          </a:p>
          <a:p>
            <a:pPr marL="231775" lvl="0"/>
            <a:r>
              <a:rPr lang="de-DE" sz="1200" dirty="0"/>
              <a:t>IF 3b: Städte und ihre Bewohnerinnen und Bewohner</a:t>
            </a:r>
          </a:p>
          <a:p>
            <a:pPr marL="231775" lvl="0"/>
            <a:r>
              <a:rPr lang="de-DE" sz="1200" dirty="0"/>
              <a:t>SK2: erläutern die subjektive Sichtweise des Verfassers oder der Verfasserin in Quellen und Darstellungen </a:t>
            </a:r>
          </a:p>
        </p:txBody>
      </p:sp>
      <p:sp>
        <p:nvSpPr>
          <p:cNvPr id="9" name="Rechteck: abgerundete Ecken 4">
            <a:extLst>
              <a:ext uri="{FF2B5EF4-FFF2-40B4-BE49-F238E27FC236}">
                <a16:creationId xmlns:a16="http://schemas.microsoft.com/office/drawing/2014/main" id="{57E772C7-0EE9-F248-80A4-B4DA81FE8849}"/>
              </a:ext>
            </a:extLst>
          </p:cNvPr>
          <p:cNvSpPr/>
          <p:nvPr/>
        </p:nvSpPr>
        <p:spPr>
          <a:xfrm>
            <a:off x="616721" y="3262248"/>
            <a:ext cx="3091184" cy="46818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i="1" dirty="0"/>
              <a:t>Transfermöglichkeiten (z.B. Kunst, Biologie, Erdkunde)</a:t>
            </a:r>
          </a:p>
        </p:txBody>
      </p:sp>
      <p:sp>
        <p:nvSpPr>
          <p:cNvPr id="10" name="Ellipse 5">
            <a:extLst>
              <a:ext uri="{FF2B5EF4-FFF2-40B4-BE49-F238E27FC236}">
                <a16:creationId xmlns:a16="http://schemas.microsoft.com/office/drawing/2014/main" id="{B26F7001-B5FC-324E-BCF0-8E5DB508B207}"/>
              </a:ext>
            </a:extLst>
          </p:cNvPr>
          <p:cNvSpPr/>
          <p:nvPr/>
        </p:nvSpPr>
        <p:spPr>
          <a:xfrm>
            <a:off x="3869633" y="2961367"/>
            <a:ext cx="1278431" cy="89968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auch mit </a:t>
            </a:r>
            <a:r>
              <a:rPr lang="de-DE" sz="1400"/>
              <a:t>Hilfe </a:t>
            </a:r>
            <a:r>
              <a:rPr lang="de-DE" sz="1400" smtClean="0"/>
              <a:t>digitaler </a:t>
            </a:r>
            <a:r>
              <a:rPr lang="de-DE" sz="1400" dirty="0"/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2221875218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ldungsgrundsätze [Schreibgeschützt]" id="{B44C7C6B-340A-41A0-B5E7-AF46C1EA540E}" vid="{2A9F3EA5-CC37-42C3-B905-A41BB1FE778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Bildungsgrundsätze</Template>
  <TotalTime>0</TotalTime>
  <Words>208</Words>
  <Application>Microsoft Office PowerPoint</Application>
  <PresentationFormat>Bildschirmpräsentation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QUA-LiS_1</vt:lpstr>
      <vt:lpstr>Diagnosematerial zur Eingangsdiagnose in den Jahrgängen 7 und 8  VORSCHLÄGE</vt:lpstr>
      <vt:lpstr>Mögliche Bausteine zur Lerngruppendiagnostik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Diagnosematerial zur Eingangsdiagnose in den Jahrgängen 7 und 8  VORSCHLÄGE</dc:title>
  <cp:lastModifiedBy>Holberg, Stephanie</cp:lastModifiedBy>
  <cp:revision>1</cp:revision>
  <cp:lastPrinted>2020-08-12T10:44:25Z</cp:lastPrinted>
  <dcterms:created xsi:type="dcterms:W3CDTF">2020-02-26T09:46:40Z</dcterms:created>
  <dcterms:modified xsi:type="dcterms:W3CDTF">2021-06-23T04:30:13Z</dcterms:modified>
</cp:coreProperties>
</file>