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37" r:id="rId18"/>
    <p:sldId id="466" r:id="rId19"/>
    <p:sldId id="467" r:id="rId20"/>
    <p:sldId id="468" r:id="rId21"/>
    <p:sldId id="442" r:id="rId22"/>
    <p:sldId id="443" r:id="rId23"/>
    <p:sldId id="444" r:id="rId24"/>
    <p:sldId id="445" r:id="rId25"/>
    <p:sldId id="446" r:id="rId26"/>
    <p:sldId id="447" r:id="rId27"/>
    <p:sldId id="438" r:id="rId28"/>
    <p:sldId id="439" r:id="rId29"/>
    <p:sldId id="440" r:id="rId30"/>
    <p:sldId id="441" r:id="rId31"/>
    <p:sldId id="448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9" r:id="rId40"/>
    <p:sldId id="458" r:id="rId41"/>
    <p:sldId id="427" r:id="rId42"/>
    <p:sldId id="429" r:id="rId43"/>
    <p:sldId id="430" r:id="rId44"/>
    <p:sldId id="431" r:id="rId45"/>
    <p:sldId id="432" r:id="rId46"/>
    <p:sldId id="433" r:id="rId47"/>
    <p:sldId id="428" r:id="rId48"/>
    <p:sldId id="460" r:id="rId49"/>
    <p:sldId id="470" r:id="rId50"/>
    <p:sldId id="462" r:id="rId51"/>
    <p:sldId id="463" r:id="rId52"/>
    <p:sldId id="465" r:id="rId53"/>
    <p:sldId id="464" r:id="rId54"/>
    <p:sldId id="469" r:id="rId5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104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58" clrIdx="1">
    <p:extLst>
      <p:ext uri="{19B8F6BF-5375-455C-9EA6-DF929625EA0E}">
        <p15:presenceInfo xmlns:p15="http://schemas.microsoft.com/office/powerpoint/2012/main" userId="Peters, Thorsten" providerId="None"/>
      </p:ext>
    </p:extLst>
  </p:cmAuthor>
  <p:cmAuthor id="3" name="medion pc" initials="mp" lastIdx="14" clrIdx="2">
    <p:extLst>
      <p:ext uri="{19B8F6BF-5375-455C-9EA6-DF929625EA0E}">
        <p15:presenceInfo xmlns:p15="http://schemas.microsoft.com/office/powerpoint/2012/main" userId="14db768dd54bed95" providerId="Windows Live"/>
      </p:ext>
    </p:extLst>
  </p:cmAuthor>
  <p:cmAuthor id="4" name="Gerda" initials="G" lastIdx="7" clrIdx="3">
    <p:extLst>
      <p:ext uri="{19B8F6BF-5375-455C-9EA6-DF929625EA0E}">
        <p15:presenceInfo xmlns:p15="http://schemas.microsoft.com/office/powerpoint/2012/main" userId="Ger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8"/>
    <p:restoredTop sz="69257" autoAdjust="0"/>
  </p:normalViewPr>
  <p:slideViewPr>
    <p:cSldViewPr showGuides="1">
      <p:cViewPr varScale="1">
        <p:scale>
          <a:sx n="78" d="100"/>
          <a:sy n="78" d="100"/>
        </p:scale>
        <p:origin x="182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</a:t>
          </a:r>
          <a:r>
            <a:rPr lang="de-DE" sz="2400" b="1" dirty="0" smtClean="0">
              <a:latin typeface="Corbel" pitchFamily="34" charset="0"/>
            </a:rPr>
            <a:t>sprachliche </a:t>
          </a:r>
          <a:r>
            <a:rPr lang="de-DE" sz="2400" b="1" dirty="0">
              <a:latin typeface="Corbel" pitchFamily="34" charset="0"/>
            </a:rPr>
            <a:t>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  <dgm:t>
        <a:bodyPr/>
        <a:lstStyle/>
        <a:p>
          <a:endParaRPr lang="de-DE"/>
        </a:p>
      </dgm:t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</a:t>
          </a:r>
          <a:r>
            <a:rPr lang="de-DE" sz="2400" b="1" kern="1200" dirty="0" smtClean="0">
              <a:latin typeface="Corbel" pitchFamily="34" charset="0"/>
            </a:rPr>
            <a:t>sprachliche </a:t>
          </a:r>
          <a:r>
            <a:rPr lang="de-DE" sz="2400" b="1" kern="1200" dirty="0">
              <a:latin typeface="Corbel" pitchFamily="34" charset="0"/>
            </a:rPr>
            <a:t>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01.07.2021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01.07.2021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746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0505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800" b="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der </a:t>
            </a:r>
            <a:r>
              <a:rPr lang="de-DE" sz="3600" dirty="0" smtClean="0"/>
              <a:t>Realschule</a:t>
            </a:r>
            <a:br>
              <a:rPr lang="de-DE" sz="3600" dirty="0" smtClean="0"/>
            </a:br>
            <a:r>
              <a:rPr lang="de-DE" sz="2400" dirty="0" smtClean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Englisch</a:t>
            </a:r>
            <a:endParaRPr lang="de-DE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des Medienkompetenzrahmens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Beispiel: Medienkompetenzrahmen 2.1:</a:t>
            </a:r>
          </a:p>
          <a:p>
            <a:pPr marL="400050" lvl="1" indent="0">
              <a:buNone/>
            </a:pPr>
            <a:r>
              <a:rPr lang="de-DE" b="1" dirty="0" smtClean="0"/>
              <a:t>Text- und Medienkompetenz</a:t>
            </a:r>
            <a:br>
              <a:rPr lang="de-DE" b="1" dirty="0" smtClean="0"/>
            </a:br>
            <a:r>
              <a:rPr lang="de-DE" dirty="0" smtClean="0"/>
              <a:t>Die Schülerinnen und Schüler können </a:t>
            </a:r>
            <a:r>
              <a:rPr lang="de-DE" dirty="0"/>
              <a:t>einfache Informationsrecherchen zu einem Thema nach Vorgaben durchführen und die themenrelevanten Informationen finden und </a:t>
            </a:r>
            <a:r>
              <a:rPr lang="de-DE" dirty="0" smtClean="0"/>
              <a:t>strukturieren. [aus KLP Englisch RS, S.19]</a:t>
            </a:r>
          </a:p>
          <a:p>
            <a:r>
              <a:rPr lang="de-DE" dirty="0" smtClean="0"/>
              <a:t>Der </a:t>
            </a:r>
            <a:r>
              <a:rPr lang="de-DE" dirty="0"/>
              <a:t>MKR </a:t>
            </a:r>
            <a:r>
              <a:rPr lang="de-DE" dirty="0" smtClean="0"/>
              <a:t>bleibt </a:t>
            </a:r>
            <a:r>
              <a:rPr lang="de-DE" dirty="0"/>
              <a:t>verbindlicher </a:t>
            </a:r>
            <a:r>
              <a:rPr lang="de-DE" dirty="0" smtClean="0"/>
              <a:t>Orientierungsrahmen </a:t>
            </a:r>
            <a:r>
              <a:rPr lang="de-DE" dirty="0"/>
              <a:t>für die Weiterentwicklung des schulischen Medienkonzepts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Rahmenvorgabe Verbraucherbildung</a:t>
            </a:r>
            <a:endParaRPr lang="de-DE" dirty="0"/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Fachliche Einbindung der RV Verbraucherbildung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Beispiel Rahmenvorgabe </a:t>
            </a:r>
            <a:r>
              <a:rPr lang="de-DE" sz="2400" dirty="0"/>
              <a:t>Verbraucherbildung D Z1, Z2:</a:t>
            </a:r>
          </a:p>
          <a:p>
            <a:pPr marL="57150" indent="0">
              <a:buNone/>
            </a:pPr>
            <a:r>
              <a:rPr lang="de-DE" sz="2000" b="1" dirty="0"/>
              <a:t>Interkulturelle kommunikative Kompetenz – fachliche Konkretisierung </a:t>
            </a:r>
            <a:endParaRPr lang="de-DE" sz="2000" b="1" dirty="0" smtClean="0"/>
          </a:p>
          <a:p>
            <a:pPr marL="57150" indent="0">
              <a:buNone/>
            </a:pPr>
            <a:r>
              <a:rPr lang="de-DE" sz="2400" dirty="0"/>
              <a:t>persönliche Lebensgestaltung: Alltag und Freizeitgestaltung von Kindern: Familie, Freunde, Hobbys, Schule, Sport, Reisen, Ernährung, Mediennutzung 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000" dirty="0" smtClean="0"/>
              <a:t>[KLP Englisch RS, S. 18]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Einbindung Berufliche Orientierung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Bewerbungssituation in einer Fremdsprache</a:t>
            </a:r>
            <a:br>
              <a:rPr lang="de-DE" dirty="0" smtClean="0"/>
            </a:br>
            <a:r>
              <a:rPr lang="de-DE" dirty="0" smtClean="0"/>
              <a:t>(Lebenslauf, Bewerbungsgespräch)</a:t>
            </a:r>
          </a:p>
          <a:p>
            <a:r>
              <a:rPr lang="de-DE" dirty="0"/>
              <a:t>i</a:t>
            </a:r>
            <a:r>
              <a:rPr lang="de-DE" dirty="0" smtClean="0"/>
              <a:t>nterkulturelle kommunikative Kompetenzen als berufliches Qualifizierungsmerkmal </a:t>
            </a:r>
            <a:endParaRPr lang="de-DE" dirty="0"/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Englisch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des Kernlehrplans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534373"/>
              </p:ext>
            </p:extLst>
          </p:nvPr>
        </p:nvGraphicFramePr>
        <p:xfrm>
          <a:off x="457200" y="1700209"/>
          <a:ext cx="8229600" cy="3096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516157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516157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516157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516157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516157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516157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  <a:endParaRPr lang="de-DE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  <a:endParaRPr lang="de-DE" sz="1400" b="1" i="0" u="none" strike="noStrike" kern="1" spc="0" baseline="0" dirty="0">
                        <a:solidFill>
                          <a:srgbClr val="000000"/>
                        </a:solidFill>
                        <a:effectLst/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Kontinuitäten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interkulturelle </a:t>
            </a:r>
            <a:r>
              <a:rPr lang="de-DE" dirty="0"/>
              <a:t>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Fokus auf Spracherwerbsphase</a:t>
            </a:r>
            <a:endParaRPr lang="de-DE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</a:t>
            </a:r>
            <a:r>
              <a:rPr lang="de-DE" dirty="0" smtClean="0"/>
              <a:t>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Beibehalten der „Doppeljahrgangsstufen“ </a:t>
            </a:r>
            <a:r>
              <a:rPr lang="de-DE" dirty="0" smtClean="0"/>
              <a:t>(für </a:t>
            </a:r>
            <a:r>
              <a:rPr lang="de-DE" dirty="0"/>
              <a:t>Klasse 8 wird diese Stufe </a:t>
            </a:r>
            <a:r>
              <a:rPr lang="de-DE"/>
              <a:t>noch </a:t>
            </a:r>
            <a:r>
              <a:rPr lang="de-DE" smtClean="0"/>
              <a:t>ergänzt)</a:t>
            </a:r>
            <a:endParaRPr lang="de-DE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 smtClean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Ausweis </a:t>
            </a:r>
            <a:r>
              <a:rPr lang="de-DE" dirty="0"/>
              <a:t>der </a:t>
            </a:r>
            <a:r>
              <a:rPr lang="de-DE" dirty="0" err="1" smtClean="0"/>
              <a:t>GeR</a:t>
            </a:r>
            <a:r>
              <a:rPr lang="de-DE" dirty="0" smtClean="0"/>
              <a:t>-Niveaus: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    - Englisch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am Ende der S 1:  B1</a:t>
            </a:r>
            <a:br>
              <a:rPr lang="de-DE" dirty="0" smtClean="0"/>
            </a:br>
            <a:endParaRPr lang="de-DE" strike="sngStrike" dirty="0"/>
          </a:p>
          <a:p>
            <a:endParaRPr lang="de-DE" dirty="0"/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(1)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</a:t>
            </a:r>
            <a:r>
              <a:rPr lang="de-DE" dirty="0" smtClean="0"/>
              <a:t>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Kompetenzmodell ist Grundlage der (Kern-)</a:t>
            </a:r>
            <a:br>
              <a:rPr lang="de-DE" sz="2400" dirty="0" smtClean="0"/>
            </a:br>
            <a:r>
              <a:rPr lang="de-DE" sz="2400" dirty="0" smtClean="0"/>
              <a:t>Lehrpläne aller modernen Fremdsprachen in allen allgemeinbildenden Schulformen </a:t>
            </a:r>
            <a:r>
              <a:rPr lang="de-DE" sz="2400" strike="sngStrike" dirty="0" smtClean="0"/>
              <a:t> </a:t>
            </a:r>
            <a:endParaRPr lang="de-DE" sz="2400" strike="sngStrike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von Text- und Medienkompetenz, Sprachlernkompetenz und </a:t>
            </a:r>
            <a:r>
              <a:rPr lang="de-DE" sz="240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Sprachbewusstheit</a:t>
            </a:r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umfasst </a:t>
            </a:r>
            <a:r>
              <a:rPr lang="de-DE" sz="2400" dirty="0"/>
              <a:t>die Fähigkeit, Texte selbstständig, zielbezogen sowie in ihren historischen, sozialen und kulturellen Dimensionen in den jeweiligen medialen Darstellungsformen zu verstehen </a:t>
            </a:r>
            <a:r>
              <a:rPr lang="de-DE" sz="2400" dirty="0" smtClean="0"/>
              <a:t>und zu deuten […]. </a:t>
            </a:r>
            <a:r>
              <a:rPr lang="de-DE" sz="2400" dirty="0"/>
              <a:t>Dies schließt auch die Fähigkeit ein, die gewonnenen Erkenntnisse im Hinblick auf Textgestaltung, Textsortenmerkmale und Techniken der Texterstellung für die </a:t>
            </a:r>
            <a:r>
              <a:rPr lang="de-DE" sz="2400" dirty="0" smtClean="0"/>
              <a:t>eigene </a:t>
            </a:r>
            <a:r>
              <a:rPr lang="de-DE" sz="2400" dirty="0"/>
              <a:t>Produktion von Texten zu nutzen. </a:t>
            </a:r>
            <a:r>
              <a:rPr lang="de-DE" sz="2400" dirty="0" smtClean="0"/>
              <a:t>(vgl. KLP Kap. 2.1)</a:t>
            </a:r>
            <a:endParaRPr lang="de-DE" sz="2400" strike="sngStrike" dirty="0"/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die Fähigkeiten,</a:t>
            </a:r>
            <a:endParaRPr lang="de-DE" altLang="de-DE" sz="2000" dirty="0"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 </a:t>
            </a:r>
            <a:r>
              <a:rPr lang="de-DE" altLang="de-DE" sz="19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 </a:t>
            </a:r>
            <a:r>
              <a:rPr lang="de-DE" altLang="de-DE" sz="19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</a:t>
            </a:r>
            <a:r>
              <a:rPr lang="de-DE" altLang="de-DE" sz="19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zurückzugreifen</a:t>
            </a:r>
            <a:r>
              <a:rPr lang="de-DE" altLang="de-DE" sz="1900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</a:t>
            </a:r>
            <a:r>
              <a:rPr lang="de-DE" altLang="de-DE" sz="1900" b="1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 nutzen</a:t>
            </a:r>
            <a:r>
              <a:rPr lang="de-DE" altLang="de-DE" sz="19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</a:t>
            </a:r>
            <a:r>
              <a:rPr lang="de-DE" altLang="de-DE" sz="19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.</a:t>
            </a:r>
            <a:endParaRPr lang="de-DE" altLang="de-DE" sz="1900" dirty="0">
              <a:solidFill>
                <a:srgbClr val="000000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Der Kernlehrplan Englisch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11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2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Fokus: neue Kompetenzbereiche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 smtClean="0">
                <a:ea typeface="Times New Roman" pitchFamily="18" charset="0"/>
                <a:cs typeface="Calibri" panose="020F0502020204030204" pitchFamily="34" charset="0"/>
              </a:rPr>
              <a:t>umfasst </a:t>
            </a: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21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2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3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4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 smtClean="0"/>
              <a:t>Orthografie</a:t>
            </a:r>
            <a:endParaRPr lang="de-DE" i="1" dirty="0"/>
          </a:p>
        </p:txBody>
      </p:sp>
      <p:sp>
        <p:nvSpPr>
          <p:cNvPr id="13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4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3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Ausschärfung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Neuerungen (2)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</a:t>
            </a:r>
            <a:r>
              <a:rPr lang="de-DE" dirty="0" smtClean="0"/>
              <a:t>Strukturelement </a:t>
            </a:r>
            <a:r>
              <a:rPr lang="de-DE" dirty="0"/>
              <a:t>„Fachliche Konkretisierungen“ zu den Kompetenzerwartungen</a:t>
            </a:r>
            <a:r>
              <a:rPr lang="de-DE" dirty="0" smtClean="0"/>
              <a:t>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Darstellung der Kompetenzerwartungen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28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50868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12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3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Darstellung der Kompetenzerwartungen – Beispiel: Grammatik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625534"/>
              </p:ext>
            </p:extLst>
          </p:nvPr>
        </p:nvGraphicFramePr>
        <p:xfrm>
          <a:off x="467360" y="1844675"/>
          <a:ext cx="8065135" cy="455269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 Schülerinnen und Schüler können in vertrauten Alltagssituationen ein grammatisches Grundinventar für die Textrezeption und die Realisierung von Sprech- und Schreibabsichten nutzen, wobei elementare Fehler vorkommen können.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einfacher Form Erlaubnis, Bitten und Verpflichtungen ausdrücken,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grundlegend über gegenwärtige, vergangene und zukünftige Ereignisse aus dem eigenen Erfahrungsbereich berichten und erzählen,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 smtClean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</a:t>
                      </a: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Konkretisierungen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</a:p>
                    <a:p>
                      <a:pPr marL="342900" marR="0" lvl="0" indent="-25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modal auxiliaries: can/cannot, must</a:t>
                      </a:r>
                      <a:endParaRPr lang="de-DE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25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simple present, present progressive, simple past, present perfect, will-    future, going to-future</a:t>
                      </a:r>
                      <a:endParaRPr lang="de-DE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10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Englisch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1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Teilweise: Verzicht </a:t>
            </a:r>
            <a:r>
              <a:rPr lang="de-DE" sz="2800" dirty="0"/>
              <a:t>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</a:t>
            </a: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kommunikative </a:t>
            </a: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  <a:endParaRPr lang="de-DE" sz="2400" i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 smtClean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</a:t>
            </a: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von </a:t>
            </a:r>
            <a:r>
              <a:rPr lang="de-DE" sz="2400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Überfrachtungen</a:t>
            </a: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  <p:sp>
        <p:nvSpPr>
          <p:cNvPr id="10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="" xmlns:pr="smNativeData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="" xmlns:pr="smNativeData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="" xmlns:pr="smNativeData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  <p:sp>
        <p:nvSpPr>
          <p:cNvPr id="13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4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92681286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 smtClean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  <a:endParaRPr lang="de-DE" sz="1960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7" y="185039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Konkretisierung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didaktisierte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und kurze, klar strukturierte authentische Texte, Lesetexte, Hör-/Hörsehtexte, mehrfach kodierte Texte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b="1" dirty="0" smtClean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Ausgangstexte:</a:t>
            </a:r>
            <a:r>
              <a:rPr lang="de-DE" dirty="0" smtClean="0"/>
              <a:t>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Alltagsgespräche, Sprachnachrichten; Briefe, E-Mails, Postkarten,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 smtClean="0"/>
              <a:t>Zieltexte: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Alltagsgespräche, </a:t>
            </a:r>
            <a:r>
              <a:rPr lang="de-DE" dirty="0" smtClean="0"/>
              <a:t>Beschreibungen, Briefe</a:t>
            </a:r>
            <a:r>
              <a:rPr lang="de-DE" dirty="0"/>
              <a:t>, E-Mails, Postkarten, </a:t>
            </a:r>
            <a:r>
              <a:rPr lang="de-DE" dirty="0" smtClean="0"/>
              <a:t>…</a:t>
            </a:r>
            <a:endParaRPr lang="de-DE" b="1" dirty="0"/>
          </a:p>
        </p:txBody>
      </p:sp>
      <p:sp>
        <p:nvSpPr>
          <p:cNvPr id="9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 smtClean="0"/>
              <a:t>Verortung </a:t>
            </a:r>
            <a:r>
              <a:rPr dirty="0"/>
              <a:t>von </a:t>
            </a:r>
            <a:r>
              <a:rPr dirty="0" smtClean="0"/>
              <a:t>Strategien in den fachlichen Konkretisierungen</a:t>
            </a:r>
            <a:endParaRPr dirty="0"/>
          </a:p>
        </p:txBody>
      </p:sp>
      <p:sp>
        <p:nvSpPr>
          <p:cNvPr id="11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2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  <a:endParaRPr lang="de-DE" sz="4400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mindestens einmal pro Schuljahr im Rahmen einer Klassenarbeit obligatorisch zu </a:t>
            </a:r>
            <a:r>
              <a:rPr lang="de-DE" sz="2155" kern="1" dirty="0" smtClean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überprüfen</a:t>
            </a:r>
            <a:endParaRPr lang="de-DE" sz="2155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</p:txBody>
      </p:sp>
      <p:sp>
        <p:nvSpPr>
          <p:cNvPr id="9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erfolgen. </a:t>
            </a:r>
            <a:r>
              <a:rPr lang="de-DE" dirty="0"/>
              <a:t>Im letzten Schuljahr wird eine schriftliche Klassenarbeit durch eine gleichwertige Form der mündlichen Leistungsüberprüfung ersetzt.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  <p:sp>
        <p:nvSpPr>
          <p:cNvPr id="10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</a:t>
            </a:r>
            <a:r>
              <a:rPr lang="de-DE" dirty="0"/>
              <a:t>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</a:t>
            </a:r>
            <a:r>
              <a:rPr lang="de-DE" dirty="0" smtClean="0"/>
              <a:t>.)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9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Hör-/Hörsehverstehen, Leseverstehen (isoliert): sprachliche Verstöße werden nicht gewertet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 smtClean="0"/>
              <a:t>im Verlauf der Sek I frühzeitiges Einüben von Aufgabenformaten, die im Rahmen der zentralen Prüfungen von Bedeutung sind </a:t>
            </a:r>
            <a:endParaRPr lang="de-DE" sz="2400" dirty="0"/>
          </a:p>
        </p:txBody>
      </p:sp>
      <p:sp>
        <p:nvSpPr>
          <p:cNvPr id="10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1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Englisch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Schulinterne Lehrpläne – rechtlicher Rahmen (1)</a:t>
            </a:r>
            <a:endParaRPr lang="de-DE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</a:t>
            </a:r>
            <a:r>
              <a:rPr lang="de-DE" sz="3200" dirty="0" smtClean="0"/>
              <a:t>Rahmen (2)</a:t>
            </a:r>
            <a:endParaRPr lang="de-DE" sz="3200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Curriculumentwicklung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2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schulinterner 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</a:t>
            </a:r>
            <a:r>
              <a:rPr lang="de-DE" dirty="0" smtClean="0"/>
              <a:t>der </a:t>
            </a:r>
            <a:r>
              <a:rPr lang="de-DE" dirty="0"/>
              <a:t>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abgestimmte Konzepte </a:t>
            </a:r>
            <a:r>
              <a:rPr lang="de-DE" dirty="0"/>
              <a:t>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der fachdidaktischen und fachmethodischen Arbeit</a:t>
            </a:r>
          </a:p>
          <a:p>
            <a:pPr marL="400050" lvl="1" indent="0" defTabSz="536575"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 smtClean="0"/>
              <a:t>Unterstützungsmaterial </a:t>
            </a:r>
            <a:r>
              <a:rPr lang="de-DE" sz="2600" b="1" dirty="0"/>
              <a:t>im Lehrplannavigator: </a:t>
            </a:r>
            <a:r>
              <a:rPr lang="de-DE" sz="2600" dirty="0" smtClean="0">
                <a:hlinkClick r:id="rId3"/>
              </a:rPr>
              <a:t>https</a:t>
            </a:r>
            <a:r>
              <a:rPr lang="de-DE" sz="2600" dirty="0">
                <a:hlinkClick r:id="rId3"/>
              </a:rPr>
              <a:t>://www.schulentwicklung.nrw.de/lehrplaene/lehrplannavigator-s-i</a:t>
            </a:r>
            <a:r>
              <a:rPr lang="de-DE" sz="2600" dirty="0" smtClean="0">
                <a:hlinkClick r:id="rId3"/>
              </a:rPr>
              <a:t>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XXX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Unterstützungsmaterial im Lehrplannavigator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Kernlehrplan</a:t>
            </a:r>
          </a:p>
          <a:p>
            <a:r>
              <a:rPr lang="de-DE" sz="2400" dirty="0" smtClean="0"/>
              <a:t>Beispiel für einen schulinternen Lehrplan (vervollständigt bis Februar 2022)</a:t>
            </a:r>
          </a:p>
          <a:p>
            <a:r>
              <a:rPr lang="de-DE" sz="2400" dirty="0" smtClean="0"/>
              <a:t>Konkretisierte Unterrichtsvorhaben zum schulinternen Lehrplan</a:t>
            </a:r>
          </a:p>
          <a:p>
            <a:r>
              <a:rPr lang="de-DE" sz="2400" dirty="0" smtClean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 smtClean="0">
                <a:hlinkClick r:id="rId3"/>
              </a:rPr>
              <a:t>https</a:t>
            </a:r>
            <a:r>
              <a:rPr lang="de-DE" sz="2000" dirty="0">
                <a:hlinkClick r:id="rId3"/>
              </a:rPr>
              <a:t>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für ein Unterrichtsvorhaben (1)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580112" y="2884874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Indikatoren des KLP (zitiert)</a:t>
            </a:r>
            <a:endParaRPr lang="de-DE" sz="2000" b="1" dirty="0"/>
          </a:p>
        </p:txBody>
      </p:sp>
      <p:sp>
        <p:nvSpPr>
          <p:cNvPr id="11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2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713312"/>
              </p:ext>
            </p:extLst>
          </p:nvPr>
        </p:nvGraphicFramePr>
        <p:xfrm>
          <a:off x="621705" y="1556792"/>
          <a:ext cx="7900589" cy="45595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900589">
                  <a:extLst>
                    <a:ext uri="{9D8B030D-6E8A-4147-A177-3AD203B41FA5}">
                      <a16:colId xmlns:a16="http://schemas.microsoft.com/office/drawing/2014/main" val="2377997319"/>
                    </a:ext>
                  </a:extLst>
                </a:gridCol>
              </a:tblGrid>
              <a:tr h="337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 5.1-1 </a:t>
                      </a:r>
                      <a:r>
                        <a:rPr lang="en-US" sz="14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“Hello! What’s your name?” – Meeting my new class </a:t>
                      </a:r>
                      <a:r>
                        <a:rPr lang="en-US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(ca. 20 U-Std.)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8" marR="65838" marT="65838" marB="6583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424809"/>
                  </a:ext>
                </a:extLst>
              </a:tr>
              <a:tr h="284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Schwerpunkte der Kompetenzentwicklung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8" marR="65838" marT="65838" marB="6583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291027"/>
                  </a:ext>
                </a:extLst>
              </a:tr>
              <a:tr h="969677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Sprechen – an Gesprächen teilnehmen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am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classroom</a:t>
                      </a:r>
                      <a:r>
                        <a:rPr lang="de-DE" sz="105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discourse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5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teilnehmen;</a:t>
                      </a:r>
                      <a:r>
                        <a:rPr lang="de-DE" sz="105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5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einfachen Gesprächen in vertrauten Situationen des Alltags aktiv teilnehmen; Gespräche beginnen und beenden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Sprechen – zusammenhängendes Sprechen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notizengestützt eine einfache Präsentation strukturiert vortragen, einfache Texte sinnstiftend vorlesen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Wortschatz: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classroom</a:t>
                      </a:r>
                      <a:r>
                        <a:rPr lang="de-DE" sz="105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phrases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verstehen und situationsangemessen anwenden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8" marR="65838" marT="65838" marB="6583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623262"/>
                  </a:ext>
                </a:extLst>
              </a:tr>
              <a:tr h="284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fachliche Konkretisierungen im Schwerpunkt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8" marR="65838" marT="65838" marB="6583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739712"/>
                  </a:ext>
                </a:extLst>
              </a:tr>
              <a:tr h="1164752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IKK: 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persönliche Lebensgestaltung: Alltag und Freizeitgestaltung von Kindern: Familie, Freunde, Hobbys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Teilhabe am gesellschaftlichen Leben: Lebenswirklichkeiten von Familien und Kindern am Beispiel einer Region in Großbritannien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Grammatik</a:t>
                      </a:r>
                      <a:r>
                        <a:rPr lang="en-US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05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nouns</a:t>
                      </a:r>
                      <a:r>
                        <a:rPr lang="en-US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05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singular vs. </a:t>
                      </a:r>
                      <a:r>
                        <a:rPr lang="en-US" sz="105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plural;</a:t>
                      </a:r>
                      <a:r>
                        <a:rPr lang="en-US" sz="1050" i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pronouns</a:t>
                      </a:r>
                      <a:r>
                        <a:rPr lang="en-US" sz="105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05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chunks: statements</a:t>
                      </a:r>
                      <a:r>
                        <a:rPr lang="en-US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5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questions</a:t>
                      </a:r>
                      <a:r>
                        <a:rPr lang="en-US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5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 answers</a:t>
                      </a:r>
                      <a:r>
                        <a:rPr lang="en-US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05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</a:t>
                      </a:r>
                      <a:r>
                        <a:rPr lang="en-US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Aussprache und Intonation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grundlegende Besonderheiten des Vokalismus und Konsonantismus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TMK: </a:t>
                      </a:r>
                      <a:r>
                        <a:rPr lang="de-DE" sz="1050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Ausgangstexte: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informierende Texte, Alltagsgespräche, Bilder, Songs, Bildergeschichten </a:t>
                      </a:r>
                      <a:r>
                        <a:rPr lang="de-DE" sz="1050" u="sng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Zieltexte:</a:t>
                      </a:r>
                      <a:r>
                        <a:rPr lang="de-DE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Alltagsgespräche, Plakate, Präsentationen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8" marR="65838" marT="65838" marB="6583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759507"/>
                  </a:ext>
                </a:extLst>
              </a:tr>
              <a:tr h="284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05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8" marR="65838" marT="65838" marB="6583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373173"/>
                  </a:ext>
                </a:extLst>
              </a:tr>
              <a:tr h="869241">
                <a:tc>
                  <a:txBody>
                    <a:bodyPr/>
                    <a:lstStyle/>
                    <a:p>
                      <a:pPr marR="3619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Anknüpfen an bereits erworbene Kompetenzen: </a:t>
                      </a:r>
                      <a:r>
                        <a:rPr lang="de-DE" sz="1050" i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speaking</a:t>
                      </a:r>
                      <a:r>
                        <a:rPr lang="de-DE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u.a. über sich und die Familie Auskunft geben und entsprechende Fragen stellen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619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Mögliche Umsetzung</a:t>
                      </a:r>
                      <a:r>
                        <a:rPr lang="de-DE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Erstellen eines „</a:t>
                      </a:r>
                      <a:r>
                        <a:rPr lang="de-DE" sz="105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</a:t>
                      </a:r>
                      <a:r>
                        <a:rPr lang="de-DE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“-Posters (analog oder digital) oder eines „</a:t>
                      </a:r>
                      <a:r>
                        <a:rPr lang="de-DE" sz="105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</a:t>
                      </a:r>
                      <a:r>
                        <a:rPr lang="de-DE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“-Videos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619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Medienbildung: </a:t>
                      </a:r>
                      <a:r>
                        <a:rPr lang="de-DE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Medienprodukte adressatengerecht planen, gestalten und präsentieren […] (MKR 4.1) 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619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Leistungsüberprüfung:</a:t>
                      </a:r>
                      <a:r>
                        <a:rPr lang="de-DE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mündliche Kommunikationsprüfung</a:t>
                      </a:r>
                      <a:endParaRPr lang="de-DE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38" marR="65838" marT="65838" marB="6583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202672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3995936" y="4469050"/>
            <a:ext cx="483783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fachliche Konkretisierungen des KLP (zitiert)</a:t>
            </a:r>
            <a:endParaRPr lang="de-DE" sz="2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678978" y="5733256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weitere Absprachen der FK zum UV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86843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Anpassung an die Wiedereinführung des neunjährigen Bildungsgangs im Gymnasium</a:t>
            </a:r>
          </a:p>
          <a:p>
            <a:pPr lvl="1"/>
            <a:r>
              <a:rPr lang="de-DE" dirty="0" smtClean="0"/>
              <a:t>Beginn einer zweiten Fremdsprache ab Jahrgang 7</a:t>
            </a:r>
          </a:p>
          <a:p>
            <a:r>
              <a:rPr lang="de-DE" dirty="0" smtClean="0"/>
              <a:t>Weiterentwicklung der bisherigen Kernlehrpläne</a:t>
            </a:r>
          </a:p>
          <a:p>
            <a:pPr lvl="1"/>
            <a:r>
              <a:rPr lang="de-DE" dirty="0" smtClean="0"/>
              <a:t>Gewährleistung der Durchlässigkeit zwischen den Schulformen</a:t>
            </a:r>
          </a:p>
          <a:p>
            <a:pPr lvl="1"/>
            <a:r>
              <a:rPr lang="de-DE" dirty="0" smtClean="0"/>
              <a:t>Anschlussfähigkeit an die KLP der gymnasialen Oberstufe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nhaltliche und strukturelle Anpassung an zeitgemäße Ansprüche (fachliche und didaktische Entwicklung)</a:t>
            </a:r>
          </a:p>
          <a:p>
            <a:r>
              <a:rPr lang="de-DE" dirty="0" smtClean="0"/>
              <a:t>Erweiterung des Fächerangebotes</a:t>
            </a:r>
          </a:p>
          <a:p>
            <a:pPr lvl="1"/>
            <a:r>
              <a:rPr lang="de-DE" dirty="0" smtClean="0"/>
              <a:t>weitgehende Angleichung der curricular abgebildeten Fächervielfalt in Real- und Gesamt-/Sekundarschulen (z.B. Chinesisch in der Realschule)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(2)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144532"/>
              </p:ext>
            </p:extLst>
          </p:nvPr>
        </p:nvGraphicFramePr>
        <p:xfrm>
          <a:off x="827584" y="1916831"/>
          <a:ext cx="7488832" cy="3816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4285418035"/>
                    </a:ext>
                  </a:extLst>
                </a:gridCol>
              </a:tblGrid>
              <a:tr h="7643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 5.1-1 </a:t>
                      </a:r>
                      <a:r>
                        <a:rPr lang="en-US" sz="1800" b="1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“Hello! What’s your name?” – Meeting my new class </a:t>
                      </a:r>
                      <a:br>
                        <a:rPr lang="en-US" sz="1800" b="1" i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(ca. 20 U-Std.)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629492"/>
                  </a:ext>
                </a:extLst>
              </a:tr>
              <a:tr h="679428">
                <a:tc>
                  <a:txBody>
                    <a:bodyPr/>
                    <a:lstStyle/>
                    <a:p>
                      <a:pPr algn="ctr"/>
                      <a:r>
                        <a:rPr lang="de-DE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Schwerpunkte der Kompetenzentwicklung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859906"/>
                  </a:ext>
                </a:extLst>
              </a:tr>
              <a:tr h="2372639">
                <a:tc>
                  <a:txBody>
                    <a:bodyPr/>
                    <a:lstStyle/>
                    <a:p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an Gesprächen teilnehmen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am </a:t>
                      </a:r>
                      <a:r>
                        <a:rPr lang="de-DE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classroom</a:t>
                      </a:r>
                      <a:r>
                        <a:rPr lang="de-DE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discourse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teilnehmen; an einfachen Gesprächen in vertrauten Situationen des Alltags aktiv teilnehmen; Gespräche beginnen und beenden</a:t>
                      </a:r>
                    </a:p>
                    <a:p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zusammenhängendes Sprechen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notizengestützt eine einfache Präsentation strukturiert vortragen; einfache Texte sinnstiftend vorlesen</a:t>
                      </a:r>
                    </a:p>
                    <a:p>
                      <a:r>
                        <a:rPr lang="de-DE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Wortschatz: </a:t>
                      </a:r>
                      <a:r>
                        <a:rPr lang="de-DE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classroom</a:t>
                      </a:r>
                      <a:r>
                        <a:rPr lang="de-DE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phrases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verstehen und situationsangemessen anwenden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40944"/>
                  </a:ext>
                </a:extLst>
              </a:tr>
            </a:tbl>
          </a:graphicData>
        </a:graphic>
      </p:graphicFrame>
      <p:sp>
        <p:nvSpPr>
          <p:cNvPr id="9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(3)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024716"/>
              </p:ext>
            </p:extLst>
          </p:nvPr>
        </p:nvGraphicFramePr>
        <p:xfrm>
          <a:off x="457200" y="1772816"/>
          <a:ext cx="8229600" cy="42042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fachliche Konkretisierungen im Schwerpunkt</a:t>
                      </a:r>
                      <a:endParaRPr lang="de-DE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IKK: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persönliche Lebensgestaltung: Alltag und Freizeitgestaltung von Kindern: Familie, Freunde, Hobbys</a:t>
                      </a:r>
                      <a:endParaRPr lang="de-DE" sz="2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Teilhabe am gesellschaftlichen Leben: Lebenswirklichkeiten von Familien und Kindern am Beispiel einer Region in Großbritannien</a:t>
                      </a:r>
                      <a:endParaRPr lang="de-DE" sz="2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Grammatik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nouns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singular vs. plural;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pronouns; chunks: statements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 answers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sz="2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Aussprache und Intonation</a:t>
                      </a:r>
                      <a:r>
                        <a:rPr lang="de-DE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grundlegende Besonderheiten des Vokalismus und Konsonantismus</a:t>
                      </a:r>
                      <a:endParaRPr lang="de-DE" sz="2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TMK: </a:t>
                      </a:r>
                      <a:r>
                        <a:rPr lang="de-DE" sz="2000" b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Ausgangstexte: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informierende Texte, Alltagsgespräche, Bilder, Songs, Bildergeschichten </a:t>
                      </a:r>
                      <a:r>
                        <a:rPr lang="de-DE" sz="2000" b="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Zieltexte: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Alltagsgespräche, Plakate, Präsentationen</a:t>
                      </a: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</a:tbl>
          </a:graphicData>
        </a:graphic>
      </p:graphicFrame>
      <p:sp>
        <p:nvSpPr>
          <p:cNvPr id="9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Beispiel für ein Unterrichtsvorhaben (4)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807421"/>
              </p:ext>
            </p:extLst>
          </p:nvPr>
        </p:nvGraphicFramePr>
        <p:xfrm>
          <a:off x="457200" y="1925415"/>
          <a:ext cx="8229600" cy="373583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7004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Hinweise, Vereinbarungen und Absprachen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3035355">
                <a:tc>
                  <a:txBody>
                    <a:bodyPr/>
                    <a:lstStyle/>
                    <a:p>
                      <a:pPr marR="3619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Anknüpfen an bereits erworbene Kompetenzen: </a:t>
                      </a:r>
                      <a:r>
                        <a:rPr lang="de-DE" sz="2000" b="0" i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speaking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u.a. über sich und die Familie Auskunft geben und entsprechende Fragen stellen</a:t>
                      </a:r>
                      <a:endParaRPr lang="de-DE" sz="2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619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Mögliche Umsetzung</a:t>
                      </a:r>
                      <a:r>
                        <a:rPr lang="de-DE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Erstellen eines „</a:t>
                      </a:r>
                      <a:r>
                        <a:rPr lang="de-DE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“-Posters (analog oder digital) oder eines „</a:t>
                      </a:r>
                      <a:r>
                        <a:rPr lang="de-DE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“-Videos</a:t>
                      </a:r>
                      <a:endParaRPr lang="de-DE" sz="2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6195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Medienbildung: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Medienprodukte adressatengerecht planen, gestalten </a:t>
                      </a:r>
                      <a:r>
                        <a:rPr lang="de-DE" sz="2000" b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 präsentieren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(MKR 4.1) </a:t>
                      </a:r>
                      <a:endParaRPr lang="de-DE" sz="28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Leistungsüberprüfung:</a:t>
                      </a:r>
                      <a:r>
                        <a:rPr lang="de-DE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mündliche Kommunikationsprüfung</a:t>
                      </a:r>
                      <a:endParaRPr lang="de-DE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9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Konkretisierungen von Unterrichtsvorhaben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 smtClean="0"/>
              <a:t>Hier fehlt noch ein Beispiel mit dem neuen Template und entsprechender </a:t>
            </a:r>
            <a:r>
              <a:rPr lang="de-DE" sz="2400" dirty="0" err="1" smtClean="0"/>
              <a:t>erläuterung</a:t>
            </a:r>
            <a:r>
              <a:rPr lang="de-DE" sz="2400" dirty="0" smtClean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 smtClean="0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 smtClean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 smtClean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  <a:endParaRPr lang="de-D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10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3200" dirty="0" smtClean="0"/>
          </a:p>
          <a:p>
            <a:endParaRPr lang="de-DE" sz="3200" dirty="0"/>
          </a:p>
          <a:p>
            <a:pPr marL="0" indent="0">
              <a:buNone/>
            </a:pPr>
            <a:endParaRPr lang="de-DE" sz="3200" dirty="0" smtClean="0"/>
          </a:p>
          <a:p>
            <a:pPr marL="0" indent="0" algn="ctr">
              <a:buNone/>
            </a:pPr>
            <a:r>
              <a:rPr lang="de-DE" sz="3200" dirty="0" smtClean="0"/>
              <a:t> </a:t>
            </a:r>
            <a:r>
              <a:rPr lang="de-DE" sz="3600" dirty="0" smtClean="0"/>
              <a:t>Herzlichen Dank für Ihre Aufmerksamkeit!</a:t>
            </a:r>
            <a:endParaRPr lang="de-DE" sz="3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Akzentsetzungen der neuen Kernlehrpläne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 smtClean="0"/>
              <a:t>Ausschärfung der Fachlichkeit</a:t>
            </a:r>
          </a:p>
          <a:p>
            <a:pPr lvl="1"/>
            <a:r>
              <a:rPr lang="de-DE" dirty="0" smtClean="0"/>
              <a:t>Präzisere Festlegung fachlicher </a:t>
            </a:r>
            <a:r>
              <a:rPr lang="de-DE" dirty="0" err="1" smtClean="0"/>
              <a:t>Obligatorik</a:t>
            </a:r>
            <a:endParaRPr lang="de-DE" dirty="0"/>
          </a:p>
          <a:p>
            <a:r>
              <a:rPr lang="de-DE" dirty="0" smtClean="0"/>
              <a:t>Bezug </a:t>
            </a:r>
            <a:r>
              <a:rPr lang="de-DE" dirty="0"/>
              <a:t>auf fachübergreifende </a:t>
            </a:r>
            <a:r>
              <a:rPr lang="de-DE" dirty="0" smtClean="0"/>
              <a:t>Zielsetzungen</a:t>
            </a:r>
          </a:p>
          <a:p>
            <a:pPr lvl="1"/>
            <a:r>
              <a:rPr lang="de-DE" dirty="0" smtClean="0"/>
              <a:t>Bildung in der digitalen Welt und Medienbildung</a:t>
            </a:r>
          </a:p>
          <a:p>
            <a:pPr lvl="1"/>
            <a:r>
              <a:rPr lang="de-DE" dirty="0" smtClean="0"/>
              <a:t>Verbraucherbildung</a:t>
            </a:r>
          </a:p>
          <a:p>
            <a:pPr lvl="1"/>
            <a:r>
              <a:rPr lang="de-DE" dirty="0" smtClean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Englisch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Fokussierte Querschnittsaufgaben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 smtClean="0"/>
              <a:t>Einbindung </a:t>
            </a:r>
            <a:r>
              <a:rPr lang="de-DE" b="1" dirty="0"/>
              <a:t>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8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9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55" name="Fußzeilenplatzhalter 6"/>
          <p:cNvSpPr txBox="1">
            <a:spLocks/>
          </p:cNvSpPr>
          <p:nvPr/>
        </p:nvSpPr>
        <p:spPr>
          <a:xfrm>
            <a:off x="539552" y="6228568"/>
            <a:ext cx="2880320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Implementation der Kernlehrpläne für Fremdsprachen an Haupt-, Real-, Gesamt- und Sekundarschulen </a:t>
            </a:r>
          </a:p>
        </p:txBody>
      </p:sp>
      <p:sp>
        <p:nvSpPr>
          <p:cNvPr id="56" name="Fußzeilenplatzhalter 8"/>
          <p:cNvSpPr txBox="1">
            <a:spLocks/>
          </p:cNvSpPr>
          <p:nvPr/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(Bitte BR spezifische Kontaktinformationen  einfügen!)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3552</Words>
  <PresentationFormat>Bildschirmpräsentation (4:3)</PresentationFormat>
  <Paragraphs>698</Paragraphs>
  <Slides>54</Slides>
  <Notes>52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3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Realschule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2019-01-16T09:01:21Z</cp:lastPrinted>
  <dcterms:created xsi:type="dcterms:W3CDTF">2018-01-17T08:49:04Z</dcterms:created>
  <dcterms:modified xsi:type="dcterms:W3CDTF">2021-07-01T07:14:35Z</dcterms:modified>
</cp:coreProperties>
</file>