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 id="2147483661" r:id="rId2"/>
  </p:sldMasterIdLst>
  <p:notesMasterIdLst>
    <p:notesMasterId r:id="rId64"/>
  </p:notesMasterIdLst>
  <p:handoutMasterIdLst>
    <p:handoutMasterId r:id="rId65"/>
  </p:handoutMasterIdLst>
  <p:sldIdLst>
    <p:sldId id="256" r:id="rId3"/>
    <p:sldId id="407" r:id="rId4"/>
    <p:sldId id="408" r:id="rId5"/>
    <p:sldId id="409" r:id="rId6"/>
    <p:sldId id="410" r:id="rId7"/>
    <p:sldId id="411" r:id="rId8"/>
    <p:sldId id="412" r:id="rId9"/>
    <p:sldId id="413" r:id="rId10"/>
    <p:sldId id="414" r:id="rId11"/>
    <p:sldId id="415" r:id="rId12"/>
    <p:sldId id="416" r:id="rId13"/>
    <p:sldId id="417" r:id="rId14"/>
    <p:sldId id="418" r:id="rId15"/>
    <p:sldId id="419" r:id="rId16"/>
    <p:sldId id="420" r:id="rId17"/>
    <p:sldId id="421" r:id="rId18"/>
    <p:sldId id="422" r:id="rId19"/>
    <p:sldId id="423" r:id="rId20"/>
    <p:sldId id="424" r:id="rId21"/>
    <p:sldId id="425" r:id="rId22"/>
    <p:sldId id="426" r:id="rId23"/>
    <p:sldId id="427" r:id="rId24"/>
    <p:sldId id="428" r:id="rId25"/>
    <p:sldId id="429" r:id="rId26"/>
    <p:sldId id="430" r:id="rId27"/>
    <p:sldId id="431" r:id="rId28"/>
    <p:sldId id="432" r:id="rId29"/>
    <p:sldId id="433" r:id="rId30"/>
    <p:sldId id="434" r:id="rId31"/>
    <p:sldId id="435" r:id="rId32"/>
    <p:sldId id="380" r:id="rId33"/>
    <p:sldId id="376" r:id="rId34"/>
    <p:sldId id="377" r:id="rId35"/>
    <p:sldId id="396" r:id="rId36"/>
    <p:sldId id="379" r:id="rId37"/>
    <p:sldId id="392" r:id="rId38"/>
    <p:sldId id="394" r:id="rId39"/>
    <p:sldId id="398" r:id="rId40"/>
    <p:sldId id="383" r:id="rId41"/>
    <p:sldId id="384" r:id="rId42"/>
    <p:sldId id="402" r:id="rId43"/>
    <p:sldId id="400" r:id="rId44"/>
    <p:sldId id="387" r:id="rId45"/>
    <p:sldId id="404" r:id="rId46"/>
    <p:sldId id="406" r:id="rId47"/>
    <p:sldId id="390" r:id="rId48"/>
    <p:sldId id="381" r:id="rId49"/>
    <p:sldId id="378" r:id="rId50"/>
    <p:sldId id="382" r:id="rId51"/>
    <p:sldId id="365" r:id="rId52"/>
    <p:sldId id="386" r:id="rId53"/>
    <p:sldId id="366" r:id="rId54"/>
    <p:sldId id="367" r:id="rId55"/>
    <p:sldId id="368" r:id="rId56"/>
    <p:sldId id="369" r:id="rId57"/>
    <p:sldId id="370" r:id="rId58"/>
    <p:sldId id="371" r:id="rId59"/>
    <p:sldId id="385" r:id="rId60"/>
    <p:sldId id="388" r:id="rId61"/>
    <p:sldId id="389" r:id="rId62"/>
    <p:sldId id="303" r:id="rId63"/>
  </p:sldIdLst>
  <p:sldSz cx="9144000" cy="6858000" type="screen4x3"/>
  <p:notesSz cx="6797675" cy="9926638"/>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3126" userDrawn="1">
          <p15:clr>
            <a:srgbClr val="A4A3A4"/>
          </p15:clr>
        </p15:guide>
        <p15:guide id="2" pos="2141"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Pertzel, Eva" initials="PER" lastIdx="4" clrIdx="0"/>
  <p:cmAuthor id="1" name="Pertzel, Eva" initials="PE" lastIdx="1" clrIdx="1">
    <p:extLst>
      <p:ext uri="{19B8F6BF-5375-455C-9EA6-DF929625EA0E}">
        <p15:presenceInfo xmlns:p15="http://schemas.microsoft.com/office/powerpoint/2012/main" userId="Pertzel, Eva" providerId="None"/>
      </p:ext>
    </p:extLst>
  </p:cmAuthor>
  <p:cmAuthor id="2" name="Franken, Anna Ulrike" initials="" lastIdx="0" clrIdx="2"/>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9EDF4"/>
    <a:srgbClr val="D0D8E8"/>
    <a:srgbClr val="3399FF"/>
    <a:srgbClr val="DB820B"/>
    <a:srgbClr val="DA8F0B"/>
    <a:srgbClr val="FF9900"/>
    <a:srgbClr val="CC3300"/>
    <a:srgbClr val="D6E9D8"/>
    <a:srgbClr val="EFE0C8"/>
    <a:srgbClr val="EFE0A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Keine Formatvorlage, Tabellenraster">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3929" autoAdjust="0"/>
    <p:restoredTop sz="76440" autoAdjust="0"/>
  </p:normalViewPr>
  <p:slideViewPr>
    <p:cSldViewPr showGuides="1">
      <p:cViewPr varScale="1">
        <p:scale>
          <a:sx n="52" d="100"/>
          <a:sy n="52" d="100"/>
        </p:scale>
        <p:origin x="1380" y="60"/>
      </p:cViewPr>
      <p:guideLst>
        <p:guide orient="horz" pos="2160"/>
        <p:guide pos="2880"/>
      </p:guideLst>
    </p:cSldViewPr>
  </p:slideViewPr>
  <p:notesTextViewPr>
    <p:cViewPr>
      <p:scale>
        <a:sx n="1" d="1"/>
        <a:sy n="1" d="1"/>
      </p:scale>
      <p:origin x="0" y="0"/>
    </p:cViewPr>
  </p:notesTextViewPr>
  <p:notesViewPr>
    <p:cSldViewPr>
      <p:cViewPr varScale="1">
        <p:scale>
          <a:sx n="93" d="100"/>
          <a:sy n="93" d="100"/>
        </p:scale>
        <p:origin x="-2844" y="-120"/>
      </p:cViewPr>
      <p:guideLst>
        <p:guide orient="horz" pos="3126"/>
        <p:guide pos="2141"/>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slide" Target="slides/slide53.xml"/><Relationship Id="rId63" Type="http://schemas.openxmlformats.org/officeDocument/2006/relationships/slide" Target="slides/slide61.xml"/><Relationship Id="rId68" Type="http://schemas.openxmlformats.org/officeDocument/2006/relationships/viewProps" Target="viewProps.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slide" Target="slides/slide56.xml"/><Relationship Id="rId66" Type="http://schemas.openxmlformats.org/officeDocument/2006/relationships/commentAuthors" Target="commentAuthor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61" Type="http://schemas.openxmlformats.org/officeDocument/2006/relationships/slide" Target="slides/slide59.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handoutMaster" Target="handoutMasters/handout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notesMaster" Target="notesMasters/notesMaster1.xml"/><Relationship Id="rId69" Type="http://schemas.openxmlformats.org/officeDocument/2006/relationships/theme" Target="theme/theme1.xml"/><Relationship Id="rId8" Type="http://schemas.openxmlformats.org/officeDocument/2006/relationships/slide" Target="slides/slide6.xml"/><Relationship Id="rId51" Type="http://schemas.openxmlformats.org/officeDocument/2006/relationships/slide" Target="slides/slide49.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 Id="rId67" Type="http://schemas.openxmlformats.org/officeDocument/2006/relationships/presProps" Target="presProps.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slide" Target="slides/slide60.xml"/><Relationship Id="rId70"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46400" cy="496413"/>
          </a:xfrm>
          <a:prstGeom prst="rect">
            <a:avLst/>
          </a:prstGeom>
        </p:spPr>
        <p:txBody>
          <a:bodyPr vert="horz" lIns="91732" tIns="45867" rIns="91732" bIns="45867" rtlCol="0"/>
          <a:lstStyle>
            <a:lvl1pPr algn="l">
              <a:defRPr sz="1200"/>
            </a:lvl1pPr>
          </a:lstStyle>
          <a:p>
            <a:endParaRPr lang="de-DE"/>
          </a:p>
        </p:txBody>
      </p:sp>
      <p:sp>
        <p:nvSpPr>
          <p:cNvPr id="3" name="Datumsplatzhalter 2"/>
          <p:cNvSpPr>
            <a:spLocks noGrp="1"/>
          </p:cNvSpPr>
          <p:nvPr>
            <p:ph type="dt" sz="quarter" idx="1"/>
          </p:nvPr>
        </p:nvSpPr>
        <p:spPr>
          <a:xfrm>
            <a:off x="3849689" y="0"/>
            <a:ext cx="2946400" cy="496413"/>
          </a:xfrm>
          <a:prstGeom prst="rect">
            <a:avLst/>
          </a:prstGeom>
        </p:spPr>
        <p:txBody>
          <a:bodyPr vert="horz" lIns="91732" tIns="45867" rIns="91732" bIns="45867" rtlCol="0"/>
          <a:lstStyle>
            <a:lvl1pPr algn="r">
              <a:defRPr sz="1200"/>
            </a:lvl1pPr>
          </a:lstStyle>
          <a:p>
            <a:fld id="{160D15D8-C40D-44F2-AD47-A528947331B5}" type="datetimeFigureOut">
              <a:rPr lang="de-DE" smtClean="0"/>
              <a:t>29.06.2021</a:t>
            </a:fld>
            <a:endParaRPr lang="de-DE"/>
          </a:p>
        </p:txBody>
      </p:sp>
      <p:sp>
        <p:nvSpPr>
          <p:cNvPr id="4" name="Fußzeilenplatzhalter 3"/>
          <p:cNvSpPr>
            <a:spLocks noGrp="1"/>
          </p:cNvSpPr>
          <p:nvPr>
            <p:ph type="ftr" sz="quarter" idx="2"/>
          </p:nvPr>
        </p:nvSpPr>
        <p:spPr>
          <a:xfrm>
            <a:off x="0" y="9428629"/>
            <a:ext cx="2946400" cy="496412"/>
          </a:xfrm>
          <a:prstGeom prst="rect">
            <a:avLst/>
          </a:prstGeom>
        </p:spPr>
        <p:txBody>
          <a:bodyPr vert="horz" lIns="91732" tIns="45867" rIns="91732" bIns="45867" rtlCol="0" anchor="b"/>
          <a:lstStyle>
            <a:lvl1pPr algn="l">
              <a:defRPr sz="1200"/>
            </a:lvl1pPr>
          </a:lstStyle>
          <a:p>
            <a:endParaRPr lang="de-DE"/>
          </a:p>
        </p:txBody>
      </p:sp>
      <p:sp>
        <p:nvSpPr>
          <p:cNvPr id="5" name="Foliennummernplatzhalter 4"/>
          <p:cNvSpPr>
            <a:spLocks noGrp="1"/>
          </p:cNvSpPr>
          <p:nvPr>
            <p:ph type="sldNum" sz="quarter" idx="3"/>
          </p:nvPr>
        </p:nvSpPr>
        <p:spPr>
          <a:xfrm>
            <a:off x="3849689" y="9428629"/>
            <a:ext cx="2946400" cy="496412"/>
          </a:xfrm>
          <a:prstGeom prst="rect">
            <a:avLst/>
          </a:prstGeom>
        </p:spPr>
        <p:txBody>
          <a:bodyPr vert="horz" lIns="91732" tIns="45867" rIns="91732" bIns="45867" rtlCol="0" anchor="b"/>
          <a:lstStyle>
            <a:lvl1pPr algn="r">
              <a:defRPr sz="1200"/>
            </a:lvl1pPr>
          </a:lstStyle>
          <a:p>
            <a:fld id="{BAA06D95-A6BE-48F1-B316-676CA60ACFC7}" type="slidenum">
              <a:rPr lang="de-DE" smtClean="0"/>
              <a:t>‹Nr.›</a:t>
            </a:fld>
            <a:endParaRPr lang="de-DE"/>
          </a:p>
        </p:txBody>
      </p:sp>
    </p:spTree>
    <p:extLst>
      <p:ext uri="{BB962C8B-B14F-4D97-AF65-F5344CB8AC3E}">
        <p14:creationId xmlns:p14="http://schemas.microsoft.com/office/powerpoint/2010/main" val="381251046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1" y="0"/>
            <a:ext cx="2945659" cy="496332"/>
          </a:xfrm>
          <a:prstGeom prst="rect">
            <a:avLst/>
          </a:prstGeom>
        </p:spPr>
        <p:txBody>
          <a:bodyPr vert="horz" lIns="91732" tIns="45867" rIns="91732" bIns="45867" rtlCol="0"/>
          <a:lstStyle>
            <a:lvl1pPr algn="l">
              <a:defRPr sz="1200"/>
            </a:lvl1pPr>
          </a:lstStyle>
          <a:p>
            <a:endParaRPr lang="de-DE"/>
          </a:p>
        </p:txBody>
      </p:sp>
      <p:sp>
        <p:nvSpPr>
          <p:cNvPr id="3" name="Datumsplatzhalter 2"/>
          <p:cNvSpPr>
            <a:spLocks noGrp="1"/>
          </p:cNvSpPr>
          <p:nvPr>
            <p:ph type="dt" idx="1"/>
          </p:nvPr>
        </p:nvSpPr>
        <p:spPr>
          <a:xfrm>
            <a:off x="3850444" y="0"/>
            <a:ext cx="2945659" cy="496332"/>
          </a:xfrm>
          <a:prstGeom prst="rect">
            <a:avLst/>
          </a:prstGeom>
        </p:spPr>
        <p:txBody>
          <a:bodyPr vert="horz" lIns="91732" tIns="45867" rIns="91732" bIns="45867" rtlCol="0"/>
          <a:lstStyle>
            <a:lvl1pPr algn="r">
              <a:defRPr sz="1200"/>
            </a:lvl1pPr>
          </a:lstStyle>
          <a:p>
            <a:fld id="{985472B4-A8F5-4AAC-8AF9-E73AECEF49A5}" type="datetimeFigureOut">
              <a:rPr lang="de-DE" smtClean="0"/>
              <a:t>29.06.2021</a:t>
            </a:fld>
            <a:endParaRPr lang="de-DE"/>
          </a:p>
        </p:txBody>
      </p:sp>
      <p:sp>
        <p:nvSpPr>
          <p:cNvPr id="4" name="Folienbildplatzhalter 3"/>
          <p:cNvSpPr>
            <a:spLocks noGrp="1" noRot="1" noChangeAspect="1"/>
          </p:cNvSpPr>
          <p:nvPr>
            <p:ph type="sldImg" idx="2"/>
          </p:nvPr>
        </p:nvSpPr>
        <p:spPr>
          <a:xfrm>
            <a:off x="915988" y="744538"/>
            <a:ext cx="4965700" cy="3724275"/>
          </a:xfrm>
          <a:prstGeom prst="rect">
            <a:avLst/>
          </a:prstGeom>
          <a:noFill/>
          <a:ln w="12700">
            <a:solidFill>
              <a:prstClr val="black"/>
            </a:solidFill>
          </a:ln>
        </p:spPr>
        <p:txBody>
          <a:bodyPr vert="horz" lIns="91732" tIns="45867" rIns="91732" bIns="45867" rtlCol="0" anchor="ctr"/>
          <a:lstStyle/>
          <a:p>
            <a:endParaRPr lang="de-DE"/>
          </a:p>
        </p:txBody>
      </p:sp>
      <p:sp>
        <p:nvSpPr>
          <p:cNvPr id="5" name="Notizenplatzhalter 4"/>
          <p:cNvSpPr>
            <a:spLocks noGrp="1"/>
          </p:cNvSpPr>
          <p:nvPr>
            <p:ph type="body" sz="quarter" idx="3"/>
          </p:nvPr>
        </p:nvSpPr>
        <p:spPr>
          <a:xfrm>
            <a:off x="679768" y="4715153"/>
            <a:ext cx="5438140" cy="4466987"/>
          </a:xfrm>
          <a:prstGeom prst="rect">
            <a:avLst/>
          </a:prstGeom>
        </p:spPr>
        <p:txBody>
          <a:bodyPr vert="horz" lIns="91732" tIns="45867" rIns="91732" bIns="45867" rtlCol="0"/>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6" name="Fußzeilenplatzhalter 5"/>
          <p:cNvSpPr>
            <a:spLocks noGrp="1"/>
          </p:cNvSpPr>
          <p:nvPr>
            <p:ph type="ftr" sz="quarter" idx="4"/>
          </p:nvPr>
        </p:nvSpPr>
        <p:spPr>
          <a:xfrm>
            <a:off x="1" y="9428583"/>
            <a:ext cx="2945659" cy="496332"/>
          </a:xfrm>
          <a:prstGeom prst="rect">
            <a:avLst/>
          </a:prstGeom>
        </p:spPr>
        <p:txBody>
          <a:bodyPr vert="horz" lIns="91732" tIns="45867" rIns="91732" bIns="45867" rtlCol="0" anchor="b"/>
          <a:lstStyle>
            <a:lvl1pPr algn="l">
              <a:defRPr sz="1200"/>
            </a:lvl1pPr>
          </a:lstStyle>
          <a:p>
            <a:endParaRPr lang="de-DE"/>
          </a:p>
        </p:txBody>
      </p:sp>
      <p:sp>
        <p:nvSpPr>
          <p:cNvPr id="7" name="Foliennummernplatzhalter 6"/>
          <p:cNvSpPr>
            <a:spLocks noGrp="1"/>
          </p:cNvSpPr>
          <p:nvPr>
            <p:ph type="sldNum" sz="quarter" idx="5"/>
          </p:nvPr>
        </p:nvSpPr>
        <p:spPr>
          <a:xfrm>
            <a:off x="3850444" y="9428583"/>
            <a:ext cx="2945659" cy="496332"/>
          </a:xfrm>
          <a:prstGeom prst="rect">
            <a:avLst/>
          </a:prstGeom>
        </p:spPr>
        <p:txBody>
          <a:bodyPr vert="horz" lIns="91732" tIns="45867" rIns="91732" bIns="45867" rtlCol="0" anchor="b"/>
          <a:lstStyle>
            <a:lvl1pPr algn="r">
              <a:defRPr sz="1200"/>
            </a:lvl1pPr>
          </a:lstStyle>
          <a:p>
            <a:fld id="{91EBFD06-840E-465F-BEE3-A3A19D45DCF6}" type="slidenum">
              <a:rPr lang="de-DE" smtClean="0"/>
              <a:t>‹Nr.›</a:t>
            </a:fld>
            <a:endParaRPr lang="de-DE"/>
          </a:p>
        </p:txBody>
      </p:sp>
    </p:spTree>
    <p:extLst>
      <p:ext uri="{BB962C8B-B14F-4D97-AF65-F5344CB8AC3E}">
        <p14:creationId xmlns:p14="http://schemas.microsoft.com/office/powerpoint/2010/main" val="229289808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91EBFD06-840E-465F-BEE3-A3A19D45DCF6}" type="slidenum">
              <a:rPr lang="de-DE" smtClean="0"/>
              <a:t>20</a:t>
            </a:fld>
            <a:endParaRPr lang="de-DE"/>
          </a:p>
        </p:txBody>
      </p:sp>
    </p:spTree>
    <p:extLst>
      <p:ext uri="{BB962C8B-B14F-4D97-AF65-F5344CB8AC3E}">
        <p14:creationId xmlns:p14="http://schemas.microsoft.com/office/powerpoint/2010/main" val="84755555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b="1" dirty="0" smtClean="0">
                <a:solidFill>
                  <a:srgbClr val="FF0000"/>
                </a:solidFill>
              </a:rPr>
              <a:t>Rahmenvorgaben für den Schulsport</a:t>
            </a:r>
          </a:p>
          <a:p>
            <a:endParaRPr lang="de-DE" dirty="0" smtClean="0"/>
          </a:p>
          <a:p>
            <a:r>
              <a:rPr lang="de-DE" dirty="0" smtClean="0"/>
              <a:t>Der LP Sport für </a:t>
            </a:r>
          </a:p>
          <a:p>
            <a:r>
              <a:rPr lang="de-DE" dirty="0" smtClean="0"/>
              <a:t>die Grundschule ist</a:t>
            </a:r>
          </a:p>
          <a:p>
            <a:r>
              <a:rPr lang="de-DE" dirty="0" smtClean="0"/>
              <a:t>in Anlehnung an die </a:t>
            </a:r>
          </a:p>
          <a:p>
            <a:r>
              <a:rPr lang="de-DE" dirty="0" smtClean="0"/>
              <a:t>Rahmenvorgaben</a:t>
            </a:r>
          </a:p>
          <a:p>
            <a:r>
              <a:rPr lang="de-DE" dirty="0" smtClean="0"/>
              <a:t>durch Kompetenzerwartungen </a:t>
            </a:r>
          </a:p>
          <a:p>
            <a:r>
              <a:rPr lang="de-DE" dirty="0" smtClean="0"/>
              <a:t>fachlich komprimiert</a:t>
            </a:r>
          </a:p>
          <a:p>
            <a:r>
              <a:rPr lang="de-DE" dirty="0" smtClean="0"/>
              <a:t>und mit dem LP Sek I</a:t>
            </a:r>
          </a:p>
          <a:p>
            <a:r>
              <a:rPr lang="de-DE" dirty="0" smtClean="0"/>
              <a:t>progressiv abgeglichen.</a:t>
            </a:r>
          </a:p>
          <a:p>
            <a:endParaRPr lang="de-DE" dirty="0" smtClean="0"/>
          </a:p>
          <a:p>
            <a:r>
              <a:rPr lang="de-DE" dirty="0" smtClean="0"/>
              <a:t> </a:t>
            </a:r>
            <a:r>
              <a:rPr lang="de-DE" b="1" dirty="0" smtClean="0">
                <a:solidFill>
                  <a:srgbClr val="FF0000"/>
                </a:solidFill>
              </a:rPr>
              <a:t>LP Sek I</a:t>
            </a:r>
          </a:p>
          <a:p>
            <a:endParaRPr lang="de-DE" dirty="0"/>
          </a:p>
        </p:txBody>
      </p:sp>
      <p:sp>
        <p:nvSpPr>
          <p:cNvPr id="4" name="Foliennummernplatzhalt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1EBFD06-840E-465F-BEE3-A3A19D45DCF6}" type="slidenum">
              <a:rPr kumimoji="0" lang="de-DE"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35</a:t>
            </a:fld>
            <a:endParaRPr kumimoji="0" lang="de-DE"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44381320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91EBFD06-840E-465F-BEE3-A3A19D45DCF6}" type="slidenum">
              <a:rPr lang="de-DE" smtClean="0"/>
              <a:t>40</a:t>
            </a:fld>
            <a:endParaRPr lang="de-DE"/>
          </a:p>
        </p:txBody>
      </p:sp>
    </p:spTree>
    <p:extLst>
      <p:ext uri="{BB962C8B-B14F-4D97-AF65-F5344CB8AC3E}">
        <p14:creationId xmlns:p14="http://schemas.microsoft.com/office/powerpoint/2010/main" val="313734159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91EBFD06-840E-465F-BEE3-A3A19D45DCF6}" type="slidenum">
              <a:rPr lang="de-DE" smtClean="0"/>
              <a:t>45</a:t>
            </a:fld>
            <a:endParaRPr lang="de-DE"/>
          </a:p>
        </p:txBody>
      </p:sp>
    </p:spTree>
    <p:extLst>
      <p:ext uri="{BB962C8B-B14F-4D97-AF65-F5344CB8AC3E}">
        <p14:creationId xmlns:p14="http://schemas.microsoft.com/office/powerpoint/2010/main" val="287033334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91EBFD06-840E-465F-BEE3-A3A19D45DCF6}" type="slidenum">
              <a:rPr lang="de-DE" smtClean="0"/>
              <a:t>46</a:t>
            </a:fld>
            <a:endParaRPr lang="de-DE"/>
          </a:p>
        </p:txBody>
      </p:sp>
    </p:spTree>
    <p:extLst>
      <p:ext uri="{BB962C8B-B14F-4D97-AF65-F5344CB8AC3E}">
        <p14:creationId xmlns:p14="http://schemas.microsoft.com/office/powerpoint/2010/main" val="117347027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165415" indent="-165415">
              <a:buFont typeface="Arial" panose="020B0604020202020204" pitchFamily="34" charset="0"/>
              <a:buChar char="•"/>
            </a:pPr>
            <a:r>
              <a:rPr lang="de-DE" dirty="0"/>
              <a:t>Wir vermuten, dass Sie manche dieser Ziele besonders wichtig finden und in </a:t>
            </a:r>
            <a:r>
              <a:rPr lang="de-DE" dirty="0" smtClean="0"/>
              <a:t>Ihrem </a:t>
            </a:r>
            <a:r>
              <a:rPr lang="de-DE" dirty="0"/>
              <a:t>Unterricht schon jetzt verfolgen. Daher bitten wir Sie nun</a:t>
            </a:r>
            <a:r>
              <a:rPr lang="de-DE" baseline="0" dirty="0"/>
              <a:t> ….</a:t>
            </a:r>
          </a:p>
          <a:p>
            <a:pPr marL="165415" indent="-165415">
              <a:buFont typeface="Arial" panose="020B0604020202020204" pitchFamily="34" charset="0"/>
              <a:buChar char="•"/>
            </a:pPr>
            <a:endParaRPr lang="de-DE" baseline="0" dirty="0"/>
          </a:p>
          <a:p>
            <a:pPr marL="165415" indent="-165415">
              <a:buFont typeface="Arial" panose="020B0604020202020204" pitchFamily="34" charset="0"/>
              <a:buChar char="•"/>
            </a:pPr>
            <a:r>
              <a:rPr lang="de-DE" baseline="0" dirty="0"/>
              <a:t>Auswertung: Es wäre schön, wenn zwei, drei </a:t>
            </a:r>
            <a:r>
              <a:rPr lang="de-DE" baseline="0" dirty="0" smtClean="0"/>
              <a:t>Kolleg/-innen </a:t>
            </a:r>
            <a:r>
              <a:rPr lang="de-DE" baseline="0" dirty="0"/>
              <a:t>einmal berichten würden, was </a:t>
            </a:r>
            <a:r>
              <a:rPr lang="de-DE" baseline="0" dirty="0" smtClean="0"/>
              <a:t>sie </a:t>
            </a:r>
            <a:r>
              <a:rPr lang="de-DE" baseline="0" dirty="0"/>
              <a:t>in ihren Partnergruppen besprochen haben.</a:t>
            </a:r>
            <a:endParaRPr lang="de-DE" dirty="0"/>
          </a:p>
        </p:txBody>
      </p:sp>
      <p:sp>
        <p:nvSpPr>
          <p:cNvPr id="4" name="Foliennummernplatzhalter 3"/>
          <p:cNvSpPr>
            <a:spLocks noGrp="1"/>
          </p:cNvSpPr>
          <p:nvPr>
            <p:ph type="sldNum" sz="quarter" idx="10"/>
          </p:nvPr>
        </p:nvSpPr>
        <p:spPr/>
        <p:txBody>
          <a:bodyPr/>
          <a:lstStyle/>
          <a:p>
            <a:fld id="{BD702BCD-0F72-4190-9178-CDA2A15354A7}" type="slidenum">
              <a:rPr lang="de-DE" smtClean="0">
                <a:solidFill>
                  <a:prstClr val="black"/>
                </a:solidFill>
              </a:rPr>
              <a:pPr/>
              <a:t>48</a:t>
            </a:fld>
            <a:endParaRPr lang="de-DE">
              <a:solidFill>
                <a:prstClr val="black"/>
              </a:solidFill>
            </a:endParaRPr>
          </a:p>
        </p:txBody>
      </p:sp>
    </p:spTree>
    <p:extLst>
      <p:ext uri="{BB962C8B-B14F-4D97-AF65-F5344CB8AC3E}">
        <p14:creationId xmlns:p14="http://schemas.microsoft.com/office/powerpoint/2010/main" val="166358156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171450" lvl="0" indent="-171450">
              <a:buFont typeface="Arial" panose="020B0604020202020204" pitchFamily="34" charset="0"/>
              <a:buChar char="•"/>
            </a:pPr>
            <a:r>
              <a:rPr lang="de-DE" sz="1200" kern="1200" dirty="0">
                <a:solidFill>
                  <a:schemeClr val="tx1"/>
                </a:solidFill>
                <a:effectLst/>
                <a:latin typeface="+mn-lt"/>
                <a:ea typeface="+mn-ea"/>
                <a:cs typeface="+mn-cs"/>
              </a:rPr>
              <a:t>Kompetenzerwartungen sind im </a:t>
            </a:r>
            <a:r>
              <a:rPr lang="de-DE" sz="1200" kern="1200" dirty="0" smtClean="0">
                <a:solidFill>
                  <a:schemeClr val="tx1"/>
                </a:solidFill>
                <a:effectLst/>
                <a:latin typeface="+mn-lt"/>
                <a:ea typeface="+mn-ea"/>
                <a:cs typeface="+mn-cs"/>
              </a:rPr>
              <a:t>LP </a:t>
            </a:r>
            <a:r>
              <a:rPr lang="de-DE" sz="1200" kern="1200" dirty="0">
                <a:solidFill>
                  <a:schemeClr val="tx1"/>
                </a:solidFill>
                <a:effectLst/>
                <a:latin typeface="+mn-lt"/>
                <a:ea typeface="+mn-ea"/>
                <a:cs typeface="+mn-cs"/>
              </a:rPr>
              <a:t>auf mittleren Abstraktionsniveau formuliert, also ungleich Stundenziel oder Aufgabenstellung (ACHTUNG: Im </a:t>
            </a:r>
            <a:r>
              <a:rPr lang="de-DE" sz="1200" kern="1200" dirty="0" smtClean="0">
                <a:solidFill>
                  <a:schemeClr val="tx1"/>
                </a:solidFill>
                <a:effectLst/>
                <a:latin typeface="+mn-lt"/>
                <a:ea typeface="+mn-ea"/>
                <a:cs typeface="+mn-cs"/>
              </a:rPr>
              <a:t>LP </a:t>
            </a:r>
            <a:r>
              <a:rPr lang="de-DE" sz="1200" kern="1200" dirty="0">
                <a:solidFill>
                  <a:schemeClr val="tx1"/>
                </a:solidFill>
                <a:effectLst/>
                <a:latin typeface="+mn-lt"/>
                <a:ea typeface="+mn-ea"/>
                <a:cs typeface="+mn-cs"/>
              </a:rPr>
              <a:t>steht „lassen sich in Aufgabenstellungen überführen“, das meint aber nicht, dass 1:1 abbildbar).</a:t>
            </a:r>
          </a:p>
          <a:p>
            <a:pPr marL="171450" lvl="0" indent="-171450">
              <a:buFont typeface="Arial" panose="020B0604020202020204" pitchFamily="34" charset="0"/>
              <a:buChar char="•"/>
            </a:pPr>
            <a:r>
              <a:rPr lang="de-DE" sz="1200" kern="1200" dirty="0">
                <a:solidFill>
                  <a:schemeClr val="tx1"/>
                </a:solidFill>
                <a:effectLst/>
                <a:latin typeface="+mn-lt"/>
                <a:ea typeface="+mn-ea"/>
                <a:cs typeface="+mn-cs"/>
              </a:rPr>
              <a:t>Für Unterricht muss man sich also klar machen, welche in welche Teilkompetenzen sich die Kompetenzerwartung ausdifferenziert.</a:t>
            </a:r>
          </a:p>
          <a:p>
            <a:pPr marL="171450" lvl="0" indent="-171450">
              <a:buFont typeface="Arial" panose="020B0604020202020204" pitchFamily="34" charset="0"/>
              <a:buChar char="•"/>
            </a:pPr>
            <a:r>
              <a:rPr lang="de-DE" sz="1200" kern="1200" dirty="0">
                <a:solidFill>
                  <a:schemeClr val="tx1"/>
                </a:solidFill>
                <a:effectLst/>
                <a:latin typeface="+mn-lt"/>
                <a:ea typeface="+mn-ea"/>
                <a:cs typeface="+mn-cs"/>
              </a:rPr>
              <a:t>Deshalb hier nun ein Vorschlag für Sie, die Sie auch in Ihre </a:t>
            </a:r>
            <a:r>
              <a:rPr lang="de-DE" sz="1200" kern="1200" dirty="0" smtClean="0">
                <a:solidFill>
                  <a:schemeClr val="tx1"/>
                </a:solidFill>
                <a:effectLst/>
                <a:latin typeface="+mn-lt"/>
                <a:ea typeface="+mn-ea"/>
                <a:cs typeface="+mn-cs"/>
              </a:rPr>
              <a:t>Schule </a:t>
            </a:r>
            <a:r>
              <a:rPr lang="de-DE" sz="1200" kern="1200" dirty="0">
                <a:solidFill>
                  <a:schemeClr val="tx1"/>
                </a:solidFill>
                <a:effectLst/>
                <a:latin typeface="+mn-lt"/>
                <a:ea typeface="+mn-ea"/>
                <a:cs typeface="+mn-cs"/>
              </a:rPr>
              <a:t>mitnehmen können, wie man sich den Kompetenzerwartungen nähern kann, wenn man konkreten Unterricht plant.</a:t>
            </a:r>
          </a:p>
        </p:txBody>
      </p:sp>
      <p:sp>
        <p:nvSpPr>
          <p:cNvPr id="4" name="Foliennummernplatzhalt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D702BCD-0F72-4190-9178-CDA2A15354A7}" type="slidenum">
              <a:rPr kumimoji="0" lang="de-DE"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49</a:t>
            </a:fld>
            <a:endParaRPr kumimoji="0" lang="de-DE"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64021167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5"/>
          </p:nvPr>
        </p:nvSpPr>
        <p:spPr/>
        <p:txBody>
          <a:bodyPr/>
          <a:lstStyle/>
          <a:p>
            <a:fld id="{91EBFD06-840E-465F-BEE3-A3A19D45DCF6}" type="slidenum">
              <a:rPr lang="de-DE" smtClean="0"/>
              <a:t>52</a:t>
            </a:fld>
            <a:endParaRPr lang="de-DE"/>
          </a:p>
        </p:txBody>
      </p:sp>
    </p:spTree>
    <p:extLst>
      <p:ext uri="{BB962C8B-B14F-4D97-AF65-F5344CB8AC3E}">
        <p14:creationId xmlns:p14="http://schemas.microsoft.com/office/powerpoint/2010/main" val="224245837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91EBFD06-840E-465F-BEE3-A3A19D45DCF6}" type="slidenum">
              <a:rPr lang="de-DE" smtClean="0"/>
              <a:t>53</a:t>
            </a:fld>
            <a:endParaRPr lang="de-DE"/>
          </a:p>
        </p:txBody>
      </p:sp>
    </p:spTree>
    <p:extLst>
      <p:ext uri="{BB962C8B-B14F-4D97-AF65-F5344CB8AC3E}">
        <p14:creationId xmlns:p14="http://schemas.microsoft.com/office/powerpoint/2010/main" val="214074745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10"/>
          </p:nvPr>
        </p:nvSpPr>
        <p:spPr/>
        <p:txBody>
          <a:bodyPr/>
          <a:lstStyle/>
          <a:p>
            <a:fld id="{91EBFD06-840E-465F-BEE3-A3A19D45DCF6}" type="slidenum">
              <a:rPr lang="de-DE" smtClean="0"/>
              <a:t>54</a:t>
            </a:fld>
            <a:endParaRPr lang="de-DE"/>
          </a:p>
        </p:txBody>
      </p:sp>
    </p:spTree>
    <p:extLst>
      <p:ext uri="{BB962C8B-B14F-4D97-AF65-F5344CB8AC3E}">
        <p14:creationId xmlns:p14="http://schemas.microsoft.com/office/powerpoint/2010/main" val="326361655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10"/>
          </p:nvPr>
        </p:nvSpPr>
        <p:spPr/>
        <p:txBody>
          <a:bodyPr/>
          <a:lstStyle/>
          <a:p>
            <a:fld id="{91EBFD06-840E-465F-BEE3-A3A19D45DCF6}" type="slidenum">
              <a:rPr lang="de-DE" smtClean="0"/>
              <a:t>55</a:t>
            </a:fld>
            <a:endParaRPr lang="de-DE"/>
          </a:p>
        </p:txBody>
      </p:sp>
    </p:spTree>
    <p:extLst>
      <p:ext uri="{BB962C8B-B14F-4D97-AF65-F5344CB8AC3E}">
        <p14:creationId xmlns:p14="http://schemas.microsoft.com/office/powerpoint/2010/main" val="167374260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10"/>
          </p:nvPr>
        </p:nvSpPr>
        <p:spPr/>
        <p:txBody>
          <a:bodyPr/>
          <a:lstStyle/>
          <a:p>
            <a:fld id="{91EBFD06-840E-465F-BEE3-A3A19D45DCF6}" type="slidenum">
              <a:rPr lang="de-DE" smtClean="0"/>
              <a:t>21</a:t>
            </a:fld>
            <a:endParaRPr lang="de-DE"/>
          </a:p>
        </p:txBody>
      </p:sp>
    </p:spTree>
    <p:extLst>
      <p:ext uri="{BB962C8B-B14F-4D97-AF65-F5344CB8AC3E}">
        <p14:creationId xmlns:p14="http://schemas.microsoft.com/office/powerpoint/2010/main" val="143414830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5"/>
          </p:nvPr>
        </p:nvSpPr>
        <p:spPr/>
        <p:txBody>
          <a:bodyPr/>
          <a:lstStyle/>
          <a:p>
            <a:fld id="{91EBFD06-840E-465F-BEE3-A3A19D45DCF6}" type="slidenum">
              <a:rPr lang="de-DE" smtClean="0"/>
              <a:t>56</a:t>
            </a:fld>
            <a:endParaRPr lang="de-DE"/>
          </a:p>
        </p:txBody>
      </p:sp>
    </p:spTree>
    <p:extLst>
      <p:ext uri="{BB962C8B-B14F-4D97-AF65-F5344CB8AC3E}">
        <p14:creationId xmlns:p14="http://schemas.microsoft.com/office/powerpoint/2010/main" val="265547947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10"/>
          </p:nvPr>
        </p:nvSpPr>
        <p:spPr/>
        <p:txBody>
          <a:bodyPr/>
          <a:lstStyle/>
          <a:p>
            <a:fld id="{91EBFD06-840E-465F-BEE3-A3A19D45DCF6}" type="slidenum">
              <a:rPr lang="de-DE" smtClean="0"/>
              <a:t>57</a:t>
            </a:fld>
            <a:endParaRPr lang="de-DE"/>
          </a:p>
        </p:txBody>
      </p:sp>
    </p:spTree>
    <p:extLst>
      <p:ext uri="{BB962C8B-B14F-4D97-AF65-F5344CB8AC3E}">
        <p14:creationId xmlns:p14="http://schemas.microsoft.com/office/powerpoint/2010/main" val="400362694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165415" indent="-165415">
              <a:buFont typeface="Arial" panose="020B0604020202020204" pitchFamily="34" charset="0"/>
              <a:buChar char="•"/>
            </a:pPr>
            <a:endParaRPr lang="de-DE" baseline="0" dirty="0"/>
          </a:p>
        </p:txBody>
      </p:sp>
      <p:sp>
        <p:nvSpPr>
          <p:cNvPr id="4" name="Foliennummernplatzhalt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D702BCD-0F72-4190-9178-CDA2A15354A7}" type="slidenum">
              <a:rPr kumimoji="0" lang="de-DE"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59</a:t>
            </a:fld>
            <a:endParaRPr kumimoji="0" lang="de-DE"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53882428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165415" indent="-165415">
              <a:buFont typeface="Arial" panose="020B0604020202020204" pitchFamily="34" charset="0"/>
              <a:buChar char="•"/>
            </a:pPr>
            <a:r>
              <a:rPr lang="de-DE" dirty="0"/>
              <a:t>Wir möchten Sie bitten, nun einmal eine ähnliche Skizze zu versuchen für ein Thema </a:t>
            </a:r>
            <a:r>
              <a:rPr lang="de-DE" dirty="0" smtClean="0"/>
              <a:t>zu</a:t>
            </a:r>
            <a:r>
              <a:rPr lang="de-DE" baseline="0" dirty="0" smtClean="0"/>
              <a:t>m Ende der SEP, </a:t>
            </a:r>
            <a:r>
              <a:rPr lang="de-DE" baseline="0" dirty="0"/>
              <a:t>nämlich </a:t>
            </a:r>
            <a:r>
              <a:rPr lang="de-DE" baseline="0" dirty="0" smtClean="0"/>
              <a:t>„Korken, Zapfen &amp; Co laden uns zum Spielen ein“. </a:t>
            </a:r>
            <a:r>
              <a:rPr lang="de-DE" baseline="0" dirty="0"/>
              <a:t>Denken Sie dabei auch an das Thema </a:t>
            </a:r>
            <a:r>
              <a:rPr lang="de-DE" baseline="0" dirty="0" smtClean="0"/>
              <a:t>„Medien“.</a:t>
            </a:r>
            <a:endParaRPr lang="de-DE" baseline="0" dirty="0"/>
          </a:p>
          <a:p>
            <a:pPr marL="165415" indent="-165415">
              <a:buFont typeface="Arial" panose="020B0604020202020204" pitchFamily="34" charset="0"/>
              <a:buChar char="•"/>
            </a:pPr>
            <a:r>
              <a:rPr lang="de-DE" baseline="0" dirty="0"/>
              <a:t>Auswertung: Vielleicht können zwei Paare einmal etwas zu je einem Unterrichtsvorhaben </a:t>
            </a:r>
            <a:r>
              <a:rPr lang="de-DE" baseline="0" dirty="0" smtClean="0"/>
              <a:t>sagen?</a:t>
            </a:r>
            <a:endParaRPr lang="de-DE" dirty="0"/>
          </a:p>
        </p:txBody>
      </p:sp>
      <p:sp>
        <p:nvSpPr>
          <p:cNvPr id="4" name="Foliennummernplatzhalter 3"/>
          <p:cNvSpPr>
            <a:spLocks noGrp="1"/>
          </p:cNvSpPr>
          <p:nvPr>
            <p:ph type="sldNum" sz="quarter" idx="10"/>
          </p:nvPr>
        </p:nvSpPr>
        <p:spPr/>
        <p:txBody>
          <a:bodyPr/>
          <a:lstStyle/>
          <a:p>
            <a:fld id="{BD702BCD-0F72-4190-9178-CDA2A15354A7}" type="slidenum">
              <a:rPr lang="de-DE" smtClean="0">
                <a:solidFill>
                  <a:prstClr val="black"/>
                </a:solidFill>
              </a:rPr>
              <a:pPr/>
              <a:t>60</a:t>
            </a:fld>
            <a:endParaRPr lang="de-DE">
              <a:solidFill>
                <a:prstClr val="black"/>
              </a:solidFill>
            </a:endParaRPr>
          </a:p>
        </p:txBody>
      </p:sp>
    </p:spTree>
    <p:extLst>
      <p:ext uri="{BB962C8B-B14F-4D97-AF65-F5344CB8AC3E}">
        <p14:creationId xmlns:p14="http://schemas.microsoft.com/office/powerpoint/2010/main" val="304983961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91EBFD06-840E-465F-BEE3-A3A19D45DCF6}" type="slidenum">
              <a:rPr lang="de-DE" smtClean="0"/>
              <a:t>22</a:t>
            </a:fld>
            <a:endParaRPr lang="de-DE"/>
          </a:p>
        </p:txBody>
      </p:sp>
    </p:spTree>
    <p:extLst>
      <p:ext uri="{BB962C8B-B14F-4D97-AF65-F5344CB8AC3E}">
        <p14:creationId xmlns:p14="http://schemas.microsoft.com/office/powerpoint/2010/main" val="345929581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5"/>
          </p:nvPr>
        </p:nvSpPr>
        <p:spPr/>
        <p:txBody>
          <a:bodyPr/>
          <a:lstStyle/>
          <a:p>
            <a:fld id="{91EBFD06-840E-465F-BEE3-A3A19D45DCF6}" type="slidenum">
              <a:rPr lang="de-DE" smtClean="0"/>
              <a:t>24</a:t>
            </a:fld>
            <a:endParaRPr lang="de-DE"/>
          </a:p>
        </p:txBody>
      </p:sp>
    </p:spTree>
    <p:extLst>
      <p:ext uri="{BB962C8B-B14F-4D97-AF65-F5344CB8AC3E}">
        <p14:creationId xmlns:p14="http://schemas.microsoft.com/office/powerpoint/2010/main" val="118875943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91EBFD06-840E-465F-BEE3-A3A19D45DCF6}" type="slidenum">
              <a:rPr lang="de-DE" smtClean="0"/>
              <a:t>25</a:t>
            </a:fld>
            <a:endParaRPr lang="de-DE"/>
          </a:p>
        </p:txBody>
      </p:sp>
    </p:spTree>
    <p:extLst>
      <p:ext uri="{BB962C8B-B14F-4D97-AF65-F5344CB8AC3E}">
        <p14:creationId xmlns:p14="http://schemas.microsoft.com/office/powerpoint/2010/main" val="34965368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10"/>
          </p:nvPr>
        </p:nvSpPr>
        <p:spPr/>
        <p:txBody>
          <a:bodyPr/>
          <a:lstStyle/>
          <a:p>
            <a:fld id="{91EBFD06-840E-465F-BEE3-A3A19D45DCF6}" type="slidenum">
              <a:rPr lang="de-DE" smtClean="0"/>
              <a:t>26</a:t>
            </a:fld>
            <a:endParaRPr lang="de-DE"/>
          </a:p>
        </p:txBody>
      </p:sp>
    </p:spTree>
    <p:extLst>
      <p:ext uri="{BB962C8B-B14F-4D97-AF65-F5344CB8AC3E}">
        <p14:creationId xmlns:p14="http://schemas.microsoft.com/office/powerpoint/2010/main" val="86825023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10"/>
          </p:nvPr>
        </p:nvSpPr>
        <p:spPr/>
        <p:txBody>
          <a:bodyPr/>
          <a:lstStyle/>
          <a:p>
            <a:fld id="{91EBFD06-840E-465F-BEE3-A3A19D45DCF6}" type="slidenum">
              <a:rPr lang="de-DE" smtClean="0"/>
              <a:t>27</a:t>
            </a:fld>
            <a:endParaRPr lang="de-DE"/>
          </a:p>
        </p:txBody>
      </p:sp>
    </p:spTree>
    <p:extLst>
      <p:ext uri="{BB962C8B-B14F-4D97-AF65-F5344CB8AC3E}">
        <p14:creationId xmlns:p14="http://schemas.microsoft.com/office/powerpoint/2010/main" val="125231158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5"/>
          </p:nvPr>
        </p:nvSpPr>
        <p:spPr/>
        <p:txBody>
          <a:bodyPr/>
          <a:lstStyle/>
          <a:p>
            <a:fld id="{91EBFD06-840E-465F-BEE3-A3A19D45DCF6}" type="slidenum">
              <a:rPr lang="de-DE" smtClean="0"/>
              <a:t>29</a:t>
            </a:fld>
            <a:endParaRPr lang="de-DE"/>
          </a:p>
        </p:txBody>
      </p:sp>
    </p:spTree>
    <p:extLst>
      <p:ext uri="{BB962C8B-B14F-4D97-AF65-F5344CB8AC3E}">
        <p14:creationId xmlns:p14="http://schemas.microsoft.com/office/powerpoint/2010/main" val="85523766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10"/>
          </p:nvPr>
        </p:nvSpPr>
        <p:spPr/>
        <p:txBody>
          <a:bodyPr/>
          <a:lstStyle/>
          <a:p>
            <a:fld id="{91EBFD06-840E-465F-BEE3-A3A19D45DCF6}" type="slidenum">
              <a:rPr lang="de-DE" smtClean="0"/>
              <a:t>30</a:t>
            </a:fld>
            <a:endParaRPr lang="de-DE"/>
          </a:p>
        </p:txBody>
      </p:sp>
    </p:spTree>
    <p:extLst>
      <p:ext uri="{BB962C8B-B14F-4D97-AF65-F5344CB8AC3E}">
        <p14:creationId xmlns:p14="http://schemas.microsoft.com/office/powerpoint/2010/main" val="139775419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p:cNvSpPr>
            <a:spLocks noGrp="1"/>
          </p:cNvSpPr>
          <p:nvPr>
            <p:ph type="ctrTitle"/>
          </p:nvPr>
        </p:nvSpPr>
        <p:spPr>
          <a:xfrm>
            <a:off x="685800" y="2130425"/>
            <a:ext cx="7772400" cy="1470025"/>
          </a:xfrm>
        </p:spPr>
        <p:txBody>
          <a:bodyPr/>
          <a:lstStyle/>
          <a:p>
            <a:r>
              <a:rPr lang="de-DE" smtClean="0"/>
              <a:t>Titelmasterformat durch Klicken bearbeiten</a:t>
            </a:r>
            <a:endParaRPr lang="de-DE"/>
          </a:p>
        </p:txBody>
      </p:sp>
      <p:sp>
        <p:nvSpPr>
          <p:cNvPr id="3" name="Untertitel 2"/>
          <p:cNvSpPr>
            <a:spLocks noGrp="1"/>
          </p:cNvSpPr>
          <p:nvPr>
            <p:ph type="subTitle" idx="1"/>
          </p:nvPr>
        </p:nvSpPr>
        <p:spPr>
          <a:xfrm>
            <a:off x="1371600" y="3886200"/>
            <a:ext cx="64008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e-DE" smtClean="0"/>
              <a:t>Formatvorlage des Untertitelmasters durch Klicken bearbeiten</a:t>
            </a:r>
            <a:endParaRPr lang="de-DE"/>
          </a:p>
        </p:txBody>
      </p:sp>
      <p:sp>
        <p:nvSpPr>
          <p:cNvPr id="4" name="Datumsplatzhalter 3"/>
          <p:cNvSpPr>
            <a:spLocks noGrp="1"/>
          </p:cNvSpPr>
          <p:nvPr>
            <p:ph type="dt" sz="half" idx="10"/>
          </p:nvPr>
        </p:nvSpPr>
        <p:spPr/>
        <p:txBody>
          <a:bodyPr/>
          <a:lstStyle/>
          <a:p>
            <a:r>
              <a:rPr lang="de-DE" dirty="0" smtClean="0"/>
              <a:t>Lehrplanentwicklung  Grundschule</a:t>
            </a:r>
          </a:p>
          <a:p>
            <a:r>
              <a:rPr lang="de-DE" dirty="0" smtClean="0"/>
              <a:t>Auftaktveranstaltung Soest, 20.09.2019</a:t>
            </a:r>
            <a:endParaRPr lang="de-DE" dirty="0"/>
          </a:p>
        </p:txBody>
      </p:sp>
      <p:sp>
        <p:nvSpPr>
          <p:cNvPr id="5" name="Fußzeilenplatzhalter 4"/>
          <p:cNvSpPr>
            <a:spLocks noGrp="1"/>
          </p:cNvSpPr>
          <p:nvPr>
            <p:ph type="ftr" sz="quarter" idx="11"/>
          </p:nvPr>
        </p:nvSpPr>
        <p:spPr/>
        <p:txBody>
          <a:bodyPr/>
          <a:lstStyle/>
          <a:p>
            <a:endParaRPr lang="de-DE" dirty="0"/>
          </a:p>
        </p:txBody>
      </p:sp>
      <p:sp>
        <p:nvSpPr>
          <p:cNvPr id="6" name="Foliennummernplatzhalter 5"/>
          <p:cNvSpPr>
            <a:spLocks noGrp="1"/>
          </p:cNvSpPr>
          <p:nvPr>
            <p:ph type="sldNum" sz="quarter" idx="12"/>
          </p:nvPr>
        </p:nvSpPr>
        <p:spPr/>
        <p:txBody>
          <a:bodyPr/>
          <a:lstStyle/>
          <a:p>
            <a:fld id="{512A4277-7E7A-4AAF-BFC7-47646BF5CD0C}" type="slidenum">
              <a:rPr lang="de-DE" smtClean="0"/>
              <a:t>‹Nr.›</a:t>
            </a:fld>
            <a:endParaRPr lang="de-DE"/>
          </a:p>
        </p:txBody>
      </p:sp>
    </p:spTree>
    <p:extLst>
      <p:ext uri="{BB962C8B-B14F-4D97-AF65-F5344CB8AC3E}">
        <p14:creationId xmlns:p14="http://schemas.microsoft.com/office/powerpoint/2010/main" val="63460190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Vertikaler Textplatzhalter 2"/>
          <p:cNvSpPr>
            <a:spLocks noGrp="1"/>
          </p:cNvSpPr>
          <p:nvPr>
            <p:ph type="body" orient="vert" idx="1"/>
          </p:nvPr>
        </p:nvSpPr>
        <p:spPr>
          <a:xfrm>
            <a:off x="457200" y="1700808"/>
            <a:ext cx="8229600" cy="4248472"/>
          </a:xfrm>
          <a:prstGeom prst="rect">
            <a:avLst/>
          </a:prstGeom>
        </p:spPr>
        <p:txBody>
          <a:bodyPr vert="eaVert"/>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Datumsplatzhalter 3"/>
          <p:cNvSpPr>
            <a:spLocks noGrp="1"/>
          </p:cNvSpPr>
          <p:nvPr>
            <p:ph type="dt" sz="half" idx="10"/>
          </p:nvPr>
        </p:nvSpPr>
        <p:spPr/>
        <p:txBody>
          <a:bodyPr/>
          <a:lstStyle/>
          <a:p>
            <a:r>
              <a:rPr lang="de-DE" smtClean="0"/>
              <a:t>Kernlehrplanentwicklung  Gymnasium SI Auftaktveranstaltung Soest, 19.01.2018</a:t>
            </a:r>
            <a:endParaRPr lang="de-DE"/>
          </a:p>
        </p:txBody>
      </p:sp>
      <p:sp>
        <p:nvSpPr>
          <p:cNvPr id="5" name="Fußzeilenplatzhalter 4"/>
          <p:cNvSpPr>
            <a:spLocks noGrp="1"/>
          </p:cNvSpPr>
          <p:nvPr>
            <p:ph type="ftr" sz="quarter" idx="11"/>
          </p:nvPr>
        </p:nvSpPr>
        <p:spPr/>
        <p:txBody>
          <a:bodyPr/>
          <a:lstStyle/>
          <a:p>
            <a:r>
              <a:rPr lang="de-DE" smtClean="0"/>
              <a:t>georg.trendel@qua-lis.nrw.de jens.austermann@qua-lis.nrw</a:t>
            </a:r>
            <a:endParaRPr lang="de-DE"/>
          </a:p>
        </p:txBody>
      </p:sp>
      <p:sp>
        <p:nvSpPr>
          <p:cNvPr id="6" name="Foliennummernplatzhalter 5"/>
          <p:cNvSpPr>
            <a:spLocks noGrp="1"/>
          </p:cNvSpPr>
          <p:nvPr>
            <p:ph type="sldNum" sz="quarter" idx="12"/>
          </p:nvPr>
        </p:nvSpPr>
        <p:spPr/>
        <p:txBody>
          <a:bodyPr/>
          <a:lstStyle/>
          <a:p>
            <a:fld id="{512A4277-7E7A-4AAF-BFC7-47646BF5CD0C}" type="slidenum">
              <a:rPr lang="de-DE" smtClean="0"/>
              <a:t>‹Nr.›</a:t>
            </a:fld>
            <a:endParaRPr lang="de-DE"/>
          </a:p>
        </p:txBody>
      </p:sp>
    </p:spTree>
    <p:extLst>
      <p:ext uri="{BB962C8B-B14F-4D97-AF65-F5344CB8AC3E}">
        <p14:creationId xmlns:p14="http://schemas.microsoft.com/office/powerpoint/2010/main" val="247480635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6629400" y="1700809"/>
            <a:ext cx="2057400" cy="4248472"/>
          </a:xfrm>
        </p:spPr>
        <p:txBody>
          <a:bodyPr vert="eaVert"/>
          <a:lstStyle/>
          <a:p>
            <a:r>
              <a:rPr lang="de-DE" smtClean="0"/>
              <a:t>Titelmasterformat durch Klicken bearbeiten</a:t>
            </a:r>
            <a:endParaRPr lang="de-DE" dirty="0"/>
          </a:p>
        </p:txBody>
      </p:sp>
      <p:sp>
        <p:nvSpPr>
          <p:cNvPr id="3" name="Vertikaler Textplatzhalter 2"/>
          <p:cNvSpPr>
            <a:spLocks noGrp="1"/>
          </p:cNvSpPr>
          <p:nvPr>
            <p:ph type="body" orient="vert" idx="1"/>
          </p:nvPr>
        </p:nvSpPr>
        <p:spPr>
          <a:xfrm>
            <a:off x="457200" y="1700809"/>
            <a:ext cx="6019800" cy="4248472"/>
          </a:xfrm>
          <a:prstGeom prst="rect">
            <a:avLst/>
          </a:prstGeom>
        </p:spPr>
        <p:txBody>
          <a:bodyPr vert="eaVert"/>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dirty="0"/>
          </a:p>
        </p:txBody>
      </p:sp>
      <p:sp>
        <p:nvSpPr>
          <p:cNvPr id="4" name="Datumsplatzhalter 3"/>
          <p:cNvSpPr>
            <a:spLocks noGrp="1"/>
          </p:cNvSpPr>
          <p:nvPr>
            <p:ph type="dt" sz="half" idx="10"/>
          </p:nvPr>
        </p:nvSpPr>
        <p:spPr/>
        <p:txBody>
          <a:bodyPr/>
          <a:lstStyle/>
          <a:p>
            <a:r>
              <a:rPr lang="de-DE" smtClean="0"/>
              <a:t>Kernlehrplanentwicklung  Gymnasium SI Auftaktveranstaltung Soest, 19.01.2018</a:t>
            </a:r>
            <a:endParaRPr lang="de-DE"/>
          </a:p>
        </p:txBody>
      </p:sp>
      <p:sp>
        <p:nvSpPr>
          <p:cNvPr id="5" name="Fußzeilenplatzhalter 4"/>
          <p:cNvSpPr>
            <a:spLocks noGrp="1"/>
          </p:cNvSpPr>
          <p:nvPr>
            <p:ph type="ftr" sz="quarter" idx="11"/>
          </p:nvPr>
        </p:nvSpPr>
        <p:spPr/>
        <p:txBody>
          <a:bodyPr/>
          <a:lstStyle/>
          <a:p>
            <a:r>
              <a:rPr lang="de-DE" smtClean="0"/>
              <a:t>georg.trendel@qua-lis.nrw.de jens.austermann@qua-lis.nrw</a:t>
            </a:r>
            <a:endParaRPr lang="de-DE"/>
          </a:p>
        </p:txBody>
      </p:sp>
      <p:sp>
        <p:nvSpPr>
          <p:cNvPr id="6" name="Foliennummernplatzhalter 5"/>
          <p:cNvSpPr>
            <a:spLocks noGrp="1"/>
          </p:cNvSpPr>
          <p:nvPr>
            <p:ph type="sldNum" sz="quarter" idx="12"/>
          </p:nvPr>
        </p:nvSpPr>
        <p:spPr/>
        <p:txBody>
          <a:bodyPr/>
          <a:lstStyle/>
          <a:p>
            <a:fld id="{512A4277-7E7A-4AAF-BFC7-47646BF5CD0C}" type="slidenum">
              <a:rPr lang="de-DE" smtClean="0"/>
              <a:t>‹Nr.›</a:t>
            </a:fld>
            <a:endParaRPr lang="de-DE"/>
          </a:p>
        </p:txBody>
      </p:sp>
    </p:spTree>
    <p:extLst>
      <p:ext uri="{BB962C8B-B14F-4D97-AF65-F5344CB8AC3E}">
        <p14:creationId xmlns:p14="http://schemas.microsoft.com/office/powerpoint/2010/main" val="196428289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cSld name="1_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Inhaltsplatzhalter 2"/>
          <p:cNvSpPr>
            <a:spLocks noGrp="1"/>
          </p:cNvSpPr>
          <p:nvPr>
            <p:ph idx="1"/>
          </p:nvPr>
        </p:nvSpPr>
        <p:spPr>
          <a:xfrm>
            <a:off x="457200" y="1700808"/>
            <a:ext cx="8229600" cy="4205064"/>
          </a:xfrm>
          <a:prstGeom prst="rect">
            <a:avLst/>
          </a:prstGeom>
        </p:spPr>
        <p:txBody>
          <a:bodyPr/>
          <a:lstStyle/>
          <a:p>
            <a:pPr lvl="0"/>
            <a:r>
              <a:rPr lang="de-DE" dirty="0" smtClean="0"/>
              <a:t>Textmasterformat bearbeiten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endParaRPr lang="de-DE" dirty="0"/>
          </a:p>
        </p:txBody>
      </p:sp>
      <p:sp>
        <p:nvSpPr>
          <p:cNvPr id="4" name="Datumsplatzhalt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1200" b="0" i="0" u="none" strike="noStrike" kern="1200" cap="none" spc="0" normalizeH="0" baseline="0" noProof="0" dirty="0" smtClean="0">
                <a:ln>
                  <a:noFill/>
                </a:ln>
                <a:solidFill>
                  <a:prstClr val="black">
                    <a:lumMod val="50000"/>
                    <a:lumOff val="50000"/>
                  </a:prstClr>
                </a:solidFill>
                <a:effectLst/>
                <a:uLnTx/>
                <a:uFillTx/>
                <a:latin typeface="Calibri"/>
                <a:ea typeface="+mn-ea"/>
                <a:cs typeface="+mn-cs"/>
              </a:rPr>
              <a:t>Lehrplanentwicklung Primarstufe</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DE" sz="1200" b="0" i="0" u="none" strike="noStrike" kern="1200" cap="none" spc="0" normalizeH="0" baseline="0" noProof="0" dirty="0">
              <a:ln>
                <a:noFill/>
              </a:ln>
              <a:solidFill>
                <a:prstClr val="black">
                  <a:lumMod val="50000"/>
                  <a:lumOff val="50000"/>
                </a:prstClr>
              </a:solidFill>
              <a:effectLst/>
              <a:uLnTx/>
              <a:uFillTx/>
              <a:latin typeface="Calibri"/>
              <a:ea typeface="+mn-ea"/>
              <a:cs typeface="+mn-cs"/>
            </a:endParaRPr>
          </a:p>
        </p:txBody>
      </p:sp>
      <p:sp>
        <p:nvSpPr>
          <p:cNvPr id="5" name="Fußzeilenplatzhalt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6" name="Foliennummernplatzhalt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12A4277-7E7A-4AAF-BFC7-47646BF5CD0C}" type="slidenum">
              <a:rPr kumimoji="0" lang="de-DE"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‹Nr.›</a:t>
            </a:fld>
            <a:endParaRPr kumimoji="0" lang="de-DE"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179252489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cSld name="Leer">
    <p:spTree>
      <p:nvGrpSpPr>
        <p:cNvPr id="1" name=""/>
        <p:cNvGrpSpPr/>
        <p:nvPr/>
      </p:nvGrpSpPr>
      <p:grpSpPr>
        <a:xfrm>
          <a:off x="0" y="0"/>
          <a:ext cx="0" cy="0"/>
          <a:chOff x="0" y="0"/>
          <a:chExt cx="0" cy="0"/>
        </a:xfrm>
      </p:grpSpPr>
      <p:sp>
        <p:nvSpPr>
          <p:cNvPr id="2" name="Datumsplatzhalter 1"/>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1200" b="0" i="0" u="none" strike="noStrike" kern="1200" cap="none" spc="0" normalizeH="0" baseline="0" noProof="0" dirty="0" smtClean="0">
                <a:ln>
                  <a:noFill/>
                </a:ln>
                <a:solidFill>
                  <a:prstClr val="black">
                    <a:lumMod val="50000"/>
                    <a:lumOff val="50000"/>
                  </a:prstClr>
                </a:solidFill>
                <a:effectLst/>
                <a:uLnTx/>
                <a:uFillTx/>
                <a:latin typeface="Calibri"/>
                <a:ea typeface="+mn-ea"/>
                <a:cs typeface="+mn-cs"/>
              </a:rPr>
              <a:t>Lehrplanentwicklung Primarstufe</a:t>
            </a:r>
            <a:endParaRPr kumimoji="0" lang="de-DE" sz="1200" b="0" i="0" u="none" strike="noStrike" kern="1200" cap="none" spc="0" normalizeH="0" baseline="0" noProof="0" dirty="0">
              <a:ln>
                <a:noFill/>
              </a:ln>
              <a:solidFill>
                <a:prstClr val="black">
                  <a:lumMod val="50000"/>
                  <a:lumOff val="50000"/>
                </a:prstClr>
              </a:solidFill>
              <a:effectLst/>
              <a:uLnTx/>
              <a:uFillTx/>
              <a:latin typeface="Calibri"/>
              <a:ea typeface="+mn-ea"/>
              <a:cs typeface="+mn-cs"/>
            </a:endParaRPr>
          </a:p>
        </p:txBody>
      </p:sp>
      <p:sp>
        <p:nvSpPr>
          <p:cNvPr id="3" name="Fußzeilenplatzhalter 2"/>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4" name="Foliennummernplatzhalt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12A4277-7E7A-4AAF-BFC7-47646BF5CD0C}" type="slidenum">
              <a:rPr kumimoji="0" lang="de-DE"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‹Nr.›</a:t>
            </a:fld>
            <a:endParaRPr kumimoji="0" lang="de-DE"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336206275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Only">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Datumsplatzhalter 2"/>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DE" sz="1200" b="0" i="0" u="none" strike="noStrike" kern="1200" cap="none" spc="0" normalizeH="0" baseline="0" noProof="0" dirty="0">
              <a:ln>
                <a:noFill/>
              </a:ln>
              <a:solidFill>
                <a:prstClr val="black">
                  <a:lumMod val="50000"/>
                  <a:lumOff val="50000"/>
                </a:prstClr>
              </a:solidFill>
              <a:effectLst/>
              <a:uLnTx/>
              <a:uFillTx/>
              <a:latin typeface="Calibri"/>
              <a:ea typeface="+mn-ea"/>
              <a:cs typeface="+mn-cs"/>
            </a:endParaRPr>
          </a:p>
        </p:txBody>
      </p:sp>
      <p:sp>
        <p:nvSpPr>
          <p:cNvPr id="4" name="Fußzeilenplatzhalter 3"/>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5" name="Foliennummernplatzhalt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12A4277-7E7A-4AAF-BFC7-47646BF5CD0C}" type="slidenum">
              <a:rPr kumimoji="0" lang="de-DE"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‹Nr.›</a:t>
            </a:fld>
            <a:endParaRPr kumimoji="0" lang="de-DE"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206139849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Einfacher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Inhaltsplatzhalter 2"/>
          <p:cNvSpPr>
            <a:spLocks noGrp="1"/>
          </p:cNvSpPr>
          <p:nvPr>
            <p:ph idx="1"/>
          </p:nvPr>
        </p:nvSpPr>
        <p:spPr>
          <a:xfrm>
            <a:off x="457200" y="1700808"/>
            <a:ext cx="8229600" cy="4205064"/>
          </a:xfrm>
          <a:prstGeom prst="rect">
            <a:avLst/>
          </a:prstGeom>
          <a:solidFill>
            <a:srgbClr val="EFE0C8"/>
          </a:solidFill>
        </p:spPr>
        <p:txBody>
          <a:bodyPr/>
          <a:lstStyle>
            <a:lvl1pPr marL="0" indent="0">
              <a:buNone/>
              <a:defRPr/>
            </a:lvl1pPr>
            <a:lvl2pPr marL="457200" indent="0">
              <a:buNone/>
              <a:defRPr/>
            </a:lvl2pPr>
            <a:lvl3pPr marL="914400" indent="0">
              <a:buNone/>
              <a:defRPr/>
            </a:lvl3pPr>
            <a:lvl4pPr marL="1371600" indent="0">
              <a:buNone/>
              <a:defRPr/>
            </a:lvl4pPr>
            <a:lvl5pPr marL="1828800" indent="0">
              <a:buNone/>
              <a:defRPr/>
            </a:lvl5pPr>
          </a:lstStyle>
          <a:p>
            <a:pPr lvl="0"/>
            <a:r>
              <a:rPr lang="de-DE" smtClean="0"/>
              <a:t>Textmasterformat bearbeiten</a:t>
            </a:r>
          </a:p>
        </p:txBody>
      </p:sp>
      <p:sp>
        <p:nvSpPr>
          <p:cNvPr id="4" name="Datumsplatzhalter 3"/>
          <p:cNvSpPr>
            <a:spLocks noGrp="1"/>
          </p:cNvSpPr>
          <p:nvPr>
            <p:ph type="dt" sz="half" idx="10"/>
          </p:nvPr>
        </p:nvSpPr>
        <p:spPr/>
        <p:txBody>
          <a:bodyPr/>
          <a:lstStyle/>
          <a:p>
            <a:r>
              <a:rPr lang="de-DE" smtClean="0"/>
              <a:t>Kernlehrplanentwicklung  Gymnasium SI Auftaktveranstaltung Soest, 19.01.2018</a:t>
            </a:r>
            <a:endParaRPr lang="de-DE"/>
          </a:p>
        </p:txBody>
      </p:sp>
      <p:sp>
        <p:nvSpPr>
          <p:cNvPr id="5" name="Fußzeilenplatzhalter 4"/>
          <p:cNvSpPr>
            <a:spLocks noGrp="1"/>
          </p:cNvSpPr>
          <p:nvPr>
            <p:ph type="ftr" sz="quarter" idx="11"/>
          </p:nvPr>
        </p:nvSpPr>
        <p:spPr/>
        <p:txBody>
          <a:bodyPr/>
          <a:lstStyle/>
          <a:p>
            <a:r>
              <a:rPr lang="de-DE" smtClean="0"/>
              <a:t>georg.trendel@qua-lis.nrw.de jens.austermann@qua-lis.nrw</a:t>
            </a:r>
            <a:endParaRPr lang="de-DE"/>
          </a:p>
        </p:txBody>
      </p:sp>
      <p:sp>
        <p:nvSpPr>
          <p:cNvPr id="6" name="Foliennummernplatzhalter 5"/>
          <p:cNvSpPr>
            <a:spLocks noGrp="1"/>
          </p:cNvSpPr>
          <p:nvPr>
            <p:ph type="sldNum" sz="quarter" idx="12"/>
          </p:nvPr>
        </p:nvSpPr>
        <p:spPr/>
        <p:txBody>
          <a:bodyPr/>
          <a:lstStyle/>
          <a:p>
            <a:fld id="{512A4277-7E7A-4AAF-BFC7-47646BF5CD0C}" type="slidenum">
              <a:rPr lang="de-DE" smtClean="0"/>
              <a:t>‹Nr.›</a:t>
            </a:fld>
            <a:endParaRPr lang="de-DE"/>
          </a:p>
        </p:txBody>
      </p:sp>
    </p:spTree>
    <p:extLst>
      <p:ext uri="{BB962C8B-B14F-4D97-AF65-F5344CB8AC3E}">
        <p14:creationId xmlns:p14="http://schemas.microsoft.com/office/powerpoint/2010/main" val="74421664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1_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Inhaltsplatzhalter 2"/>
          <p:cNvSpPr>
            <a:spLocks noGrp="1"/>
          </p:cNvSpPr>
          <p:nvPr>
            <p:ph idx="1"/>
          </p:nvPr>
        </p:nvSpPr>
        <p:spPr>
          <a:xfrm>
            <a:off x="457200" y="1700808"/>
            <a:ext cx="8229600" cy="4205064"/>
          </a:xfrm>
          <a:prstGeom prst="rect">
            <a:avLst/>
          </a:prstGeom>
        </p:spPr>
        <p:txBody>
          <a:bodyPr/>
          <a:lstStyle/>
          <a:p>
            <a:pPr lvl="0"/>
            <a:r>
              <a:rPr lang="de-DE" dirty="0" smtClean="0"/>
              <a:t>Textmasterformat bearbeiten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endParaRPr lang="de-DE" dirty="0"/>
          </a:p>
        </p:txBody>
      </p:sp>
      <p:sp>
        <p:nvSpPr>
          <p:cNvPr id="4" name="Datumsplatzhalter 3"/>
          <p:cNvSpPr>
            <a:spLocks noGrp="1"/>
          </p:cNvSpPr>
          <p:nvPr>
            <p:ph type="dt" sz="half" idx="10"/>
          </p:nvPr>
        </p:nvSpPr>
        <p:spPr/>
        <p:txBody>
          <a:bodyPr/>
          <a:lstStyle/>
          <a:p>
            <a:r>
              <a:rPr lang="de-DE" smtClean="0"/>
              <a:t>Kernlehrplanentwicklung  Gymnasium SI Auftaktveranstaltung Soest, 19.01.2018</a:t>
            </a:r>
            <a:endParaRPr lang="de-DE"/>
          </a:p>
        </p:txBody>
      </p:sp>
      <p:sp>
        <p:nvSpPr>
          <p:cNvPr id="5" name="Fußzeilenplatzhalter 4"/>
          <p:cNvSpPr>
            <a:spLocks noGrp="1"/>
          </p:cNvSpPr>
          <p:nvPr>
            <p:ph type="ftr" sz="quarter" idx="11"/>
          </p:nvPr>
        </p:nvSpPr>
        <p:spPr/>
        <p:txBody>
          <a:bodyPr/>
          <a:lstStyle/>
          <a:p>
            <a:r>
              <a:rPr lang="de-DE" smtClean="0"/>
              <a:t>georg.trendel@qua-lis.nrw.de jens.austermann@qua-lis.nrw</a:t>
            </a:r>
            <a:endParaRPr lang="de-DE"/>
          </a:p>
        </p:txBody>
      </p:sp>
      <p:sp>
        <p:nvSpPr>
          <p:cNvPr id="6" name="Foliennummernplatzhalter 5"/>
          <p:cNvSpPr>
            <a:spLocks noGrp="1"/>
          </p:cNvSpPr>
          <p:nvPr>
            <p:ph type="sldNum" sz="quarter" idx="12"/>
          </p:nvPr>
        </p:nvSpPr>
        <p:spPr/>
        <p:txBody>
          <a:bodyPr/>
          <a:lstStyle/>
          <a:p>
            <a:fld id="{512A4277-7E7A-4AAF-BFC7-47646BF5CD0C}" type="slidenum">
              <a:rPr lang="de-DE" smtClean="0"/>
              <a:t>‹Nr.›</a:t>
            </a:fld>
            <a:endParaRPr lang="de-DE"/>
          </a:p>
        </p:txBody>
      </p:sp>
    </p:spTree>
    <p:extLst>
      <p:ext uri="{BB962C8B-B14F-4D97-AF65-F5344CB8AC3E}">
        <p14:creationId xmlns:p14="http://schemas.microsoft.com/office/powerpoint/2010/main" val="54287795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nchor="t"/>
          <a:lstStyle>
            <a:lvl1pPr algn="l">
              <a:defRPr sz="4000" b="1" cap="all"/>
            </a:lvl1pPr>
          </a:lstStyle>
          <a:p>
            <a:r>
              <a:rPr lang="de-DE" smtClean="0"/>
              <a:t>Titelmasterformat durch Klicken bearbeiten</a:t>
            </a:r>
            <a:endParaRPr lang="de-DE"/>
          </a:p>
        </p:txBody>
      </p:sp>
      <p:sp>
        <p:nvSpPr>
          <p:cNvPr id="3" name="Textplatzhalter 2"/>
          <p:cNvSpPr>
            <a:spLocks noGrp="1"/>
          </p:cNvSpPr>
          <p:nvPr>
            <p:ph type="body" idx="1"/>
          </p:nvPr>
        </p:nvSpPr>
        <p:spPr>
          <a:xfrm>
            <a:off x="722313" y="2906713"/>
            <a:ext cx="7772400" cy="1500187"/>
          </a:xfrm>
          <a:prstGeom prst="rect">
            <a:avLst/>
          </a:prstGeo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de-DE" smtClean="0"/>
              <a:t>Textmasterformat bearbeiten</a:t>
            </a:r>
          </a:p>
        </p:txBody>
      </p:sp>
      <p:sp>
        <p:nvSpPr>
          <p:cNvPr id="4" name="Datumsplatzhalter 3"/>
          <p:cNvSpPr>
            <a:spLocks noGrp="1"/>
          </p:cNvSpPr>
          <p:nvPr>
            <p:ph type="dt" sz="half" idx="10"/>
          </p:nvPr>
        </p:nvSpPr>
        <p:spPr/>
        <p:txBody>
          <a:bodyPr/>
          <a:lstStyle/>
          <a:p>
            <a:r>
              <a:rPr lang="de-DE" smtClean="0"/>
              <a:t>Kernlehrplanentwicklung  Gymnasium SI Auftaktveranstaltung Soest, 19.01.2018</a:t>
            </a:r>
            <a:endParaRPr lang="de-DE"/>
          </a:p>
        </p:txBody>
      </p:sp>
      <p:sp>
        <p:nvSpPr>
          <p:cNvPr id="5" name="Fußzeilenplatzhalter 4"/>
          <p:cNvSpPr>
            <a:spLocks noGrp="1"/>
          </p:cNvSpPr>
          <p:nvPr>
            <p:ph type="ftr" sz="quarter" idx="11"/>
          </p:nvPr>
        </p:nvSpPr>
        <p:spPr/>
        <p:txBody>
          <a:bodyPr/>
          <a:lstStyle/>
          <a:p>
            <a:r>
              <a:rPr lang="de-DE" smtClean="0"/>
              <a:t>georg.trendel@qua-lis.nrw.de jens.austermann@qua-lis.nrw</a:t>
            </a:r>
            <a:endParaRPr lang="de-DE"/>
          </a:p>
        </p:txBody>
      </p:sp>
      <p:sp>
        <p:nvSpPr>
          <p:cNvPr id="6" name="Foliennummernplatzhalter 5"/>
          <p:cNvSpPr>
            <a:spLocks noGrp="1"/>
          </p:cNvSpPr>
          <p:nvPr>
            <p:ph type="sldNum" sz="quarter" idx="12"/>
          </p:nvPr>
        </p:nvSpPr>
        <p:spPr/>
        <p:txBody>
          <a:bodyPr/>
          <a:lstStyle/>
          <a:p>
            <a:fld id="{512A4277-7E7A-4AAF-BFC7-47646BF5CD0C}" type="slidenum">
              <a:rPr lang="de-DE" smtClean="0"/>
              <a:t>‹Nr.›</a:t>
            </a:fld>
            <a:endParaRPr lang="de-DE"/>
          </a:p>
        </p:txBody>
      </p:sp>
    </p:spTree>
    <p:extLst>
      <p:ext uri="{BB962C8B-B14F-4D97-AF65-F5344CB8AC3E}">
        <p14:creationId xmlns:p14="http://schemas.microsoft.com/office/powerpoint/2010/main" val="167618702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Inhaltsplatzhalter 2"/>
          <p:cNvSpPr>
            <a:spLocks noGrp="1"/>
          </p:cNvSpPr>
          <p:nvPr>
            <p:ph sz="half" idx="1"/>
          </p:nvPr>
        </p:nvSpPr>
        <p:spPr>
          <a:xfrm>
            <a:off x="457200" y="1700808"/>
            <a:ext cx="4038600" cy="4176464"/>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Inhaltsplatzhalter 3"/>
          <p:cNvSpPr>
            <a:spLocks noGrp="1"/>
          </p:cNvSpPr>
          <p:nvPr>
            <p:ph sz="half" idx="2"/>
          </p:nvPr>
        </p:nvSpPr>
        <p:spPr>
          <a:xfrm>
            <a:off x="4648200" y="1700808"/>
            <a:ext cx="4038600" cy="4176464"/>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5" name="Datumsplatzhalter 4"/>
          <p:cNvSpPr>
            <a:spLocks noGrp="1"/>
          </p:cNvSpPr>
          <p:nvPr>
            <p:ph type="dt" sz="half" idx="10"/>
          </p:nvPr>
        </p:nvSpPr>
        <p:spPr/>
        <p:txBody>
          <a:bodyPr/>
          <a:lstStyle/>
          <a:p>
            <a:r>
              <a:rPr lang="de-DE" smtClean="0"/>
              <a:t>Kernlehrplanentwicklung  Gymnasium SI Auftaktveranstaltung Soest, 19.01.2018</a:t>
            </a:r>
            <a:endParaRPr lang="de-DE"/>
          </a:p>
        </p:txBody>
      </p:sp>
      <p:sp>
        <p:nvSpPr>
          <p:cNvPr id="6" name="Fußzeilenplatzhalter 5"/>
          <p:cNvSpPr>
            <a:spLocks noGrp="1"/>
          </p:cNvSpPr>
          <p:nvPr>
            <p:ph type="ftr" sz="quarter" idx="11"/>
          </p:nvPr>
        </p:nvSpPr>
        <p:spPr/>
        <p:txBody>
          <a:bodyPr/>
          <a:lstStyle/>
          <a:p>
            <a:r>
              <a:rPr lang="de-DE" smtClean="0"/>
              <a:t>georg.trendel@qua-lis.nrw.de jens.austermann@qua-lis.nrw</a:t>
            </a:r>
            <a:endParaRPr lang="de-DE"/>
          </a:p>
        </p:txBody>
      </p:sp>
      <p:sp>
        <p:nvSpPr>
          <p:cNvPr id="7" name="Foliennummernplatzhalter 6"/>
          <p:cNvSpPr>
            <a:spLocks noGrp="1"/>
          </p:cNvSpPr>
          <p:nvPr>
            <p:ph type="sldNum" sz="quarter" idx="12"/>
          </p:nvPr>
        </p:nvSpPr>
        <p:spPr/>
        <p:txBody>
          <a:bodyPr/>
          <a:lstStyle/>
          <a:p>
            <a:fld id="{512A4277-7E7A-4AAF-BFC7-47646BF5CD0C}" type="slidenum">
              <a:rPr lang="de-DE" smtClean="0"/>
              <a:t>‹Nr.›</a:t>
            </a:fld>
            <a:endParaRPr lang="de-DE"/>
          </a:p>
        </p:txBody>
      </p:sp>
    </p:spTree>
    <p:extLst>
      <p:ext uri="{BB962C8B-B14F-4D97-AF65-F5344CB8AC3E}">
        <p14:creationId xmlns:p14="http://schemas.microsoft.com/office/powerpoint/2010/main" val="397335877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vl1pPr>
          </a:lstStyle>
          <a:p>
            <a:r>
              <a:rPr lang="de-DE" smtClean="0"/>
              <a:t>Titelmasterformat durch Klicken bearbeiten</a:t>
            </a:r>
            <a:endParaRPr lang="de-DE"/>
          </a:p>
        </p:txBody>
      </p:sp>
      <p:sp>
        <p:nvSpPr>
          <p:cNvPr id="3" name="Textplatzhalter 2"/>
          <p:cNvSpPr>
            <a:spLocks noGrp="1"/>
          </p:cNvSpPr>
          <p:nvPr>
            <p:ph type="body" idx="1"/>
          </p:nvPr>
        </p:nvSpPr>
        <p:spPr>
          <a:xfrm>
            <a:off x="457200" y="1628801"/>
            <a:ext cx="4040188" cy="546074"/>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Textmasterformat bearbeiten</a:t>
            </a:r>
          </a:p>
        </p:txBody>
      </p:sp>
      <p:sp>
        <p:nvSpPr>
          <p:cNvPr id="4" name="Inhaltsplatzhalter 3"/>
          <p:cNvSpPr>
            <a:spLocks noGrp="1"/>
          </p:cNvSpPr>
          <p:nvPr>
            <p:ph sz="half" idx="2"/>
          </p:nvPr>
        </p:nvSpPr>
        <p:spPr>
          <a:xfrm>
            <a:off x="457200" y="2174875"/>
            <a:ext cx="4040188" cy="3702397"/>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dirty="0"/>
          </a:p>
        </p:txBody>
      </p:sp>
      <p:sp>
        <p:nvSpPr>
          <p:cNvPr id="5" name="Textplatzhalter 4"/>
          <p:cNvSpPr>
            <a:spLocks noGrp="1"/>
          </p:cNvSpPr>
          <p:nvPr>
            <p:ph type="body" sz="quarter" idx="3"/>
          </p:nvPr>
        </p:nvSpPr>
        <p:spPr>
          <a:xfrm>
            <a:off x="4645025" y="1628801"/>
            <a:ext cx="4041775" cy="546074"/>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Textmasterformat bearbeiten</a:t>
            </a:r>
          </a:p>
        </p:txBody>
      </p:sp>
      <p:sp>
        <p:nvSpPr>
          <p:cNvPr id="6" name="Inhaltsplatzhalter 5"/>
          <p:cNvSpPr>
            <a:spLocks noGrp="1"/>
          </p:cNvSpPr>
          <p:nvPr>
            <p:ph sz="quarter" idx="4"/>
          </p:nvPr>
        </p:nvSpPr>
        <p:spPr>
          <a:xfrm>
            <a:off x="4645025" y="2174875"/>
            <a:ext cx="4041775" cy="3702397"/>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dirty="0"/>
          </a:p>
        </p:txBody>
      </p:sp>
      <p:sp>
        <p:nvSpPr>
          <p:cNvPr id="7" name="Datumsplatzhalter 6"/>
          <p:cNvSpPr>
            <a:spLocks noGrp="1"/>
          </p:cNvSpPr>
          <p:nvPr>
            <p:ph type="dt" sz="half" idx="10"/>
          </p:nvPr>
        </p:nvSpPr>
        <p:spPr/>
        <p:txBody>
          <a:bodyPr/>
          <a:lstStyle/>
          <a:p>
            <a:r>
              <a:rPr lang="de-DE" smtClean="0"/>
              <a:t>Kernlehrplanentwicklung  Gymnasium SI Auftaktveranstaltung Soest, 19.01.2018</a:t>
            </a:r>
            <a:endParaRPr lang="de-DE"/>
          </a:p>
        </p:txBody>
      </p:sp>
      <p:sp>
        <p:nvSpPr>
          <p:cNvPr id="8" name="Fußzeilenplatzhalter 7"/>
          <p:cNvSpPr>
            <a:spLocks noGrp="1"/>
          </p:cNvSpPr>
          <p:nvPr>
            <p:ph type="ftr" sz="quarter" idx="11"/>
          </p:nvPr>
        </p:nvSpPr>
        <p:spPr/>
        <p:txBody>
          <a:bodyPr/>
          <a:lstStyle/>
          <a:p>
            <a:r>
              <a:rPr lang="de-DE" smtClean="0"/>
              <a:t>georg.trendel@qua-lis.nrw.de jens.austermann@qua-lis.nrw</a:t>
            </a:r>
            <a:endParaRPr lang="de-DE"/>
          </a:p>
        </p:txBody>
      </p:sp>
      <p:sp>
        <p:nvSpPr>
          <p:cNvPr id="9" name="Foliennummernplatzhalter 8"/>
          <p:cNvSpPr>
            <a:spLocks noGrp="1"/>
          </p:cNvSpPr>
          <p:nvPr>
            <p:ph type="sldNum" sz="quarter" idx="12"/>
          </p:nvPr>
        </p:nvSpPr>
        <p:spPr/>
        <p:txBody>
          <a:bodyPr/>
          <a:lstStyle/>
          <a:p>
            <a:fld id="{512A4277-7E7A-4AAF-BFC7-47646BF5CD0C}" type="slidenum">
              <a:rPr lang="de-DE" smtClean="0"/>
              <a:t>‹Nr.›</a:t>
            </a:fld>
            <a:endParaRPr lang="de-DE"/>
          </a:p>
        </p:txBody>
      </p:sp>
    </p:spTree>
    <p:extLst>
      <p:ext uri="{BB962C8B-B14F-4D97-AF65-F5344CB8AC3E}">
        <p14:creationId xmlns:p14="http://schemas.microsoft.com/office/powerpoint/2010/main" val="206629568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Datumsplatzhalter 2"/>
          <p:cNvSpPr>
            <a:spLocks noGrp="1"/>
          </p:cNvSpPr>
          <p:nvPr>
            <p:ph type="dt" sz="half" idx="10"/>
          </p:nvPr>
        </p:nvSpPr>
        <p:spPr/>
        <p:txBody>
          <a:bodyPr/>
          <a:lstStyle/>
          <a:p>
            <a:r>
              <a:rPr lang="de-DE" smtClean="0"/>
              <a:t>Kernlehrplanentwicklung  Gymnasium SI Auftaktveranstaltung Soest, 19.01.2018</a:t>
            </a:r>
            <a:endParaRPr lang="de-DE"/>
          </a:p>
        </p:txBody>
      </p:sp>
      <p:sp>
        <p:nvSpPr>
          <p:cNvPr id="4" name="Fußzeilenplatzhalter 3"/>
          <p:cNvSpPr>
            <a:spLocks noGrp="1"/>
          </p:cNvSpPr>
          <p:nvPr>
            <p:ph type="ftr" sz="quarter" idx="11"/>
          </p:nvPr>
        </p:nvSpPr>
        <p:spPr/>
        <p:txBody>
          <a:bodyPr/>
          <a:lstStyle/>
          <a:p>
            <a:r>
              <a:rPr lang="de-DE" smtClean="0"/>
              <a:t>georg.trendel@qua-lis.nrw.de jens.austermann@qua-lis.nrw</a:t>
            </a:r>
            <a:endParaRPr lang="de-DE"/>
          </a:p>
        </p:txBody>
      </p:sp>
      <p:sp>
        <p:nvSpPr>
          <p:cNvPr id="5" name="Foliennummernplatzhalter 4"/>
          <p:cNvSpPr>
            <a:spLocks noGrp="1"/>
          </p:cNvSpPr>
          <p:nvPr>
            <p:ph type="sldNum" sz="quarter" idx="12"/>
          </p:nvPr>
        </p:nvSpPr>
        <p:spPr/>
        <p:txBody>
          <a:bodyPr/>
          <a:lstStyle/>
          <a:p>
            <a:fld id="{512A4277-7E7A-4AAF-BFC7-47646BF5CD0C}" type="slidenum">
              <a:rPr lang="de-DE" smtClean="0"/>
              <a:t>‹Nr.›</a:t>
            </a:fld>
            <a:endParaRPr lang="de-DE"/>
          </a:p>
        </p:txBody>
      </p:sp>
    </p:spTree>
    <p:extLst>
      <p:ext uri="{BB962C8B-B14F-4D97-AF65-F5344CB8AC3E}">
        <p14:creationId xmlns:p14="http://schemas.microsoft.com/office/powerpoint/2010/main" val="418360493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umsplatzhalter 1"/>
          <p:cNvSpPr>
            <a:spLocks noGrp="1"/>
          </p:cNvSpPr>
          <p:nvPr>
            <p:ph type="dt" sz="half" idx="10"/>
          </p:nvPr>
        </p:nvSpPr>
        <p:spPr/>
        <p:txBody>
          <a:bodyPr/>
          <a:lstStyle/>
          <a:p>
            <a:r>
              <a:rPr lang="de-DE" smtClean="0"/>
              <a:t>Kernlehrplanentwicklung  Gymnasium SI Auftaktveranstaltung Soest, 19.01.2018</a:t>
            </a:r>
            <a:endParaRPr lang="de-DE"/>
          </a:p>
        </p:txBody>
      </p:sp>
      <p:sp>
        <p:nvSpPr>
          <p:cNvPr id="3" name="Fußzeilenplatzhalter 2"/>
          <p:cNvSpPr>
            <a:spLocks noGrp="1"/>
          </p:cNvSpPr>
          <p:nvPr>
            <p:ph type="ftr" sz="quarter" idx="11"/>
          </p:nvPr>
        </p:nvSpPr>
        <p:spPr/>
        <p:txBody>
          <a:bodyPr/>
          <a:lstStyle/>
          <a:p>
            <a:r>
              <a:rPr lang="de-DE" smtClean="0"/>
              <a:t>georg.trendel@qua-lis.nrw.de jens.austermann@qua-lis.nrw</a:t>
            </a:r>
            <a:endParaRPr lang="de-DE"/>
          </a:p>
        </p:txBody>
      </p:sp>
      <p:sp>
        <p:nvSpPr>
          <p:cNvPr id="4" name="Foliennummernplatzhalter 3"/>
          <p:cNvSpPr>
            <a:spLocks noGrp="1"/>
          </p:cNvSpPr>
          <p:nvPr>
            <p:ph type="sldNum" sz="quarter" idx="12"/>
          </p:nvPr>
        </p:nvSpPr>
        <p:spPr/>
        <p:txBody>
          <a:bodyPr/>
          <a:lstStyle/>
          <a:p>
            <a:fld id="{512A4277-7E7A-4AAF-BFC7-47646BF5CD0C}" type="slidenum">
              <a:rPr lang="de-DE" smtClean="0"/>
              <a:t>‹Nr.›</a:t>
            </a:fld>
            <a:endParaRPr lang="de-DE"/>
          </a:p>
        </p:txBody>
      </p:sp>
    </p:spTree>
    <p:extLst>
      <p:ext uri="{BB962C8B-B14F-4D97-AF65-F5344CB8AC3E}">
        <p14:creationId xmlns:p14="http://schemas.microsoft.com/office/powerpoint/2010/main" val="149074420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de-DE" smtClean="0"/>
              <a:t>Titelmasterformat durch Klicken bearbeiten</a:t>
            </a:r>
            <a:endParaRPr lang="de-DE"/>
          </a:p>
        </p:txBody>
      </p:sp>
      <p:sp>
        <p:nvSpPr>
          <p:cNvPr id="3" name="Bildplatzhalter 2"/>
          <p:cNvSpPr>
            <a:spLocks noGrp="1"/>
          </p:cNvSpPr>
          <p:nvPr>
            <p:ph type="pic" idx="1"/>
          </p:nvPr>
        </p:nvSpPr>
        <p:spPr>
          <a:xfrm>
            <a:off x="1792288" y="1772817"/>
            <a:ext cx="5486400" cy="2954758"/>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de-DE" smtClean="0"/>
              <a:t>Bild durch Klicken auf Symbol hinzufügen</a:t>
            </a:r>
            <a:endParaRPr lang="de-DE" dirty="0"/>
          </a:p>
        </p:txBody>
      </p:sp>
      <p:sp>
        <p:nvSpPr>
          <p:cNvPr id="4" name="Textplatzhalter 3"/>
          <p:cNvSpPr>
            <a:spLocks noGrp="1"/>
          </p:cNvSpPr>
          <p:nvPr>
            <p:ph type="body" sz="half" idx="2"/>
          </p:nvPr>
        </p:nvSpPr>
        <p:spPr>
          <a:xfrm>
            <a:off x="1792288" y="5367338"/>
            <a:ext cx="5486400" cy="58194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smtClean="0"/>
              <a:t>Textmasterformat bearbeiten</a:t>
            </a:r>
          </a:p>
        </p:txBody>
      </p:sp>
      <p:sp>
        <p:nvSpPr>
          <p:cNvPr id="5" name="Datumsplatzhalter 4"/>
          <p:cNvSpPr>
            <a:spLocks noGrp="1"/>
          </p:cNvSpPr>
          <p:nvPr>
            <p:ph type="dt" sz="half" idx="10"/>
          </p:nvPr>
        </p:nvSpPr>
        <p:spPr/>
        <p:txBody>
          <a:bodyPr/>
          <a:lstStyle/>
          <a:p>
            <a:r>
              <a:rPr lang="de-DE" smtClean="0"/>
              <a:t>Kernlehrplanentwicklung  Gymnasium SI Auftaktveranstaltung Soest, 19.01.2018</a:t>
            </a:r>
            <a:endParaRPr lang="de-DE"/>
          </a:p>
        </p:txBody>
      </p:sp>
      <p:sp>
        <p:nvSpPr>
          <p:cNvPr id="6" name="Fußzeilenplatzhalter 5"/>
          <p:cNvSpPr>
            <a:spLocks noGrp="1"/>
          </p:cNvSpPr>
          <p:nvPr>
            <p:ph type="ftr" sz="quarter" idx="11"/>
          </p:nvPr>
        </p:nvSpPr>
        <p:spPr/>
        <p:txBody>
          <a:bodyPr/>
          <a:lstStyle/>
          <a:p>
            <a:r>
              <a:rPr lang="de-DE" smtClean="0"/>
              <a:t>georg.trendel@qua-lis.nrw.de jens.austermann@qua-lis.nrw</a:t>
            </a:r>
            <a:endParaRPr lang="de-DE"/>
          </a:p>
        </p:txBody>
      </p:sp>
      <p:sp>
        <p:nvSpPr>
          <p:cNvPr id="7" name="Foliennummernplatzhalter 6"/>
          <p:cNvSpPr>
            <a:spLocks noGrp="1"/>
          </p:cNvSpPr>
          <p:nvPr>
            <p:ph type="sldNum" sz="quarter" idx="12"/>
          </p:nvPr>
        </p:nvSpPr>
        <p:spPr/>
        <p:txBody>
          <a:bodyPr/>
          <a:lstStyle/>
          <a:p>
            <a:fld id="{512A4277-7E7A-4AAF-BFC7-47646BF5CD0C}" type="slidenum">
              <a:rPr lang="de-DE" smtClean="0"/>
              <a:t>‹Nr.›</a:t>
            </a:fld>
            <a:endParaRPr lang="de-DE"/>
          </a:p>
        </p:txBody>
      </p:sp>
    </p:spTree>
    <p:extLst>
      <p:ext uri="{BB962C8B-B14F-4D97-AF65-F5344CB8AC3E}">
        <p14:creationId xmlns:p14="http://schemas.microsoft.com/office/powerpoint/2010/main" val="119387175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jpeg"/></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4.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image" Target="../media/image2.jpeg"/><Relationship Id="rId5" Type="http://schemas.openxmlformats.org/officeDocument/2006/relationships/image" Target="../media/image1.png"/><Relationship Id="rId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elplatzhalter 1"/>
          <p:cNvSpPr>
            <a:spLocks noGrp="1"/>
          </p:cNvSpPr>
          <p:nvPr>
            <p:ph type="title"/>
          </p:nvPr>
        </p:nvSpPr>
        <p:spPr>
          <a:xfrm>
            <a:off x="457200" y="1124744"/>
            <a:ext cx="8229600" cy="360040"/>
          </a:xfrm>
          <a:prstGeom prst="rect">
            <a:avLst/>
          </a:prstGeom>
        </p:spPr>
        <p:txBody>
          <a:bodyPr vert="horz" lIns="91440" tIns="45720" rIns="91440" bIns="45720" rtlCol="0" anchor="ctr">
            <a:noAutofit/>
          </a:bodyPr>
          <a:lstStyle/>
          <a:p>
            <a:r>
              <a:rPr lang="de-DE" dirty="0" smtClean="0"/>
              <a:t>Titelmasterformat durch Klicken bearbeiten</a:t>
            </a:r>
            <a:endParaRPr lang="de-DE" dirty="0"/>
          </a:p>
        </p:txBody>
      </p:sp>
      <p:sp>
        <p:nvSpPr>
          <p:cNvPr id="4" name="Datumsplatzhalter 3"/>
          <p:cNvSpPr>
            <a:spLocks noGrp="1"/>
          </p:cNvSpPr>
          <p:nvPr>
            <p:ph type="dt" sz="half" idx="2"/>
          </p:nvPr>
        </p:nvSpPr>
        <p:spPr>
          <a:xfrm>
            <a:off x="457200" y="6356350"/>
            <a:ext cx="2818656" cy="365125"/>
          </a:xfrm>
          <a:prstGeom prst="rect">
            <a:avLst/>
          </a:prstGeom>
        </p:spPr>
        <p:txBody>
          <a:bodyPr vert="horz" lIns="91440" tIns="45720" rIns="91440" bIns="45720" rtlCol="0" anchor="ctr"/>
          <a:lstStyle>
            <a:lvl1pPr algn="l">
              <a:defRPr sz="1200">
                <a:solidFill>
                  <a:schemeClr val="tx1">
                    <a:lumMod val="50000"/>
                    <a:lumOff val="50000"/>
                  </a:schemeClr>
                </a:solidFill>
              </a:defRPr>
            </a:lvl1pPr>
          </a:lstStyle>
          <a:p>
            <a:r>
              <a:rPr lang="de-DE" smtClean="0"/>
              <a:t>Kernlehrplanentwicklung  Gymnasium SI Auftaktveranstaltung Soest, 19.01.2018</a:t>
            </a:r>
            <a:endParaRPr lang="de-DE" dirty="0"/>
          </a:p>
        </p:txBody>
      </p:sp>
      <p:sp>
        <p:nvSpPr>
          <p:cNvPr id="5" name="Fußzeilenplatzhalter 4"/>
          <p:cNvSpPr>
            <a:spLocks noGrp="1"/>
          </p:cNvSpPr>
          <p:nvPr>
            <p:ph type="ftr" sz="quarter" idx="3"/>
          </p:nvPr>
        </p:nvSpPr>
        <p:spPr>
          <a:xfrm>
            <a:off x="3419872" y="6356350"/>
            <a:ext cx="2952328"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de-DE" smtClean="0"/>
              <a:t>georg.trendel@qua-lis.nrw.de jens.austermann@qua-lis.nrw</a:t>
            </a:r>
            <a:endParaRPr lang="de-DE" dirty="0"/>
          </a:p>
        </p:txBody>
      </p:sp>
      <p:sp>
        <p:nvSpPr>
          <p:cNvPr id="6" name="Foliennummernplatzhalter 5"/>
          <p:cNvSpPr>
            <a:spLocks noGrp="1"/>
          </p:cNvSpPr>
          <p:nvPr>
            <p:ph type="sldNum" sz="quarter" idx="4"/>
          </p:nvPr>
        </p:nvSpPr>
        <p:spPr>
          <a:xfrm>
            <a:off x="8100392" y="6356350"/>
            <a:ext cx="586408"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12A4277-7E7A-4AAF-BFC7-47646BF5CD0C}" type="slidenum">
              <a:rPr lang="de-DE" smtClean="0"/>
              <a:t>‹Nr.›</a:t>
            </a:fld>
            <a:endParaRPr lang="de-DE"/>
          </a:p>
        </p:txBody>
      </p:sp>
      <p:sp>
        <p:nvSpPr>
          <p:cNvPr id="10" name="Textplatzhalter 2"/>
          <p:cNvSpPr>
            <a:spLocks noGrp="1"/>
          </p:cNvSpPr>
          <p:nvPr>
            <p:ph type="body" idx="1"/>
          </p:nvPr>
        </p:nvSpPr>
        <p:spPr>
          <a:xfrm>
            <a:off x="457200" y="1700809"/>
            <a:ext cx="8229600" cy="4248472"/>
          </a:xfrm>
          <a:prstGeom prst="rect">
            <a:avLst/>
          </a:prstGeom>
          <a:solidFill>
            <a:schemeClr val="bg1"/>
          </a:solidFill>
          <a:effectLst/>
        </p:spPr>
        <p:txBody>
          <a:bodyPr vert="horz" lIns="91440" tIns="45720" rIns="91440" bIns="45720" rtlCol="0">
            <a:normAutofit/>
          </a:bodyPr>
          <a:lstStyle/>
          <a:p>
            <a:pPr lvl="0"/>
            <a:r>
              <a:rPr lang="de-DE" dirty="0" smtClean="0"/>
              <a:t>Textmasterformat bearbeiten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endParaRPr lang="de-DE" dirty="0"/>
          </a:p>
        </p:txBody>
      </p:sp>
      <p:pic>
        <p:nvPicPr>
          <p:cNvPr id="11" name="Picture 2" descr="Logo QUA-LiS NRW"/>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474507" y="341329"/>
            <a:ext cx="2153277" cy="617485"/>
          </a:xfrm>
          <a:prstGeom prst="rect">
            <a:avLst/>
          </a:prstGeom>
          <a:noFill/>
          <a:extLst>
            <a:ext uri="{909E8E84-426E-40DD-AFC4-6F175D3DCCD1}">
              <a14:hiddenFill xmlns:a14="http://schemas.microsoft.com/office/drawing/2010/main">
                <a:solidFill>
                  <a:srgbClr val="FFFFFF"/>
                </a:solidFill>
              </a14:hiddenFill>
            </a:ext>
          </a:extLst>
        </p:spPr>
      </p:pic>
      <p:cxnSp>
        <p:nvCxnSpPr>
          <p:cNvPr id="13" name="Gerade Verbindung 12"/>
          <p:cNvCxnSpPr/>
          <p:nvPr/>
        </p:nvCxnSpPr>
        <p:spPr>
          <a:xfrm>
            <a:off x="467544" y="1556792"/>
            <a:ext cx="8208912" cy="0"/>
          </a:xfrm>
          <a:prstGeom prst="line">
            <a:avLst/>
          </a:prstGeom>
          <a:ln/>
        </p:spPr>
        <p:style>
          <a:lnRef idx="2">
            <a:schemeClr val="accent6"/>
          </a:lnRef>
          <a:fillRef idx="0">
            <a:schemeClr val="accent6"/>
          </a:fillRef>
          <a:effectRef idx="1">
            <a:schemeClr val="accent6"/>
          </a:effectRef>
          <a:fontRef idx="minor">
            <a:schemeClr val="tx1"/>
          </a:fontRef>
        </p:style>
      </p:cxnSp>
      <p:sp>
        <p:nvSpPr>
          <p:cNvPr id="14" name="CustomShape 6"/>
          <p:cNvSpPr/>
          <p:nvPr/>
        </p:nvSpPr>
        <p:spPr>
          <a:xfrm>
            <a:off x="0" y="6060575"/>
            <a:ext cx="2987640" cy="143640"/>
          </a:xfrm>
          <a:prstGeom prst="rect">
            <a:avLst/>
          </a:prstGeom>
          <a:gradFill>
            <a:gsLst>
              <a:gs pos="0">
                <a:srgbClr val="008000"/>
              </a:gs>
              <a:gs pos="100000">
                <a:srgbClr val="FFFFCC"/>
              </a:gs>
            </a:gsLst>
            <a:lin ang="0"/>
          </a:gradFill>
          <a:ln w="25560">
            <a:noFill/>
          </a:ln>
        </p:spPr>
      </p:sp>
      <p:sp>
        <p:nvSpPr>
          <p:cNvPr id="15" name="CustomShape 8"/>
          <p:cNvSpPr/>
          <p:nvPr/>
        </p:nvSpPr>
        <p:spPr>
          <a:xfrm>
            <a:off x="3090600" y="6060575"/>
            <a:ext cx="2987640" cy="143640"/>
          </a:xfrm>
          <a:prstGeom prst="rect">
            <a:avLst/>
          </a:prstGeom>
          <a:gradFill>
            <a:gsLst>
              <a:gs pos="0">
                <a:srgbClr val="808080"/>
              </a:gs>
              <a:gs pos="100000">
                <a:srgbClr val="FFFFCC"/>
              </a:gs>
            </a:gsLst>
            <a:lin ang="0"/>
          </a:gradFill>
          <a:ln w="25560">
            <a:noFill/>
          </a:ln>
        </p:spPr>
      </p:sp>
      <p:sp>
        <p:nvSpPr>
          <p:cNvPr id="16" name="Rechteck 15"/>
          <p:cNvSpPr/>
          <p:nvPr/>
        </p:nvSpPr>
        <p:spPr>
          <a:xfrm>
            <a:off x="6158160" y="6060640"/>
            <a:ext cx="2988000" cy="144016"/>
          </a:xfrm>
          <a:prstGeom prst="rect">
            <a:avLst/>
          </a:prstGeom>
          <a:gradFill flip="none" rotWithShape="1">
            <a:gsLst>
              <a:gs pos="1000">
                <a:srgbClr val="FFFFCC"/>
              </a:gs>
              <a:gs pos="100000">
                <a:srgbClr val="FF0000"/>
              </a:gs>
              <a:gs pos="100000">
                <a:srgbClr val="D1C39F"/>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1027" name="Picture 3" descr="V:\QUA-LIS\Formulare und Muster\AbsenderKennungMSB neu-farbig.jpg"/>
          <p:cNvPicPr>
            <a:picLocks noChangeAspect="1" noChangeArrowheads="1"/>
          </p:cNvPicPr>
          <p:nvPr userDrawn="1"/>
        </p:nvPicPr>
        <p:blipFill>
          <a:blip r:embed="rId14" cstate="print">
            <a:extLst>
              <a:ext uri="{28A0092B-C50C-407E-A947-70E740481C1C}">
                <a14:useLocalDpi xmlns:a14="http://schemas.microsoft.com/office/drawing/2010/main" val="0"/>
              </a:ext>
            </a:extLst>
          </a:blip>
          <a:srcRect/>
          <a:stretch>
            <a:fillRect/>
          </a:stretch>
        </p:blipFill>
        <p:spPr bwMode="auto">
          <a:xfrm>
            <a:off x="5652121" y="407495"/>
            <a:ext cx="3024336" cy="61962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9435955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60" r:id="rId3"/>
    <p:sldLayoutId id="2147483651" r:id="rId4"/>
    <p:sldLayoutId id="2147483652" r:id="rId5"/>
    <p:sldLayoutId id="2147483653" r:id="rId6"/>
    <p:sldLayoutId id="2147483654" r:id="rId7"/>
    <p:sldLayoutId id="2147483655" r:id="rId8"/>
    <p:sldLayoutId id="2147483657" r:id="rId9"/>
    <p:sldLayoutId id="2147483658" r:id="rId10"/>
    <p:sldLayoutId id="2147483659" r:id="rId11"/>
  </p:sldLayoutIdLst>
  <p:hf hdr="0"/>
  <p:txStyles>
    <p:titleStyle>
      <a:lvl1pPr algn="l" defTabSz="914400" rtl="0" eaLnBrk="1" latinLnBrk="0" hangingPunct="1">
        <a:spcBef>
          <a:spcPct val="0"/>
        </a:spcBef>
        <a:buNone/>
        <a:defRPr sz="3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elplatzhalter 1"/>
          <p:cNvSpPr>
            <a:spLocks noGrp="1"/>
          </p:cNvSpPr>
          <p:nvPr>
            <p:ph type="title"/>
          </p:nvPr>
        </p:nvSpPr>
        <p:spPr>
          <a:xfrm>
            <a:off x="457200" y="1124744"/>
            <a:ext cx="8229600" cy="360040"/>
          </a:xfrm>
          <a:prstGeom prst="rect">
            <a:avLst/>
          </a:prstGeom>
        </p:spPr>
        <p:txBody>
          <a:bodyPr vert="horz" lIns="91440" tIns="45720" rIns="91440" bIns="45720" rtlCol="0" anchor="ctr">
            <a:noAutofit/>
          </a:bodyPr>
          <a:lstStyle/>
          <a:p>
            <a:r>
              <a:rPr lang="de-DE" dirty="0" smtClean="0"/>
              <a:t>Titelmasterformat durch Klicken bearbeiten</a:t>
            </a:r>
            <a:endParaRPr lang="de-DE" dirty="0"/>
          </a:p>
        </p:txBody>
      </p:sp>
      <p:sp>
        <p:nvSpPr>
          <p:cNvPr id="4" name="Datumsplatzhalter 3"/>
          <p:cNvSpPr>
            <a:spLocks noGrp="1"/>
          </p:cNvSpPr>
          <p:nvPr>
            <p:ph type="dt" sz="half" idx="2"/>
          </p:nvPr>
        </p:nvSpPr>
        <p:spPr>
          <a:xfrm>
            <a:off x="457200" y="6356350"/>
            <a:ext cx="2818656" cy="365125"/>
          </a:xfrm>
          <a:prstGeom prst="rect">
            <a:avLst/>
          </a:prstGeom>
        </p:spPr>
        <p:txBody>
          <a:bodyPr vert="horz" lIns="91440" tIns="45720" rIns="91440" bIns="45720" rtlCol="0" anchor="ctr"/>
          <a:lstStyle>
            <a:lvl1pPr algn="l">
              <a:defRPr sz="1200">
                <a:solidFill>
                  <a:schemeClr val="tx1">
                    <a:lumMod val="50000"/>
                    <a:lumOff val="50000"/>
                  </a:schemeClr>
                </a:solidFill>
              </a:defRPr>
            </a:lvl1pPr>
          </a:lstStyle>
          <a:p>
            <a:r>
              <a:rPr lang="de-DE" dirty="0" smtClean="0"/>
              <a:t>Lehrplanentwicklung  Primarstufe</a:t>
            </a:r>
            <a:endParaRPr lang="de-DE" dirty="0"/>
          </a:p>
        </p:txBody>
      </p:sp>
      <p:sp>
        <p:nvSpPr>
          <p:cNvPr id="5" name="Fußzeilenplatzhalter 4"/>
          <p:cNvSpPr>
            <a:spLocks noGrp="1"/>
          </p:cNvSpPr>
          <p:nvPr>
            <p:ph type="ftr" sz="quarter" idx="3"/>
          </p:nvPr>
        </p:nvSpPr>
        <p:spPr>
          <a:xfrm>
            <a:off x="3419872" y="6356350"/>
            <a:ext cx="2952328"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de-DE" dirty="0"/>
          </a:p>
        </p:txBody>
      </p:sp>
      <p:sp>
        <p:nvSpPr>
          <p:cNvPr id="6" name="Foliennummernplatzhalter 5"/>
          <p:cNvSpPr>
            <a:spLocks noGrp="1"/>
          </p:cNvSpPr>
          <p:nvPr>
            <p:ph type="sldNum" sz="quarter" idx="4"/>
          </p:nvPr>
        </p:nvSpPr>
        <p:spPr>
          <a:xfrm>
            <a:off x="8100392" y="6356350"/>
            <a:ext cx="586408"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12A4277-7E7A-4AAF-BFC7-47646BF5CD0C}" type="slidenum">
              <a:rPr lang="de-DE" smtClean="0"/>
              <a:t>‹Nr.›</a:t>
            </a:fld>
            <a:endParaRPr lang="de-DE"/>
          </a:p>
        </p:txBody>
      </p:sp>
      <p:sp>
        <p:nvSpPr>
          <p:cNvPr id="10" name="Textplatzhalter 2"/>
          <p:cNvSpPr>
            <a:spLocks noGrp="1"/>
          </p:cNvSpPr>
          <p:nvPr>
            <p:ph type="body" idx="1"/>
          </p:nvPr>
        </p:nvSpPr>
        <p:spPr>
          <a:xfrm>
            <a:off x="457200" y="1700809"/>
            <a:ext cx="8229600" cy="4248472"/>
          </a:xfrm>
          <a:prstGeom prst="rect">
            <a:avLst/>
          </a:prstGeom>
          <a:solidFill>
            <a:schemeClr val="bg1"/>
          </a:solidFill>
          <a:effectLst/>
        </p:spPr>
        <p:txBody>
          <a:bodyPr vert="horz" lIns="91440" tIns="45720" rIns="91440" bIns="45720" rtlCol="0">
            <a:normAutofit/>
          </a:bodyPr>
          <a:lstStyle/>
          <a:p>
            <a:pPr lvl="0"/>
            <a:r>
              <a:rPr lang="de-DE" dirty="0" smtClean="0"/>
              <a:t>Textmasterformat bearbeiten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endParaRPr lang="de-DE" dirty="0"/>
          </a:p>
        </p:txBody>
      </p:sp>
      <p:pic>
        <p:nvPicPr>
          <p:cNvPr id="11" name="Picture 2" descr="Logo QUA-LiS NRW"/>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74507" y="341329"/>
            <a:ext cx="2153277" cy="617485"/>
          </a:xfrm>
          <a:prstGeom prst="rect">
            <a:avLst/>
          </a:prstGeom>
          <a:noFill/>
          <a:extLst>
            <a:ext uri="{909E8E84-426E-40DD-AFC4-6F175D3DCCD1}">
              <a14:hiddenFill xmlns:a14="http://schemas.microsoft.com/office/drawing/2010/main">
                <a:solidFill>
                  <a:srgbClr val="FFFFFF"/>
                </a:solidFill>
              </a14:hiddenFill>
            </a:ext>
          </a:extLst>
        </p:spPr>
      </p:pic>
      <p:cxnSp>
        <p:nvCxnSpPr>
          <p:cNvPr id="13" name="Gerade Verbindung 12"/>
          <p:cNvCxnSpPr/>
          <p:nvPr/>
        </p:nvCxnSpPr>
        <p:spPr>
          <a:xfrm>
            <a:off x="467544" y="1556792"/>
            <a:ext cx="8208912" cy="0"/>
          </a:xfrm>
          <a:prstGeom prst="line">
            <a:avLst/>
          </a:prstGeom>
          <a:ln/>
        </p:spPr>
        <p:style>
          <a:lnRef idx="2">
            <a:schemeClr val="accent6"/>
          </a:lnRef>
          <a:fillRef idx="0">
            <a:schemeClr val="accent6"/>
          </a:fillRef>
          <a:effectRef idx="1">
            <a:schemeClr val="accent6"/>
          </a:effectRef>
          <a:fontRef idx="minor">
            <a:schemeClr val="tx1"/>
          </a:fontRef>
        </p:style>
      </p:cxnSp>
      <p:sp>
        <p:nvSpPr>
          <p:cNvPr id="14" name="CustomShape 6"/>
          <p:cNvSpPr/>
          <p:nvPr/>
        </p:nvSpPr>
        <p:spPr>
          <a:xfrm>
            <a:off x="0" y="6060575"/>
            <a:ext cx="2987640" cy="143640"/>
          </a:xfrm>
          <a:prstGeom prst="rect">
            <a:avLst/>
          </a:prstGeom>
          <a:gradFill>
            <a:gsLst>
              <a:gs pos="0">
                <a:srgbClr val="008000"/>
              </a:gs>
              <a:gs pos="100000">
                <a:srgbClr val="FFFFCC"/>
              </a:gs>
            </a:gsLst>
            <a:lin ang="0"/>
          </a:gradFill>
          <a:ln w="25560">
            <a:noFill/>
          </a:ln>
        </p:spPr>
      </p:sp>
      <p:sp>
        <p:nvSpPr>
          <p:cNvPr id="15" name="CustomShape 8"/>
          <p:cNvSpPr/>
          <p:nvPr/>
        </p:nvSpPr>
        <p:spPr>
          <a:xfrm>
            <a:off x="3090600" y="6060575"/>
            <a:ext cx="2987640" cy="143640"/>
          </a:xfrm>
          <a:prstGeom prst="rect">
            <a:avLst/>
          </a:prstGeom>
          <a:gradFill>
            <a:gsLst>
              <a:gs pos="0">
                <a:srgbClr val="808080"/>
              </a:gs>
              <a:gs pos="100000">
                <a:srgbClr val="FFFFCC"/>
              </a:gs>
            </a:gsLst>
            <a:lin ang="0"/>
          </a:gradFill>
          <a:ln w="25560">
            <a:noFill/>
          </a:ln>
        </p:spPr>
      </p:sp>
      <p:sp>
        <p:nvSpPr>
          <p:cNvPr id="16" name="Rechteck 15"/>
          <p:cNvSpPr/>
          <p:nvPr/>
        </p:nvSpPr>
        <p:spPr>
          <a:xfrm>
            <a:off x="6158160" y="6060640"/>
            <a:ext cx="2988000" cy="144016"/>
          </a:xfrm>
          <a:prstGeom prst="rect">
            <a:avLst/>
          </a:prstGeom>
          <a:gradFill flip="none" rotWithShape="1">
            <a:gsLst>
              <a:gs pos="1000">
                <a:srgbClr val="FFFFCC"/>
              </a:gs>
              <a:gs pos="100000">
                <a:srgbClr val="FF0000"/>
              </a:gs>
              <a:gs pos="100000">
                <a:srgbClr val="D1C39F"/>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1027" name="Picture 3" descr="V:\QUA-LIS\Formulare und Muster\AbsenderKennungMSB neu-farbig.jpg"/>
          <p:cNvPicPr>
            <a:picLocks noChangeAspect="1" noChangeArrowheads="1"/>
          </p:cNvPicPr>
          <p:nvPr userDrawn="1"/>
        </p:nvPicPr>
        <p:blipFill>
          <a:blip r:embed="rId6" cstate="print">
            <a:extLst>
              <a:ext uri="{28A0092B-C50C-407E-A947-70E740481C1C}">
                <a14:useLocalDpi xmlns:a14="http://schemas.microsoft.com/office/drawing/2010/main" val="0"/>
              </a:ext>
            </a:extLst>
          </a:blip>
          <a:srcRect/>
          <a:stretch>
            <a:fillRect/>
          </a:stretch>
        </p:blipFill>
        <p:spPr bwMode="auto">
          <a:xfrm>
            <a:off x="5652121" y="407495"/>
            <a:ext cx="3024336" cy="61962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58974772"/>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Lst>
  <p:hf hdr="0"/>
  <p:txStyles>
    <p:titleStyle>
      <a:lvl1pPr algn="l" defTabSz="914400" rtl="0" eaLnBrk="1" latinLnBrk="0" hangingPunct="1">
        <a:spcBef>
          <a:spcPct val="0"/>
        </a:spcBef>
        <a:buNone/>
        <a:defRPr sz="3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9.xml"/></Relationships>
</file>

<file path=ppt/slides/_rels/slide21.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3.xml"/><Relationship Id="rId4" Type="http://schemas.openxmlformats.org/officeDocument/2006/relationships/image" Target="../media/image7.png"/></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3" Type="http://schemas.openxmlformats.org/officeDocument/2006/relationships/hyperlink" Target="https://www.bezreg-muenster.de/zentralablage/dokumente/schule_und_bildung/digitale_bildung/handreichungen_orientierungshilfen/Erstellung-schulinterner-Lehrplaene-Handreichung-fuer-Schulen.pdf" TargetMode="External"/><Relationship Id="rId2" Type="http://schemas.openxmlformats.org/officeDocument/2006/relationships/hyperlink" Target="https://www.schulentwicklung.nrw.de/referenzrahmen/index.php?bereich=1053" TargetMode="External"/><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3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0.xml"/><Relationship Id="rId1" Type="http://schemas.openxmlformats.org/officeDocument/2006/relationships/slideLayout" Target="../slideLayouts/slideLayout14.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3.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4.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4.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8.xml"/><Relationship Id="rId1" Type="http://schemas.openxmlformats.org/officeDocument/2006/relationships/slideLayout" Target="../slideLayouts/slideLayout3.xml"/><Relationship Id="rId4" Type="http://schemas.openxmlformats.org/officeDocument/2006/relationships/image" Target="../media/image7.png"/></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5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5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6.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p:txBody>
          <a:bodyPr/>
          <a:lstStyle/>
          <a:p>
            <a:pPr algn="ctr"/>
            <a:r>
              <a:rPr lang="de-DE" dirty="0" smtClean="0"/>
              <a:t>Neue Lehrpläne</a:t>
            </a:r>
            <a:br>
              <a:rPr lang="de-DE" dirty="0" smtClean="0"/>
            </a:br>
            <a:r>
              <a:rPr lang="de-DE" dirty="0" smtClean="0"/>
              <a:t>für die Primarstufe</a:t>
            </a:r>
            <a:endParaRPr lang="de-DE" dirty="0"/>
          </a:p>
        </p:txBody>
      </p:sp>
      <p:sp>
        <p:nvSpPr>
          <p:cNvPr id="3" name="Untertitel 2"/>
          <p:cNvSpPr>
            <a:spLocks noGrp="1"/>
          </p:cNvSpPr>
          <p:nvPr>
            <p:ph type="subTitle" idx="1"/>
          </p:nvPr>
        </p:nvSpPr>
        <p:spPr/>
        <p:txBody>
          <a:bodyPr/>
          <a:lstStyle/>
          <a:p>
            <a:r>
              <a:rPr lang="de-DE" dirty="0" smtClean="0"/>
              <a:t>Weiterentwicklung der Lehrpläne Grundschule von 2008</a:t>
            </a:r>
          </a:p>
        </p:txBody>
      </p:sp>
    </p:spTree>
    <p:extLst>
      <p:ext uri="{BB962C8B-B14F-4D97-AF65-F5344CB8AC3E}">
        <p14:creationId xmlns:p14="http://schemas.microsoft.com/office/powerpoint/2010/main" val="307078650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57200" y="1124744"/>
            <a:ext cx="8229600" cy="360040"/>
          </a:xfrm>
        </p:spPr>
        <p:txBody>
          <a:bodyPr/>
          <a:lstStyle/>
          <a:p>
            <a:r>
              <a:rPr lang="de-DE" sz="3200" dirty="0" smtClean="0"/>
              <a:t>Kapitel 2.1: Bereiche in den Fächern D, M und E</a:t>
            </a:r>
            <a:endParaRPr lang="de-DE" sz="3200" dirty="0"/>
          </a:p>
        </p:txBody>
      </p:sp>
      <p:sp>
        <p:nvSpPr>
          <p:cNvPr id="3" name="Inhaltsplatzhalter 2"/>
          <p:cNvSpPr>
            <a:spLocks noGrp="1"/>
          </p:cNvSpPr>
          <p:nvPr>
            <p:ph idx="1"/>
          </p:nvPr>
        </p:nvSpPr>
        <p:spPr/>
        <p:txBody>
          <a:bodyPr>
            <a:normAutofit/>
          </a:bodyPr>
          <a:lstStyle/>
          <a:p>
            <a:r>
              <a:rPr lang="de-DE" dirty="0" smtClean="0"/>
              <a:t>benennen analytisch unterscheidbare Handlungsfelder eines Faches,</a:t>
            </a:r>
          </a:p>
          <a:p>
            <a:r>
              <a:rPr lang="de-DE" dirty="0" smtClean="0"/>
              <a:t>orientieren sich an den Bildungsstandards (PS: D, M; SI: E)</a:t>
            </a:r>
          </a:p>
          <a:p>
            <a:r>
              <a:rPr lang="de-DE" dirty="0" smtClean="0"/>
              <a:t>werden in Form von Kompetenzerwartungen ausdifferenziert und beschrieben,</a:t>
            </a:r>
          </a:p>
          <a:p>
            <a:r>
              <a:rPr lang="de-DE" dirty="0" smtClean="0"/>
              <a:t>besitzen stets eine Handlungsdimension und eine Wissensdimension (Metawissen).</a:t>
            </a:r>
          </a:p>
        </p:txBody>
      </p:sp>
      <p:sp>
        <p:nvSpPr>
          <p:cNvPr id="4" name="Datumsplatzhalter 3"/>
          <p:cNvSpPr>
            <a:spLocks noGrp="1"/>
          </p:cNvSpPr>
          <p:nvPr>
            <p:ph type="dt" sz="half" idx="10"/>
          </p:nvPr>
        </p:nvSpPr>
        <p:spPr/>
        <p:txBody>
          <a:bodyPr/>
          <a:lstStyle/>
          <a:p>
            <a:r>
              <a:rPr lang="de-DE" dirty="0"/>
              <a:t>Lehrplanentwicklung Primarstufe</a:t>
            </a:r>
          </a:p>
        </p:txBody>
      </p:sp>
      <p:sp>
        <p:nvSpPr>
          <p:cNvPr id="5" name="Fußzeilenplatzhalter 4"/>
          <p:cNvSpPr>
            <a:spLocks noGrp="1"/>
          </p:cNvSpPr>
          <p:nvPr>
            <p:ph type="ftr" sz="quarter" idx="11"/>
          </p:nvPr>
        </p:nvSpPr>
        <p:spPr/>
        <p:txBody>
          <a:bodyPr/>
          <a:lstStyle/>
          <a:p>
            <a:endParaRPr lang="de-DE" dirty="0"/>
          </a:p>
        </p:txBody>
      </p:sp>
      <p:sp>
        <p:nvSpPr>
          <p:cNvPr id="6" name="Foliennummernplatzhalter 5"/>
          <p:cNvSpPr>
            <a:spLocks noGrp="1"/>
          </p:cNvSpPr>
          <p:nvPr>
            <p:ph type="sldNum" sz="quarter" idx="12"/>
          </p:nvPr>
        </p:nvSpPr>
        <p:spPr/>
        <p:txBody>
          <a:bodyPr/>
          <a:lstStyle/>
          <a:p>
            <a:fld id="{512A4277-7E7A-4AAF-BFC7-47646BF5CD0C}" type="slidenum">
              <a:rPr lang="de-DE" smtClean="0"/>
              <a:t>10</a:t>
            </a:fld>
            <a:endParaRPr lang="de-DE"/>
          </a:p>
        </p:txBody>
      </p:sp>
    </p:spTree>
    <p:extLst>
      <p:ext uri="{BB962C8B-B14F-4D97-AF65-F5344CB8AC3E}">
        <p14:creationId xmlns:p14="http://schemas.microsoft.com/office/powerpoint/2010/main" val="41170871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z="2000" dirty="0" smtClean="0"/>
              <a:t>Kapitel 2.1: Bereiche in SU, </a:t>
            </a:r>
            <a:r>
              <a:rPr lang="de-DE" sz="2000" dirty="0" err="1" smtClean="0"/>
              <a:t>Mu</a:t>
            </a:r>
            <a:r>
              <a:rPr lang="de-DE" sz="2000" dirty="0" smtClean="0"/>
              <a:t>, </a:t>
            </a:r>
            <a:r>
              <a:rPr lang="de-DE" sz="2000" dirty="0" err="1" smtClean="0"/>
              <a:t>Ku</a:t>
            </a:r>
            <a:r>
              <a:rPr lang="de-DE" sz="2000" dirty="0" smtClean="0"/>
              <a:t>, KR, ER, SP und Praktische Philosophie</a:t>
            </a:r>
            <a:endParaRPr lang="de-DE" sz="2000" dirty="0"/>
          </a:p>
        </p:txBody>
      </p:sp>
      <p:sp>
        <p:nvSpPr>
          <p:cNvPr id="3" name="Inhaltsplatzhalter 2"/>
          <p:cNvSpPr>
            <a:spLocks noGrp="1"/>
          </p:cNvSpPr>
          <p:nvPr>
            <p:ph idx="1"/>
          </p:nvPr>
        </p:nvSpPr>
        <p:spPr/>
        <p:txBody>
          <a:bodyPr/>
          <a:lstStyle/>
          <a:p>
            <a:r>
              <a:rPr lang="de-DE" dirty="0" smtClean="0"/>
              <a:t>umfassen fachliche Gegenstände wie Phänomene, Sachverhalte, Konzepte usw.,</a:t>
            </a:r>
          </a:p>
          <a:p>
            <a:r>
              <a:rPr lang="de-DE" dirty="0" smtClean="0"/>
              <a:t>bilden den Kontext für Kompetenzentwicklung,</a:t>
            </a:r>
          </a:p>
          <a:p>
            <a:r>
              <a:rPr lang="de-DE" dirty="0" smtClean="0"/>
              <a:t>sind für die Beschreibung von Kompetenzen unverzichtbar und machen diese erst vorstellbar.</a:t>
            </a:r>
          </a:p>
        </p:txBody>
      </p:sp>
      <p:sp>
        <p:nvSpPr>
          <p:cNvPr id="4" name="Datumsplatzhalter 3"/>
          <p:cNvSpPr>
            <a:spLocks noGrp="1"/>
          </p:cNvSpPr>
          <p:nvPr>
            <p:ph type="dt" sz="half" idx="10"/>
          </p:nvPr>
        </p:nvSpPr>
        <p:spPr/>
        <p:txBody>
          <a:bodyPr/>
          <a:lstStyle/>
          <a:p>
            <a:r>
              <a:rPr lang="de-DE" dirty="0"/>
              <a:t>Lehrplanentwicklung Primarstufe</a:t>
            </a:r>
          </a:p>
        </p:txBody>
      </p:sp>
      <p:sp>
        <p:nvSpPr>
          <p:cNvPr id="5" name="Fußzeilenplatzhalter 4"/>
          <p:cNvSpPr>
            <a:spLocks noGrp="1"/>
          </p:cNvSpPr>
          <p:nvPr>
            <p:ph type="ftr" sz="quarter" idx="11"/>
          </p:nvPr>
        </p:nvSpPr>
        <p:spPr/>
        <p:txBody>
          <a:bodyPr/>
          <a:lstStyle/>
          <a:p>
            <a:endParaRPr lang="de-DE" dirty="0"/>
          </a:p>
        </p:txBody>
      </p:sp>
      <p:sp>
        <p:nvSpPr>
          <p:cNvPr id="6" name="Foliennummernplatzhalter 5"/>
          <p:cNvSpPr>
            <a:spLocks noGrp="1"/>
          </p:cNvSpPr>
          <p:nvPr>
            <p:ph type="sldNum" sz="quarter" idx="12"/>
          </p:nvPr>
        </p:nvSpPr>
        <p:spPr/>
        <p:txBody>
          <a:bodyPr/>
          <a:lstStyle/>
          <a:p>
            <a:fld id="{512A4277-7E7A-4AAF-BFC7-47646BF5CD0C}" type="slidenum">
              <a:rPr lang="de-DE" smtClean="0"/>
              <a:t>11</a:t>
            </a:fld>
            <a:endParaRPr lang="de-DE"/>
          </a:p>
        </p:txBody>
      </p:sp>
    </p:spTree>
    <p:extLst>
      <p:ext uri="{BB962C8B-B14F-4D97-AF65-F5344CB8AC3E}">
        <p14:creationId xmlns:p14="http://schemas.microsoft.com/office/powerpoint/2010/main" val="292078187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Kapitel 2.2: Kompetenzerwartungen</a:t>
            </a:r>
            <a:endParaRPr lang="de-DE" dirty="0"/>
          </a:p>
        </p:txBody>
      </p:sp>
      <p:sp>
        <p:nvSpPr>
          <p:cNvPr id="3" name="Inhaltsplatzhalter 2"/>
          <p:cNvSpPr>
            <a:spLocks noGrp="1"/>
          </p:cNvSpPr>
          <p:nvPr>
            <p:ph idx="1"/>
          </p:nvPr>
        </p:nvSpPr>
        <p:spPr/>
        <p:txBody>
          <a:bodyPr>
            <a:normAutofit/>
          </a:bodyPr>
          <a:lstStyle/>
          <a:p>
            <a:r>
              <a:rPr lang="de-DE" dirty="0" smtClean="0"/>
              <a:t>führen fachliche Prozesse und fachliche Inhalte zusammen,</a:t>
            </a:r>
          </a:p>
          <a:p>
            <a:r>
              <a:rPr lang="de-DE" dirty="0"/>
              <a:t>beschreiben konkret, was Schülerinnen und Schüler </a:t>
            </a:r>
            <a:r>
              <a:rPr lang="de-DE" dirty="0" smtClean="0"/>
              <a:t>in einem Bereich unter Berücksichtigung aller Anforderungsbereiche </a:t>
            </a:r>
            <a:r>
              <a:rPr lang="de-DE" dirty="0"/>
              <a:t>in der Regel können und wissen </a:t>
            </a:r>
            <a:r>
              <a:rPr lang="de-DE" dirty="0" smtClean="0"/>
              <a:t>sollen,</a:t>
            </a:r>
          </a:p>
          <a:p>
            <a:r>
              <a:rPr lang="de-DE" dirty="0" smtClean="0"/>
              <a:t>besitzen einen exemplarischen Charakter und sind auf vergleichbare Situationen </a:t>
            </a:r>
            <a:r>
              <a:rPr lang="de-DE" dirty="0" err="1" smtClean="0"/>
              <a:t>transferierbar</a:t>
            </a:r>
            <a:r>
              <a:rPr lang="de-DE" dirty="0"/>
              <a:t>.</a:t>
            </a:r>
            <a:endParaRPr lang="de-DE" u="sng" dirty="0" smtClean="0"/>
          </a:p>
        </p:txBody>
      </p:sp>
      <p:sp>
        <p:nvSpPr>
          <p:cNvPr id="4" name="Datumsplatzhalter 3"/>
          <p:cNvSpPr>
            <a:spLocks noGrp="1"/>
          </p:cNvSpPr>
          <p:nvPr>
            <p:ph type="dt" sz="half" idx="10"/>
          </p:nvPr>
        </p:nvSpPr>
        <p:spPr/>
        <p:txBody>
          <a:bodyPr/>
          <a:lstStyle/>
          <a:p>
            <a:r>
              <a:rPr lang="de-DE" dirty="0"/>
              <a:t>Lehrplanentwicklung Primarstufe</a:t>
            </a:r>
          </a:p>
        </p:txBody>
      </p:sp>
      <p:sp>
        <p:nvSpPr>
          <p:cNvPr id="5" name="Fußzeilenplatzhalter 4"/>
          <p:cNvSpPr>
            <a:spLocks noGrp="1"/>
          </p:cNvSpPr>
          <p:nvPr>
            <p:ph type="ftr" sz="quarter" idx="11"/>
          </p:nvPr>
        </p:nvSpPr>
        <p:spPr/>
        <p:txBody>
          <a:bodyPr/>
          <a:lstStyle/>
          <a:p>
            <a:endParaRPr lang="de-DE" dirty="0"/>
          </a:p>
        </p:txBody>
      </p:sp>
      <p:sp>
        <p:nvSpPr>
          <p:cNvPr id="6" name="Foliennummernplatzhalter 5"/>
          <p:cNvSpPr>
            <a:spLocks noGrp="1"/>
          </p:cNvSpPr>
          <p:nvPr>
            <p:ph type="sldNum" sz="quarter" idx="12"/>
          </p:nvPr>
        </p:nvSpPr>
        <p:spPr/>
        <p:txBody>
          <a:bodyPr/>
          <a:lstStyle/>
          <a:p>
            <a:fld id="{512A4277-7E7A-4AAF-BFC7-47646BF5CD0C}" type="slidenum">
              <a:rPr lang="de-DE" smtClean="0"/>
              <a:t>12</a:t>
            </a:fld>
            <a:endParaRPr lang="de-DE"/>
          </a:p>
        </p:txBody>
      </p:sp>
    </p:spTree>
    <p:extLst>
      <p:ext uri="{BB962C8B-B14F-4D97-AF65-F5344CB8AC3E}">
        <p14:creationId xmlns:p14="http://schemas.microsoft.com/office/powerpoint/2010/main" val="315212652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z="2400" dirty="0" smtClean="0"/>
              <a:t>Kapitel 3: </a:t>
            </a:r>
            <a:r>
              <a:rPr lang="de-DE" sz="2400" dirty="0" smtClean="0"/>
              <a:t>Leistung fördern und bewerten </a:t>
            </a:r>
            <a:endParaRPr lang="de-DE" sz="2400" dirty="0"/>
          </a:p>
        </p:txBody>
      </p:sp>
      <p:sp>
        <p:nvSpPr>
          <p:cNvPr id="4" name="Datumsplatzhalter 3"/>
          <p:cNvSpPr>
            <a:spLocks noGrp="1"/>
          </p:cNvSpPr>
          <p:nvPr>
            <p:ph type="dt" sz="half" idx="10"/>
          </p:nvPr>
        </p:nvSpPr>
        <p:spPr>
          <a:xfrm>
            <a:off x="601216" y="6356350"/>
            <a:ext cx="2818656" cy="365125"/>
          </a:xfrm>
        </p:spPr>
        <p:txBody>
          <a:bodyPr/>
          <a:lstStyle/>
          <a:p>
            <a:r>
              <a:rPr lang="de-DE" dirty="0"/>
              <a:t>Lehrplanentwicklung Primarstufe</a:t>
            </a:r>
          </a:p>
        </p:txBody>
      </p:sp>
      <p:sp>
        <p:nvSpPr>
          <p:cNvPr id="5" name="Fußzeilenplatzhalter 4"/>
          <p:cNvSpPr>
            <a:spLocks noGrp="1"/>
          </p:cNvSpPr>
          <p:nvPr>
            <p:ph type="ftr" sz="quarter" idx="11"/>
          </p:nvPr>
        </p:nvSpPr>
        <p:spPr/>
        <p:txBody>
          <a:bodyPr/>
          <a:lstStyle/>
          <a:p>
            <a:endParaRPr lang="de-DE" dirty="0"/>
          </a:p>
        </p:txBody>
      </p:sp>
      <p:sp>
        <p:nvSpPr>
          <p:cNvPr id="6" name="Foliennummernplatzhalter 5"/>
          <p:cNvSpPr>
            <a:spLocks noGrp="1"/>
          </p:cNvSpPr>
          <p:nvPr>
            <p:ph type="sldNum" sz="quarter" idx="12"/>
          </p:nvPr>
        </p:nvSpPr>
        <p:spPr/>
        <p:txBody>
          <a:bodyPr/>
          <a:lstStyle/>
          <a:p>
            <a:fld id="{512A4277-7E7A-4AAF-BFC7-47646BF5CD0C}" type="slidenum">
              <a:rPr lang="de-DE" smtClean="0"/>
              <a:t>13</a:t>
            </a:fld>
            <a:endParaRPr lang="de-DE"/>
          </a:p>
        </p:txBody>
      </p:sp>
      <p:sp>
        <p:nvSpPr>
          <p:cNvPr id="7" name="Inhaltsplatzhalter 6"/>
          <p:cNvSpPr>
            <a:spLocks noGrp="1"/>
          </p:cNvSpPr>
          <p:nvPr>
            <p:ph idx="1"/>
          </p:nvPr>
        </p:nvSpPr>
        <p:spPr>
          <a:xfrm>
            <a:off x="469556" y="1754658"/>
            <a:ext cx="8217243" cy="4151213"/>
          </a:xfrm>
        </p:spPr>
        <p:txBody>
          <a:bodyPr/>
          <a:lstStyle/>
          <a:p>
            <a:r>
              <a:rPr lang="de-DE" dirty="0"/>
              <a:t>Pädagogisches Leistungsverständnis </a:t>
            </a:r>
          </a:p>
          <a:p>
            <a:r>
              <a:rPr lang="de-DE" dirty="0"/>
              <a:t>Ausgangspunkt: individueller Lernstand </a:t>
            </a:r>
          </a:p>
          <a:p>
            <a:r>
              <a:rPr lang="de-DE" dirty="0"/>
              <a:t>Prozesse wie auch Produkte als Basis </a:t>
            </a:r>
          </a:p>
          <a:p>
            <a:r>
              <a:rPr lang="de-DE" dirty="0"/>
              <a:t>Transparenz der Kriterien </a:t>
            </a:r>
          </a:p>
          <a:p>
            <a:r>
              <a:rPr lang="de-DE" dirty="0"/>
              <a:t>Fächer D, M, E: schriftliche Leistungen</a:t>
            </a:r>
          </a:p>
          <a:p>
            <a:r>
              <a:rPr lang="de-DE" dirty="0"/>
              <a:t>Fächer SU, </a:t>
            </a:r>
            <a:r>
              <a:rPr lang="de-DE" dirty="0" err="1"/>
              <a:t>Mu</a:t>
            </a:r>
            <a:r>
              <a:rPr lang="de-DE" dirty="0"/>
              <a:t>, </a:t>
            </a:r>
            <a:r>
              <a:rPr lang="de-DE" dirty="0" err="1"/>
              <a:t>Ku</a:t>
            </a:r>
            <a:r>
              <a:rPr lang="de-DE" dirty="0"/>
              <a:t>, KR, ER, SP, PP: sonstige Leistungen </a:t>
            </a:r>
          </a:p>
        </p:txBody>
      </p:sp>
    </p:spTree>
    <p:extLst>
      <p:ext uri="{BB962C8B-B14F-4D97-AF65-F5344CB8AC3E}">
        <p14:creationId xmlns:p14="http://schemas.microsoft.com/office/powerpoint/2010/main" val="233954926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1907704" y="2924944"/>
            <a:ext cx="5486400" cy="566738"/>
          </a:xfrm>
        </p:spPr>
        <p:txBody>
          <a:bodyPr/>
          <a:lstStyle/>
          <a:p>
            <a:pPr algn="ctr"/>
            <a:r>
              <a:rPr lang="de-DE" sz="4000" dirty="0" smtClean="0">
                <a:solidFill>
                  <a:srgbClr val="002060"/>
                </a:solidFill>
              </a:rPr>
              <a:t/>
            </a:r>
            <a:br>
              <a:rPr lang="de-DE" sz="4000" dirty="0" smtClean="0">
                <a:solidFill>
                  <a:srgbClr val="002060"/>
                </a:solidFill>
              </a:rPr>
            </a:br>
            <a:r>
              <a:rPr lang="de-DE" sz="4000" dirty="0" smtClean="0">
                <a:solidFill>
                  <a:srgbClr val="002060"/>
                </a:solidFill>
              </a:rPr>
              <a:t/>
            </a:r>
            <a:br>
              <a:rPr lang="de-DE" sz="4000" dirty="0" smtClean="0">
                <a:solidFill>
                  <a:srgbClr val="002060"/>
                </a:solidFill>
              </a:rPr>
            </a:br>
            <a:r>
              <a:rPr lang="de-DE" sz="4000" dirty="0" smtClean="0">
                <a:solidFill>
                  <a:srgbClr val="002060"/>
                </a:solidFill>
              </a:rPr>
              <a:t/>
            </a:r>
            <a:br>
              <a:rPr lang="de-DE" sz="4000" dirty="0" smtClean="0">
                <a:solidFill>
                  <a:srgbClr val="002060"/>
                </a:solidFill>
              </a:rPr>
            </a:br>
            <a:r>
              <a:rPr lang="de-DE" sz="4000" dirty="0" smtClean="0">
                <a:solidFill>
                  <a:srgbClr val="002060"/>
                </a:solidFill>
              </a:rPr>
              <a:t>Prinzipien der Weiterentwicklung und Veränderungen </a:t>
            </a:r>
            <a:endParaRPr lang="de-DE" sz="4000" dirty="0">
              <a:solidFill>
                <a:srgbClr val="002060"/>
              </a:solidFill>
            </a:endParaRPr>
          </a:p>
        </p:txBody>
      </p:sp>
      <p:sp>
        <p:nvSpPr>
          <p:cNvPr id="5" name="Datumsplatzhalter 4"/>
          <p:cNvSpPr>
            <a:spLocks noGrp="1"/>
          </p:cNvSpPr>
          <p:nvPr>
            <p:ph type="dt" sz="half" idx="10"/>
          </p:nvPr>
        </p:nvSpPr>
        <p:spPr/>
        <p:txBody>
          <a:bodyPr/>
          <a:lstStyle/>
          <a:p>
            <a:r>
              <a:rPr lang="de-DE" dirty="0"/>
              <a:t>Lehrplanentwicklung Primarstufe</a:t>
            </a:r>
          </a:p>
        </p:txBody>
      </p:sp>
      <p:sp>
        <p:nvSpPr>
          <p:cNvPr id="6" name="Fußzeilenplatzhalter 5"/>
          <p:cNvSpPr>
            <a:spLocks noGrp="1"/>
          </p:cNvSpPr>
          <p:nvPr>
            <p:ph type="ftr" sz="quarter" idx="11"/>
          </p:nvPr>
        </p:nvSpPr>
        <p:spPr/>
        <p:txBody>
          <a:bodyPr/>
          <a:lstStyle/>
          <a:p>
            <a:endParaRPr lang="de-DE" dirty="0"/>
          </a:p>
        </p:txBody>
      </p:sp>
      <p:sp>
        <p:nvSpPr>
          <p:cNvPr id="7" name="Foliennummernplatzhalter 6"/>
          <p:cNvSpPr>
            <a:spLocks noGrp="1"/>
          </p:cNvSpPr>
          <p:nvPr>
            <p:ph type="sldNum" sz="quarter" idx="12"/>
          </p:nvPr>
        </p:nvSpPr>
        <p:spPr/>
        <p:txBody>
          <a:bodyPr/>
          <a:lstStyle/>
          <a:p>
            <a:fld id="{512A4277-7E7A-4AAF-BFC7-47646BF5CD0C}" type="slidenum">
              <a:rPr lang="de-DE" smtClean="0"/>
              <a:t>14</a:t>
            </a:fld>
            <a:endParaRPr lang="de-DE"/>
          </a:p>
        </p:txBody>
      </p:sp>
    </p:spTree>
    <p:extLst>
      <p:ext uri="{BB962C8B-B14F-4D97-AF65-F5344CB8AC3E}">
        <p14:creationId xmlns:p14="http://schemas.microsoft.com/office/powerpoint/2010/main" val="117242009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Kompetenzformulierungen </a:t>
            </a:r>
            <a:endParaRPr lang="de-DE" dirty="0"/>
          </a:p>
        </p:txBody>
      </p:sp>
      <p:sp>
        <p:nvSpPr>
          <p:cNvPr id="3" name="Inhaltsplatzhalter 2"/>
          <p:cNvSpPr>
            <a:spLocks noGrp="1"/>
          </p:cNvSpPr>
          <p:nvPr>
            <p:ph idx="1"/>
          </p:nvPr>
        </p:nvSpPr>
        <p:spPr/>
        <p:txBody>
          <a:bodyPr>
            <a:normAutofit fontScale="92500" lnSpcReduction="10000"/>
          </a:bodyPr>
          <a:lstStyle/>
          <a:p>
            <a:r>
              <a:rPr lang="de-DE" dirty="0" smtClean="0"/>
              <a:t>beschreiben durch die Lehrkraft überprüfbare, d.h. beobachtbare Lernergebnisse,</a:t>
            </a:r>
          </a:p>
          <a:p>
            <a:r>
              <a:rPr lang="de-DE" dirty="0" smtClean="0"/>
              <a:t>Hilfestellung durch Operatoren: beschreiben, erklären, bewerten, … </a:t>
            </a:r>
          </a:p>
          <a:p>
            <a:r>
              <a:rPr lang="de-DE" dirty="0" smtClean="0"/>
              <a:t>Hilfestellung durch zu erstellende Produkte: verfassen einen Text, fertigen ein Modell an, … </a:t>
            </a:r>
          </a:p>
          <a:p>
            <a:r>
              <a:rPr lang="de-DE" dirty="0" smtClean="0"/>
              <a:t>Hilfestellungen durch ausgeführte Handlungen: laufen </a:t>
            </a:r>
            <a:r>
              <a:rPr lang="de-DE" dirty="0"/>
              <a:t>rhythmisch über </a:t>
            </a:r>
            <a:r>
              <a:rPr lang="de-DE" dirty="0" smtClean="0"/>
              <a:t>Hindernisse, </a:t>
            </a:r>
            <a:r>
              <a:rPr lang="de-DE" dirty="0"/>
              <a:t> </a:t>
            </a:r>
            <a:r>
              <a:rPr lang="de-DE" dirty="0" smtClean="0"/>
              <a:t>experimentieren   beim  Malen </a:t>
            </a:r>
            <a:r>
              <a:rPr lang="de-DE" dirty="0"/>
              <a:t>mit </a:t>
            </a:r>
            <a:r>
              <a:rPr lang="de-DE" dirty="0" smtClean="0"/>
              <a:t>Farbmischungen, … </a:t>
            </a:r>
          </a:p>
          <a:p>
            <a:r>
              <a:rPr lang="de-DE" dirty="0" smtClean="0"/>
              <a:t>bilden </a:t>
            </a:r>
            <a:r>
              <a:rPr lang="de-DE" u="sng" dirty="0" smtClean="0"/>
              <a:t>keine</a:t>
            </a:r>
            <a:r>
              <a:rPr lang="de-DE" dirty="0" smtClean="0"/>
              <a:t> Unterrichtsschritte ab. </a:t>
            </a:r>
          </a:p>
          <a:p>
            <a:endParaRPr lang="de-DE" dirty="0" smtClean="0"/>
          </a:p>
          <a:p>
            <a:endParaRPr lang="de-DE" dirty="0" smtClean="0"/>
          </a:p>
          <a:p>
            <a:endParaRPr lang="de-DE" dirty="0"/>
          </a:p>
        </p:txBody>
      </p:sp>
      <p:sp>
        <p:nvSpPr>
          <p:cNvPr id="4" name="Datumsplatzhalter 3"/>
          <p:cNvSpPr>
            <a:spLocks noGrp="1"/>
          </p:cNvSpPr>
          <p:nvPr>
            <p:ph type="dt" sz="half" idx="10"/>
          </p:nvPr>
        </p:nvSpPr>
        <p:spPr>
          <a:xfrm>
            <a:off x="601216" y="6356350"/>
            <a:ext cx="2818656" cy="365125"/>
          </a:xfrm>
        </p:spPr>
        <p:txBody>
          <a:bodyPr/>
          <a:lstStyle/>
          <a:p>
            <a:r>
              <a:rPr lang="de-DE" dirty="0"/>
              <a:t>Lehrplanentwicklung Primarstufe</a:t>
            </a:r>
          </a:p>
        </p:txBody>
      </p:sp>
      <p:sp>
        <p:nvSpPr>
          <p:cNvPr id="5" name="Fußzeilenplatzhalter 4"/>
          <p:cNvSpPr>
            <a:spLocks noGrp="1"/>
          </p:cNvSpPr>
          <p:nvPr>
            <p:ph type="ftr" sz="quarter" idx="11"/>
          </p:nvPr>
        </p:nvSpPr>
        <p:spPr/>
        <p:txBody>
          <a:bodyPr/>
          <a:lstStyle/>
          <a:p>
            <a:endParaRPr lang="de-DE" dirty="0"/>
          </a:p>
        </p:txBody>
      </p:sp>
      <p:sp>
        <p:nvSpPr>
          <p:cNvPr id="6" name="Foliennummernplatzhalter 5"/>
          <p:cNvSpPr>
            <a:spLocks noGrp="1"/>
          </p:cNvSpPr>
          <p:nvPr>
            <p:ph type="sldNum" sz="quarter" idx="12"/>
          </p:nvPr>
        </p:nvSpPr>
        <p:spPr/>
        <p:txBody>
          <a:bodyPr/>
          <a:lstStyle/>
          <a:p>
            <a:fld id="{512A4277-7E7A-4AAF-BFC7-47646BF5CD0C}" type="slidenum">
              <a:rPr lang="de-DE" smtClean="0"/>
              <a:t>15</a:t>
            </a:fld>
            <a:endParaRPr lang="de-DE"/>
          </a:p>
        </p:txBody>
      </p:sp>
    </p:spTree>
    <p:extLst>
      <p:ext uri="{BB962C8B-B14F-4D97-AF65-F5344CB8AC3E}">
        <p14:creationId xmlns:p14="http://schemas.microsoft.com/office/powerpoint/2010/main" val="197901987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Aktualisierung </a:t>
            </a:r>
            <a:endParaRPr lang="de-DE" dirty="0"/>
          </a:p>
        </p:txBody>
      </p:sp>
      <p:sp>
        <p:nvSpPr>
          <p:cNvPr id="3" name="Inhaltsplatzhalter 2"/>
          <p:cNvSpPr>
            <a:spLocks noGrp="1"/>
          </p:cNvSpPr>
          <p:nvPr>
            <p:ph idx="1"/>
          </p:nvPr>
        </p:nvSpPr>
        <p:spPr/>
        <p:txBody>
          <a:bodyPr>
            <a:normAutofit fontScale="92500"/>
          </a:bodyPr>
          <a:lstStyle/>
          <a:p>
            <a:pPr marL="0" indent="0">
              <a:buNone/>
            </a:pPr>
            <a:r>
              <a:rPr lang="de-DE" dirty="0" smtClean="0"/>
              <a:t>Orientierung an der Struktur der bisherigen Lehrpläne für die Grundschule bei</a:t>
            </a:r>
          </a:p>
          <a:p>
            <a:r>
              <a:rPr lang="de-DE" dirty="0" smtClean="0"/>
              <a:t>Aktualisierung der Aufgaben und Ziele des Faches</a:t>
            </a:r>
          </a:p>
          <a:p>
            <a:r>
              <a:rPr lang="de-DE" dirty="0" smtClean="0"/>
              <a:t>Berücksichtigung von sog. Vorläuferfähigkeiten in D, M</a:t>
            </a:r>
          </a:p>
          <a:p>
            <a:r>
              <a:rPr lang="de-DE" dirty="0"/>
              <a:t>Aktualisierung </a:t>
            </a:r>
            <a:r>
              <a:rPr lang="de-DE" dirty="0" smtClean="0"/>
              <a:t>des gesamten Kapitels 2: Kompetenzerwartungen und Inhalte </a:t>
            </a:r>
          </a:p>
          <a:p>
            <a:r>
              <a:rPr lang="de-DE" dirty="0" smtClean="0"/>
              <a:t>Aktualisierung Kapitel 3 </a:t>
            </a:r>
          </a:p>
          <a:p>
            <a:pPr>
              <a:buFont typeface="Wingdings" panose="05000000000000000000" pitchFamily="2" charset="2"/>
              <a:buChar char="à"/>
            </a:pPr>
            <a:r>
              <a:rPr lang="de-DE" dirty="0" smtClean="0">
                <a:sym typeface="Wingdings" panose="05000000000000000000" pitchFamily="2" charset="2"/>
              </a:rPr>
              <a:t> besondere Berücksichtigung der Schuleingangsphase</a:t>
            </a:r>
            <a:endParaRPr lang="de-DE" dirty="0">
              <a:sym typeface="Wingdings" panose="05000000000000000000" pitchFamily="2" charset="2"/>
            </a:endParaRPr>
          </a:p>
          <a:p>
            <a:pPr>
              <a:buFont typeface="Wingdings" panose="05000000000000000000" pitchFamily="2" charset="2"/>
              <a:buChar char="à"/>
            </a:pPr>
            <a:r>
              <a:rPr lang="de-DE" dirty="0" smtClean="0">
                <a:sym typeface="Wingdings" panose="05000000000000000000" pitchFamily="2" charset="2"/>
              </a:rPr>
              <a:t> </a:t>
            </a:r>
            <a:r>
              <a:rPr lang="de-DE" dirty="0" smtClean="0"/>
              <a:t>Anschlussfähigkeit </a:t>
            </a:r>
            <a:r>
              <a:rPr lang="de-DE" dirty="0"/>
              <a:t>zur Sekundarstufe </a:t>
            </a:r>
            <a:r>
              <a:rPr lang="de-DE" dirty="0" smtClean="0"/>
              <a:t>I / Übergang </a:t>
            </a:r>
          </a:p>
        </p:txBody>
      </p:sp>
      <p:sp>
        <p:nvSpPr>
          <p:cNvPr id="6" name="Foliennummernplatzhalter 5"/>
          <p:cNvSpPr>
            <a:spLocks noGrp="1"/>
          </p:cNvSpPr>
          <p:nvPr>
            <p:ph type="sldNum" sz="quarter" idx="12"/>
          </p:nvPr>
        </p:nvSpPr>
        <p:spPr/>
        <p:txBody>
          <a:bodyPr/>
          <a:lstStyle/>
          <a:p>
            <a:fld id="{512A4277-7E7A-4AAF-BFC7-47646BF5CD0C}" type="slidenum">
              <a:rPr lang="de-DE" smtClean="0"/>
              <a:t>16</a:t>
            </a:fld>
            <a:endParaRPr lang="de-DE"/>
          </a:p>
        </p:txBody>
      </p:sp>
      <p:sp>
        <p:nvSpPr>
          <p:cNvPr id="7" name="Datumsplatzhalter 3"/>
          <p:cNvSpPr>
            <a:spLocks noGrp="1"/>
          </p:cNvSpPr>
          <p:nvPr>
            <p:ph type="ftr" sz="quarter" idx="11"/>
          </p:nvPr>
        </p:nvSpPr>
        <p:spPr>
          <a:xfrm>
            <a:off x="457200" y="6356350"/>
            <a:ext cx="5915025" cy="365125"/>
          </a:xfrm>
        </p:spPr>
        <p:txBody>
          <a:bodyPr/>
          <a:lstStyle/>
          <a:p>
            <a:pPr algn="l"/>
            <a:r>
              <a:rPr lang="de-DE" smtClean="0"/>
              <a:t>Lehrplanentwicklung Primarstufe</a:t>
            </a:r>
            <a:endParaRPr lang="de-DE" dirty="0"/>
          </a:p>
        </p:txBody>
      </p:sp>
    </p:spTree>
    <p:extLst>
      <p:ext uri="{BB962C8B-B14F-4D97-AF65-F5344CB8AC3E}">
        <p14:creationId xmlns:p14="http://schemas.microsoft.com/office/powerpoint/2010/main" val="220960887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z="2400" dirty="0" smtClean="0"/>
              <a:t>Anpassung der Struktur an Lehrpläne anderer Schulformen </a:t>
            </a:r>
            <a:endParaRPr lang="de-DE" sz="2400" dirty="0"/>
          </a:p>
        </p:txBody>
      </p:sp>
      <p:sp>
        <p:nvSpPr>
          <p:cNvPr id="3" name="Inhaltsplatzhalter 2"/>
          <p:cNvSpPr>
            <a:spLocks noGrp="1"/>
          </p:cNvSpPr>
          <p:nvPr>
            <p:ph idx="1"/>
          </p:nvPr>
        </p:nvSpPr>
        <p:spPr/>
        <p:txBody>
          <a:bodyPr>
            <a:normAutofit fontScale="92500"/>
          </a:bodyPr>
          <a:lstStyle/>
          <a:p>
            <a:r>
              <a:rPr lang="de-DE" dirty="0" smtClean="0"/>
              <a:t>Zusammenführung der Kapitel 2 und 3 aus dem LP 2008 zu einem Kapitel 2 </a:t>
            </a:r>
          </a:p>
          <a:p>
            <a:r>
              <a:rPr lang="de-DE" dirty="0"/>
              <a:t>s</a:t>
            </a:r>
            <a:r>
              <a:rPr lang="de-DE" dirty="0" smtClean="0"/>
              <a:t>chnellere Orientierung über die Schulformen hinweg </a:t>
            </a:r>
          </a:p>
          <a:p>
            <a:r>
              <a:rPr lang="de-DE" dirty="0" smtClean="0"/>
              <a:t>Beibehaltung der Unterteilung </a:t>
            </a:r>
            <a:r>
              <a:rPr lang="de-DE" smtClean="0"/>
              <a:t>in Bereiche mit </a:t>
            </a:r>
            <a:r>
              <a:rPr lang="de-DE" dirty="0" smtClean="0"/>
              <a:t>zugehörigen Schwerpunkten </a:t>
            </a:r>
          </a:p>
          <a:p>
            <a:r>
              <a:rPr lang="de-DE" dirty="0" smtClean="0"/>
              <a:t>Wichtig für die Lesart der LP: Reihenfolge der Bereiche in den Lehrplänen gibt nicht die Reihenfolge der Unterrichtsvorhaben in der Praxis vor, sondern im Unterricht werden die Bereiche miteinander vernetzt.  </a:t>
            </a:r>
            <a:endParaRPr lang="de-DE" dirty="0"/>
          </a:p>
        </p:txBody>
      </p:sp>
      <p:sp>
        <p:nvSpPr>
          <p:cNvPr id="4" name="Datumsplatzhalter 3"/>
          <p:cNvSpPr>
            <a:spLocks noGrp="1"/>
          </p:cNvSpPr>
          <p:nvPr>
            <p:ph type="dt" sz="half" idx="10"/>
          </p:nvPr>
        </p:nvSpPr>
        <p:spPr/>
        <p:txBody>
          <a:bodyPr/>
          <a:lstStyle/>
          <a:p>
            <a:r>
              <a:rPr lang="de-DE" dirty="0"/>
              <a:t>Lehrplanentwicklung Primarstufe</a:t>
            </a:r>
          </a:p>
        </p:txBody>
      </p:sp>
      <p:sp>
        <p:nvSpPr>
          <p:cNvPr id="5" name="Fußzeilenplatzhalter 4"/>
          <p:cNvSpPr>
            <a:spLocks noGrp="1"/>
          </p:cNvSpPr>
          <p:nvPr>
            <p:ph type="ftr" sz="quarter" idx="11"/>
          </p:nvPr>
        </p:nvSpPr>
        <p:spPr/>
        <p:txBody>
          <a:bodyPr/>
          <a:lstStyle/>
          <a:p>
            <a:endParaRPr lang="de-DE" dirty="0"/>
          </a:p>
        </p:txBody>
      </p:sp>
      <p:sp>
        <p:nvSpPr>
          <p:cNvPr id="6" name="Foliennummernplatzhalter 5"/>
          <p:cNvSpPr>
            <a:spLocks noGrp="1"/>
          </p:cNvSpPr>
          <p:nvPr>
            <p:ph type="sldNum" sz="quarter" idx="12"/>
          </p:nvPr>
        </p:nvSpPr>
        <p:spPr/>
        <p:txBody>
          <a:bodyPr/>
          <a:lstStyle/>
          <a:p>
            <a:fld id="{512A4277-7E7A-4AAF-BFC7-47646BF5CD0C}" type="slidenum">
              <a:rPr lang="de-DE" smtClean="0"/>
              <a:t>17</a:t>
            </a:fld>
            <a:endParaRPr lang="de-DE"/>
          </a:p>
        </p:txBody>
      </p:sp>
    </p:spTree>
    <p:extLst>
      <p:ext uri="{BB962C8B-B14F-4D97-AF65-F5344CB8AC3E}">
        <p14:creationId xmlns:p14="http://schemas.microsoft.com/office/powerpoint/2010/main" val="74380390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Ausschärfung der Fachlichkeit</a:t>
            </a:r>
            <a:endParaRPr lang="de-DE" dirty="0"/>
          </a:p>
        </p:txBody>
      </p:sp>
      <p:sp>
        <p:nvSpPr>
          <p:cNvPr id="3" name="Inhaltsplatzhalter 2"/>
          <p:cNvSpPr>
            <a:spLocks noGrp="1"/>
          </p:cNvSpPr>
          <p:nvPr>
            <p:ph idx="1"/>
          </p:nvPr>
        </p:nvSpPr>
        <p:spPr/>
        <p:txBody>
          <a:bodyPr>
            <a:normAutofit fontScale="92500" lnSpcReduction="20000"/>
          </a:bodyPr>
          <a:lstStyle/>
          <a:p>
            <a:r>
              <a:rPr lang="de-DE" dirty="0"/>
              <a:t>z</a:t>
            </a:r>
            <a:r>
              <a:rPr lang="de-DE" dirty="0" smtClean="0"/>
              <a:t>ielgerechte Auswahl und Präzisierung von Fachinhalten statt Beispiele wie im LP 2008 </a:t>
            </a:r>
          </a:p>
          <a:p>
            <a:r>
              <a:rPr lang="de-DE" dirty="0" smtClean="0"/>
              <a:t>Anpassung </a:t>
            </a:r>
            <a:r>
              <a:rPr lang="de-DE" dirty="0"/>
              <a:t>an zeitgemäße fachliche Perspektiven</a:t>
            </a:r>
          </a:p>
          <a:p>
            <a:r>
              <a:rPr lang="de-DE" dirty="0" smtClean="0"/>
              <a:t>Verdeutlichung einer Kompetenzprogression</a:t>
            </a:r>
          </a:p>
          <a:p>
            <a:pPr lvl="1"/>
            <a:r>
              <a:rPr lang="de-DE" sz="2400" dirty="0" smtClean="0"/>
              <a:t>Ende der Schuleingangsphase</a:t>
            </a:r>
          </a:p>
          <a:p>
            <a:pPr lvl="1"/>
            <a:r>
              <a:rPr lang="de-DE" sz="2400" dirty="0" smtClean="0"/>
              <a:t>Ende Klasse 4</a:t>
            </a:r>
          </a:p>
          <a:p>
            <a:r>
              <a:rPr lang="de-DE" dirty="0" smtClean="0"/>
              <a:t>In </a:t>
            </a:r>
            <a:r>
              <a:rPr lang="de-DE" i="1" dirty="0"/>
              <a:t>Klammerzusätzen</a:t>
            </a:r>
            <a:r>
              <a:rPr lang="de-DE" dirty="0"/>
              <a:t> werden Kompetenzerwartungen um verbindliche Inhalte und Gegenstände zur Entwicklung der Kompetenz ergänzt. Der Zusatz „</a:t>
            </a:r>
            <a:r>
              <a:rPr lang="de-DE" i="1" dirty="0"/>
              <a:t>u.a.</a:t>
            </a:r>
            <a:r>
              <a:rPr lang="de-DE" dirty="0"/>
              <a:t>“ weist darauf hin, dass zusätzlich zu den genannten mindestens ein weiterer Inhalt bzw. Gegenstand verbindlich zu behandeln ist.</a:t>
            </a:r>
          </a:p>
          <a:p>
            <a:endParaRPr lang="de-DE" dirty="0"/>
          </a:p>
        </p:txBody>
      </p:sp>
      <p:sp>
        <p:nvSpPr>
          <p:cNvPr id="4" name="Datumsplatzhalter 3"/>
          <p:cNvSpPr>
            <a:spLocks noGrp="1"/>
          </p:cNvSpPr>
          <p:nvPr>
            <p:ph type="dt" sz="half" idx="10"/>
          </p:nvPr>
        </p:nvSpPr>
        <p:spPr/>
        <p:txBody>
          <a:bodyPr/>
          <a:lstStyle/>
          <a:p>
            <a:r>
              <a:rPr lang="de-DE" dirty="0"/>
              <a:t>Lehrplanentwicklung Primarstufe</a:t>
            </a:r>
          </a:p>
        </p:txBody>
      </p:sp>
      <p:sp>
        <p:nvSpPr>
          <p:cNvPr id="5" name="Fußzeilenplatzhalter 4"/>
          <p:cNvSpPr>
            <a:spLocks noGrp="1"/>
          </p:cNvSpPr>
          <p:nvPr>
            <p:ph type="ftr" sz="quarter" idx="11"/>
          </p:nvPr>
        </p:nvSpPr>
        <p:spPr/>
        <p:txBody>
          <a:bodyPr/>
          <a:lstStyle/>
          <a:p>
            <a:endParaRPr lang="de-DE" dirty="0"/>
          </a:p>
        </p:txBody>
      </p:sp>
      <p:sp>
        <p:nvSpPr>
          <p:cNvPr id="6" name="Foliennummernplatzhalter 5"/>
          <p:cNvSpPr>
            <a:spLocks noGrp="1"/>
          </p:cNvSpPr>
          <p:nvPr>
            <p:ph type="sldNum" sz="quarter" idx="12"/>
          </p:nvPr>
        </p:nvSpPr>
        <p:spPr/>
        <p:txBody>
          <a:bodyPr/>
          <a:lstStyle/>
          <a:p>
            <a:fld id="{512A4277-7E7A-4AAF-BFC7-47646BF5CD0C}" type="slidenum">
              <a:rPr lang="de-DE" smtClean="0"/>
              <a:t>18</a:t>
            </a:fld>
            <a:endParaRPr lang="de-DE"/>
          </a:p>
        </p:txBody>
      </p:sp>
    </p:spTree>
    <p:extLst>
      <p:ext uri="{BB962C8B-B14F-4D97-AF65-F5344CB8AC3E}">
        <p14:creationId xmlns:p14="http://schemas.microsoft.com/office/powerpoint/2010/main" val="28217428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z="3200" dirty="0" smtClean="0"/>
              <a:t>Berücksichtigung der Querschnittsaufgaben u.a. </a:t>
            </a:r>
            <a:endParaRPr lang="de-DE" sz="3200" dirty="0"/>
          </a:p>
        </p:txBody>
      </p:sp>
      <p:sp>
        <p:nvSpPr>
          <p:cNvPr id="3" name="Inhaltsplatzhalter 2"/>
          <p:cNvSpPr>
            <a:spLocks noGrp="1"/>
          </p:cNvSpPr>
          <p:nvPr>
            <p:ph idx="1"/>
          </p:nvPr>
        </p:nvSpPr>
        <p:spPr/>
        <p:txBody>
          <a:bodyPr>
            <a:normAutofit fontScale="92500" lnSpcReduction="10000"/>
          </a:bodyPr>
          <a:lstStyle/>
          <a:p>
            <a:r>
              <a:rPr lang="de-DE" dirty="0" smtClean="0"/>
              <a:t>geschlechtersensible </a:t>
            </a:r>
            <a:r>
              <a:rPr lang="de-DE" dirty="0"/>
              <a:t>Bildung  </a:t>
            </a:r>
          </a:p>
          <a:p>
            <a:r>
              <a:rPr lang="de-DE" dirty="0" smtClean="0"/>
              <a:t>Interkulturelle Bildung </a:t>
            </a:r>
          </a:p>
          <a:p>
            <a:r>
              <a:rPr lang="de-DE" dirty="0" smtClean="0"/>
              <a:t>Bildung in der digitalen Welt  </a:t>
            </a:r>
            <a:r>
              <a:rPr lang="de-DE" dirty="0" smtClean="0">
                <a:sym typeface="Wingdings" panose="05000000000000000000" pitchFamily="2" charset="2"/>
              </a:rPr>
              <a:t> </a:t>
            </a:r>
            <a:r>
              <a:rPr lang="de-DE" dirty="0" smtClean="0"/>
              <a:t>MKR NRW:  Erstellung einer  Synopse als Unterstützung für die Schulen  </a:t>
            </a:r>
          </a:p>
          <a:p>
            <a:r>
              <a:rPr lang="de-DE" dirty="0" smtClean="0"/>
              <a:t>Verbraucherbildung </a:t>
            </a:r>
            <a:r>
              <a:rPr lang="de-DE" dirty="0" smtClean="0">
                <a:sym typeface="Wingdings" panose="05000000000000000000" pitchFamily="2" charset="2"/>
              </a:rPr>
              <a:t> </a:t>
            </a:r>
            <a:r>
              <a:rPr lang="de-DE" dirty="0" smtClean="0"/>
              <a:t>Rahmenvorgabe </a:t>
            </a:r>
            <a:r>
              <a:rPr lang="de-DE" dirty="0"/>
              <a:t>Verbraucherbildung in Schule in der Primarstufe und Sekundarstufe </a:t>
            </a:r>
            <a:r>
              <a:rPr lang="de-DE" dirty="0" smtClean="0"/>
              <a:t>I: </a:t>
            </a:r>
            <a:r>
              <a:rPr lang="de-DE" dirty="0"/>
              <a:t>Erstellung einer Synopse als Unterstützung für die Schulen</a:t>
            </a:r>
            <a:r>
              <a:rPr lang="de-DE" dirty="0" smtClean="0"/>
              <a:t> </a:t>
            </a:r>
            <a:endParaRPr lang="de-DE" dirty="0"/>
          </a:p>
          <a:p>
            <a:r>
              <a:rPr lang="de-DE" dirty="0" smtClean="0"/>
              <a:t>Bildung für nachhaltige Entwicklung</a:t>
            </a:r>
          </a:p>
          <a:p>
            <a:r>
              <a:rPr lang="de-DE" dirty="0"/>
              <a:t>Politische Bildung und Demokratieerziehung</a:t>
            </a:r>
          </a:p>
        </p:txBody>
      </p:sp>
      <p:sp>
        <p:nvSpPr>
          <p:cNvPr id="6" name="Foliennummernplatzhalter 5"/>
          <p:cNvSpPr>
            <a:spLocks noGrp="1"/>
          </p:cNvSpPr>
          <p:nvPr>
            <p:ph type="sldNum" sz="quarter" idx="12"/>
          </p:nvPr>
        </p:nvSpPr>
        <p:spPr/>
        <p:txBody>
          <a:bodyPr/>
          <a:lstStyle/>
          <a:p>
            <a:fld id="{512A4277-7E7A-4AAF-BFC7-47646BF5CD0C}" type="slidenum">
              <a:rPr lang="de-DE" smtClean="0"/>
              <a:t>19</a:t>
            </a:fld>
            <a:endParaRPr lang="de-DE"/>
          </a:p>
        </p:txBody>
      </p:sp>
      <p:sp>
        <p:nvSpPr>
          <p:cNvPr id="7" name="Datumsplatzhalter 3"/>
          <p:cNvSpPr>
            <a:spLocks noGrp="1"/>
          </p:cNvSpPr>
          <p:nvPr>
            <p:ph type="ftr" sz="quarter" idx="11"/>
          </p:nvPr>
        </p:nvSpPr>
        <p:spPr>
          <a:xfrm>
            <a:off x="457200" y="6356350"/>
            <a:ext cx="5915025" cy="365125"/>
          </a:xfrm>
        </p:spPr>
        <p:txBody>
          <a:bodyPr/>
          <a:lstStyle/>
          <a:p>
            <a:pPr algn="l"/>
            <a:r>
              <a:rPr lang="de-DE" smtClean="0"/>
              <a:t>Lehrplanentwicklung Primarstufe</a:t>
            </a:r>
            <a:endParaRPr lang="de-DE" dirty="0"/>
          </a:p>
        </p:txBody>
      </p:sp>
    </p:spTree>
    <p:extLst>
      <p:ext uri="{BB962C8B-B14F-4D97-AF65-F5344CB8AC3E}">
        <p14:creationId xmlns:p14="http://schemas.microsoft.com/office/powerpoint/2010/main" val="221200252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Agenda</a:t>
            </a:r>
          </a:p>
        </p:txBody>
      </p:sp>
      <p:sp>
        <p:nvSpPr>
          <p:cNvPr id="4" name="Datumsplatzhalter 3"/>
          <p:cNvSpPr>
            <a:spLocks noGrp="1"/>
          </p:cNvSpPr>
          <p:nvPr>
            <p:ph type="dt" sz="half" idx="10"/>
          </p:nvPr>
        </p:nvSpPr>
        <p:spPr/>
        <p:txBody>
          <a:bodyPr/>
          <a:lstStyle/>
          <a:p>
            <a:r>
              <a:rPr lang="de-DE" dirty="0" smtClean="0"/>
              <a:t>Lehrplanentwicklung </a:t>
            </a:r>
            <a:r>
              <a:rPr lang="de-DE" dirty="0"/>
              <a:t>Primarstufe</a:t>
            </a:r>
          </a:p>
        </p:txBody>
      </p:sp>
      <p:sp>
        <p:nvSpPr>
          <p:cNvPr id="5" name="Fußzeilenplatzhalter 4"/>
          <p:cNvSpPr>
            <a:spLocks noGrp="1"/>
          </p:cNvSpPr>
          <p:nvPr>
            <p:ph type="ftr" sz="quarter" idx="11"/>
          </p:nvPr>
        </p:nvSpPr>
        <p:spPr/>
        <p:txBody>
          <a:bodyPr/>
          <a:lstStyle/>
          <a:p>
            <a:endParaRPr lang="de-DE" dirty="0"/>
          </a:p>
        </p:txBody>
      </p:sp>
      <p:sp>
        <p:nvSpPr>
          <p:cNvPr id="6" name="Foliennummernplatzhalter 5"/>
          <p:cNvSpPr>
            <a:spLocks noGrp="1"/>
          </p:cNvSpPr>
          <p:nvPr>
            <p:ph type="sldNum" sz="quarter" idx="12"/>
          </p:nvPr>
        </p:nvSpPr>
        <p:spPr/>
        <p:txBody>
          <a:bodyPr/>
          <a:lstStyle/>
          <a:p>
            <a:fld id="{512A4277-7E7A-4AAF-BFC7-47646BF5CD0C}" type="slidenum">
              <a:rPr lang="de-DE" smtClean="0"/>
              <a:t>2</a:t>
            </a:fld>
            <a:endParaRPr lang="de-DE"/>
          </a:p>
        </p:txBody>
      </p:sp>
      <p:sp>
        <p:nvSpPr>
          <p:cNvPr id="3" name="Inhaltsplatzhalter 2"/>
          <p:cNvSpPr>
            <a:spLocks noGrp="1"/>
          </p:cNvSpPr>
          <p:nvPr>
            <p:ph idx="1"/>
          </p:nvPr>
        </p:nvSpPr>
        <p:spPr/>
        <p:txBody>
          <a:bodyPr>
            <a:normAutofit/>
          </a:bodyPr>
          <a:lstStyle/>
          <a:p>
            <a:pPr marL="571500" indent="-571500" defTabSz="358775">
              <a:spcBef>
                <a:spcPct val="0"/>
              </a:spcBef>
              <a:buFont typeface="+mj-lt"/>
              <a:buAutoNum type="romanUcPeriod"/>
            </a:pPr>
            <a:r>
              <a:rPr lang="de-DE" altLang="de-DE" b="1" dirty="0" smtClean="0">
                <a:solidFill>
                  <a:srgbClr val="002060"/>
                </a:solidFill>
                <a:cs typeface="Times New Roman" pitchFamily="18" charset="0"/>
              </a:rPr>
              <a:t>Informationen </a:t>
            </a:r>
            <a:r>
              <a:rPr lang="de-DE" altLang="de-DE" b="1" dirty="0">
                <a:solidFill>
                  <a:srgbClr val="002060"/>
                </a:solidFill>
                <a:cs typeface="Times New Roman" pitchFamily="18" charset="0"/>
              </a:rPr>
              <a:t>zum </a:t>
            </a:r>
            <a:r>
              <a:rPr lang="de-DE" altLang="de-DE" b="1" dirty="0" smtClean="0">
                <a:solidFill>
                  <a:srgbClr val="002060"/>
                </a:solidFill>
                <a:cs typeface="Times New Roman" pitchFamily="18" charset="0"/>
              </a:rPr>
              <a:t>Lehrplankonstrukt</a:t>
            </a:r>
          </a:p>
          <a:p>
            <a:pPr marL="571500" indent="-571500" defTabSz="358775">
              <a:spcBef>
                <a:spcPct val="0"/>
              </a:spcBef>
              <a:buFont typeface="+mj-lt"/>
              <a:buAutoNum type="romanUcPeriod"/>
            </a:pPr>
            <a:endParaRPr lang="de-DE" altLang="de-DE" dirty="0" smtClean="0">
              <a:solidFill>
                <a:srgbClr val="000066"/>
              </a:solidFill>
              <a:ea typeface="ヒラギノ角ゴ Pro W3"/>
              <a:cs typeface="ヒラギノ角ゴ Pro W3"/>
            </a:endParaRPr>
          </a:p>
          <a:p>
            <a:pPr marL="571500" indent="-571500" defTabSz="358775">
              <a:spcBef>
                <a:spcPct val="0"/>
              </a:spcBef>
              <a:buFont typeface="+mj-lt"/>
              <a:buAutoNum type="romanUcPeriod"/>
            </a:pPr>
            <a:r>
              <a:rPr lang="de-DE" b="1" dirty="0" smtClean="0">
                <a:solidFill>
                  <a:srgbClr val="002060"/>
                </a:solidFill>
                <a:cs typeface="Times New Roman" pitchFamily="18" charset="0"/>
              </a:rPr>
              <a:t>Prinzipien der Weiterentwicklung und Veränderungen </a:t>
            </a:r>
          </a:p>
          <a:p>
            <a:pPr marL="571500" indent="-571500" defTabSz="358775">
              <a:spcBef>
                <a:spcPct val="0"/>
              </a:spcBef>
              <a:buFont typeface="+mj-lt"/>
              <a:buAutoNum type="romanUcPeriod"/>
            </a:pPr>
            <a:endParaRPr lang="de-DE" dirty="0"/>
          </a:p>
          <a:p>
            <a:pPr marL="514350" indent="-514350" defTabSz="358775">
              <a:spcBef>
                <a:spcPct val="0"/>
              </a:spcBef>
              <a:buFont typeface="+mj-lt"/>
              <a:buAutoNum type="romanUcPeriod"/>
            </a:pPr>
            <a:r>
              <a:rPr lang="de-DE" altLang="de-DE" b="1" dirty="0">
                <a:solidFill>
                  <a:srgbClr val="002060"/>
                </a:solidFill>
                <a:cs typeface="Times New Roman" pitchFamily="18" charset="0"/>
              </a:rPr>
              <a:t>Schulinterne Arbeitspläne und  </a:t>
            </a:r>
            <a:r>
              <a:rPr lang="de-DE" altLang="de-DE" b="1" dirty="0" smtClean="0">
                <a:solidFill>
                  <a:srgbClr val="002060"/>
                </a:solidFill>
                <a:cs typeface="Times New Roman" pitchFamily="18" charset="0"/>
              </a:rPr>
              <a:t>Unterstützungsangebote</a:t>
            </a:r>
          </a:p>
          <a:p>
            <a:pPr marL="514350" indent="-514350" defTabSz="358775">
              <a:spcBef>
                <a:spcPct val="0"/>
              </a:spcBef>
              <a:buFont typeface="+mj-lt"/>
              <a:buAutoNum type="romanUcPeriod"/>
            </a:pPr>
            <a:endParaRPr lang="de-DE" altLang="de-DE" b="1" dirty="0" smtClean="0">
              <a:solidFill>
                <a:srgbClr val="002060"/>
              </a:solidFill>
              <a:cs typeface="Times New Roman" pitchFamily="18" charset="0"/>
            </a:endParaRPr>
          </a:p>
          <a:p>
            <a:pPr marL="514350" indent="-514350" defTabSz="358775">
              <a:spcBef>
                <a:spcPct val="0"/>
              </a:spcBef>
              <a:buFont typeface="+mj-lt"/>
              <a:buAutoNum type="romanUcPeriod"/>
            </a:pPr>
            <a:r>
              <a:rPr lang="de-DE" altLang="de-DE" b="1" dirty="0" smtClean="0">
                <a:solidFill>
                  <a:srgbClr val="002060"/>
                </a:solidFill>
                <a:cs typeface="Times New Roman" pitchFamily="18" charset="0"/>
              </a:rPr>
              <a:t>Fachspezifische Erläuterungen </a:t>
            </a:r>
            <a:endParaRPr lang="de-DE" altLang="de-DE" b="1" dirty="0">
              <a:solidFill>
                <a:srgbClr val="002060"/>
              </a:solidFill>
              <a:cs typeface="Times New Roman" pitchFamily="18" charset="0"/>
            </a:endParaRPr>
          </a:p>
          <a:p>
            <a:pPr marL="514350" indent="-514350" defTabSz="358775">
              <a:spcBef>
                <a:spcPct val="0"/>
              </a:spcBef>
              <a:buFont typeface="+mj-lt"/>
              <a:buAutoNum type="romanUcPeriod"/>
            </a:pPr>
            <a:endParaRPr lang="de-DE" b="1" dirty="0">
              <a:solidFill>
                <a:srgbClr val="002060"/>
              </a:solidFill>
              <a:cs typeface="Times New Roman" pitchFamily="18" charset="0"/>
            </a:endParaRPr>
          </a:p>
        </p:txBody>
      </p:sp>
    </p:spTree>
    <p:extLst>
      <p:ext uri="{BB962C8B-B14F-4D97-AF65-F5344CB8AC3E}">
        <p14:creationId xmlns:p14="http://schemas.microsoft.com/office/powerpoint/2010/main" val="217456314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1907704" y="2132856"/>
            <a:ext cx="5486400" cy="1358826"/>
          </a:xfrm>
        </p:spPr>
        <p:txBody>
          <a:bodyPr/>
          <a:lstStyle/>
          <a:p>
            <a:pPr algn="ctr"/>
            <a:r>
              <a:rPr lang="de-DE" sz="4000" dirty="0" smtClean="0">
                <a:solidFill>
                  <a:srgbClr val="002060"/>
                </a:solidFill>
              </a:rPr>
              <a:t>Einbindung der Querschnittsaufgaben</a:t>
            </a:r>
            <a:endParaRPr lang="de-DE" sz="4000" dirty="0">
              <a:solidFill>
                <a:srgbClr val="002060"/>
              </a:solidFill>
            </a:endParaRPr>
          </a:p>
        </p:txBody>
      </p:sp>
      <p:sp>
        <p:nvSpPr>
          <p:cNvPr id="5" name="Datumsplatzhalter 4"/>
          <p:cNvSpPr>
            <a:spLocks noGrp="1"/>
          </p:cNvSpPr>
          <p:nvPr>
            <p:ph type="dt" sz="half" idx="10"/>
          </p:nvPr>
        </p:nvSpPr>
        <p:spPr/>
        <p:txBody>
          <a:bodyPr/>
          <a:lstStyle/>
          <a:p>
            <a:r>
              <a:rPr lang="de-DE" dirty="0"/>
              <a:t>Lehrplanentwicklung Primarstufe</a:t>
            </a:r>
          </a:p>
        </p:txBody>
      </p:sp>
      <p:sp>
        <p:nvSpPr>
          <p:cNvPr id="6" name="Fußzeilenplatzhalter 5"/>
          <p:cNvSpPr>
            <a:spLocks noGrp="1"/>
          </p:cNvSpPr>
          <p:nvPr>
            <p:ph type="ftr" sz="quarter" idx="11"/>
          </p:nvPr>
        </p:nvSpPr>
        <p:spPr/>
        <p:txBody>
          <a:bodyPr/>
          <a:lstStyle/>
          <a:p>
            <a:endParaRPr lang="de-DE" dirty="0"/>
          </a:p>
        </p:txBody>
      </p:sp>
      <p:sp>
        <p:nvSpPr>
          <p:cNvPr id="7" name="Foliennummernplatzhalter 6"/>
          <p:cNvSpPr>
            <a:spLocks noGrp="1"/>
          </p:cNvSpPr>
          <p:nvPr>
            <p:ph type="sldNum" sz="quarter" idx="12"/>
          </p:nvPr>
        </p:nvSpPr>
        <p:spPr/>
        <p:txBody>
          <a:bodyPr/>
          <a:lstStyle/>
          <a:p>
            <a:fld id="{512A4277-7E7A-4AAF-BFC7-47646BF5CD0C}" type="slidenum">
              <a:rPr lang="de-DE" smtClean="0"/>
              <a:t>20</a:t>
            </a:fld>
            <a:endParaRPr lang="de-DE"/>
          </a:p>
        </p:txBody>
      </p:sp>
    </p:spTree>
    <p:extLst>
      <p:ext uri="{BB962C8B-B14F-4D97-AF65-F5344CB8AC3E}">
        <p14:creationId xmlns:p14="http://schemas.microsoft.com/office/powerpoint/2010/main" val="19438452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Fachliche Einbindung des MKR</a:t>
            </a:r>
          </a:p>
        </p:txBody>
      </p:sp>
      <p:sp>
        <p:nvSpPr>
          <p:cNvPr id="3" name="Datumsplatzhalter 2"/>
          <p:cNvSpPr>
            <a:spLocks noGrp="1"/>
          </p:cNvSpPr>
          <p:nvPr>
            <p:ph type="dt" sz="half" idx="10"/>
          </p:nvPr>
        </p:nvSpPr>
        <p:spPr>
          <a:xfrm>
            <a:off x="180880" y="6356351"/>
            <a:ext cx="3682752" cy="360040"/>
          </a:xfrm>
        </p:spPr>
        <p:txBody>
          <a:bodyPr/>
          <a:lstStyle/>
          <a:p>
            <a:r>
              <a:rPr lang="de-DE" dirty="0"/>
              <a:t>Lehrplanentwicklung Primarstufe</a:t>
            </a:r>
          </a:p>
        </p:txBody>
      </p:sp>
      <p:pic>
        <p:nvPicPr>
          <p:cNvPr id="6" name="Grafik 5"/>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95536" y="1700808"/>
            <a:ext cx="5472608" cy="4248472"/>
          </a:xfrm>
          <a:prstGeom prst="rect">
            <a:avLst/>
          </a:prstGeom>
          <a:noFill/>
          <a:ln>
            <a:solidFill>
              <a:schemeClr val="tx1"/>
            </a:solidFill>
          </a:ln>
        </p:spPr>
      </p:pic>
      <p:sp>
        <p:nvSpPr>
          <p:cNvPr id="7" name="Textfeld 6"/>
          <p:cNvSpPr txBox="1"/>
          <p:nvPr/>
        </p:nvSpPr>
        <p:spPr>
          <a:xfrm>
            <a:off x="6228184" y="2106545"/>
            <a:ext cx="1917961" cy="646331"/>
          </a:xfrm>
          <a:prstGeom prst="rect">
            <a:avLst/>
          </a:prstGeom>
          <a:noFill/>
        </p:spPr>
        <p:txBody>
          <a:bodyPr wrap="none" rtlCol="0">
            <a:spAutoFit/>
          </a:bodyPr>
          <a:lstStyle/>
          <a:p>
            <a:r>
              <a:rPr lang="de-DE" dirty="0"/>
              <a:t>Gebrauch digitaler</a:t>
            </a:r>
          </a:p>
          <a:p>
            <a:r>
              <a:rPr lang="de-DE" dirty="0"/>
              <a:t>Basiswerkzeuge</a:t>
            </a:r>
          </a:p>
        </p:txBody>
      </p:sp>
      <p:sp>
        <p:nvSpPr>
          <p:cNvPr id="8" name="Textfeld 7"/>
          <p:cNvSpPr txBox="1"/>
          <p:nvPr/>
        </p:nvSpPr>
        <p:spPr>
          <a:xfrm>
            <a:off x="6228184" y="4438853"/>
            <a:ext cx="1973041" cy="646331"/>
          </a:xfrm>
          <a:prstGeom prst="rect">
            <a:avLst/>
          </a:prstGeom>
          <a:noFill/>
        </p:spPr>
        <p:txBody>
          <a:bodyPr wrap="none" rtlCol="0">
            <a:spAutoFit/>
          </a:bodyPr>
          <a:lstStyle/>
          <a:p>
            <a:r>
              <a:rPr lang="de-DE" dirty="0"/>
              <a:t>Thematisierung in</a:t>
            </a:r>
          </a:p>
          <a:p>
            <a:r>
              <a:rPr lang="de-DE" dirty="0"/>
              <a:t>fachlichen Inhalten</a:t>
            </a:r>
          </a:p>
        </p:txBody>
      </p:sp>
      <p:sp>
        <p:nvSpPr>
          <p:cNvPr id="9" name="Rechteck 8"/>
          <p:cNvSpPr/>
          <p:nvPr/>
        </p:nvSpPr>
        <p:spPr>
          <a:xfrm>
            <a:off x="467544" y="4725144"/>
            <a:ext cx="5328592" cy="864096"/>
          </a:xfrm>
          <a:prstGeom prst="rect">
            <a:avLst/>
          </a:prstGeom>
          <a:no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0" name="Rechteck 9"/>
          <p:cNvSpPr/>
          <p:nvPr/>
        </p:nvSpPr>
        <p:spPr>
          <a:xfrm>
            <a:off x="467544" y="2593479"/>
            <a:ext cx="864096" cy="2088232"/>
          </a:xfrm>
          <a:prstGeom prst="rect">
            <a:avLst/>
          </a:prstGeom>
          <a:no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1" name="Rechteck 10"/>
          <p:cNvSpPr/>
          <p:nvPr/>
        </p:nvSpPr>
        <p:spPr>
          <a:xfrm>
            <a:off x="1403648" y="2593479"/>
            <a:ext cx="3456384" cy="2088232"/>
          </a:xfrm>
          <a:prstGeom prst="rect">
            <a:avLst/>
          </a:prstGeom>
          <a:no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2" name="Textfeld 11"/>
          <p:cNvSpPr txBox="1"/>
          <p:nvPr/>
        </p:nvSpPr>
        <p:spPr>
          <a:xfrm>
            <a:off x="6228184" y="3104018"/>
            <a:ext cx="2289216" cy="923330"/>
          </a:xfrm>
          <a:prstGeom prst="rect">
            <a:avLst/>
          </a:prstGeom>
          <a:noFill/>
        </p:spPr>
        <p:txBody>
          <a:bodyPr wrap="none" rtlCol="0">
            <a:spAutoFit/>
          </a:bodyPr>
          <a:lstStyle/>
          <a:p>
            <a:r>
              <a:rPr lang="de-DE" dirty="0"/>
              <a:t>Entwicklung fachlicher</a:t>
            </a:r>
          </a:p>
          <a:p>
            <a:r>
              <a:rPr lang="de-DE" dirty="0"/>
              <a:t>Kompetenzen mithilfe</a:t>
            </a:r>
          </a:p>
          <a:p>
            <a:r>
              <a:rPr lang="de-DE" dirty="0"/>
              <a:t>digitaler Medien</a:t>
            </a:r>
          </a:p>
        </p:txBody>
      </p:sp>
      <p:sp>
        <p:nvSpPr>
          <p:cNvPr id="4" name="Fußzeilenplatzhalter 3">
            <a:extLst>
              <a:ext uri="{FF2B5EF4-FFF2-40B4-BE49-F238E27FC236}">
                <a16:creationId xmlns:a16="http://schemas.microsoft.com/office/drawing/2014/main" id="{1B540098-C677-E645-9563-14F4E9F7D017}"/>
              </a:ext>
            </a:extLst>
          </p:cNvPr>
          <p:cNvSpPr>
            <a:spLocks noGrp="1"/>
          </p:cNvSpPr>
          <p:nvPr>
            <p:ph type="ftr" sz="quarter" idx="11"/>
          </p:nvPr>
        </p:nvSpPr>
        <p:spPr>
          <a:xfrm>
            <a:off x="3271676" y="6346302"/>
            <a:ext cx="2952328" cy="365125"/>
          </a:xfrm>
        </p:spPr>
        <p:txBody>
          <a:bodyPr/>
          <a:lstStyle/>
          <a:p>
            <a:endParaRPr lang="de-DE" dirty="0"/>
          </a:p>
        </p:txBody>
      </p:sp>
      <p:sp>
        <p:nvSpPr>
          <p:cNvPr id="5" name="Foliennummernplatzhalter 4">
            <a:extLst>
              <a:ext uri="{FF2B5EF4-FFF2-40B4-BE49-F238E27FC236}">
                <a16:creationId xmlns:a16="http://schemas.microsoft.com/office/drawing/2014/main" id="{709A05ED-B2EF-7849-8B3F-CEEC04BF3084}"/>
              </a:ext>
            </a:extLst>
          </p:cNvPr>
          <p:cNvSpPr>
            <a:spLocks noGrp="1"/>
          </p:cNvSpPr>
          <p:nvPr>
            <p:ph type="sldNum" sz="quarter" idx="12"/>
          </p:nvPr>
        </p:nvSpPr>
        <p:spPr/>
        <p:txBody>
          <a:bodyPr/>
          <a:lstStyle/>
          <a:p>
            <a:fld id="{512A4277-7E7A-4AAF-BFC7-47646BF5CD0C}" type="slidenum">
              <a:rPr lang="de-DE" smtClean="0"/>
              <a:t>21</a:t>
            </a:fld>
            <a:endParaRPr lang="de-DE"/>
          </a:p>
        </p:txBody>
      </p:sp>
      <p:grpSp>
        <p:nvGrpSpPr>
          <p:cNvPr id="18" name="Gruppieren 17">
            <a:extLst>
              <a:ext uri="{FF2B5EF4-FFF2-40B4-BE49-F238E27FC236}">
                <a16:creationId xmlns:a16="http://schemas.microsoft.com/office/drawing/2014/main" id="{53BE227B-2982-E848-9B0D-5F249B84F54C}"/>
              </a:ext>
            </a:extLst>
          </p:cNvPr>
          <p:cNvGrpSpPr/>
          <p:nvPr/>
        </p:nvGrpSpPr>
        <p:grpSpPr>
          <a:xfrm>
            <a:off x="719572" y="3501878"/>
            <a:ext cx="360040" cy="369332"/>
            <a:chOff x="719572" y="3501878"/>
            <a:chExt cx="360040" cy="369332"/>
          </a:xfrm>
        </p:grpSpPr>
        <p:sp>
          <p:nvSpPr>
            <p:cNvPr id="13" name="Oval 12">
              <a:extLst>
                <a:ext uri="{FF2B5EF4-FFF2-40B4-BE49-F238E27FC236}">
                  <a16:creationId xmlns:a16="http://schemas.microsoft.com/office/drawing/2014/main" id="{4CF1D672-DABD-234B-B52D-8265240EFCDB}"/>
                </a:ext>
              </a:extLst>
            </p:cNvPr>
            <p:cNvSpPr/>
            <p:nvPr/>
          </p:nvSpPr>
          <p:spPr>
            <a:xfrm>
              <a:off x="719572" y="3501878"/>
              <a:ext cx="360040" cy="360040"/>
            </a:xfrm>
            <a:prstGeom prst="ellipse">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5" name="Textfeld 14">
              <a:extLst>
                <a:ext uri="{FF2B5EF4-FFF2-40B4-BE49-F238E27FC236}">
                  <a16:creationId xmlns:a16="http://schemas.microsoft.com/office/drawing/2014/main" id="{FCEE5356-BF29-B544-B28F-FB39D0247DCC}"/>
                </a:ext>
              </a:extLst>
            </p:cNvPr>
            <p:cNvSpPr txBox="1"/>
            <p:nvPr/>
          </p:nvSpPr>
          <p:spPr>
            <a:xfrm>
              <a:off x="755576" y="3501878"/>
              <a:ext cx="216024" cy="369332"/>
            </a:xfrm>
            <a:prstGeom prst="rect">
              <a:avLst/>
            </a:prstGeom>
            <a:noFill/>
          </p:spPr>
          <p:txBody>
            <a:bodyPr wrap="square" rtlCol="0">
              <a:spAutoFit/>
            </a:bodyPr>
            <a:lstStyle/>
            <a:p>
              <a:r>
                <a:rPr lang="de-DE" dirty="0">
                  <a:solidFill>
                    <a:srgbClr val="002060"/>
                  </a:solidFill>
                </a:rPr>
                <a:t>1</a:t>
              </a:r>
            </a:p>
          </p:txBody>
        </p:sp>
      </p:grpSp>
      <p:grpSp>
        <p:nvGrpSpPr>
          <p:cNvPr id="20" name="Gruppieren 19">
            <a:extLst>
              <a:ext uri="{FF2B5EF4-FFF2-40B4-BE49-F238E27FC236}">
                <a16:creationId xmlns:a16="http://schemas.microsoft.com/office/drawing/2014/main" id="{1E4900B7-0389-2142-A503-C7E94BF0E330}"/>
              </a:ext>
            </a:extLst>
          </p:cNvPr>
          <p:cNvGrpSpPr/>
          <p:nvPr/>
        </p:nvGrpSpPr>
        <p:grpSpPr>
          <a:xfrm>
            <a:off x="6228184" y="2780928"/>
            <a:ext cx="360040" cy="369332"/>
            <a:chOff x="719572" y="3501878"/>
            <a:chExt cx="360040" cy="369332"/>
          </a:xfrm>
        </p:grpSpPr>
        <p:sp>
          <p:nvSpPr>
            <p:cNvPr id="21" name="Oval 20">
              <a:extLst>
                <a:ext uri="{FF2B5EF4-FFF2-40B4-BE49-F238E27FC236}">
                  <a16:creationId xmlns:a16="http://schemas.microsoft.com/office/drawing/2014/main" id="{2F9A1A72-34E5-E34B-B367-20BDFA369576}"/>
                </a:ext>
              </a:extLst>
            </p:cNvPr>
            <p:cNvSpPr/>
            <p:nvPr/>
          </p:nvSpPr>
          <p:spPr>
            <a:xfrm>
              <a:off x="719572" y="3501878"/>
              <a:ext cx="360040" cy="360040"/>
            </a:xfrm>
            <a:prstGeom prst="ellipse">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2" name="Textfeld 21">
              <a:extLst>
                <a:ext uri="{FF2B5EF4-FFF2-40B4-BE49-F238E27FC236}">
                  <a16:creationId xmlns:a16="http://schemas.microsoft.com/office/drawing/2014/main" id="{3A62F9D1-6043-0346-831A-84387D34B959}"/>
                </a:ext>
              </a:extLst>
            </p:cNvPr>
            <p:cNvSpPr txBox="1"/>
            <p:nvPr/>
          </p:nvSpPr>
          <p:spPr>
            <a:xfrm>
              <a:off x="755576" y="3501878"/>
              <a:ext cx="216024" cy="369332"/>
            </a:xfrm>
            <a:prstGeom prst="rect">
              <a:avLst/>
            </a:prstGeom>
            <a:noFill/>
          </p:spPr>
          <p:txBody>
            <a:bodyPr wrap="square" rtlCol="0">
              <a:spAutoFit/>
            </a:bodyPr>
            <a:lstStyle/>
            <a:p>
              <a:r>
                <a:rPr lang="de-DE" dirty="0">
                  <a:solidFill>
                    <a:srgbClr val="002060"/>
                  </a:solidFill>
                </a:rPr>
                <a:t>2</a:t>
              </a:r>
            </a:p>
          </p:txBody>
        </p:sp>
      </p:grpSp>
      <p:grpSp>
        <p:nvGrpSpPr>
          <p:cNvPr id="23" name="Gruppieren 22">
            <a:extLst>
              <a:ext uri="{FF2B5EF4-FFF2-40B4-BE49-F238E27FC236}">
                <a16:creationId xmlns:a16="http://schemas.microsoft.com/office/drawing/2014/main" id="{F002D604-5919-CB44-9E40-4E6144FBAAFB}"/>
              </a:ext>
            </a:extLst>
          </p:cNvPr>
          <p:cNvGrpSpPr/>
          <p:nvPr/>
        </p:nvGrpSpPr>
        <p:grpSpPr>
          <a:xfrm>
            <a:off x="6228184" y="4050652"/>
            <a:ext cx="360040" cy="369332"/>
            <a:chOff x="719572" y="3501878"/>
            <a:chExt cx="360040" cy="369332"/>
          </a:xfrm>
        </p:grpSpPr>
        <p:sp>
          <p:nvSpPr>
            <p:cNvPr id="24" name="Oval 23">
              <a:extLst>
                <a:ext uri="{FF2B5EF4-FFF2-40B4-BE49-F238E27FC236}">
                  <a16:creationId xmlns:a16="http://schemas.microsoft.com/office/drawing/2014/main" id="{74E04825-B227-6544-BF88-617D137DF410}"/>
                </a:ext>
              </a:extLst>
            </p:cNvPr>
            <p:cNvSpPr/>
            <p:nvPr/>
          </p:nvSpPr>
          <p:spPr>
            <a:xfrm>
              <a:off x="719572" y="3501878"/>
              <a:ext cx="360040" cy="360040"/>
            </a:xfrm>
            <a:prstGeom prst="ellipse">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5" name="Textfeld 24">
              <a:extLst>
                <a:ext uri="{FF2B5EF4-FFF2-40B4-BE49-F238E27FC236}">
                  <a16:creationId xmlns:a16="http://schemas.microsoft.com/office/drawing/2014/main" id="{60521FE4-F1A9-7645-A007-1CDDFBA09550}"/>
                </a:ext>
              </a:extLst>
            </p:cNvPr>
            <p:cNvSpPr txBox="1"/>
            <p:nvPr/>
          </p:nvSpPr>
          <p:spPr>
            <a:xfrm>
              <a:off x="755576" y="3501878"/>
              <a:ext cx="216024" cy="369332"/>
            </a:xfrm>
            <a:prstGeom prst="rect">
              <a:avLst/>
            </a:prstGeom>
            <a:noFill/>
          </p:spPr>
          <p:txBody>
            <a:bodyPr wrap="square" rtlCol="0">
              <a:spAutoFit/>
            </a:bodyPr>
            <a:lstStyle/>
            <a:p>
              <a:r>
                <a:rPr lang="de-DE" dirty="0">
                  <a:solidFill>
                    <a:srgbClr val="002060"/>
                  </a:solidFill>
                </a:rPr>
                <a:t>3</a:t>
              </a:r>
            </a:p>
          </p:txBody>
        </p:sp>
      </p:grpSp>
      <p:grpSp>
        <p:nvGrpSpPr>
          <p:cNvPr id="26" name="Gruppieren 25">
            <a:extLst>
              <a:ext uri="{FF2B5EF4-FFF2-40B4-BE49-F238E27FC236}">
                <a16:creationId xmlns:a16="http://schemas.microsoft.com/office/drawing/2014/main" id="{B8BFBAE7-DB75-DE4B-A11A-271D67C34016}"/>
              </a:ext>
            </a:extLst>
          </p:cNvPr>
          <p:cNvGrpSpPr/>
          <p:nvPr/>
        </p:nvGrpSpPr>
        <p:grpSpPr>
          <a:xfrm>
            <a:off x="6228184" y="1700808"/>
            <a:ext cx="360040" cy="369332"/>
            <a:chOff x="719572" y="3501878"/>
            <a:chExt cx="360040" cy="369332"/>
          </a:xfrm>
        </p:grpSpPr>
        <p:sp>
          <p:nvSpPr>
            <p:cNvPr id="27" name="Oval 26">
              <a:extLst>
                <a:ext uri="{FF2B5EF4-FFF2-40B4-BE49-F238E27FC236}">
                  <a16:creationId xmlns:a16="http://schemas.microsoft.com/office/drawing/2014/main" id="{21A52B08-CCAB-F647-AFF2-D68378C0118A}"/>
                </a:ext>
              </a:extLst>
            </p:cNvPr>
            <p:cNvSpPr/>
            <p:nvPr/>
          </p:nvSpPr>
          <p:spPr>
            <a:xfrm>
              <a:off x="719572" y="3501878"/>
              <a:ext cx="360040" cy="360040"/>
            </a:xfrm>
            <a:prstGeom prst="ellipse">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8" name="Textfeld 27">
              <a:extLst>
                <a:ext uri="{FF2B5EF4-FFF2-40B4-BE49-F238E27FC236}">
                  <a16:creationId xmlns:a16="http://schemas.microsoft.com/office/drawing/2014/main" id="{1ED25FB5-EAF7-5444-9742-C5EA10C3C659}"/>
                </a:ext>
              </a:extLst>
            </p:cNvPr>
            <p:cNvSpPr txBox="1"/>
            <p:nvPr/>
          </p:nvSpPr>
          <p:spPr>
            <a:xfrm>
              <a:off x="755576" y="3501878"/>
              <a:ext cx="216024" cy="369332"/>
            </a:xfrm>
            <a:prstGeom prst="rect">
              <a:avLst/>
            </a:prstGeom>
            <a:noFill/>
          </p:spPr>
          <p:txBody>
            <a:bodyPr wrap="square" rtlCol="0">
              <a:spAutoFit/>
            </a:bodyPr>
            <a:lstStyle/>
            <a:p>
              <a:r>
                <a:rPr lang="de-DE" dirty="0">
                  <a:solidFill>
                    <a:srgbClr val="002060"/>
                  </a:solidFill>
                </a:rPr>
                <a:t>1</a:t>
              </a:r>
            </a:p>
          </p:txBody>
        </p:sp>
      </p:grpSp>
      <p:grpSp>
        <p:nvGrpSpPr>
          <p:cNvPr id="29" name="Gruppieren 28">
            <a:extLst>
              <a:ext uri="{FF2B5EF4-FFF2-40B4-BE49-F238E27FC236}">
                <a16:creationId xmlns:a16="http://schemas.microsoft.com/office/drawing/2014/main" id="{4C2DABBD-0F48-9243-B2CB-41F2B25A463F}"/>
              </a:ext>
            </a:extLst>
          </p:cNvPr>
          <p:cNvGrpSpPr/>
          <p:nvPr/>
        </p:nvGrpSpPr>
        <p:grpSpPr>
          <a:xfrm>
            <a:off x="2987824" y="5007659"/>
            <a:ext cx="360040" cy="369332"/>
            <a:chOff x="719572" y="3501878"/>
            <a:chExt cx="360040" cy="369332"/>
          </a:xfrm>
        </p:grpSpPr>
        <p:sp>
          <p:nvSpPr>
            <p:cNvPr id="30" name="Oval 29">
              <a:extLst>
                <a:ext uri="{FF2B5EF4-FFF2-40B4-BE49-F238E27FC236}">
                  <a16:creationId xmlns:a16="http://schemas.microsoft.com/office/drawing/2014/main" id="{1038C4E1-09A6-A74C-BF7A-59BEDFDCF5C4}"/>
                </a:ext>
              </a:extLst>
            </p:cNvPr>
            <p:cNvSpPr/>
            <p:nvPr/>
          </p:nvSpPr>
          <p:spPr>
            <a:xfrm>
              <a:off x="719572" y="3501878"/>
              <a:ext cx="360040" cy="360040"/>
            </a:xfrm>
            <a:prstGeom prst="ellipse">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1" name="Textfeld 30">
              <a:extLst>
                <a:ext uri="{FF2B5EF4-FFF2-40B4-BE49-F238E27FC236}">
                  <a16:creationId xmlns:a16="http://schemas.microsoft.com/office/drawing/2014/main" id="{A55B6619-9A41-4545-BA0F-37EDA0368B09}"/>
                </a:ext>
              </a:extLst>
            </p:cNvPr>
            <p:cNvSpPr txBox="1"/>
            <p:nvPr/>
          </p:nvSpPr>
          <p:spPr>
            <a:xfrm>
              <a:off x="755576" y="3501878"/>
              <a:ext cx="216024" cy="369332"/>
            </a:xfrm>
            <a:prstGeom prst="rect">
              <a:avLst/>
            </a:prstGeom>
            <a:noFill/>
          </p:spPr>
          <p:txBody>
            <a:bodyPr wrap="square" rtlCol="0">
              <a:spAutoFit/>
            </a:bodyPr>
            <a:lstStyle/>
            <a:p>
              <a:r>
                <a:rPr lang="de-DE" dirty="0">
                  <a:solidFill>
                    <a:srgbClr val="002060"/>
                  </a:solidFill>
                </a:rPr>
                <a:t>3</a:t>
              </a:r>
            </a:p>
          </p:txBody>
        </p:sp>
      </p:grpSp>
      <p:grpSp>
        <p:nvGrpSpPr>
          <p:cNvPr id="32" name="Gruppieren 31">
            <a:extLst>
              <a:ext uri="{FF2B5EF4-FFF2-40B4-BE49-F238E27FC236}">
                <a16:creationId xmlns:a16="http://schemas.microsoft.com/office/drawing/2014/main" id="{E27A8DA5-546F-254D-908C-13FD88A687E2}"/>
              </a:ext>
            </a:extLst>
          </p:cNvPr>
          <p:cNvGrpSpPr/>
          <p:nvPr/>
        </p:nvGrpSpPr>
        <p:grpSpPr>
          <a:xfrm>
            <a:off x="2987824" y="3492586"/>
            <a:ext cx="360040" cy="369332"/>
            <a:chOff x="719572" y="3501878"/>
            <a:chExt cx="360040" cy="369332"/>
          </a:xfrm>
        </p:grpSpPr>
        <p:sp>
          <p:nvSpPr>
            <p:cNvPr id="33" name="Oval 32">
              <a:extLst>
                <a:ext uri="{FF2B5EF4-FFF2-40B4-BE49-F238E27FC236}">
                  <a16:creationId xmlns:a16="http://schemas.microsoft.com/office/drawing/2014/main" id="{F587E511-5D56-0C42-8AB2-0FBB75ADE2BB}"/>
                </a:ext>
              </a:extLst>
            </p:cNvPr>
            <p:cNvSpPr/>
            <p:nvPr/>
          </p:nvSpPr>
          <p:spPr>
            <a:xfrm>
              <a:off x="719572" y="3501878"/>
              <a:ext cx="360040" cy="360040"/>
            </a:xfrm>
            <a:prstGeom prst="ellipse">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4" name="Textfeld 33">
              <a:extLst>
                <a:ext uri="{FF2B5EF4-FFF2-40B4-BE49-F238E27FC236}">
                  <a16:creationId xmlns:a16="http://schemas.microsoft.com/office/drawing/2014/main" id="{A7DEE4C2-3855-C449-9906-CE830B89C656}"/>
                </a:ext>
              </a:extLst>
            </p:cNvPr>
            <p:cNvSpPr txBox="1"/>
            <p:nvPr/>
          </p:nvSpPr>
          <p:spPr>
            <a:xfrm>
              <a:off x="755576" y="3501878"/>
              <a:ext cx="216024" cy="369332"/>
            </a:xfrm>
            <a:prstGeom prst="rect">
              <a:avLst/>
            </a:prstGeom>
            <a:noFill/>
          </p:spPr>
          <p:txBody>
            <a:bodyPr wrap="square" rtlCol="0">
              <a:spAutoFit/>
            </a:bodyPr>
            <a:lstStyle/>
            <a:p>
              <a:r>
                <a:rPr lang="de-DE" dirty="0">
                  <a:solidFill>
                    <a:srgbClr val="002060"/>
                  </a:solidFill>
                </a:rPr>
                <a:t>2</a:t>
              </a:r>
            </a:p>
          </p:txBody>
        </p:sp>
      </p:grpSp>
      <p:sp>
        <p:nvSpPr>
          <p:cNvPr id="35" name="Textfeld 34"/>
          <p:cNvSpPr txBox="1"/>
          <p:nvPr/>
        </p:nvSpPr>
        <p:spPr>
          <a:xfrm>
            <a:off x="6228184" y="5445224"/>
            <a:ext cx="2723951" cy="646331"/>
          </a:xfrm>
          <a:prstGeom prst="rect">
            <a:avLst/>
          </a:prstGeom>
          <a:noFill/>
        </p:spPr>
        <p:txBody>
          <a:bodyPr wrap="none" rtlCol="0">
            <a:spAutoFit/>
          </a:bodyPr>
          <a:lstStyle/>
          <a:p>
            <a:r>
              <a:rPr lang="de-DE" dirty="0" smtClean="0"/>
              <a:t>Module zur informatischen</a:t>
            </a:r>
          </a:p>
          <a:p>
            <a:r>
              <a:rPr lang="de-DE" dirty="0" smtClean="0"/>
              <a:t>Grundbildung </a:t>
            </a:r>
            <a:endParaRPr lang="de-DE" dirty="0"/>
          </a:p>
        </p:txBody>
      </p:sp>
      <p:grpSp>
        <p:nvGrpSpPr>
          <p:cNvPr id="36" name="Gruppieren 35">
            <a:extLst>
              <a:ext uri="{FF2B5EF4-FFF2-40B4-BE49-F238E27FC236}">
                <a16:creationId xmlns:a16="http://schemas.microsoft.com/office/drawing/2014/main" id="{F002D604-5919-CB44-9E40-4E6144FBAAFB}"/>
              </a:ext>
            </a:extLst>
          </p:cNvPr>
          <p:cNvGrpSpPr/>
          <p:nvPr/>
        </p:nvGrpSpPr>
        <p:grpSpPr>
          <a:xfrm>
            <a:off x="6228184" y="5085184"/>
            <a:ext cx="360040" cy="369332"/>
            <a:chOff x="719572" y="3501878"/>
            <a:chExt cx="360040" cy="369332"/>
          </a:xfrm>
        </p:grpSpPr>
        <p:sp>
          <p:nvSpPr>
            <p:cNvPr id="37" name="Oval 23">
              <a:extLst>
                <a:ext uri="{FF2B5EF4-FFF2-40B4-BE49-F238E27FC236}">
                  <a16:creationId xmlns:a16="http://schemas.microsoft.com/office/drawing/2014/main" id="{74E04825-B227-6544-BF88-617D137DF410}"/>
                </a:ext>
              </a:extLst>
            </p:cNvPr>
            <p:cNvSpPr/>
            <p:nvPr/>
          </p:nvSpPr>
          <p:spPr>
            <a:xfrm>
              <a:off x="719572" y="3501878"/>
              <a:ext cx="360040" cy="360040"/>
            </a:xfrm>
            <a:prstGeom prst="ellipse">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8" name="Textfeld 37">
              <a:extLst>
                <a:ext uri="{FF2B5EF4-FFF2-40B4-BE49-F238E27FC236}">
                  <a16:creationId xmlns:a16="http://schemas.microsoft.com/office/drawing/2014/main" id="{60521FE4-F1A9-7645-A007-1CDDFBA09550}"/>
                </a:ext>
              </a:extLst>
            </p:cNvPr>
            <p:cNvSpPr txBox="1"/>
            <p:nvPr/>
          </p:nvSpPr>
          <p:spPr>
            <a:xfrm>
              <a:off x="755576" y="3501878"/>
              <a:ext cx="216024" cy="369332"/>
            </a:xfrm>
            <a:prstGeom prst="rect">
              <a:avLst/>
            </a:prstGeom>
            <a:noFill/>
          </p:spPr>
          <p:txBody>
            <a:bodyPr wrap="square" rtlCol="0">
              <a:spAutoFit/>
            </a:bodyPr>
            <a:lstStyle/>
            <a:p>
              <a:r>
                <a:rPr lang="de-DE" dirty="0" smtClean="0">
                  <a:solidFill>
                    <a:srgbClr val="002060"/>
                  </a:solidFill>
                </a:rPr>
                <a:t>4</a:t>
              </a:r>
              <a:endParaRPr lang="de-DE" dirty="0">
                <a:solidFill>
                  <a:srgbClr val="002060"/>
                </a:solidFill>
              </a:endParaRPr>
            </a:p>
          </p:txBody>
        </p:sp>
      </p:grpSp>
      <p:sp>
        <p:nvSpPr>
          <p:cNvPr id="39" name="Rechteck 38"/>
          <p:cNvSpPr/>
          <p:nvPr/>
        </p:nvSpPr>
        <p:spPr>
          <a:xfrm>
            <a:off x="4932040" y="2590304"/>
            <a:ext cx="864096" cy="2088232"/>
          </a:xfrm>
          <a:prstGeom prst="rect">
            <a:avLst/>
          </a:prstGeom>
          <a:no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grpSp>
        <p:nvGrpSpPr>
          <p:cNvPr id="40" name="Gruppieren 39">
            <a:extLst>
              <a:ext uri="{FF2B5EF4-FFF2-40B4-BE49-F238E27FC236}">
                <a16:creationId xmlns:a16="http://schemas.microsoft.com/office/drawing/2014/main" id="{53BE227B-2982-E848-9B0D-5F249B84F54C}"/>
              </a:ext>
            </a:extLst>
          </p:cNvPr>
          <p:cNvGrpSpPr/>
          <p:nvPr/>
        </p:nvGrpSpPr>
        <p:grpSpPr>
          <a:xfrm>
            <a:off x="5184068" y="3498703"/>
            <a:ext cx="360040" cy="369332"/>
            <a:chOff x="719572" y="3501878"/>
            <a:chExt cx="360040" cy="369332"/>
          </a:xfrm>
        </p:grpSpPr>
        <p:sp>
          <p:nvSpPr>
            <p:cNvPr id="41" name="Oval 12">
              <a:extLst>
                <a:ext uri="{FF2B5EF4-FFF2-40B4-BE49-F238E27FC236}">
                  <a16:creationId xmlns:a16="http://schemas.microsoft.com/office/drawing/2014/main" id="{4CF1D672-DABD-234B-B52D-8265240EFCDB}"/>
                </a:ext>
              </a:extLst>
            </p:cNvPr>
            <p:cNvSpPr/>
            <p:nvPr/>
          </p:nvSpPr>
          <p:spPr>
            <a:xfrm>
              <a:off x="719572" y="3501878"/>
              <a:ext cx="360040" cy="360040"/>
            </a:xfrm>
            <a:prstGeom prst="ellipse">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42" name="Textfeld 41">
              <a:extLst>
                <a:ext uri="{FF2B5EF4-FFF2-40B4-BE49-F238E27FC236}">
                  <a16:creationId xmlns:a16="http://schemas.microsoft.com/office/drawing/2014/main" id="{FCEE5356-BF29-B544-B28F-FB39D0247DCC}"/>
                </a:ext>
              </a:extLst>
            </p:cNvPr>
            <p:cNvSpPr txBox="1"/>
            <p:nvPr/>
          </p:nvSpPr>
          <p:spPr>
            <a:xfrm>
              <a:off x="755576" y="3501878"/>
              <a:ext cx="216024" cy="369332"/>
            </a:xfrm>
            <a:prstGeom prst="rect">
              <a:avLst/>
            </a:prstGeom>
            <a:noFill/>
          </p:spPr>
          <p:txBody>
            <a:bodyPr wrap="square" rtlCol="0">
              <a:spAutoFit/>
            </a:bodyPr>
            <a:lstStyle/>
            <a:p>
              <a:r>
                <a:rPr lang="de-DE" dirty="0">
                  <a:solidFill>
                    <a:srgbClr val="002060"/>
                  </a:solidFill>
                </a:rPr>
                <a:t>4</a:t>
              </a:r>
            </a:p>
          </p:txBody>
        </p:sp>
      </p:grpSp>
    </p:spTree>
    <p:extLst>
      <p:ext uri="{BB962C8B-B14F-4D97-AF65-F5344CB8AC3E}">
        <p14:creationId xmlns:p14="http://schemas.microsoft.com/office/powerpoint/2010/main" val="202313111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FD0AACC-DB7C-CB49-A3A5-7DEFCD9E9304}"/>
              </a:ext>
            </a:extLst>
          </p:cNvPr>
          <p:cNvSpPr>
            <a:spLocks noGrp="1"/>
          </p:cNvSpPr>
          <p:nvPr>
            <p:ph type="title"/>
          </p:nvPr>
        </p:nvSpPr>
        <p:spPr/>
        <p:txBody>
          <a:bodyPr/>
          <a:lstStyle/>
          <a:p>
            <a:r>
              <a:rPr lang="de-DE" dirty="0"/>
              <a:t>Fachliche Einbindung RV Verbraucherbildung</a:t>
            </a:r>
          </a:p>
        </p:txBody>
      </p:sp>
      <p:sp>
        <p:nvSpPr>
          <p:cNvPr id="3" name="Inhaltsplatzhalter 2">
            <a:extLst>
              <a:ext uri="{FF2B5EF4-FFF2-40B4-BE49-F238E27FC236}">
                <a16:creationId xmlns:a16="http://schemas.microsoft.com/office/drawing/2014/main" id="{874F4ADD-174B-B64E-A227-DBE92DE34F67}"/>
              </a:ext>
            </a:extLst>
          </p:cNvPr>
          <p:cNvSpPr>
            <a:spLocks noGrp="1"/>
          </p:cNvSpPr>
          <p:nvPr>
            <p:ph idx="1"/>
          </p:nvPr>
        </p:nvSpPr>
        <p:spPr>
          <a:xfrm>
            <a:off x="440100" y="3671612"/>
            <a:ext cx="8229600" cy="2349676"/>
          </a:xfrm>
        </p:spPr>
        <p:txBody>
          <a:bodyPr>
            <a:normAutofit fontScale="85000" lnSpcReduction="10000"/>
          </a:bodyPr>
          <a:lstStyle/>
          <a:p>
            <a:pPr marL="57150" indent="0">
              <a:buNone/>
            </a:pPr>
            <a:r>
              <a:rPr lang="de-DE" dirty="0"/>
              <a:t>Zieldimensionen: Auseinandersetzung mit</a:t>
            </a:r>
          </a:p>
          <a:p>
            <a:pPr lvl="1"/>
            <a:r>
              <a:rPr lang="de-DE" dirty="0"/>
              <a:t>Individuellen Bedürfnissen und Bedarfen (Z1)</a:t>
            </a:r>
          </a:p>
          <a:p>
            <a:pPr lvl="1"/>
            <a:r>
              <a:rPr lang="de-DE" dirty="0"/>
              <a:t>Gesellschaftlichen Einflüssen auf Konsumentscheidungen (Z2)</a:t>
            </a:r>
          </a:p>
          <a:p>
            <a:pPr lvl="1"/>
            <a:r>
              <a:rPr lang="de-DE" dirty="0"/>
              <a:t>Individuellen und gesellschaftlichen Folgen des Konsums (Z3)</a:t>
            </a:r>
          </a:p>
          <a:p>
            <a:pPr lvl="1"/>
            <a:r>
              <a:rPr lang="de-DE" dirty="0"/>
              <a:t>Politisch-rechtlichen und sozioökonomischen Rahmenbedingungen (Z4)</a:t>
            </a:r>
          </a:p>
          <a:p>
            <a:pPr lvl="1"/>
            <a:r>
              <a:rPr lang="de-DE" dirty="0"/>
              <a:t>Kriterien für Konsumentscheidungen (Z5)</a:t>
            </a:r>
          </a:p>
          <a:p>
            <a:pPr lvl="1"/>
            <a:r>
              <a:rPr lang="de-DE" dirty="0"/>
              <a:t>Individuellen, kollektiven und politischen Gestaltungsoptionen des Konsums (Z6)</a:t>
            </a:r>
          </a:p>
        </p:txBody>
      </p:sp>
      <p:sp>
        <p:nvSpPr>
          <p:cNvPr id="4" name="Datumsplatzhalter 3">
            <a:extLst>
              <a:ext uri="{FF2B5EF4-FFF2-40B4-BE49-F238E27FC236}">
                <a16:creationId xmlns:a16="http://schemas.microsoft.com/office/drawing/2014/main" id="{9254464C-DBE5-D140-8C4F-AED538988B5D}"/>
              </a:ext>
            </a:extLst>
          </p:cNvPr>
          <p:cNvSpPr>
            <a:spLocks noGrp="1"/>
          </p:cNvSpPr>
          <p:nvPr>
            <p:ph type="dt" sz="half" idx="10"/>
          </p:nvPr>
        </p:nvSpPr>
        <p:spPr/>
        <p:txBody>
          <a:bodyPr/>
          <a:lstStyle/>
          <a:p>
            <a:r>
              <a:rPr lang="de-DE" dirty="0"/>
              <a:t>Lehrplanentwicklung Primarstufe</a:t>
            </a:r>
          </a:p>
        </p:txBody>
      </p:sp>
      <p:sp>
        <p:nvSpPr>
          <p:cNvPr id="5" name="Fußzeilenplatzhalter 4">
            <a:extLst>
              <a:ext uri="{FF2B5EF4-FFF2-40B4-BE49-F238E27FC236}">
                <a16:creationId xmlns:a16="http://schemas.microsoft.com/office/drawing/2014/main" id="{844157C2-4A5D-DA48-9F2F-2AC67F0E5D6C}"/>
              </a:ext>
            </a:extLst>
          </p:cNvPr>
          <p:cNvSpPr>
            <a:spLocks noGrp="1"/>
          </p:cNvSpPr>
          <p:nvPr>
            <p:ph type="ftr" sz="quarter" idx="11"/>
          </p:nvPr>
        </p:nvSpPr>
        <p:spPr/>
        <p:txBody>
          <a:bodyPr/>
          <a:lstStyle/>
          <a:p>
            <a:endParaRPr lang="de-DE" dirty="0"/>
          </a:p>
        </p:txBody>
      </p:sp>
      <p:sp>
        <p:nvSpPr>
          <p:cNvPr id="6" name="Foliennummernplatzhalter 5">
            <a:extLst>
              <a:ext uri="{FF2B5EF4-FFF2-40B4-BE49-F238E27FC236}">
                <a16:creationId xmlns:a16="http://schemas.microsoft.com/office/drawing/2014/main" id="{C8F699CD-062A-4040-8174-44277F1AE004}"/>
              </a:ext>
            </a:extLst>
          </p:cNvPr>
          <p:cNvSpPr>
            <a:spLocks noGrp="1"/>
          </p:cNvSpPr>
          <p:nvPr>
            <p:ph type="sldNum" sz="quarter" idx="12"/>
          </p:nvPr>
        </p:nvSpPr>
        <p:spPr/>
        <p:txBody>
          <a:bodyPr/>
          <a:lstStyle/>
          <a:p>
            <a:fld id="{512A4277-7E7A-4AAF-BFC7-47646BF5CD0C}" type="slidenum">
              <a:rPr lang="de-DE" smtClean="0"/>
              <a:t>22</a:t>
            </a:fld>
            <a:endParaRPr lang="de-DE"/>
          </a:p>
        </p:txBody>
      </p:sp>
      <p:graphicFrame>
        <p:nvGraphicFramePr>
          <p:cNvPr id="7" name="Tabelle 6">
            <a:extLst>
              <a:ext uri="{FF2B5EF4-FFF2-40B4-BE49-F238E27FC236}">
                <a16:creationId xmlns:a16="http://schemas.microsoft.com/office/drawing/2014/main" id="{7F0ACA08-3046-BF4C-B006-0238D1FF3629}"/>
              </a:ext>
            </a:extLst>
          </p:cNvPr>
          <p:cNvGraphicFramePr>
            <a:graphicFrameLocks noGrp="1"/>
          </p:cNvGraphicFramePr>
          <p:nvPr>
            <p:extLst/>
          </p:nvPr>
        </p:nvGraphicFramePr>
        <p:xfrm>
          <a:off x="435660" y="1715212"/>
          <a:ext cx="8251140" cy="1735290"/>
        </p:xfrm>
        <a:graphic>
          <a:graphicData uri="http://schemas.openxmlformats.org/drawingml/2006/table">
            <a:tbl>
              <a:tblPr firstRow="1" bandRow="1">
                <a:tableStyleId>{5C22544A-7EE6-4342-B048-85BDC9FD1C3A}</a:tableStyleId>
              </a:tblPr>
              <a:tblGrid>
                <a:gridCol w="2062785">
                  <a:extLst>
                    <a:ext uri="{9D8B030D-6E8A-4147-A177-3AD203B41FA5}">
                      <a16:colId xmlns:a16="http://schemas.microsoft.com/office/drawing/2014/main" val="673817853"/>
                    </a:ext>
                  </a:extLst>
                </a:gridCol>
                <a:gridCol w="2062785">
                  <a:extLst>
                    <a:ext uri="{9D8B030D-6E8A-4147-A177-3AD203B41FA5}">
                      <a16:colId xmlns:a16="http://schemas.microsoft.com/office/drawing/2014/main" val="3077496260"/>
                    </a:ext>
                  </a:extLst>
                </a:gridCol>
                <a:gridCol w="2062785">
                  <a:extLst>
                    <a:ext uri="{9D8B030D-6E8A-4147-A177-3AD203B41FA5}">
                      <a16:colId xmlns:a16="http://schemas.microsoft.com/office/drawing/2014/main" val="2782819226"/>
                    </a:ext>
                  </a:extLst>
                </a:gridCol>
                <a:gridCol w="2062785">
                  <a:extLst>
                    <a:ext uri="{9D8B030D-6E8A-4147-A177-3AD203B41FA5}">
                      <a16:colId xmlns:a16="http://schemas.microsoft.com/office/drawing/2014/main" val="2199123639"/>
                    </a:ext>
                  </a:extLst>
                </a:gridCol>
              </a:tblGrid>
              <a:tr h="820890">
                <a:tc gridSpan="4">
                  <a:txBody>
                    <a:bodyPr/>
                    <a:lstStyle/>
                    <a:p>
                      <a:pPr algn="ctr"/>
                      <a:r>
                        <a:rPr lang="de-DE" b="0" dirty="0">
                          <a:solidFill>
                            <a:srgbClr val="002060"/>
                          </a:solidFill>
                        </a:rPr>
                        <a:t>Übergreifender Bereich</a:t>
                      </a:r>
                    </a:p>
                    <a:p>
                      <a:pPr algn="ctr"/>
                      <a:r>
                        <a:rPr lang="de-DE" b="0" dirty="0">
                          <a:solidFill>
                            <a:srgbClr val="002060"/>
                          </a:solidFill>
                        </a:rPr>
                        <a:t>Allgemeiner Konsum</a:t>
                      </a:r>
                    </a:p>
                  </a:txBody>
                  <a:tcPr>
                    <a:solidFill>
                      <a:schemeClr val="tx2">
                        <a:lumMod val="20000"/>
                        <a:lumOff val="80000"/>
                      </a:schemeClr>
                    </a:solidFill>
                  </a:tcPr>
                </a:tc>
                <a:tc hMerge="1">
                  <a:txBody>
                    <a:bodyPr/>
                    <a:lstStyle/>
                    <a:p>
                      <a:endParaRPr lang="de-DE" dirty="0"/>
                    </a:p>
                  </a:txBody>
                  <a:tcPr>
                    <a:solidFill>
                      <a:schemeClr val="tx2">
                        <a:lumMod val="20000"/>
                        <a:lumOff val="80000"/>
                      </a:schemeClr>
                    </a:solidFill>
                  </a:tcPr>
                </a:tc>
                <a:tc hMerge="1">
                  <a:txBody>
                    <a:bodyPr/>
                    <a:lstStyle/>
                    <a:p>
                      <a:endParaRPr lang="de-DE" dirty="0"/>
                    </a:p>
                  </a:txBody>
                  <a:tcPr>
                    <a:solidFill>
                      <a:schemeClr val="tx2">
                        <a:lumMod val="20000"/>
                        <a:lumOff val="80000"/>
                      </a:schemeClr>
                    </a:solidFill>
                  </a:tcPr>
                </a:tc>
                <a:tc hMerge="1">
                  <a:txBody>
                    <a:bodyPr/>
                    <a:lstStyle/>
                    <a:p>
                      <a:endParaRPr lang="de-DE" dirty="0"/>
                    </a:p>
                  </a:txBody>
                  <a:tcPr>
                    <a:solidFill>
                      <a:schemeClr val="tx2">
                        <a:lumMod val="20000"/>
                        <a:lumOff val="80000"/>
                      </a:schemeClr>
                    </a:solidFill>
                  </a:tcPr>
                </a:tc>
                <a:extLst>
                  <a:ext uri="{0D108BD9-81ED-4DB2-BD59-A6C34878D82A}">
                    <a16:rowId xmlns:a16="http://schemas.microsoft.com/office/drawing/2014/main" val="3570416092"/>
                  </a:ext>
                </a:extLst>
              </a:tr>
              <a:tr h="820890">
                <a:tc>
                  <a:txBody>
                    <a:bodyPr/>
                    <a:lstStyle/>
                    <a:p>
                      <a:r>
                        <a:rPr lang="de-DE" dirty="0"/>
                        <a:t>Bereich A: Finanzen Marktgeschehen, Verbraucherrecht</a:t>
                      </a:r>
                    </a:p>
                  </a:txBody>
                  <a:tcPr>
                    <a:solidFill>
                      <a:schemeClr val="tx2">
                        <a:lumMod val="20000"/>
                        <a:lumOff val="8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dirty="0"/>
                        <a:t>Bereich B: Ernährung und Gesundheit</a:t>
                      </a:r>
                    </a:p>
                  </a:txBody>
                  <a:tcPr>
                    <a:solidFill>
                      <a:schemeClr val="tx2">
                        <a:lumMod val="20000"/>
                        <a:lumOff val="8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dirty="0"/>
                        <a:t>Bereich C: Medien und Information in der digitalen Welt</a:t>
                      </a:r>
                    </a:p>
                  </a:txBody>
                  <a:tcPr>
                    <a:solidFill>
                      <a:schemeClr val="tx2">
                        <a:lumMod val="20000"/>
                        <a:lumOff val="8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dirty="0"/>
                        <a:t>Bereich D: Leben, Wohnen Mobilität</a:t>
                      </a:r>
                    </a:p>
                    <a:p>
                      <a:endParaRPr lang="de-DE" dirty="0"/>
                    </a:p>
                  </a:txBody>
                  <a:tcPr>
                    <a:solidFill>
                      <a:schemeClr val="tx2">
                        <a:lumMod val="20000"/>
                        <a:lumOff val="80000"/>
                      </a:schemeClr>
                    </a:solidFill>
                  </a:tcPr>
                </a:tc>
                <a:extLst>
                  <a:ext uri="{0D108BD9-81ED-4DB2-BD59-A6C34878D82A}">
                    <a16:rowId xmlns:a16="http://schemas.microsoft.com/office/drawing/2014/main" val="3275194687"/>
                  </a:ext>
                </a:extLst>
              </a:tr>
            </a:tbl>
          </a:graphicData>
        </a:graphic>
      </p:graphicFrame>
    </p:spTree>
    <p:extLst>
      <p:ext uri="{BB962C8B-B14F-4D97-AF65-F5344CB8AC3E}">
        <p14:creationId xmlns:p14="http://schemas.microsoft.com/office/powerpoint/2010/main" val="163988943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endParaRPr lang="de-DE" dirty="0"/>
          </a:p>
        </p:txBody>
      </p:sp>
      <p:sp>
        <p:nvSpPr>
          <p:cNvPr id="3" name="Inhaltsplatzhalter 2"/>
          <p:cNvSpPr>
            <a:spLocks noGrp="1"/>
          </p:cNvSpPr>
          <p:nvPr>
            <p:ph idx="1"/>
          </p:nvPr>
        </p:nvSpPr>
        <p:spPr/>
        <p:txBody>
          <a:bodyPr/>
          <a:lstStyle/>
          <a:p>
            <a:pPr marL="0" indent="0">
              <a:buNone/>
            </a:pPr>
            <a:endParaRPr lang="de-DE" altLang="de-DE" sz="4400" b="1" dirty="0" smtClean="0">
              <a:solidFill>
                <a:srgbClr val="002060"/>
              </a:solidFill>
              <a:cs typeface="Times New Roman" pitchFamily="18" charset="0"/>
            </a:endParaRPr>
          </a:p>
          <a:p>
            <a:pPr marL="0" indent="0">
              <a:buNone/>
            </a:pPr>
            <a:r>
              <a:rPr lang="de-DE" altLang="de-DE" sz="4400" b="1" dirty="0" smtClean="0">
                <a:solidFill>
                  <a:srgbClr val="002060"/>
                </a:solidFill>
                <a:cs typeface="Times New Roman" pitchFamily="18" charset="0"/>
              </a:rPr>
              <a:t>III. </a:t>
            </a:r>
            <a:r>
              <a:rPr lang="de-DE" altLang="de-DE" sz="4400" b="1" dirty="0">
                <a:solidFill>
                  <a:srgbClr val="002060"/>
                </a:solidFill>
                <a:cs typeface="Times New Roman" pitchFamily="18" charset="0"/>
              </a:rPr>
              <a:t>Schulinterne </a:t>
            </a:r>
            <a:r>
              <a:rPr lang="de-DE" altLang="de-DE" sz="4400" b="1" dirty="0" smtClean="0">
                <a:solidFill>
                  <a:srgbClr val="002060"/>
                </a:solidFill>
                <a:cs typeface="Times New Roman" pitchFamily="18" charset="0"/>
              </a:rPr>
              <a:t>Arbeitspläne </a:t>
            </a:r>
            <a:r>
              <a:rPr lang="de-DE" altLang="de-DE" sz="4400" b="1" dirty="0">
                <a:solidFill>
                  <a:srgbClr val="002060"/>
                </a:solidFill>
                <a:cs typeface="Times New Roman" pitchFamily="18" charset="0"/>
              </a:rPr>
              <a:t>und </a:t>
            </a:r>
            <a:r>
              <a:rPr lang="de-DE" altLang="de-DE" sz="4400" b="1" dirty="0" smtClean="0">
                <a:solidFill>
                  <a:srgbClr val="002060"/>
                </a:solidFill>
                <a:cs typeface="Times New Roman" pitchFamily="18" charset="0"/>
              </a:rPr>
              <a:t>  Unterstützungsangebote</a:t>
            </a:r>
            <a:endParaRPr lang="de-DE" altLang="de-DE" sz="4400" b="1" dirty="0">
              <a:solidFill>
                <a:srgbClr val="002060"/>
              </a:solidFill>
              <a:cs typeface="Times New Roman" pitchFamily="18" charset="0"/>
            </a:endParaRPr>
          </a:p>
          <a:p>
            <a:endParaRPr lang="de-DE" dirty="0"/>
          </a:p>
        </p:txBody>
      </p:sp>
      <p:sp>
        <p:nvSpPr>
          <p:cNvPr id="4" name="Datumsplatzhalter 3"/>
          <p:cNvSpPr>
            <a:spLocks noGrp="1"/>
          </p:cNvSpPr>
          <p:nvPr>
            <p:ph type="dt" sz="half" idx="10"/>
          </p:nvPr>
        </p:nvSpPr>
        <p:spPr/>
        <p:txBody>
          <a:bodyPr/>
          <a:lstStyle/>
          <a:p>
            <a:r>
              <a:rPr lang="de-DE" dirty="0"/>
              <a:t>Lehrplanentwicklung Primarstufe</a:t>
            </a:r>
          </a:p>
        </p:txBody>
      </p:sp>
      <p:sp>
        <p:nvSpPr>
          <p:cNvPr id="5" name="Fußzeilenplatzhalter 4"/>
          <p:cNvSpPr>
            <a:spLocks noGrp="1"/>
          </p:cNvSpPr>
          <p:nvPr>
            <p:ph type="ftr" sz="quarter" idx="11"/>
          </p:nvPr>
        </p:nvSpPr>
        <p:spPr/>
        <p:txBody>
          <a:bodyPr/>
          <a:lstStyle/>
          <a:p>
            <a:endParaRPr lang="de-DE" dirty="0"/>
          </a:p>
        </p:txBody>
      </p:sp>
      <p:sp>
        <p:nvSpPr>
          <p:cNvPr id="6" name="Foliennummernplatzhalter 5"/>
          <p:cNvSpPr>
            <a:spLocks noGrp="1"/>
          </p:cNvSpPr>
          <p:nvPr>
            <p:ph type="sldNum" sz="quarter" idx="12"/>
          </p:nvPr>
        </p:nvSpPr>
        <p:spPr/>
        <p:txBody>
          <a:bodyPr/>
          <a:lstStyle/>
          <a:p>
            <a:fld id="{512A4277-7E7A-4AAF-BFC7-47646BF5CD0C}" type="slidenum">
              <a:rPr lang="de-DE" smtClean="0"/>
              <a:t>23</a:t>
            </a:fld>
            <a:endParaRPr lang="de-DE"/>
          </a:p>
        </p:txBody>
      </p:sp>
    </p:spTree>
    <p:extLst>
      <p:ext uri="{BB962C8B-B14F-4D97-AF65-F5344CB8AC3E}">
        <p14:creationId xmlns:p14="http://schemas.microsoft.com/office/powerpoint/2010/main" val="393701190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BDFD080-5DB2-3C4C-A53C-84E13122630A}"/>
              </a:ext>
            </a:extLst>
          </p:cNvPr>
          <p:cNvSpPr>
            <a:spLocks noGrp="1"/>
          </p:cNvSpPr>
          <p:nvPr>
            <p:ph type="title"/>
          </p:nvPr>
        </p:nvSpPr>
        <p:spPr/>
        <p:txBody>
          <a:bodyPr/>
          <a:lstStyle/>
          <a:p>
            <a:r>
              <a:rPr lang="de-DE" sz="3200" dirty="0"/>
              <a:t>Schulinterne </a:t>
            </a:r>
            <a:r>
              <a:rPr lang="de-DE" sz="3200" dirty="0" smtClean="0"/>
              <a:t>Arbeitspläne </a:t>
            </a:r>
            <a:r>
              <a:rPr lang="de-DE" sz="3200" dirty="0"/>
              <a:t>- rechtlicher Rahmen</a:t>
            </a:r>
          </a:p>
        </p:txBody>
      </p:sp>
      <p:sp>
        <p:nvSpPr>
          <p:cNvPr id="3" name="Datumsplatzhalter 2">
            <a:extLst>
              <a:ext uri="{FF2B5EF4-FFF2-40B4-BE49-F238E27FC236}">
                <a16:creationId xmlns:a16="http://schemas.microsoft.com/office/drawing/2014/main" id="{C6FAD3CF-0A8C-F548-86F8-EDFD249B15D8}"/>
              </a:ext>
            </a:extLst>
          </p:cNvPr>
          <p:cNvSpPr>
            <a:spLocks noGrp="1"/>
          </p:cNvSpPr>
          <p:nvPr>
            <p:ph type="dt" sz="half" idx="10"/>
          </p:nvPr>
        </p:nvSpPr>
        <p:spPr/>
        <p:txBody>
          <a:bodyPr/>
          <a:lstStyle/>
          <a:p>
            <a:r>
              <a:rPr lang="de-DE" dirty="0"/>
              <a:t>Lehrplanentwicklung Primarstufe</a:t>
            </a:r>
          </a:p>
        </p:txBody>
      </p:sp>
      <p:sp>
        <p:nvSpPr>
          <p:cNvPr id="4" name="Fußzeilenplatzhalter 3">
            <a:extLst>
              <a:ext uri="{FF2B5EF4-FFF2-40B4-BE49-F238E27FC236}">
                <a16:creationId xmlns:a16="http://schemas.microsoft.com/office/drawing/2014/main" id="{B5544C1F-E84B-4145-862D-B06B2D00AB49}"/>
              </a:ext>
            </a:extLst>
          </p:cNvPr>
          <p:cNvSpPr>
            <a:spLocks noGrp="1"/>
          </p:cNvSpPr>
          <p:nvPr>
            <p:ph type="ftr" sz="quarter" idx="11"/>
          </p:nvPr>
        </p:nvSpPr>
        <p:spPr/>
        <p:txBody>
          <a:bodyPr/>
          <a:lstStyle/>
          <a:p>
            <a:endParaRPr lang="de-DE" dirty="0"/>
          </a:p>
        </p:txBody>
      </p:sp>
      <p:sp>
        <p:nvSpPr>
          <p:cNvPr id="5" name="Foliennummernplatzhalter 4">
            <a:extLst>
              <a:ext uri="{FF2B5EF4-FFF2-40B4-BE49-F238E27FC236}">
                <a16:creationId xmlns:a16="http://schemas.microsoft.com/office/drawing/2014/main" id="{3D00005F-551B-DC43-9AE4-EE6CA5CE2A08}"/>
              </a:ext>
            </a:extLst>
          </p:cNvPr>
          <p:cNvSpPr>
            <a:spLocks noGrp="1"/>
          </p:cNvSpPr>
          <p:nvPr>
            <p:ph type="sldNum" sz="quarter" idx="12"/>
          </p:nvPr>
        </p:nvSpPr>
        <p:spPr/>
        <p:txBody>
          <a:bodyPr/>
          <a:lstStyle/>
          <a:p>
            <a:fld id="{512A4277-7E7A-4AAF-BFC7-47646BF5CD0C}" type="slidenum">
              <a:rPr lang="de-DE" smtClean="0"/>
              <a:t>24</a:t>
            </a:fld>
            <a:endParaRPr lang="de-DE"/>
          </a:p>
        </p:txBody>
      </p:sp>
      <p:sp>
        <p:nvSpPr>
          <p:cNvPr id="6" name="Inhaltsplatzhalter 2">
            <a:extLst>
              <a:ext uri="{FF2B5EF4-FFF2-40B4-BE49-F238E27FC236}">
                <a16:creationId xmlns:a16="http://schemas.microsoft.com/office/drawing/2014/main" id="{2B853F5F-5949-794C-9799-C2F6F6D2C13D}"/>
              </a:ext>
            </a:extLst>
          </p:cNvPr>
          <p:cNvSpPr txBox="1">
            <a:spLocks/>
          </p:cNvSpPr>
          <p:nvPr/>
        </p:nvSpPr>
        <p:spPr>
          <a:xfrm>
            <a:off x="467544" y="1988840"/>
            <a:ext cx="8229600" cy="3816424"/>
          </a:xfrm>
          <a:prstGeom prst="rect">
            <a:avLst/>
          </a:prstGeom>
        </p:spPr>
        <p:txBody>
          <a:bodyPr/>
          <a:lstStyle>
            <a:lvl1pPr marL="342900" indent="-34290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spcBef>
                <a:spcPct val="50000"/>
              </a:spcBef>
              <a:buFont typeface="Arial" panose="020B0604020202020204" pitchFamily="34" charset="0"/>
              <a:buNone/>
            </a:pPr>
            <a:r>
              <a:rPr lang="de-DE" altLang="de-DE" sz="1800" b="1"/>
              <a:t>SchulG §29</a:t>
            </a:r>
          </a:p>
          <a:p>
            <a:pPr marL="0" indent="0" algn="ctr">
              <a:spcBef>
                <a:spcPct val="50000"/>
              </a:spcBef>
              <a:buFont typeface="Arial" panose="020B0604020202020204" pitchFamily="34" charset="0"/>
              <a:buNone/>
            </a:pPr>
            <a:r>
              <a:rPr lang="de-DE" altLang="de-DE" sz="1800" b="1"/>
              <a:t>Unterrichtsvorgaben</a:t>
            </a:r>
          </a:p>
          <a:p>
            <a:pPr marL="542925" indent="-542925">
              <a:spcBef>
                <a:spcPct val="50000"/>
              </a:spcBef>
              <a:buFontTx/>
              <a:buAutoNum type="arabicParenBoth"/>
            </a:pPr>
            <a:r>
              <a:rPr lang="de-DE" altLang="de-DE" sz="1800"/>
              <a:t>Das </a:t>
            </a:r>
            <a:r>
              <a:rPr lang="de-DE" altLang="de-DE" sz="1800" b="1"/>
              <a:t>Ministerium</a:t>
            </a:r>
            <a:r>
              <a:rPr lang="de-DE" altLang="de-DE" sz="1800"/>
              <a:t> erlässt in der Regel </a:t>
            </a:r>
            <a:r>
              <a:rPr lang="de-DE" altLang="de-DE" sz="1800" b="1"/>
              <a:t>schulformspezifische Vorgaben </a:t>
            </a:r>
            <a:r>
              <a:rPr lang="de-DE" altLang="de-DE" sz="1800"/>
              <a:t>für den Unterricht (Richtlinien, Rahmenvorgaben, </a:t>
            </a:r>
            <a:r>
              <a:rPr lang="de-DE" altLang="de-DE" sz="1800" b="1"/>
              <a:t>Lehrpläne</a:t>
            </a:r>
            <a:r>
              <a:rPr lang="de-DE" altLang="de-DE" sz="1800"/>
              <a:t>). Diese legen insbesondere die Ziele und Inhalte für die Bildungsgänge, Unterrichtsfächer und Lernbereiche fest und bestimmen die erwarteten Lernergebnisse (Bildungsstandards).</a:t>
            </a:r>
          </a:p>
          <a:p>
            <a:pPr marL="542925" indent="-542925">
              <a:spcBef>
                <a:spcPct val="50000"/>
              </a:spcBef>
              <a:buFontTx/>
              <a:buAutoNum type="arabicParenBoth"/>
            </a:pPr>
            <a:r>
              <a:rPr lang="de-DE" altLang="de-DE" sz="1800"/>
              <a:t>Die </a:t>
            </a:r>
            <a:r>
              <a:rPr lang="de-DE" altLang="de-DE" sz="1800" b="1"/>
              <a:t>Schulen</a:t>
            </a:r>
            <a:r>
              <a:rPr lang="de-DE" altLang="de-DE" sz="1800"/>
              <a:t> bestimmen auf der Grundlage der Unterrichtsvorgaben nach Absatz 1 in Verbindung mit ihrem Schulprogramm </a:t>
            </a:r>
            <a:r>
              <a:rPr lang="de-DE" altLang="de-DE" sz="1800" b="1"/>
              <a:t>schuleigene Unterrichtsvorgaben</a:t>
            </a:r>
            <a:r>
              <a:rPr lang="de-DE" altLang="de-DE" sz="1800"/>
              <a:t>.</a:t>
            </a:r>
          </a:p>
          <a:p>
            <a:pPr marL="542925" indent="-542925">
              <a:spcBef>
                <a:spcPct val="50000"/>
              </a:spcBef>
              <a:buFontTx/>
              <a:buAutoNum type="arabicParenBoth"/>
            </a:pPr>
            <a:r>
              <a:rPr lang="de-DE" altLang="de-DE" sz="1800"/>
              <a:t>Unterrichtsvorgaben nach den Absätzen 1 und 2 sind so zu fassen, dass für die Lehrerinnen und Lehrer ein </a:t>
            </a:r>
            <a:r>
              <a:rPr lang="de-DE" altLang="de-DE" sz="1800" b="1"/>
              <a:t>pädagogischer Gestaltungsspielraum </a:t>
            </a:r>
            <a:r>
              <a:rPr lang="de-DE" altLang="de-DE" sz="1800"/>
              <a:t>bleibt.</a:t>
            </a:r>
          </a:p>
          <a:p>
            <a:pPr marL="542925"/>
            <a:endParaRPr lang="de-DE" dirty="0"/>
          </a:p>
        </p:txBody>
      </p:sp>
    </p:spTree>
    <p:extLst>
      <p:ext uri="{BB962C8B-B14F-4D97-AF65-F5344CB8AC3E}">
        <p14:creationId xmlns:p14="http://schemas.microsoft.com/office/powerpoint/2010/main" val="397650145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BDFD080-5DB2-3C4C-A53C-84E13122630A}"/>
              </a:ext>
            </a:extLst>
          </p:cNvPr>
          <p:cNvSpPr>
            <a:spLocks noGrp="1"/>
          </p:cNvSpPr>
          <p:nvPr>
            <p:ph type="title"/>
          </p:nvPr>
        </p:nvSpPr>
        <p:spPr/>
        <p:txBody>
          <a:bodyPr/>
          <a:lstStyle/>
          <a:p>
            <a:r>
              <a:rPr lang="de-DE" sz="2800" dirty="0"/>
              <a:t>Schulinterne </a:t>
            </a:r>
            <a:r>
              <a:rPr lang="de-DE" sz="2800" dirty="0" smtClean="0"/>
              <a:t>Arbeitspläne </a:t>
            </a:r>
            <a:r>
              <a:rPr lang="de-DE" sz="2800" dirty="0"/>
              <a:t>- rechtlicher Rahmen</a:t>
            </a:r>
          </a:p>
        </p:txBody>
      </p:sp>
      <p:sp>
        <p:nvSpPr>
          <p:cNvPr id="3" name="Datumsplatzhalter 2">
            <a:extLst>
              <a:ext uri="{FF2B5EF4-FFF2-40B4-BE49-F238E27FC236}">
                <a16:creationId xmlns:a16="http://schemas.microsoft.com/office/drawing/2014/main" id="{C6FAD3CF-0A8C-F548-86F8-EDFD249B15D8}"/>
              </a:ext>
            </a:extLst>
          </p:cNvPr>
          <p:cNvSpPr>
            <a:spLocks noGrp="1"/>
          </p:cNvSpPr>
          <p:nvPr>
            <p:ph type="dt" sz="half" idx="10"/>
          </p:nvPr>
        </p:nvSpPr>
        <p:spPr/>
        <p:txBody>
          <a:bodyPr/>
          <a:lstStyle/>
          <a:p>
            <a:r>
              <a:rPr lang="de-DE" dirty="0"/>
              <a:t>Lehrplanentwicklung Primarstufe</a:t>
            </a:r>
          </a:p>
        </p:txBody>
      </p:sp>
      <p:sp>
        <p:nvSpPr>
          <p:cNvPr id="4" name="Fußzeilenplatzhalter 3">
            <a:extLst>
              <a:ext uri="{FF2B5EF4-FFF2-40B4-BE49-F238E27FC236}">
                <a16:creationId xmlns:a16="http://schemas.microsoft.com/office/drawing/2014/main" id="{B5544C1F-E84B-4145-862D-B06B2D00AB49}"/>
              </a:ext>
            </a:extLst>
          </p:cNvPr>
          <p:cNvSpPr>
            <a:spLocks noGrp="1"/>
          </p:cNvSpPr>
          <p:nvPr>
            <p:ph type="ftr" sz="quarter" idx="11"/>
          </p:nvPr>
        </p:nvSpPr>
        <p:spPr/>
        <p:txBody>
          <a:bodyPr/>
          <a:lstStyle/>
          <a:p>
            <a:r>
              <a:rPr lang="de-DE" smtClean="0"/>
              <a:t>((</a:t>
            </a:r>
            <a:endParaRPr lang="de-DE" dirty="0"/>
          </a:p>
        </p:txBody>
      </p:sp>
      <p:sp>
        <p:nvSpPr>
          <p:cNvPr id="5" name="Foliennummernplatzhalter 4">
            <a:extLst>
              <a:ext uri="{FF2B5EF4-FFF2-40B4-BE49-F238E27FC236}">
                <a16:creationId xmlns:a16="http://schemas.microsoft.com/office/drawing/2014/main" id="{3D00005F-551B-DC43-9AE4-EE6CA5CE2A08}"/>
              </a:ext>
            </a:extLst>
          </p:cNvPr>
          <p:cNvSpPr>
            <a:spLocks noGrp="1"/>
          </p:cNvSpPr>
          <p:nvPr>
            <p:ph type="sldNum" sz="quarter" idx="12"/>
          </p:nvPr>
        </p:nvSpPr>
        <p:spPr/>
        <p:txBody>
          <a:bodyPr/>
          <a:lstStyle/>
          <a:p>
            <a:fld id="{512A4277-7E7A-4AAF-BFC7-47646BF5CD0C}" type="slidenum">
              <a:rPr lang="de-DE" smtClean="0"/>
              <a:t>25</a:t>
            </a:fld>
            <a:endParaRPr lang="de-DE"/>
          </a:p>
        </p:txBody>
      </p:sp>
      <p:sp>
        <p:nvSpPr>
          <p:cNvPr id="8" name="Inhaltsplatzhalter 2">
            <a:extLst>
              <a:ext uri="{FF2B5EF4-FFF2-40B4-BE49-F238E27FC236}">
                <a16:creationId xmlns:a16="http://schemas.microsoft.com/office/drawing/2014/main" id="{06F28B1B-32C5-6648-AE4A-7B465D11DF2C}"/>
              </a:ext>
            </a:extLst>
          </p:cNvPr>
          <p:cNvSpPr txBox="1">
            <a:spLocks/>
          </p:cNvSpPr>
          <p:nvPr/>
        </p:nvSpPr>
        <p:spPr>
          <a:xfrm>
            <a:off x="609600" y="1853208"/>
            <a:ext cx="8229600" cy="4205064"/>
          </a:xfrm>
          <a:prstGeom prst="rect">
            <a:avLst/>
          </a:prstGeom>
        </p:spPr>
        <p:txBody>
          <a:bodyPr/>
          <a:lstStyle>
            <a:lvl1pPr marL="342900" indent="-34290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spcBef>
                <a:spcPct val="50000"/>
              </a:spcBef>
              <a:buFont typeface="Arial" panose="020B0604020202020204" pitchFamily="34" charset="0"/>
              <a:buNone/>
            </a:pPr>
            <a:r>
              <a:rPr lang="de-DE" altLang="de-DE" sz="1600" b="1" dirty="0" err="1"/>
              <a:t>SchulG</a:t>
            </a:r>
            <a:r>
              <a:rPr lang="de-DE" altLang="de-DE" sz="1600" b="1" dirty="0"/>
              <a:t> §70</a:t>
            </a:r>
          </a:p>
          <a:p>
            <a:pPr marL="0" indent="0" algn="ctr">
              <a:spcBef>
                <a:spcPct val="50000"/>
              </a:spcBef>
              <a:buFont typeface="Arial" panose="020B0604020202020204" pitchFamily="34" charset="0"/>
              <a:buNone/>
            </a:pPr>
            <a:r>
              <a:rPr lang="de-DE" altLang="de-DE" sz="1600" b="1" dirty="0"/>
              <a:t>Fachkonferenz, </a:t>
            </a:r>
            <a:r>
              <a:rPr lang="de-DE" altLang="de-DE" sz="1600" b="1" dirty="0" err="1"/>
              <a:t>Bildungsgangskonferenz</a:t>
            </a:r>
            <a:endParaRPr lang="de-DE" altLang="de-DE" sz="1600" b="1" dirty="0"/>
          </a:p>
          <a:p>
            <a:pPr marL="0" indent="0">
              <a:spcBef>
                <a:spcPct val="50000"/>
              </a:spcBef>
              <a:buFont typeface="Arial" panose="020B0604020202020204" pitchFamily="34" charset="0"/>
              <a:buNone/>
            </a:pPr>
            <a:r>
              <a:rPr lang="de-DE" altLang="de-DE" sz="1600" dirty="0"/>
              <a:t>…</a:t>
            </a:r>
          </a:p>
          <a:p>
            <a:pPr>
              <a:spcBef>
                <a:spcPct val="50000"/>
              </a:spcBef>
              <a:buFontTx/>
              <a:buAutoNum type="arabicParenBoth" startAt="3"/>
            </a:pPr>
            <a:r>
              <a:rPr lang="de-DE" altLang="de-DE" sz="1600" dirty="0"/>
              <a:t>Die Fachkonferenz berät über alle das Fach oder die Fachrichtung betreffenden Angelegenheiten einschließlich der Zusammenarbeit mit anderen Fächern. Sie trägt Verantwortung für die schulinterne Qualitätssicherung und </a:t>
            </a:r>
            <a:r>
              <a:rPr lang="de-DE" altLang="de-DE" sz="1600" dirty="0" smtClean="0"/>
              <a:t>-entwicklung </a:t>
            </a:r>
            <a:r>
              <a:rPr lang="de-DE" altLang="de-DE" sz="1600" dirty="0"/>
              <a:t>der fachlichen Arbeit und berät über Ziele, Arbeitspläne, Evaluationsmaßnahmen und </a:t>
            </a:r>
            <a:r>
              <a:rPr lang="de-DE" altLang="de-DE" sz="1600" dirty="0" smtClean="0"/>
              <a:t>-ergebnisse </a:t>
            </a:r>
            <a:r>
              <a:rPr lang="de-DE" altLang="de-DE" sz="1600" dirty="0"/>
              <a:t>und Rechenschaftslegung.</a:t>
            </a:r>
          </a:p>
          <a:p>
            <a:pPr>
              <a:spcBef>
                <a:spcPct val="50000"/>
              </a:spcBef>
              <a:buFontTx/>
              <a:buAutoNum type="arabicParenBoth" startAt="3"/>
            </a:pPr>
            <a:r>
              <a:rPr lang="de-DE" altLang="de-DE" sz="1600" dirty="0"/>
              <a:t>Die Fachkonferenz entscheidet in ihrem Fach insbesondere über</a:t>
            </a:r>
          </a:p>
          <a:p>
            <a:pPr lvl="1">
              <a:spcBef>
                <a:spcPct val="50000"/>
              </a:spcBef>
              <a:buFontTx/>
              <a:buAutoNum type="arabicPeriod"/>
            </a:pPr>
            <a:r>
              <a:rPr lang="de-DE" altLang="de-DE" sz="1600" dirty="0"/>
              <a:t>Grundsätze zur fachdidaktischen und fachmethodischen Arbeit,</a:t>
            </a:r>
          </a:p>
          <a:p>
            <a:pPr lvl="1">
              <a:spcBef>
                <a:spcPct val="50000"/>
              </a:spcBef>
              <a:buFontTx/>
              <a:buAutoNum type="arabicPeriod"/>
            </a:pPr>
            <a:r>
              <a:rPr lang="de-DE" altLang="de-DE" sz="1600" dirty="0" smtClean="0"/>
              <a:t>Grundsätze </a:t>
            </a:r>
            <a:r>
              <a:rPr lang="de-DE" altLang="de-DE" sz="1600" dirty="0"/>
              <a:t>zur Leistungsbewertung,</a:t>
            </a:r>
          </a:p>
          <a:p>
            <a:pPr lvl="1">
              <a:spcBef>
                <a:spcPct val="50000"/>
              </a:spcBef>
              <a:buFontTx/>
              <a:buAutoNum type="arabicPeriod"/>
            </a:pPr>
            <a:r>
              <a:rPr lang="de-DE" altLang="de-DE" sz="1600" dirty="0"/>
              <a:t>Vorschläge an die Lehrerkonferenz zur Einführung von </a:t>
            </a:r>
            <a:r>
              <a:rPr lang="de-DE" altLang="de-DE" sz="1600" dirty="0" smtClean="0"/>
              <a:t>Lernmitteln </a:t>
            </a:r>
            <a:endParaRPr lang="de-DE" altLang="de-DE" sz="1600" dirty="0"/>
          </a:p>
        </p:txBody>
      </p:sp>
    </p:spTree>
    <p:extLst>
      <p:ext uri="{BB962C8B-B14F-4D97-AF65-F5344CB8AC3E}">
        <p14:creationId xmlns:p14="http://schemas.microsoft.com/office/powerpoint/2010/main" val="355165494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609600" y="1076897"/>
            <a:ext cx="8006206" cy="504403"/>
          </a:xfrm>
        </p:spPr>
        <p:txBody>
          <a:bodyPr/>
          <a:lstStyle/>
          <a:p>
            <a:r>
              <a:rPr lang="de-DE" sz="2800" b="1" dirty="0" smtClean="0"/>
              <a:t>Merkmale schulinterner Arbeitspläne </a:t>
            </a:r>
            <a:endParaRPr lang="de-DE" sz="2800" b="1" dirty="0"/>
          </a:p>
        </p:txBody>
      </p:sp>
      <p:grpSp>
        <p:nvGrpSpPr>
          <p:cNvPr id="3" name="Gruppieren 2"/>
          <p:cNvGrpSpPr/>
          <p:nvPr/>
        </p:nvGrpSpPr>
        <p:grpSpPr>
          <a:xfrm>
            <a:off x="1259632" y="3429000"/>
            <a:ext cx="2160000" cy="2340000"/>
            <a:chOff x="361453" y="3978650"/>
            <a:chExt cx="2160000" cy="2340000"/>
          </a:xfrm>
        </p:grpSpPr>
        <p:sp>
          <p:nvSpPr>
            <p:cNvPr id="11" name="Rectangle 6"/>
            <p:cNvSpPr>
              <a:spLocks noChangeArrowheads="1"/>
            </p:cNvSpPr>
            <p:nvPr/>
          </p:nvSpPr>
          <p:spPr bwMode="auto">
            <a:xfrm>
              <a:off x="361453" y="3978650"/>
              <a:ext cx="2160000" cy="2340000"/>
            </a:xfrm>
            <a:prstGeom prst="rect">
              <a:avLst/>
            </a:prstGeom>
            <a:solidFill>
              <a:schemeClr val="bg1">
                <a:lumMod val="85000"/>
              </a:schemeClr>
            </a:solidFill>
            <a:ln w="28575">
              <a:solidFill>
                <a:srgbClr val="000080"/>
              </a:solidFill>
              <a:miter lim="800000"/>
              <a:headEnd/>
              <a:tailEnd/>
            </a:ln>
          </p:spPr>
          <p:txBody>
            <a:bodyPr wrap="none" anchor="ctr"/>
            <a:lstStyle/>
            <a:p>
              <a:pPr>
                <a:defRPr/>
              </a:pPr>
              <a:endParaRPr lang="de-DE" sz="2000" b="0"/>
            </a:p>
          </p:txBody>
        </p:sp>
        <p:sp>
          <p:nvSpPr>
            <p:cNvPr id="12" name="Text Box 10"/>
            <p:cNvSpPr txBox="1">
              <a:spLocks noChangeArrowheads="1"/>
            </p:cNvSpPr>
            <p:nvPr/>
          </p:nvSpPr>
          <p:spPr bwMode="auto">
            <a:xfrm>
              <a:off x="872905" y="5669163"/>
              <a:ext cx="1281111" cy="369332"/>
            </a:xfrm>
            <a:prstGeom prst="rect">
              <a:avLst/>
            </a:prstGeom>
            <a:noFill/>
            <a:ln>
              <a:noFill/>
            </a:ln>
            <a:effectLst/>
            <a:extLst/>
          </p:spPr>
          <p:txBody>
            <a:bodyPr wrap="square">
              <a:spAutoFit/>
            </a:bodyPr>
            <a:lstStyle>
              <a:lvl1pPr>
                <a:defRPr b="1">
                  <a:solidFill>
                    <a:schemeClr val="tx1"/>
                  </a:solidFill>
                  <a:latin typeface="Arial" pitchFamily="34" charset="0"/>
                  <a:ea typeface="ヒラギノ角ゴ Pro W3" pitchFamily="-112" charset="-128"/>
                </a:defRPr>
              </a:lvl1pPr>
              <a:lvl2pPr marL="742950" indent="-285750">
                <a:defRPr b="1">
                  <a:solidFill>
                    <a:schemeClr val="tx1"/>
                  </a:solidFill>
                  <a:latin typeface="Arial" pitchFamily="34" charset="0"/>
                  <a:ea typeface="ヒラギノ角ゴ Pro W3" pitchFamily="-112" charset="-128"/>
                </a:defRPr>
              </a:lvl2pPr>
              <a:lvl3pPr marL="1143000" indent="-228600">
                <a:defRPr b="1">
                  <a:solidFill>
                    <a:schemeClr val="tx1"/>
                  </a:solidFill>
                  <a:latin typeface="Arial" pitchFamily="34" charset="0"/>
                  <a:ea typeface="ヒラギノ角ゴ Pro W3" pitchFamily="-112" charset="-128"/>
                </a:defRPr>
              </a:lvl3pPr>
              <a:lvl4pPr marL="1600200" indent="-228600">
                <a:defRPr b="1">
                  <a:solidFill>
                    <a:schemeClr val="tx1"/>
                  </a:solidFill>
                  <a:latin typeface="Arial" pitchFamily="34" charset="0"/>
                  <a:ea typeface="ヒラギノ角ゴ Pro W3" pitchFamily="-112" charset="-128"/>
                </a:defRPr>
              </a:lvl4pPr>
              <a:lvl5pPr marL="2057400" indent="-228600">
                <a:defRPr b="1">
                  <a:solidFill>
                    <a:schemeClr val="tx1"/>
                  </a:solidFill>
                  <a:latin typeface="Arial" pitchFamily="34" charset="0"/>
                  <a:ea typeface="ヒラギノ角ゴ Pro W3" pitchFamily="-112" charset="-128"/>
                </a:defRPr>
              </a:lvl5pPr>
              <a:lvl6pPr marL="2514600" indent="-228600" algn="ctr" eaLnBrk="0" fontAlgn="base" hangingPunct="0">
                <a:spcBef>
                  <a:spcPct val="0"/>
                </a:spcBef>
                <a:spcAft>
                  <a:spcPct val="0"/>
                </a:spcAft>
                <a:defRPr b="1">
                  <a:solidFill>
                    <a:schemeClr val="tx1"/>
                  </a:solidFill>
                  <a:latin typeface="Arial" pitchFamily="34" charset="0"/>
                  <a:ea typeface="ヒラギノ角ゴ Pro W3" pitchFamily="-112" charset="-128"/>
                </a:defRPr>
              </a:lvl6pPr>
              <a:lvl7pPr marL="2971800" indent="-228600" algn="ctr" eaLnBrk="0" fontAlgn="base" hangingPunct="0">
                <a:spcBef>
                  <a:spcPct val="0"/>
                </a:spcBef>
                <a:spcAft>
                  <a:spcPct val="0"/>
                </a:spcAft>
                <a:defRPr b="1">
                  <a:solidFill>
                    <a:schemeClr val="tx1"/>
                  </a:solidFill>
                  <a:latin typeface="Arial" pitchFamily="34" charset="0"/>
                  <a:ea typeface="ヒラギノ角ゴ Pro W3" pitchFamily="-112" charset="-128"/>
                </a:defRPr>
              </a:lvl7pPr>
              <a:lvl8pPr marL="3429000" indent="-228600" algn="ctr" eaLnBrk="0" fontAlgn="base" hangingPunct="0">
                <a:spcBef>
                  <a:spcPct val="0"/>
                </a:spcBef>
                <a:spcAft>
                  <a:spcPct val="0"/>
                </a:spcAft>
                <a:defRPr b="1">
                  <a:solidFill>
                    <a:schemeClr val="tx1"/>
                  </a:solidFill>
                  <a:latin typeface="Arial" pitchFamily="34" charset="0"/>
                  <a:ea typeface="ヒラギノ角ゴ Pro W3" pitchFamily="-112" charset="-128"/>
                </a:defRPr>
              </a:lvl8pPr>
              <a:lvl9pPr marL="3886200" indent="-228600" algn="ctr" eaLnBrk="0" fontAlgn="base" hangingPunct="0">
                <a:spcBef>
                  <a:spcPct val="0"/>
                </a:spcBef>
                <a:spcAft>
                  <a:spcPct val="0"/>
                </a:spcAft>
                <a:defRPr b="1">
                  <a:solidFill>
                    <a:schemeClr val="tx1"/>
                  </a:solidFill>
                  <a:latin typeface="Arial" pitchFamily="34" charset="0"/>
                  <a:ea typeface="ヒラギノ角ゴ Pro W3" pitchFamily="-112" charset="-128"/>
                </a:defRPr>
              </a:lvl9pPr>
            </a:lstStyle>
            <a:p>
              <a:pPr algn="ctr"/>
              <a:r>
                <a:rPr lang="de-DE" altLang="de-DE" dirty="0" smtClean="0"/>
                <a:t>Lehrpläne</a:t>
              </a:r>
              <a:endParaRPr lang="de-DE" altLang="de-DE" dirty="0"/>
            </a:p>
          </p:txBody>
        </p:sp>
        <p:pic>
          <p:nvPicPr>
            <p:cNvPr id="13" name="Picture 14" descr="NRW_MSW_RGB"/>
            <p:cNvPicPr>
              <a:picLocks noChangeAspect="1" noChangeArrowheads="1"/>
            </p:cNvPicPr>
            <p:nvPr/>
          </p:nvPicPr>
          <p:blipFill>
            <a:blip r:embed="rId3" cstate="print">
              <a:extLst>
                <a:ext uri="{28A0092B-C50C-407E-A947-70E740481C1C}">
                  <a14:useLocalDpi xmlns:a14="http://schemas.microsoft.com/office/drawing/2010/main" val="0"/>
                </a:ext>
              </a:extLst>
            </a:blip>
            <a:srcRect l="80573"/>
            <a:stretch>
              <a:fillRect/>
            </a:stretch>
          </p:blipFill>
          <p:spPr bwMode="auto">
            <a:xfrm>
              <a:off x="880542" y="4184239"/>
              <a:ext cx="1203187" cy="1296987"/>
            </a:xfrm>
            <a:prstGeom prst="rect">
              <a:avLst/>
            </a:prstGeom>
            <a:solidFill>
              <a:schemeClr val="bg1">
                <a:lumMod val="85000"/>
              </a:schemeClr>
            </a:solidFill>
            <a:ln>
              <a:noFill/>
            </a:ln>
            <a:extLst>
              <a:ext uri="{91240B29-F687-4F45-9708-019B960494DF}">
                <a14:hiddenLine xmlns:a14="http://schemas.microsoft.com/office/drawing/2010/main" w="9525">
                  <a:solidFill>
                    <a:srgbClr val="000000"/>
                  </a:solidFill>
                  <a:miter lim="800000"/>
                  <a:headEnd/>
                  <a:tailEnd/>
                </a14:hiddenLine>
              </a:ext>
            </a:extLst>
          </p:spPr>
        </p:pic>
      </p:grpSp>
      <p:grpSp>
        <p:nvGrpSpPr>
          <p:cNvPr id="18" name="Gruppieren 17"/>
          <p:cNvGrpSpPr/>
          <p:nvPr/>
        </p:nvGrpSpPr>
        <p:grpSpPr>
          <a:xfrm>
            <a:off x="5364088" y="3429000"/>
            <a:ext cx="2160000" cy="2340000"/>
            <a:chOff x="3281362" y="2192338"/>
            <a:chExt cx="2160000" cy="2340000"/>
          </a:xfrm>
        </p:grpSpPr>
        <p:sp>
          <p:nvSpPr>
            <p:cNvPr id="15" name="Rectangle 6"/>
            <p:cNvSpPr>
              <a:spLocks noChangeArrowheads="1"/>
            </p:cNvSpPr>
            <p:nvPr/>
          </p:nvSpPr>
          <p:spPr bwMode="auto">
            <a:xfrm>
              <a:off x="3281362" y="2192338"/>
              <a:ext cx="2160000" cy="2340000"/>
            </a:xfrm>
            <a:prstGeom prst="rect">
              <a:avLst/>
            </a:prstGeom>
            <a:solidFill>
              <a:schemeClr val="bg1">
                <a:lumMod val="85000"/>
              </a:schemeClr>
            </a:solidFill>
            <a:ln w="28575">
              <a:solidFill>
                <a:srgbClr val="000080"/>
              </a:solidFill>
              <a:miter lim="800000"/>
              <a:headEnd/>
              <a:tailEnd/>
            </a:ln>
          </p:spPr>
          <p:txBody>
            <a:bodyPr wrap="none" anchor="ctr"/>
            <a:lstStyle/>
            <a:p>
              <a:pPr>
                <a:defRPr/>
              </a:pPr>
              <a:endParaRPr lang="de-DE" sz="2000" b="0"/>
            </a:p>
          </p:txBody>
        </p:sp>
        <p:sp>
          <p:nvSpPr>
            <p:cNvPr id="16" name="Text Box 11"/>
            <p:cNvSpPr txBox="1">
              <a:spLocks noChangeArrowheads="1"/>
            </p:cNvSpPr>
            <p:nvPr/>
          </p:nvSpPr>
          <p:spPr bwMode="auto">
            <a:xfrm>
              <a:off x="3550435" y="3744352"/>
              <a:ext cx="1582484" cy="646331"/>
            </a:xfrm>
            <a:prstGeom prst="rect">
              <a:avLst/>
            </a:prstGeom>
            <a:solidFill>
              <a:schemeClr val="bg1">
                <a:lumMod val="85000"/>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b="1">
                  <a:solidFill>
                    <a:schemeClr val="tx1"/>
                  </a:solidFill>
                  <a:latin typeface="Arial" pitchFamily="34" charset="0"/>
                  <a:ea typeface="ヒラギノ角ゴ Pro W3" pitchFamily="-112" charset="-128"/>
                </a:defRPr>
              </a:lvl1pPr>
              <a:lvl2pPr marL="742950" indent="-285750">
                <a:defRPr b="1">
                  <a:solidFill>
                    <a:schemeClr val="tx1"/>
                  </a:solidFill>
                  <a:latin typeface="Arial" pitchFamily="34" charset="0"/>
                  <a:ea typeface="ヒラギノ角ゴ Pro W3" pitchFamily="-112" charset="-128"/>
                </a:defRPr>
              </a:lvl2pPr>
              <a:lvl3pPr marL="1143000" indent="-228600">
                <a:defRPr b="1">
                  <a:solidFill>
                    <a:schemeClr val="tx1"/>
                  </a:solidFill>
                  <a:latin typeface="Arial" pitchFamily="34" charset="0"/>
                  <a:ea typeface="ヒラギノ角ゴ Pro W3" pitchFamily="-112" charset="-128"/>
                </a:defRPr>
              </a:lvl3pPr>
              <a:lvl4pPr marL="1600200" indent="-228600">
                <a:defRPr b="1">
                  <a:solidFill>
                    <a:schemeClr val="tx1"/>
                  </a:solidFill>
                  <a:latin typeface="Arial" pitchFamily="34" charset="0"/>
                  <a:ea typeface="ヒラギノ角ゴ Pro W3" pitchFamily="-112" charset="-128"/>
                </a:defRPr>
              </a:lvl4pPr>
              <a:lvl5pPr marL="2057400" indent="-228600">
                <a:defRPr b="1">
                  <a:solidFill>
                    <a:schemeClr val="tx1"/>
                  </a:solidFill>
                  <a:latin typeface="Arial" pitchFamily="34" charset="0"/>
                  <a:ea typeface="ヒラギノ角ゴ Pro W3" pitchFamily="-112" charset="-128"/>
                </a:defRPr>
              </a:lvl5pPr>
              <a:lvl6pPr marL="2514600" indent="-228600" algn="ctr" eaLnBrk="0" fontAlgn="base" hangingPunct="0">
                <a:spcBef>
                  <a:spcPct val="0"/>
                </a:spcBef>
                <a:spcAft>
                  <a:spcPct val="0"/>
                </a:spcAft>
                <a:defRPr b="1">
                  <a:solidFill>
                    <a:schemeClr val="tx1"/>
                  </a:solidFill>
                  <a:latin typeface="Arial" pitchFamily="34" charset="0"/>
                  <a:ea typeface="ヒラギノ角ゴ Pro W3" pitchFamily="-112" charset="-128"/>
                </a:defRPr>
              </a:lvl6pPr>
              <a:lvl7pPr marL="2971800" indent="-228600" algn="ctr" eaLnBrk="0" fontAlgn="base" hangingPunct="0">
                <a:spcBef>
                  <a:spcPct val="0"/>
                </a:spcBef>
                <a:spcAft>
                  <a:spcPct val="0"/>
                </a:spcAft>
                <a:defRPr b="1">
                  <a:solidFill>
                    <a:schemeClr val="tx1"/>
                  </a:solidFill>
                  <a:latin typeface="Arial" pitchFamily="34" charset="0"/>
                  <a:ea typeface="ヒラギノ角ゴ Pro W3" pitchFamily="-112" charset="-128"/>
                </a:defRPr>
              </a:lvl7pPr>
              <a:lvl8pPr marL="3429000" indent="-228600" algn="ctr" eaLnBrk="0" fontAlgn="base" hangingPunct="0">
                <a:spcBef>
                  <a:spcPct val="0"/>
                </a:spcBef>
                <a:spcAft>
                  <a:spcPct val="0"/>
                </a:spcAft>
                <a:defRPr b="1">
                  <a:solidFill>
                    <a:schemeClr val="tx1"/>
                  </a:solidFill>
                  <a:latin typeface="Arial" pitchFamily="34" charset="0"/>
                  <a:ea typeface="ヒラギノ角ゴ Pro W3" pitchFamily="-112" charset="-128"/>
                </a:defRPr>
              </a:lvl8pPr>
              <a:lvl9pPr marL="3886200" indent="-228600" algn="ctr" eaLnBrk="0" fontAlgn="base" hangingPunct="0">
                <a:spcBef>
                  <a:spcPct val="0"/>
                </a:spcBef>
                <a:spcAft>
                  <a:spcPct val="0"/>
                </a:spcAft>
                <a:defRPr b="1">
                  <a:solidFill>
                    <a:schemeClr val="tx1"/>
                  </a:solidFill>
                  <a:latin typeface="Arial" pitchFamily="34" charset="0"/>
                  <a:ea typeface="ヒラギノ角ゴ Pro W3" pitchFamily="-112" charset="-128"/>
                </a:defRPr>
              </a:lvl9pPr>
            </a:lstStyle>
            <a:p>
              <a:r>
                <a:rPr lang="de-DE" altLang="de-DE" dirty="0"/>
                <a:t>Schulinterne</a:t>
              </a:r>
            </a:p>
            <a:p>
              <a:pPr algn="ctr"/>
              <a:r>
                <a:rPr lang="de-DE" altLang="de-DE" dirty="0" smtClean="0"/>
                <a:t>Arbeitspläne</a:t>
              </a:r>
              <a:endParaRPr lang="de-DE" altLang="de-DE" dirty="0"/>
            </a:p>
          </p:txBody>
        </p:sp>
      </p:grpSp>
      <p:sp>
        <p:nvSpPr>
          <p:cNvPr id="19" name="Textfeld 18"/>
          <p:cNvSpPr txBox="1"/>
          <p:nvPr/>
        </p:nvSpPr>
        <p:spPr>
          <a:xfrm>
            <a:off x="1403648" y="1700808"/>
            <a:ext cx="2015984" cy="1661993"/>
          </a:xfrm>
          <a:prstGeom prst="rect">
            <a:avLst/>
          </a:prstGeom>
          <a:noFill/>
        </p:spPr>
        <p:txBody>
          <a:bodyPr wrap="square" rtlCol="0">
            <a:spAutoFit/>
          </a:bodyPr>
          <a:lstStyle/>
          <a:p>
            <a:pPr algn="ctr"/>
            <a:r>
              <a:rPr lang="de-DE" sz="2400" b="1" dirty="0">
                <a:solidFill>
                  <a:srgbClr val="003CB4"/>
                </a:solidFill>
              </a:rPr>
              <a:t>Kompetenz-erwartungen</a:t>
            </a:r>
            <a:endParaRPr lang="de-DE" b="1" dirty="0"/>
          </a:p>
          <a:p>
            <a:pPr algn="ctr"/>
            <a:r>
              <a:rPr lang="de-DE" b="1" dirty="0"/>
              <a:t>Was?</a:t>
            </a:r>
          </a:p>
          <a:p>
            <a:pPr algn="ctr"/>
            <a:r>
              <a:rPr lang="de-DE" b="1" dirty="0" smtClean="0"/>
              <a:t>Welches Niveau?</a:t>
            </a:r>
            <a:endParaRPr lang="de-DE" b="1" dirty="0"/>
          </a:p>
          <a:p>
            <a:pPr algn="ctr"/>
            <a:r>
              <a:rPr lang="de-DE" b="1" dirty="0"/>
              <a:t>Wofür?</a:t>
            </a:r>
          </a:p>
        </p:txBody>
      </p:sp>
      <p:sp>
        <p:nvSpPr>
          <p:cNvPr id="20" name="Textfeld 19"/>
          <p:cNvSpPr txBox="1"/>
          <p:nvPr/>
        </p:nvSpPr>
        <p:spPr>
          <a:xfrm>
            <a:off x="5563264" y="1700808"/>
            <a:ext cx="1960823" cy="1661993"/>
          </a:xfrm>
          <a:prstGeom prst="rect">
            <a:avLst/>
          </a:prstGeom>
          <a:noFill/>
        </p:spPr>
        <p:txBody>
          <a:bodyPr wrap="square" rtlCol="0">
            <a:spAutoFit/>
          </a:bodyPr>
          <a:lstStyle/>
          <a:p>
            <a:pPr algn="ctr"/>
            <a:r>
              <a:rPr lang="de-DE" sz="2400" b="1" dirty="0">
                <a:solidFill>
                  <a:srgbClr val="003CB4"/>
                </a:solidFill>
              </a:rPr>
              <a:t>Kompetenz-entwicklung</a:t>
            </a:r>
          </a:p>
          <a:p>
            <a:pPr algn="ctr"/>
            <a:r>
              <a:rPr lang="de-DE" b="1" dirty="0"/>
              <a:t>Wie?</a:t>
            </a:r>
          </a:p>
          <a:p>
            <a:pPr algn="ctr"/>
            <a:r>
              <a:rPr lang="de-DE" b="1" dirty="0"/>
              <a:t>Wann?</a:t>
            </a:r>
          </a:p>
          <a:p>
            <a:pPr algn="ctr"/>
            <a:r>
              <a:rPr lang="de-DE" b="1" dirty="0"/>
              <a:t>Womit?</a:t>
            </a:r>
          </a:p>
        </p:txBody>
      </p:sp>
      <p:sp>
        <p:nvSpPr>
          <p:cNvPr id="7" name="Datumsplatzhalter 6"/>
          <p:cNvSpPr>
            <a:spLocks noGrp="1"/>
          </p:cNvSpPr>
          <p:nvPr>
            <p:ph type="dt" sz="half" idx="10"/>
          </p:nvPr>
        </p:nvSpPr>
        <p:spPr/>
        <p:txBody>
          <a:bodyPr/>
          <a:lstStyle/>
          <a:p>
            <a:r>
              <a:rPr lang="de-DE" dirty="0"/>
              <a:t>Lehrplanentwicklung Primarstufe</a:t>
            </a:r>
          </a:p>
          <a:p>
            <a:endParaRPr lang="de-DE" dirty="0"/>
          </a:p>
        </p:txBody>
      </p:sp>
      <p:sp>
        <p:nvSpPr>
          <p:cNvPr id="5" name="Pfeil nach rechts 4"/>
          <p:cNvSpPr/>
          <p:nvPr/>
        </p:nvSpPr>
        <p:spPr>
          <a:xfrm>
            <a:off x="3990603" y="2708920"/>
            <a:ext cx="864096" cy="21602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2" name="Pfeil nach rechts 21"/>
          <p:cNvSpPr/>
          <p:nvPr/>
        </p:nvSpPr>
        <p:spPr>
          <a:xfrm>
            <a:off x="3995936" y="4437112"/>
            <a:ext cx="864096" cy="21602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4" name="Fußzeilenplatzhalter 3">
            <a:extLst>
              <a:ext uri="{FF2B5EF4-FFF2-40B4-BE49-F238E27FC236}">
                <a16:creationId xmlns:a16="http://schemas.microsoft.com/office/drawing/2014/main" id="{25B77BCA-0C6D-5942-A636-BEE0EBD33889}"/>
              </a:ext>
            </a:extLst>
          </p:cNvPr>
          <p:cNvSpPr>
            <a:spLocks noGrp="1"/>
          </p:cNvSpPr>
          <p:nvPr>
            <p:ph type="ftr" sz="quarter" idx="11"/>
          </p:nvPr>
        </p:nvSpPr>
        <p:spPr/>
        <p:txBody>
          <a:bodyPr/>
          <a:lstStyle/>
          <a:p>
            <a:endParaRPr lang="de-DE" dirty="0"/>
          </a:p>
        </p:txBody>
      </p:sp>
      <p:sp>
        <p:nvSpPr>
          <p:cNvPr id="6" name="Foliennummernplatzhalter 5">
            <a:extLst>
              <a:ext uri="{FF2B5EF4-FFF2-40B4-BE49-F238E27FC236}">
                <a16:creationId xmlns:a16="http://schemas.microsoft.com/office/drawing/2014/main" id="{D5E0577A-C720-B14C-A0A1-E61A0041436F}"/>
              </a:ext>
            </a:extLst>
          </p:cNvPr>
          <p:cNvSpPr>
            <a:spLocks noGrp="1"/>
          </p:cNvSpPr>
          <p:nvPr>
            <p:ph type="sldNum" sz="quarter" idx="12"/>
          </p:nvPr>
        </p:nvSpPr>
        <p:spPr/>
        <p:txBody>
          <a:bodyPr/>
          <a:lstStyle/>
          <a:p>
            <a:fld id="{512A4277-7E7A-4AAF-BFC7-47646BF5CD0C}" type="slidenum">
              <a:rPr lang="de-DE" smtClean="0"/>
              <a:t>26</a:t>
            </a:fld>
            <a:endParaRPr lang="de-DE"/>
          </a:p>
        </p:txBody>
      </p:sp>
      <p:pic>
        <p:nvPicPr>
          <p:cNvPr id="8" name="Grafik 7"/>
          <p:cNvPicPr>
            <a:picLocks noChangeAspect="1"/>
          </p:cNvPicPr>
          <p:nvPr/>
        </p:nvPicPr>
        <p:blipFill>
          <a:blip r:embed="rId4"/>
          <a:stretch>
            <a:fillRect/>
          </a:stretch>
        </p:blipFill>
        <p:spPr>
          <a:xfrm>
            <a:off x="5496460" y="3634589"/>
            <a:ext cx="1937495" cy="1204770"/>
          </a:xfrm>
          <a:prstGeom prst="rect">
            <a:avLst/>
          </a:prstGeom>
        </p:spPr>
      </p:pic>
    </p:spTree>
    <p:extLst>
      <p:ext uri="{BB962C8B-B14F-4D97-AF65-F5344CB8AC3E}">
        <p14:creationId xmlns:p14="http://schemas.microsoft.com/office/powerpoint/2010/main" val="276209859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A8330E7-2FED-9240-B43B-791B2DA812C7}"/>
              </a:ext>
            </a:extLst>
          </p:cNvPr>
          <p:cNvSpPr>
            <a:spLocks noGrp="1"/>
          </p:cNvSpPr>
          <p:nvPr>
            <p:ph type="title"/>
          </p:nvPr>
        </p:nvSpPr>
        <p:spPr/>
        <p:txBody>
          <a:bodyPr/>
          <a:lstStyle/>
          <a:p>
            <a:r>
              <a:rPr lang="de-DE" dirty="0"/>
              <a:t>Merkmale </a:t>
            </a:r>
            <a:r>
              <a:rPr lang="de-DE" smtClean="0"/>
              <a:t>schulinterner Arbeitsplänen</a:t>
            </a:r>
            <a:endParaRPr lang="de-DE" dirty="0"/>
          </a:p>
        </p:txBody>
      </p:sp>
      <p:sp>
        <p:nvSpPr>
          <p:cNvPr id="3" name="Inhaltsplatzhalter 2">
            <a:extLst>
              <a:ext uri="{FF2B5EF4-FFF2-40B4-BE49-F238E27FC236}">
                <a16:creationId xmlns:a16="http://schemas.microsoft.com/office/drawing/2014/main" id="{C5220460-9AF9-EB40-9934-3D9213581DA9}"/>
              </a:ext>
            </a:extLst>
          </p:cNvPr>
          <p:cNvSpPr>
            <a:spLocks noGrp="1"/>
          </p:cNvSpPr>
          <p:nvPr>
            <p:ph idx="1"/>
          </p:nvPr>
        </p:nvSpPr>
        <p:spPr/>
        <p:txBody>
          <a:bodyPr>
            <a:normAutofit fontScale="92500" lnSpcReduction="10000"/>
          </a:bodyPr>
          <a:lstStyle/>
          <a:p>
            <a:pPr>
              <a:spcBef>
                <a:spcPts val="1200"/>
              </a:spcBef>
            </a:pPr>
            <a:r>
              <a:rPr lang="de-DE" dirty="0"/>
              <a:t>Schulbezogene Konkretisierung der L</a:t>
            </a:r>
            <a:r>
              <a:rPr lang="de-DE" dirty="0" smtClean="0"/>
              <a:t>ehrpläne</a:t>
            </a:r>
            <a:endParaRPr lang="de-DE" dirty="0"/>
          </a:p>
          <a:p>
            <a:pPr>
              <a:spcBef>
                <a:spcPts val="1200"/>
              </a:spcBef>
            </a:pPr>
            <a:r>
              <a:rPr lang="de-DE" dirty="0"/>
              <a:t>Instrument zur Unterrichtsentwicklung und Unterrichtsvorbereitung</a:t>
            </a:r>
          </a:p>
          <a:p>
            <a:pPr>
              <a:spcBef>
                <a:spcPts val="1200"/>
              </a:spcBef>
            </a:pPr>
            <a:r>
              <a:rPr lang="de-DE" dirty="0"/>
              <a:t>Ausgestaltung von </a:t>
            </a:r>
            <a:r>
              <a:rPr lang="de-DE" dirty="0" smtClean="0"/>
              <a:t>Freiräumen</a:t>
            </a:r>
            <a:endParaRPr lang="de-DE" dirty="0"/>
          </a:p>
          <a:p>
            <a:pPr>
              <a:spcBef>
                <a:spcPts val="1200"/>
              </a:spcBef>
            </a:pPr>
            <a:r>
              <a:rPr lang="de-DE" dirty="0"/>
              <a:t>Grundlage der fachlichen Arbeit im </a:t>
            </a:r>
            <a:r>
              <a:rPr lang="de-DE" dirty="0" smtClean="0"/>
              <a:t>Team </a:t>
            </a:r>
            <a:r>
              <a:rPr lang="de-DE" dirty="0" smtClean="0">
                <a:sym typeface="Wingdings" panose="05000000000000000000" pitchFamily="2" charset="2"/>
              </a:rPr>
              <a:t> </a:t>
            </a:r>
            <a:r>
              <a:rPr lang="de-DE" dirty="0" smtClean="0"/>
              <a:t> Lehrkräfte als Experten für ihr Fach UND ihre Schülerinnen und Schüler </a:t>
            </a:r>
            <a:endParaRPr lang="de-DE" dirty="0"/>
          </a:p>
          <a:p>
            <a:pPr>
              <a:spcBef>
                <a:spcPts val="1200"/>
              </a:spcBef>
            </a:pPr>
            <a:r>
              <a:rPr lang="de-DE" dirty="0"/>
              <a:t>Transparenz für alle am Bildungsprozess Beteiligten</a:t>
            </a:r>
          </a:p>
          <a:p>
            <a:pPr>
              <a:spcBef>
                <a:spcPts val="1200"/>
              </a:spcBef>
            </a:pPr>
            <a:r>
              <a:rPr lang="de-DE" dirty="0"/>
              <a:t>Maßstab für Evaluation und Rechenschaftslegung</a:t>
            </a:r>
          </a:p>
          <a:p>
            <a:pPr marL="0" indent="0">
              <a:buNone/>
            </a:pPr>
            <a:endParaRPr lang="de-DE" dirty="0"/>
          </a:p>
        </p:txBody>
      </p:sp>
      <p:sp>
        <p:nvSpPr>
          <p:cNvPr id="4" name="Datumsplatzhalter 3">
            <a:extLst>
              <a:ext uri="{FF2B5EF4-FFF2-40B4-BE49-F238E27FC236}">
                <a16:creationId xmlns:a16="http://schemas.microsoft.com/office/drawing/2014/main" id="{5AC05C93-8322-9C46-A48D-7D1EEE312164}"/>
              </a:ext>
            </a:extLst>
          </p:cNvPr>
          <p:cNvSpPr>
            <a:spLocks noGrp="1"/>
          </p:cNvSpPr>
          <p:nvPr>
            <p:ph type="dt" sz="half" idx="10"/>
          </p:nvPr>
        </p:nvSpPr>
        <p:spPr/>
        <p:txBody>
          <a:bodyPr/>
          <a:lstStyle/>
          <a:p>
            <a:r>
              <a:rPr lang="de-DE" dirty="0"/>
              <a:t>Lehrplanentwicklung Primarstufe</a:t>
            </a:r>
          </a:p>
        </p:txBody>
      </p:sp>
      <p:sp>
        <p:nvSpPr>
          <p:cNvPr id="5" name="Fußzeilenplatzhalter 4">
            <a:extLst>
              <a:ext uri="{FF2B5EF4-FFF2-40B4-BE49-F238E27FC236}">
                <a16:creationId xmlns:a16="http://schemas.microsoft.com/office/drawing/2014/main" id="{08D2DF8F-D06A-3246-817B-261BE2D08FB8}"/>
              </a:ext>
            </a:extLst>
          </p:cNvPr>
          <p:cNvSpPr>
            <a:spLocks noGrp="1"/>
          </p:cNvSpPr>
          <p:nvPr>
            <p:ph type="ftr" sz="quarter" idx="11"/>
          </p:nvPr>
        </p:nvSpPr>
        <p:spPr/>
        <p:txBody>
          <a:bodyPr/>
          <a:lstStyle/>
          <a:p>
            <a:endParaRPr lang="de-DE" dirty="0"/>
          </a:p>
        </p:txBody>
      </p:sp>
      <p:sp>
        <p:nvSpPr>
          <p:cNvPr id="6" name="Foliennummernplatzhalter 5">
            <a:extLst>
              <a:ext uri="{FF2B5EF4-FFF2-40B4-BE49-F238E27FC236}">
                <a16:creationId xmlns:a16="http://schemas.microsoft.com/office/drawing/2014/main" id="{E9F23F56-EDA9-9146-A5C0-F96A1B006EE4}"/>
              </a:ext>
            </a:extLst>
          </p:cNvPr>
          <p:cNvSpPr>
            <a:spLocks noGrp="1"/>
          </p:cNvSpPr>
          <p:nvPr>
            <p:ph type="sldNum" sz="quarter" idx="12"/>
          </p:nvPr>
        </p:nvSpPr>
        <p:spPr/>
        <p:txBody>
          <a:bodyPr/>
          <a:lstStyle/>
          <a:p>
            <a:fld id="{512A4277-7E7A-4AAF-BFC7-47646BF5CD0C}" type="slidenum">
              <a:rPr lang="de-DE" smtClean="0"/>
              <a:t>27</a:t>
            </a:fld>
            <a:endParaRPr lang="de-DE"/>
          </a:p>
        </p:txBody>
      </p:sp>
    </p:spTree>
    <p:extLst>
      <p:ext uri="{BB962C8B-B14F-4D97-AF65-F5344CB8AC3E}">
        <p14:creationId xmlns:p14="http://schemas.microsoft.com/office/powerpoint/2010/main" val="264943181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z="2800" dirty="0" smtClean="0"/>
              <a:t>Weitere Hinweise zu schulinternen Arbeitsplänen </a:t>
            </a:r>
            <a:endParaRPr lang="de-DE" dirty="0"/>
          </a:p>
        </p:txBody>
      </p:sp>
      <p:sp>
        <p:nvSpPr>
          <p:cNvPr id="3" name="Inhaltsplatzhalter 2"/>
          <p:cNvSpPr>
            <a:spLocks noGrp="1"/>
          </p:cNvSpPr>
          <p:nvPr>
            <p:ph idx="1"/>
          </p:nvPr>
        </p:nvSpPr>
        <p:spPr/>
        <p:txBody>
          <a:bodyPr>
            <a:normAutofit fontScale="85000" lnSpcReduction="10000"/>
          </a:bodyPr>
          <a:lstStyle/>
          <a:p>
            <a:r>
              <a:rPr lang="de-DE" dirty="0" smtClean="0"/>
              <a:t>Referenzrahmen Schulqualität </a:t>
            </a:r>
            <a:r>
              <a:rPr lang="de-DE" dirty="0">
                <a:sym typeface="Wingdings" panose="05000000000000000000" pitchFamily="2" charset="2"/>
              </a:rPr>
              <a:t> Dimension 2.1 </a:t>
            </a:r>
          </a:p>
          <a:p>
            <a:pPr marL="0" indent="0">
              <a:buNone/>
            </a:pPr>
            <a:r>
              <a:rPr lang="de-DE" dirty="0" smtClean="0">
                <a:sym typeface="Wingdings" panose="05000000000000000000" pitchFamily="2" charset="2"/>
              </a:rPr>
              <a:t>    Ergebnis- </a:t>
            </a:r>
            <a:r>
              <a:rPr lang="de-DE" dirty="0">
                <a:sym typeface="Wingdings" panose="05000000000000000000" pitchFamily="2" charset="2"/>
              </a:rPr>
              <a:t>und </a:t>
            </a:r>
            <a:r>
              <a:rPr lang="de-DE" dirty="0" smtClean="0">
                <a:sym typeface="Wingdings" panose="05000000000000000000" pitchFamily="2" charset="2"/>
              </a:rPr>
              <a:t>Standardorientierung </a:t>
            </a:r>
          </a:p>
          <a:p>
            <a:pPr marL="0" indent="0">
              <a:buNone/>
            </a:pPr>
            <a:r>
              <a:rPr lang="de-DE" dirty="0" smtClean="0">
                <a:sym typeface="Wingdings" panose="05000000000000000000" pitchFamily="2" charset="2"/>
                <a:hlinkClick r:id="rId2"/>
              </a:rPr>
              <a:t>https</a:t>
            </a:r>
            <a:r>
              <a:rPr lang="de-DE" dirty="0">
                <a:sym typeface="Wingdings" panose="05000000000000000000" pitchFamily="2" charset="2"/>
                <a:hlinkClick r:id="rId2"/>
              </a:rPr>
              <a:t>://</a:t>
            </a:r>
            <a:r>
              <a:rPr lang="de-DE" dirty="0" smtClean="0">
                <a:sym typeface="Wingdings" panose="05000000000000000000" pitchFamily="2" charset="2"/>
                <a:hlinkClick r:id="rId2"/>
              </a:rPr>
              <a:t>www.schulentwicklung.nrw.de/referenzrahmen/index.php?bereich=1053</a:t>
            </a:r>
            <a:endParaRPr lang="de-DE" dirty="0" smtClean="0">
              <a:sym typeface="Wingdings" panose="05000000000000000000" pitchFamily="2" charset="2"/>
            </a:endParaRPr>
          </a:p>
          <a:p>
            <a:pPr marL="0" indent="0">
              <a:buNone/>
            </a:pPr>
            <a:endParaRPr lang="de-DE" dirty="0" smtClean="0">
              <a:sym typeface="Wingdings" panose="05000000000000000000" pitchFamily="2" charset="2"/>
            </a:endParaRPr>
          </a:p>
          <a:p>
            <a:r>
              <a:rPr lang="de-DE" dirty="0" smtClean="0">
                <a:sym typeface="Wingdings" panose="05000000000000000000" pitchFamily="2" charset="2"/>
              </a:rPr>
              <a:t>Handreichung der BR Münster zur Erstellung schulinterner Lehrpläne </a:t>
            </a:r>
          </a:p>
          <a:p>
            <a:pPr marL="0" indent="0">
              <a:buNone/>
            </a:pPr>
            <a:r>
              <a:rPr lang="de-DE" dirty="0">
                <a:sym typeface="Wingdings" panose="05000000000000000000" pitchFamily="2" charset="2"/>
                <a:hlinkClick r:id="rId3"/>
              </a:rPr>
              <a:t>https://</a:t>
            </a:r>
            <a:r>
              <a:rPr lang="de-DE" dirty="0" smtClean="0">
                <a:sym typeface="Wingdings" panose="05000000000000000000" pitchFamily="2" charset="2"/>
                <a:hlinkClick r:id="rId3"/>
              </a:rPr>
              <a:t>www.bezreg-muenster.de/zentralablage/dokumente/schule_und_bildung/digitale_bildung/handreichungen_orientierungshilfen/Erstellung-schulinterner-Lehrplaene-Handreichung-fuer-Schulen.pdf</a:t>
            </a:r>
            <a:endParaRPr lang="de-DE" dirty="0" smtClean="0">
              <a:sym typeface="Wingdings" panose="05000000000000000000" pitchFamily="2" charset="2"/>
            </a:endParaRPr>
          </a:p>
          <a:p>
            <a:pPr marL="0" indent="0">
              <a:buNone/>
            </a:pPr>
            <a:endParaRPr lang="de-DE" dirty="0" smtClean="0">
              <a:sym typeface="Wingdings" panose="05000000000000000000" pitchFamily="2" charset="2"/>
            </a:endParaRPr>
          </a:p>
          <a:p>
            <a:endParaRPr lang="de-DE" dirty="0"/>
          </a:p>
        </p:txBody>
      </p:sp>
      <p:sp>
        <p:nvSpPr>
          <p:cNvPr id="4" name="Datumsplatzhalter 3"/>
          <p:cNvSpPr>
            <a:spLocks noGrp="1"/>
          </p:cNvSpPr>
          <p:nvPr>
            <p:ph type="dt" sz="half" idx="10"/>
          </p:nvPr>
        </p:nvSpPr>
        <p:spPr/>
        <p:txBody>
          <a:bodyPr/>
          <a:lstStyle/>
          <a:p>
            <a:r>
              <a:rPr lang="de-DE" dirty="0"/>
              <a:t>Lehrplanentwicklung Primarstufe</a:t>
            </a:r>
          </a:p>
        </p:txBody>
      </p:sp>
      <p:sp>
        <p:nvSpPr>
          <p:cNvPr id="5" name="Fußzeilenplatzhalter 4"/>
          <p:cNvSpPr>
            <a:spLocks noGrp="1"/>
          </p:cNvSpPr>
          <p:nvPr>
            <p:ph type="ftr" sz="quarter" idx="11"/>
          </p:nvPr>
        </p:nvSpPr>
        <p:spPr/>
        <p:txBody>
          <a:bodyPr/>
          <a:lstStyle/>
          <a:p>
            <a:endParaRPr lang="de-DE" dirty="0"/>
          </a:p>
        </p:txBody>
      </p:sp>
      <p:sp>
        <p:nvSpPr>
          <p:cNvPr id="6" name="Foliennummernplatzhalter 5"/>
          <p:cNvSpPr>
            <a:spLocks noGrp="1"/>
          </p:cNvSpPr>
          <p:nvPr>
            <p:ph type="sldNum" sz="quarter" idx="12"/>
          </p:nvPr>
        </p:nvSpPr>
        <p:spPr/>
        <p:txBody>
          <a:bodyPr/>
          <a:lstStyle/>
          <a:p>
            <a:fld id="{512A4277-7E7A-4AAF-BFC7-47646BF5CD0C}" type="slidenum">
              <a:rPr lang="de-DE" smtClean="0"/>
              <a:t>28</a:t>
            </a:fld>
            <a:endParaRPr lang="de-DE"/>
          </a:p>
        </p:txBody>
      </p:sp>
    </p:spTree>
    <p:extLst>
      <p:ext uri="{BB962C8B-B14F-4D97-AF65-F5344CB8AC3E}">
        <p14:creationId xmlns:p14="http://schemas.microsoft.com/office/powerpoint/2010/main" val="351513444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9EF9747-424B-1D47-8C18-363169B25A6A}"/>
              </a:ext>
            </a:extLst>
          </p:cNvPr>
          <p:cNvSpPr>
            <a:spLocks noGrp="1"/>
          </p:cNvSpPr>
          <p:nvPr>
            <p:ph type="title"/>
          </p:nvPr>
        </p:nvSpPr>
        <p:spPr/>
        <p:txBody>
          <a:bodyPr/>
          <a:lstStyle/>
          <a:p>
            <a:r>
              <a:rPr lang="de-DE" sz="2800" dirty="0"/>
              <a:t>Gliederung </a:t>
            </a:r>
            <a:r>
              <a:rPr lang="de-DE" sz="2800" dirty="0" smtClean="0"/>
              <a:t>des schulinternen Beispielarbeitsplans </a:t>
            </a:r>
            <a:endParaRPr lang="de-DE" sz="2800" dirty="0"/>
          </a:p>
        </p:txBody>
      </p:sp>
      <p:sp>
        <p:nvSpPr>
          <p:cNvPr id="4" name="Datumsplatzhalter 3">
            <a:extLst>
              <a:ext uri="{FF2B5EF4-FFF2-40B4-BE49-F238E27FC236}">
                <a16:creationId xmlns:a16="http://schemas.microsoft.com/office/drawing/2014/main" id="{81EB754F-C3B3-5E42-9D82-92B4E5F528A3}"/>
              </a:ext>
            </a:extLst>
          </p:cNvPr>
          <p:cNvSpPr>
            <a:spLocks noGrp="1"/>
          </p:cNvSpPr>
          <p:nvPr>
            <p:ph type="dt" sz="half" idx="10"/>
          </p:nvPr>
        </p:nvSpPr>
        <p:spPr/>
        <p:txBody>
          <a:bodyPr/>
          <a:lstStyle/>
          <a:p>
            <a:r>
              <a:rPr lang="de-DE" dirty="0"/>
              <a:t>Lehrplanentwicklung Primarstufe</a:t>
            </a:r>
          </a:p>
        </p:txBody>
      </p:sp>
      <p:sp>
        <p:nvSpPr>
          <p:cNvPr id="5" name="Fußzeilenplatzhalter 4">
            <a:extLst>
              <a:ext uri="{FF2B5EF4-FFF2-40B4-BE49-F238E27FC236}">
                <a16:creationId xmlns:a16="http://schemas.microsoft.com/office/drawing/2014/main" id="{4C08F627-E150-FB48-9732-9A8780D5C764}"/>
              </a:ext>
            </a:extLst>
          </p:cNvPr>
          <p:cNvSpPr>
            <a:spLocks noGrp="1"/>
          </p:cNvSpPr>
          <p:nvPr>
            <p:ph type="ftr" sz="quarter" idx="11"/>
          </p:nvPr>
        </p:nvSpPr>
        <p:spPr/>
        <p:txBody>
          <a:bodyPr/>
          <a:lstStyle/>
          <a:p>
            <a:endParaRPr lang="de-DE" dirty="0"/>
          </a:p>
        </p:txBody>
      </p:sp>
      <p:sp>
        <p:nvSpPr>
          <p:cNvPr id="6" name="Foliennummernplatzhalter 5">
            <a:extLst>
              <a:ext uri="{FF2B5EF4-FFF2-40B4-BE49-F238E27FC236}">
                <a16:creationId xmlns:a16="http://schemas.microsoft.com/office/drawing/2014/main" id="{6CB1C89B-3483-3440-9BA5-66034336F351}"/>
              </a:ext>
            </a:extLst>
          </p:cNvPr>
          <p:cNvSpPr>
            <a:spLocks noGrp="1"/>
          </p:cNvSpPr>
          <p:nvPr>
            <p:ph type="sldNum" sz="quarter" idx="12"/>
          </p:nvPr>
        </p:nvSpPr>
        <p:spPr/>
        <p:txBody>
          <a:bodyPr/>
          <a:lstStyle/>
          <a:p>
            <a:fld id="{512A4277-7E7A-4AAF-BFC7-47646BF5CD0C}" type="slidenum">
              <a:rPr lang="de-DE" smtClean="0"/>
              <a:t>29</a:t>
            </a:fld>
            <a:endParaRPr lang="de-DE"/>
          </a:p>
        </p:txBody>
      </p:sp>
      <p:sp>
        <p:nvSpPr>
          <p:cNvPr id="9" name="Inhaltsplatzhalter 2">
            <a:extLst>
              <a:ext uri="{FF2B5EF4-FFF2-40B4-BE49-F238E27FC236}">
                <a16:creationId xmlns:a16="http://schemas.microsoft.com/office/drawing/2014/main" id="{8B8A3032-F31A-124D-AA79-6C3891DEC2EA}"/>
              </a:ext>
            </a:extLst>
          </p:cNvPr>
          <p:cNvSpPr txBox="1">
            <a:spLocks/>
          </p:cNvSpPr>
          <p:nvPr/>
        </p:nvSpPr>
        <p:spPr>
          <a:xfrm>
            <a:off x="609600" y="1853208"/>
            <a:ext cx="8229600" cy="4205064"/>
          </a:xfrm>
          <a:prstGeom prst="rect">
            <a:avLst/>
          </a:prstGeom>
          <a:solidFill>
            <a:schemeClr val="bg1"/>
          </a:solidFill>
          <a:effectLst/>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defTabSz="536575">
              <a:buNone/>
            </a:pPr>
            <a:r>
              <a:rPr lang="de-DE" dirty="0"/>
              <a:t>	</a:t>
            </a:r>
          </a:p>
          <a:p>
            <a:pPr defTabSz="536575"/>
            <a:endParaRPr lang="de-DE" dirty="0"/>
          </a:p>
        </p:txBody>
      </p:sp>
      <p:pic>
        <p:nvPicPr>
          <p:cNvPr id="8" name="Grafik 7"/>
          <p:cNvPicPr>
            <a:picLocks noChangeAspect="1"/>
          </p:cNvPicPr>
          <p:nvPr/>
        </p:nvPicPr>
        <p:blipFill>
          <a:blip r:embed="rId3"/>
          <a:stretch>
            <a:fillRect/>
          </a:stretch>
        </p:blipFill>
        <p:spPr>
          <a:xfrm>
            <a:off x="457200" y="1700808"/>
            <a:ext cx="8144499" cy="4182310"/>
          </a:xfrm>
          <a:prstGeom prst="rect">
            <a:avLst/>
          </a:prstGeom>
        </p:spPr>
      </p:pic>
    </p:spTree>
    <p:extLst>
      <p:ext uri="{BB962C8B-B14F-4D97-AF65-F5344CB8AC3E}">
        <p14:creationId xmlns:p14="http://schemas.microsoft.com/office/powerpoint/2010/main" val="49606413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1835696" y="2924944"/>
            <a:ext cx="5688632" cy="576064"/>
          </a:xfrm>
        </p:spPr>
        <p:txBody>
          <a:bodyPr/>
          <a:lstStyle/>
          <a:p>
            <a:pPr defTabSz="358775"/>
            <a:r>
              <a:rPr lang="de-DE" sz="4800" dirty="0">
                <a:solidFill>
                  <a:srgbClr val="002060"/>
                </a:solidFill>
                <a:latin typeface="+mn-lt"/>
                <a:ea typeface="+mn-ea"/>
                <a:cs typeface="Times New Roman" pitchFamily="18" charset="0"/>
              </a:rPr>
              <a:t>I. Lehrplankonstrukt</a:t>
            </a:r>
          </a:p>
        </p:txBody>
      </p:sp>
      <p:sp>
        <p:nvSpPr>
          <p:cNvPr id="5" name="Datumsplatzhalter 4"/>
          <p:cNvSpPr>
            <a:spLocks noGrp="1"/>
          </p:cNvSpPr>
          <p:nvPr>
            <p:ph type="dt" sz="half" idx="10"/>
          </p:nvPr>
        </p:nvSpPr>
        <p:spPr>
          <a:xfrm>
            <a:off x="426368" y="6352878"/>
            <a:ext cx="2818656" cy="365125"/>
          </a:xfrm>
        </p:spPr>
        <p:txBody>
          <a:bodyPr/>
          <a:lstStyle/>
          <a:p>
            <a:r>
              <a:rPr lang="de-DE" dirty="0"/>
              <a:t>Lehrplanentwicklung Primarstufe</a:t>
            </a:r>
          </a:p>
        </p:txBody>
      </p:sp>
      <p:sp>
        <p:nvSpPr>
          <p:cNvPr id="6" name="Fußzeilenplatzhalter 5"/>
          <p:cNvSpPr>
            <a:spLocks noGrp="1"/>
          </p:cNvSpPr>
          <p:nvPr>
            <p:ph type="ftr" sz="quarter" idx="11"/>
          </p:nvPr>
        </p:nvSpPr>
        <p:spPr/>
        <p:txBody>
          <a:bodyPr/>
          <a:lstStyle/>
          <a:p>
            <a:endParaRPr lang="de-DE" dirty="0"/>
          </a:p>
        </p:txBody>
      </p:sp>
      <p:sp>
        <p:nvSpPr>
          <p:cNvPr id="7" name="Foliennummernplatzhalter 6"/>
          <p:cNvSpPr>
            <a:spLocks noGrp="1"/>
          </p:cNvSpPr>
          <p:nvPr>
            <p:ph type="sldNum" sz="quarter" idx="12"/>
          </p:nvPr>
        </p:nvSpPr>
        <p:spPr/>
        <p:txBody>
          <a:bodyPr/>
          <a:lstStyle/>
          <a:p>
            <a:fld id="{512A4277-7E7A-4AAF-BFC7-47646BF5CD0C}" type="slidenum">
              <a:rPr lang="de-DE" smtClean="0"/>
              <a:t>3</a:t>
            </a:fld>
            <a:endParaRPr lang="de-DE"/>
          </a:p>
        </p:txBody>
      </p:sp>
    </p:spTree>
    <p:extLst>
      <p:ext uri="{BB962C8B-B14F-4D97-AF65-F5344CB8AC3E}">
        <p14:creationId xmlns:p14="http://schemas.microsoft.com/office/powerpoint/2010/main" val="4242077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517850" y="1065022"/>
            <a:ext cx="8158606" cy="504403"/>
          </a:xfrm>
        </p:spPr>
        <p:txBody>
          <a:bodyPr/>
          <a:lstStyle/>
          <a:p>
            <a:r>
              <a:rPr lang="de-DE" dirty="0"/>
              <a:t>Materialien im Lehrplannavigator</a:t>
            </a:r>
          </a:p>
        </p:txBody>
      </p:sp>
      <p:sp>
        <p:nvSpPr>
          <p:cNvPr id="7" name="Datumsplatzhalter 6"/>
          <p:cNvSpPr>
            <a:spLocks noGrp="1"/>
          </p:cNvSpPr>
          <p:nvPr>
            <p:ph type="dt" sz="half" idx="10"/>
          </p:nvPr>
        </p:nvSpPr>
        <p:spPr/>
        <p:txBody>
          <a:bodyPr/>
          <a:lstStyle/>
          <a:p>
            <a:r>
              <a:rPr lang="de-DE" dirty="0"/>
              <a:t>Lehrplanentwicklung Primarstufe</a:t>
            </a:r>
          </a:p>
        </p:txBody>
      </p:sp>
      <p:sp>
        <p:nvSpPr>
          <p:cNvPr id="4" name="Fußzeilenplatzhalter 3">
            <a:extLst>
              <a:ext uri="{FF2B5EF4-FFF2-40B4-BE49-F238E27FC236}">
                <a16:creationId xmlns:a16="http://schemas.microsoft.com/office/drawing/2014/main" id="{25B77BCA-0C6D-5942-A636-BEE0EBD33889}"/>
              </a:ext>
            </a:extLst>
          </p:cNvPr>
          <p:cNvSpPr>
            <a:spLocks noGrp="1"/>
          </p:cNvSpPr>
          <p:nvPr>
            <p:ph type="ftr" sz="quarter" idx="11"/>
          </p:nvPr>
        </p:nvSpPr>
        <p:spPr/>
        <p:txBody>
          <a:bodyPr/>
          <a:lstStyle/>
          <a:p>
            <a:endParaRPr lang="de-DE" dirty="0"/>
          </a:p>
        </p:txBody>
      </p:sp>
      <p:sp>
        <p:nvSpPr>
          <p:cNvPr id="6" name="Foliennummernplatzhalter 5">
            <a:extLst>
              <a:ext uri="{FF2B5EF4-FFF2-40B4-BE49-F238E27FC236}">
                <a16:creationId xmlns:a16="http://schemas.microsoft.com/office/drawing/2014/main" id="{D5E0577A-C720-B14C-A0A1-E61A0041436F}"/>
              </a:ext>
            </a:extLst>
          </p:cNvPr>
          <p:cNvSpPr>
            <a:spLocks noGrp="1"/>
          </p:cNvSpPr>
          <p:nvPr>
            <p:ph type="sldNum" sz="quarter" idx="12"/>
          </p:nvPr>
        </p:nvSpPr>
        <p:spPr/>
        <p:txBody>
          <a:bodyPr/>
          <a:lstStyle/>
          <a:p>
            <a:fld id="{512A4277-7E7A-4AAF-BFC7-47646BF5CD0C}" type="slidenum">
              <a:rPr lang="de-DE" smtClean="0"/>
              <a:t>30</a:t>
            </a:fld>
            <a:endParaRPr lang="de-DE"/>
          </a:p>
        </p:txBody>
      </p:sp>
      <p:pic>
        <p:nvPicPr>
          <p:cNvPr id="3" name="Grafik 2"/>
          <p:cNvPicPr>
            <a:picLocks noChangeAspect="1"/>
          </p:cNvPicPr>
          <p:nvPr/>
        </p:nvPicPr>
        <p:blipFill>
          <a:blip r:embed="rId3"/>
          <a:stretch>
            <a:fillRect/>
          </a:stretch>
        </p:blipFill>
        <p:spPr>
          <a:xfrm>
            <a:off x="573400" y="2132856"/>
            <a:ext cx="8136904" cy="2624525"/>
          </a:xfrm>
          <a:prstGeom prst="rect">
            <a:avLst/>
          </a:prstGeom>
        </p:spPr>
      </p:pic>
    </p:spTree>
    <p:extLst>
      <p:ext uri="{BB962C8B-B14F-4D97-AF65-F5344CB8AC3E}">
        <p14:creationId xmlns:p14="http://schemas.microsoft.com/office/powerpoint/2010/main" val="177683987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endParaRPr lang="de-DE"/>
          </a:p>
        </p:txBody>
      </p:sp>
      <p:sp>
        <p:nvSpPr>
          <p:cNvPr id="3" name="Inhaltsplatzhalter 2"/>
          <p:cNvSpPr>
            <a:spLocks noGrp="1"/>
          </p:cNvSpPr>
          <p:nvPr>
            <p:ph idx="1"/>
          </p:nvPr>
        </p:nvSpPr>
        <p:spPr>
          <a:xfrm>
            <a:off x="469603" y="1700808"/>
            <a:ext cx="8229600" cy="4205064"/>
          </a:xfrm>
        </p:spPr>
        <p:txBody>
          <a:bodyPr>
            <a:normAutofit/>
          </a:bodyPr>
          <a:lstStyle/>
          <a:p>
            <a:pPr marL="0" indent="0">
              <a:buNone/>
            </a:pPr>
            <a:r>
              <a:rPr lang="de-DE" altLang="de-DE" sz="4400" b="1" dirty="0" smtClean="0">
                <a:solidFill>
                  <a:srgbClr val="002060"/>
                </a:solidFill>
                <a:cs typeface="Times New Roman" pitchFamily="18" charset="0"/>
              </a:rPr>
              <a:t>II.</a:t>
            </a:r>
          </a:p>
          <a:p>
            <a:pPr marL="0" indent="0">
              <a:buNone/>
            </a:pPr>
            <a:r>
              <a:rPr lang="de-DE" altLang="de-DE" sz="4400" b="1" dirty="0" smtClean="0">
                <a:solidFill>
                  <a:srgbClr val="002060"/>
                </a:solidFill>
                <a:cs typeface="Times New Roman" pitchFamily="18" charset="0"/>
              </a:rPr>
              <a:t>Allgemeine Hinweise zum Lehrplan Sport </a:t>
            </a:r>
            <a:r>
              <a:rPr lang="de-DE" sz="3600" dirty="0"/>
              <a:t/>
            </a:r>
            <a:br>
              <a:rPr lang="de-DE" sz="3600" dirty="0"/>
            </a:br>
            <a:r>
              <a:rPr lang="de-DE" sz="3600" dirty="0"/>
              <a:t/>
            </a:r>
            <a:br>
              <a:rPr lang="de-DE" sz="3600" dirty="0"/>
            </a:br>
            <a:endParaRPr lang="de-DE" sz="4400" dirty="0"/>
          </a:p>
          <a:p>
            <a:pPr marL="0" indent="0">
              <a:buNone/>
            </a:pPr>
            <a:endParaRPr lang="de-DE" dirty="0"/>
          </a:p>
        </p:txBody>
      </p:sp>
      <p:sp>
        <p:nvSpPr>
          <p:cNvPr id="4" name="Datumsplatzhalter 3"/>
          <p:cNvSpPr>
            <a:spLocks noGrp="1"/>
          </p:cNvSpPr>
          <p:nvPr>
            <p:ph type="dt" sz="half" idx="10"/>
          </p:nvPr>
        </p:nvSpPr>
        <p:spPr/>
        <p:txBody>
          <a:bodyPr/>
          <a:lstStyle/>
          <a:p>
            <a:r>
              <a:rPr lang="de-DE" dirty="0"/>
              <a:t>Lehrplanentwicklung Primarstufe</a:t>
            </a:r>
          </a:p>
        </p:txBody>
      </p:sp>
      <p:sp>
        <p:nvSpPr>
          <p:cNvPr id="5" name="Fußzeilenplatzhalter 4"/>
          <p:cNvSpPr>
            <a:spLocks noGrp="1"/>
          </p:cNvSpPr>
          <p:nvPr>
            <p:ph type="ftr" sz="quarter" idx="11"/>
          </p:nvPr>
        </p:nvSpPr>
        <p:spPr/>
        <p:txBody>
          <a:bodyPr/>
          <a:lstStyle/>
          <a:p>
            <a:endParaRPr lang="de-DE" dirty="0"/>
          </a:p>
        </p:txBody>
      </p:sp>
      <p:sp>
        <p:nvSpPr>
          <p:cNvPr id="6" name="Foliennummernplatzhalter 5"/>
          <p:cNvSpPr>
            <a:spLocks noGrp="1"/>
          </p:cNvSpPr>
          <p:nvPr>
            <p:ph type="sldNum" sz="quarter" idx="12"/>
          </p:nvPr>
        </p:nvSpPr>
        <p:spPr/>
        <p:txBody>
          <a:bodyPr/>
          <a:lstStyle/>
          <a:p>
            <a:fld id="{512A4277-7E7A-4AAF-BFC7-47646BF5CD0C}" type="slidenum">
              <a:rPr lang="de-DE" smtClean="0"/>
              <a:t>31</a:t>
            </a:fld>
            <a:endParaRPr lang="de-DE"/>
          </a:p>
        </p:txBody>
      </p:sp>
    </p:spTree>
    <p:extLst>
      <p:ext uri="{BB962C8B-B14F-4D97-AF65-F5344CB8AC3E}">
        <p14:creationId xmlns:p14="http://schemas.microsoft.com/office/powerpoint/2010/main" val="4243955264"/>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p:cNvSpPr>
            <a:spLocks noGrp="1"/>
          </p:cNvSpPr>
          <p:nvPr>
            <p:ph idx="1"/>
          </p:nvPr>
        </p:nvSpPr>
        <p:spPr>
          <a:xfrm>
            <a:off x="469603" y="1700808"/>
            <a:ext cx="8229600" cy="4205064"/>
          </a:xfrm>
        </p:spPr>
        <p:txBody>
          <a:bodyPr>
            <a:normAutofit/>
          </a:bodyPr>
          <a:lstStyle/>
          <a:p>
            <a:pPr marL="0" indent="0">
              <a:buNone/>
            </a:pPr>
            <a:r>
              <a:rPr lang="de-DE" altLang="de-DE" sz="4400" b="1" dirty="0" smtClean="0">
                <a:solidFill>
                  <a:srgbClr val="002060"/>
                </a:solidFill>
                <a:cs typeface="Times New Roman" pitchFamily="18" charset="0"/>
              </a:rPr>
              <a:t>II a. </a:t>
            </a:r>
            <a:r>
              <a:rPr lang="de-DE" altLang="de-DE" sz="4400" b="1" dirty="0">
                <a:solidFill>
                  <a:srgbClr val="002060"/>
                </a:solidFill>
                <a:cs typeface="Times New Roman" pitchFamily="18" charset="0"/>
              </a:rPr>
              <a:t>Fachspezifische Erläuterungen </a:t>
            </a:r>
          </a:p>
          <a:p>
            <a:pPr marL="0" indent="0">
              <a:buNone/>
            </a:pPr>
            <a:endParaRPr lang="de-DE" altLang="de-DE" sz="4400" b="1" dirty="0" smtClean="0">
              <a:solidFill>
                <a:srgbClr val="002060"/>
              </a:solidFill>
              <a:cs typeface="Times New Roman" pitchFamily="18" charset="0"/>
            </a:endParaRPr>
          </a:p>
          <a:p>
            <a:pPr marL="0" indent="0" algn="ctr">
              <a:buNone/>
            </a:pPr>
            <a:r>
              <a:rPr lang="de-DE" altLang="de-DE" sz="4400" b="1" dirty="0" smtClean="0">
                <a:solidFill>
                  <a:srgbClr val="002060"/>
                </a:solidFill>
                <a:cs typeface="Times New Roman" pitchFamily="18" charset="0"/>
              </a:rPr>
              <a:t>Lehrplan Sport Primarstufe</a:t>
            </a:r>
            <a:endParaRPr lang="de-DE" sz="4400" dirty="0"/>
          </a:p>
          <a:p>
            <a:pPr marL="0" indent="0">
              <a:buNone/>
            </a:pPr>
            <a:endParaRPr lang="de-DE" dirty="0"/>
          </a:p>
        </p:txBody>
      </p:sp>
      <p:sp>
        <p:nvSpPr>
          <p:cNvPr id="4" name="Datumsplatzhalt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1200" b="0" i="0" u="none" strike="noStrike" kern="1200" cap="none" spc="0" normalizeH="0" baseline="0" noProof="0" dirty="0">
                <a:ln>
                  <a:noFill/>
                </a:ln>
                <a:solidFill>
                  <a:prstClr val="black">
                    <a:lumMod val="50000"/>
                    <a:lumOff val="50000"/>
                  </a:prstClr>
                </a:solidFill>
                <a:effectLst/>
                <a:uLnTx/>
                <a:uFillTx/>
                <a:latin typeface="Calibri"/>
                <a:ea typeface="+mn-ea"/>
                <a:cs typeface="+mn-cs"/>
              </a:rPr>
              <a:t>Lehrplanentwicklung Primarstufe</a:t>
            </a:r>
          </a:p>
        </p:txBody>
      </p:sp>
      <p:sp>
        <p:nvSpPr>
          <p:cNvPr id="5" name="Fußzeilenplatzhalt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6" name="Foliennummernplatzhalt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12A4277-7E7A-4AAF-BFC7-47646BF5CD0C}" type="slidenum">
              <a:rPr kumimoji="0" lang="de-DE"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32</a:t>
            </a:fld>
            <a:endParaRPr kumimoji="0" lang="de-DE"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1380331622"/>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umsplatzhalter 1"/>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1200" b="0" i="0" u="none" strike="noStrike" kern="1200" cap="none" spc="0" normalizeH="0" baseline="0" noProof="0" dirty="0">
                <a:ln>
                  <a:noFill/>
                </a:ln>
                <a:solidFill>
                  <a:prstClr val="black">
                    <a:lumMod val="50000"/>
                    <a:lumOff val="50000"/>
                  </a:prstClr>
                </a:solidFill>
                <a:effectLst/>
                <a:uLnTx/>
                <a:uFillTx/>
                <a:latin typeface="Calibri"/>
                <a:ea typeface="+mn-ea"/>
                <a:cs typeface="+mn-cs"/>
              </a:rPr>
              <a:t>Lehrplanentwicklung Primarstufe</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DE" sz="1200" b="0" i="0" u="none" strike="noStrike" kern="1200" cap="none" spc="0" normalizeH="0" baseline="0" noProof="0" dirty="0">
              <a:ln>
                <a:noFill/>
              </a:ln>
              <a:solidFill>
                <a:prstClr val="black">
                  <a:lumMod val="50000"/>
                  <a:lumOff val="50000"/>
                </a:prstClr>
              </a:solidFill>
              <a:effectLst/>
              <a:uLnTx/>
              <a:uFillTx/>
              <a:latin typeface="Calibri"/>
              <a:ea typeface="+mn-ea"/>
              <a:cs typeface="+mn-cs"/>
            </a:endParaRPr>
          </a:p>
        </p:txBody>
      </p:sp>
      <p:sp>
        <p:nvSpPr>
          <p:cNvPr id="4" name="Foliennummernplatzhalt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12A4277-7E7A-4AAF-BFC7-47646BF5CD0C}" type="slidenum">
              <a:rPr kumimoji="0" lang="de-DE"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33</a:t>
            </a:fld>
            <a:endParaRPr kumimoji="0" lang="de-DE"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Textfeld 4"/>
          <p:cNvSpPr txBox="1"/>
          <p:nvPr/>
        </p:nvSpPr>
        <p:spPr>
          <a:xfrm>
            <a:off x="1763688" y="1628800"/>
            <a:ext cx="5328592" cy="3508653"/>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2400" b="1" i="0" u="none" strike="noStrike" kern="1200" cap="none" spc="0" normalizeH="0" baseline="0" noProof="0" dirty="0" smtClean="0">
                <a:ln>
                  <a:noFill/>
                </a:ln>
                <a:solidFill>
                  <a:srgbClr val="FF0000"/>
                </a:solidFill>
                <a:effectLst/>
                <a:uLnTx/>
                <a:uFillTx/>
                <a:latin typeface="Calibri"/>
                <a:ea typeface="+mn-ea"/>
                <a:cs typeface="+mn-cs"/>
              </a:rPr>
              <a:t>Übersicht</a:t>
            </a:r>
            <a:r>
              <a:rPr kumimoji="0" lang="de-DE" sz="1800" b="0" i="0" u="none" strike="noStrike" kern="1200" cap="none" spc="0" normalizeH="0" baseline="0" noProof="0" dirty="0" smtClean="0">
                <a:ln>
                  <a:noFill/>
                </a:ln>
                <a:solidFill>
                  <a:prstClr val="black"/>
                </a:solidFill>
                <a:effectLst/>
                <a:uLnTx/>
                <a:uFillTx/>
                <a:latin typeface="Calibri"/>
                <a:ea typeface="+mn-ea"/>
                <a:cs typeface="+mn-cs"/>
              </a:rPr>
              <a:t>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dirty="0">
              <a:ln>
                <a:noFill/>
              </a:ln>
              <a:solidFill>
                <a:prstClr val="black"/>
              </a:solidFill>
              <a:effectLst/>
              <a:uLnTx/>
              <a:uFillTx/>
              <a:latin typeface="Calibri"/>
              <a:ea typeface="+mn-ea"/>
              <a:cs typeface="+mn-cs"/>
            </a:endParaRPr>
          </a:p>
          <a:p>
            <a:pPr marL="342900" marR="0" lvl="0" indent="-342900" algn="l" defTabSz="914400" rtl="0" eaLnBrk="1" fontAlgn="auto" latinLnBrk="0" hangingPunct="1">
              <a:lnSpc>
                <a:spcPct val="100000"/>
              </a:lnSpc>
              <a:spcBef>
                <a:spcPts val="0"/>
              </a:spcBef>
              <a:spcAft>
                <a:spcPts val="0"/>
              </a:spcAft>
              <a:buClrTx/>
              <a:buSzTx/>
              <a:buFontTx/>
              <a:buAutoNum type="arabicPeriod"/>
              <a:tabLst/>
              <a:defRPr/>
            </a:pPr>
            <a:r>
              <a:rPr kumimoji="0" lang="de-DE" sz="1800" b="0" i="0" u="none" strike="noStrike" kern="1200" cap="none" spc="0" normalizeH="0" baseline="0" noProof="0" dirty="0" smtClean="0">
                <a:ln>
                  <a:noFill/>
                </a:ln>
                <a:solidFill>
                  <a:prstClr val="black"/>
                </a:solidFill>
                <a:effectLst/>
                <a:uLnTx/>
                <a:uFillTx/>
                <a:latin typeface="Calibri"/>
                <a:ea typeface="+mn-ea"/>
                <a:cs typeface="+mn-cs"/>
              </a:rPr>
              <a:t>Referenzdokumente</a:t>
            </a:r>
          </a:p>
          <a:p>
            <a:pPr marL="342900" marR="0" lvl="0" indent="-342900" algn="l" defTabSz="914400" rtl="0" eaLnBrk="1" fontAlgn="auto" latinLnBrk="0" hangingPunct="1">
              <a:lnSpc>
                <a:spcPct val="100000"/>
              </a:lnSpc>
              <a:spcBef>
                <a:spcPts val="0"/>
              </a:spcBef>
              <a:spcAft>
                <a:spcPts val="0"/>
              </a:spcAft>
              <a:buClrTx/>
              <a:buSzTx/>
              <a:buFontTx/>
              <a:buAutoNum type="arabicPeriod"/>
              <a:tabLst/>
              <a:defRPr/>
            </a:pPr>
            <a:r>
              <a:rPr kumimoji="0" lang="de-DE" sz="1800" b="0" i="0" u="none" strike="noStrike" kern="1200" cap="none" spc="0" normalizeH="0" baseline="0" noProof="0" dirty="0" smtClean="0">
                <a:ln>
                  <a:noFill/>
                </a:ln>
                <a:solidFill>
                  <a:prstClr val="black"/>
                </a:solidFill>
                <a:effectLst/>
                <a:uLnTx/>
                <a:uFillTx/>
                <a:latin typeface="Calibri"/>
                <a:ea typeface="+mn-ea"/>
                <a:cs typeface="+mn-cs"/>
              </a:rPr>
              <a:t>Kontinuitäten</a:t>
            </a:r>
          </a:p>
          <a:p>
            <a:pPr marL="342900" marR="0" lvl="0" indent="-342900" algn="l" defTabSz="914400" rtl="0" eaLnBrk="1" fontAlgn="auto" latinLnBrk="0" hangingPunct="1">
              <a:lnSpc>
                <a:spcPct val="100000"/>
              </a:lnSpc>
              <a:spcBef>
                <a:spcPts val="0"/>
              </a:spcBef>
              <a:spcAft>
                <a:spcPts val="0"/>
              </a:spcAft>
              <a:buClrTx/>
              <a:buSzTx/>
              <a:buFontTx/>
              <a:buAutoNum type="arabicPeriod"/>
              <a:tabLst/>
              <a:defRPr/>
            </a:pPr>
            <a:r>
              <a:rPr kumimoji="0" lang="de-DE" sz="1800" b="0" i="0" u="none" strike="noStrike" kern="1200" cap="none" spc="0" normalizeH="0" baseline="0" noProof="0" dirty="0" smtClean="0">
                <a:ln>
                  <a:noFill/>
                </a:ln>
                <a:solidFill>
                  <a:prstClr val="black"/>
                </a:solidFill>
                <a:effectLst/>
                <a:uLnTx/>
                <a:uFillTx/>
                <a:latin typeface="Calibri"/>
                <a:ea typeface="+mn-ea"/>
                <a:cs typeface="+mn-cs"/>
              </a:rPr>
              <a:t>Weiterentwicklungen</a:t>
            </a:r>
          </a:p>
          <a:p>
            <a:pPr marL="342900" marR="0" lvl="0" indent="-342900" algn="l" defTabSz="914400" rtl="0" eaLnBrk="1" fontAlgn="auto" latinLnBrk="0" hangingPunct="1">
              <a:lnSpc>
                <a:spcPct val="100000"/>
              </a:lnSpc>
              <a:spcBef>
                <a:spcPts val="0"/>
              </a:spcBef>
              <a:spcAft>
                <a:spcPts val="0"/>
              </a:spcAft>
              <a:buClrTx/>
              <a:buSzTx/>
              <a:buFontTx/>
              <a:buAutoNum type="arabicPeriod"/>
              <a:tabLst/>
              <a:defRPr/>
            </a:pPr>
            <a:r>
              <a:rPr kumimoji="0" lang="de-DE" sz="1800" b="0" i="0" u="none" strike="noStrike" kern="1200" cap="none" spc="0" normalizeH="0" baseline="0" noProof="0" dirty="0" smtClean="0">
                <a:ln>
                  <a:noFill/>
                </a:ln>
                <a:solidFill>
                  <a:prstClr val="black"/>
                </a:solidFill>
                <a:effectLst/>
                <a:uLnTx/>
                <a:uFillTx/>
                <a:latin typeface="Calibri"/>
                <a:ea typeface="+mn-ea"/>
                <a:cs typeface="+mn-cs"/>
              </a:rPr>
              <a:t>Kompetenzen für das Fach Sport</a:t>
            </a:r>
          </a:p>
          <a:p>
            <a:pPr marL="457200" marR="0" lvl="1" indent="0" algn="l" defTabSz="914400" rtl="0" eaLnBrk="1" fontAlgn="auto" latinLnBrk="0" hangingPunct="1">
              <a:lnSpc>
                <a:spcPct val="100000"/>
              </a:lnSpc>
              <a:spcBef>
                <a:spcPts val="0"/>
              </a:spcBef>
              <a:spcAft>
                <a:spcPts val="0"/>
              </a:spcAft>
              <a:buClrTx/>
              <a:buSzTx/>
              <a:buFontTx/>
              <a:buNone/>
              <a:tabLst/>
              <a:defRPr/>
            </a:pPr>
            <a:r>
              <a:rPr kumimoji="0" lang="de-DE" sz="1800" b="0" i="0" u="none" strike="noStrike" kern="1200" cap="none" spc="0" normalizeH="0" baseline="0" noProof="0" dirty="0" smtClean="0">
                <a:ln>
                  <a:noFill/>
                </a:ln>
                <a:solidFill>
                  <a:prstClr val="black"/>
                </a:solidFill>
                <a:effectLst/>
                <a:uLnTx/>
                <a:uFillTx/>
                <a:latin typeface="Calibri"/>
                <a:ea typeface="+mn-ea"/>
                <a:cs typeface="+mn-cs"/>
              </a:rPr>
              <a:t>Zentrale Kompetenzen</a:t>
            </a:r>
          </a:p>
          <a:p>
            <a:pPr marL="457200" marR="0" lvl="1" indent="0" algn="l" defTabSz="914400" rtl="0" eaLnBrk="1" fontAlgn="auto" latinLnBrk="0" hangingPunct="1">
              <a:lnSpc>
                <a:spcPct val="100000"/>
              </a:lnSpc>
              <a:spcBef>
                <a:spcPts val="0"/>
              </a:spcBef>
              <a:spcAft>
                <a:spcPts val="0"/>
              </a:spcAft>
              <a:buClrTx/>
              <a:buSzTx/>
              <a:buFontTx/>
              <a:buNone/>
              <a:tabLst/>
              <a:defRPr/>
            </a:pPr>
            <a:r>
              <a:rPr kumimoji="0" lang="de-DE" sz="1800" b="0" i="0" u="none" strike="noStrike" kern="1200" cap="none" spc="0" normalizeH="0" baseline="0" noProof="0" dirty="0" smtClean="0">
                <a:ln>
                  <a:noFill/>
                </a:ln>
                <a:solidFill>
                  <a:prstClr val="black"/>
                </a:solidFill>
                <a:effectLst/>
                <a:uLnTx/>
                <a:uFillTx/>
                <a:latin typeface="Calibri"/>
                <a:ea typeface="+mn-ea"/>
                <a:cs typeface="+mn-cs"/>
              </a:rPr>
              <a:t>Vernetzungsdreieck</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1800" b="0" i="0" u="none" strike="noStrike" kern="1200" cap="none" spc="0" normalizeH="0" baseline="0" noProof="0" dirty="0" smtClean="0">
                <a:ln>
                  <a:noFill/>
                </a:ln>
                <a:solidFill>
                  <a:prstClr val="black"/>
                </a:solidFill>
                <a:effectLst/>
                <a:uLnTx/>
                <a:uFillTx/>
                <a:latin typeface="Calibri"/>
                <a:ea typeface="+mn-ea"/>
                <a:cs typeface="+mn-cs"/>
              </a:rPr>
              <a:t>5.    Ausschärfung der Fachlichkeit </a:t>
            </a:r>
            <a:endParaRPr kumimoji="0" lang="de-DE" sz="1800" b="0" i="0" u="none" strike="noStrike" kern="1200" cap="none" spc="0" normalizeH="0" baseline="0" noProof="0" dirty="0">
              <a:ln>
                <a:noFill/>
              </a:ln>
              <a:solidFill>
                <a:prstClr val="black"/>
              </a:solidFill>
              <a:effectLst/>
              <a:uLnTx/>
              <a:uFillTx/>
              <a:latin typeface="Calibri"/>
              <a:ea typeface="+mn-ea"/>
              <a:cs typeface="+mn-cs"/>
            </a:endParaRPr>
          </a:p>
          <a:p>
            <a:pPr marL="342900" marR="0" lvl="0" indent="-342900" algn="l" defTabSz="914400" rtl="0" eaLnBrk="1" fontAlgn="auto" latinLnBrk="0" hangingPunct="1">
              <a:lnSpc>
                <a:spcPct val="100000"/>
              </a:lnSpc>
              <a:spcBef>
                <a:spcPts val="0"/>
              </a:spcBef>
              <a:spcAft>
                <a:spcPts val="0"/>
              </a:spcAft>
              <a:buClrTx/>
              <a:buSzTx/>
              <a:buFontTx/>
              <a:buAutoNum type="arabicPeriod" startAt="6"/>
              <a:tabLst/>
              <a:defRPr/>
            </a:pPr>
            <a:r>
              <a:rPr kumimoji="0" lang="de-DE" sz="1800" b="0" i="0" u="none" strike="noStrike" kern="1200" cap="none" spc="0" normalizeH="0" baseline="0" noProof="0" dirty="0" smtClean="0">
                <a:ln>
                  <a:noFill/>
                </a:ln>
                <a:solidFill>
                  <a:prstClr val="black"/>
                </a:solidFill>
                <a:effectLst/>
                <a:uLnTx/>
                <a:uFillTx/>
                <a:latin typeface="Calibri"/>
                <a:ea typeface="+mn-ea"/>
                <a:cs typeface="+mn-cs"/>
              </a:rPr>
              <a:t>Bereiche und Schwerpunkte</a:t>
            </a:r>
          </a:p>
          <a:p>
            <a:pPr marL="342900" marR="0" lvl="0" indent="-342900" algn="l" defTabSz="914400" rtl="0" eaLnBrk="1" fontAlgn="auto" latinLnBrk="0" hangingPunct="1">
              <a:lnSpc>
                <a:spcPct val="100000"/>
              </a:lnSpc>
              <a:spcBef>
                <a:spcPts val="0"/>
              </a:spcBef>
              <a:spcAft>
                <a:spcPts val="0"/>
              </a:spcAft>
              <a:buClrTx/>
              <a:buSzTx/>
              <a:buFontTx/>
              <a:buAutoNum type="arabicPeriod" startAt="6"/>
              <a:tabLst/>
              <a:defRPr/>
            </a:pPr>
            <a:r>
              <a:rPr kumimoji="0" lang="de-DE" sz="1800" b="0" i="0" u="none" strike="noStrike" kern="1200" cap="none" spc="0" normalizeH="0" baseline="0" noProof="0" dirty="0" smtClean="0">
                <a:ln>
                  <a:noFill/>
                </a:ln>
                <a:solidFill>
                  <a:prstClr val="black"/>
                </a:solidFill>
                <a:effectLst/>
                <a:uLnTx/>
                <a:uFillTx/>
                <a:latin typeface="Calibri"/>
                <a:ea typeface="+mn-ea"/>
                <a:cs typeface="+mn-cs"/>
              </a:rPr>
              <a:t>Beispiele Verbraucherbildung</a:t>
            </a:r>
          </a:p>
          <a:p>
            <a:pPr marL="342900" marR="0" lvl="0" indent="-342900" algn="l" defTabSz="914400" rtl="0" eaLnBrk="1" fontAlgn="auto" latinLnBrk="0" hangingPunct="1">
              <a:lnSpc>
                <a:spcPct val="100000"/>
              </a:lnSpc>
              <a:spcBef>
                <a:spcPts val="0"/>
              </a:spcBef>
              <a:spcAft>
                <a:spcPts val="0"/>
              </a:spcAft>
              <a:buClrTx/>
              <a:buSzTx/>
              <a:buFontTx/>
              <a:buAutoNum type="arabicPeriod" startAt="6"/>
              <a:tabLst/>
              <a:defRPr/>
            </a:pPr>
            <a:r>
              <a:rPr kumimoji="0" lang="de-DE" sz="1800" b="0" i="0" u="none" strike="noStrike" kern="1200" cap="none" spc="0" normalizeH="0" baseline="0" noProof="0" dirty="0" smtClean="0">
                <a:ln>
                  <a:noFill/>
                </a:ln>
                <a:solidFill>
                  <a:prstClr val="black"/>
                </a:solidFill>
                <a:effectLst/>
                <a:uLnTx/>
                <a:uFillTx/>
                <a:latin typeface="Calibri"/>
                <a:ea typeface="+mn-ea"/>
                <a:cs typeface="+mn-cs"/>
              </a:rPr>
              <a:t>Beispiele Digitalisierung</a:t>
            </a:r>
          </a:p>
        </p:txBody>
      </p:sp>
      <p:sp>
        <p:nvSpPr>
          <p:cNvPr id="7" name="Fußzeilenplatzhalt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2899152295"/>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z="2400" b="1" dirty="0" smtClean="0">
                <a:solidFill>
                  <a:srgbClr val="FF0000"/>
                </a:solidFill>
              </a:rPr>
              <a:t>1. Referenzdokumente</a:t>
            </a:r>
            <a:endParaRPr lang="de-DE" sz="2400" b="1" dirty="0">
              <a:solidFill>
                <a:srgbClr val="FF0000"/>
              </a:solidFill>
            </a:endParaRPr>
          </a:p>
        </p:txBody>
      </p:sp>
      <p:sp>
        <p:nvSpPr>
          <p:cNvPr id="3" name="Datumsplatzhalter 2"/>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1200" b="0" i="0" u="none" strike="noStrike" kern="1200" cap="none" spc="0" normalizeH="0" baseline="0" noProof="0" dirty="0">
                <a:ln>
                  <a:noFill/>
                </a:ln>
                <a:solidFill>
                  <a:prstClr val="black">
                    <a:lumMod val="50000"/>
                    <a:lumOff val="50000"/>
                  </a:prstClr>
                </a:solidFill>
                <a:effectLst/>
                <a:uLnTx/>
                <a:uFillTx/>
                <a:latin typeface="Calibri"/>
                <a:ea typeface="+mn-ea"/>
                <a:cs typeface="+mn-cs"/>
              </a:rPr>
              <a:t>Lehrplanentwicklung Primarstufe</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DE" sz="1200" b="0" i="0" u="none" strike="noStrike" kern="1200" cap="none" spc="0" normalizeH="0" baseline="0" noProof="0" dirty="0">
              <a:ln>
                <a:noFill/>
              </a:ln>
              <a:solidFill>
                <a:prstClr val="black">
                  <a:lumMod val="50000"/>
                  <a:lumOff val="50000"/>
                </a:prstClr>
              </a:solidFill>
              <a:effectLst/>
              <a:uLnTx/>
              <a:uFillTx/>
              <a:latin typeface="Calibri"/>
              <a:ea typeface="+mn-ea"/>
              <a:cs typeface="+mn-cs"/>
            </a:endParaRPr>
          </a:p>
        </p:txBody>
      </p:sp>
      <p:sp>
        <p:nvSpPr>
          <p:cNvPr id="5" name="Foliennummernplatzhalt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12A4277-7E7A-4AAF-BFC7-47646BF5CD0C}" type="slidenum">
              <a:rPr kumimoji="0" lang="de-DE"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34</a:t>
            </a:fld>
            <a:endParaRPr kumimoji="0" lang="de-DE"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Rechteck 5"/>
          <p:cNvSpPr/>
          <p:nvPr/>
        </p:nvSpPr>
        <p:spPr>
          <a:xfrm>
            <a:off x="971600" y="1916832"/>
            <a:ext cx="7560840" cy="3139321"/>
          </a:xfrm>
          <a:prstGeom prst="rect">
            <a:avLst/>
          </a:prstGeom>
        </p:spPr>
        <p:txBody>
          <a:bodyPr wrap="square">
            <a:spAutoFit/>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de-DE" sz="1800" b="0" i="0" u="none" strike="noStrike" kern="1200" cap="none" spc="0" normalizeH="0" baseline="0" noProof="0" dirty="0">
                <a:ln>
                  <a:noFill/>
                </a:ln>
                <a:solidFill>
                  <a:prstClr val="black"/>
                </a:solidFill>
                <a:effectLst/>
                <a:uLnTx/>
                <a:uFillTx/>
                <a:latin typeface="Calibri"/>
                <a:ea typeface="+mn-ea"/>
                <a:cs typeface="+mn-cs"/>
              </a:rPr>
              <a:t>derzeit gültige </a:t>
            </a:r>
            <a:r>
              <a:rPr kumimoji="0" lang="de-DE" sz="1800" b="1" i="0" u="none" strike="noStrike" kern="1200" cap="none" spc="0" normalizeH="0" baseline="0" noProof="0" dirty="0">
                <a:ln>
                  <a:noFill/>
                </a:ln>
                <a:solidFill>
                  <a:prstClr val="black"/>
                </a:solidFill>
                <a:effectLst/>
                <a:uLnTx/>
                <a:uFillTx/>
                <a:latin typeface="Calibri"/>
                <a:ea typeface="+mn-ea"/>
                <a:cs typeface="+mn-cs"/>
              </a:rPr>
              <a:t>Kernlehrpläne</a:t>
            </a:r>
            <a:r>
              <a:rPr kumimoji="0" lang="de-DE" sz="1800" b="0" i="0" u="none" strike="noStrike" kern="1200" cap="none" spc="0" normalizeH="0" baseline="0" noProof="0" dirty="0">
                <a:ln>
                  <a:noFill/>
                </a:ln>
                <a:solidFill>
                  <a:prstClr val="black"/>
                </a:solidFill>
                <a:effectLst/>
                <a:uLnTx/>
                <a:uFillTx/>
                <a:latin typeface="Calibri"/>
                <a:ea typeface="+mn-ea"/>
                <a:cs typeface="+mn-cs"/>
              </a:rPr>
              <a:t> für das Fach Sport für die Haupt-, Real-, Gesamtschule, </a:t>
            </a:r>
            <a:endParaRPr kumimoji="0" lang="de-DE" sz="1800" b="0" i="0" u="none" strike="noStrike" kern="1200" cap="none" spc="0" normalizeH="0" baseline="0" noProof="0" dirty="0" smtClean="0">
              <a:ln>
                <a:noFill/>
              </a:ln>
              <a:solidFill>
                <a:prstClr val="black"/>
              </a:solidFill>
              <a:effectLst/>
              <a:uLnTx/>
              <a:uFillTx/>
              <a:latin typeface="Calibri"/>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de-DE" sz="1800" b="1" i="0" u="none" strike="noStrike" kern="1200" cap="none" spc="0" normalizeH="0" baseline="0" noProof="0" dirty="0" smtClean="0">
                <a:ln>
                  <a:noFill/>
                </a:ln>
                <a:solidFill>
                  <a:prstClr val="black"/>
                </a:solidFill>
                <a:effectLst/>
                <a:uLnTx/>
                <a:uFillTx/>
                <a:latin typeface="Calibri"/>
                <a:ea typeface="+mn-ea"/>
                <a:cs typeface="+mn-cs"/>
              </a:rPr>
              <a:t>neuer </a:t>
            </a:r>
            <a:r>
              <a:rPr kumimoji="0" lang="de-DE" sz="1800" b="1" i="0" u="none" strike="noStrike" kern="1200" cap="none" spc="0" normalizeH="0" baseline="0" noProof="0" dirty="0">
                <a:ln>
                  <a:noFill/>
                </a:ln>
                <a:solidFill>
                  <a:prstClr val="black"/>
                </a:solidFill>
                <a:effectLst/>
                <a:uLnTx/>
                <a:uFillTx/>
                <a:latin typeface="Calibri"/>
                <a:ea typeface="+mn-ea"/>
                <a:cs typeface="+mn-cs"/>
              </a:rPr>
              <a:t>Kernlehrplan </a:t>
            </a:r>
            <a:r>
              <a:rPr kumimoji="0" lang="de-DE" sz="1800" b="0" i="0" u="none" strike="noStrike" kern="1200" cap="none" spc="0" normalizeH="0" baseline="0" noProof="0" dirty="0">
                <a:ln>
                  <a:noFill/>
                </a:ln>
                <a:solidFill>
                  <a:prstClr val="black"/>
                </a:solidFill>
                <a:effectLst/>
                <a:uLnTx/>
                <a:uFillTx/>
                <a:latin typeface="Calibri"/>
                <a:ea typeface="+mn-ea"/>
                <a:cs typeface="+mn-cs"/>
              </a:rPr>
              <a:t>für das Fach Sport für die Sekundarstufe I des </a:t>
            </a:r>
            <a:r>
              <a:rPr kumimoji="0" lang="de-DE" sz="1800" b="1" i="0" u="none" strike="noStrike" kern="1200" cap="none" spc="0" normalizeH="0" baseline="0" noProof="0" dirty="0" smtClean="0">
                <a:ln>
                  <a:noFill/>
                </a:ln>
                <a:solidFill>
                  <a:prstClr val="black"/>
                </a:solidFill>
                <a:effectLst/>
                <a:uLnTx/>
                <a:uFillTx/>
                <a:latin typeface="Calibri"/>
                <a:ea typeface="+mn-ea"/>
                <a:cs typeface="+mn-cs"/>
              </a:rPr>
              <a:t>Gymnasiums</a:t>
            </a:r>
            <a:r>
              <a:rPr kumimoji="0" lang="de-DE" sz="1800" b="0" i="0" u="none" strike="noStrike" kern="1200" cap="none" spc="0" normalizeH="0" baseline="0" noProof="0" dirty="0" smtClean="0">
                <a:ln>
                  <a:noFill/>
                </a:ln>
                <a:solidFill>
                  <a:prstClr val="black"/>
                </a:solidFill>
                <a:effectLst/>
                <a:uLnTx/>
                <a:uFillTx/>
                <a:latin typeface="Calibri"/>
                <a:ea typeface="+mn-ea"/>
                <a:cs typeface="+mn-cs"/>
              </a:rPr>
              <a:t>,</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de-DE" sz="1800" b="0" i="0" u="none" strike="noStrike" kern="1200" cap="none" spc="0" normalizeH="0" baseline="0" noProof="0" dirty="0" smtClean="0">
                <a:ln>
                  <a:noFill/>
                </a:ln>
                <a:solidFill>
                  <a:prstClr val="black"/>
                </a:solidFill>
                <a:effectLst/>
                <a:uLnTx/>
                <a:uFillTx/>
                <a:latin typeface="Calibri"/>
                <a:ea typeface="+mn-ea"/>
                <a:cs typeface="+mn-cs"/>
              </a:rPr>
              <a:t>derzeit </a:t>
            </a:r>
            <a:r>
              <a:rPr kumimoji="0" lang="de-DE" sz="1800" b="0" i="0" u="none" strike="noStrike" kern="1200" cap="none" spc="0" normalizeH="0" baseline="0" noProof="0" dirty="0">
                <a:ln>
                  <a:noFill/>
                </a:ln>
                <a:solidFill>
                  <a:prstClr val="black"/>
                </a:solidFill>
                <a:effectLst/>
                <a:uLnTx/>
                <a:uFillTx/>
                <a:latin typeface="Calibri"/>
                <a:ea typeface="+mn-ea"/>
                <a:cs typeface="+mn-cs"/>
              </a:rPr>
              <a:t>gültigen </a:t>
            </a:r>
            <a:r>
              <a:rPr kumimoji="0" lang="de-DE" sz="1800" b="1" i="0" u="none" strike="noStrike" kern="1200" cap="none" spc="0" normalizeH="0" baseline="0" noProof="0" dirty="0">
                <a:ln>
                  <a:noFill/>
                </a:ln>
                <a:solidFill>
                  <a:prstClr val="black"/>
                </a:solidFill>
                <a:effectLst/>
                <a:uLnTx/>
                <a:uFillTx/>
                <a:latin typeface="Calibri"/>
                <a:ea typeface="+mn-ea"/>
                <a:cs typeface="+mn-cs"/>
              </a:rPr>
              <a:t>Rahmenvorgaben für den </a:t>
            </a:r>
            <a:r>
              <a:rPr kumimoji="0" lang="de-DE" sz="1800" b="1" i="0" u="none" strike="noStrike" kern="1200" cap="none" spc="0" normalizeH="0" baseline="0" noProof="0" dirty="0" smtClean="0">
                <a:ln>
                  <a:noFill/>
                </a:ln>
                <a:solidFill>
                  <a:prstClr val="black"/>
                </a:solidFill>
                <a:effectLst/>
                <a:uLnTx/>
                <a:uFillTx/>
                <a:latin typeface="Calibri"/>
                <a:ea typeface="+mn-ea"/>
                <a:cs typeface="+mn-cs"/>
              </a:rPr>
              <a:t>Schulsport</a:t>
            </a:r>
            <a:r>
              <a:rPr kumimoji="0" lang="de-DE" sz="1800" b="0" i="0" u="none" strike="noStrike" kern="1200" cap="none" spc="0" normalizeH="0" baseline="0" noProof="0" dirty="0" smtClean="0">
                <a:ln>
                  <a:noFill/>
                </a:ln>
                <a:solidFill>
                  <a:prstClr val="black"/>
                </a:solidFill>
                <a:effectLst/>
                <a:uLnTx/>
                <a:uFillTx/>
                <a:latin typeface="Calibri"/>
                <a:ea typeface="+mn-ea"/>
                <a:cs typeface="+mn-cs"/>
              </a:rPr>
              <a:t>,</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de-DE" sz="1800" b="1" i="0" u="none" strike="noStrike" kern="1200" cap="none" spc="0" normalizeH="0" baseline="0" noProof="0" dirty="0" smtClean="0">
                <a:ln>
                  <a:noFill/>
                </a:ln>
                <a:solidFill>
                  <a:prstClr val="black"/>
                </a:solidFill>
                <a:effectLst/>
                <a:uLnTx/>
                <a:uFillTx/>
                <a:latin typeface="Calibri"/>
                <a:ea typeface="+mn-ea"/>
                <a:cs typeface="+mn-cs"/>
              </a:rPr>
              <a:t>Medienkompetenzrahmen </a:t>
            </a:r>
            <a:r>
              <a:rPr kumimoji="0" lang="de-DE" sz="1800" b="1" i="0" u="none" strike="noStrike" kern="1200" cap="none" spc="0" normalizeH="0" baseline="0" noProof="0" dirty="0">
                <a:ln>
                  <a:noFill/>
                </a:ln>
                <a:solidFill>
                  <a:prstClr val="black"/>
                </a:solidFill>
                <a:effectLst/>
                <a:uLnTx/>
                <a:uFillTx/>
                <a:latin typeface="Calibri"/>
                <a:ea typeface="+mn-ea"/>
                <a:cs typeface="+mn-cs"/>
              </a:rPr>
              <a:t>NRW </a:t>
            </a:r>
            <a:r>
              <a:rPr kumimoji="0" lang="de-DE" sz="1800" b="0" i="0" u="none" strike="noStrike" kern="1200" cap="none" spc="0" normalizeH="0" baseline="0" noProof="0" dirty="0">
                <a:ln>
                  <a:noFill/>
                </a:ln>
                <a:solidFill>
                  <a:prstClr val="black"/>
                </a:solidFill>
                <a:effectLst/>
                <a:uLnTx/>
                <a:uFillTx/>
                <a:latin typeface="Calibri"/>
                <a:ea typeface="+mn-ea"/>
                <a:cs typeface="+mn-cs"/>
              </a:rPr>
              <a:t>und Synopse zu dessen Berücksichtigung in den Kernlehrplänen der Sekundarstufe I am </a:t>
            </a:r>
            <a:r>
              <a:rPr kumimoji="0" lang="de-DE" sz="1800" b="0" i="0" u="none" strike="noStrike" kern="1200" cap="none" spc="0" normalizeH="0" baseline="0" noProof="0" dirty="0" smtClean="0">
                <a:ln>
                  <a:noFill/>
                </a:ln>
                <a:solidFill>
                  <a:prstClr val="black"/>
                </a:solidFill>
                <a:effectLst/>
                <a:uLnTx/>
                <a:uFillTx/>
                <a:latin typeface="Calibri"/>
                <a:ea typeface="+mn-ea"/>
                <a:cs typeface="+mn-cs"/>
              </a:rPr>
              <a:t>Gymnasium,</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de-DE" sz="1800" b="1" i="0" u="none" strike="noStrike" kern="1200" cap="none" spc="0" normalizeH="0" baseline="0" noProof="0" dirty="0" smtClean="0">
                <a:ln>
                  <a:noFill/>
                </a:ln>
                <a:solidFill>
                  <a:prstClr val="black"/>
                </a:solidFill>
                <a:effectLst/>
                <a:uLnTx/>
                <a:uFillTx/>
                <a:latin typeface="Calibri"/>
                <a:ea typeface="+mn-ea"/>
                <a:cs typeface="+mn-cs"/>
              </a:rPr>
              <a:t>Rahmenvorgabe </a:t>
            </a:r>
            <a:r>
              <a:rPr kumimoji="0" lang="de-DE" sz="1800" b="1" i="0" u="none" strike="noStrike" kern="1200" cap="none" spc="0" normalizeH="0" baseline="0" noProof="0" dirty="0">
                <a:ln>
                  <a:noFill/>
                </a:ln>
                <a:solidFill>
                  <a:prstClr val="black"/>
                </a:solidFill>
                <a:effectLst/>
                <a:uLnTx/>
                <a:uFillTx/>
                <a:latin typeface="Calibri"/>
                <a:ea typeface="+mn-ea"/>
                <a:cs typeface="+mn-cs"/>
              </a:rPr>
              <a:t>Verbraucherbildung </a:t>
            </a:r>
            <a:r>
              <a:rPr kumimoji="0" lang="de-DE" sz="1800" b="0" i="0" u="none" strike="noStrike" kern="1200" cap="none" spc="0" normalizeH="0" baseline="0" noProof="0" dirty="0">
                <a:ln>
                  <a:noFill/>
                </a:ln>
                <a:solidFill>
                  <a:prstClr val="black"/>
                </a:solidFill>
                <a:effectLst/>
                <a:uLnTx/>
                <a:uFillTx/>
                <a:latin typeface="Calibri"/>
                <a:ea typeface="+mn-ea"/>
                <a:cs typeface="+mn-cs"/>
              </a:rPr>
              <a:t>in Schule – in der Primarstufe und der Sekundarstufe I (S. 10 f., S. 13-15</a:t>
            </a:r>
            <a:r>
              <a:rPr kumimoji="0" lang="de-DE" sz="1800" b="0" i="0" u="none" strike="noStrike" kern="1200" cap="none" spc="0" normalizeH="0" baseline="0" noProof="0" dirty="0" smtClean="0">
                <a:ln>
                  <a:noFill/>
                </a:ln>
                <a:solidFill>
                  <a:prstClr val="black"/>
                </a:solidFill>
                <a:effectLst/>
                <a:uLnTx/>
                <a:uFillTx/>
                <a:latin typeface="Calibri"/>
                <a:ea typeface="+mn-ea"/>
                <a:cs typeface="+mn-cs"/>
              </a:rPr>
              <a:t>),</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de-DE" sz="1800" b="0" i="0" u="none" strike="noStrike" kern="1200" cap="none" spc="0" normalizeH="0" baseline="0" noProof="0" dirty="0" smtClean="0">
                <a:ln>
                  <a:noFill/>
                </a:ln>
                <a:solidFill>
                  <a:prstClr val="black"/>
                </a:solidFill>
                <a:effectLst/>
                <a:uLnTx/>
                <a:uFillTx/>
                <a:latin typeface="Calibri"/>
                <a:ea typeface="+mn-ea"/>
                <a:cs typeface="+mn-cs"/>
              </a:rPr>
              <a:t>Empfehlungen </a:t>
            </a:r>
            <a:r>
              <a:rPr kumimoji="0" lang="de-DE" sz="1800" b="0" i="0" u="none" strike="noStrike" kern="1200" cap="none" spc="0" normalizeH="0" baseline="0" noProof="0" dirty="0">
                <a:ln>
                  <a:noFill/>
                </a:ln>
                <a:solidFill>
                  <a:prstClr val="black"/>
                </a:solidFill>
                <a:effectLst/>
                <a:uLnTx/>
                <a:uFillTx/>
                <a:latin typeface="Calibri"/>
                <a:ea typeface="+mn-ea"/>
                <a:cs typeface="+mn-cs"/>
              </a:rPr>
              <a:t>zur Arbeit in der Grundschule, Beschluss der KMK 2015.</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DE" sz="1800" b="1" i="0" u="none" strike="noStrike" kern="1200" cap="none" spc="0" normalizeH="0" baseline="0" noProof="0" dirty="0">
              <a:ln>
                <a:noFill/>
              </a:ln>
              <a:solidFill>
                <a:srgbClr val="FF0000"/>
              </a:solidFill>
              <a:effectLst/>
              <a:uLnTx/>
              <a:uFillTx/>
              <a:latin typeface="Calibri"/>
              <a:ea typeface="+mn-ea"/>
              <a:cs typeface="+mn-cs"/>
            </a:endParaRPr>
          </a:p>
        </p:txBody>
      </p:sp>
      <p:sp>
        <p:nvSpPr>
          <p:cNvPr id="8" name="Fußzeilenplatzhalt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178185295"/>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z="2400" b="1" dirty="0" smtClean="0">
                <a:solidFill>
                  <a:srgbClr val="FF0000"/>
                </a:solidFill>
              </a:rPr>
              <a:t>1. Rahmenvorgaben für den Schulsport I</a:t>
            </a:r>
            <a:endParaRPr lang="de-DE" sz="2400" b="1" dirty="0">
              <a:solidFill>
                <a:srgbClr val="FF0000"/>
              </a:solidFill>
            </a:endParaRPr>
          </a:p>
        </p:txBody>
      </p:sp>
      <p:sp>
        <p:nvSpPr>
          <p:cNvPr id="3" name="Datumsplatzhalter 2"/>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1200" b="0" i="0" u="none" strike="noStrike" kern="1200" cap="none" spc="0" normalizeH="0" baseline="0" noProof="0" dirty="0">
                <a:ln>
                  <a:noFill/>
                </a:ln>
                <a:solidFill>
                  <a:prstClr val="black">
                    <a:lumMod val="50000"/>
                    <a:lumOff val="50000"/>
                  </a:prstClr>
                </a:solidFill>
                <a:effectLst/>
                <a:uLnTx/>
                <a:uFillTx/>
                <a:latin typeface="Calibri"/>
                <a:ea typeface="+mn-ea"/>
                <a:cs typeface="+mn-cs"/>
              </a:rPr>
              <a:t>Lehrplanentwicklung Primarstufe</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DE" sz="1200" b="0" i="0" u="none" strike="noStrike" kern="1200" cap="none" spc="0" normalizeH="0" baseline="0" noProof="0" dirty="0">
              <a:ln>
                <a:noFill/>
              </a:ln>
              <a:solidFill>
                <a:prstClr val="black">
                  <a:lumMod val="50000"/>
                  <a:lumOff val="50000"/>
                </a:prstClr>
              </a:solidFill>
              <a:effectLst/>
              <a:uLnTx/>
              <a:uFillTx/>
              <a:latin typeface="Calibri"/>
              <a:ea typeface="+mn-ea"/>
              <a:cs typeface="+mn-cs"/>
            </a:endParaRPr>
          </a:p>
        </p:txBody>
      </p:sp>
      <p:sp>
        <p:nvSpPr>
          <p:cNvPr id="5" name="Foliennummernplatzhalt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12A4277-7E7A-4AAF-BFC7-47646BF5CD0C}" type="slidenum">
              <a:rPr kumimoji="0" lang="de-DE"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35</a:t>
            </a:fld>
            <a:endParaRPr kumimoji="0" lang="de-DE"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pic>
        <p:nvPicPr>
          <p:cNvPr id="7" name="Grafik 6">
            <a:extLst>
              <a:ext uri="{FF2B5EF4-FFF2-40B4-BE49-F238E27FC236}">
                <a16:creationId xmlns:a16="http://schemas.microsoft.com/office/drawing/2014/main" id="{C6314C3B-91B8-44D7-A6F0-6732E7C8CB8D}"/>
              </a:ext>
            </a:extLst>
          </p:cNvPr>
          <p:cNvPicPr>
            <a:picLocks noChangeAspect="1"/>
          </p:cNvPicPr>
          <p:nvPr/>
        </p:nvPicPr>
        <p:blipFill>
          <a:blip r:embed="rId3"/>
          <a:stretch>
            <a:fillRect/>
          </a:stretch>
        </p:blipFill>
        <p:spPr>
          <a:xfrm>
            <a:off x="2395826" y="1700808"/>
            <a:ext cx="4352347" cy="3747525"/>
          </a:xfrm>
          <a:prstGeom prst="rect">
            <a:avLst/>
          </a:prstGeom>
        </p:spPr>
      </p:pic>
      <p:sp>
        <p:nvSpPr>
          <p:cNvPr id="8" name="Fußzeilenplatzhalt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2141774808"/>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611560" y="1052736"/>
            <a:ext cx="7596844" cy="504056"/>
          </a:xfrm>
        </p:spPr>
        <p:txBody>
          <a:bodyPr/>
          <a:lstStyle/>
          <a:p>
            <a:r>
              <a:rPr lang="de-DE" sz="2400" b="1" dirty="0" smtClean="0">
                <a:solidFill>
                  <a:srgbClr val="FF0000"/>
                </a:solidFill>
              </a:rPr>
              <a:t>1. Rahmenvorgaben für den Schulsport II</a:t>
            </a:r>
            <a:endParaRPr lang="de-DE" sz="2400" b="1" dirty="0">
              <a:solidFill>
                <a:srgbClr val="FF0000"/>
              </a:solidFill>
            </a:endParaRPr>
          </a:p>
        </p:txBody>
      </p:sp>
      <p:sp>
        <p:nvSpPr>
          <p:cNvPr id="3" name="Datumsplatzhalter 2"/>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1200" b="0" i="0" u="none" strike="noStrike" kern="1200" cap="none" spc="0" normalizeH="0" baseline="0" noProof="0" dirty="0">
                <a:ln>
                  <a:noFill/>
                </a:ln>
                <a:solidFill>
                  <a:prstClr val="black">
                    <a:lumMod val="50000"/>
                    <a:lumOff val="50000"/>
                  </a:prstClr>
                </a:solidFill>
                <a:effectLst/>
                <a:uLnTx/>
                <a:uFillTx/>
                <a:latin typeface="Calibri"/>
                <a:ea typeface="+mn-ea"/>
                <a:cs typeface="+mn-cs"/>
              </a:rPr>
              <a:t>Lehrplanentwicklung Primarstufe</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DE" sz="1200" b="0" i="0" u="none" strike="noStrike" kern="1200" cap="none" spc="0" normalizeH="0" baseline="0" noProof="0" dirty="0">
              <a:ln>
                <a:noFill/>
              </a:ln>
              <a:solidFill>
                <a:prstClr val="black">
                  <a:lumMod val="50000"/>
                  <a:lumOff val="50000"/>
                </a:prstClr>
              </a:solidFill>
              <a:effectLst/>
              <a:uLnTx/>
              <a:uFillTx/>
              <a:latin typeface="Calibri"/>
              <a:ea typeface="+mn-ea"/>
              <a:cs typeface="+mn-cs"/>
            </a:endParaRPr>
          </a:p>
        </p:txBody>
      </p:sp>
      <p:sp>
        <p:nvSpPr>
          <p:cNvPr id="5" name="Foliennummernplatzhalt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12A4277-7E7A-4AAF-BFC7-47646BF5CD0C}" type="slidenum">
              <a:rPr kumimoji="0" lang="de-DE"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36</a:t>
            </a:fld>
            <a:endParaRPr kumimoji="0" lang="de-DE"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Rechteck 5"/>
          <p:cNvSpPr/>
          <p:nvPr/>
        </p:nvSpPr>
        <p:spPr>
          <a:xfrm>
            <a:off x="429366" y="2060848"/>
            <a:ext cx="8712968" cy="2640723"/>
          </a:xfrm>
          <a:prstGeom prst="rect">
            <a:avLst/>
          </a:prstGeom>
        </p:spPr>
        <p:txBody>
          <a:bodyPr wrap="square">
            <a:spAutoFit/>
          </a:bodyPr>
          <a:lstStyle/>
          <a:p>
            <a:pPr marL="0" marR="0" lvl="0" indent="0" algn="just" defTabSz="914400" rtl="0" eaLnBrk="1" fontAlgn="auto" latinLnBrk="0" hangingPunct="1">
              <a:lnSpc>
                <a:spcPct val="115000"/>
              </a:lnSpc>
              <a:spcBef>
                <a:spcPts val="0"/>
              </a:spcBef>
              <a:spcAft>
                <a:spcPts val="0"/>
              </a:spcAft>
              <a:buClrTx/>
              <a:buSzPts val="1000"/>
              <a:buFontTx/>
              <a:buNone/>
              <a:tabLst/>
              <a:defRPr/>
            </a:pPr>
            <a:r>
              <a:rPr kumimoji="0" lang="de-DE" sz="1800" b="1" i="0" u="none" strike="noStrike" kern="1200" cap="none" spc="0" normalizeH="0" baseline="0" noProof="0" dirty="0" smtClean="0">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Pädagogische Perspektiven (PP)</a:t>
            </a:r>
          </a:p>
          <a:p>
            <a:pPr marL="0" marR="0" lvl="0" indent="0" algn="just" defTabSz="914400" rtl="0" eaLnBrk="1" fontAlgn="auto" latinLnBrk="0" hangingPunct="1">
              <a:lnSpc>
                <a:spcPct val="115000"/>
              </a:lnSpc>
              <a:spcBef>
                <a:spcPts val="0"/>
              </a:spcBef>
              <a:spcAft>
                <a:spcPts val="0"/>
              </a:spcAft>
              <a:buClrTx/>
              <a:buSzPts val="1000"/>
              <a:buFontTx/>
              <a:buNone/>
              <a:tabLst/>
              <a:defRPr/>
            </a:pPr>
            <a:endParaRPr kumimoji="0" lang="de-DE" sz="1800" b="1" i="0" u="none" strike="noStrike" kern="1200" cap="none" spc="0" normalizeH="0" baseline="0" noProof="0" dirty="0" smtClean="0">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endParaRPr>
          </a:p>
          <a:p>
            <a:pPr marL="342900" marR="0" lvl="0" indent="-342900" algn="just" defTabSz="914400" rtl="0" eaLnBrk="1" fontAlgn="auto" latinLnBrk="0" hangingPunct="1">
              <a:lnSpc>
                <a:spcPct val="115000"/>
              </a:lnSpc>
              <a:spcBef>
                <a:spcPts val="0"/>
              </a:spcBef>
              <a:spcAft>
                <a:spcPts val="0"/>
              </a:spcAft>
              <a:buClrTx/>
              <a:buSzPts val="1000"/>
              <a:buFont typeface="Symbol" panose="05050102010706020507" pitchFamily="18" charset="2"/>
              <a:buChar char=""/>
              <a:tabLst/>
              <a:defRPr/>
            </a:pPr>
            <a:r>
              <a:rPr kumimoji="0" lang="de-DE" sz="1800" b="0" i="0" u="none" strike="noStrike" kern="1200" cap="none" spc="0" normalizeH="0" baseline="0" noProof="0" dirty="0" smtClean="0">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Wahrnehmungsfähigkeit </a:t>
            </a:r>
            <a:r>
              <a:rPr kumimoji="0" lang="de-DE" sz="18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verbessern, Bewegungserfahrungen</a:t>
            </a:r>
            <a:r>
              <a:rPr kumimoji="0" lang="de-DE" sz="1800" b="0" i="0" u="none" strike="noStrike" kern="1200" cap="none" spc="-165" normalizeH="0" baseline="0" noProof="0" dirty="0">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 </a:t>
            </a:r>
            <a:r>
              <a:rPr kumimoji="0" lang="de-DE" sz="18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erweitern (A),</a:t>
            </a:r>
          </a:p>
          <a:p>
            <a:pPr marL="342900" marR="0" lvl="0" indent="-342900" algn="just" defTabSz="914400" rtl="0" eaLnBrk="1" fontAlgn="auto" latinLnBrk="0" hangingPunct="1">
              <a:lnSpc>
                <a:spcPct val="115000"/>
              </a:lnSpc>
              <a:spcBef>
                <a:spcPts val="0"/>
              </a:spcBef>
              <a:spcAft>
                <a:spcPts val="0"/>
              </a:spcAft>
              <a:buClrTx/>
              <a:buSzPts val="1000"/>
              <a:buFont typeface="Symbol" panose="05050102010706020507" pitchFamily="18" charset="2"/>
              <a:buChar char=""/>
              <a:tabLst/>
              <a:defRPr/>
            </a:pPr>
            <a:r>
              <a:rPr kumimoji="0" lang="de-DE" sz="18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sich körperlich ausdrücken, Bewegungen</a:t>
            </a:r>
            <a:r>
              <a:rPr kumimoji="0" lang="de-DE" sz="1800" b="0" i="0" u="none" strike="noStrike" kern="1200" cap="none" spc="-125" normalizeH="0" baseline="0" noProof="0" dirty="0">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 </a:t>
            </a:r>
            <a:r>
              <a:rPr kumimoji="0" lang="de-DE" sz="18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gestalten (B),</a:t>
            </a:r>
          </a:p>
          <a:p>
            <a:pPr marL="342900" marR="0" lvl="0" indent="-342900" algn="just" defTabSz="914400" rtl="0" eaLnBrk="1" fontAlgn="auto" latinLnBrk="0" hangingPunct="1">
              <a:lnSpc>
                <a:spcPct val="115000"/>
              </a:lnSpc>
              <a:spcBef>
                <a:spcPts val="0"/>
              </a:spcBef>
              <a:spcAft>
                <a:spcPts val="0"/>
              </a:spcAft>
              <a:buClrTx/>
              <a:buSzPts val="1000"/>
              <a:buFont typeface="Symbol" panose="05050102010706020507" pitchFamily="18" charset="2"/>
              <a:buChar char=""/>
              <a:tabLst/>
              <a:defRPr/>
            </a:pPr>
            <a:r>
              <a:rPr kumimoji="0" lang="de-DE" sz="18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etwas wagen und</a:t>
            </a:r>
            <a:r>
              <a:rPr kumimoji="0" lang="de-DE" sz="1800" b="0" i="0" u="none" strike="noStrike" kern="1200" cap="none" spc="-60" normalizeH="0" baseline="0" noProof="0" dirty="0">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 </a:t>
            </a:r>
            <a:r>
              <a:rPr kumimoji="0" lang="de-DE" sz="18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verantworten (C),</a:t>
            </a:r>
          </a:p>
          <a:p>
            <a:pPr marL="342900" marR="0" lvl="0" indent="-342900" algn="just" defTabSz="914400" rtl="0" eaLnBrk="1" fontAlgn="auto" latinLnBrk="0" hangingPunct="1">
              <a:lnSpc>
                <a:spcPct val="115000"/>
              </a:lnSpc>
              <a:spcBef>
                <a:spcPts val="0"/>
              </a:spcBef>
              <a:spcAft>
                <a:spcPts val="0"/>
              </a:spcAft>
              <a:buClrTx/>
              <a:buSzPts val="1000"/>
              <a:buFont typeface="Symbol" panose="05050102010706020507" pitchFamily="18" charset="2"/>
              <a:buChar char=""/>
              <a:tabLst/>
              <a:defRPr/>
            </a:pPr>
            <a:r>
              <a:rPr kumimoji="0" lang="de-DE" sz="18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das Leisten erfahren, verstehen und</a:t>
            </a:r>
            <a:r>
              <a:rPr kumimoji="0" lang="de-DE" sz="1800" b="0" i="0" u="none" strike="noStrike" kern="1200" cap="none" spc="-100" normalizeH="0" baseline="0" noProof="0" dirty="0">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 </a:t>
            </a:r>
            <a:r>
              <a:rPr kumimoji="0" lang="de-DE" sz="18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einschätzen (D),</a:t>
            </a:r>
          </a:p>
          <a:p>
            <a:pPr marL="342900" marR="0" lvl="0" indent="-342900" algn="just" defTabSz="914400" rtl="0" eaLnBrk="1" fontAlgn="auto" latinLnBrk="0" hangingPunct="1">
              <a:lnSpc>
                <a:spcPct val="115000"/>
              </a:lnSpc>
              <a:spcBef>
                <a:spcPts val="0"/>
              </a:spcBef>
              <a:spcAft>
                <a:spcPts val="0"/>
              </a:spcAft>
              <a:buClrTx/>
              <a:buSzPts val="1000"/>
              <a:buFont typeface="Symbol" panose="05050102010706020507" pitchFamily="18" charset="2"/>
              <a:buChar char=""/>
              <a:tabLst/>
              <a:defRPr/>
            </a:pPr>
            <a:r>
              <a:rPr kumimoji="0" lang="de-DE" sz="18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kooperieren, </a:t>
            </a:r>
            <a:r>
              <a:rPr kumimoji="0" lang="de-DE" sz="1800" b="0" i="0"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wettkämpfen</a:t>
            </a:r>
            <a:r>
              <a:rPr kumimoji="0" lang="de-DE" sz="18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 und sich</a:t>
            </a:r>
            <a:r>
              <a:rPr kumimoji="0" lang="de-DE" sz="1800" b="0" i="0" u="none" strike="noStrike" kern="1200" cap="none" spc="-100" normalizeH="0" baseline="0" noProof="0" dirty="0">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 </a:t>
            </a:r>
            <a:r>
              <a:rPr kumimoji="0" lang="de-DE" sz="18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verständigen (E),</a:t>
            </a:r>
          </a:p>
          <a:p>
            <a:pPr marL="342900" marR="0" lvl="0" indent="-342900" algn="just" defTabSz="914400" rtl="0" eaLnBrk="1" fontAlgn="auto" latinLnBrk="0" hangingPunct="1">
              <a:lnSpc>
                <a:spcPct val="115000"/>
              </a:lnSpc>
              <a:spcBef>
                <a:spcPts val="0"/>
              </a:spcBef>
              <a:spcAft>
                <a:spcPts val="1000"/>
              </a:spcAft>
              <a:buClrTx/>
              <a:buSzPts val="1000"/>
              <a:buFont typeface="Symbol" panose="05050102010706020507" pitchFamily="18" charset="2"/>
              <a:buChar char=""/>
              <a:tabLst/>
              <a:defRPr/>
            </a:pPr>
            <a:r>
              <a:rPr kumimoji="0" lang="de-DE" sz="18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Gesundheit fördern, Gesundheitsbewusstsein</a:t>
            </a:r>
            <a:r>
              <a:rPr kumimoji="0" lang="de-DE" sz="1800" b="0" i="0" u="none" strike="noStrike" kern="1200" cap="none" spc="-135" normalizeH="0" baseline="0" noProof="0" dirty="0">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 </a:t>
            </a:r>
            <a:r>
              <a:rPr kumimoji="0" lang="de-DE" sz="18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entwickeln (F).</a:t>
            </a:r>
          </a:p>
        </p:txBody>
      </p:sp>
      <p:sp>
        <p:nvSpPr>
          <p:cNvPr id="7" name="Fußzeilenplatzhalt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4114533937"/>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z="2400" b="1" dirty="0" smtClean="0">
                <a:solidFill>
                  <a:srgbClr val="FF0000"/>
                </a:solidFill>
              </a:rPr>
              <a:t>2. Die </a:t>
            </a:r>
            <a:r>
              <a:rPr lang="de-DE" sz="2400" b="1" dirty="0">
                <a:solidFill>
                  <a:srgbClr val="FF0000"/>
                </a:solidFill>
              </a:rPr>
              <a:t>wichtigsten Kontinuitäten</a:t>
            </a:r>
          </a:p>
        </p:txBody>
      </p:sp>
      <p:sp>
        <p:nvSpPr>
          <p:cNvPr id="3" name="Inhaltsplatzhalter 2"/>
          <p:cNvSpPr>
            <a:spLocks noGrp="1"/>
          </p:cNvSpPr>
          <p:nvPr>
            <p:ph idx="1"/>
          </p:nvPr>
        </p:nvSpPr>
        <p:spPr/>
        <p:txBody>
          <a:bodyPr>
            <a:normAutofit fontScale="85000" lnSpcReduction="10000"/>
          </a:bodyPr>
          <a:lstStyle/>
          <a:p>
            <a:r>
              <a:rPr lang="de-DE" dirty="0" smtClean="0"/>
              <a:t>Kompetenzerwartungen in Kapitel 2 des Lehrplans Sport weiterhin unterteilt in </a:t>
            </a:r>
            <a:r>
              <a:rPr lang="de-DE" b="1" dirty="0" smtClean="0"/>
              <a:t>neun</a:t>
            </a:r>
            <a:r>
              <a:rPr lang="de-DE" dirty="0" smtClean="0"/>
              <a:t> Bereiche (analog Inhaltsbereiche, RVSS, 2015) und zugehörige Schwerpunkte.</a:t>
            </a:r>
          </a:p>
          <a:p>
            <a:r>
              <a:rPr lang="de-DE" dirty="0" smtClean="0"/>
              <a:t>Stringenter Bezug </a:t>
            </a:r>
            <a:r>
              <a:rPr lang="de-DE" dirty="0"/>
              <a:t>auf die Ausführungen zu den pädagogischen Perspektiven in den Rahmenvorgaben für den </a:t>
            </a:r>
            <a:r>
              <a:rPr lang="de-DE" dirty="0" smtClean="0"/>
              <a:t>Schulsport.</a:t>
            </a:r>
          </a:p>
          <a:p>
            <a:pPr marL="0" indent="0">
              <a:buNone/>
            </a:pPr>
            <a:r>
              <a:rPr lang="de-DE" dirty="0"/>
              <a:t> </a:t>
            </a:r>
            <a:br>
              <a:rPr lang="de-DE" dirty="0"/>
            </a:br>
            <a:r>
              <a:rPr lang="de-DE" dirty="0" smtClean="0">
                <a:sym typeface="Wingdings" panose="05000000000000000000" pitchFamily="2" charset="2"/>
              </a:rPr>
              <a:t> </a:t>
            </a:r>
            <a:r>
              <a:rPr lang="de-DE" dirty="0" smtClean="0"/>
              <a:t>Anschlussfähigkeit </a:t>
            </a:r>
            <a:r>
              <a:rPr lang="de-DE" dirty="0"/>
              <a:t>an alle KLP in der Sek. I aller </a:t>
            </a:r>
            <a:r>
              <a:rPr lang="de-DE" dirty="0" smtClean="0"/>
              <a:t>Schulformen (aktuell: KLP Gymnasium G9, 2019 -&gt; Erprobungsstufe)</a:t>
            </a:r>
            <a:r>
              <a:rPr lang="de-DE" dirty="0"/>
              <a:t/>
            </a:r>
            <a:br>
              <a:rPr lang="de-DE" dirty="0"/>
            </a:br>
            <a:r>
              <a:rPr lang="de-DE" dirty="0"/>
              <a:t>		</a:t>
            </a:r>
            <a:br>
              <a:rPr lang="de-DE" dirty="0"/>
            </a:br>
            <a:r>
              <a:rPr lang="de-DE" dirty="0"/>
              <a:t> </a:t>
            </a:r>
            <a:br>
              <a:rPr lang="de-DE" dirty="0"/>
            </a:br>
            <a:endParaRPr lang="de-DE" dirty="0"/>
          </a:p>
        </p:txBody>
      </p:sp>
      <p:sp>
        <p:nvSpPr>
          <p:cNvPr id="4" name="Datumsplatzhalt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1200" b="0" i="0" u="none" strike="noStrike" kern="1200" cap="none" spc="0" normalizeH="0" baseline="0" noProof="0" dirty="0">
                <a:ln>
                  <a:noFill/>
                </a:ln>
                <a:solidFill>
                  <a:prstClr val="black">
                    <a:lumMod val="50000"/>
                    <a:lumOff val="50000"/>
                  </a:prstClr>
                </a:solidFill>
                <a:effectLst/>
                <a:uLnTx/>
                <a:uFillTx/>
                <a:latin typeface="Calibri"/>
                <a:ea typeface="+mn-ea"/>
                <a:cs typeface="+mn-cs"/>
              </a:rPr>
              <a:t>Lehrplanentwicklung Primarstufe</a:t>
            </a:r>
          </a:p>
        </p:txBody>
      </p:sp>
      <p:sp>
        <p:nvSpPr>
          <p:cNvPr id="6" name="Foliennummernplatzhalt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12A4277-7E7A-4AAF-BFC7-47646BF5CD0C}" type="slidenum">
              <a:rPr kumimoji="0" lang="de-DE"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37</a:t>
            </a:fld>
            <a:endParaRPr kumimoji="0" lang="de-DE"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7" name="Fußzeilenplatzhalt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858618465"/>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z="2400" b="1" dirty="0">
                <a:solidFill>
                  <a:srgbClr val="FF0000"/>
                </a:solidFill>
              </a:rPr>
              <a:t>3</a:t>
            </a:r>
            <a:r>
              <a:rPr lang="de-DE" sz="2400" b="1" dirty="0" smtClean="0">
                <a:solidFill>
                  <a:srgbClr val="FF0000"/>
                </a:solidFill>
              </a:rPr>
              <a:t>. Die wichtigsten Aspekte der Weiterentwicklung </a:t>
            </a:r>
            <a:endParaRPr lang="de-DE" sz="2400" b="1" dirty="0">
              <a:solidFill>
                <a:srgbClr val="FF0000"/>
              </a:solidFill>
            </a:endParaRPr>
          </a:p>
        </p:txBody>
      </p:sp>
      <p:sp>
        <p:nvSpPr>
          <p:cNvPr id="4" name="Datumsplatzhalt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1200" b="0" i="0" u="none" strike="noStrike" kern="1200" cap="none" spc="0" normalizeH="0" baseline="0" noProof="0" dirty="0">
                <a:ln>
                  <a:noFill/>
                </a:ln>
                <a:solidFill>
                  <a:prstClr val="black">
                    <a:lumMod val="50000"/>
                    <a:lumOff val="50000"/>
                  </a:prstClr>
                </a:solidFill>
                <a:effectLst/>
                <a:uLnTx/>
                <a:uFillTx/>
                <a:latin typeface="Calibri"/>
                <a:ea typeface="+mn-ea"/>
                <a:cs typeface="+mn-cs"/>
              </a:rPr>
              <a:t>Lehrplanentwicklung Primarstufe</a:t>
            </a:r>
          </a:p>
        </p:txBody>
      </p:sp>
      <p:sp>
        <p:nvSpPr>
          <p:cNvPr id="5" name="Fußzeilenplatzhalt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6" name="Foliennummernplatzhalt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12A4277-7E7A-4AAF-BFC7-47646BF5CD0C}" type="slidenum">
              <a:rPr kumimoji="0" lang="de-DE"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38</a:t>
            </a:fld>
            <a:endParaRPr kumimoji="0" lang="de-DE"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7" name="Inhaltsplatzhalter 6"/>
          <p:cNvSpPr>
            <a:spLocks noGrp="1"/>
          </p:cNvSpPr>
          <p:nvPr>
            <p:ph idx="1"/>
          </p:nvPr>
        </p:nvSpPr>
        <p:spPr/>
        <p:txBody>
          <a:bodyPr>
            <a:normAutofit fontScale="85000" lnSpcReduction="20000"/>
          </a:bodyPr>
          <a:lstStyle/>
          <a:p>
            <a:r>
              <a:rPr lang="de-DE" dirty="0" smtClean="0"/>
              <a:t>konkretisierte Kompetenzerwartungen implizieren unterschiedliche Kompetenzbereiche (Progression Sek. I), </a:t>
            </a:r>
            <a:r>
              <a:rPr lang="de-DE" dirty="0"/>
              <a:t>d.h. </a:t>
            </a:r>
            <a:r>
              <a:rPr lang="de-DE" dirty="0" smtClean="0"/>
              <a:t>sie umfassen u.a. auch </a:t>
            </a:r>
            <a:r>
              <a:rPr lang="de-DE" dirty="0"/>
              <a:t>eine stufen- und altersangemessene </a:t>
            </a:r>
            <a:r>
              <a:rPr lang="de-DE" dirty="0" smtClean="0"/>
              <a:t>Reflexions-</a:t>
            </a:r>
            <a:r>
              <a:rPr lang="de-DE" dirty="0"/>
              <a:t>/ </a:t>
            </a:r>
            <a:r>
              <a:rPr lang="de-DE" dirty="0" smtClean="0"/>
              <a:t>Bewertungsebene</a:t>
            </a:r>
          </a:p>
          <a:p>
            <a:r>
              <a:rPr lang="de-DE" dirty="0" smtClean="0"/>
              <a:t>Integration der Empfehlungen der Ständigen Konferenz der Kultusminister der Länder in der Bundesrepublik Deutschland, der Deutschen Vereinigung für Sportwissenschaft und des Bundesverbandes zur Förderung der Schwimmausbildung für den Schwimmunterricht in der Schule (2017) in Abgleich mit dem Aktionsplan „Schwimmen Lernen in Nordrhein-Westfalen</a:t>
            </a:r>
          </a:p>
          <a:p>
            <a:r>
              <a:rPr lang="de-DE" dirty="0" smtClean="0"/>
              <a:t>Berücksichtigung des fachspezifischen Anliegens </a:t>
            </a:r>
            <a:r>
              <a:rPr lang="de-DE" dirty="0"/>
              <a:t>einer „Förderung der exekutiven Funktionen“ im Kontext des Zusammenhangs von Bewegung und </a:t>
            </a:r>
            <a:r>
              <a:rPr lang="de-DE" dirty="0" smtClean="0"/>
              <a:t>Lernen</a:t>
            </a:r>
          </a:p>
          <a:p>
            <a:endParaRPr lang="de-DE" dirty="0" smtClean="0"/>
          </a:p>
          <a:p>
            <a:endParaRPr lang="de-DE" dirty="0"/>
          </a:p>
        </p:txBody>
      </p:sp>
    </p:spTree>
    <p:extLst>
      <p:ext uri="{BB962C8B-B14F-4D97-AF65-F5344CB8AC3E}">
        <p14:creationId xmlns:p14="http://schemas.microsoft.com/office/powerpoint/2010/main" val="1751329846"/>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z="2400" b="1" dirty="0">
                <a:solidFill>
                  <a:srgbClr val="FF0000"/>
                </a:solidFill>
              </a:rPr>
              <a:t>4</a:t>
            </a:r>
            <a:r>
              <a:rPr lang="de-DE" sz="2400" b="1" dirty="0" smtClean="0">
                <a:solidFill>
                  <a:srgbClr val="FF0000"/>
                </a:solidFill>
              </a:rPr>
              <a:t>. Zentrale Kompetenzen</a:t>
            </a:r>
            <a:endParaRPr lang="de-DE" sz="2400" b="1" dirty="0">
              <a:solidFill>
                <a:srgbClr val="FF0000"/>
              </a:solidFill>
            </a:endParaRPr>
          </a:p>
        </p:txBody>
      </p:sp>
      <p:sp>
        <p:nvSpPr>
          <p:cNvPr id="3" name="Datumsplatzhalter 2"/>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DE" sz="1200" b="0" i="0" u="none" strike="noStrike" kern="1200" cap="none" spc="0" normalizeH="0" baseline="0" noProof="0" dirty="0">
              <a:ln>
                <a:noFill/>
              </a:ln>
              <a:solidFill>
                <a:prstClr val="black">
                  <a:lumMod val="50000"/>
                  <a:lumOff val="50000"/>
                </a:prstClr>
              </a:solidFill>
              <a:effectLst/>
              <a:uLnTx/>
              <a:uFillTx/>
              <a:latin typeface="Calibri"/>
              <a:ea typeface="+mn-ea"/>
              <a:cs typeface="+mn-cs"/>
            </a:endParaRPr>
          </a:p>
        </p:txBody>
      </p:sp>
      <p:sp>
        <p:nvSpPr>
          <p:cNvPr id="4" name="Fußzeilenplatzhalter 3"/>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5" name="Foliennummernplatzhalt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12A4277-7E7A-4AAF-BFC7-47646BF5CD0C}" type="slidenum">
              <a:rPr kumimoji="0" lang="de-DE"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39</a:t>
            </a:fld>
            <a:endParaRPr kumimoji="0" lang="de-DE"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Textfeld 5"/>
          <p:cNvSpPr txBox="1"/>
          <p:nvPr/>
        </p:nvSpPr>
        <p:spPr>
          <a:xfrm>
            <a:off x="755576" y="2060848"/>
            <a:ext cx="7931224" cy="313932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1800" b="0" i="0" u="none" strike="noStrike" kern="1200" cap="none" spc="0" normalizeH="0" baseline="0" noProof="0" dirty="0" smtClean="0">
                <a:ln>
                  <a:noFill/>
                </a:ln>
                <a:solidFill>
                  <a:prstClr val="black"/>
                </a:solidFill>
                <a:effectLst/>
                <a:uLnTx/>
                <a:uFillTx/>
                <a:latin typeface="Calibri"/>
                <a:ea typeface="+mn-ea"/>
                <a:cs typeface="+mn-cs"/>
              </a:rPr>
              <a:t>Eine </a:t>
            </a:r>
            <a:r>
              <a:rPr kumimoji="0" lang="de-DE" sz="1800" b="0" i="0" u="none" strike="noStrike" kern="1200" cap="none" spc="0" normalizeH="0" baseline="0" noProof="0" dirty="0">
                <a:ln>
                  <a:noFill/>
                </a:ln>
                <a:solidFill>
                  <a:prstClr val="black"/>
                </a:solidFill>
                <a:effectLst/>
                <a:uLnTx/>
                <a:uFillTx/>
                <a:latin typeface="Calibri"/>
                <a:ea typeface="+mn-ea"/>
                <a:cs typeface="+mn-cs"/>
              </a:rPr>
              <a:t>umfassende </a:t>
            </a:r>
            <a:r>
              <a:rPr kumimoji="0" lang="de-DE" sz="1800" b="1" i="0" u="none" strike="noStrike" kern="1200" cap="none" spc="0" normalizeH="0" baseline="0" noProof="0" dirty="0">
                <a:ln>
                  <a:noFill/>
                </a:ln>
                <a:solidFill>
                  <a:srgbClr val="FF0000"/>
                </a:solidFill>
                <a:effectLst/>
                <a:uLnTx/>
                <a:uFillTx/>
                <a:latin typeface="Calibri"/>
                <a:ea typeface="+mn-ea"/>
                <a:cs typeface="+mn-cs"/>
              </a:rPr>
              <a:t>Handlungskompetenz </a:t>
            </a:r>
            <a:r>
              <a:rPr kumimoji="0" lang="de-DE" sz="1800" b="0" i="0" u="none" strike="noStrike" kern="1200" cap="none" spc="0" normalizeH="0" baseline="0" noProof="0" dirty="0">
                <a:ln>
                  <a:noFill/>
                </a:ln>
                <a:solidFill>
                  <a:prstClr val="black"/>
                </a:solidFill>
                <a:effectLst/>
                <a:uLnTx/>
                <a:uFillTx/>
                <a:latin typeface="Calibri"/>
                <a:ea typeface="+mn-ea"/>
                <a:cs typeface="+mn-cs"/>
              </a:rPr>
              <a:t>unterliegt im weiteren Bildungsverlauf einer Ausdifferenzierung und beinhaltet ausgehend von der für das Fach Sport zentralen </a:t>
            </a:r>
            <a:r>
              <a:rPr kumimoji="0" lang="de-DE" sz="1800" b="1" i="0" u="none" strike="noStrike" kern="1200" cap="none" spc="0" normalizeH="0" baseline="0" noProof="0" dirty="0">
                <a:ln>
                  <a:noFill/>
                </a:ln>
                <a:solidFill>
                  <a:srgbClr val="FF0000"/>
                </a:solidFill>
                <a:effectLst/>
                <a:uLnTx/>
                <a:uFillTx/>
                <a:latin typeface="Calibri"/>
                <a:ea typeface="+mn-ea"/>
                <a:cs typeface="+mn-cs"/>
              </a:rPr>
              <a:t>Bewegungs- und Wahrnehmungskompetenz </a:t>
            </a:r>
            <a:r>
              <a:rPr kumimoji="0" lang="de-DE" sz="1800" b="0" i="0" u="none" strike="noStrike" kern="1200" cap="none" spc="0" normalizeH="0" baseline="0" noProof="0" dirty="0">
                <a:ln>
                  <a:noFill/>
                </a:ln>
                <a:solidFill>
                  <a:prstClr val="black"/>
                </a:solidFill>
                <a:effectLst/>
                <a:uLnTx/>
                <a:uFillTx/>
                <a:latin typeface="Calibri"/>
                <a:ea typeface="+mn-ea"/>
                <a:cs typeface="+mn-cs"/>
              </a:rPr>
              <a:t>immer auch eine fachspezifische </a:t>
            </a:r>
            <a:r>
              <a:rPr kumimoji="0" lang="de-DE" sz="1800" b="1" i="0" u="none" strike="noStrike" kern="1200" cap="none" spc="0" normalizeH="0" baseline="0" noProof="0" dirty="0">
                <a:ln>
                  <a:noFill/>
                </a:ln>
                <a:solidFill>
                  <a:srgbClr val="FF0000"/>
                </a:solidFill>
                <a:effectLst/>
                <a:uLnTx/>
                <a:uFillTx/>
                <a:latin typeface="Calibri"/>
                <a:ea typeface="+mn-ea"/>
                <a:cs typeface="+mn-cs"/>
              </a:rPr>
              <a:t>Sach-, Methoden- und Urteilskompetenz</a:t>
            </a:r>
            <a:r>
              <a:rPr kumimoji="0" lang="de-DE" sz="1800" b="0" i="0" u="none" strike="noStrike" kern="1200" cap="none" spc="0" normalizeH="0" baseline="0" noProof="0" dirty="0">
                <a:ln>
                  <a:noFill/>
                </a:ln>
                <a:solidFill>
                  <a:prstClr val="black"/>
                </a:solidFill>
                <a:effectLst/>
                <a:uLnTx/>
                <a:uFillTx/>
                <a:latin typeface="Calibri"/>
                <a:ea typeface="+mn-ea"/>
                <a:cs typeface="+mn-cs"/>
              </a:rPr>
              <a:t>. </a:t>
            </a:r>
            <a:endParaRPr kumimoji="0" lang="de-DE" sz="1800" b="0" i="0" u="none" strike="noStrike" kern="1200" cap="none" spc="0" normalizeH="0" baseline="0" noProof="0" dirty="0" smtClean="0">
              <a:ln>
                <a:noFill/>
              </a:ln>
              <a:solidFill>
                <a:prstClr val="black"/>
              </a:solidFill>
              <a:effectLst/>
              <a:uLnTx/>
              <a:uFillTx/>
              <a:latin typeface="Calibri"/>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dirty="0">
              <a:ln>
                <a:noFill/>
              </a:ln>
              <a:solidFill>
                <a:prstClr val="black"/>
              </a:solidFill>
              <a:effectLst/>
              <a:uLnTx/>
              <a:uFillTx/>
              <a:latin typeface="Calibri"/>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1800" b="0" i="0" u="none" strike="noStrike" kern="1200" cap="none" spc="0" normalizeH="0" baseline="0" noProof="0" dirty="0" smtClean="0">
                <a:ln>
                  <a:noFill/>
                </a:ln>
                <a:solidFill>
                  <a:prstClr val="black"/>
                </a:solidFill>
                <a:effectLst/>
                <a:uLnTx/>
                <a:uFillTx/>
                <a:latin typeface="Calibri"/>
                <a:ea typeface="+mn-ea"/>
                <a:cs typeface="+mn-cs"/>
              </a:rPr>
              <a:t>Sie </a:t>
            </a:r>
            <a:r>
              <a:rPr kumimoji="0" lang="de-DE" sz="1800" b="0" i="0" u="none" strike="noStrike" kern="1200" cap="none" spc="0" normalizeH="0" baseline="0" noProof="0" dirty="0">
                <a:ln>
                  <a:noFill/>
                </a:ln>
                <a:solidFill>
                  <a:prstClr val="black"/>
                </a:solidFill>
                <a:effectLst/>
                <a:uLnTx/>
                <a:uFillTx/>
                <a:latin typeface="Calibri"/>
                <a:ea typeface="+mn-ea"/>
                <a:cs typeface="+mn-cs"/>
              </a:rPr>
              <a:t>umfasst nicht nur </a:t>
            </a:r>
            <a:r>
              <a:rPr kumimoji="0" lang="de-DE" sz="1800" b="1" i="0" u="none" strike="noStrike" kern="1200" cap="none" spc="0" normalizeH="0" baseline="0" noProof="0" dirty="0">
                <a:ln>
                  <a:noFill/>
                </a:ln>
                <a:solidFill>
                  <a:srgbClr val="FF0000"/>
                </a:solidFill>
                <a:effectLst/>
                <a:uLnTx/>
                <a:uFillTx/>
                <a:latin typeface="Calibri"/>
                <a:ea typeface="+mn-ea"/>
                <a:cs typeface="+mn-cs"/>
              </a:rPr>
              <a:t>gekonntes und reflektiertes sportliches Bewegungshandeln</a:t>
            </a:r>
            <a:r>
              <a:rPr kumimoji="0" lang="de-DE" sz="1800" b="0" i="0" u="none" strike="noStrike" kern="1200" cap="none" spc="0" normalizeH="0" baseline="0" noProof="0" dirty="0">
                <a:ln>
                  <a:noFill/>
                </a:ln>
                <a:solidFill>
                  <a:prstClr val="black"/>
                </a:solidFill>
                <a:effectLst/>
                <a:uLnTx/>
                <a:uFillTx/>
                <a:latin typeface="Calibri"/>
                <a:ea typeface="+mn-ea"/>
                <a:cs typeface="+mn-cs"/>
              </a:rPr>
              <a:t>, sondern bezieht die Fähigkeiten ein, </a:t>
            </a:r>
            <a:r>
              <a:rPr kumimoji="0" lang="de-DE" sz="1800" b="1" i="0" u="none" strike="noStrike" kern="1200" cap="none" spc="0" normalizeH="0" baseline="0" noProof="0" dirty="0">
                <a:ln>
                  <a:noFill/>
                </a:ln>
                <a:solidFill>
                  <a:srgbClr val="FF0000"/>
                </a:solidFill>
                <a:effectLst/>
                <a:uLnTx/>
                <a:uFillTx/>
                <a:latin typeface="Calibri"/>
                <a:ea typeface="+mn-ea"/>
                <a:cs typeface="+mn-cs"/>
              </a:rPr>
              <a:t>situativ sachgerecht und methodisch sinnvoll zu handeln</a:t>
            </a:r>
            <a:r>
              <a:rPr kumimoji="0" lang="de-DE" sz="1800" b="0" i="0" u="none" strike="noStrike" kern="1200" cap="none" spc="0" normalizeH="0" baseline="0" noProof="0" dirty="0">
                <a:ln>
                  <a:noFill/>
                </a:ln>
                <a:solidFill>
                  <a:prstClr val="black"/>
                </a:solidFill>
                <a:effectLst/>
                <a:uLnTx/>
                <a:uFillTx/>
                <a:latin typeface="Calibri"/>
                <a:ea typeface="+mn-ea"/>
                <a:cs typeface="+mn-cs"/>
              </a:rPr>
              <a:t>, sich in sportlichen Handlungssituationen </a:t>
            </a:r>
            <a:r>
              <a:rPr kumimoji="0" lang="de-DE" sz="1800" b="1" i="0" u="none" strike="noStrike" kern="1200" cap="none" spc="0" normalizeH="0" baseline="0" noProof="0" dirty="0">
                <a:ln>
                  <a:noFill/>
                </a:ln>
                <a:solidFill>
                  <a:srgbClr val="FF0000"/>
                </a:solidFill>
                <a:effectLst/>
                <a:uLnTx/>
                <a:uFillTx/>
                <a:latin typeface="Calibri"/>
                <a:ea typeface="+mn-ea"/>
                <a:cs typeface="+mn-cs"/>
              </a:rPr>
              <a:t>individuell und sozial verantwortlich zu verhalten </a:t>
            </a:r>
            <a:r>
              <a:rPr kumimoji="0" lang="de-DE" sz="1800" b="0" i="0" u="none" strike="noStrike" kern="1200" cap="none" spc="0" normalizeH="0" baseline="0" noProof="0" dirty="0">
                <a:ln>
                  <a:noFill/>
                </a:ln>
                <a:solidFill>
                  <a:prstClr val="black"/>
                </a:solidFill>
                <a:effectLst/>
                <a:uLnTx/>
                <a:uFillTx/>
                <a:latin typeface="Calibri"/>
                <a:ea typeface="+mn-ea"/>
                <a:cs typeface="+mn-cs"/>
              </a:rPr>
              <a:t>sowie diese ergänzend durch sportliche Sachverhalte und Fragestellungen </a:t>
            </a:r>
            <a:r>
              <a:rPr kumimoji="0" lang="de-DE" sz="1800" b="1" i="0" u="none" strike="noStrike" kern="1200" cap="none" spc="0" normalizeH="0" baseline="0" noProof="0" dirty="0">
                <a:ln>
                  <a:noFill/>
                </a:ln>
                <a:solidFill>
                  <a:srgbClr val="FF0000"/>
                </a:solidFill>
                <a:effectLst/>
                <a:uLnTx/>
                <a:uFillTx/>
                <a:latin typeface="Calibri"/>
                <a:ea typeface="+mn-ea"/>
                <a:cs typeface="+mn-cs"/>
              </a:rPr>
              <a:t>nach einsichtigen und nachvollziehbaren Kriterien zu reflektieren und zu </a:t>
            </a:r>
            <a:r>
              <a:rPr kumimoji="0" lang="de-DE" sz="1800" b="1" i="0" u="none" strike="noStrike" kern="1200" cap="none" spc="0" normalizeH="0" baseline="0" noProof="0" dirty="0" smtClean="0">
                <a:ln>
                  <a:noFill/>
                </a:ln>
                <a:solidFill>
                  <a:srgbClr val="FF0000"/>
                </a:solidFill>
                <a:effectLst/>
                <a:uLnTx/>
                <a:uFillTx/>
                <a:latin typeface="Calibri"/>
                <a:ea typeface="+mn-ea"/>
                <a:cs typeface="+mn-cs"/>
              </a:rPr>
              <a:t>beurteilen</a:t>
            </a:r>
          </a:p>
        </p:txBody>
      </p:sp>
    </p:spTree>
    <p:extLst>
      <p:ext uri="{BB962C8B-B14F-4D97-AF65-F5344CB8AC3E}">
        <p14:creationId xmlns:p14="http://schemas.microsoft.com/office/powerpoint/2010/main" val="251250630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z="3000" dirty="0" smtClean="0"/>
              <a:t>Merkmale der Lehrpläne</a:t>
            </a:r>
            <a:endParaRPr lang="de-DE" sz="3000" dirty="0"/>
          </a:p>
        </p:txBody>
      </p:sp>
      <p:sp>
        <p:nvSpPr>
          <p:cNvPr id="3" name="Inhaltsplatzhalter 2"/>
          <p:cNvSpPr>
            <a:spLocks noGrp="1"/>
          </p:cNvSpPr>
          <p:nvPr>
            <p:ph idx="1"/>
          </p:nvPr>
        </p:nvSpPr>
        <p:spPr>
          <a:xfrm>
            <a:off x="457200" y="1700808"/>
            <a:ext cx="6131024" cy="4205064"/>
          </a:xfrm>
        </p:spPr>
        <p:txBody>
          <a:bodyPr>
            <a:normAutofit lnSpcReduction="10000"/>
          </a:bodyPr>
          <a:lstStyle/>
          <a:p>
            <a:pPr marL="0" indent="0">
              <a:buNone/>
            </a:pPr>
            <a:r>
              <a:rPr lang="de-DE" dirty="0" smtClean="0"/>
              <a:t>Die Lehrpläne der Primarstufe beschreiben</a:t>
            </a:r>
          </a:p>
          <a:p>
            <a:r>
              <a:rPr lang="de-DE" dirty="0" smtClean="0"/>
              <a:t>Aufgaben und Ziele des jeweiligen </a:t>
            </a:r>
            <a:r>
              <a:rPr lang="de-DE" dirty="0"/>
              <a:t>F</a:t>
            </a:r>
            <a:r>
              <a:rPr lang="de-DE" dirty="0" smtClean="0"/>
              <a:t>aches,</a:t>
            </a:r>
          </a:p>
          <a:p>
            <a:r>
              <a:rPr lang="de-DE" smtClean="0"/>
              <a:t>zu </a:t>
            </a:r>
            <a:r>
              <a:rPr lang="de-DE" dirty="0" smtClean="0"/>
              <a:t>erwartende Lernergebnisse der Schülerinnen und Schüler kompetenzorientiert,</a:t>
            </a:r>
          </a:p>
          <a:p>
            <a:r>
              <a:rPr lang="de-DE" dirty="0" smtClean="0"/>
              <a:t>den fachlichen Kern der dafür erforderlichen Kompetenzen und fachlichen Inhalte.</a:t>
            </a:r>
          </a:p>
          <a:p>
            <a:endParaRPr lang="de-DE" dirty="0" smtClean="0"/>
          </a:p>
          <a:p>
            <a:endParaRPr lang="de-DE" dirty="0"/>
          </a:p>
        </p:txBody>
      </p:sp>
      <p:sp>
        <p:nvSpPr>
          <p:cNvPr id="4" name="Datumsplatzhalter 3"/>
          <p:cNvSpPr>
            <a:spLocks noGrp="1"/>
          </p:cNvSpPr>
          <p:nvPr>
            <p:ph type="dt" sz="half" idx="10"/>
          </p:nvPr>
        </p:nvSpPr>
        <p:spPr/>
        <p:txBody>
          <a:bodyPr/>
          <a:lstStyle/>
          <a:p>
            <a:r>
              <a:rPr lang="de-DE" dirty="0"/>
              <a:t>Lehrplanentwicklung Primarstufe</a:t>
            </a:r>
          </a:p>
        </p:txBody>
      </p:sp>
      <p:sp>
        <p:nvSpPr>
          <p:cNvPr id="5" name="Fußzeilenplatzhalter 4"/>
          <p:cNvSpPr>
            <a:spLocks noGrp="1"/>
          </p:cNvSpPr>
          <p:nvPr>
            <p:ph type="ftr" sz="quarter" idx="11"/>
          </p:nvPr>
        </p:nvSpPr>
        <p:spPr/>
        <p:txBody>
          <a:bodyPr/>
          <a:lstStyle/>
          <a:p>
            <a:endParaRPr lang="de-DE" dirty="0"/>
          </a:p>
        </p:txBody>
      </p:sp>
      <p:sp>
        <p:nvSpPr>
          <p:cNvPr id="6" name="Foliennummernplatzhalter 5"/>
          <p:cNvSpPr>
            <a:spLocks noGrp="1"/>
          </p:cNvSpPr>
          <p:nvPr>
            <p:ph type="sldNum" sz="quarter" idx="12"/>
          </p:nvPr>
        </p:nvSpPr>
        <p:spPr/>
        <p:txBody>
          <a:bodyPr/>
          <a:lstStyle/>
          <a:p>
            <a:fld id="{512A4277-7E7A-4AAF-BFC7-47646BF5CD0C}" type="slidenum">
              <a:rPr lang="de-DE" smtClean="0"/>
              <a:t>4</a:t>
            </a:fld>
            <a:endParaRPr lang="de-DE"/>
          </a:p>
        </p:txBody>
      </p:sp>
      <p:pic>
        <p:nvPicPr>
          <p:cNvPr id="8" name="Grafik 7"/>
          <p:cNvPicPr>
            <a:picLocks noChangeAspect="1"/>
          </p:cNvPicPr>
          <p:nvPr/>
        </p:nvPicPr>
        <p:blipFill>
          <a:blip r:embed="rId2"/>
          <a:stretch>
            <a:fillRect/>
          </a:stretch>
        </p:blipFill>
        <p:spPr>
          <a:xfrm>
            <a:off x="6548538" y="2132856"/>
            <a:ext cx="2307250" cy="3270835"/>
          </a:xfrm>
          <a:prstGeom prst="rect">
            <a:avLst/>
          </a:prstGeom>
        </p:spPr>
      </p:pic>
    </p:spTree>
    <p:extLst>
      <p:ext uri="{BB962C8B-B14F-4D97-AF65-F5344CB8AC3E}">
        <p14:creationId xmlns:p14="http://schemas.microsoft.com/office/powerpoint/2010/main" val="2077931325"/>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umsplatzhalter 1"/>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1200" b="0" i="0" u="none" strike="noStrike" kern="1200" cap="none" spc="0" normalizeH="0" baseline="0" noProof="0" dirty="0">
                <a:ln>
                  <a:noFill/>
                </a:ln>
                <a:solidFill>
                  <a:prstClr val="black">
                    <a:lumMod val="50000"/>
                    <a:lumOff val="50000"/>
                  </a:prstClr>
                </a:solidFill>
                <a:effectLst/>
                <a:uLnTx/>
                <a:uFillTx/>
                <a:latin typeface="Calibri"/>
                <a:ea typeface="+mn-ea"/>
                <a:cs typeface="+mn-cs"/>
              </a:rPr>
              <a:t>Lehrplanentwicklung Primarstufe</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DE" sz="1200" b="0" i="0" u="none" strike="noStrike" kern="1200" cap="none" spc="0" normalizeH="0" baseline="0" noProof="0" dirty="0">
              <a:ln>
                <a:noFill/>
              </a:ln>
              <a:solidFill>
                <a:prstClr val="black">
                  <a:lumMod val="50000"/>
                  <a:lumOff val="50000"/>
                </a:prstClr>
              </a:solidFill>
              <a:effectLst/>
              <a:uLnTx/>
              <a:uFillTx/>
              <a:latin typeface="Calibri"/>
              <a:ea typeface="+mn-ea"/>
              <a:cs typeface="+mn-cs"/>
            </a:endParaRPr>
          </a:p>
        </p:txBody>
      </p:sp>
      <p:sp>
        <p:nvSpPr>
          <p:cNvPr id="4" name="Foliennummernplatzhalt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12A4277-7E7A-4AAF-BFC7-47646BF5CD0C}" type="slidenum">
              <a:rPr kumimoji="0" lang="de-DE"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40</a:t>
            </a:fld>
            <a:endParaRPr kumimoji="0" lang="de-DE"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Gleichschenkliges Dreieck 4"/>
          <p:cNvSpPr/>
          <p:nvPr/>
        </p:nvSpPr>
        <p:spPr>
          <a:xfrm>
            <a:off x="1958306" y="3816579"/>
            <a:ext cx="5256584" cy="1872208"/>
          </a:xfrm>
          <a:prstGeom prst="triangle">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DE" sz="1800" b="1" i="0" u="none" strike="noStrike" kern="1200" cap="none" spc="0" normalizeH="0" baseline="0" noProof="0" dirty="0" smtClean="0">
                <a:ln>
                  <a:noFill/>
                </a:ln>
                <a:solidFill>
                  <a:prstClr val="white"/>
                </a:solidFill>
                <a:effectLst/>
                <a:uLnTx/>
                <a:uFillTx/>
                <a:latin typeface="Calibri"/>
                <a:ea typeface="+mn-ea"/>
                <a:cs typeface="+mn-cs"/>
              </a:rPr>
              <a:t>Fachspezifische Kompetenzen</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DE" sz="1800" b="1" i="0" u="none" strike="noStrike" kern="1200" cap="none" spc="0" normalizeH="0" baseline="0" noProof="0" dirty="0" smtClean="0">
                <a:ln>
                  <a:noFill/>
                </a:ln>
                <a:solidFill>
                  <a:prstClr val="white"/>
                </a:solidFill>
                <a:effectLst/>
                <a:uLnTx/>
                <a:uFillTx/>
                <a:latin typeface="Calibri"/>
                <a:ea typeface="+mn-ea"/>
                <a:cs typeface="+mn-cs"/>
              </a:rPr>
              <a:t>(sprachsensibel)</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1" i="0" u="none" strike="noStrike" kern="1200" cap="none" spc="0" normalizeH="0" baseline="0" noProof="0" dirty="0">
              <a:ln>
                <a:noFill/>
              </a:ln>
              <a:solidFill>
                <a:prstClr val="white"/>
              </a:solidFill>
              <a:effectLst/>
              <a:uLnTx/>
              <a:uFillTx/>
              <a:latin typeface="Calibri"/>
              <a:ea typeface="+mn-ea"/>
              <a:cs typeface="+mn-cs"/>
            </a:endParaRPr>
          </a:p>
        </p:txBody>
      </p:sp>
      <p:sp>
        <p:nvSpPr>
          <p:cNvPr id="6" name="Rechteck 5"/>
          <p:cNvSpPr/>
          <p:nvPr/>
        </p:nvSpPr>
        <p:spPr>
          <a:xfrm>
            <a:off x="1465406" y="3421383"/>
            <a:ext cx="6177524" cy="432048"/>
          </a:xfrm>
          <a:prstGeom prst="rect">
            <a:avLst/>
          </a:prstGeom>
          <a:solidFill>
            <a:srgbClr val="0066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DE" sz="1800" b="1" i="0" u="none" strike="noStrike" kern="1200" cap="none" spc="0" normalizeH="0" baseline="0" noProof="0" dirty="0" smtClean="0">
                <a:ln>
                  <a:noFill/>
                </a:ln>
                <a:solidFill>
                  <a:prstClr val="white"/>
                </a:solidFill>
                <a:effectLst/>
                <a:uLnTx/>
                <a:uFillTx/>
                <a:latin typeface="Calibri"/>
                <a:ea typeface="+mn-ea"/>
                <a:cs typeface="+mn-cs"/>
              </a:rPr>
              <a:t>Bewegung, Spiel und Sport (BSS)</a:t>
            </a:r>
            <a:endParaRPr kumimoji="0" lang="de-DE" sz="1800" b="1" i="0" u="none" strike="noStrike" kern="1200" cap="none" spc="0" normalizeH="0" baseline="0" noProof="0" dirty="0">
              <a:ln>
                <a:noFill/>
              </a:ln>
              <a:solidFill>
                <a:prstClr val="white"/>
              </a:solidFill>
              <a:effectLst/>
              <a:uLnTx/>
              <a:uFillTx/>
              <a:latin typeface="Calibri"/>
              <a:ea typeface="+mn-ea"/>
              <a:cs typeface="+mn-cs"/>
            </a:endParaRPr>
          </a:p>
        </p:txBody>
      </p:sp>
      <p:sp>
        <p:nvSpPr>
          <p:cNvPr id="8" name="Gefaltete Ecke 7"/>
          <p:cNvSpPr/>
          <p:nvPr/>
        </p:nvSpPr>
        <p:spPr>
          <a:xfrm>
            <a:off x="427882" y="3829298"/>
            <a:ext cx="1512168" cy="2100630"/>
          </a:xfrm>
          <a:prstGeom prst="foldedCorner">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DE" sz="1800" b="0" i="0" u="none" strike="noStrike" kern="1200" cap="none" spc="0" normalizeH="0" baseline="0" noProof="0" dirty="0" smtClean="0">
                <a:ln>
                  <a:noFill/>
                </a:ln>
                <a:solidFill>
                  <a:prstClr val="white"/>
                </a:solidFill>
                <a:effectLst/>
                <a:uLnTx/>
                <a:uFillTx/>
                <a:latin typeface="Calibri"/>
                <a:ea typeface="+mn-ea"/>
                <a:cs typeface="+mn-cs"/>
              </a:rPr>
              <a:t>Entwicklungs-förderung</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DE" sz="1800" b="0" i="0" u="none" strike="noStrike" kern="1200" cap="none" spc="0" normalizeH="0" baseline="0" noProof="0" dirty="0">
                <a:ln>
                  <a:noFill/>
                </a:ln>
                <a:solidFill>
                  <a:prstClr val="white"/>
                </a:solidFill>
                <a:effectLst/>
                <a:uLnTx/>
                <a:uFillTx/>
                <a:latin typeface="Calibri"/>
                <a:ea typeface="+mn-ea"/>
                <a:cs typeface="+mn-cs"/>
              </a:rPr>
              <a:t>d</a:t>
            </a:r>
            <a:r>
              <a:rPr kumimoji="0" lang="de-DE" sz="1800" b="0" i="0" u="none" strike="noStrike" kern="1200" cap="none" spc="0" normalizeH="0" baseline="0" noProof="0" dirty="0" smtClean="0">
                <a:ln>
                  <a:noFill/>
                </a:ln>
                <a:solidFill>
                  <a:prstClr val="white"/>
                </a:solidFill>
                <a:effectLst/>
                <a:uLnTx/>
                <a:uFillTx/>
                <a:latin typeface="Calibri"/>
                <a:ea typeface="+mn-ea"/>
                <a:cs typeface="+mn-cs"/>
              </a:rPr>
              <a:t>urch</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DE" sz="1800" b="0" i="0" u="none" strike="noStrike" kern="1200" cap="none" spc="0" normalizeH="0" baseline="0" noProof="0" dirty="0" smtClean="0">
                <a:ln>
                  <a:noFill/>
                </a:ln>
                <a:solidFill>
                  <a:prstClr val="white"/>
                </a:solidFill>
                <a:effectLst/>
                <a:uLnTx/>
                <a:uFillTx/>
                <a:latin typeface="Calibri"/>
                <a:ea typeface="+mn-ea"/>
                <a:cs typeface="+mn-cs"/>
              </a:rPr>
              <a:t>BSS</a:t>
            </a:r>
            <a:endParaRPr kumimoji="0" lang="de-DE"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9" name="Gefaltete Ecke 8"/>
          <p:cNvSpPr/>
          <p:nvPr/>
        </p:nvSpPr>
        <p:spPr>
          <a:xfrm>
            <a:off x="7214890" y="3853430"/>
            <a:ext cx="1512168" cy="2076497"/>
          </a:xfrm>
          <a:prstGeom prst="foldedCorner">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DE" sz="1800" b="0" i="0" u="none" strike="noStrike" kern="1200" cap="none" spc="0" normalizeH="0" baseline="0" noProof="0" dirty="0" smtClean="0">
                <a:ln>
                  <a:noFill/>
                </a:ln>
                <a:solidFill>
                  <a:prstClr val="white"/>
                </a:solidFill>
                <a:effectLst/>
                <a:uLnTx/>
                <a:uFillTx/>
                <a:latin typeface="Calibri"/>
                <a:ea typeface="+mn-ea"/>
                <a:cs typeface="+mn-cs"/>
              </a:rPr>
              <a:t>Erschließung der BSS Kultur</a:t>
            </a:r>
            <a:endParaRPr kumimoji="0" lang="de-DE"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10" name="Textfeld 9"/>
          <p:cNvSpPr txBox="1"/>
          <p:nvPr/>
        </p:nvSpPr>
        <p:spPr>
          <a:xfrm>
            <a:off x="449884" y="1090531"/>
            <a:ext cx="8236916"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2400" b="1" i="0" u="none" strike="noStrike" kern="1200" cap="none" spc="0" normalizeH="0" baseline="0" noProof="0" dirty="0" smtClean="0">
                <a:ln>
                  <a:noFill/>
                </a:ln>
                <a:solidFill>
                  <a:srgbClr val="FF0000"/>
                </a:solidFill>
                <a:effectLst/>
                <a:uLnTx/>
                <a:uFillTx/>
                <a:latin typeface="Calibri"/>
                <a:ea typeface="+mn-ea"/>
                <a:cs typeface="+mn-cs"/>
              </a:rPr>
              <a:t>4. Vernetzungsdreieck  </a:t>
            </a:r>
            <a:endParaRPr kumimoji="0" lang="de-DE" sz="2400" b="1" i="0" u="none" strike="noStrike" kern="1200" cap="none" spc="0" normalizeH="0" baseline="0" noProof="0" dirty="0">
              <a:ln>
                <a:noFill/>
              </a:ln>
              <a:solidFill>
                <a:srgbClr val="FF0000"/>
              </a:solidFill>
              <a:effectLst/>
              <a:uLnTx/>
              <a:uFillTx/>
              <a:latin typeface="Calibri"/>
              <a:ea typeface="+mn-ea"/>
              <a:cs typeface="+mn-cs"/>
            </a:endParaRPr>
          </a:p>
        </p:txBody>
      </p:sp>
      <p:sp>
        <p:nvSpPr>
          <p:cNvPr id="12" name="Textfeld 11"/>
          <p:cNvSpPr txBox="1"/>
          <p:nvPr/>
        </p:nvSpPr>
        <p:spPr>
          <a:xfrm>
            <a:off x="2978821" y="3077915"/>
            <a:ext cx="2880320" cy="369332"/>
          </a:xfrm>
          <a:prstGeom prst="rect">
            <a:avLst/>
          </a:prstGeom>
          <a:solidFill>
            <a:srgbClr val="0066FF"/>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DE" sz="1800" b="1" i="0" u="none" strike="noStrike" kern="1200" cap="none" spc="0" normalizeH="0" baseline="0" noProof="0" dirty="0" smtClean="0">
                <a:ln>
                  <a:noFill/>
                </a:ln>
                <a:solidFill>
                  <a:prstClr val="white"/>
                </a:solidFill>
                <a:effectLst/>
                <a:uLnTx/>
                <a:uFillTx/>
                <a:latin typeface="Calibri"/>
                <a:ea typeface="+mn-ea"/>
                <a:cs typeface="+mn-cs"/>
              </a:rPr>
              <a:t>Selbstregulation</a:t>
            </a:r>
            <a:endParaRPr kumimoji="0" lang="de-DE" sz="1800" b="1" i="0" u="none" strike="noStrike" kern="1200" cap="none" spc="0" normalizeH="0" baseline="0" noProof="0" dirty="0">
              <a:ln>
                <a:noFill/>
              </a:ln>
              <a:solidFill>
                <a:prstClr val="white"/>
              </a:solidFill>
              <a:effectLst/>
              <a:uLnTx/>
              <a:uFillTx/>
              <a:latin typeface="Calibri"/>
              <a:ea typeface="+mn-ea"/>
              <a:cs typeface="+mn-cs"/>
            </a:endParaRPr>
          </a:p>
        </p:txBody>
      </p:sp>
      <p:sp>
        <p:nvSpPr>
          <p:cNvPr id="13" name="Textfeld 12"/>
          <p:cNvSpPr txBox="1"/>
          <p:nvPr/>
        </p:nvSpPr>
        <p:spPr>
          <a:xfrm>
            <a:off x="3253352" y="2708583"/>
            <a:ext cx="2331259" cy="369332"/>
          </a:xfrm>
          <a:prstGeom prst="rect">
            <a:avLst/>
          </a:prstGeom>
          <a:solidFill>
            <a:srgbClr val="0066FF"/>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DE" sz="1800" b="1" i="0" u="none" strike="noStrike" kern="1200" cap="none" spc="0" normalizeH="0" baseline="0" noProof="0" dirty="0" smtClean="0">
                <a:ln>
                  <a:noFill/>
                </a:ln>
                <a:solidFill>
                  <a:prstClr val="white"/>
                </a:solidFill>
                <a:effectLst/>
                <a:uLnTx/>
                <a:uFillTx/>
                <a:latin typeface="Calibri"/>
                <a:ea typeface="+mn-ea"/>
                <a:cs typeface="+mn-cs"/>
              </a:rPr>
              <a:t>Alltagsbezug</a:t>
            </a:r>
            <a:endParaRPr kumimoji="0" lang="de-DE" sz="1800" b="1" i="0" u="none" strike="noStrike" kern="1200" cap="none" spc="0" normalizeH="0" baseline="0" noProof="0" dirty="0">
              <a:ln>
                <a:noFill/>
              </a:ln>
              <a:solidFill>
                <a:prstClr val="white"/>
              </a:solidFill>
              <a:effectLst/>
              <a:uLnTx/>
              <a:uFillTx/>
              <a:latin typeface="Calibri"/>
              <a:ea typeface="+mn-ea"/>
              <a:cs typeface="+mn-cs"/>
            </a:endParaRPr>
          </a:p>
        </p:txBody>
      </p:sp>
      <p:sp>
        <p:nvSpPr>
          <p:cNvPr id="14" name="Textfeld 13"/>
          <p:cNvSpPr txBox="1"/>
          <p:nvPr/>
        </p:nvSpPr>
        <p:spPr>
          <a:xfrm>
            <a:off x="3554886" y="1988197"/>
            <a:ext cx="1728192" cy="369332"/>
          </a:xfrm>
          <a:prstGeom prst="rect">
            <a:avLst/>
          </a:prstGeom>
          <a:solidFill>
            <a:srgbClr val="0066FF"/>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DE" sz="1800" b="1" i="0" u="none" strike="noStrike" kern="1200" cap="none" spc="0" normalizeH="0" baseline="0" noProof="0" dirty="0" smtClean="0">
                <a:ln>
                  <a:noFill/>
                </a:ln>
                <a:solidFill>
                  <a:prstClr val="white"/>
                </a:solidFill>
                <a:effectLst/>
                <a:uLnTx/>
                <a:uFillTx/>
                <a:latin typeface="Calibri"/>
                <a:ea typeface="+mn-ea"/>
                <a:cs typeface="+mn-cs"/>
              </a:rPr>
              <a:t>Andere Fächer</a:t>
            </a:r>
            <a:endParaRPr kumimoji="0" lang="de-DE" sz="1800" b="1" i="0" u="none" strike="noStrike" kern="1200" cap="none" spc="0" normalizeH="0" baseline="0" noProof="0" dirty="0">
              <a:ln>
                <a:noFill/>
              </a:ln>
              <a:solidFill>
                <a:prstClr val="white"/>
              </a:solidFill>
              <a:effectLst/>
              <a:uLnTx/>
              <a:uFillTx/>
              <a:latin typeface="Calibri"/>
              <a:ea typeface="+mn-ea"/>
              <a:cs typeface="+mn-cs"/>
            </a:endParaRPr>
          </a:p>
        </p:txBody>
      </p:sp>
      <p:sp>
        <p:nvSpPr>
          <p:cNvPr id="7" name="Textfeld 6"/>
          <p:cNvSpPr txBox="1"/>
          <p:nvPr/>
        </p:nvSpPr>
        <p:spPr>
          <a:xfrm>
            <a:off x="4018438" y="1638413"/>
            <a:ext cx="801089" cy="369332"/>
          </a:xfrm>
          <a:prstGeom prst="rect">
            <a:avLst/>
          </a:prstGeom>
          <a:solidFill>
            <a:srgbClr val="0066FF"/>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DE" sz="1800" b="1" i="0" u="none" strike="noStrike" kern="1200" cap="none" spc="0" normalizeH="0" baseline="0" noProof="0" dirty="0" smtClean="0">
                <a:ln>
                  <a:noFill/>
                </a:ln>
                <a:solidFill>
                  <a:prstClr val="white"/>
                </a:solidFill>
                <a:effectLst/>
                <a:uLnTx/>
                <a:uFillTx/>
                <a:latin typeface="Calibri"/>
                <a:ea typeface="+mn-ea"/>
                <a:cs typeface="+mn-cs"/>
              </a:rPr>
              <a:t>MKR</a:t>
            </a:r>
            <a:endParaRPr kumimoji="0" lang="de-DE" sz="1800" b="1" i="0" u="none" strike="noStrike" kern="1200" cap="none" spc="0" normalizeH="0" baseline="0" noProof="0" dirty="0">
              <a:ln>
                <a:noFill/>
              </a:ln>
              <a:solidFill>
                <a:prstClr val="white"/>
              </a:solidFill>
              <a:effectLst/>
              <a:uLnTx/>
              <a:uFillTx/>
              <a:latin typeface="Calibri"/>
              <a:ea typeface="+mn-ea"/>
              <a:cs typeface="+mn-cs"/>
            </a:endParaRPr>
          </a:p>
        </p:txBody>
      </p:sp>
      <p:sp>
        <p:nvSpPr>
          <p:cNvPr id="15" name="Textfeld 14"/>
          <p:cNvSpPr txBox="1"/>
          <p:nvPr/>
        </p:nvSpPr>
        <p:spPr>
          <a:xfrm>
            <a:off x="3374866" y="2348390"/>
            <a:ext cx="2088232" cy="369332"/>
          </a:xfrm>
          <a:prstGeom prst="rect">
            <a:avLst/>
          </a:prstGeom>
          <a:solidFill>
            <a:srgbClr val="0066FF"/>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DE" sz="1800" b="1" i="0" u="none" strike="noStrike" kern="1200" cap="none" spc="0" normalizeH="0" baseline="0" noProof="0" dirty="0" smtClean="0">
                <a:ln>
                  <a:noFill/>
                </a:ln>
                <a:solidFill>
                  <a:prstClr val="white"/>
                </a:solidFill>
                <a:effectLst/>
                <a:uLnTx/>
                <a:uFillTx/>
                <a:latin typeface="Calibri"/>
                <a:ea typeface="+mn-ea"/>
                <a:cs typeface="+mn-cs"/>
              </a:rPr>
              <a:t>Verbraucherbildung</a:t>
            </a:r>
            <a:endParaRPr kumimoji="0" lang="de-DE" sz="1800" b="1" i="0" u="none" strike="noStrike" kern="1200" cap="none" spc="0" normalizeH="0" baseline="0" noProof="0" dirty="0">
              <a:ln>
                <a:noFill/>
              </a:ln>
              <a:solidFill>
                <a:prstClr val="white"/>
              </a:solidFill>
              <a:effectLst/>
              <a:uLnTx/>
              <a:uFillTx/>
              <a:latin typeface="Calibri"/>
              <a:ea typeface="+mn-ea"/>
              <a:cs typeface="+mn-cs"/>
            </a:endParaRPr>
          </a:p>
        </p:txBody>
      </p:sp>
      <p:sp>
        <p:nvSpPr>
          <p:cNvPr id="11" name="Textfeld 10"/>
          <p:cNvSpPr txBox="1"/>
          <p:nvPr/>
        </p:nvSpPr>
        <p:spPr>
          <a:xfrm>
            <a:off x="3847419" y="5779663"/>
            <a:ext cx="1944216" cy="246221"/>
          </a:xfrm>
          <a:prstGeom prst="rect">
            <a:avLst/>
          </a:prstGeom>
          <a:solidFill>
            <a:schemeClr val="bg1"/>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1000" b="0" i="0" u="none" strike="noStrike" kern="1200" cap="none" spc="0" normalizeH="0" baseline="0" noProof="0" dirty="0" smtClean="0">
                <a:ln>
                  <a:noFill/>
                </a:ln>
                <a:solidFill>
                  <a:sysClr val="windowText" lastClr="000000"/>
                </a:solidFill>
                <a:effectLst/>
                <a:uLnTx/>
                <a:uFillTx/>
                <a:latin typeface="Calibri"/>
                <a:ea typeface="+mn-ea"/>
                <a:cs typeface="+mn-cs"/>
              </a:rPr>
              <a:t>Quelle : </a:t>
            </a:r>
            <a:r>
              <a:rPr lang="de-DE" sz="1000" dirty="0" smtClean="0">
                <a:solidFill>
                  <a:sysClr val="windowText" lastClr="000000"/>
                </a:solidFill>
                <a:latin typeface="Calibri"/>
              </a:rPr>
              <a:t>Eigene Darstellung</a:t>
            </a:r>
            <a:endParaRPr kumimoji="0" lang="de-DE" sz="1000" b="0" i="0" u="none" strike="noStrike" kern="1200" cap="none" spc="0" normalizeH="0" baseline="0" noProof="0" dirty="0">
              <a:ln>
                <a:noFill/>
              </a:ln>
              <a:solidFill>
                <a:sysClr val="windowText" lastClr="000000"/>
              </a:solidFill>
              <a:effectLst/>
              <a:uLnTx/>
              <a:uFillTx/>
              <a:latin typeface="Calibri"/>
              <a:ea typeface="+mn-ea"/>
              <a:cs typeface="+mn-cs"/>
            </a:endParaRPr>
          </a:p>
        </p:txBody>
      </p:sp>
      <p:sp>
        <p:nvSpPr>
          <p:cNvPr id="20" name="Fußzeilenplatzhalt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1528822890"/>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z="2400" b="1" dirty="0">
                <a:solidFill>
                  <a:srgbClr val="FF0000"/>
                </a:solidFill>
              </a:rPr>
              <a:t>5</a:t>
            </a:r>
            <a:r>
              <a:rPr lang="de-DE" sz="2400" b="1" dirty="0" smtClean="0">
                <a:solidFill>
                  <a:srgbClr val="FF0000"/>
                </a:solidFill>
              </a:rPr>
              <a:t>. Ausschärfung der Fachlichkeit </a:t>
            </a:r>
            <a:endParaRPr lang="de-DE" sz="2400" b="1" dirty="0">
              <a:solidFill>
                <a:srgbClr val="FF0000"/>
              </a:solidFill>
            </a:endParaRPr>
          </a:p>
        </p:txBody>
      </p:sp>
      <p:sp>
        <p:nvSpPr>
          <p:cNvPr id="3" name="Inhaltsplatzhalter 2"/>
          <p:cNvSpPr>
            <a:spLocks noGrp="1"/>
          </p:cNvSpPr>
          <p:nvPr>
            <p:ph idx="1"/>
          </p:nvPr>
        </p:nvSpPr>
        <p:spPr/>
        <p:txBody>
          <a:bodyPr>
            <a:normAutofit/>
          </a:bodyPr>
          <a:lstStyle/>
          <a:p>
            <a:pPr marL="0" indent="0">
              <a:buNone/>
            </a:pPr>
            <a:r>
              <a:rPr lang="de-DE" sz="2000" dirty="0" smtClean="0"/>
              <a:t>„In </a:t>
            </a:r>
            <a:r>
              <a:rPr lang="de-DE" sz="2000" i="1" dirty="0"/>
              <a:t>Klammerzusätzen</a:t>
            </a:r>
            <a:r>
              <a:rPr lang="de-DE" sz="2000" dirty="0"/>
              <a:t> werden Kompetenzerwartungen um verbindliche Inhalte und Gegenstände zur Entwicklung der Kompetenz ergänzt. Der Zusatz „</a:t>
            </a:r>
            <a:r>
              <a:rPr lang="de-DE" sz="2000" i="1" dirty="0"/>
              <a:t>u. a.</a:t>
            </a:r>
            <a:r>
              <a:rPr lang="de-DE" sz="2000" dirty="0"/>
              <a:t>“ weist darauf hin, dass zusätzlich zu den genannten mindestens ein weiterer Inhalt bzw. Gegenstand verbindlich zu behandeln ist</a:t>
            </a:r>
            <a:r>
              <a:rPr lang="de-DE" sz="2000" dirty="0" smtClean="0"/>
              <a:t>.“</a:t>
            </a:r>
          </a:p>
          <a:p>
            <a:pPr marL="0" indent="0">
              <a:buNone/>
            </a:pPr>
            <a:endParaRPr lang="de-DE" sz="2000" dirty="0"/>
          </a:p>
          <a:p>
            <a:pPr marL="0" indent="0">
              <a:buNone/>
            </a:pPr>
            <a:r>
              <a:rPr lang="de-DE" sz="2000" i="1" dirty="0" smtClean="0"/>
              <a:t>Beispiel 1 (Bereich 1, Schwerpunkt „Körperschema, SEP): </a:t>
            </a:r>
            <a:r>
              <a:rPr lang="de-DE" sz="2000" i="1" dirty="0">
                <a:solidFill>
                  <a:schemeClr val="dk1"/>
                </a:solidFill>
              </a:rPr>
              <a:t>Schülerinnen und Schüler </a:t>
            </a:r>
            <a:r>
              <a:rPr lang="de-DE" sz="2000" b="1" dirty="0"/>
              <a:t>erfassen ihr Körperschema in der Ruhe und in einfachen Bewegungssituationen (Körperhaltungen im Liegen, Sitzen, Stehen, Gehen und Laufen</a:t>
            </a:r>
            <a:r>
              <a:rPr lang="de-DE" sz="2000" b="1" dirty="0" smtClean="0"/>
              <a:t>).</a:t>
            </a:r>
          </a:p>
          <a:p>
            <a:pPr marL="0" indent="0">
              <a:buNone/>
            </a:pPr>
            <a:r>
              <a:rPr lang="de-DE" sz="2000" i="1" dirty="0" smtClean="0"/>
              <a:t>Beispiel </a:t>
            </a:r>
            <a:r>
              <a:rPr lang="de-DE" sz="2000" i="1" dirty="0"/>
              <a:t>2 </a:t>
            </a:r>
            <a:r>
              <a:rPr lang="de-DE" sz="2000" i="1" dirty="0" smtClean="0"/>
              <a:t>(Bereich 1, Koordination und Kondition, </a:t>
            </a:r>
            <a:r>
              <a:rPr lang="de-DE" sz="2000" i="1" dirty="0"/>
              <a:t>Ende Klasse 4):</a:t>
            </a:r>
            <a:r>
              <a:rPr lang="de-DE" sz="2000" dirty="0" smtClean="0"/>
              <a:t> </a:t>
            </a:r>
            <a:r>
              <a:rPr lang="de-DE" sz="2000" i="1" dirty="0">
                <a:solidFill>
                  <a:schemeClr val="dk1"/>
                </a:solidFill>
              </a:rPr>
              <a:t>Schülerinnen und Schüler </a:t>
            </a:r>
            <a:r>
              <a:rPr lang="de-DE" sz="2000" b="1" dirty="0" smtClean="0"/>
              <a:t>führen </a:t>
            </a:r>
            <a:r>
              <a:rPr lang="de-DE" sz="2000" b="1" dirty="0"/>
              <a:t>Übungen zur Schulung ihrer koordinativen (u.a. Gleichgewichtsfähigkeit) und konditionellen Fähigkeiten </a:t>
            </a:r>
            <a:r>
              <a:rPr lang="de-DE" sz="2000" b="1" dirty="0" smtClean="0"/>
              <a:t>durch.</a:t>
            </a:r>
            <a:endParaRPr lang="de-DE" sz="2000" b="1" dirty="0"/>
          </a:p>
        </p:txBody>
      </p:sp>
      <p:sp>
        <p:nvSpPr>
          <p:cNvPr id="4" name="Datumsplatzhalt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1200" b="0" i="0" u="none" strike="noStrike" kern="1200" cap="none" spc="0" normalizeH="0" baseline="0" noProof="0" dirty="0">
                <a:ln>
                  <a:noFill/>
                </a:ln>
                <a:solidFill>
                  <a:prstClr val="black">
                    <a:lumMod val="50000"/>
                    <a:lumOff val="50000"/>
                  </a:prstClr>
                </a:solidFill>
                <a:effectLst/>
                <a:uLnTx/>
                <a:uFillTx/>
                <a:latin typeface="Calibri"/>
                <a:ea typeface="+mn-ea"/>
                <a:cs typeface="+mn-cs"/>
              </a:rPr>
              <a:t>Lehrplanentwicklung Primarstufe</a:t>
            </a:r>
          </a:p>
        </p:txBody>
      </p:sp>
      <p:sp>
        <p:nvSpPr>
          <p:cNvPr id="6" name="Foliennummernplatzhalt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12A4277-7E7A-4AAF-BFC7-47646BF5CD0C}" type="slidenum">
              <a:rPr kumimoji="0" lang="de-DE"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41</a:t>
            </a:fld>
            <a:endParaRPr kumimoji="0" lang="de-DE"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7" name="Fußzeilenplatzhalt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2434595487"/>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z="2400" b="1" dirty="0" smtClean="0">
                <a:solidFill>
                  <a:srgbClr val="FF0000"/>
                </a:solidFill>
              </a:rPr>
              <a:t>6. Übersicht Bereiche und Schwerpunkte I </a:t>
            </a:r>
            <a:endParaRPr lang="de-DE" sz="2400" b="1" dirty="0">
              <a:solidFill>
                <a:srgbClr val="FF0000"/>
              </a:solidFill>
            </a:endParaRPr>
          </a:p>
        </p:txBody>
      </p:sp>
      <p:graphicFrame>
        <p:nvGraphicFramePr>
          <p:cNvPr id="8" name="Inhaltsplatzhalter 7"/>
          <p:cNvGraphicFramePr>
            <a:graphicFrameLocks noGrp="1"/>
          </p:cNvGraphicFramePr>
          <p:nvPr>
            <p:ph idx="1"/>
            <p:extLst>
              <p:ext uri="{D42A27DB-BD31-4B8C-83A1-F6EECF244321}">
                <p14:modId xmlns:p14="http://schemas.microsoft.com/office/powerpoint/2010/main" val="3520794217"/>
              </p:ext>
            </p:extLst>
          </p:nvPr>
        </p:nvGraphicFramePr>
        <p:xfrm>
          <a:off x="457200" y="1700213"/>
          <a:ext cx="6419056" cy="3970987"/>
        </p:xfrm>
        <a:graphic>
          <a:graphicData uri="http://schemas.openxmlformats.org/drawingml/2006/table">
            <a:tbl>
              <a:tblPr firstRow="1" bandRow="1">
                <a:tableStyleId>{5940675A-B579-460E-94D1-54222C63F5DA}</a:tableStyleId>
              </a:tblPr>
              <a:tblGrid>
                <a:gridCol w="1546417">
                  <a:extLst>
                    <a:ext uri="{9D8B030D-6E8A-4147-A177-3AD203B41FA5}">
                      <a16:colId xmlns:a16="http://schemas.microsoft.com/office/drawing/2014/main" val="4111025116"/>
                    </a:ext>
                  </a:extLst>
                </a:gridCol>
                <a:gridCol w="4872639">
                  <a:extLst>
                    <a:ext uri="{9D8B030D-6E8A-4147-A177-3AD203B41FA5}">
                      <a16:colId xmlns:a16="http://schemas.microsoft.com/office/drawing/2014/main" val="362778900"/>
                    </a:ext>
                  </a:extLst>
                </a:gridCol>
              </a:tblGrid>
              <a:tr h="313387">
                <a:tc>
                  <a:txBody>
                    <a:bodyPr/>
                    <a:lstStyle/>
                    <a:p>
                      <a:r>
                        <a:rPr lang="de-DE" sz="1200" dirty="0" smtClean="0"/>
                        <a:t>Bereich </a:t>
                      </a:r>
                      <a:endParaRPr lang="de-DE" sz="1200" dirty="0"/>
                    </a:p>
                  </a:txBody>
                  <a:tcPr/>
                </a:tc>
                <a:tc>
                  <a:txBody>
                    <a:bodyPr/>
                    <a:lstStyle/>
                    <a:p>
                      <a:r>
                        <a:rPr lang="de-DE" sz="1200" dirty="0" smtClean="0"/>
                        <a:t>Schwerpunkte neu - früher Inhaltsbereiche (in Rahmenvorgaben)</a:t>
                      </a:r>
                      <a:endParaRPr lang="de-DE" sz="1200" dirty="0"/>
                    </a:p>
                  </a:txBody>
                  <a:tcPr/>
                </a:tc>
                <a:extLst>
                  <a:ext uri="{0D108BD9-81ED-4DB2-BD59-A6C34878D82A}">
                    <a16:rowId xmlns:a16="http://schemas.microsoft.com/office/drawing/2014/main" val="1820920757"/>
                  </a:ext>
                </a:extLst>
              </a:tr>
              <a:tr h="1004555">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sz="1200" kern="1200" dirty="0" smtClean="0">
                          <a:solidFill>
                            <a:schemeClr val="tx1"/>
                          </a:solidFill>
                          <a:effectLst/>
                          <a:latin typeface="+mn-lt"/>
                          <a:ea typeface="+mn-ea"/>
                          <a:cs typeface="+mn-cs"/>
                        </a:rPr>
                        <a:t>Den Körper wahrnehmen und Bewegungsfähigkeiten ausprägen (1)</a:t>
                      </a:r>
                    </a:p>
                    <a:p>
                      <a:endParaRPr lang="de-DE" sz="1200" kern="1200" dirty="0" smtClean="0">
                        <a:effectLst/>
                      </a:endParaRPr>
                    </a:p>
                    <a:p>
                      <a:endParaRPr lang="de-DE" sz="1200" b="1" kern="1200" dirty="0">
                        <a:solidFill>
                          <a:schemeClr val="dk1"/>
                        </a:solidFill>
                        <a:effectLst/>
                        <a:latin typeface="+mn-lt"/>
                        <a:ea typeface="+mn-ea"/>
                        <a:cs typeface="+mn-cs"/>
                      </a:endParaRPr>
                    </a:p>
                  </a:txBody>
                  <a:tcPr/>
                </a:tc>
                <a:tc>
                  <a:txBody>
                    <a:bodyPr/>
                    <a:lstStyle/>
                    <a:p>
                      <a:pPr marL="171450" lvl="0" indent="-171450" algn="l" defTabSz="914400" rtl="0" eaLnBrk="1" latinLnBrk="0" hangingPunct="1">
                        <a:buFont typeface="Arial" panose="020B0604020202020204" pitchFamily="34" charset="0"/>
                        <a:buChar char="•"/>
                      </a:pPr>
                      <a:r>
                        <a:rPr lang="de-DE" sz="1200" kern="1200" dirty="0" smtClean="0">
                          <a:solidFill>
                            <a:schemeClr val="tx1"/>
                          </a:solidFill>
                          <a:effectLst/>
                          <a:latin typeface="+mn-lt"/>
                          <a:ea typeface="+mn-ea"/>
                          <a:cs typeface="+mn-cs"/>
                        </a:rPr>
                        <a:t>Wahrnehmungsfähigkeit,</a:t>
                      </a:r>
                    </a:p>
                    <a:p>
                      <a:pPr marL="171450" lvl="0" indent="-171450" algn="l" defTabSz="914400" rtl="0" eaLnBrk="1" latinLnBrk="0" hangingPunct="1">
                        <a:buFont typeface="Arial" panose="020B0604020202020204" pitchFamily="34" charset="0"/>
                        <a:buChar char="•"/>
                      </a:pPr>
                      <a:r>
                        <a:rPr lang="de-DE" sz="1200" kern="1200" dirty="0" smtClean="0">
                          <a:solidFill>
                            <a:schemeClr val="tx1"/>
                          </a:solidFill>
                          <a:effectLst/>
                          <a:latin typeface="+mn-lt"/>
                          <a:ea typeface="+mn-ea"/>
                          <a:cs typeface="+mn-cs"/>
                        </a:rPr>
                        <a:t>Körperschema,</a:t>
                      </a:r>
                    </a:p>
                    <a:p>
                      <a:pPr marL="171450" lvl="0" indent="-171450" algn="l" defTabSz="914400" rtl="0" eaLnBrk="1" latinLnBrk="0" hangingPunct="1">
                        <a:buFont typeface="Arial" panose="020B0604020202020204" pitchFamily="34" charset="0"/>
                        <a:buChar char="•"/>
                      </a:pPr>
                      <a:r>
                        <a:rPr lang="de-DE" sz="1200" kern="1200" dirty="0" smtClean="0">
                          <a:solidFill>
                            <a:schemeClr val="tx1"/>
                          </a:solidFill>
                          <a:effectLst/>
                          <a:latin typeface="+mn-lt"/>
                          <a:ea typeface="+mn-ea"/>
                          <a:cs typeface="+mn-cs"/>
                        </a:rPr>
                        <a:t>Anspannung und Entspannung,</a:t>
                      </a:r>
                    </a:p>
                    <a:p>
                      <a:pPr marL="171450" lvl="0" indent="-171450" algn="l" defTabSz="914400" rtl="0" eaLnBrk="1" latinLnBrk="0" hangingPunct="1">
                        <a:buFont typeface="Arial" panose="020B0604020202020204" pitchFamily="34" charset="0"/>
                        <a:buChar char="•"/>
                      </a:pPr>
                      <a:r>
                        <a:rPr lang="de-DE" sz="1200" kern="1200" dirty="0" smtClean="0">
                          <a:solidFill>
                            <a:schemeClr val="tx1"/>
                          </a:solidFill>
                          <a:effectLst/>
                          <a:latin typeface="+mn-lt"/>
                          <a:ea typeface="+mn-ea"/>
                          <a:cs typeface="+mn-cs"/>
                        </a:rPr>
                        <a:t>Koordination und Kondition sowie</a:t>
                      </a:r>
                    </a:p>
                    <a:p>
                      <a:pPr marL="171450" indent="-171450" algn="l" defTabSz="914400" rtl="0" eaLnBrk="1" latinLnBrk="0" hangingPunct="1">
                        <a:buFont typeface="Arial" panose="020B0604020202020204" pitchFamily="34" charset="0"/>
                        <a:buChar char="•"/>
                      </a:pPr>
                      <a:r>
                        <a:rPr lang="de-DE" sz="1200" kern="1200" dirty="0" smtClean="0">
                          <a:solidFill>
                            <a:schemeClr val="tx1"/>
                          </a:solidFill>
                          <a:effectLst/>
                          <a:latin typeface="+mn-lt"/>
                          <a:ea typeface="+mn-ea"/>
                          <a:cs typeface="+mn-cs"/>
                        </a:rPr>
                        <a:t>Selbstregulation und Bewegung.</a:t>
                      </a:r>
                      <a:endParaRPr lang="de-DE" sz="1200" kern="1200" dirty="0">
                        <a:solidFill>
                          <a:schemeClr val="tx1"/>
                        </a:solidFill>
                        <a:effectLst/>
                        <a:latin typeface="+mn-lt"/>
                        <a:ea typeface="+mn-ea"/>
                        <a:cs typeface="+mn-cs"/>
                      </a:endParaRPr>
                    </a:p>
                  </a:txBody>
                  <a:tcPr/>
                </a:tc>
                <a:extLst>
                  <a:ext uri="{0D108BD9-81ED-4DB2-BD59-A6C34878D82A}">
                    <a16:rowId xmlns:a16="http://schemas.microsoft.com/office/drawing/2014/main" val="2686132823"/>
                  </a:ext>
                </a:extLst>
              </a:tr>
              <a:tr h="69546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sz="1200" kern="1200" dirty="0" smtClean="0">
                          <a:solidFill>
                            <a:schemeClr val="tx1"/>
                          </a:solidFill>
                          <a:effectLst/>
                          <a:latin typeface="+mn-lt"/>
                          <a:ea typeface="+mn-ea"/>
                          <a:cs typeface="+mn-cs"/>
                        </a:rPr>
                        <a:t>Das Spielen entdecken und Spielräume nutzen (2)</a:t>
                      </a:r>
                    </a:p>
                    <a:p>
                      <a:endParaRPr lang="de-DE" sz="1200" b="1" kern="1200" dirty="0">
                        <a:solidFill>
                          <a:schemeClr val="dk1"/>
                        </a:solidFill>
                        <a:effectLst/>
                        <a:latin typeface="+mn-lt"/>
                        <a:ea typeface="+mn-ea"/>
                        <a:cs typeface="+mn-cs"/>
                      </a:endParaRPr>
                    </a:p>
                  </a:txBody>
                  <a:tcPr/>
                </a:tc>
                <a:tc>
                  <a:txBody>
                    <a:bodyPr/>
                    <a:lstStyle/>
                    <a:p>
                      <a:pPr marL="171450" lvl="0" indent="-171450" algn="l" defTabSz="914400" rtl="0" eaLnBrk="1" latinLnBrk="0" hangingPunct="1">
                        <a:buFont typeface="Arial" panose="020B0604020202020204" pitchFamily="34" charset="0"/>
                        <a:buChar char="•"/>
                      </a:pPr>
                      <a:r>
                        <a:rPr lang="de-DE" sz="1200" kern="1200" dirty="0" smtClean="0">
                          <a:solidFill>
                            <a:schemeClr val="tx1"/>
                          </a:solidFill>
                          <a:effectLst/>
                          <a:latin typeface="+mn-lt"/>
                          <a:ea typeface="+mn-ea"/>
                          <a:cs typeface="+mn-cs"/>
                        </a:rPr>
                        <a:t>Spielerfahrungen, Spielideen, und Spielräume,</a:t>
                      </a:r>
                    </a:p>
                    <a:p>
                      <a:pPr marL="171450" lvl="0" indent="-171450" algn="l" defTabSz="914400" rtl="0" eaLnBrk="1" latinLnBrk="0" hangingPunct="1">
                        <a:buFont typeface="Arial" panose="020B0604020202020204" pitchFamily="34" charset="0"/>
                        <a:buChar char="•"/>
                      </a:pPr>
                      <a:r>
                        <a:rPr lang="de-DE" sz="1200" kern="1200" dirty="0" smtClean="0">
                          <a:solidFill>
                            <a:schemeClr val="tx1"/>
                          </a:solidFill>
                          <a:effectLst/>
                          <a:latin typeface="+mn-lt"/>
                          <a:ea typeface="+mn-ea"/>
                          <a:cs typeface="+mn-cs"/>
                        </a:rPr>
                        <a:t>Das gemeinsame Spiel sowie</a:t>
                      </a:r>
                    </a:p>
                    <a:p>
                      <a:pPr marL="171450" lvl="0" indent="-171450" algn="l" defTabSz="914400" rtl="0" eaLnBrk="1" latinLnBrk="0" hangingPunct="1">
                        <a:buFont typeface="Arial" panose="020B0604020202020204" pitchFamily="34" charset="0"/>
                        <a:buChar char="•"/>
                      </a:pPr>
                      <a:r>
                        <a:rPr lang="de-DE" sz="1200" kern="1200" dirty="0" smtClean="0">
                          <a:solidFill>
                            <a:schemeClr val="tx1"/>
                          </a:solidFill>
                          <a:effectLst/>
                          <a:latin typeface="+mn-lt"/>
                          <a:ea typeface="+mn-ea"/>
                          <a:cs typeface="+mn-cs"/>
                        </a:rPr>
                        <a:t>Lernförderliche Spiele.</a:t>
                      </a:r>
                    </a:p>
                    <a:p>
                      <a:pPr marL="171450" indent="-171450">
                        <a:buFont typeface="Arial" panose="020B0604020202020204" pitchFamily="34" charset="0"/>
                        <a:buChar char="•"/>
                      </a:pPr>
                      <a:endParaRPr lang="de-DE" sz="1200" kern="1200" dirty="0" smtClean="0">
                        <a:solidFill>
                          <a:schemeClr val="tx1"/>
                        </a:solidFill>
                        <a:effectLst/>
                        <a:latin typeface="+mn-lt"/>
                        <a:ea typeface="+mn-ea"/>
                        <a:cs typeface="+mn-cs"/>
                      </a:endParaRPr>
                    </a:p>
                  </a:txBody>
                  <a:tcPr/>
                </a:tc>
                <a:extLst>
                  <a:ext uri="{0D108BD9-81ED-4DB2-BD59-A6C34878D82A}">
                    <a16:rowId xmlns:a16="http://schemas.microsoft.com/office/drawing/2014/main" val="2601384931"/>
                  </a:ext>
                </a:extLst>
              </a:tr>
              <a:tr h="540914">
                <a:tc>
                  <a:txBody>
                    <a:bodyPr/>
                    <a:lstStyle/>
                    <a:p>
                      <a:r>
                        <a:rPr lang="de-DE" sz="1200" kern="1200" dirty="0" smtClean="0">
                          <a:solidFill>
                            <a:schemeClr val="tx1"/>
                          </a:solidFill>
                          <a:effectLst/>
                          <a:latin typeface="+mn-lt"/>
                          <a:ea typeface="+mn-ea"/>
                          <a:cs typeface="+mn-cs"/>
                        </a:rPr>
                        <a:t>Laufen, Springen, Werfen – Leichtathletik (3)</a:t>
                      </a:r>
                      <a:endParaRPr lang="de-DE" sz="1200" kern="1200" dirty="0">
                        <a:solidFill>
                          <a:schemeClr val="tx1"/>
                        </a:solidFill>
                        <a:effectLst/>
                        <a:latin typeface="+mn-lt"/>
                        <a:ea typeface="+mn-ea"/>
                        <a:cs typeface="+mn-cs"/>
                      </a:endParaRPr>
                    </a:p>
                  </a:txBody>
                  <a:tcPr/>
                </a:tc>
                <a:tc>
                  <a:txBody>
                    <a:bodyPr/>
                    <a:lstStyle/>
                    <a:p>
                      <a:pPr marL="171450" lvl="0" indent="-171450" algn="l" defTabSz="914400" rtl="0" eaLnBrk="1" latinLnBrk="0" hangingPunct="1">
                        <a:buFont typeface="Arial" panose="020B0604020202020204" pitchFamily="34" charset="0"/>
                        <a:buChar char="•"/>
                      </a:pPr>
                      <a:r>
                        <a:rPr lang="de-DE" sz="1200" kern="1200" dirty="0" smtClean="0">
                          <a:solidFill>
                            <a:schemeClr val="tx1"/>
                          </a:solidFill>
                          <a:effectLst/>
                          <a:latin typeface="+mn-lt"/>
                          <a:ea typeface="+mn-ea"/>
                          <a:cs typeface="+mn-cs"/>
                        </a:rPr>
                        <a:t>Laufen – Sprint, Ausdauer, Hindernis,</a:t>
                      </a:r>
                    </a:p>
                    <a:p>
                      <a:pPr marL="171450" lvl="0" indent="-171450" algn="l" defTabSz="914400" rtl="0" eaLnBrk="1" latinLnBrk="0" hangingPunct="1">
                        <a:buFont typeface="Arial" panose="020B0604020202020204" pitchFamily="34" charset="0"/>
                        <a:buChar char="•"/>
                      </a:pPr>
                      <a:r>
                        <a:rPr lang="de-DE" sz="1200" kern="1200" dirty="0" smtClean="0">
                          <a:solidFill>
                            <a:schemeClr val="tx1"/>
                          </a:solidFill>
                          <a:effectLst/>
                          <a:latin typeface="+mn-lt"/>
                          <a:ea typeface="+mn-ea"/>
                          <a:cs typeface="+mn-cs"/>
                        </a:rPr>
                        <a:t>Springen – Weitsprung, </a:t>
                      </a:r>
                      <a:r>
                        <a:rPr lang="de-DE" sz="1200" kern="1200" dirty="0" smtClean="0">
                          <a:solidFill>
                            <a:schemeClr val="tx1"/>
                          </a:solidFill>
                          <a:effectLst/>
                          <a:latin typeface="+mn-lt"/>
                          <a:ea typeface="+mn-ea"/>
                          <a:cs typeface="+mn-cs"/>
                        </a:rPr>
                        <a:t>hoch</a:t>
                      </a:r>
                      <a:r>
                        <a:rPr lang="de-DE" sz="1200" kern="1200" baseline="0" dirty="0" smtClean="0">
                          <a:solidFill>
                            <a:schemeClr val="tx1"/>
                          </a:solidFill>
                          <a:effectLst/>
                          <a:latin typeface="+mn-lt"/>
                          <a:ea typeface="+mn-ea"/>
                          <a:cs typeface="+mn-cs"/>
                        </a:rPr>
                        <a:t> Springen</a:t>
                      </a:r>
                      <a:r>
                        <a:rPr lang="de-DE" sz="1200" kern="1200" dirty="0" smtClean="0">
                          <a:solidFill>
                            <a:schemeClr val="tx1"/>
                          </a:solidFill>
                          <a:effectLst/>
                          <a:latin typeface="+mn-lt"/>
                          <a:ea typeface="+mn-ea"/>
                          <a:cs typeface="+mn-cs"/>
                        </a:rPr>
                        <a:t>,</a:t>
                      </a:r>
                      <a:endParaRPr lang="de-DE" sz="1200" kern="1200" dirty="0" smtClean="0">
                        <a:solidFill>
                          <a:schemeClr val="tx1"/>
                        </a:solidFill>
                        <a:effectLst/>
                        <a:latin typeface="+mn-lt"/>
                        <a:ea typeface="+mn-ea"/>
                        <a:cs typeface="+mn-cs"/>
                      </a:endParaRPr>
                    </a:p>
                    <a:p>
                      <a:pPr marL="171450" lvl="0" indent="-171450" algn="l" defTabSz="914400" rtl="0" eaLnBrk="1" latinLnBrk="0" hangingPunct="1">
                        <a:buFont typeface="Arial" panose="020B0604020202020204" pitchFamily="34" charset="0"/>
                        <a:buChar char="•"/>
                      </a:pPr>
                      <a:r>
                        <a:rPr lang="de-DE" sz="1200" kern="1200" dirty="0" smtClean="0">
                          <a:solidFill>
                            <a:schemeClr val="tx1"/>
                          </a:solidFill>
                          <a:effectLst/>
                          <a:latin typeface="+mn-lt"/>
                          <a:ea typeface="+mn-ea"/>
                          <a:cs typeface="+mn-cs"/>
                        </a:rPr>
                        <a:t>Werfen – Weitwurf sowie</a:t>
                      </a:r>
                    </a:p>
                    <a:p>
                      <a:pPr marL="171450" indent="-171450" algn="l" defTabSz="914400" rtl="0" eaLnBrk="1" latinLnBrk="0" hangingPunct="1">
                        <a:buFont typeface="Arial" panose="020B0604020202020204" pitchFamily="34" charset="0"/>
                        <a:buChar char="•"/>
                      </a:pPr>
                      <a:r>
                        <a:rPr lang="de-DE" sz="1200" kern="1200" dirty="0" smtClean="0">
                          <a:solidFill>
                            <a:schemeClr val="tx1"/>
                          </a:solidFill>
                          <a:effectLst/>
                          <a:latin typeface="+mn-lt"/>
                          <a:ea typeface="+mn-ea"/>
                          <a:cs typeface="+mn-cs"/>
                        </a:rPr>
                        <a:t>Leichtathletische Wettbewerbe und Wettkämpfe.</a:t>
                      </a:r>
                      <a:endParaRPr lang="de-DE" sz="1200" kern="1200" dirty="0">
                        <a:solidFill>
                          <a:schemeClr val="tx1"/>
                        </a:solidFill>
                        <a:effectLst/>
                        <a:latin typeface="+mn-lt"/>
                        <a:ea typeface="+mn-ea"/>
                        <a:cs typeface="+mn-cs"/>
                      </a:endParaRPr>
                    </a:p>
                  </a:txBody>
                  <a:tcPr/>
                </a:tc>
                <a:extLst>
                  <a:ext uri="{0D108BD9-81ED-4DB2-BD59-A6C34878D82A}">
                    <a16:rowId xmlns:a16="http://schemas.microsoft.com/office/drawing/2014/main" val="82094894"/>
                  </a:ext>
                </a:extLst>
              </a:tr>
              <a:tr h="540914">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sz="1200" kern="1200" dirty="0" smtClean="0">
                          <a:solidFill>
                            <a:schemeClr val="tx1"/>
                          </a:solidFill>
                          <a:effectLst/>
                          <a:latin typeface="+mn-lt"/>
                          <a:ea typeface="+mn-ea"/>
                          <a:cs typeface="+mn-cs"/>
                        </a:rPr>
                        <a:t>Bewegen im Wasser – Schwimmen (4)</a:t>
                      </a:r>
                    </a:p>
                    <a:p>
                      <a:endParaRPr lang="de-DE" sz="1200" kern="1200" dirty="0">
                        <a:solidFill>
                          <a:schemeClr val="dk1"/>
                        </a:solidFill>
                        <a:effectLst/>
                        <a:latin typeface="+mn-lt"/>
                        <a:ea typeface="+mn-ea"/>
                        <a:cs typeface="+mn-cs"/>
                      </a:endParaRPr>
                    </a:p>
                  </a:txBody>
                  <a:tcPr/>
                </a:tc>
                <a:tc>
                  <a:txBody>
                    <a:bodyPr/>
                    <a:lstStyle/>
                    <a:p>
                      <a:pPr marL="171450" lvl="0" indent="-171450" algn="l" defTabSz="914400" rtl="0" eaLnBrk="1" latinLnBrk="0" hangingPunct="1">
                        <a:buFont typeface="Arial" panose="020B0604020202020204" pitchFamily="34" charset="0"/>
                        <a:buChar char="•"/>
                      </a:pPr>
                      <a:r>
                        <a:rPr lang="de-DE" sz="1200" kern="1200" dirty="0" smtClean="0">
                          <a:solidFill>
                            <a:schemeClr val="tx1"/>
                          </a:solidFill>
                          <a:effectLst/>
                          <a:latin typeface="+mn-lt"/>
                          <a:ea typeface="+mn-ea"/>
                          <a:cs typeface="+mn-cs"/>
                        </a:rPr>
                        <a:t>Wassergewöhnung und Sicherheit,</a:t>
                      </a:r>
                    </a:p>
                    <a:p>
                      <a:pPr marL="171450" lvl="0" indent="-171450" algn="l" defTabSz="914400" rtl="0" eaLnBrk="1" latinLnBrk="0" hangingPunct="1">
                        <a:buFont typeface="Arial" panose="020B0604020202020204" pitchFamily="34" charset="0"/>
                        <a:buChar char="•"/>
                      </a:pPr>
                      <a:r>
                        <a:rPr lang="de-DE" sz="1200" kern="1200" dirty="0" smtClean="0">
                          <a:solidFill>
                            <a:schemeClr val="tx1"/>
                          </a:solidFill>
                          <a:effectLst/>
                          <a:latin typeface="+mn-lt"/>
                          <a:ea typeface="+mn-ea"/>
                          <a:cs typeface="+mn-cs"/>
                        </a:rPr>
                        <a:t>Grundfertigkeiten: Springen und Tauchen, Atmen, </a:t>
                      </a:r>
                      <a:r>
                        <a:rPr lang="de-DE" sz="1200" kern="1200" dirty="0" smtClean="0">
                          <a:solidFill>
                            <a:schemeClr val="tx1"/>
                          </a:solidFill>
                          <a:effectLst/>
                          <a:latin typeface="+mn-lt"/>
                          <a:ea typeface="+mn-ea"/>
                          <a:cs typeface="+mn-cs"/>
                        </a:rPr>
                        <a:t>Drehen, Rollen, Gleiten</a:t>
                      </a:r>
                      <a:r>
                        <a:rPr lang="de-DE" sz="1200" kern="1200" dirty="0" smtClean="0">
                          <a:solidFill>
                            <a:schemeClr val="tx1"/>
                          </a:solidFill>
                          <a:effectLst/>
                          <a:latin typeface="+mn-lt"/>
                          <a:ea typeface="+mn-ea"/>
                          <a:cs typeface="+mn-cs"/>
                        </a:rPr>
                        <a:t>, (Sich-)Fortbewegen sowie</a:t>
                      </a:r>
                    </a:p>
                    <a:p>
                      <a:pPr marL="171450" lvl="0" indent="-171450" algn="l" defTabSz="914400" rtl="0" eaLnBrk="1" latinLnBrk="0" hangingPunct="1">
                        <a:buFont typeface="Arial" panose="020B0604020202020204" pitchFamily="34" charset="0"/>
                        <a:buChar char="•"/>
                      </a:pPr>
                      <a:r>
                        <a:rPr lang="de-DE" sz="1200" kern="1200" dirty="0" smtClean="0">
                          <a:solidFill>
                            <a:schemeClr val="tx1"/>
                          </a:solidFill>
                          <a:effectLst/>
                          <a:latin typeface="+mn-lt"/>
                          <a:ea typeface="+mn-ea"/>
                          <a:cs typeface="+mn-cs"/>
                        </a:rPr>
                        <a:t>Basisstufe Schwimmen können.</a:t>
                      </a:r>
                    </a:p>
                  </a:txBody>
                  <a:tcPr/>
                </a:tc>
                <a:extLst>
                  <a:ext uri="{0D108BD9-81ED-4DB2-BD59-A6C34878D82A}">
                    <a16:rowId xmlns:a16="http://schemas.microsoft.com/office/drawing/2014/main" val="2375853146"/>
                  </a:ext>
                </a:extLst>
              </a:tr>
            </a:tbl>
          </a:graphicData>
        </a:graphic>
      </p:graphicFrame>
      <p:sp>
        <p:nvSpPr>
          <p:cNvPr id="4" name="Datumsplatzhalt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1200" b="0" i="0" u="none" strike="noStrike" kern="1200" cap="none" spc="0" normalizeH="0" baseline="0" noProof="0" dirty="0">
                <a:ln>
                  <a:noFill/>
                </a:ln>
                <a:solidFill>
                  <a:prstClr val="black">
                    <a:lumMod val="50000"/>
                    <a:lumOff val="50000"/>
                  </a:prstClr>
                </a:solidFill>
                <a:effectLst/>
                <a:uLnTx/>
                <a:uFillTx/>
                <a:latin typeface="Calibri"/>
                <a:ea typeface="+mn-ea"/>
                <a:cs typeface="+mn-cs"/>
              </a:rPr>
              <a:t>Lehrplanentwicklung Primarstufe</a:t>
            </a:r>
          </a:p>
        </p:txBody>
      </p:sp>
      <p:sp>
        <p:nvSpPr>
          <p:cNvPr id="6" name="Foliennummernplatzhalt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12A4277-7E7A-4AAF-BFC7-47646BF5CD0C}" type="slidenum">
              <a:rPr kumimoji="0" lang="de-DE"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42</a:t>
            </a:fld>
            <a:endParaRPr kumimoji="0" lang="de-DE"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7" name="Fußzeilenplatzhalt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2024933659"/>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z="2400" b="1" dirty="0" smtClean="0">
                <a:solidFill>
                  <a:srgbClr val="FF0000"/>
                </a:solidFill>
              </a:rPr>
              <a:t>6. Übersicht Bereiche und Schwerpunkte II </a:t>
            </a:r>
            <a:endParaRPr lang="de-DE" sz="2400" b="1" dirty="0">
              <a:solidFill>
                <a:srgbClr val="FF0000"/>
              </a:solidFill>
            </a:endParaRPr>
          </a:p>
        </p:txBody>
      </p:sp>
      <p:graphicFrame>
        <p:nvGraphicFramePr>
          <p:cNvPr id="8" name="Inhaltsplatzhalter 7"/>
          <p:cNvGraphicFramePr>
            <a:graphicFrameLocks noGrp="1"/>
          </p:cNvGraphicFramePr>
          <p:nvPr>
            <p:ph idx="1"/>
            <p:extLst>
              <p:ext uri="{D42A27DB-BD31-4B8C-83A1-F6EECF244321}">
                <p14:modId xmlns:p14="http://schemas.microsoft.com/office/powerpoint/2010/main" val="1591125693"/>
              </p:ext>
            </p:extLst>
          </p:nvPr>
        </p:nvGraphicFramePr>
        <p:xfrm>
          <a:off x="457200" y="1700213"/>
          <a:ext cx="6419056" cy="3788107"/>
        </p:xfrm>
        <a:graphic>
          <a:graphicData uri="http://schemas.openxmlformats.org/drawingml/2006/table">
            <a:tbl>
              <a:tblPr firstRow="1" bandRow="1">
                <a:tableStyleId>{5940675A-B579-460E-94D1-54222C63F5DA}</a:tableStyleId>
              </a:tblPr>
              <a:tblGrid>
                <a:gridCol w="1546417">
                  <a:extLst>
                    <a:ext uri="{9D8B030D-6E8A-4147-A177-3AD203B41FA5}">
                      <a16:colId xmlns:a16="http://schemas.microsoft.com/office/drawing/2014/main" val="4111025116"/>
                    </a:ext>
                  </a:extLst>
                </a:gridCol>
                <a:gridCol w="4872639">
                  <a:extLst>
                    <a:ext uri="{9D8B030D-6E8A-4147-A177-3AD203B41FA5}">
                      <a16:colId xmlns:a16="http://schemas.microsoft.com/office/drawing/2014/main" val="362778900"/>
                    </a:ext>
                  </a:extLst>
                </a:gridCol>
              </a:tblGrid>
              <a:tr h="313387">
                <a:tc>
                  <a:txBody>
                    <a:bodyPr/>
                    <a:lstStyle/>
                    <a:p>
                      <a:r>
                        <a:rPr lang="de-DE" sz="1200" dirty="0" smtClean="0"/>
                        <a:t>Bereich </a:t>
                      </a:r>
                      <a:endParaRPr lang="de-DE" sz="1200" dirty="0"/>
                    </a:p>
                  </a:txBody>
                  <a:tcPr/>
                </a:tc>
                <a:tc>
                  <a:txBody>
                    <a:bodyPr/>
                    <a:lstStyle/>
                    <a:p>
                      <a:r>
                        <a:rPr lang="de-DE" sz="1200" dirty="0" smtClean="0"/>
                        <a:t>Schwerpunkte </a:t>
                      </a:r>
                      <a:endParaRPr lang="de-DE" sz="1200" dirty="0"/>
                    </a:p>
                  </a:txBody>
                  <a:tcPr/>
                </a:tc>
                <a:extLst>
                  <a:ext uri="{0D108BD9-81ED-4DB2-BD59-A6C34878D82A}">
                    <a16:rowId xmlns:a16="http://schemas.microsoft.com/office/drawing/2014/main" val="1820920757"/>
                  </a:ext>
                </a:extLst>
              </a:tr>
              <a:tr h="1004555">
                <a:tc>
                  <a:txBody>
                    <a:bodyPr/>
                    <a:lstStyle/>
                    <a:p>
                      <a:r>
                        <a:rPr lang="de-DE" sz="1200" kern="1200" dirty="0" smtClean="0">
                          <a:solidFill>
                            <a:schemeClr val="tx1"/>
                          </a:solidFill>
                          <a:effectLst/>
                          <a:latin typeface="+mn-lt"/>
                          <a:ea typeface="+mn-ea"/>
                          <a:cs typeface="+mn-cs"/>
                        </a:rPr>
                        <a:t>Bewegen an Geräten – Turnen (5)</a:t>
                      </a:r>
                    </a:p>
                    <a:p>
                      <a:endParaRPr lang="de-DE" sz="1200" kern="1200" dirty="0">
                        <a:solidFill>
                          <a:schemeClr val="tx1"/>
                        </a:solidFill>
                        <a:effectLst/>
                        <a:latin typeface="+mn-lt"/>
                        <a:ea typeface="+mn-ea"/>
                        <a:cs typeface="+mn-cs"/>
                      </a:endParaRPr>
                    </a:p>
                  </a:txBody>
                  <a:tcPr/>
                </a:tc>
                <a:tc>
                  <a:txBody>
                    <a:bodyPr/>
                    <a:lstStyle/>
                    <a:p>
                      <a:pPr marL="171450" lvl="0" indent="-171450" algn="l" defTabSz="914400" rtl="0" eaLnBrk="1" latinLnBrk="0" hangingPunct="1">
                        <a:buFont typeface="Arial" panose="020B0604020202020204" pitchFamily="34" charset="0"/>
                        <a:buChar char="•"/>
                      </a:pPr>
                      <a:r>
                        <a:rPr lang="de-DE" sz="1200" kern="1200" dirty="0" smtClean="0">
                          <a:solidFill>
                            <a:schemeClr val="tx1"/>
                          </a:solidFill>
                          <a:effectLst/>
                          <a:latin typeface="+mn-lt"/>
                          <a:ea typeface="+mn-ea"/>
                          <a:cs typeface="+mn-cs"/>
                        </a:rPr>
                        <a:t>Gleichgewicht als Bewegungserlebnis,</a:t>
                      </a:r>
                    </a:p>
                    <a:p>
                      <a:pPr marL="171450" lvl="0" indent="-171450" algn="l" defTabSz="914400" rtl="0" eaLnBrk="1" latinLnBrk="0" hangingPunct="1">
                        <a:buFont typeface="Arial" panose="020B0604020202020204" pitchFamily="34" charset="0"/>
                        <a:buChar char="•"/>
                      </a:pPr>
                      <a:r>
                        <a:rPr lang="de-DE" sz="1200" kern="1200" dirty="0" smtClean="0">
                          <a:solidFill>
                            <a:schemeClr val="tx1"/>
                          </a:solidFill>
                          <a:effectLst/>
                          <a:latin typeface="+mn-lt"/>
                          <a:ea typeface="+mn-ea"/>
                          <a:cs typeface="+mn-cs"/>
                        </a:rPr>
                        <a:t>Raum- und Lageerfahrungen,</a:t>
                      </a:r>
                    </a:p>
                    <a:p>
                      <a:pPr marL="171450" lvl="0" indent="-171450" algn="l" defTabSz="914400" rtl="0" eaLnBrk="1" latinLnBrk="0" hangingPunct="1">
                        <a:buFont typeface="Arial" panose="020B0604020202020204" pitchFamily="34" charset="0"/>
                        <a:buChar char="•"/>
                      </a:pPr>
                      <a:r>
                        <a:rPr lang="de-DE" sz="1200" kern="1200" dirty="0" smtClean="0">
                          <a:solidFill>
                            <a:schemeClr val="tx1"/>
                          </a:solidFill>
                          <a:effectLst/>
                          <a:latin typeface="+mn-lt"/>
                          <a:ea typeface="+mn-ea"/>
                          <a:cs typeface="+mn-cs"/>
                        </a:rPr>
                        <a:t>Kunststücke und Akrobatik,</a:t>
                      </a:r>
                    </a:p>
                    <a:p>
                      <a:pPr marL="171450" lvl="0" indent="-171450" algn="l" defTabSz="914400" rtl="0" eaLnBrk="1" latinLnBrk="0" hangingPunct="1">
                        <a:buFont typeface="Arial" panose="020B0604020202020204" pitchFamily="34" charset="0"/>
                        <a:buChar char="•"/>
                      </a:pPr>
                      <a:r>
                        <a:rPr lang="de-DE" sz="1200" kern="1200" dirty="0" smtClean="0">
                          <a:solidFill>
                            <a:schemeClr val="tx1"/>
                          </a:solidFill>
                          <a:effectLst/>
                          <a:latin typeface="+mn-lt"/>
                          <a:ea typeface="+mn-ea"/>
                          <a:cs typeface="+mn-cs"/>
                        </a:rPr>
                        <a:t>Normungebundenes Turnen an Geräten und Gerätekombinationen sowie</a:t>
                      </a:r>
                    </a:p>
                    <a:p>
                      <a:pPr marL="171450" lvl="0" indent="-171450" algn="l" defTabSz="914400" rtl="0" eaLnBrk="1" latinLnBrk="0" hangingPunct="1">
                        <a:buFont typeface="Arial" panose="020B0604020202020204" pitchFamily="34" charset="0"/>
                        <a:buChar char="•"/>
                      </a:pPr>
                      <a:r>
                        <a:rPr lang="de-DE" sz="1200" kern="1200" dirty="0" smtClean="0">
                          <a:solidFill>
                            <a:schemeClr val="tx1"/>
                          </a:solidFill>
                          <a:effectLst/>
                          <a:latin typeface="+mn-lt"/>
                          <a:ea typeface="+mn-ea"/>
                          <a:cs typeface="+mn-cs"/>
                        </a:rPr>
                        <a:t>Normgebundenes Turnen an Geräten.</a:t>
                      </a:r>
                    </a:p>
                  </a:txBody>
                  <a:tcPr/>
                </a:tc>
                <a:extLst>
                  <a:ext uri="{0D108BD9-81ED-4DB2-BD59-A6C34878D82A}">
                    <a16:rowId xmlns:a16="http://schemas.microsoft.com/office/drawing/2014/main" val="2686132823"/>
                  </a:ext>
                </a:extLst>
              </a:tr>
              <a:tr h="69546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sz="1200" kern="1200" dirty="0" smtClean="0">
                          <a:solidFill>
                            <a:schemeClr val="tx1"/>
                          </a:solidFill>
                          <a:effectLst/>
                          <a:latin typeface="+mn-lt"/>
                          <a:ea typeface="+mn-ea"/>
                          <a:cs typeface="+mn-cs"/>
                        </a:rPr>
                        <a:t>Gestalten, Tanzen, Darstellen – Gymnastik/Tanz, Bewegungskünste (6)</a:t>
                      </a:r>
                    </a:p>
                  </a:txBody>
                  <a:tcPr/>
                </a:tc>
                <a:tc>
                  <a:txBody>
                    <a:bodyPr/>
                    <a:lstStyle/>
                    <a:p>
                      <a:pPr marL="171450" lvl="0" indent="-171450" algn="l" defTabSz="914400" rtl="0" eaLnBrk="1" latinLnBrk="0" hangingPunct="1">
                        <a:buFont typeface="Arial" panose="020B0604020202020204" pitchFamily="34" charset="0"/>
                        <a:buChar char="•"/>
                      </a:pPr>
                      <a:r>
                        <a:rPr lang="de-DE" sz="1200" kern="1200" dirty="0" smtClean="0">
                          <a:solidFill>
                            <a:schemeClr val="tx1"/>
                          </a:solidFill>
                          <a:effectLst/>
                          <a:latin typeface="+mn-lt"/>
                          <a:ea typeface="+mn-ea"/>
                          <a:cs typeface="+mn-cs"/>
                        </a:rPr>
                        <a:t>Vielfalt der Ausdrucks- und Bewegungsformen,</a:t>
                      </a:r>
                    </a:p>
                    <a:p>
                      <a:pPr marL="171450" lvl="0" indent="-171450" algn="l" defTabSz="914400" rtl="0" eaLnBrk="1" latinLnBrk="0" hangingPunct="1">
                        <a:buFont typeface="Arial" panose="020B0604020202020204" pitchFamily="34" charset="0"/>
                        <a:buChar char="•"/>
                      </a:pPr>
                      <a:r>
                        <a:rPr lang="de-DE" sz="1200" kern="1200" dirty="0" smtClean="0">
                          <a:solidFill>
                            <a:schemeClr val="tx1"/>
                          </a:solidFill>
                          <a:effectLst/>
                          <a:latin typeface="+mn-lt"/>
                          <a:ea typeface="+mn-ea"/>
                          <a:cs typeface="+mn-cs"/>
                        </a:rPr>
                        <a:t>Rhythmus, Bewegungsgestaltung und Tanz sowie</a:t>
                      </a:r>
                    </a:p>
                    <a:p>
                      <a:pPr marL="171450" lvl="0" indent="-171450" algn="l" defTabSz="914400" rtl="0" eaLnBrk="1" latinLnBrk="0" hangingPunct="1">
                        <a:buFont typeface="Arial" panose="020B0604020202020204" pitchFamily="34" charset="0"/>
                        <a:buChar char="•"/>
                      </a:pPr>
                      <a:r>
                        <a:rPr lang="de-DE" sz="1200" kern="1200" dirty="0" smtClean="0">
                          <a:solidFill>
                            <a:schemeClr val="tx1"/>
                          </a:solidFill>
                          <a:effectLst/>
                          <a:latin typeface="+mn-lt"/>
                          <a:ea typeface="+mn-ea"/>
                          <a:cs typeface="+mn-cs"/>
                        </a:rPr>
                        <a:t>Bewegung als Kommunikations- und Ausdrucksmöglichkeit.</a:t>
                      </a:r>
                    </a:p>
                    <a:p>
                      <a:pPr marL="0" indent="0">
                        <a:buFont typeface="Arial" panose="020B0604020202020204" pitchFamily="34" charset="0"/>
                        <a:buNone/>
                      </a:pPr>
                      <a:endParaRPr lang="de-DE" sz="1200" kern="1200" dirty="0" smtClean="0">
                        <a:solidFill>
                          <a:schemeClr val="tx1"/>
                        </a:solidFill>
                        <a:effectLst/>
                        <a:latin typeface="+mn-lt"/>
                        <a:ea typeface="+mn-ea"/>
                        <a:cs typeface="+mn-cs"/>
                      </a:endParaRPr>
                    </a:p>
                  </a:txBody>
                  <a:tcPr/>
                </a:tc>
                <a:extLst>
                  <a:ext uri="{0D108BD9-81ED-4DB2-BD59-A6C34878D82A}">
                    <a16:rowId xmlns:a16="http://schemas.microsoft.com/office/drawing/2014/main" val="2601384931"/>
                  </a:ext>
                </a:extLst>
              </a:tr>
              <a:tr h="540914">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sz="1200" kern="1200" dirty="0" smtClean="0">
                          <a:solidFill>
                            <a:schemeClr val="tx1"/>
                          </a:solidFill>
                          <a:effectLst/>
                          <a:latin typeface="+mn-lt"/>
                          <a:ea typeface="+mn-ea"/>
                          <a:cs typeface="+mn-cs"/>
                        </a:rPr>
                        <a:t>Spielen in und mit Regelstrukturen – Sportspiele (7)</a:t>
                      </a:r>
                    </a:p>
                    <a:p>
                      <a:endParaRPr lang="de-DE" sz="1200" kern="1200" dirty="0">
                        <a:solidFill>
                          <a:schemeClr val="tx1"/>
                        </a:solidFill>
                        <a:effectLst/>
                        <a:latin typeface="+mn-lt"/>
                        <a:ea typeface="+mn-ea"/>
                        <a:cs typeface="+mn-cs"/>
                      </a:endParaRPr>
                    </a:p>
                  </a:txBody>
                  <a:tcPr/>
                </a:tc>
                <a:tc>
                  <a:txBody>
                    <a:bodyPr/>
                    <a:lstStyle/>
                    <a:p>
                      <a:pPr marL="171450" lvl="0" indent="-171450" algn="l" defTabSz="914400" rtl="0" eaLnBrk="1" latinLnBrk="0" hangingPunct="1">
                        <a:buFont typeface="Arial" panose="020B0604020202020204" pitchFamily="34" charset="0"/>
                        <a:buChar char="•"/>
                      </a:pPr>
                      <a:r>
                        <a:rPr lang="de-DE" sz="1200" kern="1200" dirty="0" smtClean="0">
                          <a:solidFill>
                            <a:schemeClr val="tx1"/>
                          </a:solidFill>
                          <a:effectLst/>
                          <a:latin typeface="+mn-lt"/>
                          <a:ea typeface="+mn-ea"/>
                          <a:cs typeface="+mn-cs"/>
                        </a:rPr>
                        <a:t>Ideen und Strukturen von Regel- und Sportspielen,</a:t>
                      </a:r>
                    </a:p>
                    <a:p>
                      <a:pPr marL="171450" lvl="0" indent="-171450" algn="l" defTabSz="914400" rtl="0" eaLnBrk="1" latinLnBrk="0" hangingPunct="1">
                        <a:buFont typeface="Arial" panose="020B0604020202020204" pitchFamily="34" charset="0"/>
                        <a:buChar char="•"/>
                      </a:pPr>
                      <a:r>
                        <a:rPr lang="de-DE" sz="1200" kern="1200" dirty="0" smtClean="0">
                          <a:solidFill>
                            <a:schemeClr val="tx1"/>
                          </a:solidFill>
                          <a:effectLst/>
                          <a:latin typeface="+mn-lt"/>
                          <a:ea typeface="+mn-ea"/>
                          <a:cs typeface="+mn-cs"/>
                        </a:rPr>
                        <a:t>Spielspezifische motorische Fertigkeiten,</a:t>
                      </a:r>
                    </a:p>
                    <a:p>
                      <a:pPr marL="171450" lvl="0" indent="-171450" algn="l" defTabSz="914400" rtl="0" eaLnBrk="1" latinLnBrk="0" hangingPunct="1">
                        <a:buFont typeface="Arial" panose="020B0604020202020204" pitchFamily="34" charset="0"/>
                        <a:buChar char="•"/>
                      </a:pPr>
                      <a:r>
                        <a:rPr lang="de-DE" sz="1200" kern="1200" dirty="0" smtClean="0">
                          <a:solidFill>
                            <a:schemeClr val="tx1"/>
                          </a:solidFill>
                          <a:effectLst/>
                          <a:latin typeface="+mn-lt"/>
                          <a:ea typeface="+mn-ea"/>
                          <a:cs typeface="+mn-cs"/>
                        </a:rPr>
                        <a:t>Taktische Verhaltensweisen und </a:t>
                      </a:r>
                      <a:r>
                        <a:rPr lang="de-DE" sz="1200" kern="1200" dirty="0" smtClean="0">
                          <a:solidFill>
                            <a:schemeClr val="tx1"/>
                          </a:solidFill>
                          <a:effectLst/>
                          <a:latin typeface="+mn-lt"/>
                          <a:ea typeface="+mn-ea"/>
                          <a:cs typeface="+mn-cs"/>
                        </a:rPr>
                        <a:t>Anpassung</a:t>
                      </a:r>
                      <a:r>
                        <a:rPr lang="de-DE" sz="1200" kern="1200" baseline="0" dirty="0" smtClean="0">
                          <a:solidFill>
                            <a:schemeClr val="tx1"/>
                          </a:solidFill>
                          <a:effectLst/>
                          <a:latin typeface="+mn-lt"/>
                          <a:ea typeface="+mn-ea"/>
                          <a:cs typeface="+mn-cs"/>
                        </a:rPr>
                        <a:t> an das Spielgeschehen </a:t>
                      </a:r>
                      <a:r>
                        <a:rPr lang="de-DE" sz="1200" kern="1200" dirty="0" smtClean="0">
                          <a:solidFill>
                            <a:schemeClr val="tx1"/>
                          </a:solidFill>
                          <a:effectLst/>
                          <a:latin typeface="+mn-lt"/>
                          <a:ea typeface="+mn-ea"/>
                          <a:cs typeface="+mn-cs"/>
                        </a:rPr>
                        <a:t>sowie</a:t>
                      </a:r>
                      <a:endParaRPr lang="de-DE" sz="1200" kern="1200" dirty="0" smtClean="0">
                        <a:solidFill>
                          <a:schemeClr val="tx1"/>
                        </a:solidFill>
                        <a:effectLst/>
                        <a:latin typeface="+mn-lt"/>
                        <a:ea typeface="+mn-ea"/>
                        <a:cs typeface="+mn-cs"/>
                      </a:endParaRPr>
                    </a:p>
                    <a:p>
                      <a:pPr marL="171450" lvl="0" indent="-171450" algn="l" defTabSz="914400" rtl="0" eaLnBrk="1" latinLnBrk="0" hangingPunct="1">
                        <a:buFont typeface="Arial" panose="020B0604020202020204" pitchFamily="34" charset="0"/>
                        <a:buChar char="•"/>
                      </a:pPr>
                      <a:r>
                        <a:rPr lang="de-DE" sz="1200" kern="1200" dirty="0" smtClean="0">
                          <a:solidFill>
                            <a:schemeClr val="tx1"/>
                          </a:solidFill>
                          <a:effectLst/>
                          <a:latin typeface="+mn-lt"/>
                          <a:ea typeface="+mn-ea"/>
                          <a:cs typeface="+mn-cs"/>
                        </a:rPr>
                        <a:t>Fairness und Respekt.</a:t>
                      </a:r>
                    </a:p>
                  </a:txBody>
                  <a:tcPr/>
                </a:tc>
                <a:extLst>
                  <a:ext uri="{0D108BD9-81ED-4DB2-BD59-A6C34878D82A}">
                    <a16:rowId xmlns:a16="http://schemas.microsoft.com/office/drawing/2014/main" val="82094894"/>
                  </a:ext>
                </a:extLst>
              </a:tr>
              <a:tr h="540914">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sz="1200" kern="1200" dirty="0" smtClean="0">
                          <a:solidFill>
                            <a:schemeClr val="tx1"/>
                          </a:solidFill>
                          <a:effectLst/>
                          <a:latin typeface="+mn-lt"/>
                          <a:ea typeface="+mn-ea"/>
                          <a:cs typeface="+mn-cs"/>
                        </a:rPr>
                        <a:t>Gleiten, Fahren, Rollen – Rollsport/Bootssport/Wintersport (8)</a:t>
                      </a:r>
                    </a:p>
                  </a:txBody>
                  <a:tcPr/>
                </a:tc>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de-DE" sz="1200" kern="1200" dirty="0" smtClean="0">
                          <a:solidFill>
                            <a:schemeClr val="tx1"/>
                          </a:solidFill>
                          <a:effectLst/>
                          <a:latin typeface="+mn-lt"/>
                          <a:ea typeface="+mn-ea"/>
                          <a:cs typeface="+mn-cs"/>
                        </a:rPr>
                        <a:t>Bewegungserfahrungen und Bewegungskönnen in natürlichen und gestalteten Räumen.</a:t>
                      </a:r>
                    </a:p>
                    <a:p>
                      <a:pPr marL="0" lvl="0" indent="0" algn="l" defTabSz="914400" rtl="0" eaLnBrk="1" latinLnBrk="0" hangingPunct="1">
                        <a:buFont typeface="Arial" panose="020B0604020202020204" pitchFamily="34" charset="0"/>
                        <a:buNone/>
                      </a:pPr>
                      <a:endParaRPr lang="de-DE" sz="1200" kern="1200" dirty="0" smtClean="0">
                        <a:solidFill>
                          <a:schemeClr val="tx1"/>
                        </a:solidFill>
                        <a:effectLst/>
                        <a:latin typeface="+mn-lt"/>
                        <a:ea typeface="+mn-ea"/>
                        <a:cs typeface="+mn-cs"/>
                      </a:endParaRPr>
                    </a:p>
                  </a:txBody>
                  <a:tcPr/>
                </a:tc>
                <a:extLst>
                  <a:ext uri="{0D108BD9-81ED-4DB2-BD59-A6C34878D82A}">
                    <a16:rowId xmlns:a16="http://schemas.microsoft.com/office/drawing/2014/main" val="2375853146"/>
                  </a:ext>
                </a:extLst>
              </a:tr>
            </a:tbl>
          </a:graphicData>
        </a:graphic>
      </p:graphicFrame>
      <p:sp>
        <p:nvSpPr>
          <p:cNvPr id="4" name="Datumsplatzhalt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1200" b="0" i="0" u="none" strike="noStrike" kern="1200" cap="none" spc="0" normalizeH="0" baseline="0" noProof="0" dirty="0">
                <a:ln>
                  <a:noFill/>
                </a:ln>
                <a:solidFill>
                  <a:prstClr val="black">
                    <a:lumMod val="50000"/>
                    <a:lumOff val="50000"/>
                  </a:prstClr>
                </a:solidFill>
                <a:effectLst/>
                <a:uLnTx/>
                <a:uFillTx/>
                <a:latin typeface="Calibri"/>
                <a:ea typeface="+mn-ea"/>
                <a:cs typeface="+mn-cs"/>
              </a:rPr>
              <a:t>Lehrplanentwicklung Primarstufe</a:t>
            </a:r>
          </a:p>
        </p:txBody>
      </p:sp>
      <p:sp>
        <p:nvSpPr>
          <p:cNvPr id="6" name="Foliennummernplatzhalt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12A4277-7E7A-4AAF-BFC7-47646BF5CD0C}" type="slidenum">
              <a:rPr kumimoji="0" lang="de-DE"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43</a:t>
            </a:fld>
            <a:endParaRPr kumimoji="0" lang="de-DE"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7" name="Fußzeilenplatzhalt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537558658"/>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z="2400" b="1" dirty="0" smtClean="0">
                <a:solidFill>
                  <a:srgbClr val="FF0000"/>
                </a:solidFill>
              </a:rPr>
              <a:t>6. Übersicht Bereiche und Schwerpunkte III </a:t>
            </a:r>
            <a:endParaRPr lang="de-DE" sz="2400" b="1" dirty="0">
              <a:solidFill>
                <a:srgbClr val="FF0000"/>
              </a:solidFill>
            </a:endParaRPr>
          </a:p>
        </p:txBody>
      </p:sp>
      <p:graphicFrame>
        <p:nvGraphicFramePr>
          <p:cNvPr id="8" name="Inhaltsplatzhalter 7"/>
          <p:cNvGraphicFramePr>
            <a:graphicFrameLocks noGrp="1"/>
          </p:cNvGraphicFramePr>
          <p:nvPr>
            <p:ph idx="1"/>
            <p:extLst/>
          </p:nvPr>
        </p:nvGraphicFramePr>
        <p:xfrm>
          <a:off x="457200" y="1700213"/>
          <a:ext cx="6419056" cy="1319227"/>
        </p:xfrm>
        <a:graphic>
          <a:graphicData uri="http://schemas.openxmlformats.org/drawingml/2006/table">
            <a:tbl>
              <a:tblPr firstRow="1" bandRow="1">
                <a:tableStyleId>{5940675A-B579-460E-94D1-54222C63F5DA}</a:tableStyleId>
              </a:tblPr>
              <a:tblGrid>
                <a:gridCol w="1546417">
                  <a:extLst>
                    <a:ext uri="{9D8B030D-6E8A-4147-A177-3AD203B41FA5}">
                      <a16:colId xmlns:a16="http://schemas.microsoft.com/office/drawing/2014/main" val="4111025116"/>
                    </a:ext>
                  </a:extLst>
                </a:gridCol>
                <a:gridCol w="4872639">
                  <a:extLst>
                    <a:ext uri="{9D8B030D-6E8A-4147-A177-3AD203B41FA5}">
                      <a16:colId xmlns:a16="http://schemas.microsoft.com/office/drawing/2014/main" val="362778900"/>
                    </a:ext>
                  </a:extLst>
                </a:gridCol>
              </a:tblGrid>
              <a:tr h="313387">
                <a:tc>
                  <a:txBody>
                    <a:bodyPr/>
                    <a:lstStyle/>
                    <a:p>
                      <a:r>
                        <a:rPr lang="de-DE" sz="1200" dirty="0" smtClean="0"/>
                        <a:t>Bereich </a:t>
                      </a:r>
                      <a:endParaRPr lang="de-DE" sz="1200" dirty="0"/>
                    </a:p>
                  </a:txBody>
                  <a:tcPr/>
                </a:tc>
                <a:tc>
                  <a:txBody>
                    <a:bodyPr/>
                    <a:lstStyle/>
                    <a:p>
                      <a:r>
                        <a:rPr lang="de-DE" sz="1200" dirty="0" smtClean="0"/>
                        <a:t>Schwerpunkte </a:t>
                      </a:r>
                      <a:endParaRPr lang="de-DE" sz="1200" dirty="0"/>
                    </a:p>
                  </a:txBody>
                  <a:tcPr/>
                </a:tc>
                <a:extLst>
                  <a:ext uri="{0D108BD9-81ED-4DB2-BD59-A6C34878D82A}">
                    <a16:rowId xmlns:a16="http://schemas.microsoft.com/office/drawing/2014/main" val="1820920757"/>
                  </a:ext>
                </a:extLst>
              </a:tr>
              <a:tr h="1004555">
                <a:tc>
                  <a:txBody>
                    <a:bodyPr/>
                    <a:lstStyle/>
                    <a:p>
                      <a:r>
                        <a:rPr lang="de-DE" sz="1200" kern="1200" dirty="0" smtClean="0">
                          <a:solidFill>
                            <a:schemeClr val="tx1"/>
                          </a:solidFill>
                          <a:effectLst/>
                          <a:latin typeface="+mn-lt"/>
                          <a:ea typeface="+mn-ea"/>
                          <a:cs typeface="+mn-cs"/>
                        </a:rPr>
                        <a:t>Ringen und Kämpfen</a:t>
                      </a:r>
                      <a:r>
                        <a:rPr lang="de-DE" sz="1200" kern="1200" baseline="0" dirty="0" smtClean="0">
                          <a:solidFill>
                            <a:schemeClr val="tx1"/>
                          </a:solidFill>
                          <a:effectLst/>
                          <a:latin typeface="+mn-lt"/>
                          <a:ea typeface="+mn-ea"/>
                          <a:cs typeface="+mn-cs"/>
                        </a:rPr>
                        <a:t> - Zweikampfsport</a:t>
                      </a:r>
                      <a:endParaRPr lang="de-DE" sz="1200" kern="1200" dirty="0">
                        <a:solidFill>
                          <a:schemeClr val="tx1"/>
                        </a:solidFill>
                        <a:effectLst/>
                        <a:latin typeface="+mn-lt"/>
                        <a:ea typeface="+mn-ea"/>
                        <a:cs typeface="+mn-cs"/>
                      </a:endParaRPr>
                    </a:p>
                  </a:txBody>
                  <a:tcPr/>
                </a:tc>
                <a:tc>
                  <a:txBody>
                    <a:bodyPr/>
                    <a:lstStyle/>
                    <a:p>
                      <a:pPr marL="171450" lvl="0" indent="-171450" algn="l" defTabSz="914400" rtl="0" eaLnBrk="1" latinLnBrk="0" hangingPunct="1">
                        <a:buFont typeface="Arial" panose="020B0604020202020204" pitchFamily="34" charset="0"/>
                        <a:buChar char="•"/>
                      </a:pPr>
                      <a:r>
                        <a:rPr lang="de-DE" sz="1200" kern="1200" dirty="0" smtClean="0">
                          <a:solidFill>
                            <a:schemeClr val="tx1"/>
                          </a:solidFill>
                          <a:effectLst/>
                          <a:latin typeface="+mn-lt"/>
                          <a:ea typeface="+mn-ea"/>
                          <a:cs typeface="+mn-cs"/>
                        </a:rPr>
                        <a:t>Körperkontakt und Kooperation – Achtsamkeit im Miteinander,</a:t>
                      </a:r>
                    </a:p>
                    <a:p>
                      <a:pPr marL="171450" lvl="0" indent="-171450" algn="l" defTabSz="914400" rtl="0" eaLnBrk="1" latinLnBrk="0" hangingPunct="1">
                        <a:buFont typeface="Arial" panose="020B0604020202020204" pitchFamily="34" charset="0"/>
                        <a:buChar char="•"/>
                      </a:pPr>
                      <a:r>
                        <a:rPr lang="de-DE" sz="1200" kern="1200" dirty="0" smtClean="0">
                          <a:solidFill>
                            <a:schemeClr val="tx1"/>
                          </a:solidFill>
                          <a:effectLst/>
                          <a:latin typeface="+mn-lt"/>
                          <a:ea typeface="+mn-ea"/>
                          <a:cs typeface="+mn-cs"/>
                        </a:rPr>
                        <a:t>Spielerische Kampfformen,</a:t>
                      </a:r>
                    </a:p>
                    <a:p>
                      <a:pPr marL="171450" lvl="0" indent="-171450" algn="l" defTabSz="914400" rtl="0" eaLnBrk="1" latinLnBrk="0" hangingPunct="1">
                        <a:buFont typeface="Arial" panose="020B0604020202020204" pitchFamily="34" charset="0"/>
                        <a:buChar char="•"/>
                      </a:pPr>
                      <a:r>
                        <a:rPr lang="de-DE" sz="1200" kern="1200" dirty="0" smtClean="0">
                          <a:solidFill>
                            <a:schemeClr val="tx1"/>
                          </a:solidFill>
                          <a:effectLst/>
                          <a:latin typeface="+mn-lt"/>
                          <a:ea typeface="+mn-ea"/>
                          <a:cs typeface="+mn-cs"/>
                        </a:rPr>
                        <a:t>Kampfformen und Regelungen,</a:t>
                      </a:r>
                    </a:p>
                    <a:p>
                      <a:pPr marL="171450" lvl="0" indent="-171450" algn="l" defTabSz="914400" rtl="0" eaLnBrk="1" latinLnBrk="0" hangingPunct="1">
                        <a:buFont typeface="Arial" panose="020B0604020202020204" pitchFamily="34" charset="0"/>
                        <a:buChar char="•"/>
                      </a:pPr>
                      <a:r>
                        <a:rPr lang="de-DE" sz="1200" kern="1200" dirty="0" smtClean="0">
                          <a:solidFill>
                            <a:schemeClr val="tx1"/>
                          </a:solidFill>
                          <a:effectLst/>
                          <a:latin typeface="+mn-lt"/>
                          <a:ea typeface="+mn-ea"/>
                          <a:cs typeface="+mn-cs"/>
                        </a:rPr>
                        <a:t>Taktische Fähigkeiten und technische Fertigkeiten sowie</a:t>
                      </a:r>
                    </a:p>
                    <a:p>
                      <a:pPr marL="171450" lvl="0" indent="-171450" algn="l" defTabSz="914400" rtl="0" eaLnBrk="1" latinLnBrk="0" hangingPunct="1">
                        <a:buFont typeface="Arial" panose="020B0604020202020204" pitchFamily="34" charset="0"/>
                        <a:buChar char="•"/>
                      </a:pPr>
                      <a:r>
                        <a:rPr lang="de-DE" sz="1200" kern="1200" dirty="0" smtClean="0">
                          <a:solidFill>
                            <a:schemeClr val="tx1"/>
                          </a:solidFill>
                          <a:effectLst/>
                          <a:latin typeface="+mn-lt"/>
                          <a:ea typeface="+mn-ea"/>
                          <a:cs typeface="+mn-cs"/>
                        </a:rPr>
                        <a:t>Kampfsituationen – Achtsamkeit im Gegeneinander.</a:t>
                      </a:r>
                    </a:p>
                  </a:txBody>
                  <a:tcPr/>
                </a:tc>
                <a:extLst>
                  <a:ext uri="{0D108BD9-81ED-4DB2-BD59-A6C34878D82A}">
                    <a16:rowId xmlns:a16="http://schemas.microsoft.com/office/drawing/2014/main" val="2686132823"/>
                  </a:ext>
                </a:extLst>
              </a:tr>
            </a:tbl>
          </a:graphicData>
        </a:graphic>
      </p:graphicFrame>
      <p:sp>
        <p:nvSpPr>
          <p:cNvPr id="4" name="Datumsplatzhalt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1200" b="0" i="0" u="none" strike="noStrike" kern="1200" cap="none" spc="0" normalizeH="0" baseline="0" noProof="0" dirty="0">
                <a:ln>
                  <a:noFill/>
                </a:ln>
                <a:solidFill>
                  <a:prstClr val="black">
                    <a:lumMod val="50000"/>
                    <a:lumOff val="50000"/>
                  </a:prstClr>
                </a:solidFill>
                <a:effectLst/>
                <a:uLnTx/>
                <a:uFillTx/>
                <a:latin typeface="Calibri"/>
                <a:ea typeface="+mn-ea"/>
                <a:cs typeface="+mn-cs"/>
              </a:rPr>
              <a:t>Lehrplanentwicklung Primarstufe</a:t>
            </a:r>
          </a:p>
        </p:txBody>
      </p:sp>
      <p:sp>
        <p:nvSpPr>
          <p:cNvPr id="5" name="Fußzeilenplatzhalt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6" name="Foliennummernplatzhalt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12A4277-7E7A-4AAF-BFC7-47646BF5CD0C}" type="slidenum">
              <a:rPr kumimoji="0" lang="de-DE"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44</a:t>
            </a:fld>
            <a:endParaRPr kumimoji="0" lang="de-DE"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3" name="Rechteck 2"/>
          <p:cNvSpPr/>
          <p:nvPr/>
        </p:nvSpPr>
        <p:spPr>
          <a:xfrm>
            <a:off x="448796" y="3429000"/>
            <a:ext cx="6419056" cy="2031325"/>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de-DE" sz="1800" b="1" i="0" u="none" strike="noStrike" kern="1200" cap="none" spc="0" normalizeH="0" baseline="0" noProof="0" dirty="0" smtClean="0">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Hinweis</a:t>
            </a:r>
            <a:r>
              <a:rPr kumimoji="0" lang="de-DE" sz="1800" b="0" i="0" u="none" strike="noStrike" kern="1200" cap="none" spc="0" normalizeH="0" baseline="0" noProof="0" dirty="0" smtClean="0">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 Durch </a:t>
            </a:r>
            <a:r>
              <a:rPr kumimoji="0" lang="de-DE" sz="18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Festlegungen in den Rahmenvorgaben für den Schulsport sind alle Elemente aus Sportbereichen, die als Ausgangspunkt oder Zielsetzung bedrohliche Situationen des Schlagens, Stoßens und Tretens oder der praktischen Anleitung zur bewussten Verletzung eines Gegners zum Inhalt haben, für die Umsetzung im Rahmen des Sportunterrichts nicht erlaubt.</a:t>
            </a:r>
            <a:endParaRPr kumimoji="0" lang="de-DE" sz="18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279464886"/>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z="2400" b="1" dirty="0">
                <a:solidFill>
                  <a:srgbClr val="FF0000"/>
                </a:solidFill>
              </a:rPr>
              <a:t>7</a:t>
            </a:r>
            <a:r>
              <a:rPr lang="de-DE" sz="2400" b="1" dirty="0" smtClean="0">
                <a:solidFill>
                  <a:srgbClr val="FF0000"/>
                </a:solidFill>
              </a:rPr>
              <a:t>. Beispiele Verbraucherbildung</a:t>
            </a:r>
            <a:endParaRPr lang="de-DE" sz="2400" b="1" dirty="0">
              <a:solidFill>
                <a:srgbClr val="FF0000"/>
              </a:solidFill>
            </a:endParaRPr>
          </a:p>
        </p:txBody>
      </p:sp>
      <p:sp>
        <p:nvSpPr>
          <p:cNvPr id="3" name="Datumsplatzhalter 2"/>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1200" b="0" i="0" u="none" strike="noStrike" kern="1200" cap="none" spc="0" normalizeH="0" baseline="0" noProof="0" dirty="0">
                <a:ln>
                  <a:noFill/>
                </a:ln>
                <a:solidFill>
                  <a:prstClr val="black">
                    <a:lumMod val="50000"/>
                    <a:lumOff val="50000"/>
                  </a:prstClr>
                </a:solidFill>
                <a:effectLst/>
                <a:uLnTx/>
                <a:uFillTx/>
                <a:latin typeface="Calibri"/>
                <a:ea typeface="+mn-ea"/>
                <a:cs typeface="+mn-cs"/>
              </a:rPr>
              <a:t>Lehrplanentwicklung Primarstufe</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DE" sz="1200" b="0" i="0" u="none" strike="noStrike" kern="1200" cap="none" spc="0" normalizeH="0" baseline="0" noProof="0" dirty="0">
              <a:ln>
                <a:noFill/>
              </a:ln>
              <a:solidFill>
                <a:prstClr val="black">
                  <a:lumMod val="50000"/>
                  <a:lumOff val="50000"/>
                </a:prstClr>
              </a:solidFill>
              <a:effectLst/>
              <a:uLnTx/>
              <a:uFillTx/>
              <a:latin typeface="Calibri"/>
              <a:ea typeface="+mn-ea"/>
              <a:cs typeface="+mn-cs"/>
            </a:endParaRPr>
          </a:p>
        </p:txBody>
      </p:sp>
      <p:sp>
        <p:nvSpPr>
          <p:cNvPr id="5" name="Foliennummernplatzhalt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12A4277-7E7A-4AAF-BFC7-47646BF5CD0C}" type="slidenum">
              <a:rPr kumimoji="0" lang="de-DE"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45</a:t>
            </a:fld>
            <a:endParaRPr kumimoji="0" lang="de-DE"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7" name="Rechteck 6"/>
          <p:cNvSpPr/>
          <p:nvPr/>
        </p:nvSpPr>
        <p:spPr>
          <a:xfrm>
            <a:off x="611560" y="1916832"/>
            <a:ext cx="8075240" cy="1200329"/>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1800" b="0" i="1" u="none" strike="noStrike" kern="1200" cap="none" spc="0" normalizeH="0" baseline="0" noProof="0" dirty="0">
                <a:ln>
                  <a:noFill/>
                </a:ln>
                <a:solidFill>
                  <a:prstClr val="black"/>
                </a:solidFill>
                <a:effectLst/>
                <a:uLnTx/>
                <a:uFillTx/>
                <a:latin typeface="Calibri"/>
                <a:ea typeface="+mn-ea"/>
                <a:cs typeface="+mn-cs"/>
              </a:rPr>
              <a:t>Beispiel </a:t>
            </a:r>
            <a:r>
              <a:rPr kumimoji="0" lang="de-DE" sz="1800" b="0" i="1" u="none" strike="noStrike" kern="1200" cap="none" spc="0" normalizeH="0" baseline="0" noProof="0" dirty="0">
                <a:ln>
                  <a:noFill/>
                </a:ln>
                <a:solidFill>
                  <a:srgbClr val="FF0000"/>
                </a:solidFill>
                <a:effectLst/>
                <a:uLnTx/>
                <a:uFillTx/>
                <a:latin typeface="Calibri"/>
                <a:ea typeface="+mn-ea"/>
                <a:cs typeface="+mn-cs"/>
              </a:rPr>
              <a:t>(Bereich 4: Bewegen im Wasser – Schwimmen; </a:t>
            </a:r>
            <a:endParaRPr kumimoji="0" lang="de-DE" sz="1800" b="0" i="1" u="none" strike="noStrike" kern="1200" cap="none" spc="0" normalizeH="0" baseline="0" noProof="0" dirty="0" smtClean="0">
              <a:ln>
                <a:noFill/>
              </a:ln>
              <a:solidFill>
                <a:srgbClr val="FF0000"/>
              </a:solidFill>
              <a:effectLst/>
              <a:uLnTx/>
              <a:uFillTx/>
              <a:latin typeface="Calibri"/>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1800" b="0" i="1" u="none" strike="noStrike" kern="1200" cap="none" spc="0" normalizeH="0" baseline="0" noProof="0" dirty="0" smtClean="0">
                <a:ln>
                  <a:noFill/>
                </a:ln>
                <a:solidFill>
                  <a:prstClr val="black"/>
                </a:solidFill>
                <a:effectLst/>
                <a:uLnTx/>
                <a:uFillTx/>
                <a:latin typeface="Calibri"/>
                <a:ea typeface="+mn-ea"/>
                <a:cs typeface="+mn-cs"/>
              </a:rPr>
              <a:t>Schwerpunkt</a:t>
            </a:r>
            <a:r>
              <a:rPr kumimoji="0" lang="de-DE" sz="1800" b="0" i="1" u="none" strike="noStrike" kern="1200" cap="none" spc="0" normalizeH="0" baseline="0" noProof="0" dirty="0">
                <a:ln>
                  <a:noFill/>
                </a:ln>
                <a:solidFill>
                  <a:prstClr val="black"/>
                </a:solidFill>
                <a:effectLst/>
                <a:uLnTx/>
                <a:uFillTx/>
                <a:latin typeface="Calibri"/>
                <a:ea typeface="+mn-ea"/>
                <a:cs typeface="+mn-cs"/>
              </a:rPr>
              <a:t>: Wassergewöhnung und Sicherheit, Ende 4)</a:t>
            </a:r>
            <a:r>
              <a:rPr kumimoji="0" lang="de-DE" sz="1800" b="0" i="0" u="none" strike="noStrike" kern="1200" cap="none" spc="0" normalizeH="0" baseline="0" noProof="0" dirty="0">
                <a:ln>
                  <a:noFill/>
                </a:ln>
                <a:solidFill>
                  <a:prstClr val="black"/>
                </a:solidFill>
                <a:effectLst/>
                <a:uLnTx/>
                <a:uFillTx/>
                <a:latin typeface="Calibri"/>
                <a:ea typeface="+mn-ea"/>
                <a:cs typeface="+mn-cs"/>
              </a:rPr>
              <a:t>: </a:t>
            </a:r>
            <a:endParaRPr kumimoji="0" lang="de-DE" sz="1800" b="0" i="1" u="none" strike="noStrike" kern="1200" cap="none" spc="0" normalizeH="0" baseline="0" noProof="0" dirty="0">
              <a:ln>
                <a:noFill/>
              </a:ln>
              <a:solidFill>
                <a:prstClr val="black"/>
              </a:solidFill>
              <a:effectLst/>
              <a:uLnTx/>
              <a:uFillTx/>
              <a:latin typeface="Calibri"/>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1800" b="0" i="1" u="none" strike="noStrike" kern="1200" cap="none" spc="0" normalizeH="0" baseline="0" noProof="0" dirty="0" smtClean="0">
                <a:ln>
                  <a:noFill/>
                </a:ln>
                <a:solidFill>
                  <a:prstClr val="black"/>
                </a:solidFill>
                <a:effectLst/>
                <a:uLnTx/>
                <a:uFillTx/>
                <a:latin typeface="Calibri"/>
                <a:ea typeface="+mn-ea"/>
                <a:cs typeface="+mn-cs"/>
              </a:rPr>
              <a:t>Schülerinnen </a:t>
            </a:r>
            <a:r>
              <a:rPr kumimoji="0" lang="de-DE" sz="1800" b="0" i="1" u="none" strike="noStrike" kern="1200" cap="none" spc="0" normalizeH="0" baseline="0" noProof="0" dirty="0">
                <a:ln>
                  <a:noFill/>
                </a:ln>
                <a:solidFill>
                  <a:prstClr val="black"/>
                </a:solidFill>
                <a:effectLst/>
                <a:uLnTx/>
                <a:uFillTx/>
                <a:latin typeface="Calibri"/>
                <a:ea typeface="+mn-ea"/>
                <a:cs typeface="+mn-cs"/>
              </a:rPr>
              <a:t>und Schüler</a:t>
            </a:r>
            <a:r>
              <a:rPr kumimoji="0" lang="de-DE" sz="1800" b="1" i="0" u="none" strike="noStrike" kern="1200" cap="none" spc="0" normalizeH="0" baseline="0" noProof="0" dirty="0">
                <a:ln>
                  <a:noFill/>
                </a:ln>
                <a:solidFill>
                  <a:prstClr val="white">
                    <a:lumMod val="65000"/>
                  </a:prstClr>
                </a:solidFill>
                <a:effectLst/>
                <a:uLnTx/>
                <a:uFillTx/>
                <a:latin typeface="Calibri"/>
                <a:ea typeface="+mn-ea"/>
                <a:cs typeface="+mn-cs"/>
              </a:rPr>
              <a:t> </a:t>
            </a:r>
            <a:r>
              <a:rPr kumimoji="0" lang="de-DE" sz="1800" b="1" i="0" u="none" strike="noStrike" kern="1200" cap="none" spc="0" normalizeH="0" baseline="0" noProof="0" dirty="0" smtClean="0">
                <a:ln>
                  <a:noFill/>
                </a:ln>
                <a:solidFill>
                  <a:prstClr val="black"/>
                </a:solidFill>
                <a:effectLst/>
                <a:uLnTx/>
                <a:uFillTx/>
                <a:latin typeface="Calibri"/>
                <a:ea typeface="+mn-ea"/>
                <a:cs typeface="+mn-cs"/>
              </a:rPr>
              <a:t>wenden </a:t>
            </a:r>
            <a:r>
              <a:rPr kumimoji="0" lang="de-DE" sz="1800" b="1" i="0" u="none" strike="noStrike" kern="1200" cap="none" spc="0" normalizeH="0" baseline="0" noProof="0" dirty="0">
                <a:ln>
                  <a:noFill/>
                </a:ln>
                <a:solidFill>
                  <a:prstClr val="black"/>
                </a:solidFill>
                <a:effectLst/>
                <a:uLnTx/>
                <a:uFillTx/>
                <a:latin typeface="Calibri"/>
                <a:ea typeface="+mn-ea"/>
                <a:cs typeface="+mn-cs"/>
              </a:rPr>
              <a:t>Grundsätze der Bade-, Hygiene- und Sicherheitsregeln zielgerichtet und umweltbewusst an.</a:t>
            </a:r>
            <a:r>
              <a:rPr kumimoji="0" lang="de-DE" sz="1800" b="0" i="0" u="none" strike="noStrike" kern="1200" cap="none" spc="0" normalizeH="0" baseline="0" noProof="0" dirty="0">
                <a:ln>
                  <a:noFill/>
                </a:ln>
                <a:solidFill>
                  <a:prstClr val="black"/>
                </a:solidFill>
                <a:effectLst/>
                <a:uLnTx/>
                <a:uFillTx/>
                <a:latin typeface="Calibri"/>
                <a:ea typeface="+mn-ea"/>
                <a:cs typeface="+mn-cs"/>
              </a:rPr>
              <a:t> </a:t>
            </a:r>
            <a:r>
              <a:rPr kumimoji="0" lang="de-DE" sz="1800" b="1" i="0" u="none" strike="noStrike" kern="1200" cap="none" spc="0" normalizeH="0" baseline="0" noProof="0" dirty="0">
                <a:ln>
                  <a:noFill/>
                </a:ln>
                <a:solidFill>
                  <a:prstClr val="white">
                    <a:lumMod val="65000"/>
                  </a:prstClr>
                </a:solidFill>
                <a:effectLst/>
                <a:uLnTx/>
                <a:uFillTx/>
                <a:latin typeface="Calibri"/>
                <a:ea typeface="+mn-ea"/>
                <a:cs typeface="+mn-cs"/>
              </a:rPr>
              <a:t>(VB B, Z.1-Z.6)</a:t>
            </a:r>
          </a:p>
        </p:txBody>
      </p:sp>
      <p:sp>
        <p:nvSpPr>
          <p:cNvPr id="8" name="Rechteck 7"/>
          <p:cNvSpPr/>
          <p:nvPr/>
        </p:nvSpPr>
        <p:spPr>
          <a:xfrm>
            <a:off x="611560" y="3549209"/>
            <a:ext cx="7632848" cy="1878976"/>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1800" b="0" i="1" u="none" strike="noStrike" kern="1200" cap="none" spc="0" normalizeH="0" baseline="0" noProof="0" dirty="0" smtClean="0">
                <a:ln>
                  <a:noFill/>
                </a:ln>
                <a:solidFill>
                  <a:prstClr val="black"/>
                </a:solidFill>
                <a:effectLst/>
                <a:uLnTx/>
                <a:uFillTx/>
                <a:latin typeface="Calibri"/>
                <a:ea typeface="+mn-ea"/>
                <a:cs typeface="+mn-cs"/>
              </a:rPr>
              <a:t>Beispiel </a:t>
            </a:r>
            <a:r>
              <a:rPr kumimoji="0" lang="de-DE" sz="1800" b="0" i="1" u="none" strike="noStrike" kern="1200" cap="none" spc="0" normalizeH="0" baseline="0" noProof="0" dirty="0" smtClean="0">
                <a:ln>
                  <a:noFill/>
                </a:ln>
                <a:solidFill>
                  <a:srgbClr val="FF0000"/>
                </a:solidFill>
                <a:effectLst/>
                <a:uLnTx/>
                <a:uFillTx/>
                <a:latin typeface="Calibri"/>
                <a:ea typeface="+mn-ea"/>
                <a:cs typeface="+mn-cs"/>
              </a:rPr>
              <a:t>(Bereich 8 :Gleiten</a:t>
            </a:r>
            <a:r>
              <a:rPr kumimoji="0" lang="de-DE" sz="1800" b="0" i="1" u="none" strike="noStrike" kern="1200" cap="none" spc="0" normalizeH="0" baseline="0" noProof="0" dirty="0">
                <a:ln>
                  <a:noFill/>
                </a:ln>
                <a:solidFill>
                  <a:srgbClr val="FF0000"/>
                </a:solidFill>
                <a:effectLst/>
                <a:uLnTx/>
                <a:uFillTx/>
                <a:latin typeface="Calibri"/>
                <a:ea typeface="+mn-ea"/>
                <a:cs typeface="+mn-cs"/>
              </a:rPr>
              <a:t>, Fahren, Rollen – </a:t>
            </a:r>
            <a:r>
              <a:rPr kumimoji="0" lang="de-DE" sz="1800" b="0" i="1" u="none" strike="noStrike" kern="1200" cap="none" spc="0" normalizeH="0" baseline="0" noProof="0" dirty="0" smtClean="0">
                <a:ln>
                  <a:noFill/>
                </a:ln>
                <a:solidFill>
                  <a:srgbClr val="FF0000"/>
                </a:solidFill>
                <a:effectLst/>
                <a:uLnTx/>
                <a:uFillTx/>
                <a:latin typeface="Calibri"/>
                <a:ea typeface="+mn-ea"/>
                <a:cs typeface="+mn-cs"/>
              </a:rPr>
              <a:t>Rollsport/Bootssport/Wintersport: </a:t>
            </a:r>
            <a:r>
              <a:rPr kumimoji="0" lang="de-DE" sz="1800" b="0" i="1" u="none" strike="noStrike" kern="1200" cap="none" spc="0" normalizeH="0" baseline="0" noProof="0" dirty="0" smtClean="0">
                <a:ln>
                  <a:noFill/>
                </a:ln>
                <a:solidFill>
                  <a:prstClr val="black"/>
                </a:solidFill>
                <a:effectLst/>
                <a:uLnTx/>
                <a:uFillTx/>
                <a:latin typeface="Calibri"/>
                <a:ea typeface="+mn-ea"/>
                <a:cs typeface="+mn-cs"/>
              </a:rPr>
              <a:t>Schwerpunkt: Bewegungserfahrungen </a:t>
            </a:r>
            <a:r>
              <a:rPr kumimoji="0" lang="de-DE" sz="1800" b="0" i="1" u="none" strike="noStrike" kern="1200" cap="none" spc="0" normalizeH="0" baseline="0" noProof="0" dirty="0">
                <a:ln>
                  <a:noFill/>
                </a:ln>
                <a:solidFill>
                  <a:prstClr val="black"/>
                </a:solidFill>
                <a:effectLst/>
                <a:uLnTx/>
                <a:uFillTx/>
                <a:latin typeface="Calibri"/>
                <a:ea typeface="+mn-ea"/>
                <a:cs typeface="+mn-cs"/>
              </a:rPr>
              <a:t>und Bewegungskönnen in natürlichen und gestalteten </a:t>
            </a:r>
            <a:r>
              <a:rPr kumimoji="0" lang="de-DE" sz="1800" b="0" i="1" u="none" strike="noStrike" kern="1200" cap="none" spc="0" normalizeH="0" baseline="0" noProof="0" dirty="0" smtClean="0">
                <a:ln>
                  <a:noFill/>
                </a:ln>
                <a:solidFill>
                  <a:prstClr val="black"/>
                </a:solidFill>
                <a:effectLst/>
                <a:uLnTx/>
                <a:uFillTx/>
                <a:latin typeface="Calibri"/>
                <a:ea typeface="+mn-ea"/>
                <a:cs typeface="+mn-cs"/>
              </a:rPr>
              <a:t>Räumen </a:t>
            </a:r>
            <a:endParaRPr kumimoji="0" lang="de-DE" sz="1800" b="0" i="1"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endParaRPr>
          </a:p>
          <a:p>
            <a:pPr marL="0" marR="0" lvl="0" indent="0" algn="just" defTabSz="914400" rtl="0" eaLnBrk="1" fontAlgn="auto" latinLnBrk="0" hangingPunct="1">
              <a:lnSpc>
                <a:spcPct val="115000"/>
              </a:lnSpc>
              <a:spcBef>
                <a:spcPts val="0"/>
              </a:spcBef>
              <a:spcAft>
                <a:spcPts val="1000"/>
              </a:spcAft>
              <a:buClrTx/>
              <a:buSzPts val="1000"/>
              <a:buFontTx/>
              <a:buNone/>
              <a:tabLst/>
              <a:defRPr/>
            </a:pPr>
            <a:r>
              <a:rPr kumimoji="0" lang="de-DE" sz="1800" b="0" i="1" u="none" strike="noStrike" kern="1200" cap="none" spc="0" normalizeH="0" baseline="0" noProof="0" dirty="0">
                <a:ln>
                  <a:noFill/>
                </a:ln>
                <a:solidFill>
                  <a:prstClr val="black"/>
                </a:solidFill>
                <a:effectLst/>
                <a:uLnTx/>
                <a:uFillTx/>
                <a:latin typeface="Calibri"/>
                <a:ea typeface="+mn-ea"/>
                <a:cs typeface="+mn-cs"/>
              </a:rPr>
              <a:t>Schülerinnen und Schüler </a:t>
            </a:r>
            <a:r>
              <a:rPr kumimoji="0" lang="de-DE" sz="1800" b="1" i="0" u="none" strike="noStrike" kern="1200" cap="none" spc="0" normalizeH="0" baseline="0" noProof="0" dirty="0" smtClean="0">
                <a:ln>
                  <a:noFill/>
                </a:ln>
                <a:solidFill>
                  <a:prstClr val="black"/>
                </a:solidFill>
                <a:effectLst/>
                <a:uLnTx/>
                <a:uFillTx/>
                <a:latin typeface="Calibri"/>
                <a:ea typeface="Calibri" panose="020F0502020204030204" pitchFamily="34" charset="0"/>
                <a:cs typeface="Times New Roman" panose="02020603050405020304" pitchFamily="18" charset="0"/>
              </a:rPr>
              <a:t>bewältigen </a:t>
            </a:r>
            <a:r>
              <a:rPr kumimoji="0" lang="de-DE" sz="1800" b="1" i="0" u="none" strike="noStrike" kern="1200" cap="none" spc="0" normalizeH="0" baseline="0" noProof="0" dirty="0">
                <a:ln>
                  <a:noFill/>
                </a:ln>
                <a:solidFill>
                  <a:prstClr val="black"/>
                </a:solidFill>
                <a:effectLst/>
                <a:uLnTx/>
                <a:uFillTx/>
                <a:latin typeface="Calibri"/>
                <a:ea typeface="Calibri" panose="020F0502020204030204" pitchFamily="34" charset="0"/>
                <a:cs typeface="Times New Roman" panose="02020603050405020304" pitchFamily="18" charset="0"/>
              </a:rPr>
              <a:t>bewegungssicher Gleit-, Fahr- oder Rollherausforderungen (u.a. Mehrfachaufgaben im Parcours) in natürlicher und gestalteter Umwelt</a:t>
            </a:r>
            <a:r>
              <a:rPr kumimoji="0" lang="de-DE" sz="1800" b="1" i="0" u="none" strike="noStrike" kern="1200" cap="none" spc="0" normalizeH="0" baseline="0" noProof="0" dirty="0" smtClean="0">
                <a:ln>
                  <a:noFill/>
                </a:ln>
                <a:solidFill>
                  <a:prstClr val="black"/>
                </a:solidFill>
                <a:effectLst/>
                <a:uLnTx/>
                <a:uFillTx/>
                <a:latin typeface="Calibri"/>
                <a:ea typeface="Calibri" panose="020F0502020204030204" pitchFamily="34" charset="0"/>
                <a:cs typeface="Times New Roman" panose="02020603050405020304" pitchFamily="18" charset="0"/>
              </a:rPr>
              <a:t>, </a:t>
            </a:r>
            <a:r>
              <a:rPr kumimoji="0" lang="de-DE" sz="1800" b="1" i="0" u="none" strike="noStrike" kern="1200" cap="none" spc="0" normalizeH="0" baseline="0" noProof="0" dirty="0">
                <a:ln>
                  <a:noFill/>
                </a:ln>
                <a:solidFill>
                  <a:prstClr val="white">
                    <a:lumMod val="65000"/>
                  </a:prstClr>
                </a:solidFill>
                <a:effectLst/>
                <a:uLnTx/>
                <a:uFillTx/>
                <a:latin typeface="Calibri"/>
                <a:ea typeface="+mn-ea"/>
                <a:cs typeface="+mn-cs"/>
              </a:rPr>
              <a:t>(VB </a:t>
            </a:r>
            <a:r>
              <a:rPr kumimoji="0" lang="de-DE" sz="1800" b="1" i="0" u="none" strike="noStrike" kern="1200" cap="none" spc="0" normalizeH="0" baseline="0" noProof="0" dirty="0" smtClean="0">
                <a:ln>
                  <a:noFill/>
                </a:ln>
                <a:solidFill>
                  <a:prstClr val="white">
                    <a:lumMod val="65000"/>
                  </a:prstClr>
                </a:solidFill>
                <a:effectLst/>
                <a:uLnTx/>
                <a:uFillTx/>
                <a:latin typeface="Calibri"/>
                <a:ea typeface="+mn-ea"/>
                <a:cs typeface="+mn-cs"/>
              </a:rPr>
              <a:t>B, VB D; Z.1, Z.2,Z.3)</a:t>
            </a:r>
            <a:endParaRPr kumimoji="0" lang="de-DE" sz="1800" b="1" i="0" u="none" strike="noStrike" kern="1200" cap="none" spc="0" normalizeH="0" baseline="0" noProof="0" dirty="0">
              <a:ln>
                <a:noFill/>
              </a:ln>
              <a:solidFill>
                <a:prstClr val="white">
                  <a:lumMod val="65000"/>
                </a:prstClr>
              </a:solidFill>
              <a:effectLst/>
              <a:uLnTx/>
              <a:uFillTx/>
              <a:latin typeface="Calibri"/>
              <a:ea typeface="+mn-ea"/>
              <a:cs typeface="+mn-cs"/>
            </a:endParaRPr>
          </a:p>
        </p:txBody>
      </p:sp>
      <p:sp>
        <p:nvSpPr>
          <p:cNvPr id="9" name="Fußzeilenplatzhalt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1087503739"/>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z="2400" b="1" dirty="0">
                <a:solidFill>
                  <a:srgbClr val="FF0000"/>
                </a:solidFill>
              </a:rPr>
              <a:t>8</a:t>
            </a:r>
            <a:r>
              <a:rPr lang="de-DE" sz="2400" b="1" dirty="0" smtClean="0">
                <a:solidFill>
                  <a:srgbClr val="FF0000"/>
                </a:solidFill>
              </a:rPr>
              <a:t>. Beispiele Digitalisierung MKR</a:t>
            </a:r>
            <a:endParaRPr lang="de-DE" sz="2400" b="1" dirty="0">
              <a:solidFill>
                <a:srgbClr val="FF0000"/>
              </a:solidFill>
            </a:endParaRPr>
          </a:p>
        </p:txBody>
      </p:sp>
      <p:sp>
        <p:nvSpPr>
          <p:cNvPr id="3" name="Datumsplatzhalter 2"/>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1200" b="0" i="0" u="none" strike="noStrike" kern="1200" cap="none" spc="0" normalizeH="0" baseline="0" noProof="0" dirty="0">
                <a:ln>
                  <a:noFill/>
                </a:ln>
                <a:solidFill>
                  <a:prstClr val="black">
                    <a:lumMod val="50000"/>
                    <a:lumOff val="50000"/>
                  </a:prstClr>
                </a:solidFill>
                <a:effectLst/>
                <a:uLnTx/>
                <a:uFillTx/>
                <a:latin typeface="Calibri"/>
                <a:ea typeface="+mn-ea"/>
                <a:cs typeface="+mn-cs"/>
              </a:rPr>
              <a:t>Lehrplanentwicklung Primarstufe</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DE" sz="1200" b="0" i="0" u="none" strike="noStrike" kern="1200" cap="none" spc="0" normalizeH="0" baseline="0" noProof="0" dirty="0">
              <a:ln>
                <a:noFill/>
              </a:ln>
              <a:solidFill>
                <a:prstClr val="black">
                  <a:lumMod val="50000"/>
                  <a:lumOff val="50000"/>
                </a:prstClr>
              </a:solidFill>
              <a:effectLst/>
              <a:uLnTx/>
              <a:uFillTx/>
              <a:latin typeface="Calibri"/>
              <a:ea typeface="+mn-ea"/>
              <a:cs typeface="+mn-cs"/>
            </a:endParaRPr>
          </a:p>
        </p:txBody>
      </p:sp>
      <p:sp>
        <p:nvSpPr>
          <p:cNvPr id="5" name="Foliennummernplatzhalt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12A4277-7E7A-4AAF-BFC7-47646BF5CD0C}" type="slidenum">
              <a:rPr kumimoji="0" lang="de-DE"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46</a:t>
            </a:fld>
            <a:endParaRPr kumimoji="0" lang="de-DE"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7" name="Rechteck 6"/>
          <p:cNvSpPr/>
          <p:nvPr/>
        </p:nvSpPr>
        <p:spPr>
          <a:xfrm>
            <a:off x="559115" y="4787319"/>
            <a:ext cx="7560840" cy="1176219"/>
          </a:xfrm>
          <a:prstGeom prst="rect">
            <a:avLst/>
          </a:prstGeom>
        </p:spPr>
        <p:txBody>
          <a:bodyPr wrap="square">
            <a:spAutoFit/>
          </a:bodyPr>
          <a:lstStyle/>
          <a:p>
            <a:pPr marL="0" marR="0" lvl="0" indent="0" algn="just" defTabSz="914400" rtl="0" eaLnBrk="1" fontAlgn="auto" latinLnBrk="0" hangingPunct="1">
              <a:lnSpc>
                <a:spcPct val="115000"/>
              </a:lnSpc>
              <a:spcBef>
                <a:spcPts val="0"/>
              </a:spcBef>
              <a:spcAft>
                <a:spcPts val="1000"/>
              </a:spcAft>
              <a:buClrTx/>
              <a:buSzPts val="1000"/>
              <a:buFontTx/>
              <a:buNone/>
              <a:tabLst/>
              <a:defRPr/>
            </a:pPr>
            <a:r>
              <a:rPr kumimoji="0" lang="de-DE" sz="1800" b="0" i="0" u="none" strike="noStrike" kern="1200" cap="none" spc="0" normalizeH="0" baseline="0" noProof="0" dirty="0" smtClean="0">
                <a:ln>
                  <a:noFill/>
                </a:ln>
                <a:solidFill>
                  <a:srgbClr val="FF0000"/>
                </a:solidFill>
                <a:effectLst/>
                <a:uLnTx/>
                <a:uFillTx/>
                <a:latin typeface="Arial" panose="020B0604020202020204" pitchFamily="34" charset="0"/>
                <a:ea typeface="Calibri" panose="020F0502020204030204" pitchFamily="34" charset="0"/>
                <a:cs typeface="Times New Roman" panose="02020603050405020304" pitchFamily="18" charset="0"/>
              </a:rPr>
              <a:t>Bereich</a:t>
            </a:r>
            <a:r>
              <a:rPr lang="de-DE" dirty="0">
                <a:solidFill>
                  <a:srgbClr val="FF0000"/>
                </a:solidFill>
                <a:latin typeface="Arial" panose="020B0604020202020204" pitchFamily="34" charset="0"/>
                <a:ea typeface="Calibri" panose="020F0502020204030204" pitchFamily="34" charset="0"/>
                <a:cs typeface="Times New Roman" panose="02020603050405020304" pitchFamily="18" charset="0"/>
              </a:rPr>
              <a:t> </a:t>
            </a:r>
            <a:r>
              <a:rPr kumimoji="0" lang="de-DE" sz="1800" b="0" i="0" u="none" strike="noStrike" kern="1200" cap="none" spc="0" normalizeH="0" baseline="0" noProof="0" dirty="0" smtClean="0">
                <a:ln>
                  <a:noFill/>
                </a:ln>
                <a:solidFill>
                  <a:srgbClr val="FF0000"/>
                </a:solidFill>
                <a:effectLst/>
                <a:uLnTx/>
                <a:uFillTx/>
                <a:latin typeface="Arial" panose="020B0604020202020204" pitchFamily="34" charset="0"/>
                <a:ea typeface="Calibri" panose="020F0502020204030204" pitchFamily="34" charset="0"/>
                <a:cs typeface="Times New Roman" panose="02020603050405020304" pitchFamily="18" charset="0"/>
              </a:rPr>
              <a:t>7 </a:t>
            </a:r>
            <a:r>
              <a:rPr kumimoji="0" lang="de-DE" sz="1800" b="0" i="0" u="none" strike="noStrike" kern="1200" cap="none" spc="0" normalizeH="0" baseline="0" noProof="0" dirty="0" smtClean="0">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 setzen </a:t>
            </a:r>
            <a:r>
              <a:rPr kumimoji="0" lang="de-DE" sz="18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taktische Überlegungen in einfachen spielorientierten Situationen </a:t>
            </a:r>
            <a:r>
              <a:rPr kumimoji="0" lang="de-DE" sz="1800" b="0" i="0" u="none" strike="noStrike" kern="1200" cap="none" spc="0" normalizeH="0" baseline="0" noProof="0" dirty="0" smtClean="0">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ein</a:t>
            </a:r>
            <a:r>
              <a:rPr kumimoji="0" lang="de-DE" sz="1800" b="1" i="0" u="none" strike="noStrike" kern="1200" cap="none" spc="0" normalizeH="0" baseline="0" noProof="0" dirty="0" smtClean="0">
                <a:ln>
                  <a:noFill/>
                </a:ln>
                <a:solidFill>
                  <a:prstClr val="white">
                    <a:lumMod val="65000"/>
                  </a:prstClr>
                </a:solidFill>
                <a:effectLst/>
                <a:uLnTx/>
                <a:uFillTx/>
                <a:latin typeface="Calibri"/>
                <a:ea typeface="+mn-ea"/>
                <a:cs typeface="+mn-cs"/>
              </a:rPr>
              <a:t> </a:t>
            </a:r>
            <a:r>
              <a:rPr kumimoji="0" lang="de-DE" sz="1800" b="1" i="0" u="none" strike="noStrike" kern="1200" cap="none" spc="0" normalizeH="0" baseline="0" noProof="0" dirty="0" smtClean="0">
                <a:ln>
                  <a:noFill/>
                </a:ln>
                <a:solidFill>
                  <a:prstClr val="white">
                    <a:lumMod val="50000"/>
                  </a:prstClr>
                </a:solidFill>
                <a:effectLst/>
                <a:uLnTx/>
                <a:uFillTx/>
                <a:latin typeface="Calibri"/>
                <a:ea typeface="+mn-ea"/>
                <a:cs typeface="+mn-cs"/>
              </a:rPr>
              <a:t>(MKR 1.2)</a:t>
            </a:r>
            <a:endParaRPr kumimoji="0" lang="de-DE" sz="1800" b="1" i="0" u="none" strike="noStrike" kern="1200" cap="none" spc="0" normalizeH="0" baseline="0" noProof="0" dirty="0">
              <a:ln>
                <a:noFill/>
              </a:ln>
              <a:solidFill>
                <a:prstClr val="white">
                  <a:lumMod val="50000"/>
                </a:prstClr>
              </a:solidFill>
              <a:effectLst/>
              <a:uLnTx/>
              <a:uFillTx/>
              <a:latin typeface="Calibri"/>
              <a:ea typeface="+mn-ea"/>
              <a:cs typeface="+mn-cs"/>
            </a:endParaRPr>
          </a:p>
          <a:p>
            <a:pPr marL="0" marR="0" lvl="0" indent="0" algn="just" defTabSz="914400" rtl="0" eaLnBrk="1" fontAlgn="auto" latinLnBrk="0" hangingPunct="1">
              <a:lnSpc>
                <a:spcPct val="115000"/>
              </a:lnSpc>
              <a:spcBef>
                <a:spcPts val="0"/>
              </a:spcBef>
              <a:spcAft>
                <a:spcPts val="1000"/>
              </a:spcAft>
              <a:buClrTx/>
              <a:buSzPts val="1000"/>
              <a:buFontTx/>
              <a:buNone/>
              <a:tabLst/>
              <a:defRPr/>
            </a:pPr>
            <a:endParaRPr kumimoji="0" lang="de-DE" sz="18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endParaRPr>
          </a:p>
        </p:txBody>
      </p:sp>
      <p:sp>
        <p:nvSpPr>
          <p:cNvPr id="9" name="Rechteck 8"/>
          <p:cNvSpPr/>
          <p:nvPr/>
        </p:nvSpPr>
        <p:spPr>
          <a:xfrm>
            <a:off x="500878" y="2744347"/>
            <a:ext cx="7920880" cy="1176219"/>
          </a:xfrm>
          <a:prstGeom prst="rect">
            <a:avLst/>
          </a:prstGeom>
        </p:spPr>
        <p:txBody>
          <a:bodyPr wrap="square">
            <a:spAutoFit/>
          </a:bodyPr>
          <a:lstStyle/>
          <a:p>
            <a:pPr marL="0" marR="0" lvl="0" indent="0" algn="just" defTabSz="914400" rtl="0" eaLnBrk="1" fontAlgn="auto" latinLnBrk="0" hangingPunct="1">
              <a:lnSpc>
                <a:spcPct val="115000"/>
              </a:lnSpc>
              <a:spcBef>
                <a:spcPts val="0"/>
              </a:spcBef>
              <a:spcAft>
                <a:spcPts val="1000"/>
              </a:spcAft>
              <a:buClrTx/>
              <a:buSzPts val="1000"/>
              <a:buFontTx/>
              <a:buNone/>
              <a:tabLst/>
              <a:defRPr/>
            </a:pPr>
            <a:r>
              <a:rPr kumimoji="0" lang="de-DE" sz="1800" b="0" i="0" u="none" strike="noStrike" kern="1200" cap="none" spc="0" normalizeH="0" baseline="0" noProof="0" dirty="0" smtClean="0">
                <a:ln>
                  <a:noFill/>
                </a:ln>
                <a:solidFill>
                  <a:srgbClr val="FF0000"/>
                </a:solidFill>
                <a:effectLst/>
                <a:uLnTx/>
                <a:uFillTx/>
                <a:latin typeface="Arial" panose="020B0604020202020204" pitchFamily="34" charset="0"/>
                <a:ea typeface="Calibri" panose="020F0502020204030204" pitchFamily="34" charset="0"/>
                <a:cs typeface="Times New Roman" panose="02020603050405020304" pitchFamily="18" charset="0"/>
              </a:rPr>
              <a:t>Bereich 3 </a:t>
            </a:r>
            <a:r>
              <a:rPr kumimoji="0" lang="de-DE" sz="1800" b="0" i="0" u="none" strike="noStrike" kern="1200" cap="none" spc="0" normalizeH="0" baseline="0" noProof="0" dirty="0" smtClean="0">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  beherrschen </a:t>
            </a:r>
            <a:r>
              <a:rPr kumimoji="0" lang="de-DE" sz="18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die Weitsprungtechnik in </a:t>
            </a:r>
            <a:r>
              <a:rPr kumimoji="0" lang="de-DE" sz="1800" b="0" i="0"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Grobform</a:t>
            </a:r>
            <a:r>
              <a:rPr kumimoji="0" lang="de-DE" sz="18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 (Anlauf, Absprung, Flugphase, Landung</a:t>
            </a:r>
            <a:r>
              <a:rPr kumimoji="0" lang="de-DE" sz="1800" b="0" i="0" u="none" strike="noStrike" kern="1200" cap="none" spc="0" normalizeH="0" baseline="0" noProof="0" dirty="0" smtClean="0">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a:t>
            </a:r>
            <a:r>
              <a:rPr kumimoji="0" lang="de-DE" sz="1800" b="1" i="0" u="none" strike="noStrike" kern="1200" cap="none" spc="0" normalizeH="0" baseline="0" noProof="0" dirty="0" smtClean="0">
                <a:ln>
                  <a:noFill/>
                </a:ln>
                <a:solidFill>
                  <a:prstClr val="white">
                    <a:lumMod val="65000"/>
                  </a:prstClr>
                </a:solidFill>
                <a:effectLst/>
                <a:uLnTx/>
                <a:uFillTx/>
                <a:latin typeface="Calibri"/>
                <a:ea typeface="+mn-ea"/>
                <a:cs typeface="+mn-cs"/>
              </a:rPr>
              <a:t> </a:t>
            </a:r>
            <a:r>
              <a:rPr kumimoji="0" lang="de-DE" sz="1800" b="1" i="0" u="none" strike="noStrike" kern="1200" cap="none" spc="0" normalizeH="0" baseline="0" noProof="0" dirty="0" smtClean="0">
                <a:ln>
                  <a:noFill/>
                </a:ln>
                <a:solidFill>
                  <a:prstClr val="white">
                    <a:lumMod val="50000"/>
                  </a:prstClr>
                </a:solidFill>
                <a:effectLst/>
                <a:uLnTx/>
                <a:uFillTx/>
                <a:latin typeface="Calibri"/>
                <a:ea typeface="+mn-ea"/>
                <a:cs typeface="+mn-cs"/>
              </a:rPr>
              <a:t>(MKR 1.2</a:t>
            </a:r>
            <a:r>
              <a:rPr kumimoji="0" lang="de-DE" sz="1800" b="1" i="0" u="none" strike="noStrike" kern="1200" cap="none" spc="0" normalizeH="0" baseline="0" noProof="0" dirty="0" smtClean="0">
                <a:ln>
                  <a:noFill/>
                </a:ln>
                <a:solidFill>
                  <a:prstClr val="white">
                    <a:lumMod val="65000"/>
                  </a:prstClr>
                </a:solidFill>
                <a:effectLst/>
                <a:uLnTx/>
                <a:uFillTx/>
                <a:latin typeface="Calibri"/>
                <a:ea typeface="+mn-ea"/>
                <a:cs typeface="+mn-cs"/>
              </a:rPr>
              <a:t>)</a:t>
            </a:r>
            <a:endParaRPr kumimoji="0" lang="de-DE" sz="1800" b="1" i="0" u="none" strike="noStrike" kern="1200" cap="none" spc="0" normalizeH="0" baseline="0" noProof="0" dirty="0">
              <a:ln>
                <a:noFill/>
              </a:ln>
              <a:solidFill>
                <a:prstClr val="white">
                  <a:lumMod val="65000"/>
                </a:prstClr>
              </a:solidFill>
              <a:effectLst/>
              <a:uLnTx/>
              <a:uFillTx/>
              <a:latin typeface="Calibri"/>
              <a:ea typeface="+mn-ea"/>
              <a:cs typeface="+mn-cs"/>
            </a:endParaRPr>
          </a:p>
          <a:p>
            <a:pPr marL="0" marR="0" lvl="0" indent="0" algn="just" defTabSz="914400" rtl="0" eaLnBrk="1" fontAlgn="auto" latinLnBrk="0" hangingPunct="1">
              <a:lnSpc>
                <a:spcPct val="115000"/>
              </a:lnSpc>
              <a:spcBef>
                <a:spcPts val="0"/>
              </a:spcBef>
              <a:spcAft>
                <a:spcPts val="1000"/>
              </a:spcAft>
              <a:buClrTx/>
              <a:buSzPts val="1000"/>
              <a:buFontTx/>
              <a:buNone/>
              <a:tabLst/>
              <a:defRPr/>
            </a:pPr>
            <a:endParaRPr kumimoji="0" lang="de-DE" sz="18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endParaRPr>
          </a:p>
        </p:txBody>
      </p:sp>
      <p:sp>
        <p:nvSpPr>
          <p:cNvPr id="12" name="Rechteck 11"/>
          <p:cNvSpPr/>
          <p:nvPr/>
        </p:nvSpPr>
        <p:spPr>
          <a:xfrm>
            <a:off x="559115" y="3787201"/>
            <a:ext cx="7973325" cy="923330"/>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1800" b="0" i="0" u="none" strike="noStrike" kern="1200" cap="none" spc="0" normalizeH="0" baseline="0" noProof="0" dirty="0" smtClean="0">
                <a:ln>
                  <a:noFill/>
                </a:ln>
                <a:solidFill>
                  <a:srgbClr val="FF0000"/>
                </a:solidFill>
                <a:effectLst/>
                <a:uLnTx/>
                <a:uFillTx/>
                <a:latin typeface="Arial" panose="020B0604020202020204" pitchFamily="34" charset="0"/>
                <a:ea typeface="Calibri" panose="020F0502020204030204" pitchFamily="34" charset="0"/>
                <a:cs typeface="Times New Roman" panose="02020603050405020304" pitchFamily="18" charset="0"/>
              </a:rPr>
              <a:t>Bereich 6  </a:t>
            </a:r>
            <a:r>
              <a:rPr kumimoji="0" lang="de-DE" sz="1800" b="0" i="0" u="none" strike="noStrike" kern="1200" cap="none" spc="0" normalizeH="0" baseline="0" noProof="0" dirty="0" smtClean="0">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   präsentieren </a:t>
            </a:r>
            <a:r>
              <a:rPr kumimoji="0" lang="de-DE" sz="1800" b="0" i="0"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kriteriengeleitete</a:t>
            </a:r>
            <a:r>
              <a:rPr kumimoji="0" lang="de-DE" sz="18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 (u.a. Bewegungsqualität) Ausdrucks- und </a:t>
            </a:r>
            <a:r>
              <a:rPr kumimoji="0" lang="de-DE" sz="1800" b="0" i="0" u="none" strike="noStrike" kern="1200" cap="none" spc="0" normalizeH="0" baseline="0" noProof="0" dirty="0" smtClean="0">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Bewegungsformen</a:t>
            </a:r>
            <a:r>
              <a:rPr kumimoji="0" lang="de-DE" sz="1800" b="1" i="0" u="none" strike="noStrike" kern="1200" cap="none" spc="0" normalizeH="0" baseline="0" noProof="0" dirty="0" smtClean="0">
                <a:ln>
                  <a:noFill/>
                </a:ln>
                <a:solidFill>
                  <a:prstClr val="white">
                    <a:lumMod val="65000"/>
                  </a:prstClr>
                </a:solidFill>
                <a:effectLst/>
                <a:uLnTx/>
                <a:uFillTx/>
                <a:latin typeface="Calibri"/>
                <a:ea typeface="+mn-ea"/>
                <a:cs typeface="+mn-cs"/>
              </a:rPr>
              <a:t> </a:t>
            </a:r>
            <a:r>
              <a:rPr kumimoji="0" lang="de-DE" sz="1800" b="1" i="0" u="none" strike="noStrike" kern="1200" cap="none" spc="0" normalizeH="0" baseline="0" noProof="0" dirty="0" smtClean="0">
                <a:ln>
                  <a:noFill/>
                </a:ln>
                <a:solidFill>
                  <a:prstClr val="white">
                    <a:lumMod val="50000"/>
                  </a:prstClr>
                </a:solidFill>
                <a:effectLst/>
                <a:uLnTx/>
                <a:uFillTx/>
                <a:latin typeface="Calibri"/>
                <a:ea typeface="+mn-ea"/>
                <a:cs typeface="+mn-cs"/>
              </a:rPr>
              <a:t>(MKR 1.2. ; 4.4)</a:t>
            </a:r>
            <a:endParaRPr kumimoji="0" lang="de-DE" sz="1800" b="1" i="0" u="none" strike="noStrike" kern="1200" cap="none" spc="0" normalizeH="0" baseline="0" noProof="0" dirty="0">
              <a:ln>
                <a:noFill/>
              </a:ln>
              <a:solidFill>
                <a:prstClr val="white">
                  <a:lumMod val="50000"/>
                </a:prstClr>
              </a:solidFill>
              <a:effectLst/>
              <a:uLnTx/>
              <a:uFillTx/>
              <a:latin typeface="Calibri"/>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13" name="Fußzeilenplatzhalt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11" name="Rechteck 10"/>
          <p:cNvSpPr/>
          <p:nvPr/>
        </p:nvSpPr>
        <p:spPr>
          <a:xfrm>
            <a:off x="490444" y="1913318"/>
            <a:ext cx="7560840" cy="383823"/>
          </a:xfrm>
          <a:prstGeom prst="rect">
            <a:avLst/>
          </a:prstGeom>
        </p:spPr>
        <p:txBody>
          <a:bodyPr wrap="square">
            <a:spAutoFit/>
          </a:bodyPr>
          <a:lstStyle/>
          <a:p>
            <a:pPr marL="0" marR="0" lvl="0" indent="0" algn="just" defTabSz="914400" rtl="0" eaLnBrk="1" fontAlgn="auto" latinLnBrk="0" hangingPunct="1">
              <a:lnSpc>
                <a:spcPct val="115000"/>
              </a:lnSpc>
              <a:spcBef>
                <a:spcPts val="0"/>
              </a:spcBef>
              <a:spcAft>
                <a:spcPts val="1000"/>
              </a:spcAft>
              <a:buClrTx/>
              <a:buSzPts val="1000"/>
              <a:buFontTx/>
              <a:buNone/>
              <a:tabLst/>
              <a:defRPr/>
            </a:pPr>
            <a:r>
              <a:rPr kumimoji="0" lang="de-DE" sz="1800" b="0" i="0" u="none" strike="noStrike" kern="1200" cap="none" spc="0" normalizeH="0" baseline="0" noProof="0" dirty="0" smtClean="0">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Die</a:t>
            </a:r>
            <a:r>
              <a:rPr kumimoji="0" lang="de-DE" sz="1800" b="0" i="0" u="none" strike="noStrike" kern="1200" cap="none" spc="0" normalizeH="0" noProof="0" dirty="0" smtClean="0">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 Schülerinnen und Schüler…</a:t>
            </a:r>
            <a:endParaRPr kumimoji="0" lang="de-DE" sz="18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518261159"/>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endParaRPr lang="de-DE"/>
          </a:p>
        </p:txBody>
      </p:sp>
      <p:sp>
        <p:nvSpPr>
          <p:cNvPr id="3" name="Inhaltsplatzhalter 2"/>
          <p:cNvSpPr>
            <a:spLocks noGrp="1"/>
          </p:cNvSpPr>
          <p:nvPr>
            <p:ph idx="1"/>
          </p:nvPr>
        </p:nvSpPr>
        <p:spPr>
          <a:xfrm>
            <a:off x="469603" y="1700808"/>
            <a:ext cx="8229600" cy="4205064"/>
          </a:xfrm>
        </p:spPr>
        <p:txBody>
          <a:bodyPr>
            <a:normAutofit fontScale="92500" lnSpcReduction="20000"/>
          </a:bodyPr>
          <a:lstStyle/>
          <a:p>
            <a:pPr marL="0" indent="0">
              <a:buNone/>
            </a:pPr>
            <a:r>
              <a:rPr lang="de-DE" altLang="de-DE" sz="4400" b="1" dirty="0" err="1" smtClean="0">
                <a:solidFill>
                  <a:srgbClr val="002060"/>
                </a:solidFill>
                <a:cs typeface="Times New Roman" pitchFamily="18" charset="0"/>
              </a:rPr>
              <a:t>II.b</a:t>
            </a:r>
            <a:endParaRPr lang="de-DE" altLang="de-DE" sz="4400" b="1" dirty="0" smtClean="0">
              <a:solidFill>
                <a:srgbClr val="002060"/>
              </a:solidFill>
              <a:cs typeface="Times New Roman" pitchFamily="18" charset="0"/>
            </a:endParaRPr>
          </a:p>
          <a:p>
            <a:pPr marL="0" indent="0">
              <a:buNone/>
            </a:pPr>
            <a:r>
              <a:rPr lang="de-DE" altLang="de-DE" sz="4400" b="1" dirty="0">
                <a:solidFill>
                  <a:srgbClr val="002060"/>
                </a:solidFill>
                <a:cs typeface="Times New Roman" pitchFamily="18" charset="0"/>
              </a:rPr>
              <a:t>Vorschlag für teilnehmeraktivierende Elemente </a:t>
            </a:r>
            <a:r>
              <a:rPr lang="de-DE" altLang="de-DE" sz="4400" dirty="0">
                <a:solidFill>
                  <a:srgbClr val="002060"/>
                </a:solidFill>
                <a:cs typeface="Times New Roman" pitchFamily="18" charset="0"/>
              </a:rPr>
              <a:t>bei Implementationsveranstaltungen passend zu den einzelnen </a:t>
            </a:r>
            <a:r>
              <a:rPr lang="de-DE" altLang="de-DE" sz="4400" dirty="0" smtClean="0">
                <a:solidFill>
                  <a:srgbClr val="002060"/>
                </a:solidFill>
                <a:cs typeface="Times New Roman" pitchFamily="18" charset="0"/>
              </a:rPr>
              <a:t>Kapiteln des Lehrplans Sport </a:t>
            </a:r>
            <a:r>
              <a:rPr lang="de-DE" sz="3600" dirty="0" smtClean="0"/>
              <a:t/>
            </a:r>
            <a:br>
              <a:rPr lang="de-DE" sz="3600" dirty="0" smtClean="0"/>
            </a:br>
            <a:r>
              <a:rPr lang="de-DE" sz="3600" dirty="0" smtClean="0"/>
              <a:t/>
            </a:r>
            <a:br>
              <a:rPr lang="de-DE" sz="3600" dirty="0" smtClean="0"/>
            </a:br>
            <a:endParaRPr lang="de-DE" sz="4400" dirty="0" smtClean="0"/>
          </a:p>
          <a:p>
            <a:pPr marL="0" indent="0">
              <a:buNone/>
            </a:pPr>
            <a:endParaRPr lang="de-DE" dirty="0"/>
          </a:p>
        </p:txBody>
      </p:sp>
      <p:sp>
        <p:nvSpPr>
          <p:cNvPr id="4" name="Datumsplatzhalter 3"/>
          <p:cNvSpPr>
            <a:spLocks noGrp="1"/>
          </p:cNvSpPr>
          <p:nvPr>
            <p:ph type="dt" sz="half" idx="10"/>
          </p:nvPr>
        </p:nvSpPr>
        <p:spPr/>
        <p:txBody>
          <a:bodyPr/>
          <a:lstStyle/>
          <a:p>
            <a:r>
              <a:rPr lang="de-DE" dirty="0"/>
              <a:t>Lehrplanentwicklung Primarstufe</a:t>
            </a:r>
          </a:p>
        </p:txBody>
      </p:sp>
      <p:sp>
        <p:nvSpPr>
          <p:cNvPr id="5" name="Fußzeilenplatzhalter 4"/>
          <p:cNvSpPr>
            <a:spLocks noGrp="1"/>
          </p:cNvSpPr>
          <p:nvPr>
            <p:ph type="ftr" sz="quarter" idx="11"/>
          </p:nvPr>
        </p:nvSpPr>
        <p:spPr/>
        <p:txBody>
          <a:bodyPr/>
          <a:lstStyle/>
          <a:p>
            <a:endParaRPr lang="de-DE" dirty="0"/>
          </a:p>
        </p:txBody>
      </p:sp>
      <p:sp>
        <p:nvSpPr>
          <p:cNvPr id="6" name="Foliennummernplatzhalter 5"/>
          <p:cNvSpPr>
            <a:spLocks noGrp="1"/>
          </p:cNvSpPr>
          <p:nvPr>
            <p:ph type="sldNum" sz="quarter" idx="12"/>
          </p:nvPr>
        </p:nvSpPr>
        <p:spPr/>
        <p:txBody>
          <a:bodyPr/>
          <a:lstStyle/>
          <a:p>
            <a:fld id="{512A4277-7E7A-4AAF-BFC7-47646BF5CD0C}" type="slidenum">
              <a:rPr lang="de-DE" smtClean="0"/>
              <a:t>47</a:t>
            </a:fld>
            <a:endParaRPr lang="de-DE"/>
          </a:p>
        </p:txBody>
      </p:sp>
    </p:spTree>
    <p:extLst>
      <p:ext uri="{BB962C8B-B14F-4D97-AF65-F5344CB8AC3E}">
        <p14:creationId xmlns:p14="http://schemas.microsoft.com/office/powerpoint/2010/main" val="3631240064"/>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feld 6"/>
          <p:cNvSpPr txBox="1"/>
          <p:nvPr/>
        </p:nvSpPr>
        <p:spPr>
          <a:xfrm>
            <a:off x="641555" y="2511765"/>
            <a:ext cx="7846142" cy="2931572"/>
          </a:xfrm>
          <a:prstGeom prst="rect">
            <a:avLst/>
          </a:prstGeom>
          <a:noFill/>
        </p:spPr>
        <p:txBody>
          <a:bodyPr wrap="square" rtlCol="0">
            <a:spAutoFit/>
          </a:bodyPr>
          <a:lstStyle/>
          <a:p>
            <a:r>
              <a:rPr lang="de-DE" sz="1650" b="1" dirty="0"/>
              <a:t>Zitate aus dem Lehrplan </a:t>
            </a:r>
            <a:r>
              <a:rPr lang="de-DE" sz="1650" b="1" dirty="0" smtClean="0"/>
              <a:t>Sport </a:t>
            </a:r>
            <a:r>
              <a:rPr lang="de-DE" sz="1650" b="1" dirty="0"/>
              <a:t>[Auszüge aus Kap. 1]</a:t>
            </a:r>
          </a:p>
          <a:p>
            <a:pPr marL="257175" indent="-257175" algn="just">
              <a:buFont typeface="+mj-lt"/>
              <a:buAutoNum type="arabicPeriod"/>
            </a:pPr>
            <a:r>
              <a:rPr lang="de-DE" sz="1650" dirty="0"/>
              <a:t>Die angestrebte umfassende Handlungskompetenz der Schülerinnen und Schüler wird im Feld von Bewegung, Spiel und Sport unter verschiedenen pädagogischen Perspektiven </a:t>
            </a:r>
            <a:r>
              <a:rPr lang="de-DE" sz="1650" dirty="0" smtClean="0"/>
              <a:t>entwickelt</a:t>
            </a:r>
            <a:endParaRPr lang="de-DE" sz="1650" dirty="0"/>
          </a:p>
          <a:p>
            <a:pPr marL="257175" indent="-257175" algn="just">
              <a:buFont typeface="+mj-lt"/>
              <a:buAutoNum type="arabicPeriod"/>
            </a:pPr>
            <a:r>
              <a:rPr lang="de-DE" sz="1650" dirty="0"/>
              <a:t>Insbesondere im Schulsport erschließen sich vielfältige personale, materiale und soziale Erfahrungen</a:t>
            </a:r>
          </a:p>
          <a:p>
            <a:pPr marL="257175" indent="-257175" algn="just">
              <a:buFont typeface="+mj-lt"/>
              <a:buAutoNum type="arabicPeriod"/>
            </a:pPr>
            <a:r>
              <a:rPr lang="de-DE" sz="1650" dirty="0"/>
              <a:t>[…] vielfältige Möglichkeiten eingeräumt, sich an der Inhaltsauswahl, an den zu verfolgenden Zielen und an den Vorgehensweisen in altersangemessener Weise zu beteiligen</a:t>
            </a:r>
            <a:r>
              <a:rPr lang="de-DE" sz="1650" dirty="0" smtClean="0"/>
              <a:t>.</a:t>
            </a:r>
          </a:p>
          <a:p>
            <a:pPr marL="257175" indent="-257175" algn="just">
              <a:buFont typeface="+mj-lt"/>
              <a:buAutoNum type="arabicPeriod"/>
            </a:pPr>
            <a:r>
              <a:rPr lang="de-DE" sz="1650" dirty="0"/>
              <a:t>[…] vielfältige Bewegungs-, Spiel- und Sportangebote im Rahmen des außerunterrichtlichen Schulsports </a:t>
            </a:r>
          </a:p>
        </p:txBody>
      </p:sp>
      <p:sp>
        <p:nvSpPr>
          <p:cNvPr id="8" name="Textfeld 7"/>
          <p:cNvSpPr txBox="1"/>
          <p:nvPr/>
        </p:nvSpPr>
        <p:spPr>
          <a:xfrm>
            <a:off x="589936" y="1592797"/>
            <a:ext cx="8163232" cy="923330"/>
          </a:xfrm>
          <a:prstGeom prst="rect">
            <a:avLst/>
          </a:prstGeom>
          <a:noFill/>
        </p:spPr>
        <p:txBody>
          <a:bodyPr wrap="square" rtlCol="0">
            <a:spAutoFit/>
          </a:bodyPr>
          <a:lstStyle/>
          <a:p>
            <a:pPr marL="257175" indent="-257175">
              <a:buFont typeface="+mj-lt"/>
              <a:buAutoNum type="alphaLcPeriod"/>
            </a:pPr>
            <a:r>
              <a:rPr lang="de-DE" sz="1350" b="1" dirty="0">
                <a:solidFill>
                  <a:prstClr val="black"/>
                </a:solidFill>
              </a:rPr>
              <a:t>Notieren Sie 1-2 Punkte dieser Zieldimensionen, die Ihnen persönlich in Ihrem </a:t>
            </a:r>
            <a:r>
              <a:rPr lang="de-DE" sz="1350" b="1" dirty="0" smtClean="0">
                <a:solidFill>
                  <a:prstClr val="black"/>
                </a:solidFill>
              </a:rPr>
              <a:t>Sportunterricht </a:t>
            </a:r>
            <a:r>
              <a:rPr lang="de-DE" sz="1350" b="1" dirty="0">
                <a:solidFill>
                  <a:prstClr val="black"/>
                </a:solidFill>
              </a:rPr>
              <a:t>besonders am Herzen liegen.</a:t>
            </a:r>
          </a:p>
          <a:p>
            <a:pPr marL="257175" indent="-257175">
              <a:buFont typeface="+mj-lt"/>
              <a:buAutoNum type="alphaLcPeriod"/>
            </a:pPr>
            <a:r>
              <a:rPr lang="de-DE" sz="1350" b="1" dirty="0">
                <a:solidFill>
                  <a:prstClr val="black"/>
                </a:solidFill>
              </a:rPr>
              <a:t>Geben Sie ein Beispiel, wie sich diese Ziele konkret in Ihrem Unterricht zeigen.</a:t>
            </a:r>
          </a:p>
          <a:p>
            <a:pPr marL="257175" indent="-257175">
              <a:buFont typeface="+mj-lt"/>
              <a:buAutoNum type="alphaLcPeriod"/>
            </a:pPr>
            <a:r>
              <a:rPr lang="de-DE" sz="1350" b="1" dirty="0">
                <a:solidFill>
                  <a:prstClr val="black"/>
                </a:solidFill>
              </a:rPr>
              <a:t>Tauschen Sie sich mit ihrem Nachbarn / Ihrer Nachbarin aus.</a:t>
            </a:r>
          </a:p>
        </p:txBody>
      </p:sp>
      <p:sp>
        <p:nvSpPr>
          <p:cNvPr id="3" name="Textfeld 2"/>
          <p:cNvSpPr txBox="1"/>
          <p:nvPr/>
        </p:nvSpPr>
        <p:spPr>
          <a:xfrm>
            <a:off x="1259632" y="980728"/>
            <a:ext cx="5623098" cy="461665"/>
          </a:xfrm>
          <a:prstGeom prst="rect">
            <a:avLst/>
          </a:prstGeom>
          <a:noFill/>
        </p:spPr>
        <p:txBody>
          <a:bodyPr wrap="square" rtlCol="0">
            <a:spAutoFit/>
          </a:bodyPr>
          <a:lstStyle/>
          <a:p>
            <a:pPr>
              <a:defRPr/>
            </a:pPr>
            <a:r>
              <a:rPr lang="de-DE" sz="2400" b="1" dirty="0" smtClean="0">
                <a:solidFill>
                  <a:srgbClr val="FF0000"/>
                </a:solidFill>
                <a:latin typeface="Calibri"/>
              </a:rPr>
              <a:t>Kapitel 1: </a:t>
            </a:r>
            <a:r>
              <a:rPr lang="de-DE" sz="2400" b="1" dirty="0">
                <a:latin typeface="Calibri"/>
              </a:rPr>
              <a:t>Aufgaben und </a:t>
            </a:r>
            <a:r>
              <a:rPr lang="de-DE" sz="2400" b="1" dirty="0" smtClean="0">
                <a:latin typeface="Calibri"/>
              </a:rPr>
              <a:t>Ziele </a:t>
            </a:r>
            <a:r>
              <a:rPr lang="de-DE" sz="2400" b="1" dirty="0">
                <a:latin typeface="Calibri"/>
              </a:rPr>
              <a:t>des Faches    </a:t>
            </a:r>
          </a:p>
        </p:txBody>
      </p:sp>
    </p:spTree>
    <p:extLst>
      <p:ext uri="{BB962C8B-B14F-4D97-AF65-F5344CB8AC3E}">
        <p14:creationId xmlns:p14="http://schemas.microsoft.com/office/powerpoint/2010/main" val="1472672094"/>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feld 2"/>
          <p:cNvSpPr txBox="1"/>
          <p:nvPr/>
        </p:nvSpPr>
        <p:spPr>
          <a:xfrm>
            <a:off x="323528" y="908720"/>
            <a:ext cx="8159824" cy="523220"/>
          </a:xfrm>
          <a:prstGeom prst="rect">
            <a:avLst/>
          </a:prstGeom>
          <a:noFill/>
        </p:spPr>
        <p:txBody>
          <a:bodyPr wrap="square" rtlCol="0">
            <a:spAutoFit/>
          </a:bodyPr>
          <a:lstStyle/>
          <a:p>
            <a:pPr>
              <a:defRPr/>
            </a:pPr>
            <a:r>
              <a:rPr lang="de-DE" sz="2800" b="1" dirty="0" smtClean="0">
                <a:solidFill>
                  <a:srgbClr val="FF0000"/>
                </a:solidFill>
                <a:latin typeface="Calibri"/>
              </a:rPr>
              <a:t>Kapitel </a:t>
            </a:r>
            <a:r>
              <a:rPr lang="de-DE" sz="2800" b="1" dirty="0">
                <a:solidFill>
                  <a:srgbClr val="FF0000"/>
                </a:solidFill>
                <a:latin typeface="Calibri"/>
              </a:rPr>
              <a:t>2:</a:t>
            </a:r>
            <a:r>
              <a:rPr lang="de-DE" sz="2800" b="1" dirty="0">
                <a:solidFill>
                  <a:prstClr val="black"/>
                </a:solidFill>
                <a:latin typeface="Calibri"/>
              </a:rPr>
              <a:t> Kompetenzerwartungen in der Praxis</a:t>
            </a:r>
          </a:p>
        </p:txBody>
      </p:sp>
      <p:sp>
        <p:nvSpPr>
          <p:cNvPr id="8" name="Textfeld 7"/>
          <p:cNvSpPr txBox="1"/>
          <p:nvPr/>
        </p:nvSpPr>
        <p:spPr>
          <a:xfrm>
            <a:off x="1331640" y="1538790"/>
            <a:ext cx="6588732" cy="4515339"/>
          </a:xfrm>
          <a:prstGeom prst="rect">
            <a:avLst/>
          </a:prstGeom>
          <a:noFill/>
        </p:spPr>
        <p:txBody>
          <a:bodyPr wrap="square" rtlCol="0">
            <a:spAutoFit/>
          </a:bodyPr>
          <a:lstStyle/>
          <a:p>
            <a:pPr marL="257175" indent="-257175">
              <a:buFontTx/>
              <a:buAutoNum type="alphaLcParenR"/>
              <a:defRPr/>
            </a:pPr>
            <a:r>
              <a:rPr lang="de-DE" sz="1425" dirty="0">
                <a:solidFill>
                  <a:prstClr val="black"/>
                </a:solidFill>
                <a:latin typeface="Calibri"/>
              </a:rPr>
              <a:t>Wählen Sie bitte in Partnerarbeit </a:t>
            </a:r>
            <a:r>
              <a:rPr lang="de-DE" sz="1425" b="1" dirty="0">
                <a:solidFill>
                  <a:prstClr val="black"/>
                </a:solidFill>
                <a:latin typeface="Calibri"/>
              </a:rPr>
              <a:t>eine</a:t>
            </a:r>
            <a:r>
              <a:rPr lang="de-DE" sz="1425" dirty="0">
                <a:solidFill>
                  <a:prstClr val="black"/>
                </a:solidFill>
                <a:latin typeface="Calibri"/>
              </a:rPr>
              <a:t> der Kompetenzerwartungen aus: </a:t>
            </a:r>
            <a:r>
              <a:rPr lang="de-DE" sz="1425" dirty="0">
                <a:solidFill>
                  <a:prstClr val="black"/>
                </a:solidFill>
                <a:latin typeface="Calibri"/>
                <a:ea typeface="Times New Roman"/>
              </a:rPr>
              <a:t>Die Schülerinnen und Schüler …</a:t>
            </a:r>
            <a:endParaRPr lang="de-DE" sz="1425" dirty="0">
              <a:solidFill>
                <a:prstClr val="black"/>
              </a:solidFill>
              <a:latin typeface="Times New Roman"/>
              <a:ea typeface="Times New Roman"/>
            </a:endParaRPr>
          </a:p>
          <a:p>
            <a:pPr marL="600075" lvl="1" indent="-257175" algn="just">
              <a:spcBef>
                <a:spcPts val="450"/>
              </a:spcBef>
              <a:buFont typeface="Symbol"/>
              <a:buChar char=""/>
              <a:tabLst>
                <a:tab pos="342900" algn="l"/>
              </a:tabLst>
              <a:defRPr/>
            </a:pPr>
            <a:r>
              <a:rPr lang="de-DE" sz="1425" dirty="0">
                <a:solidFill>
                  <a:prstClr val="black"/>
                </a:solidFill>
                <a:ea typeface="Times New Roman"/>
                <a:cs typeface="Arial"/>
              </a:rPr>
              <a:t>erfassen ihr Körperschema in </a:t>
            </a:r>
            <a:r>
              <a:rPr lang="de-DE" sz="1425" dirty="0" smtClean="0">
                <a:solidFill>
                  <a:prstClr val="black"/>
                </a:solidFill>
                <a:ea typeface="Times New Roman"/>
                <a:cs typeface="Arial"/>
              </a:rPr>
              <a:t>Ruhe </a:t>
            </a:r>
            <a:r>
              <a:rPr lang="de-DE" sz="1425" dirty="0">
                <a:solidFill>
                  <a:prstClr val="black"/>
                </a:solidFill>
                <a:ea typeface="Times New Roman"/>
                <a:cs typeface="Arial"/>
              </a:rPr>
              <a:t>und in einfachen Bewegungssituationen (Körperhaltungen im Liegen, Sitzen, Stehen, Gehen und Laufen). </a:t>
            </a:r>
            <a:r>
              <a:rPr lang="de-DE" sz="1425" dirty="0" smtClean="0">
                <a:solidFill>
                  <a:prstClr val="black"/>
                </a:solidFill>
                <a:ea typeface="Times New Roman"/>
                <a:cs typeface="Arial"/>
              </a:rPr>
              <a:t>(Bereich 1, SEP, Körperschema )</a:t>
            </a:r>
            <a:endParaRPr lang="de-DE" sz="1425" dirty="0">
              <a:solidFill>
                <a:prstClr val="black"/>
              </a:solidFill>
              <a:ea typeface="Times New Roman"/>
              <a:cs typeface="Arial"/>
            </a:endParaRPr>
          </a:p>
          <a:p>
            <a:pPr marL="600075" lvl="1" indent="-257175" algn="just">
              <a:spcBef>
                <a:spcPts val="450"/>
              </a:spcBef>
              <a:buFont typeface="Symbol"/>
              <a:buChar char=""/>
              <a:tabLst>
                <a:tab pos="342900" algn="l"/>
              </a:tabLst>
              <a:defRPr/>
            </a:pPr>
            <a:r>
              <a:rPr lang="de-DE" sz="1425" dirty="0">
                <a:solidFill>
                  <a:prstClr val="black"/>
                </a:solidFill>
                <a:ea typeface="Times New Roman"/>
                <a:cs typeface="Arial"/>
              </a:rPr>
              <a:t>führen ausgewählte Bewegungsaufgaben zur Verbesserung der exekutiven Funktionen (Arbeitsgedächtnis, Impulskontrolle, kognitive Flexibilität) aus. </a:t>
            </a:r>
            <a:r>
              <a:rPr lang="de-DE" sz="1425" dirty="0" smtClean="0">
                <a:solidFill>
                  <a:prstClr val="black"/>
                </a:solidFill>
                <a:ea typeface="Times New Roman"/>
                <a:cs typeface="Arial"/>
              </a:rPr>
              <a:t>(Bereich 2, </a:t>
            </a:r>
            <a:r>
              <a:rPr lang="de-DE" sz="1425" dirty="0" smtClean="0">
                <a:solidFill>
                  <a:prstClr val="black"/>
                </a:solidFill>
                <a:ea typeface="Times New Roman"/>
                <a:cs typeface="Arial"/>
              </a:rPr>
              <a:t>Ende Klasse  4</a:t>
            </a:r>
            <a:r>
              <a:rPr lang="de-DE" sz="1425" dirty="0" smtClean="0">
                <a:solidFill>
                  <a:prstClr val="black"/>
                </a:solidFill>
                <a:ea typeface="Times New Roman"/>
                <a:cs typeface="Arial"/>
              </a:rPr>
              <a:t>, </a:t>
            </a:r>
            <a:r>
              <a:rPr lang="de-DE" sz="1425" dirty="0" smtClean="0">
                <a:solidFill>
                  <a:prstClr val="black"/>
                </a:solidFill>
                <a:ea typeface="Times New Roman"/>
                <a:cs typeface="Arial"/>
              </a:rPr>
              <a:t>Selbstregulation und Bewegung)</a:t>
            </a:r>
            <a:endParaRPr lang="de-DE" sz="1425" dirty="0">
              <a:solidFill>
                <a:prstClr val="black"/>
              </a:solidFill>
              <a:ea typeface="Times New Roman"/>
              <a:cs typeface="Arial"/>
            </a:endParaRPr>
          </a:p>
          <a:p>
            <a:pPr marL="600075" lvl="1" indent="-257175" algn="just">
              <a:spcBef>
                <a:spcPts val="450"/>
              </a:spcBef>
              <a:spcAft>
                <a:spcPts val="450"/>
              </a:spcAft>
              <a:buFont typeface="Symbol"/>
              <a:buChar char=""/>
              <a:tabLst>
                <a:tab pos="342900" algn="l"/>
              </a:tabLst>
              <a:defRPr/>
            </a:pPr>
            <a:r>
              <a:rPr lang="de-DE" sz="1425" dirty="0">
                <a:solidFill>
                  <a:prstClr val="black"/>
                </a:solidFill>
                <a:ea typeface="Times New Roman"/>
                <a:cs typeface="Arial"/>
              </a:rPr>
              <a:t>variieren nach vorgegebenen Gestaltungskriterien (u.a. Raum, Rhythmus, Form) einfache </a:t>
            </a:r>
            <a:r>
              <a:rPr lang="de-DE" sz="1425" dirty="0" smtClean="0">
                <a:solidFill>
                  <a:prstClr val="black"/>
                </a:solidFill>
                <a:ea typeface="Times New Roman"/>
                <a:cs typeface="Arial"/>
              </a:rPr>
              <a:t>Tänze. (Bereich 6, Ende Klasse 4, Rhythmus, Bewegungsgestaltung und Tanz) </a:t>
            </a:r>
            <a:endParaRPr lang="de-DE" sz="1425" dirty="0">
              <a:solidFill>
                <a:prstClr val="black"/>
              </a:solidFill>
              <a:ea typeface="Times New Roman"/>
              <a:cs typeface="Arial"/>
            </a:endParaRPr>
          </a:p>
          <a:p>
            <a:pPr marL="257175" indent="-257175">
              <a:buFontTx/>
              <a:buAutoNum type="alphaLcParenR"/>
              <a:defRPr/>
            </a:pPr>
            <a:r>
              <a:rPr lang="de-DE" sz="1425" dirty="0">
                <a:solidFill>
                  <a:prstClr val="black"/>
                </a:solidFill>
                <a:latin typeface="Calibri"/>
              </a:rPr>
              <a:t>Erörtern Sie in Ihrem Team: „Was kann eine Schülerin/ein Schüler, wenn sie/er über die (von Ihnen ausgewählte) Kompetenz verfügt?“</a:t>
            </a:r>
          </a:p>
          <a:p>
            <a:pPr marL="257175" indent="-257175">
              <a:buFontTx/>
              <a:buAutoNum type="alphaLcParenR"/>
              <a:defRPr/>
            </a:pPr>
            <a:r>
              <a:rPr lang="de-DE" sz="1425" dirty="0">
                <a:solidFill>
                  <a:prstClr val="black"/>
                </a:solidFill>
                <a:latin typeface="Calibri"/>
              </a:rPr>
              <a:t>Beschreiben Sie nun bitte, über welche Kenntnisse / Fähigkeiten / Fertigkeiten / Haltungen eine Schülerin/ein Schüler mit Blick auf die (von Ihnen ausgewählte) Kompetenz </a:t>
            </a:r>
            <a:r>
              <a:rPr lang="de-DE" sz="1425" u="sng" dirty="0">
                <a:solidFill>
                  <a:prstClr val="black"/>
                </a:solidFill>
                <a:latin typeface="Calibri"/>
              </a:rPr>
              <a:t>mindestens</a:t>
            </a:r>
            <a:r>
              <a:rPr lang="de-DE" sz="1425" dirty="0">
                <a:solidFill>
                  <a:prstClr val="black"/>
                </a:solidFill>
                <a:latin typeface="Calibri"/>
              </a:rPr>
              <a:t> verfügen sollte!</a:t>
            </a:r>
          </a:p>
          <a:p>
            <a:pPr marL="257175" indent="-257175">
              <a:buFontTx/>
              <a:buAutoNum type="alphaLcParenR"/>
              <a:defRPr/>
            </a:pPr>
            <a:r>
              <a:rPr lang="de-DE" sz="1425" dirty="0">
                <a:solidFill>
                  <a:prstClr val="black"/>
                </a:solidFill>
                <a:latin typeface="Calibri"/>
              </a:rPr>
              <a:t>fakultativ: Überlegen Sie bitte, in welchem Unterrichtsvorhaben Ihres bisherigen schulinternen </a:t>
            </a:r>
            <a:r>
              <a:rPr lang="de-DE" sz="1425" dirty="0" smtClean="0">
                <a:solidFill>
                  <a:prstClr val="black"/>
                </a:solidFill>
                <a:latin typeface="Calibri"/>
              </a:rPr>
              <a:t>Arbeitsplans </a:t>
            </a:r>
            <a:r>
              <a:rPr lang="de-DE" sz="1425" dirty="0">
                <a:solidFill>
                  <a:prstClr val="black"/>
                </a:solidFill>
                <a:latin typeface="Calibri"/>
              </a:rPr>
              <a:t>sich diese Kompetenzen am besten fördern lassen bzw. welche Änderungen im </a:t>
            </a:r>
            <a:r>
              <a:rPr lang="de-DE" sz="1425" dirty="0">
                <a:solidFill>
                  <a:prstClr val="black"/>
                </a:solidFill>
              </a:rPr>
              <a:t>schulinternen Arbeitsplan</a:t>
            </a:r>
            <a:r>
              <a:rPr lang="de-DE" sz="1425" dirty="0">
                <a:solidFill>
                  <a:prstClr val="black"/>
                </a:solidFill>
                <a:latin typeface="Calibri"/>
              </a:rPr>
              <a:t> nötig sind.</a:t>
            </a:r>
          </a:p>
        </p:txBody>
      </p:sp>
    </p:spTree>
    <p:extLst>
      <p:ext uri="{BB962C8B-B14F-4D97-AF65-F5344CB8AC3E}">
        <p14:creationId xmlns:p14="http://schemas.microsoft.com/office/powerpoint/2010/main" val="279858058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z="3000" dirty="0" smtClean="0"/>
              <a:t>Merkmale von </a:t>
            </a:r>
            <a:r>
              <a:rPr lang="de-DE" sz="3000" dirty="0"/>
              <a:t>kompetenzorientierten Lehrplänen</a:t>
            </a:r>
          </a:p>
        </p:txBody>
      </p:sp>
      <p:sp>
        <p:nvSpPr>
          <p:cNvPr id="3" name="Inhaltsplatzhalter 2"/>
          <p:cNvSpPr>
            <a:spLocks noGrp="1"/>
          </p:cNvSpPr>
          <p:nvPr>
            <p:ph idx="1"/>
          </p:nvPr>
        </p:nvSpPr>
        <p:spPr>
          <a:xfrm>
            <a:off x="457200" y="1700808"/>
            <a:ext cx="8075240" cy="4205064"/>
          </a:xfrm>
        </p:spPr>
        <p:txBody>
          <a:bodyPr>
            <a:normAutofit lnSpcReduction="10000"/>
          </a:bodyPr>
          <a:lstStyle/>
          <a:p>
            <a:pPr marL="0" indent="0">
              <a:buNone/>
            </a:pPr>
            <a:r>
              <a:rPr lang="de-DE" dirty="0"/>
              <a:t>Kompetenzorientierte Lehrpläne </a:t>
            </a:r>
            <a:r>
              <a:rPr lang="de-DE" dirty="0" smtClean="0"/>
              <a:t>in NRW formulieren</a:t>
            </a:r>
          </a:p>
          <a:p>
            <a:r>
              <a:rPr lang="de-DE" dirty="0" smtClean="0"/>
              <a:t>landesweit verbindliche Standards,</a:t>
            </a:r>
          </a:p>
          <a:p>
            <a:r>
              <a:rPr lang="de-DE" dirty="0" smtClean="0"/>
              <a:t>Vorgaben ohne Auswahlmöglichkeiten,</a:t>
            </a:r>
          </a:p>
          <a:p>
            <a:r>
              <a:rPr lang="de-DE" dirty="0" smtClean="0"/>
              <a:t>eine Progression der Kompetenzentwicklung über zwei Stufen („Ende Schuleingangsphase“ und „Ende der 4. Klasse“),</a:t>
            </a:r>
          </a:p>
          <a:p>
            <a:r>
              <a:rPr lang="de-DE" dirty="0" smtClean="0"/>
              <a:t>in der Primarstufe auch Aussagen zu erwünschten didaktischen Modellen bzw. methodischen Vorgehensweisen.</a:t>
            </a:r>
          </a:p>
          <a:p>
            <a:endParaRPr lang="de-DE" dirty="0"/>
          </a:p>
        </p:txBody>
      </p:sp>
      <p:sp>
        <p:nvSpPr>
          <p:cNvPr id="4" name="Datumsplatzhalter 3"/>
          <p:cNvSpPr>
            <a:spLocks noGrp="1"/>
          </p:cNvSpPr>
          <p:nvPr>
            <p:ph type="dt" sz="half" idx="10"/>
          </p:nvPr>
        </p:nvSpPr>
        <p:spPr/>
        <p:txBody>
          <a:bodyPr/>
          <a:lstStyle/>
          <a:p>
            <a:r>
              <a:rPr lang="de-DE" dirty="0"/>
              <a:t>Lehrplanentwicklung Primarstufe</a:t>
            </a:r>
          </a:p>
        </p:txBody>
      </p:sp>
      <p:sp>
        <p:nvSpPr>
          <p:cNvPr id="5" name="Fußzeilenplatzhalter 4"/>
          <p:cNvSpPr>
            <a:spLocks noGrp="1"/>
          </p:cNvSpPr>
          <p:nvPr>
            <p:ph type="ftr" sz="quarter" idx="11"/>
          </p:nvPr>
        </p:nvSpPr>
        <p:spPr/>
        <p:txBody>
          <a:bodyPr/>
          <a:lstStyle/>
          <a:p>
            <a:endParaRPr lang="de-DE" dirty="0"/>
          </a:p>
        </p:txBody>
      </p:sp>
      <p:sp>
        <p:nvSpPr>
          <p:cNvPr id="6" name="Foliennummernplatzhalter 5"/>
          <p:cNvSpPr>
            <a:spLocks noGrp="1"/>
          </p:cNvSpPr>
          <p:nvPr>
            <p:ph type="sldNum" sz="quarter" idx="12"/>
          </p:nvPr>
        </p:nvSpPr>
        <p:spPr/>
        <p:txBody>
          <a:bodyPr/>
          <a:lstStyle/>
          <a:p>
            <a:fld id="{512A4277-7E7A-4AAF-BFC7-47646BF5CD0C}" type="slidenum">
              <a:rPr lang="de-DE" smtClean="0"/>
              <a:t>5</a:t>
            </a:fld>
            <a:endParaRPr lang="de-DE"/>
          </a:p>
        </p:txBody>
      </p:sp>
    </p:spTree>
    <p:extLst>
      <p:ext uri="{BB962C8B-B14F-4D97-AF65-F5344CB8AC3E}">
        <p14:creationId xmlns:p14="http://schemas.microsoft.com/office/powerpoint/2010/main" val="302113377"/>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endParaRPr lang="de-DE" dirty="0"/>
          </a:p>
        </p:txBody>
      </p:sp>
      <p:sp>
        <p:nvSpPr>
          <p:cNvPr id="3" name="Inhaltsplatzhalter 2"/>
          <p:cNvSpPr>
            <a:spLocks noGrp="1"/>
          </p:cNvSpPr>
          <p:nvPr>
            <p:ph idx="1"/>
          </p:nvPr>
        </p:nvSpPr>
        <p:spPr/>
        <p:txBody>
          <a:bodyPr/>
          <a:lstStyle/>
          <a:p>
            <a:pPr marL="0" indent="0">
              <a:buNone/>
            </a:pPr>
            <a:endParaRPr lang="de-DE" altLang="de-DE" sz="4400" b="1" dirty="0" smtClean="0">
              <a:solidFill>
                <a:srgbClr val="002060"/>
              </a:solidFill>
              <a:cs typeface="Times New Roman" pitchFamily="18" charset="0"/>
            </a:endParaRPr>
          </a:p>
          <a:p>
            <a:pPr marL="0" indent="0">
              <a:buNone/>
            </a:pPr>
            <a:r>
              <a:rPr lang="de-DE" altLang="de-DE" sz="4400" b="1" dirty="0" smtClean="0">
                <a:solidFill>
                  <a:srgbClr val="002060"/>
                </a:solidFill>
                <a:cs typeface="Times New Roman" pitchFamily="18" charset="0"/>
              </a:rPr>
              <a:t>III. </a:t>
            </a:r>
            <a:r>
              <a:rPr lang="de-DE" altLang="de-DE" sz="4400" b="1" dirty="0">
                <a:solidFill>
                  <a:srgbClr val="002060"/>
                </a:solidFill>
                <a:cs typeface="Times New Roman" pitchFamily="18" charset="0"/>
              </a:rPr>
              <a:t>Schulinterne </a:t>
            </a:r>
            <a:r>
              <a:rPr lang="de-DE" altLang="de-DE" sz="4400" b="1" dirty="0" smtClean="0">
                <a:solidFill>
                  <a:srgbClr val="002060"/>
                </a:solidFill>
                <a:cs typeface="Times New Roman" pitchFamily="18" charset="0"/>
              </a:rPr>
              <a:t>Arbeitspläne </a:t>
            </a:r>
            <a:r>
              <a:rPr lang="de-DE" altLang="de-DE" sz="4400" b="1" dirty="0">
                <a:solidFill>
                  <a:srgbClr val="002060"/>
                </a:solidFill>
                <a:cs typeface="Times New Roman" pitchFamily="18" charset="0"/>
              </a:rPr>
              <a:t>und </a:t>
            </a:r>
            <a:r>
              <a:rPr lang="de-DE" altLang="de-DE" sz="4400" b="1" dirty="0" smtClean="0">
                <a:solidFill>
                  <a:srgbClr val="002060"/>
                </a:solidFill>
                <a:cs typeface="Times New Roman" pitchFamily="18" charset="0"/>
              </a:rPr>
              <a:t>  Unterstützungsangebote</a:t>
            </a:r>
            <a:endParaRPr lang="de-DE" altLang="de-DE" sz="4400" b="1" dirty="0">
              <a:solidFill>
                <a:srgbClr val="002060"/>
              </a:solidFill>
              <a:cs typeface="Times New Roman" pitchFamily="18" charset="0"/>
            </a:endParaRPr>
          </a:p>
          <a:p>
            <a:endParaRPr lang="de-DE" dirty="0"/>
          </a:p>
        </p:txBody>
      </p:sp>
      <p:sp>
        <p:nvSpPr>
          <p:cNvPr id="4" name="Datumsplatzhalter 3"/>
          <p:cNvSpPr>
            <a:spLocks noGrp="1"/>
          </p:cNvSpPr>
          <p:nvPr>
            <p:ph type="dt" sz="half" idx="10"/>
          </p:nvPr>
        </p:nvSpPr>
        <p:spPr/>
        <p:txBody>
          <a:bodyPr/>
          <a:lstStyle/>
          <a:p>
            <a:r>
              <a:rPr lang="de-DE" dirty="0"/>
              <a:t>Lehrplanentwicklung Primarstufe</a:t>
            </a:r>
          </a:p>
        </p:txBody>
      </p:sp>
      <p:sp>
        <p:nvSpPr>
          <p:cNvPr id="5" name="Fußzeilenplatzhalter 4"/>
          <p:cNvSpPr>
            <a:spLocks noGrp="1"/>
          </p:cNvSpPr>
          <p:nvPr>
            <p:ph type="ftr" sz="quarter" idx="11"/>
          </p:nvPr>
        </p:nvSpPr>
        <p:spPr/>
        <p:txBody>
          <a:bodyPr/>
          <a:lstStyle/>
          <a:p>
            <a:endParaRPr lang="de-DE" dirty="0"/>
          </a:p>
        </p:txBody>
      </p:sp>
      <p:sp>
        <p:nvSpPr>
          <p:cNvPr id="6" name="Foliennummernplatzhalter 5"/>
          <p:cNvSpPr>
            <a:spLocks noGrp="1"/>
          </p:cNvSpPr>
          <p:nvPr>
            <p:ph type="sldNum" sz="quarter" idx="12"/>
          </p:nvPr>
        </p:nvSpPr>
        <p:spPr/>
        <p:txBody>
          <a:bodyPr/>
          <a:lstStyle/>
          <a:p>
            <a:fld id="{512A4277-7E7A-4AAF-BFC7-47646BF5CD0C}" type="slidenum">
              <a:rPr lang="de-DE" smtClean="0"/>
              <a:t>50</a:t>
            </a:fld>
            <a:endParaRPr lang="de-DE"/>
          </a:p>
        </p:txBody>
      </p:sp>
    </p:spTree>
    <p:extLst>
      <p:ext uri="{BB962C8B-B14F-4D97-AF65-F5344CB8AC3E}">
        <p14:creationId xmlns:p14="http://schemas.microsoft.com/office/powerpoint/2010/main" val="284269616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endParaRPr lang="de-DE"/>
          </a:p>
        </p:txBody>
      </p:sp>
      <p:sp>
        <p:nvSpPr>
          <p:cNvPr id="3" name="Inhaltsplatzhalter 2"/>
          <p:cNvSpPr>
            <a:spLocks noGrp="1"/>
          </p:cNvSpPr>
          <p:nvPr>
            <p:ph idx="1"/>
          </p:nvPr>
        </p:nvSpPr>
        <p:spPr>
          <a:xfrm>
            <a:off x="469603" y="1700808"/>
            <a:ext cx="8229600" cy="4205064"/>
          </a:xfrm>
        </p:spPr>
        <p:txBody>
          <a:bodyPr>
            <a:normAutofit/>
          </a:bodyPr>
          <a:lstStyle/>
          <a:p>
            <a:pPr marL="0" indent="0">
              <a:buNone/>
            </a:pPr>
            <a:r>
              <a:rPr lang="de-DE" altLang="de-DE" sz="4400" b="1" dirty="0" err="1" smtClean="0">
                <a:solidFill>
                  <a:srgbClr val="002060"/>
                </a:solidFill>
                <a:cs typeface="Times New Roman" pitchFamily="18" charset="0"/>
              </a:rPr>
              <a:t>III.a</a:t>
            </a:r>
            <a:endParaRPr lang="de-DE" altLang="de-DE" sz="4400" b="1" dirty="0" smtClean="0">
              <a:solidFill>
                <a:srgbClr val="002060"/>
              </a:solidFill>
              <a:cs typeface="Times New Roman" pitchFamily="18" charset="0"/>
            </a:endParaRPr>
          </a:p>
          <a:p>
            <a:pPr marL="0" indent="0">
              <a:buNone/>
            </a:pPr>
            <a:r>
              <a:rPr lang="de-DE" altLang="de-DE" sz="4400" b="1" dirty="0" smtClean="0">
                <a:solidFill>
                  <a:srgbClr val="002060"/>
                </a:solidFill>
                <a:cs typeface="Times New Roman" pitchFamily="18" charset="0"/>
              </a:rPr>
              <a:t>Allgemeine Hinweise den Unterstützungsangeboten</a:t>
            </a:r>
            <a:r>
              <a:rPr lang="de-DE" sz="3600" dirty="0"/>
              <a:t/>
            </a:r>
            <a:br>
              <a:rPr lang="de-DE" sz="3600" dirty="0"/>
            </a:br>
            <a:r>
              <a:rPr lang="de-DE" sz="3600" dirty="0"/>
              <a:t/>
            </a:r>
            <a:br>
              <a:rPr lang="de-DE" sz="3600" dirty="0"/>
            </a:br>
            <a:endParaRPr lang="de-DE" sz="4400" dirty="0"/>
          </a:p>
          <a:p>
            <a:pPr marL="0" indent="0">
              <a:buNone/>
            </a:pPr>
            <a:endParaRPr lang="de-DE" dirty="0"/>
          </a:p>
        </p:txBody>
      </p:sp>
      <p:sp>
        <p:nvSpPr>
          <p:cNvPr id="4" name="Datumsplatzhalter 3"/>
          <p:cNvSpPr>
            <a:spLocks noGrp="1"/>
          </p:cNvSpPr>
          <p:nvPr>
            <p:ph type="dt" sz="half" idx="10"/>
          </p:nvPr>
        </p:nvSpPr>
        <p:spPr/>
        <p:txBody>
          <a:bodyPr/>
          <a:lstStyle/>
          <a:p>
            <a:r>
              <a:rPr lang="de-DE" dirty="0"/>
              <a:t>Lehrplanentwicklung Primarstufe</a:t>
            </a:r>
          </a:p>
        </p:txBody>
      </p:sp>
      <p:sp>
        <p:nvSpPr>
          <p:cNvPr id="5" name="Fußzeilenplatzhalter 4"/>
          <p:cNvSpPr>
            <a:spLocks noGrp="1"/>
          </p:cNvSpPr>
          <p:nvPr>
            <p:ph type="ftr" sz="quarter" idx="11"/>
          </p:nvPr>
        </p:nvSpPr>
        <p:spPr/>
        <p:txBody>
          <a:bodyPr/>
          <a:lstStyle/>
          <a:p>
            <a:endParaRPr lang="de-DE" dirty="0"/>
          </a:p>
        </p:txBody>
      </p:sp>
      <p:sp>
        <p:nvSpPr>
          <p:cNvPr id="6" name="Foliennummernplatzhalter 5"/>
          <p:cNvSpPr>
            <a:spLocks noGrp="1"/>
          </p:cNvSpPr>
          <p:nvPr>
            <p:ph type="sldNum" sz="quarter" idx="12"/>
          </p:nvPr>
        </p:nvSpPr>
        <p:spPr/>
        <p:txBody>
          <a:bodyPr/>
          <a:lstStyle/>
          <a:p>
            <a:fld id="{512A4277-7E7A-4AAF-BFC7-47646BF5CD0C}" type="slidenum">
              <a:rPr lang="de-DE" smtClean="0"/>
              <a:t>51</a:t>
            </a:fld>
            <a:endParaRPr lang="de-DE"/>
          </a:p>
        </p:txBody>
      </p:sp>
    </p:spTree>
    <p:extLst>
      <p:ext uri="{BB962C8B-B14F-4D97-AF65-F5344CB8AC3E}">
        <p14:creationId xmlns:p14="http://schemas.microsoft.com/office/powerpoint/2010/main" val="3926667567"/>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BDFD080-5DB2-3C4C-A53C-84E13122630A}"/>
              </a:ext>
            </a:extLst>
          </p:cNvPr>
          <p:cNvSpPr>
            <a:spLocks noGrp="1"/>
          </p:cNvSpPr>
          <p:nvPr>
            <p:ph type="title"/>
          </p:nvPr>
        </p:nvSpPr>
        <p:spPr/>
        <p:txBody>
          <a:bodyPr/>
          <a:lstStyle/>
          <a:p>
            <a:r>
              <a:rPr lang="de-DE" sz="3200" dirty="0"/>
              <a:t>Schulinterne </a:t>
            </a:r>
            <a:r>
              <a:rPr lang="de-DE" sz="3200"/>
              <a:t>Arbeitspläne </a:t>
            </a:r>
            <a:r>
              <a:rPr lang="de-DE" sz="3200" smtClean="0"/>
              <a:t>- rechtlicher </a:t>
            </a:r>
            <a:r>
              <a:rPr lang="de-DE" sz="3200" dirty="0"/>
              <a:t>Rahmen</a:t>
            </a:r>
          </a:p>
        </p:txBody>
      </p:sp>
      <p:sp>
        <p:nvSpPr>
          <p:cNvPr id="3" name="Datumsplatzhalter 2">
            <a:extLst>
              <a:ext uri="{FF2B5EF4-FFF2-40B4-BE49-F238E27FC236}">
                <a16:creationId xmlns:a16="http://schemas.microsoft.com/office/drawing/2014/main" id="{C6FAD3CF-0A8C-F548-86F8-EDFD249B15D8}"/>
              </a:ext>
            </a:extLst>
          </p:cNvPr>
          <p:cNvSpPr>
            <a:spLocks noGrp="1"/>
          </p:cNvSpPr>
          <p:nvPr>
            <p:ph type="dt" sz="half" idx="10"/>
          </p:nvPr>
        </p:nvSpPr>
        <p:spPr/>
        <p:txBody>
          <a:bodyPr/>
          <a:lstStyle/>
          <a:p>
            <a:r>
              <a:rPr lang="de-DE" dirty="0"/>
              <a:t>Lehrplanentwicklung Primarstufe</a:t>
            </a:r>
          </a:p>
        </p:txBody>
      </p:sp>
      <p:sp>
        <p:nvSpPr>
          <p:cNvPr id="4" name="Fußzeilenplatzhalter 3">
            <a:extLst>
              <a:ext uri="{FF2B5EF4-FFF2-40B4-BE49-F238E27FC236}">
                <a16:creationId xmlns:a16="http://schemas.microsoft.com/office/drawing/2014/main" id="{B5544C1F-E84B-4145-862D-B06B2D00AB49}"/>
              </a:ext>
            </a:extLst>
          </p:cNvPr>
          <p:cNvSpPr>
            <a:spLocks noGrp="1"/>
          </p:cNvSpPr>
          <p:nvPr>
            <p:ph type="ftr" sz="quarter" idx="11"/>
          </p:nvPr>
        </p:nvSpPr>
        <p:spPr/>
        <p:txBody>
          <a:bodyPr/>
          <a:lstStyle/>
          <a:p>
            <a:endParaRPr lang="de-DE" dirty="0"/>
          </a:p>
        </p:txBody>
      </p:sp>
      <p:sp>
        <p:nvSpPr>
          <p:cNvPr id="5" name="Foliennummernplatzhalter 4">
            <a:extLst>
              <a:ext uri="{FF2B5EF4-FFF2-40B4-BE49-F238E27FC236}">
                <a16:creationId xmlns:a16="http://schemas.microsoft.com/office/drawing/2014/main" id="{3D00005F-551B-DC43-9AE4-EE6CA5CE2A08}"/>
              </a:ext>
            </a:extLst>
          </p:cNvPr>
          <p:cNvSpPr>
            <a:spLocks noGrp="1"/>
          </p:cNvSpPr>
          <p:nvPr>
            <p:ph type="sldNum" sz="quarter" idx="12"/>
          </p:nvPr>
        </p:nvSpPr>
        <p:spPr/>
        <p:txBody>
          <a:bodyPr/>
          <a:lstStyle/>
          <a:p>
            <a:fld id="{512A4277-7E7A-4AAF-BFC7-47646BF5CD0C}" type="slidenum">
              <a:rPr lang="de-DE" smtClean="0"/>
              <a:t>52</a:t>
            </a:fld>
            <a:endParaRPr lang="de-DE"/>
          </a:p>
        </p:txBody>
      </p:sp>
      <p:sp>
        <p:nvSpPr>
          <p:cNvPr id="6" name="Inhaltsplatzhalter 2">
            <a:extLst>
              <a:ext uri="{FF2B5EF4-FFF2-40B4-BE49-F238E27FC236}">
                <a16:creationId xmlns:a16="http://schemas.microsoft.com/office/drawing/2014/main" id="{2B853F5F-5949-794C-9799-C2F6F6D2C13D}"/>
              </a:ext>
            </a:extLst>
          </p:cNvPr>
          <p:cNvSpPr txBox="1">
            <a:spLocks/>
          </p:cNvSpPr>
          <p:nvPr/>
        </p:nvSpPr>
        <p:spPr>
          <a:xfrm>
            <a:off x="467544" y="1988840"/>
            <a:ext cx="8229600" cy="3816424"/>
          </a:xfrm>
          <a:prstGeom prst="rect">
            <a:avLst/>
          </a:prstGeom>
        </p:spPr>
        <p:txBody>
          <a:bodyPr/>
          <a:lstStyle>
            <a:lvl1pPr marL="342900" indent="-34290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spcBef>
                <a:spcPct val="50000"/>
              </a:spcBef>
              <a:buFont typeface="Arial" panose="020B0604020202020204" pitchFamily="34" charset="0"/>
              <a:buNone/>
            </a:pPr>
            <a:r>
              <a:rPr lang="de-DE" altLang="de-DE" sz="1800" b="1"/>
              <a:t>SchulG §29</a:t>
            </a:r>
          </a:p>
          <a:p>
            <a:pPr marL="0" indent="0" algn="ctr">
              <a:spcBef>
                <a:spcPct val="50000"/>
              </a:spcBef>
              <a:buFont typeface="Arial" panose="020B0604020202020204" pitchFamily="34" charset="0"/>
              <a:buNone/>
            </a:pPr>
            <a:r>
              <a:rPr lang="de-DE" altLang="de-DE" sz="1800" b="1"/>
              <a:t>Unterrichtsvorgaben</a:t>
            </a:r>
          </a:p>
          <a:p>
            <a:pPr marL="542925" indent="-542925">
              <a:spcBef>
                <a:spcPct val="50000"/>
              </a:spcBef>
              <a:buFontTx/>
              <a:buAutoNum type="arabicParenBoth"/>
            </a:pPr>
            <a:r>
              <a:rPr lang="de-DE" altLang="de-DE" sz="1800"/>
              <a:t>Das </a:t>
            </a:r>
            <a:r>
              <a:rPr lang="de-DE" altLang="de-DE" sz="1800" b="1"/>
              <a:t>Ministerium</a:t>
            </a:r>
            <a:r>
              <a:rPr lang="de-DE" altLang="de-DE" sz="1800"/>
              <a:t> erlässt in der Regel </a:t>
            </a:r>
            <a:r>
              <a:rPr lang="de-DE" altLang="de-DE" sz="1800" b="1"/>
              <a:t>schulformspezifische Vorgaben </a:t>
            </a:r>
            <a:r>
              <a:rPr lang="de-DE" altLang="de-DE" sz="1800"/>
              <a:t>für den Unterricht (Richtlinien, Rahmenvorgaben, </a:t>
            </a:r>
            <a:r>
              <a:rPr lang="de-DE" altLang="de-DE" sz="1800" b="1"/>
              <a:t>Lehrpläne</a:t>
            </a:r>
            <a:r>
              <a:rPr lang="de-DE" altLang="de-DE" sz="1800"/>
              <a:t>). Diese legen insbesondere die Ziele und Inhalte für die Bildungsgänge, Unterrichtsfächer und Lernbereiche fest und bestimmen die erwarteten Lernergebnisse (Bildungsstandards).</a:t>
            </a:r>
          </a:p>
          <a:p>
            <a:pPr marL="542925" indent="-542925">
              <a:spcBef>
                <a:spcPct val="50000"/>
              </a:spcBef>
              <a:buFontTx/>
              <a:buAutoNum type="arabicParenBoth"/>
            </a:pPr>
            <a:r>
              <a:rPr lang="de-DE" altLang="de-DE" sz="1800"/>
              <a:t>Die </a:t>
            </a:r>
            <a:r>
              <a:rPr lang="de-DE" altLang="de-DE" sz="1800" b="1"/>
              <a:t>Schulen</a:t>
            </a:r>
            <a:r>
              <a:rPr lang="de-DE" altLang="de-DE" sz="1800"/>
              <a:t> bestimmen auf der Grundlage der Unterrichtsvorgaben nach Absatz 1 in Verbindung mit ihrem Schulprogramm </a:t>
            </a:r>
            <a:r>
              <a:rPr lang="de-DE" altLang="de-DE" sz="1800" b="1"/>
              <a:t>schuleigene Unterrichtsvorgaben</a:t>
            </a:r>
            <a:r>
              <a:rPr lang="de-DE" altLang="de-DE" sz="1800"/>
              <a:t>.</a:t>
            </a:r>
          </a:p>
          <a:p>
            <a:pPr marL="542925" indent="-542925">
              <a:spcBef>
                <a:spcPct val="50000"/>
              </a:spcBef>
              <a:buFontTx/>
              <a:buAutoNum type="arabicParenBoth"/>
            </a:pPr>
            <a:r>
              <a:rPr lang="de-DE" altLang="de-DE" sz="1800"/>
              <a:t>Unterrichtsvorgaben nach den Absätzen 1 und 2 sind so zu fassen, dass für die Lehrerinnen und Lehrer ein </a:t>
            </a:r>
            <a:r>
              <a:rPr lang="de-DE" altLang="de-DE" sz="1800" b="1"/>
              <a:t>pädagogischer Gestaltungsspielraum </a:t>
            </a:r>
            <a:r>
              <a:rPr lang="de-DE" altLang="de-DE" sz="1800"/>
              <a:t>bleibt.</a:t>
            </a:r>
          </a:p>
          <a:p>
            <a:pPr marL="542925"/>
            <a:endParaRPr lang="de-DE" dirty="0"/>
          </a:p>
        </p:txBody>
      </p:sp>
    </p:spTree>
    <p:extLst>
      <p:ext uri="{BB962C8B-B14F-4D97-AF65-F5344CB8AC3E}">
        <p14:creationId xmlns:p14="http://schemas.microsoft.com/office/powerpoint/2010/main" val="226857756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BDFD080-5DB2-3C4C-A53C-84E13122630A}"/>
              </a:ext>
            </a:extLst>
          </p:cNvPr>
          <p:cNvSpPr>
            <a:spLocks noGrp="1"/>
          </p:cNvSpPr>
          <p:nvPr>
            <p:ph type="title"/>
          </p:nvPr>
        </p:nvSpPr>
        <p:spPr/>
        <p:txBody>
          <a:bodyPr/>
          <a:lstStyle/>
          <a:p>
            <a:r>
              <a:rPr lang="de-DE" sz="2800" dirty="0"/>
              <a:t>Schulinterne </a:t>
            </a:r>
            <a:r>
              <a:rPr lang="de-DE" sz="2800" dirty="0" smtClean="0"/>
              <a:t>Arbeitspläne </a:t>
            </a:r>
            <a:r>
              <a:rPr lang="de-DE" sz="2800" dirty="0"/>
              <a:t>- rechtlicher Rahmen</a:t>
            </a:r>
          </a:p>
        </p:txBody>
      </p:sp>
      <p:sp>
        <p:nvSpPr>
          <p:cNvPr id="3" name="Datumsplatzhalter 2">
            <a:extLst>
              <a:ext uri="{FF2B5EF4-FFF2-40B4-BE49-F238E27FC236}">
                <a16:creationId xmlns:a16="http://schemas.microsoft.com/office/drawing/2014/main" id="{C6FAD3CF-0A8C-F548-86F8-EDFD249B15D8}"/>
              </a:ext>
            </a:extLst>
          </p:cNvPr>
          <p:cNvSpPr>
            <a:spLocks noGrp="1"/>
          </p:cNvSpPr>
          <p:nvPr>
            <p:ph type="dt" sz="half" idx="10"/>
          </p:nvPr>
        </p:nvSpPr>
        <p:spPr/>
        <p:txBody>
          <a:bodyPr/>
          <a:lstStyle/>
          <a:p>
            <a:r>
              <a:rPr lang="de-DE" dirty="0"/>
              <a:t>Lehrplanentwicklung Primarstufe</a:t>
            </a:r>
          </a:p>
        </p:txBody>
      </p:sp>
      <p:sp>
        <p:nvSpPr>
          <p:cNvPr id="4" name="Fußzeilenplatzhalter 3">
            <a:extLst>
              <a:ext uri="{FF2B5EF4-FFF2-40B4-BE49-F238E27FC236}">
                <a16:creationId xmlns:a16="http://schemas.microsoft.com/office/drawing/2014/main" id="{B5544C1F-E84B-4145-862D-B06B2D00AB49}"/>
              </a:ext>
            </a:extLst>
          </p:cNvPr>
          <p:cNvSpPr>
            <a:spLocks noGrp="1"/>
          </p:cNvSpPr>
          <p:nvPr>
            <p:ph type="ftr" sz="quarter" idx="11"/>
          </p:nvPr>
        </p:nvSpPr>
        <p:spPr/>
        <p:txBody>
          <a:bodyPr/>
          <a:lstStyle/>
          <a:p>
            <a:r>
              <a:rPr lang="de-DE" dirty="0" smtClean="0"/>
              <a:t>((</a:t>
            </a:r>
            <a:endParaRPr lang="de-DE" dirty="0"/>
          </a:p>
        </p:txBody>
      </p:sp>
      <p:sp>
        <p:nvSpPr>
          <p:cNvPr id="5" name="Foliennummernplatzhalter 4">
            <a:extLst>
              <a:ext uri="{FF2B5EF4-FFF2-40B4-BE49-F238E27FC236}">
                <a16:creationId xmlns:a16="http://schemas.microsoft.com/office/drawing/2014/main" id="{3D00005F-551B-DC43-9AE4-EE6CA5CE2A08}"/>
              </a:ext>
            </a:extLst>
          </p:cNvPr>
          <p:cNvSpPr>
            <a:spLocks noGrp="1"/>
          </p:cNvSpPr>
          <p:nvPr>
            <p:ph type="sldNum" sz="quarter" idx="12"/>
          </p:nvPr>
        </p:nvSpPr>
        <p:spPr/>
        <p:txBody>
          <a:bodyPr/>
          <a:lstStyle/>
          <a:p>
            <a:fld id="{512A4277-7E7A-4AAF-BFC7-47646BF5CD0C}" type="slidenum">
              <a:rPr lang="de-DE" smtClean="0"/>
              <a:t>53</a:t>
            </a:fld>
            <a:endParaRPr lang="de-DE"/>
          </a:p>
        </p:txBody>
      </p:sp>
      <p:sp>
        <p:nvSpPr>
          <p:cNvPr id="8" name="Inhaltsplatzhalter 2">
            <a:extLst>
              <a:ext uri="{FF2B5EF4-FFF2-40B4-BE49-F238E27FC236}">
                <a16:creationId xmlns:a16="http://schemas.microsoft.com/office/drawing/2014/main" id="{06F28B1B-32C5-6648-AE4A-7B465D11DF2C}"/>
              </a:ext>
            </a:extLst>
          </p:cNvPr>
          <p:cNvSpPr txBox="1">
            <a:spLocks/>
          </p:cNvSpPr>
          <p:nvPr/>
        </p:nvSpPr>
        <p:spPr>
          <a:xfrm>
            <a:off x="609600" y="1853208"/>
            <a:ext cx="8229600" cy="4205064"/>
          </a:xfrm>
          <a:prstGeom prst="rect">
            <a:avLst/>
          </a:prstGeom>
        </p:spPr>
        <p:txBody>
          <a:bodyPr/>
          <a:lstStyle>
            <a:lvl1pPr marL="342900" indent="-34290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spcBef>
                <a:spcPct val="50000"/>
              </a:spcBef>
              <a:buFont typeface="Arial" panose="020B0604020202020204" pitchFamily="34" charset="0"/>
              <a:buNone/>
            </a:pPr>
            <a:r>
              <a:rPr lang="de-DE" altLang="de-DE" sz="1600" b="1" dirty="0" err="1"/>
              <a:t>SchulG</a:t>
            </a:r>
            <a:r>
              <a:rPr lang="de-DE" altLang="de-DE" sz="1600" b="1" dirty="0"/>
              <a:t> §70</a:t>
            </a:r>
          </a:p>
          <a:p>
            <a:pPr marL="0" indent="0" algn="ctr">
              <a:spcBef>
                <a:spcPct val="50000"/>
              </a:spcBef>
              <a:buFont typeface="Arial" panose="020B0604020202020204" pitchFamily="34" charset="0"/>
              <a:buNone/>
            </a:pPr>
            <a:r>
              <a:rPr lang="de-DE" altLang="de-DE" sz="1600" b="1" dirty="0"/>
              <a:t>Fachkonferenz, </a:t>
            </a:r>
            <a:r>
              <a:rPr lang="de-DE" altLang="de-DE" sz="1600" b="1" dirty="0" err="1"/>
              <a:t>Bildungsgangskonferenz</a:t>
            </a:r>
            <a:endParaRPr lang="de-DE" altLang="de-DE" sz="1600" b="1" dirty="0"/>
          </a:p>
          <a:p>
            <a:pPr marL="0" indent="0">
              <a:spcBef>
                <a:spcPct val="50000"/>
              </a:spcBef>
              <a:buFont typeface="Arial" panose="020B0604020202020204" pitchFamily="34" charset="0"/>
              <a:buNone/>
            </a:pPr>
            <a:r>
              <a:rPr lang="de-DE" altLang="de-DE" sz="1600" dirty="0"/>
              <a:t>…</a:t>
            </a:r>
          </a:p>
          <a:p>
            <a:pPr>
              <a:spcBef>
                <a:spcPct val="50000"/>
              </a:spcBef>
              <a:buFontTx/>
              <a:buAutoNum type="arabicParenBoth" startAt="3"/>
            </a:pPr>
            <a:r>
              <a:rPr lang="de-DE" altLang="de-DE" sz="1600" dirty="0"/>
              <a:t>Die Fachkonferenz berät über alle das Fach oder die Fachrichtung betreffenden Angelegenheiten einschließlich der Zusammenarbeit mit anderen Fächern. Sie trägt Verantwortung für die schulinterne Qualitätssicherung und </a:t>
            </a:r>
            <a:r>
              <a:rPr lang="de-DE" altLang="de-DE" sz="1600" dirty="0" smtClean="0"/>
              <a:t>-entwicklung </a:t>
            </a:r>
            <a:r>
              <a:rPr lang="de-DE" altLang="de-DE" sz="1600" dirty="0"/>
              <a:t>der fachlichen Arbeit und berät über Ziele, Arbeitspläne, Evaluationsmaßnahmen und </a:t>
            </a:r>
            <a:r>
              <a:rPr lang="de-DE" altLang="de-DE" sz="1600" dirty="0" smtClean="0"/>
              <a:t>-ergebnisse </a:t>
            </a:r>
            <a:r>
              <a:rPr lang="de-DE" altLang="de-DE" sz="1600" dirty="0"/>
              <a:t>und Rechenschaftslegung.</a:t>
            </a:r>
          </a:p>
          <a:p>
            <a:pPr>
              <a:spcBef>
                <a:spcPct val="50000"/>
              </a:spcBef>
              <a:buFontTx/>
              <a:buAutoNum type="arabicParenBoth" startAt="3"/>
            </a:pPr>
            <a:r>
              <a:rPr lang="de-DE" altLang="de-DE" sz="1600" dirty="0"/>
              <a:t>Die Fachkonferenz entscheidet in ihrem Fach insbesondere über</a:t>
            </a:r>
          </a:p>
          <a:p>
            <a:pPr lvl="1">
              <a:spcBef>
                <a:spcPct val="50000"/>
              </a:spcBef>
              <a:buFontTx/>
              <a:buAutoNum type="arabicPeriod"/>
            </a:pPr>
            <a:r>
              <a:rPr lang="de-DE" altLang="de-DE" sz="1600" dirty="0"/>
              <a:t>Grundsätze zur fachdidaktischen und fachmethodischen Arbeit,</a:t>
            </a:r>
          </a:p>
          <a:p>
            <a:pPr lvl="1">
              <a:spcBef>
                <a:spcPct val="50000"/>
              </a:spcBef>
              <a:buFontTx/>
              <a:buAutoNum type="arabicPeriod"/>
            </a:pPr>
            <a:r>
              <a:rPr lang="de-DE" altLang="de-DE" sz="1600" dirty="0" smtClean="0"/>
              <a:t>Grundsätze </a:t>
            </a:r>
            <a:r>
              <a:rPr lang="de-DE" altLang="de-DE" sz="1600" dirty="0"/>
              <a:t>zur Leistungsbewertung,</a:t>
            </a:r>
          </a:p>
          <a:p>
            <a:pPr lvl="1">
              <a:spcBef>
                <a:spcPct val="50000"/>
              </a:spcBef>
              <a:buFontTx/>
              <a:buAutoNum type="arabicPeriod"/>
            </a:pPr>
            <a:r>
              <a:rPr lang="de-DE" altLang="de-DE" sz="1600" dirty="0"/>
              <a:t>Vorschläge an die Lehrerkonferenz zur Einführung von Lernmitteln</a:t>
            </a:r>
          </a:p>
        </p:txBody>
      </p:sp>
    </p:spTree>
    <p:extLst>
      <p:ext uri="{BB962C8B-B14F-4D97-AF65-F5344CB8AC3E}">
        <p14:creationId xmlns:p14="http://schemas.microsoft.com/office/powerpoint/2010/main" val="370633895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609600" y="1076897"/>
            <a:ext cx="8006206" cy="504403"/>
          </a:xfrm>
        </p:spPr>
        <p:txBody>
          <a:bodyPr/>
          <a:lstStyle/>
          <a:p>
            <a:r>
              <a:rPr lang="de-DE" sz="2800" b="1" dirty="0" smtClean="0"/>
              <a:t>Merkmale schulinterner Arbeitspläne </a:t>
            </a:r>
            <a:endParaRPr lang="de-DE" sz="2800" b="1" dirty="0"/>
          </a:p>
        </p:txBody>
      </p:sp>
      <p:grpSp>
        <p:nvGrpSpPr>
          <p:cNvPr id="3" name="Gruppieren 2"/>
          <p:cNvGrpSpPr/>
          <p:nvPr/>
        </p:nvGrpSpPr>
        <p:grpSpPr>
          <a:xfrm>
            <a:off x="1259632" y="3429000"/>
            <a:ext cx="2160000" cy="2340000"/>
            <a:chOff x="361453" y="3978650"/>
            <a:chExt cx="2160000" cy="2340000"/>
          </a:xfrm>
        </p:grpSpPr>
        <p:sp>
          <p:nvSpPr>
            <p:cNvPr id="11" name="Rectangle 6"/>
            <p:cNvSpPr>
              <a:spLocks noChangeArrowheads="1"/>
            </p:cNvSpPr>
            <p:nvPr/>
          </p:nvSpPr>
          <p:spPr bwMode="auto">
            <a:xfrm>
              <a:off x="361453" y="3978650"/>
              <a:ext cx="2160000" cy="2340000"/>
            </a:xfrm>
            <a:prstGeom prst="rect">
              <a:avLst/>
            </a:prstGeom>
            <a:solidFill>
              <a:schemeClr val="bg1">
                <a:lumMod val="85000"/>
              </a:schemeClr>
            </a:solidFill>
            <a:ln w="28575">
              <a:solidFill>
                <a:srgbClr val="000080"/>
              </a:solidFill>
              <a:miter lim="800000"/>
              <a:headEnd/>
              <a:tailEnd/>
            </a:ln>
          </p:spPr>
          <p:txBody>
            <a:bodyPr wrap="none" anchor="ctr"/>
            <a:lstStyle/>
            <a:p>
              <a:pPr>
                <a:defRPr/>
              </a:pPr>
              <a:endParaRPr lang="de-DE" sz="2000" b="0"/>
            </a:p>
          </p:txBody>
        </p:sp>
        <p:sp>
          <p:nvSpPr>
            <p:cNvPr id="12" name="Text Box 10"/>
            <p:cNvSpPr txBox="1">
              <a:spLocks noChangeArrowheads="1"/>
            </p:cNvSpPr>
            <p:nvPr/>
          </p:nvSpPr>
          <p:spPr bwMode="auto">
            <a:xfrm>
              <a:off x="872905" y="5669163"/>
              <a:ext cx="1281111" cy="369332"/>
            </a:xfrm>
            <a:prstGeom prst="rect">
              <a:avLst/>
            </a:prstGeom>
            <a:noFill/>
            <a:ln>
              <a:noFill/>
            </a:ln>
            <a:effectLst/>
            <a:extLst/>
          </p:spPr>
          <p:txBody>
            <a:bodyPr wrap="square">
              <a:spAutoFit/>
            </a:bodyPr>
            <a:lstStyle>
              <a:lvl1pPr>
                <a:defRPr b="1">
                  <a:solidFill>
                    <a:schemeClr val="tx1"/>
                  </a:solidFill>
                  <a:latin typeface="Arial" pitchFamily="34" charset="0"/>
                  <a:ea typeface="ヒラギノ角ゴ Pro W3" pitchFamily="-112" charset="-128"/>
                </a:defRPr>
              </a:lvl1pPr>
              <a:lvl2pPr marL="742950" indent="-285750">
                <a:defRPr b="1">
                  <a:solidFill>
                    <a:schemeClr val="tx1"/>
                  </a:solidFill>
                  <a:latin typeface="Arial" pitchFamily="34" charset="0"/>
                  <a:ea typeface="ヒラギノ角ゴ Pro W3" pitchFamily="-112" charset="-128"/>
                </a:defRPr>
              </a:lvl2pPr>
              <a:lvl3pPr marL="1143000" indent="-228600">
                <a:defRPr b="1">
                  <a:solidFill>
                    <a:schemeClr val="tx1"/>
                  </a:solidFill>
                  <a:latin typeface="Arial" pitchFamily="34" charset="0"/>
                  <a:ea typeface="ヒラギノ角ゴ Pro W3" pitchFamily="-112" charset="-128"/>
                </a:defRPr>
              </a:lvl3pPr>
              <a:lvl4pPr marL="1600200" indent="-228600">
                <a:defRPr b="1">
                  <a:solidFill>
                    <a:schemeClr val="tx1"/>
                  </a:solidFill>
                  <a:latin typeface="Arial" pitchFamily="34" charset="0"/>
                  <a:ea typeface="ヒラギノ角ゴ Pro W3" pitchFamily="-112" charset="-128"/>
                </a:defRPr>
              </a:lvl4pPr>
              <a:lvl5pPr marL="2057400" indent="-228600">
                <a:defRPr b="1">
                  <a:solidFill>
                    <a:schemeClr val="tx1"/>
                  </a:solidFill>
                  <a:latin typeface="Arial" pitchFamily="34" charset="0"/>
                  <a:ea typeface="ヒラギノ角ゴ Pro W3" pitchFamily="-112" charset="-128"/>
                </a:defRPr>
              </a:lvl5pPr>
              <a:lvl6pPr marL="2514600" indent="-228600" algn="ctr" eaLnBrk="0" fontAlgn="base" hangingPunct="0">
                <a:spcBef>
                  <a:spcPct val="0"/>
                </a:spcBef>
                <a:spcAft>
                  <a:spcPct val="0"/>
                </a:spcAft>
                <a:defRPr b="1">
                  <a:solidFill>
                    <a:schemeClr val="tx1"/>
                  </a:solidFill>
                  <a:latin typeface="Arial" pitchFamily="34" charset="0"/>
                  <a:ea typeface="ヒラギノ角ゴ Pro W3" pitchFamily="-112" charset="-128"/>
                </a:defRPr>
              </a:lvl6pPr>
              <a:lvl7pPr marL="2971800" indent="-228600" algn="ctr" eaLnBrk="0" fontAlgn="base" hangingPunct="0">
                <a:spcBef>
                  <a:spcPct val="0"/>
                </a:spcBef>
                <a:spcAft>
                  <a:spcPct val="0"/>
                </a:spcAft>
                <a:defRPr b="1">
                  <a:solidFill>
                    <a:schemeClr val="tx1"/>
                  </a:solidFill>
                  <a:latin typeface="Arial" pitchFamily="34" charset="0"/>
                  <a:ea typeface="ヒラギノ角ゴ Pro W3" pitchFamily="-112" charset="-128"/>
                </a:defRPr>
              </a:lvl7pPr>
              <a:lvl8pPr marL="3429000" indent="-228600" algn="ctr" eaLnBrk="0" fontAlgn="base" hangingPunct="0">
                <a:spcBef>
                  <a:spcPct val="0"/>
                </a:spcBef>
                <a:spcAft>
                  <a:spcPct val="0"/>
                </a:spcAft>
                <a:defRPr b="1">
                  <a:solidFill>
                    <a:schemeClr val="tx1"/>
                  </a:solidFill>
                  <a:latin typeface="Arial" pitchFamily="34" charset="0"/>
                  <a:ea typeface="ヒラギノ角ゴ Pro W3" pitchFamily="-112" charset="-128"/>
                </a:defRPr>
              </a:lvl8pPr>
              <a:lvl9pPr marL="3886200" indent="-228600" algn="ctr" eaLnBrk="0" fontAlgn="base" hangingPunct="0">
                <a:spcBef>
                  <a:spcPct val="0"/>
                </a:spcBef>
                <a:spcAft>
                  <a:spcPct val="0"/>
                </a:spcAft>
                <a:defRPr b="1">
                  <a:solidFill>
                    <a:schemeClr val="tx1"/>
                  </a:solidFill>
                  <a:latin typeface="Arial" pitchFamily="34" charset="0"/>
                  <a:ea typeface="ヒラギノ角ゴ Pro W3" pitchFamily="-112" charset="-128"/>
                </a:defRPr>
              </a:lvl9pPr>
            </a:lstStyle>
            <a:p>
              <a:pPr algn="ctr"/>
              <a:r>
                <a:rPr lang="de-DE" altLang="de-DE" dirty="0" smtClean="0"/>
                <a:t>Lehrpläne</a:t>
              </a:r>
              <a:endParaRPr lang="de-DE" altLang="de-DE" dirty="0"/>
            </a:p>
          </p:txBody>
        </p:sp>
        <p:pic>
          <p:nvPicPr>
            <p:cNvPr id="13" name="Picture 14" descr="NRW_MSW_RGB"/>
            <p:cNvPicPr>
              <a:picLocks noChangeAspect="1" noChangeArrowheads="1"/>
            </p:cNvPicPr>
            <p:nvPr/>
          </p:nvPicPr>
          <p:blipFill>
            <a:blip r:embed="rId3" cstate="print">
              <a:extLst>
                <a:ext uri="{28A0092B-C50C-407E-A947-70E740481C1C}">
                  <a14:useLocalDpi xmlns:a14="http://schemas.microsoft.com/office/drawing/2010/main" val="0"/>
                </a:ext>
              </a:extLst>
            </a:blip>
            <a:srcRect l="80573"/>
            <a:stretch>
              <a:fillRect/>
            </a:stretch>
          </p:blipFill>
          <p:spPr bwMode="auto">
            <a:xfrm>
              <a:off x="880542" y="4184239"/>
              <a:ext cx="1203187" cy="1296987"/>
            </a:xfrm>
            <a:prstGeom prst="rect">
              <a:avLst/>
            </a:prstGeom>
            <a:solidFill>
              <a:schemeClr val="bg1">
                <a:lumMod val="85000"/>
              </a:schemeClr>
            </a:solidFill>
            <a:ln>
              <a:noFill/>
            </a:ln>
            <a:extLst>
              <a:ext uri="{91240B29-F687-4F45-9708-019B960494DF}">
                <a14:hiddenLine xmlns:a14="http://schemas.microsoft.com/office/drawing/2010/main" w="9525">
                  <a:solidFill>
                    <a:srgbClr val="000000"/>
                  </a:solidFill>
                  <a:miter lim="800000"/>
                  <a:headEnd/>
                  <a:tailEnd/>
                </a14:hiddenLine>
              </a:ext>
            </a:extLst>
          </p:spPr>
        </p:pic>
      </p:grpSp>
      <p:grpSp>
        <p:nvGrpSpPr>
          <p:cNvPr id="18" name="Gruppieren 17"/>
          <p:cNvGrpSpPr/>
          <p:nvPr/>
        </p:nvGrpSpPr>
        <p:grpSpPr>
          <a:xfrm>
            <a:off x="5364088" y="3429000"/>
            <a:ext cx="2160000" cy="2340000"/>
            <a:chOff x="3281362" y="2192338"/>
            <a:chExt cx="2160000" cy="2340000"/>
          </a:xfrm>
        </p:grpSpPr>
        <p:sp>
          <p:nvSpPr>
            <p:cNvPr id="15" name="Rectangle 6"/>
            <p:cNvSpPr>
              <a:spLocks noChangeArrowheads="1"/>
            </p:cNvSpPr>
            <p:nvPr/>
          </p:nvSpPr>
          <p:spPr bwMode="auto">
            <a:xfrm>
              <a:off x="3281362" y="2192338"/>
              <a:ext cx="2160000" cy="2340000"/>
            </a:xfrm>
            <a:prstGeom prst="rect">
              <a:avLst/>
            </a:prstGeom>
            <a:solidFill>
              <a:schemeClr val="bg1">
                <a:lumMod val="85000"/>
              </a:schemeClr>
            </a:solidFill>
            <a:ln w="28575">
              <a:solidFill>
                <a:srgbClr val="000080"/>
              </a:solidFill>
              <a:miter lim="800000"/>
              <a:headEnd/>
              <a:tailEnd/>
            </a:ln>
          </p:spPr>
          <p:txBody>
            <a:bodyPr wrap="none" anchor="ctr"/>
            <a:lstStyle/>
            <a:p>
              <a:pPr>
                <a:defRPr/>
              </a:pPr>
              <a:endParaRPr lang="de-DE" sz="2000" b="0"/>
            </a:p>
          </p:txBody>
        </p:sp>
        <p:sp>
          <p:nvSpPr>
            <p:cNvPr id="16" name="Text Box 11"/>
            <p:cNvSpPr txBox="1">
              <a:spLocks noChangeArrowheads="1"/>
            </p:cNvSpPr>
            <p:nvPr/>
          </p:nvSpPr>
          <p:spPr bwMode="auto">
            <a:xfrm>
              <a:off x="3550435" y="3744352"/>
              <a:ext cx="1582484" cy="646331"/>
            </a:xfrm>
            <a:prstGeom prst="rect">
              <a:avLst/>
            </a:prstGeom>
            <a:solidFill>
              <a:schemeClr val="bg1">
                <a:lumMod val="85000"/>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b="1">
                  <a:solidFill>
                    <a:schemeClr val="tx1"/>
                  </a:solidFill>
                  <a:latin typeface="Arial" pitchFamily="34" charset="0"/>
                  <a:ea typeface="ヒラギノ角ゴ Pro W3" pitchFamily="-112" charset="-128"/>
                </a:defRPr>
              </a:lvl1pPr>
              <a:lvl2pPr marL="742950" indent="-285750">
                <a:defRPr b="1">
                  <a:solidFill>
                    <a:schemeClr val="tx1"/>
                  </a:solidFill>
                  <a:latin typeface="Arial" pitchFamily="34" charset="0"/>
                  <a:ea typeface="ヒラギノ角ゴ Pro W3" pitchFamily="-112" charset="-128"/>
                </a:defRPr>
              </a:lvl2pPr>
              <a:lvl3pPr marL="1143000" indent="-228600">
                <a:defRPr b="1">
                  <a:solidFill>
                    <a:schemeClr val="tx1"/>
                  </a:solidFill>
                  <a:latin typeface="Arial" pitchFamily="34" charset="0"/>
                  <a:ea typeface="ヒラギノ角ゴ Pro W3" pitchFamily="-112" charset="-128"/>
                </a:defRPr>
              </a:lvl3pPr>
              <a:lvl4pPr marL="1600200" indent="-228600">
                <a:defRPr b="1">
                  <a:solidFill>
                    <a:schemeClr val="tx1"/>
                  </a:solidFill>
                  <a:latin typeface="Arial" pitchFamily="34" charset="0"/>
                  <a:ea typeface="ヒラギノ角ゴ Pro W3" pitchFamily="-112" charset="-128"/>
                </a:defRPr>
              </a:lvl4pPr>
              <a:lvl5pPr marL="2057400" indent="-228600">
                <a:defRPr b="1">
                  <a:solidFill>
                    <a:schemeClr val="tx1"/>
                  </a:solidFill>
                  <a:latin typeface="Arial" pitchFamily="34" charset="0"/>
                  <a:ea typeface="ヒラギノ角ゴ Pro W3" pitchFamily="-112" charset="-128"/>
                </a:defRPr>
              </a:lvl5pPr>
              <a:lvl6pPr marL="2514600" indent="-228600" algn="ctr" eaLnBrk="0" fontAlgn="base" hangingPunct="0">
                <a:spcBef>
                  <a:spcPct val="0"/>
                </a:spcBef>
                <a:spcAft>
                  <a:spcPct val="0"/>
                </a:spcAft>
                <a:defRPr b="1">
                  <a:solidFill>
                    <a:schemeClr val="tx1"/>
                  </a:solidFill>
                  <a:latin typeface="Arial" pitchFamily="34" charset="0"/>
                  <a:ea typeface="ヒラギノ角ゴ Pro W3" pitchFamily="-112" charset="-128"/>
                </a:defRPr>
              </a:lvl6pPr>
              <a:lvl7pPr marL="2971800" indent="-228600" algn="ctr" eaLnBrk="0" fontAlgn="base" hangingPunct="0">
                <a:spcBef>
                  <a:spcPct val="0"/>
                </a:spcBef>
                <a:spcAft>
                  <a:spcPct val="0"/>
                </a:spcAft>
                <a:defRPr b="1">
                  <a:solidFill>
                    <a:schemeClr val="tx1"/>
                  </a:solidFill>
                  <a:latin typeface="Arial" pitchFamily="34" charset="0"/>
                  <a:ea typeface="ヒラギノ角ゴ Pro W3" pitchFamily="-112" charset="-128"/>
                </a:defRPr>
              </a:lvl7pPr>
              <a:lvl8pPr marL="3429000" indent="-228600" algn="ctr" eaLnBrk="0" fontAlgn="base" hangingPunct="0">
                <a:spcBef>
                  <a:spcPct val="0"/>
                </a:spcBef>
                <a:spcAft>
                  <a:spcPct val="0"/>
                </a:spcAft>
                <a:defRPr b="1">
                  <a:solidFill>
                    <a:schemeClr val="tx1"/>
                  </a:solidFill>
                  <a:latin typeface="Arial" pitchFamily="34" charset="0"/>
                  <a:ea typeface="ヒラギノ角ゴ Pro W3" pitchFamily="-112" charset="-128"/>
                </a:defRPr>
              </a:lvl8pPr>
              <a:lvl9pPr marL="3886200" indent="-228600" algn="ctr" eaLnBrk="0" fontAlgn="base" hangingPunct="0">
                <a:spcBef>
                  <a:spcPct val="0"/>
                </a:spcBef>
                <a:spcAft>
                  <a:spcPct val="0"/>
                </a:spcAft>
                <a:defRPr b="1">
                  <a:solidFill>
                    <a:schemeClr val="tx1"/>
                  </a:solidFill>
                  <a:latin typeface="Arial" pitchFamily="34" charset="0"/>
                  <a:ea typeface="ヒラギノ角ゴ Pro W3" pitchFamily="-112" charset="-128"/>
                </a:defRPr>
              </a:lvl9pPr>
            </a:lstStyle>
            <a:p>
              <a:r>
                <a:rPr lang="de-DE" altLang="de-DE" dirty="0"/>
                <a:t>Schulinterne</a:t>
              </a:r>
            </a:p>
            <a:p>
              <a:pPr algn="ctr"/>
              <a:r>
                <a:rPr lang="de-DE" altLang="de-DE" dirty="0" smtClean="0"/>
                <a:t>Arbeitspläne</a:t>
              </a:r>
              <a:endParaRPr lang="de-DE" altLang="de-DE" dirty="0"/>
            </a:p>
          </p:txBody>
        </p:sp>
      </p:grpSp>
      <p:sp>
        <p:nvSpPr>
          <p:cNvPr id="19" name="Textfeld 18"/>
          <p:cNvSpPr txBox="1"/>
          <p:nvPr/>
        </p:nvSpPr>
        <p:spPr>
          <a:xfrm>
            <a:off x="1403648" y="1700808"/>
            <a:ext cx="2015984" cy="1661993"/>
          </a:xfrm>
          <a:prstGeom prst="rect">
            <a:avLst/>
          </a:prstGeom>
          <a:noFill/>
        </p:spPr>
        <p:txBody>
          <a:bodyPr wrap="square" rtlCol="0">
            <a:spAutoFit/>
          </a:bodyPr>
          <a:lstStyle/>
          <a:p>
            <a:pPr algn="ctr"/>
            <a:r>
              <a:rPr lang="de-DE" sz="2400" b="1" dirty="0">
                <a:solidFill>
                  <a:srgbClr val="003CB4"/>
                </a:solidFill>
              </a:rPr>
              <a:t>Kompetenz-erwartungen</a:t>
            </a:r>
            <a:endParaRPr lang="de-DE" b="1" dirty="0"/>
          </a:p>
          <a:p>
            <a:pPr algn="ctr"/>
            <a:r>
              <a:rPr lang="de-DE" b="1" dirty="0"/>
              <a:t>Was?</a:t>
            </a:r>
          </a:p>
          <a:p>
            <a:pPr algn="ctr"/>
            <a:r>
              <a:rPr lang="de-DE" b="1" dirty="0" smtClean="0"/>
              <a:t>Welches Niveau?</a:t>
            </a:r>
            <a:endParaRPr lang="de-DE" b="1" dirty="0"/>
          </a:p>
          <a:p>
            <a:pPr algn="ctr"/>
            <a:r>
              <a:rPr lang="de-DE" b="1" dirty="0"/>
              <a:t>Wofür?</a:t>
            </a:r>
          </a:p>
        </p:txBody>
      </p:sp>
      <p:sp>
        <p:nvSpPr>
          <p:cNvPr id="20" name="Textfeld 19"/>
          <p:cNvSpPr txBox="1"/>
          <p:nvPr/>
        </p:nvSpPr>
        <p:spPr>
          <a:xfrm>
            <a:off x="5563264" y="1700808"/>
            <a:ext cx="1960823" cy="1661993"/>
          </a:xfrm>
          <a:prstGeom prst="rect">
            <a:avLst/>
          </a:prstGeom>
          <a:noFill/>
        </p:spPr>
        <p:txBody>
          <a:bodyPr wrap="square" rtlCol="0">
            <a:spAutoFit/>
          </a:bodyPr>
          <a:lstStyle/>
          <a:p>
            <a:pPr algn="ctr"/>
            <a:r>
              <a:rPr lang="de-DE" sz="2400" b="1" dirty="0">
                <a:solidFill>
                  <a:srgbClr val="003CB4"/>
                </a:solidFill>
              </a:rPr>
              <a:t>Kompetenz-entwicklung</a:t>
            </a:r>
          </a:p>
          <a:p>
            <a:pPr algn="ctr"/>
            <a:r>
              <a:rPr lang="de-DE" b="1" dirty="0"/>
              <a:t>Wie?</a:t>
            </a:r>
          </a:p>
          <a:p>
            <a:pPr algn="ctr"/>
            <a:r>
              <a:rPr lang="de-DE" b="1" dirty="0"/>
              <a:t>Wann?</a:t>
            </a:r>
          </a:p>
          <a:p>
            <a:pPr algn="ctr"/>
            <a:r>
              <a:rPr lang="de-DE" b="1" dirty="0"/>
              <a:t>Womit?</a:t>
            </a:r>
          </a:p>
        </p:txBody>
      </p:sp>
      <p:sp>
        <p:nvSpPr>
          <p:cNvPr id="7" name="Datumsplatzhalter 6"/>
          <p:cNvSpPr>
            <a:spLocks noGrp="1"/>
          </p:cNvSpPr>
          <p:nvPr>
            <p:ph type="dt" sz="half" idx="10"/>
          </p:nvPr>
        </p:nvSpPr>
        <p:spPr/>
        <p:txBody>
          <a:bodyPr/>
          <a:lstStyle/>
          <a:p>
            <a:r>
              <a:rPr lang="de-DE" dirty="0"/>
              <a:t>Lehrplanentwicklung Primarstufe</a:t>
            </a:r>
          </a:p>
          <a:p>
            <a:endParaRPr lang="de-DE" dirty="0"/>
          </a:p>
        </p:txBody>
      </p:sp>
      <p:sp>
        <p:nvSpPr>
          <p:cNvPr id="5" name="Pfeil nach rechts 4"/>
          <p:cNvSpPr/>
          <p:nvPr/>
        </p:nvSpPr>
        <p:spPr>
          <a:xfrm>
            <a:off x="3990603" y="2708920"/>
            <a:ext cx="864096" cy="21602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2" name="Pfeil nach rechts 21"/>
          <p:cNvSpPr/>
          <p:nvPr/>
        </p:nvSpPr>
        <p:spPr>
          <a:xfrm>
            <a:off x="3995936" y="4437112"/>
            <a:ext cx="864096" cy="21602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4" name="Fußzeilenplatzhalter 3">
            <a:extLst>
              <a:ext uri="{FF2B5EF4-FFF2-40B4-BE49-F238E27FC236}">
                <a16:creationId xmlns:a16="http://schemas.microsoft.com/office/drawing/2014/main" id="{25B77BCA-0C6D-5942-A636-BEE0EBD33889}"/>
              </a:ext>
            </a:extLst>
          </p:cNvPr>
          <p:cNvSpPr>
            <a:spLocks noGrp="1"/>
          </p:cNvSpPr>
          <p:nvPr>
            <p:ph type="ftr" sz="quarter" idx="11"/>
          </p:nvPr>
        </p:nvSpPr>
        <p:spPr/>
        <p:txBody>
          <a:bodyPr/>
          <a:lstStyle/>
          <a:p>
            <a:endParaRPr lang="de-DE" dirty="0"/>
          </a:p>
        </p:txBody>
      </p:sp>
      <p:sp>
        <p:nvSpPr>
          <p:cNvPr id="6" name="Foliennummernplatzhalter 5">
            <a:extLst>
              <a:ext uri="{FF2B5EF4-FFF2-40B4-BE49-F238E27FC236}">
                <a16:creationId xmlns:a16="http://schemas.microsoft.com/office/drawing/2014/main" id="{D5E0577A-C720-B14C-A0A1-E61A0041436F}"/>
              </a:ext>
            </a:extLst>
          </p:cNvPr>
          <p:cNvSpPr>
            <a:spLocks noGrp="1"/>
          </p:cNvSpPr>
          <p:nvPr>
            <p:ph type="sldNum" sz="quarter" idx="12"/>
          </p:nvPr>
        </p:nvSpPr>
        <p:spPr/>
        <p:txBody>
          <a:bodyPr/>
          <a:lstStyle/>
          <a:p>
            <a:fld id="{512A4277-7E7A-4AAF-BFC7-47646BF5CD0C}" type="slidenum">
              <a:rPr lang="de-DE" smtClean="0"/>
              <a:t>54</a:t>
            </a:fld>
            <a:endParaRPr lang="de-DE"/>
          </a:p>
        </p:txBody>
      </p:sp>
      <p:pic>
        <p:nvPicPr>
          <p:cNvPr id="8" name="Grafik 7"/>
          <p:cNvPicPr>
            <a:picLocks noChangeAspect="1"/>
          </p:cNvPicPr>
          <p:nvPr/>
        </p:nvPicPr>
        <p:blipFill>
          <a:blip r:embed="rId4"/>
          <a:stretch>
            <a:fillRect/>
          </a:stretch>
        </p:blipFill>
        <p:spPr>
          <a:xfrm>
            <a:off x="5496460" y="3634589"/>
            <a:ext cx="1937495" cy="1204770"/>
          </a:xfrm>
          <a:prstGeom prst="rect">
            <a:avLst/>
          </a:prstGeom>
        </p:spPr>
      </p:pic>
    </p:spTree>
    <p:extLst>
      <p:ext uri="{BB962C8B-B14F-4D97-AF65-F5344CB8AC3E}">
        <p14:creationId xmlns:p14="http://schemas.microsoft.com/office/powerpoint/2010/main" val="231280691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A8330E7-2FED-9240-B43B-791B2DA812C7}"/>
              </a:ext>
            </a:extLst>
          </p:cNvPr>
          <p:cNvSpPr>
            <a:spLocks noGrp="1"/>
          </p:cNvSpPr>
          <p:nvPr>
            <p:ph type="title"/>
          </p:nvPr>
        </p:nvSpPr>
        <p:spPr/>
        <p:txBody>
          <a:bodyPr/>
          <a:lstStyle/>
          <a:p>
            <a:r>
              <a:rPr lang="de-DE" dirty="0"/>
              <a:t>Merkmale </a:t>
            </a:r>
            <a:r>
              <a:rPr lang="de-DE" smtClean="0"/>
              <a:t>schulinterner Arbeitsplänen</a:t>
            </a:r>
            <a:endParaRPr lang="de-DE" dirty="0"/>
          </a:p>
        </p:txBody>
      </p:sp>
      <p:sp>
        <p:nvSpPr>
          <p:cNvPr id="3" name="Inhaltsplatzhalter 2">
            <a:extLst>
              <a:ext uri="{FF2B5EF4-FFF2-40B4-BE49-F238E27FC236}">
                <a16:creationId xmlns:a16="http://schemas.microsoft.com/office/drawing/2014/main" id="{C5220460-9AF9-EB40-9934-3D9213581DA9}"/>
              </a:ext>
            </a:extLst>
          </p:cNvPr>
          <p:cNvSpPr>
            <a:spLocks noGrp="1"/>
          </p:cNvSpPr>
          <p:nvPr>
            <p:ph idx="1"/>
          </p:nvPr>
        </p:nvSpPr>
        <p:spPr/>
        <p:txBody>
          <a:bodyPr>
            <a:normAutofit fontScale="92500" lnSpcReduction="20000"/>
          </a:bodyPr>
          <a:lstStyle/>
          <a:p>
            <a:pPr>
              <a:spcBef>
                <a:spcPts val="1200"/>
              </a:spcBef>
            </a:pPr>
            <a:r>
              <a:rPr lang="de-DE" dirty="0"/>
              <a:t>Schulbezogene Konkretisierung der L</a:t>
            </a:r>
            <a:r>
              <a:rPr lang="de-DE" dirty="0" smtClean="0"/>
              <a:t>ehrpläne</a:t>
            </a:r>
            <a:endParaRPr lang="de-DE" dirty="0"/>
          </a:p>
          <a:p>
            <a:pPr>
              <a:spcBef>
                <a:spcPts val="1200"/>
              </a:spcBef>
            </a:pPr>
            <a:r>
              <a:rPr lang="de-DE" dirty="0"/>
              <a:t>Instrument zur Unterrichtsentwicklung und Unterrichtsvorbereitung</a:t>
            </a:r>
          </a:p>
          <a:p>
            <a:pPr>
              <a:spcBef>
                <a:spcPts val="1200"/>
              </a:spcBef>
            </a:pPr>
            <a:r>
              <a:rPr lang="de-DE" dirty="0"/>
              <a:t>Ausgestaltung von Freiräumen</a:t>
            </a:r>
          </a:p>
          <a:p>
            <a:pPr>
              <a:spcBef>
                <a:spcPts val="1200"/>
              </a:spcBef>
            </a:pPr>
            <a:endParaRPr lang="de-DE" dirty="0"/>
          </a:p>
          <a:p>
            <a:pPr>
              <a:spcBef>
                <a:spcPts val="1200"/>
              </a:spcBef>
            </a:pPr>
            <a:r>
              <a:rPr lang="de-DE" dirty="0"/>
              <a:t>Grundlage der fachlichen Arbeit im </a:t>
            </a:r>
            <a:r>
              <a:rPr lang="de-DE" dirty="0" smtClean="0"/>
              <a:t>Team </a:t>
            </a:r>
            <a:r>
              <a:rPr lang="de-DE" dirty="0" smtClean="0">
                <a:sym typeface="Wingdings" panose="05000000000000000000" pitchFamily="2" charset="2"/>
              </a:rPr>
              <a:t> </a:t>
            </a:r>
            <a:r>
              <a:rPr lang="de-DE" dirty="0" smtClean="0"/>
              <a:t> Lehrkräfte als Experten für ihr Fach UND ihre Schülerinnen und Schüler </a:t>
            </a:r>
            <a:endParaRPr lang="de-DE" dirty="0"/>
          </a:p>
          <a:p>
            <a:pPr>
              <a:spcBef>
                <a:spcPts val="1200"/>
              </a:spcBef>
            </a:pPr>
            <a:r>
              <a:rPr lang="de-DE" dirty="0"/>
              <a:t>Transparenz für alle am Bildungsprozess Beteiligten</a:t>
            </a:r>
          </a:p>
          <a:p>
            <a:pPr>
              <a:spcBef>
                <a:spcPts val="1200"/>
              </a:spcBef>
            </a:pPr>
            <a:r>
              <a:rPr lang="de-DE" dirty="0"/>
              <a:t>Maßstab für Evaluation und Rechenschaftslegung</a:t>
            </a:r>
          </a:p>
          <a:p>
            <a:pPr marL="0" indent="0">
              <a:buNone/>
            </a:pPr>
            <a:endParaRPr lang="de-DE" dirty="0"/>
          </a:p>
        </p:txBody>
      </p:sp>
      <p:sp>
        <p:nvSpPr>
          <p:cNvPr id="4" name="Datumsplatzhalter 3">
            <a:extLst>
              <a:ext uri="{FF2B5EF4-FFF2-40B4-BE49-F238E27FC236}">
                <a16:creationId xmlns:a16="http://schemas.microsoft.com/office/drawing/2014/main" id="{5AC05C93-8322-9C46-A48D-7D1EEE312164}"/>
              </a:ext>
            </a:extLst>
          </p:cNvPr>
          <p:cNvSpPr>
            <a:spLocks noGrp="1"/>
          </p:cNvSpPr>
          <p:nvPr>
            <p:ph type="dt" sz="half" idx="10"/>
          </p:nvPr>
        </p:nvSpPr>
        <p:spPr/>
        <p:txBody>
          <a:bodyPr/>
          <a:lstStyle/>
          <a:p>
            <a:r>
              <a:rPr lang="de-DE" dirty="0"/>
              <a:t>Lehrplanentwicklung Primarstufe</a:t>
            </a:r>
          </a:p>
        </p:txBody>
      </p:sp>
      <p:sp>
        <p:nvSpPr>
          <p:cNvPr id="5" name="Fußzeilenplatzhalter 4">
            <a:extLst>
              <a:ext uri="{FF2B5EF4-FFF2-40B4-BE49-F238E27FC236}">
                <a16:creationId xmlns:a16="http://schemas.microsoft.com/office/drawing/2014/main" id="{08D2DF8F-D06A-3246-817B-261BE2D08FB8}"/>
              </a:ext>
            </a:extLst>
          </p:cNvPr>
          <p:cNvSpPr>
            <a:spLocks noGrp="1"/>
          </p:cNvSpPr>
          <p:nvPr>
            <p:ph type="ftr" sz="quarter" idx="11"/>
          </p:nvPr>
        </p:nvSpPr>
        <p:spPr/>
        <p:txBody>
          <a:bodyPr/>
          <a:lstStyle/>
          <a:p>
            <a:endParaRPr lang="de-DE" dirty="0"/>
          </a:p>
        </p:txBody>
      </p:sp>
      <p:sp>
        <p:nvSpPr>
          <p:cNvPr id="6" name="Foliennummernplatzhalter 5">
            <a:extLst>
              <a:ext uri="{FF2B5EF4-FFF2-40B4-BE49-F238E27FC236}">
                <a16:creationId xmlns:a16="http://schemas.microsoft.com/office/drawing/2014/main" id="{E9F23F56-EDA9-9146-A5C0-F96A1B006EE4}"/>
              </a:ext>
            </a:extLst>
          </p:cNvPr>
          <p:cNvSpPr>
            <a:spLocks noGrp="1"/>
          </p:cNvSpPr>
          <p:nvPr>
            <p:ph type="sldNum" sz="quarter" idx="12"/>
          </p:nvPr>
        </p:nvSpPr>
        <p:spPr/>
        <p:txBody>
          <a:bodyPr/>
          <a:lstStyle/>
          <a:p>
            <a:fld id="{512A4277-7E7A-4AAF-BFC7-47646BF5CD0C}" type="slidenum">
              <a:rPr lang="de-DE" smtClean="0"/>
              <a:t>55</a:t>
            </a:fld>
            <a:endParaRPr lang="de-DE"/>
          </a:p>
        </p:txBody>
      </p:sp>
    </p:spTree>
    <p:extLst>
      <p:ext uri="{BB962C8B-B14F-4D97-AF65-F5344CB8AC3E}">
        <p14:creationId xmlns:p14="http://schemas.microsoft.com/office/powerpoint/2010/main" val="177911941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9EF9747-424B-1D47-8C18-363169B25A6A}"/>
              </a:ext>
            </a:extLst>
          </p:cNvPr>
          <p:cNvSpPr>
            <a:spLocks noGrp="1"/>
          </p:cNvSpPr>
          <p:nvPr>
            <p:ph type="title"/>
          </p:nvPr>
        </p:nvSpPr>
        <p:spPr/>
        <p:txBody>
          <a:bodyPr/>
          <a:lstStyle/>
          <a:p>
            <a:r>
              <a:rPr lang="de-DE" sz="2800" dirty="0"/>
              <a:t>Gliederung </a:t>
            </a:r>
            <a:r>
              <a:rPr lang="de-DE" sz="2800" dirty="0" smtClean="0"/>
              <a:t>des schulinternen Beispielarbeitsplans </a:t>
            </a:r>
            <a:endParaRPr lang="de-DE" sz="2800" dirty="0"/>
          </a:p>
        </p:txBody>
      </p:sp>
      <p:sp>
        <p:nvSpPr>
          <p:cNvPr id="4" name="Datumsplatzhalter 3">
            <a:extLst>
              <a:ext uri="{FF2B5EF4-FFF2-40B4-BE49-F238E27FC236}">
                <a16:creationId xmlns:a16="http://schemas.microsoft.com/office/drawing/2014/main" id="{81EB754F-C3B3-5E42-9D82-92B4E5F528A3}"/>
              </a:ext>
            </a:extLst>
          </p:cNvPr>
          <p:cNvSpPr>
            <a:spLocks noGrp="1"/>
          </p:cNvSpPr>
          <p:nvPr>
            <p:ph type="dt" sz="half" idx="10"/>
          </p:nvPr>
        </p:nvSpPr>
        <p:spPr/>
        <p:txBody>
          <a:bodyPr/>
          <a:lstStyle/>
          <a:p>
            <a:r>
              <a:rPr lang="de-DE" dirty="0"/>
              <a:t>Lehrplanentwicklung Primarstufe</a:t>
            </a:r>
          </a:p>
        </p:txBody>
      </p:sp>
      <p:sp>
        <p:nvSpPr>
          <p:cNvPr id="5" name="Fußzeilenplatzhalter 4">
            <a:extLst>
              <a:ext uri="{FF2B5EF4-FFF2-40B4-BE49-F238E27FC236}">
                <a16:creationId xmlns:a16="http://schemas.microsoft.com/office/drawing/2014/main" id="{4C08F627-E150-FB48-9732-9A8780D5C764}"/>
              </a:ext>
            </a:extLst>
          </p:cNvPr>
          <p:cNvSpPr>
            <a:spLocks noGrp="1"/>
          </p:cNvSpPr>
          <p:nvPr>
            <p:ph type="ftr" sz="quarter" idx="11"/>
          </p:nvPr>
        </p:nvSpPr>
        <p:spPr/>
        <p:txBody>
          <a:bodyPr/>
          <a:lstStyle/>
          <a:p>
            <a:endParaRPr lang="de-DE" dirty="0"/>
          </a:p>
        </p:txBody>
      </p:sp>
      <p:sp>
        <p:nvSpPr>
          <p:cNvPr id="6" name="Foliennummernplatzhalter 5">
            <a:extLst>
              <a:ext uri="{FF2B5EF4-FFF2-40B4-BE49-F238E27FC236}">
                <a16:creationId xmlns:a16="http://schemas.microsoft.com/office/drawing/2014/main" id="{6CB1C89B-3483-3440-9BA5-66034336F351}"/>
              </a:ext>
            </a:extLst>
          </p:cNvPr>
          <p:cNvSpPr>
            <a:spLocks noGrp="1"/>
          </p:cNvSpPr>
          <p:nvPr>
            <p:ph type="sldNum" sz="quarter" idx="12"/>
          </p:nvPr>
        </p:nvSpPr>
        <p:spPr/>
        <p:txBody>
          <a:bodyPr/>
          <a:lstStyle/>
          <a:p>
            <a:fld id="{512A4277-7E7A-4AAF-BFC7-47646BF5CD0C}" type="slidenum">
              <a:rPr lang="de-DE" smtClean="0"/>
              <a:t>56</a:t>
            </a:fld>
            <a:endParaRPr lang="de-DE"/>
          </a:p>
        </p:txBody>
      </p:sp>
      <p:sp>
        <p:nvSpPr>
          <p:cNvPr id="9" name="Inhaltsplatzhalter 2">
            <a:extLst>
              <a:ext uri="{FF2B5EF4-FFF2-40B4-BE49-F238E27FC236}">
                <a16:creationId xmlns:a16="http://schemas.microsoft.com/office/drawing/2014/main" id="{8B8A3032-F31A-124D-AA79-6C3891DEC2EA}"/>
              </a:ext>
            </a:extLst>
          </p:cNvPr>
          <p:cNvSpPr txBox="1">
            <a:spLocks/>
          </p:cNvSpPr>
          <p:nvPr/>
        </p:nvSpPr>
        <p:spPr>
          <a:xfrm>
            <a:off x="609600" y="1853208"/>
            <a:ext cx="8229600" cy="4205064"/>
          </a:xfrm>
          <a:prstGeom prst="rect">
            <a:avLst/>
          </a:prstGeom>
          <a:solidFill>
            <a:schemeClr val="bg1"/>
          </a:solidFill>
          <a:effectLst/>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defTabSz="536575">
              <a:buNone/>
            </a:pPr>
            <a:r>
              <a:rPr lang="de-DE" dirty="0"/>
              <a:t>	</a:t>
            </a:r>
          </a:p>
          <a:p>
            <a:pPr defTabSz="536575"/>
            <a:endParaRPr lang="de-DE" dirty="0"/>
          </a:p>
        </p:txBody>
      </p:sp>
      <p:pic>
        <p:nvPicPr>
          <p:cNvPr id="8" name="Grafik 7"/>
          <p:cNvPicPr>
            <a:picLocks noChangeAspect="1"/>
          </p:cNvPicPr>
          <p:nvPr/>
        </p:nvPicPr>
        <p:blipFill>
          <a:blip r:embed="rId3"/>
          <a:stretch>
            <a:fillRect/>
          </a:stretch>
        </p:blipFill>
        <p:spPr>
          <a:xfrm>
            <a:off x="457200" y="1700808"/>
            <a:ext cx="8144499" cy="4182310"/>
          </a:xfrm>
          <a:prstGeom prst="rect">
            <a:avLst/>
          </a:prstGeom>
        </p:spPr>
      </p:pic>
    </p:spTree>
    <p:extLst>
      <p:ext uri="{BB962C8B-B14F-4D97-AF65-F5344CB8AC3E}">
        <p14:creationId xmlns:p14="http://schemas.microsoft.com/office/powerpoint/2010/main" val="308258392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517850" y="1065022"/>
            <a:ext cx="8158606" cy="504403"/>
          </a:xfrm>
        </p:spPr>
        <p:txBody>
          <a:bodyPr/>
          <a:lstStyle/>
          <a:p>
            <a:r>
              <a:rPr lang="de-DE" dirty="0"/>
              <a:t>Materialien im Lehrplannavigator</a:t>
            </a:r>
          </a:p>
        </p:txBody>
      </p:sp>
      <p:sp>
        <p:nvSpPr>
          <p:cNvPr id="7" name="Datumsplatzhalter 6"/>
          <p:cNvSpPr>
            <a:spLocks noGrp="1"/>
          </p:cNvSpPr>
          <p:nvPr>
            <p:ph type="dt" sz="half" idx="10"/>
          </p:nvPr>
        </p:nvSpPr>
        <p:spPr/>
        <p:txBody>
          <a:bodyPr/>
          <a:lstStyle/>
          <a:p>
            <a:r>
              <a:rPr lang="de-DE" dirty="0"/>
              <a:t>Lehrplanentwicklung Primarstufe</a:t>
            </a:r>
          </a:p>
        </p:txBody>
      </p:sp>
      <p:sp>
        <p:nvSpPr>
          <p:cNvPr id="4" name="Fußzeilenplatzhalter 3">
            <a:extLst>
              <a:ext uri="{FF2B5EF4-FFF2-40B4-BE49-F238E27FC236}">
                <a16:creationId xmlns:a16="http://schemas.microsoft.com/office/drawing/2014/main" id="{25B77BCA-0C6D-5942-A636-BEE0EBD33889}"/>
              </a:ext>
            </a:extLst>
          </p:cNvPr>
          <p:cNvSpPr>
            <a:spLocks noGrp="1"/>
          </p:cNvSpPr>
          <p:nvPr>
            <p:ph type="ftr" sz="quarter" idx="11"/>
          </p:nvPr>
        </p:nvSpPr>
        <p:spPr/>
        <p:txBody>
          <a:bodyPr/>
          <a:lstStyle/>
          <a:p>
            <a:endParaRPr lang="de-DE" dirty="0"/>
          </a:p>
        </p:txBody>
      </p:sp>
      <p:sp>
        <p:nvSpPr>
          <p:cNvPr id="6" name="Foliennummernplatzhalter 5">
            <a:extLst>
              <a:ext uri="{FF2B5EF4-FFF2-40B4-BE49-F238E27FC236}">
                <a16:creationId xmlns:a16="http://schemas.microsoft.com/office/drawing/2014/main" id="{D5E0577A-C720-B14C-A0A1-E61A0041436F}"/>
              </a:ext>
            </a:extLst>
          </p:cNvPr>
          <p:cNvSpPr>
            <a:spLocks noGrp="1"/>
          </p:cNvSpPr>
          <p:nvPr>
            <p:ph type="sldNum" sz="quarter" idx="12"/>
          </p:nvPr>
        </p:nvSpPr>
        <p:spPr/>
        <p:txBody>
          <a:bodyPr/>
          <a:lstStyle/>
          <a:p>
            <a:fld id="{512A4277-7E7A-4AAF-BFC7-47646BF5CD0C}" type="slidenum">
              <a:rPr lang="de-DE" smtClean="0"/>
              <a:t>57</a:t>
            </a:fld>
            <a:endParaRPr lang="de-DE"/>
          </a:p>
        </p:txBody>
      </p:sp>
      <p:pic>
        <p:nvPicPr>
          <p:cNvPr id="8" name="Grafik 7"/>
          <p:cNvPicPr>
            <a:picLocks noChangeAspect="1"/>
          </p:cNvPicPr>
          <p:nvPr/>
        </p:nvPicPr>
        <p:blipFill>
          <a:blip r:embed="rId3"/>
          <a:stretch>
            <a:fillRect/>
          </a:stretch>
        </p:blipFill>
        <p:spPr>
          <a:xfrm>
            <a:off x="573400" y="2132856"/>
            <a:ext cx="8136904" cy="2624525"/>
          </a:xfrm>
          <a:prstGeom prst="rect">
            <a:avLst/>
          </a:prstGeom>
        </p:spPr>
      </p:pic>
    </p:spTree>
    <p:extLst>
      <p:ext uri="{BB962C8B-B14F-4D97-AF65-F5344CB8AC3E}">
        <p14:creationId xmlns:p14="http://schemas.microsoft.com/office/powerpoint/2010/main" val="94338205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endParaRPr lang="de-DE"/>
          </a:p>
        </p:txBody>
      </p:sp>
      <p:sp>
        <p:nvSpPr>
          <p:cNvPr id="3" name="Inhaltsplatzhalter 2"/>
          <p:cNvSpPr>
            <a:spLocks noGrp="1"/>
          </p:cNvSpPr>
          <p:nvPr>
            <p:ph idx="1"/>
          </p:nvPr>
        </p:nvSpPr>
        <p:spPr>
          <a:xfrm>
            <a:off x="469603" y="1700808"/>
            <a:ext cx="8229600" cy="4205064"/>
          </a:xfrm>
        </p:spPr>
        <p:txBody>
          <a:bodyPr>
            <a:normAutofit fontScale="92500"/>
          </a:bodyPr>
          <a:lstStyle/>
          <a:p>
            <a:pPr marL="0" indent="0">
              <a:buNone/>
            </a:pPr>
            <a:r>
              <a:rPr lang="de-DE" altLang="de-DE" sz="4400" b="1" dirty="0" err="1" smtClean="0">
                <a:solidFill>
                  <a:srgbClr val="002060"/>
                </a:solidFill>
                <a:cs typeface="Times New Roman" pitchFamily="18" charset="0"/>
              </a:rPr>
              <a:t>III.b</a:t>
            </a:r>
            <a:endParaRPr lang="de-DE" altLang="de-DE" sz="4400" b="1" dirty="0" smtClean="0">
              <a:solidFill>
                <a:srgbClr val="002060"/>
              </a:solidFill>
              <a:cs typeface="Times New Roman" pitchFamily="18" charset="0"/>
            </a:endParaRPr>
          </a:p>
          <a:p>
            <a:pPr marL="0" indent="0">
              <a:buNone/>
            </a:pPr>
            <a:r>
              <a:rPr lang="de-DE" altLang="de-DE" sz="4400" b="1" dirty="0">
                <a:solidFill>
                  <a:srgbClr val="002060"/>
                </a:solidFill>
                <a:cs typeface="Times New Roman" pitchFamily="18" charset="0"/>
              </a:rPr>
              <a:t>Vorschlag für teilnehmeraktivierende Elemente </a:t>
            </a:r>
            <a:r>
              <a:rPr lang="de-DE" altLang="de-DE" sz="4400" dirty="0" smtClean="0">
                <a:solidFill>
                  <a:srgbClr val="002060"/>
                </a:solidFill>
                <a:cs typeface="Times New Roman" pitchFamily="18" charset="0"/>
              </a:rPr>
              <a:t>zum schulinternen Arbeitsplan im Fach Sport </a:t>
            </a:r>
            <a:r>
              <a:rPr lang="de-DE" sz="3600" dirty="0" smtClean="0"/>
              <a:t/>
            </a:r>
            <a:br>
              <a:rPr lang="de-DE" sz="3600" dirty="0" smtClean="0"/>
            </a:br>
            <a:r>
              <a:rPr lang="de-DE" sz="3600" dirty="0" smtClean="0"/>
              <a:t/>
            </a:r>
            <a:br>
              <a:rPr lang="de-DE" sz="3600" dirty="0" smtClean="0"/>
            </a:br>
            <a:endParaRPr lang="de-DE" sz="4400" dirty="0" smtClean="0"/>
          </a:p>
          <a:p>
            <a:pPr marL="0" indent="0">
              <a:buNone/>
            </a:pPr>
            <a:endParaRPr lang="de-DE" dirty="0"/>
          </a:p>
        </p:txBody>
      </p:sp>
      <p:sp>
        <p:nvSpPr>
          <p:cNvPr id="4" name="Datumsplatzhalter 3"/>
          <p:cNvSpPr>
            <a:spLocks noGrp="1"/>
          </p:cNvSpPr>
          <p:nvPr>
            <p:ph type="dt" sz="half" idx="10"/>
          </p:nvPr>
        </p:nvSpPr>
        <p:spPr/>
        <p:txBody>
          <a:bodyPr/>
          <a:lstStyle/>
          <a:p>
            <a:r>
              <a:rPr lang="de-DE" dirty="0"/>
              <a:t>Lehrplanentwicklung Primarstufe</a:t>
            </a:r>
          </a:p>
        </p:txBody>
      </p:sp>
      <p:sp>
        <p:nvSpPr>
          <p:cNvPr id="5" name="Fußzeilenplatzhalter 4"/>
          <p:cNvSpPr>
            <a:spLocks noGrp="1"/>
          </p:cNvSpPr>
          <p:nvPr>
            <p:ph type="ftr" sz="quarter" idx="11"/>
          </p:nvPr>
        </p:nvSpPr>
        <p:spPr/>
        <p:txBody>
          <a:bodyPr/>
          <a:lstStyle/>
          <a:p>
            <a:endParaRPr lang="de-DE" dirty="0"/>
          </a:p>
        </p:txBody>
      </p:sp>
      <p:sp>
        <p:nvSpPr>
          <p:cNvPr id="6" name="Foliennummernplatzhalter 5"/>
          <p:cNvSpPr>
            <a:spLocks noGrp="1"/>
          </p:cNvSpPr>
          <p:nvPr>
            <p:ph type="sldNum" sz="quarter" idx="12"/>
          </p:nvPr>
        </p:nvSpPr>
        <p:spPr/>
        <p:txBody>
          <a:bodyPr/>
          <a:lstStyle/>
          <a:p>
            <a:fld id="{512A4277-7E7A-4AAF-BFC7-47646BF5CD0C}" type="slidenum">
              <a:rPr lang="de-DE" smtClean="0"/>
              <a:t>58</a:t>
            </a:fld>
            <a:endParaRPr lang="de-DE"/>
          </a:p>
        </p:txBody>
      </p:sp>
    </p:spTree>
    <p:extLst>
      <p:ext uri="{BB962C8B-B14F-4D97-AF65-F5344CB8AC3E}">
        <p14:creationId xmlns:p14="http://schemas.microsoft.com/office/powerpoint/2010/main" val="782489544"/>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feld 2"/>
          <p:cNvSpPr txBox="1"/>
          <p:nvPr/>
        </p:nvSpPr>
        <p:spPr>
          <a:xfrm>
            <a:off x="755576" y="908720"/>
            <a:ext cx="7734300" cy="646331"/>
          </a:xfrm>
          <a:prstGeom prst="rect">
            <a:avLst/>
          </a:prstGeom>
          <a:noFill/>
        </p:spPr>
        <p:txBody>
          <a:bodyPr wrap="square" rtlCol="0">
            <a:spAutoFit/>
          </a:bodyPr>
          <a:lstStyle/>
          <a:p>
            <a:pPr>
              <a:defRPr/>
            </a:pPr>
            <a:r>
              <a:rPr lang="de-DE" b="1" dirty="0" smtClean="0">
                <a:solidFill>
                  <a:srgbClr val="FF0000"/>
                </a:solidFill>
                <a:latin typeface="Calibri"/>
              </a:rPr>
              <a:t>Auf dem Weg zum schulinternen Lehrplan:</a:t>
            </a:r>
            <a:r>
              <a:rPr lang="de-DE" b="1" dirty="0" smtClean="0">
                <a:solidFill>
                  <a:prstClr val="black"/>
                </a:solidFill>
                <a:latin typeface="Calibri"/>
              </a:rPr>
              <a:t> </a:t>
            </a:r>
            <a:r>
              <a:rPr lang="de-DE" b="1" dirty="0">
                <a:solidFill>
                  <a:prstClr val="black"/>
                </a:solidFill>
                <a:latin typeface="Calibri"/>
              </a:rPr>
              <a:t>Tauschen Sie sich zu dem </a:t>
            </a:r>
            <a:r>
              <a:rPr lang="de-DE" altLang="de-DE" b="1" dirty="0">
                <a:solidFill>
                  <a:prstClr val="black"/>
                </a:solidFill>
                <a:latin typeface="Calibri"/>
              </a:rPr>
              <a:t>Vorschlag für die Weiterarbeit in der Schule </a:t>
            </a:r>
            <a:r>
              <a:rPr lang="de-DE" b="1" dirty="0">
                <a:solidFill>
                  <a:prstClr val="black"/>
                </a:solidFill>
                <a:latin typeface="Calibri"/>
              </a:rPr>
              <a:t>aus und planen Sie Ihre nächsten Schritte</a:t>
            </a:r>
            <a:r>
              <a:rPr lang="de-DE" altLang="de-DE" b="1" dirty="0">
                <a:solidFill>
                  <a:prstClr val="black"/>
                </a:solidFill>
                <a:latin typeface="Calibri"/>
              </a:rPr>
              <a:t>. </a:t>
            </a:r>
          </a:p>
        </p:txBody>
      </p:sp>
      <p:sp>
        <p:nvSpPr>
          <p:cNvPr id="7" name="Textfeld 6"/>
          <p:cNvSpPr txBox="1"/>
          <p:nvPr/>
        </p:nvSpPr>
        <p:spPr>
          <a:xfrm>
            <a:off x="1519677" y="1970542"/>
            <a:ext cx="6048672" cy="4224233"/>
          </a:xfrm>
          <a:prstGeom prst="rect">
            <a:avLst/>
          </a:prstGeom>
          <a:noFill/>
        </p:spPr>
        <p:txBody>
          <a:bodyPr wrap="square" rtlCol="0">
            <a:spAutoFit/>
          </a:bodyPr>
          <a:lstStyle/>
          <a:p>
            <a:pPr marL="385763" indent="-385763">
              <a:buFont typeface="+mj-lt"/>
              <a:buAutoNum type="arabicPeriod"/>
              <a:defRPr/>
            </a:pPr>
            <a:r>
              <a:rPr lang="de-DE" altLang="de-DE" sz="2250" dirty="0">
                <a:solidFill>
                  <a:prstClr val="black"/>
                </a:solidFill>
                <a:latin typeface="Calibri"/>
              </a:rPr>
              <a:t>Vorstellen des </a:t>
            </a:r>
            <a:r>
              <a:rPr lang="de-DE" altLang="de-DE" sz="2250" b="1" dirty="0">
                <a:solidFill>
                  <a:prstClr val="black"/>
                </a:solidFill>
                <a:latin typeface="Calibri"/>
              </a:rPr>
              <a:t>Lehrplans</a:t>
            </a:r>
            <a:r>
              <a:rPr lang="de-DE" altLang="de-DE" sz="2250" dirty="0">
                <a:solidFill>
                  <a:prstClr val="black"/>
                </a:solidFill>
                <a:latin typeface="Calibri"/>
              </a:rPr>
              <a:t> </a:t>
            </a:r>
            <a:r>
              <a:rPr lang="de-DE" altLang="de-DE" sz="2250" i="1" dirty="0">
                <a:solidFill>
                  <a:prstClr val="black"/>
                </a:solidFill>
                <a:latin typeface="Calibri"/>
              </a:rPr>
              <a:t>(Grundlage: </a:t>
            </a:r>
            <a:r>
              <a:rPr lang="de-DE" altLang="de-DE" sz="2250" i="1" dirty="0" err="1">
                <a:solidFill>
                  <a:prstClr val="black"/>
                </a:solidFill>
                <a:latin typeface="Calibri"/>
              </a:rPr>
              <a:t>ppt</a:t>
            </a:r>
            <a:r>
              <a:rPr lang="de-DE" altLang="de-DE" sz="2250" i="1" dirty="0">
                <a:solidFill>
                  <a:prstClr val="black"/>
                </a:solidFill>
                <a:latin typeface="Calibri"/>
              </a:rPr>
              <a:t>)</a:t>
            </a:r>
          </a:p>
          <a:p>
            <a:pPr marL="385763" indent="-385763">
              <a:buFont typeface="+mj-lt"/>
              <a:buAutoNum type="arabicPeriod"/>
              <a:defRPr/>
            </a:pPr>
            <a:r>
              <a:rPr lang="de-DE" altLang="de-DE" sz="2250" dirty="0">
                <a:solidFill>
                  <a:prstClr val="black"/>
                </a:solidFill>
                <a:latin typeface="Calibri"/>
              </a:rPr>
              <a:t>Unterstützungsmaterialien vorstellen: </a:t>
            </a:r>
            <a:r>
              <a:rPr lang="de-DE" altLang="de-DE" sz="2250" b="1" dirty="0">
                <a:solidFill>
                  <a:prstClr val="black"/>
                </a:solidFill>
                <a:latin typeface="Calibri"/>
              </a:rPr>
              <a:t>Lehrplannavigator</a:t>
            </a:r>
            <a:r>
              <a:rPr lang="de-DE" altLang="de-DE" sz="2250" dirty="0">
                <a:solidFill>
                  <a:prstClr val="black"/>
                </a:solidFill>
                <a:latin typeface="Calibri"/>
              </a:rPr>
              <a:t> mit beispielhaftem schulinternen Lehrplan etc. </a:t>
            </a:r>
            <a:r>
              <a:rPr lang="de-DE" altLang="de-DE" sz="2250" i="1" dirty="0">
                <a:solidFill>
                  <a:prstClr val="black"/>
                </a:solidFill>
                <a:latin typeface="Calibri"/>
              </a:rPr>
              <a:t>(Motto: „Dazu gibt es übrigens schon etwas als Anregung!“)</a:t>
            </a:r>
            <a:r>
              <a:rPr lang="de-DE" altLang="de-DE" sz="2250" dirty="0">
                <a:solidFill>
                  <a:prstClr val="black"/>
                </a:solidFill>
                <a:latin typeface="Calibri"/>
              </a:rPr>
              <a:t> </a:t>
            </a:r>
          </a:p>
          <a:p>
            <a:pPr marL="385763" indent="-385763">
              <a:buFont typeface="+mj-lt"/>
              <a:buAutoNum type="arabicPeriod"/>
              <a:defRPr/>
            </a:pPr>
            <a:r>
              <a:rPr lang="de-DE" altLang="de-DE" sz="2250" dirty="0">
                <a:solidFill>
                  <a:prstClr val="black"/>
                </a:solidFill>
                <a:latin typeface="Calibri"/>
              </a:rPr>
              <a:t>Den eigenen </a:t>
            </a:r>
            <a:r>
              <a:rPr lang="de-DE" altLang="de-DE" sz="2250" b="1" dirty="0">
                <a:solidFill>
                  <a:prstClr val="black"/>
                </a:solidFill>
                <a:latin typeface="Calibri"/>
              </a:rPr>
              <a:t>schulinternen Arbeitsplan </a:t>
            </a:r>
            <a:r>
              <a:rPr lang="de-DE" altLang="de-DE" sz="2250" dirty="0">
                <a:solidFill>
                  <a:prstClr val="black"/>
                </a:solidFill>
                <a:latin typeface="Calibri"/>
              </a:rPr>
              <a:t>prüfen: Was sind unsere Stärken? Wo besteht Handlungsbedarf? </a:t>
            </a:r>
            <a:r>
              <a:rPr lang="de-DE" altLang="de-DE" sz="2250" i="1" dirty="0">
                <a:solidFill>
                  <a:prstClr val="black"/>
                </a:solidFill>
                <a:latin typeface="Calibri"/>
              </a:rPr>
              <a:t> </a:t>
            </a:r>
          </a:p>
          <a:p>
            <a:pPr marL="385763" indent="-385763">
              <a:buFont typeface="+mj-lt"/>
              <a:buAutoNum type="arabicPeriod"/>
              <a:defRPr/>
            </a:pPr>
            <a:r>
              <a:rPr lang="de-DE" altLang="de-DE" sz="2250" dirty="0">
                <a:solidFill>
                  <a:prstClr val="black"/>
                </a:solidFill>
                <a:latin typeface="Calibri"/>
              </a:rPr>
              <a:t>Konkrete </a:t>
            </a:r>
            <a:r>
              <a:rPr lang="de-DE" altLang="de-DE" sz="2250" b="1" dirty="0">
                <a:solidFill>
                  <a:prstClr val="black"/>
                </a:solidFill>
                <a:latin typeface="Calibri"/>
              </a:rPr>
              <a:t>Maßnahmen</a:t>
            </a:r>
            <a:r>
              <a:rPr lang="de-DE" altLang="de-DE" sz="2250" dirty="0">
                <a:solidFill>
                  <a:prstClr val="black"/>
                </a:solidFill>
                <a:latin typeface="Calibri"/>
              </a:rPr>
              <a:t> zur Fortschreibung des schulinternen Arbeitsplans festlegen </a:t>
            </a:r>
            <a:r>
              <a:rPr lang="de-DE" altLang="de-DE" sz="2250" i="1" dirty="0">
                <a:solidFill>
                  <a:prstClr val="black"/>
                </a:solidFill>
                <a:latin typeface="Calibri"/>
              </a:rPr>
              <a:t>(Was? Wer? Wann bzw. bis wann?)</a:t>
            </a:r>
          </a:p>
          <a:p>
            <a:pPr marL="257175" indent="-257175">
              <a:buFont typeface="Arial" panose="020B0604020202020204" pitchFamily="34" charset="0"/>
              <a:buChar char="•"/>
              <a:defRPr/>
            </a:pPr>
            <a:endParaRPr lang="de-DE" altLang="de-DE" sz="2100" i="1" dirty="0">
              <a:solidFill>
                <a:prstClr val="black"/>
              </a:solidFill>
              <a:latin typeface="Calibri"/>
            </a:endParaRPr>
          </a:p>
        </p:txBody>
      </p:sp>
    </p:spTree>
    <p:extLst>
      <p:ext uri="{BB962C8B-B14F-4D97-AF65-F5344CB8AC3E}">
        <p14:creationId xmlns:p14="http://schemas.microsoft.com/office/powerpoint/2010/main" val="135170991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z="2800" dirty="0" smtClean="0"/>
              <a:t>Gliederung des </a:t>
            </a:r>
            <a:r>
              <a:rPr lang="de-DE" sz="2800" dirty="0" smtClean="0"/>
              <a:t>Lehrplans</a:t>
            </a:r>
            <a:endParaRPr lang="de-DE" sz="2800" dirty="0"/>
          </a:p>
        </p:txBody>
      </p:sp>
      <p:sp>
        <p:nvSpPr>
          <p:cNvPr id="3" name="Datumsplatzhalter 2"/>
          <p:cNvSpPr>
            <a:spLocks noGrp="1"/>
          </p:cNvSpPr>
          <p:nvPr>
            <p:ph type="dt" sz="half" idx="10"/>
          </p:nvPr>
        </p:nvSpPr>
        <p:spPr/>
        <p:txBody>
          <a:bodyPr/>
          <a:lstStyle/>
          <a:p>
            <a:r>
              <a:rPr lang="de-DE" dirty="0"/>
              <a:t>Lehrplanentwicklung Primarstufe</a:t>
            </a:r>
          </a:p>
        </p:txBody>
      </p:sp>
      <p:sp>
        <p:nvSpPr>
          <p:cNvPr id="4" name="Fußzeilenplatzhalter 3"/>
          <p:cNvSpPr>
            <a:spLocks noGrp="1"/>
          </p:cNvSpPr>
          <p:nvPr>
            <p:ph type="ftr" sz="quarter" idx="11"/>
          </p:nvPr>
        </p:nvSpPr>
        <p:spPr>
          <a:xfrm>
            <a:off x="3419872" y="6356350"/>
            <a:ext cx="2952328" cy="457026"/>
          </a:xfrm>
        </p:spPr>
        <p:txBody>
          <a:bodyPr/>
          <a:lstStyle/>
          <a:p>
            <a:endParaRPr lang="de-DE" dirty="0"/>
          </a:p>
        </p:txBody>
      </p:sp>
      <p:sp>
        <p:nvSpPr>
          <p:cNvPr id="5" name="Foliennummernplatzhalter 4"/>
          <p:cNvSpPr>
            <a:spLocks noGrp="1"/>
          </p:cNvSpPr>
          <p:nvPr>
            <p:ph type="sldNum" sz="quarter" idx="12"/>
          </p:nvPr>
        </p:nvSpPr>
        <p:spPr/>
        <p:txBody>
          <a:bodyPr/>
          <a:lstStyle/>
          <a:p>
            <a:fld id="{512A4277-7E7A-4AAF-BFC7-47646BF5CD0C}" type="slidenum">
              <a:rPr lang="de-DE" smtClean="0"/>
              <a:t>6</a:t>
            </a:fld>
            <a:endParaRPr lang="de-DE"/>
          </a:p>
        </p:txBody>
      </p:sp>
      <p:pic>
        <p:nvPicPr>
          <p:cNvPr id="7" name="Grafik 6"/>
          <p:cNvPicPr>
            <a:picLocks noChangeAspect="1"/>
          </p:cNvPicPr>
          <p:nvPr/>
        </p:nvPicPr>
        <p:blipFill>
          <a:blip r:embed="rId2"/>
          <a:stretch>
            <a:fillRect/>
          </a:stretch>
        </p:blipFill>
        <p:spPr>
          <a:xfrm>
            <a:off x="1114425" y="1772816"/>
            <a:ext cx="6915150" cy="3648075"/>
          </a:xfrm>
          <a:prstGeom prst="rect">
            <a:avLst/>
          </a:prstGeom>
        </p:spPr>
      </p:pic>
    </p:spTree>
    <p:extLst>
      <p:ext uri="{BB962C8B-B14F-4D97-AF65-F5344CB8AC3E}">
        <p14:creationId xmlns:p14="http://schemas.microsoft.com/office/powerpoint/2010/main" val="29190127"/>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feld 2"/>
          <p:cNvSpPr txBox="1"/>
          <p:nvPr/>
        </p:nvSpPr>
        <p:spPr>
          <a:xfrm>
            <a:off x="361951" y="982978"/>
            <a:ext cx="8677274" cy="400110"/>
          </a:xfrm>
          <a:prstGeom prst="rect">
            <a:avLst/>
          </a:prstGeom>
          <a:noFill/>
        </p:spPr>
        <p:txBody>
          <a:bodyPr wrap="square" rtlCol="0">
            <a:spAutoFit/>
          </a:bodyPr>
          <a:lstStyle/>
          <a:p>
            <a:pPr>
              <a:defRPr/>
            </a:pPr>
            <a:r>
              <a:rPr lang="de-DE" sz="2000" b="1" dirty="0" smtClean="0">
                <a:solidFill>
                  <a:srgbClr val="FF0000"/>
                </a:solidFill>
                <a:latin typeface="Calibri"/>
              </a:rPr>
              <a:t>Kompetenzen, Inhalte, schulische Gegebenheiten: </a:t>
            </a:r>
            <a:r>
              <a:rPr lang="de-DE" sz="2000" b="1" dirty="0" smtClean="0">
                <a:latin typeface="Calibri"/>
              </a:rPr>
              <a:t>Unterrichtsvorhaben </a:t>
            </a:r>
            <a:r>
              <a:rPr lang="de-DE" sz="2000" b="1" dirty="0">
                <a:latin typeface="Calibri"/>
              </a:rPr>
              <a:t>planen</a:t>
            </a:r>
          </a:p>
        </p:txBody>
      </p:sp>
      <p:sp>
        <p:nvSpPr>
          <p:cNvPr id="9" name="Textfeld 8"/>
          <p:cNvSpPr txBox="1"/>
          <p:nvPr/>
        </p:nvSpPr>
        <p:spPr>
          <a:xfrm>
            <a:off x="361950" y="1592797"/>
            <a:ext cx="2486025" cy="4247317"/>
          </a:xfrm>
          <a:prstGeom prst="rect">
            <a:avLst/>
          </a:prstGeom>
          <a:noFill/>
        </p:spPr>
        <p:txBody>
          <a:bodyPr wrap="square" rtlCol="0">
            <a:spAutoFit/>
          </a:bodyPr>
          <a:lstStyle/>
          <a:p>
            <a:r>
              <a:rPr lang="de-DE" b="1" dirty="0">
                <a:solidFill>
                  <a:prstClr val="black"/>
                </a:solidFill>
              </a:rPr>
              <a:t>Entwickeln Sie mit Ihrem Nachbarn / Ihrer </a:t>
            </a:r>
          </a:p>
          <a:p>
            <a:r>
              <a:rPr lang="de-DE" b="1" dirty="0">
                <a:solidFill>
                  <a:prstClr val="black"/>
                </a:solidFill>
              </a:rPr>
              <a:t>Nachbarin eine Grundidee für ein </a:t>
            </a:r>
          </a:p>
          <a:p>
            <a:r>
              <a:rPr lang="de-DE" b="1" dirty="0">
                <a:solidFill>
                  <a:prstClr val="black"/>
                </a:solidFill>
              </a:rPr>
              <a:t>Unterrichtsvorhaben zum </a:t>
            </a:r>
            <a:r>
              <a:rPr lang="de-DE" b="1" dirty="0" smtClean="0">
                <a:solidFill>
                  <a:prstClr val="black"/>
                </a:solidFill>
              </a:rPr>
              <a:t>Thema:</a:t>
            </a:r>
          </a:p>
          <a:p>
            <a:r>
              <a:rPr lang="de-DE" b="1" dirty="0" smtClean="0">
                <a:solidFill>
                  <a:prstClr val="black"/>
                </a:solidFill>
              </a:rPr>
              <a:t> </a:t>
            </a:r>
            <a:r>
              <a:rPr lang="de-DE" b="1" dirty="0"/>
              <a:t>„Korken, Zapfen &amp; Co laden uns zum Spielen ein.“</a:t>
            </a:r>
            <a:r>
              <a:rPr lang="de-DE" dirty="0"/>
              <a:t> Spiele mit Alltagsmaterialien entdecken, erproben und entwickeln vor dem Hintergrund der allgemeinen Spielerziehung</a:t>
            </a:r>
            <a:endParaRPr lang="de-DE" b="1" dirty="0">
              <a:solidFill>
                <a:prstClr val="black"/>
              </a:solidFill>
            </a:endParaRPr>
          </a:p>
        </p:txBody>
      </p:sp>
      <p:graphicFrame>
        <p:nvGraphicFramePr>
          <p:cNvPr id="2" name="Tabelle 1"/>
          <p:cNvGraphicFramePr>
            <a:graphicFrameLocks noGrp="1"/>
          </p:cNvGraphicFramePr>
          <p:nvPr>
            <p:extLst>
              <p:ext uri="{D42A27DB-BD31-4B8C-83A1-F6EECF244321}">
                <p14:modId xmlns:p14="http://schemas.microsoft.com/office/powerpoint/2010/main" val="3713020568"/>
              </p:ext>
            </p:extLst>
          </p:nvPr>
        </p:nvGraphicFramePr>
        <p:xfrm>
          <a:off x="2698111" y="1612289"/>
          <a:ext cx="6321509" cy="4255214"/>
        </p:xfrm>
        <a:graphic>
          <a:graphicData uri="http://schemas.openxmlformats.org/drawingml/2006/table">
            <a:tbl>
              <a:tblPr firstRow="1" firstCol="1" bandRow="1">
                <a:tableStyleId>{5940675A-B579-460E-94D1-54222C63F5DA}</a:tableStyleId>
              </a:tblPr>
              <a:tblGrid>
                <a:gridCol w="3286144">
                  <a:extLst>
                    <a:ext uri="{9D8B030D-6E8A-4147-A177-3AD203B41FA5}">
                      <a16:colId xmlns:a16="http://schemas.microsoft.com/office/drawing/2014/main" val="248752198"/>
                    </a:ext>
                  </a:extLst>
                </a:gridCol>
                <a:gridCol w="74627">
                  <a:extLst>
                    <a:ext uri="{9D8B030D-6E8A-4147-A177-3AD203B41FA5}">
                      <a16:colId xmlns:a16="http://schemas.microsoft.com/office/drawing/2014/main" val="77808762"/>
                    </a:ext>
                  </a:extLst>
                </a:gridCol>
                <a:gridCol w="1520783">
                  <a:extLst>
                    <a:ext uri="{9D8B030D-6E8A-4147-A177-3AD203B41FA5}">
                      <a16:colId xmlns:a16="http://schemas.microsoft.com/office/drawing/2014/main" val="3168501408"/>
                    </a:ext>
                  </a:extLst>
                </a:gridCol>
                <a:gridCol w="74627">
                  <a:extLst>
                    <a:ext uri="{9D8B030D-6E8A-4147-A177-3AD203B41FA5}">
                      <a16:colId xmlns:a16="http://schemas.microsoft.com/office/drawing/2014/main" val="1021951092"/>
                    </a:ext>
                  </a:extLst>
                </a:gridCol>
                <a:gridCol w="1365328">
                  <a:extLst>
                    <a:ext uri="{9D8B030D-6E8A-4147-A177-3AD203B41FA5}">
                      <a16:colId xmlns:a16="http://schemas.microsoft.com/office/drawing/2014/main" val="3298547578"/>
                    </a:ext>
                  </a:extLst>
                </a:gridCol>
              </a:tblGrid>
              <a:tr h="415147">
                <a:tc>
                  <a:txBody>
                    <a:bodyPr/>
                    <a:lstStyle/>
                    <a:p>
                      <a:pPr algn="just">
                        <a:lnSpc>
                          <a:spcPct val="115000"/>
                        </a:lnSpc>
                        <a:spcAft>
                          <a:spcPts val="1000"/>
                        </a:spcAft>
                      </a:pPr>
                      <a:r>
                        <a:rPr lang="de-DE" sz="800" dirty="0">
                          <a:solidFill>
                            <a:schemeClr val="tx1"/>
                          </a:solidFill>
                          <a:effectLst/>
                        </a:rPr>
                        <a:t>Thema: „Korken, Zapfen &amp; Co laden uns zum Spielen ein.“ Spiele mit Alltagsmaterialien entdecken, erproben und entwickeln vor dem Hintergrund der allgemeinen Spielerziehung</a:t>
                      </a:r>
                      <a:endParaRPr lang="de-DE" sz="800" dirty="0">
                        <a:solidFill>
                          <a:schemeClr val="tx1"/>
                        </a:solidFill>
                        <a:effectLst/>
                        <a:latin typeface="Arial" panose="020B0604020202020204" pitchFamily="34" charset="0"/>
                        <a:ea typeface="Calibri" panose="020F0502020204030204" pitchFamily="34" charset="0"/>
                        <a:cs typeface="Calibri" panose="020F0502020204030204" pitchFamily="34" charset="0"/>
                      </a:endParaRPr>
                    </a:p>
                  </a:txBody>
                  <a:tcPr marL="49227" marR="49227" marT="0" marB="0">
                    <a:solidFill>
                      <a:schemeClr val="bg1">
                        <a:lumMod val="75000"/>
                      </a:schemeClr>
                    </a:solidFill>
                  </a:tcPr>
                </a:tc>
                <a:tc gridSpan="3">
                  <a:txBody>
                    <a:bodyPr/>
                    <a:lstStyle/>
                    <a:p>
                      <a:pPr algn="just">
                        <a:lnSpc>
                          <a:spcPct val="115000"/>
                        </a:lnSpc>
                        <a:spcAft>
                          <a:spcPts val="0"/>
                        </a:spcAft>
                      </a:pPr>
                      <a:r>
                        <a:rPr lang="de-DE" sz="800" dirty="0">
                          <a:solidFill>
                            <a:schemeClr val="tx1"/>
                          </a:solidFill>
                          <a:effectLst/>
                        </a:rPr>
                        <a:t>Zeitumfang: </a:t>
                      </a:r>
                    </a:p>
                    <a:p>
                      <a:pPr algn="just">
                        <a:lnSpc>
                          <a:spcPct val="115000"/>
                        </a:lnSpc>
                        <a:spcAft>
                          <a:spcPts val="0"/>
                        </a:spcAft>
                      </a:pPr>
                      <a:endParaRPr lang="de-DE" sz="800" dirty="0">
                        <a:solidFill>
                          <a:schemeClr val="tx1"/>
                        </a:solidFill>
                        <a:effectLst/>
                        <a:latin typeface="Arial" panose="020B0604020202020204" pitchFamily="34" charset="0"/>
                        <a:ea typeface="Calibri" panose="020F0502020204030204" pitchFamily="34" charset="0"/>
                        <a:cs typeface="Calibri" panose="020F0502020204030204" pitchFamily="34" charset="0"/>
                      </a:endParaRPr>
                    </a:p>
                  </a:txBody>
                  <a:tcPr marL="49227" marR="49227" marT="0" marB="0">
                    <a:solidFill>
                      <a:schemeClr val="bg1">
                        <a:lumMod val="75000"/>
                      </a:schemeClr>
                    </a:solidFill>
                  </a:tcPr>
                </a:tc>
                <a:tc hMerge="1">
                  <a:txBody>
                    <a:bodyPr/>
                    <a:lstStyle/>
                    <a:p>
                      <a:endParaRPr lang="de-DE"/>
                    </a:p>
                  </a:txBody>
                  <a:tcPr/>
                </a:tc>
                <a:tc hMerge="1">
                  <a:txBody>
                    <a:bodyPr/>
                    <a:lstStyle/>
                    <a:p>
                      <a:endParaRPr lang="de-DE"/>
                    </a:p>
                  </a:txBody>
                  <a:tcPr/>
                </a:tc>
                <a:tc>
                  <a:txBody>
                    <a:bodyPr/>
                    <a:lstStyle/>
                    <a:p>
                      <a:pPr algn="just">
                        <a:lnSpc>
                          <a:spcPct val="115000"/>
                        </a:lnSpc>
                        <a:spcAft>
                          <a:spcPts val="0"/>
                        </a:spcAft>
                      </a:pPr>
                      <a:r>
                        <a:rPr lang="de-DE" sz="800" dirty="0">
                          <a:solidFill>
                            <a:schemeClr val="tx1"/>
                          </a:solidFill>
                          <a:effectLst/>
                        </a:rPr>
                        <a:t>Klasse/Jahrgang: </a:t>
                      </a:r>
                    </a:p>
                    <a:p>
                      <a:pPr algn="just">
                        <a:lnSpc>
                          <a:spcPct val="115000"/>
                        </a:lnSpc>
                        <a:spcAft>
                          <a:spcPts val="0"/>
                        </a:spcAft>
                      </a:pPr>
                      <a:endParaRPr lang="de-DE" sz="800" dirty="0">
                        <a:solidFill>
                          <a:schemeClr val="tx1"/>
                        </a:solidFill>
                        <a:effectLst/>
                        <a:latin typeface="Arial" panose="020B0604020202020204" pitchFamily="34" charset="0"/>
                        <a:ea typeface="Calibri" panose="020F0502020204030204" pitchFamily="34" charset="0"/>
                        <a:cs typeface="Calibri" panose="020F0502020204030204" pitchFamily="34" charset="0"/>
                      </a:endParaRPr>
                    </a:p>
                  </a:txBody>
                  <a:tcPr marL="49227" marR="49227" marT="0" marB="0">
                    <a:solidFill>
                      <a:schemeClr val="bg1">
                        <a:lumMod val="75000"/>
                      </a:schemeClr>
                    </a:solidFill>
                  </a:tcPr>
                </a:tc>
                <a:extLst>
                  <a:ext uri="{0D108BD9-81ED-4DB2-BD59-A6C34878D82A}">
                    <a16:rowId xmlns:a16="http://schemas.microsoft.com/office/drawing/2014/main" val="4003654044"/>
                  </a:ext>
                </a:extLst>
              </a:tr>
              <a:tr h="691911">
                <a:tc>
                  <a:txBody>
                    <a:bodyPr/>
                    <a:lstStyle/>
                    <a:p>
                      <a:pPr algn="just">
                        <a:lnSpc>
                          <a:spcPct val="115000"/>
                        </a:lnSpc>
                        <a:spcAft>
                          <a:spcPts val="0"/>
                        </a:spcAft>
                      </a:pPr>
                      <a:r>
                        <a:rPr lang="de-DE" sz="800" dirty="0">
                          <a:effectLst/>
                        </a:rPr>
                        <a:t>Bereich: Das Spielen entdecken und Spielräume nutzen (2)</a:t>
                      </a:r>
                    </a:p>
                    <a:p>
                      <a:pPr algn="just">
                        <a:lnSpc>
                          <a:spcPct val="115000"/>
                        </a:lnSpc>
                        <a:spcAft>
                          <a:spcPts val="0"/>
                        </a:spcAft>
                      </a:pPr>
                      <a:r>
                        <a:rPr lang="de-DE" sz="800" dirty="0">
                          <a:effectLst/>
                        </a:rPr>
                        <a:t> </a:t>
                      </a:r>
                    </a:p>
                    <a:p>
                      <a:pPr algn="just">
                        <a:lnSpc>
                          <a:spcPct val="115000"/>
                        </a:lnSpc>
                        <a:spcAft>
                          <a:spcPts val="0"/>
                        </a:spcAft>
                      </a:pPr>
                      <a:r>
                        <a:rPr lang="de-DE" sz="800" dirty="0">
                          <a:effectLst/>
                        </a:rPr>
                        <a:t>Schwerpunkt: </a:t>
                      </a:r>
                    </a:p>
                  </a:txBody>
                  <a:tcPr marL="49227" marR="49227" marT="0" marB="0">
                    <a:solidFill>
                      <a:schemeClr val="bg1">
                        <a:lumMod val="85000"/>
                      </a:schemeClr>
                    </a:solidFill>
                  </a:tcPr>
                </a:tc>
                <a:tc gridSpan="4">
                  <a:txBody>
                    <a:bodyPr/>
                    <a:lstStyle/>
                    <a:p>
                      <a:pPr algn="just">
                        <a:lnSpc>
                          <a:spcPct val="115000"/>
                        </a:lnSpc>
                        <a:spcAft>
                          <a:spcPts val="0"/>
                        </a:spcAft>
                      </a:pPr>
                      <a:r>
                        <a:rPr lang="de-DE" sz="800" dirty="0">
                          <a:effectLst/>
                        </a:rPr>
                        <a:t>Pädagogische Perspektive:</a:t>
                      </a:r>
                    </a:p>
                    <a:p>
                      <a:pPr algn="just">
                        <a:lnSpc>
                          <a:spcPct val="115000"/>
                        </a:lnSpc>
                        <a:spcAft>
                          <a:spcPts val="0"/>
                        </a:spcAft>
                      </a:pPr>
                      <a:r>
                        <a:rPr lang="de-DE" sz="800" dirty="0">
                          <a:effectLst/>
                        </a:rPr>
                        <a:t> </a:t>
                      </a:r>
                    </a:p>
                    <a:p>
                      <a:pPr algn="just">
                        <a:lnSpc>
                          <a:spcPct val="115000"/>
                        </a:lnSpc>
                        <a:spcAft>
                          <a:spcPts val="0"/>
                        </a:spcAft>
                      </a:pPr>
                      <a:r>
                        <a:rPr lang="de-DE" sz="800" dirty="0">
                          <a:effectLst/>
                        </a:rPr>
                        <a:t> </a:t>
                      </a:r>
                      <a:endParaRPr lang="de-DE" sz="800" dirty="0">
                        <a:effectLst/>
                        <a:latin typeface="Arial" panose="020B0604020202020204" pitchFamily="34" charset="0"/>
                        <a:ea typeface="Calibri" panose="020F0502020204030204" pitchFamily="34" charset="0"/>
                        <a:cs typeface="Calibri" panose="020F0502020204030204" pitchFamily="34" charset="0"/>
                      </a:endParaRPr>
                    </a:p>
                  </a:txBody>
                  <a:tcPr marL="49227" marR="49227" marT="0" marB="0">
                    <a:solidFill>
                      <a:schemeClr val="bg1">
                        <a:lumMod val="85000"/>
                      </a:schemeClr>
                    </a:solidFill>
                  </a:tcPr>
                </a:tc>
                <a:tc hMerge="1">
                  <a:txBody>
                    <a:bodyPr/>
                    <a:lstStyle/>
                    <a:p>
                      <a:endParaRPr lang="de-DE"/>
                    </a:p>
                  </a:txBody>
                  <a:tcPr/>
                </a:tc>
                <a:tc hMerge="1">
                  <a:txBody>
                    <a:bodyPr/>
                    <a:lstStyle/>
                    <a:p>
                      <a:endParaRPr lang="de-DE"/>
                    </a:p>
                  </a:txBody>
                  <a:tcPr/>
                </a:tc>
                <a:tc hMerge="1">
                  <a:txBody>
                    <a:bodyPr/>
                    <a:lstStyle/>
                    <a:p>
                      <a:endParaRPr lang="de-DE"/>
                    </a:p>
                  </a:txBody>
                  <a:tcPr/>
                </a:tc>
                <a:extLst>
                  <a:ext uri="{0D108BD9-81ED-4DB2-BD59-A6C34878D82A}">
                    <a16:rowId xmlns:a16="http://schemas.microsoft.com/office/drawing/2014/main" val="1937550538"/>
                  </a:ext>
                </a:extLst>
              </a:tr>
              <a:tr h="980708">
                <a:tc gridSpan="5">
                  <a:txBody>
                    <a:bodyPr/>
                    <a:lstStyle/>
                    <a:p>
                      <a:pPr algn="just">
                        <a:lnSpc>
                          <a:spcPct val="115000"/>
                        </a:lnSpc>
                        <a:spcAft>
                          <a:spcPts val="0"/>
                        </a:spcAft>
                      </a:pPr>
                      <a:r>
                        <a:rPr lang="de-DE" sz="800" dirty="0">
                          <a:effectLst/>
                        </a:rPr>
                        <a:t>Kompetenzen: Die Schülerinnen und </a:t>
                      </a:r>
                      <a:r>
                        <a:rPr lang="de-DE" sz="800" dirty="0" smtClean="0">
                          <a:effectLst/>
                        </a:rPr>
                        <a:t>Schüler</a:t>
                      </a:r>
                      <a:endParaRPr lang="de-DE" sz="800" dirty="0">
                        <a:effectLst/>
                      </a:endParaRPr>
                    </a:p>
                  </a:txBody>
                  <a:tcPr marL="49227" marR="49227" marT="0" marB="0">
                    <a:solidFill>
                      <a:schemeClr val="bg1">
                        <a:lumMod val="85000"/>
                      </a:schemeClr>
                    </a:solidFill>
                  </a:tcPr>
                </a:tc>
                <a:tc hMerge="1">
                  <a:txBody>
                    <a:bodyPr/>
                    <a:lstStyle/>
                    <a:p>
                      <a:endParaRPr lang="de-DE"/>
                    </a:p>
                  </a:txBody>
                  <a:tcPr/>
                </a:tc>
                <a:tc hMerge="1">
                  <a:txBody>
                    <a:bodyPr/>
                    <a:lstStyle/>
                    <a:p>
                      <a:endParaRPr lang="de-DE"/>
                    </a:p>
                  </a:txBody>
                  <a:tcPr/>
                </a:tc>
                <a:tc hMerge="1">
                  <a:txBody>
                    <a:bodyPr/>
                    <a:lstStyle/>
                    <a:p>
                      <a:endParaRPr lang="de-DE"/>
                    </a:p>
                  </a:txBody>
                  <a:tcPr/>
                </a:tc>
                <a:tc hMerge="1">
                  <a:txBody>
                    <a:bodyPr/>
                    <a:lstStyle/>
                    <a:p>
                      <a:endParaRPr lang="de-DE"/>
                    </a:p>
                  </a:txBody>
                  <a:tcPr/>
                </a:tc>
                <a:extLst>
                  <a:ext uri="{0D108BD9-81ED-4DB2-BD59-A6C34878D82A}">
                    <a16:rowId xmlns:a16="http://schemas.microsoft.com/office/drawing/2014/main" val="2848231553"/>
                  </a:ext>
                </a:extLst>
              </a:tr>
              <a:tr h="1283545">
                <a:tc gridSpan="2">
                  <a:txBody>
                    <a:bodyPr/>
                    <a:lstStyle/>
                    <a:p>
                      <a:pPr algn="just">
                        <a:lnSpc>
                          <a:spcPts val="1200"/>
                        </a:lnSpc>
                        <a:spcAft>
                          <a:spcPts val="1000"/>
                        </a:spcAft>
                      </a:pPr>
                      <a:r>
                        <a:rPr lang="de-DE" sz="800" dirty="0">
                          <a:effectLst/>
                        </a:rPr>
                        <a:t>Didaktisch bzw. methodische Zugänge: </a:t>
                      </a:r>
                    </a:p>
                  </a:txBody>
                  <a:tcPr marL="49227" marR="49227" marT="0" marB="0"/>
                </a:tc>
                <a:tc hMerge="1">
                  <a:txBody>
                    <a:bodyPr/>
                    <a:lstStyle/>
                    <a:p>
                      <a:endParaRPr lang="de-DE"/>
                    </a:p>
                  </a:txBody>
                  <a:tcPr/>
                </a:tc>
                <a:tc gridSpan="3">
                  <a:txBody>
                    <a:bodyPr/>
                    <a:lstStyle/>
                    <a:p>
                      <a:pPr algn="just">
                        <a:lnSpc>
                          <a:spcPct val="115000"/>
                        </a:lnSpc>
                        <a:spcAft>
                          <a:spcPts val="0"/>
                        </a:spcAft>
                      </a:pPr>
                      <a:r>
                        <a:rPr lang="de-DE" sz="800" dirty="0">
                          <a:effectLst/>
                        </a:rPr>
                        <a:t>Materialien/Medien: </a:t>
                      </a:r>
                    </a:p>
                    <a:p>
                      <a:pPr marL="228600" algn="just">
                        <a:lnSpc>
                          <a:spcPct val="115000"/>
                        </a:lnSpc>
                        <a:spcAft>
                          <a:spcPts val="0"/>
                        </a:spcAft>
                      </a:pPr>
                      <a:r>
                        <a:rPr lang="de-DE" sz="800" dirty="0">
                          <a:effectLst/>
                        </a:rPr>
                        <a:t> </a:t>
                      </a:r>
                      <a:endParaRPr lang="de-DE" sz="800" dirty="0">
                        <a:effectLst/>
                        <a:latin typeface="Arial" panose="020B0604020202020204" pitchFamily="34" charset="0"/>
                        <a:ea typeface="Calibri" panose="020F0502020204030204" pitchFamily="34" charset="0"/>
                        <a:cs typeface="Calibri" panose="020F0502020204030204" pitchFamily="34" charset="0"/>
                      </a:endParaRPr>
                    </a:p>
                  </a:txBody>
                  <a:tcPr marL="49227" marR="49227" marT="0" marB="0"/>
                </a:tc>
                <a:tc hMerge="1">
                  <a:txBody>
                    <a:bodyPr/>
                    <a:lstStyle/>
                    <a:p>
                      <a:endParaRPr lang="de-DE"/>
                    </a:p>
                  </a:txBody>
                  <a:tcPr/>
                </a:tc>
                <a:tc hMerge="1">
                  <a:txBody>
                    <a:bodyPr/>
                    <a:lstStyle/>
                    <a:p>
                      <a:endParaRPr lang="de-DE"/>
                    </a:p>
                  </a:txBody>
                  <a:tcPr/>
                </a:tc>
                <a:extLst>
                  <a:ext uri="{0D108BD9-81ED-4DB2-BD59-A6C34878D82A}">
                    <a16:rowId xmlns:a16="http://schemas.microsoft.com/office/drawing/2014/main" val="597933671"/>
                  </a:ext>
                </a:extLst>
              </a:tr>
              <a:tr h="878426">
                <a:tc gridSpan="2">
                  <a:txBody>
                    <a:bodyPr/>
                    <a:lstStyle/>
                    <a:p>
                      <a:pPr algn="just">
                        <a:lnSpc>
                          <a:spcPct val="115000"/>
                        </a:lnSpc>
                        <a:spcAft>
                          <a:spcPts val="0"/>
                        </a:spcAft>
                      </a:pPr>
                      <a:r>
                        <a:rPr lang="de-DE" sz="800" dirty="0">
                          <a:effectLst/>
                        </a:rPr>
                        <a:t>Lernerfolgsüberprüfung/ Leistungsbewertung/Feedback</a:t>
                      </a:r>
                      <a:r>
                        <a:rPr lang="de-DE" sz="800" dirty="0" smtClean="0">
                          <a:effectLst/>
                        </a:rPr>
                        <a:t>:</a:t>
                      </a:r>
                      <a:endParaRPr lang="de-DE" sz="800" dirty="0">
                        <a:effectLst/>
                      </a:endParaRPr>
                    </a:p>
                  </a:txBody>
                  <a:tcPr marL="49227" marR="49227" marT="0" marB="0"/>
                </a:tc>
                <a:tc hMerge="1">
                  <a:txBody>
                    <a:bodyPr/>
                    <a:lstStyle/>
                    <a:p>
                      <a:endParaRPr lang="de-DE"/>
                    </a:p>
                  </a:txBody>
                  <a:tcPr/>
                </a:tc>
                <a:tc>
                  <a:txBody>
                    <a:bodyPr/>
                    <a:lstStyle/>
                    <a:p>
                      <a:pPr algn="just">
                        <a:lnSpc>
                          <a:spcPct val="115000"/>
                        </a:lnSpc>
                        <a:spcAft>
                          <a:spcPts val="0"/>
                        </a:spcAft>
                      </a:pPr>
                      <a:r>
                        <a:rPr lang="de-DE" sz="800" dirty="0" smtClean="0">
                          <a:effectLst/>
                        </a:rPr>
                        <a:t>Kooperationen</a:t>
                      </a:r>
                      <a:r>
                        <a:rPr lang="de-DE" sz="800" dirty="0">
                          <a:effectLst/>
                        </a:rPr>
                        <a:t>: </a:t>
                      </a:r>
                    </a:p>
                  </a:txBody>
                  <a:tcPr marL="49227" marR="49227" marT="0" marB="0"/>
                </a:tc>
                <a:tc gridSpan="2">
                  <a:txBody>
                    <a:bodyPr/>
                    <a:lstStyle/>
                    <a:p>
                      <a:pPr algn="just">
                        <a:lnSpc>
                          <a:spcPct val="115000"/>
                        </a:lnSpc>
                        <a:spcAft>
                          <a:spcPts val="0"/>
                        </a:spcAft>
                      </a:pPr>
                      <a:r>
                        <a:rPr lang="de-DE" sz="800" dirty="0">
                          <a:effectLst/>
                        </a:rPr>
                        <a:t>Außerschulische Angebote</a:t>
                      </a:r>
                      <a:r>
                        <a:rPr lang="de-DE" sz="800" dirty="0" smtClean="0">
                          <a:effectLst/>
                        </a:rPr>
                        <a:t>:</a:t>
                      </a:r>
                      <a:r>
                        <a:rPr lang="de-DE" sz="800" dirty="0">
                          <a:effectLst/>
                        </a:rPr>
                        <a:t> </a:t>
                      </a:r>
                      <a:endParaRPr lang="de-DE" sz="800" dirty="0">
                        <a:effectLst/>
                        <a:latin typeface="Calibri" panose="020F0502020204030204" pitchFamily="34" charset="0"/>
                        <a:cs typeface="Calibri" panose="020F0502020204030204" pitchFamily="34" charset="0"/>
                      </a:endParaRPr>
                    </a:p>
                  </a:txBody>
                  <a:tcPr marL="49227" marR="49227" marT="0" marB="0"/>
                </a:tc>
                <a:tc hMerge="1">
                  <a:txBody>
                    <a:bodyPr/>
                    <a:lstStyle/>
                    <a:p>
                      <a:endParaRPr lang="de-DE"/>
                    </a:p>
                  </a:txBody>
                  <a:tcPr/>
                </a:tc>
                <a:extLst>
                  <a:ext uri="{0D108BD9-81ED-4DB2-BD59-A6C34878D82A}">
                    <a16:rowId xmlns:a16="http://schemas.microsoft.com/office/drawing/2014/main" val="2395903726"/>
                  </a:ext>
                </a:extLst>
              </a:tr>
            </a:tbl>
          </a:graphicData>
        </a:graphic>
      </p:graphicFrame>
    </p:spTree>
    <p:extLst>
      <p:ext uri="{BB962C8B-B14F-4D97-AF65-F5344CB8AC3E}">
        <p14:creationId xmlns:p14="http://schemas.microsoft.com/office/powerpoint/2010/main" val="950633744"/>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endParaRPr lang="de-DE"/>
          </a:p>
        </p:txBody>
      </p:sp>
      <p:sp>
        <p:nvSpPr>
          <p:cNvPr id="3" name="Inhaltsplatzhalter 2"/>
          <p:cNvSpPr>
            <a:spLocks noGrp="1"/>
          </p:cNvSpPr>
          <p:nvPr>
            <p:ph idx="1"/>
          </p:nvPr>
        </p:nvSpPr>
        <p:spPr/>
        <p:txBody>
          <a:bodyPr/>
          <a:lstStyle/>
          <a:p>
            <a:pPr marL="0" indent="0" algn="ctr">
              <a:buNone/>
            </a:pPr>
            <a:endParaRPr lang="de-DE" b="1" dirty="0"/>
          </a:p>
          <a:p>
            <a:pPr marL="0" indent="0" algn="ctr">
              <a:buNone/>
            </a:pPr>
            <a:r>
              <a:rPr lang="de-DE" sz="3600" b="1" dirty="0" smtClean="0"/>
              <a:t>Herzlichen Dank für Ihre Aufmerksamkeit!</a:t>
            </a:r>
          </a:p>
          <a:p>
            <a:pPr marL="0" indent="0" algn="ctr">
              <a:buNone/>
            </a:pPr>
            <a:endParaRPr lang="de-DE" sz="3600" b="1" dirty="0"/>
          </a:p>
        </p:txBody>
      </p:sp>
      <p:sp>
        <p:nvSpPr>
          <p:cNvPr id="4" name="Datumsplatzhalter 3"/>
          <p:cNvSpPr>
            <a:spLocks noGrp="1"/>
          </p:cNvSpPr>
          <p:nvPr>
            <p:ph type="dt" sz="half" idx="10"/>
          </p:nvPr>
        </p:nvSpPr>
        <p:spPr/>
        <p:txBody>
          <a:bodyPr/>
          <a:lstStyle/>
          <a:p>
            <a:r>
              <a:rPr lang="de-DE" dirty="0"/>
              <a:t>Kernlehrplanentwicklung </a:t>
            </a:r>
            <a:r>
              <a:rPr lang="de-DE" dirty="0" smtClean="0"/>
              <a:t> Primarstufe </a:t>
            </a:r>
            <a:endParaRPr lang="de-DE" dirty="0"/>
          </a:p>
        </p:txBody>
      </p:sp>
      <p:sp>
        <p:nvSpPr>
          <p:cNvPr id="5" name="Fußzeilenplatzhalter 4"/>
          <p:cNvSpPr>
            <a:spLocks noGrp="1"/>
          </p:cNvSpPr>
          <p:nvPr>
            <p:ph type="ftr" sz="quarter" idx="11"/>
          </p:nvPr>
        </p:nvSpPr>
        <p:spPr/>
        <p:txBody>
          <a:bodyPr/>
          <a:lstStyle/>
          <a:p>
            <a:endParaRPr lang="de-DE" dirty="0"/>
          </a:p>
        </p:txBody>
      </p:sp>
      <p:sp>
        <p:nvSpPr>
          <p:cNvPr id="6" name="Foliennummernplatzhalter 5"/>
          <p:cNvSpPr>
            <a:spLocks noGrp="1"/>
          </p:cNvSpPr>
          <p:nvPr>
            <p:ph type="sldNum" sz="quarter" idx="12"/>
          </p:nvPr>
        </p:nvSpPr>
        <p:spPr/>
        <p:txBody>
          <a:bodyPr/>
          <a:lstStyle/>
          <a:p>
            <a:fld id="{512A4277-7E7A-4AAF-BFC7-47646BF5CD0C}" type="slidenum">
              <a:rPr lang="de-DE" smtClean="0"/>
              <a:t>61</a:t>
            </a:fld>
            <a:endParaRPr lang="de-DE"/>
          </a:p>
        </p:txBody>
      </p:sp>
    </p:spTree>
    <p:extLst>
      <p:ext uri="{BB962C8B-B14F-4D97-AF65-F5344CB8AC3E}">
        <p14:creationId xmlns:p14="http://schemas.microsoft.com/office/powerpoint/2010/main" val="245206706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Kapitel 1: Aufgaben und Ziele des Faches</a:t>
            </a:r>
            <a:endParaRPr lang="de-DE" dirty="0"/>
          </a:p>
        </p:txBody>
      </p:sp>
      <p:sp>
        <p:nvSpPr>
          <p:cNvPr id="3" name="Inhaltsplatzhalter 2"/>
          <p:cNvSpPr>
            <a:spLocks noGrp="1"/>
          </p:cNvSpPr>
          <p:nvPr>
            <p:ph idx="1"/>
          </p:nvPr>
        </p:nvSpPr>
        <p:spPr/>
        <p:txBody>
          <a:bodyPr>
            <a:normAutofit fontScale="92500" lnSpcReduction="10000"/>
          </a:bodyPr>
          <a:lstStyle/>
          <a:p>
            <a:r>
              <a:rPr lang="de-DE" dirty="0" smtClean="0"/>
              <a:t>verdeutlichen den Beitrag eines Faches zum Bildungsauftrag der Primarstufe,</a:t>
            </a:r>
          </a:p>
          <a:p>
            <a:r>
              <a:rPr lang="de-DE" dirty="0"/>
              <a:t>b</a:t>
            </a:r>
            <a:r>
              <a:rPr lang="de-DE" dirty="0" smtClean="0"/>
              <a:t>enennen und erläutern das übergreifende Ziel/die übergreifende Kompetenz des Faches,</a:t>
            </a:r>
          </a:p>
          <a:p>
            <a:r>
              <a:rPr lang="de-DE" dirty="0" smtClean="0"/>
              <a:t>leisten Aussagen zu fachspezifischem Lehren und Lernen,</a:t>
            </a:r>
          </a:p>
          <a:p>
            <a:r>
              <a:rPr lang="de-DE" dirty="0" smtClean="0"/>
              <a:t>bringen fachliche Anforderungen mit den Lebensperspektiven der Schülerinnen und Schüler in einen Zusammenhang,</a:t>
            </a:r>
          </a:p>
          <a:p>
            <a:r>
              <a:rPr lang="de-DE" dirty="0" smtClean="0"/>
              <a:t>begründen Kompetenzerwartungen und Anforderungen an die Schülerinnen und Schüler.</a:t>
            </a:r>
          </a:p>
          <a:p>
            <a:endParaRPr lang="de-DE" dirty="0"/>
          </a:p>
        </p:txBody>
      </p:sp>
      <p:sp>
        <p:nvSpPr>
          <p:cNvPr id="4" name="Datumsplatzhalter 3"/>
          <p:cNvSpPr>
            <a:spLocks noGrp="1"/>
          </p:cNvSpPr>
          <p:nvPr>
            <p:ph type="dt" sz="half" idx="10"/>
          </p:nvPr>
        </p:nvSpPr>
        <p:spPr/>
        <p:txBody>
          <a:bodyPr/>
          <a:lstStyle/>
          <a:p>
            <a:r>
              <a:rPr lang="de-DE" dirty="0"/>
              <a:t>Lehrplanentwicklung Primarstufe</a:t>
            </a:r>
          </a:p>
        </p:txBody>
      </p:sp>
      <p:sp>
        <p:nvSpPr>
          <p:cNvPr id="5" name="Fußzeilenplatzhalter 4"/>
          <p:cNvSpPr>
            <a:spLocks noGrp="1"/>
          </p:cNvSpPr>
          <p:nvPr>
            <p:ph type="ftr" sz="quarter" idx="11"/>
          </p:nvPr>
        </p:nvSpPr>
        <p:spPr/>
        <p:txBody>
          <a:bodyPr/>
          <a:lstStyle/>
          <a:p>
            <a:endParaRPr lang="de-DE" dirty="0"/>
          </a:p>
        </p:txBody>
      </p:sp>
      <p:sp>
        <p:nvSpPr>
          <p:cNvPr id="6" name="Foliennummernplatzhalter 5"/>
          <p:cNvSpPr>
            <a:spLocks noGrp="1"/>
          </p:cNvSpPr>
          <p:nvPr>
            <p:ph type="sldNum" sz="quarter" idx="12"/>
          </p:nvPr>
        </p:nvSpPr>
        <p:spPr/>
        <p:txBody>
          <a:bodyPr/>
          <a:lstStyle/>
          <a:p>
            <a:fld id="{512A4277-7E7A-4AAF-BFC7-47646BF5CD0C}" type="slidenum">
              <a:rPr lang="de-DE" smtClean="0"/>
              <a:t>7</a:t>
            </a:fld>
            <a:endParaRPr lang="de-DE"/>
          </a:p>
        </p:txBody>
      </p:sp>
    </p:spTree>
    <p:extLst>
      <p:ext uri="{BB962C8B-B14F-4D97-AF65-F5344CB8AC3E}">
        <p14:creationId xmlns:p14="http://schemas.microsoft.com/office/powerpoint/2010/main" val="366492571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Kapitel 1: Für alle Fächer </a:t>
            </a:r>
            <a:endParaRPr lang="de-DE" dirty="0"/>
          </a:p>
        </p:txBody>
      </p:sp>
      <p:sp>
        <p:nvSpPr>
          <p:cNvPr id="3" name="Inhaltsplatzhalter 2"/>
          <p:cNvSpPr>
            <a:spLocks noGrp="1"/>
          </p:cNvSpPr>
          <p:nvPr>
            <p:ph idx="1"/>
          </p:nvPr>
        </p:nvSpPr>
        <p:spPr/>
        <p:txBody>
          <a:bodyPr>
            <a:normAutofit lnSpcReduction="10000"/>
          </a:bodyPr>
          <a:lstStyle/>
          <a:p>
            <a:r>
              <a:rPr lang="de-DE" b="1" dirty="0" smtClean="0"/>
              <a:t>Gemeinsames Lernen </a:t>
            </a:r>
          </a:p>
          <a:p>
            <a:pPr marL="0" indent="0">
              <a:buNone/>
            </a:pPr>
            <a:r>
              <a:rPr lang="de-DE" dirty="0" smtClean="0"/>
              <a:t>„Es </a:t>
            </a:r>
            <a:r>
              <a:rPr lang="de-DE" dirty="0"/>
              <a:t>ist Aufgabe der Primarstufe, die Fähigkeiten, Interessen und Neigungen aller Schülerinnen und Schüler aufzugreifen und sie mit den Anforderungen fachlichen und fächerübergreifenden Lernens zu verbinden. Die in den Lehrplänen beschriebenen Kompetenzerwartungen stellen daher eine Bezugsnorm für das Gemeinsame Lernen dar, da die Kompetenzen in unterschiedlichem Umfang und in unterschiedlicher Höhe und Komplexität erworben werden</a:t>
            </a:r>
            <a:r>
              <a:rPr lang="de-DE" dirty="0" smtClean="0"/>
              <a:t>.“</a:t>
            </a:r>
            <a:endParaRPr lang="de-DE" dirty="0"/>
          </a:p>
          <a:p>
            <a:pPr marL="0" indent="0">
              <a:buNone/>
            </a:pPr>
            <a:endParaRPr lang="de-DE" dirty="0"/>
          </a:p>
        </p:txBody>
      </p:sp>
      <p:sp>
        <p:nvSpPr>
          <p:cNvPr id="4" name="Datumsplatzhalter 3"/>
          <p:cNvSpPr>
            <a:spLocks noGrp="1"/>
          </p:cNvSpPr>
          <p:nvPr>
            <p:ph type="dt" sz="half" idx="10"/>
          </p:nvPr>
        </p:nvSpPr>
        <p:spPr/>
        <p:txBody>
          <a:bodyPr/>
          <a:lstStyle/>
          <a:p>
            <a:r>
              <a:rPr lang="de-DE" dirty="0"/>
              <a:t>Lehrplanentwicklung Primarstufe</a:t>
            </a:r>
          </a:p>
        </p:txBody>
      </p:sp>
      <p:sp>
        <p:nvSpPr>
          <p:cNvPr id="5" name="Fußzeilenplatzhalter 4"/>
          <p:cNvSpPr>
            <a:spLocks noGrp="1"/>
          </p:cNvSpPr>
          <p:nvPr>
            <p:ph type="ftr" sz="quarter" idx="11"/>
          </p:nvPr>
        </p:nvSpPr>
        <p:spPr/>
        <p:txBody>
          <a:bodyPr/>
          <a:lstStyle/>
          <a:p>
            <a:endParaRPr lang="de-DE" dirty="0"/>
          </a:p>
        </p:txBody>
      </p:sp>
      <p:sp>
        <p:nvSpPr>
          <p:cNvPr id="6" name="Foliennummernplatzhalter 5"/>
          <p:cNvSpPr>
            <a:spLocks noGrp="1"/>
          </p:cNvSpPr>
          <p:nvPr>
            <p:ph type="sldNum" sz="quarter" idx="12"/>
          </p:nvPr>
        </p:nvSpPr>
        <p:spPr/>
        <p:txBody>
          <a:bodyPr/>
          <a:lstStyle/>
          <a:p>
            <a:fld id="{512A4277-7E7A-4AAF-BFC7-47646BF5CD0C}" type="slidenum">
              <a:rPr lang="de-DE" smtClean="0"/>
              <a:t>8</a:t>
            </a:fld>
            <a:endParaRPr lang="de-DE"/>
          </a:p>
        </p:txBody>
      </p:sp>
    </p:spTree>
    <p:extLst>
      <p:ext uri="{BB962C8B-B14F-4D97-AF65-F5344CB8AC3E}">
        <p14:creationId xmlns:p14="http://schemas.microsoft.com/office/powerpoint/2010/main" val="113137165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Kapitel 1: Für alle Fächer </a:t>
            </a:r>
            <a:endParaRPr lang="de-DE" dirty="0"/>
          </a:p>
        </p:txBody>
      </p:sp>
      <p:sp>
        <p:nvSpPr>
          <p:cNvPr id="3" name="Inhaltsplatzhalter 2"/>
          <p:cNvSpPr>
            <a:spLocks noGrp="1"/>
          </p:cNvSpPr>
          <p:nvPr>
            <p:ph idx="1"/>
          </p:nvPr>
        </p:nvSpPr>
        <p:spPr/>
        <p:txBody>
          <a:bodyPr>
            <a:normAutofit/>
          </a:bodyPr>
          <a:lstStyle/>
          <a:p>
            <a:r>
              <a:rPr lang="de-DE" b="1" dirty="0" smtClean="0"/>
              <a:t>Sprachbildung </a:t>
            </a:r>
          </a:p>
          <a:p>
            <a:pPr marL="0" indent="0">
              <a:buNone/>
            </a:pPr>
            <a:r>
              <a:rPr lang="de-DE" dirty="0" smtClean="0"/>
              <a:t>„</a:t>
            </a:r>
            <a:r>
              <a:rPr lang="de-DE" dirty="0"/>
              <a:t>Da in allen Fächern der Primarstufe fachliches und sprachliches Lernen eng miteinander verknüpft sind, ist es die gemeinsame Aufgabe und Verantwortung aller Fächer, die bildungssprachlichen Kompetenzen aller Schülerinnen und Schüler als wesentliche Voraussetzung zum Lernen und für den Schulerfolg zu entwickeln und zu stärken. Mehrsprachigkeit wird dabei als Ressource für die sprachliche Bildung verstanden.“</a:t>
            </a:r>
          </a:p>
        </p:txBody>
      </p:sp>
      <p:sp>
        <p:nvSpPr>
          <p:cNvPr id="4" name="Datumsplatzhalter 3"/>
          <p:cNvSpPr>
            <a:spLocks noGrp="1"/>
          </p:cNvSpPr>
          <p:nvPr>
            <p:ph type="dt" sz="half" idx="10"/>
          </p:nvPr>
        </p:nvSpPr>
        <p:spPr/>
        <p:txBody>
          <a:bodyPr/>
          <a:lstStyle/>
          <a:p>
            <a:r>
              <a:rPr lang="de-DE" dirty="0"/>
              <a:t>Lehrplanentwicklung Primarstufe</a:t>
            </a:r>
          </a:p>
        </p:txBody>
      </p:sp>
      <p:sp>
        <p:nvSpPr>
          <p:cNvPr id="5" name="Fußzeilenplatzhalter 4"/>
          <p:cNvSpPr>
            <a:spLocks noGrp="1"/>
          </p:cNvSpPr>
          <p:nvPr>
            <p:ph type="ftr" sz="quarter" idx="11"/>
          </p:nvPr>
        </p:nvSpPr>
        <p:spPr/>
        <p:txBody>
          <a:bodyPr/>
          <a:lstStyle/>
          <a:p>
            <a:endParaRPr lang="de-DE" dirty="0"/>
          </a:p>
        </p:txBody>
      </p:sp>
      <p:sp>
        <p:nvSpPr>
          <p:cNvPr id="6" name="Foliennummernplatzhalter 5"/>
          <p:cNvSpPr>
            <a:spLocks noGrp="1"/>
          </p:cNvSpPr>
          <p:nvPr>
            <p:ph type="sldNum" sz="quarter" idx="12"/>
          </p:nvPr>
        </p:nvSpPr>
        <p:spPr/>
        <p:txBody>
          <a:bodyPr/>
          <a:lstStyle/>
          <a:p>
            <a:fld id="{512A4277-7E7A-4AAF-BFC7-47646BF5CD0C}" type="slidenum">
              <a:rPr lang="de-DE" smtClean="0"/>
              <a:t>9</a:t>
            </a:fld>
            <a:endParaRPr lang="de-DE"/>
          </a:p>
        </p:txBody>
      </p:sp>
    </p:spTree>
    <p:extLst>
      <p:ext uri="{BB962C8B-B14F-4D97-AF65-F5344CB8AC3E}">
        <p14:creationId xmlns:p14="http://schemas.microsoft.com/office/powerpoint/2010/main" val="1422055899"/>
      </p:ext>
    </p:extLst>
  </p:cSld>
  <p:clrMapOvr>
    <a:masterClrMapping/>
  </p:clrMapOvr>
</p:sld>
</file>

<file path=ppt/theme/theme1.xml><?xml version="1.0" encoding="utf-8"?>
<a:theme xmlns:a="http://schemas.openxmlformats.org/drawingml/2006/main" name="QUA-LiS_Vorlage_weiss">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QUA-LiS_Vorlage_weiss">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Larissa">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Larissa">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QUA-LiS_Vorlage_weiss</Template>
  <TotalTime>0</TotalTime>
  <Words>3631</Words>
  <PresentationFormat>Bildschirmpräsentation (4:3)</PresentationFormat>
  <Paragraphs>544</Paragraphs>
  <Slides>61</Slides>
  <Notes>23</Notes>
  <HiddenSlides>0</HiddenSlides>
  <MMClips>0</MMClips>
  <ScaleCrop>false</ScaleCrop>
  <HeadingPairs>
    <vt:vector size="6" baseType="variant">
      <vt:variant>
        <vt:lpstr>Verwendete Schriftarten</vt:lpstr>
      </vt:variant>
      <vt:variant>
        <vt:i4>6</vt:i4>
      </vt:variant>
      <vt:variant>
        <vt:lpstr>Design</vt:lpstr>
      </vt:variant>
      <vt:variant>
        <vt:i4>2</vt:i4>
      </vt:variant>
      <vt:variant>
        <vt:lpstr>Folientitel</vt:lpstr>
      </vt:variant>
      <vt:variant>
        <vt:i4>61</vt:i4>
      </vt:variant>
    </vt:vector>
  </HeadingPairs>
  <TitlesOfParts>
    <vt:vector size="69" baseType="lpstr">
      <vt:lpstr>Arial</vt:lpstr>
      <vt:lpstr>Calibri</vt:lpstr>
      <vt:lpstr>Symbol</vt:lpstr>
      <vt:lpstr>Times New Roman</vt:lpstr>
      <vt:lpstr>Wingdings</vt:lpstr>
      <vt:lpstr>ヒラギノ角ゴ Pro W3</vt:lpstr>
      <vt:lpstr>QUA-LiS_Vorlage_weiss</vt:lpstr>
      <vt:lpstr>1_QUA-LiS_Vorlage_weiss</vt:lpstr>
      <vt:lpstr>Neue Lehrpläne für die Primarstufe</vt:lpstr>
      <vt:lpstr>Agenda</vt:lpstr>
      <vt:lpstr>I. Lehrplankonstrukt</vt:lpstr>
      <vt:lpstr>Merkmale der Lehrpläne</vt:lpstr>
      <vt:lpstr>Merkmale von kompetenzorientierten Lehrplänen</vt:lpstr>
      <vt:lpstr>Gliederung des Lehrplans</vt:lpstr>
      <vt:lpstr>Kapitel 1: Aufgaben und Ziele des Faches</vt:lpstr>
      <vt:lpstr>Kapitel 1: Für alle Fächer </vt:lpstr>
      <vt:lpstr>Kapitel 1: Für alle Fächer </vt:lpstr>
      <vt:lpstr>Kapitel 2.1: Bereiche in den Fächern D, M und E</vt:lpstr>
      <vt:lpstr>Kapitel 2.1: Bereiche in SU, Mu, Ku, KR, ER, SP und Praktische Philosophie</vt:lpstr>
      <vt:lpstr>Kapitel 2.2: Kompetenzerwartungen</vt:lpstr>
      <vt:lpstr>Kapitel 3: Leistung fördern und bewerten </vt:lpstr>
      <vt:lpstr>   Prinzipien der Weiterentwicklung und Veränderungen </vt:lpstr>
      <vt:lpstr>Kompetenzformulierungen </vt:lpstr>
      <vt:lpstr>Aktualisierung </vt:lpstr>
      <vt:lpstr>Anpassung der Struktur an Lehrpläne anderer Schulformen </vt:lpstr>
      <vt:lpstr>Ausschärfung der Fachlichkeit</vt:lpstr>
      <vt:lpstr>Berücksichtigung der Querschnittsaufgaben u.a. </vt:lpstr>
      <vt:lpstr>Einbindung der Querschnittsaufgaben</vt:lpstr>
      <vt:lpstr>Fachliche Einbindung des MKR</vt:lpstr>
      <vt:lpstr>Fachliche Einbindung RV Verbraucherbildung</vt:lpstr>
      <vt:lpstr>PowerPoint-Präsentation</vt:lpstr>
      <vt:lpstr>Schulinterne Arbeitspläne - rechtlicher Rahmen</vt:lpstr>
      <vt:lpstr>Schulinterne Arbeitspläne - rechtlicher Rahmen</vt:lpstr>
      <vt:lpstr>Merkmale schulinterner Arbeitspläne </vt:lpstr>
      <vt:lpstr>Merkmale schulinterner Arbeitsplänen</vt:lpstr>
      <vt:lpstr>Weitere Hinweise zu schulinternen Arbeitsplänen </vt:lpstr>
      <vt:lpstr>Gliederung des schulinternen Beispielarbeitsplans </vt:lpstr>
      <vt:lpstr>Materialien im Lehrplannavigator</vt:lpstr>
      <vt:lpstr>PowerPoint-Präsentation</vt:lpstr>
      <vt:lpstr>PowerPoint-Präsentation</vt:lpstr>
      <vt:lpstr>PowerPoint-Präsentation</vt:lpstr>
      <vt:lpstr>1. Referenzdokumente</vt:lpstr>
      <vt:lpstr>1. Rahmenvorgaben für den Schulsport I</vt:lpstr>
      <vt:lpstr>1. Rahmenvorgaben für den Schulsport II</vt:lpstr>
      <vt:lpstr>2. Die wichtigsten Kontinuitäten</vt:lpstr>
      <vt:lpstr>3. Die wichtigsten Aspekte der Weiterentwicklung </vt:lpstr>
      <vt:lpstr>4. Zentrale Kompetenzen</vt:lpstr>
      <vt:lpstr>PowerPoint-Präsentation</vt:lpstr>
      <vt:lpstr>5. Ausschärfung der Fachlichkeit </vt:lpstr>
      <vt:lpstr>6. Übersicht Bereiche und Schwerpunkte I </vt:lpstr>
      <vt:lpstr>6. Übersicht Bereiche und Schwerpunkte II </vt:lpstr>
      <vt:lpstr>6. Übersicht Bereiche und Schwerpunkte III </vt:lpstr>
      <vt:lpstr>7. Beispiele Verbraucherbildung</vt:lpstr>
      <vt:lpstr>8. Beispiele Digitalisierung MKR</vt:lpstr>
      <vt:lpstr>PowerPoint-Präsentation</vt:lpstr>
      <vt:lpstr>PowerPoint-Präsentation</vt:lpstr>
      <vt:lpstr>PowerPoint-Präsentation</vt:lpstr>
      <vt:lpstr>PowerPoint-Präsentation</vt:lpstr>
      <vt:lpstr>PowerPoint-Präsentation</vt:lpstr>
      <vt:lpstr>Schulinterne Arbeitspläne - rechtlicher Rahmen</vt:lpstr>
      <vt:lpstr>Schulinterne Arbeitspläne - rechtlicher Rahmen</vt:lpstr>
      <vt:lpstr>Merkmale schulinterner Arbeitspläne </vt:lpstr>
      <vt:lpstr>Merkmale schulinterner Arbeitsplänen</vt:lpstr>
      <vt:lpstr>Gliederung des schulinternen Beispielarbeitsplans </vt:lpstr>
      <vt:lpstr>Materialien im Lehrplannavigator</vt:lpstr>
      <vt:lpstr>PowerPoint-Präsentation</vt:lpstr>
      <vt:lpstr>PowerPoint-Präsentation</vt:lpstr>
      <vt:lpstr>PowerPoint-Präsentation</vt:lpstr>
      <vt:lpstr>PowerPoint-Präsentation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cp:lastPrinted>2019-09-19T08:51:50Z</cp:lastPrinted>
  <dcterms:created xsi:type="dcterms:W3CDTF">2018-01-17T08:49:04Z</dcterms:created>
  <dcterms:modified xsi:type="dcterms:W3CDTF">2021-06-29T15:20:42Z</dcterms:modified>
</cp:coreProperties>
</file>