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411" r:id="rId3"/>
    <p:sldId id="410" r:id="rId4"/>
    <p:sldId id="413" r:id="rId5"/>
    <p:sldId id="412" r:id="rId6"/>
    <p:sldId id="414" r:id="rId7"/>
    <p:sldId id="415" r:id="rId8"/>
    <p:sldId id="416" r:id="rId9"/>
    <p:sldId id="417" r:id="rId10"/>
    <p:sldId id="419" r:id="rId11"/>
    <p:sldId id="420" r:id="rId12"/>
    <p:sldId id="434" r:id="rId13"/>
    <p:sldId id="422" r:id="rId14"/>
    <p:sldId id="421" r:id="rId15"/>
    <p:sldId id="435" r:id="rId16"/>
    <p:sldId id="436" r:id="rId17"/>
    <p:sldId id="437" r:id="rId18"/>
    <p:sldId id="466" r:id="rId19"/>
    <p:sldId id="467" r:id="rId20"/>
    <p:sldId id="468" r:id="rId21"/>
    <p:sldId id="442" r:id="rId22"/>
    <p:sldId id="443" r:id="rId23"/>
    <p:sldId id="444" r:id="rId24"/>
    <p:sldId id="445" r:id="rId25"/>
    <p:sldId id="446" r:id="rId26"/>
    <p:sldId id="447" r:id="rId27"/>
    <p:sldId id="438" r:id="rId28"/>
    <p:sldId id="439" r:id="rId29"/>
    <p:sldId id="440" r:id="rId30"/>
    <p:sldId id="441" r:id="rId31"/>
    <p:sldId id="448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9" r:id="rId40"/>
    <p:sldId id="458" r:id="rId41"/>
    <p:sldId id="427" r:id="rId42"/>
    <p:sldId id="429" r:id="rId43"/>
    <p:sldId id="430" r:id="rId44"/>
    <p:sldId id="431" r:id="rId45"/>
    <p:sldId id="432" r:id="rId46"/>
    <p:sldId id="433" r:id="rId47"/>
    <p:sldId id="428" r:id="rId48"/>
    <p:sldId id="460" r:id="rId49"/>
    <p:sldId id="461" r:id="rId50"/>
    <p:sldId id="462" r:id="rId51"/>
    <p:sldId id="463" r:id="rId52"/>
    <p:sldId id="465" r:id="rId53"/>
    <p:sldId id="464" r:id="rId5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ers, Bianca" initials="BR" lastIdx="76" clrIdx="0">
    <p:extLst>
      <p:ext uri="{19B8F6BF-5375-455C-9EA6-DF929625EA0E}">
        <p15:presenceInfo xmlns:p15="http://schemas.microsoft.com/office/powerpoint/2012/main" userId="Roters, Bianca" providerId="None"/>
      </p:ext>
    </p:extLst>
  </p:cmAuthor>
  <p:cmAuthor id="2" name="Peters, Thorsten" initials="PT" lastIdx="58" clrIdx="1">
    <p:extLst>
      <p:ext uri="{19B8F6BF-5375-455C-9EA6-DF929625EA0E}">
        <p15:presenceInfo xmlns:p15="http://schemas.microsoft.com/office/powerpoint/2012/main" userId="Peters, Thorsten" providerId="None"/>
      </p:ext>
    </p:extLst>
  </p:cmAuthor>
  <p:cmAuthor id="3" name="christina neder" initials="cn" lastIdx="2" clrIdx="2">
    <p:extLst>
      <p:ext uri="{19B8F6BF-5375-455C-9EA6-DF929625EA0E}">
        <p15:presenceInfo xmlns:p15="http://schemas.microsoft.com/office/powerpoint/2012/main" userId="af4276fe55f196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9EDF4"/>
    <a:srgbClr val="D0D8E8"/>
    <a:srgbClr val="3399FF"/>
    <a:srgbClr val="DB820B"/>
    <a:srgbClr val="DA8F0B"/>
    <a:srgbClr val="FF9900"/>
    <a:srgbClr val="CC33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8"/>
    <p:restoredTop sz="93979" autoAdjust="0"/>
  </p:normalViewPr>
  <p:slideViewPr>
    <p:cSldViewPr showGuides="1">
      <p:cViewPr>
        <p:scale>
          <a:sx n="72" d="100"/>
          <a:sy n="72" d="100"/>
        </p:scale>
        <p:origin x="948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Verfügen über </a:t>
          </a:r>
          <a:r>
            <a:rPr lang="de-DE" sz="2400" b="1" dirty="0" smtClean="0">
              <a:latin typeface="Corbel" pitchFamily="34" charset="0"/>
            </a:rPr>
            <a:t>sprachliche </a:t>
          </a:r>
          <a:r>
            <a:rPr lang="de-DE" sz="2400" b="1" dirty="0">
              <a:latin typeface="Corbel" pitchFamily="34" charset="0"/>
            </a:rPr>
            <a:t>Mittel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 smtClean="0"/>
            <a:t>Wort- und Zeichenschatz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/>
            <a:t>Orthografie</a:t>
          </a: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404329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ScaleY="77973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ScaleY="77973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ScaleY="77973" custLinFactNeighborX="-6883" custLinFactNeighborY="40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ScaleY="76452" custLinFactNeighborX="-6767" custLinFactNeighborY="255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Interkulturelle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Text- und Medienkompetenz</a:t>
          </a: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Sach- und Gebrauchstexte</a:t>
          </a: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literarische Texte</a:t>
          </a: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 lIns="90000"/>
        <a:lstStyle/>
        <a:p>
          <a:r>
            <a:rPr lang="de-DE" sz="2400" b="1" dirty="0">
              <a:latin typeface="Corbel" pitchFamily="34" charset="0"/>
            </a:rPr>
            <a:t>Sprachlernkompetenz</a:t>
          </a:r>
        </a:p>
      </dgm: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Konsolidierung und Weiterentwicklung von Strategien des selbstständigen und kooperativen Sprachenlernens</a:t>
          </a: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  <dgm:t>
        <a:bodyPr/>
        <a:lstStyle/>
        <a:p>
          <a:endParaRPr lang="de-DE"/>
        </a:p>
      </dgm:t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576" y="959733"/>
          <a:ext cx="3332290" cy="98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54"/>
              </a:lnTo>
              <a:lnTo>
                <a:pt x="3332290" y="816554"/>
              </a:lnTo>
              <a:lnTo>
                <a:pt x="3332290" y="984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576" y="959733"/>
          <a:ext cx="1114642" cy="1002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327"/>
              </a:lnTo>
              <a:lnTo>
                <a:pt x="1114642" y="834327"/>
              </a:lnTo>
              <a:lnTo>
                <a:pt x="1114642" y="1002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737" y="959733"/>
          <a:ext cx="1061838" cy="971142"/>
        </a:xfrm>
        <a:custGeom>
          <a:avLst/>
          <a:gdLst/>
          <a:ahLst/>
          <a:cxnLst/>
          <a:rect l="0" t="0" r="0" b="0"/>
          <a:pathLst>
            <a:path>
              <a:moveTo>
                <a:pt x="1061838" y="0"/>
              </a:moveTo>
              <a:lnTo>
                <a:pt x="1061838" y="803213"/>
              </a:lnTo>
              <a:lnTo>
                <a:pt x="0" y="803213"/>
              </a:lnTo>
              <a:lnTo>
                <a:pt x="0" y="971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41" y="959733"/>
          <a:ext cx="3260235" cy="955096"/>
        </a:xfrm>
        <a:custGeom>
          <a:avLst/>
          <a:gdLst/>
          <a:ahLst/>
          <a:cxnLst/>
          <a:rect l="0" t="0" r="0" b="0"/>
          <a:pathLst>
            <a:path>
              <a:moveTo>
                <a:pt x="3260235" y="0"/>
              </a:moveTo>
              <a:lnTo>
                <a:pt x="3260235" y="787167"/>
              </a:lnTo>
              <a:lnTo>
                <a:pt x="0" y="787167"/>
              </a:lnTo>
              <a:lnTo>
                <a:pt x="0" y="955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435902" y="-191342"/>
          <a:ext cx="7329347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637315" y="0"/>
          <a:ext cx="7329347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Verfügen über </a:t>
          </a:r>
          <a:r>
            <a:rPr lang="de-DE" sz="2400" b="1" kern="1200" dirty="0" smtClean="0">
              <a:latin typeface="Corbel" pitchFamily="34" charset="0"/>
            </a:rPr>
            <a:t>sprachliche </a:t>
          </a:r>
          <a:r>
            <a:rPr lang="de-DE" sz="2400" b="1" kern="1200" dirty="0">
              <a:latin typeface="Corbel" pitchFamily="34" charset="0"/>
            </a:rPr>
            <a:t>Mittel</a:t>
          </a:r>
        </a:p>
      </dsp:txBody>
      <dsp:txXfrm>
        <a:off x="671029" y="33714"/>
        <a:ext cx="7261919" cy="1083648"/>
      </dsp:txXfrm>
    </dsp:sp>
    <dsp:sp modelId="{302205C5-1DB9-4F17-BB79-CB69C00717DB}">
      <dsp:nvSpPr>
        <dsp:cNvPr id="0" name=""/>
        <dsp:cNvSpPr/>
      </dsp:nvSpPr>
      <dsp:spPr>
        <a:xfrm>
          <a:off x="-66018" y="1914830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394" y="210617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Wort- und Zeichenschatz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1682" y="2132460"/>
        <a:ext cx="1760142" cy="844952"/>
      </dsp:txXfrm>
    </dsp:sp>
    <dsp:sp modelId="{BC207129-F29A-4197-87E4-5FC994AC82EB}">
      <dsp:nvSpPr>
        <dsp:cNvPr id="0" name=""/>
        <dsp:cNvSpPr/>
      </dsp:nvSpPr>
      <dsp:spPr>
        <a:xfrm>
          <a:off x="2132378" y="1930876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791" y="2122218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0079" y="2148506"/>
        <a:ext cx="1760142" cy="844952"/>
      </dsp:txXfrm>
    </dsp:sp>
    <dsp:sp modelId="{33E9ED5B-13FF-4C8F-B5E0-786285FC0A65}">
      <dsp:nvSpPr>
        <dsp:cNvPr id="0" name=""/>
        <dsp:cNvSpPr/>
      </dsp:nvSpPr>
      <dsp:spPr>
        <a:xfrm>
          <a:off x="4308859" y="1961989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10272" y="215333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536560" y="2179620"/>
        <a:ext cx="1760142" cy="844952"/>
      </dsp:txXfrm>
    </dsp:sp>
    <dsp:sp modelId="{FB2E9A0B-72ED-45D6-93C5-0CCFB1EBB3A4}">
      <dsp:nvSpPr>
        <dsp:cNvPr id="0" name=""/>
        <dsp:cNvSpPr/>
      </dsp:nvSpPr>
      <dsp:spPr>
        <a:xfrm>
          <a:off x="6526507" y="1944217"/>
          <a:ext cx="1812718" cy="880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27920" y="2135559"/>
          <a:ext cx="1812718" cy="88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Orthografie</a:t>
          </a:r>
        </a:p>
      </dsp:txBody>
      <dsp:txXfrm>
        <a:off x="6753695" y="2161334"/>
        <a:ext cx="1761168" cy="828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6881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653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068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Interkulturelle kommunikative Kompetenz</a:t>
          </a:r>
        </a:p>
      </dsp:txBody>
      <dsp:txXfrm>
        <a:off x="1884646" y="783096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131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131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131"/>
        <a:ext cx="2183772" cy="1355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570" y="573749"/>
          <a:ext cx="989618" cy="62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288"/>
              </a:lnTo>
              <a:lnTo>
                <a:pt x="989618" y="477288"/>
              </a:lnTo>
              <a:lnTo>
                <a:pt x="989618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366" y="573749"/>
          <a:ext cx="1014203" cy="621940"/>
        </a:xfrm>
        <a:custGeom>
          <a:avLst/>
          <a:gdLst/>
          <a:ahLst/>
          <a:cxnLst/>
          <a:rect l="0" t="0" r="0" b="0"/>
          <a:pathLst>
            <a:path>
              <a:moveTo>
                <a:pt x="1014203" y="0"/>
              </a:moveTo>
              <a:lnTo>
                <a:pt x="1014203" y="477288"/>
              </a:lnTo>
              <a:lnTo>
                <a:pt x="0" y="477288"/>
              </a:lnTo>
              <a:lnTo>
                <a:pt x="0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06" y="-164821"/>
          <a:ext cx="4434727" cy="738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02" y="0"/>
          <a:ext cx="4434727" cy="7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Text- und Medienkompetenz</a:t>
          </a:r>
        </a:p>
      </dsp:txBody>
      <dsp:txXfrm>
        <a:off x="516334" y="21632"/>
        <a:ext cx="4391463" cy="695306"/>
      </dsp:txXfrm>
    </dsp:sp>
    <dsp:sp modelId="{805228EA-3B5A-4E60-B731-DCBE422B30E7}">
      <dsp:nvSpPr>
        <dsp:cNvPr id="0" name=""/>
        <dsp:cNvSpPr/>
      </dsp:nvSpPr>
      <dsp:spPr>
        <a:xfrm>
          <a:off x="640445" y="1195689"/>
          <a:ext cx="1767841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3941" y="1360510"/>
          <a:ext cx="1767841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Sach- und Gebrauchstexte</a:t>
          </a:r>
        </a:p>
      </dsp:txBody>
      <dsp:txXfrm>
        <a:off x="842982" y="1389551"/>
        <a:ext cx="1709759" cy="933447"/>
      </dsp:txXfrm>
    </dsp:sp>
    <dsp:sp modelId="{645730A2-86B4-46A0-B6C5-6DEECB972C38}">
      <dsp:nvSpPr>
        <dsp:cNvPr id="0" name=""/>
        <dsp:cNvSpPr/>
      </dsp:nvSpPr>
      <dsp:spPr>
        <a:xfrm>
          <a:off x="2747456" y="1195689"/>
          <a:ext cx="1561463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0952" y="1360510"/>
          <a:ext cx="1561463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literarische Texte</a:t>
          </a:r>
        </a:p>
      </dsp:txBody>
      <dsp:txXfrm>
        <a:off x="2949993" y="1389551"/>
        <a:ext cx="1503381" cy="933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6970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101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492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580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00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Sprachlernkompetenz</a:t>
          </a:r>
        </a:p>
      </dsp:txBody>
      <dsp:txXfrm>
        <a:off x="107637" y="465343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597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685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Konsolidierung und Weiterentwicklung von Strategien des selbstständigen und kooperativen Sprachenlernens</a:t>
          </a:r>
        </a:p>
      </dsp:txBody>
      <dsp:txXfrm>
        <a:off x="523921" y="1617551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4786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6874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532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148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236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259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3545-B4D0-45B2-A57F-39B81FF05C25}" type="datetimeFigureOut">
              <a:rPr lang="de-DE" smtClean="0"/>
              <a:t>27.01.2022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F0845-ADD4-441F-843F-A4032AB89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52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27.01.2022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38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635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52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13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713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675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907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74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12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297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55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971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890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86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43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340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383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671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22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49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374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20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703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932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903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4632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77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1564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5326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930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3168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353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401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0038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23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174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3842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5282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5446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447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9567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906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14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8017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795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31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97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5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42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3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/>
              <a:t>Neue Kernlehrpläne </a:t>
            </a:r>
            <a:br>
              <a:rPr lang="de-DE" sz="3600" dirty="0"/>
            </a:br>
            <a:r>
              <a:rPr lang="de-DE" sz="3600" dirty="0"/>
              <a:t>für die Sekundarstufe I </a:t>
            </a:r>
            <a:r>
              <a:rPr lang="de-DE" sz="3600"/>
              <a:t>der </a:t>
            </a:r>
            <a:r>
              <a:rPr lang="de-DE" sz="3600" smtClean="0"/>
              <a:t>Realschule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2400" dirty="0" smtClean="0"/>
              <a:t>Inkraftsetzung: 01.08.2021</a:t>
            </a:r>
            <a:endParaRPr lang="de-DE" sz="3600" dirty="0"/>
          </a:p>
        </p:txBody>
      </p:sp>
      <p:sp>
        <p:nvSpPr>
          <p:cNvPr id="3" name="Rechteck 2"/>
          <p:cNvSpPr/>
          <p:nvPr/>
        </p:nvSpPr>
        <p:spPr>
          <a:xfrm>
            <a:off x="1007604" y="4293096"/>
            <a:ext cx="71287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Kernlehrplan</a:t>
            </a:r>
            <a:r>
              <a:rPr lang="de-DE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Chinesisch</a:t>
            </a:r>
            <a:endParaRPr lang="de-DE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des Medienkompetenzrahmens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Beispiel: Medienkompetenzrahmen 2.1:</a:t>
            </a:r>
          </a:p>
          <a:p>
            <a:pPr marL="400050" lvl="1" indent="0">
              <a:buNone/>
            </a:pPr>
            <a:r>
              <a:rPr lang="de-DE" b="1" dirty="0" smtClean="0"/>
              <a:t>Text- und Medienkompetenz</a:t>
            </a:r>
            <a:br>
              <a:rPr lang="de-DE" b="1" dirty="0" smtClean="0"/>
            </a:br>
            <a:r>
              <a:rPr lang="de-DE" dirty="0" smtClean="0"/>
              <a:t>Die Schülerinnen und Schüler können unterschiedliche </a:t>
            </a:r>
            <a:r>
              <a:rPr lang="de-DE" dirty="0"/>
              <a:t>mediale Quellen für eigene Informationsrecherchen nutzen, sowie gewonnene Informationen und Daten kritisch und zielentsprechend </a:t>
            </a:r>
            <a:r>
              <a:rPr lang="de-DE" dirty="0" smtClean="0"/>
              <a:t>auswerten. </a:t>
            </a:r>
          </a:p>
          <a:p>
            <a:r>
              <a:rPr lang="de-DE" dirty="0" smtClean="0"/>
              <a:t>Der MKR bleibt verbindlicher Orientierungsrahmen für die Weiterentwicklung des schulischen Medienkonzepts.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343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Rahmenvorgabe Verbraucherbildung</a:t>
            </a:r>
            <a:endParaRPr lang="de-DE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902" y="1700213"/>
            <a:ext cx="8056196" cy="42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der RV Verbraucherbildung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Beispiel Rahmenvorgabe </a:t>
            </a:r>
            <a:r>
              <a:rPr lang="de-DE" sz="2400" dirty="0"/>
              <a:t>Verbraucherbildung D Z1, Z2:</a:t>
            </a:r>
          </a:p>
          <a:p>
            <a:r>
              <a:rPr lang="de-DE" sz="2000" b="1" dirty="0"/>
              <a:t>Interkulturelle kommunikative Kompetenz – fachliche Konkretisierung </a:t>
            </a:r>
            <a:r>
              <a:rPr lang="de-DE" sz="1900" dirty="0" smtClean="0"/>
              <a:t>Einblicke </a:t>
            </a:r>
            <a:r>
              <a:rPr lang="de-DE" sz="1900" dirty="0"/>
              <a:t>in die Lebenswirklichkeit von Kindern und Jugendlichen in </a:t>
            </a:r>
            <a:r>
              <a:rPr lang="de-DE" sz="1900" dirty="0" err="1"/>
              <a:t>chinesischsprachigen</a:t>
            </a:r>
            <a:r>
              <a:rPr lang="de-DE" sz="1900" dirty="0"/>
              <a:t> Regionen im Vergleich zur eigenen </a:t>
            </a:r>
            <a:r>
              <a:rPr lang="de-DE" sz="1900" dirty="0" smtClean="0"/>
              <a:t>Lebenswelt: Alltagsleben, Familie, Freundschaft/Partnerschaft, Tagesabläufe, Freizeitgestaltung und Konsumverhalten auch unter Berücksichtigung des Umweltschutzes </a:t>
            </a:r>
            <a:endParaRPr lang="de-DE" sz="1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45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Einbindung Berufliche Orientierung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Bewerbungssituation in einer Fremdsprache</a:t>
            </a:r>
            <a:br>
              <a:rPr lang="de-DE" dirty="0" smtClean="0"/>
            </a:br>
            <a:r>
              <a:rPr lang="de-DE" dirty="0" smtClean="0"/>
              <a:t>(Lebenslauf, Bewerbungsgespräch)</a:t>
            </a:r>
          </a:p>
          <a:p>
            <a:r>
              <a:rPr lang="de-DE" dirty="0"/>
              <a:t>i</a:t>
            </a:r>
            <a:r>
              <a:rPr lang="de-DE" dirty="0" smtClean="0"/>
              <a:t>nterkulturelle kommunikative Kompetenzen als berufliches Qualifizierungsmerkmal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7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Chinesisch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518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 des Kernlehrplans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330864"/>
              </p:ext>
            </p:extLst>
          </p:nvPr>
        </p:nvGraphicFramePr>
        <p:xfrm>
          <a:off x="457200" y="1700213"/>
          <a:ext cx="82296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3685688866"/>
                    </a:ext>
                  </a:extLst>
                </a:gridCol>
                <a:gridCol w="7283152">
                  <a:extLst>
                    <a:ext uri="{9D8B030D-6E8A-4147-A177-3AD203B41FA5}">
                      <a16:colId xmlns:a16="http://schemas.microsoft.com/office/drawing/2014/main" val="1399626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Kapitel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Gliederungspunkt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endParaRPr lang="de-DE" sz="1600" dirty="0"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Vorbemerkungen: Kernlehrpläne als kompetenzorientierte Unterrichtsvorgaben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0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Aufgaben und Ziele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01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Kompetenzbereiche, Kompetenzerwartungen und fachliche Konkretisierungen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 des Faches 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Chinesisch</a:t>
                      </a:r>
                      <a:endParaRPr lang="de-DE" sz="1400" dirty="0">
                        <a:solidFill>
                          <a:srgbClr val="000000"/>
                        </a:solidFill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672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Chinesisch ab Jahrgangsstufe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7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bis zum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Ende 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43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2.3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Chinesisch ab Jahrgangsstufe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9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bis zum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Ende der Sekundarstufe I</a:t>
                      </a:r>
                      <a:endParaRPr lang="de-DE" sz="1400" dirty="0">
                        <a:solidFill>
                          <a:schemeClr val="tx1"/>
                        </a:solidFill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73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3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i="0" u="none" strike="noStrike" kern="1" spc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Lernerfolgsüberprüfung und Leistungsbewertung</a:t>
                      </a:r>
                      <a:endParaRPr lang="de-DE" sz="1400" b="1" i="0" u="none" strike="noStrike" kern="1" spc="0" baseline="0" dirty="0">
                        <a:solidFill>
                          <a:srgbClr val="000000"/>
                        </a:solidFill>
                        <a:effectLst/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758784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0806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Kontinuitäten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579296" cy="42050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interkulturelle </a:t>
            </a:r>
            <a:r>
              <a:rPr lang="de-DE" dirty="0"/>
              <a:t>Handlungsfähigkeit als übergreifendes Ziel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Fokus auf Spracherwerbsphase</a:t>
            </a:r>
            <a:endParaRPr lang="de-DE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von Deskriptoren und Indikatoren zur Kompetenzbeschreibung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der </a:t>
            </a:r>
            <a:r>
              <a:rPr lang="de-DE" dirty="0" err="1" smtClean="0"/>
              <a:t>GeR</a:t>
            </a:r>
            <a:r>
              <a:rPr lang="de-DE" dirty="0" smtClean="0"/>
              <a:t>-Niveaus am Ende der Sek I: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    Chinesisch ab Jahrgangsstufe 7: A2</a:t>
            </a:r>
            <a:br>
              <a:rPr lang="de-DE" dirty="0" smtClean="0"/>
            </a:br>
            <a:r>
              <a:rPr lang="de-DE" dirty="0"/>
              <a:t> </a:t>
            </a:r>
            <a:r>
              <a:rPr lang="de-DE" dirty="0" smtClean="0"/>
              <a:t>   Chinesisch ab </a:t>
            </a:r>
            <a:r>
              <a:rPr lang="de-DE" dirty="0"/>
              <a:t>Jahrgangsstufe </a:t>
            </a:r>
            <a:r>
              <a:rPr lang="de-DE" dirty="0" smtClean="0"/>
              <a:t>9: A1 </a:t>
            </a:r>
            <a:r>
              <a:rPr lang="de-DE" dirty="0"/>
              <a:t>mit Anteilen von </a:t>
            </a:r>
            <a:r>
              <a:rPr lang="de-DE" dirty="0" smtClean="0"/>
              <a:t>A2</a:t>
            </a:r>
            <a:endParaRPr lang="de-DE" strike="sngStrik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3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(1)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Übernahme des Kompetenzmodells aus </a:t>
            </a:r>
            <a:r>
              <a:rPr lang="de-DE" dirty="0" smtClean="0"/>
              <a:t>dem Kernlehrplan Sek I für das Gymnasium (2019)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Kompetenzmodell ist Grundlage der (Kern-)</a:t>
            </a:r>
            <a:br>
              <a:rPr lang="de-DE" sz="2400" dirty="0" smtClean="0"/>
            </a:br>
            <a:r>
              <a:rPr lang="de-DE" sz="2400" dirty="0" smtClean="0"/>
              <a:t>Lehrpläne aller modernen Fremdsprachen in allen allgemeinbildenden Schulformen </a:t>
            </a:r>
            <a:r>
              <a:rPr lang="de-DE" sz="2400" strike="sngStrike" dirty="0" smtClean="0"/>
              <a:t> </a:t>
            </a:r>
            <a:endParaRPr lang="de-DE" sz="2400" strike="sngStrike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damit: Anpassung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der Anordnung der Kompetenzbereiche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Einführung/Aufwertung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von Text- und Medienkompetenz, Sprachlernkompetenz und </a:t>
            </a: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Sprachbewusstheit</a:t>
            </a:r>
          </a:p>
        </p:txBody>
      </p:sp>
    </p:spTree>
    <p:extLst>
      <p:ext uri="{BB962C8B-B14F-4D97-AF65-F5344CB8AC3E}">
        <p14:creationId xmlns:p14="http://schemas.microsoft.com/office/powerpoint/2010/main" val="13317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1. Text- und Medienkompetenz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umfasst </a:t>
            </a:r>
            <a:r>
              <a:rPr lang="de-DE" sz="2400" dirty="0"/>
              <a:t>die Fähigkeit, Texte selbstständig, zielbezogen sowie in ihren historischen, sozialen und kulturellen Dimensionen in den jeweiligen medialen Darstellungsformen zu verstehen </a:t>
            </a:r>
            <a:r>
              <a:rPr lang="de-DE" sz="2400" dirty="0" smtClean="0"/>
              <a:t>und zu deuten […]. </a:t>
            </a:r>
            <a:r>
              <a:rPr lang="de-DE" sz="2400" dirty="0"/>
              <a:t>Dies schließt auch die Fähigkeit ein, die gewonnenen Erkenntnisse im Hinblick auf Textgestaltung, Textsortenmerkmale und Techniken der Texterstellung für die </a:t>
            </a:r>
            <a:r>
              <a:rPr lang="de-DE" sz="2400" dirty="0" smtClean="0"/>
              <a:t>eigene </a:t>
            </a:r>
            <a:r>
              <a:rPr lang="de-DE" sz="2400" dirty="0"/>
              <a:t>Produktion von Texten zu nutzen. </a:t>
            </a:r>
            <a:r>
              <a:rPr lang="de-DE" sz="2400" dirty="0" smtClean="0"/>
              <a:t>(vgl. KLP Kap. 2.1)</a:t>
            </a:r>
            <a:endParaRPr lang="de-DE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37838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2. Sprachlernkompetenz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umfasst </a:t>
            </a:r>
            <a:r>
              <a:rPr lang="de-DE" altLang="de-DE" sz="20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folgende Fähigkeiten: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das eigene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Sprachenlernen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selbstständig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evaluieren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es bewusst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gestalten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dabei auf vorhandene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Mehrsprachigkeit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individuelle Sprachlernerfahrungen zurückgreifen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ein Repertoire von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Strategien und Techniken des selbstständigen und kooperativen Sprachenlernens nutzen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z.B. Strategien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Wort- und Texterschließung, 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Nutzung digitaler Medien zum Sprachenlernen</a:t>
            </a:r>
            <a:r>
              <a:rPr lang="de-DE" altLang="de-DE" sz="19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.</a:t>
            </a:r>
            <a:endParaRPr lang="de-DE" altLang="de-DE" sz="1900" dirty="0">
              <a:solidFill>
                <a:srgbClr val="000000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Chinesisch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9903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3. Sprachbewusstheit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ea typeface="Times New Roman" pitchFamily="18" charset="0"/>
                <a:cs typeface="Calibri" panose="020F0502020204030204" pitchFamily="34" charset="0"/>
              </a:rPr>
              <a:t>umfasst </a:t>
            </a:r>
            <a:r>
              <a:rPr lang="de-DE" altLang="de-DE" sz="2000" dirty="0">
                <a:ea typeface="Times New Roman" pitchFamily="18" charset="0"/>
                <a:cs typeface="Calibri" panose="020F0502020204030204" pitchFamily="34" charset="0"/>
              </a:rPr>
              <a:t>folgende Fähigkeiten: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Sensibilität</a:t>
            </a:r>
            <a:r>
              <a:rPr lang="de-DE" sz="1900" dirty="0">
                <a:solidFill>
                  <a:srgbClr val="000000"/>
                </a:solidFill>
              </a:rPr>
              <a:t> für die Struktur und den Gebrauch von Sprache und sprachlich vermittelter Kommunikation, 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variabler und bewusster </a:t>
            </a:r>
            <a:r>
              <a:rPr lang="de-DE" sz="1900" b="1" dirty="0">
                <a:solidFill>
                  <a:srgbClr val="000000"/>
                </a:solidFill>
              </a:rPr>
              <a:t>Gebrauch</a:t>
            </a:r>
            <a:r>
              <a:rPr lang="de-DE" sz="1900" dirty="0">
                <a:solidFill>
                  <a:srgbClr val="000000"/>
                </a:solidFill>
              </a:rPr>
              <a:t> der Ausdrucksmittel einer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Reflexion</a:t>
            </a:r>
            <a:r>
              <a:rPr lang="de-DE" sz="1900" dirty="0">
                <a:solidFill>
                  <a:srgbClr val="000000"/>
                </a:solidFill>
              </a:rPr>
              <a:t> über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die sprachlich </a:t>
            </a:r>
            <a:r>
              <a:rPr lang="de-DE" sz="1900" b="1" dirty="0">
                <a:solidFill>
                  <a:srgbClr val="000000"/>
                </a:solidFill>
              </a:rPr>
              <a:t>sensible Gestaltung</a:t>
            </a:r>
            <a:r>
              <a:rPr lang="de-DE" sz="1900" dirty="0">
                <a:solidFill>
                  <a:srgbClr val="000000"/>
                </a:solidFill>
              </a:rPr>
              <a:t> von Kommunikationssituationen</a:t>
            </a:r>
            <a:endParaRPr lang="de-DE" sz="3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21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>
            <a:off x="4067944" y="3645024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" r="5015"/>
          <a:stretch/>
        </p:blipFill>
        <p:spPr>
          <a:xfrm>
            <a:off x="566254" y="1562562"/>
            <a:ext cx="3446563" cy="42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31" t="19373" r="42602" b="55544"/>
          <a:stretch/>
        </p:blipFill>
        <p:spPr>
          <a:xfrm>
            <a:off x="639563" y="1772816"/>
            <a:ext cx="2636293" cy="3650252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496499">
            <a:off x="3194323" y="3157792"/>
            <a:ext cx="1640799" cy="648072"/>
          </a:xfrm>
          <a:prstGeom prst="rightArrow">
            <a:avLst>
              <a:gd name="adj1" fmla="val 432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50739" y="2765234"/>
            <a:ext cx="3096344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3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23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28310" t="41813" r="56853" b="32181"/>
          <a:stretch/>
        </p:blipFill>
        <p:spPr>
          <a:xfrm>
            <a:off x="755575" y="1783484"/>
            <a:ext cx="2601763" cy="36617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20538134">
            <a:off x="3466967" y="2271817"/>
            <a:ext cx="13746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950739" y="1484784"/>
            <a:ext cx="3096344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4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24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1659277">
            <a:off x="3545693" y="3987562"/>
            <a:ext cx="16909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20072" y="4509120"/>
            <a:ext cx="259228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012160" y="2325395"/>
            <a:ext cx="302037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Aufschlüsselung in den Kompetenzerwartungen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Wort- und Zeichenschatz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Grammatik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Aussprache und Intonation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Orthografie</a:t>
            </a:r>
            <a:endParaRPr lang="de-DE" i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0"/>
          <a:stretch/>
        </p:blipFill>
        <p:spPr>
          <a:xfrm>
            <a:off x="827584" y="1975249"/>
            <a:ext cx="2499174" cy="331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25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62" t="65299" r="42470" b="14920"/>
          <a:stretch/>
        </p:blipFill>
        <p:spPr>
          <a:xfrm>
            <a:off x="714175" y="2276872"/>
            <a:ext cx="2993729" cy="33775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Ellipse 47"/>
          <p:cNvSpPr/>
          <p:nvPr/>
        </p:nvSpPr>
        <p:spPr>
          <a:xfrm>
            <a:off x="5041991" y="5040754"/>
            <a:ext cx="2914385" cy="9306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 rot="5400000">
            <a:off x="4058759" y="3403575"/>
            <a:ext cx="1800203" cy="69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20309667">
            <a:off x="3513964" y="3518289"/>
            <a:ext cx="9746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1893523">
            <a:off x="3445762" y="4457039"/>
            <a:ext cx="16364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8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26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45612"/>
              </p:ext>
            </p:extLst>
          </p:nvPr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 rot="5400000">
            <a:off x="7241936" y="3507969"/>
            <a:ext cx="1656185" cy="515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und rechts 4"/>
          <p:cNvSpPr/>
          <p:nvPr/>
        </p:nvSpPr>
        <p:spPr>
          <a:xfrm>
            <a:off x="5148064" y="2276872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und rechts 12"/>
          <p:cNvSpPr/>
          <p:nvPr/>
        </p:nvSpPr>
        <p:spPr>
          <a:xfrm>
            <a:off x="5145886" y="3943771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und rechts 13"/>
          <p:cNvSpPr/>
          <p:nvPr/>
        </p:nvSpPr>
        <p:spPr>
          <a:xfrm>
            <a:off x="514588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links und rechts 14"/>
          <p:cNvSpPr/>
          <p:nvPr/>
        </p:nvSpPr>
        <p:spPr>
          <a:xfrm>
            <a:off x="7596336" y="2290696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rechts 15"/>
          <p:cNvSpPr/>
          <p:nvPr/>
        </p:nvSpPr>
        <p:spPr>
          <a:xfrm>
            <a:off x="759633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rechts 16"/>
          <p:cNvSpPr/>
          <p:nvPr/>
        </p:nvSpPr>
        <p:spPr>
          <a:xfrm>
            <a:off x="7596336" y="4581128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Legende mit Linie 1 3"/>
          <p:cNvSpPr/>
          <p:nvPr/>
        </p:nvSpPr>
        <p:spPr>
          <a:xfrm rot="594576">
            <a:off x="7899239" y="2562389"/>
            <a:ext cx="1183200" cy="275400"/>
          </a:xfrm>
          <a:prstGeom prst="borderCallout1">
            <a:avLst>
              <a:gd name="adj1" fmla="val 113841"/>
              <a:gd name="adj2" fmla="val 26735"/>
              <a:gd name="adj3" fmla="val 140199"/>
              <a:gd name="adj4" fmla="val 164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Ausschärfung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" r="5015"/>
          <a:stretch/>
        </p:blipFill>
        <p:spPr>
          <a:xfrm>
            <a:off x="566254" y="1562562"/>
            <a:ext cx="3539089" cy="440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(2)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neues </a:t>
            </a:r>
            <a:r>
              <a:rPr lang="de-DE" dirty="0" smtClean="0"/>
              <a:t>Strukturelement </a:t>
            </a:r>
            <a:r>
              <a:rPr lang="de-DE" dirty="0"/>
              <a:t>„Fachliche Konkretisierungen“ zu den Kompetenzerwartungen</a:t>
            </a:r>
            <a:r>
              <a:rPr lang="de-DE" dirty="0" smtClean="0"/>
              <a:t>: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000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gegenständliche Ausschärfungen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repräsentative inhaltliche Bezüge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Teil der </a:t>
            </a:r>
            <a:r>
              <a:rPr lang="de-DE" sz="2400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Gesamtobligatorik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 des KLP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fachliche Konkretisierungen =  Mindestanforderungen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deshalb: Verzicht auf Klammerzusätze, „u.a.“ oder „z.B.“ </a:t>
            </a:r>
          </a:p>
          <a:p>
            <a:pPr marL="716280">
              <a:spcBef>
                <a:spcPts val="0"/>
              </a:spcBef>
              <a:buFontTx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Darstellung der Kompetenzerwartungen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28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67360" y="2095500"/>
          <a:ext cx="8065135" cy="4150868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745">
                <a:tc gridSpan="2"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Deskriptor: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Die Schülerinnen und Schüler können 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740">
                <a:tc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Indikatoren: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400" dirty="0">
                        <a:solidFill>
                          <a:srgbClr val="7F7F7F"/>
                        </a:solidFill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3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</a:p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feld 6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saX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gAgAAdgoAALIXAAC8DAAAECAAAA=="/>
              </a:ext>
            </a:extLst>
          </p:cNvSpPr>
          <p:nvPr/>
        </p:nvSpPr>
        <p:spPr>
          <a:xfrm>
            <a:off x="467360" y="1700530"/>
            <a:ext cx="3384550" cy="369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Kompetenzbereich</a:t>
            </a:r>
          </a:p>
        </p:txBody>
      </p:sp>
      <p:sp>
        <p:nvSpPr>
          <p:cNvPr id="11" name="Textfeld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vGwAA4RIAAH00AAB/IQAAECAAAA=="/>
              </a:ext>
            </a:extLst>
          </p:cNvSpPr>
          <p:nvPr/>
        </p:nvSpPr>
        <p:spPr>
          <a:xfrm>
            <a:off x="4500245" y="3068955"/>
            <a:ext cx="4032250" cy="237617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2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Darstellung der Kompetenzerwartungen – Beispiel: Grammatik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29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031209"/>
              </p:ext>
            </p:extLst>
          </p:nvPr>
        </p:nvGraphicFramePr>
        <p:xfrm>
          <a:off x="539432" y="1820027"/>
          <a:ext cx="8065135" cy="4552696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0">
                <a:tc gridSpan="2">
                  <a:txBody>
                    <a:bodyPr/>
                    <a:lstStyle/>
                    <a:p>
                      <a:pPr marL="113030" marR="0" indent="0" algn="just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Schülerinnen und Schüler </a:t>
                      </a:r>
                      <a:r>
                        <a:rPr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können </a:t>
                      </a: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ein begrenztes Inventar </a:t>
                      </a:r>
                      <a:r>
                        <a:rPr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häufig </a:t>
                      </a: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verwendeter grammatischer Formen und Strukturen für die Textrezeption und die Realisierung ihrer Sprech- und Schreibabsichten nutzen.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88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Aussagen und Fragen sowie Vergleiche formulieren,</a:t>
                      </a: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Sachverhalte und Erlebnisse schildern,</a:t>
                      </a: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Gefühle, Meinungen, Bitten, Wünsche, Aufforderungen und Verbote sowie Vermutungen, Vorschläge und Erwartungen äußern,</a:t>
                      </a:r>
                    </a:p>
                    <a:p>
                      <a:pPr marL="285750" marR="0" indent="-285750" algn="l" defTabSz="9144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 smtClean="0">
                          <a:latin typeface="Arial" panose="020B0604020202020204" pitchFamily="34" charset="0"/>
                          <a:ea typeface="Calibri" pitchFamily="2" charset="0"/>
                          <a:cs typeface="Arial" panose="020B0604020202020204" pitchFamily="34" charset="0"/>
                        </a:rPr>
                        <a:t>Fachliche </a:t>
                      </a:r>
                      <a:r>
                        <a:rPr lang="de-DE" sz="1600" b="1" dirty="0">
                          <a:latin typeface="Arial" panose="020B0604020202020204" pitchFamily="34" charset="0"/>
                          <a:ea typeface="Calibri" pitchFamily="2" charset="0"/>
                          <a:cs typeface="Arial" panose="020B0604020202020204" pitchFamily="34" charset="0"/>
                        </a:rPr>
                        <a:t>Konkretisierungen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itchFamily="2" charset="0"/>
                          <a:cs typeface="Arial" panose="020B0604020202020204" pitchFamily="34" charset="0"/>
                        </a:rPr>
                        <a:t> (Auswahl)</a:t>
                      </a: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bejahte und verneinte Aussage-, Frage- und Aufforderungssätze</a:t>
                      </a: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Zeit- und Ortsadverbien</a:t>
                      </a: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Zähleinheitswörter</a:t>
                      </a: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einfache Attribute mit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的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</a:t>
                      </a: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einfache Konnektoren</a:t>
                      </a: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Modalverben</a:t>
                      </a:r>
                    </a:p>
                    <a:p>
                      <a:pPr marL="342900" marR="0" indent="-254000" algn="l" defTabSz="9144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[...]</a:t>
                      </a:r>
                      <a:endParaRPr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feld 7"/>
          <p:cNvSpPr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keD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gHAAAcBIAAH00AAAUJQAAEAAAAA=="/>
              </a:ext>
            </a:extLst>
          </p:cNvSpPr>
          <p:nvPr/>
        </p:nvSpPr>
        <p:spPr>
          <a:xfrm>
            <a:off x="4572000" y="2997200"/>
            <a:ext cx="3960495" cy="303022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7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Chinesisch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069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Teilweise: Verzicht </a:t>
            </a:r>
            <a:r>
              <a:rPr lang="de-DE" sz="2800" dirty="0"/>
              <a:t>auf fachliche Konkretisierungen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Verzicht auf fachliche Konkretisierungen für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Teilbereiche</a:t>
            </a:r>
          </a:p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funktionale </a:t>
            </a: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kommunikative </a:t>
            </a: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Wort- und Zeichenschatz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Sprachbewusstheit</a:t>
            </a:r>
            <a:endParaRPr lang="de-DE" sz="2400" i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Überlappungen/Redundanzen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Überfrachtungen</a:t>
            </a: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31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KOMPETENZBEREICHE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772904" cy="4248472"/>
          </a:xfrm>
          <a:prstGeom prst="rect">
            <a:avLst/>
          </a:prstGeom>
        </p:spPr>
      </p:pic>
      <p:grpSp>
        <p:nvGrpSpPr>
          <p:cNvPr id="10" name="Gruppieren 6"/>
          <p:cNvGrpSpPr>
            <a:extLst>
              <a:ext uri="smNativeData">
                <pr:smNativeData xmlns="" xmlns:pr="smNativeData" val="SMDATA_6_TiFzXhMAAAAlAAAAAQAAAA8BAAAAkAAAAEgAAACQAAAASAAAAAAAAAAAAAAAAAAAABcAAAAUAAAAAAAAAAAAAAD/fwAA/38AAAAAAAAJAAAABAAAAN3///8MAAAAEAAAAAAAAAAAAAAAAAAAAAAAAAAfAAAAVAAAAAAAAAAAAAAAAAAAAAAAAAAAAAAAAAAAAAAAAAAAAAAAAAAAAAAAAAAAAAAAAAAAAAAAAAAAAAAAAAAAAAAAAAAAAAAAAAAAAAAAAAAAAAAAAAAAACEAAAAYAAAAFAAAAPIOAACaIQAAIykAAN4jAAAQAAAA"/>
              </a:ext>
            </a:extLst>
          </p:cNvGrpSpPr>
          <p:nvPr/>
        </p:nvGrpSpPr>
        <p:grpSpPr>
          <a:xfrm>
            <a:off x="2429510" y="5462270"/>
            <a:ext cx="4257675" cy="368300"/>
            <a:chOff x="2429510" y="5462270"/>
            <a:chExt cx="4257675" cy="368300"/>
          </a:xfrm>
        </p:grpSpPr>
        <p:sp>
          <p:nvSpPr>
            <p:cNvPr id="11" name="Abgerundetes Rechteck 7"/>
            <p:cNvSpPr>
              <a:extLst>
                <a:ext uri="smNativeData">
                  <pr:smNativeData xmlns="" xmlns:pr="smNativeData" val="SMDATA_12_TiFzXhMAAAAlAAAAZQAAAA0AAAAAkAAAAEgAAACQAAAASAAAAAAAAAAAAAAAAAAAAAEAAABQAAAAmpmZmZmZyT8AAAAAAAAAAA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El9vAAPAAAAAQAAABQAAAAUAAAAFAAAAAEAAAAAAAAAZAAAAGQAAAAAAAAAZAAAAGQAAAAVAAAAYAAAAAEAAAAAAAAAAAAAABQAAAD4+P//2PX//wEAAABdNwAAAAAAAAAAAAABAAAAAAAAAAEAAABkAAAAegAAABQAAAC9HgAAAAAAACYAAAAAAAAAQ+H//wAAAAAmAAAAZAAAABYAAABMAAAAAQAAAAAAAAACAAAAAAAAAAEAAAAAAAAJQQAAAAAAAAAkAAAAZAAAAGQAAAAAAAAAzMzMAAAAAABQAAAAUAAAAGQAAABkAAAAAAAAABcAAAAUAAAAAAAAAAAAAAD/fwAA/38AAAAAAAAJAAAABAAAAHmx5JYMAAAAEAAAAAAAAAAAAAAAAAAAAAAAAAAeAAAAaAAAAAAAAAAAAAAAAAAAAAAAAAAAAAAAECcAABAnAAAAAAAAAAAAAAAAAAAAAAAAAAAAAAAAAAAAAAAAAAAAAD8AAAAAAAAAwMD/AAAAAABkAAAAMgAAAAAAAABkAAAAAAAAAH9/fwAKAAAAHwAAAFQAAAD///8A////AQAAAAAAAAAAAAAAAAAAAAAAAAAAAAAAAAAAAAAAAAAASX28AAAAAAAAAAACzMzMAMDA/wB/f38AAAAAAAAAAAAAAAAAAAAAAAAAAAAhAAAAGAAAABQAAADyDgAAmiEAACMpAADeIwAAAAAAAA=="/>
                </a:ext>
              </a:extLst>
            </p:cNvSpPr>
            <p:nvPr/>
          </p:nvSpPr>
          <p:spPr>
            <a:xfrm>
              <a:off x="2429510" y="5462270"/>
              <a:ext cx="4257675" cy="3683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 algn="ctr">
              <a:solidFill>
                <a:srgbClr val="497DBC"/>
              </a:solidFill>
              <a:prstDash val="solid"/>
              <a:headEnd type="none" w="med" len="med"/>
              <a:tailEnd type="none" w="med" len="med"/>
            </a:ln>
            <a:effectLst>
              <a:outerShdw blurRad="40005" dist="22860" dir="5400000" algn="tr">
                <a:srgbClr val="000000">
                  <a:alpha val="35000"/>
                </a:srgbClr>
              </a:outerShdw>
            </a:effectLst>
            <a:scene3d>
              <a:camera prst="legacyPerspectiveFront">
                <a:rot lat="1080000" lon="1560000" rev="0"/>
              </a:camera>
              <a:lightRig rig="legacyFlat3" dir="b"/>
            </a:scene3d>
            <a:sp3d extrusionH="12700" prstMaterial="legacyPlastic"/>
          </p:spPr>
        </p:sp>
        <p:sp>
          <p:nvSpPr>
            <p:cNvPr id="12" name="Abgerundetes Rechteck 4"/>
            <p:cNvSpPr>
              <a:extLst>
                <a:ext uri="smNativeData">
                  <pr:smNativeData xmlns="" xmlns:pr="smNativeData" val="SMDATA_12_TiFzXhMAAAAlAAAAZAAAAA0AAAAAWgAAAFoAAABaAAAAW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EAAAAAAAAAAAAAAAAAAAD4+P//2PX//wEAAABdNwAAAAAAAAAAAAABAAAAAAAAAAEAAABkAAAAAAAAABQAAAC9HgAAAAAAACYAAAAAAAAAQ+H//wAAAAAmAAAAZAAAABYAAABMAAAAAAAAAAAAAAAEAAAAAAAAAAEAAADu7OEKAAAAACgAAAAoAAAAZAAAAGQAAAAAAAAAzMzMAAAAAABQAAAAUAAAAGQAAABkAAAAAAAAABcAAAAUAAAAAAAAAAAAAAD/fwAA/38AAAAAAAAJAAAABAAAACaxwD4MAAAAEAAAAAAAAAAAAAAAAAAAAAAAAAAeAAAAaAAAAAAAAAAAAAAAAAAAAAAAAAAAAAAAECcAABAnAAAAAAAAAAAAAAAAAAAAAAAAAAAAAAAAAAAAAAAAAAAAABQAAAAAAAAAwMD/AAAAAABkAAAAMgAAAAAAAABkAAAAAAAAAH9/fwAKAAAAHwAAAFQAAAD///8A////AQAAAAAAAAAAAAAAAAAAAAAAAAAAAAAAAAAAAAAAAAAAAAAAAAAAAADu7OEDzMzMAMDA/wB/f38AAAAAAAAAAAAAAAAAAAAAAAAAAAAhAAAAGAAAABQAAABvDwAAqyEAAKYoAADNIwAAAAAAAA=="/>
                </a:ext>
              </a:extLst>
            </p:cNvSpPr>
            <p:nvPr/>
          </p:nvSpPr>
          <p:spPr>
            <a:xfrm>
              <a:off x="2508885" y="5473065"/>
              <a:ext cx="4098925" cy="346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cene3d>
              <a:camera prst="legacyPerspectiveFront">
                <a:rot lat="1080000" lon="1560000" rev="0"/>
              </a:camera>
              <a:lightRig rig="legacyFlat3" dir="b"/>
            </a:scene3d>
            <a:sp3d prstMaterial="legacyMatte"/>
          </p:spPr>
          <p:txBody>
            <a:bodyPr vert="horz" wrap="square" lIns="57150" tIns="57150" rIns="57150" bIns="57150" numCol="1" anchor="ctr"/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55"/>
                </a:spcAft>
                <a:buClrTx/>
                <a:buSzTx/>
                <a:buFontTx/>
                <a:buNone/>
                <a:tabLst/>
                <a:defRPr lang="de-DE" sz="1800" b="0" i="0" u="none" strike="noStrike" kern="1" spc="0" baseline="0">
                  <a:solidFill>
                    <a:srgbClr val="000000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kumimoji="0" lang="de-DE" sz="1800" b="1" i="1" u="none" strike="noStrike" kern="1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2" charset="0"/>
                  <a:ea typeface="Calibri" pitchFamily="2" charset="0"/>
                  <a:cs typeface="Calibri" pitchFamily="2" charset="0"/>
                </a:rPr>
                <a:t>Verfügen über sprachliche Mittel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3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33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3" name="Diagramm 1"/>
          <p:cNvGraphicFramePr/>
          <p:nvPr>
            <p:extLst>
              <p:ext uri="{D42A27DB-BD31-4B8C-83A1-F6EECF244321}">
                <p14:modId xmlns:p14="http://schemas.microsoft.com/office/powerpoint/2010/main" val="514032217"/>
              </p:ext>
            </p:extLst>
          </p:nvPr>
        </p:nvGraphicFramePr>
        <p:xfrm>
          <a:off x="205740" y="1844824"/>
          <a:ext cx="8665845" cy="324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Inhaltsplatzhalter 7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4MgA////AQAAAAAAAAAAAAAAAAAAAAAAAAAAAAAAAAAAAAAAAAAAAAAAAn9/fwDu7OEDzMzMAMDA/wB/f38AAAAAAAAAAAAAAAAAAAAAAAAAAAAhAAAAGAAAABQAAACMAQAAuh8AANE1AAA3JQAAEAAAAA=="/>
              </a:ext>
            </a:extLst>
          </p:cNvSpPr>
          <p:nvPr/>
        </p:nvSpPr>
        <p:spPr>
          <a:xfrm>
            <a:off x="251460" y="5085184"/>
            <a:ext cx="8496935" cy="892175"/>
          </a:xfrm>
          <a:prstGeom prst="rect">
            <a:avLst/>
          </a:prstGeom>
          <a:solidFill>
            <a:srgbClr val="EFE0C8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besonderer Fokus Spracherwerbsphase </a:t>
            </a:r>
            <a:b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</a:b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allgemeiner Deskriptor + spezifische Deskriptoren 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andere Reihenfolge als bislang im KLP Sek</a:t>
            </a:r>
            <a:r>
              <a:rPr lang="de-DE" sz="1960" kern="1" dirty="0" smtClean="0">
                <a:solidFill>
                  <a:srgbClr val="FF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I</a:t>
            </a:r>
            <a:endParaRPr lang="de-DE" sz="1960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1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34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/>
        </p:nvGraphicFramePr>
        <p:xfrm>
          <a:off x="539750" y="1567180"/>
          <a:ext cx="8064500" cy="416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43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(4)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35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Inhaltsplatzhalter 4"/>
          <p:cNvGraphicFramePr>
            <a:graphicFrameLocks/>
          </p:cNvGraphicFramePr>
          <p:nvPr/>
        </p:nvGraphicFramePr>
        <p:xfrm>
          <a:off x="539750" y="1917065"/>
          <a:ext cx="5039995" cy="235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feld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2IwAA6AoAAHA1AAAQHAAAACAAAA=="/>
              </a:ext>
            </a:extLst>
          </p:cNvSpPr>
          <p:nvPr/>
        </p:nvSpPr>
        <p:spPr>
          <a:xfrm>
            <a:off x="5736716" y="1850390"/>
            <a:ext cx="3299779" cy="395487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Fachliche Konkretisierung</a:t>
            </a:r>
          </a:p>
          <a:p>
            <a:pPr marL="0" marR="0" indent="0" algn="l" defTabSz="9144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Ausgangstexte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4000"/>
              </a:lnSpc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didaktisierte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adaptierte und kurze authentische Texte</a:t>
            </a:r>
          </a:p>
          <a:p>
            <a:pPr>
              <a:lnSpc>
                <a:spcPct val="114000"/>
              </a:lnSpc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4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Sach- und Gebrauchstexte</a:t>
            </a:r>
          </a:p>
          <a:p>
            <a:pPr marL="285750" lvl="0" indent="-28575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informelle und formalisierte Gespräche</a:t>
            </a:r>
          </a:p>
          <a:p>
            <a:pPr marL="285750" lvl="0" indent="-28575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(persönliche) Nachrichten und Berichte</a:t>
            </a:r>
          </a:p>
          <a:p>
            <a:pPr marL="285750" indent="-285750">
              <a:lnSpc>
                <a:spcPct val="114000"/>
              </a:lnSpc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sz="14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 </a:t>
            </a:r>
            <a:r>
              <a:rPr sz="14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[…]</a:t>
            </a:r>
          </a:p>
          <a:p>
            <a:pPr marL="0" marR="0" indent="0" algn="l" defTabSz="9144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Zieltexte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lvl="0" indent="-28575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informelle und formalisierte Gespräche</a:t>
            </a:r>
          </a:p>
          <a:p>
            <a:pPr marL="285750" lvl="0" indent="-28575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Bild- und Personenbeschreibungen</a:t>
            </a:r>
          </a:p>
          <a:p>
            <a:pPr marL="285750" lvl="0" indent="-28575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Glückwunschkalligraphien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 algn="l" defTabSz="9144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 […]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(5) laterale Kompetenzen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36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999706"/>
              </p:ext>
            </p:extLst>
          </p:nvPr>
        </p:nvGraphicFramePr>
        <p:xfrm>
          <a:off x="827584" y="1628800"/>
          <a:ext cx="8064500" cy="356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OTUMAAAAEAAAAAAAAAAAAAAAAAAAAAAAAAAeAAAAaAAAAAAAAAAAAAAAAAAAAAAAAAAAAAAAECcAABAnAAAAAAAAAAAAAAAAAAAAAAAAAAAAAAAAAAAAAAAAAAAAABQAAAAAAAAAwMD/AAAAAABkAAAAMgAAAAAAAABkAAAAAAAAAH9/fwAKAAAAHwAAAFQAAADv4MgA////AQAAAAAAAAAAAAAAAAAAAAAAAAAAAAAAAAAAAAAAAAAAAAAAAH9/fwDu7OEDzMzMAMDA/wB/f38AAAAAAAAAAAAAAAAAAAAAAAAAAAAhAAAAGAAAABQAAABSAwAAjB8AAOkZAACGIwAAECAAAA=="/>
              </a:ext>
            </a:extLst>
          </p:cNvSpPr>
          <p:nvPr/>
        </p:nvSpPr>
        <p:spPr>
          <a:xfrm>
            <a:off x="539750" y="5085184"/>
            <a:ext cx="3672205" cy="648072"/>
          </a:xfrm>
          <a:prstGeom prst="rect">
            <a:avLst/>
          </a:prstGeom>
          <a:solidFill>
            <a:srgbClr val="EFE0C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 smtClean="0"/>
              <a:t>Verortung </a:t>
            </a:r>
            <a:r>
              <a:rPr dirty="0"/>
              <a:t>von </a:t>
            </a:r>
            <a:r>
              <a:rPr dirty="0" smtClean="0"/>
              <a:t>Strategien in den fachlichen Konkretisierungen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86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37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LERNERFOLGSÜBERPRÜFUNG UND LEISTUNGSBEWERTUNG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38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7240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Beurteilungsbereich „Schriftliche Arbeiten“: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Klassenarbeiten</a:t>
            </a:r>
            <a:endParaRPr lang="de-DE" sz="2155" b="1" strike="sngStrike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155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Bestandteile jeder Klassenarbeit sind mindestens zwei funktionale kommunikative Teilkompetenzen (Hör-/Hörsehverstehen, Leseverstehen, Sprechen, Schreiben, Sprachmittlung, Verfügen über sprachliche Mittel)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In der Regel ist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Schreiben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Bestandteil jeder Klassenarbeit.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Teilkompetenzen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Sprachmittlung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,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Hör-/Hörsehverstehen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und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Leseverstehen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sind jeweils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mindestens einmal pro Schuljahr im Rahmen einer Klassenarbeit obligatorisch zu 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überprüfen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39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6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 zu mündlichen Kommunikationsprüfungen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Einmal im Schuljahr kann gem. § 6 Abs. 8 APO SI eine schriftliche Klassenarbeit durch eine gleichwertige Form der schriftlichen oder mündlichen Leistungsüberprüfung ersetzt werden. Dies kann auch in Form einer mündlichen Kommunikationsprüfung erfolgen</a:t>
            </a:r>
            <a:r>
              <a:rPr lang="de-DE" sz="2400" dirty="0" smtClean="0"/>
              <a:t>. </a:t>
            </a: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Vereinbarung in der Fachkonferenz nach Rücksprache mit der Schulleitung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697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Bewährte 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i="1" dirty="0" smtClean="0"/>
              <a:t>keine</a:t>
            </a:r>
            <a:r>
              <a:rPr lang="de-DE" dirty="0" smtClean="0"/>
              <a:t> </a:t>
            </a:r>
            <a:r>
              <a:rPr lang="de-DE" dirty="0"/>
              <a:t>Aussagen zur konkreten Gestaltung und Durchführung des Unterrichts.</a:t>
            </a:r>
            <a:br>
              <a:rPr lang="de-DE" dirty="0"/>
            </a:br>
            <a:r>
              <a:rPr lang="de-DE" dirty="0"/>
              <a:t>(Dies ist Aufgabe der schulinternen Lehrpläne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147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40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4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Hinweise zur Bewertung von Klassenarbeiten (Auswahl)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grundsätzlich höhere Gewichtung der sprachlichen Leistung/Darstellungsleistung gegenüber der inhaltlichen Leistung (zum Ende der Sek I ansteigende Gewichtung des Inhalts)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Sprechen: Berücksichtigung insbesondere des Gelingens der Kommunikation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Hör-/Hörsehverstehen, Leseverstehen (isoliert): sprachliche Verstöße werden nicht gewertet</a:t>
            </a:r>
          </a:p>
        </p:txBody>
      </p:sp>
    </p:spTree>
    <p:extLst>
      <p:ext uri="{BB962C8B-B14F-4D97-AF65-F5344CB8AC3E}">
        <p14:creationId xmlns:p14="http://schemas.microsoft.com/office/powerpoint/2010/main" val="34269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Chinesisch i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065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Schulinterne Lehrpläne – rechtlicher Rahmen (1)</a:t>
            </a:r>
            <a:endParaRPr lang="de-DE" sz="32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§ 29 </a:t>
            </a:r>
            <a:r>
              <a:rPr lang="de-DE" altLang="de-DE" b="1" dirty="0" err="1"/>
              <a:t>SchulG</a:t>
            </a:r>
            <a:r>
              <a:rPr lang="de-DE" altLang="de-DE" b="1" dirty="0"/>
              <a:t>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Das </a:t>
            </a:r>
            <a:r>
              <a:rPr lang="de-DE" altLang="de-DE" b="1" dirty="0"/>
              <a:t>Ministerium</a:t>
            </a:r>
            <a:r>
              <a:rPr lang="de-DE" altLang="de-DE" dirty="0"/>
              <a:t> erlässt in der Regel </a:t>
            </a:r>
            <a:r>
              <a:rPr lang="de-DE" altLang="de-DE" b="1" dirty="0"/>
              <a:t>schulformspezifische Vorgaben </a:t>
            </a:r>
            <a:r>
              <a:rPr lang="de-DE" altLang="de-DE" dirty="0"/>
              <a:t>für den Unterricht (Richtlinien, Rahmenvorgaben, </a:t>
            </a:r>
            <a:r>
              <a:rPr lang="de-DE" altLang="de-DE" b="1" dirty="0"/>
              <a:t>Lehrpläne</a:t>
            </a:r>
            <a:r>
              <a:rPr lang="de-DE" altLang="de-DE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Die </a:t>
            </a:r>
            <a:r>
              <a:rPr lang="de-DE" altLang="de-DE" b="1" dirty="0"/>
              <a:t>Schulen</a:t>
            </a:r>
            <a:r>
              <a:rPr lang="de-DE" altLang="de-DE" dirty="0"/>
              <a:t> bestimmen auf der Grundlage der Unterrichtsvorgaben nach Absatz 1 in Verbindung mit ihrem Schulprogramm </a:t>
            </a:r>
            <a:r>
              <a:rPr lang="de-DE" altLang="de-DE" b="1" dirty="0"/>
              <a:t>schuleigene Unterrichtsvorgaben</a:t>
            </a:r>
            <a:r>
              <a:rPr lang="de-DE" altLang="de-DE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Unterrichtsvorgaben nach den Absätzen 1 und 2 sind so zu fassen, dass für die Lehrerinnen und Lehrer ein </a:t>
            </a:r>
            <a:r>
              <a:rPr lang="de-DE" altLang="de-DE" b="1" dirty="0"/>
              <a:t>pädagogischer Gestaltungsspielraum </a:t>
            </a:r>
            <a:r>
              <a:rPr lang="de-DE" altLang="de-DE" dirty="0"/>
              <a:t>bleibt.</a:t>
            </a:r>
          </a:p>
          <a:p>
            <a:pPr marL="542925"/>
            <a:endParaRPr lang="de-DE" dirty="0"/>
          </a:p>
          <a:p>
            <a:endParaRPr lang="de-DE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</a:t>
            </a:r>
            <a:r>
              <a:rPr lang="de-DE" sz="3200" dirty="0" smtClean="0"/>
              <a:t>Rahmen (2)</a:t>
            </a:r>
            <a:endParaRPr lang="de-DE" sz="3200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§ 70 </a:t>
            </a:r>
            <a:r>
              <a:rPr lang="de-DE" altLang="de-DE" sz="2000" b="1" dirty="0" err="1"/>
              <a:t>SchulG</a:t>
            </a:r>
            <a:r>
              <a:rPr lang="de-DE" altLang="de-DE" sz="2000" b="1" dirty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Fachkonferenz, Bildungsgangkonferenz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 typeface="+mj-lt"/>
              <a:buAutoNum type="arabicParenBoth" startAt="3"/>
            </a:pPr>
            <a:r>
              <a:rPr lang="de-DE" altLang="de-DE" sz="20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Tx/>
              <a:buAutoNum type="arabicParenBoth" startAt="3"/>
            </a:pPr>
            <a:r>
              <a:rPr lang="de-DE" altLang="de-DE" sz="2000" dirty="0"/>
              <a:t>Die Fachkonferenz entscheidet in ihrem Fach insbesondere über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fachdidaktischen und fachmethodischen Arbeit,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Leistungsbewertung,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Vorschläge an die Lehrerkonferenz zur Einführung von Lernmitteln.</a:t>
            </a:r>
          </a:p>
          <a:p>
            <a:endParaRPr lang="de-DE" dirty="0"/>
          </a:p>
        </p:txBody>
      </p:sp>
      <p:pic>
        <p:nvPicPr>
          <p:cNvPr id="8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760289" cy="7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Curriculumentwicklung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0" name="Picture 14" descr="NRW_MSW_RG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feld 14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Pfeil nach rechts 17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6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schulinterner 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</a:t>
            </a:r>
            <a:r>
              <a:rPr lang="de-DE" dirty="0" smtClean="0"/>
              <a:t>chulbezogene </a:t>
            </a:r>
            <a:r>
              <a:rPr lang="de-DE" dirty="0"/>
              <a:t>Konkretisierung </a:t>
            </a:r>
            <a:r>
              <a:rPr lang="de-DE" dirty="0" smtClean="0"/>
              <a:t>der </a:t>
            </a:r>
            <a:r>
              <a:rPr lang="de-DE" dirty="0"/>
              <a:t>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abgestimmte Konzepte </a:t>
            </a:r>
            <a:r>
              <a:rPr lang="de-DE" dirty="0"/>
              <a:t>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 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616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Gliederungsbeispiel eines schulinternen Lehrplans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579296" cy="3744416"/>
          </a:xfrm>
        </p:spPr>
        <p:txBody>
          <a:bodyPr>
            <a:normAutofit fontScale="85000" lnSpcReduction="10000"/>
          </a:bodyPr>
          <a:lstStyle/>
          <a:p>
            <a:pPr marL="0" indent="0" defTabSz="536575">
              <a:buNone/>
            </a:pPr>
            <a:r>
              <a:rPr lang="de-DE" sz="2600" dirty="0"/>
              <a:t>Inhalt</a:t>
            </a:r>
          </a:p>
          <a:p>
            <a:pPr marL="0" indent="0" defTabSz="536575">
              <a:buNone/>
            </a:pPr>
            <a:r>
              <a:rPr lang="de-DE" sz="2600" dirty="0"/>
              <a:t>1	Rahmenbedingungen der fachlichen Arbeit</a:t>
            </a:r>
          </a:p>
          <a:p>
            <a:pPr marL="0" indent="0" defTabSz="536575">
              <a:buNone/>
            </a:pPr>
            <a:r>
              <a:rPr lang="de-DE" sz="2600" dirty="0"/>
              <a:t>2	Entscheidungen zum Unterricht</a:t>
            </a:r>
          </a:p>
          <a:p>
            <a:pPr marL="400050" lvl="1" indent="0" defTabSz="536575">
              <a:buNone/>
            </a:pPr>
            <a:r>
              <a:rPr lang="de-DE" sz="2600" dirty="0"/>
              <a:t>2.1 	Unterrichtsvorhaben [tabellarische Übersicht]	</a:t>
            </a:r>
          </a:p>
          <a:p>
            <a:pPr marL="400050" lvl="1" indent="0" defTabSz="536575">
              <a:buNone/>
            </a:pPr>
            <a:r>
              <a:rPr lang="de-DE" sz="2600" dirty="0"/>
              <a:t>2.2	Grundsätze der </a:t>
            </a:r>
            <a:r>
              <a:rPr lang="de-DE" sz="2600" dirty="0" smtClean="0"/>
              <a:t>fachdidaktischen </a:t>
            </a:r>
            <a:r>
              <a:rPr lang="de-DE" sz="2600"/>
              <a:t>und </a:t>
            </a:r>
            <a:r>
              <a:rPr lang="de-DE" sz="2600" smtClean="0"/>
              <a:t>fachmethodischen </a:t>
            </a:r>
            <a:r>
              <a:rPr lang="de-DE" sz="2600" dirty="0"/>
              <a:t>Arbeit</a:t>
            </a:r>
          </a:p>
          <a:p>
            <a:pPr marL="400050" lvl="1" indent="0" defTabSz="536575">
              <a:buNone/>
            </a:pPr>
            <a:r>
              <a:rPr lang="de-DE" sz="2600" dirty="0"/>
              <a:t>2.3	Grundsätze der Leistungsbewertung und Leistungsrückmeldung</a:t>
            </a:r>
          </a:p>
          <a:p>
            <a:pPr marL="400050" lvl="1" indent="0" defTabSz="536575">
              <a:buNone/>
            </a:pPr>
            <a:r>
              <a:rPr lang="de-DE" sz="2600" dirty="0"/>
              <a:t>2.4	Lehr- und Lernmittel</a:t>
            </a:r>
          </a:p>
          <a:p>
            <a:pPr marL="0" indent="0" defTabSz="536575">
              <a:buNone/>
            </a:pPr>
            <a:r>
              <a:rPr lang="de-DE" sz="2600" dirty="0"/>
              <a:t>3	Entscheidungen zu fach- und unterrichtsübergreifenden Fragen</a:t>
            </a:r>
          </a:p>
          <a:p>
            <a:pPr marL="0" indent="0" defTabSz="536575">
              <a:buNone/>
            </a:pPr>
            <a:r>
              <a:rPr lang="de-DE" sz="2600" dirty="0"/>
              <a:t>4	Qualitätssicherung und Evaluation</a:t>
            </a:r>
          </a:p>
          <a:p>
            <a:pPr marL="0" indent="0" defTabSz="536575">
              <a:lnSpc>
                <a:spcPct val="170000"/>
              </a:lnSpc>
              <a:buNone/>
            </a:pPr>
            <a:endParaRPr lang="de-DE" sz="2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315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XXX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0540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Unterstützungsmaterial im Lehrplannavigator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Kernlehrplan</a:t>
            </a:r>
          </a:p>
          <a:p>
            <a:r>
              <a:rPr lang="de-DE" sz="2400" dirty="0" smtClean="0"/>
              <a:t>Beispiel für einen schulinternen </a:t>
            </a:r>
            <a:r>
              <a:rPr lang="de-DE" sz="2400" dirty="0" smtClean="0"/>
              <a:t>Lehrplan</a:t>
            </a:r>
            <a:endParaRPr lang="de-DE" sz="2400" dirty="0" smtClean="0"/>
          </a:p>
          <a:p>
            <a:r>
              <a:rPr lang="de-DE" sz="2400" dirty="0" smtClean="0"/>
              <a:t>Konkretisierte Unterrichtsvorhaben zum schulinternen Lehrplan</a:t>
            </a:r>
          </a:p>
          <a:p>
            <a:r>
              <a:rPr lang="de-DE" sz="2400" dirty="0" smtClean="0"/>
              <a:t>Diese Präsentation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000" dirty="0" smtClean="0">
                <a:hlinkClick r:id="rId3"/>
              </a:rPr>
              <a:t>https</a:t>
            </a:r>
            <a:r>
              <a:rPr lang="de-DE" sz="2000" dirty="0">
                <a:hlinkClick r:id="rId3"/>
              </a:rPr>
              <a:t>://www.schulentwicklung.nrw.de/lehrplaene/lehrplannavigator-s-i/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2221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(1)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517887"/>
              </p:ext>
            </p:extLst>
          </p:nvPr>
        </p:nvGraphicFramePr>
        <p:xfrm>
          <a:off x="182459" y="1550732"/>
          <a:ext cx="8507288" cy="517074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507288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39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UV 7.2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这是我家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Zhè</a:t>
                      </a:r>
                      <a:r>
                        <a:rPr lang="de-DE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shì</a:t>
                      </a:r>
                      <a:r>
                        <a:rPr lang="de-DE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wǒ</a:t>
                      </a:r>
                      <a:r>
                        <a:rPr lang="de-DE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jiā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这是我朋友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zhè</a:t>
                      </a:r>
                      <a:r>
                        <a:rPr lang="de-DE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shì</a:t>
                      </a:r>
                      <a:r>
                        <a:rPr lang="de-DE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wǒ</a:t>
                      </a:r>
                      <a:r>
                        <a:rPr lang="de-DE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péngyǒu</a:t>
                      </a:r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 und seine Familie vorstellen</a:t>
                      </a:r>
                      <a:r>
                        <a:rPr lang="de-DE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(ca. 20 U-Std.)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326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</a:rPr>
                        <a:t>Schwerpunkte der Kompetenzentwicklung</a:t>
                      </a:r>
                      <a:endParaRPr lang="de-DE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1010691">
                <a:tc>
                  <a:txBody>
                    <a:bodyPr/>
                    <a:lstStyle/>
                    <a:p>
                      <a:pPr marL="180000" indent="-180000"/>
                      <a:r>
                        <a:rPr lang="de-DE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Sprechen – zusammenhängendes Sprechen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sich und ihre Lebenswelt beschreiben, Auskünfte über sich und andere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geben;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 zu Inhalten von im Unterricht behandelten Texten und Themen in einfacher Form äußern</a:t>
                      </a:r>
                    </a:p>
                    <a:p>
                      <a:pPr marL="180000" indent="-180000"/>
                      <a:r>
                        <a:rPr lang="de-DE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Grammatik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Mengen [und Häufigkeiten] angeben</a:t>
                      </a:r>
                    </a:p>
                    <a:p>
                      <a:pPr marL="180000" indent="-180000"/>
                      <a:r>
                        <a:rPr lang="de-DE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Aussprache und Intonation</a:t>
                      </a: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kurze, einfache Texte sinngestaltend und adressatenbezogen vortragen</a:t>
                      </a:r>
                    </a:p>
                    <a:p>
                      <a:pPr marL="180000" indent="-180000"/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IKK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…</a:t>
                      </a:r>
                      <a:endParaRPr lang="de-DE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  <a:tr h="326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fachliche Konkretisierungen im Schwerpunkt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897487">
                <a:tc>
                  <a:txBody>
                    <a:bodyPr/>
                    <a:lstStyle/>
                    <a:p>
                      <a:pPr marL="180000" indent="-180000"/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IKK: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Familie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Freundschaft/Partnerschaft</a:t>
                      </a:r>
                    </a:p>
                    <a:p>
                      <a:pPr marL="180000" indent="-180000"/>
                      <a:r>
                        <a:rPr lang="de-DE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Grammatik</a:t>
                      </a: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Zähleinheitswörter </a:t>
                      </a:r>
                    </a:p>
                    <a:p>
                      <a:pPr marL="180000" indent="-180000"/>
                      <a:r>
                        <a:rPr lang="de-DE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Orthografie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grundlegende Laut-Buchstaben-Verbindungen mit Tonzeichen in der Lautumschrift</a:t>
                      </a:r>
                    </a:p>
                    <a:p>
                      <a:pPr marL="180000" indent="-180000"/>
                      <a:r>
                        <a:rPr lang="de-DE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TMK</a:t>
                      </a:r>
                      <a:r>
                        <a:rPr lang="de-DE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Ausgangstexte: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Sach- und Gebrauchstexte …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  <a:tr h="326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Hinweise, Vereinbarungen und Absprachen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1418135">
                <a:tc>
                  <a:txBody>
                    <a:bodyPr/>
                    <a:lstStyle/>
                    <a:p>
                      <a:pPr marL="180000" indent="-180000">
                        <a:lnSpc>
                          <a:spcPct val="114000"/>
                        </a:lnSpc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Anknüpfen an bereits erworbene Kompetenzen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Wort- und Zeichenschatz: Strategien der Wortschatzarbeit; Soziokulturelles Orientierungswissen: Kenntnisse über Ein-/Zwei-Kind-Politik in China einbringen</a:t>
                      </a:r>
                    </a:p>
                    <a:p>
                      <a:pPr marL="180000" indent="-180000">
                        <a:lnSpc>
                          <a:spcPct val="114000"/>
                        </a:lnSpc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Wort- und Zeichenschatz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Familienmitglieder, Demonstrativpronomen, Zähleinheitswort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个 </a:t>
                      </a:r>
                      <a:endParaRPr lang="de-DE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000" indent="-180000">
                        <a:lnSpc>
                          <a:spcPct val="114000"/>
                        </a:lnSpc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Grammatik: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Familienmitglieder bezeichnen, Entscheidungsfragen mit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吗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stellen</a:t>
                      </a:r>
                    </a:p>
                    <a:p>
                      <a:pPr marL="180000" indent="-180000">
                        <a:lnSpc>
                          <a:spcPct val="114000"/>
                        </a:lnSpc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 Umsetzung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Vorstellen der eigenen Familie und anderer Familien; Erstellen eines Familienstammbaums und ggfs. eines bildgestützten Videos „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这是我家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…“, Vergleich der Familienbezeichnungen im Deutschland und China.</a:t>
                      </a:r>
                    </a:p>
                    <a:p>
                      <a:pPr marL="180000" indent="-180000">
                        <a:lnSpc>
                          <a:spcPct val="114000"/>
                        </a:lnSpc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Hinweise zur Klassenarbeit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mündliche Kommunikationsprüfung (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介绍你、你家和你朋友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de-DE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770870" y="2554898"/>
            <a:ext cx="31683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Indikatoren des KLP (zitiert)</a:t>
            </a:r>
            <a:endParaRPr lang="de-DE" sz="20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141319" y="4066614"/>
            <a:ext cx="482453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fachliche Konkretisierungen des KLP (zitiert)</a:t>
            </a:r>
            <a:endParaRPr lang="de-DE" sz="2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820252" y="5749310"/>
            <a:ext cx="41414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weitere Absprachen der FK zum UV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5013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Anpassung an die Wiedereinführung des neunjährigen Bildungsgangs im Gymnasium</a:t>
            </a:r>
          </a:p>
          <a:p>
            <a:pPr lvl="1"/>
            <a:r>
              <a:rPr lang="de-DE" dirty="0" smtClean="0"/>
              <a:t>Beginn einer zweiten Fremdsprache ab Jahrgang 7</a:t>
            </a:r>
          </a:p>
          <a:p>
            <a:r>
              <a:rPr lang="de-DE" dirty="0" smtClean="0"/>
              <a:t>Weiterentwicklung der bisherigen Kernlehrpläne</a:t>
            </a:r>
          </a:p>
          <a:p>
            <a:pPr lvl="1"/>
            <a:r>
              <a:rPr lang="de-DE" dirty="0" smtClean="0"/>
              <a:t>Gewährleistung der Durchlässigkeit zwischen den Schulformen</a:t>
            </a:r>
          </a:p>
          <a:p>
            <a:pPr lvl="1"/>
            <a:r>
              <a:rPr lang="de-DE" dirty="0" smtClean="0"/>
              <a:t>Anschlussfähigkeit an die KLP der gymnasialen Oberstufe</a:t>
            </a:r>
          </a:p>
          <a:p>
            <a:pPr lvl="1"/>
            <a:r>
              <a:rPr lang="de-DE" dirty="0"/>
              <a:t>i</a:t>
            </a:r>
            <a:r>
              <a:rPr lang="de-DE" dirty="0" smtClean="0"/>
              <a:t>nhaltliche und strukturelle Anpassung an zeitgemäße Ansprüche (fachliche und didaktische Entwicklung)</a:t>
            </a:r>
          </a:p>
          <a:p>
            <a:r>
              <a:rPr lang="de-DE" dirty="0" smtClean="0"/>
              <a:t>Erweiterung des Fächerangebotes</a:t>
            </a:r>
          </a:p>
          <a:p>
            <a:pPr lvl="1"/>
            <a:r>
              <a:rPr lang="de-DE" dirty="0" smtClean="0"/>
              <a:t>weitgehende Angleichung der curricular abgebildeten Fächervielfalt in Real- und Gesamt- bzw. Sekundarschulen (z.B. Chinesisch in der Realschule)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8167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(2)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022745"/>
              </p:ext>
            </p:extLst>
          </p:nvPr>
        </p:nvGraphicFramePr>
        <p:xfrm>
          <a:off x="457200" y="1696576"/>
          <a:ext cx="8229600" cy="482498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711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UV 7.2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这是我家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Zhè</a:t>
                      </a:r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shì</a:t>
                      </a:r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wǒ</a:t>
                      </a:r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jiā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这是我朋友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zhè</a:t>
                      </a:r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shì</a:t>
                      </a:r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wǒ</a:t>
                      </a:r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péngyǒu</a:t>
                      </a:r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 und seine Familie vorstellen</a:t>
                      </a:r>
                      <a:r>
                        <a:rPr lang="de-DE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(ca. 20 U-Std.)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480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</a:rPr>
                        <a:t>Schwerpunkte der Kompetenzentwicklung</a:t>
                      </a:r>
                      <a:endParaRPr lang="de-DE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/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Sprechen – zusammenhängendes Sprechen</a:t>
                      </a:r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 und ihre Lebenswelt beschreiben, Auskünfte über sich und andere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geben;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 zu Inhalten von im Unterricht behandelten Texten und Themen in einfacher Form äußern</a:t>
                      </a:r>
                    </a:p>
                    <a:p>
                      <a:pPr marL="180000" indent="-180000"/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Grammatik</a:t>
                      </a:r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Mengen [und Häufigkeiten] angeben</a:t>
                      </a:r>
                    </a:p>
                    <a:p>
                      <a:pPr marL="180000" indent="-180000"/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Aussprache und Intonation</a:t>
                      </a:r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kurze, einfache Texte sinngestaltend und adressatenbezogen vortragen</a:t>
                      </a:r>
                    </a:p>
                    <a:p>
                      <a:pPr marL="180000" indent="-180000"/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IKK: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repräsentative Verhaltensweisen und Konventionen anderer Kulturen in Ansätzen mit eigenen Anschauungen vergleichen und dabei Toleranz entwickeln, sofern Grundprinzipien friedlichen und respektvollen Zusammenlebens nicht verletzt werden</a:t>
                      </a:r>
                    </a:p>
                    <a:p>
                      <a:pPr marL="180000" indent="-180000"/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Sprachbewusstheit: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grundlegende sprachliche Regelmäßigkeiten des Sprachgebrauchs benennen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2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(3)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676411"/>
              </p:ext>
            </p:extLst>
          </p:nvPr>
        </p:nvGraphicFramePr>
        <p:xfrm>
          <a:off x="457200" y="1772816"/>
          <a:ext cx="8229600" cy="35082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fachliche Konkretisierungen im Schwerpunkt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/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IKK: 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Familie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Freundschaft/Partnerschaft</a:t>
                      </a:r>
                    </a:p>
                    <a:p>
                      <a:pPr marL="180000" indent="-180000"/>
                      <a:r>
                        <a:rPr lang="de-DE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Grammatik</a:t>
                      </a: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Zähleinheitswörter </a:t>
                      </a:r>
                    </a:p>
                    <a:p>
                      <a:pPr marL="180000" indent="-180000"/>
                      <a:r>
                        <a:rPr lang="de-DE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Orthografie</a:t>
                      </a: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grundlegende Laut-Buchstaben-Verbindungen mit Tonzeichen in der Lautumschrift</a:t>
                      </a:r>
                    </a:p>
                    <a:p>
                      <a:pPr marL="180000" indent="-180000"/>
                      <a:r>
                        <a:rPr lang="de-DE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TMK:</a:t>
                      </a: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Ausgangstexte: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Sach- und Gebrauchstexte (informelle Gespräche, Informationstexte, Audioclips); </a:t>
                      </a:r>
                      <a:r>
                        <a:rPr lang="de-DE" sz="20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Zieltexte: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informelle Gespräche, Personenbeschreibungen, kurze Vorträge</a:t>
                      </a:r>
                    </a:p>
                    <a:p>
                      <a:pPr marL="180000" indent="-180000"/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SLK: 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Strategien zur Unterstützung des monologischen und dialogischen Sprechens</a:t>
                      </a:r>
                      <a:endParaRPr lang="de-DE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2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(4)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924928"/>
              </p:ext>
            </p:extLst>
          </p:nvPr>
        </p:nvGraphicFramePr>
        <p:xfrm>
          <a:off x="457200" y="1690081"/>
          <a:ext cx="8229600" cy="433120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Hinweise, Vereinbarungen und Absprachen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3467985">
                <a:tc>
                  <a:txBody>
                    <a:bodyPr/>
                    <a:lstStyle/>
                    <a:p>
                      <a:pPr marL="180000" indent="-180000"/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Anknüpfen an bereits erworbene Kompetenzen: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Wort- und Zeichenschatz: Strategien der Wortschatzarbeit; Soziokulturelles Orientierungswissen: Kenntnisse über Ein-/Zwei-Kind-Politik in China</a:t>
                      </a:r>
                    </a:p>
                    <a:p>
                      <a:pPr marL="180000" indent="-180000"/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Wort- und Zeichenschatz: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Familienmitglieder, Demonstrativpronomen, Zähleinheitswort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个 </a:t>
                      </a:r>
                      <a:endParaRPr lang="de-DE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000" indent="-180000"/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Grammatik: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Familienmitglieder bezeichnen, Entscheidungsfragen mit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吗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stellen</a:t>
                      </a:r>
                    </a:p>
                    <a:p>
                      <a:pPr marL="180000" indent="-180000"/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 Umsetzung: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Vorstellen der eigenen Familie und anderer Familien; Erstellen eines Familienstammbaums und ggfs. eines bildgestützten Videos „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这是我家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…“, Vergleich der Familienbezeichnungen im Deutschland und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endParaRPr lang="de-DE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000" indent="-180000"/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Hinweise zur Klassenarbeit: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mündliche Kommunikationsprüfung (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介绍你、你家和你朋友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80000" indent="-180000"/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Medienbildung: </a:t>
                      </a: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sozial verantwortungsvoll mit eigenen und fremden, auch digital erstellten, Produkten umgehen (MKR 1.4)</a:t>
                      </a:r>
                      <a:endParaRPr lang="de-DE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Konkretisierungen von Unterrichtsvorhaben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Hier fehlt noch ein Beispiel mit dem neuen Template und entsprechender </a:t>
            </a:r>
            <a:r>
              <a:rPr lang="de-DE" sz="2400" dirty="0" err="1" smtClean="0"/>
              <a:t>erläuterung</a:t>
            </a:r>
            <a:r>
              <a:rPr lang="de-DE" sz="2400" dirty="0" smtClean="0"/>
              <a:t>.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/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nicht Teil des schulinternen Lehrplans</a:t>
            </a: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optionale aber empfohlene Erstellung zur effektiven </a:t>
            </a:r>
            <a:r>
              <a:rPr lang="de-DE" kern="1" dirty="0" err="1" smtClean="0">
                <a:latin typeface="Calibri" pitchFamily="2" charset="0"/>
                <a:ea typeface="Calibri" pitchFamily="2" charset="0"/>
                <a:cs typeface="Calibri" pitchFamily="2" charset="0"/>
              </a:rPr>
              <a:t>Fachschaftsarbeit</a:t>
            </a:r>
            <a:endParaRPr lang="de-DE" strike="sngStrike" kern="1" dirty="0" smtClean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Beispiele im Lehrplannavigator als Anregung (Unterstützungsmaterial)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Akzentsetzungen der neuen Kernlehrpläne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Ausschärfung der Fachlichkeit</a:t>
            </a:r>
          </a:p>
          <a:p>
            <a:pPr lvl="1"/>
            <a:r>
              <a:rPr lang="de-DE" dirty="0" smtClean="0"/>
              <a:t>Präzisere Festlegung fachlicher </a:t>
            </a:r>
            <a:r>
              <a:rPr lang="de-DE" dirty="0" err="1" smtClean="0"/>
              <a:t>Obligatorik</a:t>
            </a:r>
            <a:endParaRPr lang="de-DE" dirty="0"/>
          </a:p>
          <a:p>
            <a:r>
              <a:rPr lang="de-DE" dirty="0" smtClean="0"/>
              <a:t>Gestaltungsspielräume</a:t>
            </a:r>
          </a:p>
          <a:p>
            <a:pPr lvl="1"/>
            <a:r>
              <a:rPr lang="de-DE" dirty="0" smtClean="0"/>
              <a:t>Festlegung der Kompetenzerwartungen nur für Ende Sek I</a:t>
            </a:r>
          </a:p>
          <a:p>
            <a:r>
              <a:rPr lang="de-DE" dirty="0" smtClean="0"/>
              <a:t>Bezug </a:t>
            </a:r>
            <a:r>
              <a:rPr lang="de-DE" dirty="0"/>
              <a:t>auf fachübergreifende </a:t>
            </a:r>
            <a:r>
              <a:rPr lang="de-DE" dirty="0" smtClean="0"/>
              <a:t>Zielsetzungen</a:t>
            </a:r>
          </a:p>
          <a:p>
            <a:pPr lvl="1"/>
            <a:r>
              <a:rPr lang="de-DE" dirty="0" smtClean="0"/>
              <a:t>Bildung in der digitalen Welt und Medienbildung</a:t>
            </a:r>
          </a:p>
          <a:p>
            <a:pPr lvl="1"/>
            <a:r>
              <a:rPr lang="de-DE" dirty="0" smtClean="0"/>
              <a:t>Verbraucherbildung</a:t>
            </a:r>
          </a:p>
          <a:p>
            <a:pPr lvl="1"/>
            <a:r>
              <a:rPr lang="de-DE" dirty="0" smtClean="0"/>
              <a:t>Berufsorientierung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28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Chinesisch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9644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Fokussierte Querschnittsaufgaben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 </a:t>
            </a:r>
          </a:p>
          <a:p>
            <a:pPr>
              <a:spcBef>
                <a:spcPts val="1200"/>
              </a:spcBef>
            </a:pPr>
            <a:r>
              <a:rPr lang="de-DE" dirty="0"/>
              <a:t>Berufliche Orientierung 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 smtClean="0"/>
              <a:t>Einbindung </a:t>
            </a:r>
            <a:r>
              <a:rPr lang="de-DE" b="1" dirty="0"/>
              <a:t>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Vorgaben arbeitsteilig im Zusammenspiel aller Fächer und im Verlauf des gesamten Bildungsgangs </a:t>
            </a:r>
          </a:p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005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Medienkompetenzrahmen NRW</a:t>
            </a:r>
            <a:endParaRPr lang="de-DE" sz="1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298" y="1711142"/>
            <a:ext cx="5411083" cy="420528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46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1" name="Rechteck 50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5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2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3240</Words>
  <PresentationFormat>Bildschirmpräsentation (4:3)</PresentationFormat>
  <Paragraphs>663</Paragraphs>
  <Slides>53</Slides>
  <Notes>51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53</vt:i4>
      </vt:variant>
    </vt:vector>
  </HeadingPairs>
  <TitlesOfParts>
    <vt:vector size="62" baseType="lpstr">
      <vt:lpstr>Arial</vt:lpstr>
      <vt:lpstr>Calibri</vt:lpstr>
      <vt:lpstr>Corbel</vt:lpstr>
      <vt:lpstr>Symbol</vt:lpstr>
      <vt:lpstr>Times New Roman</vt:lpstr>
      <vt:lpstr>Times New Roman Baltic</vt:lpstr>
      <vt:lpstr>Wingdings</vt:lpstr>
      <vt:lpstr>ヒラギノ角ゴ Pro W3</vt:lpstr>
      <vt:lpstr>QUA-LiS_Vorlage_weiss</vt:lpstr>
      <vt:lpstr>Neue Kernlehrpläne  für die Sekundarstufe I der Realschule Inkraftsetzung: 01.08.2021</vt:lpstr>
      <vt:lpstr>Gliederung</vt:lpstr>
      <vt:lpstr>Gliederung</vt:lpstr>
      <vt:lpstr>Bewährte Merkmale</vt:lpstr>
      <vt:lpstr>Grundsätze</vt:lpstr>
      <vt:lpstr>Akzentsetzungen der neuen Kernlehrpläne</vt:lpstr>
      <vt:lpstr>Gliederung</vt:lpstr>
      <vt:lpstr>Fokussierte Querschnittsaufgaben </vt:lpstr>
      <vt:lpstr>Medienkompetenzrahmen NRW</vt:lpstr>
      <vt:lpstr>Fachliche Einbindung des Medienkompetenzrahmens </vt:lpstr>
      <vt:lpstr>Rahmenvorgabe Verbraucherbildung</vt:lpstr>
      <vt:lpstr>Fachliche Einbindung der RV Verbraucherbildung </vt:lpstr>
      <vt:lpstr>Einbindung Berufliche Orientierung</vt:lpstr>
      <vt:lpstr>Gliederung</vt:lpstr>
      <vt:lpstr>Gliederung des Kernlehrplans</vt:lpstr>
      <vt:lpstr>Die wichtigsten Kontinuitäten</vt:lpstr>
      <vt:lpstr>Die wichtigsten Neuerungen (1)</vt:lpstr>
      <vt:lpstr>Im Fokus: neue Kompetenzbereiche </vt:lpstr>
      <vt:lpstr>Im Fokus: neue Kompetenzbereiche </vt:lpstr>
      <vt:lpstr>Im Fokus: neue Kompetenzbereiche 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Die wichtigsten Neuerungen (2)</vt:lpstr>
      <vt:lpstr>Darstellung der Kompetenzerwartungen</vt:lpstr>
      <vt:lpstr>Darstellung der Kompetenzerwartungen – Beispiel: Grammatik</vt:lpstr>
      <vt:lpstr>Teilweise: Verzicht auf fachliche Konkretisierungen</vt:lpstr>
      <vt:lpstr>PowerPoint-Präsentation</vt:lpstr>
      <vt:lpstr>Kompetenzbereiche (1)</vt:lpstr>
      <vt:lpstr>Kompetenzbereiche (2)</vt:lpstr>
      <vt:lpstr>Kompetenzbereiche (3)</vt:lpstr>
      <vt:lpstr>Kompetenzbereiche (4)</vt:lpstr>
      <vt:lpstr>Kompetenzbereiche (5) laterale Kompetenzen</vt:lpstr>
      <vt:lpstr>PowerPoint-Präsentation</vt:lpstr>
      <vt:lpstr>Lernerfolgsüberprüfung und Leistungsmessung (1)</vt:lpstr>
      <vt:lpstr>Lernerfolgsüberprüfung und Leistungsmessung (2)</vt:lpstr>
      <vt:lpstr>Lernerfolgsüberprüfung und Leistungsmessung (3)</vt:lpstr>
      <vt:lpstr>Gliederung</vt:lpstr>
      <vt:lpstr>Schulinterne Lehrpläne – rechtlicher Rahmen (1)</vt:lpstr>
      <vt:lpstr>Schulinterne Lehrpläne – rechtlicher Rahmen (2)</vt:lpstr>
      <vt:lpstr>Curriculumentwicklung</vt:lpstr>
      <vt:lpstr>Funktionen schulinterner Lehrpläne</vt:lpstr>
      <vt:lpstr>Gliederungsbeispiel eines schulinternen Lehrplans</vt:lpstr>
      <vt:lpstr>Gliederung</vt:lpstr>
      <vt:lpstr>Unterstützungsmaterial im Lehrplannavigator</vt:lpstr>
      <vt:lpstr>Beispiel für ein Unterrichtsvorhaben (1)</vt:lpstr>
      <vt:lpstr>Beispiel für ein Unterrichtsvorhaben (2)</vt:lpstr>
      <vt:lpstr>Beispiel für ein Unterrichtsvorhaben (3)</vt:lpstr>
      <vt:lpstr>Beispiel für ein Unterrichtsvorhaben (4)</vt:lpstr>
      <vt:lpstr>Konkretisierungen von Unterrichtsvorhaben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2019-01-16T09:01:21Z</cp:lastPrinted>
  <dcterms:created xsi:type="dcterms:W3CDTF">2018-01-17T08:49:04Z</dcterms:created>
  <dcterms:modified xsi:type="dcterms:W3CDTF">2022-01-27T23:02:45Z</dcterms:modified>
</cp:coreProperties>
</file>