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37" r:id="rId18"/>
    <p:sldId id="466" r:id="rId19"/>
    <p:sldId id="467" r:id="rId20"/>
    <p:sldId id="468" r:id="rId21"/>
    <p:sldId id="442" r:id="rId22"/>
    <p:sldId id="443" r:id="rId23"/>
    <p:sldId id="444" r:id="rId24"/>
    <p:sldId id="445" r:id="rId25"/>
    <p:sldId id="446" r:id="rId26"/>
    <p:sldId id="447" r:id="rId27"/>
    <p:sldId id="438" r:id="rId28"/>
    <p:sldId id="439" r:id="rId29"/>
    <p:sldId id="440" r:id="rId30"/>
    <p:sldId id="441" r:id="rId31"/>
    <p:sldId id="448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9" r:id="rId40"/>
    <p:sldId id="458" r:id="rId41"/>
    <p:sldId id="427" r:id="rId42"/>
    <p:sldId id="429" r:id="rId43"/>
    <p:sldId id="430" r:id="rId44"/>
    <p:sldId id="431" r:id="rId45"/>
    <p:sldId id="432" r:id="rId46"/>
    <p:sldId id="433" r:id="rId47"/>
    <p:sldId id="428" r:id="rId48"/>
    <p:sldId id="460" r:id="rId49"/>
    <p:sldId id="461" r:id="rId50"/>
    <p:sldId id="462" r:id="rId51"/>
    <p:sldId id="463" r:id="rId52"/>
    <p:sldId id="465" r:id="rId53"/>
    <p:sldId id="464" r:id="rId54"/>
    <p:sldId id="469" r:id="rId5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76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58" clrIdx="1">
    <p:extLst>
      <p:ext uri="{19B8F6BF-5375-455C-9EA6-DF929625EA0E}">
        <p15:presenceInfo xmlns:p15="http://schemas.microsoft.com/office/powerpoint/2012/main" userId="Peters, Thors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8"/>
    <p:restoredTop sz="69257" autoAdjust="0"/>
  </p:normalViewPr>
  <p:slideViewPr>
    <p:cSldViewPr showGuides="1">
      <p:cViewPr varScale="1">
        <p:scale>
          <a:sx n="62" d="100"/>
          <a:sy n="62" d="100"/>
        </p:scale>
        <p:origin x="5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r>
            <a:rPr lang="de-DE" sz="2400" b="1" dirty="0" smtClean="0">
              <a:latin typeface="Corbel" pitchFamily="34" charset="0"/>
            </a:rPr>
            <a:t>sprachliche </a:t>
          </a:r>
          <a:r>
            <a:rPr lang="de-DE" sz="2400" b="1" dirty="0">
              <a:latin typeface="Corbel" pitchFamily="34" charset="0"/>
            </a:rPr>
            <a:t>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  <dgm:t>
        <a:bodyPr/>
        <a:lstStyle/>
        <a:p>
          <a:endParaRPr lang="de-DE"/>
        </a:p>
      </dgm:t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</a:t>
          </a:r>
          <a:r>
            <a:rPr lang="de-DE" sz="2400" b="1" kern="1200" dirty="0" smtClean="0">
              <a:latin typeface="Corbel" pitchFamily="34" charset="0"/>
            </a:rPr>
            <a:t>sprachliche </a:t>
          </a:r>
          <a:r>
            <a:rPr lang="de-DE" sz="2400" b="1" kern="1200" dirty="0">
              <a:latin typeface="Corbel" pitchFamily="34" charset="0"/>
            </a:rPr>
            <a:t>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956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der </a:t>
            </a:r>
            <a:r>
              <a:rPr lang="de-DE" sz="3600" smtClean="0"/>
              <a:t/>
            </a:r>
            <a:br>
              <a:rPr lang="de-DE" sz="3600" smtClean="0"/>
            </a:br>
            <a:r>
              <a:rPr lang="de-DE" sz="3600" smtClean="0"/>
              <a:t>Gesamtschule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400" dirty="0" smtClean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Französisch</a:t>
            </a:r>
            <a:endParaRPr lang="de-DE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des Medienkompetenzrahmens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Beispiel: Medienkompetenzrahmen 2.1:</a:t>
            </a:r>
          </a:p>
          <a:p>
            <a:pPr marL="400050" lvl="1" indent="0">
              <a:buNone/>
            </a:pPr>
            <a:r>
              <a:rPr lang="de-DE" b="1" dirty="0" smtClean="0"/>
              <a:t>Text- und Medienkompetenz</a:t>
            </a:r>
            <a:br>
              <a:rPr lang="de-DE" b="1" dirty="0" smtClean="0"/>
            </a:br>
            <a:r>
              <a:rPr lang="de-DE" dirty="0" smtClean="0"/>
              <a:t>Die Schülerinnen und Schüler können Informationsrecherchen auch unter Nutzung digitaler Quellen und Medien durchführen und die themenrelevanten Informationen und Daten filtern, strukturieren und zielführend einsetzen. </a:t>
            </a:r>
            <a:endParaRPr lang="de-DE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de-DE" dirty="0" smtClean="0"/>
          </a:p>
          <a:p>
            <a:r>
              <a:rPr lang="de-DE" dirty="0" smtClean="0"/>
              <a:t>Der MKR bleibt verbindlicher Orientierungsrahmen für die Weiterentwicklung des schulischen Medienkonzepts.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Rahmenvorgabe Verbraucherbildung</a:t>
            </a:r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der RV Verbraucherbildung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Beispiel Rahmenvorgabe </a:t>
            </a:r>
            <a:r>
              <a:rPr lang="de-DE" sz="2400" dirty="0"/>
              <a:t>Verbraucherbildung D Z1, Z2:</a:t>
            </a:r>
          </a:p>
          <a:p>
            <a:pPr marL="57150" indent="0">
              <a:buNone/>
            </a:pPr>
            <a:r>
              <a:rPr lang="de-DE" sz="2000" b="1" dirty="0"/>
              <a:t>Interkulturelle kommunikative Kompetenz – fachliche Konkretisierung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000" dirty="0"/>
              <a:t>Lebenswirklichkeiten und -entwürfe von Jugendlichen: Familie, </a:t>
            </a:r>
            <a:r>
              <a:rPr lang="de-DE" sz="2000" dirty="0" smtClean="0"/>
              <a:t>Freundschaft</a:t>
            </a:r>
            <a:r>
              <a:rPr lang="de-DE" sz="2000" dirty="0"/>
              <a:t>, Liebe, </a:t>
            </a:r>
            <a:r>
              <a:rPr lang="de-DE" sz="2000" dirty="0" smtClean="0"/>
              <a:t>Freizeitgestaltung</a:t>
            </a:r>
            <a:r>
              <a:rPr lang="de-DE" sz="2000" dirty="0"/>
              <a:t>, </a:t>
            </a:r>
            <a:r>
              <a:rPr lang="de-DE" sz="2000" dirty="0" smtClean="0"/>
              <a:t>Identität, Geschlechterrollen, </a:t>
            </a:r>
            <a:r>
              <a:rPr lang="de-DE" sz="2000" dirty="0"/>
              <a:t>Umgang mit Vielfalt, Engagement, </a:t>
            </a:r>
            <a:r>
              <a:rPr lang="de-DE" sz="2000" dirty="0" smtClean="0"/>
              <a:t>Wohnen, Konsumverhalten</a:t>
            </a:r>
            <a:r>
              <a:rPr lang="de-DE" sz="2000" dirty="0"/>
              <a:t>, </a:t>
            </a:r>
            <a:r>
              <a:rPr lang="de-DE" sz="2000" dirty="0" smtClean="0"/>
              <a:t>Umweltschutz </a:t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Einbindung Berufliche Orientierung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Bewerbungssituation in einer Fremdsprache</a:t>
            </a:r>
            <a:br>
              <a:rPr lang="de-DE" dirty="0" smtClean="0"/>
            </a:br>
            <a:r>
              <a:rPr lang="de-DE" dirty="0" smtClean="0"/>
              <a:t>(Lebenslauf, Bewerbungsgespräch)</a:t>
            </a:r>
          </a:p>
          <a:p>
            <a:r>
              <a:rPr lang="de-DE" dirty="0"/>
              <a:t>i</a:t>
            </a:r>
            <a:r>
              <a:rPr lang="de-DE" dirty="0" smtClean="0"/>
              <a:t>nterkulturelle kommunikative Kompetenzen als berufliches Qualifizierungsmerkmal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</a:t>
            </a:r>
            <a:r>
              <a:rPr lang="de-DE" dirty="0"/>
              <a:t>Französisch </a:t>
            </a:r>
            <a:r>
              <a:rPr lang="de-DE" dirty="0" smtClean="0"/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des Kernlehrplans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72512"/>
              </p:ext>
            </p:extLst>
          </p:nvPr>
        </p:nvGraphicFramePr>
        <p:xfrm>
          <a:off x="457200" y="1700213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Französisch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ab Jahrgangsstufe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7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Ende 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Französisch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ab Jahrgangsstufe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9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der Sekundarstufe I</a:t>
                      </a:r>
                      <a:endParaRPr lang="de-DE" sz="1400" dirty="0">
                        <a:solidFill>
                          <a:srgbClr val="000000"/>
                        </a:solidFill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3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  <a:endParaRPr lang="de-DE" sz="1400" b="1" i="0" u="none" strike="noStrike" kern="1" spc="0" baseline="0" dirty="0">
                        <a:solidFill>
                          <a:srgbClr val="000000"/>
                        </a:solidFill>
                        <a:effectLst/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Kontinuitäten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interkulturelle </a:t>
            </a:r>
            <a:r>
              <a:rPr lang="de-DE" dirty="0"/>
              <a:t>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Fokus auf Spracherwerbsphase</a:t>
            </a:r>
            <a:endParaRPr lang="de-DE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der </a:t>
            </a:r>
            <a:r>
              <a:rPr lang="de-DE" dirty="0" err="1" smtClean="0"/>
              <a:t>GeR</a:t>
            </a:r>
            <a:r>
              <a:rPr lang="de-DE" dirty="0" smtClean="0"/>
              <a:t>-Niveaus am Ende der Sek I: </a:t>
            </a:r>
            <a:br>
              <a:rPr lang="de-DE" dirty="0" smtClean="0"/>
            </a:br>
            <a:r>
              <a:rPr lang="de-DE" dirty="0"/>
              <a:t>Französisch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ab Jahrgangsstufe 7: B1</a:t>
            </a:r>
            <a:br>
              <a:rPr lang="de-DE" dirty="0" smtClean="0"/>
            </a:br>
            <a:r>
              <a:rPr lang="de-DE" dirty="0"/>
              <a:t>Französisch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ab </a:t>
            </a:r>
            <a:r>
              <a:rPr lang="de-DE" dirty="0"/>
              <a:t>Jahrgangsstufe </a:t>
            </a:r>
            <a:r>
              <a:rPr lang="de-DE" dirty="0" smtClean="0"/>
              <a:t>9: A2 </a:t>
            </a:r>
            <a:r>
              <a:rPr lang="de-DE" dirty="0"/>
              <a:t>mit Anteilen von </a:t>
            </a:r>
            <a:r>
              <a:rPr lang="de-DE" dirty="0" smtClean="0"/>
              <a:t>B1</a:t>
            </a:r>
            <a:endParaRPr lang="de-DE" strike="sngStrik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(1)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</a:t>
            </a:r>
            <a:r>
              <a:rPr lang="de-DE" dirty="0" smtClean="0"/>
              <a:t>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Kompetenzmodell ist Grundlage der (Kern-)</a:t>
            </a:r>
            <a:br>
              <a:rPr lang="de-DE" sz="2400" dirty="0" smtClean="0"/>
            </a:br>
            <a:r>
              <a:rPr lang="de-DE" sz="2400" dirty="0" smtClean="0"/>
              <a:t>Lehrpläne aller modernen Fremdsprachen in allen allgemeinbildenden Schulformen </a:t>
            </a:r>
            <a:r>
              <a:rPr lang="de-DE" sz="2400" strike="sngStrike" dirty="0" smtClean="0"/>
              <a:t> </a:t>
            </a:r>
            <a:endParaRPr lang="de-DE" sz="2400" strike="sngStrike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von Text- und Medienkompetenz, Sprachlernkompetenz und </a:t>
            </a: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Sprachbewusstheit</a:t>
            </a:r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umfasst </a:t>
            </a:r>
            <a:r>
              <a:rPr lang="de-DE" sz="2400" dirty="0"/>
              <a:t>die Fähigkeit, Texte selbstständig, zielbezogen sowie in ihren historischen, sozialen und kulturellen Dimensionen in den jeweiligen medialen Darstellungsformen zu verstehen </a:t>
            </a:r>
            <a:r>
              <a:rPr lang="de-DE" sz="2400" dirty="0" smtClean="0"/>
              <a:t>und zu deuten […]. </a:t>
            </a:r>
            <a:r>
              <a:rPr lang="de-DE" sz="2400" dirty="0"/>
              <a:t>Dies schließt auch die Fähigkeit ein, die gewonnenen Erkenntnisse im Hinblick auf Textgestaltung, Textsortenmerkmale und Techniken der Texterstellung für die </a:t>
            </a:r>
            <a:r>
              <a:rPr lang="de-DE" sz="2400" dirty="0" smtClean="0"/>
              <a:t>eigene </a:t>
            </a:r>
            <a:r>
              <a:rPr lang="de-DE" sz="2400" dirty="0"/>
              <a:t>Produktion von Texten zu nutzen. </a:t>
            </a:r>
            <a:r>
              <a:rPr lang="de-DE" sz="2400" dirty="0" smtClean="0"/>
              <a:t>(vgl. KLP Kap. 2.1)</a:t>
            </a:r>
            <a:endParaRPr lang="de-DE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zurückgreifen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nutzen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</a:t>
            </a:r>
            <a:r>
              <a:rPr lang="de-DE" altLang="de-DE" sz="19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endParaRPr lang="de-DE" altLang="de-DE" sz="1900" dirty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Französisch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21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Orthografie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Ausschärfung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(2)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</a:t>
            </a:r>
            <a:r>
              <a:rPr lang="de-DE" dirty="0" smtClean="0"/>
              <a:t>Strukturelement </a:t>
            </a:r>
            <a:r>
              <a:rPr lang="de-DE" dirty="0"/>
              <a:t>„Fachliche Konkretisierungen“ zu den Kompetenzerwartungen</a:t>
            </a:r>
            <a:r>
              <a:rPr lang="de-DE" dirty="0" smtClean="0"/>
              <a:t>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der Kompetenzerwartungen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28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50868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Darstellung der Kompetenzerwartungen – Beispiel: Grammatik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9128"/>
              </p:ext>
            </p:extLst>
          </p:nvPr>
        </p:nvGraphicFramePr>
        <p:xfrm>
          <a:off x="467360" y="1844675"/>
          <a:ext cx="8065135" cy="455269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können 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</a:t>
                      </a:r>
                      <a:r>
                        <a:rPr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erweitertes Repertoire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häufig 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verwendeter grammatischer Formen und Strukturen für die Textrezeption und die Realisierung ihrer Sprech- und Schreibabsichten nutzen.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Handlungen, Vorgänge und Äußerungen zeitlich positionieren,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Gefühle, Meinungen, Bitten, Wünsche und Erwartungen formulieren,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 smtClean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</a:t>
                      </a: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Konkretisierungen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Tempusformen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présent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futur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composé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, passé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composé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imparfait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, plus-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que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parfait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futur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simple</a:t>
                      </a:r>
                      <a:endParaRPr lang="de-DE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 Baltic" pitchFamily="1" charset="-70"/>
                        <a:cs typeface="Arial" panose="020B0604020202020204" pitchFamily="34" charset="0"/>
                      </a:endParaRP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Bejahte und verneinte Aussage-,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Frage- und Aufforderungssätze</a:t>
                      </a: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Französisch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Teilweise: Verzicht </a:t>
            </a:r>
            <a:r>
              <a:rPr lang="de-DE" sz="2800" dirty="0"/>
              <a:t>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</a:t>
            </a: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kommunikative </a:t>
            </a: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  <a:endParaRPr lang="de-DE" sz="2400" i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Überfrachtungen</a:t>
            </a: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="" xmlns:pr="smNativeData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="" xmlns:pr="smNativeData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="" xmlns:pr="smNativeData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92681286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 smtClean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endParaRPr lang="de-DE" sz="1960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7" y="185039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Konkretisierung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1626870" algn="l"/>
                <a:tab pos="1626870" algn="l"/>
              </a:tabLst>
              <a:defRPr sz="1600" b="0" i="0" u="none" strike="noStrike" kern="1" spc="0" baseline="0">
                <a:solidFill>
                  <a:srgbClr val="FF0000"/>
                </a:solidFill>
                <a:effectLst/>
                <a:latin typeface="Times New Roman Baltic" pitchFamily="1" charset="-70"/>
                <a:ea typeface="Times New Roman Baltic" pitchFamily="1" charset="-70"/>
                <a:cs typeface="Times New Roman Baltic" pitchFamily="1" charset="-70"/>
              </a:defRPr>
            </a:pP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Ausgangstexte</a:t>
            </a:r>
            <a:r>
              <a:rPr lang="de-DE" b="1" dirty="0"/>
              <a:t>: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err="1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didaktisierte</a:t>
            </a: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, adaptierte sowie </a:t>
            </a: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klar </a:t>
            </a: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strukturierte authentische </a:t>
            </a: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Texte</a:t>
            </a: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 </a:t>
            </a: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und Medienprodukte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Annonce, Werbeanzeige, […]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Chanson, BD 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[…]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Zieltexte</a:t>
            </a:r>
            <a:r>
              <a:rPr lang="de-DE" b="1" dirty="0"/>
              <a:t>: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Dialog    </a:t>
            </a:r>
            <a:endParaRPr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Steckbrief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[…]</a:t>
            </a:r>
          </a:p>
          <a:p>
            <a:pPr marR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Verortung </a:t>
            </a:r>
            <a:r>
              <a:rPr dirty="0"/>
              <a:t>von </a:t>
            </a:r>
            <a:r>
              <a:rPr dirty="0" smtClean="0"/>
              <a:t>Strategien in den fachlichen Konkretisierungen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mindestens einmal pro Schuljahr im Rahmen einer Klassenarbeit obligatorisch zu 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überprüfen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</a:t>
            </a:r>
            <a:r>
              <a:rPr lang="de-DE" sz="2400" dirty="0" smtClean="0"/>
              <a:t>. </a:t>
            </a: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</a:t>
            </a:r>
            <a:r>
              <a:rPr lang="de-DE" dirty="0"/>
              <a:t>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Hör-/Hörsehverstehen, Leseverstehen (isoliert): sprachliche Verstöße werden nicht gewertet</a:t>
            </a:r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Französisch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Schulinterne Lehrpläne – rechtlicher Rahmen (1)</a:t>
            </a:r>
            <a:endParaRPr lang="de-DE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</a:t>
            </a:r>
            <a:r>
              <a:rPr lang="de-DE" sz="3200" dirty="0" smtClean="0"/>
              <a:t>Rahmen (2)</a:t>
            </a:r>
            <a:endParaRPr lang="de-DE" sz="3200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Curriculumentwicklung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schulinterner 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</a:t>
            </a:r>
            <a:r>
              <a:rPr lang="de-DE" dirty="0" smtClean="0"/>
              <a:t>der </a:t>
            </a:r>
            <a:r>
              <a:rPr lang="de-DE" dirty="0"/>
              <a:t>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abgestimmte Konzepte </a:t>
            </a:r>
            <a:r>
              <a:rPr lang="de-DE" dirty="0"/>
              <a:t>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der </a:t>
            </a:r>
            <a:r>
              <a:rPr lang="de-DE" sz="2600" dirty="0" smtClean="0"/>
              <a:t>fachdidaktischen </a:t>
            </a:r>
            <a:r>
              <a:rPr lang="de-DE" sz="2600"/>
              <a:t>und </a:t>
            </a:r>
            <a:r>
              <a:rPr lang="de-DE" sz="2600" smtClean="0"/>
              <a:t>fachmethodischen </a:t>
            </a:r>
            <a:r>
              <a:rPr lang="de-DE" sz="2600" dirty="0"/>
              <a:t>Arbeit</a:t>
            </a:r>
          </a:p>
          <a:p>
            <a:pPr marL="400050" lvl="1" indent="0" defTabSz="536575"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 smtClean="0"/>
              <a:t>Unterstützungsmaterial </a:t>
            </a:r>
            <a:r>
              <a:rPr lang="de-DE" sz="2600" b="1" dirty="0"/>
              <a:t>im Lehrplannavigator: </a:t>
            </a:r>
            <a:r>
              <a:rPr lang="de-DE" sz="2600" dirty="0" smtClean="0">
                <a:hlinkClick r:id="rId3"/>
              </a:rPr>
              <a:t>https</a:t>
            </a:r>
            <a:r>
              <a:rPr lang="de-DE" sz="2600" dirty="0">
                <a:hlinkClick r:id="rId3"/>
              </a:rPr>
              <a:t>://www.schulentwicklung.nrw.de/lehrplaene/lehrplannavigator-s-i</a:t>
            </a:r>
            <a:r>
              <a:rPr lang="de-DE" sz="2600" dirty="0" smtClean="0">
                <a:hlinkClick r:id="rId3"/>
              </a:rPr>
              <a:t>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Französisch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Unterstützungsmaterial im Lehrplannavigator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Kernlehrplan</a:t>
            </a:r>
          </a:p>
          <a:p>
            <a:r>
              <a:rPr lang="de-DE" sz="2400" dirty="0" smtClean="0"/>
              <a:t>Beispiel für einen schulinternen Lehrplan</a:t>
            </a:r>
          </a:p>
          <a:p>
            <a:r>
              <a:rPr lang="de-DE" sz="2400" dirty="0" smtClean="0"/>
              <a:t>Konkretisierte Unterrichtsvorhaben zum schulinternen Lehrplan</a:t>
            </a:r>
          </a:p>
          <a:p>
            <a:r>
              <a:rPr lang="de-DE" sz="2400" dirty="0" smtClean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(1)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498695"/>
              </p:ext>
            </p:extLst>
          </p:nvPr>
        </p:nvGraphicFramePr>
        <p:xfrm>
          <a:off x="686362" y="1700213"/>
          <a:ext cx="7771276" cy="435311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771276">
                  <a:extLst>
                    <a:ext uri="{9D8B030D-6E8A-4147-A177-3AD203B41FA5}">
                      <a16:colId xmlns:a16="http://schemas.microsoft.com/office/drawing/2014/main" val="1552181034"/>
                    </a:ext>
                  </a:extLst>
                </a:gridCol>
              </a:tblGrid>
              <a:tr h="328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 7.1 Bonjour la classe</a:t>
                      </a:r>
                      <a:r>
                        <a:rPr lang="fr-FR" sz="11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(ca. 10 U-</a:t>
                      </a:r>
                      <a:r>
                        <a:rPr lang="fr-FR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Std</a:t>
                      </a:r>
                      <a:r>
                        <a:rPr lang="fr-FR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761" marR="64761" marT="64761" marB="647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11987"/>
                  </a:ext>
                </a:extLst>
              </a:tr>
              <a:tr h="295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761" marR="64761" marT="64761" marB="647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389707"/>
                  </a:ext>
                </a:extLst>
              </a:tr>
              <a:tr h="957018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Sprechen: </a:t>
                      </a:r>
                      <a:r>
                        <a:rPr lang="de-DE" sz="9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 Gesprächen teilnehmen:</a:t>
                      </a: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alltäglichen Gesprächssituationen ihre Redeabsichten verwirklichen und angemessen reagieren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Sprechen: zusammenhängendes Sprechen:</a:t>
                      </a: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ihre Lebenswelt beschreiben und Auskünfte über sich und andere geben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IKK: 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zielsprachigen Begegnungssituationen kulturspezifischen Konventionen und Besonderheiten respektvoll, tolerant und geschlechtersensibel begegnen, hierzu Stellung beziehen und ihr Handeln in der Regel angemessen darauf einstellen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761" marR="64761" marT="64761" marB="647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014110"/>
                  </a:ext>
                </a:extLst>
              </a:tr>
              <a:tr h="295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761" marR="64761" marT="64761" marB="647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54504"/>
                  </a:ext>
                </a:extLst>
              </a:tr>
              <a:tr h="791519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IKK: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Lebenswirklichkeiten und -entwürfe von Jugendlichen: Familie, Freundschaft, Identität, 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Geschlechterrollen, 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Wohnen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Aussprache und Intonation: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Wort- und Satzmelodie, Intonationsfrage, stummes, offenes und geschlossenes ‚e‘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Orthografie: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grundlegende Laut-Buchstaben-Verbindungen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TMK</a:t>
                      </a:r>
                      <a:r>
                        <a:rPr lang="de-DE" sz="9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de-DE" sz="900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Ausgangstexte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Sach- und Gebrauchstexte;</a:t>
                      </a:r>
                      <a:r>
                        <a:rPr lang="de-DE" sz="9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u="sng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Zieltext</a:t>
                      </a:r>
                      <a:r>
                        <a:rPr lang="de-DE" sz="9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de-DE" sz="9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Dialog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761" marR="64761" marT="64761" marB="647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707233"/>
                  </a:ext>
                </a:extLst>
              </a:tr>
              <a:tr h="295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761" marR="64761" marT="64761" marB="647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708913"/>
                  </a:ext>
                </a:extLst>
              </a:tr>
              <a:tr h="1288017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Unterrichtliche Umsetzung: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sich vorstellen, Wohnort benennen, sich begrüßen und verabschieden, einfache Kennlerngespräche, z.B. anhand von Rollenkarten, führen; Begrüßungsrituale zwischen Jugendlichen und Erwachsenen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das Verb </a:t>
                      </a:r>
                      <a:r>
                        <a:rPr lang="de-DE" sz="9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être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im Singular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Zahlen 1-20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Auffälligkeiten des Schriftbildes 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erkennen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der</a:t>
                      </a:r>
                      <a:r>
                        <a:rPr lang="de-DE" sz="9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nbestimmte Artikel im Singular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[…]</a:t>
                      </a: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761" marR="64761" marT="64761" marB="647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594024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724128" y="2704854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Indikatoren des KLP (zitiert)</a:t>
            </a:r>
            <a:endParaRPr lang="de-DE" sz="2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115503" y="3843549"/>
            <a:ext cx="4824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fachliche Konkretisierungen des KLP (zitiert)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788024" y="5157192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weitere Absprachen der FK zum UV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501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Anpassung an die Wiedereinführung des neunjährigen Bildungsgangs im Gymnasium</a:t>
            </a:r>
          </a:p>
          <a:p>
            <a:pPr lvl="1"/>
            <a:r>
              <a:rPr lang="de-DE" dirty="0" smtClean="0"/>
              <a:t>Beginn einer zweiten Fremdsprache ab Jahrgang 7</a:t>
            </a:r>
          </a:p>
          <a:p>
            <a:r>
              <a:rPr lang="de-DE" dirty="0" smtClean="0"/>
              <a:t>Weiterentwicklung der bisherigen Kernlehrpläne</a:t>
            </a:r>
          </a:p>
          <a:p>
            <a:pPr lvl="1"/>
            <a:r>
              <a:rPr lang="de-DE" dirty="0" smtClean="0"/>
              <a:t>Gewährleistung der Durchlässigkeit zwischen den Schulformen</a:t>
            </a:r>
          </a:p>
          <a:p>
            <a:pPr lvl="1"/>
            <a:r>
              <a:rPr lang="de-DE" dirty="0" smtClean="0"/>
              <a:t>Anschlussfähigkeit an die KLP der gymnasialen Oberstufe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nhaltliche und strukturelle Anpassung an zeitgemäße Ansprüche (fachliche und didaktische Entwicklung)</a:t>
            </a:r>
          </a:p>
          <a:p>
            <a:r>
              <a:rPr lang="de-DE" dirty="0" smtClean="0"/>
              <a:t>Erweiterung des Fächerangebotes</a:t>
            </a:r>
          </a:p>
          <a:p>
            <a:pPr lvl="1"/>
            <a:r>
              <a:rPr lang="de-DE" dirty="0" smtClean="0"/>
              <a:t>weitgehende Angleichung der curricular abgebildeten Fächervielfalt in Real- und Gesamt-/Sekundarschulen (z.B. Chinesisch in der Realschule)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(2)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564204"/>
              </p:ext>
            </p:extLst>
          </p:nvPr>
        </p:nvGraphicFramePr>
        <p:xfrm>
          <a:off x="457200" y="2276872"/>
          <a:ext cx="8229600" cy="275996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32295286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 7.1 Bonjour la classe</a:t>
                      </a:r>
                      <a:r>
                        <a:rPr lang="fr-FR" sz="20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(ca. 10 U-</a:t>
                      </a:r>
                      <a:r>
                        <a:rPr lang="fr-FR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Std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89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044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Sprechen: an </a:t>
                      </a:r>
                      <a:r>
                        <a:rPr lang="de-DE" sz="14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Gesprächen teilnehmen:</a:t>
                      </a: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alltäglichen Gesprächssituationen ihre Redeabsichten verwirklichen und angemessen reagieren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Sprechen: zusammenhängendes Sprechen:</a:t>
                      </a: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ihre Lebenswelt beschreiben und Auskünfte über sich und andere geben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IKK: 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zielsprachigen Begegnungssituationen kulturspezifischen Konventionen und Besonderheiten respektvoll, tolerant und geschlechtersensibel begegnen, hierzu Stellung beziehen und ihr Handeln in der Regel angemessen darauf einstellen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904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(3)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780439"/>
              </p:ext>
            </p:extLst>
          </p:nvPr>
        </p:nvGraphicFramePr>
        <p:xfrm>
          <a:off x="457200" y="2636912"/>
          <a:ext cx="8229600" cy="20269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3219470040"/>
                    </a:ext>
                  </a:extLst>
                </a:gridCol>
              </a:tblGrid>
              <a:tr h="205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839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IKK: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Lebenswirklichkeiten und -entwürfe von Jugendlichen: Familie, Freundschaft, Identität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Geschlechterrollen,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Wohnen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Aussprache und Intonation: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Wort- und Satzmelodie, Intonationsfrage, stummes, offenes und geschlossenes ‚e‘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Orthografie: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grundlegende Laut-Buchstaben-Verbindungen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TMK: </a:t>
                      </a:r>
                      <a:r>
                        <a:rPr lang="de-DE" sz="1400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Ausgangstexte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Sach- und Gebrauchstexte;</a:t>
                      </a: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u="sng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Zieltext</a:t>
                      </a:r>
                      <a:r>
                        <a:rPr lang="de-DE" sz="14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Dialog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148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(4)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55321"/>
              </p:ext>
            </p:extLst>
          </p:nvPr>
        </p:nvGraphicFramePr>
        <p:xfrm>
          <a:off x="457200" y="2204864"/>
          <a:ext cx="8229600" cy="367436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545263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548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Unterrichtliche Umsetzung: 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sich vorstellen, Wohnort benennen, sich begrüßen und verabschieden, einfache Kennlerngespräche, z.B. anhand von Rollenkarten, führen; Begrüßungsrituale zwischen Jugendlichen und Erwachsenen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das Verb </a:t>
                      </a:r>
                      <a:r>
                        <a:rPr lang="de-DE" sz="14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être</a:t>
                      </a: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im Singular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Zahlen 1-20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Auffälligkeiten des Schriftbildes 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erkennen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der</a:t>
                      </a:r>
                      <a:r>
                        <a:rPr lang="de-DE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nbestimmte Artikel im Singular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endParaRPr lang="de-DE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Leistungsüberprüfung: 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kurze mündliche Prüfung (sonstige Mitarbeit)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endParaRPr lang="de-DE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Lernaufgabe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de-DE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Vorstellung der eigenen Person im Rollenspiel 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9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Konkretisierungen von Unterrichtsvorhaben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Hier fehlt noch ein Beispiel mit dem neuen Template und entsprechender </a:t>
            </a:r>
            <a:r>
              <a:rPr lang="de-DE" sz="2400" dirty="0" err="1" smtClean="0"/>
              <a:t>erläuterung</a:t>
            </a:r>
            <a:r>
              <a:rPr lang="de-DE" sz="2400" dirty="0" smtClean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 smtClean="0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 smtClean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 smtClean="0"/>
              <a:t>Vielen Dank für Ihre Aufmerksamkeit!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6940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Akzentsetzungen der neuen Kernlehrpläne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Ausschärfung der Fachlichkeit</a:t>
            </a:r>
          </a:p>
          <a:p>
            <a:pPr lvl="1"/>
            <a:r>
              <a:rPr lang="de-DE" dirty="0" smtClean="0"/>
              <a:t>Präzisere Festlegung fachlicher </a:t>
            </a:r>
            <a:r>
              <a:rPr lang="de-DE" dirty="0" err="1" smtClean="0"/>
              <a:t>Obligatorik</a:t>
            </a:r>
            <a:endParaRPr lang="de-DE" dirty="0"/>
          </a:p>
          <a:p>
            <a:r>
              <a:rPr lang="de-DE" dirty="0" smtClean="0"/>
              <a:t>Gestaltungsspielräume</a:t>
            </a:r>
          </a:p>
          <a:p>
            <a:pPr lvl="1"/>
            <a:r>
              <a:rPr lang="de-DE" dirty="0" smtClean="0"/>
              <a:t>Festlegung der Kompetenzerwartungen nur für Ende Sek I</a:t>
            </a:r>
          </a:p>
          <a:p>
            <a:r>
              <a:rPr lang="de-DE" dirty="0" smtClean="0"/>
              <a:t>Bezug </a:t>
            </a:r>
            <a:r>
              <a:rPr lang="de-DE" dirty="0"/>
              <a:t>auf fachübergreifende </a:t>
            </a:r>
            <a:r>
              <a:rPr lang="de-DE" dirty="0" smtClean="0"/>
              <a:t>Zielsetzungen</a:t>
            </a:r>
          </a:p>
          <a:p>
            <a:pPr lvl="1"/>
            <a:r>
              <a:rPr lang="de-DE" dirty="0" smtClean="0"/>
              <a:t>Bildung in der digitalen Welt und Medienbildung</a:t>
            </a:r>
          </a:p>
          <a:p>
            <a:pPr lvl="1"/>
            <a:r>
              <a:rPr lang="de-DE" dirty="0" smtClean="0"/>
              <a:t>Verbraucherbildung</a:t>
            </a:r>
          </a:p>
          <a:p>
            <a:pPr lvl="1"/>
            <a:r>
              <a:rPr lang="de-DE" dirty="0" smtClean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Französisch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Fokussierte Querschnittsaufgaben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 smtClean="0"/>
              <a:t>Einbindung </a:t>
            </a:r>
            <a:r>
              <a:rPr lang="de-DE" b="1" dirty="0"/>
              <a:t>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3129</Words>
  <Application>Microsoft Office PowerPoint</Application>
  <PresentationFormat>Bildschirmpräsentation (4:3)</PresentationFormat>
  <Paragraphs>662</Paragraphs>
  <Slides>54</Slides>
  <Notes>51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3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 Gesamtschule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6</cp:revision>
  <cp:lastPrinted>2019-01-16T09:01:21Z</cp:lastPrinted>
  <dcterms:created xsi:type="dcterms:W3CDTF">2018-01-17T08:49:04Z</dcterms:created>
  <dcterms:modified xsi:type="dcterms:W3CDTF">2022-01-28T12:19:00Z</dcterms:modified>
</cp:coreProperties>
</file>