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61" r:id="rId50"/>
    <p:sldId id="462" r:id="rId51"/>
    <p:sldId id="463" r:id="rId52"/>
    <p:sldId id="465" r:id="rId53"/>
    <p:sldId id="464" r:id="rId54"/>
    <p:sldId id="469" r:id="rId5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8"/>
    <p:restoredTop sz="69257" autoAdjust="0"/>
  </p:normalViewPr>
  <p:slideViewPr>
    <p:cSldViewPr showGuides="1">
      <p:cViewPr varScale="1">
        <p:scale>
          <a:sx n="62" d="100"/>
          <a:sy n="62" d="100"/>
        </p:scale>
        <p:origin x="5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Realschule</a:t>
            </a:r>
            <a:br>
              <a:rPr lang="de-DE" sz="3600" dirty="0" smtClean="0"/>
            </a:br>
            <a:r>
              <a:rPr lang="de-DE" sz="2400" dirty="0" smtClean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Französisch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br>
              <a:rPr lang="de-DE" b="1" dirty="0" smtClean="0"/>
            </a:br>
            <a:r>
              <a:rPr lang="de-DE" dirty="0" smtClean="0"/>
              <a:t>Die Schülerinnen und Schüler können Informationsrecherchen auch unter Nutzung digitaler Quellen und Medien durchführen und die themenrelevanten Informationen und Daten filtern, strukturieren und zielführend einsetzen. </a:t>
            </a:r>
            <a:endParaRPr lang="de-DE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de-DE" dirty="0" smtClean="0"/>
          </a:p>
          <a:p>
            <a:r>
              <a:rPr lang="de-DE" dirty="0" smtClean="0"/>
              <a:t>Der MKR bleibt verbindlicher Orientierungsrahmen für die Weiterentwicklung des schulischen Medienkonzepts.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D Z1, Z2:</a:t>
            </a:r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000" dirty="0"/>
              <a:t>Lebenswirklichkeiten und -entwürfe von Jugendlichen: Familie, </a:t>
            </a:r>
            <a:r>
              <a:rPr lang="de-DE" sz="2000" dirty="0" smtClean="0"/>
              <a:t>Freundschaft</a:t>
            </a:r>
            <a:r>
              <a:rPr lang="de-DE" sz="2000" dirty="0"/>
              <a:t>, Liebe, </a:t>
            </a:r>
            <a:r>
              <a:rPr lang="de-DE" sz="2000" dirty="0" smtClean="0"/>
              <a:t>Freizeitgestaltung</a:t>
            </a:r>
            <a:r>
              <a:rPr lang="de-DE" sz="2000" dirty="0"/>
              <a:t>, Identität</a:t>
            </a:r>
            <a:r>
              <a:rPr lang="de-DE" sz="2000" dirty="0" smtClean="0"/>
              <a:t>, Geschlechterrollen, </a:t>
            </a:r>
            <a:r>
              <a:rPr lang="de-DE" sz="2000" dirty="0"/>
              <a:t>Umgang mit Vielfalt, Engagement, </a:t>
            </a:r>
            <a:r>
              <a:rPr lang="de-DE" sz="2000" dirty="0" smtClean="0"/>
              <a:t>Wohnen, Konsumverhalten</a:t>
            </a:r>
            <a:r>
              <a:rPr lang="de-DE" sz="2000" dirty="0"/>
              <a:t>, </a:t>
            </a:r>
            <a:r>
              <a:rPr lang="de-DE" sz="2000" dirty="0" smtClean="0"/>
              <a:t>Umweltschutz </a:t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</a:t>
            </a:r>
            <a:r>
              <a:rPr lang="de-DE" dirty="0"/>
              <a:t>Französisch </a:t>
            </a:r>
            <a:r>
              <a:rPr lang="de-DE" dirty="0" smtClean="0"/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72512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Französisch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ab Jahrgangsstufe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Französisch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ab Jahrgangsstufe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  <a:endParaRPr lang="de-DE" sz="1400" dirty="0">
                        <a:solidFill>
                          <a:srgbClr val="000000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 smtClean="0"/>
              <a:t>GeR</a:t>
            </a:r>
            <a:r>
              <a:rPr lang="de-DE" dirty="0" smtClean="0"/>
              <a:t>-Niveaus am Ende der Sek I: </a:t>
            </a:r>
            <a:br>
              <a:rPr lang="de-DE" dirty="0" smtClean="0"/>
            </a:br>
            <a:r>
              <a:rPr lang="de-DE" dirty="0"/>
              <a:t>Französisch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ab Jahrgangsstufe 7: B1</a:t>
            </a:r>
            <a:br>
              <a:rPr lang="de-DE" dirty="0" smtClean="0"/>
            </a:br>
            <a:r>
              <a:rPr lang="de-DE" dirty="0"/>
              <a:t>Französisch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ab </a:t>
            </a:r>
            <a:r>
              <a:rPr lang="de-DE" dirty="0"/>
              <a:t>Jahrgangsstufe </a:t>
            </a:r>
            <a:r>
              <a:rPr lang="de-DE" dirty="0" smtClean="0"/>
              <a:t>9: A2 </a:t>
            </a:r>
            <a:r>
              <a:rPr lang="de-DE" dirty="0"/>
              <a:t>mit Anteilen von </a:t>
            </a:r>
            <a:r>
              <a:rPr lang="de-DE" dirty="0" smtClean="0"/>
              <a:t>B1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Französisch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9128"/>
              </p:ext>
            </p:extLst>
          </p:nvPr>
        </p:nvGraphicFramePr>
        <p:xfrm>
          <a:off x="467360" y="1844675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können 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</a:t>
                      </a:r>
                      <a:r>
                        <a:rPr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erweitertes Repertoire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häufig 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verwendeter grammatischer Formen und Strukturen für die Textrezeption und die Realisierung ihrer Sprech- und Schreibabsichten nutzen.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Handlungen, Vorgänge und Äußerungen zeitlich positionieren,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Gefühle, Meinungen, Bitten, Wünsche und Erwartungen formulieren,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 smtClean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</a:t>
                      </a: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Tempusformen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présent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futur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composé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, passé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composé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imparfait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, plus-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parfait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futur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simple</a:t>
                      </a:r>
                      <a:endParaRPr lang="de-DE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 Baltic" pitchFamily="1" charset="-70"/>
                        <a:cs typeface="Arial" panose="020B0604020202020204" pitchFamily="34" charset="0"/>
                      </a:endParaRP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Bejahte und verneinte Aussage-,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Frage- und Aufforderungssätze</a:t>
                      </a: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Französisch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:pr="smNativeData" xmlns="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:pr="smNativeData" xmlns="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626870" algn="l"/>
                <a:tab pos="1626870" algn="l"/>
              </a:tabLst>
              <a:defRPr sz="1600" b="0" i="0" u="none" strike="noStrike" kern="1" spc="0" baseline="0">
                <a:solidFill>
                  <a:srgbClr val="FF0000"/>
                </a:solidFill>
                <a:effectLst/>
                <a:latin typeface="Times New Roman Baltic" pitchFamily="1" charset="-70"/>
                <a:ea typeface="Times New Roman Baltic" pitchFamily="1" charset="-70"/>
                <a:cs typeface="Times New Roman Baltic" pitchFamily="1" charset="-70"/>
              </a:defRPr>
            </a:pP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Ausgangstexte</a:t>
            </a:r>
            <a:r>
              <a:rPr lang="de-DE" b="1" dirty="0"/>
              <a:t>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err="1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didaktisierte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, adaptierte sowie 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klar 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strukturierte authentische 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Texte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 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und Medienprodukte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Annonce, Werbeanzeige, […]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Chanson, BD 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[…]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Zieltexte</a:t>
            </a:r>
            <a:r>
              <a:rPr lang="de-DE" b="1" dirty="0"/>
              <a:t>: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Dialog    </a:t>
            </a:r>
            <a:endParaRPr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Steckbrief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[…]</a:t>
            </a:r>
          </a:p>
          <a:p>
            <a:pPr marR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</a:t>
            </a:r>
            <a:r>
              <a:rPr lang="de-DE" sz="2400" dirty="0" smtClean="0"/>
              <a:t>. 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Französisch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</a:t>
            </a:r>
            <a:r>
              <a:rPr lang="de-DE" sz="2600" dirty="0" smtClean="0"/>
              <a:t>fachdidaktischen </a:t>
            </a:r>
            <a:r>
              <a:rPr lang="de-DE" sz="2600" smtClean="0"/>
              <a:t>und fachmethodischen </a:t>
            </a:r>
            <a:r>
              <a:rPr lang="de-DE" sz="2600" dirty="0"/>
              <a:t>Arbeit</a:t>
            </a:r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 smtClean="0"/>
              <a:t>Unterstützungsmaterial </a:t>
            </a:r>
            <a:r>
              <a:rPr lang="de-DE" sz="2600" b="1" dirty="0"/>
              <a:t>im Lehrplannavigator: </a:t>
            </a:r>
            <a:r>
              <a:rPr lang="de-DE" sz="2600" dirty="0" smtClean="0">
                <a:hlinkClick r:id="rId3"/>
              </a:rPr>
              <a:t>https</a:t>
            </a:r>
            <a:r>
              <a:rPr lang="de-DE" sz="2600" dirty="0">
                <a:hlinkClick r:id="rId3"/>
              </a:rPr>
              <a:t>://www.schulentwicklung.nrw.de/lehrplaene/lehrplannavigator-s-i</a:t>
            </a:r>
            <a:r>
              <a:rPr lang="de-DE" sz="2600" dirty="0" smtClean="0">
                <a:hlinkClick r:id="rId3"/>
              </a:rPr>
              <a:t>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Französisch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schulinternen Lehrplan</a:t>
            </a:r>
          </a:p>
          <a:p>
            <a:r>
              <a:rPr lang="de-DE" sz="2400" dirty="0" smtClean="0"/>
              <a:t>Konkretisierte Unterrichtsvorhaben zum schulinternen Lehrplan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(1)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66735"/>
              </p:ext>
            </p:extLst>
          </p:nvPr>
        </p:nvGraphicFramePr>
        <p:xfrm>
          <a:off x="686362" y="1700213"/>
          <a:ext cx="7771276" cy="424973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771276">
                  <a:extLst>
                    <a:ext uri="{9D8B030D-6E8A-4147-A177-3AD203B41FA5}">
                      <a16:colId xmlns:a16="http://schemas.microsoft.com/office/drawing/2014/main" val="1552181034"/>
                    </a:ext>
                  </a:extLst>
                </a:gridCol>
              </a:tblGrid>
              <a:tr h="328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7.1 Bonjour la classe</a:t>
                      </a:r>
                      <a:r>
                        <a:rPr lang="fr-FR" sz="11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</a:t>
                      </a:r>
                      <a:r>
                        <a:rPr lang="fr-FR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U-</a:t>
                      </a:r>
                      <a:r>
                        <a:rPr lang="fr-FR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Std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61" marR="64761" marT="64761" marB="647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11987"/>
                  </a:ext>
                </a:extLst>
              </a:tr>
              <a:tr h="295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61" marR="64761" marT="64761" marB="647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389707"/>
                  </a:ext>
                </a:extLst>
              </a:tr>
              <a:tr h="957018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Sprechen: </a:t>
                      </a:r>
                      <a:r>
                        <a:rPr lang="de-DE" sz="9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Gesprächen teilnehmen:</a:t>
                      </a: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alltäglichen Gesprächssituationen ihre Redeabsichten verwirklichen und angemessen reagieren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Sprechen: zusammenhängendes Sprechen:</a:t>
                      </a: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ihre Lebenswelt beschreiben und Auskünfte über sich und andere geben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zielsprachigen Begegnungssituationen kulturspezifischen Konventionen und Besonderheiten respektvoll, tolerant und geschlechtersensibel begegnen, hierzu Stellung beziehen und ihr Handeln in der Regel angemessen darauf einstellen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61" marR="64761" marT="64761" marB="647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014110"/>
                  </a:ext>
                </a:extLst>
              </a:tr>
              <a:tr h="295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61" marR="64761" marT="64761" marB="647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54504"/>
                  </a:ext>
                </a:extLst>
              </a:tr>
              <a:tr h="791519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Lebenswirklichkeiten und -entwürfe von Jugendlichen: Familie, 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Freundschaft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Aussprache und Intonation: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Wort- und Satzmelodie, Intonationsfrage, 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Nasale</a:t>
                      </a:r>
                      <a:r>
                        <a:rPr lang="de-DE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stummes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offenes und geschlossenes ‚e‘</a:t>
                      </a: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Orthografie: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grundlegende 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Laut-Buchstaben-Verbindungen, </a:t>
                      </a:r>
                      <a:r>
                        <a:rPr lang="de-DE" sz="1000" i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cédille</a:t>
                      </a:r>
                      <a:r>
                        <a:rPr lang="de-DE" sz="1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TMK: </a:t>
                      </a:r>
                      <a:r>
                        <a:rPr lang="de-DE" sz="900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Ausgangstexte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Sach- und Gebrauchstexte; </a:t>
                      </a:r>
                      <a:r>
                        <a:rPr lang="de-DE" sz="900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Zieltexte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Dialog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61" marR="64761" marT="64761" marB="647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707233"/>
                  </a:ext>
                </a:extLst>
              </a:tr>
              <a:tr h="295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61" marR="64761" marT="64761" marB="647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708913"/>
                  </a:ext>
                </a:extLst>
              </a:tr>
              <a:tr h="1288017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9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Unterrichtliche Umsetzung: 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sich vorstellen, sich begrüßen und verabschieden, einfache Kennlerngespräche, Fragen nach dem Befinden, Aussagen zum Befinden, z.B. anhand von Rollenkarten, Begrüßungsrituale zwischen Jugendlichen </a:t>
                      </a:r>
                      <a:endParaRPr lang="de-DE" sz="105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9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5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das Verb </a:t>
                      </a:r>
                      <a:r>
                        <a:rPr lang="de-DE" sz="900" i="1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être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im Singular</a:t>
                      </a:r>
                      <a:endParaRPr lang="de-DE" sz="105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Zahlen 1-20</a:t>
                      </a:r>
                      <a:endParaRPr lang="de-DE" sz="105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Auffälligkeiten des Schriftbildes erkennen, Akzente, Apostrophe kennen lernen</a:t>
                      </a:r>
                      <a:endParaRPr lang="de-DE" sz="105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[…]</a:t>
                      </a: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61" marR="64761" marT="64761" marB="647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594024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652120" y="2553790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001162" y="4152498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678978" y="5152365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Gesamt-/Sekundarschulen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(2)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69566"/>
              </p:ext>
            </p:extLst>
          </p:nvPr>
        </p:nvGraphicFramePr>
        <p:xfrm>
          <a:off x="457200" y="2276872"/>
          <a:ext cx="8229600" cy="309634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322952867"/>
                    </a:ext>
                  </a:extLst>
                </a:gridCol>
              </a:tblGrid>
              <a:tr h="642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7.1 Bonjour la classe</a:t>
                      </a:r>
                      <a:r>
                        <a:rPr lang="fr-FR" sz="2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</a:t>
                      </a: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U-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89014"/>
                  </a:ext>
                </a:extLst>
              </a:tr>
              <a:tr h="578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044646"/>
                  </a:ext>
                </a:extLst>
              </a:tr>
              <a:tr h="1875291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Sprechen: </a:t>
                      </a:r>
                      <a:r>
                        <a:rPr lang="de-DE" sz="1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Gesprächen teilnehmen:</a:t>
                      </a: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alltäglichen Gesprächssituationen ihre Redeabsichten verwirklichen und angemessen reagieren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Sprechen: zusammenhängendes Sprechen:</a:t>
                      </a: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ihre Lebenswelt beschreiben und Auskünfte über sich und andere geben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zielsprachigen Begegnungssituationen kulturspezifischen Konventionen und Besonderheiten respektvoll, tolerant und geschlechtersensibel begegnen, hierzu Stellung beziehen und ihr Handeln in der Regel angemessen darauf einstellen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90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849024"/>
              </p:ext>
            </p:extLst>
          </p:nvPr>
        </p:nvGraphicFramePr>
        <p:xfrm>
          <a:off x="457200" y="2636912"/>
          <a:ext cx="8229600" cy="174955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32194700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839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IKK: 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Lebenswirklichkeiten und -entwürfe von Jugendlichen: Familie, Freundschaft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Aussprache und Intonation: 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Wort- und Satzmelodie, Intonationsfrage, Nasale, 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stummes, offenes und geschlossenes ‚e‘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Orthografie: 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grundlegende Laut-Buchstaben-Verbindungen,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cédille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TMK: </a:t>
                      </a:r>
                      <a:r>
                        <a:rPr lang="de-DE" sz="1400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Ausgangstexte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Sach- und Gebrauchstexte; </a:t>
                      </a:r>
                      <a:r>
                        <a:rPr lang="de-DE" sz="1400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Zieltexte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Dialog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48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46979"/>
              </p:ext>
            </p:extLst>
          </p:nvPr>
        </p:nvGraphicFramePr>
        <p:xfrm>
          <a:off x="457200" y="2348881"/>
          <a:ext cx="8229600" cy="338528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545263719"/>
                    </a:ext>
                  </a:extLst>
                </a:gridCol>
              </a:tblGrid>
              <a:tr h="416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548559"/>
                  </a:ext>
                </a:extLst>
              </a:tr>
              <a:tr h="2967713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Unterrichtliche Umsetzung: 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sich vorstellen, sich begrüßen und verabschieden, einfache Kennlerngespräche, Fragen nach dem Befinden, Aussagen zum Befinden, z.B. anhand von Rollenkarten, Begrüßungsrituale zwischen Jugendlichen 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das Verb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être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im Singular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Zahlen 1-20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Auffälligkeiten des Schriftbildes erkennen, Akzente, Apostrophe kennen lernen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Leistungsüberprüfung: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keine explizite Festlegung 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Lernaufgabe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Begrüßungsgespräche zwischen Jugendlichen im Rollenspiel führen</a:t>
                      </a: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9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 smtClean="0"/>
              <a:t>Vielen Dank für Ihre Aufmerksamkeit!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6940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dirty="0" smtClean="0"/>
              <a:t>Gestaltungsspielräume</a:t>
            </a:r>
          </a:p>
          <a:p>
            <a:pPr lvl="1"/>
            <a:r>
              <a:rPr lang="de-DE" dirty="0" smtClean="0"/>
              <a:t>Festlegung der Kompetenzerwartungen nur für Ende Sek I</a:t>
            </a:r>
          </a:p>
          <a:p>
            <a:r>
              <a:rPr lang="de-DE" dirty="0" smtClean="0"/>
              <a:t>Bezug </a:t>
            </a:r>
            <a:r>
              <a:rPr lang="de-DE" dirty="0"/>
              <a:t>auf fachübergreifende </a:t>
            </a:r>
            <a:r>
              <a:rPr lang="de-DE" dirty="0" smtClean="0"/>
              <a:t>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Französisch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3129</Words>
  <Application>Microsoft Office PowerPoint</Application>
  <PresentationFormat>Bildschirmpräsentation (4:3)</PresentationFormat>
  <Paragraphs>659</Paragraphs>
  <Slides>54</Slides>
  <Notes>51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 Realschule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8</cp:revision>
  <cp:lastPrinted>2019-01-16T09:01:21Z</cp:lastPrinted>
  <dcterms:created xsi:type="dcterms:W3CDTF">2018-01-17T08:49:04Z</dcterms:created>
  <dcterms:modified xsi:type="dcterms:W3CDTF">2022-01-28T12:19:18Z</dcterms:modified>
</cp:coreProperties>
</file>