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62" r:id="rId51"/>
    <p:sldId id="463" r:id="rId52"/>
    <p:sldId id="465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/>
  </p:cmAuthor>
  <p:cmAuthor id="2" name="Peters, Thorsten" initials="PT" lastIdx="5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8"/>
    <p:restoredTop sz="95640" autoAdjust="0"/>
  </p:normalViewPr>
  <p:slideViewPr>
    <p:cSldViewPr showGuides="1">
      <p:cViewPr varScale="1">
        <p:scale>
          <a:sx n="78" d="100"/>
          <a:sy n="78" d="100"/>
        </p:scale>
        <p:origin x="102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61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dirty="0" smtClean="0"/>
              <a:t>Realschule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Italienisch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2.1, 2.2: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</a:t>
            </a:r>
            <a:r>
              <a:rPr lang="de-DE" dirty="0"/>
              <a:t>verschiedene digitale </a:t>
            </a:r>
            <a:r>
              <a:rPr lang="de-DE" dirty="0" smtClean="0"/>
              <a:t>Werkzeuge zur Text- und Medienproduktion, Informationsrecherche und Kommunikation reflektiert und zielgerichtet einsetzen. </a:t>
            </a:r>
            <a:r>
              <a:rPr lang="de-DE" dirty="0" smtClean="0">
                <a:solidFill>
                  <a:srgbClr val="000000"/>
                </a:solidFill>
              </a:rPr>
              <a:t>[aus KLP Italienisch RS]</a:t>
            </a:r>
          </a:p>
          <a:p>
            <a:r>
              <a:rPr lang="de-DE" dirty="0" smtClean="0"/>
              <a:t>Der </a:t>
            </a:r>
            <a:r>
              <a:rPr lang="de-DE" dirty="0"/>
              <a:t>MKR </a:t>
            </a:r>
            <a:r>
              <a:rPr lang="de-DE" dirty="0" smtClean="0"/>
              <a:t>bleibt </a:t>
            </a:r>
            <a:r>
              <a:rPr lang="de-DE" dirty="0"/>
              <a:t>verbindlicher </a:t>
            </a:r>
            <a:r>
              <a:rPr lang="de-DE" dirty="0" smtClean="0"/>
              <a:t>Orientierungsrahmen </a:t>
            </a:r>
            <a:r>
              <a:rPr lang="de-DE" dirty="0"/>
              <a:t>für die Weiterentwicklung des schulischen Medienkonzepts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Z2: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000" dirty="0" smtClean="0"/>
              <a:t>Einblicke in die Lebenswirklichkeit von Jugendlichen in Italien im Vergleich zur eigenen Lebenswelt: </a:t>
            </a:r>
          </a:p>
          <a:p>
            <a:pPr marL="57150" indent="0">
              <a:buNone/>
            </a:pPr>
            <a:r>
              <a:rPr lang="de-DE" sz="2000" dirty="0" smtClean="0"/>
              <a:t>- Alltagsleben, Familie, Freundschaft/Partnerschaft, Freizeitgestaltung, Umgang mit Vielfalt, Umweltschutz, Konsumverhalten. </a:t>
            </a:r>
          </a:p>
          <a:p>
            <a:pPr marL="57150" indent="0">
              <a:buNone/>
            </a:pPr>
            <a:r>
              <a:rPr lang="de-DE" sz="2000" dirty="0" smtClean="0"/>
              <a:t>[</a:t>
            </a:r>
            <a:r>
              <a:rPr lang="de-DE" sz="2000" dirty="0" smtClean="0">
                <a:solidFill>
                  <a:srgbClr val="000000"/>
                </a:solidFill>
              </a:rPr>
              <a:t>KLP Italienisch RS</a:t>
            </a:r>
            <a:r>
              <a:rPr lang="de-DE" sz="2000" dirty="0" smtClean="0"/>
              <a:t>]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</a:t>
            </a:r>
            <a:r>
              <a:rPr lang="de-DE" dirty="0" smtClean="0">
                <a:solidFill>
                  <a:srgbClr val="000000"/>
                </a:solidFill>
              </a:rPr>
              <a:t>Italienisch</a:t>
            </a:r>
            <a:r>
              <a:rPr lang="de-DE" dirty="0" smtClean="0"/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512513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Italienisch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Italienisch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Jahrgangsstufe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Italienisch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Jahrgangsstufe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 smtClean="0"/>
              <a:t>GeR</a:t>
            </a:r>
            <a:r>
              <a:rPr lang="de-DE" dirty="0" smtClean="0"/>
              <a:t>-Niveaus am Ende der Sek I: </a:t>
            </a:r>
            <a:r>
              <a:rPr lang="de-DE" dirty="0" smtClean="0">
                <a:solidFill>
                  <a:srgbClr val="000000"/>
                </a:solidFill>
              </a:rPr>
              <a:t>Anpassung in Italienisch und HS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0000"/>
                </a:solidFill>
              </a:rPr>
              <a:t>Italienisch ab Jahrgangsstufe 7: B1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Italienisch </a:t>
            </a:r>
            <a:r>
              <a:rPr lang="de-DE" dirty="0" smtClean="0"/>
              <a:t>ab </a:t>
            </a:r>
            <a:r>
              <a:rPr lang="de-DE" dirty="0"/>
              <a:t>Jahrgangsstufe </a:t>
            </a:r>
            <a:r>
              <a:rPr lang="de-DE" dirty="0" smtClean="0"/>
              <a:t>9: A2 </a:t>
            </a:r>
            <a:r>
              <a:rPr lang="de-DE" dirty="0"/>
              <a:t>mit Anteilen von </a:t>
            </a:r>
            <a:r>
              <a:rPr lang="de-DE" dirty="0" smtClean="0"/>
              <a:t>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</a:t>
            </a:r>
            <a:r>
              <a:rPr lang="de-DE" dirty="0" smtClean="0">
                <a:solidFill>
                  <a:srgbClr val="000000"/>
                </a:solidFill>
              </a:rPr>
              <a:t>Italienisch</a:t>
            </a:r>
            <a:r>
              <a:rPr lang="de-DE" dirty="0" smtClean="0"/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62711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erweitertes Inventar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häufig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Handlungen,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Vorgänge und Äußerungen zeitlich positionieren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lang="de-D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Annahmen, Hypothesen</a:t>
                      </a:r>
                      <a:r>
                        <a:rPr lang="de-D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Bedingungen formulieren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lang="de-D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57505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mr-IN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lang="de-DE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Vergangenheitsformen (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passato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prossimo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imperfetto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trapassato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prossimo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auch in Abgrenzung zueinander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Ausdrücke der Gleich - und Vorzeitigkeit (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facendo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prima di,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</a:t>
                      </a:r>
                      <a:r>
                        <a:rPr lang="de-DE" sz="140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Konditional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reale Bedingungssätze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Italienisch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24128" y="162880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Ausgangstexte</a:t>
            </a:r>
            <a:r>
              <a:rPr lang="de-DE" b="1" dirty="0"/>
              <a:t>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err="1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didaktisierte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, adaptierte 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sowie, 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klar strukturierte authentische 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Texte und Medien, 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Lesetexte, Hör-/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Hörsehtexte, mehrfach kodierte Texte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Zeitungsartikel,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 einfaches Interview, Annonce</a:t>
            </a:r>
            <a:r>
              <a:rPr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 </a:t>
            </a:r>
            <a:r>
              <a:rPr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[…</a:t>
            </a:r>
            <a:r>
              <a:rPr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]</a:t>
            </a:r>
            <a:endParaRPr lang="de-DE" sz="1600" kern="1" dirty="0" smtClean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Brief, E-Mail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[...]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Lyrische Texte: </a:t>
            </a:r>
            <a:r>
              <a:rPr lang="de-DE" sz="1600" i="1" kern="1" dirty="0" err="1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canzone</a:t>
            </a:r>
            <a:endParaRPr sz="1600" i="1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Zieltexte</a:t>
            </a:r>
            <a:r>
              <a:rPr lang="de-DE" b="1" dirty="0"/>
              <a:t>: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formeller und informeller Brief </a:t>
            </a: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Textnachricht</a:t>
            </a:r>
            <a:endParaRPr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P</a:t>
            </a:r>
            <a:r>
              <a:rPr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räsentation</a:t>
            </a:r>
            <a:r>
              <a:rPr dirty="0"/>
              <a:t> </a:t>
            </a:r>
            <a:r>
              <a:rPr dirty="0" smtClean="0"/>
              <a:t>[…]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</a:t>
            </a:r>
            <a:r>
              <a:rPr lang="de-DE" sz="2400" dirty="0" smtClean="0"/>
              <a:t>. 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Italienisch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fachdidaktischen </a:t>
            </a:r>
            <a:r>
              <a:rPr lang="de-DE" sz="2600" dirty="0" smtClean="0"/>
              <a:t>und fachmethodischen Arbeit</a:t>
            </a:r>
            <a:endParaRPr lang="de-DE" sz="2600" dirty="0"/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Italienisch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Lehrplan</a:t>
            </a:r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(1)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1568"/>
              </p:ext>
            </p:extLst>
          </p:nvPr>
        </p:nvGraphicFramePr>
        <p:xfrm>
          <a:off x="457200" y="1925415"/>
          <a:ext cx="8229600" cy="403945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39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 7.1 </a:t>
                      </a:r>
                      <a:r>
                        <a:rPr lang="en-US" sz="160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Iniziamo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insieme</a:t>
                      </a:r>
                      <a:r>
                        <a:rPr lang="en-US" sz="160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(ca. 20 U-Std.)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306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877347">
                <a:tc>
                  <a:txBody>
                    <a:bodyPr/>
                    <a:lstStyle/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306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877347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306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Hinweise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Vereinbarungen und Absprachen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877347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endParaRPr lang="de-DE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463766" y="2688654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834503" y="4037002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490624" y="5333146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93554"/>
              </p:ext>
            </p:extLst>
          </p:nvPr>
        </p:nvGraphicFramePr>
        <p:xfrm>
          <a:off x="395536" y="1700808"/>
          <a:ext cx="8291264" cy="42300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91264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9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Iniziamo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insieme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r-IN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  <a:r>
                        <a:rPr lang="de-DE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ca. 20 U-Std.)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40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3254702">
                <a:tc>
                  <a:txBody>
                    <a:bodyPr/>
                    <a:lstStyle/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Hör-/Hörsehverstehen: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 mündlichen Kommunikation im Unterricht folgen</a:t>
                      </a:r>
                    </a:p>
                    <a:p>
                      <a:pPr marL="0" marR="0" lvl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Leseverstehen: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 schriftlichen Kommunikation im Unterricht folgen</a:t>
                      </a:r>
                    </a:p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Sprechen: an Gesprächen teilnehmen: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alltäglichen, auch digital gestützten Gesprächssituationen sowie formalisierten Gesprächen ihre Redeabsichten verwirklichen und angemessen reagieren</a:t>
                      </a:r>
                    </a:p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Sprechen: zusammenhängendes Sprechen: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ihre Lebenswelt beschreiben und Auskünfte über sich und andere geben</a:t>
                      </a:r>
                    </a:p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Wortschatz</a:t>
                      </a:r>
                      <a:r>
                        <a:rPr lang="de-DE" sz="1600" b="1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einen grundlegenden allgemeinen und auf das soziokulturelle Orientierungswissen bezogenen thematischen Wortschatz produktiv einsetzen, einen grundlegenden allgemeinen und auf das soziokulturelle Orientierungswissen bezogenen thematischen Wortschatz rezeptiv einsetzen 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89971"/>
              </p:ext>
            </p:extLst>
          </p:nvPr>
        </p:nvGraphicFramePr>
        <p:xfrm>
          <a:off x="457200" y="1925414"/>
          <a:ext cx="8229600" cy="251169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7917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1719946">
                <a:tc>
                  <a:txBody>
                    <a:bodyPr/>
                    <a:lstStyle/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Aussprache </a:t>
                      </a:r>
                      <a:r>
                        <a:rPr lang="de-DE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 Intonation: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Betonung und Wortakzent, Besonderheiten bei der Aussprache der Buchstaben </a:t>
                      </a:r>
                      <a:r>
                        <a:rPr lang="de-DE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und </a:t>
                      </a:r>
                      <a:r>
                        <a:rPr lang="de-DE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Doppelkonsonanten, Unterscheidung stimmhafter und stimmloser Konsonanten</a:t>
                      </a:r>
                    </a:p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Orthografie: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Groß- und Kleinschreibung, Laut- Buchstabenbeziehungen, Gesetzmäßigkeiten bei grammatischen Elementen </a:t>
                      </a:r>
                      <a:endParaRPr lang="de-DE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37458"/>
              </p:ext>
            </p:extLst>
          </p:nvPr>
        </p:nvGraphicFramePr>
        <p:xfrm>
          <a:off x="457200" y="1925414"/>
          <a:ext cx="8229600" cy="20233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7644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1171152">
                <a:tc>
                  <a:txBody>
                    <a:bodyPr/>
                    <a:lstStyle/>
                    <a:p>
                      <a:pPr marL="0" marR="0" indent="31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750" algn="l"/>
                        </a:tabLst>
                        <a:defRPr/>
                      </a:pPr>
                      <a:r>
                        <a:rPr lang="de-DE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Mögliche Umsetzung: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über sich und die Familie Auskunft geben, sich begrüßen, Freunde vorstellen oder kennenlernen, kleine Dialoge führen, Brief (analog oder digital) (MKR 4.1)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750" algn="l"/>
                        </a:tabLst>
                        <a:defRPr/>
                      </a:pPr>
                      <a:r>
                        <a:rPr lang="de-DE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Hinweise zur Klassenarbeit: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Schreiben + Verfügen über sprachliche Mittel </a:t>
                      </a:r>
                      <a:endParaRPr lang="de-DE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187624" y="3038124"/>
            <a:ext cx="691276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de-DE" altLang="de-DE" sz="2800" kern="0" smtClean="0">
                <a:solidFill>
                  <a:prstClr val="black"/>
                </a:solidFill>
              </a:rPr>
              <a:t>Vielen </a:t>
            </a:r>
            <a:r>
              <a:rPr lang="de-DE" altLang="de-DE" sz="2800" kern="0" dirty="0">
                <a:solidFill>
                  <a:prstClr val="black"/>
                </a:solidFill>
              </a:rPr>
              <a:t>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40442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Gestaltungsspielräume</a:t>
            </a:r>
          </a:p>
          <a:p>
            <a:pPr lvl="1"/>
            <a:r>
              <a:rPr lang="de-DE" dirty="0" smtClean="0"/>
              <a:t>Festlegung der Kompetenzerwartungen nur für Ende Sek I</a:t>
            </a:r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Italienisch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3014</Words>
  <Application>Microsoft Office PowerPoint</Application>
  <PresentationFormat>Bildschirmpräsentation (4:3)</PresentationFormat>
  <Paragraphs>650</Paragraphs>
  <Slides>54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Realschule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4</cp:revision>
  <cp:lastPrinted>2019-01-16T09:01:21Z</cp:lastPrinted>
  <dcterms:created xsi:type="dcterms:W3CDTF">2018-01-17T08:49:04Z</dcterms:created>
  <dcterms:modified xsi:type="dcterms:W3CDTF">2022-01-28T12:24:01Z</dcterms:modified>
</cp:coreProperties>
</file>