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63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95407" autoAdjust="0"/>
  </p:normalViewPr>
  <p:slideViewPr>
    <p:cSldViewPr showGuides="1">
      <p:cViewPr varScale="1">
        <p:scale>
          <a:sx n="78" d="100"/>
          <a:sy n="78" d="100"/>
        </p:scale>
        <p:origin x="102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Wort- und Zeichenschatz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Ausgangstexte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Zieltexte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Wort- und Zeichenschatz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Ausgangstexte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Zieltexte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Realschule</a:t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Japanisch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das Internet aufgabenbezogen für Informationsrecherchen zu fachspezifischen Themen nutzen.</a:t>
            </a:r>
          </a:p>
          <a:p>
            <a:pPr marL="400050" lvl="1" indent="0">
              <a:buNone/>
            </a:pPr>
            <a:endParaRPr lang="de-DE" dirty="0"/>
          </a:p>
          <a:p>
            <a:r>
              <a:rPr lang="de-DE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D Z1, B Z1:</a:t>
            </a:r>
          </a:p>
          <a:p>
            <a:pPr marL="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Alltagsleben: Familie/Freundeskreis auch unter Berücksichtigung von Geschlechterrollen, Wohnen, Tagesabläufe</a:t>
            </a:r>
          </a:p>
          <a:p>
            <a:pPr marL="0" indent="0">
              <a:buNone/>
            </a:pPr>
            <a:r>
              <a:rPr lang="de-DE" sz="2000" dirty="0"/>
              <a:t>Freizeitgestaltung: Einkaufen, Essen, japanische Populärkultur, Nutzung digitaler Medien</a:t>
            </a:r>
          </a:p>
          <a:p>
            <a:pPr marL="57150" indent="0">
              <a:buNone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6848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Japanisch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Japanisch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ab 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 </a:t>
            </a:r>
            <a:br>
              <a:rPr lang="de-DE" dirty="0"/>
            </a:br>
            <a:r>
              <a:rPr lang="de-DE" dirty="0"/>
              <a:t>Japanisch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Jahrgangsstufe 7: A2</a:t>
            </a:r>
            <a:br>
              <a:rPr lang="de-DE" dirty="0"/>
            </a:br>
            <a:r>
              <a:rPr lang="de-DE" dirty="0"/>
              <a:t>Japanisch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Jahrgangsstufe 9: A1 mit Anteilen von A2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Wort- und Zeichenschatz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Kompetenzerwartungen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82555"/>
              </p:ext>
            </p:extLst>
          </p:nvPr>
        </p:nvGraphicFramePr>
        <p:xfrm>
          <a:off x="457200" y="1803654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begrenztes Inventar häufig verwendeter grammatischer Formen und Strukturen für die Textrezeption und die Realisierung ihrer Sprech- und Schreibabsichten nutzen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 Satzstrukturen des Japanischen weitgehend sicher anwenden,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 unterschiedlichen zeitlichen Ebenen Aussagen, Fragen, Aufforderungen und Vorlieben einfach strukturiert formulieren.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 Wortarten (Nomen, Verben, i- und na-Adjektive) in unterschiedlichen Zeitformen (Gegenwart/Zukunft und Vergangenheit), auch in negierter Form, in höflicher Standardsprache sowie in Ansätzen in der höflichkeitsneutralen Form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grundlegende Partikeln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Zeit- und Ortsangaben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Zahlen, Mengenangaben und ausgewählte Zähleinheitswörter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1050060904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543768"/>
              </p:ext>
            </p:extLst>
          </p:nvPr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400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didaktisierte, adaptierte und kurze authentische 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persönliche (Sprach-) Nachrichten und Berichte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Formate der sozialen Medien und Netzwerke […] 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400" kern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persönliche (Sprach-) Nachrichten und Berichte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Bild- und Personenbeschreibungen 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</a:t>
            </a:r>
            <a:r>
              <a:rPr lang="de-DE" sz="2600"/>
              <a:t>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Lehrplan (vervollständigt bis Februar 2022)</a:t>
            </a:r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C5E27BA-ED93-45D5-8273-79209C3FC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05698"/>
              </p:ext>
            </p:extLst>
          </p:nvPr>
        </p:nvGraphicFramePr>
        <p:xfrm>
          <a:off x="669183" y="1700213"/>
          <a:ext cx="7805634" cy="439097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05634">
                  <a:extLst>
                    <a:ext uri="{9D8B030D-6E8A-4147-A177-3AD203B41FA5}">
                      <a16:colId xmlns:a16="http://schemas.microsoft.com/office/drawing/2014/main" val="4048087047"/>
                    </a:ext>
                  </a:extLst>
                </a:gridCol>
              </a:tblGrid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UV 7.6 </a:t>
                      </a:r>
                      <a:r>
                        <a:rPr lang="ja-JP" sz="1100" b="1" i="0" dirty="0">
                          <a:effectLst/>
                          <a:latin typeface="+mj-lt"/>
                          <a:ea typeface="MS Gothic" panose="020B0609070205080204" pitchFamily="49" charset="-128"/>
                          <a:cs typeface="MS Gothic" panose="020B0609070205080204" pitchFamily="49" charset="-128"/>
                        </a:rPr>
                        <a:t>まいにちなにをしますか。</a:t>
                      </a:r>
                      <a:r>
                        <a:rPr lang="de-DE" sz="11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Was machst du jeden Tag? </a:t>
                      </a:r>
                      <a:endParaRPr lang="de-DE" sz="1000" i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Gewohnheiten im Alltag (ca. 15 </a:t>
                      </a:r>
                      <a:r>
                        <a:rPr lang="de-DE" sz="110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Ustd</a:t>
                      </a:r>
                      <a:r>
                        <a:rPr lang="de-DE" sz="11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.) </a:t>
                      </a: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077279"/>
                  </a:ext>
                </a:extLst>
              </a:tr>
              <a:tr h="29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349023"/>
                  </a:ext>
                </a:extLst>
              </a:tr>
              <a:tr h="1482524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Sprechen: </a:t>
                      </a:r>
                      <a:r>
                        <a:rPr lang="de-DE" sz="10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zusammenhängendes Sprechen: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Auskünfte über sich und andere geben [und konkrete Beschreibungen vornehmen]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Sprechen: </a:t>
                      </a:r>
                      <a:r>
                        <a:rPr lang="de-DE" sz="10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 Gesprächen teilnehmen: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in alltäglichen Gesprächssituationen ihre Redeabsichten verwirklichen und auf einfache Weise interagieren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Schriftzeichen und Orthografie:</a:t>
                      </a: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die Rechtschreibregeln in den Silbenalphabeten Hiragana und 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Katakana korrekt anwenden, die Regeln der japanischen Zeichensetzung anwenden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IKK:</a:t>
                      </a:r>
                      <a:r>
                        <a:rPr lang="de-DE" sz="10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repräsentative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Verhaltensweisen und Konventionen anderer Kulturen mit eigenen Anschauungen vergleichen und dabei Toleranz entwickeln, sofern Grundprinzipien friedlichen und respektvollen Zusammenlebens nicht verletzt werden</a:t>
                      </a: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709147"/>
                  </a:ext>
                </a:extLst>
              </a:tr>
              <a:tr h="29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0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745627"/>
                  </a:ext>
                </a:extLst>
              </a:tr>
              <a:tr h="81363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Grammatik: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Verben in der -</a:t>
                      </a:r>
                      <a:r>
                        <a:rPr lang="de-DE" sz="1000" i="1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masu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-Form (Gegenwart) auch in negierter Form, weitere Partikeln, ausgewählte Ortsangaben, ausgewählte Zeitangaben, satzeinleitende Konjunktionen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IKK: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Alltagsleben: Tagesabläufe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1000" u="sng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Formate der sozialen Medien und Netzwerke; </a:t>
                      </a:r>
                      <a:r>
                        <a:rPr lang="de-DE" sz="1000" u="sng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kürzere Präsentation, auch digital gestützt</a:t>
                      </a: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535583"/>
                  </a:ext>
                </a:extLst>
              </a:tr>
              <a:tr h="29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551866"/>
                  </a:ext>
                </a:extLst>
              </a:tr>
              <a:tr h="639918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Hinweis: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Festigung des erlernten Silbenalphabets Katakana und Vertiefung von Rechtschreibregeln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Mögliche Umsetzung: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Erstellen einer digital gestützten Präsentation, die der Klassenarbeit als Grundlage dient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Hinweise zur Klassenarbeit:</a:t>
                      </a: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mündliche Kommunikationsprüfung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97684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41613" y="2688269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96018" y="4395017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79060" y="5533201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72E7BCD-FC61-4537-A312-FDD4400E5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4363"/>
              </p:ext>
            </p:extLst>
          </p:nvPr>
        </p:nvGraphicFramePr>
        <p:xfrm>
          <a:off x="457200" y="1700213"/>
          <a:ext cx="7805634" cy="38789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805634">
                  <a:extLst>
                    <a:ext uri="{9D8B030D-6E8A-4147-A177-3AD203B41FA5}">
                      <a16:colId xmlns:a16="http://schemas.microsoft.com/office/drawing/2014/main" val="218165344"/>
                    </a:ext>
                  </a:extLst>
                </a:gridCol>
              </a:tblGrid>
              <a:tr h="50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UV 7.6 </a:t>
                      </a:r>
                      <a:r>
                        <a:rPr lang="ja-JP" sz="1800" b="1" i="0" dirty="0">
                          <a:effectLst/>
                          <a:latin typeface="+mj-lt"/>
                          <a:ea typeface="MS Gothic" panose="020B0609070205080204" pitchFamily="49" charset="-128"/>
                          <a:cs typeface="MS Gothic" panose="020B0609070205080204" pitchFamily="49" charset="-128"/>
                        </a:rPr>
                        <a:t>まいにちなにをしますか。</a:t>
                      </a:r>
                      <a:r>
                        <a:rPr lang="de-DE" sz="18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Was machst du jeden Tag? </a:t>
                      </a:r>
                      <a:endParaRPr lang="de-DE" sz="1400" i="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Gewohnheiten im Alltag (ca. 15 </a:t>
                      </a:r>
                      <a:r>
                        <a:rPr lang="de-DE" sz="1800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Ustd</a:t>
                      </a:r>
                      <a:r>
                        <a:rPr lang="de-DE" sz="18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Yu Gothic UI" panose="020B0500000000000000" pitchFamily="34" charset="-128"/>
                          <a:cs typeface="Yu Gothic UI" panose="020B0500000000000000" pitchFamily="34" charset="-128"/>
                        </a:rPr>
                        <a:t>.) </a:t>
                      </a: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85358"/>
                  </a:ext>
                </a:extLst>
              </a:tr>
              <a:tr h="292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20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461941"/>
                  </a:ext>
                </a:extLst>
              </a:tr>
              <a:tr h="1482524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Sprechen: </a:t>
                      </a:r>
                      <a:r>
                        <a:rPr lang="de-DE" sz="16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zusammenhängendes Sprechen: </a:t>
                      </a:r>
                      <a:r>
                        <a:rPr lang="de-DE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Auskünfte über sich und andere geben [und konkrete Beschreibungen vornehmen]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dirty="0" smtClean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Sprechen: </a:t>
                      </a:r>
                      <a:r>
                        <a:rPr lang="de-DE" sz="16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 Gesprächen teilnehmen:</a:t>
                      </a:r>
                      <a:r>
                        <a:rPr lang="de-DE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in alltäglichen Gesprächssituationen ihre Redeabsichten verwirklichen und auf einfache Weise interagieren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Schriftzeichen und Orthografie:</a:t>
                      </a:r>
                      <a:r>
                        <a:rPr lang="de-DE" sz="16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die Rechtschreibregeln in den Silbenalphabeten Hiragana und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Katakana korrekt anwenden, die Regeln der japanischen Zeichensetzung anwenden</a:t>
                      </a:r>
                      <a:endParaRPr lang="de-DE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IKK:</a:t>
                      </a:r>
                      <a:r>
                        <a:rPr lang="de-DE" sz="16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repräsentative </a:t>
                      </a:r>
                      <a:r>
                        <a:rPr lang="de-DE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Verhaltensweisen und Konventionen anderer Kulturen mit eigenen Anschauungen vergleichen und dabei Toleranz entwickeln, sofern Grundprinzipien friedlichen und respektvollen Zusammenlebens nicht verletzt werden</a:t>
                      </a:r>
                    </a:p>
                  </a:txBody>
                  <a:tcPr marL="65047" marR="65047" marT="65047" marB="650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78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EA1FD9C-F673-44B7-9156-1909E4F0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66370"/>
              </p:ext>
            </p:extLst>
          </p:nvPr>
        </p:nvGraphicFramePr>
        <p:xfrm>
          <a:off x="484147" y="1916832"/>
          <a:ext cx="8229600" cy="284759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33395751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3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25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Grammatik: 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Verben in der -</a:t>
                      </a:r>
                      <a:r>
                        <a:rPr lang="de-DE" sz="2000" i="1" dirty="0" err="1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masu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-Form (Gegenwart) auch in negierter Form, weitere Partikeln, ausgewählte Ortsangaben, ausgewählte Zeitangaben, satzeinleitende Konjunktionen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IKK: 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Alltagsleben: Tagesabläufe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2000" u="sng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Formate der sozialen Medien und Netzwerke; </a:t>
                      </a:r>
                      <a:r>
                        <a:rPr lang="de-DE" sz="2000" u="sng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kürzere Präsentation, auch digital gestützt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64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5D4D20E-EF33-4A0C-B9E9-0937DD139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13545"/>
              </p:ext>
            </p:extLst>
          </p:nvPr>
        </p:nvGraphicFramePr>
        <p:xfrm>
          <a:off x="457200" y="1916832"/>
          <a:ext cx="8229600" cy="25176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1443323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28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822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Hinweis: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Festigung des erlernten Silbenalphabets Katakana und Vertiefung von Rechtschreibregeln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Mögliche Umsetzung: 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Erstellen einer digital gestützten Präsentation, die der Klassenarbeit als Grundlage dient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Hinweise zur Klassenarbeit:</a:t>
                      </a:r>
                      <a:r>
                        <a:rPr lang="de-DE" sz="20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mündliche Kommunikationsprüfung</a:t>
                      </a:r>
                      <a:endParaRPr lang="de-DE" sz="20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00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3174</Words>
  <PresentationFormat>Bildschirmpräsentation (4:3)</PresentationFormat>
  <Paragraphs>654</Paragraphs>
  <Slides>54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6" baseType="lpstr">
      <vt:lpstr>MS Gothic</vt:lpstr>
      <vt:lpstr>Yu Gothic UI</vt:lpstr>
      <vt:lpstr>Arial</vt:lpstr>
      <vt:lpstr>Calibri</vt:lpstr>
      <vt:lpstr>Corbel</vt:lpstr>
      <vt:lpstr>MS Mincho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2022-01-28T12:18:15Z</dcterms:modified>
</cp:coreProperties>
</file>