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65"/>
  </p:notesMasterIdLst>
  <p:handoutMasterIdLst>
    <p:handoutMasterId r:id="rId66"/>
  </p:handoutMasterIdLst>
  <p:sldIdLst>
    <p:sldId id="256" r:id="rId2"/>
    <p:sldId id="411" r:id="rId3"/>
    <p:sldId id="410" r:id="rId4"/>
    <p:sldId id="413" r:id="rId5"/>
    <p:sldId id="412" r:id="rId6"/>
    <p:sldId id="414" r:id="rId7"/>
    <p:sldId id="415" r:id="rId8"/>
    <p:sldId id="416" r:id="rId9"/>
    <p:sldId id="417" r:id="rId10"/>
    <p:sldId id="419" r:id="rId11"/>
    <p:sldId id="420" r:id="rId12"/>
    <p:sldId id="434" r:id="rId13"/>
    <p:sldId id="421" r:id="rId14"/>
    <p:sldId id="435" r:id="rId15"/>
    <p:sldId id="436" r:id="rId16"/>
    <p:sldId id="437" r:id="rId17"/>
    <p:sldId id="470" r:id="rId18"/>
    <p:sldId id="471" r:id="rId19"/>
    <p:sldId id="472" r:id="rId20"/>
    <p:sldId id="466" r:id="rId21"/>
    <p:sldId id="467" r:id="rId22"/>
    <p:sldId id="448" r:id="rId23"/>
    <p:sldId id="468" r:id="rId24"/>
    <p:sldId id="473" r:id="rId25"/>
    <p:sldId id="474" r:id="rId26"/>
    <p:sldId id="442" r:id="rId27"/>
    <p:sldId id="475" r:id="rId28"/>
    <p:sldId id="476" r:id="rId29"/>
    <p:sldId id="477" r:id="rId30"/>
    <p:sldId id="478" r:id="rId31"/>
    <p:sldId id="479" r:id="rId32"/>
    <p:sldId id="480" r:id="rId33"/>
    <p:sldId id="481" r:id="rId34"/>
    <p:sldId id="482" r:id="rId35"/>
    <p:sldId id="483" r:id="rId36"/>
    <p:sldId id="484" r:id="rId37"/>
    <p:sldId id="485" r:id="rId38"/>
    <p:sldId id="494" r:id="rId39"/>
    <p:sldId id="486" r:id="rId40"/>
    <p:sldId id="455" r:id="rId41"/>
    <p:sldId id="456" r:id="rId42"/>
    <p:sldId id="488" r:id="rId43"/>
    <p:sldId id="487" r:id="rId44"/>
    <p:sldId id="489" r:id="rId45"/>
    <p:sldId id="490" r:id="rId46"/>
    <p:sldId id="491" r:id="rId47"/>
    <p:sldId id="492" r:id="rId48"/>
    <p:sldId id="493" r:id="rId49"/>
    <p:sldId id="459" r:id="rId50"/>
    <p:sldId id="427" r:id="rId51"/>
    <p:sldId id="429" r:id="rId52"/>
    <p:sldId id="430" r:id="rId53"/>
    <p:sldId id="431" r:id="rId54"/>
    <p:sldId id="432" r:id="rId55"/>
    <p:sldId id="433" r:id="rId56"/>
    <p:sldId id="428" r:id="rId57"/>
    <p:sldId id="460" r:id="rId58"/>
    <p:sldId id="495" r:id="rId59"/>
    <p:sldId id="462" r:id="rId60"/>
    <p:sldId id="463" r:id="rId61"/>
    <p:sldId id="465" r:id="rId62"/>
    <p:sldId id="464" r:id="rId63"/>
    <p:sldId id="469" r:id="rId64"/>
  </p:sldIdLst>
  <p:sldSz cx="9144000" cy="6858000" type="screen4x3"/>
  <p:notesSz cx="6797675" cy="9926638"/>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oters, Bianca" initials="BR" lastIdx="76" clrIdx="0">
    <p:extLst/>
  </p:cmAuthor>
  <p:cmAuthor id="2" name="Peters, Thorsten" initials="PT" lastIdx="58" clrIdx="1">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FF"/>
    <a:srgbClr val="E9EDF4"/>
    <a:srgbClr val="D0D8E8"/>
    <a:srgbClr val="3399FF"/>
    <a:srgbClr val="DB820B"/>
    <a:srgbClr val="DA8F0B"/>
    <a:srgbClr val="FF9900"/>
    <a:srgbClr val="CC3300"/>
    <a:srgbClr val="D6E9D8"/>
    <a:srgbClr val="EFE0C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208"/>
    <p:restoredTop sz="69257" autoAdjust="0"/>
  </p:normalViewPr>
  <p:slideViewPr>
    <p:cSldViewPr showGuides="1">
      <p:cViewPr varScale="1">
        <p:scale>
          <a:sx n="75" d="100"/>
          <a:sy n="75" d="100"/>
        </p:scale>
        <p:origin x="1832"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commentAuthors" Target="commentAuthor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1"/>
            <a:ext cx="2946400" cy="496412"/>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849688" y="1"/>
            <a:ext cx="2946400" cy="496412"/>
          </a:xfrm>
          <a:prstGeom prst="rect">
            <a:avLst/>
          </a:prstGeom>
        </p:spPr>
        <p:txBody>
          <a:bodyPr vert="horz" lIns="91440" tIns="45720" rIns="91440" bIns="45720" rtlCol="0"/>
          <a:lstStyle>
            <a:lvl1pPr algn="r">
              <a:defRPr sz="1200"/>
            </a:lvl1pPr>
          </a:lstStyle>
          <a:p>
            <a:fld id="{F5EA3545-B4D0-45B2-A57F-39B81FF05C25}" type="datetimeFigureOut">
              <a:rPr lang="de-DE" smtClean="0"/>
              <a:pPr/>
              <a:t>27.01.2022</a:t>
            </a:fld>
            <a:endParaRPr lang="de-DE"/>
          </a:p>
        </p:txBody>
      </p:sp>
      <p:sp>
        <p:nvSpPr>
          <p:cNvPr id="4" name="Fußzeilenplatzhalter 3"/>
          <p:cNvSpPr>
            <a:spLocks noGrp="1"/>
          </p:cNvSpPr>
          <p:nvPr>
            <p:ph type="ftr" sz="quarter" idx="2"/>
          </p:nvPr>
        </p:nvSpPr>
        <p:spPr>
          <a:xfrm>
            <a:off x="0" y="9428630"/>
            <a:ext cx="2946400" cy="496411"/>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49688" y="9428630"/>
            <a:ext cx="2946400" cy="496411"/>
          </a:xfrm>
          <a:prstGeom prst="rect">
            <a:avLst/>
          </a:prstGeom>
        </p:spPr>
        <p:txBody>
          <a:bodyPr vert="horz" lIns="91440" tIns="45720" rIns="91440" bIns="45720" rtlCol="0" anchor="b"/>
          <a:lstStyle>
            <a:lvl1pPr algn="r">
              <a:defRPr sz="1200"/>
            </a:lvl1pPr>
          </a:lstStyle>
          <a:p>
            <a:fld id="{ED2F0845-ADD4-441F-843F-A4032AB89CD2}" type="slidenum">
              <a:rPr lang="de-DE" smtClean="0"/>
              <a:pPr/>
              <a:t>‹Nr.›</a:t>
            </a:fld>
            <a:endParaRPr lang="de-DE"/>
          </a:p>
        </p:txBody>
      </p:sp>
    </p:spTree>
    <p:extLst>
      <p:ext uri="{BB962C8B-B14F-4D97-AF65-F5344CB8AC3E}">
        <p14:creationId xmlns:p14="http://schemas.microsoft.com/office/powerpoint/2010/main" val="8325250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1" y="0"/>
            <a:ext cx="2945659" cy="496332"/>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50444" y="0"/>
            <a:ext cx="2945659" cy="496332"/>
          </a:xfrm>
          <a:prstGeom prst="rect">
            <a:avLst/>
          </a:prstGeom>
        </p:spPr>
        <p:txBody>
          <a:bodyPr vert="horz" lIns="91440" tIns="45720" rIns="91440" bIns="45720" rtlCol="0"/>
          <a:lstStyle>
            <a:lvl1pPr algn="r">
              <a:defRPr sz="1200"/>
            </a:lvl1pPr>
          </a:lstStyle>
          <a:p>
            <a:fld id="{985472B4-A8F5-4AAC-8AF9-E73AECEF49A5}" type="datetimeFigureOut">
              <a:rPr lang="de-DE" smtClean="0"/>
              <a:pPr/>
              <a:t>27.01.2022</a:t>
            </a:fld>
            <a:endParaRPr lang="de-DE"/>
          </a:p>
        </p:txBody>
      </p:sp>
      <p:sp>
        <p:nvSpPr>
          <p:cNvPr id="4" name="Folienbildplatzhalt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1" y="9428583"/>
            <a:ext cx="2945659" cy="496332"/>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50444" y="9428583"/>
            <a:ext cx="2945659" cy="496332"/>
          </a:xfrm>
          <a:prstGeom prst="rect">
            <a:avLst/>
          </a:prstGeom>
        </p:spPr>
        <p:txBody>
          <a:bodyPr vert="horz" lIns="91440" tIns="45720" rIns="91440" bIns="45720" rtlCol="0" anchor="b"/>
          <a:lstStyle>
            <a:lvl1pPr algn="r">
              <a:defRPr sz="1200"/>
            </a:lvl1pPr>
          </a:lstStyle>
          <a:p>
            <a:fld id="{91EBFD06-840E-465F-BEE3-A3A19D45DCF6}" type="slidenum">
              <a:rPr lang="de-DE" smtClean="0"/>
              <a:pPr/>
              <a:t>‹Nr.›</a:t>
            </a:fld>
            <a:endParaRPr lang="de-DE"/>
          </a:p>
        </p:txBody>
      </p:sp>
    </p:spTree>
    <p:extLst>
      <p:ext uri="{BB962C8B-B14F-4D97-AF65-F5344CB8AC3E}">
        <p14:creationId xmlns:p14="http://schemas.microsoft.com/office/powerpoint/2010/main" val="22928980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pPr/>
              <a:t>1</a:t>
            </a:fld>
            <a:endParaRPr lang="de-DE"/>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pPr/>
              <a:t>10</a:t>
            </a:fld>
            <a:endParaRPr lang="de-DE"/>
          </a:p>
        </p:txBody>
      </p:sp>
    </p:spTree>
    <p:extLst>
      <p:ext uri="{BB962C8B-B14F-4D97-AF65-F5344CB8AC3E}">
        <p14:creationId xmlns:p14="http://schemas.microsoft.com/office/powerpoint/2010/main" val="16341328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pPr/>
              <a:t>11</a:t>
            </a:fld>
            <a:endParaRPr lang="de-DE"/>
          </a:p>
        </p:txBody>
      </p:sp>
    </p:spTree>
    <p:extLst>
      <p:ext uri="{BB962C8B-B14F-4D97-AF65-F5344CB8AC3E}">
        <p14:creationId xmlns:p14="http://schemas.microsoft.com/office/powerpoint/2010/main" val="5776358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pPr/>
              <a:t>12</a:t>
            </a:fld>
            <a:endParaRPr lang="de-DE"/>
          </a:p>
        </p:txBody>
      </p:sp>
    </p:spTree>
    <p:extLst>
      <p:ext uri="{BB962C8B-B14F-4D97-AF65-F5344CB8AC3E}">
        <p14:creationId xmlns:p14="http://schemas.microsoft.com/office/powerpoint/2010/main" val="10509527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pPr/>
              <a:t>13</a:t>
            </a:fld>
            <a:endParaRPr lang="de-DE"/>
          </a:p>
        </p:txBody>
      </p:sp>
    </p:spTree>
    <p:extLst>
      <p:ext uri="{BB962C8B-B14F-4D97-AF65-F5344CB8AC3E}">
        <p14:creationId xmlns:p14="http://schemas.microsoft.com/office/powerpoint/2010/main" val="30187136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pPr/>
              <a:t>14</a:t>
            </a:fld>
            <a:endParaRPr lang="de-DE"/>
          </a:p>
        </p:txBody>
      </p:sp>
    </p:spTree>
    <p:extLst>
      <p:ext uri="{BB962C8B-B14F-4D97-AF65-F5344CB8AC3E}">
        <p14:creationId xmlns:p14="http://schemas.microsoft.com/office/powerpoint/2010/main" val="195667599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pPr/>
              <a:t>15</a:t>
            </a:fld>
            <a:endParaRPr lang="de-DE"/>
          </a:p>
        </p:txBody>
      </p:sp>
    </p:spTree>
    <p:extLst>
      <p:ext uri="{BB962C8B-B14F-4D97-AF65-F5344CB8AC3E}">
        <p14:creationId xmlns:p14="http://schemas.microsoft.com/office/powerpoint/2010/main" val="217590744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pPr/>
              <a:t>16</a:t>
            </a:fld>
            <a:endParaRPr lang="de-DE"/>
          </a:p>
        </p:txBody>
      </p:sp>
    </p:spTree>
    <p:extLst>
      <p:ext uri="{BB962C8B-B14F-4D97-AF65-F5344CB8AC3E}">
        <p14:creationId xmlns:p14="http://schemas.microsoft.com/office/powerpoint/2010/main" val="154517446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pPr/>
              <a:t>17</a:t>
            </a:fld>
            <a:endParaRPr lang="de-DE"/>
          </a:p>
        </p:txBody>
      </p:sp>
    </p:spTree>
    <p:extLst>
      <p:ext uri="{BB962C8B-B14F-4D97-AF65-F5344CB8AC3E}">
        <p14:creationId xmlns:p14="http://schemas.microsoft.com/office/powerpoint/2010/main" val="192220781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pPr/>
              <a:t>18</a:t>
            </a:fld>
            <a:endParaRPr lang="de-DE"/>
          </a:p>
        </p:txBody>
      </p:sp>
    </p:spTree>
    <p:extLst>
      <p:ext uri="{BB962C8B-B14F-4D97-AF65-F5344CB8AC3E}">
        <p14:creationId xmlns:p14="http://schemas.microsoft.com/office/powerpoint/2010/main" val="13146137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pPr/>
              <a:t>19</a:t>
            </a:fld>
            <a:endParaRPr lang="de-DE"/>
          </a:p>
        </p:txBody>
      </p:sp>
    </p:spTree>
    <p:extLst>
      <p:ext uri="{BB962C8B-B14F-4D97-AF65-F5344CB8AC3E}">
        <p14:creationId xmlns:p14="http://schemas.microsoft.com/office/powerpoint/2010/main" val="19721163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pPr/>
              <a:t>2</a:t>
            </a:fld>
            <a:endParaRPr lang="de-DE"/>
          </a:p>
        </p:txBody>
      </p:sp>
    </p:spTree>
    <p:extLst>
      <p:ext uri="{BB962C8B-B14F-4D97-AF65-F5344CB8AC3E}">
        <p14:creationId xmlns:p14="http://schemas.microsoft.com/office/powerpoint/2010/main" val="148938972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pPr/>
              <a:t>20</a:t>
            </a:fld>
            <a:endParaRPr lang="de-DE"/>
          </a:p>
        </p:txBody>
      </p:sp>
    </p:spTree>
    <p:extLst>
      <p:ext uri="{BB962C8B-B14F-4D97-AF65-F5344CB8AC3E}">
        <p14:creationId xmlns:p14="http://schemas.microsoft.com/office/powerpoint/2010/main" val="351312648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pPr/>
              <a:t>21</a:t>
            </a:fld>
            <a:endParaRPr lang="de-DE"/>
          </a:p>
        </p:txBody>
      </p:sp>
    </p:spTree>
    <p:extLst>
      <p:ext uri="{BB962C8B-B14F-4D97-AF65-F5344CB8AC3E}">
        <p14:creationId xmlns:p14="http://schemas.microsoft.com/office/powerpoint/2010/main" val="355429705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pPr/>
              <a:t>22</a:t>
            </a:fld>
            <a:endParaRPr lang="de-DE"/>
          </a:p>
        </p:txBody>
      </p:sp>
    </p:spTree>
    <p:extLst>
      <p:ext uri="{BB962C8B-B14F-4D97-AF65-F5344CB8AC3E}">
        <p14:creationId xmlns:p14="http://schemas.microsoft.com/office/powerpoint/2010/main" val="66693286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pPr/>
              <a:t>23</a:t>
            </a:fld>
            <a:endParaRPr lang="de-DE"/>
          </a:p>
        </p:txBody>
      </p:sp>
    </p:spTree>
    <p:extLst>
      <p:ext uri="{BB962C8B-B14F-4D97-AF65-F5344CB8AC3E}">
        <p14:creationId xmlns:p14="http://schemas.microsoft.com/office/powerpoint/2010/main" val="113555815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pPr/>
              <a:t>24</a:t>
            </a:fld>
            <a:endParaRPr lang="de-DE"/>
          </a:p>
        </p:txBody>
      </p:sp>
    </p:spTree>
    <p:extLst>
      <p:ext uri="{BB962C8B-B14F-4D97-AF65-F5344CB8AC3E}">
        <p14:creationId xmlns:p14="http://schemas.microsoft.com/office/powerpoint/2010/main" val="277330130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pPr/>
              <a:t>25</a:t>
            </a:fld>
            <a:endParaRPr lang="de-DE"/>
          </a:p>
        </p:txBody>
      </p:sp>
    </p:spTree>
    <p:extLst>
      <p:ext uri="{BB962C8B-B14F-4D97-AF65-F5344CB8AC3E}">
        <p14:creationId xmlns:p14="http://schemas.microsoft.com/office/powerpoint/2010/main" val="239143312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pPr/>
              <a:t>26</a:t>
            </a:fld>
            <a:endParaRPr lang="de-DE"/>
          </a:p>
        </p:txBody>
      </p:sp>
    </p:spTree>
    <p:extLst>
      <p:ext uri="{BB962C8B-B14F-4D97-AF65-F5344CB8AC3E}">
        <p14:creationId xmlns:p14="http://schemas.microsoft.com/office/powerpoint/2010/main" val="47389065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pPr/>
              <a:t>27</a:t>
            </a:fld>
            <a:endParaRPr lang="de-DE"/>
          </a:p>
        </p:txBody>
      </p:sp>
    </p:spTree>
    <p:extLst>
      <p:ext uri="{BB962C8B-B14F-4D97-AF65-F5344CB8AC3E}">
        <p14:creationId xmlns:p14="http://schemas.microsoft.com/office/powerpoint/2010/main" val="249395884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pPr/>
              <a:t>28</a:t>
            </a:fld>
            <a:endParaRPr lang="de-DE"/>
          </a:p>
        </p:txBody>
      </p:sp>
    </p:spTree>
    <p:extLst>
      <p:ext uri="{BB962C8B-B14F-4D97-AF65-F5344CB8AC3E}">
        <p14:creationId xmlns:p14="http://schemas.microsoft.com/office/powerpoint/2010/main" val="390609111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pPr/>
              <a:t>29</a:t>
            </a:fld>
            <a:endParaRPr lang="de-DE"/>
          </a:p>
        </p:txBody>
      </p:sp>
    </p:spTree>
    <p:extLst>
      <p:ext uri="{BB962C8B-B14F-4D97-AF65-F5344CB8AC3E}">
        <p14:creationId xmlns:p14="http://schemas.microsoft.com/office/powerpoint/2010/main" val="37254767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pPr/>
              <a:t>3</a:t>
            </a:fld>
            <a:endParaRPr lang="de-DE"/>
          </a:p>
        </p:txBody>
      </p:sp>
    </p:spTree>
    <p:extLst>
      <p:ext uri="{BB962C8B-B14F-4D97-AF65-F5344CB8AC3E}">
        <p14:creationId xmlns:p14="http://schemas.microsoft.com/office/powerpoint/2010/main" val="403697160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pPr/>
              <a:t>30</a:t>
            </a:fld>
            <a:endParaRPr lang="de-DE"/>
          </a:p>
        </p:txBody>
      </p:sp>
    </p:spTree>
    <p:extLst>
      <p:ext uri="{BB962C8B-B14F-4D97-AF65-F5344CB8AC3E}">
        <p14:creationId xmlns:p14="http://schemas.microsoft.com/office/powerpoint/2010/main" val="151377837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pPr/>
              <a:t>31</a:t>
            </a:fld>
            <a:endParaRPr lang="de-DE"/>
          </a:p>
        </p:txBody>
      </p:sp>
    </p:spTree>
    <p:extLst>
      <p:ext uri="{BB962C8B-B14F-4D97-AF65-F5344CB8AC3E}">
        <p14:creationId xmlns:p14="http://schemas.microsoft.com/office/powerpoint/2010/main" val="136599529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pPr/>
              <a:t>32</a:t>
            </a:fld>
            <a:endParaRPr lang="de-DE"/>
          </a:p>
        </p:txBody>
      </p:sp>
    </p:spTree>
    <p:extLst>
      <p:ext uri="{BB962C8B-B14F-4D97-AF65-F5344CB8AC3E}">
        <p14:creationId xmlns:p14="http://schemas.microsoft.com/office/powerpoint/2010/main" val="351172016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pPr/>
              <a:t>33</a:t>
            </a:fld>
            <a:endParaRPr lang="de-DE"/>
          </a:p>
        </p:txBody>
      </p:sp>
    </p:spTree>
    <p:extLst>
      <p:ext uri="{BB962C8B-B14F-4D97-AF65-F5344CB8AC3E}">
        <p14:creationId xmlns:p14="http://schemas.microsoft.com/office/powerpoint/2010/main" val="9217898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pPr/>
              <a:t>34</a:t>
            </a:fld>
            <a:endParaRPr lang="de-DE"/>
          </a:p>
        </p:txBody>
      </p:sp>
    </p:spTree>
    <p:extLst>
      <p:ext uri="{BB962C8B-B14F-4D97-AF65-F5344CB8AC3E}">
        <p14:creationId xmlns:p14="http://schemas.microsoft.com/office/powerpoint/2010/main" val="51515483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pPr/>
              <a:t>35</a:t>
            </a:fld>
            <a:endParaRPr lang="de-DE"/>
          </a:p>
        </p:txBody>
      </p:sp>
    </p:spTree>
    <p:extLst>
      <p:ext uri="{BB962C8B-B14F-4D97-AF65-F5344CB8AC3E}">
        <p14:creationId xmlns:p14="http://schemas.microsoft.com/office/powerpoint/2010/main" val="79127986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pPr/>
              <a:t>36</a:t>
            </a:fld>
            <a:endParaRPr lang="de-DE"/>
          </a:p>
        </p:txBody>
      </p:sp>
    </p:spTree>
    <p:extLst>
      <p:ext uri="{BB962C8B-B14F-4D97-AF65-F5344CB8AC3E}">
        <p14:creationId xmlns:p14="http://schemas.microsoft.com/office/powerpoint/2010/main" val="373946960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pPr/>
              <a:t>37</a:t>
            </a:fld>
            <a:endParaRPr lang="de-DE"/>
          </a:p>
        </p:txBody>
      </p:sp>
    </p:spTree>
    <p:extLst>
      <p:ext uri="{BB962C8B-B14F-4D97-AF65-F5344CB8AC3E}">
        <p14:creationId xmlns:p14="http://schemas.microsoft.com/office/powerpoint/2010/main" val="176792571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pPr/>
              <a:t>38</a:t>
            </a:fld>
            <a:endParaRPr lang="de-DE"/>
          </a:p>
        </p:txBody>
      </p:sp>
    </p:spTree>
    <p:extLst>
      <p:ext uri="{BB962C8B-B14F-4D97-AF65-F5344CB8AC3E}">
        <p14:creationId xmlns:p14="http://schemas.microsoft.com/office/powerpoint/2010/main" val="127215375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pPr/>
              <a:t>39</a:t>
            </a:fld>
            <a:endParaRPr lang="de-DE"/>
          </a:p>
        </p:txBody>
      </p:sp>
    </p:spTree>
    <p:extLst>
      <p:ext uri="{BB962C8B-B14F-4D97-AF65-F5344CB8AC3E}">
        <p14:creationId xmlns:p14="http://schemas.microsoft.com/office/powerpoint/2010/main" val="41217311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pPr/>
              <a:t>4</a:t>
            </a:fld>
            <a:endParaRPr lang="de-DE"/>
          </a:p>
        </p:txBody>
      </p:sp>
    </p:spTree>
    <p:extLst>
      <p:ext uri="{BB962C8B-B14F-4D97-AF65-F5344CB8AC3E}">
        <p14:creationId xmlns:p14="http://schemas.microsoft.com/office/powerpoint/2010/main" val="322970313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pPr/>
              <a:t>40</a:t>
            </a:fld>
            <a:endParaRPr lang="de-DE"/>
          </a:p>
        </p:txBody>
      </p:sp>
    </p:spTree>
    <p:extLst>
      <p:ext uri="{BB962C8B-B14F-4D97-AF65-F5344CB8AC3E}">
        <p14:creationId xmlns:p14="http://schemas.microsoft.com/office/powerpoint/2010/main" val="80093017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pPr/>
              <a:t>41</a:t>
            </a:fld>
            <a:endParaRPr lang="de-DE"/>
          </a:p>
        </p:txBody>
      </p:sp>
    </p:spTree>
    <p:extLst>
      <p:ext uri="{BB962C8B-B14F-4D97-AF65-F5344CB8AC3E}">
        <p14:creationId xmlns:p14="http://schemas.microsoft.com/office/powerpoint/2010/main" val="1350316847"/>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pPr/>
              <a:t>42</a:t>
            </a:fld>
            <a:endParaRPr lang="de-DE"/>
          </a:p>
        </p:txBody>
      </p:sp>
    </p:spTree>
    <p:extLst>
      <p:ext uri="{BB962C8B-B14F-4D97-AF65-F5344CB8AC3E}">
        <p14:creationId xmlns:p14="http://schemas.microsoft.com/office/powerpoint/2010/main" val="3049601213"/>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pPr/>
              <a:t>43</a:t>
            </a:fld>
            <a:endParaRPr lang="de-DE"/>
          </a:p>
        </p:txBody>
      </p:sp>
    </p:spTree>
    <p:extLst>
      <p:ext uri="{BB962C8B-B14F-4D97-AF65-F5344CB8AC3E}">
        <p14:creationId xmlns:p14="http://schemas.microsoft.com/office/powerpoint/2010/main" val="3223660403"/>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pPr/>
              <a:t>44</a:t>
            </a:fld>
            <a:endParaRPr lang="de-DE"/>
          </a:p>
        </p:txBody>
      </p:sp>
    </p:spTree>
    <p:extLst>
      <p:ext uri="{BB962C8B-B14F-4D97-AF65-F5344CB8AC3E}">
        <p14:creationId xmlns:p14="http://schemas.microsoft.com/office/powerpoint/2010/main" val="2969593976"/>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pPr/>
              <a:t>45</a:t>
            </a:fld>
            <a:endParaRPr lang="de-DE"/>
          </a:p>
        </p:txBody>
      </p:sp>
    </p:spTree>
    <p:extLst>
      <p:ext uri="{BB962C8B-B14F-4D97-AF65-F5344CB8AC3E}">
        <p14:creationId xmlns:p14="http://schemas.microsoft.com/office/powerpoint/2010/main" val="9867582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pPr/>
              <a:t>46</a:t>
            </a:fld>
            <a:endParaRPr lang="de-DE"/>
          </a:p>
        </p:txBody>
      </p:sp>
    </p:spTree>
    <p:extLst>
      <p:ext uri="{BB962C8B-B14F-4D97-AF65-F5344CB8AC3E}">
        <p14:creationId xmlns:p14="http://schemas.microsoft.com/office/powerpoint/2010/main" val="4106388962"/>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pPr/>
              <a:t>47</a:t>
            </a:fld>
            <a:endParaRPr lang="de-DE"/>
          </a:p>
        </p:txBody>
      </p:sp>
    </p:spTree>
    <p:extLst>
      <p:ext uri="{BB962C8B-B14F-4D97-AF65-F5344CB8AC3E}">
        <p14:creationId xmlns:p14="http://schemas.microsoft.com/office/powerpoint/2010/main" val="1554790243"/>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pPr/>
              <a:t>48</a:t>
            </a:fld>
            <a:endParaRPr lang="de-DE"/>
          </a:p>
        </p:txBody>
      </p:sp>
    </p:spTree>
    <p:extLst>
      <p:ext uri="{BB962C8B-B14F-4D97-AF65-F5344CB8AC3E}">
        <p14:creationId xmlns:p14="http://schemas.microsoft.com/office/powerpoint/2010/main" val="2235068836"/>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pPr/>
              <a:t>49</a:t>
            </a:fld>
            <a:endParaRPr lang="de-DE"/>
          </a:p>
        </p:txBody>
      </p:sp>
    </p:spTree>
    <p:extLst>
      <p:ext uri="{BB962C8B-B14F-4D97-AF65-F5344CB8AC3E}">
        <p14:creationId xmlns:p14="http://schemas.microsoft.com/office/powerpoint/2010/main" val="27372353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pPr/>
              <a:t>5</a:t>
            </a:fld>
            <a:endParaRPr lang="de-DE"/>
          </a:p>
        </p:txBody>
      </p:sp>
    </p:spTree>
    <p:extLst>
      <p:ext uri="{BB962C8B-B14F-4D97-AF65-F5344CB8AC3E}">
        <p14:creationId xmlns:p14="http://schemas.microsoft.com/office/powerpoint/2010/main" val="361340126"/>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pPr/>
              <a:t>50</a:t>
            </a:fld>
            <a:endParaRPr lang="de-DE"/>
          </a:p>
        </p:txBody>
      </p:sp>
    </p:spTree>
    <p:extLst>
      <p:ext uri="{BB962C8B-B14F-4D97-AF65-F5344CB8AC3E}">
        <p14:creationId xmlns:p14="http://schemas.microsoft.com/office/powerpoint/2010/main" val="1165003887"/>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pPr/>
              <a:t>51</a:t>
            </a:fld>
            <a:endParaRPr lang="de-DE"/>
          </a:p>
        </p:txBody>
      </p:sp>
    </p:spTree>
    <p:extLst>
      <p:ext uri="{BB962C8B-B14F-4D97-AF65-F5344CB8AC3E}">
        <p14:creationId xmlns:p14="http://schemas.microsoft.com/office/powerpoint/2010/main" val="2775892340"/>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pPr/>
              <a:t>52</a:t>
            </a:fld>
            <a:endParaRPr lang="de-DE"/>
          </a:p>
        </p:txBody>
      </p:sp>
    </p:spTree>
    <p:extLst>
      <p:ext uri="{BB962C8B-B14F-4D97-AF65-F5344CB8AC3E}">
        <p14:creationId xmlns:p14="http://schemas.microsoft.com/office/powerpoint/2010/main" val="673117453"/>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pPr/>
              <a:t>54</a:t>
            </a:fld>
            <a:endParaRPr lang="de-DE"/>
          </a:p>
        </p:txBody>
      </p:sp>
    </p:spTree>
    <p:extLst>
      <p:ext uri="{BB962C8B-B14F-4D97-AF65-F5344CB8AC3E}">
        <p14:creationId xmlns:p14="http://schemas.microsoft.com/office/powerpoint/2010/main" val="682384238"/>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pPr/>
              <a:t>55</a:t>
            </a:fld>
            <a:endParaRPr lang="de-DE"/>
          </a:p>
        </p:txBody>
      </p:sp>
    </p:spTree>
    <p:extLst>
      <p:ext uri="{BB962C8B-B14F-4D97-AF65-F5344CB8AC3E}">
        <p14:creationId xmlns:p14="http://schemas.microsoft.com/office/powerpoint/2010/main" val="1262528260"/>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pPr/>
              <a:t>56</a:t>
            </a:fld>
            <a:endParaRPr lang="de-DE"/>
          </a:p>
        </p:txBody>
      </p:sp>
    </p:spTree>
    <p:extLst>
      <p:ext uri="{BB962C8B-B14F-4D97-AF65-F5344CB8AC3E}">
        <p14:creationId xmlns:p14="http://schemas.microsoft.com/office/powerpoint/2010/main" val="2114544632"/>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pPr/>
              <a:t>57</a:t>
            </a:fld>
            <a:endParaRPr lang="de-DE"/>
          </a:p>
        </p:txBody>
      </p:sp>
    </p:spTree>
    <p:extLst>
      <p:ext uri="{BB962C8B-B14F-4D97-AF65-F5344CB8AC3E}">
        <p14:creationId xmlns:p14="http://schemas.microsoft.com/office/powerpoint/2010/main" val="818444772"/>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pPr/>
              <a:t>58</a:t>
            </a:fld>
            <a:endParaRPr lang="de-DE"/>
          </a:p>
        </p:txBody>
      </p:sp>
    </p:spTree>
    <p:extLst>
      <p:ext uri="{BB962C8B-B14F-4D97-AF65-F5344CB8AC3E}">
        <p14:creationId xmlns:p14="http://schemas.microsoft.com/office/powerpoint/2010/main" val="3293495222"/>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pPr/>
              <a:t>59</a:t>
            </a:fld>
            <a:endParaRPr lang="de-DE"/>
          </a:p>
        </p:txBody>
      </p:sp>
    </p:spTree>
    <p:extLst>
      <p:ext uri="{BB962C8B-B14F-4D97-AF65-F5344CB8AC3E}">
        <p14:creationId xmlns:p14="http://schemas.microsoft.com/office/powerpoint/2010/main" val="688990660"/>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pPr/>
              <a:t>60</a:t>
            </a:fld>
            <a:endParaRPr lang="de-DE"/>
          </a:p>
        </p:txBody>
      </p:sp>
    </p:spTree>
    <p:extLst>
      <p:ext uri="{BB962C8B-B14F-4D97-AF65-F5344CB8AC3E}">
        <p14:creationId xmlns:p14="http://schemas.microsoft.com/office/powerpoint/2010/main" val="11071405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pPr/>
              <a:t>6</a:t>
            </a:fld>
            <a:endParaRPr lang="de-DE"/>
          </a:p>
        </p:txBody>
      </p:sp>
    </p:spTree>
    <p:extLst>
      <p:ext uri="{BB962C8B-B14F-4D97-AF65-F5344CB8AC3E}">
        <p14:creationId xmlns:p14="http://schemas.microsoft.com/office/powerpoint/2010/main" val="1132801721"/>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pPr/>
              <a:t>61</a:t>
            </a:fld>
            <a:endParaRPr lang="de-DE"/>
          </a:p>
        </p:txBody>
      </p:sp>
    </p:spTree>
    <p:extLst>
      <p:ext uri="{BB962C8B-B14F-4D97-AF65-F5344CB8AC3E}">
        <p14:creationId xmlns:p14="http://schemas.microsoft.com/office/powerpoint/2010/main" val="1359879520"/>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pPr/>
              <a:t>62</a:t>
            </a:fld>
            <a:endParaRPr lang="de-DE"/>
          </a:p>
        </p:txBody>
      </p:sp>
    </p:spTree>
    <p:extLst>
      <p:ext uri="{BB962C8B-B14F-4D97-AF65-F5344CB8AC3E}">
        <p14:creationId xmlns:p14="http://schemas.microsoft.com/office/powerpoint/2010/main" val="40463139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pPr/>
              <a:t>7</a:t>
            </a:fld>
            <a:endParaRPr lang="de-DE"/>
          </a:p>
        </p:txBody>
      </p:sp>
    </p:spTree>
    <p:extLst>
      <p:ext uri="{BB962C8B-B14F-4D97-AF65-F5344CB8AC3E}">
        <p14:creationId xmlns:p14="http://schemas.microsoft.com/office/powerpoint/2010/main" val="41269748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pPr/>
              <a:t>8</a:t>
            </a:fld>
            <a:endParaRPr lang="de-DE"/>
          </a:p>
        </p:txBody>
      </p:sp>
    </p:spTree>
    <p:extLst>
      <p:ext uri="{BB962C8B-B14F-4D97-AF65-F5344CB8AC3E}">
        <p14:creationId xmlns:p14="http://schemas.microsoft.com/office/powerpoint/2010/main" val="36204529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pPr/>
              <a:t>9</a:t>
            </a:fld>
            <a:endParaRPr lang="de-DE"/>
          </a:p>
        </p:txBody>
      </p:sp>
    </p:spTree>
    <p:extLst>
      <p:ext uri="{BB962C8B-B14F-4D97-AF65-F5344CB8AC3E}">
        <p14:creationId xmlns:p14="http://schemas.microsoft.com/office/powerpoint/2010/main" val="28204293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endParaRPr lang="de-DE" dirty="0"/>
          </a:p>
        </p:txBody>
      </p:sp>
      <p:sp>
        <p:nvSpPr>
          <p:cNvPr id="5" name="Fußzeilenplatzhalter 4"/>
          <p:cNvSpPr>
            <a:spLocks noGrp="1"/>
          </p:cNvSpPr>
          <p:nvPr>
            <p:ph type="ftr" sz="quarter" idx="11"/>
          </p:nvPr>
        </p:nvSpPr>
        <p:spPr/>
        <p:txBody>
          <a:bodyPr/>
          <a:lstStyle/>
          <a:p>
            <a:r>
              <a:rPr lang="de-DE" smtClean="0"/>
              <a:t>Implementation der Kernlehrpläne für Fremdsprachen an Haupt-, Real-, Gesamt- und Sekundarschulen </a:t>
            </a:r>
            <a:endParaRPr lang="de-DE" dirty="0"/>
          </a:p>
        </p:txBody>
      </p:sp>
      <p:sp>
        <p:nvSpPr>
          <p:cNvPr id="6" name="Foliennummernplatzhalter 5"/>
          <p:cNvSpPr>
            <a:spLocks noGrp="1"/>
          </p:cNvSpPr>
          <p:nvPr>
            <p:ph type="sldNum" sz="quarter" idx="12"/>
          </p:nvPr>
        </p:nvSpPr>
        <p:spPr/>
        <p:txBody>
          <a:bodyPr/>
          <a:lstStyle/>
          <a:p>
            <a:fld id="{512A4277-7E7A-4AAF-BFC7-47646BF5CD0C}" type="slidenum">
              <a:rPr lang="de-DE" smtClean="0"/>
              <a:pPr/>
              <a:t>‹Nr.›</a:t>
            </a:fld>
            <a:endParaRPr lang="de-DE"/>
          </a:p>
        </p:txBody>
      </p:sp>
    </p:spTree>
    <p:extLst>
      <p:ext uri="{BB962C8B-B14F-4D97-AF65-F5344CB8AC3E}">
        <p14:creationId xmlns:p14="http://schemas.microsoft.com/office/powerpoint/2010/main" val="6346019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Einfacher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a:xfrm>
            <a:off x="457200" y="1700808"/>
            <a:ext cx="8229600" cy="4205064"/>
          </a:xfrm>
          <a:prstGeom prst="rect">
            <a:avLst/>
          </a:prstGeom>
          <a:solidFill>
            <a:srgbClr val="EFE0C8"/>
          </a:solidFill>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de-DE" smtClean="0"/>
              <a:t>Textmasterformat bearbeiten</a:t>
            </a:r>
          </a:p>
        </p:txBody>
      </p:sp>
      <p:sp>
        <p:nvSpPr>
          <p:cNvPr id="4" name="Datumsplatzhalter 3"/>
          <p:cNvSpPr>
            <a:spLocks noGrp="1"/>
          </p:cNvSpPr>
          <p:nvPr>
            <p:ph type="dt" sz="half" idx="10"/>
          </p:nvPr>
        </p:nvSpPr>
        <p:spPr/>
        <p:txBody>
          <a:bodyPr/>
          <a:lstStyle/>
          <a:p>
            <a:endParaRPr lang="de-DE" dirty="0"/>
          </a:p>
        </p:txBody>
      </p:sp>
      <p:sp>
        <p:nvSpPr>
          <p:cNvPr id="5" name="Fußzeilenplatzhalter 4"/>
          <p:cNvSpPr>
            <a:spLocks noGrp="1"/>
          </p:cNvSpPr>
          <p:nvPr>
            <p:ph type="ftr" sz="quarter" idx="11"/>
          </p:nvPr>
        </p:nvSpPr>
        <p:spPr/>
        <p:txBody>
          <a:bodyPr/>
          <a:lstStyle/>
          <a:p>
            <a:r>
              <a:rPr lang="de-DE" smtClean="0"/>
              <a:t>Implementation der Kernlehrpläne für Fremdsprachen an Haupt-, Real-, Gesamt- und Sekundarschulen </a:t>
            </a:r>
            <a:endParaRPr lang="de-DE" dirty="0"/>
          </a:p>
        </p:txBody>
      </p:sp>
      <p:sp>
        <p:nvSpPr>
          <p:cNvPr id="6" name="Foliennummernplatzhalter 5"/>
          <p:cNvSpPr>
            <a:spLocks noGrp="1"/>
          </p:cNvSpPr>
          <p:nvPr>
            <p:ph type="sldNum" sz="quarter" idx="12"/>
          </p:nvPr>
        </p:nvSpPr>
        <p:spPr/>
        <p:txBody>
          <a:bodyPr/>
          <a:lstStyle/>
          <a:p>
            <a:fld id="{512A4277-7E7A-4AAF-BFC7-47646BF5CD0C}" type="slidenum">
              <a:rPr lang="de-DE" smtClean="0"/>
              <a:pPr/>
              <a:t>‹Nr.›</a:t>
            </a:fld>
            <a:endParaRPr lang="de-DE"/>
          </a:p>
        </p:txBody>
      </p:sp>
    </p:spTree>
    <p:extLst>
      <p:ext uri="{BB962C8B-B14F-4D97-AF65-F5344CB8AC3E}">
        <p14:creationId xmlns:p14="http://schemas.microsoft.com/office/powerpoint/2010/main" val="7442166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a:xfrm>
            <a:off x="457200" y="1700808"/>
            <a:ext cx="8229600" cy="4205064"/>
          </a:xfrm>
          <a:prstGeom prst="rect">
            <a:avLst/>
          </a:prstGeom>
        </p:spPr>
        <p:txBody>
          <a:bodyPr/>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4" name="Datumsplatzhalter 3"/>
          <p:cNvSpPr>
            <a:spLocks noGrp="1"/>
          </p:cNvSpPr>
          <p:nvPr>
            <p:ph type="dt" sz="half" idx="10"/>
          </p:nvPr>
        </p:nvSpPr>
        <p:spPr/>
        <p:txBody>
          <a:bodyPr/>
          <a:lstStyle/>
          <a:p>
            <a:endParaRPr lang="de-DE" dirty="0"/>
          </a:p>
        </p:txBody>
      </p:sp>
      <p:sp>
        <p:nvSpPr>
          <p:cNvPr id="5" name="Fußzeilenplatzhalter 4"/>
          <p:cNvSpPr>
            <a:spLocks noGrp="1"/>
          </p:cNvSpPr>
          <p:nvPr>
            <p:ph type="ftr" sz="quarter" idx="11"/>
          </p:nvPr>
        </p:nvSpPr>
        <p:spPr/>
        <p:txBody>
          <a:bodyPr/>
          <a:lstStyle/>
          <a:p>
            <a:r>
              <a:rPr lang="de-DE" smtClean="0"/>
              <a:t>Implementation der Kernlehrpläne für Fremdsprachen an Haupt-, Real-, Gesamt- und Sekundarschulen </a:t>
            </a:r>
            <a:endParaRPr lang="de-DE" dirty="0"/>
          </a:p>
        </p:txBody>
      </p:sp>
      <p:sp>
        <p:nvSpPr>
          <p:cNvPr id="6" name="Foliennummernplatzhalter 5"/>
          <p:cNvSpPr>
            <a:spLocks noGrp="1"/>
          </p:cNvSpPr>
          <p:nvPr>
            <p:ph type="sldNum" sz="quarter" idx="12"/>
          </p:nvPr>
        </p:nvSpPr>
        <p:spPr/>
        <p:txBody>
          <a:bodyPr/>
          <a:lstStyle/>
          <a:p>
            <a:fld id="{512A4277-7E7A-4AAF-BFC7-47646BF5CD0C}" type="slidenum">
              <a:rPr lang="de-DE" smtClean="0"/>
              <a:pPr/>
              <a:t>‹Nr.›</a:t>
            </a:fld>
            <a:endParaRPr lang="de-DE"/>
          </a:p>
        </p:txBody>
      </p:sp>
    </p:spTree>
    <p:extLst>
      <p:ext uri="{BB962C8B-B14F-4D97-AF65-F5344CB8AC3E}">
        <p14:creationId xmlns:p14="http://schemas.microsoft.com/office/powerpoint/2010/main" val="5428779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ctr">
              <a:defRPr sz="4000" b="1" cap="all"/>
            </a:lvl1pPr>
          </a:lstStyle>
          <a:p>
            <a:r>
              <a:rPr lang="de-DE" dirty="0" smtClean="0"/>
              <a:t>Titelmasterformat durch Klicken bearbeiten</a:t>
            </a:r>
            <a:endParaRPr lang="de-DE" dirty="0"/>
          </a:p>
        </p:txBody>
      </p:sp>
      <p:sp>
        <p:nvSpPr>
          <p:cNvPr id="3" name="Textplatzhalt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endParaRPr lang="de-DE" dirty="0"/>
          </a:p>
        </p:txBody>
      </p:sp>
      <p:sp>
        <p:nvSpPr>
          <p:cNvPr id="5" name="Fußzeilenplatzhalter 4"/>
          <p:cNvSpPr>
            <a:spLocks noGrp="1"/>
          </p:cNvSpPr>
          <p:nvPr>
            <p:ph type="ftr" sz="quarter" idx="11"/>
          </p:nvPr>
        </p:nvSpPr>
        <p:spPr/>
        <p:txBody>
          <a:bodyPr/>
          <a:lstStyle/>
          <a:p>
            <a:r>
              <a:rPr lang="de-DE" smtClean="0"/>
              <a:t>Implementation der Kernlehrpläne für Fremdsprachen an Haupt-, Real-, Gesamt- und Sekundarschulen </a:t>
            </a:r>
            <a:endParaRPr lang="de-DE" dirty="0"/>
          </a:p>
        </p:txBody>
      </p:sp>
      <p:sp>
        <p:nvSpPr>
          <p:cNvPr id="6" name="Foliennummernplatzhalter 5"/>
          <p:cNvSpPr>
            <a:spLocks noGrp="1"/>
          </p:cNvSpPr>
          <p:nvPr>
            <p:ph type="sldNum" sz="quarter" idx="12"/>
          </p:nvPr>
        </p:nvSpPr>
        <p:spPr/>
        <p:txBody>
          <a:bodyPr/>
          <a:lstStyle/>
          <a:p>
            <a:fld id="{512A4277-7E7A-4AAF-BFC7-47646BF5CD0C}" type="slidenum">
              <a:rPr lang="de-DE" smtClean="0"/>
              <a:pPr/>
              <a:t>‹Nr.›</a:t>
            </a:fld>
            <a:endParaRPr lang="de-DE"/>
          </a:p>
        </p:txBody>
      </p:sp>
    </p:spTree>
    <p:extLst>
      <p:ext uri="{BB962C8B-B14F-4D97-AF65-F5344CB8AC3E}">
        <p14:creationId xmlns:p14="http://schemas.microsoft.com/office/powerpoint/2010/main" val="16761870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700808"/>
            <a:ext cx="4038600" cy="4176464"/>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700808"/>
            <a:ext cx="4038600" cy="4176464"/>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endParaRPr lang="de-DE"/>
          </a:p>
        </p:txBody>
      </p:sp>
      <p:sp>
        <p:nvSpPr>
          <p:cNvPr id="6" name="Fußzeilenplatzhalter 5"/>
          <p:cNvSpPr>
            <a:spLocks noGrp="1"/>
          </p:cNvSpPr>
          <p:nvPr>
            <p:ph type="ftr" sz="quarter" idx="11"/>
          </p:nvPr>
        </p:nvSpPr>
        <p:spPr/>
        <p:txBody>
          <a:bodyPr/>
          <a:lstStyle/>
          <a:p>
            <a:r>
              <a:rPr lang="de-DE" smtClean="0"/>
              <a:t>Implementation der Kernlehrpläne für Fremdsprachen an Haupt-, Real-, Gesamt- und Sekundarschulen </a:t>
            </a:r>
            <a:endParaRPr lang="de-DE"/>
          </a:p>
        </p:txBody>
      </p:sp>
      <p:sp>
        <p:nvSpPr>
          <p:cNvPr id="7" name="Foliennummernplatzhalter 6"/>
          <p:cNvSpPr>
            <a:spLocks noGrp="1"/>
          </p:cNvSpPr>
          <p:nvPr>
            <p:ph type="sldNum" sz="quarter" idx="12"/>
          </p:nvPr>
        </p:nvSpPr>
        <p:spPr/>
        <p:txBody>
          <a:bodyPr/>
          <a:lstStyle/>
          <a:p>
            <a:fld id="{512A4277-7E7A-4AAF-BFC7-47646BF5CD0C}" type="slidenum">
              <a:rPr lang="de-DE" smtClean="0"/>
              <a:pPr/>
              <a:t>‹Nr.›</a:t>
            </a:fld>
            <a:endParaRPr lang="de-DE"/>
          </a:p>
        </p:txBody>
      </p:sp>
    </p:spTree>
    <p:extLst>
      <p:ext uri="{BB962C8B-B14F-4D97-AF65-F5344CB8AC3E}">
        <p14:creationId xmlns:p14="http://schemas.microsoft.com/office/powerpoint/2010/main" val="39733587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endParaRPr lang="de-DE" dirty="0"/>
          </a:p>
        </p:txBody>
      </p:sp>
      <p:sp>
        <p:nvSpPr>
          <p:cNvPr id="4" name="Fußzeilenplatzhalter 3"/>
          <p:cNvSpPr>
            <a:spLocks noGrp="1"/>
          </p:cNvSpPr>
          <p:nvPr>
            <p:ph type="ftr" sz="quarter" idx="11"/>
          </p:nvPr>
        </p:nvSpPr>
        <p:spPr/>
        <p:txBody>
          <a:bodyPr/>
          <a:lstStyle/>
          <a:p>
            <a:r>
              <a:rPr lang="de-DE" smtClean="0"/>
              <a:t>Implementation der Kernlehrpläne für Fremdsprachen an Haupt-, Real-, Gesamt- und Sekundarschulen </a:t>
            </a:r>
            <a:endParaRPr lang="de-DE" dirty="0"/>
          </a:p>
        </p:txBody>
      </p:sp>
      <p:sp>
        <p:nvSpPr>
          <p:cNvPr id="5" name="Foliennummernplatzhalter 4"/>
          <p:cNvSpPr>
            <a:spLocks noGrp="1"/>
          </p:cNvSpPr>
          <p:nvPr>
            <p:ph type="sldNum" sz="quarter" idx="12"/>
          </p:nvPr>
        </p:nvSpPr>
        <p:spPr/>
        <p:txBody>
          <a:bodyPr/>
          <a:lstStyle/>
          <a:p>
            <a:fld id="{512A4277-7E7A-4AAF-BFC7-47646BF5CD0C}" type="slidenum">
              <a:rPr lang="de-DE" smtClean="0"/>
              <a:pPr/>
              <a:t>‹Nr.›</a:t>
            </a:fld>
            <a:endParaRPr lang="de-DE"/>
          </a:p>
        </p:txBody>
      </p:sp>
    </p:spTree>
    <p:extLst>
      <p:ext uri="{BB962C8B-B14F-4D97-AF65-F5344CB8AC3E}">
        <p14:creationId xmlns:p14="http://schemas.microsoft.com/office/powerpoint/2010/main" val="41836049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endParaRPr lang="de-DE" dirty="0"/>
          </a:p>
        </p:txBody>
      </p:sp>
      <p:sp>
        <p:nvSpPr>
          <p:cNvPr id="3" name="Fußzeilenplatzhalter 2"/>
          <p:cNvSpPr>
            <a:spLocks noGrp="1"/>
          </p:cNvSpPr>
          <p:nvPr>
            <p:ph type="ftr" sz="quarter" idx="11"/>
          </p:nvPr>
        </p:nvSpPr>
        <p:spPr/>
        <p:txBody>
          <a:bodyPr/>
          <a:lstStyle/>
          <a:p>
            <a:r>
              <a:rPr lang="de-DE" smtClean="0"/>
              <a:t>Implementation der Kernlehrpläne für Fremdsprachen an Haupt-, Real-, Gesamt- und Sekundarschulen </a:t>
            </a:r>
            <a:endParaRPr lang="de-DE" dirty="0"/>
          </a:p>
        </p:txBody>
      </p:sp>
      <p:sp>
        <p:nvSpPr>
          <p:cNvPr id="4" name="Foliennummernplatzhalter 3"/>
          <p:cNvSpPr>
            <a:spLocks noGrp="1"/>
          </p:cNvSpPr>
          <p:nvPr>
            <p:ph type="sldNum" sz="quarter" idx="12"/>
          </p:nvPr>
        </p:nvSpPr>
        <p:spPr/>
        <p:txBody>
          <a:bodyPr/>
          <a:lstStyle/>
          <a:p>
            <a:fld id="{512A4277-7E7A-4AAF-BFC7-47646BF5CD0C}" type="slidenum">
              <a:rPr lang="de-DE" smtClean="0"/>
              <a:pPr/>
              <a:t>‹Nr.›</a:t>
            </a:fld>
            <a:endParaRPr lang="de-DE"/>
          </a:p>
        </p:txBody>
      </p:sp>
    </p:spTree>
    <p:extLst>
      <p:ext uri="{BB962C8B-B14F-4D97-AF65-F5344CB8AC3E}">
        <p14:creationId xmlns:p14="http://schemas.microsoft.com/office/powerpoint/2010/main" val="14907442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1772817"/>
            <a:ext cx="5486400" cy="2954758"/>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dirty="0"/>
          </a:p>
        </p:txBody>
      </p:sp>
      <p:sp>
        <p:nvSpPr>
          <p:cNvPr id="4" name="Textplatzhalter 3"/>
          <p:cNvSpPr>
            <a:spLocks noGrp="1"/>
          </p:cNvSpPr>
          <p:nvPr>
            <p:ph type="body" sz="half" idx="2"/>
          </p:nvPr>
        </p:nvSpPr>
        <p:spPr>
          <a:xfrm>
            <a:off x="1792288" y="5367338"/>
            <a:ext cx="5486400" cy="58194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endParaRPr lang="de-DE" dirty="0"/>
          </a:p>
        </p:txBody>
      </p:sp>
      <p:sp>
        <p:nvSpPr>
          <p:cNvPr id="6" name="Fußzeilenplatzhalter 5"/>
          <p:cNvSpPr>
            <a:spLocks noGrp="1"/>
          </p:cNvSpPr>
          <p:nvPr>
            <p:ph type="ftr" sz="quarter" idx="11"/>
          </p:nvPr>
        </p:nvSpPr>
        <p:spPr/>
        <p:txBody>
          <a:bodyPr/>
          <a:lstStyle/>
          <a:p>
            <a:r>
              <a:rPr lang="de-DE" smtClean="0"/>
              <a:t>Implementation der Kernlehrpläne für Fremdsprachen an Haupt-, Real-, Gesamt- und Sekundarschulen </a:t>
            </a:r>
            <a:endParaRPr lang="de-DE" dirty="0"/>
          </a:p>
        </p:txBody>
      </p:sp>
      <p:sp>
        <p:nvSpPr>
          <p:cNvPr id="7" name="Foliennummernplatzhalter 6"/>
          <p:cNvSpPr>
            <a:spLocks noGrp="1"/>
          </p:cNvSpPr>
          <p:nvPr>
            <p:ph type="sldNum" sz="quarter" idx="12"/>
          </p:nvPr>
        </p:nvSpPr>
        <p:spPr/>
        <p:txBody>
          <a:bodyPr/>
          <a:lstStyle/>
          <a:p>
            <a:fld id="{512A4277-7E7A-4AAF-BFC7-47646BF5CD0C}" type="slidenum">
              <a:rPr lang="de-DE" smtClean="0"/>
              <a:pPr/>
              <a:t>‹Nr.›</a:t>
            </a:fld>
            <a:endParaRPr lang="de-DE"/>
          </a:p>
        </p:txBody>
      </p:sp>
      <p:pic>
        <p:nvPicPr>
          <p:cNvPr id="8" name="Grafik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915816" y="188640"/>
            <a:ext cx="2448272" cy="834226"/>
          </a:xfrm>
          <a:prstGeom prst="rect">
            <a:avLst/>
          </a:prstGeom>
        </p:spPr>
      </p:pic>
    </p:spTree>
    <p:extLst>
      <p:ext uri="{BB962C8B-B14F-4D97-AF65-F5344CB8AC3E}">
        <p14:creationId xmlns:p14="http://schemas.microsoft.com/office/powerpoint/2010/main" val="1193871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jpe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1124744"/>
            <a:ext cx="8229600" cy="360040"/>
          </a:xfrm>
          <a:prstGeom prst="rect">
            <a:avLst/>
          </a:prstGeom>
        </p:spPr>
        <p:txBody>
          <a:bodyPr vert="horz" lIns="91440" tIns="45720" rIns="91440" bIns="45720" rtlCol="0" anchor="ctr">
            <a:noAutofit/>
          </a:bodyPr>
          <a:lstStyle/>
          <a:p>
            <a:r>
              <a:rPr lang="de-DE" dirty="0" smtClean="0"/>
              <a:t>Titelmasterformat durch Klicken bearbeiten</a:t>
            </a:r>
            <a:endParaRPr lang="de-DE" dirty="0"/>
          </a:p>
        </p:txBody>
      </p:sp>
      <p:sp>
        <p:nvSpPr>
          <p:cNvPr id="4" name="Datumsplatzhalter 3"/>
          <p:cNvSpPr>
            <a:spLocks noGrp="1"/>
          </p:cNvSpPr>
          <p:nvPr>
            <p:ph type="dt" sz="half" idx="2"/>
          </p:nvPr>
        </p:nvSpPr>
        <p:spPr>
          <a:xfrm>
            <a:off x="457200" y="6356350"/>
            <a:ext cx="2818656" cy="365125"/>
          </a:xfrm>
          <a:prstGeom prst="rect">
            <a:avLst/>
          </a:prstGeom>
        </p:spPr>
        <p:txBody>
          <a:bodyPr vert="horz" lIns="91440" tIns="45720" rIns="91440" bIns="45720" rtlCol="0" anchor="ctr"/>
          <a:lstStyle>
            <a:lvl1pPr algn="l">
              <a:defRPr sz="1200">
                <a:solidFill>
                  <a:schemeClr val="tx1">
                    <a:lumMod val="50000"/>
                    <a:lumOff val="50000"/>
                  </a:schemeClr>
                </a:solidFill>
              </a:defRPr>
            </a:lvl1pPr>
          </a:lstStyle>
          <a:p>
            <a:endParaRPr lang="de-DE" dirty="0"/>
          </a:p>
        </p:txBody>
      </p:sp>
      <p:sp>
        <p:nvSpPr>
          <p:cNvPr id="5" name="Fußzeilenplatzhalter 4"/>
          <p:cNvSpPr>
            <a:spLocks noGrp="1"/>
          </p:cNvSpPr>
          <p:nvPr>
            <p:ph type="ftr" sz="quarter" idx="3"/>
          </p:nvPr>
        </p:nvSpPr>
        <p:spPr>
          <a:xfrm>
            <a:off x="3419872" y="6356350"/>
            <a:ext cx="2952328"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de-DE" smtClean="0"/>
              <a:t>Implementation der Kernlehrpläne für Fremdsprachen an Haupt-, Real-, Gesamt- und Sekundarschulen </a:t>
            </a:r>
            <a:endParaRPr lang="de-DE" dirty="0"/>
          </a:p>
        </p:txBody>
      </p:sp>
      <p:sp>
        <p:nvSpPr>
          <p:cNvPr id="6" name="Foliennummernplatzhalter 5"/>
          <p:cNvSpPr>
            <a:spLocks noGrp="1"/>
          </p:cNvSpPr>
          <p:nvPr>
            <p:ph type="sldNum" sz="quarter" idx="4"/>
          </p:nvPr>
        </p:nvSpPr>
        <p:spPr>
          <a:xfrm>
            <a:off x="8100392" y="6356350"/>
            <a:ext cx="586408"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2A4277-7E7A-4AAF-BFC7-47646BF5CD0C}" type="slidenum">
              <a:rPr lang="de-DE" smtClean="0"/>
              <a:pPr/>
              <a:t>‹Nr.›</a:t>
            </a:fld>
            <a:endParaRPr lang="de-DE"/>
          </a:p>
        </p:txBody>
      </p:sp>
      <p:sp>
        <p:nvSpPr>
          <p:cNvPr id="10" name="Textplatzhalter 2"/>
          <p:cNvSpPr>
            <a:spLocks noGrp="1"/>
          </p:cNvSpPr>
          <p:nvPr>
            <p:ph type="body" idx="1"/>
          </p:nvPr>
        </p:nvSpPr>
        <p:spPr>
          <a:xfrm>
            <a:off x="457200" y="1700809"/>
            <a:ext cx="8229600" cy="4248472"/>
          </a:xfrm>
          <a:prstGeom prst="rect">
            <a:avLst/>
          </a:prstGeom>
          <a:solidFill>
            <a:schemeClr val="bg1"/>
          </a:solidFill>
          <a:effectLst/>
        </p:spPr>
        <p:txBody>
          <a:bodyPr vert="horz" lIns="91440" tIns="45720" rIns="91440" bIns="45720" rtlCol="0">
            <a:normAutofit/>
          </a:bodyPr>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pic>
        <p:nvPicPr>
          <p:cNvPr id="11" name="Picture 2" descr="Logo QUA-LiS NRW"/>
          <p:cNvPicPr>
            <a:picLocks noChangeAspect="1" noChangeArrowheads="1"/>
          </p:cNvPicPr>
          <p:nvPr userDrawn="1"/>
        </p:nvPicPr>
        <p:blipFill>
          <a:blip r:embed="rId10">
            <a:extLst>
              <a:ext uri="{28A0092B-C50C-407E-A947-70E740481C1C}">
                <a14:useLocalDpi xmlns:a14="http://schemas.microsoft.com/office/drawing/2010/main" val="0"/>
              </a:ext>
            </a:extLst>
          </a:blip>
          <a:srcRect/>
          <a:stretch>
            <a:fillRect/>
          </a:stretch>
        </p:blipFill>
        <p:spPr bwMode="auto">
          <a:xfrm>
            <a:off x="474507" y="341329"/>
            <a:ext cx="2153277" cy="617485"/>
          </a:xfrm>
          <a:prstGeom prst="rect">
            <a:avLst/>
          </a:prstGeom>
          <a:noFill/>
          <a:extLst>
            <a:ext uri="{909E8E84-426E-40DD-AFC4-6F175D3DCCD1}">
              <a14:hiddenFill xmlns:a14="http://schemas.microsoft.com/office/drawing/2010/main">
                <a:solidFill>
                  <a:srgbClr val="FFFFFF"/>
                </a:solidFill>
              </a14:hiddenFill>
            </a:ext>
          </a:extLst>
        </p:spPr>
      </p:pic>
      <p:cxnSp>
        <p:nvCxnSpPr>
          <p:cNvPr id="13" name="Gerade Verbindung 12"/>
          <p:cNvCxnSpPr/>
          <p:nvPr/>
        </p:nvCxnSpPr>
        <p:spPr>
          <a:xfrm>
            <a:off x="467544" y="1556792"/>
            <a:ext cx="8208912" cy="0"/>
          </a:xfrm>
          <a:prstGeom prst="line">
            <a:avLst/>
          </a:prstGeom>
          <a:ln/>
        </p:spPr>
        <p:style>
          <a:lnRef idx="2">
            <a:schemeClr val="accent6"/>
          </a:lnRef>
          <a:fillRef idx="0">
            <a:schemeClr val="accent6"/>
          </a:fillRef>
          <a:effectRef idx="1">
            <a:schemeClr val="accent6"/>
          </a:effectRef>
          <a:fontRef idx="minor">
            <a:schemeClr val="tx1"/>
          </a:fontRef>
        </p:style>
      </p:cxnSp>
      <p:sp>
        <p:nvSpPr>
          <p:cNvPr id="14" name="CustomShape 6"/>
          <p:cNvSpPr/>
          <p:nvPr/>
        </p:nvSpPr>
        <p:spPr>
          <a:xfrm>
            <a:off x="0" y="6060575"/>
            <a:ext cx="2987640" cy="143640"/>
          </a:xfrm>
          <a:prstGeom prst="rect">
            <a:avLst/>
          </a:prstGeom>
          <a:gradFill>
            <a:gsLst>
              <a:gs pos="0">
                <a:srgbClr val="008000"/>
              </a:gs>
              <a:gs pos="100000">
                <a:srgbClr val="FFFFCC"/>
              </a:gs>
            </a:gsLst>
            <a:lin ang="0"/>
          </a:gradFill>
          <a:ln w="25560">
            <a:noFill/>
          </a:ln>
        </p:spPr>
      </p:sp>
      <p:sp>
        <p:nvSpPr>
          <p:cNvPr id="15" name="CustomShape 8"/>
          <p:cNvSpPr/>
          <p:nvPr/>
        </p:nvSpPr>
        <p:spPr>
          <a:xfrm>
            <a:off x="3090600" y="6060575"/>
            <a:ext cx="2987640" cy="143640"/>
          </a:xfrm>
          <a:prstGeom prst="rect">
            <a:avLst/>
          </a:prstGeom>
          <a:gradFill>
            <a:gsLst>
              <a:gs pos="0">
                <a:srgbClr val="808080"/>
              </a:gs>
              <a:gs pos="100000">
                <a:srgbClr val="FFFFCC"/>
              </a:gs>
            </a:gsLst>
            <a:lin ang="0"/>
          </a:gradFill>
          <a:ln w="25560">
            <a:noFill/>
          </a:ln>
        </p:spPr>
      </p:sp>
      <p:sp>
        <p:nvSpPr>
          <p:cNvPr id="16" name="Rechteck 15"/>
          <p:cNvSpPr/>
          <p:nvPr/>
        </p:nvSpPr>
        <p:spPr>
          <a:xfrm>
            <a:off x="6158160" y="6060640"/>
            <a:ext cx="2988000" cy="144016"/>
          </a:xfrm>
          <a:prstGeom prst="rect">
            <a:avLst/>
          </a:prstGeom>
          <a:gradFill flip="none" rotWithShape="1">
            <a:gsLst>
              <a:gs pos="1000">
                <a:srgbClr val="FFFFCC"/>
              </a:gs>
              <a:gs pos="100000">
                <a:srgbClr val="FF0000"/>
              </a:gs>
              <a:gs pos="100000">
                <a:srgbClr val="D1C39F"/>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1027" name="Picture 3" descr="V:\QUA-LIS\Formulare und Muster\AbsenderKennungMSB neu-farbig.jpg"/>
          <p:cNvPicPr>
            <a:picLocks noChangeAspect="1" noChangeArrowheads="1"/>
          </p:cNvPicPr>
          <p:nvPr userDrawn="1"/>
        </p:nvPicPr>
        <p:blipFill>
          <a:blip r:embed="rId11" cstate="print">
            <a:extLst>
              <a:ext uri="{28A0092B-C50C-407E-A947-70E740481C1C}">
                <a14:useLocalDpi xmlns:a14="http://schemas.microsoft.com/office/drawing/2010/main" val="0"/>
              </a:ext>
            </a:extLst>
          </a:blip>
          <a:srcRect/>
          <a:stretch>
            <a:fillRect/>
          </a:stretch>
        </p:blipFill>
        <p:spPr bwMode="auto">
          <a:xfrm>
            <a:off x="5652121" y="407495"/>
            <a:ext cx="3024336" cy="619620"/>
          </a:xfrm>
          <a:prstGeom prst="rect">
            <a:avLst/>
          </a:prstGeom>
          <a:noFill/>
          <a:extLst>
            <a:ext uri="{909E8E84-426E-40DD-AFC4-6F175D3DCCD1}">
              <a14:hiddenFill xmlns:a14="http://schemas.microsoft.com/office/drawing/2010/main">
                <a:solidFill>
                  <a:srgbClr val="FFFFFF"/>
                </a:solidFill>
              </a14:hiddenFill>
            </a:ext>
          </a:extLst>
        </p:spPr>
      </p:pic>
      <p:pic>
        <p:nvPicPr>
          <p:cNvPr id="17" name="Grafik 16"/>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2915816" y="188640"/>
            <a:ext cx="2448272" cy="834226"/>
          </a:xfrm>
          <a:prstGeom prst="rect">
            <a:avLst/>
          </a:prstGeom>
        </p:spPr>
      </p:pic>
    </p:spTree>
    <p:extLst>
      <p:ext uri="{BB962C8B-B14F-4D97-AF65-F5344CB8AC3E}">
        <p14:creationId xmlns:p14="http://schemas.microsoft.com/office/powerpoint/2010/main" val="9943595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4" r:id="rId6"/>
    <p:sldLayoutId id="2147483655" r:id="rId7"/>
    <p:sldLayoutId id="2147483657" r:id="rId8"/>
  </p:sldLayoutIdLst>
  <p:hf hdr="0" dt="0"/>
  <p:txStyles>
    <p:titleStyle>
      <a:lvl1pPr algn="l" defTabSz="914400" rtl="0" eaLnBrk="1" latinLnBrk="0" hangingPunct="1">
        <a:spcBef>
          <a:spcPct val="0"/>
        </a:spcBef>
        <a:buNone/>
        <a:defRPr sz="3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51.xml"/><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52.xml"/><Relationship Id="rId1" Type="http://schemas.openxmlformats.org/officeDocument/2006/relationships/slideLayout" Target="../slideLayouts/slideLayout3.xml"/><Relationship Id="rId4" Type="http://schemas.openxmlformats.org/officeDocument/2006/relationships/image" Target="../media/image10.jpeg"/></Relationships>
</file>

<file path=ppt/slides/_rels/slide5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3" Type="http://schemas.openxmlformats.org/officeDocument/2006/relationships/hyperlink" Target="https://www.schulentwicklung.nrw.de/lehrplaene/lehrplannavigator-s-i/" TargetMode="External"/><Relationship Id="rId2" Type="http://schemas.openxmlformats.org/officeDocument/2006/relationships/notesSlide" Target="../notesSlides/notesSlide54.xml"/><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3" Type="http://schemas.openxmlformats.org/officeDocument/2006/relationships/hyperlink" Target="https://www.schulentwicklung.nrw.de/lehrplaene/lehrplannavigator-s-i/" TargetMode="External"/><Relationship Id="rId2" Type="http://schemas.openxmlformats.org/officeDocument/2006/relationships/notesSlide" Target="../notesSlides/notesSlide56.xml"/><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1989" y="2130425"/>
            <a:ext cx="7772400" cy="2162671"/>
          </a:xfrm>
        </p:spPr>
        <p:txBody>
          <a:bodyPr/>
          <a:lstStyle/>
          <a:p>
            <a:pPr algn="ctr"/>
            <a:r>
              <a:rPr lang="de-DE" sz="3600" dirty="0"/>
              <a:t>Neue Kernlehrpläne </a:t>
            </a:r>
            <a:br>
              <a:rPr lang="de-DE" sz="3600" dirty="0"/>
            </a:br>
            <a:r>
              <a:rPr lang="de-DE" sz="3600" dirty="0"/>
              <a:t>für die Sekundarstufe I der </a:t>
            </a:r>
            <a:r>
              <a:rPr lang="de-DE" sz="3600" dirty="0" smtClean="0"/>
              <a:t>Gesamtschule und Sekundarschule</a:t>
            </a:r>
            <a:br>
              <a:rPr lang="de-DE" sz="3600" dirty="0" smtClean="0"/>
            </a:br>
            <a:r>
              <a:rPr lang="de-DE" sz="2400" dirty="0" smtClean="0"/>
              <a:t>Inkraftsetzung: 01.08.2021</a:t>
            </a:r>
            <a:endParaRPr lang="de-DE" sz="3600" dirty="0"/>
          </a:p>
        </p:txBody>
      </p:sp>
      <p:sp>
        <p:nvSpPr>
          <p:cNvPr id="3" name="Rechteck 2"/>
          <p:cNvSpPr/>
          <p:nvPr/>
        </p:nvSpPr>
        <p:spPr>
          <a:xfrm>
            <a:off x="1007604" y="4293096"/>
            <a:ext cx="7128792"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dirty="0" smtClean="0">
                <a:solidFill>
                  <a:schemeClr val="tx1"/>
                </a:solidFill>
                <a:latin typeface="+mj-lt"/>
                <a:ea typeface="+mj-ea"/>
                <a:cs typeface="+mj-cs"/>
              </a:rPr>
              <a:t>Kernlehrplan</a:t>
            </a:r>
            <a:r>
              <a:rPr lang="de-DE" sz="3600" dirty="0" smtClean="0">
                <a:solidFill>
                  <a:srgbClr val="0070C0"/>
                </a:solidFill>
                <a:latin typeface="+mj-lt"/>
                <a:ea typeface="+mj-ea"/>
                <a:cs typeface="+mj-cs"/>
              </a:rPr>
              <a:t> </a:t>
            </a:r>
            <a:r>
              <a:rPr lang="de-DE" sz="3600" dirty="0">
                <a:solidFill>
                  <a:schemeClr val="tx1"/>
                </a:solidFill>
                <a:latin typeface="+mj-lt"/>
                <a:ea typeface="+mj-ea"/>
                <a:cs typeface="+mj-cs"/>
              </a:rPr>
              <a:t>Latein</a:t>
            </a:r>
          </a:p>
        </p:txBody>
      </p:sp>
    </p:spTree>
    <p:extLst>
      <p:ext uri="{BB962C8B-B14F-4D97-AF65-F5344CB8AC3E}">
        <p14:creationId xmlns:p14="http://schemas.microsoft.com/office/powerpoint/2010/main" val="30707865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800" dirty="0" smtClean="0"/>
              <a:t>Fachliche Einbindung des Medienkompetenzrahmens </a:t>
            </a:r>
            <a:endParaRPr lang="de-DE" sz="2800" dirty="0"/>
          </a:p>
        </p:txBody>
      </p:sp>
      <p:sp>
        <p:nvSpPr>
          <p:cNvPr id="3" name="Inhaltsplatzhalter 2"/>
          <p:cNvSpPr>
            <a:spLocks noGrp="1"/>
          </p:cNvSpPr>
          <p:nvPr>
            <p:ph idx="1"/>
          </p:nvPr>
        </p:nvSpPr>
        <p:spPr>
          <a:xfrm>
            <a:off x="457200" y="1628800"/>
            <a:ext cx="8229600" cy="4205064"/>
          </a:xfrm>
        </p:spPr>
        <p:txBody>
          <a:bodyPr>
            <a:normAutofit/>
          </a:bodyPr>
          <a:lstStyle/>
          <a:p>
            <a:r>
              <a:rPr lang="de-DE" dirty="0" smtClean="0"/>
              <a:t>Beispiel: Medienkompetenzrahmen  2.1;2.2</a:t>
            </a:r>
            <a:r>
              <a:rPr lang="de-DE" dirty="0"/>
              <a:t>; 2.3; 4.1; </a:t>
            </a:r>
            <a:r>
              <a:rPr lang="de-DE" dirty="0" smtClean="0"/>
              <a:t>4.3:</a:t>
            </a:r>
          </a:p>
          <a:p>
            <a:pPr marL="457200" lvl="1" indent="0">
              <a:spcBef>
                <a:spcPts val="1200"/>
              </a:spcBef>
              <a:buNone/>
            </a:pPr>
            <a:r>
              <a:rPr lang="de-DE" dirty="0" smtClean="0"/>
              <a:t>Die Schülerinnen und Schüler können</a:t>
            </a:r>
          </a:p>
          <a:p>
            <a:pPr marL="800100" lvl="1" indent="-342900">
              <a:spcBef>
                <a:spcPts val="1200"/>
              </a:spcBef>
              <a:buFont typeface="Wingdings" panose="05000000000000000000" pitchFamily="2" charset="2"/>
              <a:buChar char="ú"/>
            </a:pPr>
            <a:r>
              <a:rPr lang="de-DE" dirty="0" smtClean="0"/>
              <a:t>historisch-kulturelles </a:t>
            </a:r>
            <a:r>
              <a:rPr lang="de-DE" dirty="0"/>
              <a:t>Orientierungswissen auch unter Verwendung digitaler Medien ausgehend vom Text themenbezogen recherchieren, adressatengerecht strukturieren und entsprechend den Standards für Quellenangaben präsentieren.</a:t>
            </a:r>
          </a:p>
          <a:p>
            <a:r>
              <a:rPr lang="de-DE" dirty="0" smtClean="0"/>
              <a:t>Der </a:t>
            </a:r>
            <a:r>
              <a:rPr lang="de-DE" dirty="0"/>
              <a:t>MKR </a:t>
            </a:r>
            <a:r>
              <a:rPr lang="de-DE" dirty="0" smtClean="0"/>
              <a:t>bleibt </a:t>
            </a:r>
            <a:r>
              <a:rPr lang="de-DE" dirty="0"/>
              <a:t>verbindlicher </a:t>
            </a:r>
            <a:r>
              <a:rPr lang="de-DE" dirty="0" smtClean="0"/>
              <a:t>Orientierungsrahmen </a:t>
            </a:r>
            <a:r>
              <a:rPr lang="de-DE" dirty="0"/>
              <a:t>für die Weiterentwicklung des schulischen Medienkonzepts</a:t>
            </a:r>
            <a:r>
              <a:rPr lang="de-DE" dirty="0" smtClean="0"/>
              <a:t>.</a:t>
            </a:r>
            <a:endParaRPr lang="de-DE" dirty="0"/>
          </a:p>
        </p:txBody>
      </p:sp>
      <p:sp>
        <p:nvSpPr>
          <p:cNvPr id="6" name="Foliennummernplatzhalter 5"/>
          <p:cNvSpPr>
            <a:spLocks noGrp="1"/>
          </p:cNvSpPr>
          <p:nvPr>
            <p:ph type="sldNum" sz="quarter" idx="12"/>
          </p:nvPr>
        </p:nvSpPr>
        <p:spPr/>
        <p:txBody>
          <a:bodyPr/>
          <a:lstStyle/>
          <a:p>
            <a:fld id="{512A4277-7E7A-4AAF-BFC7-47646BF5CD0C}" type="slidenum">
              <a:rPr lang="de-DE" smtClean="0"/>
              <a:pPr/>
              <a:t>10</a:t>
            </a:fld>
            <a:endParaRPr lang="de-DE"/>
          </a:p>
        </p:txBody>
      </p:sp>
      <p:sp>
        <p:nvSpPr>
          <p:cNvPr id="7" name="Fußzeilenplatzhalter 6"/>
          <p:cNvSpPr>
            <a:spLocks noGrp="1"/>
          </p:cNvSpPr>
          <p:nvPr>
            <p:ph type="ftr" sz="quarter" idx="11"/>
          </p:nvPr>
        </p:nvSpPr>
        <p:spPr>
          <a:xfrm>
            <a:off x="3491880" y="6356350"/>
            <a:ext cx="2880320" cy="365125"/>
          </a:xfrm>
        </p:spPr>
        <p:txBody>
          <a:bodyPr vert="horz" lIns="91440" tIns="45720" rIns="91440" bIns="45720" rtlCol="0" anchor="ctr"/>
          <a:lstStyle/>
          <a:p>
            <a:r>
              <a:rPr lang="de-DE" dirty="0"/>
              <a:t>Implementation der Kernlehrpläne für Fremdsprachen an Haupt-, Real-, Gesamt- und Sekundarschulen </a:t>
            </a:r>
          </a:p>
        </p:txBody>
      </p:sp>
    </p:spTree>
    <p:extLst>
      <p:ext uri="{BB962C8B-B14F-4D97-AF65-F5344CB8AC3E}">
        <p14:creationId xmlns:p14="http://schemas.microsoft.com/office/powerpoint/2010/main" val="33343368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liennummernplatzhalter 5"/>
          <p:cNvSpPr>
            <a:spLocks noGrp="1"/>
          </p:cNvSpPr>
          <p:nvPr>
            <p:ph type="sldNum" sz="quarter" idx="12"/>
          </p:nvPr>
        </p:nvSpPr>
        <p:spPr/>
        <p:txBody>
          <a:bodyPr/>
          <a:lstStyle/>
          <a:p>
            <a:fld id="{512A4277-7E7A-4AAF-BFC7-47646BF5CD0C}" type="slidenum">
              <a:rPr lang="de-DE" smtClean="0"/>
              <a:pPr/>
              <a:t>11</a:t>
            </a:fld>
            <a:endParaRPr lang="de-DE"/>
          </a:p>
        </p:txBody>
      </p:sp>
      <p:sp>
        <p:nvSpPr>
          <p:cNvPr id="7" name="Fußzeilenplatzhalter 6"/>
          <p:cNvSpPr>
            <a:spLocks noGrp="1"/>
          </p:cNvSpPr>
          <p:nvPr>
            <p:ph type="ftr" sz="quarter" idx="11"/>
          </p:nvPr>
        </p:nvSpPr>
        <p:spPr>
          <a:xfrm>
            <a:off x="3491880" y="6356350"/>
            <a:ext cx="2880320" cy="365125"/>
          </a:xfrm>
        </p:spPr>
        <p:txBody>
          <a:bodyPr vert="horz" lIns="91440" tIns="45720" rIns="91440" bIns="45720" rtlCol="0" anchor="ctr"/>
          <a:lstStyle/>
          <a:p>
            <a:r>
              <a:rPr lang="de-DE" dirty="0"/>
              <a:t>Implementation der Kernlehrpläne für Fremdsprachen an Haupt-, Real-, Gesamt- und Sekundarschulen </a:t>
            </a:r>
          </a:p>
        </p:txBody>
      </p:sp>
      <p:sp>
        <p:nvSpPr>
          <p:cNvPr id="4" name="Titel 3"/>
          <p:cNvSpPr>
            <a:spLocks noGrp="1"/>
          </p:cNvSpPr>
          <p:nvPr>
            <p:ph type="title"/>
          </p:nvPr>
        </p:nvSpPr>
        <p:spPr/>
        <p:txBody>
          <a:bodyPr/>
          <a:lstStyle/>
          <a:p>
            <a:r>
              <a:rPr lang="de-DE" dirty="0" smtClean="0"/>
              <a:t>Rahmenvorgabe Verbraucherbildung</a:t>
            </a:r>
            <a:endParaRPr lang="de-DE" dirty="0"/>
          </a:p>
        </p:txBody>
      </p:sp>
      <p:pic>
        <p:nvPicPr>
          <p:cNvPr id="16" name="Inhaltsplatzhalter 15"/>
          <p:cNvPicPr>
            <a:picLocks noGrp="1" noChangeAspect="1"/>
          </p:cNvPicPr>
          <p:nvPr>
            <p:ph idx="1"/>
          </p:nvPr>
        </p:nvPicPr>
        <p:blipFill>
          <a:blip r:embed="rId3"/>
          <a:stretch>
            <a:fillRect/>
          </a:stretch>
        </p:blipFill>
        <p:spPr>
          <a:xfrm>
            <a:off x="543902" y="1700213"/>
            <a:ext cx="8056196" cy="4205287"/>
          </a:xfrm>
          <a:prstGeom prst="rect">
            <a:avLst/>
          </a:prstGeom>
        </p:spPr>
      </p:pic>
    </p:spTree>
    <p:extLst>
      <p:ext uri="{BB962C8B-B14F-4D97-AF65-F5344CB8AC3E}">
        <p14:creationId xmlns:p14="http://schemas.microsoft.com/office/powerpoint/2010/main" val="32524817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800" dirty="0" smtClean="0"/>
              <a:t>Fachliche Einbindung der RV Verbraucherbildung </a:t>
            </a:r>
            <a:endParaRPr lang="de-DE" sz="2800" dirty="0"/>
          </a:p>
        </p:txBody>
      </p:sp>
      <p:sp>
        <p:nvSpPr>
          <p:cNvPr id="3" name="Inhaltsplatzhalter 2"/>
          <p:cNvSpPr>
            <a:spLocks noGrp="1"/>
          </p:cNvSpPr>
          <p:nvPr>
            <p:ph idx="1"/>
          </p:nvPr>
        </p:nvSpPr>
        <p:spPr>
          <a:xfrm>
            <a:off x="457200" y="1700808"/>
            <a:ext cx="8229600" cy="4205064"/>
          </a:xfrm>
        </p:spPr>
        <p:txBody>
          <a:bodyPr>
            <a:normAutofit/>
          </a:bodyPr>
          <a:lstStyle/>
          <a:p>
            <a:pPr marL="0" indent="0">
              <a:buNone/>
            </a:pPr>
            <a:r>
              <a:rPr lang="de-DE" sz="2400" dirty="0" smtClean="0"/>
              <a:t>Beispiel Rahmenvorgabe </a:t>
            </a:r>
            <a:r>
              <a:rPr lang="de-DE" sz="2400" dirty="0"/>
              <a:t>Verbraucherbildung D Z1, </a:t>
            </a:r>
            <a:r>
              <a:rPr lang="de-DE" sz="2400" dirty="0" smtClean="0"/>
              <a:t>Z4:</a:t>
            </a:r>
            <a:endParaRPr lang="de-DE" sz="2400" dirty="0"/>
          </a:p>
          <a:p>
            <a:pPr marL="57150" indent="0">
              <a:buNone/>
            </a:pPr>
            <a:r>
              <a:rPr lang="de-DE" sz="2000" b="1" dirty="0"/>
              <a:t>Interkulturelle kommunikative Kompetenz – fachliche Konkretisierung </a:t>
            </a:r>
            <a:r>
              <a:rPr lang="de-DE" sz="2400" dirty="0" smtClean="0"/>
              <a:t/>
            </a:r>
            <a:br>
              <a:rPr lang="de-DE" sz="2400" dirty="0" smtClean="0"/>
            </a:br>
            <a:r>
              <a:rPr lang="de-DE" sz="2000" dirty="0" smtClean="0"/>
              <a:t>Die Schülerinnen und Schüler können</a:t>
            </a:r>
          </a:p>
          <a:p>
            <a:pPr marL="800100" lvl="1" indent="-342900">
              <a:spcBef>
                <a:spcPts val="1200"/>
              </a:spcBef>
              <a:buFont typeface="Wingdings" panose="05000000000000000000" pitchFamily="2" charset="2"/>
              <a:buChar char="ú"/>
            </a:pPr>
            <a:r>
              <a:rPr lang="de-DE" dirty="0"/>
              <a:t>Aspekte des privaten und öffentlichen Lebens in der römischen Antike erläutern und im Vergleich mit heutigen Lebensweisen und Lebensbedingungen </a:t>
            </a:r>
            <a:r>
              <a:rPr lang="de-DE" dirty="0" smtClean="0"/>
              <a:t>beurteilen.</a:t>
            </a:r>
            <a:endParaRPr lang="de-DE" dirty="0"/>
          </a:p>
        </p:txBody>
      </p:sp>
      <p:sp>
        <p:nvSpPr>
          <p:cNvPr id="6" name="Foliennummernplatzhalter 5"/>
          <p:cNvSpPr>
            <a:spLocks noGrp="1"/>
          </p:cNvSpPr>
          <p:nvPr>
            <p:ph type="sldNum" sz="quarter" idx="12"/>
          </p:nvPr>
        </p:nvSpPr>
        <p:spPr/>
        <p:txBody>
          <a:bodyPr/>
          <a:lstStyle/>
          <a:p>
            <a:fld id="{512A4277-7E7A-4AAF-BFC7-47646BF5CD0C}" type="slidenum">
              <a:rPr lang="de-DE" smtClean="0"/>
              <a:pPr/>
              <a:t>12</a:t>
            </a:fld>
            <a:endParaRPr lang="de-DE"/>
          </a:p>
        </p:txBody>
      </p:sp>
      <p:sp>
        <p:nvSpPr>
          <p:cNvPr id="7" name="Fußzeilenplatzhalter 6"/>
          <p:cNvSpPr>
            <a:spLocks noGrp="1"/>
          </p:cNvSpPr>
          <p:nvPr>
            <p:ph type="ftr" sz="quarter" idx="11"/>
          </p:nvPr>
        </p:nvSpPr>
        <p:spPr>
          <a:xfrm>
            <a:off x="3491880" y="6356350"/>
            <a:ext cx="2880320" cy="365125"/>
          </a:xfrm>
        </p:spPr>
        <p:txBody>
          <a:bodyPr vert="horz" lIns="91440" tIns="45720" rIns="91440" bIns="45720" rtlCol="0" anchor="ctr"/>
          <a:lstStyle/>
          <a:p>
            <a:r>
              <a:rPr lang="de-DE" dirty="0"/>
              <a:t>Implementation der Kernlehrpläne für Fremdsprachen an Haupt-, Real-, Gesamt- und Sekundarschulen </a:t>
            </a:r>
          </a:p>
        </p:txBody>
      </p:sp>
    </p:spTree>
    <p:extLst>
      <p:ext uri="{BB962C8B-B14F-4D97-AF65-F5344CB8AC3E}">
        <p14:creationId xmlns:p14="http://schemas.microsoft.com/office/powerpoint/2010/main" val="745595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Gliederung</a:t>
            </a:r>
            <a:endParaRPr lang="de-DE" dirty="0"/>
          </a:p>
        </p:txBody>
      </p:sp>
      <p:sp>
        <p:nvSpPr>
          <p:cNvPr id="3" name="Inhaltsplatzhalter 2"/>
          <p:cNvSpPr>
            <a:spLocks noGrp="1"/>
          </p:cNvSpPr>
          <p:nvPr>
            <p:ph idx="1"/>
          </p:nvPr>
        </p:nvSpPr>
        <p:spPr>
          <a:xfrm>
            <a:off x="457200" y="1700808"/>
            <a:ext cx="8229600" cy="4205064"/>
          </a:xfrm>
        </p:spPr>
        <p:txBody>
          <a:bodyPr/>
          <a:lstStyle/>
          <a:p>
            <a:pPr marL="514350" indent="-514350">
              <a:buFont typeface="+mj-lt"/>
              <a:buAutoNum type="arabicPeriod"/>
            </a:pPr>
            <a:r>
              <a:rPr lang="de-DE" dirty="0" smtClean="0">
                <a:solidFill>
                  <a:schemeClr val="bg1">
                    <a:lumMod val="75000"/>
                  </a:schemeClr>
                </a:solidFill>
              </a:rPr>
              <a:t>Merkmale der neuen Kernlehrpläne</a:t>
            </a:r>
          </a:p>
          <a:p>
            <a:pPr marL="514350" indent="-514350">
              <a:buFont typeface="+mj-lt"/>
              <a:buAutoNum type="arabicPeriod"/>
            </a:pPr>
            <a:r>
              <a:rPr lang="de-DE" dirty="0" smtClean="0">
                <a:solidFill>
                  <a:schemeClr val="bg1">
                    <a:lumMod val="75000"/>
                  </a:schemeClr>
                </a:solidFill>
              </a:rPr>
              <a:t>Übergreifende Aufgaben und Ziele</a:t>
            </a:r>
          </a:p>
          <a:p>
            <a:pPr marL="514350" indent="-514350">
              <a:buFont typeface="+mj-lt"/>
              <a:buAutoNum type="arabicPeriod"/>
            </a:pPr>
            <a:r>
              <a:rPr lang="de-DE" dirty="0" smtClean="0"/>
              <a:t>Der Kernlehrplan </a:t>
            </a:r>
            <a:r>
              <a:rPr lang="de-DE" dirty="0"/>
              <a:t>Latein</a:t>
            </a:r>
            <a:r>
              <a:rPr lang="de-DE" dirty="0" smtClean="0"/>
              <a:t> im Detail</a:t>
            </a:r>
          </a:p>
          <a:p>
            <a:pPr marL="514350" indent="-514350">
              <a:buFont typeface="+mj-lt"/>
              <a:buAutoNum type="arabicPeriod"/>
            </a:pPr>
            <a:r>
              <a:rPr lang="de-DE" dirty="0">
                <a:solidFill>
                  <a:schemeClr val="bg1">
                    <a:lumMod val="75000"/>
                  </a:schemeClr>
                </a:solidFill>
              </a:rPr>
              <a:t>Schulinterne Lehrpläne</a:t>
            </a:r>
          </a:p>
          <a:p>
            <a:pPr marL="514350" indent="-514350">
              <a:buFont typeface="+mj-lt"/>
              <a:buAutoNum type="arabicPeriod"/>
            </a:pPr>
            <a:r>
              <a:rPr lang="de-DE" dirty="0" smtClean="0">
                <a:solidFill>
                  <a:schemeClr val="bg1">
                    <a:lumMod val="75000"/>
                  </a:schemeClr>
                </a:solidFill>
              </a:rPr>
              <a:t>Fachliche Unterstützungsmaterialien</a:t>
            </a:r>
          </a:p>
          <a:p>
            <a:pPr marL="0" indent="0">
              <a:buNone/>
            </a:pPr>
            <a:endParaRPr lang="de-DE" dirty="0"/>
          </a:p>
        </p:txBody>
      </p:sp>
      <p:sp>
        <p:nvSpPr>
          <p:cNvPr id="6" name="Foliennummernplatzhalter 5"/>
          <p:cNvSpPr>
            <a:spLocks noGrp="1"/>
          </p:cNvSpPr>
          <p:nvPr>
            <p:ph type="sldNum" sz="quarter" idx="12"/>
          </p:nvPr>
        </p:nvSpPr>
        <p:spPr/>
        <p:txBody>
          <a:bodyPr/>
          <a:lstStyle/>
          <a:p>
            <a:fld id="{512A4277-7E7A-4AAF-BFC7-47646BF5CD0C}" type="slidenum">
              <a:rPr lang="de-DE" smtClean="0"/>
              <a:pPr/>
              <a:t>13</a:t>
            </a:fld>
            <a:endParaRPr lang="de-DE"/>
          </a:p>
        </p:txBody>
      </p:sp>
      <p:sp>
        <p:nvSpPr>
          <p:cNvPr id="7" name="Fußzeilenplatzhalter 6"/>
          <p:cNvSpPr>
            <a:spLocks noGrp="1"/>
          </p:cNvSpPr>
          <p:nvPr>
            <p:ph type="ftr" sz="quarter" idx="11"/>
          </p:nvPr>
        </p:nvSpPr>
        <p:spPr>
          <a:xfrm>
            <a:off x="3491880" y="6356350"/>
            <a:ext cx="2880320" cy="365125"/>
          </a:xfrm>
        </p:spPr>
        <p:txBody>
          <a:bodyPr vert="horz" lIns="91440" tIns="45720" rIns="91440" bIns="45720" rtlCol="0" anchor="ctr"/>
          <a:lstStyle/>
          <a:p>
            <a:r>
              <a:rPr lang="de-DE" dirty="0"/>
              <a:t>Implementation der Kernlehrpläne für Fremdsprachen an Haupt-, Real-, Gesamt- und Sekundarschulen </a:t>
            </a:r>
          </a:p>
        </p:txBody>
      </p:sp>
    </p:spTree>
    <p:extLst>
      <p:ext uri="{BB962C8B-B14F-4D97-AF65-F5344CB8AC3E}">
        <p14:creationId xmlns:p14="http://schemas.microsoft.com/office/powerpoint/2010/main" val="355184384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Gliederung des Kernlehrplans</a:t>
            </a:r>
            <a:endParaRPr lang="de-DE" dirty="0"/>
          </a:p>
        </p:txBody>
      </p:sp>
      <p:graphicFrame>
        <p:nvGraphicFramePr>
          <p:cNvPr id="4" name="Inhaltsplatzhalter 3"/>
          <p:cNvGraphicFramePr>
            <a:graphicFrameLocks noGrp="1"/>
          </p:cNvGraphicFramePr>
          <p:nvPr>
            <p:ph idx="1"/>
            <p:extLst>
              <p:ext uri="{D42A27DB-BD31-4B8C-83A1-F6EECF244321}">
                <p14:modId xmlns:p14="http://schemas.microsoft.com/office/powerpoint/2010/main" val="1854454618"/>
              </p:ext>
            </p:extLst>
          </p:nvPr>
        </p:nvGraphicFramePr>
        <p:xfrm>
          <a:off x="457200" y="1700213"/>
          <a:ext cx="8229600" cy="3261360"/>
        </p:xfrm>
        <a:graphic>
          <a:graphicData uri="http://schemas.openxmlformats.org/drawingml/2006/table">
            <a:tbl>
              <a:tblPr firstRow="1" bandRow="1">
                <a:tableStyleId>{5C22544A-7EE6-4342-B048-85BDC9FD1C3A}</a:tableStyleId>
              </a:tblPr>
              <a:tblGrid>
                <a:gridCol w="946448">
                  <a:extLst>
                    <a:ext uri="{9D8B030D-6E8A-4147-A177-3AD203B41FA5}">
                      <a16:colId xmlns:a16="http://schemas.microsoft.com/office/drawing/2014/main" val="3685688866"/>
                    </a:ext>
                  </a:extLst>
                </a:gridCol>
                <a:gridCol w="7283152">
                  <a:extLst>
                    <a:ext uri="{9D8B030D-6E8A-4147-A177-3AD203B41FA5}">
                      <a16:colId xmlns:a16="http://schemas.microsoft.com/office/drawing/2014/main" val="1399626370"/>
                    </a:ext>
                  </a:extLst>
                </a:gridCol>
              </a:tblGrid>
              <a:tr h="370840">
                <a:tc>
                  <a:txBody>
                    <a:bodyPr/>
                    <a:lstStyle/>
                    <a:p>
                      <a:pPr marL="0" marR="0" indent="0" algn="l" defTabSz="914400">
                        <a:lnSpc>
                          <a:spcPct val="100000"/>
                        </a:lnSpc>
                        <a:spcBef>
                          <a:spcPts val="0"/>
                        </a:spcBef>
                        <a:spcAft>
                          <a:spcPts val="0"/>
                        </a:spcAft>
                        <a:buNone/>
                        <a:tabLst/>
                        <a:defRPr lang="de-DE" sz="1900" b="0" i="0" u="none" strike="noStrike" kern="1" spc="0" baseline="0">
                          <a:solidFill>
                            <a:schemeClr val="tx1"/>
                          </a:solidFill>
                          <a:effectLst/>
                          <a:latin typeface="Arial" pitchFamily="2" charset="0"/>
                          <a:ea typeface="Arial" pitchFamily="2" charset="0"/>
                          <a:cs typeface="Arial" pitchFamily="2" charset="0"/>
                        </a:defRPr>
                      </a:pPr>
                      <a:r>
                        <a:rPr lang="de-DE" sz="1600" b="1" dirty="0">
                          <a:latin typeface="Calibri" pitchFamily="2" charset="0"/>
                          <a:ea typeface="Arial" pitchFamily="2" charset="0"/>
                          <a:cs typeface="Arial" pitchFamily="2" charset="0"/>
                        </a:rPr>
                        <a:t>Kapitel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marL="0" marR="0" indent="0" algn="l" defTabSz="914400">
                        <a:lnSpc>
                          <a:spcPct val="100000"/>
                        </a:lnSpc>
                        <a:spcBef>
                          <a:spcPts val="0"/>
                        </a:spcBef>
                        <a:spcAft>
                          <a:spcPts val="0"/>
                        </a:spcAft>
                        <a:buNone/>
                        <a:tabLst/>
                        <a:defRPr lang="de-DE" sz="1900" b="0" i="0" u="none" strike="noStrike" kern="1" spc="0" baseline="0">
                          <a:solidFill>
                            <a:schemeClr val="tx1"/>
                          </a:solidFill>
                          <a:effectLst/>
                          <a:latin typeface="Arial" pitchFamily="2" charset="0"/>
                          <a:ea typeface="Arial" pitchFamily="2" charset="0"/>
                          <a:cs typeface="Arial" pitchFamily="2" charset="0"/>
                        </a:defRPr>
                      </a:pPr>
                      <a:r>
                        <a:rPr lang="de-DE" sz="1600" b="1" dirty="0">
                          <a:latin typeface="Calibri" pitchFamily="2" charset="0"/>
                          <a:ea typeface="Arial" pitchFamily="2" charset="0"/>
                          <a:cs typeface="Arial" pitchFamily="2" charset="0"/>
                        </a:rPr>
                        <a:t>Gliederungspunkt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78328663"/>
                  </a:ext>
                </a:extLst>
              </a:tr>
              <a:tr h="370840">
                <a:tc>
                  <a:txBody>
                    <a:bodyPr/>
                    <a:lstStyle/>
                    <a:p>
                      <a:pPr marL="0" marR="0" indent="0" algn="ctr" defTabSz="914400">
                        <a:lnSpc>
                          <a:spcPct val="100000"/>
                        </a:lnSpc>
                        <a:spcBef>
                          <a:spcPts val="0"/>
                        </a:spcBef>
                        <a:spcAft>
                          <a:spcPts val="0"/>
                        </a:spcAft>
                        <a:buNone/>
                        <a:tabLst/>
                        <a:defRPr lang="de-DE" sz="1900" b="0" i="0" u="none" strike="noStrike" kern="1" spc="0" baseline="0">
                          <a:solidFill>
                            <a:schemeClr val="tx1"/>
                          </a:solidFill>
                          <a:effectLst/>
                          <a:latin typeface="Arial" pitchFamily="2" charset="0"/>
                          <a:ea typeface="Arial" pitchFamily="2" charset="0"/>
                          <a:cs typeface="Arial" pitchFamily="2" charset="0"/>
                        </a:defRPr>
                      </a:pPr>
                      <a:endParaRPr lang="de-DE" sz="1600" dirty="0">
                        <a:latin typeface="Calibri" pitchFamily="2" charset="0"/>
                        <a:ea typeface="Arial" pitchFamily="2" charset="0"/>
                        <a:cs typeface="Arial"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a:lnSpc>
                          <a:spcPct val="100000"/>
                        </a:lnSpc>
                        <a:spcBef>
                          <a:spcPts val="0"/>
                        </a:spcBef>
                        <a:spcAft>
                          <a:spcPts val="0"/>
                        </a:spcAft>
                        <a:buNone/>
                        <a:tabLst/>
                        <a:defRPr lang="de-DE" sz="1900" b="0" i="0" u="none" strike="noStrike" kern="1" spc="0" baseline="0">
                          <a:solidFill>
                            <a:schemeClr val="tx1"/>
                          </a:solidFill>
                          <a:effectLst/>
                          <a:latin typeface="Arial" pitchFamily="2" charset="0"/>
                          <a:ea typeface="Arial" pitchFamily="2" charset="0"/>
                          <a:cs typeface="Arial" pitchFamily="2" charset="0"/>
                        </a:defRPr>
                      </a:pPr>
                      <a:r>
                        <a:rPr lang="de-DE" sz="1400" b="1" dirty="0">
                          <a:latin typeface="Calibri" pitchFamily="2" charset="0"/>
                          <a:ea typeface="Arial" pitchFamily="2" charset="0"/>
                          <a:cs typeface="Arial" pitchFamily="2" charset="0"/>
                        </a:rPr>
                        <a:t>Vorbemerkungen: Kernlehrpläne als kompetenzorientierte Unterrichtsvorgaben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40502036"/>
                  </a:ext>
                </a:extLst>
              </a:tr>
              <a:tr h="370840">
                <a:tc>
                  <a:txBody>
                    <a:bodyPr/>
                    <a:lstStyle/>
                    <a:p>
                      <a:pPr marL="0" marR="0" indent="0" algn="ctr" defTabSz="914400">
                        <a:lnSpc>
                          <a:spcPct val="100000"/>
                        </a:lnSpc>
                        <a:spcBef>
                          <a:spcPts val="0"/>
                        </a:spcBef>
                        <a:spcAft>
                          <a:spcPts val="0"/>
                        </a:spcAft>
                        <a:buNone/>
                        <a:tabLst/>
                        <a:defRPr lang="de-DE" sz="1900" b="0" i="0" u="none" strike="noStrike" kern="1" spc="0" baseline="0">
                          <a:solidFill>
                            <a:schemeClr val="tx1"/>
                          </a:solidFill>
                          <a:effectLst/>
                          <a:latin typeface="Arial" pitchFamily="2" charset="0"/>
                          <a:ea typeface="Arial" pitchFamily="2" charset="0"/>
                          <a:cs typeface="Arial" pitchFamily="2" charset="0"/>
                        </a:defRPr>
                      </a:pPr>
                      <a:r>
                        <a:rPr lang="de-DE" sz="1600" dirty="0">
                          <a:latin typeface="Calibri" pitchFamily="2" charset="0"/>
                          <a:ea typeface="Arial" pitchFamily="2" charset="0"/>
                          <a:cs typeface="Arial" pitchFamily="2" charset="0"/>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a:lnSpc>
                          <a:spcPct val="100000"/>
                        </a:lnSpc>
                        <a:spcBef>
                          <a:spcPts val="0"/>
                        </a:spcBef>
                        <a:spcAft>
                          <a:spcPts val="0"/>
                        </a:spcAft>
                        <a:buNone/>
                        <a:tabLst/>
                        <a:defRPr lang="de-DE" sz="1900" b="0" i="0" u="none" strike="noStrike" kern="1" spc="0" baseline="0">
                          <a:solidFill>
                            <a:schemeClr val="tx1"/>
                          </a:solidFill>
                          <a:effectLst/>
                          <a:latin typeface="Arial" pitchFamily="2" charset="0"/>
                          <a:ea typeface="Arial" pitchFamily="2" charset="0"/>
                          <a:cs typeface="Arial" pitchFamily="2" charset="0"/>
                        </a:defRPr>
                      </a:pPr>
                      <a:r>
                        <a:rPr lang="de-DE" sz="1400" b="1" dirty="0">
                          <a:solidFill>
                            <a:srgbClr val="000000"/>
                          </a:solidFill>
                          <a:latin typeface="Calibri" pitchFamily="2" charset="0"/>
                          <a:ea typeface="Arial" pitchFamily="2" charset="0"/>
                          <a:cs typeface="Arial" pitchFamily="2" charset="0"/>
                        </a:rPr>
                        <a:t>Aufgaben und Ziele des Faches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61017580"/>
                  </a:ext>
                </a:extLst>
              </a:tr>
              <a:tr h="370840">
                <a:tc>
                  <a:txBody>
                    <a:bodyPr/>
                    <a:lstStyle/>
                    <a:p>
                      <a:pPr marL="0" marR="0" indent="0" algn="ctr" defTabSz="914400">
                        <a:lnSpc>
                          <a:spcPct val="100000"/>
                        </a:lnSpc>
                        <a:spcBef>
                          <a:spcPts val="0"/>
                        </a:spcBef>
                        <a:spcAft>
                          <a:spcPts val="0"/>
                        </a:spcAft>
                        <a:buNone/>
                        <a:tabLst/>
                        <a:defRPr lang="de-DE" sz="1900" b="0" i="0" u="none" strike="noStrike" kern="1" spc="0" baseline="0">
                          <a:solidFill>
                            <a:schemeClr val="tx1"/>
                          </a:solidFill>
                          <a:effectLst/>
                          <a:latin typeface="Arial" pitchFamily="2" charset="0"/>
                          <a:ea typeface="Arial" pitchFamily="2" charset="0"/>
                          <a:cs typeface="Arial" pitchFamily="2" charset="0"/>
                        </a:defRPr>
                      </a:pPr>
                      <a:r>
                        <a:rPr lang="de-DE" sz="1600" dirty="0">
                          <a:latin typeface="+mn-lt"/>
                          <a:ea typeface="Arial" pitchFamily="2" charset="0"/>
                          <a:cs typeface="Arial" pitchFamily="2" charset="0"/>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a:lnSpc>
                          <a:spcPct val="100000"/>
                        </a:lnSpc>
                        <a:spcBef>
                          <a:spcPts val="0"/>
                        </a:spcBef>
                        <a:spcAft>
                          <a:spcPts val="0"/>
                        </a:spcAft>
                        <a:buNone/>
                        <a:tabLst/>
                        <a:defRPr lang="de-DE" sz="1900" b="0" i="0" u="none" strike="noStrike" kern="1" spc="0" baseline="0">
                          <a:solidFill>
                            <a:schemeClr val="tx1"/>
                          </a:solidFill>
                          <a:effectLst/>
                          <a:latin typeface="Arial" pitchFamily="2" charset="0"/>
                          <a:ea typeface="Arial" pitchFamily="2" charset="0"/>
                          <a:cs typeface="Arial" pitchFamily="2" charset="0"/>
                        </a:defRPr>
                      </a:pPr>
                      <a:r>
                        <a:rPr lang="de-DE" sz="1400" b="1" dirty="0">
                          <a:solidFill>
                            <a:srgbClr val="000000"/>
                          </a:solidFill>
                          <a:latin typeface="Calibri" pitchFamily="2" charset="0"/>
                          <a:ea typeface="Arial" pitchFamily="2" charset="0"/>
                          <a:cs typeface="Arial" pitchFamily="2" charset="0"/>
                        </a:rPr>
                        <a:t>Kompetenzbereiche, Kompetenzerwartungen und fachliche Konkretisierungen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7335480"/>
                  </a:ext>
                </a:extLst>
              </a:tr>
              <a:tr h="370840">
                <a:tc>
                  <a:txBody>
                    <a:bodyPr/>
                    <a:lstStyle/>
                    <a:p>
                      <a:pPr marL="0" marR="0" indent="0" algn="ctr" defTabSz="914400">
                        <a:lnSpc>
                          <a:spcPct val="100000"/>
                        </a:lnSpc>
                        <a:spcBef>
                          <a:spcPts val="0"/>
                        </a:spcBef>
                        <a:spcAft>
                          <a:spcPts val="0"/>
                        </a:spcAft>
                        <a:buNone/>
                        <a:tabLst/>
                        <a:defRPr lang="de-DE" sz="1900" b="0" i="0" u="none" strike="noStrike" kern="1" spc="0" baseline="0">
                          <a:solidFill>
                            <a:schemeClr val="tx1"/>
                          </a:solidFill>
                          <a:effectLst/>
                          <a:latin typeface="Arial" pitchFamily="2" charset="0"/>
                          <a:ea typeface="Arial" pitchFamily="2" charset="0"/>
                          <a:cs typeface="Arial" pitchFamily="2" charset="0"/>
                        </a:defRPr>
                      </a:pPr>
                      <a:r>
                        <a:rPr lang="de-DE" sz="1600" dirty="0">
                          <a:latin typeface="+mn-lt"/>
                          <a:ea typeface="Arial" pitchFamily="2" charset="0"/>
                          <a:cs typeface="Arial" pitchFamily="2" charset="0"/>
                        </a:rPr>
                        <a:t>2.1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457200" marR="0" lvl="1" indent="0" algn="l" defTabSz="914400">
                        <a:lnSpc>
                          <a:spcPct val="100000"/>
                        </a:lnSpc>
                        <a:spcBef>
                          <a:spcPts val="0"/>
                        </a:spcBef>
                        <a:spcAft>
                          <a:spcPts val="0"/>
                        </a:spcAft>
                        <a:buNone/>
                        <a:tabLst/>
                        <a:defRPr lang="de-DE" sz="1900" b="0" i="0" u="none" strike="noStrike" kern="1" spc="0" baseline="0">
                          <a:solidFill>
                            <a:schemeClr val="tx1"/>
                          </a:solidFill>
                          <a:effectLst/>
                          <a:latin typeface="Arial" pitchFamily="2" charset="0"/>
                          <a:ea typeface="Arial" pitchFamily="2" charset="0"/>
                          <a:cs typeface="Arial" pitchFamily="2" charset="0"/>
                        </a:defRPr>
                      </a:pPr>
                      <a:r>
                        <a:rPr lang="de-DE" sz="1400" dirty="0">
                          <a:solidFill>
                            <a:srgbClr val="000000"/>
                          </a:solidFill>
                          <a:latin typeface="Calibri" pitchFamily="2" charset="0"/>
                          <a:ea typeface="Arial" pitchFamily="2" charset="0"/>
                          <a:cs typeface="Arial" pitchFamily="2" charset="0"/>
                        </a:rPr>
                        <a:t>Kompetenzbereiche </a:t>
                      </a:r>
                      <a:r>
                        <a:rPr lang="de-DE" sz="1400" dirty="0" smtClean="0">
                          <a:solidFill>
                            <a:srgbClr val="000000"/>
                          </a:solidFill>
                          <a:latin typeface="Calibri" pitchFamily="2" charset="0"/>
                          <a:ea typeface="Arial" pitchFamily="2" charset="0"/>
                          <a:cs typeface="Arial" pitchFamily="2" charset="0"/>
                        </a:rPr>
                        <a:t>und Inhaltsfelder</a:t>
                      </a:r>
                      <a:r>
                        <a:rPr lang="de-DE" sz="1400" baseline="0" dirty="0" smtClean="0">
                          <a:solidFill>
                            <a:srgbClr val="000000"/>
                          </a:solidFill>
                          <a:latin typeface="Calibri" pitchFamily="2" charset="0"/>
                          <a:ea typeface="Arial" pitchFamily="2" charset="0"/>
                          <a:cs typeface="Arial" pitchFamily="2" charset="0"/>
                        </a:rPr>
                        <a:t> </a:t>
                      </a:r>
                      <a:r>
                        <a:rPr lang="de-DE" sz="1400" dirty="0" smtClean="0">
                          <a:solidFill>
                            <a:srgbClr val="000000"/>
                          </a:solidFill>
                          <a:latin typeface="Calibri" pitchFamily="2" charset="0"/>
                          <a:ea typeface="Arial" pitchFamily="2" charset="0"/>
                          <a:cs typeface="Arial" pitchFamily="2" charset="0"/>
                        </a:rPr>
                        <a:t>des </a:t>
                      </a:r>
                      <a:r>
                        <a:rPr lang="de-DE" sz="1400" dirty="0">
                          <a:solidFill>
                            <a:srgbClr val="000000"/>
                          </a:solidFill>
                          <a:latin typeface="Calibri" pitchFamily="2" charset="0"/>
                          <a:ea typeface="Arial" pitchFamily="2" charset="0"/>
                          <a:cs typeface="Arial" pitchFamily="2" charset="0"/>
                        </a:rPr>
                        <a:t>Faches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58672443"/>
                  </a:ext>
                </a:extLst>
              </a:tr>
              <a:tr h="370840">
                <a:tc>
                  <a:txBody>
                    <a:bodyPr/>
                    <a:lstStyle/>
                    <a:p>
                      <a:pPr marL="0" marR="0" indent="0" algn="ctr" defTabSz="914400">
                        <a:lnSpc>
                          <a:spcPct val="100000"/>
                        </a:lnSpc>
                        <a:spcBef>
                          <a:spcPts val="0"/>
                        </a:spcBef>
                        <a:spcAft>
                          <a:spcPts val="0"/>
                        </a:spcAft>
                        <a:buNone/>
                        <a:tabLst/>
                        <a:defRPr lang="de-DE" sz="1900" b="0" i="0" u="none" strike="noStrike" kern="1" spc="0" baseline="0">
                          <a:solidFill>
                            <a:schemeClr val="tx1"/>
                          </a:solidFill>
                          <a:effectLst/>
                          <a:latin typeface="Arial" pitchFamily="2" charset="0"/>
                          <a:ea typeface="Arial" pitchFamily="2" charset="0"/>
                          <a:cs typeface="Arial" pitchFamily="2" charset="0"/>
                        </a:defRPr>
                      </a:pPr>
                      <a:r>
                        <a:rPr lang="de-DE" sz="1600" dirty="0">
                          <a:latin typeface="+mn-lt"/>
                          <a:ea typeface="Arial" pitchFamily="2" charset="0"/>
                          <a:cs typeface="Arial" pitchFamily="2" charset="0"/>
                        </a:rPr>
                        <a:t>2.2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457200" marR="0" lvl="1" indent="0" algn="l" defTabSz="914400">
                        <a:lnSpc>
                          <a:spcPct val="100000"/>
                        </a:lnSpc>
                        <a:spcBef>
                          <a:spcPts val="0"/>
                        </a:spcBef>
                        <a:spcAft>
                          <a:spcPts val="0"/>
                        </a:spcAft>
                        <a:buNone/>
                        <a:tabLst/>
                        <a:defRPr lang="de-DE" sz="1900" b="0" i="0" u="none" strike="noStrike" kern="1" spc="0" baseline="0">
                          <a:solidFill>
                            <a:schemeClr val="tx1"/>
                          </a:solidFill>
                          <a:effectLst/>
                          <a:latin typeface="Arial" pitchFamily="2" charset="0"/>
                          <a:ea typeface="Arial" pitchFamily="2" charset="0"/>
                          <a:cs typeface="Arial" pitchFamily="2" charset="0"/>
                        </a:defRPr>
                      </a:pPr>
                      <a:r>
                        <a:rPr lang="de-DE" sz="1400" dirty="0" smtClean="0">
                          <a:solidFill>
                            <a:schemeClr val="tx1"/>
                          </a:solidFill>
                          <a:latin typeface="Calibri" pitchFamily="2" charset="0"/>
                          <a:ea typeface="Arial" pitchFamily="2" charset="0"/>
                          <a:cs typeface="Arial" pitchFamily="2" charset="0"/>
                        </a:rPr>
                        <a:t>Latein</a:t>
                      </a:r>
                      <a:r>
                        <a:rPr lang="de-DE" sz="1400" dirty="0" smtClean="0">
                          <a:solidFill>
                            <a:srgbClr val="FF0000"/>
                          </a:solidFill>
                          <a:latin typeface="Calibri" pitchFamily="2" charset="0"/>
                          <a:ea typeface="Arial" pitchFamily="2" charset="0"/>
                          <a:cs typeface="Arial" pitchFamily="2" charset="0"/>
                        </a:rPr>
                        <a:t> </a:t>
                      </a:r>
                      <a:r>
                        <a:rPr lang="de-DE" sz="1400" dirty="0" smtClean="0">
                          <a:solidFill>
                            <a:srgbClr val="000000"/>
                          </a:solidFill>
                          <a:latin typeface="Calibri" pitchFamily="2" charset="0"/>
                          <a:ea typeface="Arial" pitchFamily="2" charset="0"/>
                          <a:cs typeface="Arial" pitchFamily="2" charset="0"/>
                        </a:rPr>
                        <a:t>ab Jahrgangsstufe</a:t>
                      </a:r>
                      <a:r>
                        <a:rPr lang="de-DE" sz="1400" baseline="0" dirty="0" smtClean="0">
                          <a:solidFill>
                            <a:srgbClr val="000000"/>
                          </a:solidFill>
                          <a:latin typeface="Calibri" pitchFamily="2" charset="0"/>
                          <a:ea typeface="Arial" pitchFamily="2" charset="0"/>
                          <a:cs typeface="Arial" pitchFamily="2" charset="0"/>
                        </a:rPr>
                        <a:t> 7</a:t>
                      </a:r>
                      <a:r>
                        <a:rPr lang="de-DE" sz="1400" dirty="0" smtClean="0">
                          <a:solidFill>
                            <a:srgbClr val="000000"/>
                          </a:solidFill>
                          <a:latin typeface="Calibri" pitchFamily="2" charset="0"/>
                          <a:ea typeface="Arial" pitchFamily="2" charset="0"/>
                          <a:cs typeface="Arial" pitchFamily="2" charset="0"/>
                        </a:rPr>
                        <a:t>:  </a:t>
                      </a:r>
                      <a:br>
                        <a:rPr lang="de-DE" sz="1400" dirty="0" smtClean="0">
                          <a:solidFill>
                            <a:srgbClr val="000000"/>
                          </a:solidFill>
                          <a:latin typeface="Calibri" pitchFamily="2" charset="0"/>
                          <a:ea typeface="Arial" pitchFamily="2" charset="0"/>
                          <a:cs typeface="Arial" pitchFamily="2" charset="0"/>
                        </a:rPr>
                      </a:br>
                      <a:r>
                        <a:rPr lang="de-DE" sz="1400" dirty="0" smtClean="0">
                          <a:solidFill>
                            <a:srgbClr val="000000"/>
                          </a:solidFill>
                          <a:latin typeface="Calibri" pitchFamily="2" charset="0"/>
                          <a:ea typeface="Arial" pitchFamily="2" charset="0"/>
                          <a:cs typeface="Arial" pitchFamily="2" charset="0"/>
                        </a:rPr>
                        <a:t>Kompetenzerwartungen und inhaltliche Schwerpunkte bis zum </a:t>
                      </a:r>
                      <a:r>
                        <a:rPr lang="de-DE" sz="1400" dirty="0">
                          <a:solidFill>
                            <a:srgbClr val="000000"/>
                          </a:solidFill>
                          <a:latin typeface="Calibri" pitchFamily="2" charset="0"/>
                          <a:ea typeface="Arial" pitchFamily="2" charset="0"/>
                          <a:cs typeface="Arial" pitchFamily="2" charset="0"/>
                        </a:rPr>
                        <a:t>Ende der Sekundarstufe 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16433330"/>
                  </a:ext>
                </a:extLst>
              </a:tr>
              <a:tr h="370840">
                <a:tc>
                  <a:txBody>
                    <a:bodyPr/>
                    <a:lstStyle/>
                    <a:p>
                      <a:pPr marL="0" marR="0" indent="0" algn="ctr" defTabSz="914400" rtl="0" eaLnBrk="1" latinLnBrk="0" hangingPunct="1">
                        <a:lnSpc>
                          <a:spcPct val="100000"/>
                        </a:lnSpc>
                        <a:spcBef>
                          <a:spcPts val="0"/>
                        </a:spcBef>
                        <a:spcAft>
                          <a:spcPts val="0"/>
                        </a:spcAft>
                        <a:buNone/>
                        <a:tabLst/>
                        <a:defRPr lang="de-DE" sz="1900" b="0" i="0" u="none" strike="noStrike" kern="1" spc="0" baseline="0">
                          <a:solidFill>
                            <a:schemeClr val="tx1"/>
                          </a:solidFill>
                          <a:effectLst/>
                          <a:latin typeface="Arial" pitchFamily="2" charset="0"/>
                          <a:ea typeface="Arial" pitchFamily="2" charset="0"/>
                          <a:cs typeface="Arial" pitchFamily="2" charset="0"/>
                        </a:defRPr>
                      </a:pPr>
                      <a:r>
                        <a:rPr lang="de-DE" sz="1600" b="0" i="0" u="none" strike="noStrike" kern="1" spc="0" baseline="0" dirty="0" smtClean="0">
                          <a:solidFill>
                            <a:schemeClr val="tx1"/>
                          </a:solidFill>
                          <a:effectLst/>
                          <a:latin typeface="+mn-lt"/>
                          <a:ea typeface="Arial" pitchFamily="2" charset="0"/>
                          <a:cs typeface="Arial" pitchFamily="2" charset="0"/>
                        </a:rPr>
                        <a:t>2.3</a:t>
                      </a:r>
                      <a:endParaRPr lang="de-DE" sz="1600" b="0" i="0" u="none" strike="noStrike" kern="1" spc="0" baseline="0" dirty="0">
                        <a:solidFill>
                          <a:schemeClr val="tx1"/>
                        </a:solidFill>
                        <a:effectLst/>
                        <a:latin typeface="+mn-lt"/>
                        <a:ea typeface="Arial" pitchFamily="2" charset="0"/>
                        <a:cs typeface="Arial"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457200" marR="0" lvl="1" indent="0" algn="l" defTabSz="914400">
                        <a:lnSpc>
                          <a:spcPct val="100000"/>
                        </a:lnSpc>
                        <a:spcBef>
                          <a:spcPts val="0"/>
                        </a:spcBef>
                        <a:spcAft>
                          <a:spcPts val="0"/>
                        </a:spcAft>
                        <a:buNone/>
                        <a:tabLst/>
                        <a:defRPr lang="de-DE" sz="1900" b="0" i="0" u="none" strike="noStrike" kern="1" spc="0" baseline="0">
                          <a:solidFill>
                            <a:schemeClr val="tx1"/>
                          </a:solidFill>
                          <a:effectLst/>
                          <a:latin typeface="Arial" pitchFamily="2" charset="0"/>
                          <a:ea typeface="Arial" pitchFamily="2" charset="0"/>
                          <a:cs typeface="Arial" pitchFamily="2" charset="0"/>
                        </a:defRPr>
                      </a:pPr>
                      <a:r>
                        <a:rPr lang="de-DE" sz="1400" dirty="0" smtClean="0">
                          <a:solidFill>
                            <a:schemeClr val="tx1"/>
                          </a:solidFill>
                          <a:latin typeface="Calibri" pitchFamily="2" charset="0"/>
                          <a:ea typeface="Arial" pitchFamily="2" charset="0"/>
                          <a:cs typeface="Arial" pitchFamily="2" charset="0"/>
                        </a:rPr>
                        <a:t>Latein</a:t>
                      </a:r>
                      <a:r>
                        <a:rPr lang="de-DE" sz="1400" dirty="0" smtClean="0">
                          <a:solidFill>
                            <a:srgbClr val="000000"/>
                          </a:solidFill>
                          <a:latin typeface="Calibri" pitchFamily="2" charset="0"/>
                          <a:ea typeface="Arial" pitchFamily="2" charset="0"/>
                          <a:cs typeface="Arial" pitchFamily="2" charset="0"/>
                        </a:rPr>
                        <a:t> ab Jahrgangsstufe</a:t>
                      </a:r>
                      <a:r>
                        <a:rPr lang="de-DE" sz="1400" baseline="0" dirty="0" smtClean="0">
                          <a:solidFill>
                            <a:srgbClr val="000000"/>
                          </a:solidFill>
                          <a:latin typeface="Calibri" pitchFamily="2" charset="0"/>
                          <a:ea typeface="Arial" pitchFamily="2" charset="0"/>
                          <a:cs typeface="Arial" pitchFamily="2" charset="0"/>
                        </a:rPr>
                        <a:t> 9</a:t>
                      </a:r>
                      <a:r>
                        <a:rPr lang="de-DE" sz="1400" dirty="0" smtClean="0">
                          <a:solidFill>
                            <a:srgbClr val="000000"/>
                          </a:solidFill>
                          <a:latin typeface="Calibri" pitchFamily="2" charset="0"/>
                          <a:ea typeface="Arial" pitchFamily="2" charset="0"/>
                          <a:cs typeface="Arial" pitchFamily="2" charset="0"/>
                        </a:rPr>
                        <a:t>:  </a:t>
                      </a:r>
                      <a:br>
                        <a:rPr lang="de-DE" sz="1400" dirty="0" smtClean="0">
                          <a:solidFill>
                            <a:srgbClr val="000000"/>
                          </a:solidFill>
                          <a:latin typeface="Calibri" pitchFamily="2" charset="0"/>
                          <a:ea typeface="Arial" pitchFamily="2" charset="0"/>
                          <a:cs typeface="Arial" pitchFamily="2" charset="0"/>
                        </a:rPr>
                      </a:br>
                      <a:r>
                        <a:rPr lang="de-DE" sz="1400" dirty="0" smtClean="0">
                          <a:solidFill>
                            <a:srgbClr val="000000"/>
                          </a:solidFill>
                          <a:latin typeface="Calibri" pitchFamily="2" charset="0"/>
                          <a:ea typeface="Arial" pitchFamily="2" charset="0"/>
                          <a:cs typeface="Arial" pitchFamily="2" charset="0"/>
                        </a:rPr>
                        <a:t>Kompetenzerwartungen und inhaltliche Schwerpunkte bis zum Ende der Sekundarstufe I</a:t>
                      </a:r>
                      <a:endParaRPr lang="de-DE" sz="1400" dirty="0">
                        <a:solidFill>
                          <a:srgbClr val="000000"/>
                        </a:solidFill>
                        <a:latin typeface="Calibri" pitchFamily="2" charset="0"/>
                        <a:ea typeface="Arial" pitchFamily="2" charset="0"/>
                        <a:cs typeface="Arial"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09733482"/>
                  </a:ext>
                </a:extLst>
              </a:tr>
              <a:tr h="370840">
                <a:tc>
                  <a:txBody>
                    <a:bodyPr/>
                    <a:lstStyle/>
                    <a:p>
                      <a:pPr marL="0" marR="0" indent="0" algn="ctr" defTabSz="914400" rtl="0" eaLnBrk="1" latinLnBrk="0" hangingPunct="1">
                        <a:lnSpc>
                          <a:spcPct val="100000"/>
                        </a:lnSpc>
                        <a:spcBef>
                          <a:spcPts val="0"/>
                        </a:spcBef>
                        <a:spcAft>
                          <a:spcPts val="0"/>
                        </a:spcAft>
                        <a:buNone/>
                        <a:tabLst/>
                        <a:defRPr lang="de-DE" sz="1900" b="0" i="0" u="none" strike="noStrike" kern="1" spc="0" baseline="0">
                          <a:solidFill>
                            <a:schemeClr val="tx1"/>
                          </a:solidFill>
                          <a:effectLst/>
                          <a:latin typeface="Arial" pitchFamily="2" charset="0"/>
                          <a:ea typeface="Arial" pitchFamily="2" charset="0"/>
                          <a:cs typeface="Arial" pitchFamily="2" charset="0"/>
                        </a:defRPr>
                      </a:pPr>
                      <a:r>
                        <a:rPr lang="de-DE" sz="1600" b="0" i="0" u="none" strike="noStrike" kern="1" spc="0" baseline="0" dirty="0" smtClean="0">
                          <a:solidFill>
                            <a:schemeClr val="tx1"/>
                          </a:solidFill>
                          <a:effectLst/>
                          <a:latin typeface="+mn-lt"/>
                          <a:ea typeface="Arial" pitchFamily="2" charset="0"/>
                          <a:cs typeface="Arial" pitchFamily="2" charset="0"/>
                        </a:rPr>
                        <a:t>3</a:t>
                      </a:r>
                      <a:endParaRPr lang="de-DE" sz="1600" b="0" i="0" u="none" strike="noStrike" kern="1" spc="0" baseline="0" dirty="0">
                        <a:solidFill>
                          <a:schemeClr val="tx1"/>
                        </a:solidFill>
                        <a:effectLst/>
                        <a:latin typeface="+mn-lt"/>
                        <a:ea typeface="Arial" pitchFamily="2" charset="0"/>
                        <a:cs typeface="Arial"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latinLnBrk="0" hangingPunct="1">
                        <a:lnSpc>
                          <a:spcPct val="100000"/>
                        </a:lnSpc>
                        <a:spcBef>
                          <a:spcPts val="0"/>
                        </a:spcBef>
                        <a:spcAft>
                          <a:spcPts val="0"/>
                        </a:spcAft>
                        <a:buNone/>
                        <a:tabLst/>
                        <a:defRPr lang="de-DE" sz="1900" b="0" i="0" u="none" strike="noStrike" kern="1" spc="0" baseline="0">
                          <a:solidFill>
                            <a:schemeClr val="tx1"/>
                          </a:solidFill>
                          <a:effectLst/>
                          <a:latin typeface="Arial" pitchFamily="2" charset="0"/>
                          <a:ea typeface="Arial" pitchFamily="2" charset="0"/>
                          <a:cs typeface="Arial" pitchFamily="2" charset="0"/>
                        </a:defRPr>
                      </a:pPr>
                      <a:r>
                        <a:rPr lang="de-DE" sz="1400" b="1" i="0" u="none" strike="noStrike" kern="1" spc="0" baseline="0" dirty="0" smtClean="0">
                          <a:solidFill>
                            <a:srgbClr val="000000"/>
                          </a:solidFill>
                          <a:effectLst/>
                          <a:latin typeface="Calibri" pitchFamily="2" charset="0"/>
                          <a:ea typeface="Arial" pitchFamily="2" charset="0"/>
                          <a:cs typeface="Arial" pitchFamily="2" charset="0"/>
                        </a:rPr>
                        <a:t>Lernerfolgsüberprüfung und Leistungsbewertung</a:t>
                      </a:r>
                      <a:endParaRPr lang="de-DE" sz="1400" b="1" i="0" u="none" strike="noStrike" kern="1" spc="0" baseline="0" dirty="0">
                        <a:solidFill>
                          <a:srgbClr val="000000"/>
                        </a:solidFill>
                        <a:effectLst/>
                        <a:latin typeface="Calibri" pitchFamily="2" charset="0"/>
                        <a:ea typeface="Arial" pitchFamily="2" charset="0"/>
                        <a:cs typeface="Arial"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34758784"/>
                  </a:ext>
                </a:extLst>
              </a:tr>
            </a:tbl>
          </a:graphicData>
        </a:graphic>
      </p:graphicFrame>
      <p:sp>
        <p:nvSpPr>
          <p:cNvPr id="6" name="Foliennummernplatzhalter 5"/>
          <p:cNvSpPr>
            <a:spLocks noGrp="1"/>
          </p:cNvSpPr>
          <p:nvPr>
            <p:ph type="sldNum" sz="quarter" idx="12"/>
          </p:nvPr>
        </p:nvSpPr>
        <p:spPr/>
        <p:txBody>
          <a:bodyPr/>
          <a:lstStyle/>
          <a:p>
            <a:fld id="{512A4277-7E7A-4AAF-BFC7-47646BF5CD0C}" type="slidenum">
              <a:rPr lang="de-DE" smtClean="0"/>
              <a:pPr/>
              <a:t>14</a:t>
            </a:fld>
            <a:endParaRPr lang="de-DE"/>
          </a:p>
        </p:txBody>
      </p:sp>
      <p:sp>
        <p:nvSpPr>
          <p:cNvPr id="7" name="Fußzeilenplatzhalter 6"/>
          <p:cNvSpPr>
            <a:spLocks noGrp="1"/>
          </p:cNvSpPr>
          <p:nvPr>
            <p:ph type="ftr" sz="quarter" idx="11"/>
          </p:nvPr>
        </p:nvSpPr>
        <p:spPr>
          <a:xfrm>
            <a:off x="3491880" y="6356350"/>
            <a:ext cx="2880320" cy="365125"/>
          </a:xfrm>
        </p:spPr>
        <p:txBody>
          <a:bodyPr vert="horz" lIns="91440" tIns="45720" rIns="91440" bIns="45720" rtlCol="0" anchor="ctr"/>
          <a:lstStyle/>
          <a:p>
            <a:r>
              <a:rPr lang="de-DE" dirty="0"/>
              <a:t>Implementation der Kernlehrpläne für Fremdsprachen an Haupt-, Real-, Gesamt- und Sekundarschulen </a:t>
            </a:r>
          </a:p>
        </p:txBody>
      </p:sp>
    </p:spTree>
    <p:extLst>
      <p:ext uri="{BB962C8B-B14F-4D97-AF65-F5344CB8AC3E}">
        <p14:creationId xmlns:p14="http://schemas.microsoft.com/office/powerpoint/2010/main" val="408061036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Die wichtigsten Kontinuitäten</a:t>
            </a:r>
            <a:endParaRPr lang="de-DE" dirty="0"/>
          </a:p>
        </p:txBody>
      </p:sp>
      <p:sp>
        <p:nvSpPr>
          <p:cNvPr id="6" name="Foliennummernplatzhalter 5"/>
          <p:cNvSpPr>
            <a:spLocks noGrp="1"/>
          </p:cNvSpPr>
          <p:nvPr>
            <p:ph type="sldNum" sz="quarter" idx="12"/>
          </p:nvPr>
        </p:nvSpPr>
        <p:spPr/>
        <p:txBody>
          <a:bodyPr/>
          <a:lstStyle/>
          <a:p>
            <a:fld id="{512A4277-7E7A-4AAF-BFC7-47646BF5CD0C}" type="slidenum">
              <a:rPr lang="de-DE" smtClean="0"/>
              <a:pPr/>
              <a:t>15</a:t>
            </a:fld>
            <a:endParaRPr lang="de-DE"/>
          </a:p>
        </p:txBody>
      </p:sp>
      <p:sp>
        <p:nvSpPr>
          <p:cNvPr id="7" name="Fußzeilenplatzhalter 6"/>
          <p:cNvSpPr>
            <a:spLocks noGrp="1"/>
          </p:cNvSpPr>
          <p:nvPr>
            <p:ph type="ftr" sz="quarter" idx="11"/>
          </p:nvPr>
        </p:nvSpPr>
        <p:spPr>
          <a:xfrm>
            <a:off x="3491880" y="6356350"/>
            <a:ext cx="2880320" cy="365125"/>
          </a:xfrm>
        </p:spPr>
        <p:txBody>
          <a:bodyPr vert="horz" lIns="91440" tIns="45720" rIns="91440" bIns="45720" rtlCol="0" anchor="ctr"/>
          <a:lstStyle/>
          <a:p>
            <a:r>
              <a:rPr lang="de-DE" dirty="0"/>
              <a:t>Implementation der Kernlehrpläne für Fremdsprachen an Haupt-, Real-, Gesamt- und Sekundarschulen </a:t>
            </a:r>
          </a:p>
        </p:txBody>
      </p:sp>
      <p:sp>
        <p:nvSpPr>
          <p:cNvPr id="3" name="Inhaltsplatzhalter 2"/>
          <p:cNvSpPr>
            <a:spLocks noGrp="1"/>
          </p:cNvSpPr>
          <p:nvPr>
            <p:ph idx="1"/>
          </p:nvPr>
        </p:nvSpPr>
        <p:spPr/>
        <p:txBody>
          <a:bodyPr>
            <a:normAutofit lnSpcReduction="10000"/>
          </a:bodyPr>
          <a:lstStyle/>
          <a:p>
            <a:r>
              <a:rPr lang="de-DE" b="1" dirty="0">
                <a:cs typeface="Arial" panose="020B0604020202020204" pitchFamily="34" charset="0"/>
              </a:rPr>
              <a:t>Historische Kommunikation als zentrale Zielsetzung</a:t>
            </a:r>
          </a:p>
          <a:p>
            <a:pPr marL="0" indent="0">
              <a:buNone/>
            </a:pPr>
            <a:endParaRPr lang="de-DE" dirty="0">
              <a:cs typeface="Arial" panose="020B0604020202020204" pitchFamily="34" charset="0"/>
            </a:endParaRPr>
          </a:p>
          <a:p>
            <a:r>
              <a:rPr lang="de-DE" dirty="0">
                <a:cs typeface="Arial" panose="020B0604020202020204" pitchFamily="34" charset="0"/>
              </a:rPr>
              <a:t>Kompetenzbereiche:</a:t>
            </a:r>
          </a:p>
          <a:p>
            <a:pPr marL="0" indent="0">
              <a:buNone/>
            </a:pPr>
            <a:r>
              <a:rPr lang="de-DE" dirty="0">
                <a:cs typeface="Arial" panose="020B0604020202020204" pitchFamily="34" charset="0"/>
              </a:rPr>
              <a:t>     Textkompetenz, Sprachkompetenz, Kulturkompetenz</a:t>
            </a:r>
          </a:p>
          <a:p>
            <a:pPr marL="0" indent="0">
              <a:buNone/>
            </a:pPr>
            <a:endParaRPr lang="de-DE" dirty="0">
              <a:cs typeface="Arial" panose="020B0604020202020204" pitchFamily="34" charset="0"/>
            </a:endParaRPr>
          </a:p>
          <a:p>
            <a:pPr lvl="0"/>
            <a:r>
              <a:rPr lang="de-DE" b="1" dirty="0">
                <a:cs typeface="Arial" panose="020B0604020202020204" pitchFamily="34" charset="0"/>
              </a:rPr>
              <a:t>Lateinische Texte stehen im Mittelpunkt</a:t>
            </a:r>
          </a:p>
          <a:p>
            <a:pPr marL="0" indent="0">
              <a:buNone/>
            </a:pPr>
            <a:endParaRPr lang="de-DE" dirty="0">
              <a:cs typeface="Arial" panose="020B0604020202020204" pitchFamily="34" charset="0"/>
            </a:endParaRPr>
          </a:p>
          <a:p>
            <a:r>
              <a:rPr lang="de-DE" dirty="0">
                <a:cs typeface="Arial" panose="020B0604020202020204" pitchFamily="34" charset="0"/>
              </a:rPr>
              <a:t>Kumulative Kompetenzentwicklung  bis zum Ende der Sekundarstufe I </a:t>
            </a:r>
          </a:p>
          <a:p>
            <a:endParaRPr lang="de-DE" dirty="0"/>
          </a:p>
        </p:txBody>
      </p:sp>
    </p:spTree>
    <p:extLst>
      <p:ext uri="{BB962C8B-B14F-4D97-AF65-F5344CB8AC3E}">
        <p14:creationId xmlns:p14="http://schemas.microsoft.com/office/powerpoint/2010/main" val="36353455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arn(inVertic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barn(inVertical)">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barn(inVertical)">
                                      <p:cBhvr>
                                        <p:cTn id="2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Die wichtigsten Neuerungen (1)</a:t>
            </a:r>
            <a:endParaRPr lang="de-DE" dirty="0"/>
          </a:p>
        </p:txBody>
      </p:sp>
      <p:sp>
        <p:nvSpPr>
          <p:cNvPr id="6" name="Foliennummernplatzhalter 5"/>
          <p:cNvSpPr>
            <a:spLocks noGrp="1"/>
          </p:cNvSpPr>
          <p:nvPr>
            <p:ph type="sldNum" sz="quarter" idx="12"/>
          </p:nvPr>
        </p:nvSpPr>
        <p:spPr/>
        <p:txBody>
          <a:bodyPr/>
          <a:lstStyle/>
          <a:p>
            <a:fld id="{512A4277-7E7A-4AAF-BFC7-47646BF5CD0C}" type="slidenum">
              <a:rPr lang="de-DE" smtClean="0"/>
              <a:pPr/>
              <a:t>16</a:t>
            </a:fld>
            <a:endParaRPr lang="de-DE"/>
          </a:p>
        </p:txBody>
      </p:sp>
      <p:sp>
        <p:nvSpPr>
          <p:cNvPr id="7" name="Fußzeilenplatzhalter 6"/>
          <p:cNvSpPr>
            <a:spLocks noGrp="1"/>
          </p:cNvSpPr>
          <p:nvPr>
            <p:ph type="ftr" sz="quarter" idx="11"/>
          </p:nvPr>
        </p:nvSpPr>
        <p:spPr>
          <a:xfrm>
            <a:off x="3491880" y="6356350"/>
            <a:ext cx="2880320" cy="365125"/>
          </a:xfrm>
        </p:spPr>
        <p:txBody>
          <a:bodyPr vert="horz" lIns="91440" tIns="45720" rIns="91440" bIns="45720" rtlCol="0" anchor="ctr"/>
          <a:lstStyle/>
          <a:p>
            <a:r>
              <a:rPr lang="de-DE" dirty="0"/>
              <a:t>Implementation der Kernlehrpläne für Fremdsprachen an Haupt-, Real-, Gesamt- und Sekundarschulen </a:t>
            </a:r>
          </a:p>
        </p:txBody>
      </p:sp>
      <p:sp>
        <p:nvSpPr>
          <p:cNvPr id="3" name="Inhaltsplatzhalter 2"/>
          <p:cNvSpPr>
            <a:spLocks noGrp="1"/>
          </p:cNvSpPr>
          <p:nvPr>
            <p:ph idx="1"/>
          </p:nvPr>
        </p:nvSpPr>
        <p:spPr/>
        <p:txBody>
          <a:bodyPr>
            <a:normAutofit/>
          </a:bodyPr>
          <a:lstStyle/>
          <a:p>
            <a:r>
              <a:rPr lang="de-DE" sz="2400" dirty="0">
                <a:cs typeface="Arial" panose="020B0604020202020204" pitchFamily="34" charset="0"/>
              </a:rPr>
              <a:t>Neustrukturierung in drei Inhaltsfeldern </a:t>
            </a:r>
            <a:r>
              <a:rPr lang="de-DE" sz="2400" dirty="0"/>
              <a:t>mit inhaltlichen Schwerpunkten:</a:t>
            </a:r>
            <a:endParaRPr lang="de-DE" sz="2400" dirty="0">
              <a:cs typeface="Arial" panose="020B0604020202020204" pitchFamily="34" charset="0"/>
            </a:endParaRPr>
          </a:p>
          <a:p>
            <a:pPr marL="400050" lvl="1" indent="0">
              <a:buNone/>
            </a:pPr>
            <a:r>
              <a:rPr lang="de-DE" sz="2400" dirty="0">
                <a:cs typeface="Arial" panose="020B0604020202020204" pitchFamily="34" charset="0"/>
              </a:rPr>
              <a:t>Antike Welt</a:t>
            </a:r>
          </a:p>
          <a:p>
            <a:pPr marL="400050" lvl="1" indent="0">
              <a:buNone/>
            </a:pPr>
            <a:r>
              <a:rPr lang="de-DE" sz="2400" dirty="0">
                <a:cs typeface="Arial" panose="020B0604020202020204" pitchFamily="34" charset="0"/>
              </a:rPr>
              <a:t>Textgestaltung</a:t>
            </a:r>
          </a:p>
          <a:p>
            <a:pPr marL="400050" lvl="1" indent="0">
              <a:buNone/>
            </a:pPr>
            <a:r>
              <a:rPr lang="de-DE" sz="2400" dirty="0">
                <a:cs typeface="Arial" panose="020B0604020202020204" pitchFamily="34" charset="0"/>
              </a:rPr>
              <a:t>Sprachsystem</a:t>
            </a:r>
          </a:p>
          <a:p>
            <a:endParaRPr lang="de-DE" sz="2400" dirty="0">
              <a:cs typeface="Arial" panose="020B0604020202020204" pitchFamily="34" charset="0"/>
            </a:endParaRPr>
          </a:p>
          <a:p>
            <a:r>
              <a:rPr lang="de-DE" sz="2400" dirty="0">
                <a:cs typeface="Arial" panose="020B0604020202020204" pitchFamily="34" charset="0"/>
              </a:rPr>
              <a:t>Benennung von Perspektiven der historischen Kommunikation</a:t>
            </a:r>
          </a:p>
        </p:txBody>
      </p:sp>
    </p:spTree>
    <p:extLst>
      <p:ext uri="{BB962C8B-B14F-4D97-AF65-F5344CB8AC3E}">
        <p14:creationId xmlns:p14="http://schemas.microsoft.com/office/powerpoint/2010/main" val="1331727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arn(inVertical)">
                                      <p:cBhvr>
                                        <p:cTn id="10" dur="500"/>
                                        <p:tgtEl>
                                          <p:spTgt spid="3">
                                            <p:txEl>
                                              <p:pRg st="1" end="1"/>
                                            </p:txEl>
                                          </p:spTgt>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arn(inVertical)">
                                      <p:cBhvr>
                                        <p:cTn id="13" dur="500"/>
                                        <p:tgtEl>
                                          <p:spTgt spid="3">
                                            <p:txEl>
                                              <p:pRg st="2" end="2"/>
                                            </p:txEl>
                                          </p:spTgt>
                                        </p:tgtEl>
                                      </p:cBhvr>
                                    </p:animEffect>
                                  </p:childTnLst>
                                </p:cTn>
                              </p:par>
                              <p:par>
                                <p:cTn id="14" presetID="16" presetClass="entr" presetSubtype="21"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arn(inVertical)">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barn(inVertical)">
                                      <p:cBhvr>
                                        <p:cTn id="21"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Die wichtigsten Neuerungen (2)</a:t>
            </a:r>
            <a:endParaRPr lang="de-DE" dirty="0"/>
          </a:p>
        </p:txBody>
      </p:sp>
      <p:sp>
        <p:nvSpPr>
          <p:cNvPr id="6" name="Foliennummernplatzhalter 5"/>
          <p:cNvSpPr>
            <a:spLocks noGrp="1"/>
          </p:cNvSpPr>
          <p:nvPr>
            <p:ph type="sldNum" sz="quarter" idx="12"/>
          </p:nvPr>
        </p:nvSpPr>
        <p:spPr/>
        <p:txBody>
          <a:bodyPr/>
          <a:lstStyle/>
          <a:p>
            <a:fld id="{512A4277-7E7A-4AAF-BFC7-47646BF5CD0C}" type="slidenum">
              <a:rPr lang="de-DE" smtClean="0"/>
              <a:pPr/>
              <a:t>17</a:t>
            </a:fld>
            <a:endParaRPr lang="de-DE"/>
          </a:p>
        </p:txBody>
      </p:sp>
      <p:sp>
        <p:nvSpPr>
          <p:cNvPr id="7" name="Fußzeilenplatzhalter 6"/>
          <p:cNvSpPr>
            <a:spLocks noGrp="1"/>
          </p:cNvSpPr>
          <p:nvPr>
            <p:ph type="ftr" sz="quarter" idx="11"/>
          </p:nvPr>
        </p:nvSpPr>
        <p:spPr>
          <a:xfrm>
            <a:off x="3491880" y="6356350"/>
            <a:ext cx="2880320" cy="365125"/>
          </a:xfrm>
        </p:spPr>
        <p:txBody>
          <a:bodyPr vert="horz" lIns="91440" tIns="45720" rIns="91440" bIns="45720" rtlCol="0" anchor="ctr"/>
          <a:lstStyle/>
          <a:p>
            <a:r>
              <a:rPr lang="de-DE" dirty="0"/>
              <a:t>Implementation der Kernlehrpläne für Fremdsprachen an Haupt-, Real-, Gesamt- und Sekundarschulen </a:t>
            </a:r>
          </a:p>
        </p:txBody>
      </p:sp>
      <p:sp>
        <p:nvSpPr>
          <p:cNvPr id="3" name="Inhaltsplatzhalter 2"/>
          <p:cNvSpPr>
            <a:spLocks noGrp="1"/>
          </p:cNvSpPr>
          <p:nvPr>
            <p:ph idx="1"/>
          </p:nvPr>
        </p:nvSpPr>
        <p:spPr/>
        <p:txBody>
          <a:bodyPr>
            <a:normAutofit/>
          </a:bodyPr>
          <a:lstStyle/>
          <a:p>
            <a:r>
              <a:rPr lang="de-DE" sz="2400" dirty="0">
                <a:cs typeface="Arial" panose="020B0604020202020204" pitchFamily="34" charset="0"/>
              </a:rPr>
              <a:t>Konsequente Fokussierung auf die lateinische Literatur</a:t>
            </a:r>
          </a:p>
          <a:p>
            <a:endParaRPr lang="de-DE" sz="2400" dirty="0">
              <a:cs typeface="Arial" panose="020B0604020202020204" pitchFamily="34" charset="0"/>
            </a:endParaRPr>
          </a:p>
          <a:p>
            <a:r>
              <a:rPr lang="de-DE" sz="2400" dirty="0">
                <a:cs typeface="Arial" panose="020B0604020202020204" pitchFamily="34" charset="0"/>
              </a:rPr>
              <a:t>Primat von adaptierten und dem Lernstand entsprechenden Originaltexten </a:t>
            </a:r>
          </a:p>
          <a:p>
            <a:pPr marL="0" lvl="0" indent="0">
              <a:buNone/>
            </a:pPr>
            <a:endParaRPr lang="de-DE" sz="2400" dirty="0">
              <a:solidFill>
                <a:srgbClr val="595959">
                  <a:lumMod val="20000"/>
                  <a:lumOff val="80000"/>
                </a:srgbClr>
              </a:solidFill>
              <a:cs typeface="Arial" panose="020B0604020202020204" pitchFamily="34" charset="0"/>
            </a:endParaRPr>
          </a:p>
          <a:p>
            <a:pPr lvl="0"/>
            <a:r>
              <a:rPr lang="de-DE" sz="2400" dirty="0">
                <a:cs typeface="Arial" panose="020B0604020202020204" pitchFamily="34" charset="0"/>
              </a:rPr>
              <a:t>Lektürepropädeutik: Inhaltsfeld Textgestaltung, inhaltlicher Schwerpunkt Literatur </a:t>
            </a:r>
          </a:p>
        </p:txBody>
      </p:sp>
    </p:spTree>
    <p:extLst>
      <p:ext uri="{BB962C8B-B14F-4D97-AF65-F5344CB8AC3E}">
        <p14:creationId xmlns:p14="http://schemas.microsoft.com/office/powerpoint/2010/main" val="17368475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arn(inVertical)">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Die wichtigsten Neuerungen (3)</a:t>
            </a:r>
            <a:endParaRPr lang="de-DE" dirty="0"/>
          </a:p>
        </p:txBody>
      </p:sp>
      <p:sp>
        <p:nvSpPr>
          <p:cNvPr id="6" name="Foliennummernplatzhalter 5"/>
          <p:cNvSpPr>
            <a:spLocks noGrp="1"/>
          </p:cNvSpPr>
          <p:nvPr>
            <p:ph type="sldNum" sz="quarter" idx="12"/>
          </p:nvPr>
        </p:nvSpPr>
        <p:spPr/>
        <p:txBody>
          <a:bodyPr/>
          <a:lstStyle/>
          <a:p>
            <a:fld id="{512A4277-7E7A-4AAF-BFC7-47646BF5CD0C}" type="slidenum">
              <a:rPr lang="de-DE" smtClean="0"/>
              <a:pPr/>
              <a:t>18</a:t>
            </a:fld>
            <a:endParaRPr lang="de-DE"/>
          </a:p>
        </p:txBody>
      </p:sp>
      <p:sp>
        <p:nvSpPr>
          <p:cNvPr id="7" name="Fußzeilenplatzhalter 6"/>
          <p:cNvSpPr>
            <a:spLocks noGrp="1"/>
          </p:cNvSpPr>
          <p:nvPr>
            <p:ph type="ftr" sz="quarter" idx="11"/>
          </p:nvPr>
        </p:nvSpPr>
        <p:spPr>
          <a:xfrm>
            <a:off x="3491880" y="6356350"/>
            <a:ext cx="2880320" cy="365125"/>
          </a:xfrm>
        </p:spPr>
        <p:txBody>
          <a:bodyPr vert="horz" lIns="91440" tIns="45720" rIns="91440" bIns="45720" rtlCol="0" anchor="ctr"/>
          <a:lstStyle/>
          <a:p>
            <a:r>
              <a:rPr lang="de-DE" dirty="0"/>
              <a:t>Implementation der Kernlehrpläne für Fremdsprachen an Haupt-, Real-, Gesamt- und Sekundarschulen </a:t>
            </a:r>
          </a:p>
        </p:txBody>
      </p:sp>
      <p:sp>
        <p:nvSpPr>
          <p:cNvPr id="3" name="Inhaltsplatzhalter 2"/>
          <p:cNvSpPr>
            <a:spLocks noGrp="1"/>
          </p:cNvSpPr>
          <p:nvPr>
            <p:ph idx="1"/>
          </p:nvPr>
        </p:nvSpPr>
        <p:spPr/>
        <p:txBody>
          <a:bodyPr>
            <a:normAutofit/>
          </a:bodyPr>
          <a:lstStyle/>
          <a:p>
            <a:pPr lvl="0"/>
            <a:r>
              <a:rPr lang="de-DE" sz="2400" dirty="0">
                <a:cs typeface="Arial" panose="020B0604020202020204" pitchFamily="34" charset="0"/>
              </a:rPr>
              <a:t>Übergang zur Lektürephase spätestens am Ende des dritten Lernjahres (L7) </a:t>
            </a:r>
          </a:p>
          <a:p>
            <a:pPr marL="0" indent="0">
              <a:buNone/>
            </a:pPr>
            <a:endParaRPr lang="de-DE" sz="2400" dirty="0">
              <a:cs typeface="Arial" panose="020B0604020202020204" pitchFamily="34" charset="0"/>
            </a:endParaRPr>
          </a:p>
          <a:p>
            <a:r>
              <a:rPr lang="de-DE" sz="2400" dirty="0">
                <a:cs typeface="Arial" panose="020B0604020202020204" pitchFamily="34" charset="0"/>
              </a:rPr>
              <a:t>Lektürerelevanz als Maßgabe für sprachliche Phänomene</a:t>
            </a:r>
          </a:p>
          <a:p>
            <a:pPr marL="0" indent="0">
              <a:buNone/>
            </a:pPr>
            <a:r>
              <a:rPr lang="de-DE" sz="2400" dirty="0">
                <a:cs typeface="Arial" panose="020B0604020202020204" pitchFamily="34" charset="0"/>
              </a:rPr>
              <a:t>     Konzentration auf das Wesentliche: </a:t>
            </a:r>
            <a:r>
              <a:rPr lang="de-DE" sz="2400" i="1" dirty="0" err="1">
                <a:cs typeface="Arial" panose="020B0604020202020204" pitchFamily="34" charset="0"/>
              </a:rPr>
              <a:t>Multum</a:t>
            </a:r>
            <a:r>
              <a:rPr lang="de-DE" sz="2400" i="1" dirty="0">
                <a:cs typeface="Arial" panose="020B0604020202020204" pitchFamily="34" charset="0"/>
              </a:rPr>
              <a:t>, non </a:t>
            </a:r>
            <a:r>
              <a:rPr lang="de-DE" sz="2400" i="1" dirty="0" err="1">
                <a:cs typeface="Arial" panose="020B0604020202020204" pitchFamily="34" charset="0"/>
              </a:rPr>
              <a:t>multa</a:t>
            </a:r>
            <a:endParaRPr lang="de-DE" sz="2400" i="1" dirty="0">
              <a:cs typeface="Arial" panose="020B0604020202020204" pitchFamily="34" charset="0"/>
            </a:endParaRPr>
          </a:p>
          <a:p>
            <a:pPr marL="0" indent="0">
              <a:buNone/>
            </a:pPr>
            <a:endParaRPr lang="de-DE" sz="2400" i="1" dirty="0">
              <a:cs typeface="Arial" panose="020B0604020202020204" pitchFamily="34" charset="0"/>
            </a:endParaRPr>
          </a:p>
          <a:p>
            <a:r>
              <a:rPr lang="de-DE" sz="2400" dirty="0">
                <a:cs typeface="Arial" panose="020B0604020202020204" pitchFamily="34" charset="0"/>
              </a:rPr>
              <a:t>Lektürebegleitende Thematisierun</a:t>
            </a:r>
            <a:r>
              <a:rPr lang="de-DE" sz="2400" dirty="0"/>
              <a:t>g textbezogener Phänomene aus den Bereichen Wortschatz, Morphologie und Syntax</a:t>
            </a:r>
            <a:endParaRPr lang="de-DE" sz="2400" i="1" dirty="0">
              <a:cs typeface="Arial" panose="020B0604020202020204" pitchFamily="34" charset="0"/>
            </a:endParaRPr>
          </a:p>
        </p:txBody>
      </p:sp>
    </p:spTree>
    <p:extLst>
      <p:ext uri="{BB962C8B-B14F-4D97-AF65-F5344CB8AC3E}">
        <p14:creationId xmlns:p14="http://schemas.microsoft.com/office/powerpoint/2010/main" val="2770554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barn(inVertical)">
                                      <p:cBhvr>
                                        <p:cTn id="1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Die wichtigsten Neuerungen (4)</a:t>
            </a:r>
            <a:endParaRPr lang="de-DE" dirty="0"/>
          </a:p>
        </p:txBody>
      </p:sp>
      <p:sp>
        <p:nvSpPr>
          <p:cNvPr id="6" name="Foliennummernplatzhalter 5"/>
          <p:cNvSpPr>
            <a:spLocks noGrp="1"/>
          </p:cNvSpPr>
          <p:nvPr>
            <p:ph type="sldNum" sz="quarter" idx="12"/>
          </p:nvPr>
        </p:nvSpPr>
        <p:spPr/>
        <p:txBody>
          <a:bodyPr/>
          <a:lstStyle/>
          <a:p>
            <a:fld id="{512A4277-7E7A-4AAF-BFC7-47646BF5CD0C}" type="slidenum">
              <a:rPr lang="de-DE" smtClean="0"/>
              <a:pPr/>
              <a:t>19</a:t>
            </a:fld>
            <a:endParaRPr lang="de-DE"/>
          </a:p>
        </p:txBody>
      </p:sp>
      <p:sp>
        <p:nvSpPr>
          <p:cNvPr id="7" name="Fußzeilenplatzhalter 6"/>
          <p:cNvSpPr>
            <a:spLocks noGrp="1"/>
          </p:cNvSpPr>
          <p:nvPr>
            <p:ph type="ftr" sz="quarter" idx="11"/>
          </p:nvPr>
        </p:nvSpPr>
        <p:spPr>
          <a:xfrm>
            <a:off x="3491880" y="6356350"/>
            <a:ext cx="2880320" cy="365125"/>
          </a:xfrm>
        </p:spPr>
        <p:txBody>
          <a:bodyPr vert="horz" lIns="91440" tIns="45720" rIns="91440" bIns="45720" rtlCol="0" anchor="ctr"/>
          <a:lstStyle/>
          <a:p>
            <a:r>
              <a:rPr lang="de-DE" dirty="0"/>
              <a:t>Implementation der Kernlehrpläne für Fremdsprachen an Haupt-, Real-, Gesamt- und Sekundarschulen </a:t>
            </a:r>
          </a:p>
        </p:txBody>
      </p:sp>
      <p:sp>
        <p:nvSpPr>
          <p:cNvPr id="3" name="Inhaltsplatzhalter 2"/>
          <p:cNvSpPr>
            <a:spLocks noGrp="1"/>
          </p:cNvSpPr>
          <p:nvPr>
            <p:ph idx="1"/>
          </p:nvPr>
        </p:nvSpPr>
        <p:spPr/>
        <p:txBody>
          <a:bodyPr>
            <a:normAutofit/>
          </a:bodyPr>
          <a:lstStyle/>
          <a:p>
            <a:pPr lvl="0"/>
            <a:r>
              <a:rPr lang="de-DE" sz="2400" dirty="0">
                <a:cs typeface="Arial" panose="020B0604020202020204" pitchFamily="34" charset="0"/>
              </a:rPr>
              <a:t>Neujustierung der Leistungsbewertung</a:t>
            </a:r>
          </a:p>
          <a:p>
            <a:pPr marL="0" indent="0">
              <a:buNone/>
            </a:pPr>
            <a:endParaRPr lang="de-DE" sz="2400" dirty="0">
              <a:cs typeface="Arial" panose="020B0604020202020204" pitchFamily="34" charset="0"/>
            </a:endParaRPr>
          </a:p>
          <a:p>
            <a:r>
              <a:rPr lang="de-DE" sz="2400" dirty="0"/>
              <a:t>Die schriftliche Arbeit umfasst Aufgaben zur Erschließung, Übersetzung und Interpretation.</a:t>
            </a:r>
          </a:p>
          <a:p>
            <a:endParaRPr lang="de-DE" sz="2400" dirty="0">
              <a:cs typeface="Arial" panose="020B0604020202020204" pitchFamily="34" charset="0"/>
            </a:endParaRPr>
          </a:p>
          <a:p>
            <a:r>
              <a:rPr lang="de-DE" sz="2400" dirty="0">
                <a:cs typeface="Arial" panose="020B0604020202020204" pitchFamily="34" charset="0"/>
              </a:rPr>
              <a:t>Ein Erwartungshorizont ist für alle Aufgaben obligatorisch.</a:t>
            </a:r>
          </a:p>
        </p:txBody>
      </p:sp>
    </p:spTree>
    <p:extLst>
      <p:ext uri="{BB962C8B-B14F-4D97-AF65-F5344CB8AC3E}">
        <p14:creationId xmlns:p14="http://schemas.microsoft.com/office/powerpoint/2010/main" val="28832823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arn(inVertical)">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Gliederung</a:t>
            </a:r>
            <a:endParaRPr lang="de-DE" dirty="0"/>
          </a:p>
        </p:txBody>
      </p:sp>
      <p:sp>
        <p:nvSpPr>
          <p:cNvPr id="3" name="Inhaltsplatzhalter 2"/>
          <p:cNvSpPr>
            <a:spLocks noGrp="1"/>
          </p:cNvSpPr>
          <p:nvPr>
            <p:ph idx="1"/>
          </p:nvPr>
        </p:nvSpPr>
        <p:spPr>
          <a:xfrm>
            <a:off x="457200" y="1700808"/>
            <a:ext cx="8229600" cy="4205064"/>
          </a:xfrm>
        </p:spPr>
        <p:txBody>
          <a:bodyPr/>
          <a:lstStyle/>
          <a:p>
            <a:pPr marL="514350" indent="-514350">
              <a:buFont typeface="+mj-lt"/>
              <a:buAutoNum type="arabicPeriod"/>
            </a:pPr>
            <a:r>
              <a:rPr lang="de-DE" dirty="0" smtClean="0"/>
              <a:t>Merkmale der neuen Kernlehrpläne</a:t>
            </a:r>
          </a:p>
          <a:p>
            <a:pPr marL="514350" indent="-514350">
              <a:buFont typeface="+mj-lt"/>
              <a:buAutoNum type="arabicPeriod"/>
            </a:pPr>
            <a:r>
              <a:rPr lang="de-DE" dirty="0" smtClean="0"/>
              <a:t>Übergreifende Aufgaben und Ziele</a:t>
            </a:r>
          </a:p>
          <a:p>
            <a:pPr marL="514350" indent="-514350">
              <a:buFont typeface="+mj-lt"/>
              <a:buAutoNum type="arabicPeriod"/>
            </a:pPr>
            <a:r>
              <a:rPr lang="de-DE" dirty="0" smtClean="0"/>
              <a:t>Der Kernlehrplan </a:t>
            </a:r>
            <a:r>
              <a:rPr lang="de-DE" dirty="0"/>
              <a:t>Latein</a:t>
            </a:r>
            <a:r>
              <a:rPr lang="de-DE" dirty="0" smtClean="0"/>
              <a:t> im Detail</a:t>
            </a:r>
          </a:p>
          <a:p>
            <a:pPr marL="514350" indent="-514350">
              <a:buFont typeface="+mj-lt"/>
              <a:buAutoNum type="arabicPeriod"/>
            </a:pPr>
            <a:r>
              <a:rPr lang="de-DE" dirty="0"/>
              <a:t>Schulinterne Lehrpläne</a:t>
            </a:r>
          </a:p>
          <a:p>
            <a:pPr marL="514350" indent="-514350">
              <a:buFont typeface="+mj-lt"/>
              <a:buAutoNum type="arabicPeriod"/>
            </a:pPr>
            <a:r>
              <a:rPr lang="de-DE" dirty="0" smtClean="0"/>
              <a:t>Fachliche Unterstützungsmaterialien</a:t>
            </a:r>
          </a:p>
          <a:p>
            <a:pPr marL="0" indent="0">
              <a:buNone/>
            </a:pPr>
            <a:endParaRPr lang="de-DE" dirty="0"/>
          </a:p>
        </p:txBody>
      </p:sp>
      <p:sp>
        <p:nvSpPr>
          <p:cNvPr id="6" name="Foliennummernplatzhalter 5"/>
          <p:cNvSpPr>
            <a:spLocks noGrp="1"/>
          </p:cNvSpPr>
          <p:nvPr>
            <p:ph type="sldNum" sz="quarter" idx="12"/>
          </p:nvPr>
        </p:nvSpPr>
        <p:spPr/>
        <p:txBody>
          <a:bodyPr/>
          <a:lstStyle/>
          <a:p>
            <a:fld id="{512A4277-7E7A-4AAF-BFC7-47646BF5CD0C}" type="slidenum">
              <a:rPr lang="de-DE" smtClean="0"/>
              <a:pPr/>
              <a:t>2</a:t>
            </a:fld>
            <a:endParaRPr lang="de-DE"/>
          </a:p>
        </p:txBody>
      </p:sp>
      <p:sp>
        <p:nvSpPr>
          <p:cNvPr id="7" name="Fußzeilenplatzhalter 6"/>
          <p:cNvSpPr>
            <a:spLocks noGrp="1"/>
          </p:cNvSpPr>
          <p:nvPr>
            <p:ph type="ftr" sz="quarter" idx="11"/>
          </p:nvPr>
        </p:nvSpPr>
        <p:spPr>
          <a:xfrm>
            <a:off x="3491880" y="6356350"/>
            <a:ext cx="2880320" cy="365125"/>
          </a:xfrm>
        </p:spPr>
        <p:txBody>
          <a:bodyPr vert="horz" lIns="91440" tIns="45720" rIns="91440" bIns="45720" rtlCol="0" anchor="ctr"/>
          <a:lstStyle/>
          <a:p>
            <a:r>
              <a:rPr lang="de-DE" dirty="0"/>
              <a:t>Implementation der Kernlehrpläne für Fremdsprachen an Haupt-, Real-, Gesamt- und Sekundarschulen </a:t>
            </a:r>
          </a:p>
        </p:txBody>
      </p:sp>
    </p:spTree>
    <p:extLst>
      <p:ext uri="{BB962C8B-B14F-4D97-AF65-F5344CB8AC3E}">
        <p14:creationId xmlns:p14="http://schemas.microsoft.com/office/powerpoint/2010/main" val="199030137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Grundkonstrukt und zentrale Begriffe</a:t>
            </a:r>
            <a:endParaRPr lang="de-DE" dirty="0"/>
          </a:p>
        </p:txBody>
      </p:sp>
      <p:sp>
        <p:nvSpPr>
          <p:cNvPr id="6" name="Foliennummernplatzhalter 5"/>
          <p:cNvSpPr>
            <a:spLocks noGrp="1"/>
          </p:cNvSpPr>
          <p:nvPr>
            <p:ph type="sldNum" sz="quarter" idx="12"/>
          </p:nvPr>
        </p:nvSpPr>
        <p:spPr/>
        <p:txBody>
          <a:bodyPr/>
          <a:lstStyle/>
          <a:p>
            <a:fld id="{512A4277-7E7A-4AAF-BFC7-47646BF5CD0C}" type="slidenum">
              <a:rPr lang="de-DE" smtClean="0"/>
              <a:pPr/>
              <a:t>20</a:t>
            </a:fld>
            <a:endParaRPr lang="de-DE"/>
          </a:p>
        </p:txBody>
      </p:sp>
      <p:sp>
        <p:nvSpPr>
          <p:cNvPr id="7" name="Fußzeilenplatzhalter 6"/>
          <p:cNvSpPr>
            <a:spLocks noGrp="1"/>
          </p:cNvSpPr>
          <p:nvPr>
            <p:ph type="ftr" sz="quarter" idx="11"/>
          </p:nvPr>
        </p:nvSpPr>
        <p:spPr>
          <a:xfrm>
            <a:off x="3491880" y="6356350"/>
            <a:ext cx="2880320" cy="365125"/>
          </a:xfrm>
        </p:spPr>
        <p:txBody>
          <a:bodyPr vert="horz" lIns="91440" tIns="45720" rIns="91440" bIns="45720" rtlCol="0" anchor="ctr"/>
          <a:lstStyle/>
          <a:p>
            <a:r>
              <a:rPr lang="de-DE" dirty="0"/>
              <a:t>Implementation der Kernlehrpläne für Fremdsprachen an Haupt-, Real-, Gesamt- und Sekundarschulen </a:t>
            </a:r>
          </a:p>
        </p:txBody>
      </p:sp>
      <p:sp>
        <p:nvSpPr>
          <p:cNvPr id="3" name="Inhaltsplatzhalter 2"/>
          <p:cNvSpPr>
            <a:spLocks noGrp="1"/>
          </p:cNvSpPr>
          <p:nvPr>
            <p:ph idx="1"/>
          </p:nvPr>
        </p:nvSpPr>
        <p:spPr/>
        <p:txBody>
          <a:bodyPr>
            <a:normAutofit/>
          </a:bodyPr>
          <a:lstStyle/>
          <a:p>
            <a:pPr marL="0" indent="0">
              <a:lnSpc>
                <a:spcPct val="110000"/>
              </a:lnSpc>
              <a:spcBef>
                <a:spcPts val="0"/>
              </a:spcBef>
              <a:buNone/>
              <a:defRPr lang="de-DE" sz="2800" b="0" i="0" u="none" strike="noStrike" kern="1" spc="0" baseline="0">
                <a:solidFill>
                  <a:schemeClr val="tx1"/>
                </a:solidFill>
                <a:latin typeface="Calibri" pitchFamily="2" charset="0"/>
                <a:ea typeface="Calibri" pitchFamily="2" charset="0"/>
                <a:cs typeface="Calibri" pitchFamily="2" charset="0"/>
              </a:defRPr>
            </a:pPr>
            <a:r>
              <a:rPr lang="de-DE" kern="1" dirty="0">
                <a:latin typeface="Calibri" pitchFamily="2" charset="0"/>
                <a:ea typeface="Calibri" pitchFamily="2" charset="0"/>
                <a:cs typeface="Calibri" pitchFamily="2" charset="0"/>
              </a:rPr>
              <a:t>1. Text- und Medienkompetenz</a:t>
            </a:r>
          </a:p>
          <a:p>
            <a:pPr marL="457200" lvl="1" indent="0">
              <a:lnSpc>
                <a:spcPct val="110000"/>
              </a:lnSpc>
              <a:spcBef>
                <a:spcPts val="600"/>
              </a:spcBef>
              <a:buNone/>
              <a:defRPr lang="de-DE" sz="2800" b="0" i="0" u="none" strike="noStrike" kern="1" spc="0" baseline="0">
                <a:solidFill>
                  <a:schemeClr val="tx1"/>
                </a:solidFill>
                <a:latin typeface="Calibri" pitchFamily="2" charset="0"/>
                <a:ea typeface="Calibri" pitchFamily="2" charset="0"/>
                <a:cs typeface="Calibri" pitchFamily="2" charset="0"/>
              </a:defRPr>
            </a:pPr>
            <a:r>
              <a:rPr lang="de-DE" sz="2400" dirty="0" smtClean="0"/>
              <a:t>umfasst </a:t>
            </a:r>
            <a:r>
              <a:rPr lang="de-DE" sz="2400" dirty="0"/>
              <a:t>die Fähigkeit, Texte selbstständig, zielbezogen sowie in ihren historischen, sozialen und kulturellen Dimensionen in den jeweiligen medialen Darstellungsformen zu verstehen </a:t>
            </a:r>
            <a:r>
              <a:rPr lang="de-DE" sz="2400" dirty="0" smtClean="0"/>
              <a:t>und zu deuten […]. </a:t>
            </a:r>
            <a:r>
              <a:rPr lang="de-DE" sz="2400" dirty="0"/>
              <a:t>Dies schließt auch die Fähigkeit ein, die gewonnenen Erkenntnisse im Hinblick auf Textgestaltung, Textsortenmerkmale und Techniken der Texterstellung für die </a:t>
            </a:r>
            <a:r>
              <a:rPr lang="de-DE" sz="2400" dirty="0" smtClean="0"/>
              <a:t>eigene </a:t>
            </a:r>
            <a:r>
              <a:rPr lang="de-DE" sz="2400" dirty="0"/>
              <a:t>Produktion von Texten zu nutzen. </a:t>
            </a:r>
            <a:r>
              <a:rPr lang="de-DE" sz="2400" dirty="0" smtClean="0"/>
              <a:t>(vgl. KLP Kap. 2.1)</a:t>
            </a:r>
            <a:endParaRPr lang="de-DE" sz="2400" strike="sngStrike" dirty="0"/>
          </a:p>
        </p:txBody>
      </p:sp>
      <p:pic>
        <p:nvPicPr>
          <p:cNvPr id="8" name="Grafik 7" descr="Bildschirmausschnit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1388" y="1556792"/>
            <a:ext cx="8221223" cy="5058481"/>
          </a:xfrm>
          <a:prstGeom prst="rect">
            <a:avLst/>
          </a:prstGeom>
        </p:spPr>
      </p:pic>
    </p:spTree>
    <p:extLst>
      <p:ext uri="{BB962C8B-B14F-4D97-AF65-F5344CB8AC3E}">
        <p14:creationId xmlns:p14="http://schemas.microsoft.com/office/powerpoint/2010/main" val="378382928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Aufgaben und Ziele des Faches		</a:t>
            </a:r>
            <a:r>
              <a:rPr lang="de-DE" sz="2400" dirty="0" smtClean="0"/>
              <a:t>Kapitel 1</a:t>
            </a:r>
            <a:endParaRPr lang="de-DE" sz="2400" dirty="0"/>
          </a:p>
        </p:txBody>
      </p:sp>
      <p:sp>
        <p:nvSpPr>
          <p:cNvPr id="6" name="Foliennummernplatzhalter 5"/>
          <p:cNvSpPr>
            <a:spLocks noGrp="1"/>
          </p:cNvSpPr>
          <p:nvPr>
            <p:ph type="sldNum" sz="quarter" idx="12"/>
          </p:nvPr>
        </p:nvSpPr>
        <p:spPr/>
        <p:txBody>
          <a:bodyPr/>
          <a:lstStyle/>
          <a:p>
            <a:fld id="{512A4277-7E7A-4AAF-BFC7-47646BF5CD0C}" type="slidenum">
              <a:rPr lang="de-DE" smtClean="0"/>
              <a:pPr/>
              <a:t>21</a:t>
            </a:fld>
            <a:endParaRPr lang="de-DE"/>
          </a:p>
        </p:txBody>
      </p:sp>
      <p:sp>
        <p:nvSpPr>
          <p:cNvPr id="7" name="Fußzeilenplatzhalter 6"/>
          <p:cNvSpPr>
            <a:spLocks noGrp="1"/>
          </p:cNvSpPr>
          <p:nvPr>
            <p:ph type="ftr" sz="quarter" idx="11"/>
          </p:nvPr>
        </p:nvSpPr>
        <p:spPr>
          <a:xfrm>
            <a:off x="3491880" y="6356350"/>
            <a:ext cx="2880320" cy="365125"/>
          </a:xfrm>
        </p:spPr>
        <p:txBody>
          <a:bodyPr vert="horz" lIns="91440" tIns="45720" rIns="91440" bIns="45720" rtlCol="0" anchor="ctr"/>
          <a:lstStyle/>
          <a:p>
            <a:r>
              <a:rPr lang="de-DE" dirty="0"/>
              <a:t>Implementation der Kernlehrpläne für Fremdsprachen an Haupt-, Real-, Gesamt- und Sekundarschulen </a:t>
            </a:r>
          </a:p>
        </p:txBody>
      </p:sp>
      <p:sp>
        <p:nvSpPr>
          <p:cNvPr id="3" name="Inhaltsplatzhalter 2"/>
          <p:cNvSpPr>
            <a:spLocks noGrp="1"/>
          </p:cNvSpPr>
          <p:nvPr>
            <p:ph idx="1"/>
          </p:nvPr>
        </p:nvSpPr>
        <p:spPr/>
        <p:txBody>
          <a:bodyPr>
            <a:normAutofit/>
          </a:bodyPr>
          <a:lstStyle/>
          <a:p>
            <a:r>
              <a:rPr lang="de-DE" b="1" dirty="0"/>
              <a:t>Historische Kommunikation </a:t>
            </a:r>
            <a:r>
              <a:rPr lang="de-DE" dirty="0"/>
              <a:t>ist Leitziel des Faches Latein.     </a:t>
            </a:r>
          </a:p>
          <a:p>
            <a:r>
              <a:rPr lang="de-DE" dirty="0"/>
              <a:t>Lateinunterricht ist </a:t>
            </a:r>
            <a:r>
              <a:rPr lang="de-DE" b="1" dirty="0"/>
              <a:t>Sprachbildung</a:t>
            </a:r>
            <a:r>
              <a:rPr lang="de-DE" dirty="0"/>
              <a:t> im eigentlichen Sinne. Neben den Inhalten sind die Sprache und die sprachliche Gestaltung der lateinischen Texte selbst zentrale Gegenstände des Lateinunterrichts.</a:t>
            </a:r>
            <a:endParaRPr lang="de-DE" dirty="0">
              <a:latin typeface="Helvetica" pitchFamily="34" charset="0"/>
              <a:cs typeface="Arial" panose="020B0604020202020204" pitchFamily="34" charset="0"/>
            </a:endParaRPr>
          </a:p>
        </p:txBody>
      </p:sp>
    </p:spTree>
    <p:extLst>
      <p:ext uri="{BB962C8B-B14F-4D97-AF65-F5344CB8AC3E}">
        <p14:creationId xmlns:p14="http://schemas.microsoft.com/office/powerpoint/2010/main" val="8292783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liennummernplatzhalter 5"/>
          <p:cNvSpPr>
            <a:spLocks noGrp="1"/>
          </p:cNvSpPr>
          <p:nvPr>
            <p:ph type="sldNum" sz="quarter" idx="12"/>
          </p:nvPr>
        </p:nvSpPr>
        <p:spPr/>
        <p:txBody>
          <a:bodyPr/>
          <a:lstStyle/>
          <a:p>
            <a:fld id="{512A4277-7E7A-4AAF-BFC7-47646BF5CD0C}" type="slidenum">
              <a:rPr lang="de-DE" smtClean="0"/>
              <a:pPr/>
              <a:t>22</a:t>
            </a:fld>
            <a:endParaRPr lang="de-DE"/>
          </a:p>
        </p:txBody>
      </p:sp>
      <p:sp>
        <p:nvSpPr>
          <p:cNvPr id="7" name="Fußzeilenplatzhalter 6"/>
          <p:cNvSpPr>
            <a:spLocks noGrp="1"/>
          </p:cNvSpPr>
          <p:nvPr>
            <p:ph type="ftr" sz="quarter" idx="11"/>
          </p:nvPr>
        </p:nvSpPr>
        <p:spPr>
          <a:xfrm>
            <a:off x="3491880" y="6356350"/>
            <a:ext cx="2880320" cy="365125"/>
          </a:xfrm>
        </p:spPr>
        <p:txBody>
          <a:bodyPr vert="horz" lIns="91440" tIns="45720" rIns="91440" bIns="45720" rtlCol="0" anchor="ctr"/>
          <a:lstStyle/>
          <a:p>
            <a:r>
              <a:rPr lang="de-DE" dirty="0"/>
              <a:t>Implementation der Kernlehrpläne für Fremdsprachen an Haupt-, Real-, Gesamt- und Sekundarschulen </a:t>
            </a:r>
          </a:p>
        </p:txBody>
      </p:sp>
      <p:sp>
        <p:nvSpPr>
          <p:cNvPr id="8" name="Foliennummernplatzhalter 3"/>
          <p:cNvSpPr txBox="1">
            <a:spLocks noChangeArrowheads="1"/>
            <a:extLst>
              <a:ext uri="smNativeData">
                <pr:smNativeData xmlns="" xmlns:pr="smNativeData" val="SMDATA_12_TiFzXhMAAAAlAAAAZAAAAA0AAAAAkAAAAEgAAACQAAAASAAAAAAAAAABAAAAAAAAAAEAAABQAAAAAAAAAAAA4D8AAAAAAADgPwAAAAAAAOA/AAAAAAAA4D8AAAAAAADgPwAAAAAAAOA/AAAAAAAA4D8AAAAAAADgPwAAAAAAAOA/AAAAAAAA4D8CAAAAjAAAAAAAAAAAAAAAT4G9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O308e0MAAAAEAAAAAAAAAAAAAAAAAAAAAAAAAAeAAAAaAAAAAAAAAAAAAAAAAAAAAAAAAAAAAAAECcAABAnAAAAAAAAAAAAAAAAAAAAAAAAAAAAAAAAAAAAAAAAAAAAABQAAAAAAAAAwMD/AAAAAABkAAAAMgAAAAAAAABkAAAAAAAAAH9/fwAKAAAAHwAAAFQAAABPgb0F////AQAAAAAAAAAAAAAAAAAAAAAAAAAAAAAAAAAAAAAAAAAAAAAAAn9/fwDu7OEDzMzMAMDA/wB/f38AAAAAAAAAAAAAAAAAAAAAAAAAAAAhAAAAGAAAABQAAADVMQAAGicAAHA1AABZKQAAEAAAAA=="/>
              </a:ext>
            </a:extLst>
          </p:cNvSpPr>
          <p:nvPr/>
        </p:nvSpPr>
        <p:spPr>
          <a:xfrm>
            <a:off x="8100695" y="6356350"/>
            <a:ext cx="586105" cy="365125"/>
          </a:xfrm>
          <a:prstGeom prst="rect">
            <a:avLst/>
          </a:prstGeom>
          <a:noFill/>
          <a:ln w="12700" cap="flat" cmpd="sng" algn="ctr">
            <a:noFill/>
            <a:prstDash val="solid"/>
            <a:headEnd type="none" w="med" len="med"/>
            <a:tailEnd type="none" w="med" len="med"/>
          </a:ln>
          <a:effectLst/>
        </p:spPr>
        <p:txBody>
          <a:bodyPr vert="horz" wrap="square" lIns="91440" tIns="45720" rIns="91440" bIns="45720" numCol="1" rtlCol="0" anchor="ctr">
            <a:prstTxWarp prst="textNoShape">
              <a:avLst/>
            </a:prstTxWarp>
          </a:bodyPr>
          <a:lstStyle>
            <a:defPPr>
              <a:defRPr lang="de-DE"/>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lang="de-DE" sz="1200">
                <a:solidFill>
                  <a:srgbClr val="8C8C8C"/>
                </a:solidFill>
              </a:defRPr>
            </a:pPr>
            <a:fld id="{36A97026-68DB-FC86-9511-9ED33E5F63CB}" type="slidenum">
              <a:rPr lang="de-DE" smtClean="0">
                <a:solidFill>
                  <a:srgbClr val="8C8C8C"/>
                </a:solidFill>
              </a:rPr>
              <a:pPr>
                <a:defRPr lang="de-DE" sz="1200">
                  <a:solidFill>
                    <a:srgbClr val="8C8C8C"/>
                  </a:solidFill>
                </a:defRPr>
              </a:pPr>
              <a:t>22</a:t>
            </a:fld>
            <a:endParaRPr lang="de-DE">
              <a:solidFill>
                <a:srgbClr val="8C8C8C"/>
              </a:solidFill>
            </a:endParaRPr>
          </a:p>
        </p:txBody>
      </p:sp>
      <p:sp>
        <p:nvSpPr>
          <p:cNvPr id="9" name="Inhaltsplatzhalter 2"/>
          <p:cNvSpPr>
            <a:spLocks noGrp="1"/>
          </p:cNvSpPr>
          <p:nvPr>
            <p:ph idx="1"/>
          </p:nvPr>
        </p:nvSpPr>
        <p:spPr>
          <a:xfrm>
            <a:off x="539552" y="1628800"/>
            <a:ext cx="8229600" cy="4205064"/>
          </a:xfrm>
        </p:spPr>
        <p:txBody>
          <a:bodyPr anchor="ctr">
            <a:normAutofit/>
          </a:bodyPr>
          <a:lstStyle/>
          <a:p>
            <a:pPr marL="0" lvl="0" indent="0" algn="ctr">
              <a:spcBef>
                <a:spcPts val="0"/>
              </a:spcBef>
              <a:buNone/>
              <a:defRPr lang="de-DE" sz="1800" b="0" i="0" u="none" strike="noStrike" kern="1" spc="0" baseline="0">
                <a:solidFill>
                  <a:srgbClr val="000000"/>
                </a:solidFill>
                <a:effectLst/>
                <a:latin typeface="Calibri" pitchFamily="2" charset="0"/>
                <a:ea typeface="Calibri" pitchFamily="2" charset="0"/>
                <a:cs typeface="Calibri" pitchFamily="2" charset="0"/>
              </a:defRPr>
            </a:pPr>
            <a:r>
              <a:rPr lang="de-DE" sz="4400" b="1" kern="1" dirty="0" smtClean="0">
                <a:solidFill>
                  <a:srgbClr val="000000"/>
                </a:solidFill>
                <a:latin typeface="Calibri" pitchFamily="2" charset="0"/>
                <a:cs typeface="Calibri" pitchFamily="2" charset="0"/>
              </a:rPr>
              <a:t>KOMPETENZBEREICHE und INHALTSFELDER</a:t>
            </a:r>
            <a:endParaRPr lang="de-DE" sz="4400" b="1" kern="1" dirty="0">
              <a:solidFill>
                <a:srgbClr val="000000"/>
              </a:solidFill>
              <a:latin typeface="Calibri" pitchFamily="2" charset="0"/>
              <a:cs typeface="Calibri" pitchFamily="2" charset="0"/>
            </a:endParaRPr>
          </a:p>
        </p:txBody>
      </p:sp>
    </p:spTree>
    <p:extLst>
      <p:ext uri="{BB962C8B-B14F-4D97-AF65-F5344CB8AC3E}">
        <p14:creationId xmlns:p14="http://schemas.microsoft.com/office/powerpoint/2010/main" val="29403191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Kompetenzbereiche 				</a:t>
            </a:r>
            <a:r>
              <a:rPr lang="de-DE" sz="2800" dirty="0" smtClean="0"/>
              <a:t>Kapitel 2.1</a:t>
            </a:r>
            <a:endParaRPr lang="de-DE" sz="2800" dirty="0"/>
          </a:p>
        </p:txBody>
      </p:sp>
      <p:sp>
        <p:nvSpPr>
          <p:cNvPr id="6" name="Foliennummernplatzhalter 5"/>
          <p:cNvSpPr>
            <a:spLocks noGrp="1"/>
          </p:cNvSpPr>
          <p:nvPr>
            <p:ph type="sldNum" sz="quarter" idx="12"/>
          </p:nvPr>
        </p:nvSpPr>
        <p:spPr/>
        <p:txBody>
          <a:bodyPr/>
          <a:lstStyle/>
          <a:p>
            <a:fld id="{512A4277-7E7A-4AAF-BFC7-47646BF5CD0C}" type="slidenum">
              <a:rPr lang="de-DE" smtClean="0"/>
              <a:pPr/>
              <a:t>23</a:t>
            </a:fld>
            <a:endParaRPr lang="de-DE"/>
          </a:p>
        </p:txBody>
      </p:sp>
      <p:sp>
        <p:nvSpPr>
          <p:cNvPr id="7" name="Fußzeilenplatzhalter 6"/>
          <p:cNvSpPr>
            <a:spLocks noGrp="1"/>
          </p:cNvSpPr>
          <p:nvPr>
            <p:ph type="ftr" sz="quarter" idx="11"/>
          </p:nvPr>
        </p:nvSpPr>
        <p:spPr>
          <a:xfrm>
            <a:off x="3491880" y="6356350"/>
            <a:ext cx="2880320" cy="365125"/>
          </a:xfrm>
        </p:spPr>
        <p:txBody>
          <a:bodyPr vert="horz" lIns="91440" tIns="45720" rIns="91440" bIns="45720" rtlCol="0" anchor="ctr"/>
          <a:lstStyle/>
          <a:p>
            <a:r>
              <a:rPr lang="de-DE" dirty="0"/>
              <a:t>Implementation der Kernlehrpläne für Fremdsprachen an Haupt-, Real-, Gesamt- und Sekundarschulen </a:t>
            </a:r>
          </a:p>
        </p:txBody>
      </p:sp>
      <p:sp>
        <p:nvSpPr>
          <p:cNvPr id="3" name="Inhaltsplatzhalter 2"/>
          <p:cNvSpPr>
            <a:spLocks noGrp="1"/>
          </p:cNvSpPr>
          <p:nvPr>
            <p:ph idx="1"/>
          </p:nvPr>
        </p:nvSpPr>
        <p:spPr/>
        <p:txBody>
          <a:bodyPr>
            <a:normAutofit fontScale="62500" lnSpcReduction="20000"/>
          </a:bodyPr>
          <a:lstStyle/>
          <a:p>
            <a:pPr marL="457200" indent="-457200"/>
            <a:r>
              <a:rPr lang="de-DE" sz="3100" b="1" dirty="0"/>
              <a:t>Textkompetenz</a:t>
            </a:r>
          </a:p>
          <a:p>
            <a:pPr marL="400050" lvl="1" indent="0">
              <a:buNone/>
            </a:pPr>
            <a:r>
              <a:rPr lang="de-DE" sz="3100" dirty="0"/>
              <a:t>Der Bereich Textkompetenz betrifft das Verstehen lateinischer  Texte, das sich in einem hermeneutischen Prozess der Erschließung, Übersetzung und Interpretation vollzieht. </a:t>
            </a:r>
          </a:p>
          <a:p>
            <a:pPr marL="0" indent="0">
              <a:buNone/>
            </a:pPr>
            <a:endParaRPr lang="de-DE" sz="3100" dirty="0"/>
          </a:p>
          <a:p>
            <a:pPr marL="457200" indent="-457200"/>
            <a:r>
              <a:rPr lang="de-DE" sz="3100" b="1" dirty="0"/>
              <a:t>Sprachkompetenz</a:t>
            </a:r>
          </a:p>
          <a:p>
            <a:pPr marL="400050" lvl="1" indent="0">
              <a:buNone/>
            </a:pPr>
            <a:r>
              <a:rPr lang="de-DE" sz="3100" dirty="0"/>
              <a:t>Der Bereich Sprachkompetenz bezieht sich auf sprachliche und metasprachliche Kenntnisse und Fähigkeiten im Umgang mit der lateinischen Sprache. </a:t>
            </a:r>
          </a:p>
          <a:p>
            <a:pPr marL="400050" lvl="1" indent="0">
              <a:buNone/>
            </a:pPr>
            <a:endParaRPr lang="de-DE" sz="3100" dirty="0"/>
          </a:p>
          <a:p>
            <a:pPr marL="457200" indent="-457200"/>
            <a:r>
              <a:rPr lang="de-DE" sz="3100" b="1" dirty="0"/>
              <a:t>Kulturkompetenz</a:t>
            </a:r>
          </a:p>
          <a:p>
            <a:pPr marL="400050" lvl="1" indent="0">
              <a:buNone/>
            </a:pPr>
            <a:r>
              <a:rPr lang="de-DE" sz="3100" dirty="0"/>
              <a:t>Der Bereich Kulturkompetenz fokussiert die reflektierte Auseinandersetzung mit der antiken Welt bei der Beschäftigung mit lateinischen Texten. </a:t>
            </a:r>
            <a:endParaRPr lang="de-DE" sz="3100" dirty="0">
              <a:latin typeface="Helvetica" pitchFamily="34" charset="0"/>
              <a:cs typeface="Arial" panose="020B0604020202020204" pitchFamily="34" charset="0"/>
            </a:endParaRPr>
          </a:p>
        </p:txBody>
      </p:sp>
    </p:spTree>
    <p:extLst>
      <p:ext uri="{BB962C8B-B14F-4D97-AF65-F5344CB8AC3E}">
        <p14:creationId xmlns:p14="http://schemas.microsoft.com/office/powerpoint/2010/main" val="108497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down)">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wipe(down)">
                                      <p:cBhvr>
                                        <p:cTn id="15" dur="500"/>
                                        <p:tgtEl>
                                          <p:spTgt spid="3">
                                            <p:txEl>
                                              <p:pRg st="3" end="3"/>
                                            </p:txEl>
                                          </p:spTgt>
                                        </p:tgtEl>
                                      </p:cBhvr>
                                    </p:animEffect>
                                  </p:childTnLst>
                                </p:cTn>
                              </p:par>
                              <p:par>
                                <p:cTn id="16" presetID="22" presetClass="entr" presetSubtype="4" fill="hold" grpId="0"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wipe(down)">
                                      <p:cBhvr>
                                        <p:cTn id="18" dur="500"/>
                                        <p:tgtEl>
                                          <p:spTgt spid="3">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Effect transition="in" filter="wipe(down)">
                                      <p:cBhvr>
                                        <p:cTn id="23" dur="500"/>
                                        <p:tgtEl>
                                          <p:spTgt spid="3">
                                            <p:txEl>
                                              <p:pRg st="6" end="6"/>
                                            </p:txEl>
                                          </p:spTgt>
                                        </p:tgtEl>
                                      </p:cBhvr>
                                    </p:animEffect>
                                  </p:childTnLst>
                                </p:cTn>
                              </p:par>
                              <p:par>
                                <p:cTn id="24" presetID="22" presetClass="entr" presetSubtype="4" fill="hold" grpId="0" nodeType="withEffect">
                                  <p:stCondLst>
                                    <p:cond delay="0"/>
                                  </p:stCondLst>
                                  <p:childTnLst>
                                    <p:set>
                                      <p:cBhvr>
                                        <p:cTn id="25" dur="1" fill="hold">
                                          <p:stCondLst>
                                            <p:cond delay="0"/>
                                          </p:stCondLst>
                                        </p:cTn>
                                        <p:tgtEl>
                                          <p:spTgt spid="3">
                                            <p:txEl>
                                              <p:pRg st="7" end="7"/>
                                            </p:txEl>
                                          </p:spTgt>
                                        </p:tgtEl>
                                        <p:attrNameLst>
                                          <p:attrName>style.visibility</p:attrName>
                                        </p:attrNameLst>
                                      </p:cBhvr>
                                      <p:to>
                                        <p:strVal val="visible"/>
                                      </p:to>
                                    </p:set>
                                    <p:animEffect transition="in" filter="wipe(down)">
                                      <p:cBhvr>
                                        <p:cTn id="26"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Kompetenzbereiche 				</a:t>
            </a:r>
            <a:r>
              <a:rPr lang="de-DE" sz="2800" dirty="0" smtClean="0"/>
              <a:t>Kapitel 2.1</a:t>
            </a:r>
            <a:endParaRPr lang="de-DE" sz="2800" dirty="0"/>
          </a:p>
        </p:txBody>
      </p:sp>
      <p:sp>
        <p:nvSpPr>
          <p:cNvPr id="6" name="Foliennummernplatzhalter 5"/>
          <p:cNvSpPr>
            <a:spLocks noGrp="1"/>
          </p:cNvSpPr>
          <p:nvPr>
            <p:ph type="sldNum" sz="quarter" idx="12"/>
          </p:nvPr>
        </p:nvSpPr>
        <p:spPr/>
        <p:txBody>
          <a:bodyPr/>
          <a:lstStyle/>
          <a:p>
            <a:fld id="{512A4277-7E7A-4AAF-BFC7-47646BF5CD0C}" type="slidenum">
              <a:rPr lang="de-DE" smtClean="0"/>
              <a:pPr/>
              <a:t>24</a:t>
            </a:fld>
            <a:endParaRPr lang="de-DE"/>
          </a:p>
        </p:txBody>
      </p:sp>
      <p:sp>
        <p:nvSpPr>
          <p:cNvPr id="7" name="Fußzeilenplatzhalter 6"/>
          <p:cNvSpPr>
            <a:spLocks noGrp="1"/>
          </p:cNvSpPr>
          <p:nvPr>
            <p:ph type="ftr" sz="quarter" idx="11"/>
          </p:nvPr>
        </p:nvSpPr>
        <p:spPr>
          <a:xfrm>
            <a:off x="3491880" y="6356350"/>
            <a:ext cx="2880320" cy="365125"/>
          </a:xfrm>
        </p:spPr>
        <p:txBody>
          <a:bodyPr vert="horz" lIns="91440" tIns="45720" rIns="91440" bIns="45720" rtlCol="0" anchor="ctr"/>
          <a:lstStyle/>
          <a:p>
            <a:r>
              <a:rPr lang="de-DE" dirty="0"/>
              <a:t>Implementation der Kernlehrpläne für Fremdsprachen an Haupt-, Real-, Gesamt- und Sekundarschulen </a:t>
            </a:r>
          </a:p>
        </p:txBody>
      </p:sp>
      <p:sp>
        <p:nvSpPr>
          <p:cNvPr id="3" name="Inhaltsplatzhalter 2"/>
          <p:cNvSpPr>
            <a:spLocks noGrp="1"/>
          </p:cNvSpPr>
          <p:nvPr>
            <p:ph idx="1"/>
          </p:nvPr>
        </p:nvSpPr>
        <p:spPr/>
        <p:txBody>
          <a:bodyPr>
            <a:normAutofit/>
          </a:bodyPr>
          <a:lstStyle/>
          <a:p>
            <a:pPr marL="0" indent="0">
              <a:buNone/>
            </a:pPr>
            <a:r>
              <a:rPr lang="de-DE" sz="2400" dirty="0"/>
              <a:t>In allen drei Kompetenzbereichen sind Sprachbewusstheit und Sprachlernkompetenz integraler Bestandteil:</a:t>
            </a:r>
          </a:p>
          <a:p>
            <a:pPr marL="400050" lvl="1" indent="0">
              <a:buNone/>
            </a:pPr>
            <a:endParaRPr lang="de-DE" sz="800" dirty="0"/>
          </a:p>
          <a:p>
            <a:r>
              <a:rPr lang="de-DE" sz="2400" b="1" dirty="0"/>
              <a:t> Sprachbewusstheit</a:t>
            </a:r>
          </a:p>
          <a:p>
            <a:pPr marL="400050" lvl="1" indent="0">
              <a:buNone/>
            </a:pPr>
            <a:r>
              <a:rPr lang="de-DE" sz="2400" dirty="0"/>
              <a:t>bedeutet Sensibilität für die Strukturen und die Verwendung von Sprache. </a:t>
            </a:r>
          </a:p>
          <a:p>
            <a:r>
              <a:rPr lang="de-DE" sz="2400" b="1" dirty="0"/>
              <a:t> Sprachlernkompetenz</a:t>
            </a:r>
          </a:p>
          <a:p>
            <a:pPr marL="400050" lvl="1" indent="0">
              <a:buNone/>
            </a:pPr>
            <a:r>
              <a:rPr lang="de-DE" sz="2400" dirty="0"/>
              <a:t>beinhaltet die Fähigkeit und Bereitschaft, das eigene Sprachenlernen selbstständig zu analysieren und bewusst zu gestalten.</a:t>
            </a:r>
            <a:endParaRPr lang="de-DE" sz="2400" dirty="0">
              <a:latin typeface="Helvetica" pitchFamily="34" charset="0"/>
              <a:cs typeface="Arial" panose="020B0604020202020204" pitchFamily="34" charset="0"/>
            </a:endParaRPr>
          </a:p>
        </p:txBody>
      </p:sp>
    </p:spTree>
    <p:extLst>
      <p:ext uri="{BB962C8B-B14F-4D97-AF65-F5344CB8AC3E}">
        <p14:creationId xmlns:p14="http://schemas.microsoft.com/office/powerpoint/2010/main" val="264919459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Kompetenzbereiche 				</a:t>
            </a:r>
            <a:r>
              <a:rPr lang="de-DE" sz="2800" dirty="0" smtClean="0"/>
              <a:t>Kapitel 2.1</a:t>
            </a:r>
            <a:endParaRPr lang="de-DE" sz="2800" dirty="0"/>
          </a:p>
        </p:txBody>
      </p:sp>
      <p:sp>
        <p:nvSpPr>
          <p:cNvPr id="6" name="Foliennummernplatzhalter 5"/>
          <p:cNvSpPr>
            <a:spLocks noGrp="1"/>
          </p:cNvSpPr>
          <p:nvPr>
            <p:ph type="sldNum" sz="quarter" idx="12"/>
          </p:nvPr>
        </p:nvSpPr>
        <p:spPr/>
        <p:txBody>
          <a:bodyPr/>
          <a:lstStyle/>
          <a:p>
            <a:fld id="{512A4277-7E7A-4AAF-BFC7-47646BF5CD0C}" type="slidenum">
              <a:rPr lang="de-DE" smtClean="0"/>
              <a:pPr/>
              <a:t>25</a:t>
            </a:fld>
            <a:endParaRPr lang="de-DE"/>
          </a:p>
        </p:txBody>
      </p:sp>
      <p:sp>
        <p:nvSpPr>
          <p:cNvPr id="7" name="Fußzeilenplatzhalter 6"/>
          <p:cNvSpPr>
            <a:spLocks noGrp="1"/>
          </p:cNvSpPr>
          <p:nvPr>
            <p:ph type="ftr" sz="quarter" idx="11"/>
          </p:nvPr>
        </p:nvSpPr>
        <p:spPr>
          <a:xfrm>
            <a:off x="3491880" y="6356350"/>
            <a:ext cx="2880320" cy="365125"/>
          </a:xfrm>
        </p:spPr>
        <p:txBody>
          <a:bodyPr vert="horz" lIns="91440" tIns="45720" rIns="91440" bIns="45720" rtlCol="0" anchor="ctr"/>
          <a:lstStyle/>
          <a:p>
            <a:r>
              <a:rPr lang="de-DE" dirty="0"/>
              <a:t>Implementation der Kernlehrpläne für Fremdsprachen an Haupt-, Real-, Gesamt- und Sekundarschulen </a:t>
            </a:r>
          </a:p>
        </p:txBody>
      </p:sp>
      <p:pic>
        <p:nvPicPr>
          <p:cNvPr id="10" name="Inhaltsplatzhalter 9"/>
          <p:cNvPicPr>
            <a:picLocks noGrp="1" noChangeAspect="1"/>
          </p:cNvPicPr>
          <p:nvPr>
            <p:ph idx="1"/>
          </p:nvPr>
        </p:nvPicPr>
        <p:blipFill>
          <a:blip r:embed="rId3"/>
          <a:stretch>
            <a:fillRect/>
          </a:stretch>
        </p:blipFill>
        <p:spPr>
          <a:xfrm>
            <a:off x="611561" y="1729150"/>
            <a:ext cx="7784708" cy="4076114"/>
          </a:xfrm>
          <a:prstGeom prst="rect">
            <a:avLst/>
          </a:prstGeom>
        </p:spPr>
      </p:pic>
    </p:spTree>
    <p:extLst>
      <p:ext uri="{BB962C8B-B14F-4D97-AF65-F5344CB8AC3E}">
        <p14:creationId xmlns:p14="http://schemas.microsoft.com/office/powerpoint/2010/main" val="393415842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Inhaltsfelder	</a:t>
            </a:r>
            <a:r>
              <a:rPr lang="de-DE" sz="2800" dirty="0" smtClean="0"/>
              <a:t>				Kapitel 2.1</a:t>
            </a:r>
            <a:endParaRPr lang="de-DE" sz="2800" dirty="0">
              <a:solidFill>
                <a:srgbClr val="FF0000"/>
              </a:solidFill>
            </a:endParaRPr>
          </a:p>
        </p:txBody>
      </p:sp>
      <p:sp>
        <p:nvSpPr>
          <p:cNvPr id="3" name="Inhaltsplatzhalter 2"/>
          <p:cNvSpPr>
            <a:spLocks noGrp="1"/>
          </p:cNvSpPr>
          <p:nvPr>
            <p:ph idx="1"/>
          </p:nvPr>
        </p:nvSpPr>
        <p:spPr/>
        <p:txBody>
          <a:bodyPr>
            <a:normAutofit/>
          </a:bodyPr>
          <a:lstStyle/>
          <a:p>
            <a:r>
              <a:rPr lang="de-DE" dirty="0"/>
              <a:t>Alle Inhaltsfelder beziehen sich auf lateinische Texte.    </a:t>
            </a:r>
          </a:p>
          <a:p>
            <a:r>
              <a:rPr lang="de-DE" dirty="0" smtClean="0">
                <a:cs typeface="Arial" panose="020B0604020202020204" pitchFamily="34" charset="0"/>
              </a:rPr>
              <a:t>Drei </a:t>
            </a:r>
            <a:r>
              <a:rPr lang="de-DE" dirty="0">
                <a:cs typeface="Arial" panose="020B0604020202020204" pitchFamily="34" charset="0"/>
              </a:rPr>
              <a:t>Inhaltsfelder:</a:t>
            </a:r>
          </a:p>
          <a:p>
            <a:pPr marL="0" indent="0">
              <a:buNone/>
            </a:pPr>
            <a:r>
              <a:rPr lang="de-DE" dirty="0">
                <a:cs typeface="Arial" panose="020B0604020202020204" pitchFamily="34" charset="0"/>
              </a:rPr>
              <a:t>     Inhaltsfeld 1: </a:t>
            </a:r>
            <a:r>
              <a:rPr lang="de-DE" b="1" dirty="0">
                <a:cs typeface="Arial" panose="020B0604020202020204" pitchFamily="34" charset="0"/>
              </a:rPr>
              <a:t>Antike Welt</a:t>
            </a:r>
          </a:p>
          <a:p>
            <a:pPr marL="0" indent="0">
              <a:buNone/>
            </a:pPr>
            <a:r>
              <a:rPr lang="de-DE" dirty="0">
                <a:cs typeface="Arial" panose="020B0604020202020204" pitchFamily="34" charset="0"/>
              </a:rPr>
              <a:t>     Inhaltsfeld 2: </a:t>
            </a:r>
            <a:r>
              <a:rPr lang="de-DE" b="1" dirty="0">
                <a:cs typeface="Arial" panose="020B0604020202020204" pitchFamily="34" charset="0"/>
              </a:rPr>
              <a:t>Textgestaltung</a:t>
            </a:r>
          </a:p>
          <a:p>
            <a:pPr marL="0" indent="0">
              <a:buNone/>
            </a:pPr>
            <a:r>
              <a:rPr lang="de-DE" dirty="0">
                <a:cs typeface="Arial" panose="020B0604020202020204" pitchFamily="34" charset="0"/>
              </a:rPr>
              <a:t>     Inhaltsfeld 3: </a:t>
            </a:r>
            <a:r>
              <a:rPr lang="de-DE" b="1" dirty="0">
                <a:cs typeface="Arial" panose="020B0604020202020204" pitchFamily="34" charset="0"/>
              </a:rPr>
              <a:t>Sprachsystem</a:t>
            </a:r>
          </a:p>
        </p:txBody>
      </p:sp>
      <p:sp>
        <p:nvSpPr>
          <p:cNvPr id="7" name="Fußzeilenplatzhalter 6"/>
          <p:cNvSpPr>
            <a:spLocks noGrp="1"/>
          </p:cNvSpPr>
          <p:nvPr>
            <p:ph type="ftr" sz="quarter" idx="11"/>
          </p:nvPr>
        </p:nvSpPr>
        <p:spPr/>
        <p:txBody>
          <a:bodyPr vert="horz" lIns="91440" tIns="45720" rIns="91440" bIns="45720" rtlCol="0" anchor="ctr"/>
          <a:lstStyle/>
          <a:p>
            <a:r>
              <a:rPr lang="de-DE" dirty="0"/>
              <a:t>Implementation der Kernlehrpläne für Fremdsprachen an Haupt-, Real-, Gesamt- und Sekundarschulen </a:t>
            </a:r>
          </a:p>
        </p:txBody>
      </p:sp>
      <p:sp>
        <p:nvSpPr>
          <p:cNvPr id="6" name="Foliennummernplatzhalter 5"/>
          <p:cNvSpPr>
            <a:spLocks noGrp="1"/>
          </p:cNvSpPr>
          <p:nvPr>
            <p:ph type="sldNum" sz="quarter" idx="12"/>
          </p:nvPr>
        </p:nvSpPr>
        <p:spPr/>
        <p:txBody>
          <a:bodyPr/>
          <a:lstStyle/>
          <a:p>
            <a:fld id="{512A4277-7E7A-4AAF-BFC7-47646BF5CD0C}" type="slidenum">
              <a:rPr lang="de-DE" smtClean="0"/>
              <a:pPr/>
              <a:t>26</a:t>
            </a:fld>
            <a:endParaRPr lang="de-DE"/>
          </a:p>
        </p:txBody>
      </p:sp>
      <p:sp>
        <p:nvSpPr>
          <p:cNvPr id="8" name="Foliennummernplatzhalter 3"/>
          <p:cNvSpPr txBox="1">
            <a:spLocks noChangeArrowheads="1"/>
            <a:extLst>
              <a:ext uri="smNativeData">
                <pr:smNativeData xmlns="" xmlns:pr="smNativeData" val="SMDATA_12_TiFzXhMAAAAlAAAAZAAAAA0AAAAAkAAAAEgAAACQAAAASAAAAAAAAAABAAAAAAAAAAEAAABQAAAAAAAAAAAA4D8AAAAAAADgPwAAAAAAAOA/AAAAAAAA4D8AAAAAAADgPwAAAAAAAOA/AAAAAAAA4D8AAAAAAADgPwAAAAAAAOA/AAAAAAAA4D8CAAAAjAAAAAAAAAAAAAAAT4G9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O308e0MAAAAEAAAAAAAAAAAAAAAAAAAAAAAAAAeAAAAaAAAAAAAAAAAAAAAAAAAAAAAAAAAAAAAECcAABAnAAAAAAAAAAAAAAAAAAAAAAAAAAAAAAAAAAAAAAAAAAAAABQAAAAAAAAAwMD/AAAAAABkAAAAMgAAAAAAAABkAAAAAAAAAH9/fwAKAAAAHwAAAFQAAABPgb0F////AQAAAAAAAAAAAAAAAAAAAAAAAAAAAAAAAAAAAAAAAAAAAAAAAn9/fwDu7OEDzMzMAMDA/wB/f38AAAAAAAAAAAAAAAAAAAAAAAAAAAAhAAAAGAAAABQAAADVMQAAGicAAHA1AABZKQAAEAAAAA=="/>
              </a:ext>
            </a:extLst>
          </p:cNvSpPr>
          <p:nvPr/>
        </p:nvSpPr>
        <p:spPr>
          <a:xfrm>
            <a:off x="8100695" y="6356350"/>
            <a:ext cx="586105" cy="365125"/>
          </a:xfrm>
          <a:prstGeom prst="rect">
            <a:avLst/>
          </a:prstGeom>
          <a:noFill/>
          <a:ln w="12700" cap="flat" cmpd="sng" algn="ctr">
            <a:noFill/>
            <a:prstDash val="solid"/>
            <a:headEnd type="none" w="med" len="med"/>
            <a:tailEnd type="none" w="med" len="med"/>
          </a:ln>
          <a:effectLst/>
        </p:spPr>
        <p:txBody>
          <a:bodyPr vert="horz" wrap="square" lIns="91440" tIns="45720" rIns="91440" bIns="45720" numCol="1" rtlCol="0" anchor="ctr">
            <a:prstTxWarp prst="textNoShape">
              <a:avLst/>
            </a:prstTxWarp>
          </a:bodyPr>
          <a:lstStyle>
            <a:defPPr>
              <a:defRPr lang="de-DE"/>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lang="de-DE" sz="1200">
                <a:solidFill>
                  <a:srgbClr val="8C8C8C"/>
                </a:solidFill>
              </a:defRPr>
            </a:pPr>
            <a:fld id="{36A97026-68DB-FC86-9511-9ED33E5F63CB}" type="slidenum">
              <a:rPr lang="de-DE" smtClean="0">
                <a:solidFill>
                  <a:srgbClr val="8C8C8C"/>
                </a:solidFill>
              </a:rPr>
              <a:pPr>
                <a:defRPr lang="de-DE" sz="1200">
                  <a:solidFill>
                    <a:srgbClr val="8C8C8C"/>
                  </a:solidFill>
                </a:defRPr>
              </a:pPr>
              <a:t>26</a:t>
            </a:fld>
            <a:endParaRPr lang="de-DE">
              <a:solidFill>
                <a:srgbClr val="8C8C8C"/>
              </a:solidFill>
            </a:endParaRPr>
          </a:p>
        </p:txBody>
      </p:sp>
    </p:spTree>
    <p:extLst>
      <p:ext uri="{BB962C8B-B14F-4D97-AF65-F5344CB8AC3E}">
        <p14:creationId xmlns:p14="http://schemas.microsoft.com/office/powerpoint/2010/main" val="393122823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Inhaltsfelder	</a:t>
            </a:r>
            <a:r>
              <a:rPr lang="de-DE" sz="2800" dirty="0" smtClean="0"/>
              <a:t>				Kapitel 2.1</a:t>
            </a:r>
            <a:endParaRPr lang="de-DE" sz="2800" dirty="0">
              <a:solidFill>
                <a:srgbClr val="FF0000"/>
              </a:solidFill>
            </a:endParaRPr>
          </a:p>
        </p:txBody>
      </p:sp>
      <p:sp>
        <p:nvSpPr>
          <p:cNvPr id="3" name="Inhaltsplatzhalter 2"/>
          <p:cNvSpPr>
            <a:spLocks noGrp="1"/>
          </p:cNvSpPr>
          <p:nvPr>
            <p:ph idx="1"/>
          </p:nvPr>
        </p:nvSpPr>
        <p:spPr/>
        <p:txBody>
          <a:bodyPr>
            <a:normAutofit/>
          </a:bodyPr>
          <a:lstStyle/>
          <a:p>
            <a:pPr marL="0" indent="0">
              <a:buNone/>
            </a:pPr>
            <a:r>
              <a:rPr lang="de-DE" sz="2400" dirty="0"/>
              <a:t>	</a:t>
            </a:r>
            <a:r>
              <a:rPr lang="de-DE" sz="3200" b="1" dirty="0"/>
              <a:t>Antike Welt</a:t>
            </a:r>
          </a:p>
          <a:p>
            <a:pPr marL="400050" lvl="1" indent="0">
              <a:buNone/>
            </a:pPr>
            <a:endParaRPr lang="de-DE" sz="2400" dirty="0"/>
          </a:p>
          <a:p>
            <a:pPr marL="400050" lvl="1" indent="0">
              <a:buNone/>
            </a:pPr>
            <a:r>
              <a:rPr lang="de-DE" sz="2800" dirty="0"/>
              <a:t>Das Inhaltsfeld umfasst unterschiedliche Bereiche der antiken Lebenswelt:  z.B. privates und öffentliches Leben, Gesellschaftsordnung und Staatswesen, politische und historische Ereignisse, Mythologie und Religion, Philosophie, Kunst und Architektur. </a:t>
            </a:r>
          </a:p>
        </p:txBody>
      </p:sp>
      <p:sp>
        <p:nvSpPr>
          <p:cNvPr id="7" name="Fußzeilenplatzhalter 6"/>
          <p:cNvSpPr>
            <a:spLocks noGrp="1"/>
          </p:cNvSpPr>
          <p:nvPr>
            <p:ph type="ftr" sz="quarter" idx="11"/>
          </p:nvPr>
        </p:nvSpPr>
        <p:spPr/>
        <p:txBody>
          <a:bodyPr vert="horz" lIns="91440" tIns="45720" rIns="91440" bIns="45720" rtlCol="0" anchor="ctr"/>
          <a:lstStyle/>
          <a:p>
            <a:r>
              <a:rPr lang="de-DE" dirty="0"/>
              <a:t>Implementation der Kernlehrpläne für Fremdsprachen an Haupt-, Real-, Gesamt- und Sekundarschulen </a:t>
            </a:r>
          </a:p>
        </p:txBody>
      </p:sp>
      <p:sp>
        <p:nvSpPr>
          <p:cNvPr id="6" name="Foliennummernplatzhalter 5"/>
          <p:cNvSpPr>
            <a:spLocks noGrp="1"/>
          </p:cNvSpPr>
          <p:nvPr>
            <p:ph type="sldNum" sz="quarter" idx="12"/>
          </p:nvPr>
        </p:nvSpPr>
        <p:spPr/>
        <p:txBody>
          <a:bodyPr/>
          <a:lstStyle/>
          <a:p>
            <a:fld id="{512A4277-7E7A-4AAF-BFC7-47646BF5CD0C}" type="slidenum">
              <a:rPr lang="de-DE" smtClean="0"/>
              <a:pPr/>
              <a:t>27</a:t>
            </a:fld>
            <a:endParaRPr lang="de-DE"/>
          </a:p>
        </p:txBody>
      </p:sp>
      <p:sp>
        <p:nvSpPr>
          <p:cNvPr id="8" name="Foliennummernplatzhalter 3"/>
          <p:cNvSpPr txBox="1">
            <a:spLocks noChangeArrowheads="1"/>
            <a:extLst>
              <a:ext uri="smNativeData">
                <pr:smNativeData xmlns="" xmlns:pr="smNativeData" val="SMDATA_12_TiFzXhMAAAAlAAAAZAAAAA0AAAAAkAAAAEgAAACQAAAASAAAAAAAAAABAAAAAAAAAAEAAABQAAAAAAAAAAAA4D8AAAAAAADgPwAAAAAAAOA/AAAAAAAA4D8AAAAAAADgPwAAAAAAAOA/AAAAAAAA4D8AAAAAAADgPwAAAAAAAOA/AAAAAAAA4D8CAAAAjAAAAAAAAAAAAAAAT4G9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O308e0MAAAAEAAAAAAAAAAAAAAAAAAAAAAAAAAeAAAAaAAAAAAAAAAAAAAAAAAAAAAAAAAAAAAAECcAABAnAAAAAAAAAAAAAAAAAAAAAAAAAAAAAAAAAAAAAAAAAAAAABQAAAAAAAAAwMD/AAAAAABkAAAAMgAAAAAAAABkAAAAAAAAAH9/fwAKAAAAHwAAAFQAAABPgb0F////AQAAAAAAAAAAAAAAAAAAAAAAAAAAAAAAAAAAAAAAAAAAAAAAAn9/fwDu7OEDzMzMAMDA/wB/f38AAAAAAAAAAAAAAAAAAAAAAAAAAAAhAAAAGAAAABQAAADVMQAAGicAAHA1AABZKQAAEAAAAA=="/>
              </a:ext>
            </a:extLst>
          </p:cNvSpPr>
          <p:nvPr/>
        </p:nvSpPr>
        <p:spPr>
          <a:xfrm>
            <a:off x="8100695" y="6356350"/>
            <a:ext cx="586105" cy="365125"/>
          </a:xfrm>
          <a:prstGeom prst="rect">
            <a:avLst/>
          </a:prstGeom>
          <a:noFill/>
          <a:ln w="12700" cap="flat" cmpd="sng" algn="ctr">
            <a:noFill/>
            <a:prstDash val="solid"/>
            <a:headEnd type="none" w="med" len="med"/>
            <a:tailEnd type="none" w="med" len="med"/>
          </a:ln>
          <a:effectLst/>
        </p:spPr>
        <p:txBody>
          <a:bodyPr vert="horz" wrap="square" lIns="91440" tIns="45720" rIns="91440" bIns="45720" numCol="1" rtlCol="0" anchor="ctr">
            <a:prstTxWarp prst="textNoShape">
              <a:avLst/>
            </a:prstTxWarp>
          </a:bodyPr>
          <a:lstStyle>
            <a:defPPr>
              <a:defRPr lang="de-DE"/>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lang="de-DE" sz="1200">
                <a:solidFill>
                  <a:srgbClr val="8C8C8C"/>
                </a:solidFill>
              </a:defRPr>
            </a:pPr>
            <a:fld id="{36A97026-68DB-FC86-9511-9ED33E5F63CB}" type="slidenum">
              <a:rPr lang="de-DE" smtClean="0">
                <a:solidFill>
                  <a:srgbClr val="8C8C8C"/>
                </a:solidFill>
              </a:rPr>
              <a:pPr>
                <a:defRPr lang="de-DE" sz="1200">
                  <a:solidFill>
                    <a:srgbClr val="8C8C8C"/>
                  </a:solidFill>
                </a:defRPr>
              </a:pPr>
              <a:t>27</a:t>
            </a:fld>
            <a:endParaRPr lang="de-DE">
              <a:solidFill>
                <a:srgbClr val="8C8C8C"/>
              </a:solidFill>
            </a:endParaRPr>
          </a:p>
        </p:txBody>
      </p:sp>
      <p:sp>
        <p:nvSpPr>
          <p:cNvPr id="9" name="Rechteck 8"/>
          <p:cNvSpPr/>
          <p:nvPr/>
        </p:nvSpPr>
        <p:spPr>
          <a:xfrm>
            <a:off x="4608004" y="1935262"/>
            <a:ext cx="3528392" cy="707886"/>
          </a:xfrm>
          <a:prstGeom prst="rect">
            <a:avLst/>
          </a:prstGeom>
          <a:solidFill>
            <a:schemeClr val="bg1">
              <a:lumMod val="85000"/>
            </a:schemeClr>
          </a:solidFill>
        </p:spPr>
        <p:txBody>
          <a:bodyPr wrap="square">
            <a:spAutoFit/>
          </a:bodyPr>
          <a:lstStyle/>
          <a:p>
            <a:r>
              <a:rPr lang="de-DE" sz="2000" i="1" dirty="0" smtClean="0">
                <a:solidFill>
                  <a:srgbClr val="0D0D0D"/>
                </a:solidFill>
              </a:rPr>
              <a:t>Das Nachwirken der antiken Kultur ist Bestandteil dieses IF.</a:t>
            </a:r>
            <a:endParaRPr lang="de-DE" sz="2000" i="1" dirty="0">
              <a:solidFill>
                <a:srgbClr val="0D0D0D"/>
              </a:solidFill>
            </a:endParaRPr>
          </a:p>
        </p:txBody>
      </p:sp>
      <p:sp>
        <p:nvSpPr>
          <p:cNvPr id="10" name="Rechteck 9"/>
          <p:cNvSpPr/>
          <p:nvPr/>
        </p:nvSpPr>
        <p:spPr>
          <a:xfrm>
            <a:off x="3995936" y="5180353"/>
            <a:ext cx="3601764" cy="707886"/>
          </a:xfrm>
          <a:prstGeom prst="rect">
            <a:avLst/>
          </a:prstGeom>
          <a:solidFill>
            <a:schemeClr val="bg1">
              <a:lumMod val="85000"/>
            </a:schemeClr>
          </a:solidFill>
        </p:spPr>
        <p:txBody>
          <a:bodyPr wrap="square">
            <a:spAutoFit/>
          </a:bodyPr>
          <a:lstStyle/>
          <a:p>
            <a:r>
              <a:rPr lang="de-DE" sz="2000" i="1" dirty="0" smtClean="0">
                <a:solidFill>
                  <a:srgbClr val="0D0D0D"/>
                </a:solidFill>
              </a:rPr>
              <a:t>Text als Grundlage, keine Altertumskunde als Selbstzweck</a:t>
            </a:r>
            <a:endParaRPr lang="de-DE" sz="2000" i="1" dirty="0">
              <a:solidFill>
                <a:srgbClr val="0D0D0D"/>
              </a:solidFill>
            </a:endParaRPr>
          </a:p>
        </p:txBody>
      </p:sp>
    </p:spTree>
    <p:extLst>
      <p:ext uri="{BB962C8B-B14F-4D97-AF65-F5344CB8AC3E}">
        <p14:creationId xmlns:p14="http://schemas.microsoft.com/office/powerpoint/2010/main" val="18083746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wipe(down)">
                                      <p:cBhvr>
                                        <p:cTn id="10" dur="500"/>
                                        <p:tgtEl>
                                          <p:spTgt spid="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9" grpId="0" animBg="1"/>
      <p:bldP spid="10"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Inhaltsfelder	</a:t>
            </a:r>
            <a:r>
              <a:rPr lang="de-DE" sz="2800" dirty="0" smtClean="0"/>
              <a:t>				Kapitel 2.1</a:t>
            </a:r>
            <a:endParaRPr lang="de-DE" sz="2800" dirty="0">
              <a:solidFill>
                <a:srgbClr val="FF0000"/>
              </a:solidFill>
            </a:endParaRPr>
          </a:p>
        </p:txBody>
      </p:sp>
      <p:sp>
        <p:nvSpPr>
          <p:cNvPr id="3" name="Inhaltsplatzhalter 2"/>
          <p:cNvSpPr>
            <a:spLocks noGrp="1"/>
          </p:cNvSpPr>
          <p:nvPr>
            <p:ph idx="1"/>
          </p:nvPr>
        </p:nvSpPr>
        <p:spPr/>
        <p:txBody>
          <a:bodyPr>
            <a:normAutofit/>
          </a:bodyPr>
          <a:lstStyle/>
          <a:p>
            <a:pPr marL="0" indent="0">
              <a:buNone/>
            </a:pPr>
            <a:r>
              <a:rPr lang="de-DE" sz="2400" dirty="0"/>
              <a:t>	</a:t>
            </a:r>
            <a:r>
              <a:rPr lang="de-DE" sz="3200" b="1" dirty="0"/>
              <a:t>Antike Welt</a:t>
            </a:r>
          </a:p>
          <a:p>
            <a:pPr marL="400050" lvl="1" indent="0">
              <a:buNone/>
            </a:pPr>
            <a:endParaRPr lang="de-DE" sz="2400" dirty="0"/>
          </a:p>
          <a:p>
            <a:pPr marL="400050" lvl="1" indent="0">
              <a:buNone/>
            </a:pPr>
            <a:r>
              <a:rPr lang="de-DE" sz="2800" dirty="0"/>
              <a:t>Die Vielfalt der antiken Lebenswelt eröffnet zugleich </a:t>
            </a:r>
            <a:r>
              <a:rPr lang="de-DE" sz="2800" dirty="0" smtClean="0"/>
              <a:t>unterschiedliche </a:t>
            </a:r>
            <a:r>
              <a:rPr lang="de-DE" sz="2800" dirty="0"/>
              <a:t>Perspektiven der historischen Kommunikation: </a:t>
            </a:r>
          </a:p>
          <a:p>
            <a:pPr marL="400050" lvl="1" indent="0">
              <a:buNone/>
            </a:pPr>
            <a:r>
              <a:rPr lang="de-DE" sz="2800" dirty="0"/>
              <a:t> z.B. Lebensräume, Lebensgestaltung, menschliche Beziehungen, soziale und politische Strukturen, Werte und Normen, den Umgang mit Fremdem oder Modelle der Welterklärung.</a:t>
            </a:r>
          </a:p>
        </p:txBody>
      </p:sp>
      <p:sp>
        <p:nvSpPr>
          <p:cNvPr id="7" name="Fußzeilenplatzhalter 6"/>
          <p:cNvSpPr>
            <a:spLocks noGrp="1"/>
          </p:cNvSpPr>
          <p:nvPr>
            <p:ph type="ftr" sz="quarter" idx="11"/>
          </p:nvPr>
        </p:nvSpPr>
        <p:spPr/>
        <p:txBody>
          <a:bodyPr vert="horz" lIns="91440" tIns="45720" rIns="91440" bIns="45720" rtlCol="0" anchor="ctr"/>
          <a:lstStyle/>
          <a:p>
            <a:r>
              <a:rPr lang="de-DE" dirty="0"/>
              <a:t>Implementation der Kernlehrpläne für Fremdsprachen an Haupt-, Real-, Gesamt- und Sekundarschulen </a:t>
            </a:r>
          </a:p>
        </p:txBody>
      </p:sp>
      <p:sp>
        <p:nvSpPr>
          <p:cNvPr id="6" name="Foliennummernplatzhalter 5"/>
          <p:cNvSpPr>
            <a:spLocks noGrp="1"/>
          </p:cNvSpPr>
          <p:nvPr>
            <p:ph type="sldNum" sz="quarter" idx="12"/>
          </p:nvPr>
        </p:nvSpPr>
        <p:spPr/>
        <p:txBody>
          <a:bodyPr/>
          <a:lstStyle/>
          <a:p>
            <a:fld id="{512A4277-7E7A-4AAF-BFC7-47646BF5CD0C}" type="slidenum">
              <a:rPr lang="de-DE" smtClean="0"/>
              <a:pPr/>
              <a:t>28</a:t>
            </a:fld>
            <a:endParaRPr lang="de-DE"/>
          </a:p>
        </p:txBody>
      </p:sp>
      <p:sp>
        <p:nvSpPr>
          <p:cNvPr id="8" name="Foliennummernplatzhalter 3"/>
          <p:cNvSpPr txBox="1">
            <a:spLocks noChangeArrowheads="1"/>
            <a:extLst>
              <a:ext uri="smNativeData">
                <pr:smNativeData xmlns="" xmlns:pr="smNativeData" val="SMDATA_12_TiFzXhMAAAAlAAAAZAAAAA0AAAAAkAAAAEgAAACQAAAASAAAAAAAAAABAAAAAAAAAAEAAABQAAAAAAAAAAAA4D8AAAAAAADgPwAAAAAAAOA/AAAAAAAA4D8AAAAAAADgPwAAAAAAAOA/AAAAAAAA4D8AAAAAAADgPwAAAAAAAOA/AAAAAAAA4D8CAAAAjAAAAAAAAAAAAAAAT4G9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O308e0MAAAAEAAAAAAAAAAAAAAAAAAAAAAAAAAeAAAAaAAAAAAAAAAAAAAAAAAAAAAAAAAAAAAAECcAABAnAAAAAAAAAAAAAAAAAAAAAAAAAAAAAAAAAAAAAAAAAAAAABQAAAAAAAAAwMD/AAAAAABkAAAAMgAAAAAAAABkAAAAAAAAAH9/fwAKAAAAHwAAAFQAAABPgb0F////AQAAAAAAAAAAAAAAAAAAAAAAAAAAAAAAAAAAAAAAAAAAAAAAAn9/fwDu7OEDzMzMAMDA/wB/f38AAAAAAAAAAAAAAAAAAAAAAAAAAAAhAAAAGAAAABQAAADVMQAAGicAAHA1AABZKQAAEAAAAA=="/>
              </a:ext>
            </a:extLst>
          </p:cNvSpPr>
          <p:nvPr/>
        </p:nvSpPr>
        <p:spPr>
          <a:xfrm>
            <a:off x="8100695" y="6356350"/>
            <a:ext cx="586105" cy="365125"/>
          </a:xfrm>
          <a:prstGeom prst="rect">
            <a:avLst/>
          </a:prstGeom>
          <a:noFill/>
          <a:ln w="12700" cap="flat" cmpd="sng" algn="ctr">
            <a:noFill/>
            <a:prstDash val="solid"/>
            <a:headEnd type="none" w="med" len="med"/>
            <a:tailEnd type="none" w="med" len="med"/>
          </a:ln>
          <a:effectLst/>
        </p:spPr>
        <p:txBody>
          <a:bodyPr vert="horz" wrap="square" lIns="91440" tIns="45720" rIns="91440" bIns="45720" numCol="1" rtlCol="0" anchor="ctr">
            <a:prstTxWarp prst="textNoShape">
              <a:avLst/>
            </a:prstTxWarp>
          </a:bodyPr>
          <a:lstStyle>
            <a:defPPr>
              <a:defRPr lang="de-DE"/>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lang="de-DE" sz="1200">
                <a:solidFill>
                  <a:srgbClr val="8C8C8C"/>
                </a:solidFill>
              </a:defRPr>
            </a:pPr>
            <a:fld id="{36A97026-68DB-FC86-9511-9ED33E5F63CB}" type="slidenum">
              <a:rPr lang="de-DE" smtClean="0">
                <a:solidFill>
                  <a:srgbClr val="8C8C8C"/>
                </a:solidFill>
              </a:rPr>
              <a:pPr>
                <a:defRPr lang="de-DE" sz="1200">
                  <a:solidFill>
                    <a:srgbClr val="8C8C8C"/>
                  </a:solidFill>
                </a:defRPr>
              </a:pPr>
              <a:t>28</a:t>
            </a:fld>
            <a:endParaRPr lang="de-DE">
              <a:solidFill>
                <a:srgbClr val="8C8C8C"/>
              </a:solidFill>
            </a:endParaRPr>
          </a:p>
        </p:txBody>
      </p:sp>
      <p:sp>
        <p:nvSpPr>
          <p:cNvPr id="11" name="Rechteck 10"/>
          <p:cNvSpPr/>
          <p:nvPr/>
        </p:nvSpPr>
        <p:spPr>
          <a:xfrm>
            <a:off x="4364956" y="1844824"/>
            <a:ext cx="4321844" cy="707886"/>
          </a:xfrm>
          <a:prstGeom prst="rect">
            <a:avLst/>
          </a:prstGeom>
          <a:solidFill>
            <a:schemeClr val="bg1">
              <a:lumMod val="85000"/>
            </a:schemeClr>
          </a:solidFill>
        </p:spPr>
        <p:txBody>
          <a:bodyPr wrap="square">
            <a:spAutoFit/>
          </a:bodyPr>
          <a:lstStyle/>
          <a:p>
            <a:r>
              <a:rPr lang="de-DE" sz="2000" i="1" dirty="0" smtClean="0">
                <a:solidFill>
                  <a:srgbClr val="0D0D0D"/>
                </a:solidFill>
              </a:rPr>
              <a:t>Konkrete Perspektiven der historischen Kommunikation als Fokus und Textbezug</a:t>
            </a:r>
            <a:endParaRPr lang="de-DE" sz="2000" i="1" dirty="0">
              <a:solidFill>
                <a:srgbClr val="0D0D0D"/>
              </a:solidFill>
            </a:endParaRPr>
          </a:p>
        </p:txBody>
      </p:sp>
      <p:cxnSp>
        <p:nvCxnSpPr>
          <p:cNvPr id="12" name="Gerade Verbindung mit Pfeil 11"/>
          <p:cNvCxnSpPr/>
          <p:nvPr/>
        </p:nvCxnSpPr>
        <p:spPr>
          <a:xfrm flipH="1">
            <a:off x="3635897" y="2552710"/>
            <a:ext cx="2736303" cy="1524362"/>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446335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wipe(down)">
                                      <p:cBhvr>
                                        <p:cTn id="10" dur="500"/>
                                        <p:tgtEl>
                                          <p:spTgt spid="3">
                                            <p:txEl>
                                              <p:pRg st="2" end="2"/>
                                            </p:txEl>
                                          </p:spTgt>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wipe(down)">
                                      <p:cBhvr>
                                        <p:cTn id="13" dur="500"/>
                                        <p:tgtEl>
                                          <p:spTgt spid="3">
                                            <p:txEl>
                                              <p:pRg st="3" end="3"/>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12"/>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45" presetClass="entr" presetSubtype="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2000"/>
                                        <p:tgtEl>
                                          <p:spTgt spid="11"/>
                                        </p:tgtEl>
                                      </p:cBhvr>
                                    </p:animEffect>
                                    <p:anim calcmode="lin" valueType="num">
                                      <p:cBhvr>
                                        <p:cTn id="23" dur="2000" fill="hold"/>
                                        <p:tgtEl>
                                          <p:spTgt spid="11"/>
                                        </p:tgtEl>
                                        <p:attrNameLst>
                                          <p:attrName>ppt_w</p:attrName>
                                        </p:attrNameLst>
                                      </p:cBhvr>
                                      <p:tavLst>
                                        <p:tav tm="0" fmla="#ppt_w*sin(2.5*pi*$)">
                                          <p:val>
                                            <p:fltVal val="0"/>
                                          </p:val>
                                        </p:tav>
                                        <p:tav tm="100000">
                                          <p:val>
                                            <p:fltVal val="1"/>
                                          </p:val>
                                        </p:tav>
                                      </p:tavLst>
                                    </p:anim>
                                    <p:anim calcmode="lin" valueType="num">
                                      <p:cBhvr>
                                        <p:cTn id="24" dur="2000" fill="hold"/>
                                        <p:tgtEl>
                                          <p:spTgt spid="11"/>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11"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Inhaltsfelder	</a:t>
            </a:r>
            <a:r>
              <a:rPr lang="de-DE" sz="2800" dirty="0" smtClean="0"/>
              <a:t>				Kapitel 2.1</a:t>
            </a:r>
            <a:endParaRPr lang="de-DE" sz="2800" dirty="0">
              <a:solidFill>
                <a:srgbClr val="FF0000"/>
              </a:solidFill>
            </a:endParaRPr>
          </a:p>
        </p:txBody>
      </p:sp>
      <p:sp>
        <p:nvSpPr>
          <p:cNvPr id="3" name="Inhaltsplatzhalter 2"/>
          <p:cNvSpPr>
            <a:spLocks noGrp="1"/>
          </p:cNvSpPr>
          <p:nvPr>
            <p:ph idx="1"/>
          </p:nvPr>
        </p:nvSpPr>
        <p:spPr/>
        <p:txBody>
          <a:bodyPr>
            <a:normAutofit fontScale="85000" lnSpcReduction="20000"/>
          </a:bodyPr>
          <a:lstStyle/>
          <a:p>
            <a:pPr marL="0" indent="0">
              <a:buNone/>
            </a:pPr>
            <a:r>
              <a:rPr lang="de-DE" sz="2400" dirty="0"/>
              <a:t>	</a:t>
            </a:r>
            <a:r>
              <a:rPr lang="de-DE" sz="3200" b="1" dirty="0" smtClean="0"/>
              <a:t>Textgestaltung</a:t>
            </a:r>
            <a:endParaRPr lang="de-DE" sz="3200" b="1" dirty="0"/>
          </a:p>
          <a:p>
            <a:pPr marL="400050" lvl="1" indent="0">
              <a:buNone/>
            </a:pPr>
            <a:endParaRPr lang="de-DE" sz="2400" dirty="0"/>
          </a:p>
          <a:p>
            <a:pPr marL="400050" lvl="1" indent="0">
              <a:buNone/>
            </a:pPr>
            <a:r>
              <a:rPr lang="de-DE" sz="2800" dirty="0"/>
              <a:t>In diesem Inhaltsfeld stehen die Struktur und die Gestaltung von Texten im Fokus. Damit korrespondiert die Frage nach dem Verhältnis von Textinhalt und sprachlich-formaler Umsetzung. </a:t>
            </a:r>
          </a:p>
          <a:p>
            <a:pPr marL="400050" lvl="1" indent="0">
              <a:spcBef>
                <a:spcPts val="1800"/>
              </a:spcBef>
              <a:buNone/>
            </a:pPr>
            <a:r>
              <a:rPr lang="de-DE" sz="2800" dirty="0">
                <a:cs typeface="Arial" panose="020B0604020202020204" pitchFamily="34" charset="0"/>
              </a:rPr>
              <a:t>Für das vertiefte Textverständnis ist die Analyse des </a:t>
            </a:r>
            <a:r>
              <a:rPr lang="de-DE" sz="2800" dirty="0" smtClean="0">
                <a:cs typeface="Arial" panose="020B0604020202020204" pitchFamily="34" charset="0"/>
              </a:rPr>
              <a:t>Zusammenhangs </a:t>
            </a:r>
            <a:r>
              <a:rPr lang="de-DE" sz="2800" dirty="0">
                <a:cs typeface="Arial" panose="020B0604020202020204" pitchFamily="34" charset="0"/>
              </a:rPr>
              <a:t>von Form und Inhalt deshalb von grundlegender Bedeutung. Die Verbindung von Aussageabsicht und sprachlicher Gestalt wird in bestimmten Strukturmerkmalen, sprachlich-stilistischen Gestaltungselementen und </a:t>
            </a:r>
            <a:r>
              <a:rPr lang="de-DE" sz="2800" dirty="0" smtClean="0">
                <a:cs typeface="Arial" panose="020B0604020202020204" pitchFamily="34" charset="0"/>
              </a:rPr>
              <a:t>Textsortenspezifika </a:t>
            </a:r>
            <a:r>
              <a:rPr lang="de-DE" sz="2800" dirty="0">
                <a:cs typeface="Arial" panose="020B0604020202020204" pitchFamily="34" charset="0"/>
              </a:rPr>
              <a:t>greifbar. </a:t>
            </a:r>
          </a:p>
        </p:txBody>
      </p:sp>
      <p:sp>
        <p:nvSpPr>
          <p:cNvPr id="7" name="Fußzeilenplatzhalter 6"/>
          <p:cNvSpPr>
            <a:spLocks noGrp="1"/>
          </p:cNvSpPr>
          <p:nvPr>
            <p:ph type="ftr" sz="quarter" idx="11"/>
          </p:nvPr>
        </p:nvSpPr>
        <p:spPr/>
        <p:txBody>
          <a:bodyPr vert="horz" lIns="91440" tIns="45720" rIns="91440" bIns="45720" rtlCol="0" anchor="ctr"/>
          <a:lstStyle/>
          <a:p>
            <a:r>
              <a:rPr lang="de-DE" dirty="0"/>
              <a:t>Implementation der Kernlehrpläne für Fremdsprachen an Haupt-, Real-, Gesamt- und Sekundarschulen </a:t>
            </a:r>
          </a:p>
        </p:txBody>
      </p:sp>
      <p:sp>
        <p:nvSpPr>
          <p:cNvPr id="6" name="Foliennummernplatzhalter 5"/>
          <p:cNvSpPr>
            <a:spLocks noGrp="1"/>
          </p:cNvSpPr>
          <p:nvPr>
            <p:ph type="sldNum" sz="quarter" idx="12"/>
          </p:nvPr>
        </p:nvSpPr>
        <p:spPr/>
        <p:txBody>
          <a:bodyPr/>
          <a:lstStyle/>
          <a:p>
            <a:fld id="{512A4277-7E7A-4AAF-BFC7-47646BF5CD0C}" type="slidenum">
              <a:rPr lang="de-DE" smtClean="0"/>
              <a:pPr/>
              <a:t>29</a:t>
            </a:fld>
            <a:endParaRPr lang="de-DE"/>
          </a:p>
        </p:txBody>
      </p:sp>
      <p:sp>
        <p:nvSpPr>
          <p:cNvPr id="8" name="Foliennummernplatzhalter 3"/>
          <p:cNvSpPr txBox="1">
            <a:spLocks noChangeArrowheads="1"/>
            <a:extLst>
              <a:ext uri="smNativeData">
                <pr:smNativeData xmlns="" xmlns:pr="smNativeData" val="SMDATA_12_TiFzXhMAAAAlAAAAZAAAAA0AAAAAkAAAAEgAAACQAAAASAAAAAAAAAABAAAAAAAAAAEAAABQAAAAAAAAAAAA4D8AAAAAAADgPwAAAAAAAOA/AAAAAAAA4D8AAAAAAADgPwAAAAAAAOA/AAAAAAAA4D8AAAAAAADgPwAAAAAAAOA/AAAAAAAA4D8CAAAAjAAAAAAAAAAAAAAAT4G9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O308e0MAAAAEAAAAAAAAAAAAAAAAAAAAAAAAAAeAAAAaAAAAAAAAAAAAAAAAAAAAAAAAAAAAAAAECcAABAnAAAAAAAAAAAAAAAAAAAAAAAAAAAAAAAAAAAAAAAAAAAAABQAAAAAAAAAwMD/AAAAAABkAAAAMgAAAAAAAABkAAAAAAAAAH9/fwAKAAAAHwAAAFQAAABPgb0F////AQAAAAAAAAAAAAAAAAAAAAAAAAAAAAAAAAAAAAAAAAAAAAAAAn9/fwDu7OEDzMzMAMDA/wB/f38AAAAAAAAAAAAAAAAAAAAAAAAAAAAhAAAAGAAAABQAAADVMQAAGicAAHA1AABZKQAAEAAAAA=="/>
              </a:ext>
            </a:extLst>
          </p:cNvSpPr>
          <p:nvPr/>
        </p:nvSpPr>
        <p:spPr>
          <a:xfrm>
            <a:off x="8100695" y="6356350"/>
            <a:ext cx="586105" cy="365125"/>
          </a:xfrm>
          <a:prstGeom prst="rect">
            <a:avLst/>
          </a:prstGeom>
          <a:noFill/>
          <a:ln w="12700" cap="flat" cmpd="sng" algn="ctr">
            <a:noFill/>
            <a:prstDash val="solid"/>
            <a:headEnd type="none" w="med" len="med"/>
            <a:tailEnd type="none" w="med" len="med"/>
          </a:ln>
          <a:effectLst/>
        </p:spPr>
        <p:txBody>
          <a:bodyPr vert="horz" wrap="square" lIns="91440" tIns="45720" rIns="91440" bIns="45720" numCol="1" rtlCol="0" anchor="ctr">
            <a:prstTxWarp prst="textNoShape">
              <a:avLst/>
            </a:prstTxWarp>
          </a:bodyPr>
          <a:lstStyle>
            <a:defPPr>
              <a:defRPr lang="de-DE"/>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lang="de-DE" sz="1200">
                <a:solidFill>
                  <a:srgbClr val="8C8C8C"/>
                </a:solidFill>
              </a:defRPr>
            </a:pPr>
            <a:fld id="{36A97026-68DB-FC86-9511-9ED33E5F63CB}" type="slidenum">
              <a:rPr lang="de-DE" smtClean="0">
                <a:solidFill>
                  <a:srgbClr val="8C8C8C"/>
                </a:solidFill>
              </a:rPr>
              <a:pPr>
                <a:defRPr lang="de-DE" sz="1200">
                  <a:solidFill>
                    <a:srgbClr val="8C8C8C"/>
                  </a:solidFill>
                </a:defRPr>
              </a:pPr>
              <a:t>29</a:t>
            </a:fld>
            <a:endParaRPr lang="de-DE">
              <a:solidFill>
                <a:srgbClr val="8C8C8C"/>
              </a:solidFill>
            </a:endParaRPr>
          </a:p>
        </p:txBody>
      </p:sp>
      <p:sp>
        <p:nvSpPr>
          <p:cNvPr id="9" name="Rechteck 8"/>
          <p:cNvSpPr/>
          <p:nvPr/>
        </p:nvSpPr>
        <p:spPr>
          <a:xfrm>
            <a:off x="3643849" y="1700808"/>
            <a:ext cx="5040560" cy="707886"/>
          </a:xfrm>
          <a:prstGeom prst="rect">
            <a:avLst/>
          </a:prstGeom>
          <a:solidFill>
            <a:schemeClr val="bg1">
              <a:lumMod val="85000"/>
            </a:schemeClr>
          </a:solidFill>
        </p:spPr>
        <p:txBody>
          <a:bodyPr wrap="square">
            <a:spAutoFit/>
          </a:bodyPr>
          <a:lstStyle/>
          <a:p>
            <a:r>
              <a:rPr lang="de-DE" sz="2000" i="1" dirty="0" smtClean="0">
                <a:solidFill>
                  <a:srgbClr val="0D0D0D"/>
                </a:solidFill>
              </a:rPr>
              <a:t>Textstruktur, sprachlich-stilistische Gestaltung,</a:t>
            </a:r>
          </a:p>
          <a:p>
            <a:r>
              <a:rPr lang="de-DE" sz="2000" i="1" dirty="0" smtClean="0">
                <a:solidFill>
                  <a:srgbClr val="0D0D0D"/>
                </a:solidFill>
              </a:rPr>
              <a:t>Textsorten</a:t>
            </a:r>
          </a:p>
        </p:txBody>
      </p:sp>
    </p:spTree>
    <p:extLst>
      <p:ext uri="{BB962C8B-B14F-4D97-AF65-F5344CB8AC3E}">
        <p14:creationId xmlns:p14="http://schemas.microsoft.com/office/powerpoint/2010/main" val="1782684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wipe(down)">
                                      <p:cBhvr>
                                        <p:cTn id="10" dur="500"/>
                                        <p:tgtEl>
                                          <p:spTgt spid="3">
                                            <p:txEl>
                                              <p:pRg st="2" end="2"/>
                                            </p:txEl>
                                          </p:spTgt>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wipe(down)">
                                      <p:cBhvr>
                                        <p:cTn id="13" dur="500"/>
                                        <p:tgtEl>
                                          <p:spTgt spid="3">
                                            <p:txEl>
                                              <p:pRg st="3" end="3"/>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45" presetClass="entr" presetSubtype="0" fill="hold" grpId="0" nodeType="click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fade">
                                      <p:cBhvr>
                                        <p:cTn id="18" dur="2000"/>
                                        <p:tgtEl>
                                          <p:spTgt spid="9"/>
                                        </p:tgtEl>
                                      </p:cBhvr>
                                    </p:animEffect>
                                    <p:anim calcmode="lin" valueType="num">
                                      <p:cBhvr>
                                        <p:cTn id="19" dur="2000" fill="hold"/>
                                        <p:tgtEl>
                                          <p:spTgt spid="9"/>
                                        </p:tgtEl>
                                        <p:attrNameLst>
                                          <p:attrName>ppt_w</p:attrName>
                                        </p:attrNameLst>
                                      </p:cBhvr>
                                      <p:tavLst>
                                        <p:tav tm="0" fmla="#ppt_w*sin(2.5*pi*$)">
                                          <p:val>
                                            <p:fltVal val="0"/>
                                          </p:val>
                                        </p:tav>
                                        <p:tav tm="100000">
                                          <p:val>
                                            <p:fltVal val="1"/>
                                          </p:val>
                                        </p:tav>
                                      </p:tavLst>
                                    </p:anim>
                                    <p:anim calcmode="lin" valueType="num">
                                      <p:cBhvr>
                                        <p:cTn id="20" dur="2000" fill="hold"/>
                                        <p:tgtEl>
                                          <p:spTgt spid="9"/>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9"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Gliederung</a:t>
            </a:r>
            <a:endParaRPr lang="de-DE" dirty="0"/>
          </a:p>
        </p:txBody>
      </p:sp>
      <p:sp>
        <p:nvSpPr>
          <p:cNvPr id="3" name="Inhaltsplatzhalter 2"/>
          <p:cNvSpPr>
            <a:spLocks noGrp="1"/>
          </p:cNvSpPr>
          <p:nvPr>
            <p:ph idx="1"/>
          </p:nvPr>
        </p:nvSpPr>
        <p:spPr>
          <a:xfrm>
            <a:off x="457200" y="1700808"/>
            <a:ext cx="8229600" cy="4205064"/>
          </a:xfrm>
        </p:spPr>
        <p:txBody>
          <a:bodyPr/>
          <a:lstStyle/>
          <a:p>
            <a:pPr marL="514350" indent="-514350">
              <a:buFont typeface="+mj-lt"/>
              <a:buAutoNum type="arabicPeriod"/>
            </a:pPr>
            <a:r>
              <a:rPr lang="de-DE" dirty="0" smtClean="0"/>
              <a:t>Merkmale der neuen Kernlehrpläne</a:t>
            </a:r>
          </a:p>
          <a:p>
            <a:pPr marL="514350" indent="-514350">
              <a:buFont typeface="+mj-lt"/>
              <a:buAutoNum type="arabicPeriod"/>
            </a:pPr>
            <a:r>
              <a:rPr lang="de-DE" dirty="0" smtClean="0">
                <a:solidFill>
                  <a:schemeClr val="bg1">
                    <a:lumMod val="75000"/>
                  </a:schemeClr>
                </a:solidFill>
              </a:rPr>
              <a:t>Übergreifende Aufgaben und Ziele</a:t>
            </a:r>
          </a:p>
          <a:p>
            <a:pPr marL="514350" indent="-514350">
              <a:buFont typeface="+mj-lt"/>
              <a:buAutoNum type="arabicPeriod"/>
            </a:pPr>
            <a:r>
              <a:rPr lang="de-DE" dirty="0" smtClean="0">
                <a:solidFill>
                  <a:schemeClr val="bg1">
                    <a:lumMod val="75000"/>
                  </a:schemeClr>
                </a:solidFill>
              </a:rPr>
              <a:t>Der Kernlehrplan </a:t>
            </a:r>
            <a:r>
              <a:rPr lang="de-DE" dirty="0">
                <a:solidFill>
                  <a:schemeClr val="bg1">
                    <a:lumMod val="75000"/>
                  </a:schemeClr>
                </a:solidFill>
              </a:rPr>
              <a:t>Latein</a:t>
            </a:r>
            <a:r>
              <a:rPr lang="de-DE" dirty="0" smtClean="0">
                <a:solidFill>
                  <a:schemeClr val="bg1">
                    <a:lumMod val="75000"/>
                  </a:schemeClr>
                </a:solidFill>
              </a:rPr>
              <a:t> im Detail</a:t>
            </a:r>
          </a:p>
          <a:p>
            <a:pPr marL="514350" indent="-514350">
              <a:buFont typeface="+mj-lt"/>
              <a:buAutoNum type="arabicPeriod"/>
            </a:pPr>
            <a:r>
              <a:rPr lang="de-DE" dirty="0">
                <a:solidFill>
                  <a:schemeClr val="bg1">
                    <a:lumMod val="75000"/>
                  </a:schemeClr>
                </a:solidFill>
              </a:rPr>
              <a:t>Schulinterne Lehrpläne</a:t>
            </a:r>
          </a:p>
          <a:p>
            <a:pPr marL="514350" indent="-514350">
              <a:buFont typeface="+mj-lt"/>
              <a:buAutoNum type="arabicPeriod"/>
            </a:pPr>
            <a:r>
              <a:rPr lang="de-DE" dirty="0" smtClean="0">
                <a:solidFill>
                  <a:schemeClr val="bg1">
                    <a:lumMod val="75000"/>
                  </a:schemeClr>
                </a:solidFill>
              </a:rPr>
              <a:t>Fachliche Unterstützungsmaterialien</a:t>
            </a:r>
          </a:p>
          <a:p>
            <a:pPr marL="0" indent="0">
              <a:buNone/>
            </a:pPr>
            <a:endParaRPr lang="de-DE" dirty="0"/>
          </a:p>
        </p:txBody>
      </p:sp>
      <p:sp>
        <p:nvSpPr>
          <p:cNvPr id="6" name="Foliennummernplatzhalter 5"/>
          <p:cNvSpPr>
            <a:spLocks noGrp="1"/>
          </p:cNvSpPr>
          <p:nvPr>
            <p:ph type="sldNum" sz="quarter" idx="12"/>
          </p:nvPr>
        </p:nvSpPr>
        <p:spPr/>
        <p:txBody>
          <a:bodyPr/>
          <a:lstStyle/>
          <a:p>
            <a:fld id="{512A4277-7E7A-4AAF-BFC7-47646BF5CD0C}" type="slidenum">
              <a:rPr lang="de-DE" smtClean="0"/>
              <a:pPr/>
              <a:t>3</a:t>
            </a:fld>
            <a:endParaRPr lang="de-DE"/>
          </a:p>
        </p:txBody>
      </p:sp>
      <p:sp>
        <p:nvSpPr>
          <p:cNvPr id="7" name="Fußzeilenplatzhalter 6"/>
          <p:cNvSpPr>
            <a:spLocks noGrp="1"/>
          </p:cNvSpPr>
          <p:nvPr>
            <p:ph type="ftr" sz="quarter" idx="11"/>
          </p:nvPr>
        </p:nvSpPr>
        <p:spPr>
          <a:xfrm>
            <a:off x="3491880" y="6356350"/>
            <a:ext cx="2880320" cy="365125"/>
          </a:xfrm>
        </p:spPr>
        <p:txBody>
          <a:bodyPr vert="horz" lIns="91440" tIns="45720" rIns="91440" bIns="45720" rtlCol="0" anchor="ctr"/>
          <a:lstStyle/>
          <a:p>
            <a:r>
              <a:rPr lang="de-DE" dirty="0"/>
              <a:t>Implementation der Kernlehrpläne für Fremdsprachen an Haupt-, Real-, Gesamt- und Sekundarschulen </a:t>
            </a:r>
          </a:p>
        </p:txBody>
      </p:sp>
    </p:spTree>
    <p:extLst>
      <p:ext uri="{BB962C8B-B14F-4D97-AF65-F5344CB8AC3E}">
        <p14:creationId xmlns:p14="http://schemas.microsoft.com/office/powerpoint/2010/main" val="20691579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Inhaltsfelder	</a:t>
            </a:r>
            <a:r>
              <a:rPr lang="de-DE" sz="2800" dirty="0" smtClean="0"/>
              <a:t>				Kapitel 2.1</a:t>
            </a:r>
            <a:endParaRPr lang="de-DE" sz="2800" dirty="0">
              <a:solidFill>
                <a:srgbClr val="FF0000"/>
              </a:solidFill>
            </a:endParaRPr>
          </a:p>
        </p:txBody>
      </p:sp>
      <p:sp>
        <p:nvSpPr>
          <p:cNvPr id="3" name="Inhaltsplatzhalter 2"/>
          <p:cNvSpPr>
            <a:spLocks noGrp="1"/>
          </p:cNvSpPr>
          <p:nvPr>
            <p:ph idx="1"/>
          </p:nvPr>
        </p:nvSpPr>
        <p:spPr>
          <a:xfrm>
            <a:off x="107504" y="1700808"/>
            <a:ext cx="8579296" cy="4205064"/>
          </a:xfrm>
        </p:spPr>
        <p:txBody>
          <a:bodyPr>
            <a:normAutofit fontScale="92500" lnSpcReduction="20000"/>
          </a:bodyPr>
          <a:lstStyle/>
          <a:p>
            <a:pPr marL="0" indent="0">
              <a:buNone/>
            </a:pPr>
            <a:r>
              <a:rPr lang="de-DE" sz="2400" dirty="0"/>
              <a:t>	</a:t>
            </a:r>
            <a:r>
              <a:rPr lang="de-DE" sz="3200" b="1" dirty="0" smtClean="0"/>
              <a:t>Sprachsystem</a:t>
            </a:r>
            <a:endParaRPr lang="de-DE" sz="3200" b="1" dirty="0"/>
          </a:p>
          <a:p>
            <a:pPr marL="400050" lvl="1" indent="0">
              <a:buNone/>
            </a:pPr>
            <a:endParaRPr lang="de-DE" sz="2400" dirty="0"/>
          </a:p>
          <a:p>
            <a:pPr marL="400050" lvl="1" indent="0">
              <a:buNone/>
            </a:pPr>
            <a:r>
              <a:rPr lang="de-DE" sz="2800" dirty="0"/>
              <a:t>Das Inhaltsfeld hat das System und die grundlegenden Phänomene der lateinischen Sprache zum Gegenstand. Maßgebend dabei ist die Relevanz für die </a:t>
            </a:r>
            <a:r>
              <a:rPr lang="de-DE" sz="2800" dirty="0" smtClean="0"/>
              <a:t>Sprachreflexion und </a:t>
            </a:r>
            <a:r>
              <a:rPr lang="de-DE" sz="2800" dirty="0"/>
              <a:t>die Lektüre. </a:t>
            </a:r>
          </a:p>
          <a:p>
            <a:pPr marL="400050" lvl="1" indent="0">
              <a:buNone/>
            </a:pPr>
            <a:endParaRPr lang="de-DE" sz="900" dirty="0"/>
          </a:p>
          <a:p>
            <a:pPr marL="400050" lvl="1" indent="0">
              <a:buNone/>
            </a:pPr>
            <a:r>
              <a:rPr lang="de-DE" sz="2800" dirty="0"/>
              <a:t>Morphologie, Syntax und Wortschatz der lateinischen Sprache werden deshalb im Zusammenhang mit der Textarbeit thematisiert; die semantischen und syntaktischen Funktionen sind Grundlage für das Textverständnis.</a:t>
            </a:r>
            <a:endParaRPr lang="de-DE" sz="2800" dirty="0">
              <a:latin typeface="Helvetica" pitchFamily="34" charset="0"/>
              <a:cs typeface="Arial" panose="020B0604020202020204" pitchFamily="34" charset="0"/>
            </a:endParaRPr>
          </a:p>
        </p:txBody>
      </p:sp>
      <p:sp>
        <p:nvSpPr>
          <p:cNvPr id="7" name="Fußzeilenplatzhalter 6"/>
          <p:cNvSpPr>
            <a:spLocks noGrp="1"/>
          </p:cNvSpPr>
          <p:nvPr>
            <p:ph type="ftr" sz="quarter" idx="11"/>
          </p:nvPr>
        </p:nvSpPr>
        <p:spPr/>
        <p:txBody>
          <a:bodyPr vert="horz" lIns="91440" tIns="45720" rIns="91440" bIns="45720" rtlCol="0" anchor="ctr"/>
          <a:lstStyle/>
          <a:p>
            <a:r>
              <a:rPr lang="de-DE" dirty="0"/>
              <a:t>Implementation der Kernlehrpläne für Fremdsprachen an Haupt-, Real-, Gesamt- und Sekundarschulen </a:t>
            </a:r>
          </a:p>
        </p:txBody>
      </p:sp>
      <p:sp>
        <p:nvSpPr>
          <p:cNvPr id="6" name="Foliennummernplatzhalter 5"/>
          <p:cNvSpPr>
            <a:spLocks noGrp="1"/>
          </p:cNvSpPr>
          <p:nvPr>
            <p:ph type="sldNum" sz="quarter" idx="12"/>
          </p:nvPr>
        </p:nvSpPr>
        <p:spPr/>
        <p:txBody>
          <a:bodyPr/>
          <a:lstStyle/>
          <a:p>
            <a:fld id="{512A4277-7E7A-4AAF-BFC7-47646BF5CD0C}" type="slidenum">
              <a:rPr lang="de-DE" smtClean="0"/>
              <a:pPr/>
              <a:t>30</a:t>
            </a:fld>
            <a:endParaRPr lang="de-DE"/>
          </a:p>
        </p:txBody>
      </p:sp>
      <p:sp>
        <p:nvSpPr>
          <p:cNvPr id="8" name="Foliennummernplatzhalter 3"/>
          <p:cNvSpPr txBox="1">
            <a:spLocks noChangeArrowheads="1"/>
            <a:extLst>
              <a:ext uri="smNativeData">
                <pr:smNativeData xmlns="" xmlns:pr="smNativeData" val="SMDATA_12_TiFzXhMAAAAlAAAAZAAAAA0AAAAAkAAAAEgAAACQAAAASAAAAAAAAAABAAAAAAAAAAEAAABQAAAAAAAAAAAA4D8AAAAAAADgPwAAAAAAAOA/AAAAAAAA4D8AAAAAAADgPwAAAAAAAOA/AAAAAAAA4D8AAAAAAADgPwAAAAAAAOA/AAAAAAAA4D8CAAAAjAAAAAAAAAAAAAAAT4G9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O308e0MAAAAEAAAAAAAAAAAAAAAAAAAAAAAAAAeAAAAaAAAAAAAAAAAAAAAAAAAAAAAAAAAAAAAECcAABAnAAAAAAAAAAAAAAAAAAAAAAAAAAAAAAAAAAAAAAAAAAAAABQAAAAAAAAAwMD/AAAAAABkAAAAMgAAAAAAAABkAAAAAAAAAH9/fwAKAAAAHwAAAFQAAABPgb0F////AQAAAAAAAAAAAAAAAAAAAAAAAAAAAAAAAAAAAAAAAAAAAAAAAn9/fwDu7OEDzMzMAMDA/wB/f38AAAAAAAAAAAAAAAAAAAAAAAAAAAAhAAAAGAAAABQAAADVMQAAGicAAHA1AABZKQAAEAAAAA=="/>
              </a:ext>
            </a:extLst>
          </p:cNvSpPr>
          <p:nvPr/>
        </p:nvSpPr>
        <p:spPr>
          <a:xfrm>
            <a:off x="8100695" y="6356350"/>
            <a:ext cx="586105" cy="365125"/>
          </a:xfrm>
          <a:prstGeom prst="rect">
            <a:avLst/>
          </a:prstGeom>
          <a:noFill/>
          <a:ln w="12700" cap="flat" cmpd="sng" algn="ctr">
            <a:noFill/>
            <a:prstDash val="solid"/>
            <a:headEnd type="none" w="med" len="med"/>
            <a:tailEnd type="none" w="med" len="med"/>
          </a:ln>
          <a:effectLst/>
        </p:spPr>
        <p:txBody>
          <a:bodyPr vert="horz" wrap="square" lIns="91440" tIns="45720" rIns="91440" bIns="45720" numCol="1" rtlCol="0" anchor="ctr">
            <a:prstTxWarp prst="textNoShape">
              <a:avLst/>
            </a:prstTxWarp>
          </a:bodyPr>
          <a:lstStyle>
            <a:defPPr>
              <a:defRPr lang="de-DE"/>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lang="de-DE" sz="1200">
                <a:solidFill>
                  <a:srgbClr val="8C8C8C"/>
                </a:solidFill>
              </a:defRPr>
            </a:pPr>
            <a:fld id="{36A97026-68DB-FC86-9511-9ED33E5F63CB}" type="slidenum">
              <a:rPr lang="de-DE" smtClean="0">
                <a:solidFill>
                  <a:srgbClr val="8C8C8C"/>
                </a:solidFill>
              </a:rPr>
              <a:pPr>
                <a:defRPr lang="de-DE" sz="1200">
                  <a:solidFill>
                    <a:srgbClr val="8C8C8C"/>
                  </a:solidFill>
                </a:defRPr>
              </a:pPr>
              <a:t>30</a:t>
            </a:fld>
            <a:endParaRPr lang="de-DE">
              <a:solidFill>
                <a:srgbClr val="8C8C8C"/>
              </a:solidFill>
            </a:endParaRPr>
          </a:p>
        </p:txBody>
      </p:sp>
      <p:sp>
        <p:nvSpPr>
          <p:cNvPr id="10" name="Rechteck 9"/>
          <p:cNvSpPr/>
          <p:nvPr/>
        </p:nvSpPr>
        <p:spPr>
          <a:xfrm>
            <a:off x="4908912" y="1935262"/>
            <a:ext cx="3673772" cy="400110"/>
          </a:xfrm>
          <a:prstGeom prst="rect">
            <a:avLst/>
          </a:prstGeom>
          <a:solidFill>
            <a:schemeClr val="bg1">
              <a:lumMod val="85000"/>
            </a:schemeClr>
          </a:solidFill>
        </p:spPr>
        <p:txBody>
          <a:bodyPr wrap="square">
            <a:spAutoFit/>
          </a:bodyPr>
          <a:lstStyle/>
          <a:p>
            <a:r>
              <a:rPr lang="de-DE" sz="2000" i="1" dirty="0" smtClean="0">
                <a:solidFill>
                  <a:srgbClr val="0D0D0D"/>
                </a:solidFill>
              </a:rPr>
              <a:t>Morphologie, Syntax, Wortschatz</a:t>
            </a:r>
          </a:p>
        </p:txBody>
      </p:sp>
    </p:spTree>
    <p:extLst>
      <p:ext uri="{BB962C8B-B14F-4D97-AF65-F5344CB8AC3E}">
        <p14:creationId xmlns:p14="http://schemas.microsoft.com/office/powerpoint/2010/main" val="2713370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wipe(down)">
                                      <p:cBhvr>
                                        <p:cTn id="10" dur="500"/>
                                        <p:tgtEl>
                                          <p:spTgt spid="3">
                                            <p:txEl>
                                              <p:pRg st="2" end="2"/>
                                            </p:txEl>
                                          </p:spTgt>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wipe(down)">
                                      <p:cBhvr>
                                        <p:cTn id="13" dur="500"/>
                                        <p:tgtEl>
                                          <p:spTgt spid="3">
                                            <p:txEl>
                                              <p:pRg st="4" end="4"/>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45" presetClass="entr" presetSubtype="0" fill="hold" grpId="0" nodeType="click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fade">
                                      <p:cBhvr>
                                        <p:cTn id="18" dur="2000"/>
                                        <p:tgtEl>
                                          <p:spTgt spid="10"/>
                                        </p:tgtEl>
                                      </p:cBhvr>
                                    </p:animEffect>
                                    <p:anim calcmode="lin" valueType="num">
                                      <p:cBhvr>
                                        <p:cTn id="19" dur="2000" fill="hold"/>
                                        <p:tgtEl>
                                          <p:spTgt spid="10"/>
                                        </p:tgtEl>
                                        <p:attrNameLst>
                                          <p:attrName>ppt_w</p:attrName>
                                        </p:attrNameLst>
                                      </p:cBhvr>
                                      <p:tavLst>
                                        <p:tav tm="0" fmla="#ppt_w*sin(2.5*pi*$)">
                                          <p:val>
                                            <p:fltVal val="0"/>
                                          </p:val>
                                        </p:tav>
                                        <p:tav tm="100000">
                                          <p:val>
                                            <p:fltVal val="1"/>
                                          </p:val>
                                        </p:tav>
                                      </p:tavLst>
                                    </p:anim>
                                    <p:anim calcmode="lin" valueType="num">
                                      <p:cBhvr>
                                        <p:cTn id="20" dur="2000" fill="hold"/>
                                        <p:tgtEl>
                                          <p:spTgt spid="10"/>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10"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800" dirty="0"/>
              <a:t>ü</a:t>
            </a:r>
            <a:r>
              <a:rPr lang="de-DE" sz="2800" dirty="0" smtClean="0"/>
              <a:t>bergeordnete Kompetenzerwartungen</a:t>
            </a:r>
            <a:r>
              <a:rPr lang="de-DE" dirty="0" smtClean="0"/>
              <a:t>	</a:t>
            </a:r>
            <a:r>
              <a:rPr lang="de-DE" sz="2400" dirty="0" smtClean="0"/>
              <a:t>Kapitel 2.2</a:t>
            </a:r>
            <a:endParaRPr lang="de-DE" sz="2400" dirty="0">
              <a:solidFill>
                <a:srgbClr val="FF0000"/>
              </a:solidFill>
            </a:endParaRPr>
          </a:p>
        </p:txBody>
      </p:sp>
      <p:sp>
        <p:nvSpPr>
          <p:cNvPr id="3" name="Inhaltsplatzhalter 2"/>
          <p:cNvSpPr>
            <a:spLocks noGrp="1"/>
          </p:cNvSpPr>
          <p:nvPr>
            <p:ph idx="1"/>
          </p:nvPr>
        </p:nvSpPr>
        <p:spPr>
          <a:xfrm>
            <a:off x="457200" y="1700808"/>
            <a:ext cx="8229600" cy="4205064"/>
          </a:xfrm>
        </p:spPr>
        <p:txBody>
          <a:bodyPr>
            <a:normAutofit/>
          </a:bodyPr>
          <a:lstStyle/>
          <a:p>
            <a:pPr marL="0" indent="0">
              <a:buNone/>
            </a:pPr>
            <a:r>
              <a:rPr lang="de-DE" sz="2400" b="1" dirty="0" smtClean="0"/>
              <a:t>Beispiel</a:t>
            </a:r>
            <a:r>
              <a:rPr lang="de-DE" sz="2400" b="1" dirty="0"/>
              <a:t>: Textkompetenz</a:t>
            </a:r>
          </a:p>
          <a:p>
            <a:pPr marL="0" indent="0">
              <a:buNone/>
            </a:pPr>
            <a:endParaRPr lang="de-DE" sz="2400" dirty="0"/>
          </a:p>
          <a:p>
            <a:pPr marL="0" indent="0">
              <a:buNone/>
            </a:pPr>
            <a:r>
              <a:rPr lang="de-DE" sz="2400" dirty="0"/>
              <a:t>Die Schülerinnen und Schüler können</a:t>
            </a:r>
          </a:p>
          <a:p>
            <a:pPr marL="800100" lvl="1" indent="-360000">
              <a:spcBef>
                <a:spcPts val="1200"/>
              </a:spcBef>
              <a:buFont typeface="Wingdings" panose="05000000000000000000" pitchFamily="2" charset="2"/>
              <a:buChar char="ú"/>
            </a:pPr>
            <a:r>
              <a:rPr lang="de-DE" sz="2400" dirty="0" smtClean="0"/>
              <a:t>leichtere </a:t>
            </a:r>
            <a:r>
              <a:rPr lang="de-DE" sz="2400" dirty="0"/>
              <a:t>und mittelschwere Originaltexte auf inhaltlicher </a:t>
            </a:r>
            <a:r>
              <a:rPr lang="de-DE" sz="2400" dirty="0" smtClean="0"/>
              <a:t>und formaler </a:t>
            </a:r>
            <a:r>
              <a:rPr lang="de-DE" sz="2400" dirty="0"/>
              <a:t>Ebene </a:t>
            </a:r>
            <a:r>
              <a:rPr lang="de-DE" sz="2400" dirty="0" smtClean="0"/>
              <a:t>erschließen.</a:t>
            </a:r>
            <a:endParaRPr lang="de-DE" sz="2400" dirty="0"/>
          </a:p>
          <a:p>
            <a:pPr marL="0" indent="0">
              <a:buNone/>
            </a:pPr>
            <a:endParaRPr lang="de-DE" sz="2400" dirty="0" smtClean="0"/>
          </a:p>
          <a:p>
            <a:pPr marL="0" indent="0">
              <a:buNone/>
            </a:pPr>
            <a:r>
              <a:rPr lang="de-DE" sz="2400" dirty="0" smtClean="0"/>
              <a:t>Der </a:t>
            </a:r>
            <a:r>
              <a:rPr lang="de-DE" sz="2400" dirty="0"/>
              <a:t>Unterricht soll es den Schülerinnen und Schülern ermöglichen, dass sie am Ende der Sekundarstufe I über die Kompetenzen verfügen.</a:t>
            </a:r>
          </a:p>
        </p:txBody>
      </p:sp>
      <p:sp>
        <p:nvSpPr>
          <p:cNvPr id="7" name="Fußzeilenplatzhalter 6"/>
          <p:cNvSpPr>
            <a:spLocks noGrp="1"/>
          </p:cNvSpPr>
          <p:nvPr>
            <p:ph type="ftr" sz="quarter" idx="11"/>
          </p:nvPr>
        </p:nvSpPr>
        <p:spPr/>
        <p:txBody>
          <a:bodyPr vert="horz" lIns="91440" tIns="45720" rIns="91440" bIns="45720" rtlCol="0" anchor="ctr"/>
          <a:lstStyle/>
          <a:p>
            <a:r>
              <a:rPr lang="de-DE" dirty="0"/>
              <a:t>Implementation der Kernlehrpläne für Fremdsprachen an Haupt-, Real-, Gesamt- und Sekundarschulen </a:t>
            </a:r>
          </a:p>
        </p:txBody>
      </p:sp>
      <p:sp>
        <p:nvSpPr>
          <p:cNvPr id="6" name="Foliennummernplatzhalter 5"/>
          <p:cNvSpPr>
            <a:spLocks noGrp="1"/>
          </p:cNvSpPr>
          <p:nvPr>
            <p:ph type="sldNum" sz="quarter" idx="12"/>
          </p:nvPr>
        </p:nvSpPr>
        <p:spPr/>
        <p:txBody>
          <a:bodyPr/>
          <a:lstStyle/>
          <a:p>
            <a:fld id="{512A4277-7E7A-4AAF-BFC7-47646BF5CD0C}" type="slidenum">
              <a:rPr lang="de-DE" smtClean="0"/>
              <a:pPr/>
              <a:t>31</a:t>
            </a:fld>
            <a:endParaRPr lang="de-DE"/>
          </a:p>
        </p:txBody>
      </p:sp>
      <p:sp>
        <p:nvSpPr>
          <p:cNvPr id="8" name="Foliennummernplatzhalter 3"/>
          <p:cNvSpPr txBox="1">
            <a:spLocks noChangeArrowheads="1"/>
            <a:extLst>
              <a:ext uri="smNativeData">
                <pr:smNativeData xmlns="" xmlns:pr="smNativeData" val="SMDATA_12_TiFzXhMAAAAlAAAAZAAAAA0AAAAAkAAAAEgAAACQAAAASAAAAAAAAAABAAAAAAAAAAEAAABQAAAAAAAAAAAA4D8AAAAAAADgPwAAAAAAAOA/AAAAAAAA4D8AAAAAAADgPwAAAAAAAOA/AAAAAAAA4D8AAAAAAADgPwAAAAAAAOA/AAAAAAAA4D8CAAAAjAAAAAAAAAAAAAAAT4G9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O308e0MAAAAEAAAAAAAAAAAAAAAAAAAAAAAAAAeAAAAaAAAAAAAAAAAAAAAAAAAAAAAAAAAAAAAECcAABAnAAAAAAAAAAAAAAAAAAAAAAAAAAAAAAAAAAAAAAAAAAAAABQAAAAAAAAAwMD/AAAAAABkAAAAMgAAAAAAAABkAAAAAAAAAH9/fwAKAAAAHwAAAFQAAABPgb0F////AQAAAAAAAAAAAAAAAAAAAAAAAAAAAAAAAAAAAAAAAAAAAAAAAn9/fwDu7OEDzMzMAMDA/wB/f38AAAAAAAAAAAAAAAAAAAAAAAAAAAAhAAAAGAAAABQAAADVMQAAGicAAHA1AABZKQAAEAAAAA=="/>
              </a:ext>
            </a:extLst>
          </p:cNvSpPr>
          <p:nvPr/>
        </p:nvSpPr>
        <p:spPr>
          <a:xfrm>
            <a:off x="8100695" y="6356350"/>
            <a:ext cx="586105" cy="365125"/>
          </a:xfrm>
          <a:prstGeom prst="rect">
            <a:avLst/>
          </a:prstGeom>
          <a:noFill/>
          <a:ln w="12700" cap="flat" cmpd="sng" algn="ctr">
            <a:noFill/>
            <a:prstDash val="solid"/>
            <a:headEnd type="none" w="med" len="med"/>
            <a:tailEnd type="none" w="med" len="med"/>
          </a:ln>
          <a:effectLst/>
        </p:spPr>
        <p:txBody>
          <a:bodyPr vert="horz" wrap="square" lIns="91440" tIns="45720" rIns="91440" bIns="45720" numCol="1" rtlCol="0" anchor="ctr">
            <a:prstTxWarp prst="textNoShape">
              <a:avLst/>
            </a:prstTxWarp>
          </a:bodyPr>
          <a:lstStyle>
            <a:defPPr>
              <a:defRPr lang="de-DE"/>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lang="de-DE" sz="1200">
                <a:solidFill>
                  <a:srgbClr val="8C8C8C"/>
                </a:solidFill>
              </a:defRPr>
            </a:pPr>
            <a:fld id="{36A97026-68DB-FC86-9511-9ED33E5F63CB}" type="slidenum">
              <a:rPr lang="de-DE" smtClean="0">
                <a:solidFill>
                  <a:srgbClr val="8C8C8C"/>
                </a:solidFill>
              </a:rPr>
              <a:pPr>
                <a:defRPr lang="de-DE" sz="1200">
                  <a:solidFill>
                    <a:srgbClr val="8C8C8C"/>
                  </a:solidFill>
                </a:defRPr>
              </a:pPr>
              <a:t>31</a:t>
            </a:fld>
            <a:endParaRPr lang="de-DE">
              <a:solidFill>
                <a:srgbClr val="8C8C8C"/>
              </a:solidFill>
            </a:endParaRPr>
          </a:p>
        </p:txBody>
      </p:sp>
      <p:sp>
        <p:nvSpPr>
          <p:cNvPr id="9" name="Rechteck 8"/>
          <p:cNvSpPr/>
          <p:nvPr/>
        </p:nvSpPr>
        <p:spPr>
          <a:xfrm>
            <a:off x="4294312" y="1903373"/>
            <a:ext cx="4392488" cy="707886"/>
          </a:xfrm>
          <a:prstGeom prst="rect">
            <a:avLst/>
          </a:prstGeom>
          <a:solidFill>
            <a:schemeClr val="bg1">
              <a:lumMod val="85000"/>
            </a:schemeClr>
          </a:solidFill>
        </p:spPr>
        <p:txBody>
          <a:bodyPr wrap="square">
            <a:spAutoFit/>
          </a:bodyPr>
          <a:lstStyle/>
          <a:p>
            <a:r>
              <a:rPr lang="de-DE" sz="2000" i="1" dirty="0" smtClean="0">
                <a:solidFill>
                  <a:srgbClr val="0D0D0D"/>
                </a:solidFill>
              </a:rPr>
              <a:t>Kumulative Kompetenzentwicklung bis zum Ende der </a:t>
            </a:r>
            <a:r>
              <a:rPr lang="de-DE" sz="2000" i="1" dirty="0">
                <a:solidFill>
                  <a:srgbClr val="0D0D0D"/>
                </a:solidFill>
              </a:rPr>
              <a:t>S</a:t>
            </a:r>
            <a:r>
              <a:rPr lang="de-DE" sz="2000" i="1" dirty="0" smtClean="0">
                <a:solidFill>
                  <a:srgbClr val="0D0D0D"/>
                </a:solidFill>
              </a:rPr>
              <a:t>ekundarstufe I</a:t>
            </a:r>
            <a:endParaRPr lang="de-DE" sz="2000" i="1" dirty="0">
              <a:solidFill>
                <a:srgbClr val="0D0D0D"/>
              </a:solidFill>
            </a:endParaRPr>
          </a:p>
        </p:txBody>
      </p:sp>
    </p:spTree>
    <p:extLst>
      <p:ext uri="{BB962C8B-B14F-4D97-AF65-F5344CB8AC3E}">
        <p14:creationId xmlns:p14="http://schemas.microsoft.com/office/powerpoint/2010/main" val="32448129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wipe(down)">
                                      <p:cBhvr>
                                        <p:cTn id="15" dur="500"/>
                                        <p:tgtEl>
                                          <p:spTgt spid="3">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grpId="0" nodeType="clickEffect">
                                  <p:stCondLst>
                                    <p:cond delay="0"/>
                                  </p:stCondLst>
                                  <p:childTnLst>
                                    <p:set>
                                      <p:cBhvr>
                                        <p:cTn id="19" dur="1" fill="hold">
                                          <p:stCondLst>
                                            <p:cond delay="0"/>
                                          </p:stCondLst>
                                        </p:cTn>
                                        <p:tgtEl>
                                          <p:spTgt spid="3">
                                            <p:txEl>
                                              <p:pRg st="5" end="5"/>
                                            </p:txEl>
                                          </p:spTgt>
                                        </p:tgtEl>
                                        <p:attrNameLst>
                                          <p:attrName>style.visibility</p:attrName>
                                        </p:attrNameLst>
                                      </p:cBhvr>
                                      <p:to>
                                        <p:strVal val="visible"/>
                                      </p:to>
                                    </p:set>
                                    <p:animEffect transition="in" filter="wipe(down)">
                                      <p:cBhvr>
                                        <p:cTn id="20" dur="500"/>
                                        <p:tgtEl>
                                          <p:spTgt spid="3">
                                            <p:txEl>
                                              <p:pRg st="5" end="5"/>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45" presetClass="entr" presetSubtype="0"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fade">
                                      <p:cBhvr>
                                        <p:cTn id="25" dur="2000"/>
                                        <p:tgtEl>
                                          <p:spTgt spid="9"/>
                                        </p:tgtEl>
                                      </p:cBhvr>
                                    </p:animEffect>
                                    <p:anim calcmode="lin" valueType="num">
                                      <p:cBhvr>
                                        <p:cTn id="26" dur="2000" fill="hold"/>
                                        <p:tgtEl>
                                          <p:spTgt spid="9"/>
                                        </p:tgtEl>
                                        <p:attrNameLst>
                                          <p:attrName>ppt_w</p:attrName>
                                        </p:attrNameLst>
                                      </p:cBhvr>
                                      <p:tavLst>
                                        <p:tav tm="0" fmla="#ppt_w*sin(2.5*pi*$)">
                                          <p:val>
                                            <p:fltVal val="0"/>
                                          </p:val>
                                        </p:tav>
                                        <p:tav tm="100000">
                                          <p:val>
                                            <p:fltVal val="1"/>
                                          </p:val>
                                        </p:tav>
                                      </p:tavLst>
                                    </p:anim>
                                    <p:anim calcmode="lin" valueType="num">
                                      <p:cBhvr>
                                        <p:cTn id="27" dur="2000" fill="hold"/>
                                        <p:tgtEl>
                                          <p:spTgt spid="9"/>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9"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57200" y="1698623"/>
            <a:ext cx="8363272" cy="4205064"/>
          </a:xfrm>
        </p:spPr>
        <p:txBody>
          <a:bodyPr>
            <a:normAutofit/>
          </a:bodyPr>
          <a:lstStyle/>
          <a:p>
            <a:pPr marL="0" indent="0">
              <a:buNone/>
            </a:pPr>
            <a:r>
              <a:rPr lang="de-DE" sz="2400" b="1" dirty="0" smtClean="0"/>
              <a:t>Beispiel</a:t>
            </a:r>
            <a:r>
              <a:rPr lang="de-DE" sz="2400" b="1" dirty="0"/>
              <a:t>: </a:t>
            </a:r>
            <a:r>
              <a:rPr lang="de-DE" sz="2400" b="1" dirty="0" smtClean="0"/>
              <a:t>Antike Welt</a:t>
            </a:r>
            <a:endParaRPr lang="de-DE" sz="2400" b="1" dirty="0"/>
          </a:p>
          <a:p>
            <a:pPr marL="0" indent="0">
              <a:buNone/>
            </a:pPr>
            <a:r>
              <a:rPr lang="de-DE" sz="2400" dirty="0">
                <a:cs typeface="Arial" panose="020B0604020202020204" pitchFamily="34" charset="0"/>
              </a:rPr>
              <a:t>Bereiche der antiken Welt	</a:t>
            </a:r>
            <a:r>
              <a:rPr lang="de-DE" sz="2400" dirty="0" smtClean="0">
                <a:cs typeface="Arial" panose="020B0604020202020204" pitchFamily="34" charset="0"/>
              </a:rPr>
              <a:t>	Perspektiven </a:t>
            </a:r>
            <a:r>
              <a:rPr lang="de-DE" sz="2400" dirty="0">
                <a:cs typeface="Arial" panose="020B0604020202020204" pitchFamily="34" charset="0"/>
              </a:rPr>
              <a:t>der </a:t>
            </a:r>
            <a:r>
              <a:rPr lang="de-DE" sz="2400" dirty="0" smtClean="0">
                <a:cs typeface="Arial" panose="020B0604020202020204" pitchFamily="34" charset="0"/>
              </a:rPr>
              <a:t>						historischen Kommunikation</a:t>
            </a:r>
          </a:p>
          <a:p>
            <a:pPr marL="0" indent="0">
              <a:buNone/>
            </a:pPr>
            <a:endParaRPr lang="de-DE" sz="2400" dirty="0"/>
          </a:p>
        </p:txBody>
      </p:sp>
      <p:sp>
        <p:nvSpPr>
          <p:cNvPr id="7" name="Fußzeilenplatzhalter 6"/>
          <p:cNvSpPr>
            <a:spLocks noGrp="1"/>
          </p:cNvSpPr>
          <p:nvPr>
            <p:ph type="ftr" sz="quarter" idx="11"/>
          </p:nvPr>
        </p:nvSpPr>
        <p:spPr/>
        <p:txBody>
          <a:bodyPr vert="horz" lIns="91440" tIns="45720" rIns="91440" bIns="45720" rtlCol="0" anchor="ctr"/>
          <a:lstStyle/>
          <a:p>
            <a:r>
              <a:rPr lang="de-DE" dirty="0"/>
              <a:t>Implementation der Kernlehrpläne für Fremdsprachen an Haupt-, Real-, Gesamt- und Sekundarschulen </a:t>
            </a:r>
          </a:p>
        </p:txBody>
      </p:sp>
      <p:sp>
        <p:nvSpPr>
          <p:cNvPr id="6" name="Foliennummernplatzhalter 5"/>
          <p:cNvSpPr>
            <a:spLocks noGrp="1"/>
          </p:cNvSpPr>
          <p:nvPr>
            <p:ph type="sldNum" sz="quarter" idx="12"/>
          </p:nvPr>
        </p:nvSpPr>
        <p:spPr/>
        <p:txBody>
          <a:bodyPr/>
          <a:lstStyle/>
          <a:p>
            <a:fld id="{512A4277-7E7A-4AAF-BFC7-47646BF5CD0C}" type="slidenum">
              <a:rPr lang="de-DE" smtClean="0"/>
              <a:pPr/>
              <a:t>32</a:t>
            </a:fld>
            <a:endParaRPr lang="de-DE"/>
          </a:p>
        </p:txBody>
      </p:sp>
      <p:sp>
        <p:nvSpPr>
          <p:cNvPr id="8" name="Foliennummernplatzhalter 3"/>
          <p:cNvSpPr txBox="1">
            <a:spLocks noChangeArrowheads="1"/>
            <a:extLst>
              <a:ext uri="smNativeData">
                <pr:smNativeData xmlns="" xmlns:pr="smNativeData" val="SMDATA_12_TiFzXhMAAAAlAAAAZAAAAA0AAAAAkAAAAEgAAACQAAAASAAAAAAAAAABAAAAAAAAAAEAAABQAAAAAAAAAAAA4D8AAAAAAADgPwAAAAAAAOA/AAAAAAAA4D8AAAAAAADgPwAAAAAAAOA/AAAAAAAA4D8AAAAAAADgPwAAAAAAAOA/AAAAAAAA4D8CAAAAjAAAAAAAAAAAAAAAT4G9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O308e0MAAAAEAAAAAAAAAAAAAAAAAAAAAAAAAAeAAAAaAAAAAAAAAAAAAAAAAAAAAAAAAAAAAAAECcAABAnAAAAAAAAAAAAAAAAAAAAAAAAAAAAAAAAAAAAAAAAAAAAABQAAAAAAAAAwMD/AAAAAABkAAAAMgAAAAAAAABkAAAAAAAAAH9/fwAKAAAAHwAAAFQAAABPgb0F////AQAAAAAAAAAAAAAAAAAAAAAAAAAAAAAAAAAAAAAAAAAAAAAAAn9/fwDu7OEDzMzMAMDA/wB/f38AAAAAAAAAAAAAAAAAAAAAAAAAAAAhAAAAGAAAABQAAADVMQAAGicAAHA1AABZKQAAEAAAAA=="/>
              </a:ext>
            </a:extLst>
          </p:cNvSpPr>
          <p:nvPr/>
        </p:nvSpPr>
        <p:spPr>
          <a:xfrm>
            <a:off x="8100695" y="6356350"/>
            <a:ext cx="586105" cy="365125"/>
          </a:xfrm>
          <a:prstGeom prst="rect">
            <a:avLst/>
          </a:prstGeom>
          <a:noFill/>
          <a:ln w="12700" cap="flat" cmpd="sng" algn="ctr">
            <a:noFill/>
            <a:prstDash val="solid"/>
            <a:headEnd type="none" w="med" len="med"/>
            <a:tailEnd type="none" w="med" len="med"/>
          </a:ln>
          <a:effectLst/>
        </p:spPr>
        <p:txBody>
          <a:bodyPr vert="horz" wrap="square" lIns="91440" tIns="45720" rIns="91440" bIns="45720" numCol="1" rtlCol="0" anchor="ctr">
            <a:prstTxWarp prst="textNoShape">
              <a:avLst/>
            </a:prstTxWarp>
          </a:bodyPr>
          <a:lstStyle>
            <a:defPPr>
              <a:defRPr lang="de-DE"/>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lang="de-DE" sz="1200">
                <a:solidFill>
                  <a:srgbClr val="8C8C8C"/>
                </a:solidFill>
              </a:defRPr>
            </a:pPr>
            <a:fld id="{36A97026-68DB-FC86-9511-9ED33E5F63CB}" type="slidenum">
              <a:rPr lang="de-DE" smtClean="0">
                <a:solidFill>
                  <a:srgbClr val="8C8C8C"/>
                </a:solidFill>
              </a:rPr>
              <a:pPr>
                <a:defRPr lang="de-DE" sz="1200">
                  <a:solidFill>
                    <a:srgbClr val="8C8C8C"/>
                  </a:solidFill>
                </a:defRPr>
              </a:pPr>
              <a:t>32</a:t>
            </a:fld>
            <a:endParaRPr lang="de-DE">
              <a:solidFill>
                <a:srgbClr val="8C8C8C"/>
              </a:solidFill>
            </a:endParaRPr>
          </a:p>
        </p:txBody>
      </p:sp>
      <p:sp>
        <p:nvSpPr>
          <p:cNvPr id="4" name="Titel 3"/>
          <p:cNvSpPr>
            <a:spLocks noGrp="1"/>
          </p:cNvSpPr>
          <p:nvPr>
            <p:ph type="title"/>
          </p:nvPr>
        </p:nvSpPr>
        <p:spPr/>
        <p:txBody>
          <a:bodyPr/>
          <a:lstStyle/>
          <a:p>
            <a:r>
              <a:rPr lang="de-DE" sz="2800" dirty="0" smtClean="0"/>
              <a:t>Konkretisierte Kompetenzerwartungen	</a:t>
            </a:r>
            <a:r>
              <a:rPr lang="de-DE" sz="2400" dirty="0" smtClean="0"/>
              <a:t>Kapitel 2.2</a:t>
            </a:r>
            <a:endParaRPr lang="de-DE" sz="2400" dirty="0"/>
          </a:p>
        </p:txBody>
      </p:sp>
      <p:cxnSp>
        <p:nvCxnSpPr>
          <p:cNvPr id="10" name="Gerade Verbindung mit Pfeil 9"/>
          <p:cNvCxnSpPr/>
          <p:nvPr/>
        </p:nvCxnSpPr>
        <p:spPr>
          <a:xfrm>
            <a:off x="3923928" y="2348880"/>
            <a:ext cx="1080120" cy="0"/>
          </a:xfrm>
          <a:prstGeom prst="straightConnector1">
            <a:avLst/>
          </a:prstGeom>
          <a:ln>
            <a:headEnd type="triangle"/>
            <a:tailEnd type="triangle"/>
          </a:ln>
        </p:spPr>
        <p:style>
          <a:lnRef idx="3">
            <a:schemeClr val="dk1"/>
          </a:lnRef>
          <a:fillRef idx="0">
            <a:schemeClr val="dk1"/>
          </a:fillRef>
          <a:effectRef idx="2">
            <a:schemeClr val="dk1"/>
          </a:effectRef>
          <a:fontRef idx="minor">
            <a:schemeClr val="tx1"/>
          </a:fontRef>
        </p:style>
      </p:cxnSp>
      <p:sp>
        <p:nvSpPr>
          <p:cNvPr id="11" name="Rechteck 10"/>
          <p:cNvSpPr/>
          <p:nvPr/>
        </p:nvSpPr>
        <p:spPr>
          <a:xfrm>
            <a:off x="457200" y="3043051"/>
            <a:ext cx="3816424" cy="1631216"/>
          </a:xfrm>
          <a:prstGeom prst="rect">
            <a:avLst/>
          </a:prstGeom>
        </p:spPr>
        <p:txBody>
          <a:bodyPr wrap="square">
            <a:spAutoFit/>
          </a:bodyPr>
          <a:lstStyle/>
          <a:p>
            <a:r>
              <a:rPr lang="de-DE" sz="2000" dirty="0" smtClean="0"/>
              <a:t>Staat und Politik:</a:t>
            </a:r>
            <a:endParaRPr lang="de-DE" sz="2000" dirty="0"/>
          </a:p>
          <a:p>
            <a:r>
              <a:rPr lang="de-DE" sz="2000" dirty="0"/>
              <a:t>   </a:t>
            </a:r>
            <a:r>
              <a:rPr lang="de-DE" sz="2000" dirty="0" smtClean="0"/>
              <a:t>   Weltstadt </a:t>
            </a:r>
            <a:r>
              <a:rPr lang="de-DE" sz="2000" dirty="0"/>
              <a:t>Rom</a:t>
            </a:r>
          </a:p>
          <a:p>
            <a:r>
              <a:rPr lang="de-DE" sz="2000" dirty="0">
                <a:solidFill>
                  <a:schemeClr val="bg1">
                    <a:lumMod val="20000"/>
                    <a:lumOff val="80000"/>
                  </a:schemeClr>
                </a:solidFill>
              </a:rPr>
              <a:t>   </a:t>
            </a:r>
            <a:r>
              <a:rPr lang="de-DE" sz="2000" dirty="0" smtClean="0">
                <a:solidFill>
                  <a:schemeClr val="bg1">
                    <a:lumMod val="20000"/>
                    <a:lumOff val="80000"/>
                  </a:schemeClr>
                </a:solidFill>
              </a:rPr>
              <a:t>   </a:t>
            </a:r>
            <a:r>
              <a:rPr lang="de-DE" sz="2000" dirty="0" smtClean="0"/>
              <a:t>Frühgeschichte</a:t>
            </a:r>
            <a:r>
              <a:rPr lang="de-DE" sz="2000" dirty="0" smtClean="0">
                <a:solidFill>
                  <a:schemeClr val="bg1">
                    <a:lumMod val="20000"/>
                    <a:lumOff val="80000"/>
                  </a:schemeClr>
                </a:solidFill>
              </a:rPr>
              <a:t> </a:t>
            </a:r>
            <a:endParaRPr lang="de-DE" sz="2000" dirty="0">
              <a:solidFill>
                <a:schemeClr val="bg1">
                  <a:lumMod val="20000"/>
                  <a:lumOff val="80000"/>
                </a:schemeClr>
              </a:solidFill>
            </a:endParaRPr>
          </a:p>
          <a:p>
            <a:r>
              <a:rPr lang="de-DE" sz="2000" dirty="0">
                <a:solidFill>
                  <a:schemeClr val="bg1">
                    <a:lumMod val="20000"/>
                    <a:lumOff val="80000"/>
                  </a:schemeClr>
                </a:solidFill>
              </a:rPr>
              <a:t>   </a:t>
            </a:r>
            <a:r>
              <a:rPr lang="de-DE" sz="2000" dirty="0" smtClean="0">
                <a:solidFill>
                  <a:schemeClr val="bg1">
                    <a:lumMod val="20000"/>
                    <a:lumOff val="80000"/>
                  </a:schemeClr>
                </a:solidFill>
              </a:rPr>
              <a:t>   </a:t>
            </a:r>
            <a:r>
              <a:rPr lang="de-DE" sz="2000" dirty="0" smtClean="0"/>
              <a:t>Republik und </a:t>
            </a:r>
            <a:r>
              <a:rPr lang="de-DE" sz="2000" dirty="0" err="1" smtClean="0"/>
              <a:t>Prinzipat</a:t>
            </a:r>
            <a:endParaRPr lang="de-DE" sz="2000" dirty="0"/>
          </a:p>
          <a:p>
            <a:r>
              <a:rPr lang="de-DE" sz="2000" dirty="0"/>
              <a:t>  </a:t>
            </a:r>
            <a:r>
              <a:rPr lang="de-DE" sz="2000" dirty="0" smtClean="0"/>
              <a:t>    </a:t>
            </a:r>
            <a:endParaRPr lang="de-DE" sz="2000" dirty="0"/>
          </a:p>
        </p:txBody>
      </p:sp>
      <p:sp>
        <p:nvSpPr>
          <p:cNvPr id="12" name="Rechteck 11"/>
          <p:cNvSpPr/>
          <p:nvPr/>
        </p:nvSpPr>
        <p:spPr>
          <a:xfrm>
            <a:off x="5004048" y="3022704"/>
            <a:ext cx="3989784" cy="2554545"/>
          </a:xfrm>
          <a:prstGeom prst="rect">
            <a:avLst/>
          </a:prstGeom>
        </p:spPr>
        <p:txBody>
          <a:bodyPr wrap="square">
            <a:spAutoFit/>
          </a:bodyPr>
          <a:lstStyle/>
          <a:p>
            <a:r>
              <a:rPr lang="de-DE" sz="2000" i="1" dirty="0" smtClean="0"/>
              <a:t>Die Bereiche der antiken Welt werden durch Perspektiven der </a:t>
            </a:r>
            <a:r>
              <a:rPr lang="de-DE" sz="2000" i="1" dirty="0"/>
              <a:t>historischen </a:t>
            </a:r>
            <a:r>
              <a:rPr lang="de-DE" sz="2000" i="1" dirty="0" smtClean="0"/>
              <a:t>Kommunikation </a:t>
            </a:r>
            <a:r>
              <a:rPr lang="de-DE" sz="2000" i="1" dirty="0"/>
              <a:t>fokussiert: </a:t>
            </a:r>
            <a:endParaRPr lang="de-DE" sz="2000" i="1" dirty="0" smtClean="0"/>
          </a:p>
          <a:p>
            <a:r>
              <a:rPr lang="de-DE" sz="2000" dirty="0" smtClean="0"/>
              <a:t>Lebensräume</a:t>
            </a:r>
            <a:r>
              <a:rPr lang="de-DE" sz="2000" dirty="0"/>
              <a:t>, Lebensgestaltung, Geschlechterrollen, menschliche </a:t>
            </a:r>
            <a:r>
              <a:rPr lang="de-DE" sz="2000" dirty="0" smtClean="0"/>
              <a:t>Beziehungen, soziale und politische Strukturen, Macht und Recht...</a:t>
            </a:r>
            <a:endParaRPr lang="de-DE" sz="2000" dirty="0"/>
          </a:p>
        </p:txBody>
      </p:sp>
      <p:sp>
        <p:nvSpPr>
          <p:cNvPr id="13" name="Rechteck 12"/>
          <p:cNvSpPr/>
          <p:nvPr/>
        </p:nvSpPr>
        <p:spPr>
          <a:xfrm>
            <a:off x="457200" y="4674267"/>
            <a:ext cx="3096344" cy="1631216"/>
          </a:xfrm>
          <a:prstGeom prst="rect">
            <a:avLst/>
          </a:prstGeom>
        </p:spPr>
        <p:txBody>
          <a:bodyPr wrap="square">
            <a:spAutoFit/>
          </a:bodyPr>
          <a:lstStyle/>
          <a:p>
            <a:pPr lvl="0"/>
            <a:r>
              <a:rPr lang="de-DE" sz="2000" dirty="0"/>
              <a:t>Gesellschaft: </a:t>
            </a:r>
          </a:p>
          <a:p>
            <a:r>
              <a:rPr lang="de-DE" sz="2000" dirty="0"/>
              <a:t> </a:t>
            </a:r>
            <a:r>
              <a:rPr lang="de-DE" sz="2000" dirty="0" smtClean="0"/>
              <a:t>   privates und öffentliches</a:t>
            </a:r>
          </a:p>
          <a:p>
            <a:r>
              <a:rPr lang="de-DE" sz="2000" dirty="0"/>
              <a:t> </a:t>
            </a:r>
            <a:r>
              <a:rPr lang="de-DE" sz="2000" dirty="0" smtClean="0"/>
              <a:t>   Leben</a:t>
            </a:r>
            <a:endParaRPr lang="de-DE" sz="2000" dirty="0"/>
          </a:p>
          <a:p>
            <a:r>
              <a:rPr lang="de-DE" sz="2000" dirty="0"/>
              <a:t>   </a:t>
            </a:r>
            <a:r>
              <a:rPr lang="de-DE" sz="2000" dirty="0" smtClean="0"/>
              <a:t> soziale Spannungen</a:t>
            </a:r>
          </a:p>
          <a:p>
            <a:r>
              <a:rPr lang="de-DE" sz="2000" dirty="0" smtClean="0">
                <a:solidFill>
                  <a:schemeClr val="bg1">
                    <a:lumMod val="20000"/>
                    <a:lumOff val="80000"/>
                  </a:schemeClr>
                </a:solidFill>
              </a:rPr>
              <a:t>          ...</a:t>
            </a:r>
            <a:endParaRPr lang="de-DE" sz="2000" dirty="0">
              <a:solidFill>
                <a:schemeClr val="bg1">
                  <a:lumMod val="20000"/>
                  <a:lumOff val="80000"/>
                </a:schemeClr>
              </a:solidFill>
            </a:endParaRPr>
          </a:p>
        </p:txBody>
      </p:sp>
      <p:grpSp>
        <p:nvGrpSpPr>
          <p:cNvPr id="2" name="Gruppieren 1"/>
          <p:cNvGrpSpPr/>
          <p:nvPr/>
        </p:nvGrpSpPr>
        <p:grpSpPr>
          <a:xfrm>
            <a:off x="3275856" y="3858659"/>
            <a:ext cx="1780356" cy="1321111"/>
            <a:chOff x="3275856" y="3858659"/>
            <a:chExt cx="1780356" cy="1321111"/>
          </a:xfrm>
        </p:grpSpPr>
        <p:cxnSp>
          <p:nvCxnSpPr>
            <p:cNvPr id="15" name="Gerade Verbindung mit Pfeil 14"/>
            <p:cNvCxnSpPr/>
            <p:nvPr/>
          </p:nvCxnSpPr>
          <p:spPr>
            <a:xfrm>
              <a:off x="3275856" y="3858659"/>
              <a:ext cx="1636340" cy="218413"/>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16" name="Gerade Verbindung mit Pfeil 15"/>
            <p:cNvCxnSpPr/>
            <p:nvPr/>
          </p:nvCxnSpPr>
          <p:spPr>
            <a:xfrm flipV="1">
              <a:off x="3419872" y="4484876"/>
              <a:ext cx="1636340" cy="694894"/>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grpSp>
      <p:pic>
        <p:nvPicPr>
          <p:cNvPr id="18" name="Picture 2" descr="C:\Users\BentgensW\Desktop\magnifier_icon-icons_com_48267.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80312" y="1642357"/>
            <a:ext cx="816496" cy="816496"/>
          </a:xfrm>
          <a:prstGeom prst="rect">
            <a:avLst/>
          </a:prstGeom>
          <a:noFill/>
        </p:spPr>
      </p:pic>
    </p:spTree>
    <p:extLst>
      <p:ext uri="{BB962C8B-B14F-4D97-AF65-F5344CB8AC3E}">
        <p14:creationId xmlns:p14="http://schemas.microsoft.com/office/powerpoint/2010/main" val="33500138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45" presetClass="entr" presetSubtype="0"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fade">
                                      <p:cBhvr>
                                        <p:cTn id="15" dur="2000"/>
                                        <p:tgtEl>
                                          <p:spTgt spid="2"/>
                                        </p:tgtEl>
                                      </p:cBhvr>
                                    </p:animEffect>
                                    <p:anim calcmode="lin" valueType="num">
                                      <p:cBhvr>
                                        <p:cTn id="16" dur="2000" fill="hold"/>
                                        <p:tgtEl>
                                          <p:spTgt spid="2"/>
                                        </p:tgtEl>
                                        <p:attrNameLst>
                                          <p:attrName>ppt_w</p:attrName>
                                        </p:attrNameLst>
                                      </p:cBhvr>
                                      <p:tavLst>
                                        <p:tav tm="0" fmla="#ppt_w*sin(2.5*pi*$)">
                                          <p:val>
                                            <p:fltVal val="0"/>
                                          </p:val>
                                        </p:tav>
                                        <p:tav tm="100000">
                                          <p:val>
                                            <p:fltVal val="1"/>
                                          </p:val>
                                        </p:tav>
                                      </p:tavLst>
                                    </p:anim>
                                    <p:anim calcmode="lin" valueType="num">
                                      <p:cBhvr>
                                        <p:cTn id="17"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57200" y="1698623"/>
            <a:ext cx="8363272" cy="4205064"/>
          </a:xfrm>
        </p:spPr>
        <p:txBody>
          <a:bodyPr>
            <a:normAutofit/>
          </a:bodyPr>
          <a:lstStyle/>
          <a:p>
            <a:pPr marL="0" indent="0">
              <a:buNone/>
            </a:pPr>
            <a:r>
              <a:rPr lang="de-DE" sz="2400" b="1" dirty="0" smtClean="0"/>
              <a:t>Beispiel: Antike Welt</a:t>
            </a:r>
          </a:p>
          <a:p>
            <a:pPr marL="0" indent="0">
              <a:buNone/>
            </a:pPr>
            <a:r>
              <a:rPr lang="de-DE" sz="2400" dirty="0"/>
              <a:t>Die Schülerinnen und Schüler können</a:t>
            </a:r>
          </a:p>
          <a:p>
            <a:pPr lvl="0">
              <a:buFont typeface="Wingdings" panose="05000000000000000000" pitchFamily="2" charset="2"/>
              <a:buChar char="ú"/>
            </a:pPr>
            <a:r>
              <a:rPr lang="de-DE" sz="2400" dirty="0">
                <a:solidFill>
                  <a:prstClr val="black"/>
                </a:solidFill>
              </a:rPr>
              <a:t>Strukturen, Spannungen und Konflikte innerhalb der römischen Gesellschaft im Vergleich mit heutigen gesellschaftlichen Verhältnissen erläutern,</a:t>
            </a:r>
          </a:p>
          <a:p>
            <a:pPr>
              <a:buFont typeface="Wingdings" panose="05000000000000000000" pitchFamily="2" charset="2"/>
              <a:buChar char="ú"/>
            </a:pPr>
            <a:r>
              <a:rPr lang="de-DE" sz="2400" dirty="0"/>
              <a:t>Aspekte des privaten und öffentlichen Lebens in der römischen Antike erläutern und im Vergleich mit heutigen Lebensweisen und Lebensbedingungen beurteilen,</a:t>
            </a:r>
          </a:p>
          <a:p>
            <a:pPr>
              <a:buFont typeface="Wingdings" panose="05000000000000000000" pitchFamily="2" charset="2"/>
              <a:buChar char="ú"/>
            </a:pPr>
            <a:r>
              <a:rPr lang="de-DE" sz="2400" dirty="0"/>
              <a:t>die Hauptphasen römischer Geschichte historisch einordnen und am Beispiel zentraler Ereignisse und Akteure erläutern.</a:t>
            </a:r>
          </a:p>
          <a:p>
            <a:pPr marL="0" indent="0">
              <a:buNone/>
            </a:pPr>
            <a:endParaRPr lang="de-DE" sz="2400" dirty="0"/>
          </a:p>
        </p:txBody>
      </p:sp>
      <p:sp>
        <p:nvSpPr>
          <p:cNvPr id="7" name="Fußzeilenplatzhalter 6"/>
          <p:cNvSpPr>
            <a:spLocks noGrp="1"/>
          </p:cNvSpPr>
          <p:nvPr>
            <p:ph type="ftr" sz="quarter" idx="11"/>
          </p:nvPr>
        </p:nvSpPr>
        <p:spPr/>
        <p:txBody>
          <a:bodyPr vert="horz" lIns="91440" tIns="45720" rIns="91440" bIns="45720" rtlCol="0" anchor="ctr"/>
          <a:lstStyle/>
          <a:p>
            <a:r>
              <a:rPr lang="de-DE" dirty="0"/>
              <a:t>Implementation der Kernlehrpläne für Fremdsprachen an Haupt-, Real-, Gesamt- und Sekundarschulen </a:t>
            </a:r>
          </a:p>
        </p:txBody>
      </p:sp>
      <p:sp>
        <p:nvSpPr>
          <p:cNvPr id="6" name="Foliennummernplatzhalter 5"/>
          <p:cNvSpPr>
            <a:spLocks noGrp="1"/>
          </p:cNvSpPr>
          <p:nvPr>
            <p:ph type="sldNum" sz="quarter" idx="12"/>
          </p:nvPr>
        </p:nvSpPr>
        <p:spPr/>
        <p:txBody>
          <a:bodyPr/>
          <a:lstStyle/>
          <a:p>
            <a:fld id="{512A4277-7E7A-4AAF-BFC7-47646BF5CD0C}" type="slidenum">
              <a:rPr lang="de-DE" smtClean="0"/>
              <a:pPr/>
              <a:t>33</a:t>
            </a:fld>
            <a:endParaRPr lang="de-DE"/>
          </a:p>
        </p:txBody>
      </p:sp>
      <p:sp>
        <p:nvSpPr>
          <p:cNvPr id="8" name="Foliennummernplatzhalter 3"/>
          <p:cNvSpPr txBox="1">
            <a:spLocks noChangeArrowheads="1"/>
            <a:extLst>
              <a:ext uri="smNativeData">
                <pr:smNativeData xmlns="" xmlns:pr="smNativeData" val="SMDATA_12_TiFzXhMAAAAlAAAAZAAAAA0AAAAAkAAAAEgAAACQAAAASAAAAAAAAAABAAAAAAAAAAEAAABQAAAAAAAAAAAA4D8AAAAAAADgPwAAAAAAAOA/AAAAAAAA4D8AAAAAAADgPwAAAAAAAOA/AAAAAAAA4D8AAAAAAADgPwAAAAAAAOA/AAAAAAAA4D8CAAAAjAAAAAAAAAAAAAAAT4G9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O308e0MAAAAEAAAAAAAAAAAAAAAAAAAAAAAAAAeAAAAaAAAAAAAAAAAAAAAAAAAAAAAAAAAAAAAECcAABAnAAAAAAAAAAAAAAAAAAAAAAAAAAAAAAAAAAAAAAAAAAAAABQAAAAAAAAAwMD/AAAAAABkAAAAMgAAAAAAAABkAAAAAAAAAH9/fwAKAAAAHwAAAFQAAABPgb0F////AQAAAAAAAAAAAAAAAAAAAAAAAAAAAAAAAAAAAAAAAAAAAAAAAn9/fwDu7OEDzMzMAMDA/wB/f38AAAAAAAAAAAAAAAAAAAAAAAAAAAAhAAAAGAAAABQAAADVMQAAGicAAHA1AABZKQAAEAAAAA=="/>
              </a:ext>
            </a:extLst>
          </p:cNvSpPr>
          <p:nvPr/>
        </p:nvSpPr>
        <p:spPr>
          <a:xfrm>
            <a:off x="8100695" y="6356350"/>
            <a:ext cx="586105" cy="365125"/>
          </a:xfrm>
          <a:prstGeom prst="rect">
            <a:avLst/>
          </a:prstGeom>
          <a:noFill/>
          <a:ln w="12700" cap="flat" cmpd="sng" algn="ctr">
            <a:noFill/>
            <a:prstDash val="solid"/>
            <a:headEnd type="none" w="med" len="med"/>
            <a:tailEnd type="none" w="med" len="med"/>
          </a:ln>
          <a:effectLst/>
        </p:spPr>
        <p:txBody>
          <a:bodyPr vert="horz" wrap="square" lIns="91440" tIns="45720" rIns="91440" bIns="45720" numCol="1" rtlCol="0" anchor="ctr">
            <a:prstTxWarp prst="textNoShape">
              <a:avLst/>
            </a:prstTxWarp>
          </a:bodyPr>
          <a:lstStyle>
            <a:defPPr>
              <a:defRPr lang="de-DE"/>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lang="de-DE" sz="1200">
                <a:solidFill>
                  <a:srgbClr val="8C8C8C"/>
                </a:solidFill>
              </a:defRPr>
            </a:pPr>
            <a:fld id="{36A97026-68DB-FC86-9511-9ED33E5F63CB}" type="slidenum">
              <a:rPr lang="de-DE" smtClean="0">
                <a:solidFill>
                  <a:srgbClr val="8C8C8C"/>
                </a:solidFill>
              </a:rPr>
              <a:pPr>
                <a:defRPr lang="de-DE" sz="1200">
                  <a:solidFill>
                    <a:srgbClr val="8C8C8C"/>
                  </a:solidFill>
                </a:defRPr>
              </a:pPr>
              <a:t>33</a:t>
            </a:fld>
            <a:endParaRPr lang="de-DE">
              <a:solidFill>
                <a:srgbClr val="8C8C8C"/>
              </a:solidFill>
            </a:endParaRPr>
          </a:p>
        </p:txBody>
      </p:sp>
      <p:sp>
        <p:nvSpPr>
          <p:cNvPr id="4" name="Titel 3"/>
          <p:cNvSpPr>
            <a:spLocks noGrp="1"/>
          </p:cNvSpPr>
          <p:nvPr>
            <p:ph type="title"/>
          </p:nvPr>
        </p:nvSpPr>
        <p:spPr/>
        <p:txBody>
          <a:bodyPr/>
          <a:lstStyle/>
          <a:p>
            <a:r>
              <a:rPr lang="de-DE" sz="2800" dirty="0" smtClean="0"/>
              <a:t>Konkretisierte Kompetenzerwartungen	</a:t>
            </a:r>
            <a:r>
              <a:rPr lang="de-DE" sz="2400" dirty="0" smtClean="0"/>
              <a:t>Kapitel 2.2</a:t>
            </a:r>
            <a:endParaRPr lang="de-DE" sz="2400" dirty="0"/>
          </a:p>
        </p:txBody>
      </p:sp>
    </p:spTree>
    <p:extLst>
      <p:ext uri="{BB962C8B-B14F-4D97-AF65-F5344CB8AC3E}">
        <p14:creationId xmlns:p14="http://schemas.microsoft.com/office/powerpoint/2010/main" val="220408752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57200" y="1698623"/>
            <a:ext cx="8363272" cy="4205064"/>
          </a:xfrm>
        </p:spPr>
        <p:txBody>
          <a:bodyPr>
            <a:normAutofit fontScale="92500" lnSpcReduction="20000"/>
          </a:bodyPr>
          <a:lstStyle/>
          <a:p>
            <a:pPr marL="0" indent="0">
              <a:buNone/>
            </a:pPr>
            <a:r>
              <a:rPr lang="de-DE" sz="2400" b="1" dirty="0" smtClean="0"/>
              <a:t>Beispiel: Textgestaltung</a:t>
            </a:r>
          </a:p>
          <a:p>
            <a:pPr marL="0" lvl="0" indent="0">
              <a:buNone/>
            </a:pPr>
            <a:r>
              <a:rPr lang="de-DE" sz="2400" dirty="0"/>
              <a:t>Textstruktur:</a:t>
            </a:r>
          </a:p>
          <a:p>
            <a:pPr marL="0" indent="0">
              <a:buNone/>
            </a:pPr>
            <a:r>
              <a:rPr lang="de-DE" sz="2400" dirty="0"/>
              <a:t>   Argumentationsstrategien, Erzählperspektive, gedankliche Struktur</a:t>
            </a:r>
            <a:r>
              <a:rPr lang="de-DE" sz="2400" dirty="0" smtClean="0"/>
              <a:t>,</a:t>
            </a:r>
          </a:p>
          <a:p>
            <a:pPr marL="0" indent="0">
              <a:buNone/>
            </a:pPr>
            <a:r>
              <a:rPr lang="de-DE" sz="2400" dirty="0" smtClean="0"/>
              <a:t>   Leserlenkung</a:t>
            </a:r>
            <a:r>
              <a:rPr lang="de-DE" sz="2400" dirty="0"/>
              <a:t>, Personenkonstellation, Sachfelder, </a:t>
            </a:r>
            <a:r>
              <a:rPr lang="de-DE" sz="2400" dirty="0" err="1" smtClean="0"/>
              <a:t>Tempusrelief</a:t>
            </a:r>
            <a:endParaRPr lang="de-DE" sz="2400" dirty="0"/>
          </a:p>
          <a:p>
            <a:pPr marL="0" lvl="0" indent="0">
              <a:buNone/>
            </a:pPr>
            <a:endParaRPr lang="de-DE" sz="2400" dirty="0"/>
          </a:p>
          <a:p>
            <a:pPr marL="0" lvl="0" indent="0">
              <a:buNone/>
            </a:pPr>
            <a:r>
              <a:rPr lang="de-DE" sz="2400" dirty="0"/>
              <a:t>Sprachlich-stilistische Gestaltung:</a:t>
            </a:r>
          </a:p>
          <a:p>
            <a:pPr marL="0" indent="0">
              <a:buNone/>
            </a:pPr>
            <a:r>
              <a:rPr lang="de-DE" sz="2400" dirty="0"/>
              <a:t>   Hypotaxe und Parataxe, Wortwahl, </a:t>
            </a:r>
            <a:endParaRPr lang="de-DE" sz="2400" dirty="0" smtClean="0"/>
          </a:p>
          <a:p>
            <a:pPr marL="0" indent="0">
              <a:buNone/>
            </a:pPr>
            <a:r>
              <a:rPr lang="de-DE" sz="2400" dirty="0"/>
              <a:t> </a:t>
            </a:r>
            <a:r>
              <a:rPr lang="de-DE" sz="2400" dirty="0" smtClean="0"/>
              <a:t>  Stilmittel</a:t>
            </a:r>
            <a:r>
              <a:rPr lang="de-DE" sz="2400" dirty="0"/>
              <a:t>: Alliteration, Anapher, Antithese, Chiasmus, Ellipse, </a:t>
            </a:r>
            <a:endParaRPr lang="de-DE" sz="2400" dirty="0" smtClean="0"/>
          </a:p>
          <a:p>
            <a:pPr marL="0" indent="0">
              <a:buNone/>
            </a:pPr>
            <a:r>
              <a:rPr lang="de-DE" sz="2400" dirty="0"/>
              <a:t> </a:t>
            </a:r>
            <a:r>
              <a:rPr lang="de-DE" sz="2400" dirty="0" smtClean="0"/>
              <a:t>  Hyperbaton</a:t>
            </a:r>
            <a:r>
              <a:rPr lang="de-DE" sz="2400" dirty="0"/>
              <a:t>, Klimax, Metapher, Parallelismus, </a:t>
            </a:r>
            <a:r>
              <a:rPr lang="de-DE" sz="2400" dirty="0" err="1"/>
              <a:t>Trikolon</a:t>
            </a:r>
            <a:endParaRPr lang="de-DE" sz="2400" dirty="0"/>
          </a:p>
          <a:p>
            <a:pPr marL="0" indent="0">
              <a:buNone/>
            </a:pPr>
            <a:endParaRPr lang="de-DE" sz="2400" dirty="0"/>
          </a:p>
          <a:p>
            <a:pPr marL="0" indent="0">
              <a:buNone/>
            </a:pPr>
            <a:r>
              <a:rPr lang="de-DE" sz="2400" dirty="0"/>
              <a:t>Textsorten:</a:t>
            </a:r>
          </a:p>
          <a:p>
            <a:pPr marL="0" indent="0">
              <a:buNone/>
            </a:pPr>
            <a:r>
              <a:rPr lang="de-DE" sz="2400" dirty="0"/>
              <a:t>   Brief, Dialog, Erzähltext, Fabel, Gedicht, Rede </a:t>
            </a:r>
          </a:p>
          <a:p>
            <a:pPr marL="0" indent="0">
              <a:buNone/>
            </a:pPr>
            <a:endParaRPr lang="de-DE" sz="2400" dirty="0"/>
          </a:p>
        </p:txBody>
      </p:sp>
      <p:sp>
        <p:nvSpPr>
          <p:cNvPr id="7" name="Fußzeilenplatzhalter 6"/>
          <p:cNvSpPr>
            <a:spLocks noGrp="1"/>
          </p:cNvSpPr>
          <p:nvPr>
            <p:ph type="ftr" sz="quarter" idx="11"/>
          </p:nvPr>
        </p:nvSpPr>
        <p:spPr/>
        <p:txBody>
          <a:bodyPr vert="horz" lIns="91440" tIns="45720" rIns="91440" bIns="45720" rtlCol="0" anchor="ctr"/>
          <a:lstStyle/>
          <a:p>
            <a:r>
              <a:rPr lang="de-DE" dirty="0"/>
              <a:t>Implementation der Kernlehrpläne für Fremdsprachen an Haupt-, Real-, Gesamt- und Sekundarschulen </a:t>
            </a:r>
          </a:p>
        </p:txBody>
      </p:sp>
      <p:sp>
        <p:nvSpPr>
          <p:cNvPr id="6" name="Foliennummernplatzhalter 5"/>
          <p:cNvSpPr>
            <a:spLocks noGrp="1"/>
          </p:cNvSpPr>
          <p:nvPr>
            <p:ph type="sldNum" sz="quarter" idx="12"/>
          </p:nvPr>
        </p:nvSpPr>
        <p:spPr/>
        <p:txBody>
          <a:bodyPr/>
          <a:lstStyle/>
          <a:p>
            <a:fld id="{512A4277-7E7A-4AAF-BFC7-47646BF5CD0C}" type="slidenum">
              <a:rPr lang="de-DE" smtClean="0"/>
              <a:pPr/>
              <a:t>34</a:t>
            </a:fld>
            <a:endParaRPr lang="de-DE"/>
          </a:p>
        </p:txBody>
      </p:sp>
      <p:sp>
        <p:nvSpPr>
          <p:cNvPr id="8" name="Foliennummernplatzhalter 3"/>
          <p:cNvSpPr txBox="1">
            <a:spLocks noChangeArrowheads="1"/>
            <a:extLst>
              <a:ext uri="smNativeData">
                <pr:smNativeData xmlns="" xmlns:pr="smNativeData" val="SMDATA_12_TiFzXhMAAAAlAAAAZAAAAA0AAAAAkAAAAEgAAACQAAAASAAAAAAAAAABAAAAAAAAAAEAAABQAAAAAAAAAAAA4D8AAAAAAADgPwAAAAAAAOA/AAAAAAAA4D8AAAAAAADgPwAAAAAAAOA/AAAAAAAA4D8AAAAAAADgPwAAAAAAAOA/AAAAAAAA4D8CAAAAjAAAAAAAAAAAAAAAT4G9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O308e0MAAAAEAAAAAAAAAAAAAAAAAAAAAAAAAAeAAAAaAAAAAAAAAAAAAAAAAAAAAAAAAAAAAAAECcAABAnAAAAAAAAAAAAAAAAAAAAAAAAAAAAAAAAAAAAAAAAAAAAABQAAAAAAAAAwMD/AAAAAABkAAAAMgAAAAAAAABkAAAAAAAAAH9/fwAKAAAAHwAAAFQAAABPgb0F////AQAAAAAAAAAAAAAAAAAAAAAAAAAAAAAAAAAAAAAAAAAAAAAAAn9/fwDu7OEDzMzMAMDA/wB/f38AAAAAAAAAAAAAAAAAAAAAAAAAAAAhAAAAGAAAABQAAADVMQAAGicAAHA1AABZKQAAEAAAAA=="/>
              </a:ext>
            </a:extLst>
          </p:cNvSpPr>
          <p:nvPr/>
        </p:nvSpPr>
        <p:spPr>
          <a:xfrm>
            <a:off x="8100695" y="6356350"/>
            <a:ext cx="586105" cy="365125"/>
          </a:xfrm>
          <a:prstGeom prst="rect">
            <a:avLst/>
          </a:prstGeom>
          <a:noFill/>
          <a:ln w="12700" cap="flat" cmpd="sng" algn="ctr">
            <a:noFill/>
            <a:prstDash val="solid"/>
            <a:headEnd type="none" w="med" len="med"/>
            <a:tailEnd type="none" w="med" len="med"/>
          </a:ln>
          <a:effectLst/>
        </p:spPr>
        <p:txBody>
          <a:bodyPr vert="horz" wrap="square" lIns="91440" tIns="45720" rIns="91440" bIns="45720" numCol="1" rtlCol="0" anchor="ctr">
            <a:prstTxWarp prst="textNoShape">
              <a:avLst/>
            </a:prstTxWarp>
          </a:bodyPr>
          <a:lstStyle>
            <a:defPPr>
              <a:defRPr lang="de-DE"/>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lang="de-DE" sz="1200">
                <a:solidFill>
                  <a:srgbClr val="8C8C8C"/>
                </a:solidFill>
              </a:defRPr>
            </a:pPr>
            <a:fld id="{36A97026-68DB-FC86-9511-9ED33E5F63CB}" type="slidenum">
              <a:rPr lang="de-DE" smtClean="0">
                <a:solidFill>
                  <a:srgbClr val="8C8C8C"/>
                </a:solidFill>
              </a:rPr>
              <a:pPr>
                <a:defRPr lang="de-DE" sz="1200">
                  <a:solidFill>
                    <a:srgbClr val="8C8C8C"/>
                  </a:solidFill>
                </a:defRPr>
              </a:pPr>
              <a:t>34</a:t>
            </a:fld>
            <a:endParaRPr lang="de-DE">
              <a:solidFill>
                <a:srgbClr val="8C8C8C"/>
              </a:solidFill>
            </a:endParaRPr>
          </a:p>
        </p:txBody>
      </p:sp>
      <p:sp>
        <p:nvSpPr>
          <p:cNvPr id="4" name="Titel 3"/>
          <p:cNvSpPr>
            <a:spLocks noGrp="1"/>
          </p:cNvSpPr>
          <p:nvPr>
            <p:ph type="title"/>
          </p:nvPr>
        </p:nvSpPr>
        <p:spPr/>
        <p:txBody>
          <a:bodyPr/>
          <a:lstStyle/>
          <a:p>
            <a:r>
              <a:rPr lang="de-DE" sz="2800" dirty="0" smtClean="0"/>
              <a:t>Konkretisierte Kompetenzerwartungen	</a:t>
            </a:r>
            <a:r>
              <a:rPr lang="de-DE" sz="2400" dirty="0" smtClean="0"/>
              <a:t>Kapitel 2.2</a:t>
            </a:r>
            <a:endParaRPr lang="de-DE" sz="2400" dirty="0"/>
          </a:p>
        </p:txBody>
      </p:sp>
      <p:pic>
        <p:nvPicPr>
          <p:cNvPr id="18" name="Picture 2" descr="C:\Users\BentgensW\Desktop\magnifier_icon-icons_com_48267.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80312" y="1642357"/>
            <a:ext cx="816496" cy="816496"/>
          </a:xfrm>
          <a:prstGeom prst="rect">
            <a:avLst/>
          </a:prstGeom>
          <a:noFill/>
        </p:spPr>
      </p:pic>
    </p:spTree>
    <p:extLst>
      <p:ext uri="{BB962C8B-B14F-4D97-AF65-F5344CB8AC3E}">
        <p14:creationId xmlns:p14="http://schemas.microsoft.com/office/powerpoint/2010/main" val="193095514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57200" y="1698623"/>
            <a:ext cx="8363272" cy="4205064"/>
          </a:xfrm>
        </p:spPr>
        <p:txBody>
          <a:bodyPr>
            <a:normAutofit fontScale="92500" lnSpcReduction="10000"/>
          </a:bodyPr>
          <a:lstStyle/>
          <a:p>
            <a:pPr marL="0" indent="0">
              <a:buNone/>
            </a:pPr>
            <a:r>
              <a:rPr lang="de-DE" sz="2400" b="1" dirty="0" smtClean="0"/>
              <a:t>Beispiel: Textgestaltung</a:t>
            </a:r>
          </a:p>
          <a:p>
            <a:pPr marL="0" indent="0">
              <a:buNone/>
            </a:pPr>
            <a:r>
              <a:rPr lang="x-none" sz="2400" dirty="0"/>
              <a:t>Die Schülerinnen und Schüler können</a:t>
            </a:r>
            <a:endParaRPr lang="de-DE" sz="2400" dirty="0"/>
          </a:p>
          <a:p>
            <a:pPr>
              <a:buFont typeface="Wingdings" panose="05000000000000000000" pitchFamily="2" charset="2"/>
              <a:buChar char="ú"/>
            </a:pPr>
            <a:r>
              <a:rPr lang="de-DE" sz="2600" dirty="0">
                <a:solidFill>
                  <a:prstClr val="black"/>
                </a:solidFill>
              </a:rPr>
              <a:t>Texte unter Berücksichtigung der Textsorte und Textstruktur erschließen,</a:t>
            </a:r>
          </a:p>
          <a:p>
            <a:pPr>
              <a:buFont typeface="Wingdings" panose="05000000000000000000" pitchFamily="2" charset="2"/>
              <a:buChar char="ú"/>
            </a:pPr>
            <a:r>
              <a:rPr lang="de-DE" sz="2600" dirty="0">
                <a:solidFill>
                  <a:prstClr val="black"/>
                </a:solidFill>
              </a:rPr>
              <a:t>Texte unter Berücksichtigung formaler und sprachlich-stilistischer </a:t>
            </a:r>
            <a:r>
              <a:rPr lang="de-DE" sz="2600" dirty="0" smtClean="0">
                <a:solidFill>
                  <a:prstClr val="black"/>
                </a:solidFill>
              </a:rPr>
              <a:t>Gestaltungsmittel </a:t>
            </a:r>
            <a:r>
              <a:rPr lang="de-DE" sz="2600" dirty="0">
                <a:solidFill>
                  <a:prstClr val="black"/>
                </a:solidFill>
              </a:rPr>
              <a:t>übersetzen und interpretieren,</a:t>
            </a:r>
          </a:p>
          <a:p>
            <a:pPr>
              <a:buFont typeface="Wingdings" panose="05000000000000000000" pitchFamily="2" charset="2"/>
              <a:buChar char="ú"/>
            </a:pPr>
            <a:r>
              <a:rPr lang="de-DE" sz="2600" dirty="0" smtClean="0">
                <a:solidFill>
                  <a:prstClr val="black"/>
                </a:solidFill>
              </a:rPr>
              <a:t>Funktionen </a:t>
            </a:r>
            <a:r>
              <a:rPr lang="de-DE" sz="2600" dirty="0">
                <a:solidFill>
                  <a:prstClr val="black"/>
                </a:solidFill>
              </a:rPr>
              <a:t>formaler und sprachlich-stilistischer Gestaltungsmittel im Hinblick auf den Inhalt und die Aussageabsicht erläutern,</a:t>
            </a:r>
          </a:p>
          <a:p>
            <a:pPr>
              <a:buFont typeface="Wingdings" panose="05000000000000000000" pitchFamily="2" charset="2"/>
              <a:buChar char="ú"/>
            </a:pPr>
            <a:r>
              <a:rPr lang="de-DE" sz="2600" dirty="0">
                <a:solidFill>
                  <a:prstClr val="black"/>
                </a:solidFill>
              </a:rPr>
              <a:t>Wirkungen formaler und sprachlich-stilistischer Gestaltungsmittel im Hinblick auf den Rezipienten erläutern,</a:t>
            </a:r>
          </a:p>
          <a:p>
            <a:pPr marL="0" indent="0">
              <a:buNone/>
            </a:pPr>
            <a:endParaRPr lang="de-DE" sz="2400" dirty="0"/>
          </a:p>
        </p:txBody>
      </p:sp>
      <p:sp>
        <p:nvSpPr>
          <p:cNvPr id="7" name="Fußzeilenplatzhalter 6"/>
          <p:cNvSpPr>
            <a:spLocks noGrp="1"/>
          </p:cNvSpPr>
          <p:nvPr>
            <p:ph type="ftr" sz="quarter" idx="11"/>
          </p:nvPr>
        </p:nvSpPr>
        <p:spPr/>
        <p:txBody>
          <a:bodyPr vert="horz" lIns="91440" tIns="45720" rIns="91440" bIns="45720" rtlCol="0" anchor="ctr"/>
          <a:lstStyle/>
          <a:p>
            <a:r>
              <a:rPr lang="de-DE" dirty="0"/>
              <a:t>Implementation der Kernlehrpläne für Fremdsprachen an Haupt-, Real-, Gesamt- und Sekundarschulen </a:t>
            </a:r>
          </a:p>
        </p:txBody>
      </p:sp>
      <p:sp>
        <p:nvSpPr>
          <p:cNvPr id="6" name="Foliennummernplatzhalter 5"/>
          <p:cNvSpPr>
            <a:spLocks noGrp="1"/>
          </p:cNvSpPr>
          <p:nvPr>
            <p:ph type="sldNum" sz="quarter" idx="12"/>
          </p:nvPr>
        </p:nvSpPr>
        <p:spPr/>
        <p:txBody>
          <a:bodyPr/>
          <a:lstStyle/>
          <a:p>
            <a:fld id="{512A4277-7E7A-4AAF-BFC7-47646BF5CD0C}" type="slidenum">
              <a:rPr lang="de-DE" smtClean="0"/>
              <a:pPr/>
              <a:t>35</a:t>
            </a:fld>
            <a:endParaRPr lang="de-DE"/>
          </a:p>
        </p:txBody>
      </p:sp>
      <p:sp>
        <p:nvSpPr>
          <p:cNvPr id="8" name="Foliennummernplatzhalter 3"/>
          <p:cNvSpPr txBox="1">
            <a:spLocks noChangeArrowheads="1"/>
            <a:extLst>
              <a:ext uri="smNativeData">
                <pr:smNativeData xmlns="" xmlns:pr="smNativeData" val="SMDATA_12_TiFzXhMAAAAlAAAAZAAAAA0AAAAAkAAAAEgAAACQAAAASAAAAAAAAAABAAAAAAAAAAEAAABQAAAAAAAAAAAA4D8AAAAAAADgPwAAAAAAAOA/AAAAAAAA4D8AAAAAAADgPwAAAAAAAOA/AAAAAAAA4D8AAAAAAADgPwAAAAAAAOA/AAAAAAAA4D8CAAAAjAAAAAAAAAAAAAAAT4G9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O308e0MAAAAEAAAAAAAAAAAAAAAAAAAAAAAAAAeAAAAaAAAAAAAAAAAAAAAAAAAAAAAAAAAAAAAECcAABAnAAAAAAAAAAAAAAAAAAAAAAAAAAAAAAAAAAAAAAAAAAAAABQAAAAAAAAAwMD/AAAAAABkAAAAMgAAAAAAAABkAAAAAAAAAH9/fwAKAAAAHwAAAFQAAABPgb0F////AQAAAAAAAAAAAAAAAAAAAAAAAAAAAAAAAAAAAAAAAAAAAAAAAn9/fwDu7OEDzMzMAMDA/wB/f38AAAAAAAAAAAAAAAAAAAAAAAAAAAAhAAAAGAAAABQAAADVMQAAGicAAHA1AABZKQAAEAAAAA=="/>
              </a:ext>
            </a:extLst>
          </p:cNvSpPr>
          <p:nvPr/>
        </p:nvSpPr>
        <p:spPr>
          <a:xfrm>
            <a:off x="8100695" y="6356350"/>
            <a:ext cx="586105" cy="365125"/>
          </a:xfrm>
          <a:prstGeom prst="rect">
            <a:avLst/>
          </a:prstGeom>
          <a:noFill/>
          <a:ln w="12700" cap="flat" cmpd="sng" algn="ctr">
            <a:noFill/>
            <a:prstDash val="solid"/>
            <a:headEnd type="none" w="med" len="med"/>
            <a:tailEnd type="none" w="med" len="med"/>
          </a:ln>
          <a:effectLst/>
        </p:spPr>
        <p:txBody>
          <a:bodyPr vert="horz" wrap="square" lIns="91440" tIns="45720" rIns="91440" bIns="45720" numCol="1" rtlCol="0" anchor="ctr">
            <a:prstTxWarp prst="textNoShape">
              <a:avLst/>
            </a:prstTxWarp>
          </a:bodyPr>
          <a:lstStyle>
            <a:defPPr>
              <a:defRPr lang="de-DE"/>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lang="de-DE" sz="1200">
                <a:solidFill>
                  <a:srgbClr val="8C8C8C"/>
                </a:solidFill>
              </a:defRPr>
            </a:pPr>
            <a:fld id="{36A97026-68DB-FC86-9511-9ED33E5F63CB}" type="slidenum">
              <a:rPr lang="de-DE" smtClean="0">
                <a:solidFill>
                  <a:srgbClr val="8C8C8C"/>
                </a:solidFill>
              </a:rPr>
              <a:pPr>
                <a:defRPr lang="de-DE" sz="1200">
                  <a:solidFill>
                    <a:srgbClr val="8C8C8C"/>
                  </a:solidFill>
                </a:defRPr>
              </a:pPr>
              <a:t>35</a:t>
            </a:fld>
            <a:endParaRPr lang="de-DE">
              <a:solidFill>
                <a:srgbClr val="8C8C8C"/>
              </a:solidFill>
            </a:endParaRPr>
          </a:p>
        </p:txBody>
      </p:sp>
      <p:sp>
        <p:nvSpPr>
          <p:cNvPr id="4" name="Titel 3"/>
          <p:cNvSpPr>
            <a:spLocks noGrp="1"/>
          </p:cNvSpPr>
          <p:nvPr>
            <p:ph type="title"/>
          </p:nvPr>
        </p:nvSpPr>
        <p:spPr/>
        <p:txBody>
          <a:bodyPr/>
          <a:lstStyle/>
          <a:p>
            <a:r>
              <a:rPr lang="de-DE" sz="2800" dirty="0" smtClean="0"/>
              <a:t>Konkretisierte Kompetenzerwartungen	</a:t>
            </a:r>
            <a:r>
              <a:rPr lang="de-DE" sz="2400" dirty="0" smtClean="0"/>
              <a:t>Kapitel 2.2</a:t>
            </a:r>
            <a:endParaRPr lang="de-DE" sz="2400" dirty="0"/>
          </a:p>
        </p:txBody>
      </p:sp>
    </p:spTree>
    <p:extLst>
      <p:ext uri="{BB962C8B-B14F-4D97-AF65-F5344CB8AC3E}">
        <p14:creationId xmlns:p14="http://schemas.microsoft.com/office/powerpoint/2010/main" val="38849779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57200" y="1698623"/>
            <a:ext cx="8363272" cy="4205064"/>
          </a:xfrm>
        </p:spPr>
        <p:txBody>
          <a:bodyPr>
            <a:normAutofit fontScale="92500" lnSpcReduction="10000"/>
          </a:bodyPr>
          <a:lstStyle/>
          <a:p>
            <a:pPr marL="0" indent="0">
              <a:buNone/>
            </a:pPr>
            <a:r>
              <a:rPr lang="de-DE" sz="2400" b="1" dirty="0" smtClean="0"/>
              <a:t>Beispiel: Sprachsystem</a:t>
            </a:r>
          </a:p>
          <a:p>
            <a:pPr marL="0" indent="0">
              <a:buNone/>
            </a:pPr>
            <a:r>
              <a:rPr lang="de-DE" sz="2400" dirty="0"/>
              <a:t>Wortarten:</a:t>
            </a:r>
            <a:br>
              <a:rPr lang="de-DE" sz="2400" dirty="0"/>
            </a:br>
            <a:r>
              <a:rPr lang="de-DE" sz="2400" dirty="0" smtClean="0"/>
              <a:t>	Substantiv</a:t>
            </a:r>
            <a:r>
              <a:rPr lang="de-DE" sz="2400" dirty="0"/>
              <a:t>, Verb, Adjektiv</a:t>
            </a:r>
            <a:br>
              <a:rPr lang="de-DE" sz="2400" dirty="0"/>
            </a:br>
            <a:r>
              <a:rPr lang="de-DE" sz="2400" dirty="0" smtClean="0"/>
              <a:t>	Adverb</a:t>
            </a:r>
            <a:r>
              <a:rPr lang="de-DE" sz="2400" dirty="0"/>
              <a:t>, Konjunktion, Präposition</a:t>
            </a:r>
            <a:br>
              <a:rPr lang="de-DE" sz="2400" dirty="0"/>
            </a:br>
            <a:r>
              <a:rPr lang="de-DE" sz="2400" dirty="0" smtClean="0"/>
              <a:t>	Personal-</a:t>
            </a:r>
            <a:r>
              <a:rPr lang="de-DE" sz="2400" dirty="0"/>
              <a:t>, Possessiv-, Demonstrativ-, Relativ-, Interrogativ- und </a:t>
            </a:r>
            <a:r>
              <a:rPr lang="de-DE" sz="2400" dirty="0" smtClean="0"/>
              <a:t>	Reflexivpronomina</a:t>
            </a:r>
            <a:endParaRPr lang="de-DE" sz="2400" dirty="0"/>
          </a:p>
          <a:p>
            <a:pPr marL="0" indent="0">
              <a:buNone/>
            </a:pPr>
            <a:r>
              <a:rPr lang="de-DE" sz="2400" dirty="0" smtClean="0"/>
              <a:t>Grundfunktionen</a:t>
            </a:r>
            <a:r>
              <a:rPr lang="de-DE" sz="2400" dirty="0"/>
              <a:t>, Erschließungsfragen und Morpheme der Kasus:</a:t>
            </a:r>
            <a:br>
              <a:rPr lang="de-DE" sz="2400" dirty="0"/>
            </a:br>
            <a:r>
              <a:rPr lang="de-DE" sz="2400" dirty="0" smtClean="0"/>
              <a:t>	Nominativ </a:t>
            </a:r>
            <a:r>
              <a:rPr lang="de-DE" sz="2400" dirty="0"/>
              <a:t>als Subjekt und Prädikatsnomen</a:t>
            </a:r>
            <a:br>
              <a:rPr lang="de-DE" sz="2400" dirty="0"/>
            </a:br>
            <a:r>
              <a:rPr lang="de-DE" sz="2400" dirty="0" smtClean="0"/>
              <a:t>	Genitiv </a:t>
            </a:r>
            <a:r>
              <a:rPr lang="de-DE" sz="2400" dirty="0"/>
              <a:t>als Attribut</a:t>
            </a:r>
            <a:br>
              <a:rPr lang="de-DE" sz="2400" dirty="0"/>
            </a:br>
            <a:r>
              <a:rPr lang="de-DE" sz="2400" dirty="0" smtClean="0"/>
              <a:t>	Dativ </a:t>
            </a:r>
            <a:r>
              <a:rPr lang="de-DE" sz="2400" dirty="0"/>
              <a:t>als Objekt</a:t>
            </a:r>
            <a:br>
              <a:rPr lang="de-DE" sz="2400" dirty="0"/>
            </a:br>
            <a:r>
              <a:rPr lang="de-DE" sz="2400" dirty="0" smtClean="0"/>
              <a:t>	Akkusativ </a:t>
            </a:r>
            <a:r>
              <a:rPr lang="de-DE" sz="2400" dirty="0"/>
              <a:t>als Objekt</a:t>
            </a:r>
            <a:br>
              <a:rPr lang="de-DE" sz="2400" dirty="0"/>
            </a:br>
            <a:r>
              <a:rPr lang="de-DE" sz="2400" dirty="0" smtClean="0"/>
              <a:t>	Ablativ </a:t>
            </a:r>
            <a:r>
              <a:rPr lang="de-DE" sz="2400" dirty="0"/>
              <a:t>als Adverbiale (</a:t>
            </a:r>
            <a:r>
              <a:rPr lang="de-DE" sz="2400" i="1" dirty="0" err="1"/>
              <a:t>instrumentalis</a:t>
            </a:r>
            <a:r>
              <a:rPr lang="de-DE" sz="2400" i="1" dirty="0"/>
              <a:t>, </a:t>
            </a:r>
            <a:r>
              <a:rPr lang="de-DE" sz="2400" i="1" dirty="0" err="1"/>
              <a:t>separativus</a:t>
            </a:r>
            <a:r>
              <a:rPr lang="de-DE" sz="2400" i="1" dirty="0"/>
              <a:t>, </a:t>
            </a:r>
            <a:r>
              <a:rPr lang="de-DE" sz="2400" i="1" dirty="0" err="1"/>
              <a:t>locativus</a:t>
            </a:r>
            <a:r>
              <a:rPr lang="de-DE" sz="2400" i="1" dirty="0"/>
              <a:t>, </a:t>
            </a:r>
            <a:r>
              <a:rPr lang="de-DE" sz="2400" i="1" dirty="0" smtClean="0"/>
              <a:t>	</a:t>
            </a:r>
            <a:r>
              <a:rPr lang="de-DE" sz="2400" i="1" dirty="0" err="1" smtClean="0"/>
              <a:t>temporis</a:t>
            </a:r>
            <a:r>
              <a:rPr lang="de-DE" sz="2400" dirty="0" smtClean="0"/>
              <a:t>) in </a:t>
            </a:r>
            <a:r>
              <a:rPr lang="de-DE" sz="2400" dirty="0"/>
              <a:t>der a-, o-, e-, u- und dritten Deklination </a:t>
            </a:r>
          </a:p>
        </p:txBody>
      </p:sp>
      <p:sp>
        <p:nvSpPr>
          <p:cNvPr id="7" name="Fußzeilenplatzhalter 6"/>
          <p:cNvSpPr>
            <a:spLocks noGrp="1"/>
          </p:cNvSpPr>
          <p:nvPr>
            <p:ph type="ftr" sz="quarter" idx="11"/>
          </p:nvPr>
        </p:nvSpPr>
        <p:spPr/>
        <p:txBody>
          <a:bodyPr vert="horz" lIns="91440" tIns="45720" rIns="91440" bIns="45720" rtlCol="0" anchor="ctr"/>
          <a:lstStyle/>
          <a:p>
            <a:r>
              <a:rPr lang="de-DE" dirty="0"/>
              <a:t>Implementation der Kernlehrpläne für Fremdsprachen an Haupt-, Real-, Gesamt- und Sekundarschulen </a:t>
            </a:r>
          </a:p>
        </p:txBody>
      </p:sp>
      <p:sp>
        <p:nvSpPr>
          <p:cNvPr id="6" name="Foliennummernplatzhalter 5"/>
          <p:cNvSpPr>
            <a:spLocks noGrp="1"/>
          </p:cNvSpPr>
          <p:nvPr>
            <p:ph type="sldNum" sz="quarter" idx="12"/>
          </p:nvPr>
        </p:nvSpPr>
        <p:spPr/>
        <p:txBody>
          <a:bodyPr/>
          <a:lstStyle/>
          <a:p>
            <a:fld id="{512A4277-7E7A-4AAF-BFC7-47646BF5CD0C}" type="slidenum">
              <a:rPr lang="de-DE" smtClean="0"/>
              <a:pPr/>
              <a:t>36</a:t>
            </a:fld>
            <a:endParaRPr lang="de-DE"/>
          </a:p>
        </p:txBody>
      </p:sp>
      <p:sp>
        <p:nvSpPr>
          <p:cNvPr id="8" name="Foliennummernplatzhalter 3"/>
          <p:cNvSpPr txBox="1">
            <a:spLocks noChangeArrowheads="1"/>
            <a:extLst>
              <a:ext uri="smNativeData">
                <pr:smNativeData xmlns="" xmlns:pr="smNativeData" val="SMDATA_12_TiFzXhMAAAAlAAAAZAAAAA0AAAAAkAAAAEgAAACQAAAASAAAAAAAAAABAAAAAAAAAAEAAABQAAAAAAAAAAAA4D8AAAAAAADgPwAAAAAAAOA/AAAAAAAA4D8AAAAAAADgPwAAAAAAAOA/AAAAAAAA4D8AAAAAAADgPwAAAAAAAOA/AAAAAAAA4D8CAAAAjAAAAAAAAAAAAAAAT4G9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O308e0MAAAAEAAAAAAAAAAAAAAAAAAAAAAAAAAeAAAAaAAAAAAAAAAAAAAAAAAAAAAAAAAAAAAAECcAABAnAAAAAAAAAAAAAAAAAAAAAAAAAAAAAAAAAAAAAAAAAAAAABQAAAAAAAAAwMD/AAAAAABkAAAAMgAAAAAAAABkAAAAAAAAAH9/fwAKAAAAHwAAAFQAAABPgb0F////AQAAAAAAAAAAAAAAAAAAAAAAAAAAAAAAAAAAAAAAAAAAAAAAAn9/fwDu7OEDzMzMAMDA/wB/f38AAAAAAAAAAAAAAAAAAAAAAAAAAAAhAAAAGAAAABQAAADVMQAAGicAAHA1AABZKQAAEAAAAA=="/>
              </a:ext>
            </a:extLst>
          </p:cNvSpPr>
          <p:nvPr/>
        </p:nvSpPr>
        <p:spPr>
          <a:xfrm>
            <a:off x="8100695" y="6356350"/>
            <a:ext cx="586105" cy="365125"/>
          </a:xfrm>
          <a:prstGeom prst="rect">
            <a:avLst/>
          </a:prstGeom>
          <a:noFill/>
          <a:ln w="12700" cap="flat" cmpd="sng" algn="ctr">
            <a:noFill/>
            <a:prstDash val="solid"/>
            <a:headEnd type="none" w="med" len="med"/>
            <a:tailEnd type="none" w="med" len="med"/>
          </a:ln>
          <a:effectLst/>
        </p:spPr>
        <p:txBody>
          <a:bodyPr vert="horz" wrap="square" lIns="91440" tIns="45720" rIns="91440" bIns="45720" numCol="1" rtlCol="0" anchor="ctr">
            <a:prstTxWarp prst="textNoShape">
              <a:avLst/>
            </a:prstTxWarp>
          </a:bodyPr>
          <a:lstStyle>
            <a:defPPr>
              <a:defRPr lang="de-DE"/>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lang="de-DE" sz="1200">
                <a:solidFill>
                  <a:srgbClr val="8C8C8C"/>
                </a:solidFill>
              </a:defRPr>
            </a:pPr>
            <a:fld id="{36A97026-68DB-FC86-9511-9ED33E5F63CB}" type="slidenum">
              <a:rPr lang="de-DE" smtClean="0">
                <a:solidFill>
                  <a:srgbClr val="8C8C8C"/>
                </a:solidFill>
              </a:rPr>
              <a:pPr>
                <a:defRPr lang="de-DE" sz="1200">
                  <a:solidFill>
                    <a:srgbClr val="8C8C8C"/>
                  </a:solidFill>
                </a:defRPr>
              </a:pPr>
              <a:t>36</a:t>
            </a:fld>
            <a:endParaRPr lang="de-DE">
              <a:solidFill>
                <a:srgbClr val="8C8C8C"/>
              </a:solidFill>
            </a:endParaRPr>
          </a:p>
        </p:txBody>
      </p:sp>
      <p:sp>
        <p:nvSpPr>
          <p:cNvPr id="4" name="Titel 3"/>
          <p:cNvSpPr>
            <a:spLocks noGrp="1"/>
          </p:cNvSpPr>
          <p:nvPr>
            <p:ph type="title"/>
          </p:nvPr>
        </p:nvSpPr>
        <p:spPr/>
        <p:txBody>
          <a:bodyPr/>
          <a:lstStyle/>
          <a:p>
            <a:r>
              <a:rPr lang="de-DE" sz="2800" dirty="0" smtClean="0"/>
              <a:t>Konkretisierte Kompetenzerwartungen	</a:t>
            </a:r>
            <a:r>
              <a:rPr lang="de-DE" sz="2400" dirty="0" smtClean="0"/>
              <a:t>Kapitel 2.2</a:t>
            </a:r>
            <a:endParaRPr lang="de-DE" sz="2400" dirty="0"/>
          </a:p>
        </p:txBody>
      </p:sp>
      <p:pic>
        <p:nvPicPr>
          <p:cNvPr id="9" name="Picture 2" descr="C:\Users\BentgensW\Desktop\magnifier_icon-icons_com_48267.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80312" y="1642357"/>
            <a:ext cx="816496" cy="816496"/>
          </a:xfrm>
          <a:prstGeom prst="rect">
            <a:avLst/>
          </a:prstGeom>
          <a:noFill/>
        </p:spPr>
      </p:pic>
    </p:spTree>
    <p:extLst>
      <p:ext uri="{BB962C8B-B14F-4D97-AF65-F5344CB8AC3E}">
        <p14:creationId xmlns:p14="http://schemas.microsoft.com/office/powerpoint/2010/main" val="335730667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57200" y="1698623"/>
            <a:ext cx="8363272" cy="4205064"/>
          </a:xfrm>
        </p:spPr>
        <p:txBody>
          <a:bodyPr>
            <a:normAutofit/>
          </a:bodyPr>
          <a:lstStyle/>
          <a:p>
            <a:pPr marL="0" indent="0">
              <a:buNone/>
            </a:pPr>
            <a:r>
              <a:rPr lang="de-DE" sz="2400" b="1" dirty="0" smtClean="0"/>
              <a:t>Beispiel: Sprachsystem</a:t>
            </a:r>
          </a:p>
          <a:p>
            <a:pPr marL="0" indent="0">
              <a:buNone/>
            </a:pPr>
            <a:r>
              <a:rPr lang="x-none" sz="2400" dirty="0"/>
              <a:t>Die Schülerinnen und Schüler können</a:t>
            </a:r>
            <a:endParaRPr lang="de-DE" sz="2400" dirty="0"/>
          </a:p>
          <a:p>
            <a:pPr lvl="0">
              <a:lnSpc>
                <a:spcPct val="90000"/>
              </a:lnSpc>
              <a:buFont typeface="Wingdings" panose="05000000000000000000" pitchFamily="2" charset="2"/>
              <a:buChar char="ú"/>
            </a:pPr>
            <a:r>
              <a:rPr lang="de-DE" sz="2400" dirty="0">
                <a:solidFill>
                  <a:prstClr val="black"/>
                </a:solidFill>
              </a:rPr>
              <a:t>durch kontrastive Sprachbetrachtung ihren Wortschatz im Deutschen erweitern,</a:t>
            </a:r>
          </a:p>
          <a:p>
            <a:pPr lvl="0">
              <a:lnSpc>
                <a:spcPct val="90000"/>
              </a:lnSpc>
              <a:buFont typeface="Wingdings" panose="05000000000000000000" pitchFamily="2" charset="2"/>
              <a:buChar char="ú"/>
            </a:pPr>
            <a:r>
              <a:rPr lang="de-DE" sz="2400" dirty="0">
                <a:solidFill>
                  <a:prstClr val="black"/>
                </a:solidFill>
              </a:rPr>
              <a:t>unter Bezugnahme auf die lateinische Ausgangsform die Bedeutung von Lehn- und Fremdwörtern im Deutschen sowie in anderen Sprachen erläutern,</a:t>
            </a:r>
          </a:p>
          <a:p>
            <a:pPr>
              <a:lnSpc>
                <a:spcPct val="90000"/>
              </a:lnSpc>
              <a:buFont typeface="Wingdings" panose="05000000000000000000" pitchFamily="2" charset="2"/>
              <a:buChar char="ú"/>
            </a:pPr>
            <a:r>
              <a:rPr lang="de-DE" sz="2400" dirty="0">
                <a:solidFill>
                  <a:prstClr val="black"/>
                </a:solidFill>
              </a:rPr>
              <a:t>bei der Erschließung und Übersetzung eines Textes lateinische Wörter des autoren- und themenspezifisch erweiterten Grundwortschatzes angemessen monosemieren,</a:t>
            </a:r>
          </a:p>
        </p:txBody>
      </p:sp>
      <p:sp>
        <p:nvSpPr>
          <p:cNvPr id="7" name="Fußzeilenplatzhalter 6"/>
          <p:cNvSpPr>
            <a:spLocks noGrp="1"/>
          </p:cNvSpPr>
          <p:nvPr>
            <p:ph type="ftr" sz="quarter" idx="11"/>
          </p:nvPr>
        </p:nvSpPr>
        <p:spPr/>
        <p:txBody>
          <a:bodyPr vert="horz" lIns="91440" tIns="45720" rIns="91440" bIns="45720" rtlCol="0" anchor="ctr"/>
          <a:lstStyle/>
          <a:p>
            <a:r>
              <a:rPr lang="de-DE" dirty="0"/>
              <a:t>Implementation der Kernlehrpläne für Fremdsprachen an Haupt-, Real-, Gesamt- und Sekundarschulen </a:t>
            </a:r>
          </a:p>
        </p:txBody>
      </p:sp>
      <p:sp>
        <p:nvSpPr>
          <p:cNvPr id="6" name="Foliennummernplatzhalter 5"/>
          <p:cNvSpPr>
            <a:spLocks noGrp="1"/>
          </p:cNvSpPr>
          <p:nvPr>
            <p:ph type="sldNum" sz="quarter" idx="12"/>
          </p:nvPr>
        </p:nvSpPr>
        <p:spPr/>
        <p:txBody>
          <a:bodyPr/>
          <a:lstStyle/>
          <a:p>
            <a:fld id="{512A4277-7E7A-4AAF-BFC7-47646BF5CD0C}" type="slidenum">
              <a:rPr lang="de-DE" smtClean="0"/>
              <a:pPr/>
              <a:t>37</a:t>
            </a:fld>
            <a:endParaRPr lang="de-DE"/>
          </a:p>
        </p:txBody>
      </p:sp>
      <p:sp>
        <p:nvSpPr>
          <p:cNvPr id="8" name="Foliennummernplatzhalter 3"/>
          <p:cNvSpPr txBox="1">
            <a:spLocks noChangeArrowheads="1"/>
            <a:extLst>
              <a:ext uri="smNativeData">
                <pr:smNativeData xmlns="" xmlns:pr="smNativeData" val="SMDATA_12_TiFzXhMAAAAlAAAAZAAAAA0AAAAAkAAAAEgAAACQAAAASAAAAAAAAAABAAAAAAAAAAEAAABQAAAAAAAAAAAA4D8AAAAAAADgPwAAAAAAAOA/AAAAAAAA4D8AAAAAAADgPwAAAAAAAOA/AAAAAAAA4D8AAAAAAADgPwAAAAAAAOA/AAAAAAAA4D8CAAAAjAAAAAAAAAAAAAAAT4G9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O308e0MAAAAEAAAAAAAAAAAAAAAAAAAAAAAAAAeAAAAaAAAAAAAAAAAAAAAAAAAAAAAAAAAAAAAECcAABAnAAAAAAAAAAAAAAAAAAAAAAAAAAAAAAAAAAAAAAAAAAAAABQAAAAAAAAAwMD/AAAAAABkAAAAMgAAAAAAAABkAAAAAAAAAH9/fwAKAAAAHwAAAFQAAABPgb0F////AQAAAAAAAAAAAAAAAAAAAAAAAAAAAAAAAAAAAAAAAAAAAAAAAn9/fwDu7OEDzMzMAMDA/wB/f38AAAAAAAAAAAAAAAAAAAAAAAAAAAAhAAAAGAAAABQAAADVMQAAGicAAHA1AABZKQAAEAAAAA=="/>
              </a:ext>
            </a:extLst>
          </p:cNvSpPr>
          <p:nvPr/>
        </p:nvSpPr>
        <p:spPr>
          <a:xfrm>
            <a:off x="8100695" y="6356350"/>
            <a:ext cx="586105" cy="365125"/>
          </a:xfrm>
          <a:prstGeom prst="rect">
            <a:avLst/>
          </a:prstGeom>
          <a:noFill/>
          <a:ln w="12700" cap="flat" cmpd="sng" algn="ctr">
            <a:noFill/>
            <a:prstDash val="solid"/>
            <a:headEnd type="none" w="med" len="med"/>
            <a:tailEnd type="none" w="med" len="med"/>
          </a:ln>
          <a:effectLst/>
        </p:spPr>
        <p:txBody>
          <a:bodyPr vert="horz" wrap="square" lIns="91440" tIns="45720" rIns="91440" bIns="45720" numCol="1" rtlCol="0" anchor="ctr">
            <a:prstTxWarp prst="textNoShape">
              <a:avLst/>
            </a:prstTxWarp>
          </a:bodyPr>
          <a:lstStyle>
            <a:defPPr>
              <a:defRPr lang="de-DE"/>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lang="de-DE" sz="1200">
                <a:solidFill>
                  <a:srgbClr val="8C8C8C"/>
                </a:solidFill>
              </a:defRPr>
            </a:pPr>
            <a:fld id="{36A97026-68DB-FC86-9511-9ED33E5F63CB}" type="slidenum">
              <a:rPr lang="de-DE" smtClean="0">
                <a:solidFill>
                  <a:srgbClr val="8C8C8C"/>
                </a:solidFill>
              </a:rPr>
              <a:pPr>
                <a:defRPr lang="de-DE" sz="1200">
                  <a:solidFill>
                    <a:srgbClr val="8C8C8C"/>
                  </a:solidFill>
                </a:defRPr>
              </a:pPr>
              <a:t>37</a:t>
            </a:fld>
            <a:endParaRPr lang="de-DE">
              <a:solidFill>
                <a:srgbClr val="8C8C8C"/>
              </a:solidFill>
            </a:endParaRPr>
          </a:p>
        </p:txBody>
      </p:sp>
      <p:sp>
        <p:nvSpPr>
          <p:cNvPr id="4" name="Titel 3"/>
          <p:cNvSpPr>
            <a:spLocks noGrp="1"/>
          </p:cNvSpPr>
          <p:nvPr>
            <p:ph type="title"/>
          </p:nvPr>
        </p:nvSpPr>
        <p:spPr/>
        <p:txBody>
          <a:bodyPr/>
          <a:lstStyle/>
          <a:p>
            <a:r>
              <a:rPr lang="de-DE" sz="2800" dirty="0" smtClean="0"/>
              <a:t>Konkretisierte Kompetenzerwartungen	</a:t>
            </a:r>
            <a:r>
              <a:rPr lang="de-DE" sz="2400" dirty="0" smtClean="0"/>
              <a:t>Kapitel 2.2</a:t>
            </a:r>
            <a:endParaRPr lang="de-DE" sz="2400" dirty="0"/>
          </a:p>
        </p:txBody>
      </p:sp>
    </p:spTree>
    <p:extLst>
      <p:ext uri="{BB962C8B-B14F-4D97-AF65-F5344CB8AC3E}">
        <p14:creationId xmlns:p14="http://schemas.microsoft.com/office/powerpoint/2010/main" val="317236728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liennummernplatzhalter 5"/>
          <p:cNvSpPr>
            <a:spLocks noGrp="1"/>
          </p:cNvSpPr>
          <p:nvPr>
            <p:ph type="sldNum" sz="quarter" idx="12"/>
          </p:nvPr>
        </p:nvSpPr>
        <p:spPr/>
        <p:txBody>
          <a:bodyPr/>
          <a:lstStyle/>
          <a:p>
            <a:fld id="{512A4277-7E7A-4AAF-BFC7-47646BF5CD0C}" type="slidenum">
              <a:rPr lang="de-DE" smtClean="0"/>
              <a:pPr/>
              <a:t>38</a:t>
            </a:fld>
            <a:endParaRPr lang="de-DE"/>
          </a:p>
        </p:txBody>
      </p:sp>
      <p:sp>
        <p:nvSpPr>
          <p:cNvPr id="7" name="Fußzeilenplatzhalter 6"/>
          <p:cNvSpPr>
            <a:spLocks noGrp="1"/>
          </p:cNvSpPr>
          <p:nvPr>
            <p:ph type="ftr" sz="quarter" idx="11"/>
          </p:nvPr>
        </p:nvSpPr>
        <p:spPr>
          <a:xfrm>
            <a:off x="3491880" y="6356350"/>
            <a:ext cx="2880320" cy="365125"/>
          </a:xfrm>
        </p:spPr>
        <p:txBody>
          <a:bodyPr vert="horz" lIns="91440" tIns="45720" rIns="91440" bIns="45720" rtlCol="0" anchor="ctr"/>
          <a:lstStyle/>
          <a:p>
            <a:r>
              <a:rPr lang="de-DE" dirty="0"/>
              <a:t>Implementation der Kernlehrpläne für Fremdsprachen an Haupt-, Real-, Gesamt- und Sekundarschulen </a:t>
            </a:r>
          </a:p>
        </p:txBody>
      </p:sp>
      <p:sp>
        <p:nvSpPr>
          <p:cNvPr id="8" name="Foliennummernplatzhalter 3"/>
          <p:cNvSpPr txBox="1">
            <a:spLocks noChangeArrowheads="1"/>
            <a:extLst>
              <a:ext uri="smNativeData">
                <pr:smNativeData xmlns="" xmlns:pr="smNativeData" val="SMDATA_12_TiFzXhMAAAAlAAAAZAAAAA0AAAAAkAAAAEgAAACQAAAASAAAAAAAAAABAAAAAAAAAAEAAABQAAAAAAAAAAAA4D8AAAAAAADgPwAAAAAAAOA/AAAAAAAA4D8AAAAAAADgPwAAAAAAAOA/AAAAAAAA4D8AAAAAAADgPwAAAAAAAOA/AAAAAAAA4D8CAAAAjAAAAAAAAAAAAAAAT4G9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O308e0MAAAAEAAAAAAAAAAAAAAAAAAAAAAAAAAeAAAAaAAAAAAAAAAAAAAAAAAAAAAAAAAAAAAAECcAABAnAAAAAAAAAAAAAAAAAAAAAAAAAAAAAAAAAAAAAAAAAAAAABQAAAAAAAAAwMD/AAAAAABkAAAAMgAAAAAAAABkAAAAAAAAAH9/fwAKAAAAHwAAAFQAAABPgb0F////AQAAAAAAAAAAAAAAAAAAAAAAAAAAAAAAAAAAAAAAAAAAAAAAAn9/fwDu7OEDzMzMAMDA/wB/f38AAAAAAAAAAAAAAAAAAAAAAAAAAAAhAAAAGAAAABQAAADVMQAAGicAAHA1AABZKQAAEAAAAA=="/>
              </a:ext>
            </a:extLst>
          </p:cNvSpPr>
          <p:nvPr/>
        </p:nvSpPr>
        <p:spPr>
          <a:xfrm>
            <a:off x="8100695" y="6356350"/>
            <a:ext cx="586105" cy="365125"/>
          </a:xfrm>
          <a:prstGeom prst="rect">
            <a:avLst/>
          </a:prstGeom>
          <a:noFill/>
          <a:ln w="12700" cap="flat" cmpd="sng" algn="ctr">
            <a:noFill/>
            <a:prstDash val="solid"/>
            <a:headEnd type="none" w="med" len="med"/>
            <a:tailEnd type="none" w="med" len="med"/>
          </a:ln>
          <a:effectLst/>
        </p:spPr>
        <p:txBody>
          <a:bodyPr vert="horz" wrap="square" lIns="91440" tIns="45720" rIns="91440" bIns="45720" numCol="1" rtlCol="0" anchor="ctr">
            <a:prstTxWarp prst="textNoShape">
              <a:avLst/>
            </a:prstTxWarp>
          </a:bodyPr>
          <a:lstStyle>
            <a:defPPr>
              <a:defRPr lang="de-DE"/>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lang="de-DE" sz="1200">
                <a:solidFill>
                  <a:srgbClr val="8C8C8C"/>
                </a:solidFill>
              </a:defRPr>
            </a:pPr>
            <a:fld id="{36A97026-68DB-FC86-9511-9ED33E5F63CB}" type="slidenum">
              <a:rPr lang="de-DE" smtClean="0">
                <a:solidFill>
                  <a:srgbClr val="8C8C8C"/>
                </a:solidFill>
              </a:rPr>
              <a:pPr>
                <a:defRPr lang="de-DE" sz="1200">
                  <a:solidFill>
                    <a:srgbClr val="8C8C8C"/>
                  </a:solidFill>
                </a:defRPr>
              </a:pPr>
              <a:t>38</a:t>
            </a:fld>
            <a:endParaRPr lang="de-DE">
              <a:solidFill>
                <a:srgbClr val="8C8C8C"/>
              </a:solidFill>
            </a:endParaRPr>
          </a:p>
        </p:txBody>
      </p:sp>
      <p:sp>
        <p:nvSpPr>
          <p:cNvPr id="9" name="Inhaltsplatzhalter 2"/>
          <p:cNvSpPr>
            <a:spLocks noGrp="1"/>
          </p:cNvSpPr>
          <p:nvPr>
            <p:ph idx="1"/>
          </p:nvPr>
        </p:nvSpPr>
        <p:spPr>
          <a:xfrm>
            <a:off x="539552" y="1628800"/>
            <a:ext cx="8229600" cy="4205064"/>
          </a:xfrm>
        </p:spPr>
        <p:txBody>
          <a:bodyPr anchor="ctr">
            <a:normAutofit/>
          </a:bodyPr>
          <a:lstStyle/>
          <a:p>
            <a:pPr marL="0" lvl="0" indent="0" algn="ctr">
              <a:spcBef>
                <a:spcPts val="0"/>
              </a:spcBef>
              <a:buNone/>
              <a:defRPr lang="de-DE" sz="1800" b="0" i="0" u="none" strike="noStrike" kern="1" spc="0" baseline="0">
                <a:solidFill>
                  <a:srgbClr val="000000"/>
                </a:solidFill>
                <a:effectLst/>
                <a:latin typeface="Calibri" pitchFamily="2" charset="0"/>
                <a:ea typeface="Calibri" pitchFamily="2" charset="0"/>
                <a:cs typeface="Calibri" pitchFamily="2" charset="0"/>
              </a:defRPr>
            </a:pPr>
            <a:r>
              <a:rPr lang="de-DE" sz="4400" b="1" kern="1" dirty="0" smtClean="0">
                <a:solidFill>
                  <a:srgbClr val="000000"/>
                </a:solidFill>
                <a:latin typeface="Calibri" pitchFamily="2" charset="0"/>
                <a:cs typeface="Calibri" pitchFamily="2" charset="0"/>
              </a:rPr>
              <a:t>LATEIN AB JAHRGANGSSTUFE 9</a:t>
            </a:r>
            <a:endParaRPr lang="de-DE" sz="4400" b="1" kern="1" dirty="0">
              <a:solidFill>
                <a:srgbClr val="000000"/>
              </a:solidFill>
              <a:latin typeface="Calibri" pitchFamily="2" charset="0"/>
              <a:cs typeface="Calibri" pitchFamily="2" charset="0"/>
            </a:endParaRPr>
          </a:p>
        </p:txBody>
      </p:sp>
    </p:spTree>
    <p:extLst>
      <p:ext uri="{BB962C8B-B14F-4D97-AF65-F5344CB8AC3E}">
        <p14:creationId xmlns:p14="http://schemas.microsoft.com/office/powerpoint/2010/main" val="392282085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57200" y="1698623"/>
            <a:ext cx="8363272" cy="4205064"/>
          </a:xfrm>
        </p:spPr>
        <p:txBody>
          <a:bodyPr>
            <a:normAutofit/>
          </a:bodyPr>
          <a:lstStyle/>
          <a:p>
            <a:pPr defTabSz="449580">
              <a:lnSpc>
                <a:spcPct val="120000"/>
              </a:lnSpc>
              <a:spcBef>
                <a:spcPts val="1000"/>
              </a:spcBef>
              <a:buSzPct val="100000"/>
              <a:defRPr sz="2400">
                <a:latin typeface="+mj-lt"/>
                <a:ea typeface="+mj-ea"/>
                <a:cs typeface="+mj-cs"/>
                <a:sym typeface="Helvetica"/>
              </a:defRPr>
            </a:pPr>
            <a:r>
              <a:rPr lang="de-DE" sz="2400" dirty="0">
                <a:sym typeface="Helvetica"/>
              </a:rPr>
              <a:t>zwei Lernjahre mit insgesamt 8 </a:t>
            </a:r>
            <a:r>
              <a:rPr lang="de-DE" sz="2400" dirty="0" err="1" smtClean="0">
                <a:sym typeface="Helvetica"/>
              </a:rPr>
              <a:t>WStd</a:t>
            </a:r>
            <a:r>
              <a:rPr lang="de-DE" sz="2400" dirty="0" smtClean="0">
                <a:sym typeface="Helvetica"/>
              </a:rPr>
              <a:t> </a:t>
            </a:r>
            <a:r>
              <a:rPr lang="de-DE" sz="2400" dirty="0">
                <a:sym typeface="Helvetica"/>
              </a:rPr>
              <a:t>in der Sekundarstufe I</a:t>
            </a:r>
          </a:p>
          <a:p>
            <a:pPr defTabSz="449580">
              <a:lnSpc>
                <a:spcPct val="120000"/>
              </a:lnSpc>
              <a:spcBef>
                <a:spcPts val="1000"/>
              </a:spcBef>
              <a:buSzPct val="100000"/>
              <a:defRPr sz="2400">
                <a:latin typeface="+mj-lt"/>
                <a:ea typeface="+mj-ea"/>
                <a:cs typeface="+mj-cs"/>
                <a:sym typeface="Helvetica"/>
              </a:defRPr>
            </a:pPr>
            <a:r>
              <a:rPr lang="de-DE" sz="2400" dirty="0">
                <a:sym typeface="Helvetica"/>
              </a:rPr>
              <a:t>steilere Progression </a:t>
            </a:r>
          </a:p>
          <a:p>
            <a:pPr defTabSz="449580">
              <a:lnSpc>
                <a:spcPct val="120000"/>
              </a:lnSpc>
              <a:spcBef>
                <a:spcPts val="1000"/>
              </a:spcBef>
              <a:buSzPct val="100000"/>
              <a:defRPr sz="2400">
                <a:latin typeface="+mj-lt"/>
                <a:ea typeface="+mj-ea"/>
                <a:cs typeface="+mj-cs"/>
                <a:sym typeface="Helvetica"/>
              </a:defRPr>
            </a:pPr>
            <a:r>
              <a:rPr lang="de-DE" sz="2400" dirty="0">
                <a:sym typeface="Helvetica"/>
              </a:rPr>
              <a:t>Rückgriff auf Sprachlernkompetenz aus anderen Fächern </a:t>
            </a:r>
          </a:p>
          <a:p>
            <a:pPr lvl="0" defTabSz="449580">
              <a:lnSpc>
                <a:spcPct val="120000"/>
              </a:lnSpc>
              <a:spcBef>
                <a:spcPts val="1000"/>
              </a:spcBef>
              <a:buSzPct val="100000"/>
              <a:defRPr sz="2400">
                <a:latin typeface="+mj-lt"/>
                <a:ea typeface="+mj-ea"/>
                <a:cs typeface="+mj-cs"/>
                <a:sym typeface="Helvetica"/>
              </a:defRPr>
            </a:pPr>
            <a:r>
              <a:rPr lang="de-DE" sz="2400" dirty="0">
                <a:solidFill>
                  <a:prstClr val="black"/>
                </a:solidFill>
                <a:sym typeface="Helvetica"/>
              </a:rPr>
              <a:t>Beschränkungen im Bereich der inhaltlichen Schwerpunkte und der konkretisierten Kompetenzerwartungen sind notwendig.</a:t>
            </a:r>
          </a:p>
          <a:p>
            <a:pPr lvl="0"/>
            <a:r>
              <a:rPr lang="de-DE" sz="2400" dirty="0">
                <a:solidFill>
                  <a:prstClr val="black"/>
                </a:solidFill>
              </a:rPr>
              <a:t>Am Ende der Sekundarstufe werden adaptierte und leichtere Originaltexte zugrunde gelegt.</a:t>
            </a:r>
          </a:p>
        </p:txBody>
      </p:sp>
      <p:sp>
        <p:nvSpPr>
          <p:cNvPr id="7" name="Fußzeilenplatzhalter 6"/>
          <p:cNvSpPr>
            <a:spLocks noGrp="1"/>
          </p:cNvSpPr>
          <p:nvPr>
            <p:ph type="ftr" sz="quarter" idx="11"/>
          </p:nvPr>
        </p:nvSpPr>
        <p:spPr/>
        <p:txBody>
          <a:bodyPr vert="horz" lIns="91440" tIns="45720" rIns="91440" bIns="45720" rtlCol="0" anchor="ctr"/>
          <a:lstStyle/>
          <a:p>
            <a:r>
              <a:rPr lang="de-DE" dirty="0"/>
              <a:t>Implementation der Kernlehrpläne für Fremdsprachen an Haupt-, Real-, Gesamt- und Sekundarschulen </a:t>
            </a:r>
          </a:p>
        </p:txBody>
      </p:sp>
      <p:sp>
        <p:nvSpPr>
          <p:cNvPr id="6" name="Foliennummernplatzhalter 5"/>
          <p:cNvSpPr>
            <a:spLocks noGrp="1"/>
          </p:cNvSpPr>
          <p:nvPr>
            <p:ph type="sldNum" sz="quarter" idx="12"/>
          </p:nvPr>
        </p:nvSpPr>
        <p:spPr/>
        <p:txBody>
          <a:bodyPr/>
          <a:lstStyle/>
          <a:p>
            <a:fld id="{512A4277-7E7A-4AAF-BFC7-47646BF5CD0C}" type="slidenum">
              <a:rPr lang="de-DE" smtClean="0"/>
              <a:pPr/>
              <a:t>39</a:t>
            </a:fld>
            <a:endParaRPr lang="de-DE"/>
          </a:p>
        </p:txBody>
      </p:sp>
      <p:sp>
        <p:nvSpPr>
          <p:cNvPr id="8" name="Foliennummernplatzhalter 3"/>
          <p:cNvSpPr txBox="1">
            <a:spLocks noChangeArrowheads="1"/>
            <a:extLst>
              <a:ext uri="smNativeData">
                <pr:smNativeData xmlns="" xmlns:pr="smNativeData" val="SMDATA_12_TiFzXhMAAAAlAAAAZAAAAA0AAAAAkAAAAEgAAACQAAAASAAAAAAAAAABAAAAAAAAAAEAAABQAAAAAAAAAAAA4D8AAAAAAADgPwAAAAAAAOA/AAAAAAAA4D8AAAAAAADgPwAAAAAAAOA/AAAAAAAA4D8AAAAAAADgPwAAAAAAAOA/AAAAAAAA4D8CAAAAjAAAAAAAAAAAAAAAT4G9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O308e0MAAAAEAAAAAAAAAAAAAAAAAAAAAAAAAAeAAAAaAAAAAAAAAAAAAAAAAAAAAAAAAAAAAAAECcAABAnAAAAAAAAAAAAAAAAAAAAAAAAAAAAAAAAAAAAAAAAAAAAABQAAAAAAAAAwMD/AAAAAABkAAAAMgAAAAAAAABkAAAAAAAAAH9/fwAKAAAAHwAAAFQAAABPgb0F////AQAAAAAAAAAAAAAAAAAAAAAAAAAAAAAAAAAAAAAAAAAAAAAAAn9/fwDu7OEDzMzMAMDA/wB/f38AAAAAAAAAAAAAAAAAAAAAAAAAAAAhAAAAGAAAABQAAADVMQAAGicAAHA1AABZKQAAEAAAAA=="/>
              </a:ext>
            </a:extLst>
          </p:cNvSpPr>
          <p:nvPr/>
        </p:nvSpPr>
        <p:spPr>
          <a:xfrm>
            <a:off x="8100695" y="6356350"/>
            <a:ext cx="586105" cy="365125"/>
          </a:xfrm>
          <a:prstGeom prst="rect">
            <a:avLst/>
          </a:prstGeom>
          <a:noFill/>
          <a:ln w="12700" cap="flat" cmpd="sng" algn="ctr">
            <a:noFill/>
            <a:prstDash val="solid"/>
            <a:headEnd type="none" w="med" len="med"/>
            <a:tailEnd type="none" w="med" len="med"/>
          </a:ln>
          <a:effectLst/>
        </p:spPr>
        <p:txBody>
          <a:bodyPr vert="horz" wrap="square" lIns="91440" tIns="45720" rIns="91440" bIns="45720" numCol="1" rtlCol="0" anchor="ctr">
            <a:prstTxWarp prst="textNoShape">
              <a:avLst/>
            </a:prstTxWarp>
          </a:bodyPr>
          <a:lstStyle>
            <a:defPPr>
              <a:defRPr lang="de-DE"/>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lang="de-DE" sz="1200">
                <a:solidFill>
                  <a:srgbClr val="8C8C8C"/>
                </a:solidFill>
              </a:defRPr>
            </a:pPr>
            <a:fld id="{36A97026-68DB-FC86-9511-9ED33E5F63CB}" type="slidenum">
              <a:rPr lang="de-DE" smtClean="0">
                <a:solidFill>
                  <a:srgbClr val="8C8C8C"/>
                </a:solidFill>
              </a:rPr>
              <a:pPr>
                <a:defRPr lang="de-DE" sz="1200">
                  <a:solidFill>
                    <a:srgbClr val="8C8C8C"/>
                  </a:solidFill>
                </a:defRPr>
              </a:pPr>
              <a:t>39</a:t>
            </a:fld>
            <a:endParaRPr lang="de-DE">
              <a:solidFill>
                <a:srgbClr val="8C8C8C"/>
              </a:solidFill>
            </a:endParaRPr>
          </a:p>
        </p:txBody>
      </p:sp>
      <p:sp>
        <p:nvSpPr>
          <p:cNvPr id="4" name="Titel 3"/>
          <p:cNvSpPr>
            <a:spLocks noGrp="1"/>
          </p:cNvSpPr>
          <p:nvPr>
            <p:ph type="title"/>
          </p:nvPr>
        </p:nvSpPr>
        <p:spPr/>
        <p:txBody>
          <a:bodyPr/>
          <a:lstStyle/>
          <a:p>
            <a:r>
              <a:rPr lang="de-DE" sz="2800" dirty="0" smtClean="0"/>
              <a:t>Latein ab Jahrgangsstufe 9 (L9)			</a:t>
            </a:r>
            <a:r>
              <a:rPr lang="de-DE" sz="2400" dirty="0" smtClean="0"/>
              <a:t>Kapitel 2.3</a:t>
            </a:r>
            <a:endParaRPr lang="de-DE" sz="2400" dirty="0"/>
          </a:p>
        </p:txBody>
      </p:sp>
    </p:spTree>
    <p:extLst>
      <p:ext uri="{BB962C8B-B14F-4D97-AF65-F5344CB8AC3E}">
        <p14:creationId xmlns:p14="http://schemas.microsoft.com/office/powerpoint/2010/main" val="970617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Bewährte Merkmale</a:t>
            </a:r>
            <a:endParaRPr lang="de-DE" dirty="0"/>
          </a:p>
        </p:txBody>
      </p:sp>
      <p:sp>
        <p:nvSpPr>
          <p:cNvPr id="3" name="Inhaltsplatzhalter 2"/>
          <p:cNvSpPr>
            <a:spLocks noGrp="1"/>
          </p:cNvSpPr>
          <p:nvPr>
            <p:ph idx="1"/>
          </p:nvPr>
        </p:nvSpPr>
        <p:spPr>
          <a:xfrm>
            <a:off x="457200" y="1700808"/>
            <a:ext cx="8229600" cy="4205064"/>
          </a:xfrm>
        </p:spPr>
        <p:txBody>
          <a:bodyPr>
            <a:normAutofit/>
          </a:bodyPr>
          <a:lstStyle/>
          <a:p>
            <a:pPr marL="0" indent="0">
              <a:buNone/>
            </a:pPr>
            <a:r>
              <a:rPr lang="de-DE" dirty="0"/>
              <a:t>Kernlehrpläne in NRW formulieren</a:t>
            </a:r>
          </a:p>
          <a:p>
            <a:r>
              <a:rPr lang="de-DE" dirty="0"/>
              <a:t>schulformbezogene landesweit verbindliche Standards,</a:t>
            </a:r>
          </a:p>
          <a:p>
            <a:r>
              <a:rPr lang="de-DE" dirty="0"/>
              <a:t>den fachlichen Kern der dafür erforderlichen Kompetenzen einschließlich zugrunde liegender Wissensbestände,</a:t>
            </a:r>
          </a:p>
          <a:p>
            <a:r>
              <a:rPr lang="de-DE" i="1" dirty="0" smtClean="0"/>
              <a:t>keine</a:t>
            </a:r>
            <a:r>
              <a:rPr lang="de-DE" dirty="0" smtClean="0"/>
              <a:t> </a:t>
            </a:r>
            <a:r>
              <a:rPr lang="de-DE" dirty="0"/>
              <a:t>Aussagen zur konkreten Gestaltung und Durchführung des Unterrichts.</a:t>
            </a:r>
            <a:br>
              <a:rPr lang="de-DE" dirty="0"/>
            </a:br>
            <a:r>
              <a:rPr lang="de-DE" dirty="0"/>
              <a:t>(Dies ist Aufgabe der schulinternen Lehrpläne</a:t>
            </a:r>
            <a:r>
              <a:rPr lang="de-DE" dirty="0" smtClean="0"/>
              <a:t>.)</a:t>
            </a:r>
            <a:endParaRPr lang="de-DE" dirty="0"/>
          </a:p>
        </p:txBody>
      </p:sp>
      <p:sp>
        <p:nvSpPr>
          <p:cNvPr id="6" name="Foliennummernplatzhalter 5"/>
          <p:cNvSpPr>
            <a:spLocks noGrp="1"/>
          </p:cNvSpPr>
          <p:nvPr>
            <p:ph type="sldNum" sz="quarter" idx="12"/>
          </p:nvPr>
        </p:nvSpPr>
        <p:spPr/>
        <p:txBody>
          <a:bodyPr/>
          <a:lstStyle/>
          <a:p>
            <a:fld id="{512A4277-7E7A-4AAF-BFC7-47646BF5CD0C}" type="slidenum">
              <a:rPr lang="de-DE" smtClean="0"/>
              <a:pPr/>
              <a:t>4</a:t>
            </a:fld>
            <a:endParaRPr lang="de-DE"/>
          </a:p>
        </p:txBody>
      </p:sp>
      <p:sp>
        <p:nvSpPr>
          <p:cNvPr id="7" name="Fußzeilenplatzhalter 6"/>
          <p:cNvSpPr>
            <a:spLocks noGrp="1"/>
          </p:cNvSpPr>
          <p:nvPr>
            <p:ph type="ftr" sz="quarter" idx="11"/>
          </p:nvPr>
        </p:nvSpPr>
        <p:spPr>
          <a:xfrm>
            <a:off x="3491880" y="6356350"/>
            <a:ext cx="2880320" cy="365125"/>
          </a:xfrm>
        </p:spPr>
        <p:txBody>
          <a:bodyPr vert="horz" lIns="91440" tIns="45720" rIns="91440" bIns="45720" rtlCol="0" anchor="ctr"/>
          <a:lstStyle/>
          <a:p>
            <a:r>
              <a:rPr lang="de-DE" dirty="0"/>
              <a:t>Implementation der Kernlehrpläne für Fremdsprachen an Haupt-, Real-, Gesamt- und Sekundarschulen </a:t>
            </a:r>
          </a:p>
        </p:txBody>
      </p:sp>
    </p:spTree>
    <p:extLst>
      <p:ext uri="{BB962C8B-B14F-4D97-AF65-F5344CB8AC3E}">
        <p14:creationId xmlns:p14="http://schemas.microsoft.com/office/powerpoint/2010/main" val="35147265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liennummernplatzhalter 5"/>
          <p:cNvSpPr>
            <a:spLocks noGrp="1"/>
          </p:cNvSpPr>
          <p:nvPr>
            <p:ph type="sldNum" sz="quarter" idx="12"/>
          </p:nvPr>
        </p:nvSpPr>
        <p:spPr/>
        <p:txBody>
          <a:bodyPr/>
          <a:lstStyle/>
          <a:p>
            <a:fld id="{512A4277-7E7A-4AAF-BFC7-47646BF5CD0C}" type="slidenum">
              <a:rPr lang="de-DE" smtClean="0"/>
              <a:pPr/>
              <a:t>40</a:t>
            </a:fld>
            <a:endParaRPr lang="de-DE"/>
          </a:p>
        </p:txBody>
      </p:sp>
      <p:sp>
        <p:nvSpPr>
          <p:cNvPr id="7" name="Fußzeilenplatzhalter 6"/>
          <p:cNvSpPr>
            <a:spLocks noGrp="1"/>
          </p:cNvSpPr>
          <p:nvPr>
            <p:ph type="ftr" sz="quarter" idx="11"/>
          </p:nvPr>
        </p:nvSpPr>
        <p:spPr>
          <a:xfrm>
            <a:off x="3491880" y="6356350"/>
            <a:ext cx="2880320" cy="365125"/>
          </a:xfrm>
        </p:spPr>
        <p:txBody>
          <a:bodyPr vert="horz" lIns="91440" tIns="45720" rIns="91440" bIns="45720" rtlCol="0" anchor="ctr"/>
          <a:lstStyle/>
          <a:p>
            <a:r>
              <a:rPr lang="de-DE" dirty="0"/>
              <a:t>Implementation der Kernlehrpläne für Fremdsprachen an Haupt-, Real-, Gesamt- und Sekundarschulen </a:t>
            </a:r>
          </a:p>
        </p:txBody>
      </p:sp>
      <p:sp>
        <p:nvSpPr>
          <p:cNvPr id="8" name="Foliennummernplatzhalter 3"/>
          <p:cNvSpPr txBox="1">
            <a:spLocks noChangeArrowheads="1"/>
            <a:extLst>
              <a:ext uri="smNativeData">
                <pr:smNativeData xmlns="" xmlns:pr="smNativeData" val="SMDATA_12_TiFzXhMAAAAlAAAAZAAAAA0AAAAAkAAAAEgAAACQAAAASAAAAAAAAAABAAAAAAAAAAEAAABQAAAAAAAAAAAA4D8AAAAAAADgPwAAAAAAAOA/AAAAAAAA4D8AAAAAAADgPwAAAAAAAOA/AAAAAAAA4D8AAAAAAADgPwAAAAAAAOA/AAAAAAAA4D8CAAAAjAAAAAAAAAAAAAAAT4G9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O308e0MAAAAEAAAAAAAAAAAAAAAAAAAAAAAAAAeAAAAaAAAAAAAAAAAAAAAAAAAAAAAAAAAAAAAECcAABAnAAAAAAAAAAAAAAAAAAAAAAAAAAAAAAAAAAAAAAAAAAAAABQAAAAAAAAAwMD/AAAAAABkAAAAMgAAAAAAAABkAAAAAAAAAH9/fwAKAAAAHwAAAFQAAABPgb0F////AQAAAAAAAAAAAAAAAAAAAAAAAAAAAAAAAAAAAAAAAAAAAAAAAn9/fwDu7OEDzMzMAMDA/wB/f38AAAAAAAAAAAAAAAAAAAAAAAAAAAAhAAAAGAAAABQAAADVMQAAGicAAHA1AABZKQAAEAAAAA=="/>
              </a:ext>
            </a:extLst>
          </p:cNvSpPr>
          <p:nvPr/>
        </p:nvSpPr>
        <p:spPr>
          <a:xfrm>
            <a:off x="8100695" y="6356350"/>
            <a:ext cx="586105" cy="365125"/>
          </a:xfrm>
          <a:prstGeom prst="rect">
            <a:avLst/>
          </a:prstGeom>
          <a:noFill/>
          <a:ln w="12700" cap="flat" cmpd="sng" algn="ctr">
            <a:noFill/>
            <a:prstDash val="solid"/>
            <a:headEnd type="none" w="med" len="med"/>
            <a:tailEnd type="none" w="med" len="med"/>
          </a:ln>
          <a:effectLst/>
        </p:spPr>
        <p:txBody>
          <a:bodyPr vert="horz" wrap="square" lIns="91440" tIns="45720" rIns="91440" bIns="45720" numCol="1" rtlCol="0" anchor="ctr">
            <a:prstTxWarp prst="textNoShape">
              <a:avLst/>
            </a:prstTxWarp>
          </a:bodyPr>
          <a:lstStyle>
            <a:defPPr>
              <a:defRPr lang="de-DE"/>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lang="de-DE" sz="1200">
                <a:solidFill>
                  <a:srgbClr val="8C8C8C"/>
                </a:solidFill>
              </a:defRPr>
            </a:pPr>
            <a:fld id="{36A97026-68DB-FC86-9511-9ED33E5F63CB}" type="slidenum">
              <a:rPr lang="de-DE" smtClean="0">
                <a:solidFill>
                  <a:srgbClr val="8C8C8C"/>
                </a:solidFill>
              </a:rPr>
              <a:pPr>
                <a:defRPr lang="de-DE" sz="1200">
                  <a:solidFill>
                    <a:srgbClr val="8C8C8C"/>
                  </a:solidFill>
                </a:defRPr>
              </a:pPr>
              <a:t>40</a:t>
            </a:fld>
            <a:endParaRPr lang="de-DE">
              <a:solidFill>
                <a:srgbClr val="8C8C8C"/>
              </a:solidFill>
            </a:endParaRPr>
          </a:p>
        </p:txBody>
      </p:sp>
      <p:sp>
        <p:nvSpPr>
          <p:cNvPr id="9" name="Inhaltsplatzhalter 2"/>
          <p:cNvSpPr>
            <a:spLocks noGrp="1"/>
          </p:cNvSpPr>
          <p:nvPr>
            <p:ph idx="1"/>
          </p:nvPr>
        </p:nvSpPr>
        <p:spPr>
          <a:xfrm>
            <a:off x="539552" y="1628800"/>
            <a:ext cx="8229600" cy="4205064"/>
          </a:xfrm>
        </p:spPr>
        <p:txBody>
          <a:bodyPr anchor="ctr">
            <a:normAutofit/>
          </a:bodyPr>
          <a:lstStyle/>
          <a:p>
            <a:pPr marL="0" lvl="0" indent="0" algn="ctr">
              <a:spcBef>
                <a:spcPts val="0"/>
              </a:spcBef>
              <a:buNone/>
              <a:defRPr lang="de-DE" sz="1800" b="0" i="0" u="none" strike="noStrike" kern="1" spc="0" baseline="0">
                <a:solidFill>
                  <a:srgbClr val="000000"/>
                </a:solidFill>
                <a:effectLst/>
                <a:latin typeface="Calibri" pitchFamily="2" charset="0"/>
                <a:ea typeface="Calibri" pitchFamily="2" charset="0"/>
                <a:cs typeface="Calibri" pitchFamily="2" charset="0"/>
              </a:defRPr>
            </a:pPr>
            <a:r>
              <a:rPr lang="de-DE" sz="4400" b="1" kern="1" dirty="0" smtClean="0">
                <a:solidFill>
                  <a:srgbClr val="000000"/>
                </a:solidFill>
                <a:latin typeface="Calibri" pitchFamily="2" charset="0"/>
                <a:cs typeface="Calibri" pitchFamily="2" charset="0"/>
              </a:rPr>
              <a:t>LERNERFOLGSÜBERPRÜFUNG UND LEISTUNGSBEWERTUNG</a:t>
            </a:r>
            <a:endParaRPr lang="de-DE" sz="4400" b="1" kern="1" dirty="0">
              <a:solidFill>
                <a:srgbClr val="000000"/>
              </a:solidFill>
              <a:latin typeface="Calibri" pitchFamily="2" charset="0"/>
              <a:cs typeface="Calibri" pitchFamily="2" charset="0"/>
            </a:endParaRPr>
          </a:p>
        </p:txBody>
      </p:sp>
    </p:spTree>
    <p:extLst>
      <p:ext uri="{BB962C8B-B14F-4D97-AF65-F5344CB8AC3E}">
        <p14:creationId xmlns:p14="http://schemas.microsoft.com/office/powerpoint/2010/main" val="182447810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800" dirty="0" smtClean="0"/>
              <a:t>Beurteilungsbereich „Schriftliche Arbeiten“</a:t>
            </a:r>
            <a:endParaRPr lang="de-DE" sz="2800" dirty="0">
              <a:solidFill>
                <a:srgbClr val="FF0000"/>
              </a:solidFill>
            </a:endParaRPr>
          </a:p>
        </p:txBody>
      </p:sp>
      <p:sp>
        <p:nvSpPr>
          <p:cNvPr id="6" name="Foliennummernplatzhalter 5"/>
          <p:cNvSpPr>
            <a:spLocks noGrp="1"/>
          </p:cNvSpPr>
          <p:nvPr>
            <p:ph type="sldNum" sz="quarter" idx="12"/>
          </p:nvPr>
        </p:nvSpPr>
        <p:spPr/>
        <p:txBody>
          <a:bodyPr/>
          <a:lstStyle/>
          <a:p>
            <a:fld id="{512A4277-7E7A-4AAF-BFC7-47646BF5CD0C}" type="slidenum">
              <a:rPr lang="de-DE" smtClean="0"/>
              <a:pPr/>
              <a:t>41</a:t>
            </a:fld>
            <a:endParaRPr lang="de-DE"/>
          </a:p>
        </p:txBody>
      </p:sp>
      <p:sp>
        <p:nvSpPr>
          <p:cNvPr id="7" name="Fußzeilenplatzhalter 6"/>
          <p:cNvSpPr>
            <a:spLocks noGrp="1"/>
          </p:cNvSpPr>
          <p:nvPr>
            <p:ph type="ftr" sz="quarter" idx="11"/>
          </p:nvPr>
        </p:nvSpPr>
        <p:spPr>
          <a:xfrm>
            <a:off x="3491880" y="6356350"/>
            <a:ext cx="2880320" cy="365125"/>
          </a:xfrm>
        </p:spPr>
        <p:txBody>
          <a:bodyPr vert="horz" lIns="91440" tIns="45720" rIns="91440" bIns="45720" rtlCol="0" anchor="ctr"/>
          <a:lstStyle/>
          <a:p>
            <a:r>
              <a:rPr lang="de-DE" dirty="0"/>
              <a:t>Implementation der Kernlehrpläne für Fremdsprachen an Haupt-, Real-, Gesamt- und Sekundarschulen </a:t>
            </a:r>
          </a:p>
        </p:txBody>
      </p:sp>
      <p:sp>
        <p:nvSpPr>
          <p:cNvPr id="8" name="Foliennummernplatzhalter 3"/>
          <p:cNvSpPr txBox="1">
            <a:spLocks noChangeArrowheads="1"/>
            <a:extLst>
              <a:ext uri="smNativeData">
                <pr:smNativeData xmlns="" xmlns:pr="smNativeData" val="SMDATA_12_TiFzXhMAAAAlAAAAZAAAAA0AAAAAkAAAAEgAAACQAAAASAAAAAAAAAABAAAAAAAAAAEAAABQAAAAAAAAAAAA4D8AAAAAAADgPwAAAAAAAOA/AAAAAAAA4D8AAAAAAADgPwAAAAAAAOA/AAAAAAAA4D8AAAAAAADgPwAAAAAAAOA/AAAAAAAA4D8CAAAAjAAAAAAAAAAAAAAAT4G9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O308e0MAAAAEAAAAAAAAAAAAAAAAAAAAAAAAAAeAAAAaAAAAAAAAAAAAAAAAAAAAAAAAAAAAAAAECcAABAnAAAAAAAAAAAAAAAAAAAAAAAAAAAAAAAAAAAAAAAAAAAAABQAAAAAAAAAwMD/AAAAAABkAAAAMgAAAAAAAABkAAAAAAAAAH9/fwAKAAAAHwAAAFQAAABPgb0F////AQAAAAAAAAAAAAAAAAAAAAAAAAAAAAAAAAAAAAAAAAAAAAAAAn9/fwDu7OEDzMzMAMDA/wB/f38AAAAAAAAAAAAAAAAAAAAAAAAAAAAhAAAAGAAAABQAAADVMQAAGicAAHA1AABZKQAAEAAAAA=="/>
              </a:ext>
            </a:extLst>
          </p:cNvSpPr>
          <p:nvPr/>
        </p:nvSpPr>
        <p:spPr>
          <a:xfrm>
            <a:off x="8100695" y="6356350"/>
            <a:ext cx="586105" cy="365125"/>
          </a:xfrm>
          <a:prstGeom prst="rect">
            <a:avLst/>
          </a:prstGeom>
          <a:noFill/>
          <a:ln w="12700" cap="flat" cmpd="sng" algn="ctr">
            <a:noFill/>
            <a:prstDash val="solid"/>
            <a:headEnd type="none" w="med" len="med"/>
            <a:tailEnd type="none" w="med" len="med"/>
          </a:ln>
          <a:effectLst/>
        </p:spPr>
        <p:txBody>
          <a:bodyPr vert="horz" wrap="square" lIns="91440" tIns="45720" rIns="91440" bIns="45720" numCol="1" rtlCol="0" anchor="ctr">
            <a:prstTxWarp prst="textNoShape">
              <a:avLst/>
            </a:prstTxWarp>
          </a:bodyPr>
          <a:lstStyle>
            <a:defPPr>
              <a:defRPr lang="de-DE"/>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lang="de-DE" sz="1200">
                <a:solidFill>
                  <a:srgbClr val="8C8C8C"/>
                </a:solidFill>
              </a:defRPr>
            </a:pPr>
            <a:fld id="{36A97026-68DB-FC86-9511-9ED33E5F63CB}" type="slidenum">
              <a:rPr lang="de-DE" smtClean="0">
                <a:solidFill>
                  <a:srgbClr val="8C8C8C"/>
                </a:solidFill>
              </a:rPr>
              <a:pPr>
                <a:defRPr lang="de-DE" sz="1200">
                  <a:solidFill>
                    <a:srgbClr val="8C8C8C"/>
                  </a:solidFill>
                </a:defRPr>
              </a:pPr>
              <a:t>41</a:t>
            </a:fld>
            <a:endParaRPr lang="de-DE">
              <a:solidFill>
                <a:srgbClr val="8C8C8C"/>
              </a:solidFill>
            </a:endParaRPr>
          </a:p>
        </p:txBody>
      </p:sp>
      <p:sp>
        <p:nvSpPr>
          <p:cNvPr id="11" name="Inhaltsplatzhalter 2"/>
          <p:cNvSpPr>
            <a:spLocks noGrp="1"/>
          </p:cNvSpPr>
          <p:nvPr>
            <p:ph idx="1"/>
          </p:nvPr>
        </p:nvSpPr>
        <p:spPr>
          <a:xfrm>
            <a:off x="467544" y="1772816"/>
            <a:ext cx="8229600" cy="4104456"/>
          </a:xfrm>
        </p:spPr>
        <p:txBody>
          <a:bodyPr anchor="t">
            <a:normAutofit/>
          </a:bodyPr>
          <a:lstStyle/>
          <a:p>
            <a:pPr lvl="0"/>
            <a:r>
              <a:rPr lang="de-DE" sz="2400" dirty="0" smtClean="0">
                <a:solidFill>
                  <a:prstClr val="black"/>
                </a:solidFill>
              </a:rPr>
              <a:t>abhängig  </a:t>
            </a:r>
            <a:r>
              <a:rPr lang="de-DE" sz="2400" dirty="0">
                <a:solidFill>
                  <a:prstClr val="black"/>
                </a:solidFill>
              </a:rPr>
              <a:t>vom Lernstand: ein </a:t>
            </a:r>
            <a:r>
              <a:rPr lang="de-DE" sz="2400" dirty="0" err="1" smtClean="0">
                <a:solidFill>
                  <a:prstClr val="black"/>
                </a:solidFill>
              </a:rPr>
              <a:t>didaktisierter</a:t>
            </a:r>
            <a:r>
              <a:rPr lang="de-DE" sz="2400" dirty="0" smtClean="0">
                <a:solidFill>
                  <a:prstClr val="black"/>
                </a:solidFill>
              </a:rPr>
              <a:t> </a:t>
            </a:r>
            <a:r>
              <a:rPr lang="de-DE" sz="2400" dirty="0">
                <a:solidFill>
                  <a:prstClr val="black"/>
                </a:solidFill>
              </a:rPr>
              <a:t>Text, adaptierter Originaltext oder leichterer bzw. mittelschwerer Originaltext</a:t>
            </a:r>
          </a:p>
          <a:p>
            <a:r>
              <a:rPr lang="de-DE" sz="2400" dirty="0"/>
              <a:t>o</a:t>
            </a:r>
            <a:r>
              <a:rPr lang="de-DE" sz="2400" dirty="0" smtClean="0"/>
              <a:t>bligatorisch</a:t>
            </a:r>
            <a:r>
              <a:rPr lang="de-DE" sz="2400" dirty="0"/>
              <a:t>: Vokabel- und Grammatikhilfen, Wort- und Sacherläuterungen   in angemessenem Umfang sowie ein deutschsprachiger </a:t>
            </a:r>
            <a:r>
              <a:rPr lang="de-DE" sz="2400" dirty="0" smtClean="0"/>
              <a:t>Hinführungstext</a:t>
            </a:r>
          </a:p>
          <a:p>
            <a:r>
              <a:rPr lang="de-DE" sz="2400" dirty="0"/>
              <a:t>o</a:t>
            </a:r>
            <a:r>
              <a:rPr lang="de-DE" sz="2400" dirty="0" smtClean="0"/>
              <a:t>bligatorisch</a:t>
            </a:r>
            <a:r>
              <a:rPr lang="de-DE" sz="2400" dirty="0"/>
              <a:t>: Aufgabe zur Erschließung, Übersetzung und Interpretation</a:t>
            </a:r>
          </a:p>
          <a:p>
            <a:r>
              <a:rPr lang="de-DE" sz="2400" dirty="0" smtClean="0"/>
              <a:t>Einzelne </a:t>
            </a:r>
            <a:r>
              <a:rPr lang="de-DE" sz="2400" dirty="0"/>
              <a:t>Aufgaben können sich nur auf Teile des Textes </a:t>
            </a:r>
            <a:r>
              <a:rPr lang="de-DE" sz="2400" dirty="0" smtClean="0"/>
              <a:t>beziehen.</a:t>
            </a:r>
            <a:endParaRPr lang="de-DE" sz="2400" dirty="0"/>
          </a:p>
          <a:p>
            <a:endParaRPr lang="de-DE" sz="2000" dirty="0"/>
          </a:p>
        </p:txBody>
      </p:sp>
    </p:spTree>
    <p:extLst>
      <p:ext uri="{BB962C8B-B14F-4D97-AF65-F5344CB8AC3E}">
        <p14:creationId xmlns:p14="http://schemas.microsoft.com/office/powerpoint/2010/main" val="2445480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fade">
                                      <p:cBhvr>
                                        <p:cTn id="7" dur="500"/>
                                        <p:tgtEl>
                                          <p:spTgt spid="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xEl>
                                              <p:pRg st="1" end="1"/>
                                            </p:txEl>
                                          </p:spTgt>
                                        </p:tgtEl>
                                        <p:attrNameLst>
                                          <p:attrName>style.visibility</p:attrName>
                                        </p:attrNameLst>
                                      </p:cBhvr>
                                      <p:to>
                                        <p:strVal val="visible"/>
                                      </p:to>
                                    </p:set>
                                    <p:animEffect transition="in" filter="fade">
                                      <p:cBhvr>
                                        <p:cTn id="12" dur="500"/>
                                        <p:tgtEl>
                                          <p:spTgt spid="1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
                                            <p:txEl>
                                              <p:pRg st="2" end="2"/>
                                            </p:txEl>
                                          </p:spTgt>
                                        </p:tgtEl>
                                        <p:attrNameLst>
                                          <p:attrName>style.visibility</p:attrName>
                                        </p:attrNameLst>
                                      </p:cBhvr>
                                      <p:to>
                                        <p:strVal val="visible"/>
                                      </p:to>
                                    </p:set>
                                    <p:animEffect transition="in" filter="fade">
                                      <p:cBhvr>
                                        <p:cTn id="17" dur="500"/>
                                        <p:tgtEl>
                                          <p:spTgt spid="1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1">
                                            <p:txEl>
                                              <p:pRg st="3" end="3"/>
                                            </p:txEl>
                                          </p:spTgt>
                                        </p:tgtEl>
                                        <p:attrNameLst>
                                          <p:attrName>style.visibility</p:attrName>
                                        </p:attrNameLst>
                                      </p:cBhvr>
                                      <p:to>
                                        <p:strVal val="visible"/>
                                      </p:to>
                                    </p:set>
                                    <p:animEffect transition="in" filter="fade">
                                      <p:cBhvr>
                                        <p:cTn id="22" dur="500"/>
                                        <p:tgtEl>
                                          <p:spTgt spid="1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uiExpand="1"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800" dirty="0"/>
              <a:t>Beurteilungsbereich „Schriftliche Arbeiten“</a:t>
            </a:r>
            <a:endParaRPr lang="de-DE" sz="2800" dirty="0">
              <a:solidFill>
                <a:srgbClr val="FF0000"/>
              </a:solidFill>
            </a:endParaRPr>
          </a:p>
        </p:txBody>
      </p:sp>
      <p:sp>
        <p:nvSpPr>
          <p:cNvPr id="6" name="Foliennummernplatzhalter 5"/>
          <p:cNvSpPr>
            <a:spLocks noGrp="1"/>
          </p:cNvSpPr>
          <p:nvPr>
            <p:ph type="sldNum" sz="quarter" idx="12"/>
          </p:nvPr>
        </p:nvSpPr>
        <p:spPr/>
        <p:txBody>
          <a:bodyPr/>
          <a:lstStyle/>
          <a:p>
            <a:fld id="{512A4277-7E7A-4AAF-BFC7-47646BF5CD0C}" type="slidenum">
              <a:rPr lang="de-DE" smtClean="0"/>
              <a:pPr/>
              <a:t>42</a:t>
            </a:fld>
            <a:endParaRPr lang="de-DE"/>
          </a:p>
        </p:txBody>
      </p:sp>
      <p:sp>
        <p:nvSpPr>
          <p:cNvPr id="7" name="Fußzeilenplatzhalter 6"/>
          <p:cNvSpPr>
            <a:spLocks noGrp="1"/>
          </p:cNvSpPr>
          <p:nvPr>
            <p:ph type="ftr" sz="quarter" idx="11"/>
          </p:nvPr>
        </p:nvSpPr>
        <p:spPr>
          <a:xfrm>
            <a:off x="3491880" y="6356350"/>
            <a:ext cx="2880320" cy="365125"/>
          </a:xfrm>
        </p:spPr>
        <p:txBody>
          <a:bodyPr vert="horz" lIns="91440" tIns="45720" rIns="91440" bIns="45720" rtlCol="0" anchor="ctr"/>
          <a:lstStyle/>
          <a:p>
            <a:r>
              <a:rPr lang="de-DE" dirty="0"/>
              <a:t>Implementation der Kernlehrpläne für Fremdsprachen an Haupt-, Real-, Gesamt- und Sekundarschulen </a:t>
            </a:r>
          </a:p>
        </p:txBody>
      </p:sp>
      <p:sp>
        <p:nvSpPr>
          <p:cNvPr id="8" name="Foliennummernplatzhalter 3"/>
          <p:cNvSpPr txBox="1">
            <a:spLocks noChangeArrowheads="1"/>
            <a:extLst>
              <a:ext uri="smNativeData">
                <pr:smNativeData xmlns="" xmlns:pr="smNativeData" val="SMDATA_12_TiFzXhMAAAAlAAAAZAAAAA0AAAAAkAAAAEgAAACQAAAASAAAAAAAAAABAAAAAAAAAAEAAABQAAAAAAAAAAAA4D8AAAAAAADgPwAAAAAAAOA/AAAAAAAA4D8AAAAAAADgPwAAAAAAAOA/AAAAAAAA4D8AAAAAAADgPwAAAAAAAOA/AAAAAAAA4D8CAAAAjAAAAAAAAAAAAAAAT4G9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O308e0MAAAAEAAAAAAAAAAAAAAAAAAAAAAAAAAeAAAAaAAAAAAAAAAAAAAAAAAAAAAAAAAAAAAAECcAABAnAAAAAAAAAAAAAAAAAAAAAAAAAAAAAAAAAAAAAAAAAAAAABQAAAAAAAAAwMD/AAAAAABkAAAAMgAAAAAAAABkAAAAAAAAAH9/fwAKAAAAHwAAAFQAAABPgb0F////AQAAAAAAAAAAAAAAAAAAAAAAAAAAAAAAAAAAAAAAAAAAAAAAAn9/fwDu7OEDzMzMAMDA/wB/f38AAAAAAAAAAAAAAAAAAAAAAAAAAAAhAAAAGAAAABQAAADVMQAAGicAAHA1AABZKQAAEAAAAA=="/>
              </a:ext>
            </a:extLst>
          </p:cNvSpPr>
          <p:nvPr/>
        </p:nvSpPr>
        <p:spPr>
          <a:xfrm>
            <a:off x="8100695" y="6356350"/>
            <a:ext cx="586105" cy="365125"/>
          </a:xfrm>
          <a:prstGeom prst="rect">
            <a:avLst/>
          </a:prstGeom>
          <a:noFill/>
          <a:ln w="12700" cap="flat" cmpd="sng" algn="ctr">
            <a:noFill/>
            <a:prstDash val="solid"/>
            <a:headEnd type="none" w="med" len="med"/>
            <a:tailEnd type="none" w="med" len="med"/>
          </a:ln>
          <a:effectLst/>
        </p:spPr>
        <p:txBody>
          <a:bodyPr vert="horz" wrap="square" lIns="91440" tIns="45720" rIns="91440" bIns="45720" numCol="1" rtlCol="0" anchor="ctr">
            <a:prstTxWarp prst="textNoShape">
              <a:avLst/>
            </a:prstTxWarp>
          </a:bodyPr>
          <a:lstStyle>
            <a:defPPr>
              <a:defRPr lang="de-DE"/>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lang="de-DE" sz="1200">
                <a:solidFill>
                  <a:srgbClr val="8C8C8C"/>
                </a:solidFill>
              </a:defRPr>
            </a:pPr>
            <a:fld id="{36A97026-68DB-FC86-9511-9ED33E5F63CB}" type="slidenum">
              <a:rPr lang="de-DE" smtClean="0">
                <a:solidFill>
                  <a:srgbClr val="8C8C8C"/>
                </a:solidFill>
              </a:rPr>
              <a:pPr>
                <a:defRPr lang="de-DE" sz="1200">
                  <a:solidFill>
                    <a:srgbClr val="8C8C8C"/>
                  </a:solidFill>
                </a:defRPr>
              </a:pPr>
              <a:t>42</a:t>
            </a:fld>
            <a:endParaRPr lang="de-DE">
              <a:solidFill>
                <a:srgbClr val="8C8C8C"/>
              </a:solidFill>
            </a:endParaRPr>
          </a:p>
        </p:txBody>
      </p:sp>
      <p:sp>
        <p:nvSpPr>
          <p:cNvPr id="11" name="Inhaltsplatzhalter 2"/>
          <p:cNvSpPr>
            <a:spLocks noGrp="1"/>
          </p:cNvSpPr>
          <p:nvPr>
            <p:ph idx="1"/>
          </p:nvPr>
        </p:nvSpPr>
        <p:spPr>
          <a:xfrm>
            <a:off x="467544" y="1772816"/>
            <a:ext cx="8229600" cy="4104456"/>
          </a:xfrm>
        </p:spPr>
        <p:txBody>
          <a:bodyPr anchor="t">
            <a:normAutofit/>
          </a:bodyPr>
          <a:lstStyle/>
          <a:p>
            <a:pPr marL="0" lvl="0" indent="0">
              <a:lnSpc>
                <a:spcPct val="80000"/>
              </a:lnSpc>
              <a:spcBef>
                <a:spcPts val="0"/>
              </a:spcBef>
              <a:buNone/>
              <a:defRPr lang="de-DE" sz="2155" b="0" i="0" u="none" strike="noStrike" kern="1" spc="0" baseline="0">
                <a:solidFill>
                  <a:srgbClr val="000000"/>
                </a:solidFill>
                <a:latin typeface="Calibri" pitchFamily="2" charset="0"/>
                <a:ea typeface="Calibri" pitchFamily="2" charset="0"/>
                <a:cs typeface="Calibri" pitchFamily="2" charset="0"/>
              </a:defRPr>
            </a:pPr>
            <a:endParaRPr lang="de-DE" sz="2155" b="1" kern="1" dirty="0">
              <a:solidFill>
                <a:srgbClr val="000000"/>
              </a:solidFill>
              <a:latin typeface="Calibri" pitchFamily="2" charset="0"/>
              <a:cs typeface="Calibri" pitchFamily="2" charset="0"/>
            </a:endParaRPr>
          </a:p>
          <a:p>
            <a:pPr marL="0" lvl="0" indent="0">
              <a:lnSpc>
                <a:spcPct val="80000"/>
              </a:lnSpc>
              <a:spcBef>
                <a:spcPts val="0"/>
              </a:spcBef>
              <a:buNone/>
              <a:defRPr lang="de-DE" sz="2155" b="0" i="0" u="none" strike="noStrike" kern="1" spc="0" baseline="0">
                <a:solidFill>
                  <a:srgbClr val="000000"/>
                </a:solidFill>
                <a:latin typeface="Calibri" pitchFamily="2" charset="0"/>
                <a:ea typeface="Calibri" pitchFamily="2" charset="0"/>
                <a:cs typeface="Calibri" pitchFamily="2" charset="0"/>
              </a:defRPr>
            </a:pPr>
            <a:r>
              <a:rPr lang="de-DE" sz="2155" kern="1" dirty="0" smtClean="0">
                <a:solidFill>
                  <a:srgbClr val="000000"/>
                </a:solidFill>
                <a:latin typeface="Calibri" pitchFamily="2" charset="0"/>
                <a:cs typeface="Calibri" pitchFamily="2" charset="0"/>
              </a:rPr>
              <a:t>Beispiel: </a:t>
            </a:r>
            <a:endParaRPr lang="de-DE" sz="2155" kern="1" dirty="0">
              <a:solidFill>
                <a:srgbClr val="000000"/>
              </a:solidFill>
              <a:latin typeface="Calibri" pitchFamily="2" charset="0"/>
              <a:cs typeface="Calibri" pitchFamily="2" charset="0"/>
            </a:endParaRPr>
          </a:p>
          <a:p>
            <a:pPr marL="0" indent="0">
              <a:buNone/>
            </a:pPr>
            <a:endParaRPr lang="de-DE" sz="2000" dirty="0"/>
          </a:p>
        </p:txBody>
      </p:sp>
      <p:sp>
        <p:nvSpPr>
          <p:cNvPr id="14" name="Rechteck 13"/>
          <p:cNvSpPr/>
          <p:nvPr/>
        </p:nvSpPr>
        <p:spPr>
          <a:xfrm>
            <a:off x="5143754" y="2952353"/>
            <a:ext cx="2763180" cy="1938992"/>
          </a:xfrm>
          <a:prstGeom prst="rect">
            <a:avLst/>
          </a:prstGeom>
          <a:solidFill>
            <a:schemeClr val="bg1">
              <a:lumMod val="85000"/>
            </a:schemeClr>
          </a:solidFill>
        </p:spPr>
        <p:txBody>
          <a:bodyPr wrap="square">
            <a:spAutoFit/>
          </a:bodyPr>
          <a:lstStyle/>
          <a:p>
            <a:endParaRPr lang="de-DE" sz="2400" dirty="0">
              <a:solidFill>
                <a:srgbClr val="0D0D0D"/>
              </a:solidFill>
            </a:endParaRPr>
          </a:p>
          <a:p>
            <a:r>
              <a:rPr lang="de-DE" sz="2400" dirty="0" smtClean="0">
                <a:solidFill>
                  <a:srgbClr val="0D0D0D"/>
                </a:solidFill>
              </a:rPr>
              <a:t>              </a:t>
            </a:r>
            <a:r>
              <a:rPr lang="de-DE" sz="2000" dirty="0" smtClean="0">
                <a:solidFill>
                  <a:srgbClr val="0D0D0D"/>
                </a:solidFill>
              </a:rPr>
              <a:t>Einzelaspekte</a:t>
            </a:r>
          </a:p>
          <a:p>
            <a:r>
              <a:rPr lang="de-DE" sz="2400" dirty="0" smtClean="0">
                <a:solidFill>
                  <a:srgbClr val="0D0D0D"/>
                </a:solidFill>
              </a:rPr>
              <a:t>              Text</a:t>
            </a:r>
            <a:endParaRPr lang="de-DE" sz="2400" b="1" dirty="0">
              <a:solidFill>
                <a:srgbClr val="0D0D0D"/>
              </a:solidFill>
            </a:endParaRPr>
          </a:p>
          <a:p>
            <a:r>
              <a:rPr lang="de-DE" sz="2400" b="1" dirty="0" smtClean="0">
                <a:solidFill>
                  <a:srgbClr val="0D0D0D"/>
                </a:solidFill>
              </a:rPr>
              <a:t>              </a:t>
            </a:r>
            <a:r>
              <a:rPr lang="de-DE" sz="2000" dirty="0" smtClean="0">
                <a:solidFill>
                  <a:srgbClr val="0D0D0D"/>
                </a:solidFill>
              </a:rPr>
              <a:t>Einzelaspekte</a:t>
            </a:r>
            <a:endParaRPr lang="de-DE" sz="2400" dirty="0" smtClean="0">
              <a:solidFill>
                <a:srgbClr val="0D0D0D"/>
              </a:solidFill>
            </a:endParaRPr>
          </a:p>
          <a:p>
            <a:endParaRPr lang="de-DE" sz="2400" b="1" dirty="0" smtClean="0">
              <a:solidFill>
                <a:srgbClr val="0D0D0D"/>
              </a:solidFill>
            </a:endParaRPr>
          </a:p>
        </p:txBody>
      </p:sp>
      <p:grpSp>
        <p:nvGrpSpPr>
          <p:cNvPr id="4" name="Gruppieren 3"/>
          <p:cNvGrpSpPr/>
          <p:nvPr/>
        </p:nvGrpSpPr>
        <p:grpSpPr>
          <a:xfrm>
            <a:off x="539552" y="2952353"/>
            <a:ext cx="5616624" cy="620663"/>
            <a:chOff x="539552" y="2952353"/>
            <a:chExt cx="5616624" cy="620663"/>
          </a:xfrm>
        </p:grpSpPr>
        <p:sp>
          <p:nvSpPr>
            <p:cNvPr id="10" name="Rechteck 9"/>
            <p:cNvSpPr/>
            <p:nvPr/>
          </p:nvSpPr>
          <p:spPr>
            <a:xfrm>
              <a:off x="539552" y="2952353"/>
              <a:ext cx="2763180" cy="461665"/>
            </a:xfrm>
            <a:prstGeom prst="rect">
              <a:avLst/>
            </a:prstGeom>
            <a:solidFill>
              <a:schemeClr val="bg1">
                <a:lumMod val="85000"/>
              </a:schemeClr>
            </a:solidFill>
          </p:spPr>
          <p:txBody>
            <a:bodyPr wrap="square">
              <a:spAutoFit/>
            </a:bodyPr>
            <a:lstStyle/>
            <a:p>
              <a:r>
                <a:rPr lang="de-DE" sz="2400" dirty="0" smtClean="0">
                  <a:solidFill>
                    <a:srgbClr val="0D0D0D"/>
                  </a:solidFill>
                </a:rPr>
                <a:t>     Erschließung</a:t>
              </a:r>
            </a:p>
          </p:txBody>
        </p:sp>
        <p:cxnSp>
          <p:nvCxnSpPr>
            <p:cNvPr id="15" name="Gerade Verbindung mit Pfeil 14"/>
            <p:cNvCxnSpPr/>
            <p:nvPr/>
          </p:nvCxnSpPr>
          <p:spPr>
            <a:xfrm>
              <a:off x="3663522" y="3057773"/>
              <a:ext cx="2492654" cy="51524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pSp>
        <p:nvGrpSpPr>
          <p:cNvPr id="5" name="Gruppieren 4"/>
          <p:cNvGrpSpPr/>
          <p:nvPr/>
        </p:nvGrpSpPr>
        <p:grpSpPr>
          <a:xfrm>
            <a:off x="520924" y="3789040"/>
            <a:ext cx="5635252" cy="461665"/>
            <a:chOff x="520924" y="3789040"/>
            <a:chExt cx="5635252" cy="461665"/>
          </a:xfrm>
        </p:grpSpPr>
        <p:sp>
          <p:nvSpPr>
            <p:cNvPr id="12" name="Rechteck 11"/>
            <p:cNvSpPr/>
            <p:nvPr/>
          </p:nvSpPr>
          <p:spPr>
            <a:xfrm>
              <a:off x="520924" y="3789040"/>
              <a:ext cx="2763180" cy="461665"/>
            </a:xfrm>
            <a:prstGeom prst="rect">
              <a:avLst/>
            </a:prstGeom>
            <a:solidFill>
              <a:schemeClr val="bg1">
                <a:lumMod val="85000"/>
              </a:schemeClr>
            </a:solidFill>
          </p:spPr>
          <p:txBody>
            <a:bodyPr wrap="square">
              <a:spAutoFit/>
            </a:bodyPr>
            <a:lstStyle/>
            <a:p>
              <a:r>
                <a:rPr lang="de-DE" sz="2400" dirty="0" smtClean="0">
                  <a:solidFill>
                    <a:srgbClr val="0D0D0D"/>
                  </a:solidFill>
                </a:rPr>
                <a:t>     Übersetzung</a:t>
              </a:r>
            </a:p>
          </p:txBody>
        </p:sp>
        <p:cxnSp>
          <p:nvCxnSpPr>
            <p:cNvPr id="16" name="Gerade Verbindung mit Pfeil 15"/>
            <p:cNvCxnSpPr/>
            <p:nvPr/>
          </p:nvCxnSpPr>
          <p:spPr>
            <a:xfrm>
              <a:off x="3477208" y="4019872"/>
              <a:ext cx="2678968"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pSp>
        <p:nvGrpSpPr>
          <p:cNvPr id="18" name="Gruppieren 17"/>
          <p:cNvGrpSpPr/>
          <p:nvPr/>
        </p:nvGrpSpPr>
        <p:grpSpPr>
          <a:xfrm>
            <a:off x="539552" y="4380872"/>
            <a:ext cx="5616624" cy="805937"/>
            <a:chOff x="539552" y="4380872"/>
            <a:chExt cx="5616624" cy="805937"/>
          </a:xfrm>
        </p:grpSpPr>
        <p:sp>
          <p:nvSpPr>
            <p:cNvPr id="13" name="Rechteck 12"/>
            <p:cNvSpPr/>
            <p:nvPr/>
          </p:nvSpPr>
          <p:spPr>
            <a:xfrm>
              <a:off x="539552" y="4725144"/>
              <a:ext cx="2763180" cy="461665"/>
            </a:xfrm>
            <a:prstGeom prst="rect">
              <a:avLst/>
            </a:prstGeom>
            <a:solidFill>
              <a:schemeClr val="bg1">
                <a:lumMod val="85000"/>
              </a:schemeClr>
            </a:solidFill>
          </p:spPr>
          <p:txBody>
            <a:bodyPr wrap="square">
              <a:spAutoFit/>
            </a:bodyPr>
            <a:lstStyle/>
            <a:p>
              <a:r>
                <a:rPr lang="de-DE" sz="2400" dirty="0" smtClean="0">
                  <a:solidFill>
                    <a:srgbClr val="0D0D0D"/>
                  </a:solidFill>
                </a:rPr>
                <a:t>    Interpretation</a:t>
              </a:r>
            </a:p>
          </p:txBody>
        </p:sp>
        <p:cxnSp>
          <p:nvCxnSpPr>
            <p:cNvPr id="17" name="Gerade Verbindung mit Pfeil 16"/>
            <p:cNvCxnSpPr/>
            <p:nvPr/>
          </p:nvCxnSpPr>
          <p:spPr>
            <a:xfrm flipV="1">
              <a:off x="3588916" y="4380872"/>
              <a:ext cx="2567260" cy="510474"/>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5956926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xEl>
                                              <p:pRg st="1" end="1"/>
                                            </p:txEl>
                                          </p:spTgt>
                                        </p:tgtEl>
                                        <p:attrNameLst>
                                          <p:attrName>style.visibility</p:attrName>
                                        </p:attrNameLst>
                                      </p:cBhvr>
                                      <p:to>
                                        <p:strVal val="visible"/>
                                      </p:to>
                                    </p:set>
                                    <p:animEffect transition="in" filter="fade">
                                      <p:cBhvr>
                                        <p:cTn id="7" dur="500"/>
                                        <p:tgtEl>
                                          <p:spTgt spid="11">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fade">
                                      <p:cBhvr>
                                        <p:cTn id="12" dur="5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5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fade">
                                      <p:cBhvr>
                                        <p:cTn id="27"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uiExpand="1" build="p"/>
      <p:bldP spid="14"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800" dirty="0"/>
              <a:t>Beurteilungsbereich „Schriftliche Arbeiten“</a:t>
            </a:r>
            <a:endParaRPr lang="de-DE" sz="2800" dirty="0">
              <a:solidFill>
                <a:srgbClr val="FF0000"/>
              </a:solidFill>
            </a:endParaRPr>
          </a:p>
        </p:txBody>
      </p:sp>
      <p:sp>
        <p:nvSpPr>
          <p:cNvPr id="6" name="Foliennummernplatzhalter 5"/>
          <p:cNvSpPr>
            <a:spLocks noGrp="1"/>
          </p:cNvSpPr>
          <p:nvPr>
            <p:ph type="sldNum" sz="quarter" idx="12"/>
          </p:nvPr>
        </p:nvSpPr>
        <p:spPr/>
        <p:txBody>
          <a:bodyPr/>
          <a:lstStyle/>
          <a:p>
            <a:fld id="{512A4277-7E7A-4AAF-BFC7-47646BF5CD0C}" type="slidenum">
              <a:rPr lang="de-DE" smtClean="0"/>
              <a:pPr/>
              <a:t>43</a:t>
            </a:fld>
            <a:endParaRPr lang="de-DE"/>
          </a:p>
        </p:txBody>
      </p:sp>
      <p:sp>
        <p:nvSpPr>
          <p:cNvPr id="7" name="Fußzeilenplatzhalter 6"/>
          <p:cNvSpPr>
            <a:spLocks noGrp="1"/>
          </p:cNvSpPr>
          <p:nvPr>
            <p:ph type="ftr" sz="quarter" idx="11"/>
          </p:nvPr>
        </p:nvSpPr>
        <p:spPr>
          <a:xfrm>
            <a:off x="3491880" y="6356350"/>
            <a:ext cx="2880320" cy="365125"/>
          </a:xfrm>
        </p:spPr>
        <p:txBody>
          <a:bodyPr vert="horz" lIns="91440" tIns="45720" rIns="91440" bIns="45720" rtlCol="0" anchor="ctr"/>
          <a:lstStyle/>
          <a:p>
            <a:r>
              <a:rPr lang="de-DE" dirty="0"/>
              <a:t>Implementation der Kernlehrpläne für Fremdsprachen an Haupt-, Real-, Gesamt- und Sekundarschulen </a:t>
            </a:r>
          </a:p>
        </p:txBody>
      </p:sp>
      <p:sp>
        <p:nvSpPr>
          <p:cNvPr id="8" name="Foliennummernplatzhalter 3"/>
          <p:cNvSpPr txBox="1">
            <a:spLocks noChangeArrowheads="1"/>
            <a:extLst>
              <a:ext uri="smNativeData">
                <pr:smNativeData xmlns="" xmlns:pr="smNativeData" val="SMDATA_12_TiFzXhMAAAAlAAAAZAAAAA0AAAAAkAAAAEgAAACQAAAASAAAAAAAAAABAAAAAAAAAAEAAABQAAAAAAAAAAAA4D8AAAAAAADgPwAAAAAAAOA/AAAAAAAA4D8AAAAAAADgPwAAAAAAAOA/AAAAAAAA4D8AAAAAAADgPwAAAAAAAOA/AAAAAAAA4D8CAAAAjAAAAAAAAAAAAAAAT4G9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O308e0MAAAAEAAAAAAAAAAAAAAAAAAAAAAAAAAeAAAAaAAAAAAAAAAAAAAAAAAAAAAAAAAAAAAAECcAABAnAAAAAAAAAAAAAAAAAAAAAAAAAAAAAAAAAAAAAAAAAAAAABQAAAAAAAAAwMD/AAAAAABkAAAAMgAAAAAAAABkAAAAAAAAAH9/fwAKAAAAHwAAAFQAAABPgb0F////AQAAAAAAAAAAAAAAAAAAAAAAAAAAAAAAAAAAAAAAAAAAAAAAAn9/fwDu7OEDzMzMAMDA/wB/f38AAAAAAAAAAAAAAAAAAAAAAAAAAAAhAAAAGAAAABQAAADVMQAAGicAAHA1AABZKQAAEAAAAA=="/>
              </a:ext>
            </a:extLst>
          </p:cNvSpPr>
          <p:nvPr/>
        </p:nvSpPr>
        <p:spPr>
          <a:xfrm>
            <a:off x="8100695" y="6356350"/>
            <a:ext cx="586105" cy="365125"/>
          </a:xfrm>
          <a:prstGeom prst="rect">
            <a:avLst/>
          </a:prstGeom>
          <a:noFill/>
          <a:ln w="12700" cap="flat" cmpd="sng" algn="ctr">
            <a:noFill/>
            <a:prstDash val="solid"/>
            <a:headEnd type="none" w="med" len="med"/>
            <a:tailEnd type="none" w="med" len="med"/>
          </a:ln>
          <a:effectLst/>
        </p:spPr>
        <p:txBody>
          <a:bodyPr vert="horz" wrap="square" lIns="91440" tIns="45720" rIns="91440" bIns="45720" numCol="1" rtlCol="0" anchor="ctr">
            <a:prstTxWarp prst="textNoShape">
              <a:avLst/>
            </a:prstTxWarp>
          </a:bodyPr>
          <a:lstStyle>
            <a:defPPr>
              <a:defRPr lang="de-DE"/>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lang="de-DE" sz="1200">
                <a:solidFill>
                  <a:srgbClr val="8C8C8C"/>
                </a:solidFill>
              </a:defRPr>
            </a:pPr>
            <a:fld id="{36A97026-68DB-FC86-9511-9ED33E5F63CB}" type="slidenum">
              <a:rPr lang="de-DE" smtClean="0">
                <a:solidFill>
                  <a:srgbClr val="8C8C8C"/>
                </a:solidFill>
              </a:rPr>
              <a:pPr>
                <a:defRPr lang="de-DE" sz="1200">
                  <a:solidFill>
                    <a:srgbClr val="8C8C8C"/>
                  </a:solidFill>
                </a:defRPr>
              </a:pPr>
              <a:t>43</a:t>
            </a:fld>
            <a:endParaRPr lang="de-DE">
              <a:solidFill>
                <a:srgbClr val="8C8C8C"/>
              </a:solidFill>
            </a:endParaRPr>
          </a:p>
        </p:txBody>
      </p:sp>
      <p:sp>
        <p:nvSpPr>
          <p:cNvPr id="11" name="Inhaltsplatzhalter 2"/>
          <p:cNvSpPr>
            <a:spLocks noGrp="1"/>
          </p:cNvSpPr>
          <p:nvPr>
            <p:ph idx="1"/>
          </p:nvPr>
        </p:nvSpPr>
        <p:spPr>
          <a:xfrm>
            <a:off x="467544" y="1772816"/>
            <a:ext cx="8229600" cy="4104456"/>
          </a:xfrm>
        </p:spPr>
        <p:txBody>
          <a:bodyPr anchor="t">
            <a:normAutofit/>
          </a:bodyPr>
          <a:lstStyle/>
          <a:p>
            <a:pPr marL="0" indent="0">
              <a:buNone/>
            </a:pPr>
            <a:r>
              <a:rPr lang="de-DE" sz="2000" dirty="0" smtClean="0"/>
              <a:t>Beispiel:</a:t>
            </a:r>
          </a:p>
          <a:p>
            <a:pPr marL="0" indent="0">
              <a:buNone/>
            </a:pPr>
            <a:r>
              <a:rPr lang="de-DE" sz="2000" dirty="0"/>
              <a:t>	</a:t>
            </a:r>
            <a:r>
              <a:rPr lang="de-DE" sz="2000" dirty="0" smtClean="0"/>
              <a:t>					     Text</a:t>
            </a:r>
            <a:endParaRPr lang="de-DE" sz="2000" dirty="0"/>
          </a:p>
        </p:txBody>
      </p:sp>
      <p:sp>
        <p:nvSpPr>
          <p:cNvPr id="14" name="Rechteck 13"/>
          <p:cNvSpPr/>
          <p:nvPr/>
        </p:nvSpPr>
        <p:spPr>
          <a:xfrm>
            <a:off x="5352848" y="3004974"/>
            <a:ext cx="3035576" cy="1938992"/>
          </a:xfrm>
          <a:prstGeom prst="rect">
            <a:avLst/>
          </a:prstGeom>
          <a:solidFill>
            <a:schemeClr val="bg1">
              <a:lumMod val="85000"/>
            </a:schemeClr>
          </a:solidFill>
        </p:spPr>
        <p:txBody>
          <a:bodyPr wrap="square">
            <a:spAutoFit/>
          </a:bodyPr>
          <a:lstStyle/>
          <a:p>
            <a:r>
              <a:rPr lang="de-DE" sz="2400" dirty="0" smtClean="0">
                <a:solidFill>
                  <a:srgbClr val="0D0D0D"/>
                </a:solidFill>
              </a:rPr>
              <a:t>            Teil A   </a:t>
            </a:r>
          </a:p>
          <a:p>
            <a:r>
              <a:rPr lang="de-DE" sz="2400" dirty="0" smtClean="0">
                <a:solidFill>
                  <a:srgbClr val="0D0D0D"/>
                </a:solidFill>
              </a:rPr>
              <a:t>        </a:t>
            </a:r>
          </a:p>
          <a:p>
            <a:r>
              <a:rPr lang="de-DE" sz="2400" dirty="0" smtClean="0">
                <a:solidFill>
                  <a:srgbClr val="0D0D0D"/>
                </a:solidFill>
              </a:rPr>
              <a:t>          </a:t>
            </a:r>
            <a:r>
              <a:rPr lang="de-DE" sz="2400" dirty="0">
                <a:solidFill>
                  <a:srgbClr val="0D0D0D"/>
                </a:solidFill>
              </a:rPr>
              <a:t> </a:t>
            </a:r>
            <a:r>
              <a:rPr lang="de-DE" sz="2400" dirty="0" smtClean="0">
                <a:solidFill>
                  <a:srgbClr val="0D0D0D"/>
                </a:solidFill>
              </a:rPr>
              <a:t> Teil B</a:t>
            </a:r>
            <a:endParaRPr lang="de-DE" sz="2400" b="1" dirty="0">
              <a:solidFill>
                <a:srgbClr val="0D0D0D"/>
              </a:solidFill>
            </a:endParaRPr>
          </a:p>
          <a:p>
            <a:endParaRPr lang="de-DE" sz="2400" b="1" dirty="0" smtClean="0">
              <a:solidFill>
                <a:srgbClr val="0D0D0D"/>
              </a:solidFill>
            </a:endParaRPr>
          </a:p>
          <a:p>
            <a:r>
              <a:rPr lang="de-DE" sz="2400" b="1" dirty="0" smtClean="0">
                <a:solidFill>
                  <a:srgbClr val="0D0D0D"/>
                </a:solidFill>
              </a:rPr>
              <a:t>            </a:t>
            </a:r>
            <a:r>
              <a:rPr lang="de-DE" sz="2400" dirty="0" smtClean="0">
                <a:solidFill>
                  <a:srgbClr val="0D0D0D"/>
                </a:solidFill>
              </a:rPr>
              <a:t>Teil A und B</a:t>
            </a:r>
          </a:p>
        </p:txBody>
      </p:sp>
      <p:grpSp>
        <p:nvGrpSpPr>
          <p:cNvPr id="3" name="Gruppieren 2"/>
          <p:cNvGrpSpPr/>
          <p:nvPr/>
        </p:nvGrpSpPr>
        <p:grpSpPr>
          <a:xfrm>
            <a:off x="492743" y="3004975"/>
            <a:ext cx="5715376" cy="461665"/>
            <a:chOff x="492743" y="3004975"/>
            <a:chExt cx="5715376" cy="461665"/>
          </a:xfrm>
        </p:grpSpPr>
        <p:sp>
          <p:nvSpPr>
            <p:cNvPr id="10" name="Rechteck 9"/>
            <p:cNvSpPr/>
            <p:nvPr/>
          </p:nvSpPr>
          <p:spPr>
            <a:xfrm>
              <a:off x="492743" y="3004975"/>
              <a:ext cx="3035576" cy="461665"/>
            </a:xfrm>
            <a:prstGeom prst="rect">
              <a:avLst/>
            </a:prstGeom>
            <a:solidFill>
              <a:schemeClr val="bg1">
                <a:lumMod val="85000"/>
              </a:schemeClr>
            </a:solidFill>
          </p:spPr>
          <p:txBody>
            <a:bodyPr wrap="square">
              <a:spAutoFit/>
            </a:bodyPr>
            <a:lstStyle/>
            <a:p>
              <a:r>
                <a:rPr lang="de-DE" sz="2400" dirty="0" smtClean="0">
                  <a:solidFill>
                    <a:srgbClr val="0D0D0D"/>
                  </a:solidFill>
                </a:rPr>
                <a:t>     Erschließung</a:t>
              </a:r>
            </a:p>
          </p:txBody>
        </p:sp>
        <p:cxnSp>
          <p:nvCxnSpPr>
            <p:cNvPr id="15" name="Gerade Verbindung mit Pfeil 14"/>
            <p:cNvCxnSpPr/>
            <p:nvPr/>
          </p:nvCxnSpPr>
          <p:spPr>
            <a:xfrm>
              <a:off x="3685173" y="3104505"/>
              <a:ext cx="2522946" cy="112116"/>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pSp>
        <p:nvGrpSpPr>
          <p:cNvPr id="4" name="Gruppieren 3"/>
          <p:cNvGrpSpPr/>
          <p:nvPr/>
        </p:nvGrpSpPr>
        <p:grpSpPr>
          <a:xfrm>
            <a:off x="492743" y="4004057"/>
            <a:ext cx="5735441" cy="461665"/>
            <a:chOff x="492743" y="4004057"/>
            <a:chExt cx="5735441" cy="461665"/>
          </a:xfrm>
        </p:grpSpPr>
        <p:sp>
          <p:nvSpPr>
            <p:cNvPr id="12" name="Rechteck 11"/>
            <p:cNvSpPr/>
            <p:nvPr/>
          </p:nvSpPr>
          <p:spPr>
            <a:xfrm>
              <a:off x="492743" y="4004057"/>
              <a:ext cx="3035576" cy="461665"/>
            </a:xfrm>
            <a:prstGeom prst="rect">
              <a:avLst/>
            </a:prstGeom>
            <a:solidFill>
              <a:schemeClr val="bg1">
                <a:lumMod val="85000"/>
              </a:schemeClr>
            </a:solidFill>
          </p:spPr>
          <p:txBody>
            <a:bodyPr wrap="square">
              <a:spAutoFit/>
            </a:bodyPr>
            <a:lstStyle/>
            <a:p>
              <a:r>
                <a:rPr lang="de-DE" sz="2400" dirty="0" smtClean="0">
                  <a:solidFill>
                    <a:srgbClr val="0D0D0D"/>
                  </a:solidFill>
                </a:rPr>
                <a:t>     Übersetzung</a:t>
              </a:r>
            </a:p>
          </p:txBody>
        </p:sp>
        <p:cxnSp>
          <p:nvCxnSpPr>
            <p:cNvPr id="16" name="Gerade Verbindung mit Pfeil 15"/>
            <p:cNvCxnSpPr/>
            <p:nvPr/>
          </p:nvCxnSpPr>
          <p:spPr>
            <a:xfrm flipV="1">
              <a:off x="3685173" y="4005064"/>
              <a:ext cx="2543011" cy="210252"/>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pSp>
        <p:nvGrpSpPr>
          <p:cNvPr id="5" name="Gruppieren 4"/>
          <p:cNvGrpSpPr/>
          <p:nvPr/>
        </p:nvGrpSpPr>
        <p:grpSpPr>
          <a:xfrm>
            <a:off x="492743" y="4797152"/>
            <a:ext cx="5663433" cy="761563"/>
            <a:chOff x="492743" y="4797152"/>
            <a:chExt cx="5663433" cy="761563"/>
          </a:xfrm>
        </p:grpSpPr>
        <p:sp>
          <p:nvSpPr>
            <p:cNvPr id="13" name="Rechteck 12"/>
            <p:cNvSpPr/>
            <p:nvPr/>
          </p:nvSpPr>
          <p:spPr>
            <a:xfrm>
              <a:off x="492743" y="5097050"/>
              <a:ext cx="3035576" cy="461665"/>
            </a:xfrm>
            <a:prstGeom prst="rect">
              <a:avLst/>
            </a:prstGeom>
            <a:solidFill>
              <a:schemeClr val="bg1">
                <a:lumMod val="85000"/>
              </a:schemeClr>
            </a:solidFill>
          </p:spPr>
          <p:txBody>
            <a:bodyPr wrap="square">
              <a:spAutoFit/>
            </a:bodyPr>
            <a:lstStyle/>
            <a:p>
              <a:r>
                <a:rPr lang="de-DE" sz="2400" dirty="0" smtClean="0">
                  <a:solidFill>
                    <a:srgbClr val="0D0D0D"/>
                  </a:solidFill>
                </a:rPr>
                <a:t>    Interpretation</a:t>
              </a:r>
            </a:p>
          </p:txBody>
        </p:sp>
        <p:cxnSp>
          <p:nvCxnSpPr>
            <p:cNvPr id="17" name="Gerade Verbindung mit Pfeil 16"/>
            <p:cNvCxnSpPr/>
            <p:nvPr/>
          </p:nvCxnSpPr>
          <p:spPr>
            <a:xfrm flipV="1">
              <a:off x="3685173" y="4797152"/>
              <a:ext cx="2471003" cy="517267"/>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3722375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fade">
                                      <p:cBhvr>
                                        <p:cTn id="7" dur="500"/>
                                        <p:tgtEl>
                                          <p:spTgt spid="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fade">
                                      <p:cBhvr>
                                        <p:cTn id="12" dur="5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5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fade">
                                      <p:cBhvr>
                                        <p:cTn id="2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uiExpand="1" build="p"/>
      <p:bldP spid="14"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800" dirty="0"/>
              <a:t>Beurteilungsbereich „Schriftliche Arbeiten“</a:t>
            </a:r>
            <a:endParaRPr lang="de-DE" sz="2800" dirty="0">
              <a:solidFill>
                <a:srgbClr val="FF0000"/>
              </a:solidFill>
            </a:endParaRPr>
          </a:p>
        </p:txBody>
      </p:sp>
      <p:sp>
        <p:nvSpPr>
          <p:cNvPr id="6" name="Foliennummernplatzhalter 5"/>
          <p:cNvSpPr>
            <a:spLocks noGrp="1"/>
          </p:cNvSpPr>
          <p:nvPr>
            <p:ph type="sldNum" sz="quarter" idx="12"/>
          </p:nvPr>
        </p:nvSpPr>
        <p:spPr/>
        <p:txBody>
          <a:bodyPr/>
          <a:lstStyle/>
          <a:p>
            <a:fld id="{512A4277-7E7A-4AAF-BFC7-47646BF5CD0C}" type="slidenum">
              <a:rPr lang="de-DE" smtClean="0"/>
              <a:pPr/>
              <a:t>44</a:t>
            </a:fld>
            <a:endParaRPr lang="de-DE"/>
          </a:p>
        </p:txBody>
      </p:sp>
      <p:sp>
        <p:nvSpPr>
          <p:cNvPr id="7" name="Fußzeilenplatzhalter 6"/>
          <p:cNvSpPr>
            <a:spLocks noGrp="1"/>
          </p:cNvSpPr>
          <p:nvPr>
            <p:ph type="ftr" sz="quarter" idx="11"/>
          </p:nvPr>
        </p:nvSpPr>
        <p:spPr>
          <a:xfrm>
            <a:off x="3491880" y="6356350"/>
            <a:ext cx="2880320" cy="365125"/>
          </a:xfrm>
        </p:spPr>
        <p:txBody>
          <a:bodyPr vert="horz" lIns="91440" tIns="45720" rIns="91440" bIns="45720" rtlCol="0" anchor="ctr"/>
          <a:lstStyle/>
          <a:p>
            <a:r>
              <a:rPr lang="de-DE" dirty="0"/>
              <a:t>Implementation der Kernlehrpläne für Fremdsprachen an Haupt-, Real-, Gesamt- und Sekundarschulen </a:t>
            </a:r>
          </a:p>
        </p:txBody>
      </p:sp>
      <p:sp>
        <p:nvSpPr>
          <p:cNvPr id="8" name="Foliennummernplatzhalter 3"/>
          <p:cNvSpPr txBox="1">
            <a:spLocks noChangeArrowheads="1"/>
            <a:extLst>
              <a:ext uri="smNativeData">
                <pr:smNativeData xmlns="" xmlns:pr="smNativeData" val="SMDATA_12_TiFzXhMAAAAlAAAAZAAAAA0AAAAAkAAAAEgAAACQAAAASAAAAAAAAAABAAAAAAAAAAEAAABQAAAAAAAAAAAA4D8AAAAAAADgPwAAAAAAAOA/AAAAAAAA4D8AAAAAAADgPwAAAAAAAOA/AAAAAAAA4D8AAAAAAADgPwAAAAAAAOA/AAAAAAAA4D8CAAAAjAAAAAAAAAAAAAAAT4G9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O308e0MAAAAEAAAAAAAAAAAAAAAAAAAAAAAAAAeAAAAaAAAAAAAAAAAAAAAAAAAAAAAAAAAAAAAECcAABAnAAAAAAAAAAAAAAAAAAAAAAAAAAAAAAAAAAAAAAAAAAAAABQAAAAAAAAAwMD/AAAAAABkAAAAMgAAAAAAAABkAAAAAAAAAH9/fwAKAAAAHwAAAFQAAABPgb0F////AQAAAAAAAAAAAAAAAAAAAAAAAAAAAAAAAAAAAAAAAAAAAAAAAn9/fwDu7OEDzMzMAMDA/wB/f38AAAAAAAAAAAAAAAAAAAAAAAAAAAAhAAAAGAAAABQAAADVMQAAGicAAHA1AABZKQAAEAAAAA=="/>
              </a:ext>
            </a:extLst>
          </p:cNvSpPr>
          <p:nvPr/>
        </p:nvSpPr>
        <p:spPr>
          <a:xfrm>
            <a:off x="8100695" y="6356350"/>
            <a:ext cx="586105" cy="365125"/>
          </a:xfrm>
          <a:prstGeom prst="rect">
            <a:avLst/>
          </a:prstGeom>
          <a:noFill/>
          <a:ln w="12700" cap="flat" cmpd="sng" algn="ctr">
            <a:noFill/>
            <a:prstDash val="solid"/>
            <a:headEnd type="none" w="med" len="med"/>
            <a:tailEnd type="none" w="med" len="med"/>
          </a:ln>
          <a:effectLst/>
        </p:spPr>
        <p:txBody>
          <a:bodyPr vert="horz" wrap="square" lIns="91440" tIns="45720" rIns="91440" bIns="45720" numCol="1" rtlCol="0" anchor="ctr">
            <a:prstTxWarp prst="textNoShape">
              <a:avLst/>
            </a:prstTxWarp>
          </a:bodyPr>
          <a:lstStyle>
            <a:defPPr>
              <a:defRPr lang="de-DE"/>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lang="de-DE" sz="1200">
                <a:solidFill>
                  <a:srgbClr val="8C8C8C"/>
                </a:solidFill>
              </a:defRPr>
            </a:pPr>
            <a:fld id="{36A97026-68DB-FC86-9511-9ED33E5F63CB}" type="slidenum">
              <a:rPr lang="de-DE" smtClean="0">
                <a:solidFill>
                  <a:srgbClr val="8C8C8C"/>
                </a:solidFill>
              </a:rPr>
              <a:pPr>
                <a:defRPr lang="de-DE" sz="1200">
                  <a:solidFill>
                    <a:srgbClr val="8C8C8C"/>
                  </a:solidFill>
                </a:defRPr>
              </a:pPr>
              <a:t>44</a:t>
            </a:fld>
            <a:endParaRPr lang="de-DE">
              <a:solidFill>
                <a:srgbClr val="8C8C8C"/>
              </a:solidFill>
            </a:endParaRPr>
          </a:p>
        </p:txBody>
      </p:sp>
      <p:sp>
        <p:nvSpPr>
          <p:cNvPr id="11" name="Inhaltsplatzhalter 2"/>
          <p:cNvSpPr>
            <a:spLocks noGrp="1"/>
          </p:cNvSpPr>
          <p:nvPr>
            <p:ph idx="1"/>
          </p:nvPr>
        </p:nvSpPr>
        <p:spPr>
          <a:xfrm>
            <a:off x="467544" y="1772816"/>
            <a:ext cx="8229600" cy="4104456"/>
          </a:xfrm>
        </p:spPr>
        <p:txBody>
          <a:bodyPr anchor="t">
            <a:normAutofit/>
          </a:bodyPr>
          <a:lstStyle/>
          <a:p>
            <a:pPr marL="0" indent="0">
              <a:buNone/>
            </a:pPr>
            <a:r>
              <a:rPr lang="de-DE" sz="2000" dirty="0" smtClean="0"/>
              <a:t>Beispiel:    					Text</a:t>
            </a:r>
            <a:endParaRPr lang="de-DE" sz="2000" dirty="0"/>
          </a:p>
        </p:txBody>
      </p:sp>
      <p:sp>
        <p:nvSpPr>
          <p:cNvPr id="22" name="Rechteck 21"/>
          <p:cNvSpPr/>
          <p:nvPr/>
        </p:nvSpPr>
        <p:spPr>
          <a:xfrm>
            <a:off x="5310200" y="2549922"/>
            <a:ext cx="2763180" cy="2246769"/>
          </a:xfrm>
          <a:prstGeom prst="rect">
            <a:avLst/>
          </a:prstGeom>
          <a:solidFill>
            <a:schemeClr val="bg1">
              <a:lumMod val="85000"/>
            </a:schemeClr>
          </a:solidFill>
        </p:spPr>
        <p:txBody>
          <a:bodyPr wrap="square">
            <a:spAutoFit/>
          </a:bodyPr>
          <a:lstStyle/>
          <a:p>
            <a:r>
              <a:rPr lang="de-DE" sz="2400" dirty="0">
                <a:solidFill>
                  <a:srgbClr val="0D0D0D"/>
                </a:solidFill>
              </a:rPr>
              <a:t> </a:t>
            </a:r>
            <a:r>
              <a:rPr lang="de-DE" sz="2400" dirty="0" smtClean="0">
                <a:solidFill>
                  <a:srgbClr val="0D0D0D"/>
                </a:solidFill>
              </a:rPr>
              <a:t>       Textpassage</a:t>
            </a:r>
          </a:p>
          <a:p>
            <a:r>
              <a:rPr lang="de-DE" sz="2000" dirty="0" smtClean="0">
                <a:solidFill>
                  <a:srgbClr val="0D0D0D"/>
                </a:solidFill>
              </a:rPr>
              <a:t>(Erschließungsmethode)</a:t>
            </a:r>
          </a:p>
          <a:p>
            <a:r>
              <a:rPr lang="de-DE" sz="2400" dirty="0" smtClean="0">
                <a:solidFill>
                  <a:srgbClr val="0D0D0D"/>
                </a:solidFill>
              </a:rPr>
              <a:t>              </a:t>
            </a:r>
          </a:p>
          <a:p>
            <a:r>
              <a:rPr lang="de-DE" sz="2400" dirty="0">
                <a:solidFill>
                  <a:srgbClr val="0D0D0D"/>
                </a:solidFill>
              </a:rPr>
              <a:t> </a:t>
            </a:r>
            <a:r>
              <a:rPr lang="de-DE" sz="2400" dirty="0" smtClean="0">
                <a:solidFill>
                  <a:srgbClr val="0D0D0D"/>
                </a:solidFill>
              </a:rPr>
              <a:t>            Text</a:t>
            </a:r>
            <a:endParaRPr lang="de-DE" sz="2400" b="1" dirty="0">
              <a:solidFill>
                <a:srgbClr val="0D0D0D"/>
              </a:solidFill>
            </a:endParaRPr>
          </a:p>
          <a:p>
            <a:r>
              <a:rPr lang="de-DE" sz="2400" b="1" dirty="0" smtClean="0">
                <a:solidFill>
                  <a:srgbClr val="0D0D0D"/>
                </a:solidFill>
              </a:rPr>
              <a:t>               </a:t>
            </a:r>
            <a:endParaRPr lang="de-DE" sz="2400" dirty="0" smtClean="0">
              <a:solidFill>
                <a:srgbClr val="0D0D0D"/>
              </a:solidFill>
            </a:endParaRPr>
          </a:p>
          <a:p>
            <a:endParaRPr lang="de-DE" sz="2400" b="1" dirty="0" smtClean="0">
              <a:solidFill>
                <a:srgbClr val="0D0D0D"/>
              </a:solidFill>
            </a:endParaRPr>
          </a:p>
        </p:txBody>
      </p:sp>
      <p:grpSp>
        <p:nvGrpSpPr>
          <p:cNvPr id="3" name="Gruppieren 2"/>
          <p:cNvGrpSpPr/>
          <p:nvPr/>
        </p:nvGrpSpPr>
        <p:grpSpPr>
          <a:xfrm>
            <a:off x="705998" y="2492896"/>
            <a:ext cx="5036250" cy="461665"/>
            <a:chOff x="705998" y="2492896"/>
            <a:chExt cx="5036250" cy="461665"/>
          </a:xfrm>
        </p:grpSpPr>
        <p:sp>
          <p:nvSpPr>
            <p:cNvPr id="19" name="Rechteck 18"/>
            <p:cNvSpPr/>
            <p:nvPr/>
          </p:nvSpPr>
          <p:spPr>
            <a:xfrm>
              <a:off x="705998" y="2492896"/>
              <a:ext cx="2763180" cy="461665"/>
            </a:xfrm>
            <a:prstGeom prst="rect">
              <a:avLst/>
            </a:prstGeom>
            <a:solidFill>
              <a:schemeClr val="bg1">
                <a:lumMod val="85000"/>
              </a:schemeClr>
            </a:solidFill>
          </p:spPr>
          <p:txBody>
            <a:bodyPr wrap="square">
              <a:spAutoFit/>
            </a:bodyPr>
            <a:lstStyle/>
            <a:p>
              <a:r>
                <a:rPr lang="de-DE" sz="2400" dirty="0" smtClean="0">
                  <a:solidFill>
                    <a:srgbClr val="0D0D0D"/>
                  </a:solidFill>
                </a:rPr>
                <a:t>     Erschließung</a:t>
              </a:r>
            </a:p>
          </p:txBody>
        </p:sp>
        <p:cxnSp>
          <p:nvCxnSpPr>
            <p:cNvPr id="23" name="Gerade Verbindung mit Pfeil 22"/>
            <p:cNvCxnSpPr/>
            <p:nvPr/>
          </p:nvCxnSpPr>
          <p:spPr>
            <a:xfrm>
              <a:off x="3810726" y="2645679"/>
              <a:ext cx="1931522" cy="135291"/>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pSp>
        <p:nvGrpSpPr>
          <p:cNvPr id="4" name="Gruppieren 3"/>
          <p:cNvGrpSpPr/>
          <p:nvPr/>
        </p:nvGrpSpPr>
        <p:grpSpPr>
          <a:xfrm>
            <a:off x="705998" y="3386609"/>
            <a:ext cx="5444988" cy="461665"/>
            <a:chOff x="705998" y="3386609"/>
            <a:chExt cx="5444988" cy="461665"/>
          </a:xfrm>
        </p:grpSpPr>
        <p:sp>
          <p:nvSpPr>
            <p:cNvPr id="20" name="Rechteck 19"/>
            <p:cNvSpPr/>
            <p:nvPr/>
          </p:nvSpPr>
          <p:spPr>
            <a:xfrm>
              <a:off x="705998" y="3386609"/>
              <a:ext cx="2763180" cy="461665"/>
            </a:xfrm>
            <a:prstGeom prst="rect">
              <a:avLst/>
            </a:prstGeom>
            <a:solidFill>
              <a:schemeClr val="bg1">
                <a:lumMod val="85000"/>
              </a:schemeClr>
            </a:solidFill>
          </p:spPr>
          <p:txBody>
            <a:bodyPr wrap="square">
              <a:spAutoFit/>
            </a:bodyPr>
            <a:lstStyle/>
            <a:p>
              <a:r>
                <a:rPr lang="de-DE" sz="2400" dirty="0" smtClean="0">
                  <a:solidFill>
                    <a:srgbClr val="0D0D0D"/>
                  </a:solidFill>
                </a:rPr>
                <a:t>     Übersetzung</a:t>
              </a:r>
            </a:p>
          </p:txBody>
        </p:sp>
        <p:cxnSp>
          <p:nvCxnSpPr>
            <p:cNvPr id="24" name="Gerade Verbindung mit Pfeil 23"/>
            <p:cNvCxnSpPr/>
            <p:nvPr/>
          </p:nvCxnSpPr>
          <p:spPr>
            <a:xfrm>
              <a:off x="3810726" y="3622368"/>
              <a:ext cx="2340260" cy="225906"/>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26" name="Rechteck 25"/>
          <p:cNvSpPr/>
          <p:nvPr/>
        </p:nvSpPr>
        <p:spPr>
          <a:xfrm>
            <a:off x="5337212" y="5200900"/>
            <a:ext cx="2763180" cy="769441"/>
          </a:xfrm>
          <a:prstGeom prst="rect">
            <a:avLst/>
          </a:prstGeom>
          <a:solidFill>
            <a:schemeClr val="bg1">
              <a:lumMod val="85000"/>
            </a:schemeClr>
          </a:solidFill>
        </p:spPr>
        <p:txBody>
          <a:bodyPr wrap="square">
            <a:spAutoFit/>
          </a:bodyPr>
          <a:lstStyle/>
          <a:p>
            <a:r>
              <a:rPr lang="de-DE" sz="2400" dirty="0" smtClean="0">
                <a:solidFill>
                  <a:srgbClr val="0D0D0D"/>
                </a:solidFill>
              </a:rPr>
              <a:t>      </a:t>
            </a:r>
            <a:r>
              <a:rPr lang="de-DE" sz="2000" dirty="0" smtClean="0">
                <a:solidFill>
                  <a:srgbClr val="0D0D0D"/>
                </a:solidFill>
              </a:rPr>
              <a:t>Text zum Vergleich</a:t>
            </a:r>
          </a:p>
          <a:p>
            <a:r>
              <a:rPr lang="de-DE" sz="2000" dirty="0">
                <a:solidFill>
                  <a:srgbClr val="0D0D0D"/>
                </a:solidFill>
              </a:rPr>
              <a:t> </a:t>
            </a:r>
            <a:r>
              <a:rPr lang="de-DE" sz="2000" dirty="0" smtClean="0">
                <a:solidFill>
                  <a:srgbClr val="0D0D0D"/>
                </a:solidFill>
              </a:rPr>
              <a:t>             (Deutsch)</a:t>
            </a:r>
          </a:p>
        </p:txBody>
      </p:sp>
      <p:grpSp>
        <p:nvGrpSpPr>
          <p:cNvPr id="5" name="Gruppieren 4"/>
          <p:cNvGrpSpPr/>
          <p:nvPr/>
        </p:nvGrpSpPr>
        <p:grpSpPr>
          <a:xfrm>
            <a:off x="705998" y="4050247"/>
            <a:ext cx="5444988" cy="1284797"/>
            <a:chOff x="705998" y="4050247"/>
            <a:chExt cx="5444988" cy="1284797"/>
          </a:xfrm>
        </p:grpSpPr>
        <p:sp>
          <p:nvSpPr>
            <p:cNvPr id="21" name="Rechteck 20"/>
            <p:cNvSpPr/>
            <p:nvPr/>
          </p:nvSpPr>
          <p:spPr>
            <a:xfrm>
              <a:off x="705998" y="4322713"/>
              <a:ext cx="2763180" cy="461665"/>
            </a:xfrm>
            <a:prstGeom prst="rect">
              <a:avLst/>
            </a:prstGeom>
            <a:solidFill>
              <a:schemeClr val="bg1">
                <a:lumMod val="85000"/>
              </a:schemeClr>
            </a:solidFill>
          </p:spPr>
          <p:txBody>
            <a:bodyPr wrap="square">
              <a:spAutoFit/>
            </a:bodyPr>
            <a:lstStyle/>
            <a:p>
              <a:r>
                <a:rPr lang="de-DE" sz="2400" dirty="0" smtClean="0">
                  <a:solidFill>
                    <a:srgbClr val="0D0D0D"/>
                  </a:solidFill>
                </a:rPr>
                <a:t>    Interpretation</a:t>
              </a:r>
            </a:p>
          </p:txBody>
        </p:sp>
        <p:cxnSp>
          <p:nvCxnSpPr>
            <p:cNvPr id="25" name="Gerade Verbindung mit Pfeil 24"/>
            <p:cNvCxnSpPr/>
            <p:nvPr/>
          </p:nvCxnSpPr>
          <p:spPr>
            <a:xfrm flipV="1">
              <a:off x="3818862" y="4050247"/>
              <a:ext cx="2332124" cy="3226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7" name="Gerade Verbindung mit Pfeil 26"/>
            <p:cNvCxnSpPr/>
            <p:nvPr/>
          </p:nvCxnSpPr>
          <p:spPr>
            <a:xfrm>
              <a:off x="3810726" y="4641314"/>
              <a:ext cx="2340260" cy="69373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877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fade">
                                      <p:cBhvr>
                                        <p:cTn id="7" dur="500"/>
                                        <p:tgtEl>
                                          <p:spTgt spid="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2"/>
                                        </p:tgtEl>
                                        <p:attrNameLst>
                                          <p:attrName>style.visibility</p:attrName>
                                        </p:attrNameLst>
                                      </p:cBhvr>
                                      <p:to>
                                        <p:strVal val="visible"/>
                                      </p:to>
                                    </p:set>
                                    <p:animEffect transition="in" filter="fade">
                                      <p:cBhvr>
                                        <p:cTn id="12" dur="500"/>
                                        <p:tgtEl>
                                          <p:spTgt spid="2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6"/>
                                        </p:tgtEl>
                                        <p:attrNameLst>
                                          <p:attrName>style.visibility</p:attrName>
                                        </p:attrNameLst>
                                      </p:cBhvr>
                                      <p:to>
                                        <p:strVal val="visible"/>
                                      </p:to>
                                    </p:set>
                                    <p:animEffect transition="in" filter="fade">
                                      <p:cBhvr>
                                        <p:cTn id="17" dur="500"/>
                                        <p:tgtEl>
                                          <p:spTgt spid="2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fade">
                                      <p:cBhvr>
                                        <p:cTn id="22" dur="500"/>
                                        <p:tgtEl>
                                          <p:spTgt spid="3"/>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fade">
                                      <p:cBhvr>
                                        <p:cTn id="27" dur="500"/>
                                        <p:tgtEl>
                                          <p:spTgt spid="4"/>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fade">
                                      <p:cBhvr>
                                        <p:cTn id="3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uiExpand="1" build="p"/>
      <p:bldP spid="22" grpId="0" animBg="1"/>
      <p:bldP spid="26"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800" dirty="0"/>
              <a:t>Beurteilungsbereich „Schriftliche Arbeiten“</a:t>
            </a:r>
            <a:endParaRPr lang="de-DE" sz="2800" dirty="0">
              <a:solidFill>
                <a:srgbClr val="FF0000"/>
              </a:solidFill>
            </a:endParaRPr>
          </a:p>
        </p:txBody>
      </p:sp>
      <p:sp>
        <p:nvSpPr>
          <p:cNvPr id="6" name="Foliennummernplatzhalter 5"/>
          <p:cNvSpPr>
            <a:spLocks noGrp="1"/>
          </p:cNvSpPr>
          <p:nvPr>
            <p:ph type="sldNum" sz="quarter" idx="12"/>
          </p:nvPr>
        </p:nvSpPr>
        <p:spPr/>
        <p:txBody>
          <a:bodyPr/>
          <a:lstStyle/>
          <a:p>
            <a:fld id="{512A4277-7E7A-4AAF-BFC7-47646BF5CD0C}" type="slidenum">
              <a:rPr lang="de-DE" smtClean="0"/>
              <a:pPr/>
              <a:t>45</a:t>
            </a:fld>
            <a:endParaRPr lang="de-DE"/>
          </a:p>
        </p:txBody>
      </p:sp>
      <p:sp>
        <p:nvSpPr>
          <p:cNvPr id="7" name="Fußzeilenplatzhalter 6"/>
          <p:cNvSpPr>
            <a:spLocks noGrp="1"/>
          </p:cNvSpPr>
          <p:nvPr>
            <p:ph type="ftr" sz="quarter" idx="11"/>
          </p:nvPr>
        </p:nvSpPr>
        <p:spPr>
          <a:xfrm>
            <a:off x="3491880" y="6356350"/>
            <a:ext cx="2880320" cy="365125"/>
          </a:xfrm>
        </p:spPr>
        <p:txBody>
          <a:bodyPr vert="horz" lIns="91440" tIns="45720" rIns="91440" bIns="45720" rtlCol="0" anchor="ctr"/>
          <a:lstStyle/>
          <a:p>
            <a:r>
              <a:rPr lang="de-DE" dirty="0"/>
              <a:t>Implementation der Kernlehrpläne für Fremdsprachen an Haupt-, Real-, Gesamt- und Sekundarschulen </a:t>
            </a:r>
          </a:p>
        </p:txBody>
      </p:sp>
      <p:sp>
        <p:nvSpPr>
          <p:cNvPr id="8" name="Foliennummernplatzhalter 3"/>
          <p:cNvSpPr txBox="1">
            <a:spLocks noChangeArrowheads="1"/>
            <a:extLst>
              <a:ext uri="smNativeData">
                <pr:smNativeData xmlns="" xmlns:pr="smNativeData" val="SMDATA_12_TiFzXhMAAAAlAAAAZAAAAA0AAAAAkAAAAEgAAACQAAAASAAAAAAAAAABAAAAAAAAAAEAAABQAAAAAAAAAAAA4D8AAAAAAADgPwAAAAAAAOA/AAAAAAAA4D8AAAAAAADgPwAAAAAAAOA/AAAAAAAA4D8AAAAAAADgPwAAAAAAAOA/AAAAAAAA4D8CAAAAjAAAAAAAAAAAAAAAT4G9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O308e0MAAAAEAAAAAAAAAAAAAAAAAAAAAAAAAAeAAAAaAAAAAAAAAAAAAAAAAAAAAAAAAAAAAAAECcAABAnAAAAAAAAAAAAAAAAAAAAAAAAAAAAAAAAAAAAAAAAAAAAABQAAAAAAAAAwMD/AAAAAABkAAAAMgAAAAAAAABkAAAAAAAAAH9/fwAKAAAAHwAAAFQAAABPgb0F////AQAAAAAAAAAAAAAAAAAAAAAAAAAAAAAAAAAAAAAAAAAAAAAAAn9/fwDu7OEDzMzMAMDA/wB/f38AAAAAAAAAAAAAAAAAAAAAAAAAAAAhAAAAGAAAABQAAADVMQAAGicAAHA1AABZKQAAEAAAAA=="/>
              </a:ext>
            </a:extLst>
          </p:cNvSpPr>
          <p:nvPr/>
        </p:nvSpPr>
        <p:spPr>
          <a:xfrm>
            <a:off x="8100695" y="6356350"/>
            <a:ext cx="586105" cy="365125"/>
          </a:xfrm>
          <a:prstGeom prst="rect">
            <a:avLst/>
          </a:prstGeom>
          <a:noFill/>
          <a:ln w="12700" cap="flat" cmpd="sng" algn="ctr">
            <a:noFill/>
            <a:prstDash val="solid"/>
            <a:headEnd type="none" w="med" len="med"/>
            <a:tailEnd type="none" w="med" len="med"/>
          </a:ln>
          <a:effectLst/>
        </p:spPr>
        <p:txBody>
          <a:bodyPr vert="horz" wrap="square" lIns="91440" tIns="45720" rIns="91440" bIns="45720" numCol="1" rtlCol="0" anchor="ctr">
            <a:prstTxWarp prst="textNoShape">
              <a:avLst/>
            </a:prstTxWarp>
          </a:bodyPr>
          <a:lstStyle>
            <a:defPPr>
              <a:defRPr lang="de-DE"/>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lang="de-DE" sz="1200">
                <a:solidFill>
                  <a:srgbClr val="8C8C8C"/>
                </a:solidFill>
              </a:defRPr>
            </a:pPr>
            <a:fld id="{36A97026-68DB-FC86-9511-9ED33E5F63CB}" type="slidenum">
              <a:rPr lang="de-DE" smtClean="0">
                <a:solidFill>
                  <a:srgbClr val="8C8C8C"/>
                </a:solidFill>
              </a:rPr>
              <a:pPr>
                <a:defRPr lang="de-DE" sz="1200">
                  <a:solidFill>
                    <a:srgbClr val="8C8C8C"/>
                  </a:solidFill>
                </a:defRPr>
              </a:pPr>
              <a:t>45</a:t>
            </a:fld>
            <a:endParaRPr lang="de-DE">
              <a:solidFill>
                <a:srgbClr val="8C8C8C"/>
              </a:solidFill>
            </a:endParaRPr>
          </a:p>
        </p:txBody>
      </p:sp>
      <p:sp>
        <p:nvSpPr>
          <p:cNvPr id="11" name="Inhaltsplatzhalter 2"/>
          <p:cNvSpPr>
            <a:spLocks noGrp="1"/>
          </p:cNvSpPr>
          <p:nvPr>
            <p:ph idx="1"/>
          </p:nvPr>
        </p:nvSpPr>
        <p:spPr>
          <a:xfrm>
            <a:off x="467544" y="1772816"/>
            <a:ext cx="8229600" cy="4104456"/>
          </a:xfrm>
        </p:spPr>
        <p:txBody>
          <a:bodyPr anchor="t">
            <a:normAutofit lnSpcReduction="10000"/>
          </a:bodyPr>
          <a:lstStyle/>
          <a:p>
            <a:pPr marL="0" lvl="0" indent="0">
              <a:lnSpc>
                <a:spcPct val="80000"/>
              </a:lnSpc>
              <a:spcBef>
                <a:spcPts val="0"/>
              </a:spcBef>
              <a:buNone/>
              <a:defRPr lang="de-DE" sz="2155" b="0" i="0" u="none" strike="noStrike" kern="1" spc="0" baseline="0">
                <a:solidFill>
                  <a:srgbClr val="000000"/>
                </a:solidFill>
                <a:latin typeface="Calibri" pitchFamily="2" charset="0"/>
                <a:ea typeface="Calibri" pitchFamily="2" charset="0"/>
                <a:cs typeface="Calibri" pitchFamily="2" charset="0"/>
              </a:defRPr>
            </a:pPr>
            <a:endParaRPr lang="de-DE" sz="2155" b="1" kern="1" dirty="0">
              <a:solidFill>
                <a:srgbClr val="000000"/>
              </a:solidFill>
              <a:latin typeface="Calibri" pitchFamily="2" charset="0"/>
              <a:cs typeface="Calibri" pitchFamily="2" charset="0"/>
            </a:endParaRPr>
          </a:p>
          <a:p>
            <a:pPr marL="0" indent="0">
              <a:buNone/>
            </a:pPr>
            <a:r>
              <a:rPr lang="de-DE" sz="2000" dirty="0"/>
              <a:t>Bewertung</a:t>
            </a:r>
          </a:p>
          <a:p>
            <a:pPr marL="0" indent="0">
              <a:buNone/>
            </a:pPr>
            <a:endParaRPr lang="de-DE" sz="2000" dirty="0"/>
          </a:p>
          <a:p>
            <a:r>
              <a:rPr lang="de-DE" sz="2000" dirty="0"/>
              <a:t>Die Bewertung der schriftlichen Arbeit erfolgt auf der Grundlage eines zuvor erstellten Erwartungshorizontes. </a:t>
            </a:r>
          </a:p>
          <a:p>
            <a:r>
              <a:rPr lang="de-DE" sz="2000" dirty="0" smtClean="0"/>
              <a:t>Auch </a:t>
            </a:r>
            <a:r>
              <a:rPr lang="de-DE" sz="2000" dirty="0"/>
              <a:t>die Bewertung der Übersetzungsleistung basiert auf einem Erwartungshorizont.</a:t>
            </a:r>
          </a:p>
          <a:p>
            <a:r>
              <a:rPr lang="de-DE" sz="2000" dirty="0"/>
              <a:t>Die Bewertung der Übersetzungsleistung orientiert sich am nachgewiesenen </a:t>
            </a:r>
            <a:r>
              <a:rPr lang="de-DE" sz="2000" u="sng" dirty="0"/>
              <a:t>sprachlichen Textverständnis </a:t>
            </a:r>
            <a:r>
              <a:rPr lang="de-DE" sz="2000" dirty="0"/>
              <a:t>und am </a:t>
            </a:r>
            <a:r>
              <a:rPr lang="de-DE" sz="2000" u="sng" dirty="0" smtClean="0"/>
              <a:t>Grad </a:t>
            </a:r>
            <a:r>
              <a:rPr lang="de-DE" sz="2000" u="sng" dirty="0"/>
              <a:t>der Sinnentsprechung</a:t>
            </a:r>
            <a:r>
              <a:rPr lang="de-DE" sz="2000" dirty="0"/>
              <a:t>.</a:t>
            </a:r>
          </a:p>
          <a:p>
            <a:r>
              <a:rPr lang="de-DE" sz="2000" dirty="0" smtClean="0"/>
              <a:t>Dabei </a:t>
            </a:r>
            <a:r>
              <a:rPr lang="de-DE" sz="2000" dirty="0"/>
              <a:t>ist die Komplexität des Textes angemessen zu berücksichtigen. </a:t>
            </a:r>
          </a:p>
          <a:p>
            <a:r>
              <a:rPr lang="de-DE" sz="2000" dirty="0" smtClean="0"/>
              <a:t>Besonders </a:t>
            </a:r>
            <a:r>
              <a:rPr lang="de-DE" sz="2000" dirty="0"/>
              <a:t>gelungene Lösungen sind zu würdigen. </a:t>
            </a:r>
          </a:p>
          <a:p>
            <a:pPr marL="0" lvl="0" indent="0">
              <a:lnSpc>
                <a:spcPct val="80000"/>
              </a:lnSpc>
              <a:spcBef>
                <a:spcPts val="0"/>
              </a:spcBef>
              <a:buNone/>
              <a:defRPr lang="de-DE" sz="2155" b="0" i="0" u="none" strike="noStrike" kern="1" spc="0" baseline="0">
                <a:solidFill>
                  <a:srgbClr val="000000"/>
                </a:solidFill>
                <a:latin typeface="Calibri" pitchFamily="2" charset="0"/>
                <a:ea typeface="Calibri" pitchFamily="2" charset="0"/>
                <a:cs typeface="Calibri" pitchFamily="2" charset="0"/>
              </a:defRPr>
            </a:pPr>
            <a:endParaRPr lang="de-DE" sz="2155" b="1" kern="1" dirty="0">
              <a:solidFill>
                <a:srgbClr val="000000"/>
              </a:solidFill>
              <a:latin typeface="Calibri" pitchFamily="2" charset="0"/>
              <a:cs typeface="Calibri" pitchFamily="2" charset="0"/>
            </a:endParaRPr>
          </a:p>
        </p:txBody>
      </p:sp>
      <p:grpSp>
        <p:nvGrpSpPr>
          <p:cNvPr id="3" name="Gruppieren 2"/>
          <p:cNvGrpSpPr/>
          <p:nvPr/>
        </p:nvGrpSpPr>
        <p:grpSpPr>
          <a:xfrm>
            <a:off x="4173979" y="1844824"/>
            <a:ext cx="4752528" cy="2448272"/>
            <a:chOff x="4173979" y="1844824"/>
            <a:chExt cx="4752528" cy="2448272"/>
          </a:xfrm>
        </p:grpSpPr>
        <p:sp>
          <p:nvSpPr>
            <p:cNvPr id="17" name="Rechteck 16"/>
            <p:cNvSpPr/>
            <p:nvPr/>
          </p:nvSpPr>
          <p:spPr>
            <a:xfrm>
              <a:off x="4173979" y="1844824"/>
              <a:ext cx="4752528" cy="707886"/>
            </a:xfrm>
            <a:prstGeom prst="rect">
              <a:avLst/>
            </a:prstGeom>
            <a:solidFill>
              <a:schemeClr val="bg1">
                <a:lumMod val="85000"/>
              </a:schemeClr>
            </a:solidFill>
          </p:spPr>
          <p:txBody>
            <a:bodyPr wrap="square">
              <a:spAutoFit/>
            </a:bodyPr>
            <a:lstStyle/>
            <a:p>
              <a:r>
                <a:rPr lang="de-DE" sz="2000" i="1" dirty="0" smtClean="0">
                  <a:solidFill>
                    <a:srgbClr val="0D0D0D"/>
                  </a:solidFill>
                </a:rPr>
                <a:t>KLP </a:t>
              </a:r>
              <a:r>
                <a:rPr lang="de-DE" sz="2000" i="1" dirty="0" err="1" smtClean="0">
                  <a:solidFill>
                    <a:srgbClr val="0D0D0D"/>
                  </a:solidFill>
                </a:rPr>
                <a:t>GOSt</a:t>
              </a:r>
              <a:r>
                <a:rPr lang="de-DE" sz="2000" i="1" dirty="0" smtClean="0">
                  <a:solidFill>
                    <a:srgbClr val="0D0D0D"/>
                  </a:solidFill>
                </a:rPr>
                <a:t>: </a:t>
              </a:r>
            </a:p>
            <a:p>
              <a:r>
                <a:rPr lang="de-DE" sz="2000" i="1" dirty="0" smtClean="0">
                  <a:solidFill>
                    <a:srgbClr val="0D0D0D"/>
                  </a:solidFill>
                </a:rPr>
                <a:t>am inhaltlich-sprachlichen Textverständnis </a:t>
              </a:r>
              <a:endParaRPr lang="de-DE" sz="2000" i="1" dirty="0">
                <a:solidFill>
                  <a:srgbClr val="0D0D0D"/>
                </a:solidFill>
              </a:endParaRPr>
            </a:p>
          </p:txBody>
        </p:sp>
        <p:cxnSp>
          <p:nvCxnSpPr>
            <p:cNvPr id="4" name="Gerade Verbindung mit Pfeil 3"/>
            <p:cNvCxnSpPr/>
            <p:nvPr/>
          </p:nvCxnSpPr>
          <p:spPr>
            <a:xfrm>
              <a:off x="6372200" y="2486799"/>
              <a:ext cx="648072" cy="180629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0" name="Gerade Verbindung mit Pfeil 9"/>
            <p:cNvCxnSpPr/>
            <p:nvPr/>
          </p:nvCxnSpPr>
          <p:spPr>
            <a:xfrm flipH="1">
              <a:off x="4355976" y="2486799"/>
              <a:ext cx="720080" cy="180629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grpSp>
    </p:spTree>
    <p:extLst>
      <p:ext uri="{BB962C8B-B14F-4D97-AF65-F5344CB8AC3E}">
        <p14:creationId xmlns:p14="http://schemas.microsoft.com/office/powerpoint/2010/main" val="39213296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xEl>
                                              <p:pRg st="1" end="1"/>
                                            </p:txEl>
                                          </p:spTgt>
                                        </p:tgtEl>
                                        <p:attrNameLst>
                                          <p:attrName>style.visibility</p:attrName>
                                        </p:attrNameLst>
                                      </p:cBhvr>
                                      <p:to>
                                        <p:strVal val="visible"/>
                                      </p:to>
                                    </p:set>
                                    <p:animEffect transition="in" filter="fade">
                                      <p:cBhvr>
                                        <p:cTn id="7" dur="500"/>
                                        <p:tgtEl>
                                          <p:spTgt spid="11">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xEl>
                                              <p:pRg st="3" end="3"/>
                                            </p:txEl>
                                          </p:spTgt>
                                        </p:tgtEl>
                                        <p:attrNameLst>
                                          <p:attrName>style.visibility</p:attrName>
                                        </p:attrNameLst>
                                      </p:cBhvr>
                                      <p:to>
                                        <p:strVal val="visible"/>
                                      </p:to>
                                    </p:set>
                                    <p:animEffect transition="in" filter="fade">
                                      <p:cBhvr>
                                        <p:cTn id="12" dur="500"/>
                                        <p:tgtEl>
                                          <p:spTgt spid="11">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
                                            <p:txEl>
                                              <p:pRg st="4" end="4"/>
                                            </p:txEl>
                                          </p:spTgt>
                                        </p:tgtEl>
                                        <p:attrNameLst>
                                          <p:attrName>style.visibility</p:attrName>
                                        </p:attrNameLst>
                                      </p:cBhvr>
                                      <p:to>
                                        <p:strVal val="visible"/>
                                      </p:to>
                                    </p:set>
                                    <p:animEffect transition="in" filter="fade">
                                      <p:cBhvr>
                                        <p:cTn id="17" dur="500"/>
                                        <p:tgtEl>
                                          <p:spTgt spid="11">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1">
                                            <p:txEl>
                                              <p:pRg st="5" end="5"/>
                                            </p:txEl>
                                          </p:spTgt>
                                        </p:tgtEl>
                                        <p:attrNameLst>
                                          <p:attrName>style.visibility</p:attrName>
                                        </p:attrNameLst>
                                      </p:cBhvr>
                                      <p:to>
                                        <p:strVal val="visible"/>
                                      </p:to>
                                    </p:set>
                                    <p:animEffect transition="in" filter="fade">
                                      <p:cBhvr>
                                        <p:cTn id="22" dur="500"/>
                                        <p:tgtEl>
                                          <p:spTgt spid="11">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1">
                                            <p:txEl>
                                              <p:pRg st="6" end="6"/>
                                            </p:txEl>
                                          </p:spTgt>
                                        </p:tgtEl>
                                        <p:attrNameLst>
                                          <p:attrName>style.visibility</p:attrName>
                                        </p:attrNameLst>
                                      </p:cBhvr>
                                      <p:to>
                                        <p:strVal val="visible"/>
                                      </p:to>
                                    </p:set>
                                    <p:animEffect transition="in" filter="fade">
                                      <p:cBhvr>
                                        <p:cTn id="27" dur="500"/>
                                        <p:tgtEl>
                                          <p:spTgt spid="11">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1">
                                            <p:txEl>
                                              <p:pRg st="7" end="7"/>
                                            </p:txEl>
                                          </p:spTgt>
                                        </p:tgtEl>
                                        <p:attrNameLst>
                                          <p:attrName>style.visibility</p:attrName>
                                        </p:attrNameLst>
                                      </p:cBhvr>
                                      <p:to>
                                        <p:strVal val="visible"/>
                                      </p:to>
                                    </p:set>
                                    <p:animEffect transition="in" filter="fade">
                                      <p:cBhvr>
                                        <p:cTn id="32" dur="500"/>
                                        <p:tgtEl>
                                          <p:spTgt spid="11">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5" presetClass="entr" presetSubtype="0" fill="hold" nodeType="clickEffect">
                                  <p:stCondLst>
                                    <p:cond delay="0"/>
                                  </p:stCondLst>
                                  <p:childTnLst>
                                    <p:set>
                                      <p:cBhvr>
                                        <p:cTn id="36" dur="1" fill="hold">
                                          <p:stCondLst>
                                            <p:cond delay="0"/>
                                          </p:stCondLst>
                                        </p:cTn>
                                        <p:tgtEl>
                                          <p:spTgt spid="3"/>
                                        </p:tgtEl>
                                        <p:attrNameLst>
                                          <p:attrName>style.visibility</p:attrName>
                                        </p:attrNameLst>
                                      </p:cBhvr>
                                      <p:to>
                                        <p:strVal val="visible"/>
                                      </p:to>
                                    </p:set>
                                    <p:animEffect transition="in" filter="fade">
                                      <p:cBhvr>
                                        <p:cTn id="37" dur="2000"/>
                                        <p:tgtEl>
                                          <p:spTgt spid="3"/>
                                        </p:tgtEl>
                                      </p:cBhvr>
                                    </p:animEffect>
                                    <p:anim calcmode="lin" valueType="num">
                                      <p:cBhvr>
                                        <p:cTn id="38" dur="2000" fill="hold"/>
                                        <p:tgtEl>
                                          <p:spTgt spid="3"/>
                                        </p:tgtEl>
                                        <p:attrNameLst>
                                          <p:attrName>ppt_w</p:attrName>
                                        </p:attrNameLst>
                                      </p:cBhvr>
                                      <p:tavLst>
                                        <p:tav tm="0" fmla="#ppt_w*sin(2.5*pi*$)">
                                          <p:val>
                                            <p:fltVal val="0"/>
                                          </p:val>
                                        </p:tav>
                                        <p:tav tm="100000">
                                          <p:val>
                                            <p:fltVal val="1"/>
                                          </p:val>
                                        </p:tav>
                                      </p:tavLst>
                                    </p:anim>
                                    <p:anim calcmode="lin" valueType="num">
                                      <p:cBhvr>
                                        <p:cTn id="39" dur="2000" fill="hold"/>
                                        <p:tgtEl>
                                          <p:spTgt spid="3"/>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uiExpand="1"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800" dirty="0"/>
              <a:t>Beurteilungsbereich „Schriftliche Arbeiten“</a:t>
            </a:r>
            <a:endParaRPr lang="de-DE" sz="2800" dirty="0">
              <a:solidFill>
                <a:srgbClr val="FF0000"/>
              </a:solidFill>
            </a:endParaRPr>
          </a:p>
        </p:txBody>
      </p:sp>
      <p:sp>
        <p:nvSpPr>
          <p:cNvPr id="6" name="Foliennummernplatzhalter 5"/>
          <p:cNvSpPr>
            <a:spLocks noGrp="1"/>
          </p:cNvSpPr>
          <p:nvPr>
            <p:ph type="sldNum" sz="quarter" idx="12"/>
          </p:nvPr>
        </p:nvSpPr>
        <p:spPr/>
        <p:txBody>
          <a:bodyPr/>
          <a:lstStyle/>
          <a:p>
            <a:fld id="{512A4277-7E7A-4AAF-BFC7-47646BF5CD0C}" type="slidenum">
              <a:rPr lang="de-DE" smtClean="0"/>
              <a:pPr/>
              <a:t>46</a:t>
            </a:fld>
            <a:endParaRPr lang="de-DE"/>
          </a:p>
        </p:txBody>
      </p:sp>
      <p:sp>
        <p:nvSpPr>
          <p:cNvPr id="7" name="Fußzeilenplatzhalter 6"/>
          <p:cNvSpPr>
            <a:spLocks noGrp="1"/>
          </p:cNvSpPr>
          <p:nvPr>
            <p:ph type="ftr" sz="quarter" idx="11"/>
          </p:nvPr>
        </p:nvSpPr>
        <p:spPr>
          <a:xfrm>
            <a:off x="3491880" y="6356350"/>
            <a:ext cx="2880320" cy="365125"/>
          </a:xfrm>
        </p:spPr>
        <p:txBody>
          <a:bodyPr vert="horz" lIns="91440" tIns="45720" rIns="91440" bIns="45720" rtlCol="0" anchor="ctr"/>
          <a:lstStyle/>
          <a:p>
            <a:r>
              <a:rPr lang="de-DE" dirty="0"/>
              <a:t>Implementation der Kernlehrpläne für Fremdsprachen an Haupt-, Real-, Gesamt- und Sekundarschulen </a:t>
            </a:r>
          </a:p>
        </p:txBody>
      </p:sp>
      <p:sp>
        <p:nvSpPr>
          <p:cNvPr id="8" name="Foliennummernplatzhalter 3"/>
          <p:cNvSpPr txBox="1">
            <a:spLocks noChangeArrowheads="1"/>
            <a:extLst>
              <a:ext uri="smNativeData">
                <pr:smNativeData xmlns="" xmlns:pr="smNativeData" val="SMDATA_12_TiFzXhMAAAAlAAAAZAAAAA0AAAAAkAAAAEgAAACQAAAASAAAAAAAAAABAAAAAAAAAAEAAABQAAAAAAAAAAAA4D8AAAAAAADgPwAAAAAAAOA/AAAAAAAA4D8AAAAAAADgPwAAAAAAAOA/AAAAAAAA4D8AAAAAAADgPwAAAAAAAOA/AAAAAAAA4D8CAAAAjAAAAAAAAAAAAAAAT4G9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O308e0MAAAAEAAAAAAAAAAAAAAAAAAAAAAAAAAeAAAAaAAAAAAAAAAAAAAAAAAAAAAAAAAAAAAAECcAABAnAAAAAAAAAAAAAAAAAAAAAAAAAAAAAAAAAAAAAAAAAAAAABQAAAAAAAAAwMD/AAAAAABkAAAAMgAAAAAAAABkAAAAAAAAAH9/fwAKAAAAHwAAAFQAAABPgb0F////AQAAAAAAAAAAAAAAAAAAAAAAAAAAAAAAAAAAAAAAAAAAAAAAAn9/fwDu7OEDzMzMAMDA/wB/f38AAAAAAAAAAAAAAAAAAAAAAAAAAAAhAAAAGAAAABQAAADVMQAAGicAAHA1AABZKQAAEAAAAA=="/>
              </a:ext>
            </a:extLst>
          </p:cNvSpPr>
          <p:nvPr/>
        </p:nvSpPr>
        <p:spPr>
          <a:xfrm>
            <a:off x="8100695" y="6356350"/>
            <a:ext cx="586105" cy="365125"/>
          </a:xfrm>
          <a:prstGeom prst="rect">
            <a:avLst/>
          </a:prstGeom>
          <a:noFill/>
          <a:ln w="12700" cap="flat" cmpd="sng" algn="ctr">
            <a:noFill/>
            <a:prstDash val="solid"/>
            <a:headEnd type="none" w="med" len="med"/>
            <a:tailEnd type="none" w="med" len="med"/>
          </a:ln>
          <a:effectLst/>
        </p:spPr>
        <p:txBody>
          <a:bodyPr vert="horz" wrap="square" lIns="91440" tIns="45720" rIns="91440" bIns="45720" numCol="1" rtlCol="0" anchor="ctr">
            <a:prstTxWarp prst="textNoShape">
              <a:avLst/>
            </a:prstTxWarp>
          </a:bodyPr>
          <a:lstStyle>
            <a:defPPr>
              <a:defRPr lang="de-DE"/>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lang="de-DE" sz="1200">
                <a:solidFill>
                  <a:srgbClr val="8C8C8C"/>
                </a:solidFill>
              </a:defRPr>
            </a:pPr>
            <a:fld id="{36A97026-68DB-FC86-9511-9ED33E5F63CB}" type="slidenum">
              <a:rPr lang="de-DE" smtClean="0">
                <a:solidFill>
                  <a:srgbClr val="8C8C8C"/>
                </a:solidFill>
              </a:rPr>
              <a:pPr>
                <a:defRPr lang="de-DE" sz="1200">
                  <a:solidFill>
                    <a:srgbClr val="8C8C8C"/>
                  </a:solidFill>
                </a:defRPr>
              </a:pPr>
              <a:t>46</a:t>
            </a:fld>
            <a:endParaRPr lang="de-DE">
              <a:solidFill>
                <a:srgbClr val="8C8C8C"/>
              </a:solidFill>
            </a:endParaRPr>
          </a:p>
        </p:txBody>
      </p:sp>
      <p:sp>
        <p:nvSpPr>
          <p:cNvPr id="11" name="Inhaltsplatzhalter 2"/>
          <p:cNvSpPr>
            <a:spLocks noGrp="1"/>
          </p:cNvSpPr>
          <p:nvPr>
            <p:ph idx="1"/>
          </p:nvPr>
        </p:nvSpPr>
        <p:spPr>
          <a:xfrm>
            <a:off x="467544" y="1772816"/>
            <a:ext cx="8229600" cy="4104456"/>
          </a:xfrm>
        </p:spPr>
        <p:txBody>
          <a:bodyPr anchor="t">
            <a:normAutofit fontScale="92500" lnSpcReduction="20000"/>
          </a:bodyPr>
          <a:lstStyle/>
          <a:p>
            <a:pPr marL="0" lvl="0" indent="0">
              <a:lnSpc>
                <a:spcPct val="80000"/>
              </a:lnSpc>
              <a:spcBef>
                <a:spcPts val="0"/>
              </a:spcBef>
              <a:buNone/>
              <a:defRPr lang="de-DE" sz="2155" b="0" i="0" u="none" strike="noStrike" kern="1" spc="0" baseline="0">
                <a:solidFill>
                  <a:srgbClr val="000000"/>
                </a:solidFill>
                <a:latin typeface="Calibri" pitchFamily="2" charset="0"/>
                <a:ea typeface="Calibri" pitchFamily="2" charset="0"/>
                <a:cs typeface="Calibri" pitchFamily="2" charset="0"/>
              </a:defRPr>
            </a:pPr>
            <a:endParaRPr lang="de-DE" sz="2155" b="1" kern="1" dirty="0">
              <a:solidFill>
                <a:srgbClr val="000000"/>
              </a:solidFill>
              <a:latin typeface="Calibri" pitchFamily="2" charset="0"/>
              <a:cs typeface="Calibri" pitchFamily="2" charset="0"/>
            </a:endParaRPr>
          </a:p>
          <a:p>
            <a:pPr marL="0" indent="0">
              <a:buNone/>
            </a:pPr>
            <a:r>
              <a:rPr lang="de-DE" sz="2200" dirty="0"/>
              <a:t>Bewertung</a:t>
            </a:r>
          </a:p>
          <a:p>
            <a:pPr marL="0" indent="0">
              <a:buNone/>
            </a:pPr>
            <a:endParaRPr lang="de-DE" sz="2000" dirty="0"/>
          </a:p>
          <a:p>
            <a:r>
              <a:rPr lang="de-DE" sz="2600" dirty="0"/>
              <a:t>Leistungsbewertung dient dem individuellen Feedback: </a:t>
            </a:r>
          </a:p>
          <a:p>
            <a:pPr marL="0" indent="0">
              <a:buNone/>
            </a:pPr>
            <a:r>
              <a:rPr lang="de-DE" sz="2600" dirty="0"/>
              <a:t>     </a:t>
            </a:r>
            <a:r>
              <a:rPr lang="de-DE" sz="2600" dirty="0" smtClean="0"/>
              <a:t>	Rückmeldung </a:t>
            </a:r>
            <a:r>
              <a:rPr lang="de-DE" sz="2600" dirty="0"/>
              <a:t>zu erreichten Lernständen</a:t>
            </a:r>
          </a:p>
          <a:p>
            <a:pPr marL="0" indent="0">
              <a:buNone/>
            </a:pPr>
            <a:r>
              <a:rPr lang="de-DE" sz="2600" dirty="0"/>
              <a:t>    </a:t>
            </a:r>
            <a:r>
              <a:rPr lang="de-DE" sz="2600" dirty="0" smtClean="0"/>
              <a:t>	 </a:t>
            </a:r>
            <a:r>
              <a:rPr lang="de-DE" sz="2600" dirty="0"/>
              <a:t>Hilfe zur Selbsteinschätzung</a:t>
            </a:r>
          </a:p>
          <a:p>
            <a:pPr marL="0" indent="0">
              <a:buNone/>
            </a:pPr>
            <a:r>
              <a:rPr lang="de-DE" sz="2600" dirty="0"/>
              <a:t>     </a:t>
            </a:r>
            <a:r>
              <a:rPr lang="de-DE" sz="2600" dirty="0" smtClean="0"/>
              <a:t>	Ermutigung </a:t>
            </a:r>
            <a:r>
              <a:rPr lang="de-DE" sz="2600" dirty="0"/>
              <a:t>für weiteres  Lernen    </a:t>
            </a:r>
          </a:p>
          <a:p>
            <a:pPr marL="0" indent="0">
              <a:buNone/>
            </a:pPr>
            <a:r>
              <a:rPr lang="de-DE" sz="2600" dirty="0"/>
              <a:t>     </a:t>
            </a:r>
            <a:r>
              <a:rPr lang="de-DE" sz="2600" dirty="0" smtClean="0"/>
              <a:t>	Hinweise </a:t>
            </a:r>
            <a:r>
              <a:rPr lang="de-DE" sz="2600" dirty="0"/>
              <a:t>zum individuellen Lernfortschritt</a:t>
            </a:r>
          </a:p>
          <a:p>
            <a:r>
              <a:rPr lang="de-DE" sz="2600" dirty="0" smtClean="0"/>
              <a:t>Voraussetzung</a:t>
            </a:r>
            <a:r>
              <a:rPr lang="de-DE" sz="2600" dirty="0"/>
              <a:t>: </a:t>
            </a:r>
          </a:p>
          <a:p>
            <a:pPr marL="0" indent="0">
              <a:buNone/>
            </a:pPr>
            <a:r>
              <a:rPr lang="de-DE" sz="2600" dirty="0"/>
              <a:t>     </a:t>
            </a:r>
            <a:r>
              <a:rPr lang="de-DE" sz="2600" dirty="0" smtClean="0"/>
              <a:t>	Gelegenheit</a:t>
            </a:r>
            <a:r>
              <a:rPr lang="de-DE" sz="2600" dirty="0"/>
              <a:t>, Kompetenzen  unter Beweis zu stellen</a:t>
            </a:r>
          </a:p>
          <a:p>
            <a:pPr marL="0" indent="0">
              <a:buNone/>
            </a:pPr>
            <a:r>
              <a:rPr lang="de-DE" sz="2600" dirty="0"/>
              <a:t>     </a:t>
            </a:r>
            <a:r>
              <a:rPr lang="de-DE" sz="2600" dirty="0" smtClean="0"/>
              <a:t>	Transparenz </a:t>
            </a:r>
            <a:r>
              <a:rPr lang="de-DE" sz="2600" dirty="0"/>
              <a:t>der Kriterien für die Notengebung</a:t>
            </a:r>
          </a:p>
          <a:p>
            <a:pPr marL="0" lvl="0" indent="0">
              <a:lnSpc>
                <a:spcPct val="80000"/>
              </a:lnSpc>
              <a:spcBef>
                <a:spcPts val="0"/>
              </a:spcBef>
              <a:buNone/>
              <a:defRPr lang="de-DE" sz="2155" b="0" i="0" u="none" strike="noStrike" kern="1" spc="0" baseline="0">
                <a:solidFill>
                  <a:srgbClr val="000000"/>
                </a:solidFill>
                <a:latin typeface="Calibri" pitchFamily="2" charset="0"/>
                <a:ea typeface="Calibri" pitchFamily="2" charset="0"/>
                <a:cs typeface="Calibri" pitchFamily="2" charset="0"/>
              </a:defRPr>
            </a:pPr>
            <a:endParaRPr lang="de-DE" sz="2155" b="1" kern="1" dirty="0">
              <a:solidFill>
                <a:srgbClr val="000000"/>
              </a:solidFill>
              <a:latin typeface="Calibri" pitchFamily="2" charset="0"/>
              <a:cs typeface="Calibri" pitchFamily="2" charset="0"/>
            </a:endParaRPr>
          </a:p>
        </p:txBody>
      </p:sp>
    </p:spTree>
    <p:extLst>
      <p:ext uri="{BB962C8B-B14F-4D97-AF65-F5344CB8AC3E}">
        <p14:creationId xmlns:p14="http://schemas.microsoft.com/office/powerpoint/2010/main" val="184375285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800" dirty="0"/>
              <a:t>Beurteilungsbereich „Schriftliche Arbeiten“</a:t>
            </a:r>
            <a:endParaRPr lang="de-DE" sz="2800" dirty="0">
              <a:solidFill>
                <a:srgbClr val="FF0000"/>
              </a:solidFill>
            </a:endParaRPr>
          </a:p>
        </p:txBody>
      </p:sp>
      <p:sp>
        <p:nvSpPr>
          <p:cNvPr id="6" name="Foliennummernplatzhalter 5"/>
          <p:cNvSpPr>
            <a:spLocks noGrp="1"/>
          </p:cNvSpPr>
          <p:nvPr>
            <p:ph type="sldNum" sz="quarter" idx="12"/>
          </p:nvPr>
        </p:nvSpPr>
        <p:spPr/>
        <p:txBody>
          <a:bodyPr/>
          <a:lstStyle/>
          <a:p>
            <a:fld id="{512A4277-7E7A-4AAF-BFC7-47646BF5CD0C}" type="slidenum">
              <a:rPr lang="de-DE" smtClean="0"/>
              <a:pPr/>
              <a:t>47</a:t>
            </a:fld>
            <a:endParaRPr lang="de-DE"/>
          </a:p>
        </p:txBody>
      </p:sp>
      <p:sp>
        <p:nvSpPr>
          <p:cNvPr id="7" name="Fußzeilenplatzhalter 6"/>
          <p:cNvSpPr>
            <a:spLocks noGrp="1"/>
          </p:cNvSpPr>
          <p:nvPr>
            <p:ph type="ftr" sz="quarter" idx="11"/>
          </p:nvPr>
        </p:nvSpPr>
        <p:spPr>
          <a:xfrm>
            <a:off x="3491880" y="6356350"/>
            <a:ext cx="2880320" cy="365125"/>
          </a:xfrm>
        </p:spPr>
        <p:txBody>
          <a:bodyPr vert="horz" lIns="91440" tIns="45720" rIns="91440" bIns="45720" rtlCol="0" anchor="ctr"/>
          <a:lstStyle/>
          <a:p>
            <a:r>
              <a:rPr lang="de-DE" dirty="0"/>
              <a:t>Implementation der Kernlehrpläne für Fremdsprachen an Haupt-, Real-, Gesamt- und Sekundarschulen </a:t>
            </a:r>
          </a:p>
        </p:txBody>
      </p:sp>
      <p:sp>
        <p:nvSpPr>
          <p:cNvPr id="8" name="Foliennummernplatzhalter 3"/>
          <p:cNvSpPr txBox="1">
            <a:spLocks noChangeArrowheads="1"/>
            <a:extLst>
              <a:ext uri="smNativeData">
                <pr:smNativeData xmlns="" xmlns:pr="smNativeData" val="SMDATA_12_TiFzXhMAAAAlAAAAZAAAAA0AAAAAkAAAAEgAAACQAAAASAAAAAAAAAABAAAAAAAAAAEAAABQAAAAAAAAAAAA4D8AAAAAAADgPwAAAAAAAOA/AAAAAAAA4D8AAAAAAADgPwAAAAAAAOA/AAAAAAAA4D8AAAAAAADgPwAAAAAAAOA/AAAAAAAA4D8CAAAAjAAAAAAAAAAAAAAAT4G9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O308e0MAAAAEAAAAAAAAAAAAAAAAAAAAAAAAAAeAAAAaAAAAAAAAAAAAAAAAAAAAAAAAAAAAAAAECcAABAnAAAAAAAAAAAAAAAAAAAAAAAAAAAAAAAAAAAAAAAAAAAAABQAAAAAAAAAwMD/AAAAAABkAAAAMgAAAAAAAABkAAAAAAAAAH9/fwAKAAAAHwAAAFQAAABPgb0F////AQAAAAAAAAAAAAAAAAAAAAAAAAAAAAAAAAAAAAAAAAAAAAAAAn9/fwDu7OEDzMzMAMDA/wB/f38AAAAAAAAAAAAAAAAAAAAAAAAAAAAhAAAAGAAAABQAAADVMQAAGicAAHA1AABZKQAAEAAAAA=="/>
              </a:ext>
            </a:extLst>
          </p:cNvSpPr>
          <p:nvPr/>
        </p:nvSpPr>
        <p:spPr>
          <a:xfrm>
            <a:off x="8100695" y="6356350"/>
            <a:ext cx="586105" cy="365125"/>
          </a:xfrm>
          <a:prstGeom prst="rect">
            <a:avLst/>
          </a:prstGeom>
          <a:noFill/>
          <a:ln w="12700" cap="flat" cmpd="sng" algn="ctr">
            <a:noFill/>
            <a:prstDash val="solid"/>
            <a:headEnd type="none" w="med" len="med"/>
            <a:tailEnd type="none" w="med" len="med"/>
          </a:ln>
          <a:effectLst/>
        </p:spPr>
        <p:txBody>
          <a:bodyPr vert="horz" wrap="square" lIns="91440" tIns="45720" rIns="91440" bIns="45720" numCol="1" rtlCol="0" anchor="ctr">
            <a:prstTxWarp prst="textNoShape">
              <a:avLst/>
            </a:prstTxWarp>
          </a:bodyPr>
          <a:lstStyle>
            <a:defPPr>
              <a:defRPr lang="de-DE"/>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lang="de-DE" sz="1200">
                <a:solidFill>
                  <a:srgbClr val="8C8C8C"/>
                </a:solidFill>
              </a:defRPr>
            </a:pPr>
            <a:fld id="{36A97026-68DB-FC86-9511-9ED33E5F63CB}" type="slidenum">
              <a:rPr lang="de-DE" smtClean="0">
                <a:solidFill>
                  <a:srgbClr val="8C8C8C"/>
                </a:solidFill>
              </a:rPr>
              <a:pPr>
                <a:defRPr lang="de-DE" sz="1200">
                  <a:solidFill>
                    <a:srgbClr val="8C8C8C"/>
                  </a:solidFill>
                </a:defRPr>
              </a:pPr>
              <a:t>47</a:t>
            </a:fld>
            <a:endParaRPr lang="de-DE">
              <a:solidFill>
                <a:srgbClr val="8C8C8C"/>
              </a:solidFill>
            </a:endParaRPr>
          </a:p>
        </p:txBody>
      </p:sp>
      <p:sp>
        <p:nvSpPr>
          <p:cNvPr id="11" name="Inhaltsplatzhalter 2"/>
          <p:cNvSpPr>
            <a:spLocks noGrp="1"/>
          </p:cNvSpPr>
          <p:nvPr>
            <p:ph idx="1"/>
          </p:nvPr>
        </p:nvSpPr>
        <p:spPr>
          <a:xfrm>
            <a:off x="467544" y="1772816"/>
            <a:ext cx="8229600" cy="4104456"/>
          </a:xfrm>
        </p:spPr>
        <p:txBody>
          <a:bodyPr anchor="t">
            <a:normAutofit/>
          </a:bodyPr>
          <a:lstStyle/>
          <a:p>
            <a:pPr marL="0" lvl="0" indent="0">
              <a:lnSpc>
                <a:spcPct val="80000"/>
              </a:lnSpc>
              <a:spcBef>
                <a:spcPts val="0"/>
              </a:spcBef>
              <a:buNone/>
              <a:defRPr lang="de-DE" sz="2155" b="0" i="0" u="none" strike="noStrike" kern="1" spc="0" baseline="0">
                <a:solidFill>
                  <a:srgbClr val="000000"/>
                </a:solidFill>
                <a:latin typeface="Calibri" pitchFamily="2" charset="0"/>
                <a:ea typeface="Calibri" pitchFamily="2" charset="0"/>
                <a:cs typeface="Calibri" pitchFamily="2" charset="0"/>
              </a:defRPr>
            </a:pPr>
            <a:endParaRPr lang="de-DE" sz="2155" b="1" kern="1" dirty="0">
              <a:solidFill>
                <a:srgbClr val="000000"/>
              </a:solidFill>
              <a:latin typeface="Calibri" pitchFamily="2" charset="0"/>
              <a:cs typeface="Calibri" pitchFamily="2" charset="0"/>
            </a:endParaRPr>
          </a:p>
          <a:p>
            <a:pPr marL="0" indent="0">
              <a:buNone/>
            </a:pPr>
            <a:r>
              <a:rPr lang="de-DE" sz="2000" dirty="0"/>
              <a:t>Bewertung</a:t>
            </a:r>
          </a:p>
          <a:p>
            <a:pPr marL="0" indent="0">
              <a:buNone/>
            </a:pPr>
            <a:endParaRPr lang="de-DE" sz="2000" dirty="0"/>
          </a:p>
          <a:p>
            <a:r>
              <a:rPr lang="de-DE" sz="2400" dirty="0"/>
              <a:t>Korrekturen und Kommentierungen ermöglichen den Lernenden Erkenntnisse über die individuelle Lernentwicklung.</a:t>
            </a:r>
          </a:p>
          <a:p>
            <a:pPr marL="0" indent="0">
              <a:buNone/>
            </a:pPr>
            <a:endParaRPr lang="de-DE" sz="2400" dirty="0"/>
          </a:p>
          <a:p>
            <a:r>
              <a:rPr lang="de-DE" sz="2400" dirty="0"/>
              <a:t>Isoliertes, lediglich auf Reproduktion angelegtes Abfragen einzelner Daten und Sachverhalte wird kompetenzorientierter Leistungsfeststellung nicht gerecht.</a:t>
            </a:r>
          </a:p>
          <a:p>
            <a:pPr marL="0" lvl="0" indent="0">
              <a:lnSpc>
                <a:spcPct val="80000"/>
              </a:lnSpc>
              <a:spcBef>
                <a:spcPts val="0"/>
              </a:spcBef>
              <a:buNone/>
              <a:defRPr lang="de-DE" sz="2155" b="0" i="0" u="none" strike="noStrike" kern="1" spc="0" baseline="0">
                <a:solidFill>
                  <a:srgbClr val="000000"/>
                </a:solidFill>
                <a:latin typeface="Calibri" pitchFamily="2" charset="0"/>
                <a:ea typeface="Calibri" pitchFamily="2" charset="0"/>
                <a:cs typeface="Calibri" pitchFamily="2" charset="0"/>
              </a:defRPr>
            </a:pPr>
            <a:endParaRPr lang="de-DE" sz="2155" b="1" kern="1" dirty="0">
              <a:solidFill>
                <a:srgbClr val="000000"/>
              </a:solidFill>
              <a:latin typeface="Calibri" pitchFamily="2" charset="0"/>
              <a:cs typeface="Calibri" pitchFamily="2" charset="0"/>
            </a:endParaRPr>
          </a:p>
        </p:txBody>
      </p:sp>
    </p:spTree>
    <p:extLst>
      <p:ext uri="{BB962C8B-B14F-4D97-AF65-F5344CB8AC3E}">
        <p14:creationId xmlns:p14="http://schemas.microsoft.com/office/powerpoint/2010/main" val="316400981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800" dirty="0"/>
              <a:t>Beurteilungsbereich „Schriftliche Arbeiten“</a:t>
            </a:r>
            <a:endParaRPr lang="de-DE" sz="2800" dirty="0">
              <a:solidFill>
                <a:srgbClr val="FF0000"/>
              </a:solidFill>
            </a:endParaRPr>
          </a:p>
        </p:txBody>
      </p:sp>
      <p:sp>
        <p:nvSpPr>
          <p:cNvPr id="6" name="Foliennummernplatzhalter 5"/>
          <p:cNvSpPr>
            <a:spLocks noGrp="1"/>
          </p:cNvSpPr>
          <p:nvPr>
            <p:ph type="sldNum" sz="quarter" idx="12"/>
          </p:nvPr>
        </p:nvSpPr>
        <p:spPr/>
        <p:txBody>
          <a:bodyPr/>
          <a:lstStyle/>
          <a:p>
            <a:fld id="{512A4277-7E7A-4AAF-BFC7-47646BF5CD0C}" type="slidenum">
              <a:rPr lang="de-DE" smtClean="0"/>
              <a:pPr/>
              <a:t>48</a:t>
            </a:fld>
            <a:endParaRPr lang="de-DE"/>
          </a:p>
        </p:txBody>
      </p:sp>
      <p:sp>
        <p:nvSpPr>
          <p:cNvPr id="7" name="Fußzeilenplatzhalter 6"/>
          <p:cNvSpPr>
            <a:spLocks noGrp="1"/>
          </p:cNvSpPr>
          <p:nvPr>
            <p:ph type="ftr" sz="quarter" idx="11"/>
          </p:nvPr>
        </p:nvSpPr>
        <p:spPr>
          <a:xfrm>
            <a:off x="3491880" y="6356350"/>
            <a:ext cx="2880320" cy="365125"/>
          </a:xfrm>
        </p:spPr>
        <p:txBody>
          <a:bodyPr vert="horz" lIns="91440" tIns="45720" rIns="91440" bIns="45720" rtlCol="0" anchor="ctr"/>
          <a:lstStyle/>
          <a:p>
            <a:r>
              <a:rPr lang="de-DE" dirty="0"/>
              <a:t>Implementation der Kernlehrpläne für Fremdsprachen an Haupt-, Real-, Gesamt- und Sekundarschulen </a:t>
            </a:r>
          </a:p>
        </p:txBody>
      </p:sp>
      <p:sp>
        <p:nvSpPr>
          <p:cNvPr id="8" name="Foliennummernplatzhalter 3"/>
          <p:cNvSpPr txBox="1">
            <a:spLocks noChangeArrowheads="1"/>
            <a:extLst>
              <a:ext uri="smNativeData">
                <pr:smNativeData xmlns="" xmlns:pr="smNativeData" val="SMDATA_12_TiFzXhMAAAAlAAAAZAAAAA0AAAAAkAAAAEgAAACQAAAASAAAAAAAAAABAAAAAAAAAAEAAABQAAAAAAAAAAAA4D8AAAAAAADgPwAAAAAAAOA/AAAAAAAA4D8AAAAAAADgPwAAAAAAAOA/AAAAAAAA4D8AAAAAAADgPwAAAAAAAOA/AAAAAAAA4D8CAAAAjAAAAAAAAAAAAAAAT4G9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O308e0MAAAAEAAAAAAAAAAAAAAAAAAAAAAAAAAeAAAAaAAAAAAAAAAAAAAAAAAAAAAAAAAAAAAAECcAABAnAAAAAAAAAAAAAAAAAAAAAAAAAAAAAAAAAAAAAAAAAAAAABQAAAAAAAAAwMD/AAAAAABkAAAAMgAAAAAAAABkAAAAAAAAAH9/fwAKAAAAHwAAAFQAAABPgb0F////AQAAAAAAAAAAAAAAAAAAAAAAAAAAAAAAAAAAAAAAAAAAAAAAAn9/fwDu7OEDzMzMAMDA/wB/f38AAAAAAAAAAAAAAAAAAAAAAAAAAAAhAAAAGAAAABQAAADVMQAAGicAAHA1AABZKQAAEAAAAA=="/>
              </a:ext>
            </a:extLst>
          </p:cNvSpPr>
          <p:nvPr/>
        </p:nvSpPr>
        <p:spPr>
          <a:xfrm>
            <a:off x="8100695" y="6356350"/>
            <a:ext cx="586105" cy="365125"/>
          </a:xfrm>
          <a:prstGeom prst="rect">
            <a:avLst/>
          </a:prstGeom>
          <a:noFill/>
          <a:ln w="12700" cap="flat" cmpd="sng" algn="ctr">
            <a:noFill/>
            <a:prstDash val="solid"/>
            <a:headEnd type="none" w="med" len="med"/>
            <a:tailEnd type="none" w="med" len="med"/>
          </a:ln>
          <a:effectLst/>
        </p:spPr>
        <p:txBody>
          <a:bodyPr vert="horz" wrap="square" lIns="91440" tIns="45720" rIns="91440" bIns="45720" numCol="1" rtlCol="0" anchor="ctr">
            <a:prstTxWarp prst="textNoShape">
              <a:avLst/>
            </a:prstTxWarp>
          </a:bodyPr>
          <a:lstStyle>
            <a:defPPr>
              <a:defRPr lang="de-DE"/>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lang="de-DE" sz="1200">
                <a:solidFill>
                  <a:srgbClr val="8C8C8C"/>
                </a:solidFill>
              </a:defRPr>
            </a:pPr>
            <a:fld id="{36A97026-68DB-FC86-9511-9ED33E5F63CB}" type="slidenum">
              <a:rPr lang="de-DE" smtClean="0">
                <a:solidFill>
                  <a:srgbClr val="8C8C8C"/>
                </a:solidFill>
              </a:rPr>
              <a:pPr>
                <a:defRPr lang="de-DE" sz="1200">
                  <a:solidFill>
                    <a:srgbClr val="8C8C8C"/>
                  </a:solidFill>
                </a:defRPr>
              </a:pPr>
              <a:t>48</a:t>
            </a:fld>
            <a:endParaRPr lang="de-DE">
              <a:solidFill>
                <a:srgbClr val="8C8C8C"/>
              </a:solidFill>
            </a:endParaRPr>
          </a:p>
        </p:txBody>
      </p:sp>
      <p:sp>
        <p:nvSpPr>
          <p:cNvPr id="11" name="Inhaltsplatzhalter 2"/>
          <p:cNvSpPr>
            <a:spLocks noGrp="1"/>
          </p:cNvSpPr>
          <p:nvPr>
            <p:ph idx="1"/>
          </p:nvPr>
        </p:nvSpPr>
        <p:spPr>
          <a:xfrm>
            <a:off x="467544" y="1772816"/>
            <a:ext cx="8229600" cy="4104456"/>
          </a:xfrm>
        </p:spPr>
        <p:txBody>
          <a:bodyPr anchor="t">
            <a:normAutofit fontScale="92500" lnSpcReduction="20000"/>
          </a:bodyPr>
          <a:lstStyle/>
          <a:p>
            <a:pPr marL="0" lvl="0" indent="0">
              <a:lnSpc>
                <a:spcPct val="80000"/>
              </a:lnSpc>
              <a:spcBef>
                <a:spcPts val="0"/>
              </a:spcBef>
              <a:buNone/>
              <a:defRPr lang="de-DE" sz="2155" b="0" i="0" u="none" strike="noStrike" kern="1" spc="0" baseline="0">
                <a:solidFill>
                  <a:srgbClr val="000000"/>
                </a:solidFill>
                <a:latin typeface="Calibri" pitchFamily="2" charset="0"/>
                <a:ea typeface="Calibri" pitchFamily="2" charset="0"/>
                <a:cs typeface="Calibri" pitchFamily="2" charset="0"/>
              </a:defRPr>
            </a:pPr>
            <a:endParaRPr lang="de-DE" sz="2155" b="1" kern="1" dirty="0">
              <a:solidFill>
                <a:srgbClr val="000000"/>
              </a:solidFill>
              <a:latin typeface="Calibri" pitchFamily="2" charset="0"/>
              <a:cs typeface="Calibri" pitchFamily="2" charset="0"/>
            </a:endParaRPr>
          </a:p>
          <a:p>
            <a:pPr marL="0" indent="0">
              <a:buNone/>
            </a:pPr>
            <a:r>
              <a:rPr lang="de-DE" sz="2000" dirty="0"/>
              <a:t>Bewertung</a:t>
            </a:r>
          </a:p>
          <a:p>
            <a:pPr marL="0" indent="0">
              <a:buNone/>
            </a:pPr>
            <a:endParaRPr lang="de-DE" sz="2000" dirty="0"/>
          </a:p>
          <a:p>
            <a:r>
              <a:rPr lang="de-DE" sz="2600" dirty="0"/>
              <a:t>Die Gewichtung der einzelnen Aufgabenteile korreliert mit der jeweiligen Bearbeitungszeit. </a:t>
            </a:r>
          </a:p>
          <a:p>
            <a:r>
              <a:rPr lang="de-DE" sz="2600" dirty="0" smtClean="0"/>
              <a:t>Bei </a:t>
            </a:r>
            <a:r>
              <a:rPr lang="de-DE" sz="2600" dirty="0"/>
              <a:t>der Festlegung der Note ist der pädagogische Ermessensspielraum zu berücksichtigen</a:t>
            </a:r>
            <a:r>
              <a:rPr lang="de-DE" sz="2600" dirty="0" smtClean="0"/>
              <a:t>.</a:t>
            </a:r>
          </a:p>
          <a:p>
            <a:r>
              <a:rPr lang="de-DE" sz="2600" dirty="0" smtClean="0"/>
              <a:t>Die Übersetzungsleistung entspricht im Ganzen noch den Anforderungen, wenn der deutsche Übersetzungstext zwar Mängel aufweist, aber der Nachweis erfolgt, dass der lateinische Text in seinem Gesamtsinn und seiner Gesamtstruktur noch verstanden ist.</a:t>
            </a:r>
          </a:p>
          <a:p>
            <a:endParaRPr lang="de-DE" sz="2600" dirty="0"/>
          </a:p>
          <a:p>
            <a:pPr marL="0" lvl="0" indent="0">
              <a:lnSpc>
                <a:spcPct val="80000"/>
              </a:lnSpc>
              <a:spcBef>
                <a:spcPts val="0"/>
              </a:spcBef>
              <a:buNone/>
              <a:defRPr lang="de-DE" sz="2155" b="0" i="0" u="none" strike="noStrike" kern="1" spc="0" baseline="0">
                <a:solidFill>
                  <a:srgbClr val="000000"/>
                </a:solidFill>
                <a:latin typeface="Calibri" pitchFamily="2" charset="0"/>
                <a:ea typeface="Calibri" pitchFamily="2" charset="0"/>
                <a:cs typeface="Calibri" pitchFamily="2" charset="0"/>
              </a:defRPr>
            </a:pPr>
            <a:endParaRPr lang="de-DE" sz="2155" b="1" kern="1" dirty="0">
              <a:solidFill>
                <a:srgbClr val="000000"/>
              </a:solidFill>
              <a:latin typeface="Calibri" pitchFamily="2" charset="0"/>
              <a:cs typeface="Calibri" pitchFamily="2" charset="0"/>
            </a:endParaRPr>
          </a:p>
        </p:txBody>
      </p:sp>
    </p:spTree>
    <p:extLst>
      <p:ext uri="{BB962C8B-B14F-4D97-AF65-F5344CB8AC3E}">
        <p14:creationId xmlns:p14="http://schemas.microsoft.com/office/powerpoint/2010/main" val="325560559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800" dirty="0"/>
              <a:t>Beurteilungsbereich „Schriftliche Arbeiten“</a:t>
            </a:r>
            <a:endParaRPr lang="de-DE" sz="2800" dirty="0">
              <a:solidFill>
                <a:srgbClr val="FF0000"/>
              </a:solidFill>
            </a:endParaRPr>
          </a:p>
        </p:txBody>
      </p:sp>
      <p:sp>
        <p:nvSpPr>
          <p:cNvPr id="6" name="Foliennummernplatzhalter 5"/>
          <p:cNvSpPr>
            <a:spLocks noGrp="1"/>
          </p:cNvSpPr>
          <p:nvPr>
            <p:ph type="sldNum" sz="quarter" idx="12"/>
          </p:nvPr>
        </p:nvSpPr>
        <p:spPr/>
        <p:txBody>
          <a:bodyPr/>
          <a:lstStyle/>
          <a:p>
            <a:fld id="{512A4277-7E7A-4AAF-BFC7-47646BF5CD0C}" type="slidenum">
              <a:rPr lang="de-DE" smtClean="0"/>
              <a:pPr/>
              <a:t>49</a:t>
            </a:fld>
            <a:endParaRPr lang="de-DE"/>
          </a:p>
        </p:txBody>
      </p:sp>
      <p:sp>
        <p:nvSpPr>
          <p:cNvPr id="7" name="Fußzeilenplatzhalter 6"/>
          <p:cNvSpPr>
            <a:spLocks noGrp="1"/>
          </p:cNvSpPr>
          <p:nvPr>
            <p:ph type="ftr" sz="quarter" idx="11"/>
          </p:nvPr>
        </p:nvSpPr>
        <p:spPr>
          <a:xfrm>
            <a:off x="3491880" y="6356350"/>
            <a:ext cx="2880320" cy="365125"/>
          </a:xfrm>
        </p:spPr>
        <p:txBody>
          <a:bodyPr vert="horz" lIns="91440" tIns="45720" rIns="91440" bIns="45720" rtlCol="0" anchor="ctr"/>
          <a:lstStyle/>
          <a:p>
            <a:r>
              <a:rPr lang="de-DE" dirty="0"/>
              <a:t>Implementation der Kernlehrpläne für Fremdsprachen an Haupt-, Real-, Gesamt- und Sekundarschulen </a:t>
            </a:r>
          </a:p>
        </p:txBody>
      </p:sp>
      <p:sp>
        <p:nvSpPr>
          <p:cNvPr id="8" name="Foliennummernplatzhalter 3"/>
          <p:cNvSpPr txBox="1">
            <a:spLocks noChangeArrowheads="1"/>
            <a:extLst>
              <a:ext uri="smNativeData">
                <pr:smNativeData xmlns="" xmlns:pr="smNativeData" val="SMDATA_12_TiFzXhMAAAAlAAAAZAAAAA0AAAAAkAAAAEgAAACQAAAASAAAAAAAAAABAAAAAAAAAAEAAABQAAAAAAAAAAAA4D8AAAAAAADgPwAAAAAAAOA/AAAAAAAA4D8AAAAAAADgPwAAAAAAAOA/AAAAAAAA4D8AAAAAAADgPwAAAAAAAOA/AAAAAAAA4D8CAAAAjAAAAAAAAAAAAAAAT4G9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O308e0MAAAAEAAAAAAAAAAAAAAAAAAAAAAAAAAeAAAAaAAAAAAAAAAAAAAAAAAAAAAAAAAAAAAAECcAABAnAAAAAAAAAAAAAAAAAAAAAAAAAAAAAAAAAAAAAAAAAAAAABQAAAAAAAAAwMD/AAAAAABkAAAAMgAAAAAAAABkAAAAAAAAAH9/fwAKAAAAHwAAAFQAAABPgb0F////AQAAAAAAAAAAAAAAAAAAAAAAAAAAAAAAAAAAAAAAAAAAAAAAAn9/fwDu7OEDzMzMAMDA/wB/f38AAAAAAAAAAAAAAAAAAAAAAAAAAAAhAAAAGAAAABQAAADVMQAAGicAAHA1AABZKQAAEAAAAA=="/>
              </a:ext>
            </a:extLst>
          </p:cNvSpPr>
          <p:nvPr/>
        </p:nvSpPr>
        <p:spPr>
          <a:xfrm>
            <a:off x="8100695" y="6356350"/>
            <a:ext cx="586105" cy="365125"/>
          </a:xfrm>
          <a:prstGeom prst="rect">
            <a:avLst/>
          </a:prstGeom>
          <a:noFill/>
          <a:ln w="12700" cap="flat" cmpd="sng" algn="ctr">
            <a:noFill/>
            <a:prstDash val="solid"/>
            <a:headEnd type="none" w="med" len="med"/>
            <a:tailEnd type="none" w="med" len="med"/>
          </a:ln>
          <a:effectLst/>
        </p:spPr>
        <p:txBody>
          <a:bodyPr vert="horz" wrap="square" lIns="91440" tIns="45720" rIns="91440" bIns="45720" numCol="1" rtlCol="0" anchor="ctr">
            <a:prstTxWarp prst="textNoShape">
              <a:avLst/>
            </a:prstTxWarp>
          </a:bodyPr>
          <a:lstStyle>
            <a:defPPr>
              <a:defRPr lang="de-DE"/>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lang="de-DE" sz="1200">
                <a:solidFill>
                  <a:srgbClr val="8C8C8C"/>
                </a:solidFill>
              </a:defRPr>
            </a:pPr>
            <a:fld id="{36A97026-68DB-FC86-9511-9ED33E5F63CB}" type="slidenum">
              <a:rPr lang="de-DE" smtClean="0">
                <a:solidFill>
                  <a:srgbClr val="8C8C8C"/>
                </a:solidFill>
              </a:rPr>
              <a:pPr>
                <a:defRPr lang="de-DE" sz="1200">
                  <a:solidFill>
                    <a:srgbClr val="8C8C8C"/>
                  </a:solidFill>
                </a:defRPr>
              </a:pPr>
              <a:t>49</a:t>
            </a:fld>
            <a:endParaRPr lang="de-DE">
              <a:solidFill>
                <a:srgbClr val="8C8C8C"/>
              </a:solidFill>
            </a:endParaRPr>
          </a:p>
        </p:txBody>
      </p:sp>
      <p:sp>
        <p:nvSpPr>
          <p:cNvPr id="9" name="Inhaltsplatzhalter 2"/>
          <p:cNvSpPr txBox="1">
            <a:spLocks noChangeArrowheads="1"/>
            <a:extLst>
              <a:ext uri="smNativeData">
                <pr:smNativeData xmlns:pr="smNativeData" xmlns="" val="SMDATA_12_TiFzXhMAAAAlAAAAZAAAAA0AAAAAkAAAAEgAAACQAAAASAAAAAAAAAAAAAAAAAAAAAEAAABQAAAAAAAAAAAA4D8AAAAAAADgPwAAAAAAAOA/AAAAAAAA4D8AAAAAAADgPwAAAAAAAOA/AAAAAAAA4D8AAAAAAADgPwAAAAAAAOA/AAAAAAAA4D8CAAAAjAAAAAEAAAAAAAAA////CP///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B////AQAAAAAAAAAAAAAAAAAAAAAAAAAAAAAAAAAAAAAAAAAAAAAAAn9/fwDu7OEDzMzMAMDA/wB/f38AAAAAAAAAAAAAAAAAAAAAAAAAAAAhAAAAGAAAABQAAADQAgAAcwoAAHA1AAAiDQAAEAAAAA=="/>
              </a:ext>
            </a:extLst>
          </p:cNvSpPr>
          <p:nvPr/>
        </p:nvSpPr>
        <p:spPr>
          <a:xfrm>
            <a:off x="467544" y="1772816"/>
            <a:ext cx="8229600" cy="3028533"/>
          </a:xfrm>
          <a:prstGeom prst="rect">
            <a:avLst/>
          </a:prstGeom>
          <a:solidFill>
            <a:schemeClr val="bg1"/>
          </a:solidFill>
          <a:ln w="12700" cap="flat" cmpd="sng" algn="ctr">
            <a:noFill/>
            <a:prstDash val="solid"/>
            <a:headEnd type="none" w="med" len="med"/>
            <a:tailEnd type="none" w="med" len="med"/>
          </a:ln>
          <a:effectLst/>
        </p:spPr>
        <p:txBody>
          <a:bodyPr vert="horz" wrap="square" lIns="91440" tIns="45720" rIns="91440" bIns="45720" numCol="1" rtlCol="0" anchor="t">
            <a:prstTxWarp prst="textNoShape">
              <a:avLst/>
            </a:prstTxWarp>
            <a:normAutofit fontScale="92500" lnSpcReduction="20000"/>
          </a:bodyPr>
          <a:lstStyle>
            <a:lvl1pPr marL="342900" indent="-34290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spcBef>
                <a:spcPts val="0"/>
              </a:spcBef>
              <a:defRPr lang="de-DE" sz="2800" b="0" i="0" u="none" strike="noStrike" kern="1" spc="0" baseline="0">
                <a:solidFill>
                  <a:schemeClr val="tx1"/>
                </a:solidFill>
                <a:latin typeface="Calibri" pitchFamily="2" charset="0"/>
                <a:ea typeface="Calibri" pitchFamily="2" charset="0"/>
                <a:cs typeface="Calibri" pitchFamily="2" charset="0"/>
              </a:defRPr>
            </a:pPr>
            <a:r>
              <a:rPr lang="de-DE" sz="2600" kern="1" dirty="0">
                <a:latin typeface="Calibri" pitchFamily="2" charset="0"/>
                <a:ea typeface="Calibri" pitchFamily="2" charset="0"/>
                <a:cs typeface="Calibri" pitchFamily="2" charset="0"/>
              </a:rPr>
              <a:t>Im letzten </a:t>
            </a:r>
            <a:r>
              <a:rPr lang="de-DE" sz="2600" kern="1" dirty="0" err="1">
                <a:latin typeface="Calibri" pitchFamily="2" charset="0"/>
                <a:ea typeface="Calibri" pitchFamily="2" charset="0"/>
                <a:cs typeface="Calibri" pitchFamily="2" charset="0"/>
              </a:rPr>
              <a:t>Lernjahr</a:t>
            </a:r>
            <a:r>
              <a:rPr lang="de-DE" sz="2600" kern="1" dirty="0">
                <a:latin typeface="Calibri" pitchFamily="2" charset="0"/>
                <a:ea typeface="Calibri" pitchFamily="2" charset="0"/>
                <a:cs typeface="Calibri" pitchFamily="2" charset="0"/>
              </a:rPr>
              <a:t> der Sekundarstufe I bereiten die Lehrkräfte bei den schriftlichen Arbeiten zunehmend auf die Regelungen für die Leistungsbewertung in der Gymnasialen Oberstufe vor (vgl. entsprechendes Kapitel KLP </a:t>
            </a:r>
            <a:r>
              <a:rPr lang="de-DE" sz="2600" kern="1" dirty="0" err="1">
                <a:latin typeface="Calibri" pitchFamily="2" charset="0"/>
                <a:ea typeface="Calibri" pitchFamily="2" charset="0"/>
                <a:cs typeface="Calibri" pitchFamily="2" charset="0"/>
              </a:rPr>
              <a:t>GOSt</a:t>
            </a:r>
            <a:r>
              <a:rPr lang="de-DE" sz="2600" kern="1" dirty="0">
                <a:latin typeface="Calibri" pitchFamily="2" charset="0"/>
                <a:ea typeface="Calibri" pitchFamily="2" charset="0"/>
                <a:cs typeface="Calibri" pitchFamily="2" charset="0"/>
              </a:rPr>
              <a:t>).</a:t>
            </a:r>
          </a:p>
          <a:p>
            <a:pPr marL="0" indent="0">
              <a:spcBef>
                <a:spcPts val="0"/>
              </a:spcBef>
              <a:buNone/>
              <a:defRPr lang="de-DE" sz="2800" b="0" i="0" u="none" strike="noStrike" kern="1" spc="0" baseline="0">
                <a:solidFill>
                  <a:schemeClr val="tx1"/>
                </a:solidFill>
                <a:latin typeface="Calibri" pitchFamily="2" charset="0"/>
                <a:ea typeface="Calibri" pitchFamily="2" charset="0"/>
                <a:cs typeface="Calibri" pitchFamily="2" charset="0"/>
              </a:defRPr>
            </a:pPr>
            <a:endParaRPr lang="de-DE" sz="2600" dirty="0"/>
          </a:p>
          <a:p>
            <a:pPr>
              <a:spcBef>
                <a:spcPts val="0"/>
              </a:spcBef>
              <a:defRPr lang="de-DE" sz="2800" b="0" i="0" u="none" strike="noStrike" kern="1" spc="0" baseline="0">
                <a:solidFill>
                  <a:schemeClr val="tx1"/>
                </a:solidFill>
                <a:latin typeface="Calibri" pitchFamily="2" charset="0"/>
                <a:ea typeface="Calibri" pitchFamily="2" charset="0"/>
                <a:cs typeface="Calibri" pitchFamily="2" charset="0"/>
              </a:defRPr>
            </a:pPr>
            <a:r>
              <a:rPr lang="de-DE" sz="2600" dirty="0"/>
              <a:t>Einmal im Schuljahr kann gem. § 6 Abs. 8 APO SI eine schriftliche Klassenarbeit durch eine gleichwertige Form der schriftlichen </a:t>
            </a:r>
            <a:r>
              <a:rPr lang="de-DE" sz="2600" dirty="0" smtClean="0"/>
              <a:t>Leistungsüberprüfung ersetzt werden</a:t>
            </a:r>
            <a:r>
              <a:rPr lang="de-DE" sz="2600" dirty="0"/>
              <a:t> </a:t>
            </a:r>
            <a:r>
              <a:rPr lang="de-DE" sz="2600" dirty="0" smtClean="0"/>
              <a:t>(</a:t>
            </a:r>
            <a:r>
              <a:rPr lang="de-DE" sz="2600" dirty="0" err="1" smtClean="0"/>
              <a:t>i.d.R</a:t>
            </a:r>
            <a:r>
              <a:rPr lang="de-DE" sz="2600" dirty="0" smtClean="0"/>
              <a:t> nach Absprache in der Fachschaft).</a:t>
            </a:r>
            <a:endParaRPr lang="de-DE" sz="2600" dirty="0"/>
          </a:p>
          <a:p>
            <a:pPr marL="0" indent="0">
              <a:spcBef>
                <a:spcPts val="0"/>
              </a:spcBef>
              <a:buNone/>
              <a:defRPr lang="de-DE" sz="2800" b="0" i="0" u="none" strike="noStrike" kern="1" spc="0" baseline="0">
                <a:solidFill>
                  <a:schemeClr val="tx1"/>
                </a:solidFill>
                <a:latin typeface="Calibri" pitchFamily="2" charset="0"/>
                <a:ea typeface="Calibri" pitchFamily="2" charset="0"/>
                <a:cs typeface="Calibri" pitchFamily="2" charset="0"/>
              </a:defRPr>
            </a:pPr>
            <a:endParaRPr lang="de-DE" sz="2400" dirty="0"/>
          </a:p>
        </p:txBody>
      </p:sp>
    </p:spTree>
    <p:extLst>
      <p:ext uri="{BB962C8B-B14F-4D97-AF65-F5344CB8AC3E}">
        <p14:creationId xmlns:p14="http://schemas.microsoft.com/office/powerpoint/2010/main" val="14697875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Grundsätze</a:t>
            </a:r>
            <a:endParaRPr lang="de-DE" dirty="0"/>
          </a:p>
        </p:txBody>
      </p:sp>
      <p:sp>
        <p:nvSpPr>
          <p:cNvPr id="3" name="Inhaltsplatzhalter 2"/>
          <p:cNvSpPr>
            <a:spLocks noGrp="1"/>
          </p:cNvSpPr>
          <p:nvPr>
            <p:ph idx="1"/>
          </p:nvPr>
        </p:nvSpPr>
        <p:spPr>
          <a:xfrm>
            <a:off x="457200" y="1700808"/>
            <a:ext cx="8229600" cy="4205064"/>
          </a:xfrm>
        </p:spPr>
        <p:txBody>
          <a:bodyPr>
            <a:normAutofit lnSpcReduction="10000"/>
          </a:bodyPr>
          <a:lstStyle/>
          <a:p>
            <a:r>
              <a:rPr lang="de-DE" dirty="0" smtClean="0"/>
              <a:t>Anpassung an die Wiedereinführung des neunjährigen Bildungsgangs im Gymnasium</a:t>
            </a:r>
          </a:p>
          <a:p>
            <a:pPr lvl="1"/>
            <a:r>
              <a:rPr lang="de-DE" dirty="0" smtClean="0"/>
              <a:t>Beginn einer zweiten Fremdsprache ab Jahrgang 7</a:t>
            </a:r>
          </a:p>
          <a:p>
            <a:r>
              <a:rPr lang="de-DE" dirty="0" smtClean="0"/>
              <a:t>Weiterentwicklung der bisherigen Kernlehrpläne</a:t>
            </a:r>
          </a:p>
          <a:p>
            <a:pPr lvl="1"/>
            <a:r>
              <a:rPr lang="de-DE" dirty="0" smtClean="0"/>
              <a:t>Gewährleistung der Durchlässigkeit zwischen den Schulformen</a:t>
            </a:r>
          </a:p>
          <a:p>
            <a:pPr lvl="1"/>
            <a:r>
              <a:rPr lang="de-DE" dirty="0" smtClean="0"/>
              <a:t>Anschlussfähigkeit an die KLP der gymnasialen Oberstufe</a:t>
            </a:r>
          </a:p>
          <a:p>
            <a:pPr lvl="1"/>
            <a:r>
              <a:rPr lang="de-DE" dirty="0"/>
              <a:t>i</a:t>
            </a:r>
            <a:r>
              <a:rPr lang="de-DE" dirty="0" smtClean="0"/>
              <a:t>nhaltliche und strukturelle Anpassung an zeitgemäße Ansprüche (fachliche und didaktische Entwicklung)</a:t>
            </a:r>
          </a:p>
          <a:p>
            <a:r>
              <a:rPr lang="de-DE" dirty="0" smtClean="0"/>
              <a:t>Erweiterung des Fächerangebotes</a:t>
            </a:r>
          </a:p>
          <a:p>
            <a:pPr lvl="1"/>
            <a:r>
              <a:rPr lang="de-DE" dirty="0" smtClean="0"/>
              <a:t>weitgehende Angleichung der curricular abgebildeten Fächervielfalt in Real- und Gesamt-/Sekundarschulen (z.B. Chinesisch in der Realschule)</a:t>
            </a:r>
            <a:endParaRPr lang="de-DE" dirty="0"/>
          </a:p>
        </p:txBody>
      </p:sp>
      <p:sp>
        <p:nvSpPr>
          <p:cNvPr id="6" name="Foliennummernplatzhalter 5"/>
          <p:cNvSpPr>
            <a:spLocks noGrp="1"/>
          </p:cNvSpPr>
          <p:nvPr>
            <p:ph type="sldNum" sz="quarter" idx="12"/>
          </p:nvPr>
        </p:nvSpPr>
        <p:spPr/>
        <p:txBody>
          <a:bodyPr/>
          <a:lstStyle/>
          <a:p>
            <a:fld id="{512A4277-7E7A-4AAF-BFC7-47646BF5CD0C}" type="slidenum">
              <a:rPr lang="de-DE" smtClean="0"/>
              <a:pPr/>
              <a:t>5</a:t>
            </a:fld>
            <a:endParaRPr lang="de-DE"/>
          </a:p>
        </p:txBody>
      </p:sp>
      <p:sp>
        <p:nvSpPr>
          <p:cNvPr id="7" name="Fußzeilenplatzhalter 6"/>
          <p:cNvSpPr>
            <a:spLocks noGrp="1"/>
          </p:cNvSpPr>
          <p:nvPr>
            <p:ph type="ftr" sz="quarter" idx="11"/>
          </p:nvPr>
        </p:nvSpPr>
        <p:spPr>
          <a:xfrm>
            <a:off x="3491880" y="6356350"/>
            <a:ext cx="2880320" cy="365125"/>
          </a:xfrm>
        </p:spPr>
        <p:txBody>
          <a:bodyPr vert="horz" lIns="91440" tIns="45720" rIns="91440" bIns="45720" rtlCol="0" anchor="ctr"/>
          <a:lstStyle/>
          <a:p>
            <a:r>
              <a:rPr lang="de-DE" dirty="0"/>
              <a:t>Implementation der Kernlehrpläne für Fremdsprachen an Haupt-, Real-, Gesamt- und Sekundarschulen </a:t>
            </a:r>
          </a:p>
        </p:txBody>
      </p:sp>
    </p:spTree>
    <p:extLst>
      <p:ext uri="{BB962C8B-B14F-4D97-AF65-F5344CB8AC3E}">
        <p14:creationId xmlns:p14="http://schemas.microsoft.com/office/powerpoint/2010/main" val="1816739208"/>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Gliederung</a:t>
            </a:r>
            <a:endParaRPr lang="de-DE" dirty="0"/>
          </a:p>
        </p:txBody>
      </p:sp>
      <p:sp>
        <p:nvSpPr>
          <p:cNvPr id="3" name="Inhaltsplatzhalter 2"/>
          <p:cNvSpPr>
            <a:spLocks noGrp="1"/>
          </p:cNvSpPr>
          <p:nvPr>
            <p:ph idx="1"/>
          </p:nvPr>
        </p:nvSpPr>
        <p:spPr>
          <a:xfrm>
            <a:off x="457200" y="1700808"/>
            <a:ext cx="8229600" cy="4205064"/>
          </a:xfrm>
        </p:spPr>
        <p:txBody>
          <a:bodyPr/>
          <a:lstStyle/>
          <a:p>
            <a:pPr marL="514350" indent="-514350">
              <a:buFont typeface="+mj-lt"/>
              <a:buAutoNum type="arabicPeriod"/>
            </a:pPr>
            <a:r>
              <a:rPr lang="de-DE" dirty="0" smtClean="0">
                <a:solidFill>
                  <a:schemeClr val="bg1">
                    <a:lumMod val="75000"/>
                  </a:schemeClr>
                </a:solidFill>
              </a:rPr>
              <a:t>Merkmale der neuen Kernlehrpläne</a:t>
            </a:r>
          </a:p>
          <a:p>
            <a:pPr marL="514350" indent="-514350">
              <a:buFont typeface="+mj-lt"/>
              <a:buAutoNum type="arabicPeriod"/>
            </a:pPr>
            <a:r>
              <a:rPr lang="de-DE" dirty="0" smtClean="0">
                <a:solidFill>
                  <a:schemeClr val="bg1">
                    <a:lumMod val="75000"/>
                  </a:schemeClr>
                </a:solidFill>
              </a:rPr>
              <a:t>Übergreifende Aufgaben und Ziele</a:t>
            </a:r>
          </a:p>
          <a:p>
            <a:pPr marL="514350" indent="-514350">
              <a:buFont typeface="+mj-lt"/>
              <a:buAutoNum type="arabicPeriod"/>
            </a:pPr>
            <a:r>
              <a:rPr lang="de-DE" dirty="0" smtClean="0">
                <a:solidFill>
                  <a:schemeClr val="bg1">
                    <a:lumMod val="75000"/>
                  </a:schemeClr>
                </a:solidFill>
              </a:rPr>
              <a:t>Der Kernlehrplan </a:t>
            </a:r>
            <a:r>
              <a:rPr lang="de-DE" dirty="0">
                <a:solidFill>
                  <a:schemeClr val="bg1">
                    <a:lumMod val="75000"/>
                  </a:schemeClr>
                </a:solidFill>
              </a:rPr>
              <a:t>Latein</a:t>
            </a:r>
            <a:r>
              <a:rPr lang="de-DE" dirty="0" smtClean="0"/>
              <a:t> </a:t>
            </a:r>
            <a:r>
              <a:rPr lang="de-DE" dirty="0" smtClean="0">
                <a:solidFill>
                  <a:schemeClr val="bg1">
                    <a:lumMod val="75000"/>
                  </a:schemeClr>
                </a:solidFill>
              </a:rPr>
              <a:t>im Detail</a:t>
            </a:r>
          </a:p>
          <a:p>
            <a:pPr marL="514350" indent="-514350">
              <a:buFont typeface="+mj-lt"/>
              <a:buAutoNum type="arabicPeriod"/>
            </a:pPr>
            <a:r>
              <a:rPr lang="de-DE" dirty="0"/>
              <a:t>Schulinterne Lehrpläne</a:t>
            </a:r>
          </a:p>
          <a:p>
            <a:pPr marL="514350" indent="-514350">
              <a:buFont typeface="+mj-lt"/>
              <a:buAutoNum type="arabicPeriod"/>
            </a:pPr>
            <a:r>
              <a:rPr lang="de-DE" dirty="0" smtClean="0">
                <a:solidFill>
                  <a:schemeClr val="bg1">
                    <a:lumMod val="75000"/>
                  </a:schemeClr>
                </a:solidFill>
              </a:rPr>
              <a:t>Fachliche Unterstützungsmaterialien</a:t>
            </a:r>
          </a:p>
          <a:p>
            <a:pPr marL="0" indent="0">
              <a:buNone/>
            </a:pPr>
            <a:endParaRPr lang="de-DE" dirty="0"/>
          </a:p>
        </p:txBody>
      </p:sp>
      <p:sp>
        <p:nvSpPr>
          <p:cNvPr id="6" name="Foliennummernplatzhalter 5"/>
          <p:cNvSpPr>
            <a:spLocks noGrp="1"/>
          </p:cNvSpPr>
          <p:nvPr>
            <p:ph type="sldNum" sz="quarter" idx="12"/>
          </p:nvPr>
        </p:nvSpPr>
        <p:spPr/>
        <p:txBody>
          <a:bodyPr/>
          <a:lstStyle/>
          <a:p>
            <a:fld id="{512A4277-7E7A-4AAF-BFC7-47646BF5CD0C}" type="slidenum">
              <a:rPr lang="de-DE" smtClean="0"/>
              <a:pPr/>
              <a:t>50</a:t>
            </a:fld>
            <a:endParaRPr lang="de-DE"/>
          </a:p>
        </p:txBody>
      </p:sp>
      <p:sp>
        <p:nvSpPr>
          <p:cNvPr id="7" name="Fußzeilenplatzhalter 6"/>
          <p:cNvSpPr>
            <a:spLocks noGrp="1"/>
          </p:cNvSpPr>
          <p:nvPr>
            <p:ph type="ftr" sz="quarter" idx="11"/>
          </p:nvPr>
        </p:nvSpPr>
        <p:spPr>
          <a:xfrm>
            <a:off x="3491880" y="6356350"/>
            <a:ext cx="2880320" cy="365125"/>
          </a:xfrm>
        </p:spPr>
        <p:txBody>
          <a:bodyPr vert="horz" lIns="91440" tIns="45720" rIns="91440" bIns="45720" rtlCol="0" anchor="ctr"/>
          <a:lstStyle/>
          <a:p>
            <a:r>
              <a:rPr lang="de-DE" dirty="0"/>
              <a:t>Implementation der Kernlehrpläne für Fremdsprachen an Haupt-, Real-, Gesamt- und Sekundarschulen </a:t>
            </a:r>
          </a:p>
        </p:txBody>
      </p:sp>
    </p:spTree>
    <p:extLst>
      <p:ext uri="{BB962C8B-B14F-4D97-AF65-F5344CB8AC3E}">
        <p14:creationId xmlns:p14="http://schemas.microsoft.com/office/powerpoint/2010/main" val="706565914"/>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liennummernplatzhalter 5"/>
          <p:cNvSpPr>
            <a:spLocks noGrp="1"/>
          </p:cNvSpPr>
          <p:nvPr>
            <p:ph type="sldNum" sz="quarter" idx="12"/>
          </p:nvPr>
        </p:nvSpPr>
        <p:spPr/>
        <p:txBody>
          <a:bodyPr/>
          <a:lstStyle/>
          <a:p>
            <a:fld id="{512A4277-7E7A-4AAF-BFC7-47646BF5CD0C}" type="slidenum">
              <a:rPr lang="de-DE" smtClean="0"/>
              <a:pPr/>
              <a:t>51</a:t>
            </a:fld>
            <a:endParaRPr lang="de-DE"/>
          </a:p>
        </p:txBody>
      </p:sp>
      <p:sp>
        <p:nvSpPr>
          <p:cNvPr id="7" name="Fußzeilenplatzhalter 6"/>
          <p:cNvSpPr>
            <a:spLocks noGrp="1"/>
          </p:cNvSpPr>
          <p:nvPr>
            <p:ph type="ftr" sz="quarter" idx="11"/>
          </p:nvPr>
        </p:nvSpPr>
        <p:spPr>
          <a:xfrm>
            <a:off x="3491880" y="6356350"/>
            <a:ext cx="2880320" cy="365125"/>
          </a:xfrm>
        </p:spPr>
        <p:txBody>
          <a:bodyPr vert="horz" lIns="91440" tIns="45720" rIns="91440" bIns="45720" rtlCol="0" anchor="ctr"/>
          <a:lstStyle/>
          <a:p>
            <a:r>
              <a:rPr lang="de-DE" dirty="0"/>
              <a:t>Implementation der Kernlehrpläne für Fremdsprachen an Haupt-, Real-, Gesamt- und Sekundarschulen </a:t>
            </a:r>
          </a:p>
        </p:txBody>
      </p:sp>
      <p:sp>
        <p:nvSpPr>
          <p:cNvPr id="4" name="Titel 3"/>
          <p:cNvSpPr>
            <a:spLocks noGrp="1"/>
          </p:cNvSpPr>
          <p:nvPr>
            <p:ph type="title"/>
          </p:nvPr>
        </p:nvSpPr>
        <p:spPr/>
        <p:txBody>
          <a:bodyPr/>
          <a:lstStyle/>
          <a:p>
            <a:r>
              <a:rPr lang="de-DE" sz="3200" dirty="0" smtClean="0"/>
              <a:t>Schulinterne Lehrpläne – rechtlicher Rahmen (1)</a:t>
            </a:r>
            <a:endParaRPr lang="de-DE" sz="3200" dirty="0"/>
          </a:p>
        </p:txBody>
      </p:sp>
      <p:sp>
        <p:nvSpPr>
          <p:cNvPr id="2" name="Inhaltsplatzhalter 1"/>
          <p:cNvSpPr>
            <a:spLocks noGrp="1"/>
          </p:cNvSpPr>
          <p:nvPr>
            <p:ph idx="1"/>
          </p:nvPr>
        </p:nvSpPr>
        <p:spPr/>
        <p:txBody>
          <a:bodyPr>
            <a:normAutofit fontScale="70000" lnSpcReduction="20000"/>
          </a:bodyPr>
          <a:lstStyle/>
          <a:p>
            <a:pPr marL="0" indent="0" algn="ctr">
              <a:spcBef>
                <a:spcPct val="50000"/>
              </a:spcBef>
              <a:buNone/>
            </a:pPr>
            <a:r>
              <a:rPr lang="de-DE" altLang="de-DE" b="1" dirty="0"/>
              <a:t>§ 29 </a:t>
            </a:r>
            <a:r>
              <a:rPr lang="de-DE" altLang="de-DE" b="1" dirty="0" err="1"/>
              <a:t>SchulG</a:t>
            </a:r>
            <a:r>
              <a:rPr lang="de-DE" altLang="de-DE" b="1" dirty="0"/>
              <a:t> </a:t>
            </a:r>
          </a:p>
          <a:p>
            <a:pPr marL="0" indent="0" algn="ctr">
              <a:spcBef>
                <a:spcPct val="50000"/>
              </a:spcBef>
              <a:buNone/>
            </a:pPr>
            <a:r>
              <a:rPr lang="de-DE" altLang="de-DE" b="1" dirty="0"/>
              <a:t>Unterrichtsvorgaben</a:t>
            </a:r>
          </a:p>
          <a:p>
            <a:pPr marL="542925" indent="-542925">
              <a:spcBef>
                <a:spcPct val="50000"/>
              </a:spcBef>
              <a:buFontTx/>
              <a:buAutoNum type="arabicParenBoth"/>
            </a:pPr>
            <a:r>
              <a:rPr lang="de-DE" altLang="de-DE" dirty="0"/>
              <a:t>Das </a:t>
            </a:r>
            <a:r>
              <a:rPr lang="de-DE" altLang="de-DE" b="1" dirty="0"/>
              <a:t>Ministerium</a:t>
            </a:r>
            <a:r>
              <a:rPr lang="de-DE" altLang="de-DE" dirty="0"/>
              <a:t> erlässt in der Regel </a:t>
            </a:r>
            <a:r>
              <a:rPr lang="de-DE" altLang="de-DE" b="1" dirty="0"/>
              <a:t>schulformspezifische Vorgaben </a:t>
            </a:r>
            <a:r>
              <a:rPr lang="de-DE" altLang="de-DE" dirty="0"/>
              <a:t>für den Unterricht (Richtlinien, Rahmenvorgaben, </a:t>
            </a:r>
            <a:r>
              <a:rPr lang="de-DE" altLang="de-DE" b="1" dirty="0"/>
              <a:t>Lehrpläne</a:t>
            </a:r>
            <a:r>
              <a:rPr lang="de-DE" altLang="de-DE" dirty="0"/>
              <a:t>). Diese legen insbesondere die Ziele und Inhalte für die Bildungsgänge, Unterrichtsfächer und Lernbereiche fest und bestimmen die erwarteten Lernergebnisse (Bildungsstandards).</a:t>
            </a:r>
          </a:p>
          <a:p>
            <a:pPr marL="542925" indent="-542925">
              <a:spcBef>
                <a:spcPct val="50000"/>
              </a:spcBef>
              <a:buFontTx/>
              <a:buAutoNum type="arabicParenBoth"/>
            </a:pPr>
            <a:r>
              <a:rPr lang="de-DE" altLang="de-DE" dirty="0"/>
              <a:t>Die </a:t>
            </a:r>
            <a:r>
              <a:rPr lang="de-DE" altLang="de-DE" b="1" dirty="0"/>
              <a:t>Schulen</a:t>
            </a:r>
            <a:r>
              <a:rPr lang="de-DE" altLang="de-DE" dirty="0"/>
              <a:t> bestimmen auf der Grundlage der Unterrichtsvorgaben nach Absatz 1 in Verbindung mit ihrem Schulprogramm </a:t>
            </a:r>
            <a:r>
              <a:rPr lang="de-DE" altLang="de-DE" b="1" dirty="0"/>
              <a:t>schuleigene Unterrichtsvorgaben</a:t>
            </a:r>
            <a:r>
              <a:rPr lang="de-DE" altLang="de-DE" dirty="0"/>
              <a:t>.</a:t>
            </a:r>
          </a:p>
          <a:p>
            <a:pPr marL="542925" indent="-542925">
              <a:spcBef>
                <a:spcPct val="50000"/>
              </a:spcBef>
              <a:buFontTx/>
              <a:buAutoNum type="arabicParenBoth"/>
            </a:pPr>
            <a:r>
              <a:rPr lang="de-DE" altLang="de-DE" dirty="0"/>
              <a:t>Unterrichtsvorgaben nach den Absätzen 1 und 2 sind so zu fassen, dass für die Lehrerinnen und Lehrer ein </a:t>
            </a:r>
            <a:r>
              <a:rPr lang="de-DE" altLang="de-DE" b="1" dirty="0"/>
              <a:t>pädagogischer Gestaltungsspielraum </a:t>
            </a:r>
            <a:r>
              <a:rPr lang="de-DE" altLang="de-DE" dirty="0"/>
              <a:t>bleibt.</a:t>
            </a:r>
          </a:p>
          <a:p>
            <a:pPr marL="542925"/>
            <a:endParaRPr lang="de-DE" dirty="0"/>
          </a:p>
          <a:p>
            <a:endParaRPr lang="de-DE" dirty="0"/>
          </a:p>
        </p:txBody>
      </p:sp>
      <p:pic>
        <p:nvPicPr>
          <p:cNvPr id="11" name="Picture 50" descr="paragraph_2">
            <a:extLst>
              <a:ext uri="{FF2B5EF4-FFF2-40B4-BE49-F238E27FC236}">
                <a16:creationId xmlns:a16="http://schemas.microsoft.com/office/drawing/2014/main" id="{85CD0BEE-55BF-0E44-98E6-E99F3FCD4A8E}"/>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1216" y="1691680"/>
            <a:ext cx="802432" cy="8220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95308857"/>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liennummernplatzhalter 5"/>
          <p:cNvSpPr>
            <a:spLocks noGrp="1"/>
          </p:cNvSpPr>
          <p:nvPr>
            <p:ph type="sldNum" sz="quarter" idx="12"/>
          </p:nvPr>
        </p:nvSpPr>
        <p:spPr/>
        <p:txBody>
          <a:bodyPr/>
          <a:lstStyle/>
          <a:p>
            <a:fld id="{512A4277-7E7A-4AAF-BFC7-47646BF5CD0C}" type="slidenum">
              <a:rPr lang="de-DE" smtClean="0"/>
              <a:pPr/>
              <a:t>52</a:t>
            </a:fld>
            <a:endParaRPr lang="de-DE"/>
          </a:p>
        </p:txBody>
      </p:sp>
      <p:sp>
        <p:nvSpPr>
          <p:cNvPr id="7" name="Fußzeilenplatzhalter 6"/>
          <p:cNvSpPr>
            <a:spLocks noGrp="1"/>
          </p:cNvSpPr>
          <p:nvPr>
            <p:ph type="ftr" sz="quarter" idx="11"/>
          </p:nvPr>
        </p:nvSpPr>
        <p:spPr>
          <a:xfrm>
            <a:off x="3491880" y="6356350"/>
            <a:ext cx="2880320" cy="365125"/>
          </a:xfrm>
        </p:spPr>
        <p:txBody>
          <a:bodyPr vert="horz" lIns="91440" tIns="45720" rIns="91440" bIns="45720" rtlCol="0" anchor="ctr"/>
          <a:lstStyle/>
          <a:p>
            <a:r>
              <a:rPr lang="de-DE" dirty="0"/>
              <a:t>Implementation der Kernlehrpläne für Fremdsprachen an Haupt-, Real-, Gesamt- und Sekundarschulen </a:t>
            </a:r>
          </a:p>
        </p:txBody>
      </p:sp>
      <p:sp>
        <p:nvSpPr>
          <p:cNvPr id="4" name="Titel 3"/>
          <p:cNvSpPr>
            <a:spLocks noGrp="1"/>
          </p:cNvSpPr>
          <p:nvPr>
            <p:ph type="title"/>
          </p:nvPr>
        </p:nvSpPr>
        <p:spPr/>
        <p:txBody>
          <a:bodyPr/>
          <a:lstStyle/>
          <a:p>
            <a:r>
              <a:rPr lang="de-DE" sz="3200" dirty="0"/>
              <a:t>Schulinterne Lehrpläne – rechtlicher </a:t>
            </a:r>
            <a:r>
              <a:rPr lang="de-DE" sz="3200" dirty="0" smtClean="0"/>
              <a:t>Rahmen (2)</a:t>
            </a:r>
            <a:endParaRPr lang="de-DE" sz="3200" dirty="0"/>
          </a:p>
        </p:txBody>
      </p:sp>
      <p:pic>
        <p:nvPicPr>
          <p:cNvPr id="11" name="Picture 50" descr="paragraph_2">
            <a:extLst>
              <a:ext uri="{FF2B5EF4-FFF2-40B4-BE49-F238E27FC236}">
                <a16:creationId xmlns:a16="http://schemas.microsoft.com/office/drawing/2014/main" id="{85CD0BEE-55BF-0E44-98E6-E99F3FCD4A8E}"/>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1216" y="1691680"/>
            <a:ext cx="802432" cy="8220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Inhaltsplatzhalter 2"/>
          <p:cNvSpPr>
            <a:spLocks noGrp="1"/>
          </p:cNvSpPr>
          <p:nvPr>
            <p:ph idx="1"/>
          </p:nvPr>
        </p:nvSpPr>
        <p:spPr/>
        <p:txBody>
          <a:bodyPr/>
          <a:lstStyle/>
          <a:p>
            <a:pPr marL="0" indent="0" algn="ctr">
              <a:lnSpc>
                <a:spcPct val="80000"/>
              </a:lnSpc>
              <a:spcBef>
                <a:spcPct val="50000"/>
              </a:spcBef>
              <a:buNone/>
            </a:pPr>
            <a:r>
              <a:rPr lang="de-DE" altLang="de-DE" sz="2000" b="1" dirty="0"/>
              <a:t>§ 70 </a:t>
            </a:r>
            <a:r>
              <a:rPr lang="de-DE" altLang="de-DE" sz="2000" b="1" dirty="0" err="1"/>
              <a:t>SchulG</a:t>
            </a:r>
            <a:r>
              <a:rPr lang="de-DE" altLang="de-DE" sz="2000" b="1" dirty="0"/>
              <a:t> </a:t>
            </a:r>
          </a:p>
          <a:p>
            <a:pPr marL="0" indent="0" algn="ctr">
              <a:lnSpc>
                <a:spcPct val="80000"/>
              </a:lnSpc>
              <a:spcBef>
                <a:spcPct val="50000"/>
              </a:spcBef>
              <a:buNone/>
            </a:pPr>
            <a:r>
              <a:rPr lang="de-DE" altLang="de-DE" sz="2000" b="1" dirty="0"/>
              <a:t>Fachkonferenz, Bildungsgangkonferenz</a:t>
            </a:r>
          </a:p>
          <a:p>
            <a:pPr marL="542925" indent="-542925">
              <a:lnSpc>
                <a:spcPct val="80000"/>
              </a:lnSpc>
              <a:spcBef>
                <a:spcPct val="50000"/>
              </a:spcBef>
              <a:buFont typeface="+mj-lt"/>
              <a:buAutoNum type="arabicParenBoth" startAt="3"/>
            </a:pPr>
            <a:r>
              <a:rPr lang="de-DE" altLang="de-DE" sz="2000" dirty="0"/>
              <a:t>Die Fachkonferenz berät über alle das Fach oder die Fachrichtung betreffenden Angelegenheiten einschließlich der Zusammenarbeit mit anderen Fächern. Sie trägt Verantwortung für die schulinterne Qualitätssicherung und -entwicklung der fachlichen Arbeit und berät über Ziele, Arbeitspläne, Evaluationsmaßnahmen und -ergebnisse und Rechenschaftslegung.</a:t>
            </a:r>
          </a:p>
          <a:p>
            <a:pPr marL="542925" indent="-542925">
              <a:lnSpc>
                <a:spcPct val="80000"/>
              </a:lnSpc>
              <a:spcBef>
                <a:spcPct val="50000"/>
              </a:spcBef>
              <a:buFontTx/>
              <a:buAutoNum type="arabicParenBoth" startAt="3"/>
            </a:pPr>
            <a:r>
              <a:rPr lang="de-DE" altLang="de-DE" sz="2000" dirty="0"/>
              <a:t>Die Fachkonferenz entscheidet in ihrem Fach insbesondere über</a:t>
            </a:r>
          </a:p>
          <a:p>
            <a:pPr marL="1400175" lvl="3" indent="-542925">
              <a:lnSpc>
                <a:spcPct val="80000"/>
              </a:lnSpc>
              <a:spcBef>
                <a:spcPct val="50000"/>
              </a:spcBef>
              <a:buFont typeface="Wingdings" panose="05000000000000000000" pitchFamily="2" charset="2"/>
              <a:buChar char="Ø"/>
            </a:pPr>
            <a:r>
              <a:rPr lang="de-DE" altLang="de-DE" sz="1800" dirty="0"/>
              <a:t>Grundsätze zur fachdidaktischen und fachmethodischen Arbeit,</a:t>
            </a:r>
          </a:p>
          <a:p>
            <a:pPr marL="1400175" lvl="3" indent="-542925">
              <a:lnSpc>
                <a:spcPct val="80000"/>
              </a:lnSpc>
              <a:spcBef>
                <a:spcPct val="50000"/>
              </a:spcBef>
              <a:buFont typeface="Wingdings" panose="05000000000000000000" pitchFamily="2" charset="2"/>
              <a:buChar char="Ø"/>
            </a:pPr>
            <a:r>
              <a:rPr lang="de-DE" altLang="de-DE" sz="1800" dirty="0"/>
              <a:t>Grundsätze zur Leistungsbewertung,</a:t>
            </a:r>
          </a:p>
          <a:p>
            <a:pPr marL="1400175" lvl="3" indent="-542925">
              <a:lnSpc>
                <a:spcPct val="80000"/>
              </a:lnSpc>
              <a:spcBef>
                <a:spcPct val="50000"/>
              </a:spcBef>
              <a:buFont typeface="Wingdings" panose="05000000000000000000" pitchFamily="2" charset="2"/>
              <a:buChar char="Ø"/>
            </a:pPr>
            <a:r>
              <a:rPr lang="de-DE" altLang="de-DE" sz="1800" dirty="0"/>
              <a:t>Vorschläge an die Lehrerkonferenz zur Einführung von Lernmitteln.</a:t>
            </a:r>
          </a:p>
          <a:p>
            <a:endParaRPr lang="de-DE" dirty="0"/>
          </a:p>
        </p:txBody>
      </p:sp>
      <p:pic>
        <p:nvPicPr>
          <p:cNvPr id="8" name="Picture 50" descr="paragraph_2">
            <a:extLst>
              <a:ext uri="{FF2B5EF4-FFF2-40B4-BE49-F238E27FC236}">
                <a16:creationId xmlns:a16="http://schemas.microsoft.com/office/drawing/2014/main" id="{7448CAB6-CF26-2140-A437-3E8C5E4534A8}"/>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1560" y="1700809"/>
            <a:ext cx="760289" cy="778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859088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Curriculumentwicklung</a:t>
            </a:r>
            <a:endParaRPr lang="de-DE" dirty="0"/>
          </a:p>
        </p:txBody>
      </p:sp>
      <p:sp>
        <p:nvSpPr>
          <p:cNvPr id="4" name="Fußzeilenplatzhalter 3"/>
          <p:cNvSpPr>
            <a:spLocks noGrp="1"/>
          </p:cNvSpPr>
          <p:nvPr>
            <p:ph type="ftr" sz="quarter" idx="11"/>
          </p:nvPr>
        </p:nvSpPr>
        <p:spPr/>
        <p:txBody>
          <a:bodyPr/>
          <a:lstStyle/>
          <a:p>
            <a:r>
              <a:rPr lang="de-DE" dirty="0" smtClean="0"/>
              <a:t>Implementation der Kernlehrpläne für Fremdsprachen an Haupt-, Real-, Gesamt- und Sekundarschulen </a:t>
            </a:r>
            <a:endParaRPr lang="de-DE" dirty="0"/>
          </a:p>
        </p:txBody>
      </p:sp>
      <p:sp>
        <p:nvSpPr>
          <p:cNvPr id="5" name="Foliennummernplatzhalter 4"/>
          <p:cNvSpPr>
            <a:spLocks noGrp="1"/>
          </p:cNvSpPr>
          <p:nvPr>
            <p:ph type="sldNum" sz="quarter" idx="12"/>
          </p:nvPr>
        </p:nvSpPr>
        <p:spPr/>
        <p:txBody>
          <a:bodyPr/>
          <a:lstStyle/>
          <a:p>
            <a:fld id="{512A4277-7E7A-4AAF-BFC7-47646BF5CD0C}" type="slidenum">
              <a:rPr lang="de-DE" smtClean="0"/>
              <a:pPr/>
              <a:t>53</a:t>
            </a:fld>
            <a:endParaRPr lang="de-DE"/>
          </a:p>
        </p:txBody>
      </p:sp>
      <p:grpSp>
        <p:nvGrpSpPr>
          <p:cNvPr id="7" name="Gruppieren 6"/>
          <p:cNvGrpSpPr/>
          <p:nvPr/>
        </p:nvGrpSpPr>
        <p:grpSpPr>
          <a:xfrm>
            <a:off x="1259632" y="3429000"/>
            <a:ext cx="2160000" cy="2340000"/>
            <a:chOff x="361453" y="3978650"/>
            <a:chExt cx="2160000" cy="2340000"/>
          </a:xfrm>
        </p:grpSpPr>
        <p:sp>
          <p:nvSpPr>
            <p:cNvPr id="8" name="Rectangle 6"/>
            <p:cNvSpPr>
              <a:spLocks noChangeArrowheads="1"/>
            </p:cNvSpPr>
            <p:nvPr/>
          </p:nvSpPr>
          <p:spPr bwMode="auto">
            <a:xfrm>
              <a:off x="361453" y="3978650"/>
              <a:ext cx="2160000" cy="2340000"/>
            </a:xfrm>
            <a:prstGeom prst="rect">
              <a:avLst/>
            </a:prstGeom>
            <a:solidFill>
              <a:schemeClr val="bg1">
                <a:lumMod val="85000"/>
              </a:schemeClr>
            </a:solidFill>
            <a:ln w="28575">
              <a:solidFill>
                <a:srgbClr val="000080"/>
              </a:solidFill>
              <a:miter lim="800000"/>
              <a:headEnd/>
              <a:tailEnd/>
            </a:ln>
          </p:spPr>
          <p:txBody>
            <a:bodyPr wrap="none" anchor="ctr"/>
            <a:lstStyle/>
            <a:p>
              <a:pPr>
                <a:defRPr/>
              </a:pPr>
              <a:endParaRPr lang="de-DE" sz="2000" b="0" dirty="0"/>
            </a:p>
          </p:txBody>
        </p:sp>
        <p:sp>
          <p:nvSpPr>
            <p:cNvPr id="9" name="Text Box 10"/>
            <p:cNvSpPr txBox="1">
              <a:spLocks noChangeArrowheads="1"/>
            </p:cNvSpPr>
            <p:nvPr/>
          </p:nvSpPr>
          <p:spPr bwMode="auto">
            <a:xfrm>
              <a:off x="880542" y="5519701"/>
              <a:ext cx="1203187" cy="646331"/>
            </a:xfrm>
            <a:prstGeom prst="rect">
              <a:avLst/>
            </a:prstGeom>
            <a:noFill/>
            <a:ln>
              <a:noFill/>
            </a:ln>
            <a:effectLst/>
          </p:spPr>
          <p:txBody>
            <a:bodyPr wrap="square">
              <a:spAutoFit/>
            </a:bodyPr>
            <a:lstStyle>
              <a:lvl1pPr>
                <a:defRPr b="1">
                  <a:solidFill>
                    <a:schemeClr val="tx1"/>
                  </a:solidFill>
                  <a:latin typeface="Arial" pitchFamily="34" charset="0"/>
                  <a:ea typeface="ヒラギノ角ゴ Pro W3" pitchFamily="-112" charset="-128"/>
                </a:defRPr>
              </a:lvl1pPr>
              <a:lvl2pPr marL="742950" indent="-285750">
                <a:defRPr b="1">
                  <a:solidFill>
                    <a:schemeClr val="tx1"/>
                  </a:solidFill>
                  <a:latin typeface="Arial" pitchFamily="34" charset="0"/>
                  <a:ea typeface="ヒラギノ角ゴ Pro W3" pitchFamily="-112" charset="-128"/>
                </a:defRPr>
              </a:lvl2pPr>
              <a:lvl3pPr marL="1143000" indent="-228600">
                <a:defRPr b="1">
                  <a:solidFill>
                    <a:schemeClr val="tx1"/>
                  </a:solidFill>
                  <a:latin typeface="Arial" pitchFamily="34" charset="0"/>
                  <a:ea typeface="ヒラギノ角ゴ Pro W3" pitchFamily="-112" charset="-128"/>
                </a:defRPr>
              </a:lvl3pPr>
              <a:lvl4pPr marL="1600200" indent="-228600">
                <a:defRPr b="1">
                  <a:solidFill>
                    <a:schemeClr val="tx1"/>
                  </a:solidFill>
                  <a:latin typeface="Arial" pitchFamily="34" charset="0"/>
                  <a:ea typeface="ヒラギノ角ゴ Pro W3" pitchFamily="-112" charset="-128"/>
                </a:defRPr>
              </a:lvl4pPr>
              <a:lvl5pPr marL="2057400" indent="-228600">
                <a:defRPr b="1">
                  <a:solidFill>
                    <a:schemeClr val="tx1"/>
                  </a:solidFill>
                  <a:latin typeface="Arial" pitchFamily="34" charset="0"/>
                  <a:ea typeface="ヒラギノ角ゴ Pro W3" pitchFamily="-112" charset="-128"/>
                </a:defRPr>
              </a:lvl5pPr>
              <a:lvl6pPr marL="2514600" indent="-228600" algn="ctr" eaLnBrk="0" fontAlgn="base" hangingPunct="0">
                <a:spcBef>
                  <a:spcPct val="0"/>
                </a:spcBef>
                <a:spcAft>
                  <a:spcPct val="0"/>
                </a:spcAft>
                <a:defRPr b="1">
                  <a:solidFill>
                    <a:schemeClr val="tx1"/>
                  </a:solidFill>
                  <a:latin typeface="Arial" pitchFamily="34" charset="0"/>
                  <a:ea typeface="ヒラギノ角ゴ Pro W3" pitchFamily="-112" charset="-128"/>
                </a:defRPr>
              </a:lvl6pPr>
              <a:lvl7pPr marL="2971800" indent="-228600" algn="ctr" eaLnBrk="0" fontAlgn="base" hangingPunct="0">
                <a:spcBef>
                  <a:spcPct val="0"/>
                </a:spcBef>
                <a:spcAft>
                  <a:spcPct val="0"/>
                </a:spcAft>
                <a:defRPr b="1">
                  <a:solidFill>
                    <a:schemeClr val="tx1"/>
                  </a:solidFill>
                  <a:latin typeface="Arial" pitchFamily="34" charset="0"/>
                  <a:ea typeface="ヒラギノ角ゴ Pro W3" pitchFamily="-112" charset="-128"/>
                </a:defRPr>
              </a:lvl7pPr>
              <a:lvl8pPr marL="3429000" indent="-228600" algn="ctr" eaLnBrk="0" fontAlgn="base" hangingPunct="0">
                <a:spcBef>
                  <a:spcPct val="0"/>
                </a:spcBef>
                <a:spcAft>
                  <a:spcPct val="0"/>
                </a:spcAft>
                <a:defRPr b="1">
                  <a:solidFill>
                    <a:schemeClr val="tx1"/>
                  </a:solidFill>
                  <a:latin typeface="Arial" pitchFamily="34" charset="0"/>
                  <a:ea typeface="ヒラギノ角ゴ Pro W3" pitchFamily="-112" charset="-128"/>
                </a:defRPr>
              </a:lvl8pPr>
              <a:lvl9pPr marL="3886200" indent="-228600" algn="ctr" eaLnBrk="0" fontAlgn="base" hangingPunct="0">
                <a:spcBef>
                  <a:spcPct val="0"/>
                </a:spcBef>
                <a:spcAft>
                  <a:spcPct val="0"/>
                </a:spcAft>
                <a:defRPr b="1">
                  <a:solidFill>
                    <a:schemeClr val="tx1"/>
                  </a:solidFill>
                  <a:latin typeface="Arial" pitchFamily="34" charset="0"/>
                  <a:ea typeface="ヒラギノ角ゴ Pro W3" pitchFamily="-112" charset="-128"/>
                </a:defRPr>
              </a:lvl9pPr>
            </a:lstStyle>
            <a:p>
              <a:pPr algn="ctr"/>
              <a:r>
                <a:rPr lang="de-DE" altLang="de-DE" dirty="0"/>
                <a:t>Kern-lehrpläne</a:t>
              </a:r>
            </a:p>
          </p:txBody>
        </p:sp>
        <p:pic>
          <p:nvPicPr>
            <p:cNvPr id="10" name="Picture 14" descr="NRW_MSW_RGB"/>
            <p:cNvPicPr>
              <a:picLocks noChangeAspect="1" noChangeArrowheads="1"/>
            </p:cNvPicPr>
            <p:nvPr/>
          </p:nvPicPr>
          <p:blipFill>
            <a:blip r:embed="rId2" cstate="print">
              <a:extLst>
                <a:ext uri="{28A0092B-C50C-407E-A947-70E740481C1C}">
                  <a14:useLocalDpi xmlns:a14="http://schemas.microsoft.com/office/drawing/2010/main" val="0"/>
                </a:ext>
              </a:extLst>
            </a:blip>
            <a:srcRect l="80573"/>
            <a:stretch>
              <a:fillRect/>
            </a:stretch>
          </p:blipFill>
          <p:spPr bwMode="auto">
            <a:xfrm>
              <a:off x="880542" y="4184239"/>
              <a:ext cx="1203187" cy="1296987"/>
            </a:xfrm>
            <a:prstGeom prst="rect">
              <a:avLst/>
            </a:prstGeom>
            <a:solidFill>
              <a:schemeClr val="bg1">
                <a:lumMod val="85000"/>
              </a:schemeClr>
            </a:solidFill>
            <a:ln>
              <a:noFill/>
            </a:ln>
            <a:extLst>
              <a:ext uri="{91240B29-F687-4F45-9708-019B960494DF}">
                <a14:hiddenLine xmlns:a14="http://schemas.microsoft.com/office/drawing/2010/main" w="9525">
                  <a:solidFill>
                    <a:srgbClr val="000000"/>
                  </a:solidFill>
                  <a:miter lim="800000"/>
                  <a:headEnd/>
                  <a:tailEnd/>
                </a14:hiddenLine>
              </a:ext>
            </a:extLst>
          </p:spPr>
        </p:pic>
      </p:grpSp>
      <p:grpSp>
        <p:nvGrpSpPr>
          <p:cNvPr id="11" name="Gruppieren 10"/>
          <p:cNvGrpSpPr/>
          <p:nvPr/>
        </p:nvGrpSpPr>
        <p:grpSpPr>
          <a:xfrm>
            <a:off x="5364088" y="3429000"/>
            <a:ext cx="2160000" cy="2340000"/>
            <a:chOff x="3281362" y="2192338"/>
            <a:chExt cx="2160000" cy="2340000"/>
          </a:xfrm>
        </p:grpSpPr>
        <p:sp>
          <p:nvSpPr>
            <p:cNvPr id="12" name="Rectangle 6"/>
            <p:cNvSpPr>
              <a:spLocks noChangeArrowheads="1"/>
            </p:cNvSpPr>
            <p:nvPr/>
          </p:nvSpPr>
          <p:spPr bwMode="auto">
            <a:xfrm>
              <a:off x="3281362" y="2192338"/>
              <a:ext cx="2160000" cy="2340000"/>
            </a:xfrm>
            <a:prstGeom prst="rect">
              <a:avLst/>
            </a:prstGeom>
            <a:solidFill>
              <a:schemeClr val="bg1">
                <a:lumMod val="85000"/>
              </a:schemeClr>
            </a:solidFill>
            <a:ln w="28575">
              <a:solidFill>
                <a:srgbClr val="000080"/>
              </a:solidFill>
              <a:miter lim="800000"/>
              <a:headEnd/>
              <a:tailEnd/>
            </a:ln>
          </p:spPr>
          <p:txBody>
            <a:bodyPr wrap="none" anchor="ctr"/>
            <a:lstStyle/>
            <a:p>
              <a:pPr>
                <a:defRPr/>
              </a:pPr>
              <a:endParaRPr lang="de-DE" sz="2000" b="0" dirty="0"/>
            </a:p>
          </p:txBody>
        </p:sp>
        <p:sp>
          <p:nvSpPr>
            <p:cNvPr id="13" name="Text Box 11"/>
            <p:cNvSpPr txBox="1">
              <a:spLocks noChangeArrowheads="1"/>
            </p:cNvSpPr>
            <p:nvPr/>
          </p:nvSpPr>
          <p:spPr bwMode="auto">
            <a:xfrm>
              <a:off x="3550435" y="3744352"/>
              <a:ext cx="1582484" cy="646331"/>
            </a:xfrm>
            <a:prstGeom prst="rect">
              <a:avLst/>
            </a:prstGeom>
            <a:solidFill>
              <a:schemeClr val="bg1">
                <a:lumMod val="85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b="1">
                  <a:solidFill>
                    <a:schemeClr val="tx1"/>
                  </a:solidFill>
                  <a:latin typeface="Arial" pitchFamily="34" charset="0"/>
                  <a:ea typeface="ヒラギノ角ゴ Pro W3" pitchFamily="-112" charset="-128"/>
                </a:defRPr>
              </a:lvl1pPr>
              <a:lvl2pPr marL="742950" indent="-285750">
                <a:defRPr b="1">
                  <a:solidFill>
                    <a:schemeClr val="tx1"/>
                  </a:solidFill>
                  <a:latin typeface="Arial" pitchFamily="34" charset="0"/>
                  <a:ea typeface="ヒラギノ角ゴ Pro W3" pitchFamily="-112" charset="-128"/>
                </a:defRPr>
              </a:lvl2pPr>
              <a:lvl3pPr marL="1143000" indent="-228600">
                <a:defRPr b="1">
                  <a:solidFill>
                    <a:schemeClr val="tx1"/>
                  </a:solidFill>
                  <a:latin typeface="Arial" pitchFamily="34" charset="0"/>
                  <a:ea typeface="ヒラギノ角ゴ Pro W3" pitchFamily="-112" charset="-128"/>
                </a:defRPr>
              </a:lvl3pPr>
              <a:lvl4pPr marL="1600200" indent="-228600">
                <a:defRPr b="1">
                  <a:solidFill>
                    <a:schemeClr val="tx1"/>
                  </a:solidFill>
                  <a:latin typeface="Arial" pitchFamily="34" charset="0"/>
                  <a:ea typeface="ヒラギノ角ゴ Pro W3" pitchFamily="-112" charset="-128"/>
                </a:defRPr>
              </a:lvl4pPr>
              <a:lvl5pPr marL="2057400" indent="-228600">
                <a:defRPr b="1">
                  <a:solidFill>
                    <a:schemeClr val="tx1"/>
                  </a:solidFill>
                  <a:latin typeface="Arial" pitchFamily="34" charset="0"/>
                  <a:ea typeface="ヒラギノ角ゴ Pro W3" pitchFamily="-112" charset="-128"/>
                </a:defRPr>
              </a:lvl5pPr>
              <a:lvl6pPr marL="2514600" indent="-228600" algn="ctr" eaLnBrk="0" fontAlgn="base" hangingPunct="0">
                <a:spcBef>
                  <a:spcPct val="0"/>
                </a:spcBef>
                <a:spcAft>
                  <a:spcPct val="0"/>
                </a:spcAft>
                <a:defRPr b="1">
                  <a:solidFill>
                    <a:schemeClr val="tx1"/>
                  </a:solidFill>
                  <a:latin typeface="Arial" pitchFamily="34" charset="0"/>
                  <a:ea typeface="ヒラギノ角ゴ Pro W3" pitchFamily="-112" charset="-128"/>
                </a:defRPr>
              </a:lvl6pPr>
              <a:lvl7pPr marL="2971800" indent="-228600" algn="ctr" eaLnBrk="0" fontAlgn="base" hangingPunct="0">
                <a:spcBef>
                  <a:spcPct val="0"/>
                </a:spcBef>
                <a:spcAft>
                  <a:spcPct val="0"/>
                </a:spcAft>
                <a:defRPr b="1">
                  <a:solidFill>
                    <a:schemeClr val="tx1"/>
                  </a:solidFill>
                  <a:latin typeface="Arial" pitchFamily="34" charset="0"/>
                  <a:ea typeface="ヒラギノ角ゴ Pro W3" pitchFamily="-112" charset="-128"/>
                </a:defRPr>
              </a:lvl7pPr>
              <a:lvl8pPr marL="3429000" indent="-228600" algn="ctr" eaLnBrk="0" fontAlgn="base" hangingPunct="0">
                <a:spcBef>
                  <a:spcPct val="0"/>
                </a:spcBef>
                <a:spcAft>
                  <a:spcPct val="0"/>
                </a:spcAft>
                <a:defRPr b="1">
                  <a:solidFill>
                    <a:schemeClr val="tx1"/>
                  </a:solidFill>
                  <a:latin typeface="Arial" pitchFamily="34" charset="0"/>
                  <a:ea typeface="ヒラギノ角ゴ Pro W3" pitchFamily="-112" charset="-128"/>
                </a:defRPr>
              </a:lvl8pPr>
              <a:lvl9pPr marL="3886200" indent="-228600" algn="ctr" eaLnBrk="0" fontAlgn="base" hangingPunct="0">
                <a:spcBef>
                  <a:spcPct val="0"/>
                </a:spcBef>
                <a:spcAft>
                  <a:spcPct val="0"/>
                </a:spcAft>
                <a:defRPr b="1">
                  <a:solidFill>
                    <a:schemeClr val="tx1"/>
                  </a:solidFill>
                  <a:latin typeface="Arial" pitchFamily="34" charset="0"/>
                  <a:ea typeface="ヒラギノ角ゴ Pro W3" pitchFamily="-112" charset="-128"/>
                </a:defRPr>
              </a:lvl9pPr>
            </a:lstStyle>
            <a:p>
              <a:r>
                <a:rPr lang="de-DE" altLang="de-DE" dirty="0"/>
                <a:t>Schulinterne</a:t>
              </a:r>
            </a:p>
            <a:p>
              <a:pPr algn="ctr"/>
              <a:r>
                <a:rPr lang="de-DE" altLang="de-DE" dirty="0"/>
                <a:t>Lehrpläne</a:t>
              </a:r>
            </a:p>
          </p:txBody>
        </p:sp>
        <p:pic>
          <p:nvPicPr>
            <p:cNvPr id="14" name="Picture 1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02994" y="2362597"/>
              <a:ext cx="1741461" cy="1337594"/>
            </a:xfrm>
            <a:prstGeom prst="rect">
              <a:avLst/>
            </a:prstGeom>
            <a:solidFill>
              <a:schemeClr val="bg1">
                <a:lumMod val="85000"/>
              </a:schemeClr>
            </a:solidFill>
            <a:ln w="9525">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15" name="Textfeld 14"/>
          <p:cNvSpPr txBox="1"/>
          <p:nvPr/>
        </p:nvSpPr>
        <p:spPr>
          <a:xfrm>
            <a:off x="1403648" y="1700808"/>
            <a:ext cx="2015984" cy="1661993"/>
          </a:xfrm>
          <a:prstGeom prst="rect">
            <a:avLst/>
          </a:prstGeom>
          <a:noFill/>
        </p:spPr>
        <p:txBody>
          <a:bodyPr wrap="square" rtlCol="0">
            <a:spAutoFit/>
          </a:bodyPr>
          <a:lstStyle/>
          <a:p>
            <a:pPr algn="ctr"/>
            <a:r>
              <a:rPr lang="de-DE" sz="2400" b="1" dirty="0">
                <a:solidFill>
                  <a:srgbClr val="003CB4"/>
                </a:solidFill>
              </a:rPr>
              <a:t>Kompetenz-erwartungen</a:t>
            </a:r>
            <a:endParaRPr lang="de-DE" b="1" dirty="0"/>
          </a:p>
          <a:p>
            <a:pPr algn="ctr"/>
            <a:r>
              <a:rPr lang="de-DE" b="1" dirty="0"/>
              <a:t>Was?</a:t>
            </a:r>
          </a:p>
          <a:p>
            <a:pPr algn="ctr"/>
            <a:r>
              <a:rPr lang="de-DE" b="1" dirty="0"/>
              <a:t>Welches Niveau?</a:t>
            </a:r>
          </a:p>
          <a:p>
            <a:pPr algn="ctr"/>
            <a:r>
              <a:rPr lang="de-DE" b="1" dirty="0"/>
              <a:t>Wofür?</a:t>
            </a:r>
          </a:p>
        </p:txBody>
      </p:sp>
      <p:sp>
        <p:nvSpPr>
          <p:cNvPr id="16" name="Textfeld 15"/>
          <p:cNvSpPr txBox="1"/>
          <p:nvPr/>
        </p:nvSpPr>
        <p:spPr>
          <a:xfrm>
            <a:off x="5563264" y="1700808"/>
            <a:ext cx="1960823" cy="1661993"/>
          </a:xfrm>
          <a:prstGeom prst="rect">
            <a:avLst/>
          </a:prstGeom>
          <a:noFill/>
        </p:spPr>
        <p:txBody>
          <a:bodyPr wrap="square" rtlCol="0">
            <a:spAutoFit/>
          </a:bodyPr>
          <a:lstStyle/>
          <a:p>
            <a:pPr algn="ctr"/>
            <a:r>
              <a:rPr lang="de-DE" sz="2400" b="1" dirty="0">
                <a:solidFill>
                  <a:srgbClr val="003CB4"/>
                </a:solidFill>
              </a:rPr>
              <a:t>Kompetenz-entwicklung</a:t>
            </a:r>
          </a:p>
          <a:p>
            <a:pPr algn="ctr"/>
            <a:r>
              <a:rPr lang="de-DE" b="1" dirty="0"/>
              <a:t>Wie?</a:t>
            </a:r>
          </a:p>
          <a:p>
            <a:pPr algn="ctr"/>
            <a:r>
              <a:rPr lang="de-DE" b="1" dirty="0"/>
              <a:t>Wann?</a:t>
            </a:r>
          </a:p>
          <a:p>
            <a:pPr algn="ctr"/>
            <a:r>
              <a:rPr lang="de-DE" b="1" dirty="0"/>
              <a:t>Womit?</a:t>
            </a:r>
          </a:p>
        </p:txBody>
      </p:sp>
      <p:sp>
        <p:nvSpPr>
          <p:cNvPr id="17" name="Pfeil nach rechts 16"/>
          <p:cNvSpPr/>
          <p:nvPr/>
        </p:nvSpPr>
        <p:spPr>
          <a:xfrm>
            <a:off x="3990603" y="2708920"/>
            <a:ext cx="864096"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8" name="Pfeil nach rechts 17"/>
          <p:cNvSpPr/>
          <p:nvPr/>
        </p:nvSpPr>
        <p:spPr>
          <a:xfrm>
            <a:off x="3995936" y="4437112"/>
            <a:ext cx="864096"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Tree>
    <p:extLst>
      <p:ext uri="{BB962C8B-B14F-4D97-AF65-F5344CB8AC3E}">
        <p14:creationId xmlns:p14="http://schemas.microsoft.com/office/powerpoint/2010/main" val="315360096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Funktionen schulinterner Lehrpläne</a:t>
            </a:r>
            <a:endParaRPr lang="de-DE" dirty="0"/>
          </a:p>
        </p:txBody>
      </p:sp>
      <p:sp>
        <p:nvSpPr>
          <p:cNvPr id="3" name="Inhaltsplatzhalter 2"/>
          <p:cNvSpPr>
            <a:spLocks noGrp="1"/>
          </p:cNvSpPr>
          <p:nvPr>
            <p:ph idx="1"/>
          </p:nvPr>
        </p:nvSpPr>
        <p:spPr>
          <a:xfrm>
            <a:off x="457200" y="1700808"/>
            <a:ext cx="8229600" cy="4205064"/>
          </a:xfrm>
        </p:spPr>
        <p:txBody>
          <a:bodyPr>
            <a:normAutofit lnSpcReduction="10000"/>
          </a:bodyPr>
          <a:lstStyle/>
          <a:p>
            <a:pPr>
              <a:spcBef>
                <a:spcPts val="1200"/>
              </a:spcBef>
            </a:pPr>
            <a:r>
              <a:rPr lang="de-DE" dirty="0"/>
              <a:t>s</a:t>
            </a:r>
            <a:r>
              <a:rPr lang="de-DE" dirty="0" smtClean="0"/>
              <a:t>chulbezogene </a:t>
            </a:r>
            <a:r>
              <a:rPr lang="de-DE" dirty="0"/>
              <a:t>Konkretisierung </a:t>
            </a:r>
            <a:r>
              <a:rPr lang="de-DE" dirty="0" smtClean="0"/>
              <a:t>der </a:t>
            </a:r>
            <a:r>
              <a:rPr lang="de-DE" dirty="0"/>
              <a:t>Kernlehrpläne</a:t>
            </a:r>
          </a:p>
          <a:p>
            <a:pPr>
              <a:spcBef>
                <a:spcPts val="1200"/>
              </a:spcBef>
            </a:pPr>
            <a:r>
              <a:rPr lang="de-DE" dirty="0"/>
              <a:t>Instrument zur Unterrichtsentwicklung und Unterrichtsvorbereitung</a:t>
            </a:r>
          </a:p>
          <a:p>
            <a:pPr>
              <a:spcBef>
                <a:spcPts val="1200"/>
              </a:spcBef>
            </a:pPr>
            <a:r>
              <a:rPr lang="de-DE" dirty="0" smtClean="0"/>
              <a:t>abgestimmte Konzepte </a:t>
            </a:r>
            <a:r>
              <a:rPr lang="de-DE" dirty="0"/>
              <a:t>zur Leistungsbewertung</a:t>
            </a:r>
          </a:p>
          <a:p>
            <a:pPr>
              <a:spcBef>
                <a:spcPts val="1200"/>
              </a:spcBef>
            </a:pPr>
            <a:r>
              <a:rPr lang="de-DE" dirty="0"/>
              <a:t>Ausgestaltung von Freiräumen </a:t>
            </a:r>
          </a:p>
          <a:p>
            <a:pPr>
              <a:spcBef>
                <a:spcPts val="1200"/>
              </a:spcBef>
            </a:pPr>
            <a:r>
              <a:rPr lang="de-DE" dirty="0"/>
              <a:t>Grundlage der fachlichen Arbeit im Team</a:t>
            </a:r>
          </a:p>
          <a:p>
            <a:pPr>
              <a:spcBef>
                <a:spcPts val="1200"/>
              </a:spcBef>
            </a:pPr>
            <a:r>
              <a:rPr lang="de-DE" dirty="0"/>
              <a:t>Transparenz für alle am Bildungsprozess Beteiligten</a:t>
            </a:r>
          </a:p>
          <a:p>
            <a:pPr>
              <a:spcBef>
                <a:spcPts val="1200"/>
              </a:spcBef>
            </a:pPr>
            <a:r>
              <a:rPr lang="de-DE" dirty="0"/>
              <a:t>Maßstab für Evaluation und Rechenschaftslegung</a:t>
            </a:r>
          </a:p>
        </p:txBody>
      </p:sp>
      <p:sp>
        <p:nvSpPr>
          <p:cNvPr id="6" name="Foliennummernplatzhalter 5"/>
          <p:cNvSpPr>
            <a:spLocks noGrp="1"/>
          </p:cNvSpPr>
          <p:nvPr>
            <p:ph type="sldNum" sz="quarter" idx="12"/>
          </p:nvPr>
        </p:nvSpPr>
        <p:spPr/>
        <p:txBody>
          <a:bodyPr/>
          <a:lstStyle/>
          <a:p>
            <a:fld id="{512A4277-7E7A-4AAF-BFC7-47646BF5CD0C}" type="slidenum">
              <a:rPr lang="de-DE" smtClean="0"/>
              <a:pPr/>
              <a:t>54</a:t>
            </a:fld>
            <a:endParaRPr lang="de-DE"/>
          </a:p>
        </p:txBody>
      </p:sp>
      <p:sp>
        <p:nvSpPr>
          <p:cNvPr id="7" name="Fußzeilenplatzhalter 6"/>
          <p:cNvSpPr>
            <a:spLocks noGrp="1"/>
          </p:cNvSpPr>
          <p:nvPr>
            <p:ph type="ftr" sz="quarter" idx="11"/>
          </p:nvPr>
        </p:nvSpPr>
        <p:spPr>
          <a:xfrm>
            <a:off x="3491880" y="6356350"/>
            <a:ext cx="2880320" cy="365125"/>
          </a:xfrm>
        </p:spPr>
        <p:txBody>
          <a:bodyPr vert="horz" lIns="91440" tIns="45720" rIns="91440" bIns="45720" rtlCol="0" anchor="ctr"/>
          <a:lstStyle/>
          <a:p>
            <a:r>
              <a:rPr lang="de-DE" dirty="0"/>
              <a:t>Implementation der Kernlehrpläne für Fremdsprachen an Haupt-, Real-, Gesamt- und Sekundarschulen </a:t>
            </a:r>
          </a:p>
        </p:txBody>
      </p:sp>
    </p:spTree>
    <p:extLst>
      <p:ext uri="{BB962C8B-B14F-4D97-AF65-F5344CB8AC3E}">
        <p14:creationId xmlns:p14="http://schemas.microsoft.com/office/powerpoint/2010/main" val="3461655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800" dirty="0" smtClean="0"/>
              <a:t>Gliederungsbeispiel eines schulinternen Lehrplans</a:t>
            </a:r>
            <a:endParaRPr lang="de-DE" sz="2800" dirty="0">
              <a:solidFill>
                <a:srgbClr val="FF0000"/>
              </a:solidFill>
            </a:endParaRPr>
          </a:p>
        </p:txBody>
      </p:sp>
      <p:sp>
        <p:nvSpPr>
          <p:cNvPr id="3" name="Inhaltsplatzhalter 2"/>
          <p:cNvSpPr>
            <a:spLocks noGrp="1"/>
          </p:cNvSpPr>
          <p:nvPr>
            <p:ph idx="1"/>
          </p:nvPr>
        </p:nvSpPr>
        <p:spPr>
          <a:xfrm>
            <a:off x="457200" y="1700808"/>
            <a:ext cx="8229600" cy="4205064"/>
          </a:xfrm>
        </p:spPr>
        <p:txBody>
          <a:bodyPr>
            <a:normAutofit fontScale="77500" lnSpcReduction="20000"/>
          </a:bodyPr>
          <a:lstStyle/>
          <a:p>
            <a:pPr marL="0" indent="0" defTabSz="536575">
              <a:buNone/>
            </a:pPr>
            <a:r>
              <a:rPr lang="de-DE" sz="2600" dirty="0"/>
              <a:t>Inhalt</a:t>
            </a:r>
          </a:p>
          <a:p>
            <a:pPr marL="0" indent="0" defTabSz="536575">
              <a:buNone/>
            </a:pPr>
            <a:r>
              <a:rPr lang="de-DE" sz="2600" dirty="0"/>
              <a:t>1	Rahmenbedingungen der fachlichen Arbeit</a:t>
            </a:r>
          </a:p>
          <a:p>
            <a:pPr marL="0" indent="0" defTabSz="536575">
              <a:buNone/>
            </a:pPr>
            <a:r>
              <a:rPr lang="de-DE" sz="2600" dirty="0"/>
              <a:t>2	Entscheidungen zum Unterricht</a:t>
            </a:r>
          </a:p>
          <a:p>
            <a:pPr marL="400050" lvl="1" indent="0" defTabSz="536575">
              <a:buNone/>
            </a:pPr>
            <a:r>
              <a:rPr lang="de-DE" sz="2600" dirty="0"/>
              <a:t>2.1 	Unterrichtsvorhaben [tabellarische Übersicht]	</a:t>
            </a:r>
          </a:p>
          <a:p>
            <a:pPr marL="400050" lvl="1" indent="0" defTabSz="536575">
              <a:buNone/>
            </a:pPr>
            <a:r>
              <a:rPr lang="de-DE" sz="2600" dirty="0"/>
              <a:t>2.2	Grundsätze der </a:t>
            </a:r>
            <a:r>
              <a:rPr lang="de-DE" sz="2600" dirty="0" smtClean="0"/>
              <a:t>fachdidaktischen </a:t>
            </a:r>
            <a:r>
              <a:rPr lang="de-DE" sz="2600" dirty="0"/>
              <a:t>und </a:t>
            </a:r>
            <a:r>
              <a:rPr lang="de-DE" sz="2600" dirty="0" smtClean="0"/>
              <a:t>fachmethodischen </a:t>
            </a:r>
            <a:r>
              <a:rPr lang="de-DE" sz="2600" dirty="0"/>
              <a:t>Arbeit</a:t>
            </a:r>
          </a:p>
          <a:p>
            <a:pPr marL="400050" lvl="1" indent="0" defTabSz="536575">
              <a:buNone/>
            </a:pPr>
            <a:r>
              <a:rPr lang="de-DE" sz="2600" dirty="0"/>
              <a:t>2.3	Grundsätze der Leistungsbewertung und Leistungsrückmeldung</a:t>
            </a:r>
          </a:p>
          <a:p>
            <a:pPr marL="400050" lvl="1" indent="0" defTabSz="536575">
              <a:buNone/>
            </a:pPr>
            <a:r>
              <a:rPr lang="de-DE" sz="2600" dirty="0"/>
              <a:t>2.4	Lehr- und Lernmittel</a:t>
            </a:r>
          </a:p>
          <a:p>
            <a:pPr marL="0" indent="0" defTabSz="536575">
              <a:buNone/>
            </a:pPr>
            <a:r>
              <a:rPr lang="de-DE" sz="2600" dirty="0"/>
              <a:t>3	Entscheidungen zu fach- und unterrichtsübergreifenden Fragen</a:t>
            </a:r>
          </a:p>
          <a:p>
            <a:pPr marL="0" indent="0" defTabSz="536575">
              <a:buNone/>
            </a:pPr>
            <a:r>
              <a:rPr lang="de-DE" sz="2600" dirty="0"/>
              <a:t>4	Qualitätssicherung und Evaluation</a:t>
            </a:r>
          </a:p>
          <a:p>
            <a:pPr marL="0" indent="0" defTabSz="536575">
              <a:lnSpc>
                <a:spcPct val="170000"/>
              </a:lnSpc>
              <a:buNone/>
            </a:pPr>
            <a:r>
              <a:rPr lang="de-DE" sz="2600" b="1" dirty="0" smtClean="0"/>
              <a:t>Unterstützungsmaterial </a:t>
            </a:r>
            <a:r>
              <a:rPr lang="de-DE" sz="2600" b="1" dirty="0"/>
              <a:t>im Lehrplannavigator: </a:t>
            </a:r>
            <a:r>
              <a:rPr lang="de-DE" sz="2600" dirty="0" smtClean="0">
                <a:hlinkClick r:id="rId3"/>
              </a:rPr>
              <a:t>https</a:t>
            </a:r>
            <a:r>
              <a:rPr lang="de-DE" sz="2600" dirty="0">
                <a:hlinkClick r:id="rId3"/>
              </a:rPr>
              <a:t>://www.schulentwicklung.nrw.de/lehrplaene/lehrplannavigator-s-i</a:t>
            </a:r>
            <a:r>
              <a:rPr lang="de-DE" sz="2600" dirty="0" smtClean="0">
                <a:hlinkClick r:id="rId3"/>
              </a:rPr>
              <a:t>/</a:t>
            </a:r>
            <a:endParaRPr lang="de-DE" sz="2600" dirty="0"/>
          </a:p>
        </p:txBody>
      </p:sp>
      <p:sp>
        <p:nvSpPr>
          <p:cNvPr id="6" name="Foliennummernplatzhalter 5"/>
          <p:cNvSpPr>
            <a:spLocks noGrp="1"/>
          </p:cNvSpPr>
          <p:nvPr>
            <p:ph type="sldNum" sz="quarter" idx="12"/>
          </p:nvPr>
        </p:nvSpPr>
        <p:spPr/>
        <p:txBody>
          <a:bodyPr/>
          <a:lstStyle/>
          <a:p>
            <a:fld id="{512A4277-7E7A-4AAF-BFC7-47646BF5CD0C}" type="slidenum">
              <a:rPr lang="de-DE" smtClean="0"/>
              <a:pPr/>
              <a:t>55</a:t>
            </a:fld>
            <a:endParaRPr lang="de-DE"/>
          </a:p>
        </p:txBody>
      </p:sp>
      <p:sp>
        <p:nvSpPr>
          <p:cNvPr id="7" name="Fußzeilenplatzhalter 6"/>
          <p:cNvSpPr>
            <a:spLocks noGrp="1"/>
          </p:cNvSpPr>
          <p:nvPr>
            <p:ph type="ftr" sz="quarter" idx="11"/>
          </p:nvPr>
        </p:nvSpPr>
        <p:spPr>
          <a:xfrm>
            <a:off x="3491880" y="6356350"/>
            <a:ext cx="2880320" cy="365125"/>
          </a:xfrm>
        </p:spPr>
        <p:txBody>
          <a:bodyPr vert="horz" lIns="91440" tIns="45720" rIns="91440" bIns="45720" rtlCol="0" anchor="ctr"/>
          <a:lstStyle/>
          <a:p>
            <a:r>
              <a:rPr lang="de-DE" dirty="0"/>
              <a:t>Implementation der Kernlehrpläne für Fremdsprachen an Haupt-, Real-, Gesamt- und Sekundarschulen </a:t>
            </a:r>
          </a:p>
        </p:txBody>
      </p:sp>
    </p:spTree>
    <p:extLst>
      <p:ext uri="{BB962C8B-B14F-4D97-AF65-F5344CB8AC3E}">
        <p14:creationId xmlns:p14="http://schemas.microsoft.com/office/powerpoint/2010/main" val="731545974"/>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Gliederung</a:t>
            </a:r>
            <a:endParaRPr lang="de-DE" dirty="0"/>
          </a:p>
        </p:txBody>
      </p:sp>
      <p:sp>
        <p:nvSpPr>
          <p:cNvPr id="3" name="Inhaltsplatzhalter 2"/>
          <p:cNvSpPr>
            <a:spLocks noGrp="1"/>
          </p:cNvSpPr>
          <p:nvPr>
            <p:ph idx="1"/>
          </p:nvPr>
        </p:nvSpPr>
        <p:spPr>
          <a:xfrm>
            <a:off x="457200" y="1700808"/>
            <a:ext cx="8229600" cy="4205064"/>
          </a:xfrm>
        </p:spPr>
        <p:txBody>
          <a:bodyPr/>
          <a:lstStyle/>
          <a:p>
            <a:pPr marL="514350" indent="-514350">
              <a:buFont typeface="+mj-lt"/>
              <a:buAutoNum type="arabicPeriod"/>
            </a:pPr>
            <a:r>
              <a:rPr lang="de-DE" dirty="0" smtClean="0">
                <a:solidFill>
                  <a:schemeClr val="bg1">
                    <a:lumMod val="75000"/>
                  </a:schemeClr>
                </a:solidFill>
              </a:rPr>
              <a:t>Merkmale der neuen Kernlehrpläne</a:t>
            </a:r>
          </a:p>
          <a:p>
            <a:pPr marL="514350" indent="-514350">
              <a:buFont typeface="+mj-lt"/>
              <a:buAutoNum type="arabicPeriod"/>
            </a:pPr>
            <a:r>
              <a:rPr lang="de-DE" dirty="0" smtClean="0">
                <a:solidFill>
                  <a:schemeClr val="bg1">
                    <a:lumMod val="75000"/>
                  </a:schemeClr>
                </a:solidFill>
              </a:rPr>
              <a:t>Übergreifende Aufgaben und Ziele</a:t>
            </a:r>
          </a:p>
          <a:p>
            <a:pPr marL="514350" indent="-514350">
              <a:buFont typeface="+mj-lt"/>
              <a:buAutoNum type="arabicPeriod"/>
            </a:pPr>
            <a:r>
              <a:rPr lang="de-DE" dirty="0">
                <a:solidFill>
                  <a:schemeClr val="bg1">
                    <a:lumMod val="75000"/>
                  </a:schemeClr>
                </a:solidFill>
              </a:rPr>
              <a:t>Der Kernlehrplan XXX im Detail</a:t>
            </a:r>
          </a:p>
          <a:p>
            <a:pPr marL="514350" indent="-514350">
              <a:buFont typeface="+mj-lt"/>
              <a:buAutoNum type="arabicPeriod"/>
            </a:pPr>
            <a:r>
              <a:rPr lang="de-DE" dirty="0" smtClean="0">
                <a:solidFill>
                  <a:schemeClr val="bg1">
                    <a:lumMod val="75000"/>
                  </a:schemeClr>
                </a:solidFill>
              </a:rPr>
              <a:t>Schulinterne Lehrpläne</a:t>
            </a:r>
          </a:p>
          <a:p>
            <a:pPr marL="514350" indent="-514350">
              <a:buFont typeface="+mj-lt"/>
              <a:buAutoNum type="arabicPeriod"/>
            </a:pPr>
            <a:r>
              <a:rPr lang="de-DE" dirty="0" smtClean="0"/>
              <a:t>Fachliche Unterstützungsmaterialien</a:t>
            </a:r>
          </a:p>
          <a:p>
            <a:pPr marL="0" indent="0">
              <a:buNone/>
            </a:pPr>
            <a:endParaRPr lang="de-DE" dirty="0"/>
          </a:p>
        </p:txBody>
      </p:sp>
      <p:sp>
        <p:nvSpPr>
          <p:cNvPr id="6" name="Foliennummernplatzhalter 5"/>
          <p:cNvSpPr>
            <a:spLocks noGrp="1"/>
          </p:cNvSpPr>
          <p:nvPr>
            <p:ph type="sldNum" sz="quarter" idx="12"/>
          </p:nvPr>
        </p:nvSpPr>
        <p:spPr/>
        <p:txBody>
          <a:bodyPr/>
          <a:lstStyle/>
          <a:p>
            <a:fld id="{512A4277-7E7A-4AAF-BFC7-47646BF5CD0C}" type="slidenum">
              <a:rPr lang="de-DE" smtClean="0"/>
              <a:pPr/>
              <a:t>56</a:t>
            </a:fld>
            <a:endParaRPr lang="de-DE"/>
          </a:p>
        </p:txBody>
      </p:sp>
      <p:sp>
        <p:nvSpPr>
          <p:cNvPr id="7" name="Fußzeilenplatzhalter 6"/>
          <p:cNvSpPr>
            <a:spLocks noGrp="1"/>
          </p:cNvSpPr>
          <p:nvPr>
            <p:ph type="ftr" sz="quarter" idx="11"/>
          </p:nvPr>
        </p:nvSpPr>
        <p:spPr>
          <a:xfrm>
            <a:off x="3491880" y="6356350"/>
            <a:ext cx="2880320" cy="365125"/>
          </a:xfrm>
        </p:spPr>
        <p:txBody>
          <a:bodyPr vert="horz" lIns="91440" tIns="45720" rIns="91440" bIns="45720" rtlCol="0" anchor="ctr"/>
          <a:lstStyle/>
          <a:p>
            <a:r>
              <a:rPr lang="de-DE" dirty="0"/>
              <a:t>Implementation der Kernlehrpläne für Fremdsprachen an Haupt-, Real-, Gesamt- und Sekundarschulen </a:t>
            </a:r>
          </a:p>
        </p:txBody>
      </p:sp>
    </p:spTree>
    <p:extLst>
      <p:ext uri="{BB962C8B-B14F-4D97-AF65-F5344CB8AC3E}">
        <p14:creationId xmlns:p14="http://schemas.microsoft.com/office/powerpoint/2010/main" val="1054024596"/>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Unterstützungsmaterial im Lehrplannavigator</a:t>
            </a:r>
            <a:endParaRPr lang="de-DE" dirty="0"/>
          </a:p>
        </p:txBody>
      </p:sp>
      <p:sp>
        <p:nvSpPr>
          <p:cNvPr id="3" name="Inhaltsplatzhalter 2"/>
          <p:cNvSpPr>
            <a:spLocks noGrp="1"/>
          </p:cNvSpPr>
          <p:nvPr>
            <p:ph idx="1"/>
          </p:nvPr>
        </p:nvSpPr>
        <p:spPr>
          <a:xfrm>
            <a:off x="457200" y="1700808"/>
            <a:ext cx="8229600" cy="4205064"/>
          </a:xfrm>
        </p:spPr>
        <p:txBody>
          <a:bodyPr/>
          <a:lstStyle/>
          <a:p>
            <a:r>
              <a:rPr lang="de-DE" sz="2400" dirty="0" smtClean="0"/>
              <a:t>Kernlehrplan</a:t>
            </a:r>
          </a:p>
          <a:p>
            <a:r>
              <a:rPr lang="de-DE" sz="2400" dirty="0" smtClean="0"/>
              <a:t>Beispiel für einen </a:t>
            </a:r>
            <a:r>
              <a:rPr lang="de-DE" sz="2400" smtClean="0"/>
              <a:t>schulinternen </a:t>
            </a:r>
            <a:r>
              <a:rPr lang="de-DE" sz="2400" smtClean="0"/>
              <a:t>Lehrplan</a:t>
            </a:r>
            <a:endParaRPr lang="de-DE" sz="2400" dirty="0" smtClean="0"/>
          </a:p>
          <a:p>
            <a:r>
              <a:rPr lang="de-DE" sz="2400" dirty="0" smtClean="0"/>
              <a:t>Konkretisierte Unterrichtsvorhaben zum schulinternen Lehrplan</a:t>
            </a:r>
          </a:p>
          <a:p>
            <a:r>
              <a:rPr lang="de-DE" sz="2400" dirty="0" smtClean="0"/>
              <a:t>Diese Präsentation</a:t>
            </a:r>
          </a:p>
          <a:p>
            <a:pPr marL="0" indent="0" algn="ctr">
              <a:lnSpc>
                <a:spcPct val="150000"/>
              </a:lnSpc>
              <a:buNone/>
            </a:pPr>
            <a:r>
              <a:rPr lang="de-DE" sz="2000" dirty="0" smtClean="0">
                <a:hlinkClick r:id="rId3"/>
              </a:rPr>
              <a:t>https</a:t>
            </a:r>
            <a:r>
              <a:rPr lang="de-DE" sz="2000" dirty="0">
                <a:hlinkClick r:id="rId3"/>
              </a:rPr>
              <a:t>://www.schulentwicklung.nrw.de/lehrplaene/lehrplannavigator-s-i/</a:t>
            </a:r>
            <a:endParaRPr lang="de-DE" sz="2000" dirty="0"/>
          </a:p>
          <a:p>
            <a:pPr marL="0" indent="0">
              <a:buNone/>
            </a:pPr>
            <a:endParaRPr lang="de-DE" dirty="0"/>
          </a:p>
        </p:txBody>
      </p:sp>
      <p:sp>
        <p:nvSpPr>
          <p:cNvPr id="6" name="Foliennummernplatzhalter 5"/>
          <p:cNvSpPr>
            <a:spLocks noGrp="1"/>
          </p:cNvSpPr>
          <p:nvPr>
            <p:ph type="sldNum" sz="quarter" idx="12"/>
          </p:nvPr>
        </p:nvSpPr>
        <p:spPr/>
        <p:txBody>
          <a:bodyPr/>
          <a:lstStyle/>
          <a:p>
            <a:fld id="{512A4277-7E7A-4AAF-BFC7-47646BF5CD0C}" type="slidenum">
              <a:rPr lang="de-DE" smtClean="0"/>
              <a:pPr/>
              <a:t>57</a:t>
            </a:fld>
            <a:endParaRPr lang="de-DE"/>
          </a:p>
        </p:txBody>
      </p:sp>
      <p:sp>
        <p:nvSpPr>
          <p:cNvPr id="7" name="Fußzeilenplatzhalter 6"/>
          <p:cNvSpPr>
            <a:spLocks noGrp="1"/>
          </p:cNvSpPr>
          <p:nvPr>
            <p:ph type="ftr" sz="quarter" idx="11"/>
          </p:nvPr>
        </p:nvSpPr>
        <p:spPr>
          <a:xfrm>
            <a:off x="3491880" y="6356350"/>
            <a:ext cx="2880320" cy="365125"/>
          </a:xfrm>
        </p:spPr>
        <p:txBody>
          <a:bodyPr vert="horz" lIns="91440" tIns="45720" rIns="91440" bIns="45720" rtlCol="0" anchor="ctr"/>
          <a:lstStyle/>
          <a:p>
            <a:r>
              <a:rPr lang="de-DE" dirty="0"/>
              <a:t>Implementation der Kernlehrpläne für Fremdsprachen an Haupt-, Real-, Gesamt- und Sekundarschulen </a:t>
            </a:r>
          </a:p>
        </p:txBody>
      </p:sp>
    </p:spTree>
    <p:extLst>
      <p:ext uri="{BB962C8B-B14F-4D97-AF65-F5344CB8AC3E}">
        <p14:creationId xmlns:p14="http://schemas.microsoft.com/office/powerpoint/2010/main" val="4222198737"/>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3200" dirty="0" smtClean="0"/>
              <a:t>Beispiel für ein Unterrichtsvorhaben (1)</a:t>
            </a:r>
            <a:endParaRPr lang="de-DE" sz="3200" dirty="0"/>
          </a:p>
        </p:txBody>
      </p:sp>
      <p:sp>
        <p:nvSpPr>
          <p:cNvPr id="6" name="Foliennummernplatzhalter 5"/>
          <p:cNvSpPr>
            <a:spLocks noGrp="1"/>
          </p:cNvSpPr>
          <p:nvPr>
            <p:ph type="sldNum" sz="quarter" idx="12"/>
          </p:nvPr>
        </p:nvSpPr>
        <p:spPr/>
        <p:txBody>
          <a:bodyPr/>
          <a:lstStyle/>
          <a:p>
            <a:fld id="{512A4277-7E7A-4AAF-BFC7-47646BF5CD0C}" type="slidenum">
              <a:rPr lang="de-DE" smtClean="0"/>
              <a:pPr/>
              <a:t>58</a:t>
            </a:fld>
            <a:endParaRPr lang="de-DE"/>
          </a:p>
        </p:txBody>
      </p:sp>
      <p:sp>
        <p:nvSpPr>
          <p:cNvPr id="7" name="Fußzeilenplatzhalter 6"/>
          <p:cNvSpPr>
            <a:spLocks noGrp="1"/>
          </p:cNvSpPr>
          <p:nvPr>
            <p:ph type="ftr" sz="quarter" idx="11"/>
          </p:nvPr>
        </p:nvSpPr>
        <p:spPr>
          <a:xfrm>
            <a:off x="3491880" y="6356350"/>
            <a:ext cx="2880320" cy="365125"/>
          </a:xfrm>
        </p:spPr>
        <p:txBody>
          <a:bodyPr vert="horz" lIns="91440" tIns="45720" rIns="91440" bIns="45720" rtlCol="0" anchor="ctr"/>
          <a:lstStyle/>
          <a:p>
            <a:r>
              <a:rPr lang="de-DE" dirty="0"/>
              <a:t>Implementation der Kernlehrpläne für Fremdsprachen an Haupt-, Real-, Gesamt- und Sekundarschulen </a:t>
            </a:r>
          </a:p>
        </p:txBody>
      </p:sp>
      <p:graphicFrame>
        <p:nvGraphicFramePr>
          <p:cNvPr id="11" name="Tabelle 10"/>
          <p:cNvGraphicFramePr>
            <a:graphicFrameLocks noGrp="1"/>
          </p:cNvGraphicFramePr>
          <p:nvPr/>
        </p:nvGraphicFramePr>
        <p:xfrm>
          <a:off x="357158" y="1714488"/>
          <a:ext cx="8358246" cy="4301565"/>
        </p:xfrm>
        <a:graphic>
          <a:graphicData uri="http://schemas.openxmlformats.org/drawingml/2006/table">
            <a:tbl>
              <a:tblPr/>
              <a:tblGrid>
                <a:gridCol w="8358246">
                  <a:extLst>
                    <a:ext uri="{9D8B030D-6E8A-4147-A177-3AD203B41FA5}">
                      <a16:colId xmlns:a16="http://schemas.microsoft.com/office/drawing/2014/main" val="20000"/>
                    </a:ext>
                  </a:extLst>
                </a:gridCol>
              </a:tblGrid>
              <a:tr h="306491">
                <a:tc>
                  <a:txBody>
                    <a:bodyPr/>
                    <a:lstStyle/>
                    <a:p>
                      <a:pPr algn="ctr">
                        <a:lnSpc>
                          <a:spcPct val="115000"/>
                        </a:lnSpc>
                        <a:spcAft>
                          <a:spcPts val="0"/>
                        </a:spcAft>
                      </a:pPr>
                      <a:r>
                        <a:rPr lang="en-US" sz="800" b="1" dirty="0">
                          <a:latin typeface="Arial"/>
                          <a:ea typeface="Calibri"/>
                          <a:cs typeface="Times New Roman"/>
                        </a:rPr>
                        <a:t>Jg. 8 UV V: </a:t>
                      </a:r>
                      <a:r>
                        <a:rPr lang="en-US" sz="800" b="1" dirty="0" err="1">
                          <a:latin typeface="Arial"/>
                          <a:ea typeface="Calibri"/>
                          <a:cs typeface="Times New Roman"/>
                        </a:rPr>
                        <a:t>Gegen</a:t>
                      </a:r>
                      <a:r>
                        <a:rPr lang="en-US" sz="800" b="1" dirty="0">
                          <a:latin typeface="Arial"/>
                          <a:ea typeface="Calibri"/>
                          <a:cs typeface="Times New Roman"/>
                        </a:rPr>
                        <a:t> </a:t>
                      </a:r>
                      <a:r>
                        <a:rPr lang="en-US" sz="800" b="1" dirty="0" err="1">
                          <a:latin typeface="Arial"/>
                          <a:ea typeface="Calibri"/>
                          <a:cs typeface="Times New Roman"/>
                        </a:rPr>
                        <a:t>alle</a:t>
                      </a:r>
                      <a:r>
                        <a:rPr lang="en-US" sz="800" b="1" dirty="0">
                          <a:latin typeface="Arial"/>
                          <a:ea typeface="Calibri"/>
                          <a:cs typeface="Times New Roman"/>
                        </a:rPr>
                        <a:t> </a:t>
                      </a:r>
                      <a:r>
                        <a:rPr lang="en-US" sz="800" b="1" dirty="0" err="1">
                          <a:latin typeface="Arial"/>
                          <a:ea typeface="Calibri"/>
                          <a:cs typeface="Times New Roman"/>
                        </a:rPr>
                        <a:t>Regeln</a:t>
                      </a:r>
                      <a:r>
                        <a:rPr lang="en-US" sz="800" b="1" dirty="0">
                          <a:latin typeface="Arial"/>
                          <a:ea typeface="Calibri"/>
                          <a:cs typeface="Times New Roman"/>
                        </a:rPr>
                        <a:t> – Phaeton, Prometheus, </a:t>
                      </a:r>
                      <a:r>
                        <a:rPr lang="en-US" sz="800" b="1" dirty="0" err="1">
                          <a:latin typeface="Arial"/>
                          <a:ea typeface="Calibri"/>
                          <a:cs typeface="Times New Roman"/>
                        </a:rPr>
                        <a:t>Pyramus</a:t>
                      </a:r>
                      <a:r>
                        <a:rPr lang="en-US" sz="800" b="1" dirty="0">
                          <a:latin typeface="Arial"/>
                          <a:ea typeface="Calibri"/>
                          <a:cs typeface="Times New Roman"/>
                        </a:rPr>
                        <a:t> und </a:t>
                      </a:r>
                      <a:r>
                        <a:rPr lang="en-US" sz="800" b="1" dirty="0" err="1">
                          <a:latin typeface="Arial"/>
                          <a:ea typeface="Calibri"/>
                          <a:cs typeface="Times New Roman"/>
                        </a:rPr>
                        <a:t>Thisbe</a:t>
                      </a:r>
                      <a:endParaRPr lang="de-DE" sz="700" dirty="0">
                        <a:latin typeface="Arial"/>
                        <a:ea typeface="Calibri"/>
                        <a:cs typeface="Times New Roman"/>
                      </a:endParaRPr>
                    </a:p>
                    <a:p>
                      <a:pPr algn="ctr">
                        <a:lnSpc>
                          <a:spcPct val="115000"/>
                        </a:lnSpc>
                        <a:spcAft>
                          <a:spcPts val="0"/>
                        </a:spcAft>
                      </a:pPr>
                      <a:r>
                        <a:rPr lang="en-US" sz="700" dirty="0">
                          <a:latin typeface="Arial"/>
                          <a:ea typeface="Calibri"/>
                          <a:cs typeface="Times New Roman"/>
                        </a:rPr>
                        <a:t>(ca. 20 U-Std.)</a:t>
                      </a:r>
                      <a:endParaRPr lang="de-DE" sz="700" dirty="0">
                        <a:latin typeface="Arial"/>
                        <a:ea typeface="Calibri"/>
                        <a:cs typeface="Times New Roman"/>
                      </a:endParaRPr>
                    </a:p>
                  </a:txBody>
                  <a:tcPr marL="40079" marR="40079" marT="40079" marB="400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0000"/>
                  </a:ext>
                </a:extLst>
              </a:tr>
              <a:tr h="184409">
                <a:tc>
                  <a:txBody>
                    <a:bodyPr/>
                    <a:lstStyle/>
                    <a:p>
                      <a:pPr algn="ctr">
                        <a:lnSpc>
                          <a:spcPct val="115000"/>
                        </a:lnSpc>
                        <a:spcAft>
                          <a:spcPts val="0"/>
                        </a:spcAft>
                      </a:pPr>
                      <a:r>
                        <a:rPr lang="de-DE" sz="700" b="1">
                          <a:latin typeface="Arial"/>
                          <a:ea typeface="Calibri"/>
                          <a:cs typeface="Arial"/>
                        </a:rPr>
                        <a:t>Schwerpunkte der Kompetenzentwicklung</a:t>
                      </a:r>
                      <a:endParaRPr lang="de-DE" sz="700">
                        <a:latin typeface="Arial"/>
                        <a:ea typeface="Calibri"/>
                        <a:cs typeface="Times New Roman"/>
                      </a:endParaRPr>
                    </a:p>
                  </a:txBody>
                  <a:tcPr marL="40079" marR="40079" marT="40079" marB="400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594815">
                <a:tc>
                  <a:txBody>
                    <a:bodyPr/>
                    <a:lstStyle/>
                    <a:p>
                      <a:pPr marL="180340" indent="-180340" algn="l">
                        <a:lnSpc>
                          <a:spcPct val="115000"/>
                        </a:lnSpc>
                        <a:spcAft>
                          <a:spcPts val="0"/>
                        </a:spcAft>
                      </a:pPr>
                      <a:r>
                        <a:rPr lang="de-DE" sz="700" b="1" i="1" dirty="0">
                          <a:latin typeface="Arial"/>
                          <a:ea typeface="Calibri"/>
                          <a:cs typeface="Times New Roman"/>
                        </a:rPr>
                        <a:t>Übergeordnete Kompetenzerwartungen: </a:t>
                      </a:r>
                      <a:endParaRPr lang="de-DE" sz="700" dirty="0">
                        <a:latin typeface="Arial"/>
                        <a:ea typeface="Calibri"/>
                        <a:cs typeface="Times New Roman"/>
                      </a:endParaRPr>
                    </a:p>
                    <a:p>
                      <a:pPr marL="342900" lvl="0" indent="-342900" algn="l">
                        <a:lnSpc>
                          <a:spcPct val="115000"/>
                        </a:lnSpc>
                        <a:spcAft>
                          <a:spcPts val="0"/>
                        </a:spcAft>
                        <a:buSzPts val="1000"/>
                        <a:buFont typeface="Wingdings"/>
                        <a:buChar char=""/>
                      </a:pPr>
                      <a:r>
                        <a:rPr lang="de-DE" sz="700" dirty="0">
                          <a:latin typeface="Arial"/>
                          <a:ea typeface="Calibri"/>
                          <a:cs typeface="Times New Roman"/>
                        </a:rPr>
                        <a:t>leichtere undmittelschwere [Original]Texte auf inhaltlicher und formaler Ebene erschließen</a:t>
                      </a:r>
                    </a:p>
                    <a:p>
                      <a:pPr marL="342900" lvl="0" indent="-342900" algn="l">
                        <a:lnSpc>
                          <a:spcPct val="115000"/>
                        </a:lnSpc>
                        <a:spcAft>
                          <a:spcPts val="0"/>
                        </a:spcAft>
                        <a:buSzPts val="1000"/>
                        <a:buFont typeface="Wingdings"/>
                        <a:buChar char=""/>
                      </a:pPr>
                      <a:r>
                        <a:rPr lang="de-DE" sz="700" dirty="0">
                          <a:latin typeface="Arial"/>
                          <a:ea typeface="Calibri"/>
                          <a:cs typeface="Times New Roman"/>
                        </a:rPr>
                        <a:t>grammatische Phänomene fachsprachengerecht beschreiben</a:t>
                      </a:r>
                    </a:p>
                    <a:p>
                      <a:pPr marL="342900" lvl="0" indent="-342900" algn="l">
                        <a:lnSpc>
                          <a:spcPct val="115000"/>
                        </a:lnSpc>
                        <a:spcAft>
                          <a:spcPts val="0"/>
                        </a:spcAft>
                        <a:buSzPts val="1000"/>
                        <a:buFont typeface="Wingdings"/>
                        <a:buChar char=""/>
                      </a:pPr>
                      <a:r>
                        <a:rPr lang="de-DE" sz="700" dirty="0">
                          <a:latin typeface="Arial"/>
                          <a:ea typeface="Calibri"/>
                          <a:cs typeface="Times New Roman"/>
                        </a:rPr>
                        <a:t>Textaussagen im Hinblick auf Perspektiven der historischen Kommunikation ([Lebensräume, Lebensgestaltung,] Geschlechterrollen, menschliche Beziehungen, [soziale und politische Strukturen, </a:t>
                      </a:r>
                      <a:r>
                        <a:rPr lang="de-DE" sz="700" dirty="0">
                          <a:latin typeface="Arial"/>
                          <a:ea typeface="Times New Roman"/>
                          <a:cs typeface="Arial"/>
                        </a:rPr>
                        <a:t>Werte und Normen, Macht und Recht, politische Betätigung, Umgang mit Fremdem, Modelle der Welterklärung,] existenzielle Grundfragen) [</a:t>
                      </a:r>
                      <a:r>
                        <a:rPr lang="de-DE" sz="700" dirty="0">
                          <a:latin typeface="Arial"/>
                          <a:ea typeface="Calibri"/>
                          <a:cs typeface="Times New Roman"/>
                        </a:rPr>
                        <a:t>differenziert] erläutern und beurteilen</a:t>
                      </a:r>
                    </a:p>
                    <a:p>
                      <a:pPr marL="180340" indent="-180340" algn="l">
                        <a:lnSpc>
                          <a:spcPct val="115000"/>
                        </a:lnSpc>
                        <a:spcAft>
                          <a:spcPts val="0"/>
                        </a:spcAft>
                      </a:pPr>
                      <a:r>
                        <a:rPr lang="de-DE" sz="700" b="1" i="1" dirty="0">
                          <a:latin typeface="Arial"/>
                          <a:ea typeface="Calibri"/>
                          <a:cs typeface="Times New Roman"/>
                        </a:rPr>
                        <a:t>Konkretisierte Kompetenzerwartungen: </a:t>
                      </a:r>
                      <a:endParaRPr lang="de-DE" sz="700" dirty="0">
                        <a:latin typeface="Arial"/>
                        <a:ea typeface="Calibri"/>
                        <a:cs typeface="Times New Roman"/>
                      </a:endParaRPr>
                    </a:p>
                    <a:p>
                      <a:pPr marL="342900" lvl="0" indent="-342900" algn="l">
                        <a:lnSpc>
                          <a:spcPct val="115000"/>
                        </a:lnSpc>
                        <a:spcAft>
                          <a:spcPts val="0"/>
                        </a:spcAft>
                        <a:buSzPts val="1000"/>
                        <a:buFont typeface="Wingdings"/>
                        <a:buChar char=""/>
                      </a:pPr>
                      <a:r>
                        <a:rPr lang="de-DE" sz="700" dirty="0">
                          <a:latin typeface="Arial"/>
                          <a:ea typeface="Calibri"/>
                          <a:cs typeface="Times New Roman"/>
                        </a:rPr>
                        <a:t>Texte unter Berücksichtigung der Textsorte und Textstruktur erschließen</a:t>
                      </a:r>
                    </a:p>
                    <a:p>
                      <a:pPr marL="342900" lvl="0" indent="-342900" algn="l">
                        <a:lnSpc>
                          <a:spcPct val="115000"/>
                        </a:lnSpc>
                        <a:spcAft>
                          <a:spcPts val="0"/>
                        </a:spcAft>
                        <a:buSzPts val="1000"/>
                        <a:buFont typeface="Wingdings"/>
                        <a:buChar char=""/>
                      </a:pPr>
                      <a:r>
                        <a:rPr lang="de-DE" sz="700" dirty="0">
                          <a:latin typeface="Arial"/>
                          <a:ea typeface="Calibri"/>
                          <a:cs typeface="Times New Roman"/>
                        </a:rPr>
                        <a:t>verschiedene Methoden zur Analyse und Visualisierung syntaktischer Strukturen auch unter Verwendung digitaler Medien anwenden</a:t>
                      </a:r>
                    </a:p>
                    <a:p>
                      <a:pPr marL="342900" lvl="0" indent="-342900" algn="l">
                        <a:lnSpc>
                          <a:spcPct val="115000"/>
                        </a:lnSpc>
                        <a:spcAft>
                          <a:spcPts val="0"/>
                        </a:spcAft>
                        <a:buSzPts val="1000"/>
                        <a:buFont typeface="Wingdings"/>
                        <a:buChar char=""/>
                      </a:pPr>
                      <a:r>
                        <a:rPr lang="de-DE" sz="700" dirty="0">
                          <a:latin typeface="Arial"/>
                          <a:ea typeface="Calibri"/>
                          <a:cs typeface="Times New Roman"/>
                        </a:rPr>
                        <a:t>Funktionen von Mythos und Religion für die römische Gesellschaft erläutern und vor dem Hintergrund der eigenen Lebenswelt beurteilen</a:t>
                      </a:r>
                    </a:p>
                    <a:p>
                      <a:pPr marL="342900" lvl="0" indent="-342900" algn="l">
                        <a:lnSpc>
                          <a:spcPct val="115000"/>
                        </a:lnSpc>
                        <a:spcAft>
                          <a:spcPts val="0"/>
                        </a:spcAft>
                        <a:buSzPts val="1000"/>
                        <a:buFont typeface="Wingdings"/>
                        <a:buChar char=""/>
                      </a:pPr>
                      <a:r>
                        <a:rPr lang="de-DE" sz="700" dirty="0">
                          <a:latin typeface="Arial"/>
                          <a:ea typeface="Calibri"/>
                          <a:cs typeface="Times New Roman"/>
                        </a:rPr>
                        <a:t>Textinhalte im Vergleich mit ausgewählten Rezeptionsdokumenten aus Literatur, Film, Bildender Kunst oder Musik interpretieren</a:t>
                      </a:r>
                    </a:p>
                  </a:txBody>
                  <a:tcPr marL="40079" marR="40079" marT="40079" marB="400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84409">
                <a:tc>
                  <a:txBody>
                    <a:bodyPr/>
                    <a:lstStyle/>
                    <a:p>
                      <a:pPr algn="ctr">
                        <a:lnSpc>
                          <a:spcPct val="115000"/>
                        </a:lnSpc>
                        <a:spcAft>
                          <a:spcPts val="0"/>
                        </a:spcAft>
                      </a:pPr>
                      <a:r>
                        <a:rPr lang="de-DE" sz="700" b="1">
                          <a:latin typeface="Arial"/>
                          <a:ea typeface="Calibri"/>
                          <a:cs typeface="Arial"/>
                        </a:rPr>
                        <a:t>Inhaltliche Schwerpunkte</a:t>
                      </a:r>
                      <a:endParaRPr lang="de-DE" sz="700">
                        <a:latin typeface="Arial"/>
                        <a:ea typeface="Calibri"/>
                        <a:cs typeface="Times New Roman"/>
                      </a:endParaRPr>
                    </a:p>
                  </a:txBody>
                  <a:tcPr marL="40079" marR="40079" marT="40079" marB="400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119099">
                <a:tc>
                  <a:txBody>
                    <a:bodyPr/>
                    <a:lstStyle/>
                    <a:p>
                      <a:pPr marL="180340" indent="-180340" algn="l">
                        <a:lnSpc>
                          <a:spcPct val="115000"/>
                        </a:lnSpc>
                        <a:spcAft>
                          <a:spcPts val="0"/>
                        </a:spcAft>
                      </a:pPr>
                      <a:r>
                        <a:rPr lang="de-DE" sz="700" b="1" dirty="0">
                          <a:latin typeface="Arial"/>
                          <a:ea typeface="Calibri"/>
                          <a:cs typeface="Times New Roman"/>
                        </a:rPr>
                        <a:t>Antike Welt:</a:t>
                      </a:r>
                      <a:br>
                        <a:rPr lang="de-DE" sz="700" b="1" dirty="0">
                          <a:latin typeface="Arial"/>
                          <a:ea typeface="Calibri"/>
                          <a:cs typeface="Times New Roman"/>
                        </a:rPr>
                      </a:br>
                      <a:r>
                        <a:rPr lang="de-DE" sz="700" dirty="0">
                          <a:latin typeface="Arial"/>
                          <a:ea typeface="Calibri"/>
                          <a:cs typeface="Times New Roman"/>
                        </a:rPr>
                        <a:t>Mythos und Religion: griechisch-römische Mythen, Göttervorstellungen, Männer- und Frauengestalten</a:t>
                      </a:r>
                      <a:br>
                        <a:rPr lang="de-DE" sz="700" dirty="0">
                          <a:latin typeface="Arial"/>
                          <a:ea typeface="Calibri"/>
                          <a:cs typeface="Times New Roman"/>
                        </a:rPr>
                      </a:br>
                      <a:r>
                        <a:rPr lang="de-DE" sz="700" dirty="0">
                          <a:latin typeface="Arial"/>
                          <a:ea typeface="Calibri"/>
                          <a:cs typeface="Times New Roman"/>
                        </a:rPr>
                        <a:t>Perspektiven: Geschlechterrollen, existenzielle Grundfragen </a:t>
                      </a:r>
                    </a:p>
                    <a:p>
                      <a:pPr marL="180340" indent="-180340" algn="l">
                        <a:lnSpc>
                          <a:spcPct val="115000"/>
                        </a:lnSpc>
                        <a:spcAft>
                          <a:spcPts val="0"/>
                        </a:spcAft>
                      </a:pPr>
                      <a:r>
                        <a:rPr lang="de-DE" sz="700" b="1" dirty="0">
                          <a:latin typeface="Arial"/>
                          <a:ea typeface="Calibri"/>
                          <a:cs typeface="Times New Roman"/>
                        </a:rPr>
                        <a:t>Textgestaltung:</a:t>
                      </a:r>
                      <a:endParaRPr lang="de-DE" sz="700" dirty="0">
                        <a:latin typeface="Arial"/>
                        <a:ea typeface="Calibri"/>
                        <a:cs typeface="Times New Roman"/>
                      </a:endParaRPr>
                    </a:p>
                    <a:p>
                      <a:pPr marL="180340" indent="3175" algn="l">
                        <a:lnSpc>
                          <a:spcPct val="115000"/>
                        </a:lnSpc>
                        <a:spcAft>
                          <a:spcPts val="0"/>
                        </a:spcAft>
                      </a:pPr>
                      <a:r>
                        <a:rPr lang="de-DE" sz="700" dirty="0">
                          <a:latin typeface="Arial"/>
                          <a:ea typeface="Calibri"/>
                          <a:cs typeface="Times New Roman"/>
                        </a:rPr>
                        <a:t>Textstruktur: Personenkonstellation</a:t>
                      </a:r>
                    </a:p>
                    <a:p>
                      <a:pPr marL="180340" indent="3175" algn="l">
                        <a:lnSpc>
                          <a:spcPct val="115000"/>
                        </a:lnSpc>
                        <a:spcAft>
                          <a:spcPts val="0"/>
                        </a:spcAft>
                      </a:pPr>
                      <a:r>
                        <a:rPr lang="de-DE" sz="700" dirty="0">
                          <a:latin typeface="Arial"/>
                          <a:ea typeface="Calibri"/>
                          <a:cs typeface="Times New Roman"/>
                        </a:rPr>
                        <a:t>Sprachlich-stilistische Gestaltung: Alliteration, Klimax, Metapher, Parallelismus</a:t>
                      </a:r>
                    </a:p>
                    <a:p>
                      <a:pPr marL="180340" indent="3175" algn="l">
                        <a:lnSpc>
                          <a:spcPct val="115000"/>
                        </a:lnSpc>
                        <a:spcAft>
                          <a:spcPts val="0"/>
                        </a:spcAft>
                      </a:pPr>
                      <a:r>
                        <a:rPr lang="de-DE" sz="700" dirty="0">
                          <a:latin typeface="Arial"/>
                          <a:ea typeface="Calibri"/>
                          <a:cs typeface="Times New Roman"/>
                        </a:rPr>
                        <a:t>Textsorte: Erzähltext, Dialog</a:t>
                      </a:r>
                    </a:p>
                    <a:p>
                      <a:pPr marL="180340" indent="-180340" algn="l">
                        <a:lnSpc>
                          <a:spcPct val="115000"/>
                        </a:lnSpc>
                        <a:spcAft>
                          <a:spcPts val="0"/>
                        </a:spcAft>
                      </a:pPr>
                      <a:r>
                        <a:rPr lang="en-GB" sz="700" b="1" dirty="0" err="1">
                          <a:latin typeface="Arial"/>
                          <a:ea typeface="Calibri"/>
                          <a:cs typeface="Times New Roman"/>
                        </a:rPr>
                        <a:t>Sprachsystem</a:t>
                      </a:r>
                      <a:r>
                        <a:rPr lang="de-DE" sz="700" b="1" dirty="0">
                          <a:latin typeface="Arial"/>
                          <a:ea typeface="Calibri"/>
                          <a:cs typeface="Times New Roman"/>
                        </a:rPr>
                        <a:t>:</a:t>
                      </a:r>
                      <a:r>
                        <a:rPr lang="de-DE" sz="700" dirty="0">
                          <a:latin typeface="Arial"/>
                          <a:ea typeface="Calibri"/>
                          <a:cs typeface="Times New Roman"/>
                        </a:rPr>
                        <a:t/>
                      </a:r>
                      <a:br>
                        <a:rPr lang="de-DE" sz="700" dirty="0">
                          <a:latin typeface="Arial"/>
                          <a:ea typeface="Calibri"/>
                          <a:cs typeface="Times New Roman"/>
                        </a:rPr>
                      </a:br>
                      <a:r>
                        <a:rPr lang="de-DE" sz="700" dirty="0">
                          <a:latin typeface="Arial"/>
                          <a:ea typeface="Calibri"/>
                          <a:cs typeface="Times New Roman"/>
                        </a:rPr>
                        <a:t>Grundfunktionen und Morpheme der Verbformen: Indikativ Perfekt Passiv, Indikativ Plusquamperfekt Passiv</a:t>
                      </a:r>
                    </a:p>
                  </a:txBody>
                  <a:tcPr marL="40079" marR="40079" marT="40079" marB="400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84409">
                <a:tc>
                  <a:txBody>
                    <a:bodyPr/>
                    <a:lstStyle/>
                    <a:p>
                      <a:pPr algn="ctr">
                        <a:lnSpc>
                          <a:spcPct val="115000"/>
                        </a:lnSpc>
                        <a:spcAft>
                          <a:spcPts val="0"/>
                        </a:spcAft>
                        <a:tabLst>
                          <a:tab pos="228600" algn="l"/>
                        </a:tabLst>
                      </a:pPr>
                      <a:r>
                        <a:rPr lang="de-DE" sz="700" b="1">
                          <a:latin typeface="Arial"/>
                          <a:ea typeface="Calibri"/>
                          <a:cs typeface="Arial"/>
                        </a:rPr>
                        <a:t>Hinweise, Vereinbarungen und Absprachen</a:t>
                      </a:r>
                      <a:endParaRPr lang="de-DE" sz="700">
                        <a:latin typeface="Arial"/>
                        <a:ea typeface="Calibri"/>
                        <a:cs typeface="Times New Roman"/>
                      </a:endParaRPr>
                    </a:p>
                  </a:txBody>
                  <a:tcPr marL="40079" marR="40079" marT="40079" marB="400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498335">
                <a:tc>
                  <a:txBody>
                    <a:bodyPr/>
                    <a:lstStyle/>
                    <a:p>
                      <a:pPr marL="180340" indent="-180340" algn="l">
                        <a:lnSpc>
                          <a:spcPct val="115000"/>
                        </a:lnSpc>
                        <a:spcAft>
                          <a:spcPts val="0"/>
                        </a:spcAft>
                        <a:tabLst>
                          <a:tab pos="31750" algn="l"/>
                        </a:tabLst>
                      </a:pPr>
                      <a:r>
                        <a:rPr lang="de-DE" sz="700" b="1" dirty="0">
                          <a:latin typeface="Arial"/>
                          <a:ea typeface="Calibri"/>
                          <a:cs typeface="Times New Roman"/>
                        </a:rPr>
                        <a:t>Mögliche Umsetzung:</a:t>
                      </a:r>
                      <a:endParaRPr lang="de-DE" sz="700" dirty="0">
                        <a:latin typeface="Arial"/>
                        <a:ea typeface="Calibri"/>
                        <a:cs typeface="Times New Roman"/>
                      </a:endParaRPr>
                    </a:p>
                    <a:p>
                      <a:pPr marL="180340" indent="-180340" algn="l">
                        <a:lnSpc>
                          <a:spcPct val="115000"/>
                        </a:lnSpc>
                        <a:spcAft>
                          <a:spcPts val="0"/>
                        </a:spcAft>
                        <a:tabLst>
                          <a:tab pos="31750" algn="l"/>
                        </a:tabLst>
                      </a:pPr>
                      <a:r>
                        <a:rPr lang="de-DE" sz="700" dirty="0">
                          <a:latin typeface="Arial"/>
                          <a:ea typeface="Calibri"/>
                          <a:cs typeface="Times New Roman"/>
                        </a:rPr>
                        <a:t>Texterschließung mit dem Fokus Personenkonstellation und Charaktereigenschaften</a:t>
                      </a:r>
                    </a:p>
                    <a:p>
                      <a:pPr marL="180340" indent="-180340" algn="l">
                        <a:lnSpc>
                          <a:spcPct val="115000"/>
                        </a:lnSpc>
                        <a:spcAft>
                          <a:spcPts val="0"/>
                        </a:spcAft>
                        <a:tabLst>
                          <a:tab pos="31750" algn="l"/>
                        </a:tabLst>
                      </a:pPr>
                      <a:r>
                        <a:rPr lang="de-DE" sz="700" b="1" dirty="0">
                          <a:latin typeface="Arial"/>
                          <a:ea typeface="Calibri"/>
                          <a:cs typeface="Times New Roman"/>
                        </a:rPr>
                        <a:t>Hinweis zur Klassenarbeit:</a:t>
                      </a:r>
                      <a:endParaRPr lang="de-DE" sz="700" dirty="0">
                        <a:latin typeface="Arial"/>
                        <a:ea typeface="Calibri"/>
                        <a:cs typeface="Times New Roman"/>
                      </a:endParaRPr>
                    </a:p>
                    <a:p>
                      <a:pPr marL="180340" indent="-180340" algn="l">
                        <a:lnSpc>
                          <a:spcPct val="115000"/>
                        </a:lnSpc>
                        <a:spcAft>
                          <a:spcPts val="0"/>
                        </a:spcAft>
                        <a:tabLst>
                          <a:tab pos="31750" algn="l"/>
                        </a:tabLst>
                      </a:pPr>
                      <a:r>
                        <a:rPr lang="de-DE" sz="700" dirty="0">
                          <a:latin typeface="Arial"/>
                          <a:ea typeface="Calibri"/>
                          <a:cs typeface="Times New Roman"/>
                        </a:rPr>
                        <a:t>Interpretation im Vergleich zu einem Rezeptionsdokument als Teil der Klassenarbeit</a:t>
                      </a:r>
                    </a:p>
                  </a:txBody>
                  <a:tcPr marL="40079" marR="40079" marT="40079" marB="400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
        <p:nvSpPr>
          <p:cNvPr id="3" name="Textfeld 2"/>
          <p:cNvSpPr txBox="1"/>
          <p:nvPr/>
        </p:nvSpPr>
        <p:spPr>
          <a:xfrm>
            <a:off x="4429124" y="2857496"/>
            <a:ext cx="4561932" cy="400110"/>
          </a:xfrm>
          <a:prstGeom prst="rect">
            <a:avLst/>
          </a:prstGeom>
          <a:solidFill>
            <a:schemeClr val="accent6">
              <a:lumMod val="40000"/>
              <a:lumOff val="60000"/>
            </a:schemeClr>
          </a:solidFill>
          <a:ln>
            <a:solidFill>
              <a:schemeClr val="tx1"/>
            </a:solidFill>
          </a:ln>
        </p:spPr>
        <p:txBody>
          <a:bodyPr wrap="square" rtlCol="0">
            <a:spAutoFit/>
          </a:bodyPr>
          <a:lstStyle/>
          <a:p>
            <a:r>
              <a:rPr lang="de-DE" sz="2000" b="1" dirty="0" smtClean="0"/>
              <a:t>Kompetenzerwartungen des KLP (zitiert)</a:t>
            </a:r>
            <a:endParaRPr lang="de-DE" sz="2000" b="1" dirty="0"/>
          </a:p>
        </p:txBody>
      </p:sp>
      <p:sp>
        <p:nvSpPr>
          <p:cNvPr id="9" name="Textfeld 8"/>
          <p:cNvSpPr txBox="1"/>
          <p:nvPr/>
        </p:nvSpPr>
        <p:spPr>
          <a:xfrm>
            <a:off x="4143372" y="4429132"/>
            <a:ext cx="4824536" cy="400110"/>
          </a:xfrm>
          <a:prstGeom prst="rect">
            <a:avLst/>
          </a:prstGeom>
          <a:solidFill>
            <a:schemeClr val="accent6">
              <a:lumMod val="40000"/>
              <a:lumOff val="60000"/>
            </a:schemeClr>
          </a:solidFill>
          <a:ln>
            <a:solidFill>
              <a:schemeClr val="tx1"/>
            </a:solidFill>
          </a:ln>
        </p:spPr>
        <p:txBody>
          <a:bodyPr wrap="square" rtlCol="0">
            <a:spAutoFit/>
          </a:bodyPr>
          <a:lstStyle/>
          <a:p>
            <a:r>
              <a:rPr lang="de-DE" sz="2000" b="1" dirty="0" smtClean="0"/>
              <a:t>Inhaltliche Schwerpunkte des KLP (zitiert)</a:t>
            </a:r>
            <a:endParaRPr lang="de-DE" sz="2000" b="1" dirty="0"/>
          </a:p>
        </p:txBody>
      </p:sp>
      <p:sp>
        <p:nvSpPr>
          <p:cNvPr id="10" name="Textfeld 9"/>
          <p:cNvSpPr txBox="1"/>
          <p:nvPr/>
        </p:nvSpPr>
        <p:spPr>
          <a:xfrm>
            <a:off x="4857752" y="5500702"/>
            <a:ext cx="4141494" cy="400110"/>
          </a:xfrm>
          <a:prstGeom prst="rect">
            <a:avLst/>
          </a:prstGeom>
          <a:solidFill>
            <a:schemeClr val="accent6">
              <a:lumMod val="40000"/>
              <a:lumOff val="60000"/>
            </a:schemeClr>
          </a:solidFill>
          <a:ln>
            <a:solidFill>
              <a:schemeClr val="tx1"/>
            </a:solidFill>
          </a:ln>
        </p:spPr>
        <p:txBody>
          <a:bodyPr wrap="square" rtlCol="0">
            <a:spAutoFit/>
          </a:bodyPr>
          <a:lstStyle/>
          <a:p>
            <a:r>
              <a:rPr lang="de-DE" sz="2000" b="1" dirty="0" smtClean="0"/>
              <a:t>weitere Absprachen der FK zum UV</a:t>
            </a:r>
            <a:endParaRPr lang="de-DE" sz="2000" b="1" dirty="0"/>
          </a:p>
        </p:txBody>
      </p:sp>
    </p:spTree>
    <p:extLst>
      <p:ext uri="{BB962C8B-B14F-4D97-AF65-F5344CB8AC3E}">
        <p14:creationId xmlns:p14="http://schemas.microsoft.com/office/powerpoint/2010/main" val="1074302190"/>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3200" dirty="0" smtClean="0"/>
              <a:t>Beispiel für ein Unterrichtsvorhaben (2)</a:t>
            </a:r>
            <a:endParaRPr lang="de-DE" sz="3200" dirty="0"/>
          </a:p>
        </p:txBody>
      </p:sp>
      <p:sp>
        <p:nvSpPr>
          <p:cNvPr id="6" name="Foliennummernplatzhalter 5"/>
          <p:cNvSpPr>
            <a:spLocks noGrp="1"/>
          </p:cNvSpPr>
          <p:nvPr>
            <p:ph type="sldNum" sz="quarter" idx="12"/>
          </p:nvPr>
        </p:nvSpPr>
        <p:spPr/>
        <p:txBody>
          <a:bodyPr/>
          <a:lstStyle/>
          <a:p>
            <a:fld id="{512A4277-7E7A-4AAF-BFC7-47646BF5CD0C}" type="slidenum">
              <a:rPr lang="de-DE" smtClean="0"/>
              <a:pPr/>
              <a:t>59</a:t>
            </a:fld>
            <a:endParaRPr lang="de-DE"/>
          </a:p>
        </p:txBody>
      </p:sp>
      <p:sp>
        <p:nvSpPr>
          <p:cNvPr id="7" name="Fußzeilenplatzhalter 6"/>
          <p:cNvSpPr>
            <a:spLocks noGrp="1"/>
          </p:cNvSpPr>
          <p:nvPr>
            <p:ph type="ftr" sz="quarter" idx="11"/>
          </p:nvPr>
        </p:nvSpPr>
        <p:spPr>
          <a:xfrm>
            <a:off x="3491880" y="6356350"/>
            <a:ext cx="2880320" cy="365125"/>
          </a:xfrm>
        </p:spPr>
        <p:txBody>
          <a:bodyPr vert="horz" lIns="91440" tIns="45720" rIns="91440" bIns="45720" rtlCol="0" anchor="ctr"/>
          <a:lstStyle/>
          <a:p>
            <a:r>
              <a:rPr lang="de-DE" dirty="0"/>
              <a:t>Implementation der Kernlehrpläne für Fremdsprachen an Haupt-, Real-, Gesamt- und Sekundarschulen </a:t>
            </a:r>
          </a:p>
        </p:txBody>
      </p:sp>
      <p:graphicFrame>
        <p:nvGraphicFramePr>
          <p:cNvPr id="9" name="Tabelle 8"/>
          <p:cNvGraphicFramePr>
            <a:graphicFrameLocks noGrp="1"/>
          </p:cNvGraphicFramePr>
          <p:nvPr/>
        </p:nvGraphicFramePr>
        <p:xfrm>
          <a:off x="428596" y="1714488"/>
          <a:ext cx="8286808" cy="4213076"/>
        </p:xfrm>
        <a:graphic>
          <a:graphicData uri="http://schemas.openxmlformats.org/drawingml/2006/table">
            <a:tbl>
              <a:tblPr/>
              <a:tblGrid>
                <a:gridCol w="8286808">
                  <a:extLst>
                    <a:ext uri="{9D8B030D-6E8A-4147-A177-3AD203B41FA5}">
                      <a16:colId xmlns:a16="http://schemas.microsoft.com/office/drawing/2014/main" val="20000"/>
                    </a:ext>
                  </a:extLst>
                </a:gridCol>
              </a:tblGrid>
              <a:tr h="395456">
                <a:tc>
                  <a:txBody>
                    <a:bodyPr/>
                    <a:lstStyle/>
                    <a:p>
                      <a:pPr algn="ctr">
                        <a:lnSpc>
                          <a:spcPct val="115000"/>
                        </a:lnSpc>
                        <a:spcAft>
                          <a:spcPts val="0"/>
                        </a:spcAft>
                      </a:pPr>
                      <a:r>
                        <a:rPr lang="de-DE" sz="1400" b="1" dirty="0">
                          <a:latin typeface="Arial"/>
                          <a:ea typeface="Calibri"/>
                          <a:cs typeface="Arial"/>
                        </a:rPr>
                        <a:t>Schwerpunkte der Kompetenzentwicklung</a:t>
                      </a:r>
                      <a:endParaRPr lang="de-DE" sz="1800" dirty="0">
                        <a:latin typeface="Arial"/>
                        <a:ea typeface="Calibri"/>
                        <a:cs typeface="Times New Roman"/>
                      </a:endParaRPr>
                    </a:p>
                  </a:txBody>
                  <a:tcPr marL="68580" marR="68580" marT="68580" marB="6858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501238">
                <a:tc>
                  <a:txBody>
                    <a:bodyPr/>
                    <a:lstStyle/>
                    <a:p>
                      <a:pPr marL="180340" indent="-180340" algn="l">
                        <a:lnSpc>
                          <a:spcPct val="115000"/>
                        </a:lnSpc>
                        <a:spcAft>
                          <a:spcPts val="0"/>
                        </a:spcAft>
                      </a:pPr>
                      <a:r>
                        <a:rPr lang="de-DE" sz="1400" b="1" i="1" dirty="0">
                          <a:latin typeface="Arial"/>
                          <a:ea typeface="Calibri"/>
                          <a:cs typeface="Times New Roman"/>
                        </a:rPr>
                        <a:t>Übergeordnete Kompetenzerwartungen: </a:t>
                      </a:r>
                      <a:endParaRPr lang="de-DE" sz="1800" dirty="0">
                        <a:latin typeface="Arial"/>
                        <a:ea typeface="Calibri"/>
                        <a:cs typeface="Times New Roman"/>
                      </a:endParaRPr>
                    </a:p>
                    <a:p>
                      <a:pPr marL="342900" lvl="0" indent="-342900" algn="l">
                        <a:lnSpc>
                          <a:spcPct val="115000"/>
                        </a:lnSpc>
                        <a:spcAft>
                          <a:spcPts val="0"/>
                        </a:spcAft>
                        <a:buSzPts val="1000"/>
                        <a:buFont typeface="Wingdings"/>
                        <a:buChar char=""/>
                      </a:pPr>
                      <a:r>
                        <a:rPr lang="de-DE" sz="1400" dirty="0">
                          <a:latin typeface="Arial"/>
                          <a:ea typeface="Calibri"/>
                          <a:cs typeface="Times New Roman"/>
                        </a:rPr>
                        <a:t>leichtere undmittelschwere [Original]Texte auf inhaltlicher und formaler Ebene erschließen</a:t>
                      </a:r>
                      <a:endParaRPr lang="de-DE" sz="1800" dirty="0">
                        <a:latin typeface="Arial"/>
                        <a:ea typeface="Calibri"/>
                        <a:cs typeface="Times New Roman"/>
                      </a:endParaRPr>
                    </a:p>
                    <a:p>
                      <a:pPr marL="342900" lvl="0" indent="-342900" algn="l">
                        <a:lnSpc>
                          <a:spcPct val="115000"/>
                        </a:lnSpc>
                        <a:spcAft>
                          <a:spcPts val="0"/>
                        </a:spcAft>
                        <a:buSzPts val="1000"/>
                        <a:buFont typeface="Wingdings"/>
                        <a:buChar char=""/>
                      </a:pPr>
                      <a:r>
                        <a:rPr lang="de-DE" sz="1400" dirty="0">
                          <a:latin typeface="Arial"/>
                          <a:ea typeface="Calibri"/>
                          <a:cs typeface="Times New Roman"/>
                        </a:rPr>
                        <a:t>grammatische Phänomene fachsprachengerecht beschreiben</a:t>
                      </a:r>
                      <a:endParaRPr lang="de-DE" sz="1800" dirty="0">
                        <a:latin typeface="Arial"/>
                        <a:ea typeface="Calibri"/>
                        <a:cs typeface="Times New Roman"/>
                      </a:endParaRPr>
                    </a:p>
                    <a:p>
                      <a:pPr marL="342900" lvl="0" indent="-342900" algn="l">
                        <a:lnSpc>
                          <a:spcPct val="115000"/>
                        </a:lnSpc>
                        <a:spcAft>
                          <a:spcPts val="0"/>
                        </a:spcAft>
                        <a:buSzPts val="1000"/>
                        <a:buFont typeface="Wingdings"/>
                        <a:buChar char=""/>
                      </a:pPr>
                      <a:r>
                        <a:rPr lang="de-DE" sz="1400" dirty="0">
                          <a:latin typeface="Arial"/>
                          <a:ea typeface="Calibri"/>
                          <a:cs typeface="Times New Roman"/>
                        </a:rPr>
                        <a:t>Textaussagen im Hinblick auf Perspektiven der historischen Kommunikation ([Lebensräume, Lebensgestaltung,] Geschlechterrollen, menschliche Beziehungen, [soziale und politische Strukturen, </a:t>
                      </a:r>
                      <a:r>
                        <a:rPr lang="de-DE" sz="1400" dirty="0">
                          <a:latin typeface="Arial"/>
                          <a:ea typeface="Times New Roman"/>
                          <a:cs typeface="Arial"/>
                        </a:rPr>
                        <a:t>Werte und Normen, Macht und Recht, politische Betätigung, Umgang mit Fremdem, Modelle der Welterklärung,] existenzielle Grundfragen) [</a:t>
                      </a:r>
                      <a:r>
                        <a:rPr lang="de-DE" sz="1400" dirty="0">
                          <a:latin typeface="Arial"/>
                          <a:ea typeface="Calibri"/>
                          <a:cs typeface="Times New Roman"/>
                        </a:rPr>
                        <a:t>differenziert] erläutern und beurteilen</a:t>
                      </a:r>
                      <a:endParaRPr lang="de-DE" sz="1800" dirty="0">
                        <a:latin typeface="Arial"/>
                        <a:ea typeface="Calibri"/>
                        <a:cs typeface="Times New Roman"/>
                      </a:endParaRPr>
                    </a:p>
                    <a:p>
                      <a:pPr marL="180340" indent="-180340" algn="l">
                        <a:lnSpc>
                          <a:spcPct val="115000"/>
                        </a:lnSpc>
                        <a:spcAft>
                          <a:spcPts val="0"/>
                        </a:spcAft>
                      </a:pPr>
                      <a:r>
                        <a:rPr lang="de-DE" sz="1400" b="1" i="1" dirty="0">
                          <a:latin typeface="Arial"/>
                          <a:ea typeface="Calibri"/>
                          <a:cs typeface="Times New Roman"/>
                        </a:rPr>
                        <a:t>Konkretisierte Kompetenzerwartungen: </a:t>
                      </a:r>
                      <a:endParaRPr lang="de-DE" sz="1800" dirty="0">
                        <a:latin typeface="Arial"/>
                        <a:ea typeface="Calibri"/>
                        <a:cs typeface="Times New Roman"/>
                      </a:endParaRPr>
                    </a:p>
                    <a:p>
                      <a:pPr marL="342900" lvl="0" indent="-342900" algn="l">
                        <a:lnSpc>
                          <a:spcPct val="115000"/>
                        </a:lnSpc>
                        <a:spcAft>
                          <a:spcPts val="0"/>
                        </a:spcAft>
                        <a:buSzPts val="1000"/>
                        <a:buFont typeface="Wingdings"/>
                        <a:buChar char=""/>
                      </a:pPr>
                      <a:r>
                        <a:rPr lang="de-DE" sz="1400" dirty="0">
                          <a:latin typeface="Arial"/>
                          <a:ea typeface="Calibri"/>
                          <a:cs typeface="Times New Roman"/>
                        </a:rPr>
                        <a:t>Texte unter Berücksichtigung der Textsorte und Textstruktur erschließen</a:t>
                      </a:r>
                      <a:endParaRPr lang="de-DE" sz="1800" dirty="0">
                        <a:latin typeface="Arial"/>
                        <a:ea typeface="Calibri"/>
                        <a:cs typeface="Times New Roman"/>
                      </a:endParaRPr>
                    </a:p>
                    <a:p>
                      <a:pPr marL="342900" lvl="0" indent="-342900" algn="l">
                        <a:lnSpc>
                          <a:spcPct val="115000"/>
                        </a:lnSpc>
                        <a:spcAft>
                          <a:spcPts val="0"/>
                        </a:spcAft>
                        <a:buSzPts val="1000"/>
                        <a:buFont typeface="Wingdings"/>
                        <a:buChar char=""/>
                      </a:pPr>
                      <a:r>
                        <a:rPr lang="de-DE" sz="1400" dirty="0">
                          <a:latin typeface="Arial"/>
                          <a:ea typeface="Calibri"/>
                          <a:cs typeface="Times New Roman"/>
                        </a:rPr>
                        <a:t>verschiedene Methoden zur Analyse und Visualisierung syntaktischer Strukturen auch unter Verwendung digitaler Medien anwenden</a:t>
                      </a:r>
                      <a:endParaRPr lang="de-DE" sz="1800" dirty="0">
                        <a:latin typeface="Arial"/>
                        <a:ea typeface="Calibri"/>
                        <a:cs typeface="Times New Roman"/>
                      </a:endParaRPr>
                    </a:p>
                    <a:p>
                      <a:pPr marL="342900" lvl="0" indent="-342900" algn="l">
                        <a:lnSpc>
                          <a:spcPct val="115000"/>
                        </a:lnSpc>
                        <a:spcAft>
                          <a:spcPts val="0"/>
                        </a:spcAft>
                        <a:buSzPts val="1000"/>
                        <a:buFont typeface="Wingdings"/>
                        <a:buChar char=""/>
                      </a:pPr>
                      <a:r>
                        <a:rPr lang="de-DE" sz="1400" dirty="0">
                          <a:latin typeface="Arial"/>
                          <a:ea typeface="Calibri"/>
                          <a:cs typeface="Times New Roman"/>
                        </a:rPr>
                        <a:t>Funktionen von Mythos und Religion für die römische Gesellschaft erläutern und vor dem Hintergrund der eigenen Lebenswelt beurteilen</a:t>
                      </a:r>
                      <a:endParaRPr lang="de-DE" sz="1800" dirty="0">
                        <a:latin typeface="Arial"/>
                        <a:ea typeface="Calibri"/>
                        <a:cs typeface="Times New Roman"/>
                      </a:endParaRPr>
                    </a:p>
                    <a:p>
                      <a:pPr marL="342900" lvl="0" indent="-342900" algn="l">
                        <a:lnSpc>
                          <a:spcPct val="115000"/>
                        </a:lnSpc>
                        <a:spcAft>
                          <a:spcPts val="0"/>
                        </a:spcAft>
                        <a:buSzPts val="1000"/>
                        <a:buFont typeface="Wingdings"/>
                        <a:buChar char=""/>
                      </a:pPr>
                      <a:r>
                        <a:rPr lang="de-DE" sz="1400" dirty="0">
                          <a:latin typeface="Arial"/>
                          <a:ea typeface="Calibri"/>
                          <a:cs typeface="Times New Roman"/>
                        </a:rPr>
                        <a:t>Textinhalte im Vergleich mit ausgewählten Rezeptionsdokumenten aus Literatur, Film, Bildender Kunst oder Musik interpretieren</a:t>
                      </a:r>
                      <a:endParaRPr lang="de-DE" sz="1800" dirty="0">
                        <a:latin typeface="Arial"/>
                        <a:ea typeface="Calibri"/>
                        <a:cs typeface="Times New Roman"/>
                      </a:endParaRPr>
                    </a:p>
                  </a:txBody>
                  <a:tcPr marL="68580" marR="68580" marT="68580" marB="6858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42572759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Akzentsetzungen der neuen Kernlehrpläne</a:t>
            </a:r>
            <a:endParaRPr lang="de-DE" dirty="0"/>
          </a:p>
        </p:txBody>
      </p:sp>
      <p:sp>
        <p:nvSpPr>
          <p:cNvPr id="3" name="Inhaltsplatzhalter 2"/>
          <p:cNvSpPr>
            <a:spLocks noGrp="1"/>
          </p:cNvSpPr>
          <p:nvPr>
            <p:ph idx="1"/>
          </p:nvPr>
        </p:nvSpPr>
        <p:spPr>
          <a:xfrm>
            <a:off x="457200" y="1700808"/>
            <a:ext cx="8229600" cy="4205064"/>
          </a:xfrm>
        </p:spPr>
        <p:txBody>
          <a:bodyPr>
            <a:normAutofit/>
          </a:bodyPr>
          <a:lstStyle/>
          <a:p>
            <a:r>
              <a:rPr lang="de-DE" dirty="0" smtClean="0"/>
              <a:t>Ausschärfung der Fachlichkeit</a:t>
            </a:r>
          </a:p>
          <a:p>
            <a:pPr lvl="1"/>
            <a:r>
              <a:rPr lang="de-DE" dirty="0" smtClean="0"/>
              <a:t>Präzisere Festlegung fachlicher </a:t>
            </a:r>
            <a:r>
              <a:rPr lang="de-DE" dirty="0" err="1" smtClean="0"/>
              <a:t>Obligatorik</a:t>
            </a:r>
            <a:endParaRPr lang="de-DE" dirty="0"/>
          </a:p>
          <a:p>
            <a:r>
              <a:rPr lang="de-DE" dirty="0" smtClean="0"/>
              <a:t>Gestaltungsspielräume</a:t>
            </a:r>
          </a:p>
          <a:p>
            <a:pPr lvl="1"/>
            <a:r>
              <a:rPr lang="de-DE" dirty="0" smtClean="0"/>
              <a:t>Festlegung der Kompetenzerwartungen nur für Ende Sek I</a:t>
            </a:r>
          </a:p>
          <a:p>
            <a:r>
              <a:rPr lang="de-DE" dirty="0" smtClean="0"/>
              <a:t>Bezug </a:t>
            </a:r>
            <a:r>
              <a:rPr lang="de-DE" dirty="0"/>
              <a:t>auf fachübergreifende </a:t>
            </a:r>
            <a:r>
              <a:rPr lang="de-DE" dirty="0" smtClean="0"/>
              <a:t>Zielsetzungen</a:t>
            </a:r>
          </a:p>
          <a:p>
            <a:pPr lvl="1"/>
            <a:r>
              <a:rPr lang="de-DE" dirty="0" smtClean="0"/>
              <a:t>Bildung in der digitalen Welt und Medienbildung</a:t>
            </a:r>
          </a:p>
          <a:p>
            <a:pPr lvl="1"/>
            <a:r>
              <a:rPr lang="de-DE" dirty="0" smtClean="0"/>
              <a:t>Verbraucherbildung</a:t>
            </a:r>
          </a:p>
          <a:p>
            <a:pPr lvl="1"/>
            <a:r>
              <a:rPr lang="de-DE" dirty="0" smtClean="0"/>
              <a:t>Berufsorientierung</a:t>
            </a:r>
          </a:p>
        </p:txBody>
      </p:sp>
      <p:sp>
        <p:nvSpPr>
          <p:cNvPr id="6" name="Foliennummernplatzhalter 5"/>
          <p:cNvSpPr>
            <a:spLocks noGrp="1"/>
          </p:cNvSpPr>
          <p:nvPr>
            <p:ph type="sldNum" sz="quarter" idx="12"/>
          </p:nvPr>
        </p:nvSpPr>
        <p:spPr/>
        <p:txBody>
          <a:bodyPr/>
          <a:lstStyle/>
          <a:p>
            <a:fld id="{512A4277-7E7A-4AAF-BFC7-47646BF5CD0C}" type="slidenum">
              <a:rPr lang="de-DE" smtClean="0"/>
              <a:pPr/>
              <a:t>6</a:t>
            </a:fld>
            <a:endParaRPr lang="de-DE"/>
          </a:p>
        </p:txBody>
      </p:sp>
      <p:sp>
        <p:nvSpPr>
          <p:cNvPr id="7" name="Fußzeilenplatzhalter 6"/>
          <p:cNvSpPr>
            <a:spLocks noGrp="1"/>
          </p:cNvSpPr>
          <p:nvPr>
            <p:ph type="ftr" sz="quarter" idx="11"/>
          </p:nvPr>
        </p:nvSpPr>
        <p:spPr>
          <a:xfrm>
            <a:off x="3491880" y="6356350"/>
            <a:ext cx="2880320" cy="365125"/>
          </a:xfrm>
        </p:spPr>
        <p:txBody>
          <a:bodyPr vert="horz" lIns="91440" tIns="45720" rIns="91440" bIns="45720" rtlCol="0" anchor="ctr"/>
          <a:lstStyle/>
          <a:p>
            <a:r>
              <a:rPr lang="de-DE" dirty="0"/>
              <a:t>Implementation der Kernlehrpläne für Fremdsprachen an Haupt-, Real-, Gesamt- und Sekundarschulen </a:t>
            </a:r>
          </a:p>
        </p:txBody>
      </p:sp>
    </p:spTree>
    <p:extLst>
      <p:ext uri="{BB962C8B-B14F-4D97-AF65-F5344CB8AC3E}">
        <p14:creationId xmlns:p14="http://schemas.microsoft.com/office/powerpoint/2010/main" val="332829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3200" dirty="0" smtClean="0"/>
              <a:t>Beispiel für ein Unterrichtsvorhaben (3)</a:t>
            </a:r>
            <a:endParaRPr lang="de-DE" sz="3200" dirty="0"/>
          </a:p>
        </p:txBody>
      </p:sp>
      <p:sp>
        <p:nvSpPr>
          <p:cNvPr id="6" name="Foliennummernplatzhalter 5"/>
          <p:cNvSpPr>
            <a:spLocks noGrp="1"/>
          </p:cNvSpPr>
          <p:nvPr>
            <p:ph type="sldNum" sz="quarter" idx="12"/>
          </p:nvPr>
        </p:nvSpPr>
        <p:spPr/>
        <p:txBody>
          <a:bodyPr/>
          <a:lstStyle/>
          <a:p>
            <a:fld id="{512A4277-7E7A-4AAF-BFC7-47646BF5CD0C}" type="slidenum">
              <a:rPr lang="de-DE" smtClean="0"/>
              <a:pPr/>
              <a:t>60</a:t>
            </a:fld>
            <a:endParaRPr lang="de-DE"/>
          </a:p>
        </p:txBody>
      </p:sp>
      <p:sp>
        <p:nvSpPr>
          <p:cNvPr id="7" name="Fußzeilenplatzhalter 6"/>
          <p:cNvSpPr>
            <a:spLocks noGrp="1"/>
          </p:cNvSpPr>
          <p:nvPr>
            <p:ph type="ftr" sz="quarter" idx="11"/>
          </p:nvPr>
        </p:nvSpPr>
        <p:spPr>
          <a:xfrm>
            <a:off x="3491880" y="6356350"/>
            <a:ext cx="2880320" cy="365125"/>
          </a:xfrm>
        </p:spPr>
        <p:txBody>
          <a:bodyPr vert="horz" lIns="91440" tIns="45720" rIns="91440" bIns="45720" rtlCol="0" anchor="ctr"/>
          <a:lstStyle/>
          <a:p>
            <a:r>
              <a:rPr lang="de-DE" dirty="0"/>
              <a:t>Implementation der Kernlehrpläne für Fremdsprachen an Haupt-, Real-, Gesamt- und Sekundarschulen </a:t>
            </a:r>
          </a:p>
        </p:txBody>
      </p:sp>
      <p:graphicFrame>
        <p:nvGraphicFramePr>
          <p:cNvPr id="8" name="Tabelle 7"/>
          <p:cNvGraphicFramePr>
            <a:graphicFrameLocks noGrp="1"/>
          </p:cNvGraphicFramePr>
          <p:nvPr/>
        </p:nvGraphicFramePr>
        <p:xfrm>
          <a:off x="428596" y="1785926"/>
          <a:ext cx="8286808" cy="3500462"/>
        </p:xfrm>
        <a:graphic>
          <a:graphicData uri="http://schemas.openxmlformats.org/drawingml/2006/table">
            <a:tbl>
              <a:tblPr/>
              <a:tblGrid>
                <a:gridCol w="8286808">
                  <a:extLst>
                    <a:ext uri="{9D8B030D-6E8A-4147-A177-3AD203B41FA5}">
                      <a16:colId xmlns:a16="http://schemas.microsoft.com/office/drawing/2014/main" val="20000"/>
                    </a:ext>
                  </a:extLst>
                </a:gridCol>
              </a:tblGrid>
              <a:tr h="496605">
                <a:tc>
                  <a:txBody>
                    <a:bodyPr/>
                    <a:lstStyle/>
                    <a:p>
                      <a:pPr algn="ctr">
                        <a:lnSpc>
                          <a:spcPct val="115000"/>
                        </a:lnSpc>
                        <a:spcAft>
                          <a:spcPts val="0"/>
                        </a:spcAft>
                      </a:pPr>
                      <a:r>
                        <a:rPr lang="de-DE" sz="1400" b="1" dirty="0">
                          <a:latin typeface="Arial"/>
                          <a:ea typeface="Calibri"/>
                          <a:cs typeface="Arial"/>
                        </a:rPr>
                        <a:t>Inhaltliche Schwerpunkte</a:t>
                      </a:r>
                      <a:endParaRPr lang="de-DE" sz="1800" dirty="0">
                        <a:latin typeface="Arial"/>
                        <a:ea typeface="Calibri"/>
                        <a:cs typeface="Times New Roman"/>
                      </a:endParaRPr>
                    </a:p>
                  </a:txBody>
                  <a:tcPr marL="68580" marR="68580" marT="68580" marB="6858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03857">
                <a:tc>
                  <a:txBody>
                    <a:bodyPr/>
                    <a:lstStyle/>
                    <a:p>
                      <a:pPr marL="180340" indent="-180340" algn="l">
                        <a:lnSpc>
                          <a:spcPct val="115000"/>
                        </a:lnSpc>
                        <a:spcAft>
                          <a:spcPts val="0"/>
                        </a:spcAft>
                      </a:pPr>
                      <a:r>
                        <a:rPr lang="de-DE" sz="1400" b="1" dirty="0">
                          <a:latin typeface="Arial"/>
                          <a:ea typeface="Calibri"/>
                          <a:cs typeface="Times New Roman"/>
                        </a:rPr>
                        <a:t>Antike Welt:</a:t>
                      </a:r>
                      <a:br>
                        <a:rPr lang="de-DE" sz="1400" b="1" dirty="0">
                          <a:latin typeface="Arial"/>
                          <a:ea typeface="Calibri"/>
                          <a:cs typeface="Times New Roman"/>
                        </a:rPr>
                      </a:br>
                      <a:r>
                        <a:rPr lang="de-DE" sz="1400" dirty="0">
                          <a:latin typeface="Arial"/>
                          <a:ea typeface="Calibri"/>
                          <a:cs typeface="Times New Roman"/>
                        </a:rPr>
                        <a:t>Mythos und Religion: griechisch-römische Mythen, Göttervorstellungen, Männer- und Frauengestalten</a:t>
                      </a:r>
                      <a:br>
                        <a:rPr lang="de-DE" sz="1400" dirty="0">
                          <a:latin typeface="Arial"/>
                          <a:ea typeface="Calibri"/>
                          <a:cs typeface="Times New Roman"/>
                        </a:rPr>
                      </a:br>
                      <a:r>
                        <a:rPr lang="de-DE" sz="1400" dirty="0">
                          <a:latin typeface="Arial"/>
                          <a:ea typeface="Calibri"/>
                          <a:cs typeface="Times New Roman"/>
                        </a:rPr>
                        <a:t>Perspektiven: Geschlechterrollen, existenzielle Grundfragen </a:t>
                      </a:r>
                      <a:endParaRPr lang="de-DE" sz="1800" dirty="0">
                        <a:latin typeface="Arial"/>
                        <a:ea typeface="Calibri"/>
                        <a:cs typeface="Times New Roman"/>
                      </a:endParaRPr>
                    </a:p>
                    <a:p>
                      <a:pPr marL="180340" indent="-180340" algn="l">
                        <a:lnSpc>
                          <a:spcPct val="115000"/>
                        </a:lnSpc>
                        <a:spcAft>
                          <a:spcPts val="0"/>
                        </a:spcAft>
                      </a:pPr>
                      <a:r>
                        <a:rPr lang="de-DE" sz="1400" b="1" dirty="0">
                          <a:latin typeface="Arial"/>
                          <a:ea typeface="Calibri"/>
                          <a:cs typeface="Times New Roman"/>
                        </a:rPr>
                        <a:t>Textgestaltung:</a:t>
                      </a:r>
                      <a:endParaRPr lang="de-DE" sz="1800" dirty="0">
                        <a:latin typeface="Arial"/>
                        <a:ea typeface="Calibri"/>
                        <a:cs typeface="Times New Roman"/>
                      </a:endParaRPr>
                    </a:p>
                    <a:p>
                      <a:pPr marL="180340" indent="3175" algn="l">
                        <a:lnSpc>
                          <a:spcPct val="115000"/>
                        </a:lnSpc>
                        <a:spcAft>
                          <a:spcPts val="0"/>
                        </a:spcAft>
                      </a:pPr>
                      <a:r>
                        <a:rPr lang="de-DE" sz="1400" dirty="0">
                          <a:latin typeface="Arial"/>
                          <a:ea typeface="Calibri"/>
                          <a:cs typeface="Times New Roman"/>
                        </a:rPr>
                        <a:t>Textstruktur: Personenkonstellation</a:t>
                      </a:r>
                      <a:endParaRPr lang="de-DE" sz="1800" dirty="0">
                        <a:latin typeface="Arial"/>
                        <a:ea typeface="Calibri"/>
                        <a:cs typeface="Times New Roman"/>
                      </a:endParaRPr>
                    </a:p>
                    <a:p>
                      <a:pPr marL="180340" indent="3175" algn="l">
                        <a:lnSpc>
                          <a:spcPct val="115000"/>
                        </a:lnSpc>
                        <a:spcAft>
                          <a:spcPts val="0"/>
                        </a:spcAft>
                      </a:pPr>
                      <a:r>
                        <a:rPr lang="de-DE" sz="1400" dirty="0">
                          <a:latin typeface="Arial"/>
                          <a:ea typeface="Calibri"/>
                          <a:cs typeface="Times New Roman"/>
                        </a:rPr>
                        <a:t>Sprachlich-stilistische Gestaltung: Alliteration, Klimax, Metapher, Parallelismus</a:t>
                      </a:r>
                      <a:endParaRPr lang="de-DE" sz="1800" dirty="0">
                        <a:latin typeface="Arial"/>
                        <a:ea typeface="Calibri"/>
                        <a:cs typeface="Times New Roman"/>
                      </a:endParaRPr>
                    </a:p>
                    <a:p>
                      <a:pPr marL="180340" indent="3175" algn="l">
                        <a:lnSpc>
                          <a:spcPct val="115000"/>
                        </a:lnSpc>
                        <a:spcAft>
                          <a:spcPts val="0"/>
                        </a:spcAft>
                      </a:pPr>
                      <a:r>
                        <a:rPr lang="de-DE" sz="1400" dirty="0">
                          <a:latin typeface="Arial"/>
                          <a:ea typeface="Calibri"/>
                          <a:cs typeface="Times New Roman"/>
                        </a:rPr>
                        <a:t>Textsorte: Erzähltext, Dialog</a:t>
                      </a:r>
                      <a:endParaRPr lang="de-DE" sz="1800" dirty="0">
                        <a:latin typeface="Arial"/>
                        <a:ea typeface="Calibri"/>
                        <a:cs typeface="Times New Roman"/>
                      </a:endParaRPr>
                    </a:p>
                    <a:p>
                      <a:pPr marL="180340" indent="-180340" algn="l">
                        <a:lnSpc>
                          <a:spcPct val="115000"/>
                        </a:lnSpc>
                        <a:spcAft>
                          <a:spcPts val="0"/>
                        </a:spcAft>
                      </a:pPr>
                      <a:r>
                        <a:rPr lang="en-GB" sz="1400" b="1" dirty="0" err="1">
                          <a:latin typeface="Arial"/>
                          <a:ea typeface="Calibri"/>
                          <a:cs typeface="Times New Roman"/>
                        </a:rPr>
                        <a:t>Sprachsystem</a:t>
                      </a:r>
                      <a:r>
                        <a:rPr lang="de-DE" sz="1400" b="1" dirty="0">
                          <a:latin typeface="Arial"/>
                          <a:ea typeface="Calibri"/>
                          <a:cs typeface="Times New Roman"/>
                        </a:rPr>
                        <a:t>:</a:t>
                      </a:r>
                      <a:r>
                        <a:rPr lang="de-DE" sz="1400" dirty="0">
                          <a:latin typeface="Arial"/>
                          <a:ea typeface="Calibri"/>
                          <a:cs typeface="Times New Roman"/>
                        </a:rPr>
                        <a:t/>
                      </a:r>
                      <a:br>
                        <a:rPr lang="de-DE" sz="1400" dirty="0">
                          <a:latin typeface="Arial"/>
                          <a:ea typeface="Calibri"/>
                          <a:cs typeface="Times New Roman"/>
                        </a:rPr>
                      </a:br>
                      <a:r>
                        <a:rPr lang="de-DE" sz="1400" dirty="0">
                          <a:latin typeface="Arial"/>
                          <a:ea typeface="Calibri"/>
                          <a:cs typeface="Times New Roman"/>
                        </a:rPr>
                        <a:t>Grundfunktionen und Morpheme der Verbformen: Indikativ Perfekt Passiv, Indikativ Plusquamperfekt Passiv</a:t>
                      </a:r>
                      <a:endParaRPr lang="de-DE" sz="1800" dirty="0">
                        <a:latin typeface="Arial"/>
                        <a:ea typeface="Calibri"/>
                        <a:cs typeface="Times New Roman"/>
                      </a:endParaRPr>
                    </a:p>
                  </a:txBody>
                  <a:tcPr marL="68580" marR="68580" marT="68580" marB="6858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634270399"/>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3200" dirty="0" smtClean="0"/>
              <a:t>Beispiel für ein Unterrichtsvorhaben (4)</a:t>
            </a:r>
            <a:endParaRPr lang="de-DE" sz="3200" dirty="0"/>
          </a:p>
        </p:txBody>
      </p:sp>
      <p:sp>
        <p:nvSpPr>
          <p:cNvPr id="6" name="Foliennummernplatzhalter 5"/>
          <p:cNvSpPr>
            <a:spLocks noGrp="1"/>
          </p:cNvSpPr>
          <p:nvPr>
            <p:ph type="sldNum" sz="quarter" idx="12"/>
          </p:nvPr>
        </p:nvSpPr>
        <p:spPr/>
        <p:txBody>
          <a:bodyPr/>
          <a:lstStyle/>
          <a:p>
            <a:fld id="{512A4277-7E7A-4AAF-BFC7-47646BF5CD0C}" type="slidenum">
              <a:rPr lang="de-DE" smtClean="0"/>
              <a:pPr/>
              <a:t>61</a:t>
            </a:fld>
            <a:endParaRPr lang="de-DE"/>
          </a:p>
        </p:txBody>
      </p:sp>
      <p:sp>
        <p:nvSpPr>
          <p:cNvPr id="7" name="Fußzeilenplatzhalter 6"/>
          <p:cNvSpPr>
            <a:spLocks noGrp="1"/>
          </p:cNvSpPr>
          <p:nvPr>
            <p:ph type="ftr" sz="quarter" idx="11"/>
          </p:nvPr>
        </p:nvSpPr>
        <p:spPr>
          <a:xfrm>
            <a:off x="3491880" y="6356350"/>
            <a:ext cx="2880320" cy="365125"/>
          </a:xfrm>
        </p:spPr>
        <p:txBody>
          <a:bodyPr vert="horz" lIns="91440" tIns="45720" rIns="91440" bIns="45720" rtlCol="0" anchor="ctr"/>
          <a:lstStyle/>
          <a:p>
            <a:r>
              <a:rPr lang="de-DE" dirty="0"/>
              <a:t>Implementation der Kernlehrpläne für Fremdsprachen an Haupt-, Real-, Gesamt- und Sekundarschulen </a:t>
            </a:r>
          </a:p>
        </p:txBody>
      </p:sp>
      <p:graphicFrame>
        <p:nvGraphicFramePr>
          <p:cNvPr id="8" name="Tabelle 7"/>
          <p:cNvGraphicFramePr>
            <a:graphicFrameLocks noGrp="1"/>
          </p:cNvGraphicFramePr>
          <p:nvPr/>
        </p:nvGraphicFramePr>
        <p:xfrm>
          <a:off x="428596" y="1785926"/>
          <a:ext cx="8286808" cy="2214578"/>
        </p:xfrm>
        <a:graphic>
          <a:graphicData uri="http://schemas.openxmlformats.org/drawingml/2006/table">
            <a:tbl>
              <a:tblPr/>
              <a:tblGrid>
                <a:gridCol w="8286808">
                  <a:extLst>
                    <a:ext uri="{9D8B030D-6E8A-4147-A177-3AD203B41FA5}">
                      <a16:colId xmlns:a16="http://schemas.microsoft.com/office/drawing/2014/main" val="20000"/>
                    </a:ext>
                  </a:extLst>
                </a:gridCol>
              </a:tblGrid>
              <a:tr h="601310">
                <a:tc>
                  <a:txBody>
                    <a:bodyPr/>
                    <a:lstStyle/>
                    <a:p>
                      <a:pPr algn="ctr">
                        <a:lnSpc>
                          <a:spcPct val="115000"/>
                        </a:lnSpc>
                        <a:spcAft>
                          <a:spcPts val="0"/>
                        </a:spcAft>
                        <a:tabLst>
                          <a:tab pos="228600" algn="l"/>
                        </a:tabLst>
                      </a:pPr>
                      <a:r>
                        <a:rPr lang="de-DE" sz="1400" b="1" dirty="0">
                          <a:latin typeface="Arial"/>
                          <a:ea typeface="Calibri"/>
                          <a:cs typeface="Arial"/>
                        </a:rPr>
                        <a:t>Hinweise, Vereinbarungen und Absprachen</a:t>
                      </a:r>
                      <a:endParaRPr lang="de-DE" sz="1400" dirty="0">
                        <a:latin typeface="Arial"/>
                        <a:ea typeface="Calibri"/>
                        <a:cs typeface="Times New Roman"/>
                      </a:endParaRPr>
                    </a:p>
                  </a:txBody>
                  <a:tcPr marL="68580" marR="68580" marT="68580" marB="6858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613268">
                <a:tc>
                  <a:txBody>
                    <a:bodyPr/>
                    <a:lstStyle/>
                    <a:p>
                      <a:pPr marL="180340" indent="-180340" algn="l">
                        <a:lnSpc>
                          <a:spcPct val="115000"/>
                        </a:lnSpc>
                        <a:spcAft>
                          <a:spcPts val="0"/>
                        </a:spcAft>
                        <a:tabLst>
                          <a:tab pos="31750" algn="l"/>
                        </a:tabLst>
                      </a:pPr>
                      <a:r>
                        <a:rPr lang="de-DE" sz="1400" b="1" dirty="0">
                          <a:latin typeface="Arial"/>
                          <a:ea typeface="Calibri"/>
                          <a:cs typeface="Times New Roman"/>
                        </a:rPr>
                        <a:t>Mögliche Umsetzung:</a:t>
                      </a:r>
                      <a:endParaRPr lang="de-DE" sz="1400" dirty="0">
                        <a:latin typeface="Arial"/>
                        <a:ea typeface="Calibri"/>
                        <a:cs typeface="Times New Roman"/>
                      </a:endParaRPr>
                    </a:p>
                    <a:p>
                      <a:pPr marL="180340" indent="-180340" algn="l">
                        <a:lnSpc>
                          <a:spcPct val="115000"/>
                        </a:lnSpc>
                        <a:spcAft>
                          <a:spcPts val="0"/>
                        </a:spcAft>
                        <a:tabLst>
                          <a:tab pos="31750" algn="l"/>
                        </a:tabLst>
                      </a:pPr>
                      <a:r>
                        <a:rPr lang="de-DE" sz="1400" dirty="0">
                          <a:latin typeface="Arial"/>
                          <a:ea typeface="Calibri"/>
                          <a:cs typeface="Times New Roman"/>
                        </a:rPr>
                        <a:t>Texterschließung mit dem Fokus Personenkonstellation und Charaktereigenschaften</a:t>
                      </a:r>
                    </a:p>
                    <a:p>
                      <a:pPr marL="180340" indent="-180340" algn="l">
                        <a:lnSpc>
                          <a:spcPct val="115000"/>
                        </a:lnSpc>
                        <a:spcAft>
                          <a:spcPts val="0"/>
                        </a:spcAft>
                        <a:tabLst>
                          <a:tab pos="31750" algn="l"/>
                        </a:tabLst>
                      </a:pPr>
                      <a:r>
                        <a:rPr lang="de-DE" sz="1400" b="1" dirty="0">
                          <a:latin typeface="Arial"/>
                          <a:ea typeface="Calibri"/>
                          <a:cs typeface="Times New Roman"/>
                        </a:rPr>
                        <a:t>Hinweis zur Klassenarbeit:</a:t>
                      </a:r>
                      <a:endParaRPr lang="de-DE" sz="1400" dirty="0">
                        <a:latin typeface="Arial"/>
                        <a:ea typeface="Calibri"/>
                        <a:cs typeface="Times New Roman"/>
                      </a:endParaRPr>
                    </a:p>
                    <a:p>
                      <a:pPr marL="180340" indent="-180340" algn="l">
                        <a:lnSpc>
                          <a:spcPct val="115000"/>
                        </a:lnSpc>
                        <a:spcAft>
                          <a:spcPts val="0"/>
                        </a:spcAft>
                        <a:tabLst>
                          <a:tab pos="31750" algn="l"/>
                        </a:tabLst>
                      </a:pPr>
                      <a:r>
                        <a:rPr lang="de-DE" sz="1400" dirty="0">
                          <a:latin typeface="Arial"/>
                          <a:ea typeface="Calibri"/>
                          <a:cs typeface="Times New Roman"/>
                        </a:rPr>
                        <a:t>Interpretation im Vergleich zu einem Rezeptionsdokument als Teil der Klassenarbeit</a:t>
                      </a:r>
                    </a:p>
                  </a:txBody>
                  <a:tcPr marL="68580" marR="68580" marT="68580" marB="6858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959348526"/>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3200" dirty="0" smtClean="0"/>
              <a:t>Konkretisierungen von Unterrichtsvorhaben</a:t>
            </a:r>
            <a:endParaRPr lang="de-DE" sz="3200" dirty="0"/>
          </a:p>
        </p:txBody>
      </p:sp>
      <p:sp>
        <p:nvSpPr>
          <p:cNvPr id="3" name="Inhaltsplatzhalter 2"/>
          <p:cNvSpPr>
            <a:spLocks noGrp="1"/>
          </p:cNvSpPr>
          <p:nvPr>
            <p:ph idx="1"/>
          </p:nvPr>
        </p:nvSpPr>
        <p:spPr>
          <a:xfrm>
            <a:off x="457200" y="1700808"/>
            <a:ext cx="8229600" cy="4205064"/>
          </a:xfrm>
        </p:spPr>
        <p:txBody>
          <a:bodyPr/>
          <a:lstStyle/>
          <a:p>
            <a:r>
              <a:rPr lang="de-DE" sz="2400" dirty="0" smtClean="0"/>
              <a:t>Hier fehlt noch ein Beispiel mit dem neuen Template und entsprechender </a:t>
            </a:r>
            <a:r>
              <a:rPr lang="de-DE" sz="2400" dirty="0" err="1" smtClean="0"/>
              <a:t>erläuterung</a:t>
            </a:r>
            <a:r>
              <a:rPr lang="de-DE" sz="2400" dirty="0" smtClean="0"/>
              <a:t>.</a:t>
            </a:r>
            <a:endParaRPr lang="de-DE" sz="2000" dirty="0"/>
          </a:p>
          <a:p>
            <a:pPr marL="0" indent="0">
              <a:buNone/>
            </a:pPr>
            <a:endParaRPr lang="de-DE" dirty="0"/>
          </a:p>
        </p:txBody>
      </p:sp>
      <p:sp>
        <p:nvSpPr>
          <p:cNvPr id="6" name="Foliennummernplatzhalter 5"/>
          <p:cNvSpPr>
            <a:spLocks noGrp="1"/>
          </p:cNvSpPr>
          <p:nvPr>
            <p:ph type="sldNum" sz="quarter" idx="12"/>
          </p:nvPr>
        </p:nvSpPr>
        <p:spPr/>
        <p:txBody>
          <a:bodyPr/>
          <a:lstStyle/>
          <a:p>
            <a:fld id="{512A4277-7E7A-4AAF-BFC7-47646BF5CD0C}" type="slidenum">
              <a:rPr lang="de-DE" smtClean="0"/>
              <a:pPr/>
              <a:t>62</a:t>
            </a:fld>
            <a:endParaRPr lang="de-DE"/>
          </a:p>
        </p:txBody>
      </p:sp>
      <p:sp>
        <p:nvSpPr>
          <p:cNvPr id="7" name="Fußzeilenplatzhalter 6"/>
          <p:cNvSpPr>
            <a:spLocks noGrp="1"/>
          </p:cNvSpPr>
          <p:nvPr>
            <p:ph type="ftr" sz="quarter" idx="11"/>
          </p:nvPr>
        </p:nvSpPr>
        <p:spPr>
          <a:xfrm>
            <a:off x="3491880" y="6356350"/>
            <a:ext cx="2880320" cy="365125"/>
          </a:xfrm>
        </p:spPr>
        <p:txBody>
          <a:bodyPr vert="horz" lIns="91440" tIns="45720" rIns="91440" bIns="45720" rtlCol="0" anchor="ctr"/>
          <a:lstStyle/>
          <a:p>
            <a:r>
              <a:rPr lang="de-DE" dirty="0"/>
              <a:t>Implementation der Kernlehrpläne für Fremdsprachen an Haupt-, Real-, Gesamt- und Sekundarschulen </a:t>
            </a:r>
          </a:p>
        </p:txBody>
      </p:sp>
      <p:sp>
        <p:nvSpPr>
          <p:cNvPr id="8" name="Inhaltsplatzhalter 2"/>
          <p:cNvSpPr txBox="1">
            <a:spLocks noChangeArrowheads="1"/>
            <a:extLst>
              <a:ext uri="smNativeData">
                <pr:smNativeData xmlns:pr="smNativeData" xmlns="" val="SMDATA_12_TiFzXhMAAAAlAAAAZAAAAA0AAAAAkAAAAEgAAACQAAAASAAAAAAAAAAAAAAAAAAAAAEAAABQAAAAAAAAAAAA4D8AAAAAAADgPwAAAAAAAOA/AAAAAAAA4D8AAAAAAADgPwAAAAAAAOA/AAAAAAAA4D8AAAAAAADgPwAAAAAAAOA/AAAAAAAA4D8CAAAAjAAAAAEAAAAAAAAA////CP///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B////AQAAAAAAAAAAAAAAAAAAAAAAAAAAAAAAAAAAAAAAAAAAAAAAAn9/fwDu7OEDzMzMAMDA/wB/f38AAAAAAAAAAAAAAAAAAAAAAAAAAAAhAAAAGAAAABQAAADQAgAAdgoAAHA1AABVJAAAEAAAAA=="/>
              </a:ext>
            </a:extLst>
          </p:cNvSpPr>
          <p:nvPr/>
        </p:nvSpPr>
        <p:spPr>
          <a:xfrm>
            <a:off x="457200" y="1700530"/>
            <a:ext cx="8229600" cy="4205605"/>
          </a:xfrm>
          <a:prstGeom prst="rect">
            <a:avLst/>
          </a:prstGeom>
          <a:solidFill>
            <a:schemeClr val="bg1"/>
          </a:solidFill>
          <a:ln w="12700" cap="flat" cmpd="sng" algn="ctr">
            <a:noFill/>
            <a:prstDash val="solid"/>
            <a:headEnd type="none" w="med" len="med"/>
            <a:tailEnd type="none" w="med" len="med"/>
          </a:ln>
          <a:effectLst/>
        </p:spPr>
        <p:txBody>
          <a:bodyPr vert="horz" wrap="square" lIns="91440" tIns="45720" rIns="91440" bIns="45720" numCol="1" rtlCol="0" anchor="t">
            <a:prstTxWarp prst="textNoShape">
              <a:avLst/>
            </a:prstTxWarp>
            <a:normAutofit/>
          </a:bodyPr>
          <a:lstStyle>
            <a:lvl1pPr marL="342900" indent="-34290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spcBef>
                <a:spcPts val="0"/>
              </a:spcBef>
              <a:buFont typeface="Arial" pitchFamily="2" charset="0"/>
              <a:buChar char="•"/>
              <a:defRPr lang="de-DE" sz="2800" b="0" i="0" u="none" strike="noStrike" kern="1" spc="0" baseline="0">
                <a:solidFill>
                  <a:schemeClr val="tx1"/>
                </a:solidFill>
                <a:latin typeface="Calibri" pitchFamily="2" charset="0"/>
                <a:ea typeface="Calibri" pitchFamily="2" charset="0"/>
                <a:cs typeface="Calibri" pitchFamily="2" charset="0"/>
              </a:defRPr>
            </a:pPr>
            <a:r>
              <a:rPr lang="de-DE" kern="1" dirty="0" smtClean="0">
                <a:latin typeface="Calibri" pitchFamily="2" charset="0"/>
                <a:ea typeface="Calibri" pitchFamily="2" charset="0"/>
                <a:cs typeface="Calibri" pitchFamily="2" charset="0"/>
              </a:rPr>
              <a:t>nicht Teil des schulinternen Lehrplans</a:t>
            </a:r>
          </a:p>
          <a:p>
            <a:pPr>
              <a:spcBef>
                <a:spcPts val="0"/>
              </a:spcBef>
              <a:buFont typeface="Arial" pitchFamily="2" charset="0"/>
              <a:buChar char="•"/>
              <a:defRPr lang="de-DE" sz="2800" b="0" i="0" u="none" strike="noStrike" kern="1" spc="0" baseline="0">
                <a:solidFill>
                  <a:schemeClr val="tx1"/>
                </a:solidFill>
                <a:latin typeface="Calibri" pitchFamily="2" charset="0"/>
                <a:ea typeface="Calibri" pitchFamily="2" charset="0"/>
                <a:cs typeface="Calibri" pitchFamily="2" charset="0"/>
              </a:defRPr>
            </a:pPr>
            <a:r>
              <a:rPr lang="de-DE" kern="1" dirty="0">
                <a:latin typeface="Calibri" pitchFamily="2" charset="0"/>
                <a:ea typeface="Calibri" pitchFamily="2" charset="0"/>
                <a:cs typeface="Calibri" pitchFamily="2" charset="0"/>
              </a:rPr>
              <a:t>o</a:t>
            </a:r>
            <a:r>
              <a:rPr lang="de-DE" kern="1" dirty="0" smtClean="0">
                <a:latin typeface="Calibri" pitchFamily="2" charset="0"/>
                <a:ea typeface="Calibri" pitchFamily="2" charset="0"/>
                <a:cs typeface="Calibri" pitchFamily="2" charset="0"/>
              </a:rPr>
              <a:t>ptionale, aber empfohlene Erstellung zur effektiven </a:t>
            </a:r>
            <a:r>
              <a:rPr lang="de-DE" kern="1" dirty="0" err="1" smtClean="0">
                <a:latin typeface="Calibri" pitchFamily="2" charset="0"/>
                <a:ea typeface="Calibri" pitchFamily="2" charset="0"/>
                <a:cs typeface="Calibri" pitchFamily="2" charset="0"/>
              </a:rPr>
              <a:t>Fachschaftsarbeit</a:t>
            </a:r>
            <a:endParaRPr lang="de-DE" strike="sngStrike" kern="1" dirty="0" smtClean="0">
              <a:latin typeface="Calibri" pitchFamily="2" charset="0"/>
              <a:ea typeface="Calibri" pitchFamily="2" charset="0"/>
              <a:cs typeface="Calibri" pitchFamily="2" charset="0"/>
            </a:endParaRPr>
          </a:p>
          <a:p>
            <a:pPr>
              <a:spcBef>
                <a:spcPts val="0"/>
              </a:spcBef>
              <a:buFont typeface="Arial" pitchFamily="2" charset="0"/>
              <a:buChar char="•"/>
              <a:defRPr lang="de-DE" sz="2800" b="0" i="0" u="none" strike="noStrike" kern="1" spc="0" baseline="0">
                <a:solidFill>
                  <a:schemeClr val="tx1"/>
                </a:solidFill>
                <a:latin typeface="Calibri" pitchFamily="2" charset="0"/>
                <a:ea typeface="Calibri" pitchFamily="2" charset="0"/>
                <a:cs typeface="Calibri" pitchFamily="2" charset="0"/>
              </a:defRPr>
            </a:pPr>
            <a:r>
              <a:rPr lang="de-DE" kern="1" dirty="0" smtClean="0">
                <a:latin typeface="Calibri" pitchFamily="2" charset="0"/>
                <a:ea typeface="Calibri" pitchFamily="2" charset="0"/>
                <a:cs typeface="Calibri" pitchFamily="2" charset="0"/>
              </a:rPr>
              <a:t>Beispiele im Lehrplannavigator als Anregung (Unterstützungsmaterial)</a:t>
            </a:r>
            <a:endParaRPr lang="de-DE" kern="1" dirty="0">
              <a:latin typeface="Calibri" pitchFamily="2" charset="0"/>
              <a:ea typeface="Calibri" pitchFamily="2" charset="0"/>
              <a:cs typeface="Calibri" pitchFamily="2" charset="0"/>
            </a:endParaRPr>
          </a:p>
        </p:txBody>
      </p:sp>
    </p:spTree>
    <p:extLst>
      <p:ext uri="{BB962C8B-B14F-4D97-AF65-F5344CB8AC3E}">
        <p14:creationId xmlns:p14="http://schemas.microsoft.com/office/powerpoint/2010/main" val="2469888313"/>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1989" y="2130425"/>
            <a:ext cx="7772400" cy="2162671"/>
          </a:xfrm>
        </p:spPr>
        <p:txBody>
          <a:bodyPr/>
          <a:lstStyle/>
          <a:p>
            <a:pPr algn="ctr"/>
            <a:r>
              <a:rPr lang="de-DE" sz="3600" dirty="0" smtClean="0"/>
              <a:t>Viel Erfolg bei der </a:t>
            </a:r>
            <a:r>
              <a:rPr lang="de-DE" sz="3600" dirty="0" err="1" smtClean="0"/>
              <a:t>Fachschaftsarbeit</a:t>
            </a:r>
            <a:r>
              <a:rPr lang="de-DE" sz="3600" dirty="0" smtClean="0"/>
              <a:t>!</a:t>
            </a:r>
            <a:br>
              <a:rPr lang="de-DE" sz="3600" dirty="0" smtClean="0"/>
            </a:br>
            <a:r>
              <a:rPr lang="de-DE" sz="3600" dirty="0" smtClean="0"/>
              <a:t>Latein – mein Fach</a:t>
            </a:r>
            <a:endParaRPr lang="de-DE" sz="3600" dirty="0"/>
          </a:p>
        </p:txBody>
      </p:sp>
    </p:spTree>
    <p:extLst>
      <p:ext uri="{BB962C8B-B14F-4D97-AF65-F5344CB8AC3E}">
        <p14:creationId xmlns:p14="http://schemas.microsoft.com/office/powerpoint/2010/main" val="36940781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Gliederung</a:t>
            </a:r>
            <a:endParaRPr lang="de-DE" dirty="0"/>
          </a:p>
        </p:txBody>
      </p:sp>
      <p:sp>
        <p:nvSpPr>
          <p:cNvPr id="3" name="Inhaltsplatzhalter 2"/>
          <p:cNvSpPr>
            <a:spLocks noGrp="1"/>
          </p:cNvSpPr>
          <p:nvPr>
            <p:ph idx="1"/>
          </p:nvPr>
        </p:nvSpPr>
        <p:spPr>
          <a:xfrm>
            <a:off x="457200" y="1700808"/>
            <a:ext cx="8229600" cy="4205064"/>
          </a:xfrm>
        </p:spPr>
        <p:txBody>
          <a:bodyPr/>
          <a:lstStyle/>
          <a:p>
            <a:pPr marL="514350" indent="-514350">
              <a:buFont typeface="+mj-lt"/>
              <a:buAutoNum type="arabicPeriod"/>
            </a:pPr>
            <a:r>
              <a:rPr lang="de-DE" dirty="0" smtClean="0">
                <a:solidFill>
                  <a:schemeClr val="bg1">
                    <a:lumMod val="75000"/>
                  </a:schemeClr>
                </a:solidFill>
              </a:rPr>
              <a:t>Merkmale der neuen Kernlehrpläne</a:t>
            </a:r>
          </a:p>
          <a:p>
            <a:pPr marL="514350" indent="-514350">
              <a:buFont typeface="+mj-lt"/>
              <a:buAutoNum type="arabicPeriod"/>
            </a:pPr>
            <a:r>
              <a:rPr lang="de-DE" dirty="0" smtClean="0"/>
              <a:t>Übergreifende Aufgaben und Ziele</a:t>
            </a:r>
          </a:p>
          <a:p>
            <a:pPr marL="514350" indent="-514350">
              <a:buFont typeface="+mj-lt"/>
              <a:buAutoNum type="arabicPeriod"/>
            </a:pPr>
            <a:r>
              <a:rPr lang="de-DE" dirty="0" smtClean="0">
                <a:solidFill>
                  <a:schemeClr val="bg1">
                    <a:lumMod val="75000"/>
                  </a:schemeClr>
                </a:solidFill>
              </a:rPr>
              <a:t>Der Kernlehrplan </a:t>
            </a:r>
            <a:r>
              <a:rPr lang="de-DE" dirty="0">
                <a:solidFill>
                  <a:schemeClr val="bg1">
                    <a:lumMod val="75000"/>
                  </a:schemeClr>
                </a:solidFill>
              </a:rPr>
              <a:t>Latein</a:t>
            </a:r>
            <a:r>
              <a:rPr lang="de-DE" dirty="0" smtClean="0">
                <a:solidFill>
                  <a:schemeClr val="bg1">
                    <a:lumMod val="75000"/>
                  </a:schemeClr>
                </a:solidFill>
              </a:rPr>
              <a:t> im Detail</a:t>
            </a:r>
          </a:p>
          <a:p>
            <a:pPr marL="514350" indent="-514350">
              <a:buFont typeface="+mj-lt"/>
              <a:buAutoNum type="arabicPeriod"/>
            </a:pPr>
            <a:r>
              <a:rPr lang="de-DE" dirty="0">
                <a:solidFill>
                  <a:schemeClr val="bg1">
                    <a:lumMod val="75000"/>
                  </a:schemeClr>
                </a:solidFill>
              </a:rPr>
              <a:t>Schulinterne Lehrpläne</a:t>
            </a:r>
          </a:p>
          <a:p>
            <a:pPr marL="514350" indent="-514350">
              <a:buFont typeface="+mj-lt"/>
              <a:buAutoNum type="arabicPeriod"/>
            </a:pPr>
            <a:r>
              <a:rPr lang="de-DE" dirty="0" smtClean="0">
                <a:solidFill>
                  <a:schemeClr val="bg1">
                    <a:lumMod val="75000"/>
                  </a:schemeClr>
                </a:solidFill>
              </a:rPr>
              <a:t>Fachliche Unterstützungsmaterialien</a:t>
            </a:r>
          </a:p>
          <a:p>
            <a:pPr marL="0" indent="0">
              <a:buNone/>
            </a:pPr>
            <a:endParaRPr lang="de-DE" dirty="0"/>
          </a:p>
        </p:txBody>
      </p:sp>
      <p:sp>
        <p:nvSpPr>
          <p:cNvPr id="6" name="Foliennummernplatzhalter 5"/>
          <p:cNvSpPr>
            <a:spLocks noGrp="1"/>
          </p:cNvSpPr>
          <p:nvPr>
            <p:ph type="sldNum" sz="quarter" idx="12"/>
          </p:nvPr>
        </p:nvSpPr>
        <p:spPr/>
        <p:txBody>
          <a:bodyPr/>
          <a:lstStyle/>
          <a:p>
            <a:fld id="{512A4277-7E7A-4AAF-BFC7-47646BF5CD0C}" type="slidenum">
              <a:rPr lang="de-DE" smtClean="0"/>
              <a:pPr/>
              <a:t>7</a:t>
            </a:fld>
            <a:endParaRPr lang="de-DE"/>
          </a:p>
        </p:txBody>
      </p:sp>
      <p:sp>
        <p:nvSpPr>
          <p:cNvPr id="7" name="Fußzeilenplatzhalter 6"/>
          <p:cNvSpPr>
            <a:spLocks noGrp="1"/>
          </p:cNvSpPr>
          <p:nvPr>
            <p:ph type="ftr" sz="quarter" idx="11"/>
          </p:nvPr>
        </p:nvSpPr>
        <p:spPr>
          <a:xfrm>
            <a:off x="3491880" y="6356350"/>
            <a:ext cx="2880320" cy="365125"/>
          </a:xfrm>
        </p:spPr>
        <p:txBody>
          <a:bodyPr vert="horz" lIns="91440" tIns="45720" rIns="91440" bIns="45720" rtlCol="0" anchor="ctr"/>
          <a:lstStyle/>
          <a:p>
            <a:r>
              <a:rPr lang="de-DE" dirty="0"/>
              <a:t>Implementation der Kernlehrpläne für Fremdsprachen an Haupt-, Real-, Gesamt- und Sekundarschulen </a:t>
            </a:r>
          </a:p>
        </p:txBody>
      </p:sp>
    </p:spTree>
    <p:extLst>
      <p:ext uri="{BB962C8B-B14F-4D97-AF65-F5344CB8AC3E}">
        <p14:creationId xmlns:p14="http://schemas.microsoft.com/office/powerpoint/2010/main" val="29644662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Fokussierte Querschnittsaufgaben </a:t>
            </a:r>
            <a:endParaRPr lang="de-DE" dirty="0"/>
          </a:p>
        </p:txBody>
      </p:sp>
      <p:sp>
        <p:nvSpPr>
          <p:cNvPr id="3" name="Inhaltsplatzhalter 2"/>
          <p:cNvSpPr>
            <a:spLocks noGrp="1"/>
          </p:cNvSpPr>
          <p:nvPr>
            <p:ph idx="1"/>
          </p:nvPr>
        </p:nvSpPr>
        <p:spPr>
          <a:xfrm>
            <a:off x="457200" y="1700808"/>
            <a:ext cx="8229600" cy="4205064"/>
          </a:xfrm>
        </p:spPr>
        <p:txBody>
          <a:bodyPr>
            <a:normAutofit fontScale="92500"/>
          </a:bodyPr>
          <a:lstStyle/>
          <a:p>
            <a:pPr>
              <a:spcBef>
                <a:spcPts val="1200"/>
              </a:spcBef>
            </a:pPr>
            <a:r>
              <a:rPr lang="de-DE" dirty="0"/>
              <a:t>Bildung in der digitalen Welt</a:t>
            </a:r>
          </a:p>
          <a:p>
            <a:pPr>
              <a:spcBef>
                <a:spcPts val="1200"/>
              </a:spcBef>
            </a:pPr>
            <a:r>
              <a:rPr lang="de-DE" dirty="0"/>
              <a:t>Verbraucherbildung </a:t>
            </a:r>
          </a:p>
          <a:p>
            <a:pPr>
              <a:spcBef>
                <a:spcPts val="1200"/>
              </a:spcBef>
            </a:pPr>
            <a:r>
              <a:rPr lang="de-DE" dirty="0"/>
              <a:t>Berufliche Orientierung </a:t>
            </a:r>
            <a:br>
              <a:rPr lang="de-DE" dirty="0"/>
            </a:br>
            <a:endParaRPr lang="de-DE" dirty="0"/>
          </a:p>
          <a:p>
            <a:pPr marL="0" indent="0">
              <a:buNone/>
            </a:pPr>
            <a:r>
              <a:rPr lang="de-DE" b="1" dirty="0" smtClean="0"/>
              <a:t>Einbindung </a:t>
            </a:r>
            <a:r>
              <a:rPr lang="de-DE" b="1" dirty="0"/>
              <a:t>in die Kernlehrpläne</a:t>
            </a:r>
          </a:p>
          <a:p>
            <a:pPr>
              <a:spcBef>
                <a:spcPts val="1200"/>
              </a:spcBef>
            </a:pPr>
            <a:r>
              <a:rPr lang="de-DE" dirty="0"/>
              <a:t>Fachspezifische Anbindung und Konkretisierung</a:t>
            </a:r>
          </a:p>
          <a:p>
            <a:pPr>
              <a:spcBef>
                <a:spcPts val="1200"/>
              </a:spcBef>
            </a:pPr>
            <a:r>
              <a:rPr lang="de-DE" dirty="0"/>
              <a:t>Erreichen der Vorgaben arbeitsteilig im Zusammenspiel aller Fächer und im Verlauf des gesamten Bildungsgangs </a:t>
            </a:r>
          </a:p>
          <a:p>
            <a:endParaRPr lang="de-DE" dirty="0" smtClean="0"/>
          </a:p>
        </p:txBody>
      </p:sp>
      <p:sp>
        <p:nvSpPr>
          <p:cNvPr id="6" name="Foliennummernplatzhalter 5"/>
          <p:cNvSpPr>
            <a:spLocks noGrp="1"/>
          </p:cNvSpPr>
          <p:nvPr>
            <p:ph type="sldNum" sz="quarter" idx="12"/>
          </p:nvPr>
        </p:nvSpPr>
        <p:spPr/>
        <p:txBody>
          <a:bodyPr/>
          <a:lstStyle/>
          <a:p>
            <a:fld id="{512A4277-7E7A-4AAF-BFC7-47646BF5CD0C}" type="slidenum">
              <a:rPr lang="de-DE" smtClean="0"/>
              <a:pPr/>
              <a:t>8</a:t>
            </a:fld>
            <a:endParaRPr lang="de-DE"/>
          </a:p>
        </p:txBody>
      </p:sp>
      <p:sp>
        <p:nvSpPr>
          <p:cNvPr id="7" name="Fußzeilenplatzhalter 6"/>
          <p:cNvSpPr>
            <a:spLocks noGrp="1"/>
          </p:cNvSpPr>
          <p:nvPr>
            <p:ph type="ftr" sz="quarter" idx="11"/>
          </p:nvPr>
        </p:nvSpPr>
        <p:spPr>
          <a:xfrm>
            <a:off x="3491880" y="6356350"/>
            <a:ext cx="2880320" cy="365125"/>
          </a:xfrm>
        </p:spPr>
        <p:txBody>
          <a:bodyPr vert="horz" lIns="91440" tIns="45720" rIns="91440" bIns="45720" rtlCol="0" anchor="ctr"/>
          <a:lstStyle/>
          <a:p>
            <a:r>
              <a:rPr lang="de-DE" dirty="0"/>
              <a:t>Implementation der Kernlehrpläne für Fremdsprachen an Haupt-, Real-, Gesamt- und Sekundarschulen </a:t>
            </a:r>
          </a:p>
        </p:txBody>
      </p:sp>
    </p:spTree>
    <p:extLst>
      <p:ext uri="{BB962C8B-B14F-4D97-AF65-F5344CB8AC3E}">
        <p14:creationId xmlns:p14="http://schemas.microsoft.com/office/powerpoint/2010/main" val="34005000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800" dirty="0" smtClean="0"/>
              <a:t>Medienkompetenzrahmen NRW</a:t>
            </a:r>
            <a:endParaRPr lang="de-DE" sz="1800" dirty="0"/>
          </a:p>
        </p:txBody>
      </p:sp>
      <p:pic>
        <p:nvPicPr>
          <p:cNvPr id="4" name="Inhaltsplatzhalter 3"/>
          <p:cNvPicPr>
            <a:picLocks noGrp="1" noChangeAspect="1"/>
          </p:cNvPicPr>
          <p:nvPr>
            <p:ph idx="1"/>
          </p:nvPr>
        </p:nvPicPr>
        <p:blipFill>
          <a:blip r:embed="rId3"/>
          <a:stretch>
            <a:fillRect/>
          </a:stretch>
        </p:blipFill>
        <p:spPr>
          <a:xfrm>
            <a:off x="426298" y="1711142"/>
            <a:ext cx="5411083" cy="4205287"/>
          </a:xfrm>
          <a:prstGeom prst="rect">
            <a:avLst/>
          </a:prstGeom>
        </p:spPr>
      </p:pic>
      <p:sp>
        <p:nvSpPr>
          <p:cNvPr id="6" name="Foliennummernplatzhalter 5"/>
          <p:cNvSpPr>
            <a:spLocks noGrp="1"/>
          </p:cNvSpPr>
          <p:nvPr>
            <p:ph type="sldNum" sz="quarter" idx="12"/>
          </p:nvPr>
        </p:nvSpPr>
        <p:spPr/>
        <p:txBody>
          <a:bodyPr/>
          <a:lstStyle/>
          <a:p>
            <a:fld id="{512A4277-7E7A-4AAF-BFC7-47646BF5CD0C}" type="slidenum">
              <a:rPr lang="de-DE" smtClean="0"/>
              <a:pPr/>
              <a:t>9</a:t>
            </a:fld>
            <a:endParaRPr lang="de-DE"/>
          </a:p>
        </p:txBody>
      </p:sp>
      <p:sp>
        <p:nvSpPr>
          <p:cNvPr id="7" name="Fußzeilenplatzhalter 6"/>
          <p:cNvSpPr>
            <a:spLocks noGrp="1"/>
          </p:cNvSpPr>
          <p:nvPr>
            <p:ph type="ftr" sz="quarter" idx="11"/>
          </p:nvPr>
        </p:nvSpPr>
        <p:spPr>
          <a:xfrm>
            <a:off x="3491880" y="6356350"/>
            <a:ext cx="2880320" cy="365125"/>
          </a:xfrm>
        </p:spPr>
        <p:txBody>
          <a:bodyPr vert="horz" lIns="91440" tIns="45720" rIns="91440" bIns="45720" rtlCol="0" anchor="ctr"/>
          <a:lstStyle/>
          <a:p>
            <a:r>
              <a:rPr lang="de-DE" dirty="0"/>
              <a:t>Implementation der Kernlehrpläne für Fremdsprachen an Haupt-, Real-, Gesamt- und Sekundarschulen </a:t>
            </a:r>
          </a:p>
        </p:txBody>
      </p:sp>
      <p:sp>
        <p:nvSpPr>
          <p:cNvPr id="23" name="Textfeld 22"/>
          <p:cNvSpPr txBox="1"/>
          <p:nvPr/>
        </p:nvSpPr>
        <p:spPr>
          <a:xfrm>
            <a:off x="6228184" y="2106545"/>
            <a:ext cx="1917961" cy="646331"/>
          </a:xfrm>
          <a:prstGeom prst="rect">
            <a:avLst/>
          </a:prstGeom>
          <a:noFill/>
        </p:spPr>
        <p:txBody>
          <a:bodyPr wrap="none" rtlCol="0">
            <a:spAutoFit/>
          </a:bodyPr>
          <a:lstStyle/>
          <a:p>
            <a:r>
              <a:rPr lang="de-DE" dirty="0"/>
              <a:t>Gebrauch digitaler</a:t>
            </a:r>
          </a:p>
          <a:p>
            <a:r>
              <a:rPr lang="de-DE" dirty="0"/>
              <a:t>Basiswerkzeuge</a:t>
            </a:r>
          </a:p>
        </p:txBody>
      </p:sp>
      <p:sp>
        <p:nvSpPr>
          <p:cNvPr id="24" name="Textfeld 23"/>
          <p:cNvSpPr txBox="1"/>
          <p:nvPr/>
        </p:nvSpPr>
        <p:spPr>
          <a:xfrm>
            <a:off x="6228184" y="4438853"/>
            <a:ext cx="1973041" cy="646331"/>
          </a:xfrm>
          <a:prstGeom prst="rect">
            <a:avLst/>
          </a:prstGeom>
          <a:noFill/>
        </p:spPr>
        <p:txBody>
          <a:bodyPr wrap="none" rtlCol="0">
            <a:spAutoFit/>
          </a:bodyPr>
          <a:lstStyle/>
          <a:p>
            <a:r>
              <a:rPr lang="de-DE" dirty="0"/>
              <a:t>Thematisierung in</a:t>
            </a:r>
          </a:p>
          <a:p>
            <a:r>
              <a:rPr lang="de-DE" dirty="0"/>
              <a:t>fachlichen Inhalten</a:t>
            </a:r>
          </a:p>
        </p:txBody>
      </p:sp>
      <p:sp>
        <p:nvSpPr>
          <p:cNvPr id="25" name="Textfeld 24"/>
          <p:cNvSpPr txBox="1"/>
          <p:nvPr/>
        </p:nvSpPr>
        <p:spPr>
          <a:xfrm>
            <a:off x="6228184" y="3104018"/>
            <a:ext cx="2289216" cy="923330"/>
          </a:xfrm>
          <a:prstGeom prst="rect">
            <a:avLst/>
          </a:prstGeom>
          <a:noFill/>
        </p:spPr>
        <p:txBody>
          <a:bodyPr wrap="none" rtlCol="0">
            <a:spAutoFit/>
          </a:bodyPr>
          <a:lstStyle/>
          <a:p>
            <a:r>
              <a:rPr lang="de-DE" dirty="0"/>
              <a:t>Entwicklung fachlicher</a:t>
            </a:r>
          </a:p>
          <a:p>
            <a:r>
              <a:rPr lang="de-DE" dirty="0"/>
              <a:t>Kompetenzen mithilfe</a:t>
            </a:r>
          </a:p>
          <a:p>
            <a:r>
              <a:rPr lang="de-DE" dirty="0"/>
              <a:t>digitaler Medien</a:t>
            </a:r>
          </a:p>
        </p:txBody>
      </p:sp>
      <p:grpSp>
        <p:nvGrpSpPr>
          <p:cNvPr id="26" name="Gruppieren 25">
            <a:extLst>
              <a:ext uri="{FF2B5EF4-FFF2-40B4-BE49-F238E27FC236}">
                <a16:creationId xmlns:a16="http://schemas.microsoft.com/office/drawing/2014/main" id="{1E4900B7-0389-2142-A503-C7E94BF0E330}"/>
              </a:ext>
            </a:extLst>
          </p:cNvPr>
          <p:cNvGrpSpPr/>
          <p:nvPr/>
        </p:nvGrpSpPr>
        <p:grpSpPr>
          <a:xfrm>
            <a:off x="6228184" y="2780928"/>
            <a:ext cx="360040" cy="369332"/>
            <a:chOff x="719572" y="3501878"/>
            <a:chExt cx="360040" cy="369332"/>
          </a:xfrm>
        </p:grpSpPr>
        <p:sp>
          <p:nvSpPr>
            <p:cNvPr id="27" name="Oval 20">
              <a:extLst>
                <a:ext uri="{FF2B5EF4-FFF2-40B4-BE49-F238E27FC236}">
                  <a16:creationId xmlns:a16="http://schemas.microsoft.com/office/drawing/2014/main" id="{2F9A1A72-34E5-E34B-B367-20BDFA369576}"/>
                </a:ext>
              </a:extLst>
            </p:cNvPr>
            <p:cNvSpPr/>
            <p:nvPr/>
          </p:nvSpPr>
          <p:spPr>
            <a:xfrm>
              <a:off x="719572" y="3501878"/>
              <a:ext cx="360040" cy="360040"/>
            </a:xfrm>
            <a:prstGeom prst="ellips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Textfeld 27">
              <a:extLst>
                <a:ext uri="{FF2B5EF4-FFF2-40B4-BE49-F238E27FC236}">
                  <a16:creationId xmlns:a16="http://schemas.microsoft.com/office/drawing/2014/main" id="{3A62F9D1-6043-0346-831A-84387D34B959}"/>
                </a:ext>
              </a:extLst>
            </p:cNvPr>
            <p:cNvSpPr txBox="1"/>
            <p:nvPr/>
          </p:nvSpPr>
          <p:spPr>
            <a:xfrm>
              <a:off x="755576" y="3501878"/>
              <a:ext cx="216024" cy="369332"/>
            </a:xfrm>
            <a:prstGeom prst="rect">
              <a:avLst/>
            </a:prstGeom>
            <a:noFill/>
          </p:spPr>
          <p:txBody>
            <a:bodyPr wrap="square" rtlCol="0">
              <a:spAutoFit/>
            </a:bodyPr>
            <a:lstStyle/>
            <a:p>
              <a:r>
                <a:rPr lang="de-DE" dirty="0">
                  <a:solidFill>
                    <a:srgbClr val="002060"/>
                  </a:solidFill>
                </a:rPr>
                <a:t>2</a:t>
              </a:r>
            </a:p>
          </p:txBody>
        </p:sp>
      </p:grpSp>
      <p:grpSp>
        <p:nvGrpSpPr>
          <p:cNvPr id="29" name="Gruppieren 28">
            <a:extLst>
              <a:ext uri="{FF2B5EF4-FFF2-40B4-BE49-F238E27FC236}">
                <a16:creationId xmlns:a16="http://schemas.microsoft.com/office/drawing/2014/main" id="{F002D604-5919-CB44-9E40-4E6144FBAAFB}"/>
              </a:ext>
            </a:extLst>
          </p:cNvPr>
          <p:cNvGrpSpPr/>
          <p:nvPr/>
        </p:nvGrpSpPr>
        <p:grpSpPr>
          <a:xfrm>
            <a:off x="6228184" y="4050652"/>
            <a:ext cx="360040" cy="369332"/>
            <a:chOff x="719572" y="3501878"/>
            <a:chExt cx="360040" cy="369332"/>
          </a:xfrm>
        </p:grpSpPr>
        <p:sp>
          <p:nvSpPr>
            <p:cNvPr id="30" name="Oval 23">
              <a:extLst>
                <a:ext uri="{FF2B5EF4-FFF2-40B4-BE49-F238E27FC236}">
                  <a16:creationId xmlns:a16="http://schemas.microsoft.com/office/drawing/2014/main" id="{74E04825-B227-6544-BF88-617D137DF410}"/>
                </a:ext>
              </a:extLst>
            </p:cNvPr>
            <p:cNvSpPr/>
            <p:nvPr/>
          </p:nvSpPr>
          <p:spPr>
            <a:xfrm>
              <a:off x="719572" y="3501878"/>
              <a:ext cx="360040" cy="360040"/>
            </a:xfrm>
            <a:prstGeom prst="ellips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Textfeld 30">
              <a:extLst>
                <a:ext uri="{FF2B5EF4-FFF2-40B4-BE49-F238E27FC236}">
                  <a16:creationId xmlns:a16="http://schemas.microsoft.com/office/drawing/2014/main" id="{60521FE4-F1A9-7645-A007-1CDDFBA09550}"/>
                </a:ext>
              </a:extLst>
            </p:cNvPr>
            <p:cNvSpPr txBox="1"/>
            <p:nvPr/>
          </p:nvSpPr>
          <p:spPr>
            <a:xfrm>
              <a:off x="755576" y="3501878"/>
              <a:ext cx="216024" cy="369332"/>
            </a:xfrm>
            <a:prstGeom prst="rect">
              <a:avLst/>
            </a:prstGeom>
            <a:noFill/>
          </p:spPr>
          <p:txBody>
            <a:bodyPr wrap="square" rtlCol="0">
              <a:spAutoFit/>
            </a:bodyPr>
            <a:lstStyle/>
            <a:p>
              <a:r>
                <a:rPr lang="de-DE" dirty="0">
                  <a:solidFill>
                    <a:srgbClr val="002060"/>
                  </a:solidFill>
                </a:rPr>
                <a:t>3</a:t>
              </a:r>
            </a:p>
          </p:txBody>
        </p:sp>
      </p:grpSp>
      <p:grpSp>
        <p:nvGrpSpPr>
          <p:cNvPr id="32" name="Gruppieren 31">
            <a:extLst>
              <a:ext uri="{FF2B5EF4-FFF2-40B4-BE49-F238E27FC236}">
                <a16:creationId xmlns:a16="http://schemas.microsoft.com/office/drawing/2014/main" id="{B8BFBAE7-DB75-DE4B-A11A-271D67C34016}"/>
              </a:ext>
            </a:extLst>
          </p:cNvPr>
          <p:cNvGrpSpPr/>
          <p:nvPr/>
        </p:nvGrpSpPr>
        <p:grpSpPr>
          <a:xfrm>
            <a:off x="6228184" y="1700808"/>
            <a:ext cx="360040" cy="369332"/>
            <a:chOff x="719572" y="3501878"/>
            <a:chExt cx="360040" cy="369332"/>
          </a:xfrm>
        </p:grpSpPr>
        <p:sp>
          <p:nvSpPr>
            <p:cNvPr id="33" name="Oval 26">
              <a:extLst>
                <a:ext uri="{FF2B5EF4-FFF2-40B4-BE49-F238E27FC236}">
                  <a16:creationId xmlns:a16="http://schemas.microsoft.com/office/drawing/2014/main" id="{21A52B08-CCAB-F647-AFF2-D68378C0118A}"/>
                </a:ext>
              </a:extLst>
            </p:cNvPr>
            <p:cNvSpPr/>
            <p:nvPr/>
          </p:nvSpPr>
          <p:spPr>
            <a:xfrm>
              <a:off x="719572" y="3501878"/>
              <a:ext cx="360040" cy="360040"/>
            </a:xfrm>
            <a:prstGeom prst="ellips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Textfeld 33">
              <a:extLst>
                <a:ext uri="{FF2B5EF4-FFF2-40B4-BE49-F238E27FC236}">
                  <a16:creationId xmlns:a16="http://schemas.microsoft.com/office/drawing/2014/main" id="{1ED25FB5-EAF7-5444-9742-C5EA10C3C659}"/>
                </a:ext>
              </a:extLst>
            </p:cNvPr>
            <p:cNvSpPr txBox="1"/>
            <p:nvPr/>
          </p:nvSpPr>
          <p:spPr>
            <a:xfrm>
              <a:off x="755576" y="3501878"/>
              <a:ext cx="216024" cy="369332"/>
            </a:xfrm>
            <a:prstGeom prst="rect">
              <a:avLst/>
            </a:prstGeom>
            <a:noFill/>
          </p:spPr>
          <p:txBody>
            <a:bodyPr wrap="square" rtlCol="0">
              <a:spAutoFit/>
            </a:bodyPr>
            <a:lstStyle/>
            <a:p>
              <a:r>
                <a:rPr lang="de-DE" dirty="0">
                  <a:solidFill>
                    <a:srgbClr val="002060"/>
                  </a:solidFill>
                </a:rPr>
                <a:t>1</a:t>
              </a:r>
            </a:p>
          </p:txBody>
        </p:sp>
      </p:grpSp>
      <p:sp>
        <p:nvSpPr>
          <p:cNvPr id="35" name="Textfeld 34"/>
          <p:cNvSpPr txBox="1"/>
          <p:nvPr/>
        </p:nvSpPr>
        <p:spPr>
          <a:xfrm>
            <a:off x="6228184" y="5445224"/>
            <a:ext cx="1531188" cy="646331"/>
          </a:xfrm>
          <a:prstGeom prst="rect">
            <a:avLst/>
          </a:prstGeom>
          <a:noFill/>
        </p:spPr>
        <p:txBody>
          <a:bodyPr wrap="none" rtlCol="0">
            <a:spAutoFit/>
          </a:bodyPr>
          <a:lstStyle/>
          <a:p>
            <a:r>
              <a:rPr lang="de-DE" dirty="0"/>
              <a:t>Informatische</a:t>
            </a:r>
          </a:p>
          <a:p>
            <a:r>
              <a:rPr lang="de-DE" dirty="0"/>
              <a:t>Grundbildung </a:t>
            </a:r>
          </a:p>
        </p:txBody>
      </p:sp>
      <p:grpSp>
        <p:nvGrpSpPr>
          <p:cNvPr id="36" name="Gruppieren 35">
            <a:extLst>
              <a:ext uri="{FF2B5EF4-FFF2-40B4-BE49-F238E27FC236}">
                <a16:creationId xmlns:a16="http://schemas.microsoft.com/office/drawing/2014/main" id="{F002D604-5919-CB44-9E40-4E6144FBAAFB}"/>
              </a:ext>
            </a:extLst>
          </p:cNvPr>
          <p:cNvGrpSpPr/>
          <p:nvPr/>
        </p:nvGrpSpPr>
        <p:grpSpPr>
          <a:xfrm>
            <a:off x="6228184" y="5085184"/>
            <a:ext cx="360040" cy="369332"/>
            <a:chOff x="719572" y="3501878"/>
            <a:chExt cx="360040" cy="369332"/>
          </a:xfrm>
        </p:grpSpPr>
        <p:sp>
          <p:nvSpPr>
            <p:cNvPr id="37" name="Oval 23">
              <a:extLst>
                <a:ext uri="{FF2B5EF4-FFF2-40B4-BE49-F238E27FC236}">
                  <a16:creationId xmlns:a16="http://schemas.microsoft.com/office/drawing/2014/main" id="{74E04825-B227-6544-BF88-617D137DF410}"/>
                </a:ext>
              </a:extLst>
            </p:cNvPr>
            <p:cNvSpPr/>
            <p:nvPr/>
          </p:nvSpPr>
          <p:spPr>
            <a:xfrm>
              <a:off x="719572" y="3501878"/>
              <a:ext cx="360040" cy="360040"/>
            </a:xfrm>
            <a:prstGeom prst="ellips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8" name="Textfeld 37">
              <a:extLst>
                <a:ext uri="{FF2B5EF4-FFF2-40B4-BE49-F238E27FC236}">
                  <a16:creationId xmlns:a16="http://schemas.microsoft.com/office/drawing/2014/main" id="{60521FE4-F1A9-7645-A007-1CDDFBA09550}"/>
                </a:ext>
              </a:extLst>
            </p:cNvPr>
            <p:cNvSpPr txBox="1"/>
            <p:nvPr/>
          </p:nvSpPr>
          <p:spPr>
            <a:xfrm>
              <a:off x="755576" y="3501878"/>
              <a:ext cx="216024" cy="369332"/>
            </a:xfrm>
            <a:prstGeom prst="rect">
              <a:avLst/>
            </a:prstGeom>
            <a:noFill/>
          </p:spPr>
          <p:txBody>
            <a:bodyPr wrap="square" rtlCol="0">
              <a:spAutoFit/>
            </a:bodyPr>
            <a:lstStyle/>
            <a:p>
              <a:r>
                <a:rPr lang="de-DE" dirty="0">
                  <a:solidFill>
                    <a:srgbClr val="002060"/>
                  </a:solidFill>
                </a:rPr>
                <a:t>4</a:t>
              </a:r>
            </a:p>
          </p:txBody>
        </p:sp>
      </p:grpSp>
      <p:sp>
        <p:nvSpPr>
          <p:cNvPr id="39" name="Rechteck 38"/>
          <p:cNvSpPr/>
          <p:nvPr/>
        </p:nvSpPr>
        <p:spPr>
          <a:xfrm>
            <a:off x="467544" y="4725144"/>
            <a:ext cx="5328592" cy="864096"/>
          </a:xfrm>
          <a:prstGeom prst="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0" name="Rechteck 39"/>
          <p:cNvSpPr/>
          <p:nvPr/>
        </p:nvSpPr>
        <p:spPr>
          <a:xfrm>
            <a:off x="467544" y="2593479"/>
            <a:ext cx="864096" cy="2088232"/>
          </a:xfrm>
          <a:prstGeom prst="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1" name="Rechteck 40"/>
          <p:cNvSpPr/>
          <p:nvPr/>
        </p:nvSpPr>
        <p:spPr>
          <a:xfrm>
            <a:off x="1403648" y="2593479"/>
            <a:ext cx="3456384" cy="2088232"/>
          </a:xfrm>
          <a:prstGeom prst="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42" name="Gruppieren 41">
            <a:extLst>
              <a:ext uri="{FF2B5EF4-FFF2-40B4-BE49-F238E27FC236}">
                <a16:creationId xmlns:a16="http://schemas.microsoft.com/office/drawing/2014/main" id="{53BE227B-2982-E848-9B0D-5F249B84F54C}"/>
              </a:ext>
            </a:extLst>
          </p:cNvPr>
          <p:cNvGrpSpPr/>
          <p:nvPr/>
        </p:nvGrpSpPr>
        <p:grpSpPr>
          <a:xfrm>
            <a:off x="719572" y="3501878"/>
            <a:ext cx="360040" cy="369332"/>
            <a:chOff x="719572" y="3501878"/>
            <a:chExt cx="360040" cy="369332"/>
          </a:xfrm>
        </p:grpSpPr>
        <p:sp>
          <p:nvSpPr>
            <p:cNvPr id="43" name="Oval 12">
              <a:extLst>
                <a:ext uri="{FF2B5EF4-FFF2-40B4-BE49-F238E27FC236}">
                  <a16:creationId xmlns:a16="http://schemas.microsoft.com/office/drawing/2014/main" id="{4CF1D672-DABD-234B-B52D-8265240EFCDB}"/>
                </a:ext>
              </a:extLst>
            </p:cNvPr>
            <p:cNvSpPr/>
            <p:nvPr/>
          </p:nvSpPr>
          <p:spPr>
            <a:xfrm>
              <a:off x="719572" y="3501878"/>
              <a:ext cx="360040" cy="360040"/>
            </a:xfrm>
            <a:prstGeom prst="ellips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4" name="Textfeld 43">
              <a:extLst>
                <a:ext uri="{FF2B5EF4-FFF2-40B4-BE49-F238E27FC236}">
                  <a16:creationId xmlns:a16="http://schemas.microsoft.com/office/drawing/2014/main" id="{FCEE5356-BF29-B544-B28F-FB39D0247DCC}"/>
                </a:ext>
              </a:extLst>
            </p:cNvPr>
            <p:cNvSpPr txBox="1"/>
            <p:nvPr/>
          </p:nvSpPr>
          <p:spPr>
            <a:xfrm>
              <a:off x="755576" y="3501878"/>
              <a:ext cx="216024" cy="369332"/>
            </a:xfrm>
            <a:prstGeom prst="rect">
              <a:avLst/>
            </a:prstGeom>
            <a:noFill/>
          </p:spPr>
          <p:txBody>
            <a:bodyPr wrap="square" rtlCol="0">
              <a:spAutoFit/>
            </a:bodyPr>
            <a:lstStyle/>
            <a:p>
              <a:r>
                <a:rPr lang="de-DE" dirty="0">
                  <a:solidFill>
                    <a:srgbClr val="002060"/>
                  </a:solidFill>
                </a:rPr>
                <a:t>1</a:t>
              </a:r>
            </a:p>
          </p:txBody>
        </p:sp>
      </p:grpSp>
      <p:grpSp>
        <p:nvGrpSpPr>
          <p:cNvPr id="45" name="Gruppieren 44">
            <a:extLst>
              <a:ext uri="{FF2B5EF4-FFF2-40B4-BE49-F238E27FC236}">
                <a16:creationId xmlns:a16="http://schemas.microsoft.com/office/drawing/2014/main" id="{4C2DABBD-0F48-9243-B2CB-41F2B25A463F}"/>
              </a:ext>
            </a:extLst>
          </p:cNvPr>
          <p:cNvGrpSpPr/>
          <p:nvPr/>
        </p:nvGrpSpPr>
        <p:grpSpPr>
          <a:xfrm>
            <a:off x="2987824" y="5007659"/>
            <a:ext cx="360040" cy="369332"/>
            <a:chOff x="719572" y="3501878"/>
            <a:chExt cx="360040" cy="369332"/>
          </a:xfrm>
        </p:grpSpPr>
        <p:sp>
          <p:nvSpPr>
            <p:cNvPr id="46" name="Oval 29">
              <a:extLst>
                <a:ext uri="{FF2B5EF4-FFF2-40B4-BE49-F238E27FC236}">
                  <a16:creationId xmlns:a16="http://schemas.microsoft.com/office/drawing/2014/main" id="{1038C4E1-09A6-A74C-BF7A-59BEDFDCF5C4}"/>
                </a:ext>
              </a:extLst>
            </p:cNvPr>
            <p:cNvSpPr/>
            <p:nvPr/>
          </p:nvSpPr>
          <p:spPr>
            <a:xfrm>
              <a:off x="719572" y="3501878"/>
              <a:ext cx="360040" cy="360040"/>
            </a:xfrm>
            <a:prstGeom prst="ellips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7" name="Textfeld 46">
              <a:extLst>
                <a:ext uri="{FF2B5EF4-FFF2-40B4-BE49-F238E27FC236}">
                  <a16:creationId xmlns:a16="http://schemas.microsoft.com/office/drawing/2014/main" id="{A55B6619-9A41-4545-BA0F-37EDA0368B09}"/>
                </a:ext>
              </a:extLst>
            </p:cNvPr>
            <p:cNvSpPr txBox="1"/>
            <p:nvPr/>
          </p:nvSpPr>
          <p:spPr>
            <a:xfrm>
              <a:off x="755576" y="3501878"/>
              <a:ext cx="216024" cy="369332"/>
            </a:xfrm>
            <a:prstGeom prst="rect">
              <a:avLst/>
            </a:prstGeom>
            <a:noFill/>
          </p:spPr>
          <p:txBody>
            <a:bodyPr wrap="square" rtlCol="0">
              <a:spAutoFit/>
            </a:bodyPr>
            <a:lstStyle/>
            <a:p>
              <a:r>
                <a:rPr lang="de-DE" dirty="0">
                  <a:solidFill>
                    <a:srgbClr val="002060"/>
                  </a:solidFill>
                </a:rPr>
                <a:t>3</a:t>
              </a:r>
            </a:p>
          </p:txBody>
        </p:sp>
      </p:grpSp>
      <p:grpSp>
        <p:nvGrpSpPr>
          <p:cNvPr id="48" name="Gruppieren 47">
            <a:extLst>
              <a:ext uri="{FF2B5EF4-FFF2-40B4-BE49-F238E27FC236}">
                <a16:creationId xmlns:a16="http://schemas.microsoft.com/office/drawing/2014/main" id="{E27A8DA5-546F-254D-908C-13FD88A687E2}"/>
              </a:ext>
            </a:extLst>
          </p:cNvPr>
          <p:cNvGrpSpPr/>
          <p:nvPr/>
        </p:nvGrpSpPr>
        <p:grpSpPr>
          <a:xfrm>
            <a:off x="2987824" y="3492586"/>
            <a:ext cx="360040" cy="369332"/>
            <a:chOff x="719572" y="3501878"/>
            <a:chExt cx="360040" cy="369332"/>
          </a:xfrm>
        </p:grpSpPr>
        <p:sp>
          <p:nvSpPr>
            <p:cNvPr id="49" name="Oval 32">
              <a:extLst>
                <a:ext uri="{FF2B5EF4-FFF2-40B4-BE49-F238E27FC236}">
                  <a16:creationId xmlns:a16="http://schemas.microsoft.com/office/drawing/2014/main" id="{F587E511-5D56-0C42-8AB2-0FBB75ADE2BB}"/>
                </a:ext>
              </a:extLst>
            </p:cNvPr>
            <p:cNvSpPr/>
            <p:nvPr/>
          </p:nvSpPr>
          <p:spPr>
            <a:xfrm>
              <a:off x="719572" y="3501878"/>
              <a:ext cx="360040" cy="360040"/>
            </a:xfrm>
            <a:prstGeom prst="ellips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0" name="Textfeld 49">
              <a:extLst>
                <a:ext uri="{FF2B5EF4-FFF2-40B4-BE49-F238E27FC236}">
                  <a16:creationId xmlns:a16="http://schemas.microsoft.com/office/drawing/2014/main" id="{A7DEE4C2-3855-C449-9906-CE830B89C656}"/>
                </a:ext>
              </a:extLst>
            </p:cNvPr>
            <p:cNvSpPr txBox="1"/>
            <p:nvPr/>
          </p:nvSpPr>
          <p:spPr>
            <a:xfrm>
              <a:off x="755576" y="3501878"/>
              <a:ext cx="216024" cy="369332"/>
            </a:xfrm>
            <a:prstGeom prst="rect">
              <a:avLst/>
            </a:prstGeom>
            <a:noFill/>
          </p:spPr>
          <p:txBody>
            <a:bodyPr wrap="square" rtlCol="0">
              <a:spAutoFit/>
            </a:bodyPr>
            <a:lstStyle/>
            <a:p>
              <a:r>
                <a:rPr lang="de-DE" dirty="0">
                  <a:solidFill>
                    <a:srgbClr val="002060"/>
                  </a:solidFill>
                </a:rPr>
                <a:t>2</a:t>
              </a:r>
            </a:p>
          </p:txBody>
        </p:sp>
      </p:grpSp>
      <p:sp>
        <p:nvSpPr>
          <p:cNvPr id="51" name="Rechteck 50"/>
          <p:cNvSpPr/>
          <p:nvPr/>
        </p:nvSpPr>
        <p:spPr>
          <a:xfrm>
            <a:off x="4932040" y="2590304"/>
            <a:ext cx="864096" cy="2088232"/>
          </a:xfrm>
          <a:prstGeom prst="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52" name="Gruppieren 51">
            <a:extLst>
              <a:ext uri="{FF2B5EF4-FFF2-40B4-BE49-F238E27FC236}">
                <a16:creationId xmlns:a16="http://schemas.microsoft.com/office/drawing/2014/main" id="{53BE227B-2982-E848-9B0D-5F249B84F54C}"/>
              </a:ext>
            </a:extLst>
          </p:cNvPr>
          <p:cNvGrpSpPr/>
          <p:nvPr/>
        </p:nvGrpSpPr>
        <p:grpSpPr>
          <a:xfrm>
            <a:off x="5184068" y="3498703"/>
            <a:ext cx="360040" cy="369332"/>
            <a:chOff x="719572" y="3501878"/>
            <a:chExt cx="360040" cy="369332"/>
          </a:xfrm>
        </p:grpSpPr>
        <p:sp>
          <p:nvSpPr>
            <p:cNvPr id="53" name="Oval 12">
              <a:extLst>
                <a:ext uri="{FF2B5EF4-FFF2-40B4-BE49-F238E27FC236}">
                  <a16:creationId xmlns:a16="http://schemas.microsoft.com/office/drawing/2014/main" id="{4CF1D672-DABD-234B-B52D-8265240EFCDB}"/>
                </a:ext>
              </a:extLst>
            </p:cNvPr>
            <p:cNvSpPr/>
            <p:nvPr/>
          </p:nvSpPr>
          <p:spPr>
            <a:xfrm>
              <a:off x="719572" y="3501878"/>
              <a:ext cx="360040" cy="360040"/>
            </a:xfrm>
            <a:prstGeom prst="ellips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4" name="Textfeld 53">
              <a:extLst>
                <a:ext uri="{FF2B5EF4-FFF2-40B4-BE49-F238E27FC236}">
                  <a16:creationId xmlns:a16="http://schemas.microsoft.com/office/drawing/2014/main" id="{FCEE5356-BF29-B544-B28F-FB39D0247DCC}"/>
                </a:ext>
              </a:extLst>
            </p:cNvPr>
            <p:cNvSpPr txBox="1"/>
            <p:nvPr/>
          </p:nvSpPr>
          <p:spPr>
            <a:xfrm>
              <a:off x="755576" y="3501878"/>
              <a:ext cx="216024" cy="369332"/>
            </a:xfrm>
            <a:prstGeom prst="rect">
              <a:avLst/>
            </a:prstGeom>
            <a:noFill/>
          </p:spPr>
          <p:txBody>
            <a:bodyPr wrap="square" rtlCol="0">
              <a:spAutoFit/>
            </a:bodyPr>
            <a:lstStyle/>
            <a:p>
              <a:r>
                <a:rPr lang="de-DE" dirty="0">
                  <a:solidFill>
                    <a:srgbClr val="002060"/>
                  </a:solidFill>
                </a:rPr>
                <a:t>4</a:t>
              </a:r>
            </a:p>
          </p:txBody>
        </p:sp>
      </p:grpSp>
    </p:spTree>
    <p:extLst>
      <p:ext uri="{BB962C8B-B14F-4D97-AF65-F5344CB8AC3E}">
        <p14:creationId xmlns:p14="http://schemas.microsoft.com/office/powerpoint/2010/main" val="3900231838"/>
      </p:ext>
    </p:extLst>
  </p:cSld>
  <p:clrMapOvr>
    <a:masterClrMapping/>
  </p:clrMapOvr>
  <p:timing>
    <p:tnLst>
      <p:par>
        <p:cTn id="1" dur="indefinite" restart="never" nodeType="tmRoot"/>
      </p:par>
    </p:tnLst>
  </p:timing>
</p:sld>
</file>

<file path=ppt/theme/theme1.xml><?xml version="1.0" encoding="utf-8"?>
<a:theme xmlns:a="http://schemas.openxmlformats.org/drawingml/2006/main" name="QUA-LiS_Vorlage_weiss">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QUA-LiS_Vorlage_weiss</Template>
  <TotalTime>0</TotalTime>
  <Words>4029</Words>
  <PresentationFormat>Bildschirmpräsentation (4:3)</PresentationFormat>
  <Paragraphs>667</Paragraphs>
  <Slides>63</Slides>
  <Notes>61</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63</vt:i4>
      </vt:variant>
    </vt:vector>
  </HeadingPairs>
  <TitlesOfParts>
    <vt:vector size="70" baseType="lpstr">
      <vt:lpstr>Arial</vt:lpstr>
      <vt:lpstr>Calibri</vt:lpstr>
      <vt:lpstr>Helvetica</vt:lpstr>
      <vt:lpstr>Times New Roman</vt:lpstr>
      <vt:lpstr>Wingdings</vt:lpstr>
      <vt:lpstr>ヒラギノ角ゴ Pro W3</vt:lpstr>
      <vt:lpstr>QUA-LiS_Vorlage_weiss</vt:lpstr>
      <vt:lpstr>Neue Kernlehrpläne  für die Sekundarstufe I der Gesamtschule und Sekundarschule Inkraftsetzung: 01.08.2021</vt:lpstr>
      <vt:lpstr>Gliederung</vt:lpstr>
      <vt:lpstr>Gliederung</vt:lpstr>
      <vt:lpstr>Bewährte Merkmale</vt:lpstr>
      <vt:lpstr>Grundsätze</vt:lpstr>
      <vt:lpstr>Akzentsetzungen der neuen Kernlehrpläne</vt:lpstr>
      <vt:lpstr>Gliederung</vt:lpstr>
      <vt:lpstr>Fokussierte Querschnittsaufgaben </vt:lpstr>
      <vt:lpstr>Medienkompetenzrahmen NRW</vt:lpstr>
      <vt:lpstr>Fachliche Einbindung des Medienkompetenzrahmens </vt:lpstr>
      <vt:lpstr>Rahmenvorgabe Verbraucherbildung</vt:lpstr>
      <vt:lpstr>Fachliche Einbindung der RV Verbraucherbildung </vt:lpstr>
      <vt:lpstr>Gliederung</vt:lpstr>
      <vt:lpstr>Gliederung des Kernlehrplans</vt:lpstr>
      <vt:lpstr>Die wichtigsten Kontinuitäten</vt:lpstr>
      <vt:lpstr>Die wichtigsten Neuerungen (1)</vt:lpstr>
      <vt:lpstr>Die wichtigsten Neuerungen (2)</vt:lpstr>
      <vt:lpstr>Die wichtigsten Neuerungen (3)</vt:lpstr>
      <vt:lpstr>Die wichtigsten Neuerungen (4)</vt:lpstr>
      <vt:lpstr>Grundkonstrukt und zentrale Begriffe</vt:lpstr>
      <vt:lpstr>Aufgaben und Ziele des Faches  Kapitel 1</vt:lpstr>
      <vt:lpstr>PowerPoint-Präsentation</vt:lpstr>
      <vt:lpstr>Kompetenzbereiche     Kapitel 2.1</vt:lpstr>
      <vt:lpstr>Kompetenzbereiche     Kapitel 2.1</vt:lpstr>
      <vt:lpstr>Kompetenzbereiche     Kapitel 2.1</vt:lpstr>
      <vt:lpstr>Inhaltsfelder     Kapitel 2.1</vt:lpstr>
      <vt:lpstr>Inhaltsfelder     Kapitel 2.1</vt:lpstr>
      <vt:lpstr>Inhaltsfelder     Kapitel 2.1</vt:lpstr>
      <vt:lpstr>Inhaltsfelder     Kapitel 2.1</vt:lpstr>
      <vt:lpstr>Inhaltsfelder     Kapitel 2.1</vt:lpstr>
      <vt:lpstr>übergeordnete Kompetenzerwartungen Kapitel 2.2</vt:lpstr>
      <vt:lpstr>Konkretisierte Kompetenzerwartungen Kapitel 2.2</vt:lpstr>
      <vt:lpstr>Konkretisierte Kompetenzerwartungen Kapitel 2.2</vt:lpstr>
      <vt:lpstr>Konkretisierte Kompetenzerwartungen Kapitel 2.2</vt:lpstr>
      <vt:lpstr>Konkretisierte Kompetenzerwartungen Kapitel 2.2</vt:lpstr>
      <vt:lpstr>Konkretisierte Kompetenzerwartungen Kapitel 2.2</vt:lpstr>
      <vt:lpstr>Konkretisierte Kompetenzerwartungen Kapitel 2.2</vt:lpstr>
      <vt:lpstr>PowerPoint-Präsentation</vt:lpstr>
      <vt:lpstr>Latein ab Jahrgangsstufe 9 (L9)   Kapitel 2.3</vt:lpstr>
      <vt:lpstr>PowerPoint-Präsentation</vt:lpstr>
      <vt:lpstr>Beurteilungsbereich „Schriftliche Arbeiten“</vt:lpstr>
      <vt:lpstr>Beurteilungsbereich „Schriftliche Arbeiten“</vt:lpstr>
      <vt:lpstr>Beurteilungsbereich „Schriftliche Arbeiten“</vt:lpstr>
      <vt:lpstr>Beurteilungsbereich „Schriftliche Arbeiten“</vt:lpstr>
      <vt:lpstr>Beurteilungsbereich „Schriftliche Arbeiten“</vt:lpstr>
      <vt:lpstr>Beurteilungsbereich „Schriftliche Arbeiten“</vt:lpstr>
      <vt:lpstr>Beurteilungsbereich „Schriftliche Arbeiten“</vt:lpstr>
      <vt:lpstr>Beurteilungsbereich „Schriftliche Arbeiten“</vt:lpstr>
      <vt:lpstr>Beurteilungsbereich „Schriftliche Arbeiten“</vt:lpstr>
      <vt:lpstr>Gliederung</vt:lpstr>
      <vt:lpstr>Schulinterne Lehrpläne – rechtlicher Rahmen (1)</vt:lpstr>
      <vt:lpstr>Schulinterne Lehrpläne – rechtlicher Rahmen (2)</vt:lpstr>
      <vt:lpstr>Curriculumentwicklung</vt:lpstr>
      <vt:lpstr>Funktionen schulinterner Lehrpläne</vt:lpstr>
      <vt:lpstr>Gliederungsbeispiel eines schulinternen Lehrplans</vt:lpstr>
      <vt:lpstr>Gliederung</vt:lpstr>
      <vt:lpstr>Unterstützungsmaterial im Lehrplannavigator</vt:lpstr>
      <vt:lpstr>Beispiel für ein Unterrichtsvorhaben (1)</vt:lpstr>
      <vt:lpstr>Beispiel für ein Unterrichtsvorhaben (2)</vt:lpstr>
      <vt:lpstr>Beispiel für ein Unterrichtsvorhaben (3)</vt:lpstr>
      <vt:lpstr>Beispiel für ein Unterrichtsvorhaben (4)</vt:lpstr>
      <vt:lpstr>Konkretisierungen von Unterrichtsvorhaben</vt:lpstr>
      <vt:lpstr>Viel Erfolg bei der Fachschaftsarbeit! Latein – mein Fach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2019-01-16T09:01:21Z</cp:lastPrinted>
  <dcterms:created xsi:type="dcterms:W3CDTF">2018-01-17T08:49:04Z</dcterms:created>
  <dcterms:modified xsi:type="dcterms:W3CDTF">2022-01-27T06:58:47Z</dcterms:modified>
</cp:coreProperties>
</file>