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39" r:id="rId29"/>
    <p:sldId id="440" r:id="rId30"/>
    <p:sldId id="441" r:id="rId31"/>
    <p:sldId id="448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9" r:id="rId40"/>
    <p:sldId id="458" r:id="rId41"/>
    <p:sldId id="427" r:id="rId42"/>
    <p:sldId id="429" r:id="rId43"/>
    <p:sldId id="430" r:id="rId44"/>
    <p:sldId id="431" r:id="rId45"/>
    <p:sldId id="432" r:id="rId46"/>
    <p:sldId id="433" r:id="rId47"/>
    <p:sldId id="428" r:id="rId48"/>
    <p:sldId id="460" r:id="rId49"/>
    <p:sldId id="461" r:id="rId50"/>
    <p:sldId id="462" r:id="rId51"/>
    <p:sldId id="463" r:id="rId52"/>
    <p:sldId id="465" r:id="rId53"/>
    <p:sldId id="464" r:id="rId54"/>
    <p:sldId id="469" r:id="rId5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58" clrIdx="1">
    <p:extLst>
      <p:ext uri="{19B8F6BF-5375-455C-9EA6-DF929625EA0E}">
        <p15:presenceInfo xmlns:p15="http://schemas.microsoft.com/office/powerpoint/2012/main" userId="Peters, Thors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8"/>
    <p:restoredTop sz="93933" autoAdjust="0"/>
  </p:normalViewPr>
  <p:slideViewPr>
    <p:cSldViewPr showGuides="1">
      <p:cViewPr varScale="1">
        <p:scale>
          <a:sx n="103" d="100"/>
          <a:sy n="103" d="100"/>
        </p:scale>
        <p:origin x="1032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r>
            <a:rPr lang="de-DE" sz="2400" b="1" dirty="0" smtClean="0">
              <a:latin typeface="Corbel" pitchFamily="34" charset="0"/>
            </a:rPr>
            <a:t>sprachliche </a:t>
          </a:r>
          <a:r>
            <a:rPr lang="de-DE" sz="2400" b="1" dirty="0">
              <a:latin typeface="Corbel" pitchFamily="34" charset="0"/>
            </a:rPr>
            <a:t>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  <dgm:t>
        <a:bodyPr/>
        <a:lstStyle/>
        <a:p>
          <a:endParaRPr lang="de-DE"/>
        </a:p>
      </dgm:t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</a:t>
          </a:r>
          <a:r>
            <a:rPr lang="de-DE" sz="2400" b="1" kern="1200" dirty="0" smtClean="0">
              <a:latin typeface="Corbel" pitchFamily="34" charset="0"/>
            </a:rPr>
            <a:t>sprachliche </a:t>
          </a:r>
          <a:r>
            <a:rPr lang="de-DE" sz="2400" b="1" kern="1200" dirty="0">
              <a:latin typeface="Corbel" pitchFamily="34" charset="0"/>
            </a:rPr>
            <a:t>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56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der </a:t>
            </a:r>
            <a:r>
              <a:rPr lang="de-DE" sz="3600" dirty="0" smtClean="0"/>
              <a:t>Gesamtschule/Sekundarschule</a:t>
            </a:r>
            <a:br>
              <a:rPr lang="de-DE" sz="3600" dirty="0" smtClean="0"/>
            </a:br>
            <a:r>
              <a:rPr lang="de-DE" sz="2400" dirty="0" smtClean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 Spanisch</a:t>
            </a:r>
            <a:endParaRPr lang="de-DE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des Medienkompetenzrahmens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Beispiel: Medienkompetenzrahmen 4.1, 4.4:</a:t>
            </a:r>
          </a:p>
          <a:p>
            <a:pPr marL="400050" lvl="1" indent="0">
              <a:buNone/>
            </a:pPr>
            <a:r>
              <a:rPr lang="de-DE" b="1" dirty="0" smtClean="0"/>
              <a:t>Text- und Medienkompetenz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Schülerinnen und Schüler können Texte </a:t>
            </a:r>
            <a:r>
              <a:rPr lang="de-DE" dirty="0"/>
              <a:t>und Medienprodukte erstellen, in andere Texte und </a:t>
            </a:r>
            <a:r>
              <a:rPr lang="de-DE" dirty="0" smtClean="0"/>
              <a:t>Medienprodukte </a:t>
            </a:r>
            <a:r>
              <a:rPr lang="de-DE" dirty="0"/>
              <a:t>umwandeln sowie Texte und Medienprodukte in einfacher Form kreativ bearbeiten und </a:t>
            </a:r>
            <a:r>
              <a:rPr lang="de-DE" dirty="0" smtClean="0"/>
              <a:t>ergänzen </a:t>
            </a:r>
            <a:r>
              <a:rPr lang="de-DE" dirty="0"/>
              <a:t>oder erweitern; bei der Erstellung von Medienprodukten die zentralen rechtlichen Grundlagen des </a:t>
            </a:r>
            <a:r>
              <a:rPr lang="de-DE" dirty="0" smtClean="0"/>
              <a:t>Persönlichkeits-, </a:t>
            </a:r>
            <a:r>
              <a:rPr lang="de-DE" dirty="0"/>
              <a:t>Urheber- und Nutzungsrechts beachten; </a:t>
            </a:r>
            <a:r>
              <a:rPr lang="de-DE" dirty="0" smtClean="0"/>
              <a:t>sozial </a:t>
            </a:r>
            <a:r>
              <a:rPr lang="de-DE" dirty="0"/>
              <a:t>verantwortungsvoll und kritisch reflektierend mit eigenen und fremden, auch digital erstellten Produkten </a:t>
            </a:r>
            <a:r>
              <a:rPr lang="de-DE" dirty="0" smtClean="0"/>
              <a:t>umgehen.</a:t>
            </a:r>
          </a:p>
          <a:p>
            <a:r>
              <a:rPr lang="de-DE" dirty="0" smtClean="0"/>
              <a:t>Der MKR bleibt verbindlicher Orientierungsrahmen für die Weiterentwicklung des schulischen Medienkonzepts.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Rahmenvorgabe Verbraucherbildung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der RV Verbraucherbildung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Beispiel Rahmenvorgabe </a:t>
            </a:r>
            <a:r>
              <a:rPr lang="de-DE" sz="2400" dirty="0"/>
              <a:t>Verbraucherbildung D Z1, </a:t>
            </a:r>
            <a:r>
              <a:rPr lang="de-DE" sz="2400" dirty="0" smtClean="0"/>
              <a:t>Z2, Z3, Z5:</a:t>
            </a:r>
            <a:endParaRPr lang="de-DE" sz="2400" dirty="0"/>
          </a:p>
          <a:p>
            <a:pPr marL="57150" indent="0">
              <a:buNone/>
            </a:pPr>
            <a:r>
              <a:rPr lang="de-DE" sz="2000" b="1" dirty="0"/>
              <a:t>Interkulturelle kommunikative Kompetenz – fachliche Konkretisierung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>Einblicke in die Lebenswelt von Jugendlichen in Spanien und Lateinamerika im Vergleich zur eigenen Lebenswelt</a:t>
            </a:r>
            <a:r>
              <a:rPr lang="de-DE" sz="2000" dirty="0" smtClean="0"/>
              <a:t>: Alltagsleben, Familie, Freundschaft / Partnerschaft, Umgang mit Vielfalt, Gendersensibilität, Freizeitgestaltung und Konsumverhalten </a:t>
            </a:r>
            <a:r>
              <a:rPr lang="de-DE" sz="2000" dirty="0"/>
              <a:t>unter Berücksichtigung des Umweltschutzes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Einbindung Berufliche Orientierung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Bewerbungssituation in einer Fremdsprache</a:t>
            </a:r>
            <a:br>
              <a:rPr lang="de-DE" dirty="0" smtClean="0"/>
            </a:br>
            <a:r>
              <a:rPr lang="de-DE" dirty="0" smtClean="0"/>
              <a:t>(Lebenslauf, Bewerbungsgespräch)</a:t>
            </a:r>
          </a:p>
          <a:p>
            <a:r>
              <a:rPr lang="de-DE" dirty="0"/>
              <a:t>i</a:t>
            </a:r>
            <a:r>
              <a:rPr lang="de-DE" dirty="0" smtClean="0"/>
              <a:t>nterkulturelle kommunikative Kompetenzen als berufliches Qualifizierungsmerkmal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Spanisch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des Kernlehrplans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781003"/>
              </p:ext>
            </p:extLst>
          </p:nvPr>
        </p:nvGraphicFramePr>
        <p:xfrm>
          <a:off x="457200" y="1700213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Faches</a:t>
                      </a:r>
                      <a:endParaRPr lang="de-DE" sz="1400" dirty="0">
                        <a:solidFill>
                          <a:srgbClr val="000000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Spanisch ab Jahrgangsstufe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 zum Ende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Spanisch ab Jahrgangsstufe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9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zum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Ende der Sekundarstufe I</a:t>
                      </a:r>
                      <a:endParaRPr lang="de-DE" sz="1400" dirty="0">
                        <a:solidFill>
                          <a:schemeClr val="tx1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3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  <a:endParaRPr lang="de-DE" sz="1400" b="1" i="0" u="none" strike="noStrike" kern="1" spc="0" baseline="0" dirty="0">
                        <a:solidFill>
                          <a:srgbClr val="000000"/>
                        </a:solidFill>
                        <a:effectLst/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Kontinuitäten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interkulturelle </a:t>
            </a:r>
            <a:r>
              <a:rPr lang="de-DE" dirty="0"/>
              <a:t>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Fokus auf Spracherwerbsphase</a:t>
            </a: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 smtClean="0"/>
              <a:t>GeR</a:t>
            </a:r>
            <a:r>
              <a:rPr lang="de-DE" dirty="0" smtClean="0"/>
              <a:t>-Niveaus am Ende der Sek I: Spanisch ab Jahrgangsstufe 7: B1</a:t>
            </a:r>
            <a:br>
              <a:rPr lang="de-DE" dirty="0" smtClean="0"/>
            </a:br>
            <a:r>
              <a:rPr lang="de-DE" dirty="0" smtClean="0"/>
              <a:t>Spanisch ab </a:t>
            </a:r>
            <a:r>
              <a:rPr lang="de-DE" dirty="0"/>
              <a:t>Jahrgangsstufe </a:t>
            </a:r>
            <a:r>
              <a:rPr lang="de-DE" dirty="0" smtClean="0"/>
              <a:t>9: A2 </a:t>
            </a:r>
            <a:r>
              <a:rPr lang="de-DE" dirty="0"/>
              <a:t>mit Anteilen von </a:t>
            </a:r>
            <a:r>
              <a:rPr lang="de-DE" dirty="0" smtClean="0"/>
              <a:t>B1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(1)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</a:t>
            </a:r>
            <a:r>
              <a:rPr lang="de-DE" dirty="0" smtClean="0"/>
              <a:t>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Kompetenzmodell ist Grundlage der (Kern-)</a:t>
            </a:r>
            <a:br>
              <a:rPr lang="de-DE" sz="2400" dirty="0" smtClean="0"/>
            </a:br>
            <a:r>
              <a:rPr lang="de-DE" sz="2400" dirty="0" smtClean="0"/>
              <a:t>Lehrpläne aller modernen Fremdsprachen in allen allgemeinbildenden Schulformen </a:t>
            </a:r>
            <a:r>
              <a:rPr lang="de-DE" sz="2400" strike="sngStrike" dirty="0" smtClean="0"/>
              <a:t> </a:t>
            </a:r>
            <a:endParaRPr lang="de-DE" sz="2400" strike="sngStrike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von Text- und Medienkompetenz, Sprachlernkompetenz und </a:t>
            </a: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umfasst </a:t>
            </a:r>
            <a:r>
              <a:rPr lang="de-DE" sz="2400" dirty="0"/>
              <a:t>die Fähigkeit, Texte selbstständig, zielbezogen sowie in ihren historischen, sozialen und kulturellen Dimensionen in den jeweiligen medialen Darstellungsformen zu verstehen </a:t>
            </a:r>
            <a:r>
              <a:rPr lang="de-DE" sz="2400" dirty="0" smtClean="0"/>
              <a:t>und zu deuten […]. </a:t>
            </a:r>
            <a:r>
              <a:rPr lang="de-DE" sz="2400" dirty="0"/>
              <a:t>Dies schließt auch die Fähigkeit ein, die gewonnenen Erkenntnisse im Hinblick auf Textgestaltung, Textsortenmerkmale und Techniken der Texterstellung für die </a:t>
            </a:r>
            <a:r>
              <a:rPr lang="de-DE" sz="2400" dirty="0" smtClean="0"/>
              <a:t>eigene </a:t>
            </a:r>
            <a:r>
              <a:rPr lang="de-DE" sz="2400" dirty="0"/>
              <a:t>Produktion von Texten zu nutzen. </a:t>
            </a:r>
            <a:r>
              <a:rPr lang="de-DE" sz="2400" dirty="0" smtClean="0"/>
              <a:t>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</a:t>
            </a:r>
            <a:r>
              <a:rPr lang="de-DE" altLang="de-DE" sz="19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endParaRPr lang="de-DE" altLang="de-DE" sz="190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Spanisch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Orthografie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Ausschärfung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(2)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</a:t>
            </a:r>
            <a:r>
              <a:rPr lang="de-DE" dirty="0" smtClean="0"/>
              <a:t>Strukturelement </a:t>
            </a:r>
            <a:r>
              <a:rPr lang="de-DE" dirty="0"/>
              <a:t>„Fachliche Konkretisierungen“ zu den Kompetenzerwartungen</a:t>
            </a:r>
            <a:r>
              <a:rPr lang="de-DE" dirty="0" smtClean="0"/>
              <a:t>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der Kompetenzerwartungen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Darstellung der Kompetenzerwartungen – Beispiel: Grammatik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905441"/>
              </p:ext>
            </p:extLst>
          </p:nvPr>
        </p:nvGraphicFramePr>
        <p:xfrm>
          <a:off x="467360" y="1844675"/>
          <a:ext cx="8065135" cy="455269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können </a:t>
                      </a: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ein erweitertes Inventar häufig verwendeter grammatischer Formen und Strukturen für die Textrezeption und die Realisierung ihrer Sprech- und Schreibabsichten nutzen</a:t>
                      </a:r>
                      <a:r>
                        <a:rPr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600" u="sng" dirty="0">
                        <a:solidFill>
                          <a:srgbClr val="FF0000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</a:t>
                      </a:r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itchFamily="2" charset="0"/>
                          <a:cs typeface="Arial" panose="020B0604020202020204" pitchFamily="34" charset="0"/>
                        </a:rPr>
                        <a:t>nnen 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Handlungen, Vorgänge und Äußerungen zeitlich positionieren,</a:t>
                      </a:r>
                      <a:endParaRPr lang="de-DE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Annahmen, Hypothesen und Bedingungen sowie Gefühle, Meinungen, Bitten, Wünsche und Erwartungen äußern,</a:t>
                      </a:r>
                      <a:endParaRPr lang="en-US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US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u="none" dirty="0" smtClean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</a:t>
                      </a:r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Konkretisierungen</a:t>
                      </a:r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u="none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einfache Konnektoren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ES" sz="160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y, o, pero, primero, entonces, después, además, finalmente) </a:t>
                      </a:r>
                      <a:r>
                        <a:rPr lang="es-ES" sz="16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[...]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frequente Auslöser des </a:t>
                      </a:r>
                      <a:r>
                        <a:rPr lang="es-ES" sz="160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presente de subjuntivo</a:t>
                      </a: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sz="16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  <a:endParaRPr sz="16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252003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Spanisch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Teilweise: Verzicht </a:t>
            </a:r>
            <a:r>
              <a:rPr lang="de-DE" sz="2800" dirty="0"/>
              <a:t>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</a:t>
            </a: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kommunikative </a:t>
            </a: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  <a:endParaRPr lang="de-DE" sz="2400" i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Überfrachtungen</a:t>
            </a: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="" xmlns:pr="smNativeData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="" xmlns:pr="smNativeData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="" xmlns:pr="smNativeData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 smtClean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endParaRPr lang="de-DE" sz="1960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Ausgangstexte:</a:t>
            </a:r>
          </a:p>
          <a:p>
            <a:pPr>
              <a:spcBef>
                <a:spcPts val="300"/>
              </a:spcBef>
            </a:pP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auch umfangreichere adaptierte, </a:t>
            </a:r>
            <a:r>
              <a:rPr lang="de-DE" sz="1600" dirty="0" err="1">
                <a:ea typeface="Calibri" panose="020F0502020204030204" pitchFamily="34" charset="0"/>
                <a:cs typeface="Arial" panose="020B0604020202020204" pitchFamily="34" charset="0"/>
              </a:rPr>
              <a:t>didaktisierte</a:t>
            </a: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 sowie klar </a:t>
            </a:r>
            <a:r>
              <a:rPr lang="de-DE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struktu-rierte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authentische Texte (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Lese-texte</a:t>
            </a: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, Hör-/Hörsehtexte, 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Hyper-texte</a:t>
            </a: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, mehrfach kodierte 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Texte)</a:t>
            </a:r>
          </a:p>
          <a:p>
            <a:pPr>
              <a:spcBef>
                <a:spcPts val="300"/>
              </a:spcBef>
            </a:pP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Sach- </a:t>
            </a: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und Gebrauchstexte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(persönliche) Nachrichten und 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Berichte</a:t>
            </a:r>
            <a:endParaRPr lang="de-DE" sz="1600" kern="1" dirty="0">
              <a:ea typeface="Times New Roman Baltic" pitchFamily="1" charset="-7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Werbe- und 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Informations-texte […]</a:t>
            </a:r>
            <a:endParaRPr lang="de-D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Zieltexte</a:t>
            </a:r>
            <a:r>
              <a:rPr lang="de-DE" b="1" dirty="0"/>
              <a:t>: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1600" kern="1" dirty="0" smtClean="0">
                <a:ea typeface="Times New Roman Baltic" pitchFamily="1" charset="-70"/>
                <a:cs typeface="Arial" panose="020B0604020202020204" pitchFamily="34" charset="0"/>
              </a:rPr>
              <a:t>Steckbriefe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smtClean="0">
                <a:cs typeface="Arial" panose="020B0604020202020204" pitchFamily="34" charset="0"/>
              </a:rPr>
              <a:t>Präsentationen </a:t>
            </a:r>
            <a:r>
              <a:rPr dirty="0" smtClean="0"/>
              <a:t>[…]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Verortung </a:t>
            </a:r>
            <a:r>
              <a:rPr dirty="0"/>
              <a:t>von </a:t>
            </a:r>
            <a:r>
              <a:rPr dirty="0" smtClean="0"/>
              <a:t>Strategien in den fachlichen Konkretisierungen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mindestens einmal pro Schuljahr im Rahmen einer Klassenarbeit obligatorisch zu 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überprüfen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</a:t>
            </a:r>
            <a:r>
              <a:rPr lang="de-DE" sz="2400" dirty="0" smtClean="0"/>
              <a:t>.</a:t>
            </a:r>
            <a:endParaRPr lang="de-DE" sz="2400" strike="sngStrike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Hör-/Hörsehverstehen, Leseverstehen (isoliert): sprachliche Verstöße werden nicht gewertet</a:t>
            </a:r>
            <a:endParaRPr lang="de-DE" sz="24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Spanisch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Schulinterne Lehrpläne – rechtlicher Rahmen (1)</a:t>
            </a:r>
            <a:endParaRPr lang="de-DE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</a:t>
            </a:r>
            <a:r>
              <a:rPr lang="de-DE" sz="3200" dirty="0" smtClean="0"/>
              <a:t>Rahmen (2)</a:t>
            </a:r>
            <a:endParaRPr lang="de-DE" sz="3200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schulinterner 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</a:t>
            </a:r>
            <a:r>
              <a:rPr lang="de-DE" dirty="0" smtClean="0"/>
              <a:t>der </a:t>
            </a:r>
            <a:r>
              <a:rPr lang="de-DE" dirty="0"/>
              <a:t>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</a:t>
            </a:r>
            <a:r>
              <a:rPr lang="de-DE" dirty="0"/>
              <a:t>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</a:t>
            </a:r>
            <a:r>
              <a:rPr lang="de-DE" sz="2600" dirty="0" smtClean="0"/>
              <a:t>der </a:t>
            </a:r>
            <a:r>
              <a:rPr lang="de-DE" sz="2600" smtClean="0"/>
              <a:t>fachdidaktischen und fachmethodischen </a:t>
            </a:r>
            <a:r>
              <a:rPr lang="de-DE" sz="2600" dirty="0"/>
              <a:t>Arbeit</a:t>
            </a:r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 smtClean="0"/>
              <a:t>Unterstützungsmaterial </a:t>
            </a:r>
            <a:r>
              <a:rPr lang="de-DE" sz="2600" b="1" dirty="0"/>
              <a:t>im Lehrplannavigator: </a:t>
            </a:r>
            <a:r>
              <a:rPr lang="de-DE" sz="2600" dirty="0" smtClean="0">
                <a:hlinkClick r:id="rId3"/>
              </a:rPr>
              <a:t>https</a:t>
            </a:r>
            <a:r>
              <a:rPr lang="de-DE" sz="2600" dirty="0">
                <a:hlinkClick r:id="rId3"/>
              </a:rPr>
              <a:t>://www.schulentwicklung.nrw.de/lehrplaene/lehrplannavigator-s-i</a:t>
            </a:r>
            <a:r>
              <a:rPr lang="de-DE" sz="2600" dirty="0" smtClean="0">
                <a:hlinkClick r:id="rId3"/>
              </a:rPr>
              <a:t>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Spanisch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Unterstützungsmaterial im Lehrplannavigator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Kernlehrplan</a:t>
            </a:r>
          </a:p>
          <a:p>
            <a:r>
              <a:rPr lang="de-DE" sz="2400" dirty="0" smtClean="0"/>
              <a:t>Beispiel für einen </a:t>
            </a:r>
            <a:r>
              <a:rPr lang="de-DE" sz="2400" smtClean="0"/>
              <a:t>schulinternen Lehrplan</a:t>
            </a:r>
            <a:endParaRPr lang="de-DE" sz="2400" dirty="0" smtClean="0"/>
          </a:p>
          <a:p>
            <a:r>
              <a:rPr lang="de-DE" sz="2400" dirty="0" smtClean="0"/>
              <a:t>Konkretisierte Unterrichtsvorhaben zum schulinternen Lehrplan</a:t>
            </a:r>
          </a:p>
          <a:p>
            <a:r>
              <a:rPr lang="de-DE" sz="2400" dirty="0" smtClean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(1)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320286"/>
              </p:ext>
            </p:extLst>
          </p:nvPr>
        </p:nvGraphicFramePr>
        <p:xfrm>
          <a:off x="457200" y="1700808"/>
          <a:ext cx="8229600" cy="43251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</a:rPr>
                        <a:t>UV </a:t>
                      </a: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</a:rPr>
                        <a:t>7.2-2 </a:t>
                      </a:r>
                      <a:r>
                        <a:rPr lang="es-ES" sz="1200" b="1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“¿A qué hora…?” – El día a día </a:t>
                      </a: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</a:rPr>
                        <a:t>(ca. 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15 </a:t>
                      </a: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</a:rPr>
                        <a:t>U-Std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de-DE" sz="10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u="none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11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Schreiben</a:t>
                      </a:r>
                      <a:r>
                        <a:rPr lang="de-DE" sz="1000" u="non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persönliche Texte adressatengerecht verfassen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Orthografie</a:t>
                      </a:r>
                      <a:r>
                        <a:rPr lang="de-DE" sz="10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Grundregeln der spanischen Zeichensetzung in der Regel korrekt anwenden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Sprachmittlung</a:t>
                      </a:r>
                      <a:r>
                        <a:rPr lang="de-DE" sz="1000" u="none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Kernaussagen klar strukturierter [mündlicher wie auch] schriftlicher Informationen adressatengerecht wiedergeben [und bei Bedarf erläutern]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u="none" dirty="0" smtClean="0">
                          <a:solidFill>
                            <a:schemeClr val="tx1"/>
                          </a:solidFill>
                          <a:effectLst/>
                        </a:rPr>
                        <a:t>Sprachlernkompetenz: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die Bearbeitung von Aufgaben in der Regel selbstständig und mittels individueller sowie </a:t>
                      </a:r>
                      <a:r>
                        <a:rPr lang="de-DE" sz="1000" b="0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kollaborativer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Arbeitsformen des Sprachenlernens planen, durchführen und dabei mit auftretenden Schwierigkeiten ergebnisorientiert umgehen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u="none" dirty="0">
                          <a:solidFill>
                            <a:schemeClr val="tx1"/>
                          </a:solidFill>
                          <a:effectLst/>
                        </a:rPr>
                        <a:t>fachliche Konkretisierungen im Schwerpunkt</a:t>
                      </a:r>
                      <a:endParaRPr lang="de-DE" sz="11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Grammatik</a:t>
                      </a:r>
                      <a:r>
                        <a:rPr lang="de-DE" sz="10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e-DE" sz="100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Präsensformen von (weiteren) unregelmäßigen Verben (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venir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und 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salir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) und reflexiven Verben (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levantarse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ducharse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…)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IKK: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Alltagsleben; Kennenlernen von verschiedenen Schulsystemen (Einblicke in das spanische Schulsystem im Vergleich); Einblicke in regionale Diversität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TMK: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u="sng" dirty="0" smtClean="0">
                          <a:solidFill>
                            <a:schemeClr val="tx1"/>
                          </a:solidFill>
                          <a:effectLst/>
                        </a:rPr>
                        <a:t>Ausgangstexte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: (persönliche) Nachrichten und Berichte, Informationstexte; </a:t>
                      </a:r>
                      <a:r>
                        <a:rPr lang="de-DE" sz="1000" b="0" u="sng" dirty="0" smtClean="0">
                          <a:solidFill>
                            <a:schemeClr val="tx1"/>
                          </a:solidFill>
                          <a:effectLst/>
                        </a:rPr>
                        <a:t>Zieltexte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: persönliche Nachrichten, (einfache Blogeinträge)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Sprachlernkompetenz: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(erste) Wort- und Texterschließungsstrategien (z.B. Markierungstechniken am Text), (grundlegende) Strategien zur Organisation des Schreibprozesses (z.B. Erstellen eines Schreibplans)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  <a:tr h="263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000" u="none" dirty="0">
                          <a:solidFill>
                            <a:schemeClr val="tx1"/>
                          </a:solidFill>
                          <a:effectLst/>
                        </a:rPr>
                        <a:t>Hinweise, Vereinbarungen und Absprachen</a:t>
                      </a:r>
                      <a:endParaRPr lang="de-DE" sz="11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u="none" dirty="0" smtClean="0">
                          <a:solidFill>
                            <a:schemeClr val="tx1"/>
                          </a:solidFill>
                          <a:effectLst/>
                        </a:rPr>
                        <a:t>Wortschatz: 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Uhrzeit, weitere Zeitangaben (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desde</a:t>
                      </a:r>
                      <a:r>
                        <a:rPr lang="de-DE" sz="1000" b="0" i="1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… 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hasta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primero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después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luego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u="none" dirty="0" smtClean="0">
                          <a:solidFill>
                            <a:schemeClr val="tx1"/>
                          </a:solidFill>
                          <a:effectLst/>
                        </a:rPr>
                        <a:t>al final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), Schulalltag und Schulfächer, weitere Verkehrsmittel, </a:t>
                      </a:r>
                      <a:r>
                        <a:rPr lang="de-DE" sz="1000" b="0" i="1" u="none" dirty="0" smtClean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números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(21-100), Ordnungszahlen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1" i="0" u="none" dirty="0" smtClean="0">
                          <a:solidFill>
                            <a:schemeClr val="tx1"/>
                          </a:solidFill>
                          <a:effectLst/>
                        </a:rPr>
                        <a:t>Mögliche Umsetzung: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in einem Blog über den Schulalltag deutscher sowie spanischer Schülerinnen und Schüler berichten (ggf. vergleichend)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Hinweise zur Klassenarbeit: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Schreiben + Verfügen über sprachliche Mittel + Sprachmittlung</a:t>
                      </a:r>
                      <a:endParaRPr lang="de-DE" sz="10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597131" y="2420888"/>
            <a:ext cx="315133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Indikatoren des KLP (zitiert)</a:t>
            </a:r>
            <a:endParaRPr lang="de-DE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60966" y="4077072"/>
            <a:ext cx="4824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fachliche Konkretisierungen des KLP (zitiert)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644008" y="5405154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weitere Absprachen der FK zum UV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501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Anpassung an die Wiedereinführung des neunjährigen Bildungsgangs im Gymnasium</a:t>
            </a:r>
          </a:p>
          <a:p>
            <a:pPr lvl="1"/>
            <a:r>
              <a:rPr lang="de-DE" dirty="0" smtClean="0"/>
              <a:t>Beginn einer zweiten Fremdsprache ab Jahrgang 7</a:t>
            </a:r>
          </a:p>
          <a:p>
            <a:r>
              <a:rPr lang="de-DE" dirty="0" smtClean="0"/>
              <a:t>Weiterentwicklung der bisherigen Kernlehrpläne</a:t>
            </a:r>
          </a:p>
          <a:p>
            <a:pPr lvl="1"/>
            <a:r>
              <a:rPr lang="de-DE" dirty="0" smtClean="0"/>
              <a:t>Gewährleistung der Durchlässigkeit zwischen den Schulformen</a:t>
            </a:r>
          </a:p>
          <a:p>
            <a:pPr lvl="1"/>
            <a:r>
              <a:rPr lang="de-DE" dirty="0" smtClean="0"/>
              <a:t>Anschlussfähigkeit an die KLP der gymnasialen Oberstufe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nhaltliche und strukturelle Anpassung an zeitgemäße Ansprüche (fachliche und didaktische Entwicklung)</a:t>
            </a:r>
          </a:p>
          <a:p>
            <a:r>
              <a:rPr lang="de-DE" dirty="0" smtClean="0"/>
              <a:t>Erweiterung des Fächerangebotes</a:t>
            </a:r>
          </a:p>
          <a:p>
            <a:pPr lvl="1"/>
            <a:r>
              <a:rPr lang="de-DE" dirty="0" smtClean="0"/>
              <a:t>weitgehende Angleichung der curricular abgebildeten Fächervielfalt in Real- und Gesamt-/Sekundarschulen (z.B. Chinesisch in der Realschule)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(2)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542732"/>
              </p:ext>
            </p:extLst>
          </p:nvPr>
        </p:nvGraphicFramePr>
        <p:xfrm>
          <a:off x="457200" y="1925415"/>
          <a:ext cx="8229600" cy="40568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UV 7.2-2 </a:t>
                      </a:r>
                      <a:r>
                        <a:rPr lang="es-ES" sz="1800" b="1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“¿A qué hora…?” – El día a día </a:t>
                      </a: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(ca. 15 U-Std.)</a:t>
                      </a:r>
                      <a:endParaRPr lang="de-DE" sz="1600" u="sng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u="none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3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Schreiben</a:t>
                      </a:r>
                      <a:r>
                        <a:rPr lang="de-DE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persönliche Texte adressatengerecht verfassen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Orthografie</a:t>
                      </a:r>
                      <a:r>
                        <a:rPr lang="de-DE" sz="18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Grundregeln der spanischen Zeichensetzung in der Regel korrekt anwenden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Sprachmittlung</a:t>
                      </a:r>
                      <a:r>
                        <a:rPr lang="de-DE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Kernaussagen klar strukturierter [mündlicher wie auch] schriftlicher Informationen adressatengerecht wiedergeben [und bei Bedarf erläutern]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Sprachlernkompetenz: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die Bearbeitung von Aufgaben in der Regel selbstständig und mittels individueller sowie </a:t>
                      </a:r>
                      <a:r>
                        <a:rPr lang="de-DE" sz="1800" b="0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kollaborativer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Arbeitsformen des Sprachenlernens planen, durchführen und dabei mit auftretenden Schwierigkeiten ergebnisorientiert umgehen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(3)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156396"/>
              </p:ext>
            </p:extLst>
          </p:nvPr>
        </p:nvGraphicFramePr>
        <p:xfrm>
          <a:off x="457200" y="1925415"/>
          <a:ext cx="8229600" cy="36042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fachliche Konkretisierungen im Schwerpunkt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Grammatik</a:t>
                      </a:r>
                      <a:r>
                        <a:rPr lang="de-DE" sz="18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e-DE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Präsensformen von (weiteren) unregelmäßigen Verben (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venir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und 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salir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) und reflexiven Verben (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levantarse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ducharse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…)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IKK: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Alltagsleben; Kennenlernen von verschiedenen Schulsystemen (Einblicke in das spanische Schulsystem im Vergleich); Einblicke in regionale Diversität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TMK: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800" b="0" u="sng" dirty="0" smtClean="0">
                          <a:solidFill>
                            <a:schemeClr val="tx1"/>
                          </a:solidFill>
                          <a:effectLst/>
                        </a:rPr>
                        <a:t>Ausgangstexte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: (persönliche) Nachrichten und Berichte, Informationstexte; </a:t>
                      </a:r>
                      <a:r>
                        <a:rPr lang="de-DE" sz="1800" b="0" u="sng" dirty="0" smtClean="0">
                          <a:solidFill>
                            <a:schemeClr val="tx1"/>
                          </a:solidFill>
                          <a:effectLst/>
                        </a:rPr>
                        <a:t>Zieltexte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: persönliche Nachrichten, (einfache Blogeinträge)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Sprachlernkompetenz: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(erste) Wort- und Texterschließungsstrategien (z.B. Markierungstechniken am Text), (grundlegende) Strategien zur Organisation des Schreibprozesses (z.B. Erstellen eines Schreibplans)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(4)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54981"/>
              </p:ext>
            </p:extLst>
          </p:nvPr>
        </p:nvGraphicFramePr>
        <p:xfrm>
          <a:off x="457200" y="1925415"/>
          <a:ext cx="8229600" cy="29733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Hinweise, Vereinbarungen und Absprachen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Wortschatz: 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Uhrzeit, weitere Zeitangaben (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desde</a:t>
                      </a:r>
                      <a:r>
                        <a:rPr lang="de-DE" sz="1800" b="0" i="1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… 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hasta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primero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después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luego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800" b="0" i="1" u="none" dirty="0" smtClean="0">
                          <a:solidFill>
                            <a:schemeClr val="tx1"/>
                          </a:solidFill>
                          <a:effectLst/>
                        </a:rPr>
                        <a:t>al final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), Schulalltag und Schulfächer, weitere Verkehrsmittel, </a:t>
                      </a:r>
                      <a:r>
                        <a:rPr lang="de-DE" sz="1800" b="0" i="1" u="none" dirty="0" smtClean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números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(21-100), Ordnungszahlen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800" b="1" i="0" u="none" dirty="0" smtClean="0">
                          <a:solidFill>
                            <a:schemeClr val="tx1"/>
                          </a:solidFill>
                          <a:effectLst/>
                        </a:rPr>
                        <a:t>Mögliche Umsetzung: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in einem Blog über den Schulalltag deutscher sowie spanischer Schülerinnen und Schüler berichten (ggf. vergleichend)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8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Hinweise zur Klassenarbeit: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Schreiben + Verfügen über sprachliche Mittel + Sprachmittlung</a:t>
                      </a:r>
                      <a:endParaRPr lang="de-DE" sz="18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Konkretisierungen von Unterrichtsvorhaben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Hier fehlt noch ein Beispiel mit dem neuen Template und entsprechender </a:t>
            </a:r>
            <a:r>
              <a:rPr lang="de-DE" sz="2400" dirty="0" err="1" smtClean="0"/>
              <a:t>erläuterung</a:t>
            </a:r>
            <a:r>
              <a:rPr lang="de-DE" sz="2400" dirty="0" smtClean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 smtClean="0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 smtClean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pPr marL="0" indent="0" algn="ctr">
              <a:buNone/>
            </a:pPr>
            <a:r>
              <a:rPr lang="de-DE" sz="3600" dirty="0" smtClean="0"/>
              <a:t>Vielen Dank für Ihre Aufmerksamkeit!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i="1" dirty="0" err="1" smtClean="0"/>
              <a:t>Muchas</a:t>
            </a:r>
            <a:r>
              <a:rPr lang="en-US" sz="3600" i="1" dirty="0" smtClean="0"/>
              <a:t> gracias </a:t>
            </a:r>
            <a:r>
              <a:rPr lang="en-US" sz="3600" i="1" dirty="0" err="1" smtClean="0"/>
              <a:t>por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su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atención</a:t>
            </a:r>
            <a:r>
              <a:rPr lang="en-US" sz="3600" i="1" dirty="0" smtClean="0"/>
              <a:t>.</a:t>
            </a:r>
            <a:endParaRPr lang="de-DE" sz="3600" i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7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Akzentsetzungen der neuen Kernlehrpläne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Ausschärfung der Fachlichkeit</a:t>
            </a:r>
          </a:p>
          <a:p>
            <a:pPr lvl="1"/>
            <a:r>
              <a:rPr lang="de-DE" dirty="0" smtClean="0"/>
              <a:t>Präzisere Festlegung fachlicher </a:t>
            </a:r>
            <a:r>
              <a:rPr lang="de-DE" dirty="0" err="1" smtClean="0"/>
              <a:t>Obligatorik</a:t>
            </a:r>
            <a:endParaRPr lang="de-DE" dirty="0"/>
          </a:p>
          <a:p>
            <a:r>
              <a:rPr lang="de-DE" dirty="0" smtClean="0"/>
              <a:t>Gestaltungsspielräume</a:t>
            </a:r>
          </a:p>
          <a:p>
            <a:pPr lvl="1"/>
            <a:r>
              <a:rPr lang="de-DE" dirty="0" smtClean="0"/>
              <a:t>Festlegung der Kompetenzerwartungen nur für Ende Sek I</a:t>
            </a:r>
          </a:p>
          <a:p>
            <a:r>
              <a:rPr lang="de-DE" dirty="0" smtClean="0"/>
              <a:t>Bezug </a:t>
            </a:r>
            <a:r>
              <a:rPr lang="de-DE" dirty="0"/>
              <a:t>auf fachübergreifende </a:t>
            </a:r>
            <a:r>
              <a:rPr lang="de-DE" dirty="0" smtClean="0"/>
              <a:t>Zielsetzungen</a:t>
            </a:r>
          </a:p>
          <a:p>
            <a:pPr lvl="1"/>
            <a:r>
              <a:rPr lang="de-DE" dirty="0" smtClean="0"/>
              <a:t>Bildung in der digitalen Welt und Medienbildung</a:t>
            </a:r>
          </a:p>
          <a:p>
            <a:pPr lvl="1"/>
            <a:r>
              <a:rPr lang="de-DE" dirty="0" smtClean="0"/>
              <a:t>Verbraucherbildung</a:t>
            </a:r>
          </a:p>
          <a:p>
            <a:pPr lvl="1"/>
            <a:r>
              <a:rPr lang="de-DE" dirty="0" smtClean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Spanisch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Fokussierte Querschnittsaufgaben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 smtClean="0"/>
              <a:t>Einbindung </a:t>
            </a:r>
            <a:r>
              <a:rPr lang="de-DE" b="1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3353</Words>
  <PresentationFormat>Bildschirmpräsentation (4:3)</PresentationFormat>
  <Paragraphs>653</Paragraphs>
  <Slides>54</Slides>
  <Notes>51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3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Gesamtschule/Sekundarschule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2019-01-16T09:01:21Z</cp:lastPrinted>
  <dcterms:created xsi:type="dcterms:W3CDTF">2018-01-17T08:49:04Z</dcterms:created>
  <dcterms:modified xsi:type="dcterms:W3CDTF">2022-01-28T13:35:54Z</dcterms:modified>
</cp:coreProperties>
</file>