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390"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324" r:id="rId32"/>
    <p:sldId id="380" r:id="rId33"/>
    <p:sldId id="325" r:id="rId34"/>
    <p:sldId id="326" r:id="rId35"/>
    <p:sldId id="327" r:id="rId36"/>
    <p:sldId id="338" r:id="rId37"/>
    <p:sldId id="330" r:id="rId38"/>
    <p:sldId id="328" r:id="rId39"/>
    <p:sldId id="329" r:id="rId40"/>
    <p:sldId id="381" r:id="rId41"/>
    <p:sldId id="378" r:id="rId42"/>
    <p:sldId id="382" r:id="rId43"/>
    <p:sldId id="365" r:id="rId44"/>
    <p:sldId id="386" r:id="rId45"/>
    <p:sldId id="366" r:id="rId46"/>
    <p:sldId id="367" r:id="rId47"/>
    <p:sldId id="368" r:id="rId48"/>
    <p:sldId id="369" r:id="rId49"/>
    <p:sldId id="370" r:id="rId50"/>
    <p:sldId id="371" r:id="rId51"/>
    <p:sldId id="385" r:id="rId52"/>
    <p:sldId id="388" r:id="rId53"/>
    <p:sldId id="389" r:id="rId54"/>
    <p:sldId id="303" r:id="rId5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7085" autoAdjust="0"/>
  </p:normalViewPr>
  <p:slideViewPr>
    <p:cSldViewPr showGuides="1">
      <p:cViewPr varScale="1">
        <p:scale>
          <a:sx n="115" d="100"/>
          <a:sy n="115" d="100"/>
        </p:scale>
        <p:origin x="1014" y="108"/>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18.02.2022</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18.02.2022</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42279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Ihrem 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Kolleg/-innen einmal berichten würden, was sie 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LP auf mittleren Abstraktionsniveau formuliert, also ungleich Stundenziel oder Aufgabenstellung (ACHTUNG: Im LP 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Schule 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65547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4832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„Verbraucherbildung“ ist in verschiedenen Formen für den</a:t>
            </a:r>
            <a:r>
              <a:rPr lang="de-DE" baseline="0" dirty="0"/>
              <a:t> Deutschunterricht relevant, etwa im Bereich der Analyse von „Werbung“ oder in argumentativen Zugängen zur „Nachhaltigkeit“, zum „Konsumverhalten“ o.ä.</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43287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14988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266904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400500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256325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91264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0750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dirty="0"/>
              <a:t>Lehrplanentwicklung  Grundschule</a:t>
            </a:r>
          </a:p>
          <a:p>
            <a:r>
              <a:rPr lang="de-DE" dirty="0"/>
              <a:t>Auftaktveranstaltung Soest, 20.09.2019</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Gymnasium SI Auftaktveranstaltung Soest, 19.01.2018</a:t>
            </a:r>
          </a:p>
        </p:txBody>
      </p:sp>
      <p:sp>
        <p:nvSpPr>
          <p:cNvPr id="8" name="Fußzeilenplatzhalter 7"/>
          <p:cNvSpPr>
            <a:spLocks noGrp="1"/>
          </p:cNvSpPr>
          <p:nvPr>
            <p:ph type="ftr" sz="quarter" idx="11"/>
          </p:nvPr>
        </p:nvSpPr>
        <p:spPr/>
        <p:txBody>
          <a:bodyPr/>
          <a:lstStyle/>
          <a:p>
            <a:r>
              <a:rPr lang="de-DE"/>
              <a:t>georg.trendel@qua-lis.nrw.de jens.austermann@qua-lis.nrw</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Gymnasium SI Auftaktveranstaltung Soest, 19.01.2018</a:t>
            </a:r>
          </a:p>
        </p:txBody>
      </p:sp>
      <p:sp>
        <p:nvSpPr>
          <p:cNvPr id="4" name="Fußzeilenplatzhalter 3"/>
          <p:cNvSpPr>
            <a:spLocks noGrp="1"/>
          </p:cNvSpPr>
          <p:nvPr>
            <p:ph type="ftr" sz="quarter" idx="11"/>
          </p:nvPr>
        </p:nvSpPr>
        <p:spPr/>
        <p:txBody>
          <a:bodyPr/>
          <a:lstStyle/>
          <a:p>
            <a:r>
              <a:rPr lang="de-DE"/>
              <a:t>georg.trendel@qua-lis.nrw.de jens.austermann@qua-lis.nrw</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Gymnasium SI Auftaktveranstaltung Soest, 19.01.2018</a:t>
            </a:r>
          </a:p>
        </p:txBody>
      </p:sp>
      <p:sp>
        <p:nvSpPr>
          <p:cNvPr id="3" name="Fußzeilenplatzhalter 2"/>
          <p:cNvSpPr>
            <a:spLocks noGrp="1"/>
          </p:cNvSpPr>
          <p:nvPr>
            <p:ph type="ftr" sz="quarter" idx="11"/>
          </p:nvPr>
        </p:nvSpPr>
        <p:spPr/>
        <p:txBody>
          <a:bodyPr/>
          <a:lstStyle/>
          <a:p>
            <a:r>
              <a:rPr lang="de-DE"/>
              <a:t>georg.trendel@qua-lis.nrw.de jens.austermann@qua-lis.nrw</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Neue Lehrpläne</a:t>
            </a:r>
            <a:br>
              <a:rPr lang="de-DE" dirty="0"/>
            </a:br>
            <a:r>
              <a:rPr lang="de-DE" dirty="0"/>
              <a:t>für die Primarstufe</a:t>
            </a:r>
          </a:p>
        </p:txBody>
      </p:sp>
      <p:sp>
        <p:nvSpPr>
          <p:cNvPr id="3" name="Untertitel 2"/>
          <p:cNvSpPr>
            <a:spLocks noGrp="1"/>
          </p:cNvSpPr>
          <p:nvPr>
            <p:ph type="subTitle" idx="1"/>
          </p:nvPr>
        </p:nvSpPr>
        <p:spPr/>
        <p:txBody>
          <a:bodyPr/>
          <a:lstStyle/>
          <a:p>
            <a:r>
              <a:rPr lang="de-DE" dirty="0"/>
              <a:t>Weiterentwicklung der Lehrpläne Grundschule von 2008</a:t>
            </a:r>
          </a:p>
        </p:txBody>
      </p:sp>
    </p:spTree>
    <p:extLst>
      <p:ext uri="{BB962C8B-B14F-4D97-AF65-F5344CB8AC3E}">
        <p14:creationId xmlns:p14="http://schemas.microsoft.com/office/powerpoint/2010/main" val="351286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a:t>Kapitel 2.1: Bereiche in den Fächern D, M und E</a:t>
            </a:r>
          </a:p>
        </p:txBody>
      </p:sp>
      <p:sp>
        <p:nvSpPr>
          <p:cNvPr id="3" name="Inhaltsplatzhalter 2"/>
          <p:cNvSpPr>
            <a:spLocks noGrp="1"/>
          </p:cNvSpPr>
          <p:nvPr>
            <p:ph idx="1"/>
          </p:nvPr>
        </p:nvSpPr>
        <p:spPr/>
        <p:txBody>
          <a:bodyPr>
            <a:normAutofit/>
          </a:bodyPr>
          <a:lstStyle/>
          <a:p>
            <a:r>
              <a:rPr lang="de-DE" dirty="0"/>
              <a:t>benennen analytisch unterscheidbare Handlungsfelder eines Faches,</a:t>
            </a:r>
          </a:p>
          <a:p>
            <a:r>
              <a:rPr lang="de-DE" dirty="0"/>
              <a:t>orientieren sich an den Bildungsstandards (PS: D, M; SI: E)</a:t>
            </a:r>
          </a:p>
          <a:p>
            <a:r>
              <a:rPr lang="de-DE" dirty="0"/>
              <a:t>werden in Form von Kompetenzerwartungen ausdifferenziert und beschrieben,</a:t>
            </a:r>
          </a:p>
          <a:p>
            <a:r>
              <a:rPr lang="de-DE" dirty="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2415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t>Kapitel 2.1: Bereiche in SU, </a:t>
            </a:r>
            <a:r>
              <a:rPr lang="de-DE" sz="2000" dirty="0" err="1"/>
              <a:t>Mu</a:t>
            </a:r>
            <a:r>
              <a:rPr lang="de-DE" sz="2000" dirty="0"/>
              <a:t>, </a:t>
            </a:r>
            <a:r>
              <a:rPr lang="de-DE" sz="2000" dirty="0" err="1"/>
              <a:t>Ku</a:t>
            </a:r>
            <a:r>
              <a:rPr lang="de-DE" sz="2000" dirty="0"/>
              <a:t>, KR, ER, SP und Praktische Philosophie</a:t>
            </a:r>
          </a:p>
        </p:txBody>
      </p:sp>
      <p:sp>
        <p:nvSpPr>
          <p:cNvPr id="3" name="Inhaltsplatzhalter 2"/>
          <p:cNvSpPr>
            <a:spLocks noGrp="1"/>
          </p:cNvSpPr>
          <p:nvPr>
            <p:ph idx="1"/>
          </p:nvPr>
        </p:nvSpPr>
        <p:spPr/>
        <p:txBody>
          <a:bodyPr/>
          <a:lstStyle/>
          <a:p>
            <a:r>
              <a:rPr lang="de-DE" dirty="0"/>
              <a:t>umfassen fachliche Gegenstände wie Phänomene, Sachverhalte, Konzepte usw.,</a:t>
            </a:r>
          </a:p>
          <a:p>
            <a:r>
              <a:rPr lang="de-DE" dirty="0"/>
              <a:t>bilden den Kontext für Kompetenzentwicklung,</a:t>
            </a:r>
          </a:p>
          <a:p>
            <a:r>
              <a:rPr lang="de-DE" dirty="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93148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2.2: Kompetenzerwartungen</a:t>
            </a:r>
          </a:p>
        </p:txBody>
      </p:sp>
      <p:sp>
        <p:nvSpPr>
          <p:cNvPr id="3" name="Inhaltsplatzhalter 2"/>
          <p:cNvSpPr>
            <a:spLocks noGrp="1"/>
          </p:cNvSpPr>
          <p:nvPr>
            <p:ph idx="1"/>
          </p:nvPr>
        </p:nvSpPr>
        <p:spPr/>
        <p:txBody>
          <a:bodyPr>
            <a:normAutofit/>
          </a:bodyPr>
          <a:lstStyle/>
          <a:p>
            <a:r>
              <a:rPr lang="de-DE" dirty="0"/>
              <a:t>führen fachliche Prozesse und fachliche Inhalte zusammen,</a:t>
            </a:r>
          </a:p>
          <a:p>
            <a:r>
              <a:rPr lang="de-DE" dirty="0"/>
              <a:t>beschreiben konkret, was Schülerinnen und Schüler in einem Bereich unter Berücksichtigung aller Anforderungsbereiche in der Regel können und wissen sollen,</a:t>
            </a:r>
          </a:p>
          <a:p>
            <a:r>
              <a:rPr lang="de-DE" dirty="0"/>
              <a:t>besitzen einen exemplarischen Charakter und sind auf vergleichbare Situationen </a:t>
            </a:r>
            <a:r>
              <a:rPr lang="de-DE" dirty="0" err="1"/>
              <a:t>transferierbar</a:t>
            </a:r>
            <a:r>
              <a:rPr lang="de-DE" dirty="0"/>
              <a:t>.</a:t>
            </a:r>
            <a:endParaRPr lang="de-DE" u="sng"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409804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Kapitel 3: Leistungen fördern und bewerten </a:t>
            </a:r>
          </a:p>
        </p:txBody>
      </p:sp>
      <p:sp>
        <p:nvSpPr>
          <p:cNvPr id="3" name="Inhaltsplatzhalter 2"/>
          <p:cNvSpPr>
            <a:spLocks noGrp="1"/>
          </p:cNvSpPr>
          <p:nvPr>
            <p:ph idx="1"/>
          </p:nvPr>
        </p:nvSpPr>
        <p:spPr/>
        <p:txBody>
          <a:bodyPr/>
          <a:lstStyle/>
          <a:p>
            <a:r>
              <a:rPr lang="de-DE" dirty="0"/>
              <a:t>Pädagogisches Leistungsverständnis </a:t>
            </a:r>
          </a:p>
          <a:p>
            <a:r>
              <a:rPr lang="de-DE" dirty="0"/>
              <a:t>Ausgangspunkt: individueller Lernstand </a:t>
            </a:r>
          </a:p>
          <a:p>
            <a:r>
              <a:rPr lang="de-DE" dirty="0"/>
              <a:t>Prozesse wie auch Produkte als Basis </a:t>
            </a:r>
          </a:p>
          <a:p>
            <a:r>
              <a:rPr lang="de-DE" dirty="0"/>
              <a:t>Transparenz der Kriterien </a:t>
            </a:r>
          </a:p>
          <a:p>
            <a:r>
              <a:rPr lang="de-DE" dirty="0"/>
              <a:t>Fächer D, M, E: schriftliche Leistungen</a:t>
            </a:r>
          </a:p>
          <a:p>
            <a:r>
              <a:rPr lang="de-DE" dirty="0"/>
              <a:t>Fächer SU, </a:t>
            </a:r>
            <a:r>
              <a:rPr lang="de-DE" dirty="0" err="1"/>
              <a:t>Mu</a:t>
            </a:r>
            <a:r>
              <a:rPr lang="de-DE" dirty="0"/>
              <a:t>, </a:t>
            </a:r>
            <a:r>
              <a:rPr lang="de-DE" dirty="0" err="1"/>
              <a:t>Ku</a:t>
            </a:r>
            <a:r>
              <a:rPr lang="de-DE" dirty="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322556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br>
              <a:rPr lang="de-DE" sz="4000" dirty="0">
                <a:solidFill>
                  <a:srgbClr val="002060"/>
                </a:solidFill>
              </a:rPr>
            </a:br>
            <a:br>
              <a:rPr lang="de-DE" sz="4000" dirty="0">
                <a:solidFill>
                  <a:srgbClr val="002060"/>
                </a:solidFill>
              </a:rPr>
            </a:br>
            <a:br>
              <a:rPr lang="de-DE" sz="4000" dirty="0">
                <a:solidFill>
                  <a:srgbClr val="002060"/>
                </a:solidFill>
              </a:rPr>
            </a:br>
            <a:r>
              <a:rPr lang="de-DE" sz="4000" dirty="0">
                <a:solidFill>
                  <a:srgbClr val="002060"/>
                </a:solidFill>
              </a:rPr>
              <a:t>Prinzipien der Weiterentwicklung und Veränderungen </a:t>
            </a: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408564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Kompetenzformulierungen </a:t>
            </a:r>
          </a:p>
        </p:txBody>
      </p:sp>
      <p:sp>
        <p:nvSpPr>
          <p:cNvPr id="3" name="Inhaltsplatzhalter 2"/>
          <p:cNvSpPr>
            <a:spLocks noGrp="1"/>
          </p:cNvSpPr>
          <p:nvPr>
            <p:ph idx="1"/>
          </p:nvPr>
        </p:nvSpPr>
        <p:spPr/>
        <p:txBody>
          <a:bodyPr>
            <a:normAutofit fontScale="92500" lnSpcReduction="10000"/>
          </a:bodyPr>
          <a:lstStyle/>
          <a:p>
            <a:r>
              <a:rPr lang="de-DE" dirty="0"/>
              <a:t>beschreiben durch die Lehrkraft überprüfbare, d.h. beobachtbare Lernergebnisse,</a:t>
            </a:r>
          </a:p>
          <a:p>
            <a:r>
              <a:rPr lang="de-DE" dirty="0"/>
              <a:t>Hilfestellung durch Operatoren: beschreiben, erklären, bewerten, … </a:t>
            </a:r>
          </a:p>
          <a:p>
            <a:r>
              <a:rPr lang="de-DE" dirty="0"/>
              <a:t>Hilfestellung durch zu erstellende Produkte: verfassen einen Text, fertigen ein Modell an, … </a:t>
            </a:r>
          </a:p>
          <a:p>
            <a:r>
              <a:rPr lang="de-DE" dirty="0"/>
              <a:t>Hilfestellungen durch ausgeführte Handlungen: laufen rhythmisch über Hindernisse,  experimentieren   beim  Malen mit Farbmischungen, … </a:t>
            </a:r>
          </a:p>
          <a:p>
            <a:r>
              <a:rPr lang="de-DE" dirty="0"/>
              <a:t>bilden </a:t>
            </a:r>
            <a:r>
              <a:rPr lang="de-DE" u="sng" dirty="0"/>
              <a:t>keine</a:t>
            </a:r>
            <a:r>
              <a:rPr lang="de-DE" dirty="0"/>
              <a:t> Unterrichtsschritte ab. </a:t>
            </a:r>
          </a:p>
          <a:p>
            <a:endParaRPr lang="de-DE" dirty="0"/>
          </a:p>
          <a:p>
            <a:endParaRPr lang="de-DE" dirty="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364734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Aktualisierung </a:t>
            </a:r>
          </a:p>
        </p:txBody>
      </p:sp>
      <p:sp>
        <p:nvSpPr>
          <p:cNvPr id="3" name="Inhaltsplatzhalter 2"/>
          <p:cNvSpPr>
            <a:spLocks noGrp="1"/>
          </p:cNvSpPr>
          <p:nvPr>
            <p:ph idx="1"/>
          </p:nvPr>
        </p:nvSpPr>
        <p:spPr/>
        <p:txBody>
          <a:bodyPr>
            <a:normAutofit fontScale="92500"/>
          </a:bodyPr>
          <a:lstStyle/>
          <a:p>
            <a:pPr marL="0" indent="0">
              <a:buNone/>
            </a:pPr>
            <a:r>
              <a:rPr lang="de-DE" dirty="0"/>
              <a:t>Orientierung an der Struktur der bisherigen Lehrpläne für die Grundschule bei</a:t>
            </a:r>
          </a:p>
          <a:p>
            <a:r>
              <a:rPr lang="de-DE" dirty="0"/>
              <a:t>Aktualisierung der Aufgaben und Ziele des Faches</a:t>
            </a:r>
          </a:p>
          <a:p>
            <a:r>
              <a:rPr lang="de-DE" dirty="0"/>
              <a:t>Berücksichtigung von sog. Vorläuferfähigkeiten in D, M</a:t>
            </a:r>
          </a:p>
          <a:p>
            <a:r>
              <a:rPr lang="de-DE" dirty="0"/>
              <a:t>Aktualisierung des gesamten Kapitels 2: Kompetenzerwartungen und Inhalte </a:t>
            </a:r>
          </a:p>
          <a:p>
            <a:r>
              <a:rPr lang="de-DE" dirty="0"/>
              <a:t>Aktualisierung Kapitel 3 </a:t>
            </a:r>
          </a:p>
          <a:p>
            <a:pPr>
              <a:buFont typeface="Wingdings" panose="05000000000000000000" pitchFamily="2" charset="2"/>
              <a:buChar char="à"/>
            </a:pPr>
            <a:r>
              <a:rPr lang="de-DE" dirty="0">
                <a:sym typeface="Wingdings" panose="05000000000000000000" pitchFamily="2" charset="2"/>
              </a:rPr>
              <a:t> besondere Berücksichtigung der Schuleingangsphase</a:t>
            </a:r>
          </a:p>
          <a:p>
            <a:pPr>
              <a:buFont typeface="Wingdings" panose="05000000000000000000" pitchFamily="2" charset="2"/>
              <a:buChar char="à"/>
            </a:pPr>
            <a:r>
              <a:rPr lang="de-DE" dirty="0">
                <a:sym typeface="Wingdings" panose="05000000000000000000" pitchFamily="2" charset="2"/>
              </a:rPr>
              <a:t> </a:t>
            </a:r>
            <a:r>
              <a:rPr lang="de-DE" dirty="0"/>
              <a:t>Anschlussfähigkeit zur Sekundarstufe 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a:t>Lehrplanentwicklung Primarstufe</a:t>
            </a:r>
            <a:endParaRPr lang="de-DE" dirty="0"/>
          </a:p>
        </p:txBody>
      </p:sp>
    </p:spTree>
    <p:extLst>
      <p:ext uri="{BB962C8B-B14F-4D97-AF65-F5344CB8AC3E}">
        <p14:creationId xmlns:p14="http://schemas.microsoft.com/office/powerpoint/2010/main" val="110757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Anpassung der Struktur an Lehrpläne anderer Schulformen </a:t>
            </a:r>
          </a:p>
        </p:txBody>
      </p:sp>
      <p:sp>
        <p:nvSpPr>
          <p:cNvPr id="3" name="Inhaltsplatzhalter 2"/>
          <p:cNvSpPr>
            <a:spLocks noGrp="1"/>
          </p:cNvSpPr>
          <p:nvPr>
            <p:ph idx="1"/>
          </p:nvPr>
        </p:nvSpPr>
        <p:spPr/>
        <p:txBody>
          <a:bodyPr>
            <a:normAutofit fontScale="92500"/>
          </a:bodyPr>
          <a:lstStyle/>
          <a:p>
            <a:r>
              <a:rPr lang="de-DE" dirty="0"/>
              <a:t>Zusammenführung der Kapitel 2 und 3 aus dem LP 2008 zu einem Kapitel 2 </a:t>
            </a:r>
          </a:p>
          <a:p>
            <a:r>
              <a:rPr lang="de-DE" dirty="0"/>
              <a:t>schnellere Orientierung über die Schulformen hinweg </a:t>
            </a:r>
          </a:p>
          <a:p>
            <a:r>
              <a:rPr lang="de-DE" dirty="0"/>
              <a:t>Beibehaltung der Unterteilung </a:t>
            </a:r>
            <a:r>
              <a:rPr lang="de-DE"/>
              <a:t>in Bereiche mit </a:t>
            </a:r>
            <a:r>
              <a:rPr lang="de-DE" dirty="0"/>
              <a:t>zugehörigen Schwerpunkten </a:t>
            </a:r>
          </a:p>
          <a:p>
            <a:r>
              <a:rPr lang="de-DE" dirty="0"/>
              <a:t>Wichtig für die Lesart der LP: Reihenfolge der Bereiche in den Lehrplänen gibt nicht die Reihenfolge der Unterrichtsvorhaben in der Praxis vor, sondern im Unterricht werden die Bereiche miteinander vernetzt.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12666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Ausschärfung der Fachlichkeit</a:t>
            </a:r>
          </a:p>
        </p:txBody>
      </p:sp>
      <p:sp>
        <p:nvSpPr>
          <p:cNvPr id="3" name="Inhaltsplatzhalter 2"/>
          <p:cNvSpPr>
            <a:spLocks noGrp="1"/>
          </p:cNvSpPr>
          <p:nvPr>
            <p:ph idx="1"/>
          </p:nvPr>
        </p:nvSpPr>
        <p:spPr/>
        <p:txBody>
          <a:bodyPr>
            <a:normAutofit fontScale="92500" lnSpcReduction="20000"/>
          </a:bodyPr>
          <a:lstStyle/>
          <a:p>
            <a:r>
              <a:rPr lang="de-DE" dirty="0"/>
              <a:t>zielgerechte Auswahl und Präzisierung von Fachinhalten statt Beispiele wie im LP 2008 </a:t>
            </a:r>
          </a:p>
          <a:p>
            <a:r>
              <a:rPr lang="de-DE" dirty="0"/>
              <a:t>Anpassung an zeitgemäße fachliche Perspektiven</a:t>
            </a:r>
          </a:p>
          <a:p>
            <a:r>
              <a:rPr lang="de-DE" dirty="0"/>
              <a:t>Verdeutlichung einer Kompetenzprogression</a:t>
            </a:r>
          </a:p>
          <a:p>
            <a:pPr lvl="1"/>
            <a:r>
              <a:rPr lang="de-DE" sz="2400" dirty="0"/>
              <a:t>Ende der Schuleingangsphase</a:t>
            </a:r>
          </a:p>
          <a:p>
            <a:pPr lvl="1"/>
            <a:r>
              <a:rPr lang="de-DE" sz="2400" dirty="0"/>
              <a:t>Ende Klasse 4</a:t>
            </a:r>
          </a:p>
          <a:p>
            <a:r>
              <a:rPr lang="de-DE" dirty="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294202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Berücksichtigung der Querschnittsaufgaben u.a. </a:t>
            </a:r>
          </a:p>
        </p:txBody>
      </p:sp>
      <p:sp>
        <p:nvSpPr>
          <p:cNvPr id="3" name="Inhaltsplatzhalter 2"/>
          <p:cNvSpPr>
            <a:spLocks noGrp="1"/>
          </p:cNvSpPr>
          <p:nvPr>
            <p:ph idx="1"/>
          </p:nvPr>
        </p:nvSpPr>
        <p:spPr/>
        <p:txBody>
          <a:bodyPr>
            <a:normAutofit fontScale="92500" lnSpcReduction="10000"/>
          </a:bodyPr>
          <a:lstStyle/>
          <a:p>
            <a:r>
              <a:rPr lang="de-DE" dirty="0"/>
              <a:t>geschlechtersensible Bildung  </a:t>
            </a:r>
          </a:p>
          <a:p>
            <a:r>
              <a:rPr lang="de-DE" dirty="0"/>
              <a:t>Interkulturelle Bildung </a:t>
            </a:r>
          </a:p>
          <a:p>
            <a:r>
              <a:rPr lang="de-DE" dirty="0"/>
              <a:t>Bildung in der digitalen Welt  </a:t>
            </a:r>
            <a:r>
              <a:rPr lang="de-DE" dirty="0">
                <a:sym typeface="Wingdings" panose="05000000000000000000" pitchFamily="2" charset="2"/>
              </a:rPr>
              <a:t> </a:t>
            </a:r>
            <a:r>
              <a:rPr lang="de-DE" dirty="0"/>
              <a:t>MKR NRW:  Erstellung einer  Synopse als Unterstützung für die Schulen  </a:t>
            </a:r>
          </a:p>
          <a:p>
            <a:r>
              <a:rPr lang="de-DE" dirty="0"/>
              <a:t>Verbraucherbildung </a:t>
            </a:r>
            <a:r>
              <a:rPr lang="de-DE" dirty="0">
                <a:sym typeface="Wingdings" panose="05000000000000000000" pitchFamily="2" charset="2"/>
              </a:rPr>
              <a:t> </a:t>
            </a:r>
            <a:r>
              <a:rPr lang="de-DE" dirty="0"/>
              <a:t>Rahmenvorgabe Verbraucherbildung in Schule in der Primarstufe und Sekundarstufe I: Erstellung einer Synopse als Unterstützung für die Schulen </a:t>
            </a:r>
          </a:p>
          <a:p>
            <a:r>
              <a:rPr lang="de-DE" dirty="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a:t>Lehrplanentwicklung Primarstufe</a:t>
            </a:r>
            <a:endParaRPr lang="de-DE" dirty="0"/>
          </a:p>
        </p:txBody>
      </p:sp>
    </p:spTree>
    <p:extLst>
      <p:ext uri="{BB962C8B-B14F-4D97-AF65-F5344CB8AC3E}">
        <p14:creationId xmlns:p14="http://schemas.microsoft.com/office/powerpoint/2010/main" val="135337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a:solidFill>
                  <a:srgbClr val="002060"/>
                </a:solidFill>
                <a:cs typeface="Times New Roman" pitchFamily="18" charset="0"/>
              </a:rPr>
              <a:t>Informationen zum Lehrplankonstrukt</a:t>
            </a:r>
          </a:p>
          <a:p>
            <a:pPr marL="571500" indent="-571500" defTabSz="358775">
              <a:spcBef>
                <a:spcPct val="0"/>
              </a:spcBef>
              <a:buFont typeface="+mj-lt"/>
              <a:buAutoNum type="romanUcPeriod"/>
            </a:pPr>
            <a:endParaRPr lang="de-DE" altLang="de-DE" dirty="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Unterstützungsangebote</a:t>
            </a:r>
          </a:p>
          <a:p>
            <a:pPr marL="514350" indent="-514350" defTabSz="358775">
              <a:spcBef>
                <a:spcPct val="0"/>
              </a:spcBef>
              <a:buFont typeface="+mj-lt"/>
              <a:buAutoNum type="romanUcPeriod"/>
            </a:pP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r>
              <a:rPr lang="de-DE" altLang="de-DE" b="1" dirty="0">
                <a:solidFill>
                  <a:srgbClr val="002060"/>
                </a:solidFill>
                <a:cs typeface="Times New Roman" pitchFamily="18" charset="0"/>
              </a:rPr>
              <a:t>Fachspezifische Erläuterungen </a:t>
            </a: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273602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a:solidFill>
                  <a:srgbClr val="002060"/>
                </a:solidFill>
              </a:rPr>
              <a:t>Einbindung der Querschnittsaufgaben</a:t>
            </a: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380437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a:t>Module zur informatischen</a:t>
            </a:r>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42962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8599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III. Schulinterne Arbeitspläne und   Unterstützungsangebote</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75374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Arbeitspläne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1850822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Arbeitspläne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 </a:t>
            </a:r>
          </a:p>
        </p:txBody>
      </p:sp>
    </p:spTree>
    <p:extLst>
      <p:ext uri="{BB962C8B-B14F-4D97-AF65-F5344CB8AC3E}">
        <p14:creationId xmlns:p14="http://schemas.microsoft.com/office/powerpoint/2010/main" val="364883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a:t>Merkmale schulinterner Arbeitspläne </a:t>
            </a:r>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Arbeitspläne</a:t>
              </a:r>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59680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a:t>schulinterner Arbeitspläne</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Lehrpläne</a:t>
            </a:r>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r>
              <a:rPr lang="de-DE" dirty="0"/>
              <a:t>Grundlage der fachlichen Arbeit im Team </a:t>
            </a:r>
            <a:r>
              <a:rPr lang="de-DE" dirty="0">
                <a:sym typeface="Wingdings" panose="05000000000000000000" pitchFamily="2" charset="2"/>
              </a:rPr>
              <a:t> </a:t>
            </a:r>
            <a:r>
              <a:rPr lang="de-DE" dirty="0"/>
              <a:t> Lehrkräfte als Experten für ihr Fach UND ihre Schülerinnen und Schüler </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98278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a:t>Referenzrahmen Schulqualität </a:t>
            </a:r>
            <a:r>
              <a:rPr lang="de-DE" dirty="0">
                <a:sym typeface="Wingdings" panose="05000000000000000000" pitchFamily="2" charset="2"/>
              </a:rPr>
              <a:t> Dimension 2.1 </a:t>
            </a:r>
          </a:p>
          <a:p>
            <a:pPr marL="0" indent="0">
              <a:buNone/>
            </a:pPr>
            <a:r>
              <a:rPr lang="de-DE" dirty="0">
                <a:sym typeface="Wingdings" panose="05000000000000000000" pitchFamily="2" charset="2"/>
              </a:rPr>
              <a:t>    Ergebnis- und Standardorientierung </a:t>
            </a:r>
          </a:p>
          <a:p>
            <a:pPr marL="0" indent="0">
              <a:buNone/>
            </a:pPr>
            <a:r>
              <a:rPr lang="de-DE" dirty="0">
                <a:sym typeface="Wingdings" panose="05000000000000000000" pitchFamily="2" charset="2"/>
                <a:hlinkClick r:id="rId2"/>
              </a:rPr>
              <a:t>https://www.schulentwicklung.nrw.de/referenzrahmen/index.php?bereich=1053</a:t>
            </a:r>
            <a:endParaRPr lang="de-DE" dirty="0">
              <a:sym typeface="Wingdings" panose="05000000000000000000" pitchFamily="2" charset="2"/>
            </a:endParaRPr>
          </a:p>
          <a:p>
            <a:pPr marL="0" indent="0">
              <a:buNone/>
            </a:pPr>
            <a:endParaRPr lang="de-DE" dirty="0">
              <a:sym typeface="Wingdings" panose="05000000000000000000" pitchFamily="2" charset="2"/>
            </a:endParaRPr>
          </a:p>
          <a:p>
            <a:r>
              <a:rPr lang="de-DE" dirty="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https://www.bezreg-muenster.de/zentralablage/dokumente/schule_und_bildung/digitale_bildung/handreichungen_orientierungshilfen/Erstellung-schulinterner-Lehrplaene-Handreichung-fuer-Schulen.pdf</a:t>
            </a:r>
            <a:endParaRPr lang="de-DE" dirty="0">
              <a:sym typeface="Wingdings" panose="05000000000000000000" pitchFamily="2" charset="2"/>
            </a:endParaRPr>
          </a:p>
          <a:p>
            <a:pPr marL="0" indent="0">
              <a:buNone/>
            </a:pPr>
            <a:endParaRPr lang="de-DE" dirty="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129266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des schulinternen Beispielarbeitsplans </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34605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549641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1055035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a:solidFill>
                  <a:srgbClr val="002060"/>
                </a:solidFill>
                <a:cs typeface="Times New Roman" pitchFamily="18" charset="0"/>
              </a:rPr>
              <a:t>II. Fachspezifische Erläuterungen </a:t>
            </a:r>
          </a:p>
          <a:p>
            <a:pPr marL="0" indent="0">
              <a:buNone/>
            </a:pP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Lehrplan Mathematik </a:t>
            </a:r>
            <a:br>
              <a:rPr lang="de-DE" sz="3600"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3549422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r>
              <a:rPr lang="de-DE" sz="3600" b="1" dirty="0">
                <a:solidFill>
                  <a:srgbClr val="002060"/>
                </a:solidFill>
                <a:cs typeface="Times New Roman" pitchFamily="18" charset="0"/>
              </a:rPr>
              <a:t>Vorstellungsrunde </a:t>
            </a:r>
          </a:p>
          <a:p>
            <a:r>
              <a:rPr lang="de-DE" sz="3600" b="1" dirty="0">
                <a:solidFill>
                  <a:srgbClr val="002060"/>
                </a:solidFill>
                <a:cs typeface="Times New Roman" pitchFamily="18" charset="0"/>
              </a:rPr>
              <a:t>Einführung in den Lehrplan Mathematik</a:t>
            </a:r>
          </a:p>
          <a:p>
            <a:r>
              <a:rPr lang="de-DE" sz="3600" b="1" dirty="0">
                <a:solidFill>
                  <a:srgbClr val="002060"/>
                </a:solidFill>
                <a:cs typeface="Times New Roman" pitchFamily="18" charset="0"/>
              </a:rPr>
              <a:t>Erläuterungen zum schulinternen Arbeitsplan im Fach Mathematik </a:t>
            </a:r>
          </a:p>
          <a:p>
            <a:pPr marL="0" indent="0">
              <a:buNone/>
            </a:pPr>
            <a:r>
              <a:rPr lang="de-DE" altLang="de-DE" sz="2400" b="1" dirty="0">
                <a:solidFill>
                  <a:srgbClr val="002060"/>
                </a:solidFill>
                <a:cs typeface="Times New Roman" pitchFamily="18" charset="0"/>
              </a:rPr>
              <a:t>(Vorschläge für teilnehmeraktivierende Elemente bei Implementationsveranstaltungen)</a:t>
            </a:r>
            <a:r>
              <a:rPr lang="de-DE" sz="2400" b="1" dirty="0">
                <a:solidFill>
                  <a:srgbClr val="002060"/>
                </a:solidFill>
                <a:cs typeface="Times New Roman" pitchFamily="18" charset="0"/>
              </a:rPr>
              <a:t> </a:t>
            </a:r>
          </a:p>
          <a:p>
            <a:pPr marL="0" indent="0">
              <a:buNone/>
            </a:pPr>
            <a:br>
              <a:rPr lang="de-DE" sz="3600"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4243955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Mathematik – Aufgaben und Ziele des Faches</a:t>
            </a:r>
          </a:p>
        </p:txBody>
      </p:sp>
      <p:sp>
        <p:nvSpPr>
          <p:cNvPr id="3" name="Inhaltsplatzhalter 2"/>
          <p:cNvSpPr>
            <a:spLocks noGrp="1"/>
          </p:cNvSpPr>
          <p:nvPr>
            <p:ph idx="1"/>
          </p:nvPr>
        </p:nvSpPr>
        <p:spPr>
          <a:xfrm>
            <a:off x="457200" y="1700808"/>
            <a:ext cx="8229600" cy="4320480"/>
          </a:xfrm>
        </p:spPr>
        <p:txBody>
          <a:bodyPr>
            <a:normAutofit fontScale="92500" lnSpcReduction="20000"/>
          </a:bodyPr>
          <a:lstStyle/>
          <a:p>
            <a:r>
              <a:rPr lang="de-DE" dirty="0"/>
              <a:t>Mathematiklernen </a:t>
            </a:r>
            <a:r>
              <a:rPr lang="de-DE" b="1" dirty="0"/>
              <a:t>durchgängig</a:t>
            </a:r>
            <a:r>
              <a:rPr lang="de-DE" dirty="0"/>
              <a:t> als </a:t>
            </a:r>
            <a:r>
              <a:rPr lang="de-DE" b="1" dirty="0"/>
              <a:t>konstruktiver</a:t>
            </a:r>
            <a:r>
              <a:rPr lang="de-DE" dirty="0"/>
              <a:t>, </a:t>
            </a:r>
            <a:r>
              <a:rPr lang="de-DE" b="1" dirty="0"/>
              <a:t>entdeckender</a:t>
            </a:r>
            <a:r>
              <a:rPr lang="de-DE" dirty="0"/>
              <a:t> </a:t>
            </a:r>
            <a:r>
              <a:rPr lang="de-DE" b="1" dirty="0"/>
              <a:t>Prozess</a:t>
            </a:r>
          </a:p>
          <a:p>
            <a:r>
              <a:rPr lang="de-DE" dirty="0"/>
              <a:t>Unterricht ermöglicht eine </a:t>
            </a:r>
            <a:r>
              <a:rPr lang="de-DE" b="1" dirty="0"/>
              <a:t>aktiven Kompetenzerwerb </a:t>
            </a:r>
            <a:r>
              <a:rPr lang="de-DE" dirty="0"/>
              <a:t>durch </a:t>
            </a:r>
            <a:r>
              <a:rPr lang="de-DE" b="1" dirty="0"/>
              <a:t>ergiebige Aufgabenstellungen </a:t>
            </a:r>
            <a:r>
              <a:rPr lang="de-DE" dirty="0"/>
              <a:t>auf </a:t>
            </a:r>
            <a:r>
              <a:rPr lang="de-DE" b="1" dirty="0"/>
              <a:t>unterschiedlichen Niveaus</a:t>
            </a:r>
          </a:p>
          <a:p>
            <a:r>
              <a:rPr lang="de-DE" dirty="0"/>
              <a:t>Die Prinzipien der </a:t>
            </a:r>
            <a:r>
              <a:rPr lang="de-DE" b="1" dirty="0"/>
              <a:t>Anwendungsorientierung</a:t>
            </a:r>
            <a:r>
              <a:rPr lang="de-DE" dirty="0"/>
              <a:t> und der </a:t>
            </a:r>
            <a:r>
              <a:rPr lang="de-DE" b="1" dirty="0"/>
              <a:t>Strukturorientierung</a:t>
            </a:r>
            <a:r>
              <a:rPr lang="de-DE" dirty="0"/>
              <a:t> bringen die </a:t>
            </a:r>
            <a:r>
              <a:rPr lang="de-DE" dirty="0" err="1"/>
              <a:t>Beziehungshaltigkeit</a:t>
            </a:r>
            <a:r>
              <a:rPr lang="de-DE" dirty="0"/>
              <a:t> zum Ausdruck</a:t>
            </a:r>
          </a:p>
          <a:p>
            <a:r>
              <a:rPr lang="de-DE" dirty="0"/>
              <a:t>bedeutsam für die Entwicklung mathematischen Verständnisses ist die Unterstützung des Erwerbs der </a:t>
            </a:r>
            <a:r>
              <a:rPr lang="de-DE" b="1" dirty="0"/>
              <a:t>prozess-</a:t>
            </a:r>
            <a:r>
              <a:rPr lang="de-DE" dirty="0"/>
              <a:t> als auch </a:t>
            </a:r>
            <a:r>
              <a:rPr lang="de-DE" b="1" dirty="0"/>
              <a:t>inhaltsbezogenen Kompetenzen </a:t>
            </a:r>
            <a:r>
              <a:rPr lang="de-DE" dirty="0"/>
              <a:t>(bedingen einander)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177510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Kontinuitäten</a:t>
            </a:r>
          </a:p>
        </p:txBody>
      </p:sp>
      <p:sp>
        <p:nvSpPr>
          <p:cNvPr id="3" name="Inhaltsplatzhalter 2"/>
          <p:cNvSpPr>
            <a:spLocks noGrp="1"/>
          </p:cNvSpPr>
          <p:nvPr>
            <p:ph idx="1"/>
          </p:nvPr>
        </p:nvSpPr>
        <p:spPr>
          <a:xfrm>
            <a:off x="457200" y="1700808"/>
            <a:ext cx="8435280" cy="4205064"/>
          </a:xfrm>
        </p:spPr>
        <p:txBody>
          <a:bodyPr>
            <a:noAutofit/>
          </a:bodyPr>
          <a:lstStyle/>
          <a:p>
            <a:pPr lvl="0"/>
            <a:r>
              <a:rPr lang="de-DE" sz="2200" dirty="0">
                <a:solidFill>
                  <a:prstClr val="black"/>
                </a:solidFill>
              </a:rPr>
              <a:t>Fundament des Mathematikunterrichts sind der verständnisorientierte Erwerb mathematischer  Begriffe und Verfahrensweisen</a:t>
            </a:r>
          </a:p>
          <a:p>
            <a:pPr lvl="0"/>
            <a:r>
              <a:rPr lang="de-DE" sz="2200" dirty="0">
                <a:solidFill>
                  <a:prstClr val="black"/>
                </a:solidFill>
              </a:rPr>
              <a:t>Kompetenzbereiche (Prozesse) und Inhalte sind untrennbar miteinander verwoben</a:t>
            </a:r>
          </a:p>
          <a:p>
            <a:pPr marL="0" lvl="0" indent="0">
              <a:buNone/>
            </a:pPr>
            <a:r>
              <a:rPr lang="de-DE" sz="2200" dirty="0">
                <a:solidFill>
                  <a:prstClr val="black"/>
                </a:solidFill>
              </a:rPr>
              <a:t>      Kompetenzerwartungen sind die Verknüpfungen von   </a:t>
            </a:r>
          </a:p>
          <a:p>
            <a:pPr marL="0" lvl="0" indent="0">
              <a:buNone/>
            </a:pPr>
            <a:r>
              <a:rPr lang="de-DE" sz="2200" dirty="0">
                <a:solidFill>
                  <a:prstClr val="black"/>
                </a:solidFill>
              </a:rPr>
              <a:t>      Prozessen und Inhalten</a:t>
            </a:r>
          </a:p>
          <a:p>
            <a:pPr lvl="0"/>
            <a:r>
              <a:rPr lang="de-DE" sz="2200" dirty="0">
                <a:solidFill>
                  <a:prstClr val="black"/>
                </a:solidFill>
              </a:rPr>
              <a:t>Kompetenzerwartungen in Kapitel 2 des Lehrplans Mathematik weiterhin unterteilt in Prozesse bzw. Inhalte und zugehörige Schwerpunkte</a:t>
            </a:r>
          </a:p>
          <a:p>
            <a:pPr marL="0" lvl="0" indent="0">
              <a:buNone/>
            </a:pPr>
            <a:r>
              <a:rPr lang="de-DE" sz="2200" dirty="0">
                <a:solidFill>
                  <a:prstClr val="black"/>
                </a:solidFill>
                <a:sym typeface="Wingdings" panose="05000000000000000000" pitchFamily="2" charset="2"/>
              </a:rPr>
              <a:t> Anschlussfähigkeit an alle KLP in der Sek. I aller Schulformen</a:t>
            </a:r>
            <a:endParaRPr lang="de-DE" sz="22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63749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70310"/>
            <a:ext cx="8229600" cy="360040"/>
          </a:xfrm>
        </p:spPr>
        <p:txBody>
          <a:bodyPr/>
          <a:lstStyle/>
          <a:p>
            <a:r>
              <a:rPr lang="de-DE" sz="2800" dirty="0"/>
              <a:t>Die wichtigsten Aspekte der Weiterentwicklung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a:bodyPr>
          <a:lstStyle/>
          <a:p>
            <a:pPr lvl="0"/>
            <a:r>
              <a:rPr lang="de-DE" dirty="0">
                <a:solidFill>
                  <a:prstClr val="black"/>
                </a:solidFill>
              </a:rPr>
              <a:t>Ausweitung der Kompetenzbereiche in 5 Prozesse: Problemlösen, Modellieren, Kommunizieren, Argumentieren, Darstellen</a:t>
            </a:r>
          </a:p>
          <a:p>
            <a:pPr lvl="0"/>
            <a:r>
              <a:rPr lang="de-DE" dirty="0">
                <a:solidFill>
                  <a:prstClr val="black"/>
                </a:solidFill>
              </a:rPr>
              <a:t>Einsatzmöglichkeiten der Digitalisierung nutzen</a:t>
            </a:r>
          </a:p>
          <a:p>
            <a:pPr lvl="0"/>
            <a:r>
              <a:rPr lang="de-DE" dirty="0">
                <a:solidFill>
                  <a:prstClr val="black"/>
                </a:solidFill>
              </a:rPr>
              <a:t>Verankerung informatischer Grundbildung</a:t>
            </a:r>
          </a:p>
          <a:p>
            <a:pPr lvl="0"/>
            <a:r>
              <a:rPr lang="de-DE" dirty="0">
                <a:solidFill>
                  <a:prstClr val="black"/>
                </a:solidFill>
              </a:rPr>
              <a:t>Hinweise zu Vorläuferfähigkeiten als Handlungserfahrungen, die in der Schule aufgenommen und individuell weiterentwickelt werden.</a:t>
            </a:r>
          </a:p>
          <a:p>
            <a:endParaRPr lang="de-DE" dirty="0"/>
          </a:p>
          <a:p>
            <a:endParaRPr lang="de-DE" dirty="0"/>
          </a:p>
        </p:txBody>
      </p:sp>
    </p:spTree>
    <p:extLst>
      <p:ext uri="{BB962C8B-B14F-4D97-AF65-F5344CB8AC3E}">
        <p14:creationId xmlns:p14="http://schemas.microsoft.com/office/powerpoint/2010/main" val="196526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236" y="1070310"/>
            <a:ext cx="8229600" cy="360040"/>
          </a:xfrm>
        </p:spPr>
        <p:txBody>
          <a:bodyPr/>
          <a:lstStyle/>
          <a:p>
            <a:r>
              <a:rPr lang="de-DE" sz="2800" dirty="0"/>
              <a:t>Vorläuferfähigkeiten</a:t>
            </a:r>
            <a:r>
              <a:rPr lang="de-DE" sz="2400" dirty="0"/>
              <a:t> </a:t>
            </a:r>
            <a:r>
              <a:rPr lang="de-DE" sz="2800" dirty="0"/>
              <a:t>für das Fach Mathematik</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8" name="Inhaltsplatzhalter 7"/>
          <p:cNvSpPr>
            <a:spLocks noGrp="1"/>
          </p:cNvSpPr>
          <p:nvPr>
            <p:ph idx="1"/>
          </p:nvPr>
        </p:nvSpPr>
        <p:spPr/>
        <p:txBody>
          <a:bodyPr>
            <a:normAutofit/>
          </a:bodyPr>
          <a:lstStyle/>
          <a:p>
            <a:r>
              <a:rPr lang="de-DE" sz="1500" dirty="0"/>
              <a:t>Mathematik im Alltag entdecken und erforschen,</a:t>
            </a:r>
          </a:p>
          <a:p>
            <a:r>
              <a:rPr lang="de-DE" sz="1500" dirty="0"/>
              <a:t>Mathematische Situationen darstellen und darüber sprechen,</a:t>
            </a:r>
          </a:p>
          <a:p>
            <a:r>
              <a:rPr lang="de-DE" sz="1500" dirty="0"/>
              <a:t>kreativ sein und Probleme mithilfe der Mathematik lösen.</a:t>
            </a:r>
          </a:p>
          <a:p>
            <a:endParaRPr lang="de-DE" sz="1500" dirty="0"/>
          </a:p>
          <a:p>
            <a:r>
              <a:rPr lang="de-DE" sz="1500" dirty="0"/>
              <a:t>Anzahlen bis 4 simultan erfassen,</a:t>
            </a:r>
          </a:p>
          <a:p>
            <a:r>
              <a:rPr lang="de-DE" sz="1500" dirty="0"/>
              <a:t>unstrukturierte Anzahlen durch Abzählen ermitteln,</a:t>
            </a:r>
          </a:p>
          <a:p>
            <a:r>
              <a:rPr lang="de-DE" sz="1500" dirty="0"/>
              <a:t>Mengen vergleichen (mehr, weniger, größer, kleiner, gleich)</a:t>
            </a:r>
          </a:p>
          <a:p>
            <a:r>
              <a:rPr lang="de-DE" sz="1500" dirty="0"/>
              <a:t>die Zahlenwortreihe bis 10 vorwärts aufsagen, den Richtungsbegriff rückwärts erkennen,</a:t>
            </a:r>
          </a:p>
          <a:p>
            <a:r>
              <a:rPr lang="de-DE" sz="1500" dirty="0"/>
              <a:t>räumliche Beziehungen benennen (u.a. oben, unten, vorne, hinten),</a:t>
            </a:r>
          </a:p>
          <a:p>
            <a:r>
              <a:rPr lang="de-DE" sz="1500" dirty="0"/>
              <a:t>Unterschiede oder Ähnlichkeiten wahrnehmen, klassifizieren, sortieren, Muster erkennen,</a:t>
            </a:r>
          </a:p>
          <a:p>
            <a:r>
              <a:rPr lang="de-DE" sz="1500" dirty="0"/>
              <a:t>einfache geometrische Formen (Kreis, Dreieck, Viereck) erkennen,</a:t>
            </a:r>
          </a:p>
          <a:p>
            <a:r>
              <a:rPr lang="de-DE" sz="1500" dirty="0"/>
              <a:t>Teilfiguren in einem komplexen Hintergrund erkennen und isolieren (Figur-Grund-Wahrnehmung) sowie</a:t>
            </a:r>
          </a:p>
          <a:p>
            <a:r>
              <a:rPr lang="de-DE" sz="1500" dirty="0"/>
              <a:t>Seheindrücke und Handbewegungen koordinieren (Auge-Hand-Koordination).</a:t>
            </a:r>
          </a:p>
          <a:p>
            <a:endParaRPr lang="de-DE" sz="1200" dirty="0"/>
          </a:p>
        </p:txBody>
      </p:sp>
    </p:spTree>
    <p:extLst>
      <p:ext uri="{BB962C8B-B14F-4D97-AF65-F5344CB8AC3E}">
        <p14:creationId xmlns:p14="http://schemas.microsoft.com/office/powerpoint/2010/main" val="350407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Ausschärfung der Fachlichkeit </a:t>
            </a:r>
          </a:p>
        </p:txBody>
      </p:sp>
      <p:sp>
        <p:nvSpPr>
          <p:cNvPr id="3" name="Inhaltsplatzhalter 2"/>
          <p:cNvSpPr>
            <a:spLocks noGrp="1"/>
          </p:cNvSpPr>
          <p:nvPr>
            <p:ph idx="1"/>
          </p:nvPr>
        </p:nvSpPr>
        <p:spPr>
          <a:xfrm>
            <a:off x="107504" y="1556792"/>
            <a:ext cx="8928992" cy="4536504"/>
          </a:xfrm>
        </p:spPr>
        <p:txBody>
          <a:bodyPr>
            <a:normAutofit/>
          </a:bodyPr>
          <a:lstStyle/>
          <a:p>
            <a:pPr marL="0" lvl="0" indent="0">
              <a:buNone/>
            </a:pPr>
            <a:r>
              <a:rPr lang="de-DE" sz="2000" dirty="0">
                <a:solidFill>
                  <a:prstClr val="black"/>
                </a:solidFill>
              </a:rPr>
              <a:t>„In Klammerzusätzen werden Kompetenzerwartungen in der Regel um verbindliche Inhalte und Gegenstände zur Entwicklung der Kompetenz ergänzt. Der Zusatz „u.a.“ weist darauf hin, dass zusätzlich zu den genannten mindestens ein weiterer Inhalt bzw. Gegenstand verbindlich zu behandeln ist.“</a:t>
            </a:r>
          </a:p>
          <a:p>
            <a:pPr marL="0" lvl="0" indent="0">
              <a:buNone/>
            </a:pPr>
            <a:endParaRPr lang="de-DE" sz="2000" dirty="0">
              <a:solidFill>
                <a:prstClr val="black"/>
              </a:solidFill>
            </a:endParaRPr>
          </a:p>
          <a:p>
            <a:pPr marL="0" lvl="0" indent="0">
              <a:buNone/>
            </a:pPr>
            <a:r>
              <a:rPr lang="de-DE" sz="2000" dirty="0">
                <a:solidFill>
                  <a:prstClr val="black"/>
                </a:solidFill>
              </a:rPr>
              <a:t>Beispiel 1 (</a:t>
            </a:r>
            <a:r>
              <a:rPr lang="de-DE" sz="2000" i="1" dirty="0">
                <a:solidFill>
                  <a:prstClr val="black"/>
                </a:solidFill>
              </a:rPr>
              <a:t>Größenvorstellung und Umgang mit Größen, Ende SEP</a:t>
            </a:r>
            <a:r>
              <a:rPr lang="de-DE" sz="2000" dirty="0">
                <a:solidFill>
                  <a:prstClr val="black"/>
                </a:solidFill>
              </a:rPr>
              <a:t>):  </a:t>
            </a:r>
          </a:p>
          <a:p>
            <a:pPr marL="0" lvl="0" indent="0">
              <a:buNone/>
            </a:pPr>
            <a:r>
              <a:rPr lang="de-DE" sz="2000" dirty="0">
                <a:solidFill>
                  <a:prstClr val="black"/>
                </a:solidFill>
              </a:rPr>
              <a:t>geben Größen von vertrauten Objekten an und schätzen mithilfe von Stützpunktvorstellungen (für 1cm, 1m, 1€)</a:t>
            </a:r>
          </a:p>
          <a:p>
            <a:pPr marL="0" lvl="0" indent="0">
              <a:buNone/>
            </a:pPr>
            <a:endParaRPr lang="de-DE" sz="2000" dirty="0">
              <a:solidFill>
                <a:prstClr val="black"/>
              </a:solidFill>
            </a:endParaRPr>
          </a:p>
          <a:p>
            <a:pPr marL="0" lvl="0" indent="0">
              <a:buNone/>
            </a:pPr>
            <a:r>
              <a:rPr lang="de-DE" sz="2000" dirty="0">
                <a:solidFill>
                  <a:prstClr val="black"/>
                </a:solidFill>
              </a:rPr>
              <a:t>Beispiel 2 (</a:t>
            </a:r>
            <a:r>
              <a:rPr lang="de-DE" sz="2000" i="1" dirty="0">
                <a:solidFill>
                  <a:prstClr val="black"/>
                </a:solidFill>
              </a:rPr>
              <a:t>Ebene Figuren, Ende Klasse 4</a:t>
            </a:r>
            <a:r>
              <a:rPr lang="de-DE" sz="2000" dirty="0">
                <a:solidFill>
                  <a:prstClr val="black"/>
                </a:solidFill>
              </a:rPr>
              <a:t>): </a:t>
            </a:r>
          </a:p>
          <a:p>
            <a:pPr marL="0" lvl="0" indent="0">
              <a:buNone/>
            </a:pPr>
            <a:r>
              <a:rPr lang="de-DE" sz="2000" dirty="0">
                <a:solidFill>
                  <a:prstClr val="black"/>
                </a:solidFill>
              </a:rPr>
              <a:t>identifizieren weitere ebene Figuren (u.a. Sechseck, Achteck, Parallelogramm) und beschreiben diese mit Fachbegriffen (u.a. senkrecht, waagerecht, parallel, rechter Winkel)</a:t>
            </a:r>
          </a:p>
          <a:p>
            <a:pPr marL="0" indent="0">
              <a:buNone/>
            </a:pPr>
            <a:endParaRPr lang="de-DE" sz="25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2739781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Umsetzung MKR </a:t>
            </a:r>
          </a:p>
        </p:txBody>
      </p:sp>
      <p:sp>
        <p:nvSpPr>
          <p:cNvPr id="3" name="Inhaltsplatzhalter 2"/>
          <p:cNvSpPr>
            <a:spLocks noGrp="1"/>
          </p:cNvSpPr>
          <p:nvPr>
            <p:ph idx="1"/>
          </p:nvPr>
        </p:nvSpPr>
        <p:spPr/>
        <p:txBody>
          <a:bodyPr>
            <a:normAutofit/>
          </a:bodyPr>
          <a:lstStyle/>
          <a:p>
            <a:pPr marL="0" lvl="0" indent="0">
              <a:buNone/>
            </a:pPr>
            <a:r>
              <a:rPr lang="de-DE" sz="2400" i="1" dirty="0">
                <a:solidFill>
                  <a:prstClr val="black"/>
                </a:solidFill>
              </a:rPr>
              <a:t>Beispiel 1 (Sachsituationen, Ende SEP): Schülerinnen und Schüler </a:t>
            </a:r>
          </a:p>
          <a:p>
            <a:pPr marL="0" lvl="0" indent="0">
              <a:buNone/>
            </a:pPr>
            <a:r>
              <a:rPr lang="de-DE" sz="2400" dirty="0">
                <a:solidFill>
                  <a:prstClr val="black"/>
                </a:solidFill>
              </a:rPr>
              <a:t>formulieren zu vorgegebenen Gleichungen Rechengeschichten oder zeichnen dazu passende Bildsachaufgaben, auch unter Verwendung digitaler Mathematikwerkzeuge. </a:t>
            </a:r>
            <a:r>
              <a:rPr lang="de-DE" sz="2400" dirty="0">
                <a:solidFill>
                  <a:prstClr val="white">
                    <a:lumMod val="50000"/>
                  </a:prstClr>
                </a:solidFill>
              </a:rPr>
              <a:t>(MKR, 1.3,2.2,3.1,4.1)</a:t>
            </a:r>
          </a:p>
          <a:p>
            <a:pPr marL="0" lvl="0" indent="0">
              <a:buNone/>
            </a:pPr>
            <a:endParaRPr lang="de-DE" sz="2400" dirty="0">
              <a:solidFill>
                <a:prstClr val="black"/>
              </a:solidFill>
            </a:endParaRPr>
          </a:p>
          <a:p>
            <a:pPr marL="0" lvl="0" indent="0">
              <a:buNone/>
            </a:pPr>
            <a:r>
              <a:rPr lang="de-DE" sz="2400" i="1" dirty="0">
                <a:solidFill>
                  <a:prstClr val="black"/>
                </a:solidFill>
              </a:rPr>
              <a:t>Beispiel 2 (Raumorientierung und Raumvorstellung, Ende Klasse 4): Schülerinnen und Schüler …</a:t>
            </a:r>
          </a:p>
          <a:p>
            <a:pPr marL="0" lvl="0" indent="0">
              <a:buNone/>
            </a:pPr>
            <a:r>
              <a:rPr lang="de-DE" sz="2400" dirty="0">
                <a:solidFill>
                  <a:prstClr val="black"/>
                </a:solidFill>
              </a:rPr>
              <a:t>orientieren sich nach einem </a:t>
            </a:r>
            <a:r>
              <a:rPr lang="de-DE" sz="2400" dirty="0" err="1">
                <a:solidFill>
                  <a:prstClr val="black"/>
                </a:solidFill>
              </a:rPr>
              <a:t>Wegeplan</a:t>
            </a:r>
            <a:r>
              <a:rPr lang="de-DE" sz="2400" dirty="0">
                <a:solidFill>
                  <a:prstClr val="black"/>
                </a:solidFill>
              </a:rPr>
              <a:t> im Raum auch unter Verwendung digitaler Mathematikwerkzeuge. </a:t>
            </a:r>
            <a:r>
              <a:rPr lang="de-DE" sz="2400" dirty="0">
                <a:solidFill>
                  <a:prstClr val="white">
                    <a:lumMod val="50000"/>
                  </a:prstClr>
                </a:solidFill>
              </a:rPr>
              <a:t>(MKR 6.2, 6.3)</a:t>
            </a:r>
          </a:p>
          <a:p>
            <a:pPr marL="0" indent="0">
              <a:buNone/>
            </a:pPr>
            <a:endParaRPr lang="de-DE" b="1" dirty="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795654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Umsetzung Verbraucherbildung </a:t>
            </a:r>
          </a:p>
        </p:txBody>
      </p:sp>
      <p:sp>
        <p:nvSpPr>
          <p:cNvPr id="3" name="Inhaltsplatzhalter 2"/>
          <p:cNvSpPr>
            <a:spLocks noGrp="1"/>
          </p:cNvSpPr>
          <p:nvPr>
            <p:ph idx="1"/>
          </p:nvPr>
        </p:nvSpPr>
        <p:spPr/>
        <p:txBody>
          <a:bodyPr>
            <a:normAutofit lnSpcReduction="10000"/>
          </a:bodyPr>
          <a:lstStyle/>
          <a:p>
            <a:pPr marL="0" lvl="0" indent="0">
              <a:buNone/>
            </a:pPr>
            <a:r>
              <a:rPr lang="de-DE" sz="2600" i="1" dirty="0">
                <a:solidFill>
                  <a:prstClr val="black"/>
                </a:solidFill>
              </a:rPr>
              <a:t>Beispiel 1 (Sachsituationen, Ende Klasse 4)</a:t>
            </a:r>
            <a:r>
              <a:rPr lang="de-DE" dirty="0">
                <a:solidFill>
                  <a:prstClr val="black"/>
                </a:solidFill>
              </a:rPr>
              <a:t>: </a:t>
            </a:r>
          </a:p>
          <a:p>
            <a:pPr marL="0" lvl="0" indent="0">
              <a:buNone/>
            </a:pPr>
            <a:r>
              <a:rPr lang="de-DE" dirty="0">
                <a:solidFill>
                  <a:prstClr val="black"/>
                </a:solidFill>
              </a:rPr>
              <a:t>formulieren Sachaufgaben zu vorgegebenen Modellen (u.a. Gleichungen, Tabellen), auch unter Verwendung digitaler Mathematikwerkzeuge. (VB A, Z 1/5) </a:t>
            </a:r>
          </a:p>
          <a:p>
            <a:pPr marL="0" lvl="0" indent="0">
              <a:buNone/>
            </a:pPr>
            <a:endParaRPr lang="de-DE" dirty="0">
              <a:solidFill>
                <a:prstClr val="black"/>
              </a:solidFill>
            </a:endParaRPr>
          </a:p>
          <a:p>
            <a:pPr marL="0" lvl="0" indent="0">
              <a:buNone/>
            </a:pPr>
            <a:r>
              <a:rPr lang="de-DE" i="1" dirty="0">
                <a:solidFill>
                  <a:prstClr val="black"/>
                </a:solidFill>
              </a:rPr>
              <a:t>Beispiel 2 (Daten und Häufigkeiten, Ende Klasse 4): </a:t>
            </a:r>
            <a:r>
              <a:rPr lang="de-DE" dirty="0">
                <a:solidFill>
                  <a:prstClr val="black"/>
                </a:solidFill>
              </a:rPr>
              <a:t>entnehmen Kalendern, Diagrammen und Tabellen Daten und interpretieren sie zur Beantwortung von mathematikhaltigen sowie verbraucherrelevanten Fragestellungen. (VB Ü, Z 1/3)</a:t>
            </a:r>
          </a:p>
          <a:p>
            <a:pPr marL="0" indent="0">
              <a:buNone/>
            </a:pPr>
            <a:endParaRPr lang="de-DE" b="1" dirty="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62676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a:t>Merkmale der Lehrpläne</a:t>
            </a:r>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a:t>Die Lehrpläne der Primarstufe beschreiben</a:t>
            </a:r>
          </a:p>
          <a:p>
            <a:r>
              <a:rPr lang="de-DE" dirty="0"/>
              <a:t>Aufgaben und Ziele des jeweiligen Faches,</a:t>
            </a:r>
          </a:p>
          <a:p>
            <a:r>
              <a:rPr lang="de-DE"/>
              <a:t>zu </a:t>
            </a:r>
            <a:r>
              <a:rPr lang="de-DE" dirty="0"/>
              <a:t>erwartende Lernergebnisse der Schülerinnen und Schüler kompetenzorientiert,</a:t>
            </a:r>
          </a:p>
          <a:p>
            <a:r>
              <a:rPr lang="de-DE" dirty="0"/>
              <a:t>den fachlichen Kern der dafür erforderlichen Kompetenzen und fachlichen Inhalte.</a:t>
            </a:r>
          </a:p>
          <a:p>
            <a:endParaRPr lang="de-DE" dirty="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287779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a:solidFill>
                  <a:srgbClr val="002060"/>
                </a:solidFill>
                <a:cs typeface="Times New Roman" pitchFamily="18" charset="0"/>
              </a:rPr>
              <a:t>II.b</a:t>
            </a: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Kapiteln des Lehrplans Mathematik </a:t>
            </a:r>
            <a:br>
              <a:rPr lang="de-DE" sz="3600"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631240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2885405"/>
          </a:xfrm>
          <a:prstGeom prst="rect">
            <a:avLst/>
          </a:prstGeom>
          <a:noFill/>
        </p:spPr>
        <p:txBody>
          <a:bodyPr wrap="square" rtlCol="0">
            <a:spAutoFit/>
          </a:bodyPr>
          <a:lstStyle/>
          <a:p>
            <a:r>
              <a:rPr lang="de-DE" sz="1650" b="1" dirty="0"/>
              <a:t>Zitate aus dem Lehrplan Mathematik [Auszüge aus Kap. 1]</a:t>
            </a:r>
          </a:p>
          <a:p>
            <a:pPr marL="257175" indent="-257175">
              <a:buFont typeface="+mj-lt"/>
              <a:buAutoNum type="arabicPeriod"/>
            </a:pPr>
            <a:r>
              <a:rPr lang="de-DE" sz="1650" dirty="0"/>
              <a:t>„Der Unterricht ermöglicht einen aktiven Kompetenzerwerb durch ergiebige Aufgabenstellungen auf unterschiedlichem Niveau.“</a:t>
            </a:r>
          </a:p>
          <a:p>
            <a:pPr marL="257175" indent="-257175">
              <a:buFont typeface="+mj-lt"/>
              <a:buAutoNum type="arabicPeriod"/>
            </a:pPr>
            <a:r>
              <a:rPr lang="de-DE" sz="1650" dirty="0"/>
              <a:t>„Die Wirkung des Mathematikunterrichts entfaltet sich in der individuellen Auseinandersetzung mit fachlichen Strukturen ebenso wie in der wechselseitigen Verständigung und Kooperation darüber.“</a:t>
            </a:r>
          </a:p>
          <a:p>
            <a:pPr marL="257175" indent="-257175">
              <a:buFont typeface="+mj-lt"/>
              <a:buAutoNum type="arabicPeriod"/>
            </a:pPr>
            <a:r>
              <a:rPr lang="de-DE" sz="1650" dirty="0"/>
              <a:t>„Mathematik ist ohne Darstellungen nicht (</a:t>
            </a:r>
            <a:r>
              <a:rPr lang="de-DE" sz="1650" dirty="0" err="1"/>
              <a:t>be</a:t>
            </a:r>
            <a:r>
              <a:rPr lang="de-DE" sz="1650" dirty="0"/>
              <a:t>-)greifbar (…).“</a:t>
            </a:r>
          </a:p>
          <a:p>
            <a:pPr marL="257175" indent="-257175">
              <a:buFont typeface="+mj-lt"/>
              <a:buAutoNum type="arabicPeriod"/>
            </a:pPr>
            <a:r>
              <a:rPr lang="de-DE" sz="1650" dirty="0"/>
              <a:t>„Mithilfe geeigneter Handlungsmaterialien oder bildlicher Darstellungen führen die Lernenden beim grundlegenden Üben (gedankliche) Operationen aus.“</a:t>
            </a:r>
          </a:p>
          <a:p>
            <a:pPr marL="257175" indent="-257175">
              <a:buFont typeface="+mj-lt"/>
              <a:buAutoNum type="arabicPeriod"/>
            </a:pPr>
            <a:r>
              <a:rPr lang="de-DE" sz="1650" dirty="0"/>
              <a:t>„Entdeckendes Üben thematisiert Muster und Strukturen im Rahmen ergiebiger Aufgabenstellungen(…).“</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Mathematikunterricht 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a:solidFill>
                  <a:srgbClr val="FF0000"/>
                </a:solidFill>
                <a:latin typeface="Calibri"/>
              </a:rPr>
              <a:t>Kapitel 1: </a:t>
            </a:r>
            <a:r>
              <a:rPr lang="de-DE" sz="2400" b="1" dirty="0">
                <a:latin typeface="Calibri"/>
              </a:rPr>
              <a:t>Aufgaben und Ziele des Faches    </a:t>
            </a:r>
          </a:p>
        </p:txBody>
      </p:sp>
    </p:spTree>
    <p:extLst>
      <p:ext uri="{BB962C8B-B14F-4D97-AF65-F5344CB8AC3E}">
        <p14:creationId xmlns:p14="http://schemas.microsoft.com/office/powerpoint/2010/main" val="1472672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a:solidFill>
                  <a:srgbClr val="FF0000"/>
                </a:solidFill>
                <a:latin typeface="Calibri"/>
              </a:rPr>
              <a:t>Kapitel 2:</a:t>
            </a:r>
            <a:r>
              <a:rPr lang="de-DE" sz="2800" b="1" dirty="0">
                <a:solidFill>
                  <a:prstClr val="black"/>
                </a:solidFill>
                <a:latin typeface="Calibri"/>
              </a:rPr>
              <a:t> Kompetenzerwartungen in der Praxis</a:t>
            </a:r>
          </a:p>
        </p:txBody>
      </p:sp>
      <p:sp>
        <p:nvSpPr>
          <p:cNvPr id="8" name="Textfeld 7"/>
          <p:cNvSpPr txBox="1"/>
          <p:nvPr/>
        </p:nvSpPr>
        <p:spPr>
          <a:xfrm>
            <a:off x="1331640" y="1538790"/>
            <a:ext cx="6588732" cy="4515339"/>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stellen Zahlen im Zahlenraum bis 100 unter Anwendung der Struktur des Zehnersystems dar (Prinzip der Bündelung, Stellenwertschreibweise. </a:t>
            </a:r>
            <a:r>
              <a:rPr lang="de-DE" sz="1425" i="1" dirty="0">
                <a:solidFill>
                  <a:prstClr val="black"/>
                </a:solidFill>
                <a:latin typeface="Calibri"/>
                <a:ea typeface="Times New Roman"/>
              </a:rPr>
              <a:t>(SEP</a:t>
            </a:r>
            <a:r>
              <a:rPr lang="de-DE" sz="1425" i="1" dirty="0">
                <a:solidFill>
                  <a:prstClr val="black"/>
                </a:solidFill>
                <a:ea typeface="Times New Roman"/>
              </a:rPr>
              <a:t>, Zahlverständnis)</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stellen Muster durch Fortsetzen her (u.a. Bandornamente, </a:t>
            </a:r>
            <a:r>
              <a:rPr lang="de-DE" sz="1425" dirty="0" err="1">
                <a:solidFill>
                  <a:prstClr val="black"/>
                </a:solidFill>
                <a:ea typeface="Times New Roman"/>
                <a:cs typeface="Arial"/>
              </a:rPr>
              <a:t>Parkettierungen</a:t>
            </a:r>
            <a:r>
              <a:rPr lang="de-DE" sz="1425" dirty="0">
                <a:solidFill>
                  <a:prstClr val="black"/>
                </a:solidFill>
                <a:ea typeface="Times New Roman"/>
                <a:cs typeface="Arial"/>
              </a:rPr>
              <a:t>), beschreiben sie und erfinden eigene Muster, auch unter Verwendung digitaler Mathematikwerkzeuge</a:t>
            </a:r>
            <a:r>
              <a:rPr lang="de-DE" sz="1425" dirty="0">
                <a:solidFill>
                  <a:srgbClr val="000000"/>
                </a:solidFill>
                <a:latin typeface="Calibri"/>
                <a:ea typeface="Times New Roman"/>
                <a:cs typeface="Arial"/>
              </a:rPr>
              <a:t>.</a:t>
            </a:r>
            <a:r>
              <a:rPr lang="de-DE" sz="1425" dirty="0">
                <a:solidFill>
                  <a:prstClr val="black"/>
                </a:solidFill>
                <a:latin typeface="Calibri"/>
                <a:ea typeface="Times New Roman"/>
              </a:rPr>
              <a:t> </a:t>
            </a:r>
            <a:r>
              <a:rPr lang="de-DE" sz="1425" i="1" dirty="0">
                <a:solidFill>
                  <a:prstClr val="black"/>
                </a:solidFill>
                <a:latin typeface="Calibri"/>
                <a:ea typeface="Times New Roman"/>
              </a:rPr>
              <a:t>(Ende Klasse 4</a:t>
            </a:r>
            <a:r>
              <a:rPr lang="de-DE" sz="1425" i="1" dirty="0">
                <a:solidFill>
                  <a:prstClr val="black"/>
                </a:solidFill>
                <a:ea typeface="Times New Roman"/>
              </a:rPr>
              <a:t>, Ebene Figuren)</a:t>
            </a:r>
            <a:endParaRPr lang="de-DE" sz="1425" dirty="0">
              <a:solidFill>
                <a:prstClr val="black"/>
              </a:solidFill>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25" dirty="0">
                <a:solidFill>
                  <a:prstClr val="black"/>
                </a:solidFill>
                <a:ea typeface="Times New Roman"/>
                <a:cs typeface="Arial"/>
              </a:rPr>
              <a:t>entnehmen Kalendern, Diagrammen, und Tabellen Daten und interpretieren sie zur Beantwortung von mathematikhaltigen sowie verbraucherrelevanten Fragestellungen. </a:t>
            </a:r>
            <a:r>
              <a:rPr lang="de-DE" sz="1425" i="1" dirty="0">
                <a:solidFill>
                  <a:prstClr val="black"/>
                </a:solidFill>
                <a:latin typeface="Calibri"/>
                <a:ea typeface="Times New Roman"/>
              </a:rPr>
              <a:t>(</a:t>
            </a:r>
            <a:r>
              <a:rPr lang="de-DE" sz="1425" i="1" dirty="0">
                <a:solidFill>
                  <a:prstClr val="black"/>
                </a:solidFill>
                <a:ea typeface="Times New Roman"/>
              </a:rPr>
              <a:t>Klasse 1-4, Daten und Häufigkeiten</a:t>
            </a:r>
            <a:r>
              <a:rPr lang="de-DE" sz="1425" i="1" dirty="0">
                <a:solidFill>
                  <a:prstClr val="black"/>
                </a:solidFill>
                <a:latin typeface="Calibri"/>
                <a:ea typeface="Times New Roman"/>
              </a:rPr>
              <a:t>)</a:t>
            </a:r>
            <a:r>
              <a:rPr lang="de-DE" sz="1425" dirty="0">
                <a:solidFill>
                  <a:prstClr val="black"/>
                </a:solidFill>
                <a:latin typeface="Calibri"/>
                <a:ea typeface="Times New Roman"/>
              </a:rPr>
              <a:t> </a:t>
            </a:r>
            <a:endParaRPr lang="de-DE" sz="1425" dirty="0">
              <a:solidFill>
                <a:prstClr val="black"/>
              </a:solidFill>
              <a:latin typeface="Times New Roman"/>
              <a:ea typeface="Times New Roman"/>
            </a:endParaRPr>
          </a:p>
          <a:p>
            <a:pPr marL="257175" indent="-257175">
              <a:buFontTx/>
              <a:buAutoNum type="alphaLcParenR"/>
              <a:defRPr/>
            </a:pPr>
            <a:r>
              <a:rPr lang="de-DE" sz="1425" dirty="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a:solidFill>
                  <a:prstClr val="black"/>
                </a:solidFill>
                <a:latin typeface="Calibri"/>
              </a:rPr>
              <a:t>Beschreiben 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Ihres bisherigen schulinternen Arbeitsplan sich diese Kompetenzen am besten fördern lassen bzw. welche Änderungen im </a:t>
            </a:r>
            <a:r>
              <a:rPr lang="de-DE" sz="1425" dirty="0">
                <a:solidFill>
                  <a:prstClr val="black"/>
                </a:solidFill>
              </a:rPr>
              <a:t>schulinternen Arbeitsplan</a:t>
            </a:r>
            <a:r>
              <a:rPr lang="de-DE" sz="1425" dirty="0">
                <a:solidFill>
                  <a:prstClr val="black"/>
                </a:solidFill>
                <a:latin typeface="Calibri"/>
              </a:rPr>
              <a:t> nötig sind.</a:t>
            </a:r>
          </a:p>
        </p:txBody>
      </p:sp>
    </p:spTree>
    <p:extLst>
      <p:ext uri="{BB962C8B-B14F-4D97-AF65-F5344CB8AC3E}">
        <p14:creationId xmlns:p14="http://schemas.microsoft.com/office/powerpoint/2010/main" val="279858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III. Schulinterne Arbeitspläne und   Unterstützungsangebote</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2842696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a:solidFill>
                  <a:srgbClr val="002060"/>
                </a:solidFill>
                <a:cs typeface="Times New Roman" pitchFamily="18" charset="0"/>
              </a:rPr>
              <a:t>III.a</a:t>
            </a: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Allgemeine Hinweise zu den Unterstützungsangeboten</a:t>
            </a:r>
            <a:br>
              <a:rPr lang="de-DE" sz="3600"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3926667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Arbeitspläne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Arbeitspläne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a:t>((</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a:t>Merkmale schulinterner Arbeitspläne </a:t>
            </a:r>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Arbeitspläne</a:t>
              </a:r>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Lehrpläne</a:t>
            </a:r>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Team </a:t>
            </a:r>
            <a:r>
              <a:rPr lang="de-DE" dirty="0">
                <a:sym typeface="Wingdings" panose="05000000000000000000" pitchFamily="2" charset="2"/>
              </a:rPr>
              <a:t> </a:t>
            </a:r>
            <a:r>
              <a:rPr lang="de-DE" dirty="0"/>
              <a:t> Lehrkräfte als Experten für ihr Fach UND ihre Schülerinnen und Schüler </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1779119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des schulinternen Beispielarbeitsplans </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08258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a:t>Merkmale von 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in NRW formulieren</a:t>
            </a:r>
          </a:p>
          <a:p>
            <a:r>
              <a:rPr lang="de-DE" dirty="0"/>
              <a:t>landesweit verbindliche Standards,</a:t>
            </a:r>
          </a:p>
          <a:p>
            <a:r>
              <a:rPr lang="de-DE" dirty="0"/>
              <a:t>Vorgaben ohne Auswahlmöglichkeiten,</a:t>
            </a:r>
          </a:p>
          <a:p>
            <a:r>
              <a:rPr lang="de-DE" dirty="0"/>
              <a:t>eine Progression der Kompetenzentwicklung über zwei Stufen („Ende Schuleingangsphase“ und „Ende der 4. Klasse“),</a:t>
            </a:r>
          </a:p>
          <a:p>
            <a:r>
              <a:rPr lang="de-DE" dirty="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1179147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pic>
        <p:nvPicPr>
          <p:cNvPr id="8" name="Grafik 7"/>
          <p:cNvPicPr>
            <a:picLocks noChangeAspect="1"/>
          </p:cNvPicPr>
          <p:nvPr/>
        </p:nvPicPr>
        <p:blipFill>
          <a:blip r:embed="rId3"/>
          <a:stretch>
            <a:fillRect/>
          </a:stretch>
        </p:blipFill>
        <p:spPr>
          <a:xfrm>
            <a:off x="549896" y="2348880"/>
            <a:ext cx="8136904" cy="2624525"/>
          </a:xfrm>
          <a:prstGeom prst="rect">
            <a:avLst/>
          </a:prstGeom>
        </p:spPr>
      </p:pic>
    </p:spTree>
    <p:extLst>
      <p:ext uri="{BB962C8B-B14F-4D97-AF65-F5344CB8AC3E}">
        <p14:creationId xmlns:p14="http://schemas.microsoft.com/office/powerpoint/2010/main" val="943382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r>
              <a:rPr lang="de-DE" altLang="de-DE" sz="4400" b="1" dirty="0" err="1">
                <a:solidFill>
                  <a:srgbClr val="002060"/>
                </a:solidFill>
                <a:cs typeface="Times New Roman" pitchFamily="18" charset="0"/>
              </a:rPr>
              <a:t>III.b</a:t>
            </a: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zum schulinternen Arbeitsplan im Fach Mathematik </a:t>
            </a:r>
            <a:br>
              <a:rPr lang="de-DE" sz="3600"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782489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908720"/>
            <a:ext cx="7734300" cy="646331"/>
          </a:xfrm>
          <a:prstGeom prst="rect">
            <a:avLst/>
          </a:prstGeom>
          <a:noFill/>
        </p:spPr>
        <p:txBody>
          <a:bodyPr wrap="square" rtlCol="0">
            <a:spAutoFit/>
          </a:bodyPr>
          <a:lstStyle/>
          <a:p>
            <a:pPr>
              <a:defRPr/>
            </a:pPr>
            <a:r>
              <a:rPr lang="de-DE" b="1" dirty="0">
                <a:solidFill>
                  <a:srgbClr val="FF0000"/>
                </a:solidFill>
                <a:latin typeface="Calibri"/>
              </a:rPr>
              <a:t>Auf dem Weg zum schulinternen Lehrplan:</a:t>
            </a:r>
            <a:r>
              <a:rPr lang="de-DE" b="1" dirty="0">
                <a:solidFill>
                  <a:prstClr val="black"/>
                </a:solidFill>
                <a:latin typeface="Calibri"/>
              </a:rPr>
              <a:t> 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24233"/>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Den eigenen </a:t>
            </a:r>
            <a:r>
              <a:rPr lang="de-DE" altLang="de-DE" sz="2250" b="1" dirty="0">
                <a:solidFill>
                  <a:prstClr val="black"/>
                </a:solidFill>
                <a:latin typeface="Calibri"/>
              </a:rPr>
              <a:t>schulinternen Arbeitsplan </a:t>
            </a:r>
            <a:r>
              <a:rPr lang="de-DE" altLang="de-DE" sz="2250" dirty="0">
                <a:solidFill>
                  <a:prstClr val="black"/>
                </a:solidFill>
                <a:latin typeface="Calibri"/>
              </a:rPr>
              <a:t>prüfen: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des schulinternen Arbeitsplans 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a:solidFill>
                  <a:srgbClr val="FF0000"/>
                </a:solidFill>
                <a:latin typeface="Calibri"/>
              </a:rPr>
              <a:t>Kompetenzen, Inhalte, schulische Gegebenheiten: </a:t>
            </a:r>
            <a:r>
              <a:rPr lang="de-DE" sz="2000" b="1" dirty="0">
                <a:latin typeface="Calibri"/>
              </a:rPr>
              <a:t>Unterrichtsvorhaben planen</a:t>
            </a:r>
          </a:p>
        </p:txBody>
      </p:sp>
      <p:pic>
        <p:nvPicPr>
          <p:cNvPr id="2" name="Grafik 1"/>
          <p:cNvPicPr>
            <a:picLocks noChangeAspect="1"/>
          </p:cNvPicPr>
          <p:nvPr/>
        </p:nvPicPr>
        <p:blipFill>
          <a:blip r:embed="rId3"/>
          <a:stretch>
            <a:fillRect/>
          </a:stretch>
        </p:blipFill>
        <p:spPr>
          <a:xfrm>
            <a:off x="611560" y="1772816"/>
            <a:ext cx="7906147" cy="4032448"/>
          </a:xfrm>
          <a:prstGeom prst="rect">
            <a:avLst/>
          </a:prstGeom>
        </p:spPr>
      </p:pic>
    </p:spTree>
    <p:extLst>
      <p:ext uri="{BB962C8B-B14F-4D97-AF65-F5344CB8AC3E}">
        <p14:creationId xmlns:p14="http://schemas.microsoft.com/office/powerpoint/2010/main" val="950633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Primarstufe </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24520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Gliederung des Lehrplans</a:t>
            </a:r>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8" name="Grafik 7"/>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235865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1: Aufgaben und Ziele des Faches</a:t>
            </a:r>
          </a:p>
        </p:txBody>
      </p:sp>
      <p:sp>
        <p:nvSpPr>
          <p:cNvPr id="3" name="Inhaltsplatzhalter 2"/>
          <p:cNvSpPr>
            <a:spLocks noGrp="1"/>
          </p:cNvSpPr>
          <p:nvPr>
            <p:ph idx="1"/>
          </p:nvPr>
        </p:nvSpPr>
        <p:spPr/>
        <p:txBody>
          <a:bodyPr>
            <a:normAutofit fontScale="92500" lnSpcReduction="10000"/>
          </a:bodyPr>
          <a:lstStyle/>
          <a:p>
            <a:r>
              <a:rPr lang="de-DE" dirty="0"/>
              <a:t>verdeutlichen den Beitrag eines Faches zum Bildungsauftrag der Primarstufe,</a:t>
            </a:r>
          </a:p>
          <a:p>
            <a:r>
              <a:rPr lang="de-DE" dirty="0"/>
              <a:t>benennen und erläutern das übergreifende Ziel/die übergreifende Kompetenz des Faches,</a:t>
            </a:r>
          </a:p>
          <a:p>
            <a:r>
              <a:rPr lang="de-DE" dirty="0"/>
              <a:t>leisten Aussagen zu fachspezifischem Lehren und Lernen,</a:t>
            </a:r>
          </a:p>
          <a:p>
            <a:r>
              <a:rPr lang="de-DE" dirty="0"/>
              <a:t>bringen fachliche Anforderungen mit den Lebensperspektiven der Schülerinnen und Schüler in einen Zusammenhang,</a:t>
            </a:r>
          </a:p>
          <a:p>
            <a:r>
              <a:rPr lang="de-DE" dirty="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12994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1: Für alle Fächer </a:t>
            </a:r>
          </a:p>
        </p:txBody>
      </p:sp>
      <p:sp>
        <p:nvSpPr>
          <p:cNvPr id="3" name="Inhaltsplatzhalter 2"/>
          <p:cNvSpPr>
            <a:spLocks noGrp="1"/>
          </p:cNvSpPr>
          <p:nvPr>
            <p:ph idx="1"/>
          </p:nvPr>
        </p:nvSpPr>
        <p:spPr/>
        <p:txBody>
          <a:bodyPr>
            <a:normAutofit lnSpcReduction="10000"/>
          </a:bodyPr>
          <a:lstStyle/>
          <a:p>
            <a:r>
              <a:rPr lang="de-DE" b="1" dirty="0"/>
              <a:t>Gemeinsames Lernen </a:t>
            </a:r>
          </a:p>
          <a:p>
            <a:pPr marL="0" indent="0">
              <a:buNone/>
            </a:pPr>
            <a:r>
              <a:rPr lang="de-DE" dirty="0"/>
              <a:t>„Es 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133272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1: Für alle Fächer </a:t>
            </a:r>
          </a:p>
        </p:txBody>
      </p:sp>
      <p:sp>
        <p:nvSpPr>
          <p:cNvPr id="3" name="Inhaltsplatzhalter 2"/>
          <p:cNvSpPr>
            <a:spLocks noGrp="1"/>
          </p:cNvSpPr>
          <p:nvPr>
            <p:ph idx="1"/>
          </p:nvPr>
        </p:nvSpPr>
        <p:spPr/>
        <p:txBody>
          <a:bodyPr>
            <a:normAutofit/>
          </a:bodyPr>
          <a:lstStyle/>
          <a:p>
            <a:r>
              <a:rPr lang="de-DE" b="1" dirty="0"/>
              <a:t>Sprachbildung </a:t>
            </a:r>
          </a:p>
          <a:p>
            <a:pPr marL="0" indent="0">
              <a:buNone/>
            </a:pP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2377478285"/>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2965</Words>
  <Application>Microsoft Office PowerPoint</Application>
  <PresentationFormat>Bildschirmpräsentation (4:3)</PresentationFormat>
  <Paragraphs>426</Paragraphs>
  <Slides>54</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Arial</vt:lpstr>
      <vt:lpstr>Calibri</vt:lpstr>
      <vt:lpstr>Symbol</vt:lpstr>
      <vt:lpstr>Times New Roman</vt:lpstr>
      <vt:lpstr>Wingdings</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vt:lpstr>
      <vt:lpstr>Weitere Hinweise zu schulinternen Arbeitsplänen </vt:lpstr>
      <vt:lpstr>Gliederung des schulinternen Beispielarbeitsplans </vt:lpstr>
      <vt:lpstr>Materialien im Lehrplannavigator</vt:lpstr>
      <vt:lpstr>PowerPoint-Präsentation</vt:lpstr>
      <vt:lpstr>Agenda</vt:lpstr>
      <vt:lpstr>Mathematik – Aufgaben und Ziele des Faches</vt:lpstr>
      <vt:lpstr>Die wichtigsten Kontinuitäten</vt:lpstr>
      <vt:lpstr>Die wichtigsten Aspekte der Weiterentwicklung </vt:lpstr>
      <vt:lpstr>Vorläuferfähigkeiten für das Fach Mathematik</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Arbeitsplänen</vt:lpstr>
      <vt:lpstr>Gliederung des schulinternen Beispielarbeitsplans </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Lehrpläne für die Primarstufe</dc:title>
  <cp:revision>1</cp:revision>
  <cp:lastPrinted>2019-09-19T08:51:50Z</cp:lastPrinted>
  <dcterms:created xsi:type="dcterms:W3CDTF">2018-01-17T08:49:04Z</dcterms:created>
  <dcterms:modified xsi:type="dcterms:W3CDTF">2022-02-18T15:37:26Z</dcterms:modified>
</cp:coreProperties>
</file>