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1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0" r:id="rId31"/>
    <p:sldId id="295" r:id="rId32"/>
    <p:sldId id="296" r:id="rId33"/>
    <p:sldId id="297" r:id="rId34"/>
    <p:sldId id="298" r:id="rId35"/>
    <p:sldId id="299" r:id="rId36"/>
    <p:sldId id="311" r:id="rId37"/>
    <p:sldId id="303" r:id="rId38"/>
    <p:sldId id="314" r:id="rId39"/>
    <p:sldId id="304" r:id="rId40"/>
    <p:sldId id="305" r:id="rId41"/>
    <p:sldId id="307" r:id="rId42"/>
    <p:sldId id="308" r:id="rId43"/>
    <p:sldId id="312" r:id="rId44"/>
    <p:sldId id="309" r:id="rId4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1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18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19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D0951F5-BC46-45A4-B19F-AF02287D7385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1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4616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98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4755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338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39825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4754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08344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/>
          </a:p>
        </p:txBody>
      </p:sp>
      <p:sp>
        <p:nvSpPr>
          <p:cNvPr id="503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5314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0333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73367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/>
          </a:p>
        </p:txBody>
      </p:sp>
      <p:sp>
        <p:nvSpPr>
          <p:cNvPr id="512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3117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64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12874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15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4121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94997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01515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1516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18221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527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54909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530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42092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530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65457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/>
          </a:p>
        </p:txBody>
      </p:sp>
      <p:sp>
        <p:nvSpPr>
          <p:cNvPr id="536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B709B59-AAF2-424B-9AB6-1300726FC6F6}" type="slidenum">
              <a:rPr lang="de-DE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34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967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5093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59462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90584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de-DE"/>
          </a:p>
        </p:txBody>
      </p:sp>
      <p:sp>
        <p:nvSpPr>
          <p:cNvPr id="542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B114F6E-ADF6-421A-A6C9-F62C6394B35F}" type="slidenum">
              <a:rPr lang="de-DE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37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3504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8643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9906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73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4366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6959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1900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6574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45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59524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35324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224892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135324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224892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175320"/>
            <a:ext cx="8228880" cy="62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59524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35324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224892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135324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224892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175320"/>
            <a:ext cx="8228880" cy="62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59524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35324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2248920" y="160452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135324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2248920" y="2595240"/>
            <a:ext cx="852840" cy="90432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870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348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88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319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360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867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838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006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19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760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928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9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75320"/>
            <a:ext cx="8228880" cy="62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1896480"/>
          </a:xfrm>
          <a:prstGeom prst="rect">
            <a:avLst/>
          </a:prstGeom>
        </p:spPr>
        <p:txBody>
          <a:bodyPr lIns="0" tIns="0" rIns="0" bIns="0">
            <a:normAutofit fontScale="53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2649240" cy="90432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/>
        </p:nvPicPr>
        <p:blipFill>
          <a:blip r:embed="rId14"/>
          <a:stretch/>
        </p:blipFill>
        <p:spPr>
          <a:xfrm>
            <a:off x="474480" y="317520"/>
            <a:ext cx="2152080" cy="616320"/>
          </a:xfrm>
          <a:prstGeom prst="rect">
            <a:avLst/>
          </a:prstGeom>
          <a:ln>
            <a:noFill/>
          </a:ln>
        </p:spPr>
      </p:pic>
      <p:sp>
        <p:nvSpPr>
          <p:cNvPr id="10" name="Line 1"/>
          <p:cNvSpPr/>
          <p:nvPr/>
        </p:nvSpPr>
        <p:spPr>
          <a:xfrm>
            <a:off x="467280" y="1556640"/>
            <a:ext cx="8209080" cy="36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6060600"/>
            <a:ext cx="2986560" cy="14256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3090600" y="6060600"/>
            <a:ext cx="2986560" cy="14256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6158160" y="6060600"/>
            <a:ext cx="2986920" cy="14292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3060000" y="175320"/>
            <a:ext cx="2470680" cy="93564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6"/>
          <a:stretch/>
        </p:blipFill>
        <p:spPr>
          <a:xfrm>
            <a:off x="5791680" y="332640"/>
            <a:ext cx="3017520" cy="646920"/>
          </a:xfrm>
          <a:prstGeom prst="rect">
            <a:avLst/>
          </a:prstGeom>
          <a:ln>
            <a:noFill/>
          </a:ln>
        </p:spPr>
      </p:pic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/>
          <p:nvPr/>
        </p:nvPicPr>
        <p:blipFill>
          <a:blip r:embed="rId14"/>
          <a:stretch/>
        </p:blipFill>
        <p:spPr>
          <a:xfrm>
            <a:off x="474480" y="317520"/>
            <a:ext cx="2152080" cy="61632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67280" y="1556640"/>
            <a:ext cx="8209080" cy="36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6060600"/>
            <a:ext cx="2986560" cy="14256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3090600" y="6060600"/>
            <a:ext cx="2986560" cy="14256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6158160" y="6060600"/>
            <a:ext cx="2986920" cy="14292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Picture 2"/>
          <p:cNvPicPr/>
          <p:nvPr/>
        </p:nvPicPr>
        <p:blipFill>
          <a:blip r:embed="rId15"/>
          <a:stretch/>
        </p:blipFill>
        <p:spPr>
          <a:xfrm>
            <a:off x="3060000" y="175320"/>
            <a:ext cx="2470680" cy="935640"/>
          </a:xfrm>
          <a:prstGeom prst="rect">
            <a:avLst/>
          </a:prstGeom>
          <a:ln>
            <a:noFill/>
          </a:ln>
        </p:spPr>
      </p:pic>
      <p:pic>
        <p:nvPicPr>
          <p:cNvPr id="51" name="Picture 2"/>
          <p:cNvPicPr/>
          <p:nvPr/>
        </p:nvPicPr>
        <p:blipFill>
          <a:blip r:embed="rId16"/>
          <a:stretch/>
        </p:blipFill>
        <p:spPr>
          <a:xfrm>
            <a:off x="5791680" y="332640"/>
            <a:ext cx="3017520" cy="646920"/>
          </a:xfrm>
          <a:prstGeom prst="rect">
            <a:avLst/>
          </a:prstGeom>
          <a:ln>
            <a:noFill/>
          </a:ln>
        </p:spPr>
      </p:pic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14"/>
          <a:stretch/>
        </p:blipFill>
        <p:spPr>
          <a:xfrm>
            <a:off x="474480" y="317520"/>
            <a:ext cx="2152080" cy="616320"/>
          </a:xfrm>
          <a:prstGeom prst="rect">
            <a:avLst/>
          </a:prstGeom>
          <a:ln>
            <a:noFill/>
          </a:ln>
        </p:spPr>
      </p:pic>
      <p:sp>
        <p:nvSpPr>
          <p:cNvPr id="91" name="Line 1"/>
          <p:cNvSpPr/>
          <p:nvPr/>
        </p:nvSpPr>
        <p:spPr>
          <a:xfrm>
            <a:off x="467280" y="1556640"/>
            <a:ext cx="8209080" cy="36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0" y="6060600"/>
            <a:ext cx="2986560" cy="14256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3090600" y="6060600"/>
            <a:ext cx="2986560" cy="14256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158160" y="6060600"/>
            <a:ext cx="2986920" cy="14292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Picture 2"/>
          <p:cNvPicPr/>
          <p:nvPr/>
        </p:nvPicPr>
        <p:blipFill>
          <a:blip r:embed="rId15"/>
          <a:stretch/>
        </p:blipFill>
        <p:spPr>
          <a:xfrm>
            <a:off x="3060000" y="175320"/>
            <a:ext cx="2470680" cy="935640"/>
          </a:xfrm>
          <a:prstGeom prst="rect">
            <a:avLst/>
          </a:prstGeom>
          <a:ln>
            <a:noFill/>
          </a:ln>
        </p:spPr>
      </p:pic>
      <p:pic>
        <p:nvPicPr>
          <p:cNvPr id="96" name="Picture 2"/>
          <p:cNvPicPr/>
          <p:nvPr/>
        </p:nvPicPr>
        <p:blipFill>
          <a:blip r:embed="rId16"/>
          <a:stretch/>
        </p:blipFill>
        <p:spPr>
          <a:xfrm>
            <a:off x="5791680" y="332640"/>
            <a:ext cx="3017520" cy="646920"/>
          </a:xfrm>
          <a:prstGeom prst="rect">
            <a:avLst/>
          </a:prstGeom>
          <a:ln>
            <a:noFill/>
          </a:ln>
        </p:spPr>
      </p:pic>
      <p:sp>
        <p:nvSpPr>
          <p:cNvPr id="97" name="PlaceHolder 5"/>
          <p:cNvSpPr>
            <a:spLocks noGrp="1"/>
          </p:cNvSpPr>
          <p:nvPr>
            <p:ph type="title"/>
          </p:nvPr>
        </p:nvSpPr>
        <p:spPr>
          <a:xfrm>
            <a:off x="457200" y="17532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gymnasium-aufsteigend-ab-2019-2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85800" y="1700640"/>
            <a:ext cx="777132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b="1" strike="noStrike" cap="small" spc="-1">
                <a:solidFill>
                  <a:srgbClr val="002060"/>
                </a:solidFill>
                <a:latin typeface="Calibri"/>
                <a:ea typeface="DejaVu Sans"/>
              </a:rPr>
              <a:t>Herzlich willkommen</a:t>
            </a:r>
            <a:endParaRPr lang="de-DE" sz="40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87396" y="3133316"/>
            <a:ext cx="8168128" cy="2735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de-DE" sz="3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Neue Kernlehrpläne für die </a:t>
            </a:r>
            <a:endParaRPr lang="de-DE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de-DE" sz="3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Sekundarstufe I des Gymnasiums</a:t>
            </a:r>
            <a:endParaRPr lang="de-DE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de-DE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de-DE" sz="32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Kernlehrplan Wahlpflichtfach Informatik</a:t>
            </a:r>
            <a:endParaRPr lang="de-DE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Aufträge für alle Fächer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46872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45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Bildung in der digitalen Welt</a:t>
            </a:r>
            <a:br>
              <a:rPr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Grundlage: Medienkompetenzrahmen NRW</a:t>
            </a:r>
            <a:endParaRPr lang="de-DE" sz="3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Verbraucherbildung</a:t>
            </a:r>
            <a:br>
              <a:rPr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Grundlage: Rahmenvorgabe Verbraucherbildung in Schule</a:t>
            </a:r>
            <a:endParaRPr lang="de-DE" sz="3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3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Einbindung in die Kernlehrpläne</a:t>
            </a:r>
            <a:endParaRPr lang="de-DE" sz="3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3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</a:t>
            </a: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achspezifische Anbindung und Konkretisierung</a:t>
            </a:r>
            <a:endParaRPr lang="de-DE" sz="3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3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Erreichen der Ziele der Vorgaben arbeitsteilig im Zusammenspiel aller Fächer und im Verlauf des gesamten Bildungsgangs </a:t>
            </a:r>
          </a:p>
          <a:p>
            <a:pPr marL="343080" indent="-342000"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3100" dirty="0">
                <a:latin typeface="Calibri" panose="020F0502020204030204" pitchFamily="34" charset="0"/>
                <a:cs typeface="Calibri" panose="020F0502020204030204" pitchFamily="34" charset="0"/>
              </a:rPr>
              <a:t>Synopsen dazu werden den Schulen über den Lehrplannavigator zur Verfügung gestellt.</a:t>
            </a: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Fachliche Einbindung des MKR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80720" y="6356520"/>
            <a:ext cx="36817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</a:t>
            </a:r>
            <a:br>
              <a:rPr lang="de-DE" sz="1200" b="0" strike="noStrike" spc="-1" dirty="0">
                <a:solidFill>
                  <a:srgbClr val="808080"/>
                </a:solidFill>
                <a:latin typeface="Calibri"/>
                <a:ea typeface="DejaVu Sans"/>
              </a:rPr>
            </a:br>
            <a:r>
              <a:rPr lang="de-DE" sz="1200" b="0" strike="noStrike" spc="-1" dirty="0">
                <a:solidFill>
                  <a:srgbClr val="808080"/>
                </a:solidFill>
                <a:latin typeface="Calibri"/>
                <a:ea typeface="DejaVu Sans"/>
              </a:rPr>
              <a:t>der Kernlehrpläne Gymnasium SI</a:t>
            </a:r>
            <a:endParaRPr lang="de-DE" sz="1200" b="0" strike="noStrike" spc="-1" dirty="0">
              <a:latin typeface="Arial"/>
            </a:endParaRPr>
          </a:p>
        </p:txBody>
      </p:sp>
      <p:sp>
        <p:nvSpPr>
          <p:cNvPr id="262" name="CustomShape 9"/>
          <p:cNvSpPr/>
          <p:nvPr/>
        </p:nvSpPr>
        <p:spPr>
          <a:xfrm>
            <a:off x="3271680" y="6346440"/>
            <a:ext cx="2951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 dirty="0">
              <a:latin typeface="Arial"/>
            </a:endParaRPr>
          </a:p>
        </p:txBody>
      </p:sp>
      <p:sp>
        <p:nvSpPr>
          <p:cNvPr id="263" name="CustomShape 10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" name="Grafik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2" name="Textfeld 31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34" name="Rechteck 33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42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45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48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54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9" name="Rechteck 5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6290530" y="5445222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55895" y="5085182"/>
            <a:ext cx="360040" cy="369332"/>
            <a:chOff x="719572" y="3501878"/>
            <a:chExt cx="360040" cy="369332"/>
          </a:xfrm>
        </p:grpSpPr>
        <p:sp>
          <p:nvSpPr>
            <p:cNvPr id="65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7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 txBox="1">
            <a:spLocks/>
          </p:cNvSpPr>
          <p:nvPr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Kernlehrpläne leisten einen wichtigen Beitrag, die Ziele des MKR fachlich zu konkretisieren.</a:t>
            </a:r>
          </a:p>
          <a:p>
            <a:r>
              <a:rPr lang="de-DE" dirty="0"/>
              <a:t>Bezüge zur Informatik werden fachangemessen aufgezeigt.</a:t>
            </a:r>
          </a:p>
          <a:p>
            <a:r>
              <a:rPr lang="de-DE" dirty="0"/>
              <a:t>Der MKR ist und </a:t>
            </a:r>
            <a:r>
              <a:rPr lang="de-DE"/>
              <a:t>bleibt verbindlich </a:t>
            </a:r>
            <a:r>
              <a:rPr lang="de-DE" dirty="0"/>
              <a:t>für </a:t>
            </a:r>
            <a:r>
              <a:rPr lang="de-DE"/>
              <a:t>die Weiter-entwicklung </a:t>
            </a:r>
            <a:r>
              <a:rPr lang="de-DE" dirty="0"/>
              <a:t>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4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Fachliche Einbindung RV Verbraucherbildung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440279" y="3671640"/>
            <a:ext cx="8426629" cy="23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10000"/>
          </a:bodyPr>
          <a:lstStyle/>
          <a:p>
            <a:pPr marL="57240"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Zieldimensionen (Z): Auseinandersetzung mit</a:t>
            </a:r>
            <a:endParaRPr lang="de-DE" sz="2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ndividuellen Bedürfnissen und Bedarfen (Z1)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esellschaftlichen Einflüssen auf Konsumentscheidungen (Z2)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ndividuellen und gesellschaftlichen Folgen des Konsums (Z3)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olitisch-rechtlichen und sozioökonomischen 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Rahmenbedingungen (Z4)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Kriterien für 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Konsumentscheidungen (Z5)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kern="0" spc="-1" dirty="0">
                <a:solidFill>
                  <a:srgbClr val="000000"/>
                </a:solidFill>
                <a:latin typeface="Calibri"/>
                <a:ea typeface="DejaVu Sans"/>
              </a:rPr>
              <a:t>individuellen, kollektiven und politischen Gestaltungsoptionen des Konsums (Z6)</a:t>
            </a:r>
          </a:p>
        </p:txBody>
      </p:sp>
      <p:sp>
        <p:nvSpPr>
          <p:cNvPr id="284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87" name="Table 6"/>
          <p:cNvGraphicFramePr/>
          <p:nvPr>
            <p:extLst>
              <p:ext uri="{D42A27DB-BD31-4B8C-83A1-F6EECF244321}">
                <p14:modId xmlns:p14="http://schemas.microsoft.com/office/powerpoint/2010/main" val="3959918208"/>
              </p:ext>
            </p:extLst>
          </p:nvPr>
        </p:nvGraphicFramePr>
        <p:xfrm>
          <a:off x="435600" y="1715040"/>
          <a:ext cx="8250840" cy="1735200"/>
        </p:xfrm>
        <a:graphic>
          <a:graphicData uri="http://schemas.openxmlformats.org/drawingml/2006/table">
            <a:tbl>
              <a:tblPr/>
              <a:tblGrid>
                <a:gridCol w="206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2060"/>
                          </a:solidFill>
                          <a:latin typeface="Calibri"/>
                          <a:ea typeface="DejaVu Sans"/>
                        </a:rPr>
                        <a:t>Übergreifender Bereich</a:t>
                      </a:r>
                      <a:endParaRPr lang="de-DE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2060"/>
                          </a:solidFill>
                          <a:latin typeface="Calibri"/>
                          <a:ea typeface="DejaVu Sans"/>
                        </a:rPr>
                        <a:t>Allgemeiner Konsum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Bereich A: Finanzen Marktgeschehen, Verbraucherrecht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Bereich B: Ernährung und Gesundheit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Bereich C: Medien und Information in der digitalen Welt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Bereich D: Leben, Wohnen, Mobilität</a:t>
                      </a:r>
                      <a:endParaRPr lang="de-DE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1124640"/>
            <a:ext cx="856800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457200" y="1700640"/>
            <a:ext cx="8218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Merkmale der neuen Kernlehrpläne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Übergreifende Aufgaben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Schulinterne 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Der Kernlehrplan Wahlpflichtfach Informatik im Detail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Fachliche Unterstützungsmaterialien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Schulinterne Lehrpläne - rechtlicher Rahmen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457200" y="6356520"/>
            <a:ext cx="36817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4428000" y="6356520"/>
            <a:ext cx="2951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96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8" name="Picture 50"/>
          <p:cNvPicPr/>
          <p:nvPr/>
        </p:nvPicPr>
        <p:blipFill>
          <a:blip r:embed="rId2"/>
          <a:stretch/>
        </p:blipFill>
        <p:spPr>
          <a:xfrm>
            <a:off x="543960" y="1772640"/>
            <a:ext cx="975240" cy="999000"/>
          </a:xfrm>
          <a:prstGeom prst="rect">
            <a:avLst/>
          </a:prstGeom>
          <a:ln>
            <a:noFill/>
          </a:ln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SchulG §29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>
                <a:solidFill>
                  <a:prstClr val="black"/>
                </a:solidFill>
                <a:latin typeface="Calibri"/>
              </a:rPr>
              <a:t>Das </a:t>
            </a: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Ministerium</a:t>
            </a:r>
            <a:r>
              <a:rPr lang="de-DE" altLang="de-DE" sz="1800">
                <a:solidFill>
                  <a:prstClr val="black"/>
                </a:solidFill>
                <a:latin typeface="Calibri"/>
              </a:rPr>
              <a:t> erlässt in der Regel </a:t>
            </a: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schulformspezifische Vorgaben </a:t>
            </a:r>
            <a:r>
              <a:rPr lang="de-DE" altLang="de-DE" sz="1800">
                <a:solidFill>
                  <a:prstClr val="black"/>
                </a:solidFill>
                <a:latin typeface="Calibri"/>
              </a:rPr>
              <a:t>für den Unterricht (Richtlinien, Rahmenvorgaben, </a:t>
            </a: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Lehrpläne</a:t>
            </a:r>
            <a:r>
              <a:rPr lang="de-DE" altLang="de-DE" sz="1800">
                <a:solidFill>
                  <a:prstClr val="black"/>
                </a:solidFill>
                <a:latin typeface="Calibri"/>
              </a:rPr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>
                <a:solidFill>
                  <a:prstClr val="black"/>
                </a:solidFill>
                <a:latin typeface="Calibri"/>
              </a:rPr>
              <a:t>Die </a:t>
            </a: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Schulen</a:t>
            </a:r>
            <a:r>
              <a:rPr lang="de-DE" altLang="de-DE" sz="1800">
                <a:solidFill>
                  <a:prstClr val="black"/>
                </a:solidFill>
                <a:latin typeface="Calibri"/>
              </a:rPr>
              <a:t> bestimmen auf der Grundlage der Unterrichtsvorgaben nach Absatz 1 in Verbindung mit ihrem Schulprogramm </a:t>
            </a: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schuleigene Unterrichtsvorgaben</a:t>
            </a:r>
            <a:r>
              <a:rPr lang="de-DE" altLang="de-DE" sz="180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>
                <a:solidFill>
                  <a:prstClr val="black"/>
                </a:solidFill>
                <a:latin typeface="Calibri"/>
              </a:rPr>
              <a:t>Unterrichtsvorgaben nach den Absätzen 1 und 2 sind so zu fassen, dass für die Lehrerinnen und Lehrer ein </a:t>
            </a:r>
            <a:r>
              <a:rPr lang="de-DE" altLang="de-DE" sz="1800" b="1">
                <a:solidFill>
                  <a:prstClr val="black"/>
                </a:solidFill>
                <a:latin typeface="Calibri"/>
              </a:rPr>
              <a:t>pädagogischer Gestaltungsspielraum </a:t>
            </a:r>
            <a:r>
              <a:rPr lang="de-DE" altLang="de-DE" sz="1800">
                <a:solidFill>
                  <a:prstClr val="black"/>
                </a:solidFill>
                <a:latin typeface="Calibri"/>
              </a:rPr>
              <a:t>bleibt.</a:t>
            </a:r>
          </a:p>
          <a:p>
            <a:pPr marL="542925"/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Schulinterne Lehrpläne - rechtlicher Rahmen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457200" y="6356520"/>
            <a:ext cx="36817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4428000" y="6356520"/>
            <a:ext cx="2951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Picture 50"/>
          <p:cNvPicPr/>
          <p:nvPr/>
        </p:nvPicPr>
        <p:blipFill>
          <a:blip r:embed="rId2"/>
          <a:stretch/>
        </p:blipFill>
        <p:spPr>
          <a:xfrm>
            <a:off x="696240" y="1925280"/>
            <a:ext cx="975240" cy="999000"/>
          </a:xfrm>
          <a:prstGeom prst="rect">
            <a:avLst/>
          </a:prstGeom>
          <a:ln>
            <a:noFill/>
          </a:ln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/>
              <a:t>SchulG</a:t>
            </a:r>
            <a:r>
              <a:rPr lang="de-DE" altLang="de-DE" sz="1600" b="1" dirty="0"/>
              <a:t> §70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err="1"/>
              <a:t>Bildungsgangskonferenz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457200" y="1076760"/>
            <a:ext cx="81576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Curricula: Entwicklung von Wissen und Können</a:t>
            </a:r>
            <a:endParaRPr lang="de-DE" sz="3200" b="0" strike="noStrike" spc="-1">
              <a:latin typeface="Arial"/>
            </a:endParaRPr>
          </a:p>
        </p:txBody>
      </p:sp>
      <p:grpSp>
        <p:nvGrpSpPr>
          <p:cNvPr id="306" name="Group 2"/>
          <p:cNvGrpSpPr/>
          <p:nvPr/>
        </p:nvGrpSpPr>
        <p:grpSpPr>
          <a:xfrm>
            <a:off x="1259640" y="3429000"/>
            <a:ext cx="2158920" cy="2338920"/>
            <a:chOff x="1259640" y="3429000"/>
            <a:chExt cx="2158920" cy="2338920"/>
          </a:xfrm>
        </p:grpSpPr>
        <p:sp>
          <p:nvSpPr>
            <p:cNvPr id="307" name="CustomShape 3"/>
            <p:cNvSpPr/>
            <p:nvPr/>
          </p:nvSpPr>
          <p:spPr>
            <a:xfrm>
              <a:off x="1259640" y="3429000"/>
              <a:ext cx="2158920" cy="2338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440">
              <a:solidFill>
                <a:srgbClr val="00008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4"/>
            <p:cNvSpPr/>
            <p:nvPr/>
          </p:nvSpPr>
          <p:spPr>
            <a:xfrm>
              <a:off x="1778760" y="4970160"/>
              <a:ext cx="1202040" cy="638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000000"/>
                  </a:solidFill>
                  <a:latin typeface="Arial"/>
                  <a:ea typeface="ヒラギノ角ゴ Pro W3"/>
                </a:rPr>
                <a:t>Kern-lehrpläne</a:t>
              </a:r>
              <a:endParaRPr lang="de-DE" sz="1800" b="0" strike="noStrike" spc="-1">
                <a:latin typeface="Arial"/>
              </a:endParaRPr>
            </a:p>
          </p:txBody>
        </p:sp>
        <p:pic>
          <p:nvPicPr>
            <p:cNvPr id="309" name="Picture 14"/>
            <p:cNvPicPr/>
            <p:nvPr/>
          </p:nvPicPr>
          <p:blipFill>
            <a:blip r:embed="rId3"/>
            <a:srcRect l="80570"/>
            <a:stretch/>
          </p:blipFill>
          <p:spPr>
            <a:xfrm>
              <a:off x="1778760" y="3634560"/>
              <a:ext cx="1202040" cy="1296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0" name="Group 5"/>
          <p:cNvGrpSpPr/>
          <p:nvPr/>
        </p:nvGrpSpPr>
        <p:grpSpPr>
          <a:xfrm>
            <a:off x="5364000" y="3429000"/>
            <a:ext cx="2158920" cy="2338920"/>
            <a:chOff x="5364000" y="3429000"/>
            <a:chExt cx="2158920" cy="2338920"/>
          </a:xfrm>
        </p:grpSpPr>
        <p:sp>
          <p:nvSpPr>
            <p:cNvPr id="311" name="CustomShape 6"/>
            <p:cNvSpPr/>
            <p:nvPr/>
          </p:nvSpPr>
          <p:spPr>
            <a:xfrm>
              <a:off x="5364000" y="3429000"/>
              <a:ext cx="2158920" cy="2338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440">
              <a:solidFill>
                <a:srgbClr val="00008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7"/>
            <p:cNvSpPr/>
            <p:nvPr/>
          </p:nvSpPr>
          <p:spPr>
            <a:xfrm>
              <a:off x="5641200" y="4980960"/>
              <a:ext cx="1565640" cy="638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000000"/>
                  </a:solidFill>
                  <a:latin typeface="Arial"/>
                  <a:ea typeface="ヒラギノ角ゴ Pro W3"/>
                </a:rPr>
                <a:t>Schulinterne</a:t>
              </a:r>
              <a:endParaRPr lang="de-DE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000000"/>
                  </a:solidFill>
                  <a:latin typeface="Arial"/>
                  <a:ea typeface="ヒラギノ角ゴ Pro W3"/>
                </a:rPr>
                <a:t>Lehrpläne</a:t>
              </a:r>
              <a:endParaRPr lang="de-DE" sz="1800" b="0" strike="noStrike" spc="-1">
                <a:latin typeface="Arial"/>
              </a:endParaRPr>
            </a:p>
          </p:txBody>
        </p:sp>
        <p:pic>
          <p:nvPicPr>
            <p:cNvPr id="313" name="Picture 15"/>
            <p:cNvPicPr/>
            <p:nvPr/>
          </p:nvPicPr>
          <p:blipFill>
            <a:blip r:embed="rId4"/>
            <a:stretch/>
          </p:blipFill>
          <p:spPr>
            <a:xfrm>
              <a:off x="5585760" y="3599280"/>
              <a:ext cx="1740240" cy="1336680"/>
            </a:xfrm>
            <a:prstGeom prst="rect">
              <a:avLst/>
            </a:prstGeom>
            <a:ln w="9360">
              <a:solidFill>
                <a:schemeClr val="accent2"/>
              </a:solidFill>
              <a:miter/>
            </a:ln>
          </p:spPr>
        </p:pic>
      </p:grpSp>
      <p:sp>
        <p:nvSpPr>
          <p:cNvPr id="314" name="CustomShape 8"/>
          <p:cNvSpPr/>
          <p:nvPr/>
        </p:nvSpPr>
        <p:spPr>
          <a:xfrm>
            <a:off x="1403640" y="1700640"/>
            <a:ext cx="2014920" cy="1660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003CB4"/>
                </a:solidFill>
                <a:latin typeface="Calibri"/>
                <a:ea typeface="DejaVu Sans"/>
              </a:rPr>
              <a:t>Kompetenz-erwartungen</a:t>
            </a:r>
            <a:endParaRPr lang="de-DE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Was?</a:t>
            </a: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Welches Niveau?</a:t>
            </a: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Wofür?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15" name="CustomShape 9"/>
          <p:cNvSpPr/>
          <p:nvPr/>
        </p:nvSpPr>
        <p:spPr>
          <a:xfrm>
            <a:off x="5563440" y="1700640"/>
            <a:ext cx="1959840" cy="16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003CB4"/>
                </a:solidFill>
                <a:latin typeface="Calibri"/>
                <a:ea typeface="DejaVu Sans"/>
              </a:rPr>
              <a:t>Kompetenz-entwicklung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Wie?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Wann?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Womit?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16" name="CustomShape 10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17" name="CustomShape 11"/>
          <p:cNvSpPr/>
          <p:nvPr/>
        </p:nvSpPr>
        <p:spPr>
          <a:xfrm>
            <a:off x="3990600" y="2709000"/>
            <a:ext cx="862920" cy="214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12"/>
          <p:cNvSpPr/>
          <p:nvPr/>
        </p:nvSpPr>
        <p:spPr>
          <a:xfrm>
            <a:off x="3996000" y="4437000"/>
            <a:ext cx="862920" cy="214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1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20" name="CustomShape 1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Merkmale von schulinternen Lehrplänen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5720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chulbezogene Konkretisierung der Kernlehrpläne in passenden Unterrichtsvorhaben</a:t>
            </a:r>
            <a:endParaRPr lang="de-DE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Instrument zur Unterrichtsentwicklung und Unterrichtsvorbereitung</a:t>
            </a: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abgestimmte Konzepte zur Leistungsbewertung</a:t>
            </a:r>
            <a:endParaRPr lang="de-DE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Ausgestaltung von Freiräumen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de-DE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Grundlage der fachlichen Arbeit im Team</a:t>
            </a:r>
            <a:endParaRPr lang="de-DE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Transparenz für alle am Bildungsprozess Beteiligten</a:t>
            </a:r>
            <a:endParaRPr lang="de-DE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Maßstab für Evaluation und Rechenschaftslegung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24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 für einen schulinternen Lehrplan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5"/>
          <p:cNvSpPr/>
          <p:nvPr/>
        </p:nvSpPr>
        <p:spPr>
          <a:xfrm>
            <a:off x="609480" y="1853280"/>
            <a:ext cx="8228520" cy="420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Inhalt</a:t>
            </a:r>
            <a:endParaRPr lang="de-DE" sz="2400" b="0" strike="noStrike" spc="-1" dirty="0">
              <a:latin typeface="Arial"/>
            </a:endParaRPr>
          </a:p>
          <a:p>
            <a:pPr marL="363538" indent="-363538"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	Rahmenbedingungen der fachlichen Arbeit</a:t>
            </a:r>
            <a:endParaRPr lang="de-DE" sz="2400" b="0" strike="noStrike" spc="-1" dirty="0">
              <a:latin typeface="Arial"/>
            </a:endParaRPr>
          </a:p>
          <a:p>
            <a:pPr marL="363538" indent="-363538"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	Entscheidungen zum Unterricht</a:t>
            </a:r>
            <a:endParaRPr lang="de-DE" sz="2400" b="0" strike="noStrike" spc="-1" dirty="0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439"/>
              </a:spcBef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 	Unterrichtsvorhaben	</a:t>
            </a:r>
            <a:endParaRPr lang="de-DE" sz="2200" b="0" strike="noStrike" spc="-1" dirty="0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439"/>
              </a:spcBef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2.2	Grundsätze der fachdidaktischen und fachmethodischen Arbeit</a:t>
            </a:r>
            <a:endParaRPr lang="de-DE" sz="2200" b="0" strike="noStrike" spc="-1" dirty="0">
              <a:latin typeface="Arial"/>
            </a:endParaRPr>
          </a:p>
          <a:p>
            <a:pPr marL="901700" indent="-503238">
              <a:lnSpc>
                <a:spcPct val="100000"/>
              </a:lnSpc>
              <a:spcBef>
                <a:spcPts val="439"/>
              </a:spcBef>
              <a:tabLst>
                <a:tab pos="263525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2.3	Grundsätze der Leistungsbewertung und Leistungsrückmeldung</a:t>
            </a:r>
            <a:endParaRPr lang="de-DE" sz="2200" b="0" strike="noStrike" spc="-1" dirty="0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439"/>
              </a:spcBef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2.4	Lehr- und Lernmittel</a:t>
            </a:r>
            <a:endParaRPr lang="de-DE" sz="2200" b="0" strike="noStrike" spc="-1" dirty="0">
              <a:latin typeface="Arial"/>
            </a:endParaRPr>
          </a:p>
          <a:p>
            <a:pPr marL="363538" indent="-363538"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	Entscheidungen zu fach- und unterrichtsübergreifenden Fragen</a:t>
            </a:r>
            <a:endParaRPr lang="de-DE" sz="2400" b="0" strike="noStrike" spc="-1" dirty="0">
              <a:latin typeface="Arial"/>
            </a:endParaRPr>
          </a:p>
          <a:p>
            <a:pPr marL="398463" indent="-398463"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	Qualitätssicherung und Evaluation</a:t>
            </a:r>
            <a:endParaRPr lang="de-DE" sz="2400" b="0" strike="noStrike" spc="-1" dirty="0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561"/>
              </a:spcBef>
            </a:pP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200" y="1124640"/>
            <a:ext cx="856800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457200" y="1700640"/>
            <a:ext cx="8218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Merkmale der neuen Kernlehrpläne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Übergreifende Aufgaben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Schulinterne 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Der Kernlehrplan Wahlpflichtfach Informatik im Detail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Fachliche Unterstützungsmaterialien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 txBox="1">
            <a:spLocks/>
          </p:cNvSpPr>
          <p:nvPr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517680" y="1064880"/>
            <a:ext cx="81576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Materialien im Lehrplannavigator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0" y="1727199"/>
            <a:ext cx="8361480" cy="41232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457200" y="1124640"/>
            <a:ext cx="856800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457200" y="1700640"/>
            <a:ext cx="8218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Merkmale der neuen Kernlehrpläne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Übergreifende Aufgaben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Schulinterne 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Der Kernlehrplan Wahlpflichtfach Informatik im Detail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Fachliche Unterstützungsmaterialien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Vorbemerkungen 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5720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828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latin typeface="Calibri"/>
                <a:ea typeface="DejaVu Sans"/>
              </a:rPr>
              <a:t>Orientierung an den Inhaltsfeldern und der Struktur des Kernlehrplans für die gymnasiale Oberstufe</a:t>
            </a:r>
            <a:endParaRPr lang="de-DE" sz="2800" b="0" strike="noStrike" spc="-1" dirty="0">
              <a:latin typeface="Arial"/>
            </a:endParaRPr>
          </a:p>
          <a:p>
            <a:pPr marL="45828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latin typeface="Calibri"/>
                <a:ea typeface="DejaVu Sans"/>
              </a:rPr>
              <a:t>Unterschied selbstständiges/kombiniertes Fach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Aufgaben und Ziele des Faches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5"/>
          <p:cNvSpPr/>
          <p:nvPr/>
        </p:nvSpPr>
        <p:spPr>
          <a:xfrm>
            <a:off x="45720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Orientierung in einer von der Informationstechnologie geprägten Welt</a:t>
            </a:r>
            <a:endParaRPr lang="de-DE" sz="22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Bewältigung und Mitgestaltung von Zukunftsaufgaben</a:t>
            </a:r>
            <a:endParaRPr lang="de-DE" sz="22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kritische und verantwortungsvolle Analyse, Modellierung und Implementierung einfacher Informatiksysteme</a:t>
            </a:r>
            <a:endParaRPr lang="de-DE" sz="22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Auseinandersetzung mit fundamentalen und zeitbeständigen informatischen Ideen, Konzepten und Methoden</a:t>
            </a:r>
            <a:endParaRPr lang="de-DE" sz="22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Vertiefung informatischer Aspekte der Medienbildung</a:t>
            </a:r>
            <a:endParaRPr lang="de-DE" sz="22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selbstständiges informatisches Problemlösen</a:t>
            </a:r>
            <a:endParaRPr lang="de-DE" sz="22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Auseinandersetzung mit Fragen sozialverträglicher Gestaltung von Informatiksystemen</a:t>
            </a:r>
            <a:endParaRPr lang="de-DE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57200" y="1124640"/>
            <a:ext cx="82285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Kompetenzbereiche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5" name="Image1"/>
          <p:cNvPicPr/>
          <p:nvPr/>
        </p:nvPicPr>
        <p:blipFill>
          <a:blip r:embed="rId3"/>
          <a:srcRect r="-2850" b="48472"/>
          <a:stretch/>
        </p:blipFill>
        <p:spPr>
          <a:xfrm>
            <a:off x="545400" y="1667880"/>
            <a:ext cx="8283960" cy="4116600"/>
          </a:xfrm>
          <a:prstGeom prst="rect">
            <a:avLst/>
          </a:prstGeom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EA0C1C-E9E2-4159-93AC-C06CA28C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17" y="2556886"/>
            <a:ext cx="3151905" cy="93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57200" y="1124640"/>
            <a:ext cx="82285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Inhaltsfelder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59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0" name="Image1"/>
          <p:cNvPicPr/>
          <p:nvPr/>
        </p:nvPicPr>
        <p:blipFill>
          <a:blip r:embed="rId3"/>
          <a:srcRect t="50851" r="-2850" b="-2379"/>
          <a:stretch/>
        </p:blipFill>
        <p:spPr>
          <a:xfrm>
            <a:off x="545400" y="1667880"/>
            <a:ext cx="8283960" cy="4116600"/>
          </a:xfrm>
          <a:prstGeom prst="rect">
            <a:avLst/>
          </a:prstGeom>
          <a:ln>
            <a:noFill/>
          </a:ln>
        </p:spPr>
      </p:pic>
      <p:sp>
        <p:nvSpPr>
          <p:cNvPr id="361" name="CustomShape 5"/>
          <p:cNvSpPr/>
          <p:nvPr/>
        </p:nvSpPr>
        <p:spPr>
          <a:xfrm>
            <a:off x="1255680" y="3468600"/>
            <a:ext cx="3071880" cy="85320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7200" y="1124640"/>
            <a:ext cx="82285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Kompetenzbereiche und Inhaltsfelder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6" name="Image1"/>
          <p:cNvPicPr/>
          <p:nvPr/>
        </p:nvPicPr>
        <p:blipFill>
          <a:blip r:embed="rId3"/>
          <a:stretch/>
        </p:blipFill>
        <p:spPr>
          <a:xfrm>
            <a:off x="2517840" y="1696680"/>
            <a:ext cx="4107240" cy="407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Exemplarische Zuordnung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 dirty="0"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561"/>
              </a:spcBef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>
              <a:rPr dirty="0"/>
            </a:b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de-DE" sz="2200" b="0" strike="noStrike" spc="-1" dirty="0">
              <a:latin typeface="Arial"/>
            </a:endParaRPr>
          </a:p>
        </p:txBody>
      </p:sp>
      <p:sp>
        <p:nvSpPr>
          <p:cNvPr id="373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74" name="CustomShape 8"/>
          <p:cNvSpPr/>
          <p:nvPr/>
        </p:nvSpPr>
        <p:spPr>
          <a:xfrm>
            <a:off x="457200" y="498708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</a:rPr>
              <a:t>beispielhafte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75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Inhaltsfeld</a:t>
            </a:r>
            <a:br>
              <a:rPr dirty="0"/>
            </a:br>
            <a:r>
              <a:rPr lang="de-DE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de-DE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72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Inhaltsfelder und konkretisierte Kompetenzen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56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stellen informatische Sachverhalte strukturiert dar und analysieren deren Zusammenhänge.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Argumentieren</a:t>
            </a:r>
            <a:endParaRPr lang="de-DE" sz="2200" b="0" strike="noStrike" spc="-1">
              <a:latin typeface="Arial"/>
            </a:endParaRPr>
          </a:p>
        </p:txBody>
      </p:sp>
      <p:sp>
        <p:nvSpPr>
          <p:cNvPr id="373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erläutern den Zusammenhang und die Bedeutung von Information und Daten (A).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4" name="CustomShape 8"/>
          <p:cNvSpPr/>
          <p:nvPr/>
        </p:nvSpPr>
        <p:spPr>
          <a:xfrm>
            <a:off x="457200" y="498780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UV 9.3, UV 9.5, UV 10.2, UV 10.3 und UV 10.4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75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Informationen und Daten</a:t>
            </a:r>
            <a:endParaRPr lang="de-DE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17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Inhaltsfelder und konkretisierte Kompetenzen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56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interpretieren unterschiedliche Darstellungen von informatischen Sachverhalten.</a:t>
            </a:r>
            <a:endParaRPr lang="de-DE" sz="18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56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veranschaulichen informatische Sachverhalte.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80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Darstellen und Interpretieren</a:t>
            </a:r>
            <a:endParaRPr lang="de-DE" sz="2200" b="0" strike="noStrike" spc="-1">
              <a:latin typeface="Arial"/>
            </a:endParaRPr>
          </a:p>
        </p:txBody>
      </p:sp>
      <p:sp>
        <p:nvSpPr>
          <p:cNvPr id="382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repräsentieren Information in natürlicher Sprache, formalsprachlich und grafisch (DI),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83" name="CustomShape 8"/>
          <p:cNvSpPr/>
          <p:nvPr/>
        </p:nvSpPr>
        <p:spPr>
          <a:xfrm>
            <a:off x="457200" y="498780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</a:rPr>
              <a:t>beispielhafte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spc="-1" dirty="0">
                <a:solidFill>
                  <a:srgbClr val="000000"/>
                </a:solidFill>
                <a:latin typeface="Arial"/>
                <a:ea typeface="DejaVu Sans"/>
              </a:rPr>
              <a:t>UV 9.5, UV 10.1, UV 10.2 und UV 10.3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84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Informationen und Daten</a:t>
            </a:r>
            <a:endParaRPr lang="de-DE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90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1124640"/>
            <a:ext cx="856800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457200" y="1700640"/>
            <a:ext cx="8218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Merkmale der neuen Kernlehrpläne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Übergreifende Aufgaben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Schulinterne 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Der Kernlehrplan Wahlpflichtfach Informatik im Detail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Fachliche Unterstützungsmaterialien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 txBox="1">
            <a:spLocks/>
          </p:cNvSpPr>
          <p:nvPr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Inhaltsfelder und konkretisierte Kompetenzen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56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erläutern und beurteilen informatische Modellierungen, Computerprogramme und Informatiksysteme.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89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Argumentieren</a:t>
            </a:r>
            <a:endParaRPr lang="de-DE" sz="2200" b="0" strike="noStrike" spc="-1">
              <a:latin typeface="Arial"/>
            </a:endParaRPr>
          </a:p>
        </p:txBody>
      </p:sp>
      <p:sp>
        <p:nvSpPr>
          <p:cNvPr id="391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 reflektieren den Entwurfsprozess und beschreiben ihn auch fachsprachlich (A).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92" name="CustomShape 8"/>
          <p:cNvSpPr/>
          <p:nvPr/>
        </p:nvSpPr>
        <p:spPr>
          <a:xfrm>
            <a:off x="457200" y="498780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</a:rPr>
              <a:t>beispielhafte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spc="-1" dirty="0">
                <a:solidFill>
                  <a:srgbClr val="000000"/>
                </a:solidFill>
                <a:latin typeface="Arial"/>
                <a:ea typeface="DejaVu Sans"/>
              </a:rPr>
              <a:t>UV 10.1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93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Algorithmen</a:t>
            </a:r>
            <a:endParaRPr lang="de-DE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09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Inhaltsfelder und konkretisierte Kompetenzen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56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implementieren informatische Modelle.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/>
            <a:r>
              <a:rPr lang="de-DE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Modellieren und Implementieren</a:t>
            </a:r>
            <a:endParaRPr lang="de-DE" sz="2100" b="0" strike="noStrike" spc="-1">
              <a:latin typeface="Arial"/>
            </a:endParaRPr>
          </a:p>
        </p:txBody>
      </p:sp>
      <p:sp>
        <p:nvSpPr>
          <p:cNvPr id="400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erstellen syntaktisch korrekte Quelltexte in einer Programmiersprache (MI).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01" name="CustomShape 8"/>
          <p:cNvSpPr/>
          <p:nvPr/>
        </p:nvSpPr>
        <p:spPr>
          <a:xfrm>
            <a:off x="457200" y="498780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</a:rPr>
              <a:t>beispielhafte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spc="-1" dirty="0">
                <a:solidFill>
                  <a:srgbClr val="000000"/>
                </a:solidFill>
                <a:latin typeface="Arial"/>
                <a:ea typeface="DejaVu Sans"/>
              </a:rPr>
              <a:t>UV 9.5 und UV 10.1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402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</a:t>
            </a:r>
            <a:br/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Formale Sprachen</a:t>
            </a:r>
            <a:endParaRPr lang="de-DE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693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Inhaltsfelder und konkretisierte Kompetenzen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veranschaulichen informatische Sachverhalte.</a:t>
            </a:r>
            <a:endParaRPr lang="de-DE" sz="1800" b="0" strike="noStrike" spc="-1">
              <a:latin typeface="Arial"/>
            </a:endParaRPr>
          </a:p>
          <a:p>
            <a:pPr marL="272880" indent="-272520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interpretieren Ergebnisse von Implementierungen.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07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/>
            <a:r>
              <a:rPr lang="de-DE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Darstellen und Interpretieren</a:t>
            </a:r>
            <a:endParaRPr lang="de-DE" sz="2100" b="0" strike="noStrike" spc="-1">
              <a:latin typeface="Arial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 analysieren anhand ausgewählter Beispiele, wie personenbezogene Daten verarbeitet und genutzt werden können (DI).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457200" y="498780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</a:rPr>
              <a:t>beispielhafte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spc="-1" dirty="0">
                <a:solidFill>
                  <a:srgbClr val="000000"/>
                </a:solidFill>
                <a:latin typeface="Arial"/>
                <a:ea typeface="DejaVu Sans"/>
              </a:rPr>
              <a:t>UV 9.3, UV 9.4 und 10.4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 </a:t>
            </a:r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Informatik, Mensch und Gesellschaft</a:t>
            </a:r>
            <a:endParaRPr lang="de-DE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217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Inhaltsfelder und konkretisierte Kompetenzen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45720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Übergeordnete</a:t>
            </a:r>
            <a:r>
              <a:rPr lang="de-DE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Kompetenzerwartung</a:t>
            </a:r>
            <a:endParaRPr lang="de-DE" sz="2400" b="0" strike="noStrike" spc="-1" dirty="0">
              <a:latin typeface="Arial"/>
            </a:endParaRPr>
          </a:p>
          <a:p>
            <a:pPr marL="272880" indent="-27252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 </a:t>
            </a:r>
            <a:r>
              <a:rPr lang="de-DE" spc="-1" dirty="0">
                <a:solidFill>
                  <a:srgbClr val="000000"/>
                </a:solidFill>
              </a:rPr>
              <a:t>bewerten mögliche Auswirkungen des Einsatzes von Informatiksystemen.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07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6"/>
          <p:cNvSpPr/>
          <p:nvPr/>
        </p:nvSpPr>
        <p:spPr>
          <a:xfrm>
            <a:off x="457200" y="172188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Kompetenzbereich</a:t>
            </a:r>
            <a:br>
              <a:rPr dirty="0"/>
            </a:br>
            <a:r>
              <a:rPr lang="de-DE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Argumentieren</a:t>
            </a:r>
            <a:endParaRPr lang="de-DE" sz="2100" b="0" strike="noStrike" spc="-1" dirty="0">
              <a:latin typeface="Arial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4462560" y="2586600"/>
            <a:ext cx="4006440" cy="240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Inhaltsfeldbezogene Kompetenzerwartung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 analysieren anhand ausgewählter Beispiele, wie personenbezogene Daten verarbeitet und genutzt werden können (DI).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457200" y="4987800"/>
            <a:ext cx="8010720" cy="9457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pc="-1" dirty="0">
                <a:solidFill>
                  <a:srgbClr val="000000"/>
                </a:solidFill>
              </a:rPr>
              <a:t>beispielhafte Unterrichtsvorhaben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000" spc="-1" dirty="0">
                <a:solidFill>
                  <a:srgbClr val="000000"/>
                </a:solidFill>
                <a:latin typeface="Arial"/>
                <a:ea typeface="DejaVu Sans"/>
              </a:rPr>
              <a:t>UV 9.3</a:t>
            </a:r>
          </a:p>
        </p:txBody>
      </p:sp>
      <p:sp>
        <p:nvSpPr>
          <p:cNvPr id="411" name="CustomShape 9"/>
          <p:cNvSpPr/>
          <p:nvPr/>
        </p:nvSpPr>
        <p:spPr>
          <a:xfrm>
            <a:off x="4462560" y="1717560"/>
            <a:ext cx="4006440" cy="864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Inhaltsfeld </a:t>
            </a:r>
            <a:r>
              <a:rPr lang="de-DE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Informatik, Mensch und Gesellschaft</a:t>
            </a:r>
            <a:endParaRPr lang="de-DE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997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Bemerkungen zum KLP WP Informatik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45720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8280" indent="-457200">
              <a:lnSpc>
                <a:spcPct val="100000"/>
              </a:lnSpc>
              <a:spcBef>
                <a:spcPts val="56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latin typeface="Calibri"/>
                <a:ea typeface="DejaVu Sans"/>
              </a:rPr>
              <a:t>Freiräume für Vertiefungen, schuleigene Projekte und aktuelle Entwicklungen</a:t>
            </a:r>
          </a:p>
          <a:p>
            <a:pPr marL="457920" indent="-456840">
              <a:lnSpc>
                <a:spcPct val="100000"/>
              </a:lnSpc>
              <a:spcBef>
                <a:spcPts val="561"/>
              </a:spcBef>
              <a:buClr>
                <a:schemeClr val="tx1"/>
              </a:buClr>
              <a:buFont typeface="Arial"/>
              <a:buChar char="•"/>
            </a:pPr>
            <a:r>
              <a:rPr lang="de-DE" sz="2800" spc="-1" dirty="0">
                <a:latin typeface="Calibri"/>
                <a:ea typeface="DejaVu Sans"/>
              </a:rPr>
              <a:t>Im kombinierten Fach (Teil B) müssen für jedes der beiden Fächer die inhaltlichen Schwerpunkte und die Kompetenzerwartungen </a:t>
            </a:r>
            <a:r>
              <a:rPr lang="de-DE" sz="2800" spc="-1" dirty="0">
                <a:latin typeface="Calibri"/>
              </a:rPr>
              <a:t>berücksichtigt werden.</a:t>
            </a:r>
            <a:endParaRPr lang="de-DE" sz="2800" b="0" strike="noStrike" spc="-1" dirty="0">
              <a:latin typeface="Calibri"/>
              <a:ea typeface="DejaVu Sans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26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26899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Beitrag WP Informatik zur Erfüllung des MKR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80720" y="6356520"/>
            <a:ext cx="36817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62" name="CustomShape 9"/>
          <p:cNvSpPr/>
          <p:nvPr/>
        </p:nvSpPr>
        <p:spPr>
          <a:xfrm>
            <a:off x="3271680" y="6346440"/>
            <a:ext cx="2951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63" name="CustomShape 10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" name="Gruppieren 2"/>
          <p:cNvGrpSpPr/>
          <p:nvPr/>
        </p:nvGrpSpPr>
        <p:grpSpPr>
          <a:xfrm>
            <a:off x="1836180" y="1758280"/>
            <a:ext cx="5471640" cy="4247280"/>
            <a:chOff x="395460" y="1758280"/>
            <a:chExt cx="5471640" cy="4247280"/>
          </a:xfrm>
        </p:grpSpPr>
        <p:pic>
          <p:nvPicPr>
            <p:cNvPr id="255" name="Grafik 5"/>
            <p:cNvPicPr/>
            <p:nvPr/>
          </p:nvPicPr>
          <p:blipFill>
            <a:blip r:embed="rId3"/>
            <a:stretch/>
          </p:blipFill>
          <p:spPr>
            <a:xfrm>
              <a:off x="395460" y="1758280"/>
              <a:ext cx="5471640" cy="4247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Abgerundetes Rechteck 1"/>
            <p:cNvSpPr/>
            <p:nvPr/>
          </p:nvSpPr>
          <p:spPr>
            <a:xfrm>
              <a:off x="4901901" y="2599266"/>
              <a:ext cx="889299" cy="28617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57199" y="2616196"/>
              <a:ext cx="889299" cy="13377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2241981" y="4775200"/>
              <a:ext cx="889299" cy="86359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1346498" y="3285064"/>
              <a:ext cx="889299" cy="13462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2241981" y="2599267"/>
              <a:ext cx="889299" cy="6857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998988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457200" y="1124640"/>
            <a:ext cx="856800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457200" y="1700640"/>
            <a:ext cx="8218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Merkmale der neuen Kernlehrpläne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Übergreifende Aufgaben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Schulinterne 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Der Kernlehrplan Wahlpflichtfach Informatik im Detail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Fachliche Unterstützungsmaterialien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430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31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5933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Unterstützungsmaterialien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657510" y="3281897"/>
            <a:ext cx="8048340" cy="2196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600" dirty="0">
                <a:latin typeface="+mj-lt"/>
                <a:hlinkClick r:id="rId3"/>
              </a:rPr>
              <a:t>https://www.schulentwicklung.nrw.de/lehrplaene/lehrplannavigator-s-i/gymnasium-aufsteigend-ab-2019-20/</a:t>
            </a:r>
            <a:br>
              <a:rPr lang="de-DE" sz="1600" dirty="0">
                <a:latin typeface="+mj-lt"/>
              </a:rPr>
            </a:br>
            <a:endParaRPr lang="de-DE" sz="1600" b="0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Unterstützungsmaterialien sind als Angebote zu verstehen</a:t>
            </a:r>
          </a:p>
        </p:txBody>
      </p:sp>
      <p:sp>
        <p:nvSpPr>
          <p:cNvPr id="434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2950"/>
            <a:ext cx="82486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5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Beispiele für Unterrichtsvorhaben: Übersicht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45720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de-DE" sz="2800" dirty="0"/>
              <a:t>Jahrgangsstufe 9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9.1:	</a:t>
            </a:r>
            <a:r>
              <a:rPr lang="de-DE" sz="2000" b="1" dirty="0"/>
              <a:t>Wie funktioniert unser Schulnetzwerk? </a:t>
            </a:r>
            <a:r>
              <a:rPr lang="de-DE" sz="2000" dirty="0"/>
              <a:t>(3)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9.2:	</a:t>
            </a:r>
            <a:r>
              <a:rPr lang="de-DE" sz="2000" b="1" dirty="0"/>
              <a:t>Das weltweite Datennetz – ein Geheimnis? / Wir analysieren Webseiten und erstellen eigene Präsentationen für das Internet. </a:t>
            </a:r>
            <a:r>
              <a:rPr lang="de-DE" sz="2000" dirty="0"/>
              <a:t>(33)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9.3: 	</a:t>
            </a:r>
            <a:r>
              <a:rPr lang="de-DE" sz="2000" b="1" dirty="0"/>
              <a:t>Mein digitaler Fußabdruck – wo hinterlasse ich Daten und was kann daraus geschlossen werden?</a:t>
            </a:r>
            <a:r>
              <a:rPr lang="de-DE" sz="2000" dirty="0"/>
              <a:t> (9)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9.4:	</a:t>
            </a:r>
            <a:r>
              <a:rPr lang="de-DE" sz="2000" b="1" dirty="0"/>
              <a:t>Geheim ist geheim? Sichere Kommunikation mit Kryptographie.</a:t>
            </a:r>
            <a:r>
              <a:rPr lang="de-DE" sz="2000" dirty="0"/>
              <a:t> (9)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9.5:</a:t>
            </a:r>
            <a:r>
              <a:rPr lang="de-DE" sz="2000" i="1" dirty="0"/>
              <a:t>	</a:t>
            </a:r>
            <a:r>
              <a:rPr lang="de-DE" sz="2000" b="1" dirty="0"/>
              <a:t>Helfer in Alltag und Arbeitswelt – wie werden Computer mit Hilfe von Sensoren und Aktoren selbständig? + Wo spielen Computer in Alltagsgeräten eine Rolle?</a:t>
            </a:r>
            <a:r>
              <a:rPr lang="de-DE" sz="2000" dirty="0"/>
              <a:t> (36)</a:t>
            </a:r>
            <a:endParaRPr lang="de-DE" dirty="0"/>
          </a:p>
        </p:txBody>
      </p:sp>
      <p:sp>
        <p:nvSpPr>
          <p:cNvPr id="439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1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62734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Beispiele für Unterrichtsvorhaben: Übersicht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457200" y="1700640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de-DE" sz="2800" dirty="0"/>
              <a:t>Jahrgangsstufe 10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10.1:	</a:t>
            </a:r>
            <a:r>
              <a:rPr lang="de-DE" sz="2000" b="1" dirty="0"/>
              <a:t>Computerprogramme mit System entwickeln – Einstieg in die textorientierte Programmierung. </a:t>
            </a:r>
            <a:r>
              <a:rPr lang="de-DE" sz="2000" dirty="0"/>
              <a:t>(30)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10.2:	</a:t>
            </a:r>
            <a:r>
              <a:rPr lang="de-DE" sz="2000" b="1" dirty="0"/>
              <a:t>Der Blick in die Glaskugel - Simulation und Prognose mit Hilfe textorientierter Programmierung oder einer Tabellenkalkulation. </a:t>
            </a:r>
            <a:r>
              <a:rPr lang="de-DE" sz="2000" dirty="0"/>
              <a:t>(9)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10.3: 	</a:t>
            </a:r>
            <a:r>
              <a:rPr lang="de-DE" sz="2000" b="1" dirty="0"/>
              <a:t>Innenansichten des Computers - von der Software zur Hardware. </a:t>
            </a:r>
            <a:r>
              <a:rPr lang="de-DE" sz="2000" dirty="0"/>
              <a:t>(24)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10.4:	</a:t>
            </a:r>
            <a:r>
              <a:rPr lang="de-DE" sz="2000" b="1" dirty="0"/>
              <a:t>Das Internet der Dinge - Allgegenwärtige Informationstechnologien. </a:t>
            </a:r>
            <a:r>
              <a:rPr lang="de-DE" sz="2000" dirty="0"/>
              <a:t>(9)</a:t>
            </a:r>
          </a:p>
          <a:p>
            <a:pPr marL="1168400" indent="-1168400">
              <a:spcBef>
                <a:spcPts val="600"/>
              </a:spcBef>
            </a:pPr>
            <a:r>
              <a:rPr lang="de-DE" sz="2000" dirty="0"/>
              <a:t>UV 10.5:</a:t>
            </a:r>
            <a:r>
              <a:rPr lang="de-DE" sz="2000" i="1" dirty="0"/>
              <a:t>	</a:t>
            </a:r>
            <a:r>
              <a:rPr lang="de-DE" sz="2000" b="1" dirty="0"/>
              <a:t>Vertiefendes Projekt</a:t>
            </a:r>
            <a:r>
              <a:rPr lang="de-DE" sz="2000" dirty="0"/>
              <a:t> (18)</a:t>
            </a:r>
          </a:p>
          <a:p>
            <a:endParaRPr lang="de-DE" dirty="0"/>
          </a:p>
        </p:txBody>
      </p:sp>
      <p:sp>
        <p:nvSpPr>
          <p:cNvPr id="439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0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1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9040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Grundsätze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57200" y="1700640"/>
            <a:ext cx="8355724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Wiedereinführung von G9</a:t>
            </a:r>
            <a:r>
              <a:rPr lang="de-DE" sz="2800" dirty="0"/>
              <a:t> ab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Schuljahr 2019/2020</a:t>
            </a:r>
          </a:p>
          <a:p>
            <a:pPr marL="743040" lvl="1" indent="-284760"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  <a:latin typeface="Calibri"/>
                <a:ea typeface="DejaVu Sans"/>
              </a:rPr>
              <a:t>aufsteigend, beginnend mit den Jahrgangsstufen 5 und 6</a:t>
            </a: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neuer Kernlehrplan für das Wahlpflichtfach Informatik</a:t>
            </a:r>
            <a:endParaRPr lang="de-DE" sz="2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Orientierung an der Struktur des KLP GOSt</a:t>
            </a:r>
            <a:endParaRPr lang="de-DE" sz="24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Gültigkeit für die Sek I des Gymnasiums, d.h. G9 und G8</a:t>
            </a:r>
            <a:endParaRPr lang="de-DE" sz="24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Berücksichtigung aktueller Ansprüche (fachliche und didaktische Entwicklung)</a:t>
            </a: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verbindlich für alle Schülerinnen und Schüler, die zum Schuljahr 2022/23 in den Wahlpflichtbereich eintreten</a:t>
            </a: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Fachkonferenz entscheidet, ob der Wahlpflichtunterricht schon vorher auf neuem Kernlehrplan basiert</a:t>
            </a: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 dirty="0"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Konkretisierungen von Unterrichtsvorhaben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457200" y="1653987"/>
            <a:ext cx="822852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5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6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E4039D-3C16-45AD-9FEF-A3C66E57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93" y="1757554"/>
            <a:ext cx="7814733" cy="27599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4039D-3C16-45AD-9FEF-A3C66E57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93" y="4517517"/>
            <a:ext cx="7814733" cy="14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11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395640" y="4725000"/>
            <a:ext cx="850644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 algn="ctr">
              <a:lnSpc>
                <a:spcPct val="80000"/>
              </a:lnSpc>
              <a:spcBef>
                <a:spcPts val="641"/>
              </a:spcBef>
            </a:pPr>
            <a:r>
              <a:rPr lang="de-DE" sz="3200" b="0" strike="noStrike" spc="-1">
                <a:solidFill>
                  <a:srgbClr val="0070C0"/>
                </a:solidFill>
                <a:latin typeface="Calibri"/>
                <a:ea typeface="DejaVu Sans"/>
              </a:rPr>
              <a:t>Herzlichen Dank für Ihre Aufmerksamkeit!</a:t>
            </a:r>
            <a:endParaRPr lang="de-DE" sz="3200" b="0" strike="noStrike" spc="-1">
              <a:latin typeface="Arial"/>
            </a:endParaRPr>
          </a:p>
        </p:txBody>
      </p:sp>
      <p:pic>
        <p:nvPicPr>
          <p:cNvPr id="449" name="Picture 4"/>
          <p:cNvPicPr/>
          <p:nvPr/>
        </p:nvPicPr>
        <p:blipFill>
          <a:blip r:embed="rId3"/>
          <a:stretch/>
        </p:blipFill>
        <p:spPr>
          <a:xfrm>
            <a:off x="468360" y="2565360"/>
            <a:ext cx="8206200" cy="1478520"/>
          </a:xfrm>
          <a:prstGeom prst="rect">
            <a:avLst/>
          </a:prstGeom>
          <a:ln>
            <a:noFill/>
          </a:ln>
        </p:spPr>
      </p:pic>
      <p:sp>
        <p:nvSpPr>
          <p:cNvPr id="450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51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926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Bewährte Merkmale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34880" y="1700640"/>
            <a:ext cx="6130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Kernlehrpläne in NRW formulieren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schulformbezogene landesweit verbindliche Standards,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den fachlichen Kern der dafür erforderlichen Kompetenzen einschließlich zugrunde liegender Wissensbestände,</a:t>
            </a:r>
            <a:endParaRPr lang="de-D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i="1" spc="-1" dirty="0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lang="de-DE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eine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Aussagen zur konkreten Gestaltung und Durchführung des Unterrichts</a:t>
            </a:r>
            <a:br>
              <a:rPr dirty="0"/>
            </a:b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(Dies ist Aufgabe der schulinternen Lehrpläne.)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211" name="Picture 2"/>
          <p:cNvPicPr/>
          <p:nvPr/>
        </p:nvPicPr>
        <p:blipFill>
          <a:blip r:embed="rId3"/>
          <a:stretch/>
        </p:blipFill>
        <p:spPr>
          <a:xfrm rot="450000">
            <a:off x="6621480" y="2251440"/>
            <a:ext cx="2015280" cy="2851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2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Grundkonstrukt und zentrale Begriffe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" name="Gruppieren 20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 des Kernlehrplans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37" name="Table 5"/>
          <p:cNvGraphicFramePr/>
          <p:nvPr>
            <p:extLst>
              <p:ext uri="{D42A27DB-BD31-4B8C-83A1-F6EECF244321}">
                <p14:modId xmlns:p14="http://schemas.microsoft.com/office/powerpoint/2010/main" val="802539060"/>
              </p:ext>
            </p:extLst>
          </p:nvPr>
        </p:nvGraphicFramePr>
        <p:xfrm>
          <a:off x="520560" y="1780920"/>
          <a:ext cx="8064000" cy="3961320"/>
        </p:xfrm>
        <a:graphic>
          <a:graphicData uri="http://schemas.openxmlformats.org/drawingml/2006/table">
            <a:tbl>
              <a:tblPr/>
              <a:tblGrid>
                <a:gridCol w="86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16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Kapitel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16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Gliederungspunkt</a:t>
                      </a:r>
                      <a:endParaRPr lang="de-DE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2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Vorbemerkungen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1" strike="noStrike" spc="-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Aufgaben und Ziele des Wahlpflichtfaches 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1" strike="noStrike" spc="-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Kompetenzbereiche, Inhaltsfelder und und Kompetenzerwartungen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2.1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Kompetenzbereiche, Inhaltsfelder und übergeordnete Kompetenzerwartungen 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2.2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de-DE" sz="1400" b="0" strike="noStrike" spc="-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Das Wahlpflichtfach als selbstständiges und als kombiniertes Fach</a:t>
                      </a:r>
                      <a:endParaRPr lang="de-DE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2.2.1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Inhaltliche Schwerpunkte und konkretisierte Kompetenzerwartungen im selbstständigen Fach</a:t>
                      </a:r>
                      <a:endParaRPr lang="de-DE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i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2.2.2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Inhaltliche Schwerpunkte und konkretisierte Kompetenzerwartungen im kombinierten Fach</a:t>
                      </a:r>
                      <a:endParaRPr lang="de-DE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de-DE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b="1" strike="noStrike" spc="-1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</a:rPr>
                        <a:t>Lernerfolgsüberprüfung und Leistungsbewertung </a:t>
                      </a:r>
                      <a:endParaRPr lang="de-DE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57200" y="1124640"/>
            <a:ext cx="8228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Neue Akzentsetzungen der Kernlehrpläne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57200" y="1700640"/>
            <a:ext cx="8228520" cy="4319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Ausschärfung der Fachlichkeit</a:t>
            </a:r>
            <a:endParaRPr lang="de-DE" sz="2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räzisere Beschreibung fachlicher Inhalte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räzisere Beschreibung fachlicher Prozesse</a:t>
            </a: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Gestaltungsspielräume</a:t>
            </a:r>
            <a:endParaRPr lang="de-DE" sz="2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Zeit zum Üben, Wiederholen, Vertiefen</a:t>
            </a:r>
            <a:endParaRPr lang="de-DE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Möglichkeiten zur Auseinandersetzung mit eigenen Fragestellungen</a:t>
            </a: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Bezug auf fachübergreifende Zielsetzungen</a:t>
            </a:r>
            <a:endParaRPr lang="de-DE" sz="2800" b="0" strike="noStrike" spc="-1" dirty="0">
              <a:latin typeface="Arial"/>
            </a:endParaRPr>
          </a:p>
          <a:p>
            <a:pPr marL="743040" lvl="1" indent="-28476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Bildung in der digitalen Welt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und Medienbildung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(Medienkompetenzrahmen NRW)</a:t>
            </a: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Rahmenvorgabe Verbraucherbildung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1124640"/>
            <a:ext cx="856800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Gliederung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179640" y="6356520"/>
            <a:ext cx="3023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Implementationsveranstaltung zur Einführung der Kernlehrpläne Gymnasium SI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57200" y="1700640"/>
            <a:ext cx="8218080" cy="4204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Merkmale der neuen Kernlehrpläne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Übergreifende Aufgaben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Schulinterne Lehrpläne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Der Kernlehrplan Wahlpflichtfach Informatik im Detail</a:t>
            </a:r>
            <a:endParaRPr lang="de-DE" sz="2800" b="0" strike="noStrike" spc="-1" dirty="0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1199"/>
              </a:spcBef>
              <a:buClr>
                <a:srgbClr val="A6A6A6"/>
              </a:buClr>
              <a:buFont typeface="Calibri"/>
              <a:buAutoNum type="arabicPeriod"/>
            </a:pPr>
            <a:r>
              <a:rPr lang="de-DE" sz="28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Fachliche Unterstützungsmaterialien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3420000" y="6204600"/>
            <a:ext cx="2663280" cy="6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((Bitte BR spezifische Kontaktinformationen  einfügen!))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8100360" y="6356520"/>
            <a:ext cx="585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2124</Words>
  <Application>Microsoft Office PowerPoint</Application>
  <PresentationFormat>Bildschirmpräsentation (4:3)</PresentationFormat>
  <Paragraphs>388</Paragraphs>
  <Slides>41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41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QUA-LiS_Vorlage_weiss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Einbindung des Medienkompetenzrahmens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2020-01-27T12:12:50Z</dcterms:created>
  <dcterms:modified xsi:type="dcterms:W3CDTF">2022-02-18T16:17:20Z</dcterms:modified>
  <dc:language/>
</cp:coreProperties>
</file>