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46" r:id="rId2"/>
    <p:sldId id="479" r:id="rId3"/>
    <p:sldId id="552" r:id="rId4"/>
    <p:sldId id="572" r:id="rId5"/>
    <p:sldId id="399" r:id="rId6"/>
    <p:sldId id="573" r:id="rId7"/>
    <p:sldId id="502" r:id="rId8"/>
    <p:sldId id="574" r:id="rId9"/>
    <p:sldId id="504" r:id="rId10"/>
    <p:sldId id="382" r:id="rId11"/>
    <p:sldId id="481" r:id="rId12"/>
    <p:sldId id="482" r:id="rId13"/>
    <p:sldId id="483" r:id="rId14"/>
    <p:sldId id="484" r:id="rId15"/>
    <p:sldId id="522" r:id="rId16"/>
    <p:sldId id="513" r:id="rId17"/>
    <p:sldId id="525" r:id="rId18"/>
    <p:sldId id="575" r:id="rId19"/>
    <p:sldId id="566" r:id="rId20"/>
    <p:sldId id="567" r:id="rId21"/>
    <p:sldId id="568" r:id="rId22"/>
    <p:sldId id="576" r:id="rId23"/>
    <p:sldId id="496" r:id="rId24"/>
    <p:sldId id="497" r:id="rId25"/>
    <p:sldId id="499" r:id="rId26"/>
    <p:sldId id="577" r:id="rId27"/>
    <p:sldId id="321" r:id="rId28"/>
    <p:sldId id="557" r:id="rId29"/>
    <p:sldId id="571" r:id="rId30"/>
    <p:sldId id="559" r:id="rId31"/>
    <p:sldId id="579" r:id="rId32"/>
    <p:sldId id="560" r:id="rId33"/>
    <p:sldId id="581" r:id="rId34"/>
    <p:sldId id="561" r:id="rId35"/>
    <p:sldId id="580" r:id="rId36"/>
    <p:sldId id="582" r:id="rId37"/>
    <p:sldId id="562" r:id="rId38"/>
    <p:sldId id="564" r:id="rId3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00FF"/>
    <a:srgbClr val="DA8F0B"/>
    <a:srgbClr val="FF9900"/>
    <a:srgbClr val="D0D8E8"/>
    <a:srgbClr val="3399FF"/>
    <a:srgbClr val="DB820B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7" autoAdjust="0"/>
    <p:restoredTop sz="78995" autoAdjust="0"/>
  </p:normalViewPr>
  <p:slideViewPr>
    <p:cSldViewPr showGuides="1">
      <p:cViewPr varScale="1">
        <p:scale>
          <a:sx n="53" d="100"/>
          <a:sy n="53" d="100"/>
        </p:scale>
        <p:origin x="13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notesViewPr>
    <p:cSldViewPr>
      <p:cViewPr varScale="1">
        <p:scale>
          <a:sx n="77" d="100"/>
          <a:sy n="77" d="100"/>
        </p:scale>
        <p:origin x="336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7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112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50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54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516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88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068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195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2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izenplatzhalter 2">
            <a:extLst>
              <a:ext uri="{FF2B5EF4-FFF2-40B4-BE49-F238E27FC236}">
                <a16:creationId xmlns:a16="http://schemas.microsoft.com/office/drawing/2014/main" id="{7969DFE6-10F0-44A8-A7B0-82E0C92CC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de-DE" dirty="0"/>
              <a:t>Siehe SILP</a:t>
            </a:r>
          </a:p>
        </p:txBody>
      </p:sp>
    </p:spTree>
    <p:extLst>
      <p:ext uri="{BB962C8B-B14F-4D97-AF65-F5344CB8AC3E}">
        <p14:creationId xmlns:p14="http://schemas.microsoft.com/office/powerpoint/2010/main" val="873119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56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55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107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50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097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980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94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izenplatzhalter 2">
            <a:extLst>
              <a:ext uri="{FF2B5EF4-FFF2-40B4-BE49-F238E27FC236}">
                <a16:creationId xmlns:a16="http://schemas.microsoft.com/office/drawing/2014/main" id="{7969DFE6-10F0-44A8-A7B0-82E0C92CC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059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42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883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2BCD-0F72-4190-9178-CDA2A15354A7}" type="slidenum">
              <a:rPr lang="de-DE" smtClean="0">
                <a:solidFill>
                  <a:prstClr val="black"/>
                </a:solidFill>
              </a:rPr>
              <a:pPr/>
              <a:t>38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7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9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9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67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46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19404"/>
            <a:ext cx="3024336" cy="365125"/>
          </a:xfrm>
        </p:spPr>
        <p:txBody>
          <a:bodyPr/>
          <a:lstStyle/>
          <a:p>
            <a:r>
              <a:rPr lang="de-DE" dirty="0"/>
              <a:t>Kernlehrpläne </a:t>
            </a:r>
            <a:r>
              <a:rPr lang="de-DE" dirty="0" err="1"/>
              <a:t>HRGeSK</a:t>
            </a:r>
            <a:r>
              <a:rPr lang="de-DE" dirty="0"/>
              <a:t> Deutsch und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Einführung der Kernlehrpläne SI </a:t>
            </a:r>
            <a:r>
              <a:rPr lang="de-DE" dirty="0" err="1"/>
              <a:t>HRSGe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Hauptschule, Realschule und Gesamtschule/Sekundarschule</a:t>
            </a:r>
          </a:p>
          <a:p>
            <a:r>
              <a:rPr lang="de-DE" sz="3200" b="1" dirty="0">
                <a:solidFill>
                  <a:srgbClr val="002060"/>
                </a:solidFill>
              </a:rPr>
              <a:t>Kernlehrplan Mathematik</a:t>
            </a:r>
          </a:p>
        </p:txBody>
      </p:sp>
    </p:spTree>
    <p:extLst>
      <p:ext uri="{BB962C8B-B14F-4D97-AF65-F5344CB8AC3E}">
        <p14:creationId xmlns:p14="http://schemas.microsoft.com/office/powerpoint/2010/main" val="216857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Mathematisches Operieren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23" name="Stern mit 5 Zacken 16">
            <a:extLst>
              <a:ext uri="{FF2B5EF4-FFF2-40B4-BE49-F238E27FC236}">
                <a16:creationId xmlns:a16="http://schemas.microsoft.com/office/drawing/2014/main" id="{0B19782E-57C9-4B30-BBC9-156CE64B0AA9}"/>
              </a:ext>
            </a:extLst>
          </p:cNvPr>
          <p:cNvSpPr/>
          <p:nvPr/>
        </p:nvSpPr>
        <p:spPr>
          <a:xfrm>
            <a:off x="5148064" y="1088740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Inhaltsplatzhalter 11">
            <a:extLst>
              <a:ext uri="{FF2B5EF4-FFF2-40B4-BE49-F238E27FC236}">
                <a16:creationId xmlns:a16="http://schemas.microsoft.com/office/drawing/2014/main" id="{894C029A-980F-484E-9960-DD79EF8D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verständiger Umgang mit symbolischen, formalen und technischen Elementen der Mathematik </a:t>
            </a:r>
          </a:p>
          <a:p>
            <a:pPr>
              <a:defRPr/>
            </a:pPr>
            <a:r>
              <a:rPr lang="de-DE" dirty="0"/>
              <a:t>Wechsel zwischen mathematischen Darstellungen </a:t>
            </a:r>
          </a:p>
          <a:p>
            <a:pPr>
              <a:defRPr/>
            </a:pPr>
            <a:r>
              <a:rPr lang="de-DE" dirty="0"/>
              <a:t>Hilfsmittelfreies Operieren </a:t>
            </a:r>
          </a:p>
          <a:p>
            <a:pPr>
              <a:defRPr/>
            </a:pPr>
            <a:r>
              <a:rPr lang="de-DE" dirty="0"/>
              <a:t>Arbeiten mit Medien und Werkzeugen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45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Inhaltliche Schwerpunkte als Bündelung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4F09CF-06AE-4E5C-849F-4C6B76B2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52" y="2388233"/>
            <a:ext cx="5153744" cy="314368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23A54A7-5E05-494F-8036-A1AEC949D82F}"/>
              </a:ext>
            </a:extLst>
          </p:cNvPr>
          <p:cNvSpPr txBox="1"/>
          <p:nvPr/>
        </p:nvSpPr>
        <p:spPr>
          <a:xfrm>
            <a:off x="685552" y="1968791"/>
            <a:ext cx="388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2.3 Arithmetik/Algebra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E44569C5-198D-41A3-A821-73E4B1988522}"/>
              </a:ext>
            </a:extLst>
          </p:cNvPr>
          <p:cNvSpPr txBox="1">
            <a:spLocks/>
          </p:cNvSpPr>
          <p:nvPr/>
        </p:nvSpPr>
        <p:spPr>
          <a:xfrm>
            <a:off x="6218477" y="2175739"/>
            <a:ext cx="2448272" cy="33123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kurze und übersichtliche Darstellung obligatorischer Inhalte auf eigener Strukturebene des KLP</a:t>
            </a:r>
          </a:p>
        </p:txBody>
      </p:sp>
    </p:spTree>
    <p:extLst>
      <p:ext uri="{BB962C8B-B14F-4D97-AF65-F5344CB8AC3E}">
        <p14:creationId xmlns:p14="http://schemas.microsoft.com/office/powerpoint/2010/main" val="231861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272D880-DC30-4D96-8BCB-9D1E0392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 Schwerpunkte als Bündelung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740F96C-A17B-43B1-AC1C-297B80F6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79134"/>
            <a:ext cx="707073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38740A5-4A0F-4D16-B34F-DAB83A65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Konkretisierte Kompetenzerwartungen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B73EA0-55A3-4DC4-890B-7468022D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0" y="1758452"/>
            <a:ext cx="7397220" cy="39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7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5D8AB5F-6AA0-43BA-B1A9-2DD823B1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Beispiele: Verschiebungen von Gegenständen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8172F-9200-4A4C-8796-0A4560AAC948}"/>
              </a:ext>
            </a:extLst>
          </p:cNvPr>
          <p:cNvSpPr txBox="1"/>
          <p:nvPr/>
        </p:nvSpPr>
        <p:spPr>
          <a:xfrm>
            <a:off x="478242" y="1844824"/>
            <a:ext cx="79821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Lineare Funktionen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Anbahnung des Funktionsbegriffs </a:t>
            </a:r>
            <a:r>
              <a:rPr lang="de-DE" dirty="0"/>
              <a:t>(2.4 </a:t>
            </a:r>
            <a:r>
              <a:rPr lang="de-DE" dirty="0" err="1"/>
              <a:t>Fkt</a:t>
            </a:r>
            <a:r>
              <a:rPr lang="de-DE" dirty="0"/>
              <a:t> (3))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Lineare Funktionen </a:t>
            </a:r>
            <a:r>
              <a:rPr lang="de-DE" dirty="0"/>
              <a:t>(2.5 </a:t>
            </a:r>
            <a:r>
              <a:rPr lang="de-DE" dirty="0" err="1"/>
              <a:t>Fkt</a:t>
            </a:r>
            <a:r>
              <a:rPr lang="de-DE" dirty="0"/>
              <a:t>)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Variablen- und </a:t>
            </a:r>
            <a:r>
              <a:rPr lang="de-DE" sz="2400" dirty="0" err="1"/>
              <a:t>Termbegriff</a:t>
            </a:r>
            <a:r>
              <a:rPr lang="de-DE" sz="2400" dirty="0"/>
              <a:t> spiralig aufbauend</a:t>
            </a:r>
          </a:p>
          <a:p>
            <a:r>
              <a:rPr lang="de-DE" dirty="0"/>
              <a:t> (2.3 Ari (5), Ari (6), 2.3 </a:t>
            </a:r>
            <a:r>
              <a:rPr lang="de-DE" dirty="0" err="1"/>
              <a:t>Fkt</a:t>
            </a:r>
            <a:r>
              <a:rPr lang="de-DE" dirty="0"/>
              <a:t>, 2.4 Ari (5))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Multiplikation und Division von Brüchen</a:t>
            </a:r>
          </a:p>
          <a:p>
            <a:r>
              <a:rPr lang="de-DE" dirty="0"/>
              <a:t>(2.4 Ari (1))</a:t>
            </a:r>
          </a:p>
        </p:txBody>
      </p:sp>
    </p:spTree>
    <p:extLst>
      <p:ext uri="{BB962C8B-B14F-4D97-AF65-F5344CB8AC3E}">
        <p14:creationId xmlns:p14="http://schemas.microsoft.com/office/powerpoint/2010/main" val="297743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11DE8A98-54CD-4F9D-B0F6-082803F0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Beispiele: Ergänzungen von Gegenständen</a:t>
            </a:r>
          </a:p>
        </p:txBody>
      </p:sp>
      <p:sp>
        <p:nvSpPr>
          <p:cNvPr id="27" name="Inhaltsplatzhalter 6">
            <a:extLst>
              <a:ext uri="{FF2B5EF4-FFF2-40B4-BE49-F238E27FC236}">
                <a16:creationId xmlns:a16="http://schemas.microsoft.com/office/drawing/2014/main" id="{D0FC96D5-AA4A-4EB9-9505-04EEE967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55" y="2162118"/>
            <a:ext cx="8229600" cy="3499130"/>
          </a:xfrm>
        </p:spPr>
        <p:txBody>
          <a:bodyPr>
            <a:normAutofit/>
          </a:bodyPr>
          <a:lstStyle/>
          <a:p>
            <a:r>
              <a:rPr lang="de-DE" dirty="0"/>
              <a:t>Potenz- und Wurzelgesetze </a:t>
            </a:r>
            <a:r>
              <a:rPr lang="de-DE" sz="1900" dirty="0"/>
              <a:t>(2.5 Ari) </a:t>
            </a:r>
          </a:p>
          <a:p>
            <a:r>
              <a:rPr lang="de-DE" dirty="0"/>
              <a:t>Bedingte Wahrscheinlichkeit, Vierfeldertafel</a:t>
            </a:r>
            <a:r>
              <a:rPr lang="de-DE" sz="1900" dirty="0"/>
              <a:t> (2.5 </a:t>
            </a:r>
            <a:r>
              <a:rPr lang="de-DE" sz="1900" dirty="0" err="1"/>
              <a:t>Sto</a:t>
            </a:r>
            <a:r>
              <a:rPr lang="de-DE" sz="1900" dirty="0"/>
              <a:t>)</a:t>
            </a:r>
          </a:p>
          <a:p>
            <a:r>
              <a:rPr lang="de-DE" dirty="0"/>
              <a:t>Sinusfunktionen</a:t>
            </a:r>
            <a:r>
              <a:rPr lang="de-DE" sz="1900" dirty="0"/>
              <a:t> (2.5. </a:t>
            </a:r>
            <a:r>
              <a:rPr lang="de-DE" sz="1900" dirty="0" err="1"/>
              <a:t>Fkt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80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A77503A4-0764-4001-A2FC-936102090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840990"/>
            <a:ext cx="7416824" cy="4016097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F326F843-B4D7-4E77-A6C0-10B34389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Ausschärfen der inhaltlichen Tiefe – Beispiel 1</a:t>
            </a:r>
          </a:p>
        </p:txBody>
      </p:sp>
    </p:spTree>
    <p:extLst>
      <p:ext uri="{BB962C8B-B14F-4D97-AF65-F5344CB8AC3E}">
        <p14:creationId xmlns:p14="http://schemas.microsoft.com/office/powerpoint/2010/main" val="128082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B284547-FEE2-4719-AFCD-B5387B17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Ausschärfen der inhaltlichen Tiefe – Beispiel 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B29294-494A-48B4-B01A-F669EB18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3954"/>
            <a:ext cx="7885043" cy="395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9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b="1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07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B834EC6-3700-44D9-934F-342A908C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Beispiele: Bildung in der digitalen Welt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F20106-1153-44EE-9E9B-5572DE5D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76" y="1811697"/>
            <a:ext cx="7327221" cy="37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45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D18E610-26F2-41A5-9054-7138E32F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Beispiele: Bildung in der digitalen Welt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89074E-4876-4431-9138-63950AD0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5" y="1713219"/>
            <a:ext cx="7645054" cy="3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99E32-5630-4AB3-B292-D522F777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 – Verbraucherbildung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065FDBA-0AFD-4F0F-A3DD-15F82E1D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4" y="1811697"/>
            <a:ext cx="7231359" cy="37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b="1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50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sz="3200" dirty="0"/>
              <a:t>Leistungsbewertung und -überprüfung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4294967295"/>
          </p:nvPr>
        </p:nvSpPr>
        <p:spPr>
          <a:xfrm>
            <a:off x="683568" y="1844825"/>
            <a:ext cx="756084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Grundsätze: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/>
              <a:t>„Die Leistungsbewertung ist so anzulegen,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dass sie den in den </a:t>
            </a:r>
            <a:r>
              <a:rPr lang="de-DE" sz="2000" b="1" dirty="0">
                <a:solidFill>
                  <a:srgbClr val="0000FF"/>
                </a:solidFill>
              </a:rPr>
              <a:t>Fachkonferenzen</a:t>
            </a:r>
            <a:r>
              <a:rPr lang="de-DE" sz="2000" dirty="0"/>
              <a:t> gemäß Schulgesetz (§ 70 Abs. 4 </a:t>
            </a:r>
            <a:r>
              <a:rPr lang="de-DE" sz="2000" dirty="0" err="1"/>
              <a:t>SchulG</a:t>
            </a:r>
            <a:r>
              <a:rPr lang="de-DE" sz="2000" dirty="0"/>
              <a:t>) beschlossenen </a:t>
            </a:r>
            <a:r>
              <a:rPr lang="de-DE" sz="2000" b="1" dirty="0">
                <a:solidFill>
                  <a:srgbClr val="0000FF"/>
                </a:solidFill>
              </a:rPr>
              <a:t>Grundsätzen</a:t>
            </a:r>
            <a:r>
              <a:rPr lang="de-DE" sz="2000" dirty="0"/>
              <a:t> entspricht,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dass die </a:t>
            </a:r>
            <a:r>
              <a:rPr lang="de-DE" sz="2000" b="1" dirty="0">
                <a:solidFill>
                  <a:srgbClr val="0000FF"/>
                </a:solidFill>
              </a:rPr>
              <a:t>Kriterien</a:t>
            </a:r>
            <a:r>
              <a:rPr lang="de-DE" sz="2000" dirty="0"/>
              <a:t> für die Notengebung den Schülerinnen und Schülern </a:t>
            </a:r>
            <a:r>
              <a:rPr lang="de-DE" sz="2000" b="1" dirty="0">
                <a:solidFill>
                  <a:srgbClr val="0000FF"/>
                </a:solidFill>
              </a:rPr>
              <a:t>transparent</a:t>
            </a:r>
            <a:r>
              <a:rPr lang="de-DE" sz="2000" dirty="0"/>
              <a:t> sind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und die Korrekturen sowie die Kommentierungen den Lernenden auch Erkenntnisse über die </a:t>
            </a:r>
            <a:r>
              <a:rPr lang="de-DE" sz="2000" b="1" dirty="0">
                <a:solidFill>
                  <a:srgbClr val="0000FF"/>
                </a:solidFill>
              </a:rPr>
              <a:t>individuelle Lernentwicklung </a:t>
            </a:r>
            <a:r>
              <a:rPr lang="de-DE" sz="2000" dirty="0"/>
              <a:t>ermöglichen.“ </a:t>
            </a:r>
          </a:p>
        </p:txBody>
      </p:sp>
    </p:spTree>
    <p:extLst>
      <p:ext uri="{BB962C8B-B14F-4D97-AF65-F5344CB8AC3E}">
        <p14:creationId xmlns:p14="http://schemas.microsoft.com/office/powerpoint/2010/main" val="352491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15262"/>
            <a:ext cx="8568952" cy="360040"/>
          </a:xfrm>
        </p:spPr>
        <p:txBody>
          <a:bodyPr/>
          <a:lstStyle/>
          <a:p>
            <a:r>
              <a:rPr lang="de-DE" sz="3200" dirty="0"/>
              <a:t>Beurteilungsbereich: Schriftliche 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Deutsch und Mathematik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539552" y="1678837"/>
            <a:ext cx="8352928" cy="44144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Arbeiten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dienen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Überprüfung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von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Kompetenzen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 Sie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sind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so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anzulegen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dass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Schülerinnen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und Schüler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ihr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Wissen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sowie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ihre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Fähigkeiten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Fertigkeiten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nachweisen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können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5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Mögliche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Überprüfungsformen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für den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Einsatz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in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Arbeiten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werden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KLP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genannt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z.B.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Aufgaben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mit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alltagsbezogenem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Sachzusammenhang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innermathematische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Argumentationsaufgaben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latin typeface="+mj-lt"/>
                <a:ea typeface="Arial" panose="020B0604020202020204" pitchFamily="34" charset="0"/>
              </a:rPr>
              <a:t>h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ilfsmittelfrei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zu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bearbeitende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Aufgabe,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Auswahlaufgabe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Präsentations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-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oder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Dokumentationsaufgabe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</a:t>
            </a:r>
            <a:endParaRPr lang="de-DE" sz="22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40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568952" cy="360040"/>
          </a:xfrm>
        </p:spPr>
        <p:txBody>
          <a:bodyPr/>
          <a:lstStyle/>
          <a:p>
            <a:r>
              <a:rPr lang="de-DE" sz="3200" dirty="0"/>
              <a:t>Schriftliche Arbeiten: Ersatz möglich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683568" y="1916832"/>
            <a:ext cx="6912768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400" b="1" dirty="0"/>
              <a:t> „</a:t>
            </a:r>
            <a:r>
              <a:rPr lang="de-DE" sz="2400" dirty="0"/>
              <a:t>Einmal im Schuljahr kann gem. § 6 Abs. 8 APO SI eine schriftliche </a:t>
            </a:r>
            <a:r>
              <a:rPr lang="de-DE" sz="2400" b="1" dirty="0">
                <a:solidFill>
                  <a:srgbClr val="0000FF"/>
                </a:solidFill>
              </a:rPr>
              <a:t>Klassenarbeit</a:t>
            </a:r>
            <a:r>
              <a:rPr lang="de-DE" sz="2400" dirty="0"/>
              <a:t> durch eine andere, in der Regel schriftliche, in Ausnahmefällen auch gleichwertige nicht schriftliche Leistungsüberprüfung </a:t>
            </a:r>
            <a:r>
              <a:rPr lang="de-DE" sz="2400" b="1" dirty="0">
                <a:solidFill>
                  <a:srgbClr val="0000FF"/>
                </a:solidFill>
              </a:rPr>
              <a:t>ersetzt werden</a:t>
            </a:r>
            <a:r>
              <a:rPr lang="de-DE" sz="2400" dirty="0"/>
              <a:t>.“ (KLP Entwurf 2021)  </a:t>
            </a:r>
          </a:p>
        </p:txBody>
      </p:sp>
    </p:spTree>
    <p:extLst>
      <p:ext uri="{BB962C8B-B14F-4D97-AF65-F5344CB8AC3E}">
        <p14:creationId xmlns:p14="http://schemas.microsoft.com/office/powerpoint/2010/main" val="406691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30F7CC-7171-4C99-BB68-48E485FC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Beurteilungsbereich: sonstige Mitarbeit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9BFF3A-732B-46B1-97AC-D7397943DF50}"/>
              </a:ext>
            </a:extLst>
          </p:cNvPr>
          <p:cNvSpPr txBox="1"/>
          <p:nvPr/>
        </p:nvSpPr>
        <p:spPr>
          <a:xfrm>
            <a:off x="1259632" y="2060848"/>
            <a:ext cx="71287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Beurteilungsbereich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„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Sonstige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Leistungen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Unterricht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“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erfasst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Unterrichtsgeschehen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durch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mündliche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schriftliche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praktische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Beiträge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erkennbare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Kompetenzentwicklung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Schülerinnen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Schüler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. Bei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Bewertung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berücksichtigt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werden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Qualität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,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Quantität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Kontinuität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Beiträge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. </a:t>
            </a: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715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0EC2B6-0F12-0C42-BAB6-4F411493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Der Kernlehrplan Hauptschule Mathematik </a:t>
            </a:r>
          </a:p>
          <a:p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lvl="0">
              <a:buAutoNum type="arabicPeriod"/>
            </a:pPr>
            <a:r>
              <a:rPr lang="de-DE" dirty="0"/>
              <a:t>Ausweisung der Differenzierung in G- und E-Kurs </a:t>
            </a:r>
          </a:p>
          <a:p>
            <a:pPr lvl="0">
              <a:buAutoNum type="arabicPeriod"/>
            </a:pPr>
            <a:r>
              <a:rPr lang="de-DE" dirty="0"/>
              <a:t>Beispiel für einen schulinternen Lehrplan </a:t>
            </a:r>
          </a:p>
          <a:p>
            <a:pPr lvl="0">
              <a:buAutoNum type="arabicPeriod"/>
            </a:pPr>
            <a:r>
              <a:rPr lang="de-DE" dirty="0"/>
              <a:t>Beispiel für ein Unterrichtsvorhaben </a:t>
            </a:r>
          </a:p>
          <a:p>
            <a:pPr lvl="0">
              <a:buAutoNum type="arabicPeriod"/>
            </a:pPr>
            <a:r>
              <a:rPr lang="de-DE" dirty="0"/>
              <a:t>Vorschläge für teilnehmeraktivierende Elemente </a:t>
            </a:r>
          </a:p>
          <a:p>
            <a:pPr lvl="0">
              <a:buAutoNum type="arabicPeriod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323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2800" dirty="0"/>
              <a:t>Aufgaben und Ziele für das Fach Mathematik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8FBE4A-F59E-421B-A923-76B7A916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Mathematische Grundbildung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Rolle erkennen, die Mathematik in der Welt spielt.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Begründete mathematische Urteile fällen.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Vorbereitung  auf gegenwärtige und zukünftige gesellschaftliche und individuelle Anforderungen.</a:t>
            </a:r>
          </a:p>
          <a:p>
            <a:pPr>
              <a:spcBef>
                <a:spcPts val="600"/>
              </a:spcBef>
            </a:pPr>
            <a:r>
              <a:rPr lang="de-DE" dirty="0"/>
              <a:t>Mathematische Grunderfahrungen im Unterricht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Anwendung.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Struktur.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individuelle und kreative intellektuelle Tätigkeit.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736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3424"/>
            <a:ext cx="8229600" cy="111360"/>
          </a:xfrm>
        </p:spPr>
        <p:txBody>
          <a:bodyPr/>
          <a:lstStyle/>
          <a:p>
            <a:r>
              <a:rPr lang="de-DE" sz="2800" dirty="0"/>
              <a:t>Ausweisung der Differenzierung in G- und E-Kurs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95536" y="1680641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ausgewiesenen Kompetenzen gelten sowohl für den G- als auch für den E-Kurs. </a:t>
            </a:r>
          </a:p>
          <a:p>
            <a:r>
              <a:rPr lang="de-DE" dirty="0"/>
              <a:t>Kompetenzen, welche nur im </a:t>
            </a:r>
            <a:r>
              <a:rPr lang="de-DE" b="1" dirty="0"/>
              <a:t>E-Kurs</a:t>
            </a:r>
            <a:r>
              <a:rPr lang="de-DE" dirty="0"/>
              <a:t> zusätzlich erworben werden müssen, sind im </a:t>
            </a:r>
            <a:r>
              <a:rPr lang="de-DE" b="1" dirty="0"/>
              <a:t>Fett-Druck</a:t>
            </a:r>
            <a:r>
              <a:rPr lang="de-DE" dirty="0"/>
              <a:t> dargestellt.</a:t>
            </a:r>
          </a:p>
        </p:txBody>
      </p:sp>
    </p:spTree>
    <p:extLst>
      <p:ext uri="{BB962C8B-B14F-4D97-AF65-F5344CB8AC3E}">
        <p14:creationId xmlns:p14="http://schemas.microsoft.com/office/powerpoint/2010/main" val="1940885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Ausweisung der Differenzierung in G- und E-Kurs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0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Beispiel für einen schulinternen Lehrplan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6695BC-2C79-4406-AD06-08F068D6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9" y="1993867"/>
            <a:ext cx="7857876" cy="34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Ausweisung der Differenzierung in G- und E-Kurs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9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Beispiel Unterrichtsvorhaben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4DC049-2A3C-71BC-22C3-C1A4FB7C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15" y="1700808"/>
            <a:ext cx="838317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94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30F7CC-7171-4C99-BB68-48E485FC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24743"/>
            <a:ext cx="8147248" cy="429795"/>
          </a:xfrm>
        </p:spPr>
        <p:txBody>
          <a:bodyPr/>
          <a:lstStyle/>
          <a:p>
            <a:r>
              <a:rPr lang="de-DE" sz="2800" dirty="0"/>
              <a:t>Beispiel Unterrichtsvorhaben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CF358D-B9E1-E3B9-418D-30732A0C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57" y="1554539"/>
            <a:ext cx="8316486" cy="44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Ausweisung der Differenzierung in G- und E-Kurs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845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603" y="1115529"/>
            <a:ext cx="8229600" cy="360040"/>
          </a:xfrm>
        </p:spPr>
        <p:txBody>
          <a:bodyPr/>
          <a:lstStyle/>
          <a:p>
            <a:r>
              <a:rPr lang="de-DE" altLang="de-DE" sz="2800" dirty="0">
                <a:cs typeface="Times New Roman" pitchFamily="18" charset="0"/>
              </a:rPr>
              <a:t>Vorschläge für teilnehmeraktivierende Elemente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603" y="1700808"/>
            <a:ext cx="822960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de-DE" sz="4400" b="1" dirty="0">
                <a:solidFill>
                  <a:prstClr val="black"/>
                </a:solidFill>
              </a:rPr>
              <a:t>Tauschen Sie sich zu dem </a:t>
            </a:r>
            <a:r>
              <a:rPr lang="de-DE" altLang="de-DE" sz="4400" b="1" dirty="0">
                <a:solidFill>
                  <a:prstClr val="black"/>
                </a:solidFill>
              </a:rPr>
              <a:t>Vorschlag für die Weiterarbeit in der Schule </a:t>
            </a:r>
            <a:r>
              <a:rPr lang="de-DE" sz="4400" b="1" dirty="0">
                <a:solidFill>
                  <a:prstClr val="black"/>
                </a:solidFill>
              </a:rPr>
              <a:t>aus und planen Sie Ihre nächsten Schritte</a:t>
            </a:r>
            <a:r>
              <a:rPr lang="de-DE" altLang="de-DE" sz="4400" b="1" dirty="0">
                <a:solidFill>
                  <a:prstClr val="black"/>
                </a:solidFill>
              </a:rPr>
              <a:t>.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Vorstellen des </a:t>
            </a:r>
            <a:r>
              <a:rPr lang="de-DE" altLang="de-DE" sz="4400" b="1" dirty="0">
                <a:solidFill>
                  <a:prstClr val="black"/>
                </a:solidFill>
              </a:rPr>
              <a:t>Lehrplans</a:t>
            </a:r>
            <a:r>
              <a:rPr lang="de-DE" altLang="de-DE" sz="4400" dirty="0">
                <a:solidFill>
                  <a:prstClr val="black"/>
                </a:solidFill>
              </a:rPr>
              <a:t> </a:t>
            </a:r>
            <a:r>
              <a:rPr lang="de-DE" altLang="de-DE" sz="4400" i="1" dirty="0">
                <a:solidFill>
                  <a:prstClr val="black"/>
                </a:solidFill>
              </a:rPr>
              <a:t>(Grundlage: </a:t>
            </a:r>
            <a:r>
              <a:rPr lang="de-DE" altLang="de-DE" sz="4400" i="1" dirty="0" err="1">
                <a:solidFill>
                  <a:prstClr val="black"/>
                </a:solidFill>
              </a:rPr>
              <a:t>ppt</a:t>
            </a:r>
            <a:r>
              <a:rPr lang="de-DE" altLang="de-DE" sz="4400" i="1" dirty="0">
                <a:solidFill>
                  <a:prstClr val="black"/>
                </a:solidFill>
              </a:rPr>
              <a:t>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Unterstützungsmaterialien vorstellen: </a:t>
            </a:r>
            <a:r>
              <a:rPr lang="de-DE" altLang="de-DE" sz="4400" b="1" dirty="0">
                <a:solidFill>
                  <a:prstClr val="black"/>
                </a:solidFill>
              </a:rPr>
              <a:t>Lehrplannavigator</a:t>
            </a:r>
            <a:r>
              <a:rPr lang="de-DE" altLang="de-DE" sz="4400" dirty="0">
                <a:solidFill>
                  <a:prstClr val="black"/>
                </a:solidFill>
              </a:rPr>
              <a:t> mit beispielhaftem schulinternen Lehrplan etc. </a:t>
            </a:r>
            <a:r>
              <a:rPr lang="de-DE" altLang="de-DE" sz="4400" i="1" dirty="0">
                <a:solidFill>
                  <a:prstClr val="black"/>
                </a:solidFill>
              </a:rPr>
              <a:t>(Motto: „Dazu gibt es übrigens schon etwas als Anregung!“)</a:t>
            </a:r>
            <a:r>
              <a:rPr lang="de-DE" altLang="de-DE" sz="4400" dirty="0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Den eigenen </a:t>
            </a:r>
            <a:r>
              <a:rPr lang="de-DE" altLang="de-DE" sz="4400" b="1" dirty="0">
                <a:solidFill>
                  <a:prstClr val="black"/>
                </a:solidFill>
              </a:rPr>
              <a:t>schulinternen Lehrplan </a:t>
            </a:r>
            <a:r>
              <a:rPr lang="de-DE" altLang="de-DE" sz="4400" dirty="0">
                <a:solidFill>
                  <a:prstClr val="black"/>
                </a:solidFill>
              </a:rPr>
              <a:t>prüfen: Was sind unsere Stärken? Wo besteht Handlungsbedarf? </a:t>
            </a:r>
            <a:r>
              <a:rPr lang="de-DE" altLang="de-DE" sz="4400" i="1" dirty="0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Konkrete </a:t>
            </a:r>
            <a:r>
              <a:rPr lang="de-DE" altLang="de-DE" sz="4400" b="1" dirty="0">
                <a:solidFill>
                  <a:prstClr val="black"/>
                </a:solidFill>
              </a:rPr>
              <a:t>Maßnahmen</a:t>
            </a:r>
            <a:r>
              <a:rPr lang="de-DE" altLang="de-DE" sz="4400" dirty="0">
                <a:solidFill>
                  <a:prstClr val="black"/>
                </a:solidFill>
              </a:rPr>
              <a:t> zur Fortschreibung des schulinternen Lehrplans festlegen </a:t>
            </a:r>
            <a:r>
              <a:rPr lang="de-DE" altLang="de-DE" sz="4400" i="1" dirty="0">
                <a:solidFill>
                  <a:prstClr val="black"/>
                </a:solidFill>
              </a:rPr>
              <a:t>(Was? Wer? Wann bzw. bis wann?)</a:t>
            </a:r>
          </a:p>
          <a:p>
            <a:pPr marL="0" indent="0">
              <a:buNone/>
            </a:pPr>
            <a:endParaRPr lang="de-DE" altLang="de-DE" sz="4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altLang="de-DE" sz="4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869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61951" y="982978"/>
            <a:ext cx="867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ea typeface="+mj-ea"/>
                <a:cs typeface="Times New Roman" pitchFamily="18" charset="0"/>
              </a:rPr>
              <a:t>Kompetenzen, Inhalte, schulische Gegebenheiten: Unterrichtsvorhaben planen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1900" y="1628800"/>
            <a:ext cx="777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Entwickeln Sie mit Ihrem Nachbarn / Ihrer Nachbarin eine Grundidee für ein Unterrichtsvorhaben zum Thema …</a:t>
            </a:r>
          </a:p>
          <a:p>
            <a:r>
              <a:rPr lang="de-DE" dirty="0">
                <a:solidFill>
                  <a:prstClr val="black"/>
                </a:solidFill>
              </a:rPr>
              <a:t>Alternativ:</a:t>
            </a:r>
          </a:p>
          <a:p>
            <a:r>
              <a:rPr lang="de-DE" dirty="0">
                <a:solidFill>
                  <a:prstClr val="black"/>
                </a:solidFill>
              </a:rPr>
              <a:t>Erarbeiten Sie in den breakout-</a:t>
            </a:r>
            <a:r>
              <a:rPr lang="de-DE" dirty="0" err="1">
                <a:solidFill>
                  <a:prstClr val="black"/>
                </a:solidFill>
              </a:rPr>
              <a:t>rooms</a:t>
            </a:r>
            <a:r>
              <a:rPr lang="de-DE" dirty="0">
                <a:solidFill>
                  <a:prstClr val="black"/>
                </a:solidFill>
              </a:rPr>
              <a:t> ein Unterrichtsvorhaben zum Thema …</a:t>
            </a:r>
          </a:p>
          <a:p>
            <a:endParaRPr lang="de-DE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-38140" y="6371277"/>
            <a:ext cx="2952328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2630C2-1F84-4095-B7C1-9E4B8B3C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" y="3327638"/>
            <a:ext cx="8834815" cy="15064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6237312"/>
            <a:ext cx="2664183" cy="7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b="1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86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Die wichtigsten Kontinuitäten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4824"/>
            <a:ext cx="7314343" cy="38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b="1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01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C70120-1105-1549-A619-C6351A6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0DB4082-5957-4E6D-AF9F-56152C9E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E3DE6FA-36B5-4E8E-93DA-9A3F90186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507" y="1801706"/>
            <a:ext cx="8229599" cy="3931550"/>
          </a:xfrm>
        </p:spPr>
      </p:pic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b="1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23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55A76A2A-A922-4E4F-8B79-F63173EB9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612" y="1824819"/>
            <a:ext cx="6984776" cy="3887638"/>
          </a:xfr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68C5F7F-FE99-4899-9B65-D356A29B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Kompetenzbereiche</a:t>
            </a:r>
          </a:p>
        </p:txBody>
      </p:sp>
      <p:pic>
        <p:nvPicPr>
          <p:cNvPr id="14" name="Inhaltsplatzhalter 8">
            <a:extLst>
              <a:ext uri="{FF2B5EF4-FFF2-40B4-BE49-F238E27FC236}">
                <a16:creationId xmlns:a16="http://schemas.microsoft.com/office/drawing/2014/main" id="{AD675796-2AAF-45BB-92E2-0D91E2DD4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00" t="14366" r="1"/>
          <a:stretch/>
        </p:blipFill>
        <p:spPr>
          <a:xfrm>
            <a:off x="5547603" y="2266199"/>
            <a:ext cx="2232248" cy="156781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5" name="Inhaltsplatzhalter 8">
            <a:extLst>
              <a:ext uri="{FF2B5EF4-FFF2-40B4-BE49-F238E27FC236}">
                <a16:creationId xmlns:a16="http://schemas.microsoft.com/office/drawing/2014/main" id="{3F2F2077-1F03-4209-9188-4A110787C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0" r="53678"/>
          <a:stretch/>
        </p:blipFill>
        <p:spPr>
          <a:xfrm>
            <a:off x="5727737" y="3834014"/>
            <a:ext cx="1871980" cy="1512570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1288</Words>
  <PresentationFormat>Bildschirmpräsentation (4:3)</PresentationFormat>
  <Paragraphs>297</Paragraphs>
  <Slides>38</Slides>
  <Notes>38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Times</vt:lpstr>
      <vt:lpstr>Times New Roman</vt:lpstr>
      <vt:lpstr>QUA-LiS_Vorlage_weiss</vt:lpstr>
      <vt:lpstr>Herzlich willkommen</vt:lpstr>
      <vt:lpstr>Gliederung </vt:lpstr>
      <vt:lpstr>Aufgaben und Ziele für das Fach Mathematik</vt:lpstr>
      <vt:lpstr>Gliederung </vt:lpstr>
      <vt:lpstr>Die wichtigsten Kontinuitäten</vt:lpstr>
      <vt:lpstr>Gliederung </vt:lpstr>
      <vt:lpstr>Die wichtigsten Neuerungen</vt:lpstr>
      <vt:lpstr>Gliederung </vt:lpstr>
      <vt:lpstr>Kompetenzbereiche</vt:lpstr>
      <vt:lpstr>Mathematisches Operieren </vt:lpstr>
      <vt:lpstr> Inhaltliche Schwerpunkte als Bündelung</vt:lpstr>
      <vt:lpstr>Inhaltliche Schwerpunkte als Bündelung</vt:lpstr>
      <vt:lpstr>Konkretisierte Kompetenzerwartungen</vt:lpstr>
      <vt:lpstr>Beispiele: Verschiebungen von Gegenständen</vt:lpstr>
      <vt:lpstr>Beispiele: Ergänzungen von Gegenständen</vt:lpstr>
      <vt:lpstr>Ausschärfen der inhaltlichen Tiefe – Beispiel 1</vt:lpstr>
      <vt:lpstr>Ausschärfen der inhaltlichen Tiefe – Beispiel 2</vt:lpstr>
      <vt:lpstr>Gliederung </vt:lpstr>
      <vt:lpstr>Beispiele: Bildung in der digitalen Welt</vt:lpstr>
      <vt:lpstr>Beispiele: Bildung in der digitalen Welt</vt:lpstr>
      <vt:lpstr>Beispiele – Verbraucherbildung</vt:lpstr>
      <vt:lpstr>Gliederung </vt:lpstr>
      <vt:lpstr>Leistungsbewertung und -überprüfung</vt:lpstr>
      <vt:lpstr>Beurteilungsbereich: Schriftliche Arbeiten</vt:lpstr>
      <vt:lpstr>Schriftliche Arbeiten: Ersatz möglich</vt:lpstr>
      <vt:lpstr>Beurteilungsbereich: sonstige Mitarbeit</vt:lpstr>
      <vt:lpstr>PowerPoint-Präsentation</vt:lpstr>
      <vt:lpstr>Herzlich willkommen</vt:lpstr>
      <vt:lpstr>Gliederung </vt:lpstr>
      <vt:lpstr>Ausweisung der Differenzierung in G- und E-Kurs    </vt:lpstr>
      <vt:lpstr>Gliederung </vt:lpstr>
      <vt:lpstr>Beispiel für einen schulinternen Lehrplan </vt:lpstr>
      <vt:lpstr>Gliederung </vt:lpstr>
      <vt:lpstr>Beispiel Unterrichtsvorhaben </vt:lpstr>
      <vt:lpstr>Beispiel Unterrichtsvorhaben </vt:lpstr>
      <vt:lpstr>Gliederung </vt:lpstr>
      <vt:lpstr>Vorschläge für teilnehmeraktivierende Elemente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2018-11-19T14:12:53Z</dcterms:created>
  <dcterms:modified xsi:type="dcterms:W3CDTF">2022-06-22T07:20:58Z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