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handoutMasterIdLst>
    <p:handoutMasterId r:id="rId42"/>
  </p:handoutMasterIdLst>
  <p:sldIdLst>
    <p:sldId id="256" r:id="rId2"/>
    <p:sldId id="479" r:id="rId3"/>
    <p:sldId id="480" r:id="rId4"/>
    <p:sldId id="481" r:id="rId5"/>
    <p:sldId id="482" r:id="rId6"/>
    <p:sldId id="483" r:id="rId7"/>
    <p:sldId id="484" r:id="rId8"/>
    <p:sldId id="485" r:id="rId9"/>
    <p:sldId id="486" r:id="rId10"/>
    <p:sldId id="487" r:id="rId11"/>
    <p:sldId id="488" r:id="rId12"/>
    <p:sldId id="489" r:id="rId13"/>
    <p:sldId id="490" r:id="rId14"/>
    <p:sldId id="491" r:id="rId15"/>
    <p:sldId id="492" r:id="rId16"/>
    <p:sldId id="493" r:id="rId17"/>
    <p:sldId id="494" r:id="rId18"/>
    <p:sldId id="495" r:id="rId19"/>
    <p:sldId id="496" r:id="rId20"/>
    <p:sldId id="497" r:id="rId21"/>
    <p:sldId id="498" r:id="rId22"/>
    <p:sldId id="499" r:id="rId23"/>
    <p:sldId id="500" r:id="rId24"/>
    <p:sldId id="501" r:id="rId25"/>
    <p:sldId id="502" r:id="rId26"/>
    <p:sldId id="503" r:id="rId27"/>
    <p:sldId id="504" r:id="rId28"/>
    <p:sldId id="505" r:id="rId29"/>
    <p:sldId id="506" r:id="rId30"/>
    <p:sldId id="507" r:id="rId31"/>
    <p:sldId id="508" r:id="rId32"/>
    <p:sldId id="509" r:id="rId33"/>
    <p:sldId id="510" r:id="rId34"/>
    <p:sldId id="511" r:id="rId35"/>
    <p:sldId id="512" r:id="rId36"/>
    <p:sldId id="513" r:id="rId37"/>
    <p:sldId id="514" r:id="rId38"/>
    <p:sldId id="515" r:id="rId39"/>
    <p:sldId id="303" r:id="rId40"/>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rtzel, Eva" initials="PER" lastIdx="4" clrIdx="0"/>
  <p:cmAuthor id="1" name="Pertzel, Eva" initials="PE"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DF4"/>
    <a:srgbClr val="D0D8E8"/>
    <a:srgbClr val="3399FF"/>
    <a:srgbClr val="DB820B"/>
    <a:srgbClr val="DA8F0B"/>
    <a:srgbClr val="FF9900"/>
    <a:srgbClr val="CC3300"/>
    <a:srgbClr val="D6E9D8"/>
    <a:srgbClr val="EFE0C8"/>
    <a:srgbClr val="EFE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29" autoAdjust="0"/>
    <p:restoredTop sz="83377" autoAdjust="0"/>
  </p:normalViewPr>
  <p:slideViewPr>
    <p:cSldViewPr showGuides="1">
      <p:cViewPr varScale="1">
        <p:scale>
          <a:sx n="106" d="100"/>
          <a:sy n="106" d="100"/>
        </p:scale>
        <p:origin x="1764" y="76"/>
      </p:cViewPr>
      <p:guideLst>
        <p:guide orient="horz" pos="2160"/>
        <p:guide pos="2880"/>
      </p:guideLst>
    </p:cSldViewPr>
  </p:slideViewPr>
  <p:notesTextViewPr>
    <p:cViewPr>
      <p:scale>
        <a:sx n="1" d="1"/>
        <a:sy n="1" d="1"/>
      </p:scale>
      <p:origin x="0" y="0"/>
    </p:cViewPr>
  </p:notesTextViewPr>
  <p:notesViewPr>
    <p:cSldViewPr>
      <p:cViewPr varScale="1">
        <p:scale>
          <a:sx n="93" d="100"/>
          <a:sy n="93" d="100"/>
        </p:scale>
        <p:origin x="-2844" y="-12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6400" cy="496413"/>
          </a:xfrm>
          <a:prstGeom prst="rect">
            <a:avLst/>
          </a:prstGeom>
        </p:spPr>
        <p:txBody>
          <a:bodyPr vert="horz" lIns="91732" tIns="45867" rIns="91732" bIns="45867" rtlCol="0"/>
          <a:lstStyle>
            <a:lvl1pPr algn="l">
              <a:defRPr sz="1200"/>
            </a:lvl1pPr>
          </a:lstStyle>
          <a:p>
            <a:endParaRPr lang="de-DE"/>
          </a:p>
        </p:txBody>
      </p:sp>
      <p:sp>
        <p:nvSpPr>
          <p:cNvPr id="3" name="Datumsplatzhalter 2"/>
          <p:cNvSpPr>
            <a:spLocks noGrp="1"/>
          </p:cNvSpPr>
          <p:nvPr>
            <p:ph type="dt" sz="quarter" idx="1"/>
          </p:nvPr>
        </p:nvSpPr>
        <p:spPr>
          <a:xfrm>
            <a:off x="3849689" y="1"/>
            <a:ext cx="2946400" cy="496413"/>
          </a:xfrm>
          <a:prstGeom prst="rect">
            <a:avLst/>
          </a:prstGeom>
        </p:spPr>
        <p:txBody>
          <a:bodyPr vert="horz" lIns="91732" tIns="45867" rIns="91732" bIns="45867" rtlCol="0"/>
          <a:lstStyle>
            <a:lvl1pPr algn="r">
              <a:defRPr sz="1200"/>
            </a:lvl1pPr>
          </a:lstStyle>
          <a:p>
            <a:fld id="{160D15D8-C40D-44F2-AD47-A528947331B5}" type="datetimeFigureOut">
              <a:rPr lang="de-DE" smtClean="0"/>
              <a:t>01.10.2024</a:t>
            </a:fld>
            <a:endParaRPr lang="de-DE"/>
          </a:p>
        </p:txBody>
      </p:sp>
      <p:sp>
        <p:nvSpPr>
          <p:cNvPr id="4" name="Fußzeilenplatzhalter 3"/>
          <p:cNvSpPr>
            <a:spLocks noGrp="1"/>
          </p:cNvSpPr>
          <p:nvPr>
            <p:ph type="ftr" sz="quarter" idx="2"/>
          </p:nvPr>
        </p:nvSpPr>
        <p:spPr>
          <a:xfrm>
            <a:off x="0" y="9428630"/>
            <a:ext cx="2946400" cy="496412"/>
          </a:xfrm>
          <a:prstGeom prst="rect">
            <a:avLst/>
          </a:prstGeom>
        </p:spPr>
        <p:txBody>
          <a:bodyPr vert="horz" lIns="91732" tIns="45867" rIns="91732" bIns="45867" rtlCol="0" anchor="b"/>
          <a:lstStyle>
            <a:lvl1pPr algn="l">
              <a:defRPr sz="1200"/>
            </a:lvl1pPr>
          </a:lstStyle>
          <a:p>
            <a:endParaRPr lang="de-DE"/>
          </a:p>
        </p:txBody>
      </p:sp>
      <p:sp>
        <p:nvSpPr>
          <p:cNvPr id="5" name="Foliennummernplatzhalter 4"/>
          <p:cNvSpPr>
            <a:spLocks noGrp="1"/>
          </p:cNvSpPr>
          <p:nvPr>
            <p:ph type="sldNum" sz="quarter" idx="3"/>
          </p:nvPr>
        </p:nvSpPr>
        <p:spPr>
          <a:xfrm>
            <a:off x="3849689" y="9428630"/>
            <a:ext cx="2946400" cy="496412"/>
          </a:xfrm>
          <a:prstGeom prst="rect">
            <a:avLst/>
          </a:prstGeom>
        </p:spPr>
        <p:txBody>
          <a:bodyPr vert="horz" lIns="91732" tIns="45867" rIns="91732" bIns="45867" rtlCol="0" anchor="b"/>
          <a:lstStyle>
            <a:lvl1pPr algn="r">
              <a:defRPr sz="1200"/>
            </a:lvl1pPr>
          </a:lstStyle>
          <a:p>
            <a:fld id="{BAA06D95-A6BE-48F1-B316-676CA60ACFC7}" type="slidenum">
              <a:rPr lang="de-DE" smtClean="0"/>
              <a:t>‹Nr.›</a:t>
            </a:fld>
            <a:endParaRPr lang="de-DE"/>
          </a:p>
        </p:txBody>
      </p:sp>
    </p:spTree>
    <p:extLst>
      <p:ext uri="{BB962C8B-B14F-4D97-AF65-F5344CB8AC3E}">
        <p14:creationId xmlns:p14="http://schemas.microsoft.com/office/powerpoint/2010/main" val="3812510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 y="0"/>
            <a:ext cx="2945659" cy="496332"/>
          </a:xfrm>
          <a:prstGeom prst="rect">
            <a:avLst/>
          </a:prstGeom>
        </p:spPr>
        <p:txBody>
          <a:bodyPr vert="horz" lIns="91732" tIns="45867" rIns="91732" bIns="45867" rtlCol="0"/>
          <a:lstStyle>
            <a:lvl1pPr algn="l">
              <a:defRPr sz="1200"/>
            </a:lvl1pPr>
          </a:lstStyle>
          <a:p>
            <a:endParaRPr lang="de-DE"/>
          </a:p>
        </p:txBody>
      </p:sp>
      <p:sp>
        <p:nvSpPr>
          <p:cNvPr id="3" name="Datumsplatzhalter 2"/>
          <p:cNvSpPr>
            <a:spLocks noGrp="1"/>
          </p:cNvSpPr>
          <p:nvPr>
            <p:ph type="dt" idx="1"/>
          </p:nvPr>
        </p:nvSpPr>
        <p:spPr>
          <a:xfrm>
            <a:off x="3850446" y="0"/>
            <a:ext cx="2945659" cy="496332"/>
          </a:xfrm>
          <a:prstGeom prst="rect">
            <a:avLst/>
          </a:prstGeom>
        </p:spPr>
        <p:txBody>
          <a:bodyPr vert="horz" lIns="91732" tIns="45867" rIns="91732" bIns="45867" rtlCol="0"/>
          <a:lstStyle>
            <a:lvl1pPr algn="r">
              <a:defRPr sz="1200"/>
            </a:lvl1pPr>
          </a:lstStyle>
          <a:p>
            <a:fld id="{985472B4-A8F5-4AAC-8AF9-E73AECEF49A5}" type="datetimeFigureOut">
              <a:rPr lang="de-DE" smtClean="0"/>
              <a:t>01.10.2024</a:t>
            </a:fld>
            <a:endParaRPr lang="de-DE"/>
          </a:p>
        </p:txBody>
      </p:sp>
      <p:sp>
        <p:nvSpPr>
          <p:cNvPr id="4" name="Folienbildplatzhalter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732" tIns="45867" rIns="91732" bIns="45867" rtlCol="0" anchor="ctr"/>
          <a:lstStyle/>
          <a:p>
            <a:endParaRPr lang="de-DE"/>
          </a:p>
        </p:txBody>
      </p:sp>
      <p:sp>
        <p:nvSpPr>
          <p:cNvPr id="5" name="Notizenplatzhalter 4"/>
          <p:cNvSpPr>
            <a:spLocks noGrp="1"/>
          </p:cNvSpPr>
          <p:nvPr>
            <p:ph type="body" sz="quarter" idx="3"/>
          </p:nvPr>
        </p:nvSpPr>
        <p:spPr>
          <a:xfrm>
            <a:off x="679768" y="4715154"/>
            <a:ext cx="5438140" cy="4466987"/>
          </a:xfrm>
          <a:prstGeom prst="rect">
            <a:avLst/>
          </a:prstGeom>
        </p:spPr>
        <p:txBody>
          <a:bodyPr vert="horz" lIns="91732" tIns="45867" rIns="91732" bIns="45867"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3" y="9428584"/>
            <a:ext cx="2945659" cy="496332"/>
          </a:xfrm>
          <a:prstGeom prst="rect">
            <a:avLst/>
          </a:prstGeom>
        </p:spPr>
        <p:txBody>
          <a:bodyPr vert="horz" lIns="91732" tIns="45867" rIns="91732" bIns="45867" rtlCol="0" anchor="b"/>
          <a:lstStyle>
            <a:lvl1pPr algn="l">
              <a:defRPr sz="1200"/>
            </a:lvl1pPr>
          </a:lstStyle>
          <a:p>
            <a:endParaRPr lang="de-DE"/>
          </a:p>
        </p:txBody>
      </p:sp>
      <p:sp>
        <p:nvSpPr>
          <p:cNvPr id="7" name="Foliennummernplatzhalter 6"/>
          <p:cNvSpPr>
            <a:spLocks noGrp="1"/>
          </p:cNvSpPr>
          <p:nvPr>
            <p:ph type="sldNum" sz="quarter" idx="5"/>
          </p:nvPr>
        </p:nvSpPr>
        <p:spPr>
          <a:xfrm>
            <a:off x="3850446" y="9428584"/>
            <a:ext cx="2945659" cy="496332"/>
          </a:xfrm>
          <a:prstGeom prst="rect">
            <a:avLst/>
          </a:prstGeom>
        </p:spPr>
        <p:txBody>
          <a:bodyPr vert="horz" lIns="91732" tIns="45867" rIns="91732" bIns="45867" rtlCol="0" anchor="b"/>
          <a:lstStyle>
            <a:lvl1pPr algn="r">
              <a:defRPr sz="1200"/>
            </a:lvl1pPr>
          </a:lstStyle>
          <a:p>
            <a:fld id="{91EBFD06-840E-465F-BEE3-A3A19D45DCF6}" type="slidenum">
              <a:rPr lang="de-DE" smtClean="0"/>
              <a:t>‹Nr.›</a:t>
            </a:fld>
            <a:endParaRPr lang="de-DE"/>
          </a:p>
        </p:txBody>
      </p:sp>
    </p:spTree>
    <p:extLst>
      <p:ext uri="{BB962C8B-B14F-4D97-AF65-F5344CB8AC3E}">
        <p14:creationId xmlns:p14="http://schemas.microsoft.com/office/powerpoint/2010/main" val="2292898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400" b="1" dirty="0"/>
          </a:p>
        </p:txBody>
      </p:sp>
      <p:sp>
        <p:nvSpPr>
          <p:cNvPr id="4" name="Foliennummernplatzhalter 3"/>
          <p:cNvSpPr>
            <a:spLocks noGrp="1"/>
          </p:cNvSpPr>
          <p:nvPr>
            <p:ph type="sldNum" sz="quarter" idx="5"/>
          </p:nvPr>
        </p:nvSpPr>
        <p:spPr/>
        <p:txBody>
          <a:bodyPr/>
          <a:lstStyle/>
          <a:p>
            <a:fld id="{91EBFD06-840E-465F-BEE3-A3A19D45DCF6}" type="slidenum">
              <a:rPr lang="de-DE" smtClean="0"/>
              <a:t>2</a:t>
            </a:fld>
            <a:endParaRPr lang="de-DE"/>
          </a:p>
        </p:txBody>
      </p:sp>
    </p:spTree>
    <p:extLst>
      <p:ext uri="{BB962C8B-B14F-4D97-AF65-F5344CB8AC3E}">
        <p14:creationId xmlns:p14="http://schemas.microsoft.com/office/powerpoint/2010/main" val="2700702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Auch hier wird deutlich, dass sich </a:t>
            </a:r>
            <a:r>
              <a:rPr lang="de-DE" b="1" dirty="0"/>
              <a:t>einige Kompetenzen bedingen und aufeinander aufbauen</a:t>
            </a:r>
            <a:r>
              <a:rPr lang="de-DE" dirty="0"/>
              <a:t>, </a:t>
            </a:r>
            <a:r>
              <a:rPr lang="de-DE" b="1" dirty="0"/>
              <a:t>andere parallel entwickeln</a:t>
            </a:r>
            <a:r>
              <a:rPr lang="de-DE" dirty="0"/>
              <a:t>: </a:t>
            </a:r>
          </a:p>
          <a:p>
            <a:r>
              <a:rPr lang="de-DE" dirty="0"/>
              <a:t>Erst aufrecht stehen, dann gehen.</a:t>
            </a:r>
          </a:p>
          <a:p>
            <a:r>
              <a:rPr lang="de-DE" dirty="0"/>
              <a:t>Feinmotorischer Handgebrauch und Gehen entwickeln sich unabhängig voneinander.</a:t>
            </a:r>
          </a:p>
          <a:p>
            <a:endParaRPr lang="de-DE" dirty="0"/>
          </a:p>
        </p:txBody>
      </p:sp>
      <p:sp>
        <p:nvSpPr>
          <p:cNvPr id="4" name="Foliennummernplatzhalter 3"/>
          <p:cNvSpPr>
            <a:spLocks noGrp="1"/>
          </p:cNvSpPr>
          <p:nvPr>
            <p:ph type="sldNum" sz="quarter" idx="5"/>
          </p:nvPr>
        </p:nvSpPr>
        <p:spPr/>
        <p:txBody>
          <a:bodyPr/>
          <a:lstStyle/>
          <a:p>
            <a:fld id="{91EBFD06-840E-465F-BEE3-A3A19D45DCF6}" type="slidenum">
              <a:rPr lang="de-DE" smtClean="0"/>
              <a:t>12</a:t>
            </a:fld>
            <a:endParaRPr lang="de-DE"/>
          </a:p>
        </p:txBody>
      </p:sp>
    </p:spTree>
    <p:extLst>
      <p:ext uri="{BB962C8B-B14F-4D97-AF65-F5344CB8AC3E}">
        <p14:creationId xmlns:p14="http://schemas.microsoft.com/office/powerpoint/2010/main" val="3480291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Warum „angestrebt“: </a:t>
            </a:r>
            <a:r>
              <a:rPr lang="de-DE" dirty="0"/>
              <a:t>es gibt </a:t>
            </a:r>
            <a:r>
              <a:rPr lang="de-DE" b="1" dirty="0"/>
              <a:t>keinen Normbezug </a:t>
            </a:r>
            <a:r>
              <a:rPr lang="de-DE" dirty="0"/>
              <a:t>in dem Sinne, wann eine Schülerin/ein Schüler gemessen an der Altersgruppe bzw. am Jahrgangsziel eine Kompetenz erreicht haben muss. Vielmehr beziehen sich die angestrebten Kompetenzen aus der</a:t>
            </a:r>
            <a:r>
              <a:rPr lang="de-DE" b="1" dirty="0"/>
              <a:t> Differentialdiagnostik </a:t>
            </a:r>
            <a:r>
              <a:rPr lang="de-DE" dirty="0"/>
              <a:t>heraus auf die individuellen Lernvoraussetzungen einer Schülerin/eines Schülers und werden </a:t>
            </a:r>
            <a:r>
              <a:rPr lang="de-DE" b="1" dirty="0"/>
              <a:t>im individuellen Lern-und Entwicklungsplan</a:t>
            </a:r>
            <a:r>
              <a:rPr lang="de-DE" dirty="0"/>
              <a:t> günstigstenfalls multiprofessionell und unter Einbezug der Schülerin/des Schülers festgelegt.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Bei den </a:t>
            </a:r>
            <a:r>
              <a:rPr lang="de-DE" sz="1200" b="1" kern="1200" dirty="0">
                <a:solidFill>
                  <a:schemeClr val="tx1"/>
                </a:solidFill>
                <a:effectLst/>
                <a:latin typeface="+mn-lt"/>
                <a:ea typeface="+mn-ea"/>
                <a:cs typeface="+mn-cs"/>
              </a:rPr>
              <a:t>angestrebten Kompetenzen </a:t>
            </a:r>
            <a:r>
              <a:rPr lang="de-DE" sz="1200" kern="1200" dirty="0">
                <a:solidFill>
                  <a:schemeClr val="tx1"/>
                </a:solidFill>
                <a:effectLst/>
                <a:latin typeface="+mn-lt"/>
                <a:ea typeface="+mn-ea"/>
                <a:cs typeface="+mn-cs"/>
              </a:rPr>
              <a:t>werden gleichermaßen </a:t>
            </a:r>
            <a:r>
              <a:rPr lang="de-DE" sz="1200" b="1" kern="1200" dirty="0">
                <a:solidFill>
                  <a:schemeClr val="tx1"/>
                </a:solidFill>
                <a:effectLst/>
                <a:latin typeface="+mn-lt"/>
                <a:ea typeface="+mn-ea"/>
                <a:cs typeface="+mn-cs"/>
              </a:rPr>
              <a:t>basale Kompetenzen auf der Erlebensebene </a:t>
            </a:r>
            <a:r>
              <a:rPr lang="de-DE" sz="1200" kern="1200" dirty="0">
                <a:solidFill>
                  <a:schemeClr val="tx1"/>
                </a:solidFill>
                <a:effectLst/>
                <a:latin typeface="+mn-lt"/>
                <a:ea typeface="+mn-ea"/>
                <a:cs typeface="+mn-cs"/>
              </a:rPr>
              <a:t>wie auch </a:t>
            </a:r>
            <a:r>
              <a:rPr lang="de-DE" sz="1200" b="1" kern="1200" dirty="0">
                <a:solidFill>
                  <a:schemeClr val="tx1"/>
                </a:solidFill>
                <a:effectLst/>
                <a:latin typeface="+mn-lt"/>
                <a:ea typeface="+mn-ea"/>
                <a:cs typeface="+mn-cs"/>
              </a:rPr>
              <a:t>komplexere angestrebte Kompetenzen </a:t>
            </a:r>
            <a:r>
              <a:rPr lang="de-DE" sz="1200" kern="1200" dirty="0">
                <a:solidFill>
                  <a:schemeClr val="tx1"/>
                </a:solidFill>
                <a:effectLst/>
                <a:latin typeface="+mn-lt"/>
                <a:ea typeface="+mn-ea"/>
                <a:cs typeface="+mn-cs"/>
              </a:rPr>
              <a:t>auf der Handlungsebene formuliert.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kern="1200" dirty="0">
                <a:solidFill>
                  <a:schemeClr val="tx1"/>
                </a:solidFill>
                <a:effectLst/>
                <a:latin typeface="+mn-lt"/>
                <a:ea typeface="+mn-ea"/>
                <a:cs typeface="+mn-cs"/>
              </a:rPr>
              <a:t>Mit ein und derselben Aktivität können Kompetenzen aus verschiedenen Entwicklungsbereichen gefördert werden.</a:t>
            </a:r>
          </a:p>
          <a:p>
            <a:r>
              <a:rPr lang="de-DE" b="1" dirty="0"/>
              <a:t>… es können auch weitere Kompetenzen hinzugefügt werden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kern="1200" dirty="0">
                <a:solidFill>
                  <a:schemeClr val="tx1"/>
                </a:solidFill>
                <a:effectLst/>
                <a:latin typeface="+mn-lt"/>
                <a:ea typeface="+mn-ea"/>
                <a:cs typeface="+mn-cs"/>
              </a:rPr>
              <a:t>Dreiklang – hier entwicklungsorientierte Ebene</a:t>
            </a:r>
            <a:endParaRPr lang="de-DE"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t>Verhalten wird in unterschiedlichen Modi</a:t>
            </a:r>
            <a:r>
              <a:rPr lang="de-DE" dirty="0"/>
              <a:t> sichtbar: </a:t>
            </a:r>
            <a:r>
              <a:rPr lang="de-DE" sz="1200" dirty="0"/>
              <a:t>z. B. Veränderungen im Antlitz (Glossar), Augenbewegungen, Atmung, Körperspannung, aber auch durch Sprechen oder Zeigen von Fertigkeiten in Handlungssituationen</a:t>
            </a:r>
          </a:p>
        </p:txBody>
      </p:sp>
      <p:sp>
        <p:nvSpPr>
          <p:cNvPr id="4" name="Foliennummernplatzhalter 3"/>
          <p:cNvSpPr>
            <a:spLocks noGrp="1"/>
          </p:cNvSpPr>
          <p:nvPr>
            <p:ph type="sldNum" sz="quarter" idx="5"/>
          </p:nvPr>
        </p:nvSpPr>
        <p:spPr/>
        <p:txBody>
          <a:bodyPr/>
          <a:lstStyle/>
          <a:p>
            <a:fld id="{91EBFD06-840E-465F-BEE3-A3A19D45DCF6}" type="slidenum">
              <a:rPr lang="de-DE" smtClean="0"/>
              <a:t>14</a:t>
            </a:fld>
            <a:endParaRPr lang="de-DE"/>
          </a:p>
        </p:txBody>
      </p:sp>
    </p:spTree>
    <p:extLst>
      <p:ext uri="{BB962C8B-B14F-4D97-AF65-F5344CB8AC3E}">
        <p14:creationId xmlns:p14="http://schemas.microsoft.com/office/powerpoint/2010/main" val="1012623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a:solidFill>
                  <a:schemeClr val="tx1"/>
                </a:solidFill>
                <a:effectLst/>
                <a:latin typeface="+mn-lt"/>
                <a:ea typeface="+mn-ea"/>
                <a:cs typeface="+mn-cs"/>
              </a:rPr>
              <a:t>Die angestrebten Kompetenzen korrespondieren mit den Aneignungsebenen: </a:t>
            </a:r>
            <a:r>
              <a:rPr lang="de-DE" sz="1200" kern="1200" dirty="0">
                <a:solidFill>
                  <a:schemeClr val="tx1"/>
                </a:solidFill>
                <a:effectLst/>
                <a:latin typeface="+mn-lt"/>
                <a:ea typeface="+mn-ea"/>
                <a:cs typeface="+mn-cs"/>
              </a:rPr>
              <a:t>sinnlich-wahrnehmende (basal-perzeptive), aktiv-handelnde (</a:t>
            </a:r>
            <a:r>
              <a:rPr lang="de-DE" sz="1200" kern="1200" dirty="0" err="1">
                <a:solidFill>
                  <a:schemeClr val="tx1"/>
                </a:solidFill>
                <a:effectLst/>
                <a:latin typeface="+mn-lt"/>
                <a:ea typeface="+mn-ea"/>
                <a:cs typeface="+mn-cs"/>
              </a:rPr>
              <a:t>enaktive</a:t>
            </a:r>
            <a:r>
              <a:rPr lang="de-DE" sz="1200" kern="1200" dirty="0">
                <a:solidFill>
                  <a:schemeClr val="tx1"/>
                </a:solidFill>
                <a:effectLst/>
                <a:latin typeface="+mn-lt"/>
                <a:ea typeface="+mn-ea"/>
                <a:cs typeface="+mn-cs"/>
              </a:rPr>
              <a:t>), bildlich-darstellende (ikonische),  begrifflich-abstrahierende bzw. reflektierende (symbolische) Ebene </a:t>
            </a:r>
            <a:endParaRPr lang="de-D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t>Aus den angestrebten Kompetenzen müssen anhand des diagnostizierten Ist-Standes der Schülerin/des Schülers Kompetenzen ausgewählt und nochmals differenzierter bzw. spezifischer gefasst werden Beispiel:  schneidet, hantiert,… Auswahl: schneiden: drückt eine Federschere oder öffnet eine Partnerschere oder öffnet und schließt eine Schere, schneidet geraden, kurvigen Linien entlang</a:t>
            </a:r>
          </a:p>
        </p:txBody>
      </p:sp>
      <p:sp>
        <p:nvSpPr>
          <p:cNvPr id="4" name="Foliennummernplatzhalter 3"/>
          <p:cNvSpPr>
            <a:spLocks noGrp="1"/>
          </p:cNvSpPr>
          <p:nvPr>
            <p:ph type="sldNum" sz="quarter" idx="5"/>
          </p:nvPr>
        </p:nvSpPr>
        <p:spPr/>
        <p:txBody>
          <a:bodyPr/>
          <a:lstStyle/>
          <a:p>
            <a:fld id="{91EBFD06-840E-465F-BEE3-A3A19D45DCF6}" type="slidenum">
              <a:rPr lang="de-DE" smtClean="0"/>
              <a:t>15</a:t>
            </a:fld>
            <a:endParaRPr lang="de-DE"/>
          </a:p>
        </p:txBody>
      </p:sp>
    </p:spTree>
    <p:extLst>
      <p:ext uri="{BB962C8B-B14F-4D97-AF65-F5344CB8AC3E}">
        <p14:creationId xmlns:p14="http://schemas.microsoft.com/office/powerpoint/2010/main" val="318945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lnSpc>
                <a:spcPct val="115000"/>
              </a:lnSpc>
              <a:spcAft>
                <a:spcPts val="1000"/>
              </a:spcAft>
            </a:pPr>
            <a:r>
              <a:rPr lang="de-DE" sz="1800" dirty="0">
                <a:effectLst/>
                <a:latin typeface="Arial" panose="020B0604020202020204" pitchFamily="34" charset="0"/>
                <a:ea typeface="Calibri" panose="020F0502020204030204" pitchFamily="34" charset="0"/>
                <a:cs typeface="Arial" panose="020B0604020202020204" pitchFamily="34" charset="0"/>
              </a:rPr>
              <a:t>Performanz: Konkretes Verhalten eines Individuums.</a:t>
            </a:r>
            <a:endParaRPr lang="de-DE" sz="1800" dirty="0">
              <a:effectLst/>
              <a:latin typeface="Arial" panose="020B0604020202020204" pitchFamily="34" charset="0"/>
              <a:ea typeface="Calibri" panose="020F0502020204030204" pitchFamily="34" charset="0"/>
              <a:cs typeface="Times New Roman" panose="02020603050405020304" pitchFamily="18" charset="0"/>
            </a:endParaRPr>
          </a:p>
          <a:p>
            <a:r>
              <a:rPr lang="de-DE" sz="1800" dirty="0">
                <a:effectLst/>
                <a:latin typeface="Arial" panose="020B0604020202020204" pitchFamily="34" charset="0"/>
                <a:ea typeface="Calibri" panose="020F0502020204030204" pitchFamily="34" charset="0"/>
              </a:rPr>
              <a:t>Situationen, in denen gelerntes Verhalten gezeigt wird; eine Kompetenz sich zeigt.</a:t>
            </a:r>
          </a:p>
          <a:p>
            <a:r>
              <a:rPr lang="de-DE" sz="1800" dirty="0">
                <a:effectLst/>
                <a:latin typeface="Arial" panose="020B0604020202020204" pitchFamily="34" charset="0"/>
                <a:ea typeface="Calibri" panose="020F0502020204030204" pitchFamily="34" charset="0"/>
              </a:rPr>
              <a:t>Die angestrebten Kompetenzen manifestieren sich in der aktuellen Performanz in konkreten Situationen, u. a. in Bezug auf Kommunikation, Orientierung in der Gemeinschaft, Wohnen, Mobilität, Selbstfürsorge oder soziale Anpassung. Sie bestimmen dadurch in entscheidendem Umfang das Ausmaß an Autonomie und aktiver Teilhabe</a:t>
            </a:r>
            <a:endParaRPr lang="de-DE" dirty="0"/>
          </a:p>
        </p:txBody>
      </p:sp>
      <p:sp>
        <p:nvSpPr>
          <p:cNvPr id="4" name="Datumsplatzhalter 3"/>
          <p:cNvSpPr>
            <a:spLocks noGrp="1"/>
          </p:cNvSpPr>
          <p:nvPr>
            <p:ph type="dt" idx="1"/>
          </p:nvPr>
        </p:nvSpPr>
        <p:spPr/>
        <p:txBody>
          <a:bodyPr/>
          <a:lstStyle/>
          <a:p>
            <a:r>
              <a:rPr lang="de-DE"/>
              <a:t>20.04.2018</a:t>
            </a:r>
          </a:p>
        </p:txBody>
      </p:sp>
      <p:sp>
        <p:nvSpPr>
          <p:cNvPr id="5" name="Foliennummernplatzhalter 4"/>
          <p:cNvSpPr>
            <a:spLocks noGrp="1"/>
          </p:cNvSpPr>
          <p:nvPr>
            <p:ph type="sldNum" sz="quarter" idx="5"/>
          </p:nvPr>
        </p:nvSpPr>
        <p:spPr/>
        <p:txBody>
          <a:bodyPr/>
          <a:lstStyle/>
          <a:p>
            <a:fld id="{91EBFD06-840E-465F-BEE3-A3A19D45DCF6}" type="slidenum">
              <a:rPr lang="de-DE" smtClean="0"/>
              <a:t>16</a:t>
            </a:fld>
            <a:endParaRPr lang="de-DE"/>
          </a:p>
        </p:txBody>
      </p:sp>
    </p:spTree>
    <p:extLst>
      <p:ext uri="{BB962C8B-B14F-4D97-AF65-F5344CB8AC3E}">
        <p14:creationId xmlns:p14="http://schemas.microsoft.com/office/powerpoint/2010/main" val="1206960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2.1 Orientierung im Raum</a:t>
            </a:r>
          </a:p>
          <a:p>
            <a:r>
              <a:rPr lang="de-DE" dirty="0"/>
              <a:t>2.4 Gleichgewichtserhaltung</a:t>
            </a:r>
          </a:p>
          <a:p>
            <a:r>
              <a:rPr lang="de-DE" dirty="0"/>
              <a:t>3.1 Körperschema</a:t>
            </a:r>
          </a:p>
          <a:p>
            <a:r>
              <a:rPr lang="de-DE" dirty="0"/>
              <a:t>3.2 Körperbewusstsein</a:t>
            </a:r>
          </a:p>
          <a:p>
            <a:r>
              <a:rPr lang="de-DE" dirty="0"/>
              <a:t>4.1 Berühren</a:t>
            </a:r>
          </a:p>
          <a:p>
            <a:r>
              <a:rPr lang="de-DE" dirty="0"/>
              <a:t>4.2 Eigenschaften von Gegenständen</a:t>
            </a:r>
          </a:p>
          <a:p>
            <a:r>
              <a:rPr lang="de-DE" dirty="0"/>
              <a:t>8.1 Visuelle Aufmerksamkeit</a:t>
            </a:r>
          </a:p>
          <a:p>
            <a:r>
              <a:rPr lang="de-DE" dirty="0"/>
              <a:t>8.3 Visuomotorische Koordination</a:t>
            </a:r>
          </a:p>
          <a:p>
            <a:r>
              <a:rPr lang="de-DE" dirty="0"/>
              <a:t>8.4 Wahrnehmungskonstanz</a:t>
            </a:r>
          </a:p>
          <a:p>
            <a:r>
              <a:rPr lang="de-DE" dirty="0"/>
              <a:t>8.5 Raumlage</a:t>
            </a:r>
          </a:p>
          <a:p>
            <a:r>
              <a:rPr lang="de-DE" dirty="0"/>
              <a:t>8.6 Räumliche Beziehungen</a:t>
            </a:r>
          </a:p>
          <a:p>
            <a:r>
              <a:rPr lang="de-DE" dirty="0"/>
              <a:t>8.7 Formwahrnehmung</a:t>
            </a:r>
          </a:p>
        </p:txBody>
      </p:sp>
      <p:sp>
        <p:nvSpPr>
          <p:cNvPr id="4" name="Foliennummernplatzhalter 3"/>
          <p:cNvSpPr>
            <a:spLocks noGrp="1"/>
          </p:cNvSpPr>
          <p:nvPr>
            <p:ph type="sldNum" sz="quarter" idx="5"/>
          </p:nvPr>
        </p:nvSpPr>
        <p:spPr/>
        <p:txBody>
          <a:bodyPr/>
          <a:lstStyle/>
          <a:p>
            <a:fld id="{91EBFD06-840E-465F-BEE3-A3A19D45DCF6}" type="slidenum">
              <a:rPr lang="de-DE" smtClean="0"/>
              <a:t>17</a:t>
            </a:fld>
            <a:endParaRPr lang="de-DE"/>
          </a:p>
        </p:txBody>
      </p:sp>
    </p:spTree>
    <p:extLst>
      <p:ext uri="{BB962C8B-B14F-4D97-AF65-F5344CB8AC3E}">
        <p14:creationId xmlns:p14="http://schemas.microsoft.com/office/powerpoint/2010/main" val="276495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1EBFD06-840E-465F-BEE3-A3A19D45DCF6}" type="slidenum">
              <a:rPr lang="de-DE" smtClean="0"/>
              <a:t>18</a:t>
            </a:fld>
            <a:endParaRPr lang="de-DE"/>
          </a:p>
        </p:txBody>
      </p:sp>
    </p:spTree>
    <p:extLst>
      <p:ext uri="{BB962C8B-B14F-4D97-AF65-F5344CB8AC3E}">
        <p14:creationId xmlns:p14="http://schemas.microsoft.com/office/powerpoint/2010/main" val="3612426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1EBFD06-840E-465F-BEE3-A3A19D45DCF6}" type="slidenum">
              <a:rPr lang="de-DE" smtClean="0"/>
              <a:t>20</a:t>
            </a:fld>
            <a:endParaRPr lang="de-DE"/>
          </a:p>
        </p:txBody>
      </p:sp>
    </p:spTree>
    <p:extLst>
      <p:ext uri="{BB962C8B-B14F-4D97-AF65-F5344CB8AC3E}">
        <p14:creationId xmlns:p14="http://schemas.microsoft.com/office/powerpoint/2010/main" val="12217435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t>Die vorgestellte Struktur ist das Herzstück des Lehrplans für die Entwicklungsbereiche. Mit Blick auf die Bildung unserer Schülerinnen und Schüler leisten die Entwicklungsbereiche in der Summe einen zentralen und wertvollen Beitrag, der in den Unterrichtsvorgaben entsprechend formuliert ist.</a:t>
            </a:r>
          </a:p>
          <a:p>
            <a:endParaRPr lang="de-DE" dirty="0"/>
          </a:p>
        </p:txBody>
      </p:sp>
      <p:sp>
        <p:nvSpPr>
          <p:cNvPr id="4" name="Foliennummernplatzhalter 3"/>
          <p:cNvSpPr>
            <a:spLocks noGrp="1"/>
          </p:cNvSpPr>
          <p:nvPr>
            <p:ph type="sldNum" sz="quarter" idx="5"/>
          </p:nvPr>
        </p:nvSpPr>
        <p:spPr/>
        <p:txBody>
          <a:bodyPr/>
          <a:lstStyle/>
          <a:p>
            <a:fld id="{91EBFD06-840E-465F-BEE3-A3A19D45DCF6}" type="slidenum">
              <a:rPr lang="de-DE" smtClean="0"/>
              <a:t>21</a:t>
            </a:fld>
            <a:endParaRPr lang="de-DE"/>
          </a:p>
        </p:txBody>
      </p:sp>
    </p:spTree>
    <p:extLst>
      <p:ext uri="{BB962C8B-B14F-4D97-AF65-F5344CB8AC3E}">
        <p14:creationId xmlns:p14="http://schemas.microsoft.com/office/powerpoint/2010/main" val="30637385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sz="1200" b="1" dirty="0"/>
              <a:t>1.1 </a:t>
            </a:r>
            <a:r>
              <a:rPr lang="de-DE" sz="1200" b="0" dirty="0"/>
              <a:t>Medienausstattung (Hardware) kennen, auswählen und reflektiert anwenden, mit dieser verantwortungsvoll umgehen.</a:t>
            </a:r>
          </a:p>
          <a:p>
            <a:pPr marL="0" indent="0">
              <a:buNone/>
            </a:pPr>
            <a:r>
              <a:rPr lang="de-DE" sz="1200" b="1" dirty="0"/>
              <a:t>4.2</a:t>
            </a:r>
            <a:r>
              <a:rPr lang="de-DE" sz="1200" b="0" dirty="0"/>
              <a:t> Gestaltungsmittel von Medienprodukten kennen, reflektiert anwenden sowie hinsichtlich ihrer Qualität, Wirkung und Aussageabsicht beurteilen.</a:t>
            </a:r>
          </a:p>
          <a:p>
            <a:pPr marL="0" indent="0">
              <a:buNone/>
            </a:pPr>
            <a:r>
              <a:rPr lang="de-DE" sz="1200" b="1" dirty="0"/>
              <a:t>2.1</a:t>
            </a:r>
            <a:r>
              <a:rPr lang="de-DE" sz="1200" dirty="0"/>
              <a:t> Informationsrecherchen zielgerichtet durchführen und dabei Suchstrategien anwenden.</a:t>
            </a:r>
          </a:p>
          <a:p>
            <a:pPr marL="0" indent="0">
              <a:buNone/>
            </a:pPr>
            <a:r>
              <a:rPr lang="de-DE" sz="1200" b="1" dirty="0"/>
              <a:t>3.1</a:t>
            </a:r>
            <a:r>
              <a:rPr lang="de-DE" sz="1200" dirty="0"/>
              <a:t> Kommunikations- und Kooperationsprozesse mit digitalen Werkzeugen zielgerichtet gestalten sowie mediale Produkte und Informationen teilen.</a:t>
            </a:r>
          </a:p>
          <a:p>
            <a:pPr marL="0" indent="0">
              <a:buNone/>
            </a:pPr>
            <a:r>
              <a:rPr lang="de-DE" sz="1200" b="1" dirty="0"/>
              <a:t>3.2</a:t>
            </a:r>
            <a:r>
              <a:rPr lang="de-DE" sz="1200" dirty="0"/>
              <a:t> Regeln für digitale Kommunikation und Kooperation kennen, formulieren und einhalten..</a:t>
            </a:r>
          </a:p>
        </p:txBody>
      </p:sp>
      <p:sp>
        <p:nvSpPr>
          <p:cNvPr id="4" name="Foliennummernplatzhalter 3"/>
          <p:cNvSpPr>
            <a:spLocks noGrp="1"/>
          </p:cNvSpPr>
          <p:nvPr>
            <p:ph type="sldNum" sz="quarter" idx="10"/>
          </p:nvPr>
        </p:nvSpPr>
        <p:spPr/>
        <p:txBody>
          <a:bodyPr/>
          <a:lstStyle/>
          <a:p>
            <a:fld id="{91EBFD06-840E-465F-BEE3-A3A19D45DCF6}" type="slidenum">
              <a:rPr lang="de-DE" smtClean="0"/>
              <a:t>23</a:t>
            </a:fld>
            <a:endParaRPr lang="de-DE"/>
          </a:p>
        </p:txBody>
      </p:sp>
    </p:spTree>
    <p:extLst>
      <p:ext uri="{BB962C8B-B14F-4D97-AF65-F5344CB8AC3E}">
        <p14:creationId xmlns:p14="http://schemas.microsoft.com/office/powerpoint/2010/main" val="34172938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sz="1200" dirty="0"/>
              <a:t>Ü, Z2 Wirkung von Design, Werbung und Marketingstrategien</a:t>
            </a:r>
          </a:p>
          <a:p>
            <a:pPr marL="171450" indent="-171450">
              <a:buFont typeface="Arial" panose="020B0604020202020204" pitchFamily="34" charset="0"/>
              <a:buChar char="•"/>
            </a:pPr>
            <a:r>
              <a:rPr lang="de-DE" sz="1200" dirty="0"/>
              <a:t>Ü, Z3 Konsumrelevante Produktinformationen und Produktkennzeichnung</a:t>
            </a:r>
          </a:p>
          <a:p>
            <a:pPr marL="171450" indent="-171450">
              <a:buFont typeface="Arial" panose="020B0604020202020204" pitchFamily="34" charset="0"/>
              <a:buChar char="•"/>
            </a:pPr>
            <a:r>
              <a:rPr lang="de-DE" dirty="0"/>
              <a:t>B Z4 Lebensmittelsicherheit und –</a:t>
            </a:r>
            <a:r>
              <a:rPr lang="de-DE" dirty="0" err="1"/>
              <a:t>kennzeichnung</a:t>
            </a:r>
            <a:r>
              <a:rPr lang="de-DE" dirty="0"/>
              <a:t>.</a:t>
            </a:r>
          </a:p>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24</a:t>
            </a:fld>
            <a:endParaRPr lang="de-DE"/>
          </a:p>
        </p:txBody>
      </p:sp>
    </p:spTree>
    <p:extLst>
      <p:ext uri="{BB962C8B-B14F-4D97-AF65-F5344CB8AC3E}">
        <p14:creationId xmlns:p14="http://schemas.microsoft.com/office/powerpoint/2010/main" val="880986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 Aufbau analog zu anderen Lehrplänen</a:t>
            </a:r>
          </a:p>
          <a:p>
            <a:r>
              <a:rPr lang="de-DE" b="1" dirty="0"/>
              <a:t>- Nach dem Bildungsbeitrag zentrales Kapitel 2</a:t>
            </a:r>
          </a:p>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a:t>
            </a:fld>
            <a:endParaRPr lang="de-DE"/>
          </a:p>
        </p:txBody>
      </p:sp>
    </p:spTree>
    <p:extLst>
      <p:ext uri="{BB962C8B-B14F-4D97-AF65-F5344CB8AC3E}">
        <p14:creationId xmlns:p14="http://schemas.microsoft.com/office/powerpoint/2010/main" val="2980701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lvl="0" indent="-171450">
              <a:buFont typeface="Arial" panose="020B0604020202020204" pitchFamily="34" charset="0"/>
              <a:buChar char="•"/>
            </a:pP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702BCD-0F72-4190-9178-CDA2A15354A7}"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99329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29</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1851282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Diese Gliederung ist exemplarisch.</a:t>
            </a:r>
            <a:r>
              <a:rPr lang="de-DE" baseline="0" dirty="0"/>
              <a:t> Jede Schule ist aufgefordert zu prüfen, welche Struktur bzw. Gliederung für den jeweils eigenen schulinternen </a:t>
            </a:r>
            <a:r>
              <a:rPr lang="de-DE" baseline="0" dirty="0" smtClean="0"/>
              <a:t>Lehrplan </a:t>
            </a:r>
            <a:r>
              <a:rPr lang="de-DE" baseline="0" dirty="0"/>
              <a:t>geeignet ist.</a:t>
            </a:r>
            <a:endParaRPr lang="de-DE" dirty="0"/>
          </a:p>
        </p:txBody>
      </p:sp>
      <p:sp>
        <p:nvSpPr>
          <p:cNvPr id="4" name="Foliennummernplatzhalter 3"/>
          <p:cNvSpPr>
            <a:spLocks noGrp="1"/>
          </p:cNvSpPr>
          <p:nvPr>
            <p:ph type="sldNum" sz="quarter" idx="5"/>
          </p:nvPr>
        </p:nvSpPr>
        <p:spPr/>
        <p:txBody>
          <a:bodyPr/>
          <a:lstStyle/>
          <a:p>
            <a:fld id="{91EBFD06-840E-465F-BEE3-A3A19D45DCF6}" type="slidenum">
              <a:rPr lang="de-DE" smtClean="0"/>
              <a:t>30</a:t>
            </a:fld>
            <a:endParaRPr lang="de-DE"/>
          </a:p>
        </p:txBody>
      </p:sp>
    </p:spTree>
    <p:extLst>
      <p:ext uri="{BB962C8B-B14F-4D97-AF65-F5344CB8AC3E}">
        <p14:creationId xmlns:p14="http://schemas.microsoft.com/office/powerpoint/2010/main" val="910451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endParaRPr lang="de-DE" dirty="0"/>
          </a:p>
        </p:txBody>
      </p:sp>
      <p:sp>
        <p:nvSpPr>
          <p:cNvPr id="4" name="Foliennummernplatzhalter 3"/>
          <p:cNvSpPr>
            <a:spLocks noGrp="1"/>
          </p:cNvSpPr>
          <p:nvPr>
            <p:ph type="sldNum" sz="quarter" idx="10"/>
          </p:nvPr>
        </p:nvSpPr>
        <p:spPr/>
        <p:txBody>
          <a:bodyPr/>
          <a:lstStyle/>
          <a:p>
            <a:fld id="{BD702BCD-0F72-4190-9178-CDA2A15354A7}" type="slidenum">
              <a:rPr lang="de-DE" smtClean="0">
                <a:solidFill>
                  <a:prstClr val="black"/>
                </a:solidFill>
              </a:rPr>
              <a:pPr/>
              <a:t>31</a:t>
            </a:fld>
            <a:endParaRPr lang="de-DE">
              <a:solidFill>
                <a:prstClr val="black"/>
              </a:solidFill>
            </a:endParaRPr>
          </a:p>
        </p:txBody>
      </p:sp>
    </p:spTree>
    <p:extLst>
      <p:ext uri="{BB962C8B-B14F-4D97-AF65-F5344CB8AC3E}">
        <p14:creationId xmlns:p14="http://schemas.microsoft.com/office/powerpoint/2010/main" val="9660565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latin typeface="Arial" panose="020B0604020202020204" pitchFamily="34" charset="0"/>
                <a:ea typeface="Calibri" panose="020F0502020204030204" pitchFamily="34" charset="0"/>
                <a:cs typeface="Times New Roman" panose="02020603050405020304" pitchFamily="18" charset="0"/>
              </a:rPr>
              <a:t>Damit wird sichergestellt, dass die Schülerinnen und Schüler im Laufe ihrer Schulbiografie an allen Themenfeldern und den aufgezeigten Bereichen/ Inhalten/ fachlichen Aspekten partizipieren und gleichzeitig keine Redundanzen hinsichtlich der Themenfelder beim mehrjährigem Verbleib in einer jahrgangsübergreifenden Lerngruppe entstehen.</a:t>
            </a:r>
          </a:p>
          <a:p>
            <a:endParaRPr lang="de-DE" dirty="0"/>
          </a:p>
          <a:p>
            <a:r>
              <a:rPr lang="de-DE" dirty="0"/>
              <a:t>Anmerkung: Die Abbildung ist analog zu der Darstellung der Entwicklungsbereiche in den Unterrichtsvorgaben. Es ist keine hierarchische Anordnung.</a:t>
            </a:r>
          </a:p>
        </p:txBody>
      </p:sp>
      <p:sp>
        <p:nvSpPr>
          <p:cNvPr id="4" name="Foliennummernplatzhalter 3"/>
          <p:cNvSpPr>
            <a:spLocks noGrp="1"/>
          </p:cNvSpPr>
          <p:nvPr>
            <p:ph type="sldNum" sz="quarter" idx="10"/>
          </p:nvPr>
        </p:nvSpPr>
        <p:spPr/>
        <p:txBody>
          <a:bodyPr/>
          <a:lstStyle/>
          <a:p>
            <a:fld id="{91EBFD06-840E-465F-BEE3-A3A19D45DCF6}" type="slidenum">
              <a:rPr lang="de-DE" smtClean="0"/>
              <a:t>32</a:t>
            </a:fld>
            <a:endParaRPr lang="de-DE"/>
          </a:p>
        </p:txBody>
      </p:sp>
    </p:spTree>
    <p:extLst>
      <p:ext uri="{BB962C8B-B14F-4D97-AF65-F5344CB8AC3E}">
        <p14:creationId xmlns:p14="http://schemas.microsoft.com/office/powerpoint/2010/main" val="34210549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5415" indent="-165415">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BD702BCD-0F72-4190-9178-CDA2A15354A7}" type="slidenum">
              <a:rPr lang="de-DE" smtClean="0">
                <a:solidFill>
                  <a:prstClr val="black"/>
                </a:solidFill>
              </a:rPr>
              <a:pPr/>
              <a:t>37</a:t>
            </a:fld>
            <a:endParaRPr lang="de-DE">
              <a:solidFill>
                <a:prstClr val="black"/>
              </a:solidFill>
            </a:endParaRPr>
          </a:p>
        </p:txBody>
      </p:sp>
    </p:spTree>
    <p:extLst>
      <p:ext uri="{BB962C8B-B14F-4D97-AF65-F5344CB8AC3E}">
        <p14:creationId xmlns:p14="http://schemas.microsoft.com/office/powerpoint/2010/main" val="8433716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5415" indent="-165415">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BD702BCD-0F72-4190-9178-CDA2A15354A7}" type="slidenum">
              <a:rPr lang="de-DE" smtClean="0">
                <a:solidFill>
                  <a:prstClr val="black"/>
                </a:solidFill>
              </a:rPr>
              <a:pPr/>
              <a:t>38</a:t>
            </a:fld>
            <a:endParaRPr lang="de-DE">
              <a:solidFill>
                <a:prstClr val="black"/>
              </a:solidFill>
            </a:endParaRPr>
          </a:p>
        </p:txBody>
      </p:sp>
    </p:spTree>
    <p:extLst>
      <p:ext uri="{BB962C8B-B14F-4D97-AF65-F5344CB8AC3E}">
        <p14:creationId xmlns:p14="http://schemas.microsoft.com/office/powerpoint/2010/main" val="686432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3353" indent="-173353">
              <a:buFontTx/>
              <a:buChar char="-"/>
            </a:pPr>
            <a:r>
              <a:rPr lang="de-DE" b="1" dirty="0"/>
              <a:t>KMK 2021 ist im Verlauf des Entwicklungsprozesses erschienen</a:t>
            </a:r>
          </a:p>
          <a:p>
            <a:pPr marL="173353" indent="-173353">
              <a:buFontTx/>
              <a:buChar char="-"/>
            </a:pPr>
            <a:r>
              <a:rPr lang="de-DE" b="1" dirty="0"/>
              <a:t>Anschlussorientierung ein zentrales Prinzip</a:t>
            </a:r>
          </a:p>
          <a:p>
            <a:pPr marL="173353" indent="-173353">
              <a:buFontTx/>
              <a:buChar char="-"/>
            </a:pPr>
            <a:r>
              <a:rPr lang="de-DE" b="1" dirty="0"/>
              <a:t>Im Sinne inklusiver Bildung eine gemeinsame Grundlage für alle Lernorte </a:t>
            </a:r>
          </a:p>
          <a:p>
            <a:pPr marL="171450" indent="-171450">
              <a:buFontTx/>
              <a:buChar char="-"/>
            </a:pPr>
            <a:endParaRPr lang="de-DE" b="1" dirty="0"/>
          </a:p>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5</a:t>
            </a:fld>
            <a:endParaRPr lang="de-DE"/>
          </a:p>
        </p:txBody>
      </p:sp>
    </p:spTree>
    <p:extLst>
      <p:ext uri="{BB962C8B-B14F-4D97-AF65-F5344CB8AC3E}">
        <p14:creationId xmlns:p14="http://schemas.microsoft.com/office/powerpoint/2010/main" val="4051567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Gliederung der Entwicklungsbereiche erfolgte nach der AO-SF NRW.</a:t>
            </a:r>
          </a:p>
          <a:p>
            <a:r>
              <a:rPr lang="de-DE" b="1" dirty="0"/>
              <a:t>Diese Entwicklungsbereiche machen den zieldifferenten Bildungsgang Geistige Entwicklung aus</a:t>
            </a:r>
          </a:p>
          <a:p>
            <a:r>
              <a:rPr lang="de-DE" b="1" dirty="0"/>
              <a:t>Die Entwicklungsbereiche sind hier künstlich getrennt aber selbstverständlich untereinander vernetzt! </a:t>
            </a:r>
          </a:p>
          <a:p>
            <a:r>
              <a:rPr lang="de-DE" b="1" dirty="0"/>
              <a:t>Kognition</a:t>
            </a:r>
          </a:p>
          <a:p>
            <a:r>
              <a:rPr lang="de-DE" b="1" dirty="0"/>
              <a:t>Wahrnehmung und Motorik – Auge-Hand-Koordination</a:t>
            </a:r>
          </a:p>
          <a:p>
            <a:endParaRPr lang="de-DE" dirty="0"/>
          </a:p>
        </p:txBody>
      </p:sp>
      <p:sp>
        <p:nvSpPr>
          <p:cNvPr id="4" name="Foliennummernplatzhalter 3"/>
          <p:cNvSpPr>
            <a:spLocks noGrp="1"/>
          </p:cNvSpPr>
          <p:nvPr>
            <p:ph type="sldNum" sz="quarter" idx="5"/>
          </p:nvPr>
        </p:nvSpPr>
        <p:spPr/>
        <p:txBody>
          <a:bodyPr/>
          <a:lstStyle/>
          <a:p>
            <a:fld id="{91EBFD06-840E-465F-BEE3-A3A19D45DCF6}" type="slidenum">
              <a:rPr lang="de-DE" smtClean="0"/>
              <a:t>6</a:t>
            </a:fld>
            <a:endParaRPr lang="de-DE"/>
          </a:p>
        </p:txBody>
      </p:sp>
    </p:spTree>
    <p:extLst>
      <p:ext uri="{BB962C8B-B14F-4D97-AF65-F5344CB8AC3E}">
        <p14:creationId xmlns:p14="http://schemas.microsoft.com/office/powerpoint/2010/main" val="1705594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t>Aus jedem der Bereiche wurden Entwicklungsschwerpunkte abgeleitet, diese </a:t>
            </a:r>
            <a:r>
              <a:rPr lang="de-DE" sz="1200" b="1" kern="1200" dirty="0">
                <a:solidFill>
                  <a:schemeClr val="tx1"/>
                </a:solidFill>
                <a:effectLst/>
                <a:latin typeface="+mn-lt"/>
                <a:ea typeface="+mn-ea"/>
                <a:cs typeface="+mn-cs"/>
              </a:rPr>
              <a:t>repräsentieren die Grunddimensionen des jeweiligen Entwicklungsbereichs und orientieren sich an allgemein anerkannten entwicklungs- und lernpsychologischen Systematiken (ICF, Fachliteratur)</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kern="1200" dirty="0">
                <a:solidFill>
                  <a:schemeClr val="tx1"/>
                </a:solidFill>
                <a:effectLst/>
                <a:latin typeface="+mn-lt"/>
                <a:ea typeface="+mn-ea"/>
                <a:cs typeface="+mn-cs"/>
              </a:rPr>
              <a:t>Entwicklungsschwerpunkte können ebenfalls untereinander vernetzt sein, sich aber auch parallel entwickeln, Beispiel s. nächste Seite</a:t>
            </a:r>
          </a:p>
          <a:p>
            <a:endParaRPr lang="de-DE" dirty="0"/>
          </a:p>
        </p:txBody>
      </p:sp>
      <p:sp>
        <p:nvSpPr>
          <p:cNvPr id="4" name="Foliennummernplatzhalter 3"/>
          <p:cNvSpPr>
            <a:spLocks noGrp="1"/>
          </p:cNvSpPr>
          <p:nvPr>
            <p:ph type="sldNum" sz="quarter" idx="5"/>
          </p:nvPr>
        </p:nvSpPr>
        <p:spPr/>
        <p:txBody>
          <a:bodyPr/>
          <a:lstStyle/>
          <a:p>
            <a:fld id="{91EBFD06-840E-465F-BEE3-A3A19D45DCF6}" type="slidenum">
              <a:rPr lang="de-DE" smtClean="0"/>
              <a:t>7</a:t>
            </a:fld>
            <a:endParaRPr lang="de-DE"/>
          </a:p>
        </p:txBody>
      </p:sp>
    </p:spTree>
    <p:extLst>
      <p:ext uri="{BB962C8B-B14F-4D97-AF65-F5344CB8AC3E}">
        <p14:creationId xmlns:p14="http://schemas.microsoft.com/office/powerpoint/2010/main" val="3141682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800" dirty="0">
                <a:effectLst/>
                <a:latin typeface="Arial" panose="020B0604020202020204" pitchFamily="34" charset="0"/>
                <a:ea typeface="Calibri" panose="020F0502020204030204" pitchFamily="34" charset="0"/>
                <a:cs typeface="Times New Roman" panose="02020603050405020304" pitchFamily="18" charset="0"/>
              </a:rPr>
              <a:t>Die Entwicklung von Schülerinnen und Schülern verläuft selten linear, sondern sowohl in einzelnen Entwicklungsschwerpunkten unabhängig voneinander wie auch in der Vernetzung der Entwicklungsschwerpunkte untereinander. Im Sinne des Bildungsauftrages sind die Entwicklungsprozesse von Schülerinnen und Schülern unter Einbezug aller Entwicklungsbereiche und in Anknüpfung an die </a:t>
            </a:r>
            <a:r>
              <a:rPr lang="de-DE" sz="1800" i="1" dirty="0">
                <a:effectLst/>
                <a:latin typeface="Arial" panose="020B0604020202020204" pitchFamily="34" charset="0"/>
                <a:ea typeface="Calibri" panose="020F0502020204030204" pitchFamily="34" charset="0"/>
                <a:cs typeface="Times New Roman" panose="02020603050405020304" pitchFamily="18" charset="0"/>
              </a:rPr>
              <a:t>angestrebten Kompetenzen</a:t>
            </a:r>
            <a:r>
              <a:rPr lang="de-DE" sz="1800" dirty="0">
                <a:effectLst/>
                <a:latin typeface="Arial" panose="020B0604020202020204" pitchFamily="34" charset="0"/>
                <a:ea typeface="Calibri" panose="020F0502020204030204" pitchFamily="34" charset="0"/>
                <a:cs typeface="Times New Roman" panose="02020603050405020304" pitchFamily="18" charset="0"/>
              </a:rPr>
              <a:t> in den Aufgabenfeldern sowie zu den Lehrplänen der allgemeinbildenden Schulen zu betrachten und individuell zu planen. </a:t>
            </a:r>
            <a:endParaRPr lang="de-DE" dirty="0"/>
          </a:p>
        </p:txBody>
      </p:sp>
      <p:sp>
        <p:nvSpPr>
          <p:cNvPr id="4" name="Foliennummernplatzhalter 3"/>
          <p:cNvSpPr>
            <a:spLocks noGrp="1"/>
          </p:cNvSpPr>
          <p:nvPr>
            <p:ph type="sldNum" sz="quarter" idx="5"/>
          </p:nvPr>
        </p:nvSpPr>
        <p:spPr/>
        <p:txBody>
          <a:bodyPr/>
          <a:lstStyle/>
          <a:p>
            <a:fld id="{91EBFD06-840E-465F-BEE3-A3A19D45DCF6}" type="slidenum">
              <a:rPr lang="de-DE" smtClean="0"/>
              <a:t>8</a:t>
            </a:fld>
            <a:endParaRPr lang="de-DE"/>
          </a:p>
        </p:txBody>
      </p:sp>
    </p:spTree>
    <p:extLst>
      <p:ext uri="{BB962C8B-B14F-4D97-AF65-F5344CB8AC3E}">
        <p14:creationId xmlns:p14="http://schemas.microsoft.com/office/powerpoint/2010/main" val="2581976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800" dirty="0">
                <a:effectLst/>
                <a:latin typeface="Arial" panose="020B0604020202020204" pitchFamily="34" charset="0"/>
                <a:ea typeface="Calibri" panose="020F0502020204030204" pitchFamily="34" charset="0"/>
                <a:cs typeface="Times New Roman" panose="02020603050405020304" pitchFamily="18" charset="0"/>
              </a:rPr>
              <a:t>Die Entwicklung von Schülerinnen und Schülern verläuft selten linear, sondern sowohl in einzelnen Entwicklungsschwerpunkten unabhängig voneinander wie auch in der Vernetzung der Entwicklungsschwerpunkte untereinander. Im Sinne des Bildungsauftrages sind die Entwicklungsprozesse von Schülerinnen und Schülern unter Einbezug aller Entwicklungsbereiche und in Anknüpfung an die </a:t>
            </a:r>
            <a:r>
              <a:rPr lang="de-DE" sz="1800" i="1" dirty="0">
                <a:effectLst/>
                <a:latin typeface="Arial" panose="020B0604020202020204" pitchFamily="34" charset="0"/>
                <a:ea typeface="Calibri" panose="020F0502020204030204" pitchFamily="34" charset="0"/>
                <a:cs typeface="Times New Roman" panose="02020603050405020304" pitchFamily="18" charset="0"/>
              </a:rPr>
              <a:t>angestrebten Kompetenzen</a:t>
            </a:r>
            <a:r>
              <a:rPr lang="de-DE" sz="1800" dirty="0">
                <a:effectLst/>
                <a:latin typeface="Arial" panose="020B0604020202020204" pitchFamily="34" charset="0"/>
                <a:ea typeface="Calibri" panose="020F0502020204030204" pitchFamily="34" charset="0"/>
                <a:cs typeface="Times New Roman" panose="02020603050405020304" pitchFamily="18" charset="0"/>
              </a:rPr>
              <a:t> in den Aufgabenfeldern sowie zu den Lehrplänen der allgemeinbildenden Schulen zu betrachten und individuell zu planen. </a:t>
            </a:r>
            <a:endParaRPr lang="de-DE" dirty="0"/>
          </a:p>
        </p:txBody>
      </p:sp>
      <p:sp>
        <p:nvSpPr>
          <p:cNvPr id="4" name="Foliennummernplatzhalter 3"/>
          <p:cNvSpPr>
            <a:spLocks noGrp="1"/>
          </p:cNvSpPr>
          <p:nvPr>
            <p:ph type="sldNum" sz="quarter" idx="5"/>
          </p:nvPr>
        </p:nvSpPr>
        <p:spPr/>
        <p:txBody>
          <a:bodyPr/>
          <a:lstStyle/>
          <a:p>
            <a:fld id="{91EBFD06-840E-465F-BEE3-A3A19D45DCF6}" type="slidenum">
              <a:rPr lang="de-DE" smtClean="0"/>
              <a:t>9</a:t>
            </a:fld>
            <a:endParaRPr lang="de-DE"/>
          </a:p>
        </p:txBody>
      </p:sp>
    </p:spTree>
    <p:extLst>
      <p:ext uri="{BB962C8B-B14F-4D97-AF65-F5344CB8AC3E}">
        <p14:creationId xmlns:p14="http://schemas.microsoft.com/office/powerpoint/2010/main" val="2264853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800" dirty="0">
                <a:effectLst/>
                <a:latin typeface="Arial" panose="020B0604020202020204" pitchFamily="34" charset="0"/>
                <a:ea typeface="Calibri" panose="020F0502020204030204" pitchFamily="34" charset="0"/>
                <a:cs typeface="Times New Roman" panose="02020603050405020304" pitchFamily="18" charset="0"/>
              </a:rPr>
              <a:t>Die Entwicklung von Schülerinnen und Schülern verläuft selten linear, sondern sowohl in einzelnen Entwicklungsschwerpunkten unabhängig voneinander wie auch in der Vernetzung der Entwicklungsschwerpunkte untereinander. Im Sinne des Bildungsauftrages sind die Entwicklungsprozesse von Schülerinnen und Schülern unter Einbezug aller Entwicklungsbereiche und in Anknüpfung an die </a:t>
            </a:r>
            <a:r>
              <a:rPr lang="de-DE" sz="1800" i="1" dirty="0">
                <a:effectLst/>
                <a:latin typeface="Arial" panose="020B0604020202020204" pitchFamily="34" charset="0"/>
                <a:ea typeface="Calibri" panose="020F0502020204030204" pitchFamily="34" charset="0"/>
                <a:cs typeface="Times New Roman" panose="02020603050405020304" pitchFamily="18" charset="0"/>
              </a:rPr>
              <a:t>angestrebten Kompetenzen</a:t>
            </a:r>
            <a:r>
              <a:rPr lang="de-DE" sz="1800" dirty="0">
                <a:effectLst/>
                <a:latin typeface="Arial" panose="020B0604020202020204" pitchFamily="34" charset="0"/>
                <a:ea typeface="Calibri" panose="020F0502020204030204" pitchFamily="34" charset="0"/>
                <a:cs typeface="Times New Roman" panose="02020603050405020304" pitchFamily="18" charset="0"/>
              </a:rPr>
              <a:t> in den Aufgabenfeldern sowie zu den Lehrplänen der allgemeinbildenden Schulen zu betrachten und individuell zu planen. </a:t>
            </a:r>
            <a:endParaRPr lang="de-DE" dirty="0"/>
          </a:p>
        </p:txBody>
      </p:sp>
      <p:sp>
        <p:nvSpPr>
          <p:cNvPr id="4" name="Foliennummernplatzhalter 3"/>
          <p:cNvSpPr>
            <a:spLocks noGrp="1"/>
          </p:cNvSpPr>
          <p:nvPr>
            <p:ph type="sldNum" sz="quarter" idx="5"/>
          </p:nvPr>
        </p:nvSpPr>
        <p:spPr/>
        <p:txBody>
          <a:bodyPr/>
          <a:lstStyle/>
          <a:p>
            <a:fld id="{91EBFD06-840E-465F-BEE3-A3A19D45DCF6}" type="slidenum">
              <a:rPr lang="de-DE" smtClean="0"/>
              <a:t>10</a:t>
            </a:fld>
            <a:endParaRPr lang="de-DE"/>
          </a:p>
        </p:txBody>
      </p:sp>
    </p:spTree>
    <p:extLst>
      <p:ext uri="{BB962C8B-B14F-4D97-AF65-F5344CB8AC3E}">
        <p14:creationId xmlns:p14="http://schemas.microsoft.com/office/powerpoint/2010/main" val="2369841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Entwicklungsaspekte repräsentieren bedeutsame entwicklungsspezifische Teilbereiche der Schwerpunkte.</a:t>
            </a:r>
            <a:endParaRPr lang="de-DE"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Dabei werden gleichermaßen basale Kompetenzen auf der Erlebensebene wie auch komplexere angestrebte Kompetenzen auf der Handlungsebene formuliert. </a:t>
            </a:r>
            <a:endParaRPr lang="de-DE" sz="1800" dirty="0"/>
          </a:p>
          <a:p>
            <a:endParaRPr lang="de-DE" dirty="0"/>
          </a:p>
        </p:txBody>
      </p:sp>
      <p:sp>
        <p:nvSpPr>
          <p:cNvPr id="4" name="Foliennummernplatzhalter 3"/>
          <p:cNvSpPr>
            <a:spLocks noGrp="1"/>
          </p:cNvSpPr>
          <p:nvPr>
            <p:ph type="sldNum" sz="quarter" idx="5"/>
          </p:nvPr>
        </p:nvSpPr>
        <p:spPr/>
        <p:txBody>
          <a:bodyPr/>
          <a:lstStyle/>
          <a:p>
            <a:fld id="{91EBFD06-840E-465F-BEE3-A3A19D45DCF6}" type="slidenum">
              <a:rPr lang="de-DE" smtClean="0"/>
              <a:t>11</a:t>
            </a:fld>
            <a:endParaRPr lang="de-DE"/>
          </a:p>
        </p:txBody>
      </p:sp>
    </p:spTree>
    <p:extLst>
      <p:ext uri="{BB962C8B-B14F-4D97-AF65-F5344CB8AC3E}">
        <p14:creationId xmlns:p14="http://schemas.microsoft.com/office/powerpoint/2010/main" val="4057533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r>
              <a:rPr lang="de-DE"/>
              <a:t>Unterrichtsvorgabe für den zieldifferenten Bildungsgang Geistige Entwicklung - Entwicklungsbereiche</a:t>
            </a:r>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634601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a:xfrm>
            <a:off x="457200" y="1700808"/>
            <a:ext cx="8229600" cy="4248472"/>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r>
              <a:rPr lang="de-DE"/>
              <a:t>Unterrichtsvorgabe für den zieldifferenten Bildungsgang Geistige Entwicklung - Entwicklungsbereiche</a:t>
            </a:r>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2474806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700809"/>
            <a:ext cx="2057400" cy="4248472"/>
          </a:xfrm>
        </p:spPr>
        <p:txBody>
          <a:bodyPr vert="eaVert"/>
          <a:lstStyle/>
          <a:p>
            <a:r>
              <a:rPr lang="de-DE"/>
              <a:t>Titelmasterformat durch Klicken bearbeiten</a:t>
            </a:r>
            <a:endParaRPr lang="de-DE" dirty="0"/>
          </a:p>
        </p:txBody>
      </p:sp>
      <p:sp>
        <p:nvSpPr>
          <p:cNvPr id="3" name="Vertikaler Textplatzhalter 2"/>
          <p:cNvSpPr>
            <a:spLocks noGrp="1"/>
          </p:cNvSpPr>
          <p:nvPr>
            <p:ph type="body" orient="vert" idx="1"/>
          </p:nvPr>
        </p:nvSpPr>
        <p:spPr>
          <a:xfrm>
            <a:off x="457200" y="1700809"/>
            <a:ext cx="6019800" cy="4248472"/>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p:cNvSpPr>
            <a:spLocks noGrp="1"/>
          </p:cNvSpPr>
          <p:nvPr>
            <p:ph type="dt" sz="half" idx="10"/>
          </p:nvPr>
        </p:nvSpPr>
        <p:spPr/>
        <p:txBody>
          <a:bodyPr/>
          <a:lstStyle/>
          <a:p>
            <a:r>
              <a:rPr lang="de-DE"/>
              <a:t>Unterrichtsvorgabe für den zieldifferenten Bildungsgang Geistige Entwicklung - Entwicklungsbereiche</a:t>
            </a:r>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964282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infacher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457200" y="1700808"/>
            <a:ext cx="8229600" cy="4205064"/>
          </a:xfrm>
          <a:prstGeom prst="rect">
            <a:avLst/>
          </a:prstGeom>
          <a:solidFill>
            <a:srgbClr val="EFE0C8"/>
          </a:solidFill>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de-DE"/>
              <a:t>Textmasterformat bearbeiten</a:t>
            </a:r>
          </a:p>
        </p:txBody>
      </p:sp>
      <p:sp>
        <p:nvSpPr>
          <p:cNvPr id="4" name="Datumsplatzhalter 3"/>
          <p:cNvSpPr>
            <a:spLocks noGrp="1"/>
          </p:cNvSpPr>
          <p:nvPr>
            <p:ph type="dt" sz="half" idx="10"/>
          </p:nvPr>
        </p:nvSpPr>
        <p:spPr/>
        <p:txBody>
          <a:bodyPr/>
          <a:lstStyle/>
          <a:p>
            <a:r>
              <a:rPr lang="de-DE"/>
              <a:t>Unterrichtsvorgabe für den zieldifferenten Bildungsgang Geistige Entwicklung - Entwicklungsbereiche</a:t>
            </a:r>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744216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457200" y="1700808"/>
            <a:ext cx="8229600" cy="4205064"/>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r>
              <a:rPr lang="de-DE"/>
              <a:t>Unterrichtsvorgabe für den zieldifferenten Bildungsgang Geistige Entwicklung - Entwicklungsbereiche</a:t>
            </a:r>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542877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r>
              <a:rPr lang="de-DE"/>
              <a:t>Unterrichtsvorgabe für den zieldifferenten Bildungsgang Geistige Entwicklung - Entwicklungsbereiche</a:t>
            </a:r>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676187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r>
              <a:rPr lang="de-DE"/>
              <a:t>Unterrichtsvorgabe für den zieldifferenten Bildungsgang Geistige Entwicklung - Entwicklungsbereiche</a:t>
            </a:r>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3973358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628801"/>
            <a:ext cx="4040188"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p:cNvSpPr>
            <a:spLocks noGrp="1"/>
          </p:cNvSpPr>
          <p:nvPr>
            <p:ph type="body" sz="quarter" idx="3"/>
          </p:nvPr>
        </p:nvSpPr>
        <p:spPr>
          <a:xfrm>
            <a:off x="4645025" y="1628801"/>
            <a:ext cx="4041775"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atumsplatzhalter 6"/>
          <p:cNvSpPr>
            <a:spLocks noGrp="1"/>
          </p:cNvSpPr>
          <p:nvPr>
            <p:ph type="dt" sz="half" idx="10"/>
          </p:nvPr>
        </p:nvSpPr>
        <p:spPr/>
        <p:txBody>
          <a:bodyPr/>
          <a:lstStyle/>
          <a:p>
            <a:r>
              <a:rPr lang="de-DE"/>
              <a:t>Unterrichtsvorgabe für den zieldifferenten Bildungsgang Geistige Entwicklung - Entwicklungsbereiche</a:t>
            </a:r>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2066295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r>
              <a:rPr lang="de-DE"/>
              <a:t>Unterrichtsvorgabe für den zieldifferenten Bildungsgang Geistige Entwicklung - Entwicklungsbereiche</a:t>
            </a:r>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4183604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a:t>Unterrichtsvorgabe für den zieldifferenten Bildungsgang Geistige Entwicklung - Entwicklungsbereiche</a:t>
            </a:r>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490744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1772817"/>
            <a:ext cx="5486400" cy="295475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4" name="Textplatzhalter 3"/>
          <p:cNvSpPr>
            <a:spLocks noGrp="1"/>
          </p:cNvSpPr>
          <p:nvPr>
            <p:ph type="body" sz="half" idx="2"/>
          </p:nvPr>
        </p:nvSpPr>
        <p:spPr>
          <a:xfrm>
            <a:off x="1792288" y="5367338"/>
            <a:ext cx="5486400" cy="58194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r>
              <a:rPr lang="de-DE"/>
              <a:t>Unterrichtsvorgabe für den zieldifferenten Bildungsgang Geistige Entwicklung - Entwicklungsbereiche</a:t>
            </a:r>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193871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1124744"/>
            <a:ext cx="8229600" cy="360040"/>
          </a:xfrm>
          <a:prstGeom prst="rect">
            <a:avLst/>
          </a:prstGeom>
        </p:spPr>
        <p:txBody>
          <a:bodyPr vert="horz" lIns="91440" tIns="45720" rIns="91440" bIns="45720" rtlCol="0" anchor="ctr">
            <a:noAutofit/>
          </a:bodyPr>
          <a:lstStyle/>
          <a:p>
            <a:r>
              <a:rPr lang="de-DE" dirty="0"/>
              <a:t>Titelmasterformat durch Klicken bearbeiten</a:t>
            </a:r>
          </a:p>
        </p:txBody>
      </p:sp>
      <p:sp>
        <p:nvSpPr>
          <p:cNvPr id="4" name="Datumsplatzhalter 3"/>
          <p:cNvSpPr>
            <a:spLocks noGrp="1"/>
          </p:cNvSpPr>
          <p:nvPr>
            <p:ph type="dt" sz="half" idx="2"/>
          </p:nvPr>
        </p:nvSpPr>
        <p:spPr>
          <a:xfrm>
            <a:off x="457200" y="6356350"/>
            <a:ext cx="2818656"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r>
              <a:rPr lang="de-DE"/>
              <a:t>Unterrichtsvorgabe für den zieldifferenten Bildungsgang Geistige Entwicklung - Entwicklungsbereiche</a:t>
            </a:r>
            <a:endParaRPr lang="de-DE" dirty="0"/>
          </a:p>
        </p:txBody>
      </p:sp>
      <p:sp>
        <p:nvSpPr>
          <p:cNvPr id="5" name="Fußzeilenplatzhalter 4"/>
          <p:cNvSpPr>
            <a:spLocks noGrp="1"/>
          </p:cNvSpPr>
          <p:nvPr>
            <p:ph type="ftr" sz="quarter" idx="3"/>
          </p:nvPr>
        </p:nvSpPr>
        <p:spPr>
          <a:xfrm>
            <a:off x="3419872" y="6356350"/>
            <a:ext cx="29523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8100392" y="6356350"/>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A4277-7E7A-4AAF-BFC7-47646BF5CD0C}" type="slidenum">
              <a:rPr lang="de-DE" smtClean="0"/>
              <a:t>‹Nr.›</a:t>
            </a:fld>
            <a:endParaRPr lang="de-DE"/>
          </a:p>
        </p:txBody>
      </p:sp>
      <p:sp>
        <p:nvSpPr>
          <p:cNvPr id="10" name="Textplatzhalter 2"/>
          <p:cNvSpPr>
            <a:spLocks noGrp="1"/>
          </p:cNvSpPr>
          <p:nvPr>
            <p:ph type="body" idx="1"/>
          </p:nvPr>
        </p:nvSpPr>
        <p:spPr>
          <a:xfrm>
            <a:off x="457200" y="1700809"/>
            <a:ext cx="8229600" cy="4248472"/>
          </a:xfrm>
          <a:prstGeom prst="rect">
            <a:avLst/>
          </a:prstGeom>
          <a:solidFill>
            <a:schemeClr val="bg1"/>
          </a:solidFill>
          <a:effectLst/>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1" name="Picture 2" descr="Logo QUA-LiS NRW"/>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4507" y="341329"/>
            <a:ext cx="2153277" cy="61748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Gerade Verbindung 12"/>
          <p:cNvCxnSpPr/>
          <p:nvPr/>
        </p:nvCxnSpPr>
        <p:spPr>
          <a:xfrm>
            <a:off x="467544" y="1556792"/>
            <a:ext cx="8208912" cy="0"/>
          </a:xfrm>
          <a:prstGeom prst="line">
            <a:avLst/>
          </a:prstGeom>
          <a:ln/>
        </p:spPr>
        <p:style>
          <a:lnRef idx="2">
            <a:schemeClr val="accent6"/>
          </a:lnRef>
          <a:fillRef idx="0">
            <a:schemeClr val="accent6"/>
          </a:fillRef>
          <a:effectRef idx="1">
            <a:schemeClr val="accent6"/>
          </a:effectRef>
          <a:fontRef idx="minor">
            <a:schemeClr val="tx1"/>
          </a:fontRef>
        </p:style>
      </p:cxnSp>
      <p:sp>
        <p:nvSpPr>
          <p:cNvPr id="14" name="CustomShape 6"/>
          <p:cNvSpPr/>
          <p:nvPr/>
        </p:nvSpPr>
        <p:spPr>
          <a:xfrm>
            <a:off x="0" y="6060575"/>
            <a:ext cx="2987640" cy="143640"/>
          </a:xfrm>
          <a:prstGeom prst="rect">
            <a:avLst/>
          </a:prstGeom>
          <a:gradFill>
            <a:gsLst>
              <a:gs pos="0">
                <a:srgbClr val="008000"/>
              </a:gs>
              <a:gs pos="100000">
                <a:srgbClr val="FFFFCC"/>
              </a:gs>
            </a:gsLst>
            <a:lin ang="0"/>
          </a:gradFill>
          <a:ln w="25560">
            <a:noFill/>
          </a:ln>
        </p:spPr>
      </p:sp>
      <p:sp>
        <p:nvSpPr>
          <p:cNvPr id="15" name="CustomShape 8"/>
          <p:cNvSpPr/>
          <p:nvPr/>
        </p:nvSpPr>
        <p:spPr>
          <a:xfrm>
            <a:off x="3090600" y="6060575"/>
            <a:ext cx="2987640" cy="143640"/>
          </a:xfrm>
          <a:prstGeom prst="rect">
            <a:avLst/>
          </a:prstGeom>
          <a:gradFill>
            <a:gsLst>
              <a:gs pos="0">
                <a:srgbClr val="808080"/>
              </a:gs>
              <a:gs pos="100000">
                <a:srgbClr val="FFFFCC"/>
              </a:gs>
            </a:gsLst>
            <a:lin ang="0"/>
          </a:gradFill>
          <a:ln w="25560">
            <a:noFill/>
          </a:ln>
        </p:spPr>
      </p:sp>
      <p:sp>
        <p:nvSpPr>
          <p:cNvPr id="16" name="Rechteck 15"/>
          <p:cNvSpPr/>
          <p:nvPr/>
        </p:nvSpPr>
        <p:spPr>
          <a:xfrm>
            <a:off x="6158160" y="6060640"/>
            <a:ext cx="2988000" cy="144016"/>
          </a:xfrm>
          <a:prstGeom prst="rect">
            <a:avLst/>
          </a:prstGeom>
          <a:gradFill flip="none" rotWithShape="1">
            <a:gsLst>
              <a:gs pos="1000">
                <a:srgbClr val="FFFFCC"/>
              </a:gs>
              <a:gs pos="100000">
                <a:srgbClr val="FF0000"/>
              </a:gs>
              <a:gs pos="100000">
                <a:srgbClr val="D1C39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V:\QUA-LIS\Formulare und Muster\AbsenderKennungMSB neu-farbig.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652121" y="407495"/>
            <a:ext cx="3024336" cy="619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359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Lst>
  <p:hf hdr="0" ftr="0"/>
  <p:txStyles>
    <p:titleStyle>
      <a:lvl1pPr algn="l" defTabSz="914400" rtl="0" eaLnBrk="1" latinLnBrk="0" hangingPunct="1">
        <a:spcBef>
          <a:spcPct val="0"/>
        </a:spcBef>
        <a:buNone/>
        <a:defRPr sz="3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1560" y="2708920"/>
            <a:ext cx="7772400" cy="1470025"/>
          </a:xfrm>
        </p:spPr>
        <p:txBody>
          <a:bodyPr/>
          <a:lstStyle/>
          <a:p>
            <a:pPr algn="ctr"/>
            <a:r>
              <a:rPr lang="de-DE" dirty="0"/>
              <a:t/>
            </a:r>
            <a:br>
              <a:rPr lang="de-DE" dirty="0"/>
            </a:br>
            <a:r>
              <a:rPr lang="de-DE" dirty="0"/>
              <a:t> </a:t>
            </a:r>
            <a:br>
              <a:rPr lang="de-DE" dirty="0"/>
            </a:br>
            <a:r>
              <a:rPr lang="de-DE" dirty="0"/>
              <a:t>Unterrichtsvorgabe für den zieldifferenten Bildungsgang Geistige Entwicklung an allen Lernorten – </a:t>
            </a:r>
            <a:br>
              <a:rPr lang="de-DE" dirty="0"/>
            </a:br>
            <a:r>
              <a:rPr lang="de-DE" dirty="0"/>
              <a:t>Entwicklungsbereiche</a:t>
            </a:r>
            <a:br>
              <a:rPr lang="de-DE" dirty="0"/>
            </a:br>
            <a:r>
              <a:rPr lang="de-DE" dirty="0"/>
              <a:t/>
            </a:r>
            <a:br>
              <a:rPr lang="de-DE" dirty="0"/>
            </a:br>
            <a:endParaRPr lang="de-DE" dirty="0"/>
          </a:p>
        </p:txBody>
      </p:sp>
    </p:spTree>
    <p:extLst>
      <p:ext uri="{BB962C8B-B14F-4D97-AF65-F5344CB8AC3E}">
        <p14:creationId xmlns:p14="http://schemas.microsoft.com/office/powerpoint/2010/main" val="3070786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229600" cy="360040"/>
          </a:xfrm>
        </p:spPr>
        <p:txBody>
          <a:bodyPr anchor="ctr">
            <a:normAutofit/>
          </a:bodyPr>
          <a:lstStyle/>
          <a:p>
            <a:pPr>
              <a:lnSpc>
                <a:spcPct val="90000"/>
              </a:lnSpc>
            </a:pPr>
            <a:r>
              <a:rPr lang="de-DE" sz="1900" b="1" dirty="0"/>
              <a:t>Entwicklungsschwerpunkte</a:t>
            </a:r>
          </a:p>
        </p:txBody>
      </p:sp>
      <p:pic>
        <p:nvPicPr>
          <p:cNvPr id="10" name="Grafik 9">
            <a:extLst>
              <a:ext uri="{FF2B5EF4-FFF2-40B4-BE49-F238E27FC236}">
                <a16:creationId xmlns:a16="http://schemas.microsoft.com/office/drawing/2014/main" id="{7CD69F6E-3F0E-2842-2B0A-91EC2FD9D8CF}"/>
              </a:ext>
            </a:extLst>
          </p:cNvPr>
          <p:cNvPicPr>
            <a:picLocks noChangeAspect="1"/>
          </p:cNvPicPr>
          <p:nvPr/>
        </p:nvPicPr>
        <p:blipFill>
          <a:blip r:embed="rId3"/>
          <a:stretch>
            <a:fillRect/>
          </a:stretch>
        </p:blipFill>
        <p:spPr>
          <a:xfrm>
            <a:off x="783776" y="1525298"/>
            <a:ext cx="7316615" cy="4495990"/>
          </a:xfrm>
          <a:prstGeom prst="rect">
            <a:avLst/>
          </a:prstGeom>
          <a:noFill/>
        </p:spPr>
      </p:pic>
      <p:sp>
        <p:nvSpPr>
          <p:cNvPr id="6" name="Foliennummernplatzhalter 5"/>
          <p:cNvSpPr>
            <a:spLocks noGrp="1"/>
          </p:cNvSpPr>
          <p:nvPr>
            <p:ph type="sldNum" sz="quarter" idx="12"/>
          </p:nvPr>
        </p:nvSpPr>
        <p:spPr>
          <a:xfrm>
            <a:off x="8100392" y="6356350"/>
            <a:ext cx="586408" cy="365125"/>
          </a:xfrm>
        </p:spPr>
        <p:txBody>
          <a:bodyPr anchor="ctr">
            <a:normAutofit/>
          </a:bodyPr>
          <a:lstStyle/>
          <a:p>
            <a:pPr>
              <a:spcAft>
                <a:spcPts val="600"/>
              </a:spcAft>
            </a:pPr>
            <a:fld id="{512A4277-7E7A-4AAF-BFC7-47646BF5CD0C}" type="slidenum">
              <a:rPr lang="de-DE" smtClean="0"/>
              <a:pPr>
                <a:spcAft>
                  <a:spcPts val="600"/>
                </a:spcAft>
              </a:pPr>
              <a:t>10</a:t>
            </a:fld>
            <a:endParaRPr lang="de-DE"/>
          </a:p>
        </p:txBody>
      </p:sp>
      <p:sp>
        <p:nvSpPr>
          <p:cNvPr id="14" name="Ellipse 13">
            <a:extLst>
              <a:ext uri="{FF2B5EF4-FFF2-40B4-BE49-F238E27FC236}">
                <a16:creationId xmlns:a16="http://schemas.microsoft.com/office/drawing/2014/main" id="{EDD447E1-469D-1E05-EF76-F96A2EA3833E}"/>
              </a:ext>
            </a:extLst>
          </p:cNvPr>
          <p:cNvSpPr/>
          <p:nvPr/>
        </p:nvSpPr>
        <p:spPr>
          <a:xfrm flipV="1">
            <a:off x="1331640" y="2948459"/>
            <a:ext cx="1373324" cy="648072"/>
          </a:xfrm>
          <a:prstGeom prst="ellipse">
            <a:avLst/>
          </a:pr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Datumsplatzhalter 3"/>
          <p:cNvSpPr>
            <a:spLocks noGrp="1"/>
          </p:cNvSpPr>
          <p:nvPr>
            <p:ph type="dt" sz="half" idx="10"/>
          </p:nvPr>
        </p:nvSpPr>
        <p:spPr>
          <a:xfrm>
            <a:off x="457200" y="6356350"/>
            <a:ext cx="5266928" cy="365125"/>
          </a:xfrm>
        </p:spPr>
        <p:txBody>
          <a:bodyPr/>
          <a:lstStyle/>
          <a:p>
            <a:r>
              <a:rPr lang="de-DE"/>
              <a:t>Unterrichtsvorgabe für den zieldifferenten Bildungsgang Geistige Entwicklung - Entwicklungsbereiche</a:t>
            </a:r>
            <a:endParaRPr lang="de-DE" dirty="0"/>
          </a:p>
        </p:txBody>
      </p:sp>
    </p:spTree>
    <p:extLst>
      <p:ext uri="{BB962C8B-B14F-4D97-AF65-F5344CB8AC3E}">
        <p14:creationId xmlns:p14="http://schemas.microsoft.com/office/powerpoint/2010/main" val="360672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200" b="1" dirty="0"/>
              <a:t>Gliederung der Entwicklungsschwerpunkte in Entwicklungsaspekte</a:t>
            </a:r>
          </a:p>
        </p:txBody>
      </p:sp>
      <p:sp>
        <p:nvSpPr>
          <p:cNvPr id="3" name="Inhaltsplatzhalter 2"/>
          <p:cNvSpPr>
            <a:spLocks noGrp="1"/>
          </p:cNvSpPr>
          <p:nvPr>
            <p:ph idx="1"/>
          </p:nvPr>
        </p:nvSpPr>
        <p:spPr>
          <a:xfrm>
            <a:off x="5004048" y="2132856"/>
            <a:ext cx="3888432" cy="3024336"/>
          </a:xfrm>
        </p:spPr>
        <p:txBody>
          <a:bodyPr>
            <a:normAutofit fontScale="92500" lnSpcReduction="20000"/>
          </a:bodyPr>
          <a:lstStyle/>
          <a:p>
            <a:pPr marL="0" indent="0">
              <a:buNone/>
            </a:pPr>
            <a:r>
              <a:rPr lang="de-DE" sz="2200" dirty="0"/>
              <a:t>Durch die Gliederung in </a:t>
            </a:r>
            <a:r>
              <a:rPr lang="de-DE" sz="2200" b="1" dirty="0"/>
              <a:t>Entwicklungsaspekte</a:t>
            </a:r>
            <a:r>
              <a:rPr lang="de-DE" sz="2200" dirty="0"/>
              <a:t> erfolgt eine detaillierte Differenzierung in bedeutsame entwicklungsspezifische Teilbereiche.</a:t>
            </a:r>
          </a:p>
          <a:p>
            <a:pPr marL="0" indent="0">
              <a:buNone/>
            </a:pPr>
            <a:r>
              <a:rPr lang="de-DE" sz="2200" dirty="0"/>
              <a:t>Sie schärfen den jeweiligen Entwicklungsschwerpunkt aus. </a:t>
            </a:r>
            <a:br>
              <a:rPr lang="de-DE" sz="2200" dirty="0"/>
            </a:br>
            <a:r>
              <a:rPr lang="de-DE" sz="2200" dirty="0"/>
              <a:t>Sie ermöglichen einen systematischen Zugriff auf die angestrebten Kompetenzen.</a:t>
            </a:r>
          </a:p>
          <a:p>
            <a:pPr marL="0" indent="0">
              <a:buNone/>
            </a:pPr>
            <a:endParaRPr lang="de-DE" dirty="0"/>
          </a:p>
        </p:txBody>
      </p:sp>
      <p:sp>
        <p:nvSpPr>
          <p:cNvPr id="4" name="Datumsplatzhalter 3"/>
          <p:cNvSpPr>
            <a:spLocks noGrp="1"/>
          </p:cNvSpPr>
          <p:nvPr>
            <p:ph type="dt" sz="half" idx="10"/>
          </p:nvPr>
        </p:nvSpPr>
        <p:spPr>
          <a:xfrm>
            <a:off x="457200" y="6356350"/>
            <a:ext cx="5122912" cy="365125"/>
          </a:xfrm>
        </p:spPr>
        <p:txBody>
          <a:bodyPr/>
          <a:lstStyle/>
          <a:p>
            <a:r>
              <a:rPr lang="de-DE"/>
              <a:t>Unterrichtsvorgabe für den zieldifferenten Bildungsgang Geistige Entwicklung - Entwicklungsbereiche</a:t>
            </a:r>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11</a:t>
            </a:fld>
            <a:endParaRPr lang="de-DE"/>
          </a:p>
        </p:txBody>
      </p:sp>
      <p:pic>
        <p:nvPicPr>
          <p:cNvPr id="19" name="Grafik 18">
            <a:extLst>
              <a:ext uri="{FF2B5EF4-FFF2-40B4-BE49-F238E27FC236}">
                <a16:creationId xmlns:a16="http://schemas.microsoft.com/office/drawing/2014/main" id="{6984879F-ADC9-8140-6ED2-7E738C174C00}"/>
              </a:ext>
            </a:extLst>
          </p:cNvPr>
          <p:cNvPicPr>
            <a:picLocks noChangeAspect="1"/>
          </p:cNvPicPr>
          <p:nvPr/>
        </p:nvPicPr>
        <p:blipFill>
          <a:blip r:embed="rId3"/>
          <a:stretch>
            <a:fillRect/>
          </a:stretch>
        </p:blipFill>
        <p:spPr>
          <a:xfrm>
            <a:off x="457199" y="2132856"/>
            <a:ext cx="4368059" cy="2832426"/>
          </a:xfrm>
          <a:prstGeom prst="rect">
            <a:avLst/>
          </a:prstGeom>
          <a:noFill/>
        </p:spPr>
      </p:pic>
      <p:sp>
        <p:nvSpPr>
          <p:cNvPr id="14" name="Ellipse 13"/>
          <p:cNvSpPr/>
          <p:nvPr/>
        </p:nvSpPr>
        <p:spPr>
          <a:xfrm flipV="1">
            <a:off x="1547664" y="3933056"/>
            <a:ext cx="2361264" cy="360041"/>
          </a:xfrm>
          <a:prstGeom prst="ellipse">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8937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229600" cy="360040"/>
          </a:xfrm>
        </p:spPr>
        <p:txBody>
          <a:bodyPr anchor="ctr">
            <a:normAutofit/>
          </a:bodyPr>
          <a:lstStyle/>
          <a:p>
            <a:pPr>
              <a:lnSpc>
                <a:spcPct val="90000"/>
              </a:lnSpc>
            </a:pPr>
            <a:r>
              <a:rPr lang="de-DE" sz="1900" b="1" dirty="0"/>
              <a:t>Entwicklungsaspekte (Beispiel zum Entwicklungsbereich Motorik)</a:t>
            </a:r>
          </a:p>
        </p:txBody>
      </p:sp>
      <p:pic>
        <p:nvPicPr>
          <p:cNvPr id="13" name="Grafik 12">
            <a:extLst>
              <a:ext uri="{FF2B5EF4-FFF2-40B4-BE49-F238E27FC236}">
                <a16:creationId xmlns:a16="http://schemas.microsoft.com/office/drawing/2014/main" id="{0E2B3C67-CBAE-9338-0C9E-455B08DF1953}"/>
              </a:ext>
            </a:extLst>
          </p:cNvPr>
          <p:cNvPicPr>
            <a:picLocks noChangeAspect="1"/>
          </p:cNvPicPr>
          <p:nvPr/>
        </p:nvPicPr>
        <p:blipFill>
          <a:blip r:embed="rId3"/>
          <a:stretch>
            <a:fillRect/>
          </a:stretch>
        </p:blipFill>
        <p:spPr>
          <a:xfrm>
            <a:off x="1367643" y="1484784"/>
            <a:ext cx="6408713" cy="4507083"/>
          </a:xfrm>
          <a:prstGeom prst="rect">
            <a:avLst/>
          </a:prstGeom>
          <a:noFill/>
        </p:spPr>
      </p:pic>
      <p:sp>
        <p:nvSpPr>
          <p:cNvPr id="6" name="Foliennummernplatzhalter 5"/>
          <p:cNvSpPr>
            <a:spLocks noGrp="1"/>
          </p:cNvSpPr>
          <p:nvPr>
            <p:ph type="sldNum" sz="quarter" idx="12"/>
          </p:nvPr>
        </p:nvSpPr>
        <p:spPr>
          <a:xfrm>
            <a:off x="8100392" y="6356350"/>
            <a:ext cx="586408" cy="365125"/>
          </a:xfrm>
        </p:spPr>
        <p:txBody>
          <a:bodyPr anchor="ctr">
            <a:normAutofit/>
          </a:bodyPr>
          <a:lstStyle/>
          <a:p>
            <a:pPr>
              <a:spcAft>
                <a:spcPts val="600"/>
              </a:spcAft>
            </a:pPr>
            <a:fld id="{512A4277-7E7A-4AAF-BFC7-47646BF5CD0C}" type="slidenum">
              <a:rPr lang="de-DE" smtClean="0"/>
              <a:pPr>
                <a:spcAft>
                  <a:spcPts val="600"/>
                </a:spcAft>
              </a:pPr>
              <a:t>12</a:t>
            </a:fld>
            <a:endParaRPr lang="de-DE"/>
          </a:p>
        </p:txBody>
      </p:sp>
      <p:sp>
        <p:nvSpPr>
          <p:cNvPr id="17" name="Ellipse 16">
            <a:extLst>
              <a:ext uri="{FF2B5EF4-FFF2-40B4-BE49-F238E27FC236}">
                <a16:creationId xmlns:a16="http://schemas.microsoft.com/office/drawing/2014/main" id="{DA1CA54E-EFD5-27DD-B79F-C1E6868E2353}"/>
              </a:ext>
            </a:extLst>
          </p:cNvPr>
          <p:cNvSpPr/>
          <p:nvPr/>
        </p:nvSpPr>
        <p:spPr>
          <a:xfrm flipV="1">
            <a:off x="2987824" y="2264383"/>
            <a:ext cx="1368152" cy="3312368"/>
          </a:xfrm>
          <a:prstGeom prst="ellipse">
            <a:avLst/>
          </a:pr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Datumsplatzhalter 3"/>
          <p:cNvSpPr>
            <a:spLocks noGrp="1"/>
          </p:cNvSpPr>
          <p:nvPr>
            <p:ph type="dt" sz="half" idx="10"/>
          </p:nvPr>
        </p:nvSpPr>
        <p:spPr>
          <a:xfrm>
            <a:off x="457200" y="6356350"/>
            <a:ext cx="5266928" cy="365125"/>
          </a:xfrm>
        </p:spPr>
        <p:txBody>
          <a:bodyPr/>
          <a:lstStyle/>
          <a:p>
            <a:r>
              <a:rPr lang="de-DE"/>
              <a:t>Unterrichtsvorgabe für den zieldifferenten Bildungsgang Geistige Entwicklung - Entwicklungsbereiche</a:t>
            </a:r>
            <a:endParaRPr lang="de-DE" dirty="0"/>
          </a:p>
        </p:txBody>
      </p:sp>
    </p:spTree>
    <p:extLst>
      <p:ext uri="{BB962C8B-B14F-4D97-AF65-F5344CB8AC3E}">
        <p14:creationId xmlns:p14="http://schemas.microsoft.com/office/powerpoint/2010/main" val="249943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229600" cy="360040"/>
          </a:xfrm>
        </p:spPr>
        <p:txBody>
          <a:bodyPr anchor="ctr">
            <a:normAutofit/>
          </a:bodyPr>
          <a:lstStyle/>
          <a:p>
            <a:pPr>
              <a:lnSpc>
                <a:spcPct val="90000"/>
              </a:lnSpc>
            </a:pPr>
            <a:r>
              <a:rPr lang="de-DE" sz="1900" b="1" dirty="0"/>
              <a:t>Entwicklungsaspekte (Beispiel zum Entwicklungsbereich Motorik)</a:t>
            </a:r>
          </a:p>
        </p:txBody>
      </p:sp>
      <p:pic>
        <p:nvPicPr>
          <p:cNvPr id="13" name="Grafik 12">
            <a:extLst>
              <a:ext uri="{FF2B5EF4-FFF2-40B4-BE49-F238E27FC236}">
                <a16:creationId xmlns:a16="http://schemas.microsoft.com/office/drawing/2014/main" id="{0E2B3C67-CBAE-9338-0C9E-455B08DF1953}"/>
              </a:ext>
            </a:extLst>
          </p:cNvPr>
          <p:cNvPicPr>
            <a:picLocks noChangeAspect="1"/>
          </p:cNvPicPr>
          <p:nvPr/>
        </p:nvPicPr>
        <p:blipFill>
          <a:blip r:embed="rId2"/>
          <a:stretch>
            <a:fillRect/>
          </a:stretch>
        </p:blipFill>
        <p:spPr>
          <a:xfrm>
            <a:off x="1367643" y="1484784"/>
            <a:ext cx="6408713" cy="4507083"/>
          </a:xfrm>
          <a:prstGeom prst="rect">
            <a:avLst/>
          </a:prstGeom>
          <a:noFill/>
        </p:spPr>
      </p:pic>
      <p:sp>
        <p:nvSpPr>
          <p:cNvPr id="6" name="Foliennummernplatzhalter 5"/>
          <p:cNvSpPr>
            <a:spLocks noGrp="1"/>
          </p:cNvSpPr>
          <p:nvPr>
            <p:ph type="sldNum" sz="quarter" idx="12"/>
          </p:nvPr>
        </p:nvSpPr>
        <p:spPr>
          <a:xfrm>
            <a:off x="8100392" y="6356350"/>
            <a:ext cx="586408" cy="365125"/>
          </a:xfrm>
        </p:spPr>
        <p:txBody>
          <a:bodyPr anchor="ctr">
            <a:normAutofit/>
          </a:bodyPr>
          <a:lstStyle/>
          <a:p>
            <a:pPr>
              <a:spcAft>
                <a:spcPts val="600"/>
              </a:spcAft>
            </a:pPr>
            <a:fld id="{512A4277-7E7A-4AAF-BFC7-47646BF5CD0C}" type="slidenum">
              <a:rPr lang="de-DE" smtClean="0"/>
              <a:pPr>
                <a:spcAft>
                  <a:spcPts val="600"/>
                </a:spcAft>
              </a:pPr>
              <a:t>13</a:t>
            </a:fld>
            <a:endParaRPr lang="de-DE"/>
          </a:p>
        </p:txBody>
      </p:sp>
      <p:sp>
        <p:nvSpPr>
          <p:cNvPr id="17" name="Ellipse 16">
            <a:extLst>
              <a:ext uri="{FF2B5EF4-FFF2-40B4-BE49-F238E27FC236}">
                <a16:creationId xmlns:a16="http://schemas.microsoft.com/office/drawing/2014/main" id="{DA1CA54E-EFD5-27DD-B79F-C1E6868E2353}"/>
              </a:ext>
            </a:extLst>
          </p:cNvPr>
          <p:cNvSpPr/>
          <p:nvPr/>
        </p:nvSpPr>
        <p:spPr>
          <a:xfrm flipV="1">
            <a:off x="2915816" y="3933056"/>
            <a:ext cx="1368152" cy="576064"/>
          </a:xfrm>
          <a:prstGeom prst="ellipse">
            <a:avLst/>
          </a:pr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Datumsplatzhalter 3"/>
          <p:cNvSpPr>
            <a:spLocks noGrp="1"/>
          </p:cNvSpPr>
          <p:nvPr>
            <p:ph type="dt" sz="half" idx="10"/>
          </p:nvPr>
        </p:nvSpPr>
        <p:spPr>
          <a:xfrm>
            <a:off x="457200" y="6356350"/>
            <a:ext cx="5266928" cy="365125"/>
          </a:xfrm>
        </p:spPr>
        <p:txBody>
          <a:bodyPr/>
          <a:lstStyle/>
          <a:p>
            <a:r>
              <a:rPr lang="de-DE"/>
              <a:t>Unterrichtsvorgabe für den zieldifferenten Bildungsgang Geistige Entwicklung - Entwicklungsbereiche</a:t>
            </a:r>
            <a:endParaRPr lang="de-DE" dirty="0"/>
          </a:p>
        </p:txBody>
      </p:sp>
    </p:spTree>
    <p:extLst>
      <p:ext uri="{BB962C8B-B14F-4D97-AF65-F5344CB8AC3E}">
        <p14:creationId xmlns:p14="http://schemas.microsoft.com/office/powerpoint/2010/main" val="298478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200" b="1" dirty="0"/>
              <a:t>Angestrebte Kompetenzen</a:t>
            </a:r>
          </a:p>
        </p:txBody>
      </p:sp>
      <p:sp>
        <p:nvSpPr>
          <p:cNvPr id="3" name="Inhaltsplatzhalter 2"/>
          <p:cNvSpPr>
            <a:spLocks noGrp="1"/>
          </p:cNvSpPr>
          <p:nvPr>
            <p:ph idx="1"/>
          </p:nvPr>
        </p:nvSpPr>
        <p:spPr>
          <a:xfrm>
            <a:off x="4103948" y="1694362"/>
            <a:ext cx="5040052" cy="4182910"/>
          </a:xfrm>
        </p:spPr>
        <p:txBody>
          <a:bodyPr>
            <a:normAutofit fontScale="25000" lnSpcReduction="20000"/>
          </a:bodyPr>
          <a:lstStyle/>
          <a:p>
            <a:pPr marL="0" indent="0">
              <a:buNone/>
            </a:pPr>
            <a:r>
              <a:rPr lang="de-DE" sz="8000" b="1" dirty="0"/>
              <a:t>Angestrebte Kompetenzen</a:t>
            </a:r>
            <a:endParaRPr lang="de-DE" sz="8000" dirty="0"/>
          </a:p>
          <a:p>
            <a:pPr marL="0" indent="0">
              <a:buNone/>
            </a:pPr>
            <a:r>
              <a:rPr lang="de-DE" sz="8000" dirty="0"/>
              <a:t>• beschreiben grundlegende </a:t>
            </a:r>
            <a:br>
              <a:rPr lang="de-DE" sz="8000" dirty="0"/>
            </a:br>
            <a:r>
              <a:rPr lang="de-DE" sz="8000"/>
              <a:t>   Entwicklungsschritte</a:t>
            </a:r>
            <a:r>
              <a:rPr lang="de-DE" sz="8000" dirty="0"/>
              <a:t>, </a:t>
            </a:r>
          </a:p>
          <a:p>
            <a:pPr marL="0" indent="0">
              <a:buNone/>
            </a:pPr>
            <a:r>
              <a:rPr lang="de-DE" sz="8000" dirty="0"/>
              <a:t>• sind innerhalb eines offen angelegten </a:t>
            </a:r>
            <a:br>
              <a:rPr lang="de-DE" sz="8000" dirty="0"/>
            </a:br>
            <a:r>
              <a:rPr lang="de-DE" sz="8000" dirty="0"/>
              <a:t>   entwicklungsbezogenen Kontinuums </a:t>
            </a:r>
            <a:br>
              <a:rPr lang="de-DE" sz="8000" dirty="0"/>
            </a:br>
            <a:r>
              <a:rPr lang="de-DE" sz="8000" dirty="0"/>
              <a:t>   konzipiert, 	</a:t>
            </a:r>
          </a:p>
          <a:p>
            <a:pPr marL="0" indent="0">
              <a:buNone/>
            </a:pPr>
            <a:r>
              <a:rPr lang="de-DE" sz="8000" dirty="0"/>
              <a:t>• beziehen sich auf Verhalten, das in jeweils </a:t>
            </a:r>
            <a:br>
              <a:rPr lang="de-DE" sz="8000" dirty="0"/>
            </a:br>
            <a:r>
              <a:rPr lang="de-DE" sz="8000" dirty="0"/>
              <a:t>   unterschiedlichen Modi sichtbar werden</a:t>
            </a:r>
            <a:br>
              <a:rPr lang="de-DE" sz="8000" dirty="0"/>
            </a:br>
            <a:r>
              <a:rPr lang="de-DE" sz="8000" dirty="0"/>
              <a:t>   kann,</a:t>
            </a:r>
          </a:p>
          <a:p>
            <a:pPr marL="0" indent="0">
              <a:buNone/>
            </a:pPr>
            <a:r>
              <a:rPr lang="de-DE" sz="8000" dirty="0"/>
              <a:t>• bilden die Grundlage für die Planung eines</a:t>
            </a:r>
            <a:br>
              <a:rPr lang="de-DE" sz="8000" dirty="0"/>
            </a:br>
            <a:r>
              <a:rPr lang="de-DE" sz="8000" dirty="0"/>
              <a:t>   individuell ausgerichteten Unterrichts,</a:t>
            </a:r>
          </a:p>
          <a:p>
            <a:pPr marL="0" indent="0">
              <a:buNone/>
            </a:pPr>
            <a:r>
              <a:rPr lang="de-DE" sz="8000" dirty="0"/>
              <a:t>• sind mit handlungsbezogenen Fähigkeiten</a:t>
            </a:r>
            <a:br>
              <a:rPr lang="de-DE" sz="8000" dirty="0"/>
            </a:br>
            <a:r>
              <a:rPr lang="de-DE" sz="8000" dirty="0"/>
              <a:t>   und Fertigkeiten der Schülerinnen und</a:t>
            </a:r>
            <a:br>
              <a:rPr lang="de-DE" sz="8000" dirty="0"/>
            </a:br>
            <a:r>
              <a:rPr lang="de-DE" sz="8000" dirty="0"/>
              <a:t>   Schüler eng verknüpft (Performanz).</a:t>
            </a:r>
          </a:p>
          <a:p>
            <a:pPr marL="0" indent="0">
              <a:buNone/>
            </a:pPr>
            <a:endParaRPr lang="de-DE" sz="2400" dirty="0"/>
          </a:p>
          <a:p>
            <a:pPr marL="0" indent="0">
              <a:buNone/>
            </a:pPr>
            <a:endParaRPr lang="de-DE" dirty="0"/>
          </a:p>
        </p:txBody>
      </p:sp>
      <p:sp>
        <p:nvSpPr>
          <p:cNvPr id="4" name="Datumsplatzhalter 3"/>
          <p:cNvSpPr>
            <a:spLocks noGrp="1"/>
          </p:cNvSpPr>
          <p:nvPr>
            <p:ph type="dt" sz="half" idx="10"/>
          </p:nvPr>
        </p:nvSpPr>
        <p:spPr>
          <a:xfrm>
            <a:off x="457200" y="6356350"/>
            <a:ext cx="5122912" cy="365125"/>
          </a:xfrm>
        </p:spPr>
        <p:txBody>
          <a:bodyPr/>
          <a:lstStyle/>
          <a:p>
            <a:r>
              <a:rPr lang="de-DE"/>
              <a:t>Unterrichtsvorgabe für den zieldifferenten Bildungsgang Geistige Entwicklung - Entwicklungsbereiche</a:t>
            </a:r>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14</a:t>
            </a:fld>
            <a:endParaRPr lang="de-DE"/>
          </a:p>
        </p:txBody>
      </p:sp>
      <p:pic>
        <p:nvPicPr>
          <p:cNvPr id="9" name="Grafik 8">
            <a:extLst>
              <a:ext uri="{FF2B5EF4-FFF2-40B4-BE49-F238E27FC236}">
                <a16:creationId xmlns:a16="http://schemas.microsoft.com/office/drawing/2014/main" id="{EE1473DB-BD98-16B1-11C3-027E42366577}"/>
              </a:ext>
            </a:extLst>
          </p:cNvPr>
          <p:cNvPicPr>
            <a:picLocks noChangeAspect="1"/>
          </p:cNvPicPr>
          <p:nvPr/>
        </p:nvPicPr>
        <p:blipFill>
          <a:blip r:embed="rId3"/>
          <a:stretch>
            <a:fillRect/>
          </a:stretch>
        </p:blipFill>
        <p:spPr>
          <a:xfrm>
            <a:off x="457199" y="2132855"/>
            <a:ext cx="3646749" cy="2918879"/>
          </a:xfrm>
          <a:prstGeom prst="rect">
            <a:avLst/>
          </a:prstGeom>
          <a:noFill/>
        </p:spPr>
      </p:pic>
      <p:sp>
        <p:nvSpPr>
          <p:cNvPr id="14" name="Ellipse 13"/>
          <p:cNvSpPr/>
          <p:nvPr/>
        </p:nvSpPr>
        <p:spPr>
          <a:xfrm flipV="1">
            <a:off x="827584" y="4519513"/>
            <a:ext cx="3024336" cy="505003"/>
          </a:xfrm>
          <a:prstGeom prst="ellipse">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52161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200" b="1" dirty="0"/>
              <a:t>Angestrebte Kompetenzen</a:t>
            </a:r>
          </a:p>
        </p:txBody>
      </p:sp>
      <p:sp>
        <p:nvSpPr>
          <p:cNvPr id="4" name="Datumsplatzhalter 3"/>
          <p:cNvSpPr>
            <a:spLocks noGrp="1"/>
          </p:cNvSpPr>
          <p:nvPr>
            <p:ph type="dt" sz="half" idx="10"/>
          </p:nvPr>
        </p:nvSpPr>
        <p:spPr>
          <a:xfrm>
            <a:off x="457200" y="6356350"/>
            <a:ext cx="5122912" cy="365125"/>
          </a:xfrm>
        </p:spPr>
        <p:txBody>
          <a:bodyPr/>
          <a:lstStyle/>
          <a:p>
            <a:r>
              <a:rPr lang="de-DE"/>
              <a:t>Unterrichtsvorgabe für den zieldifferenten Bildungsgang Geistige Entwicklung - Entwicklungsbereiche</a:t>
            </a:r>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15</a:t>
            </a:fld>
            <a:endParaRPr lang="de-DE"/>
          </a:p>
        </p:txBody>
      </p:sp>
      <p:pic>
        <p:nvPicPr>
          <p:cNvPr id="3" name="Grafik 2"/>
          <p:cNvPicPr>
            <a:picLocks noChangeAspect="1"/>
          </p:cNvPicPr>
          <p:nvPr/>
        </p:nvPicPr>
        <p:blipFill>
          <a:blip r:embed="rId3"/>
          <a:stretch>
            <a:fillRect/>
          </a:stretch>
        </p:blipFill>
        <p:spPr>
          <a:xfrm>
            <a:off x="1007709" y="2400880"/>
            <a:ext cx="7224800" cy="3608201"/>
          </a:xfrm>
          <a:prstGeom prst="rect">
            <a:avLst/>
          </a:prstGeom>
        </p:spPr>
      </p:pic>
      <p:pic>
        <p:nvPicPr>
          <p:cNvPr id="8" name="Grafik 7"/>
          <p:cNvPicPr>
            <a:picLocks noChangeAspect="1"/>
          </p:cNvPicPr>
          <p:nvPr/>
        </p:nvPicPr>
        <p:blipFill>
          <a:blip r:embed="rId4"/>
          <a:stretch>
            <a:fillRect/>
          </a:stretch>
        </p:blipFill>
        <p:spPr>
          <a:xfrm>
            <a:off x="1031764" y="1616549"/>
            <a:ext cx="7176690" cy="798687"/>
          </a:xfrm>
          <a:prstGeom prst="rect">
            <a:avLst/>
          </a:prstGeom>
        </p:spPr>
      </p:pic>
      <p:sp>
        <p:nvSpPr>
          <p:cNvPr id="15" name="Ellipse 14"/>
          <p:cNvSpPr/>
          <p:nvPr/>
        </p:nvSpPr>
        <p:spPr>
          <a:xfrm flipV="1">
            <a:off x="965362" y="2217115"/>
            <a:ext cx="1140073" cy="1727987"/>
          </a:xfrm>
          <a:prstGeom prst="ellipse">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Ellipse 14">
            <a:extLst>
              <a:ext uri="{FF2B5EF4-FFF2-40B4-BE49-F238E27FC236}">
                <a16:creationId xmlns:a16="http://schemas.microsoft.com/office/drawing/2014/main" id="{188669CA-EF70-2D4C-9473-B387570C0F91}"/>
              </a:ext>
            </a:extLst>
          </p:cNvPr>
          <p:cNvSpPr/>
          <p:nvPr/>
        </p:nvSpPr>
        <p:spPr>
          <a:xfrm flipV="1">
            <a:off x="1854787" y="3279330"/>
            <a:ext cx="4517414" cy="1157781"/>
          </a:xfrm>
          <a:prstGeom prst="ellipse">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2130775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7991" y="980728"/>
            <a:ext cx="8229600" cy="720080"/>
          </a:xfrm>
        </p:spPr>
        <p:txBody>
          <a:bodyPr/>
          <a:lstStyle/>
          <a:p>
            <a:r>
              <a:rPr lang="de-DE" sz="2200" b="1" dirty="0"/>
              <a:t>Vernetzungsmöglichkeiten und </a:t>
            </a:r>
            <a:r>
              <a:rPr lang="de-DE" sz="2200" b="1" dirty="0" err="1"/>
              <a:t>Performanzsituationen</a:t>
            </a:r>
            <a:endParaRPr lang="de-DE" sz="2200" b="1" dirty="0"/>
          </a:p>
        </p:txBody>
      </p:sp>
      <p:sp>
        <p:nvSpPr>
          <p:cNvPr id="3" name="Inhaltsplatzhalter 2"/>
          <p:cNvSpPr>
            <a:spLocks noGrp="1"/>
          </p:cNvSpPr>
          <p:nvPr>
            <p:ph idx="1"/>
          </p:nvPr>
        </p:nvSpPr>
        <p:spPr>
          <a:xfrm>
            <a:off x="457200" y="2060848"/>
            <a:ext cx="8229600" cy="3744416"/>
          </a:xfrm>
        </p:spPr>
        <p:txBody>
          <a:bodyPr>
            <a:normAutofit/>
          </a:bodyPr>
          <a:lstStyle/>
          <a:p>
            <a:pPr>
              <a:lnSpc>
                <a:spcPct val="115000"/>
              </a:lnSpc>
              <a:spcAft>
                <a:spcPts val="1000"/>
              </a:spcAft>
            </a:pPr>
            <a:r>
              <a:rPr lang="de-DE" sz="1800" b="1" dirty="0">
                <a:effectLst/>
                <a:latin typeface="Arial" panose="020B0604020202020204" pitchFamily="34" charset="0"/>
                <a:ea typeface="Calibri" panose="020F0502020204030204" pitchFamily="34" charset="0"/>
                <a:cs typeface="Times New Roman" panose="02020603050405020304" pitchFamily="18" charset="0"/>
              </a:rPr>
              <a:t>Vernetzungsmöglichkeiten</a:t>
            </a:r>
            <a:r>
              <a:rPr lang="de-DE" sz="1800" dirty="0">
                <a:effectLst/>
                <a:latin typeface="Arial" panose="020B0604020202020204" pitchFamily="34" charset="0"/>
                <a:ea typeface="Calibri" panose="020F0502020204030204" pitchFamily="34" charset="0"/>
                <a:cs typeface="Times New Roman" panose="02020603050405020304" pitchFamily="18" charset="0"/>
              </a:rPr>
              <a:t> weisen exemplarisch auf sich gegenseitig stützende und ergänzende Lernentwicklungen innerhalb der Entwicklungsbereiche Motorik, Wahrnehmung, Kognition, Sozialisation und Kommunikation hin.</a:t>
            </a:r>
          </a:p>
          <a:p>
            <a:pPr algn="just">
              <a:lnSpc>
                <a:spcPct val="115000"/>
              </a:lnSpc>
              <a:spcAft>
                <a:spcPts val="1000"/>
              </a:spcAft>
            </a:pPr>
            <a:r>
              <a:rPr lang="de-DE" sz="1800" dirty="0">
                <a:effectLst/>
                <a:latin typeface="Arial" panose="020B0604020202020204" pitchFamily="34" charset="0"/>
                <a:ea typeface="Calibri" panose="020F0502020204030204" pitchFamily="34" charset="0"/>
                <a:cs typeface="Times New Roman" panose="02020603050405020304" pitchFamily="18" charset="0"/>
              </a:rPr>
              <a:t>Beispielhafte Ausführungen zu </a:t>
            </a:r>
            <a:r>
              <a:rPr lang="de-DE" sz="1800" b="1" dirty="0" err="1">
                <a:effectLst/>
                <a:latin typeface="Arial" panose="020B0604020202020204" pitchFamily="34" charset="0"/>
                <a:ea typeface="Calibri" panose="020F0502020204030204" pitchFamily="34" charset="0"/>
                <a:cs typeface="Times New Roman" panose="02020603050405020304" pitchFamily="18" charset="0"/>
              </a:rPr>
              <a:t>Performanzsituationen</a:t>
            </a:r>
            <a:r>
              <a:rPr lang="de-DE" sz="1800" dirty="0">
                <a:effectLst/>
                <a:latin typeface="Arial" panose="020B0604020202020204" pitchFamily="34" charset="0"/>
                <a:ea typeface="Calibri" panose="020F0502020204030204" pitchFamily="34" charset="0"/>
                <a:cs typeface="Times New Roman" panose="02020603050405020304" pitchFamily="18" charset="0"/>
              </a:rPr>
              <a:t> umreißen das zu einer Kompetenz zugehörige Handeln in inner- und außerschulischen Kontexten. Erworbene soziale, personale, fachliche und methodische Fertig- und Fähigkeiten kommen darin zum Ausdruck.</a:t>
            </a:r>
          </a:p>
          <a:p>
            <a:pPr marL="0" indent="0">
              <a:buNone/>
            </a:pPr>
            <a:endParaRPr lang="de-DE" dirty="0"/>
          </a:p>
          <a:p>
            <a:endParaRPr lang="de-DE" dirty="0"/>
          </a:p>
          <a:p>
            <a:endParaRPr lang="de-DE" dirty="0"/>
          </a:p>
        </p:txBody>
      </p:sp>
      <p:sp>
        <p:nvSpPr>
          <p:cNvPr id="4" name="Datumsplatzhalter 3"/>
          <p:cNvSpPr>
            <a:spLocks noGrp="1"/>
          </p:cNvSpPr>
          <p:nvPr>
            <p:ph type="dt" sz="half" idx="10"/>
          </p:nvPr>
        </p:nvSpPr>
        <p:spPr>
          <a:xfrm>
            <a:off x="457200" y="6356350"/>
            <a:ext cx="5122912" cy="365125"/>
          </a:xfrm>
        </p:spPr>
        <p:txBody>
          <a:bodyPr/>
          <a:lstStyle/>
          <a:p>
            <a:r>
              <a:rPr lang="de-DE"/>
              <a:t>Unterrichtsvorgabe für den zieldifferenten Bildungsgang Geistige Entwicklung - Entwicklungsbereiche</a:t>
            </a:r>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16</a:t>
            </a:fld>
            <a:endParaRPr lang="de-DE"/>
          </a:p>
        </p:txBody>
      </p:sp>
    </p:spTree>
    <p:custDataLst>
      <p:tags r:id="rId1"/>
    </p:custDataLst>
    <p:extLst>
      <p:ext uri="{BB962C8B-B14F-4D97-AF65-F5344CB8AC3E}">
        <p14:creationId xmlns:p14="http://schemas.microsoft.com/office/powerpoint/2010/main" val="4165643421"/>
      </p:ext>
    </p:extLst>
  </p:cSld>
  <p:clrMapOvr>
    <a:masterClrMapping/>
  </p:clrMapOvr>
  <mc:AlternateContent xmlns:mc="http://schemas.openxmlformats.org/markup-compatibility/2006" xmlns:p14="http://schemas.microsoft.com/office/powerpoint/2010/main">
    <mc:Choice Requires="p14">
      <p:transition spd="slow" p14:dur="2000" advTm="60637"/>
    </mc:Choice>
    <mc:Fallback xmlns="">
      <p:transition spd="slow" advTm="60637"/>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200" b="1" dirty="0"/>
              <a:t>Vernetzungsmöglichkeiten</a:t>
            </a:r>
          </a:p>
        </p:txBody>
      </p:sp>
      <p:sp>
        <p:nvSpPr>
          <p:cNvPr id="4" name="Datumsplatzhalter 3"/>
          <p:cNvSpPr>
            <a:spLocks noGrp="1"/>
          </p:cNvSpPr>
          <p:nvPr>
            <p:ph type="dt" sz="half" idx="10"/>
          </p:nvPr>
        </p:nvSpPr>
        <p:spPr>
          <a:xfrm>
            <a:off x="457200" y="6356350"/>
            <a:ext cx="5194920" cy="365125"/>
          </a:xfrm>
        </p:spPr>
        <p:txBody>
          <a:bodyPr/>
          <a:lstStyle/>
          <a:p>
            <a:r>
              <a:rPr lang="de-DE"/>
              <a:t>Unterrichtsvorgabe für den zieldifferenten Bildungsgang Geistige Entwicklung - Entwicklungsbereiche</a:t>
            </a:r>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17</a:t>
            </a:fld>
            <a:endParaRPr lang="de-DE"/>
          </a:p>
        </p:txBody>
      </p:sp>
      <p:pic>
        <p:nvPicPr>
          <p:cNvPr id="3" name="Grafik 2"/>
          <p:cNvPicPr>
            <a:picLocks noChangeAspect="1"/>
          </p:cNvPicPr>
          <p:nvPr/>
        </p:nvPicPr>
        <p:blipFill>
          <a:blip r:embed="rId3"/>
          <a:stretch>
            <a:fillRect/>
          </a:stretch>
        </p:blipFill>
        <p:spPr>
          <a:xfrm>
            <a:off x="1007709" y="2400880"/>
            <a:ext cx="7224800" cy="3608201"/>
          </a:xfrm>
          <a:prstGeom prst="rect">
            <a:avLst/>
          </a:prstGeom>
          <a:ln>
            <a:noFill/>
          </a:ln>
        </p:spPr>
      </p:pic>
      <p:pic>
        <p:nvPicPr>
          <p:cNvPr id="8" name="Grafik 7"/>
          <p:cNvPicPr>
            <a:picLocks noChangeAspect="1"/>
          </p:cNvPicPr>
          <p:nvPr/>
        </p:nvPicPr>
        <p:blipFill>
          <a:blip r:embed="rId4"/>
          <a:stretch>
            <a:fillRect/>
          </a:stretch>
        </p:blipFill>
        <p:spPr>
          <a:xfrm>
            <a:off x="1031764" y="1616549"/>
            <a:ext cx="7176690" cy="798687"/>
          </a:xfrm>
          <a:prstGeom prst="rect">
            <a:avLst/>
          </a:prstGeom>
        </p:spPr>
      </p:pic>
      <p:sp>
        <p:nvSpPr>
          <p:cNvPr id="15" name="Ellipse 14"/>
          <p:cNvSpPr/>
          <p:nvPr/>
        </p:nvSpPr>
        <p:spPr>
          <a:xfrm flipV="1">
            <a:off x="5868144" y="1963262"/>
            <a:ext cx="1140073" cy="1537745"/>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165045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200" b="1" dirty="0"/>
              <a:t>Performanzsituationen</a:t>
            </a:r>
          </a:p>
        </p:txBody>
      </p:sp>
      <p:sp>
        <p:nvSpPr>
          <p:cNvPr id="4" name="Datumsplatzhalter 3"/>
          <p:cNvSpPr>
            <a:spLocks noGrp="1"/>
          </p:cNvSpPr>
          <p:nvPr>
            <p:ph type="dt" sz="half" idx="10"/>
          </p:nvPr>
        </p:nvSpPr>
        <p:spPr>
          <a:xfrm>
            <a:off x="457200" y="6356350"/>
            <a:ext cx="5194920" cy="365125"/>
          </a:xfrm>
        </p:spPr>
        <p:txBody>
          <a:bodyPr/>
          <a:lstStyle/>
          <a:p>
            <a:r>
              <a:rPr lang="de-DE"/>
              <a:t>Unterrichtsvorgabe für den zieldifferenten Bildungsgang Geistige Entwicklung - Entwicklungsbereiche</a:t>
            </a:r>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18</a:t>
            </a:fld>
            <a:endParaRPr lang="de-DE"/>
          </a:p>
        </p:txBody>
      </p:sp>
      <p:pic>
        <p:nvPicPr>
          <p:cNvPr id="3" name="Grafik 2"/>
          <p:cNvPicPr>
            <a:picLocks noChangeAspect="1"/>
          </p:cNvPicPr>
          <p:nvPr/>
        </p:nvPicPr>
        <p:blipFill>
          <a:blip r:embed="rId3"/>
          <a:stretch>
            <a:fillRect/>
          </a:stretch>
        </p:blipFill>
        <p:spPr>
          <a:xfrm>
            <a:off x="1007709" y="2400880"/>
            <a:ext cx="7224800" cy="3608201"/>
          </a:xfrm>
          <a:prstGeom prst="rect">
            <a:avLst/>
          </a:prstGeom>
          <a:ln>
            <a:noFill/>
          </a:ln>
        </p:spPr>
      </p:pic>
      <p:pic>
        <p:nvPicPr>
          <p:cNvPr id="8" name="Grafik 7"/>
          <p:cNvPicPr>
            <a:picLocks noChangeAspect="1"/>
          </p:cNvPicPr>
          <p:nvPr/>
        </p:nvPicPr>
        <p:blipFill>
          <a:blip r:embed="rId4"/>
          <a:stretch>
            <a:fillRect/>
          </a:stretch>
        </p:blipFill>
        <p:spPr>
          <a:xfrm>
            <a:off x="1031764" y="1616549"/>
            <a:ext cx="7176690" cy="798687"/>
          </a:xfrm>
          <a:prstGeom prst="rect">
            <a:avLst/>
          </a:prstGeom>
        </p:spPr>
      </p:pic>
      <p:sp>
        <p:nvSpPr>
          <p:cNvPr id="15" name="Ellipse 14"/>
          <p:cNvSpPr/>
          <p:nvPr/>
        </p:nvSpPr>
        <p:spPr>
          <a:xfrm flipV="1">
            <a:off x="6804248" y="1656320"/>
            <a:ext cx="1452316" cy="3086491"/>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34357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9603" y="1700808"/>
            <a:ext cx="8229600" cy="4205064"/>
          </a:xfrm>
        </p:spPr>
        <p:txBody>
          <a:bodyPr>
            <a:normAutofit/>
          </a:bodyPr>
          <a:lstStyle/>
          <a:p>
            <a:pPr marL="0" indent="0">
              <a:buNone/>
            </a:pPr>
            <a:endParaRPr lang="de-DE" altLang="de-DE" sz="2200" b="1" dirty="0">
              <a:solidFill>
                <a:srgbClr val="002060"/>
              </a:solidFill>
              <a:cs typeface="Times New Roman" pitchFamily="18" charset="0"/>
            </a:endParaRPr>
          </a:p>
          <a:p>
            <a:pPr marL="0" indent="0">
              <a:buNone/>
            </a:pPr>
            <a:endParaRPr lang="de-DE" altLang="de-DE" sz="2200" b="1" dirty="0">
              <a:solidFill>
                <a:srgbClr val="002060"/>
              </a:solidFill>
              <a:cs typeface="Times New Roman" pitchFamily="18" charset="0"/>
            </a:endParaRPr>
          </a:p>
          <a:p>
            <a:pPr marL="0" indent="0">
              <a:buNone/>
            </a:pPr>
            <a:r>
              <a:rPr lang="de-DE" altLang="de-DE" sz="2200" b="1" dirty="0">
                <a:solidFill>
                  <a:srgbClr val="002060"/>
                </a:solidFill>
                <a:cs typeface="Times New Roman" pitchFamily="18" charset="0"/>
              </a:rPr>
              <a:t>I. b	Vorschlag für teilnehmeraktivierende Elemente bei </a:t>
            </a:r>
          </a:p>
          <a:p>
            <a:pPr marL="0" indent="0">
              <a:buNone/>
            </a:pPr>
            <a:r>
              <a:rPr lang="de-DE" altLang="de-DE" sz="2200" b="1" dirty="0">
                <a:solidFill>
                  <a:srgbClr val="002060"/>
                </a:solidFill>
                <a:cs typeface="Times New Roman" pitchFamily="18" charset="0"/>
              </a:rPr>
              <a:t>	Implementationsveranstaltungen zum Verständnis der 	Systematik der Unterrichtsvorgabe für die 	Entwicklungsbereiche</a:t>
            </a:r>
            <a:r>
              <a:rPr lang="de-DE" sz="3600" b="1" dirty="0"/>
              <a:t/>
            </a:r>
            <a:br>
              <a:rPr lang="de-DE" sz="3600" b="1" dirty="0"/>
            </a:br>
            <a:r>
              <a:rPr lang="de-DE" sz="3600" dirty="0"/>
              <a:t/>
            </a:r>
            <a:br>
              <a:rPr lang="de-DE" sz="3600" dirty="0"/>
            </a:br>
            <a:endParaRPr lang="de-DE" sz="4400" dirty="0"/>
          </a:p>
          <a:p>
            <a:pPr marL="0" indent="0">
              <a:buNone/>
            </a:pPr>
            <a:endParaRPr lang="de-DE" dirty="0"/>
          </a:p>
        </p:txBody>
      </p:sp>
      <p:sp>
        <p:nvSpPr>
          <p:cNvPr id="4" name="Datumsplatzhalter 3"/>
          <p:cNvSpPr>
            <a:spLocks noGrp="1"/>
          </p:cNvSpPr>
          <p:nvPr>
            <p:ph type="dt" sz="half" idx="10"/>
          </p:nvPr>
        </p:nvSpPr>
        <p:spPr>
          <a:xfrm>
            <a:off x="457200" y="6356350"/>
            <a:ext cx="5194920" cy="365125"/>
          </a:xfrm>
        </p:spPr>
        <p:txBody>
          <a:bodyPr/>
          <a:lstStyle/>
          <a:p>
            <a:r>
              <a:rPr lang="de-DE"/>
              <a:t>Unterrichtsvorgabe für den zieldifferenten Bildungsgang Geistige Entwicklung - Entwicklungsbereiche</a:t>
            </a:r>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19</a:t>
            </a:fld>
            <a:endParaRPr lang="de-DE"/>
          </a:p>
        </p:txBody>
      </p:sp>
    </p:spTree>
    <p:extLst>
      <p:ext uri="{BB962C8B-B14F-4D97-AF65-F5344CB8AC3E}">
        <p14:creationId xmlns:p14="http://schemas.microsoft.com/office/powerpoint/2010/main" val="4204515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39552" y="1642368"/>
            <a:ext cx="8229600" cy="4378920"/>
          </a:xfrm>
        </p:spPr>
        <p:txBody>
          <a:bodyPr>
            <a:normAutofit fontScale="40000" lnSpcReduction="20000"/>
          </a:bodyPr>
          <a:lstStyle/>
          <a:p>
            <a:pPr marL="0" indent="0">
              <a:buNone/>
            </a:pPr>
            <a:r>
              <a:rPr lang="de-DE" altLang="de-DE" sz="5900" b="1" dirty="0">
                <a:solidFill>
                  <a:srgbClr val="002060"/>
                </a:solidFill>
                <a:cs typeface="Times New Roman" pitchFamily="18" charset="0"/>
              </a:rPr>
              <a:t>I	Spezifische Erläuterungen zur Unterrichtsvorgabe für die 	Entwicklungsbereiche</a:t>
            </a:r>
          </a:p>
          <a:p>
            <a:pPr marL="0" indent="0">
              <a:buNone/>
            </a:pPr>
            <a:r>
              <a:rPr lang="de-DE" altLang="de-DE" sz="4500" b="1" dirty="0">
                <a:solidFill>
                  <a:srgbClr val="002060"/>
                </a:solidFill>
                <a:cs typeface="Times New Roman" pitchFamily="18" charset="0"/>
              </a:rPr>
              <a:t>I. a	Aufbau und Systematik der Unterrichtsvorgabe für die 	Entwicklungsbereiche</a:t>
            </a:r>
          </a:p>
          <a:p>
            <a:pPr marL="0" indent="0">
              <a:buNone/>
            </a:pPr>
            <a:r>
              <a:rPr lang="de-DE" altLang="de-DE" sz="4500" dirty="0">
                <a:solidFill>
                  <a:srgbClr val="002060"/>
                </a:solidFill>
                <a:cs typeface="Times New Roman" pitchFamily="18" charset="0"/>
              </a:rPr>
              <a:t>I. </a:t>
            </a:r>
            <a:r>
              <a:rPr lang="de-DE" altLang="de-DE" sz="4500" i="1" dirty="0">
                <a:solidFill>
                  <a:srgbClr val="002060"/>
                </a:solidFill>
                <a:cs typeface="Times New Roman" pitchFamily="18" charset="0"/>
              </a:rPr>
              <a:t>b</a:t>
            </a:r>
            <a:r>
              <a:rPr lang="de-DE" altLang="de-DE" sz="4500" b="1" dirty="0">
                <a:solidFill>
                  <a:srgbClr val="002060"/>
                </a:solidFill>
                <a:cs typeface="Times New Roman" pitchFamily="18" charset="0"/>
              </a:rPr>
              <a:t>	</a:t>
            </a:r>
            <a:r>
              <a:rPr lang="de-DE" altLang="de-DE" sz="4500" i="1" dirty="0">
                <a:solidFill>
                  <a:srgbClr val="002060"/>
                </a:solidFill>
                <a:cs typeface="Times New Roman" pitchFamily="18" charset="0"/>
              </a:rPr>
              <a:t>Vorschlag für teilnehmeraktivierende Elemente bei 	Implementationsveranstaltungen zum Verständnis der Systematik der 	Unterrichtsvorgabe für die Entwicklungsbereiche</a:t>
            </a:r>
          </a:p>
          <a:p>
            <a:pPr marL="0" indent="0">
              <a:buNone/>
            </a:pPr>
            <a:r>
              <a:rPr lang="de-DE" altLang="de-DE" sz="4500" b="1" dirty="0">
                <a:solidFill>
                  <a:srgbClr val="002060"/>
                </a:solidFill>
                <a:cs typeface="Times New Roman" pitchFamily="18" charset="0"/>
              </a:rPr>
              <a:t>I. c	Allgemeine Hinweise zur Unterrichtsvorgabe für die 	Entwicklungsbereiche</a:t>
            </a:r>
          </a:p>
          <a:p>
            <a:pPr marL="0" indent="0">
              <a:buNone/>
            </a:pPr>
            <a:r>
              <a:rPr lang="de-DE" altLang="de-DE" sz="4500" dirty="0">
                <a:solidFill>
                  <a:srgbClr val="002060"/>
                </a:solidFill>
                <a:cs typeface="Times New Roman" pitchFamily="18" charset="0"/>
              </a:rPr>
              <a:t>I</a:t>
            </a:r>
            <a:r>
              <a:rPr lang="de-DE" altLang="de-DE" sz="4500" i="1" dirty="0">
                <a:solidFill>
                  <a:srgbClr val="002060"/>
                </a:solidFill>
                <a:cs typeface="Times New Roman" pitchFamily="18" charset="0"/>
              </a:rPr>
              <a:t>. d	Vorschlag für ein teilnehmeraktivierendes Element bei 	Implementationsveranstaltungen passend zu einem einzelnen Kapitel der 	Unterrichtsvorgabe für die Entwicklungsbereiche</a:t>
            </a:r>
          </a:p>
          <a:p>
            <a:pPr marL="0" indent="0">
              <a:buNone/>
            </a:pPr>
            <a:r>
              <a:rPr lang="de-DE" altLang="de-DE" sz="4500" b="1" dirty="0">
                <a:solidFill>
                  <a:srgbClr val="002060"/>
                </a:solidFill>
                <a:cs typeface="Times New Roman" pitchFamily="18" charset="0"/>
              </a:rPr>
              <a:t>I. e 	Schulinterner </a:t>
            </a:r>
            <a:r>
              <a:rPr lang="de-DE" altLang="de-DE" sz="4500" b="1" dirty="0" smtClean="0">
                <a:solidFill>
                  <a:srgbClr val="002060"/>
                </a:solidFill>
                <a:cs typeface="Times New Roman" pitchFamily="18" charset="0"/>
              </a:rPr>
              <a:t>Lehrplan </a:t>
            </a:r>
            <a:r>
              <a:rPr lang="de-DE" altLang="de-DE" sz="4500" b="1" dirty="0">
                <a:solidFill>
                  <a:srgbClr val="002060"/>
                </a:solidFill>
                <a:cs typeface="Times New Roman" pitchFamily="18" charset="0"/>
              </a:rPr>
              <a:t>und Unterstützungsangebote für die 	Entwicklungsbereiche</a:t>
            </a:r>
          </a:p>
          <a:p>
            <a:pPr marL="0" indent="0">
              <a:buNone/>
            </a:pPr>
            <a:r>
              <a:rPr lang="de-DE" altLang="de-DE" sz="4500" i="1" dirty="0">
                <a:solidFill>
                  <a:srgbClr val="002060"/>
                </a:solidFill>
                <a:cs typeface="Times New Roman" pitchFamily="18" charset="0"/>
              </a:rPr>
              <a:t>I. </a:t>
            </a:r>
            <a:r>
              <a:rPr lang="de-DE" altLang="de-DE" sz="4500" dirty="0">
                <a:solidFill>
                  <a:srgbClr val="002060"/>
                </a:solidFill>
                <a:cs typeface="Times New Roman" pitchFamily="18" charset="0"/>
              </a:rPr>
              <a:t>f</a:t>
            </a:r>
            <a:r>
              <a:rPr lang="de-DE" altLang="de-DE" sz="4500" i="1" dirty="0">
                <a:solidFill>
                  <a:srgbClr val="002060"/>
                </a:solidFill>
                <a:cs typeface="Times New Roman" pitchFamily="18" charset="0"/>
              </a:rPr>
              <a:t>	Vorschlag für teilnehmeraktivierende Elemente zum schulinternen 	</a:t>
            </a:r>
            <a:r>
              <a:rPr lang="de-DE" altLang="de-DE" sz="4500" i="1" dirty="0" smtClean="0">
                <a:solidFill>
                  <a:srgbClr val="002060"/>
                </a:solidFill>
                <a:cs typeface="Times New Roman" pitchFamily="18" charset="0"/>
              </a:rPr>
              <a:t>Lehrplan </a:t>
            </a:r>
            <a:r>
              <a:rPr lang="de-DE" altLang="de-DE" sz="4500" i="1" dirty="0">
                <a:solidFill>
                  <a:srgbClr val="002060"/>
                </a:solidFill>
                <a:cs typeface="Times New Roman" pitchFamily="18" charset="0"/>
              </a:rPr>
              <a:t>für die Entwicklungsbereiche</a:t>
            </a:r>
            <a:endParaRPr lang="de-DE" i="1" dirty="0"/>
          </a:p>
        </p:txBody>
      </p:sp>
      <p:sp>
        <p:nvSpPr>
          <p:cNvPr id="4" name="Datumsplatzhalter 3"/>
          <p:cNvSpPr>
            <a:spLocks noGrp="1"/>
          </p:cNvSpPr>
          <p:nvPr>
            <p:ph type="dt" sz="half" idx="10"/>
          </p:nvPr>
        </p:nvSpPr>
        <p:spPr>
          <a:xfrm>
            <a:off x="457200" y="6356350"/>
            <a:ext cx="4186808" cy="365125"/>
          </a:xfrm>
        </p:spPr>
        <p:txBody>
          <a:bodyPr/>
          <a:lstStyle/>
          <a:p>
            <a:r>
              <a:rPr lang="de-DE"/>
              <a:t>Unterrichtsvorgabe für den zieldifferenten Bildungsgang Geistige Entwicklung - Entwicklungsbereiche</a:t>
            </a:r>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2</a:t>
            </a:fld>
            <a:endParaRPr lang="de-DE"/>
          </a:p>
        </p:txBody>
      </p:sp>
    </p:spTree>
    <p:extLst>
      <p:ext uri="{BB962C8B-B14F-4D97-AF65-F5344CB8AC3E}">
        <p14:creationId xmlns:p14="http://schemas.microsoft.com/office/powerpoint/2010/main" val="231004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2B5FE1-2852-994A-A0BD-1058C80D5B12}"/>
              </a:ext>
            </a:extLst>
          </p:cNvPr>
          <p:cNvSpPr>
            <a:spLocks noGrp="1"/>
          </p:cNvSpPr>
          <p:nvPr>
            <p:ph type="title"/>
          </p:nvPr>
        </p:nvSpPr>
        <p:spPr/>
        <p:txBody>
          <a:bodyPr/>
          <a:lstStyle/>
          <a:p>
            <a:r>
              <a:rPr lang="de-DE" sz="2200" b="1" dirty="0"/>
              <a:t>Arbeitsaufträge zum Verständnis der Systematik der Unterrichtsvorgaben</a:t>
            </a:r>
          </a:p>
        </p:txBody>
      </p:sp>
      <p:sp>
        <p:nvSpPr>
          <p:cNvPr id="3" name="Inhaltsplatzhalter 2">
            <a:extLst>
              <a:ext uri="{FF2B5EF4-FFF2-40B4-BE49-F238E27FC236}">
                <a16:creationId xmlns:a16="http://schemas.microsoft.com/office/drawing/2014/main" id="{01106019-7C71-734A-A4D5-C1D2826E6426}"/>
              </a:ext>
            </a:extLst>
          </p:cNvPr>
          <p:cNvSpPr>
            <a:spLocks noGrp="1"/>
          </p:cNvSpPr>
          <p:nvPr>
            <p:ph idx="1"/>
          </p:nvPr>
        </p:nvSpPr>
        <p:spPr/>
        <p:txBody>
          <a:bodyPr>
            <a:normAutofit/>
          </a:bodyPr>
          <a:lstStyle/>
          <a:p>
            <a:pPr marL="514350" indent="-514350">
              <a:buFont typeface="+mj-lt"/>
              <a:buAutoNum type="arabicPeriod"/>
            </a:pPr>
            <a:endParaRPr lang="de-DE" sz="2200" dirty="0"/>
          </a:p>
          <a:p>
            <a:pPr marL="514350" indent="-514350">
              <a:buFont typeface="+mj-lt"/>
              <a:buAutoNum type="arabicPeriod"/>
            </a:pPr>
            <a:r>
              <a:rPr lang="de-DE" sz="2200" dirty="0"/>
              <a:t>Den vorgestellten Pfad zu einer anderen angestrebten Kompetenz über die verschiedenen Ebenen nachvollziehen und skizzieren</a:t>
            </a:r>
          </a:p>
          <a:p>
            <a:pPr marL="514350" indent="-514350">
              <a:buFont typeface="+mj-lt"/>
              <a:buAutoNum type="arabicPeriod"/>
            </a:pPr>
            <a:endParaRPr lang="de-DE" sz="2200" dirty="0"/>
          </a:p>
          <a:p>
            <a:pPr marL="514350" indent="-514350">
              <a:buFont typeface="+mj-lt"/>
              <a:buAutoNum type="arabicPeriod"/>
            </a:pPr>
            <a:r>
              <a:rPr lang="de-DE" sz="2200" dirty="0"/>
              <a:t>Für eine/n konkrete/n (fiktive/n) Schüler/in angestrebte Kompetenzen zur Lern- und Entwicklungsplanung identifizieren</a:t>
            </a:r>
          </a:p>
        </p:txBody>
      </p:sp>
      <p:sp>
        <p:nvSpPr>
          <p:cNvPr id="4" name="Datumsplatzhalter 3">
            <a:extLst>
              <a:ext uri="{FF2B5EF4-FFF2-40B4-BE49-F238E27FC236}">
                <a16:creationId xmlns:a16="http://schemas.microsoft.com/office/drawing/2014/main" id="{B6B2630E-6402-FA4D-88BD-647C9843F9E6}"/>
              </a:ext>
            </a:extLst>
          </p:cNvPr>
          <p:cNvSpPr>
            <a:spLocks noGrp="1"/>
          </p:cNvSpPr>
          <p:nvPr>
            <p:ph type="dt" sz="half" idx="10"/>
          </p:nvPr>
        </p:nvSpPr>
        <p:spPr>
          <a:xfrm>
            <a:off x="457200" y="6356350"/>
            <a:ext cx="5194920" cy="365125"/>
          </a:xfrm>
        </p:spPr>
        <p:txBody>
          <a:bodyPr/>
          <a:lstStyle/>
          <a:p>
            <a:r>
              <a:rPr lang="de-DE"/>
              <a:t>Unterrichtsvorgabe für den zieldifferenten Bildungsgang Geistige Entwicklung - Entwicklungsbereiche</a:t>
            </a:r>
            <a:endParaRPr lang="de-DE" dirty="0"/>
          </a:p>
        </p:txBody>
      </p:sp>
      <p:sp>
        <p:nvSpPr>
          <p:cNvPr id="6" name="Foliennummernplatzhalter 5">
            <a:extLst>
              <a:ext uri="{FF2B5EF4-FFF2-40B4-BE49-F238E27FC236}">
                <a16:creationId xmlns:a16="http://schemas.microsoft.com/office/drawing/2014/main" id="{EE4EED71-3967-8D4C-BE44-CAD55071F51A}"/>
              </a:ext>
            </a:extLst>
          </p:cNvPr>
          <p:cNvSpPr>
            <a:spLocks noGrp="1"/>
          </p:cNvSpPr>
          <p:nvPr>
            <p:ph type="sldNum" sz="quarter" idx="12"/>
          </p:nvPr>
        </p:nvSpPr>
        <p:spPr/>
        <p:txBody>
          <a:bodyPr/>
          <a:lstStyle/>
          <a:p>
            <a:fld id="{512A4277-7E7A-4AAF-BFC7-47646BF5CD0C}" type="slidenum">
              <a:rPr lang="de-DE" smtClean="0"/>
              <a:t>20</a:t>
            </a:fld>
            <a:endParaRPr lang="de-DE"/>
          </a:p>
        </p:txBody>
      </p:sp>
    </p:spTree>
    <p:extLst>
      <p:ext uri="{BB962C8B-B14F-4D97-AF65-F5344CB8AC3E}">
        <p14:creationId xmlns:p14="http://schemas.microsoft.com/office/powerpoint/2010/main" val="1324816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9603" y="1700808"/>
            <a:ext cx="8229600" cy="4205064"/>
          </a:xfrm>
        </p:spPr>
        <p:txBody>
          <a:bodyPr>
            <a:normAutofit/>
          </a:bodyPr>
          <a:lstStyle/>
          <a:p>
            <a:pPr marL="0" indent="0">
              <a:buNone/>
            </a:pPr>
            <a:r>
              <a:rPr lang="de-DE" sz="3600" dirty="0"/>
              <a:t/>
            </a:r>
            <a:br>
              <a:rPr lang="de-DE" sz="3600" dirty="0"/>
            </a:br>
            <a:endParaRPr lang="de-DE" sz="4400" dirty="0"/>
          </a:p>
          <a:p>
            <a:pPr marL="0" indent="0">
              <a:buNone/>
            </a:pPr>
            <a:r>
              <a:rPr lang="de-DE" altLang="de-DE" sz="2200" b="1" dirty="0">
                <a:solidFill>
                  <a:srgbClr val="002060"/>
                </a:solidFill>
                <a:cs typeface="Times New Roman" pitchFamily="18" charset="0"/>
              </a:rPr>
              <a:t>I. c	Allgemeine Hinweise zur Unterrichtsvorgabe für die 	Entwicklungsbereiche</a:t>
            </a:r>
            <a:endParaRPr lang="de-DE" sz="2200" dirty="0"/>
          </a:p>
        </p:txBody>
      </p:sp>
      <p:sp>
        <p:nvSpPr>
          <p:cNvPr id="4" name="Datumsplatzhalter 3"/>
          <p:cNvSpPr>
            <a:spLocks noGrp="1"/>
          </p:cNvSpPr>
          <p:nvPr>
            <p:ph type="dt" sz="half" idx="10"/>
          </p:nvPr>
        </p:nvSpPr>
        <p:spPr>
          <a:xfrm>
            <a:off x="457200" y="6356350"/>
            <a:ext cx="5266928" cy="365125"/>
          </a:xfrm>
        </p:spPr>
        <p:txBody>
          <a:bodyPr/>
          <a:lstStyle/>
          <a:p>
            <a:r>
              <a:rPr lang="de-DE"/>
              <a:t>Unterrichtsvorgabe für den zieldifferenten Bildungsgang Geistige Entwicklung - Entwicklungsbereiche</a:t>
            </a:r>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21</a:t>
            </a:fld>
            <a:endParaRPr lang="de-DE"/>
          </a:p>
        </p:txBody>
      </p:sp>
    </p:spTree>
    <p:extLst>
      <p:ext uri="{BB962C8B-B14F-4D97-AF65-F5344CB8AC3E}">
        <p14:creationId xmlns:p14="http://schemas.microsoft.com/office/powerpoint/2010/main" val="456965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4278" y="1267373"/>
            <a:ext cx="8229600" cy="360040"/>
          </a:xfrm>
        </p:spPr>
        <p:txBody>
          <a:bodyPr/>
          <a:lstStyle/>
          <a:p>
            <a:r>
              <a:rPr lang="de-DE" sz="2200" b="1" dirty="0"/>
              <a:t>zur Bildung im zieldifferenten Bildungsgang Geistige Entwicklung</a:t>
            </a:r>
          </a:p>
        </p:txBody>
      </p:sp>
      <p:sp>
        <p:nvSpPr>
          <p:cNvPr id="3" name="Inhaltsplatzhalter 2"/>
          <p:cNvSpPr>
            <a:spLocks noGrp="1"/>
          </p:cNvSpPr>
          <p:nvPr>
            <p:ph idx="1"/>
          </p:nvPr>
        </p:nvSpPr>
        <p:spPr>
          <a:xfrm>
            <a:off x="354278" y="1844224"/>
            <a:ext cx="8229600" cy="3907026"/>
          </a:xfrm>
        </p:spPr>
        <p:txBody>
          <a:bodyPr>
            <a:noAutofit/>
          </a:bodyPr>
          <a:lstStyle/>
          <a:p>
            <a:r>
              <a:rPr lang="de-DE" sz="1800" dirty="0">
                <a:latin typeface="Arial" panose="020B0604020202020204" pitchFamily="34" charset="0"/>
                <a:ea typeface="Calibri" panose="020F0502020204030204" pitchFamily="34" charset="0"/>
                <a:cs typeface="Arial" panose="020B0604020202020204" pitchFamily="34" charset="0"/>
              </a:rPr>
              <a:t>Die Förderung in den Entwicklungsbereichen ist für alle unterrichts- und lebensweltbezogene Lerngegenstände von zentraler Bedeutung.</a:t>
            </a:r>
          </a:p>
          <a:p>
            <a:pPr marL="0" indent="0">
              <a:buNone/>
            </a:pPr>
            <a:endParaRPr lang="de-DE" sz="1800" dirty="0">
              <a:latin typeface="Arial" panose="020B0604020202020204" pitchFamily="34" charset="0"/>
              <a:ea typeface="Calibri" panose="020F0502020204030204" pitchFamily="34" charset="0"/>
              <a:cs typeface="Arial" panose="020B0604020202020204" pitchFamily="34" charset="0"/>
            </a:endParaRPr>
          </a:p>
          <a:p>
            <a:r>
              <a:rPr lang="de-DE" sz="1800" dirty="0">
                <a:effectLst/>
                <a:latin typeface="Arial" panose="020B0604020202020204" pitchFamily="34" charset="0"/>
                <a:ea typeface="Calibri" panose="020F0502020204030204" pitchFamily="34" charset="0"/>
              </a:rPr>
              <a:t>Der Kompetenzerwerb in den Entwicklungsbereichen wird mit angestrebten fachlichen Kompetenzen aus den Aufgabenfeldern verknüpft und/oder als individueller Schwerpunkt in thematischer Anbindung an den Fachunterricht gesetzt.</a:t>
            </a:r>
          </a:p>
          <a:p>
            <a:pPr marL="0" indent="0">
              <a:buNone/>
            </a:pPr>
            <a:endParaRPr lang="de-DE" sz="1800" dirty="0">
              <a:effectLst/>
              <a:latin typeface="Arial" panose="020B0604020202020204" pitchFamily="34" charset="0"/>
              <a:ea typeface="Calibri" panose="020F0502020204030204" pitchFamily="34" charset="0"/>
            </a:endParaRPr>
          </a:p>
          <a:p>
            <a:r>
              <a:rPr lang="de-DE" sz="1800" dirty="0">
                <a:effectLst/>
                <a:latin typeface="Arial" panose="020B0604020202020204" pitchFamily="34" charset="0"/>
                <a:ea typeface="Calibri" panose="020F0502020204030204" pitchFamily="34" charset="0"/>
                <a:cs typeface="Arial" panose="020B0604020202020204" pitchFamily="34" charset="0"/>
              </a:rPr>
              <a:t>Der Erwerb von Kompetenzen in den Entwicklungsbereichen eröffnet Schülerinnen und Schülern in hohem Maße den Zugang zu Bildungsprozessen für die Bewältigung altersentsprechender, kulturspezifischer und gesellschaftlicher Anforderungen und damit für ein Leben in weitgehender Autonomie. </a:t>
            </a:r>
          </a:p>
          <a:p>
            <a:endParaRPr lang="de-DE" sz="2000" dirty="0"/>
          </a:p>
        </p:txBody>
      </p:sp>
      <p:sp>
        <p:nvSpPr>
          <p:cNvPr id="4" name="Datumsplatzhalter 3"/>
          <p:cNvSpPr>
            <a:spLocks noGrp="1"/>
          </p:cNvSpPr>
          <p:nvPr>
            <p:ph type="dt" sz="half" idx="10"/>
          </p:nvPr>
        </p:nvSpPr>
        <p:spPr>
          <a:xfrm>
            <a:off x="457200" y="6356350"/>
            <a:ext cx="5050904" cy="365125"/>
          </a:xfrm>
        </p:spPr>
        <p:txBody>
          <a:bodyPr/>
          <a:lstStyle/>
          <a:p>
            <a:r>
              <a:rPr lang="de-DE"/>
              <a:t>Unterrichtsvorgabe für den zieldifferenten Bildungsgang Geistige Entwicklung - Entwicklungsbereiche</a:t>
            </a:r>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22</a:t>
            </a:fld>
            <a:endParaRPr lang="de-DE"/>
          </a:p>
        </p:txBody>
      </p:sp>
      <p:sp>
        <p:nvSpPr>
          <p:cNvPr id="7" name="Titel 1"/>
          <p:cNvSpPr txBox="1">
            <a:spLocks/>
          </p:cNvSpPr>
          <p:nvPr/>
        </p:nvSpPr>
        <p:spPr>
          <a:xfrm>
            <a:off x="354278" y="946374"/>
            <a:ext cx="8640960" cy="3600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400" kern="1200">
                <a:solidFill>
                  <a:schemeClr val="tx1"/>
                </a:solidFill>
                <a:latin typeface="+mj-lt"/>
                <a:ea typeface="+mj-ea"/>
                <a:cs typeface="+mj-cs"/>
              </a:defRPr>
            </a:lvl1pPr>
          </a:lstStyle>
          <a:p>
            <a:r>
              <a:rPr lang="de-DE" sz="2200" b="1" dirty="0"/>
              <a:t>Der Beitrag der Entwicklungsbereiche </a:t>
            </a:r>
          </a:p>
        </p:txBody>
      </p:sp>
    </p:spTree>
    <p:extLst>
      <p:ext uri="{BB962C8B-B14F-4D97-AF65-F5344CB8AC3E}">
        <p14:creationId xmlns:p14="http://schemas.microsoft.com/office/powerpoint/2010/main" val="3587534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200" b="1" dirty="0"/>
              <a:t>Umsetzung des Medienkompetenzrahmens (MKR) in den Entwicklungsbereichen – Beispiele -</a:t>
            </a:r>
          </a:p>
        </p:txBody>
      </p:sp>
      <p:sp>
        <p:nvSpPr>
          <p:cNvPr id="3" name="Inhaltsplatzhalter 2"/>
          <p:cNvSpPr>
            <a:spLocks noGrp="1"/>
          </p:cNvSpPr>
          <p:nvPr>
            <p:ph idx="1"/>
          </p:nvPr>
        </p:nvSpPr>
        <p:spPr>
          <a:xfrm>
            <a:off x="445760" y="1822123"/>
            <a:ext cx="8229600" cy="4205064"/>
          </a:xfrm>
        </p:spPr>
        <p:txBody>
          <a:bodyPr>
            <a:normAutofit/>
          </a:bodyPr>
          <a:lstStyle/>
          <a:p>
            <a:pPr marL="0" indent="0">
              <a:buNone/>
            </a:pPr>
            <a:r>
              <a:rPr lang="de-DE" sz="2000" dirty="0"/>
              <a:t>Die Bezüge zum MKR sind in den </a:t>
            </a:r>
            <a:r>
              <a:rPr lang="de-DE" sz="2000" dirty="0" err="1"/>
              <a:t>Performanzsituationen</a:t>
            </a:r>
            <a:r>
              <a:rPr lang="de-DE" sz="2000" dirty="0"/>
              <a:t> verortet:</a:t>
            </a:r>
            <a:br>
              <a:rPr lang="de-DE" sz="2000" dirty="0"/>
            </a:br>
            <a:endParaRPr lang="de-DE" sz="2000" dirty="0"/>
          </a:p>
          <a:p>
            <a:r>
              <a:rPr lang="de-DE" sz="1800" dirty="0">
                <a:effectLst/>
                <a:latin typeface="Arial" panose="020B0604020202020204" pitchFamily="34" charset="0"/>
                <a:ea typeface="Calibri" panose="020F0502020204030204" pitchFamily="34" charset="0"/>
                <a:cs typeface="Times New Roman" panose="02020603050405020304" pitchFamily="18" charset="0"/>
              </a:rPr>
              <a:t>Bedienen von Monitor, Maus oder Tastatur unter Beachtung von gesundheitsförderlichen Aspekten. </a:t>
            </a:r>
            <a:r>
              <a:rPr lang="de-DE" sz="2000" dirty="0"/>
              <a:t>(MKR 1.1)</a:t>
            </a:r>
            <a:br>
              <a:rPr lang="de-DE" sz="2000" dirty="0"/>
            </a:br>
            <a:endParaRPr lang="de-DE" sz="2000" dirty="0"/>
          </a:p>
          <a:p>
            <a:r>
              <a:rPr lang="de-DE" sz="2000" dirty="0"/>
              <a:t>Wiedererkennen von Werbeslogans im Fernsehen oder Internet. </a:t>
            </a:r>
            <a:br>
              <a:rPr lang="de-DE" sz="2000" dirty="0"/>
            </a:br>
            <a:r>
              <a:rPr lang="de-DE" sz="2000" dirty="0"/>
              <a:t>(MKR 4.2)</a:t>
            </a:r>
            <a:br>
              <a:rPr lang="de-DE" sz="2000" dirty="0"/>
            </a:br>
            <a:endParaRPr lang="de-DE" sz="2000" dirty="0"/>
          </a:p>
          <a:p>
            <a:r>
              <a:rPr lang="de-DE" sz="2000" dirty="0"/>
              <a:t>Umgehen mit und Kommunizieren über Bilder, Piktogramme und Symbole. (MKR 1.1, 1.2, 3.1, 3.2)</a:t>
            </a:r>
          </a:p>
        </p:txBody>
      </p:sp>
      <p:sp>
        <p:nvSpPr>
          <p:cNvPr id="4" name="Datumsplatzhalter 3"/>
          <p:cNvSpPr>
            <a:spLocks noGrp="1"/>
          </p:cNvSpPr>
          <p:nvPr>
            <p:ph type="dt" sz="half" idx="10"/>
          </p:nvPr>
        </p:nvSpPr>
        <p:spPr>
          <a:xfrm>
            <a:off x="457200" y="6356350"/>
            <a:ext cx="5266928" cy="365125"/>
          </a:xfrm>
        </p:spPr>
        <p:txBody>
          <a:bodyPr/>
          <a:lstStyle/>
          <a:p>
            <a:r>
              <a:rPr lang="de-DE"/>
              <a:t>Unterrichtsvorgabe für den zieldifferenten Bildungsgang Geistige Entwicklung - Entwicklungsbereiche</a:t>
            </a:r>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23</a:t>
            </a:fld>
            <a:endParaRPr lang="de-DE"/>
          </a:p>
        </p:txBody>
      </p:sp>
    </p:spTree>
    <p:extLst>
      <p:ext uri="{BB962C8B-B14F-4D97-AF65-F5344CB8AC3E}">
        <p14:creationId xmlns:p14="http://schemas.microsoft.com/office/powerpoint/2010/main" val="1753196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200" b="1" dirty="0" err="1"/>
              <a:t>Umsetzung</a:t>
            </a:r>
            <a:r>
              <a:rPr lang="en-US" sz="2200" b="1" dirty="0"/>
              <a:t> </a:t>
            </a:r>
            <a:r>
              <a:rPr lang="en-US" sz="2200" b="1" dirty="0" err="1"/>
              <a:t>Rahmenvorgabe</a:t>
            </a:r>
            <a:r>
              <a:rPr lang="en-US" sz="2200" b="1" dirty="0"/>
              <a:t> </a:t>
            </a:r>
            <a:r>
              <a:rPr lang="en-US" sz="2200" b="1" dirty="0" err="1"/>
              <a:t>Verbraucherbildung</a:t>
            </a:r>
            <a:r>
              <a:rPr lang="en-US" sz="2200" b="1" dirty="0"/>
              <a:t> (VB) in den </a:t>
            </a:r>
            <a:r>
              <a:rPr lang="en-US" sz="2200" b="1" dirty="0" err="1"/>
              <a:t>Entwicklungsbereichen</a:t>
            </a:r>
            <a:endParaRPr lang="de-DE" sz="2200" b="1" dirty="0"/>
          </a:p>
        </p:txBody>
      </p:sp>
      <p:sp>
        <p:nvSpPr>
          <p:cNvPr id="3" name="Inhaltsplatzhalter 2"/>
          <p:cNvSpPr>
            <a:spLocks noGrp="1"/>
          </p:cNvSpPr>
          <p:nvPr>
            <p:ph idx="1"/>
          </p:nvPr>
        </p:nvSpPr>
        <p:spPr>
          <a:xfrm>
            <a:off x="457200" y="1801803"/>
            <a:ext cx="8229600" cy="4205064"/>
          </a:xfrm>
        </p:spPr>
        <p:txBody>
          <a:bodyPr/>
          <a:lstStyle/>
          <a:p>
            <a:pPr marL="0" indent="0">
              <a:buNone/>
            </a:pPr>
            <a:r>
              <a:rPr lang="de-DE" sz="2000" dirty="0"/>
              <a:t>Die Bezüge zur Rahmenvorgabe Verbraucherbildung sind in den </a:t>
            </a:r>
            <a:r>
              <a:rPr lang="de-DE" sz="2000" dirty="0" err="1"/>
              <a:t>Performanzsituationen</a:t>
            </a:r>
            <a:r>
              <a:rPr lang="de-DE" sz="2000" dirty="0"/>
              <a:t> verortet:</a:t>
            </a:r>
            <a:br>
              <a:rPr lang="de-DE" sz="2000" dirty="0"/>
            </a:br>
            <a:endParaRPr lang="de-DE" sz="2000" dirty="0"/>
          </a:p>
          <a:p>
            <a:r>
              <a:rPr lang="de-DE" sz="2000" dirty="0"/>
              <a:t>Unterscheiden von Warenlogos beim Einkaufen. (VB Ü, Z2, Z3) </a:t>
            </a:r>
            <a:br>
              <a:rPr lang="de-DE" sz="2000" dirty="0"/>
            </a:br>
            <a:endParaRPr lang="de-DE" sz="2000" dirty="0"/>
          </a:p>
          <a:p>
            <a:r>
              <a:rPr lang="de-DE" sz="2000" dirty="0"/>
              <a:t>Identifikation von Gefahren durch Brände oder verdorbene Lebensmittel. (VB B, Z4) </a:t>
            </a:r>
          </a:p>
          <a:p>
            <a:pPr marL="0" indent="0">
              <a:buNone/>
            </a:pPr>
            <a:endParaRPr lang="de-DE" dirty="0"/>
          </a:p>
        </p:txBody>
      </p:sp>
      <p:sp>
        <p:nvSpPr>
          <p:cNvPr id="4" name="Datumsplatzhalter 3"/>
          <p:cNvSpPr>
            <a:spLocks noGrp="1"/>
          </p:cNvSpPr>
          <p:nvPr>
            <p:ph type="dt" sz="half" idx="10"/>
          </p:nvPr>
        </p:nvSpPr>
        <p:spPr>
          <a:xfrm>
            <a:off x="457200" y="6356350"/>
            <a:ext cx="5050904" cy="365125"/>
          </a:xfrm>
        </p:spPr>
        <p:txBody>
          <a:bodyPr/>
          <a:lstStyle/>
          <a:p>
            <a:r>
              <a:rPr lang="de-DE"/>
              <a:t>Unterrichtsvorgabe für den zieldifferenten Bildungsgang Geistige Entwicklung - Entwicklungsbereiche</a:t>
            </a:r>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24</a:t>
            </a:fld>
            <a:endParaRPr lang="de-DE"/>
          </a:p>
        </p:txBody>
      </p:sp>
    </p:spTree>
    <p:extLst>
      <p:ext uri="{BB962C8B-B14F-4D97-AF65-F5344CB8AC3E}">
        <p14:creationId xmlns:p14="http://schemas.microsoft.com/office/powerpoint/2010/main" val="39555110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9603" y="1700808"/>
            <a:ext cx="8229600" cy="4205064"/>
          </a:xfrm>
        </p:spPr>
        <p:txBody>
          <a:bodyPr>
            <a:normAutofit/>
          </a:bodyPr>
          <a:lstStyle/>
          <a:p>
            <a:pPr marL="0" indent="0">
              <a:buNone/>
            </a:pPr>
            <a:endParaRPr lang="de-DE" altLang="de-DE" sz="2200" b="1" dirty="0">
              <a:solidFill>
                <a:srgbClr val="002060"/>
              </a:solidFill>
              <a:cs typeface="Times New Roman" pitchFamily="18" charset="0"/>
            </a:endParaRPr>
          </a:p>
          <a:p>
            <a:pPr marL="0" indent="0">
              <a:buNone/>
            </a:pPr>
            <a:endParaRPr lang="de-DE" altLang="de-DE" sz="2200" b="1" dirty="0">
              <a:solidFill>
                <a:srgbClr val="002060"/>
              </a:solidFill>
              <a:cs typeface="Times New Roman" pitchFamily="18" charset="0"/>
            </a:endParaRPr>
          </a:p>
          <a:p>
            <a:pPr marL="0" indent="0">
              <a:buNone/>
            </a:pPr>
            <a:r>
              <a:rPr lang="de-DE" altLang="de-DE" sz="2200" b="1" dirty="0">
                <a:solidFill>
                  <a:srgbClr val="002060"/>
                </a:solidFill>
                <a:cs typeface="Times New Roman" pitchFamily="18" charset="0"/>
              </a:rPr>
              <a:t>I. d	Vorschlag für ein teilnehmeraktivierendes Element bei </a:t>
            </a:r>
          </a:p>
          <a:p>
            <a:pPr marL="0" indent="0">
              <a:buNone/>
            </a:pPr>
            <a:r>
              <a:rPr lang="de-DE" altLang="de-DE" sz="2200" b="1" dirty="0">
                <a:solidFill>
                  <a:srgbClr val="002060"/>
                </a:solidFill>
                <a:cs typeface="Times New Roman" pitchFamily="18" charset="0"/>
              </a:rPr>
              <a:t>	Implementationsveranstaltungen passend zu einem 	einzelnen Kapitel der Unterrichtsvorgabe der 	Unterrichtsvorgaben für die Entwicklungsbereiche</a:t>
            </a:r>
            <a:r>
              <a:rPr lang="de-DE" sz="3600" b="1" dirty="0"/>
              <a:t/>
            </a:r>
            <a:br>
              <a:rPr lang="de-DE" sz="3600" b="1" dirty="0"/>
            </a:br>
            <a:r>
              <a:rPr lang="de-DE" sz="3600" dirty="0"/>
              <a:t/>
            </a:r>
            <a:br>
              <a:rPr lang="de-DE" sz="3600" dirty="0"/>
            </a:br>
            <a:endParaRPr lang="de-DE" sz="4400" dirty="0"/>
          </a:p>
          <a:p>
            <a:pPr marL="0" indent="0">
              <a:buNone/>
            </a:pPr>
            <a:endParaRPr lang="de-DE" dirty="0"/>
          </a:p>
        </p:txBody>
      </p:sp>
      <p:sp>
        <p:nvSpPr>
          <p:cNvPr id="4" name="Datumsplatzhalter 3"/>
          <p:cNvSpPr>
            <a:spLocks noGrp="1"/>
          </p:cNvSpPr>
          <p:nvPr>
            <p:ph type="dt" sz="half" idx="10"/>
          </p:nvPr>
        </p:nvSpPr>
        <p:spPr>
          <a:xfrm>
            <a:off x="457200" y="6356350"/>
            <a:ext cx="5122912" cy="365125"/>
          </a:xfrm>
        </p:spPr>
        <p:txBody>
          <a:bodyPr/>
          <a:lstStyle/>
          <a:p>
            <a:r>
              <a:rPr lang="de-DE"/>
              <a:t>Unterrichtsvorgabe für den zieldifferenten Bildungsgang Geistige Entwicklung - Entwicklungsbereiche</a:t>
            </a:r>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25</a:t>
            </a:fld>
            <a:endParaRPr lang="de-DE"/>
          </a:p>
        </p:txBody>
      </p:sp>
    </p:spTree>
    <p:extLst>
      <p:ext uri="{BB962C8B-B14F-4D97-AF65-F5344CB8AC3E}">
        <p14:creationId xmlns:p14="http://schemas.microsoft.com/office/powerpoint/2010/main" val="31139343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92088" y="980728"/>
            <a:ext cx="8159824" cy="430887"/>
          </a:xfrm>
          <a:prstGeom prst="rect">
            <a:avLst/>
          </a:prstGeom>
          <a:noFill/>
        </p:spPr>
        <p:txBody>
          <a:bodyPr wrap="square" rtlCol="0">
            <a:spAutoFit/>
          </a:bodyPr>
          <a:lstStyle/>
          <a:p>
            <a:pPr>
              <a:defRPr/>
            </a:pPr>
            <a:r>
              <a:rPr lang="de-DE" sz="2200" b="1" dirty="0">
                <a:solidFill>
                  <a:srgbClr val="FF0000"/>
                </a:solidFill>
                <a:latin typeface="Calibri"/>
              </a:rPr>
              <a:t>Kapitel 2:</a:t>
            </a:r>
            <a:r>
              <a:rPr lang="de-DE" sz="2200" b="1" dirty="0">
                <a:solidFill>
                  <a:prstClr val="black"/>
                </a:solidFill>
                <a:latin typeface="Calibri"/>
              </a:rPr>
              <a:t> </a:t>
            </a:r>
            <a:r>
              <a:rPr lang="de-DE" sz="2200" b="1" i="1" dirty="0">
                <a:solidFill>
                  <a:prstClr val="black"/>
                </a:solidFill>
                <a:latin typeface="Calibri"/>
              </a:rPr>
              <a:t>Angestrebte Kompetenzen </a:t>
            </a:r>
            <a:r>
              <a:rPr lang="de-DE" sz="2200" b="1" dirty="0">
                <a:solidFill>
                  <a:prstClr val="black"/>
                </a:solidFill>
                <a:latin typeface="Calibri"/>
              </a:rPr>
              <a:t>in der Praxis</a:t>
            </a:r>
          </a:p>
        </p:txBody>
      </p:sp>
      <p:sp>
        <p:nvSpPr>
          <p:cNvPr id="8" name="Textfeld 7"/>
          <p:cNvSpPr txBox="1"/>
          <p:nvPr/>
        </p:nvSpPr>
        <p:spPr>
          <a:xfrm>
            <a:off x="457200" y="1538790"/>
            <a:ext cx="8229600" cy="4651273"/>
          </a:xfrm>
          <a:prstGeom prst="rect">
            <a:avLst/>
          </a:prstGeom>
          <a:noFill/>
        </p:spPr>
        <p:txBody>
          <a:bodyPr wrap="square" rtlCol="0">
            <a:spAutoFit/>
          </a:bodyPr>
          <a:lstStyle/>
          <a:p>
            <a:pPr>
              <a:defRPr/>
            </a:pPr>
            <a:r>
              <a:rPr lang="de-DE" dirty="0"/>
              <a:t>„Bildung im zieldifferenten Bildungsgang Geistige Entwicklung ist angelegt in einem Dreiklang von Fachorientierung, Entwicklungsorientierung und Lebensweltbezug und zielt auf persönliche Entfaltung, eine selbstständige Lebensgestaltung und Partizipation in allen Lebensbereichen. Dies spiegelt sich in den Unterrichtsvorgaben der Aufgabenfelder (Fächer) und der Entwicklungsbereiche.“</a:t>
            </a:r>
          </a:p>
          <a:p>
            <a:pPr>
              <a:defRPr/>
            </a:pPr>
            <a:endParaRPr lang="de-DE" sz="1425" dirty="0">
              <a:solidFill>
                <a:prstClr val="black"/>
              </a:solidFill>
              <a:latin typeface="Calibri"/>
            </a:endParaRPr>
          </a:p>
          <a:p>
            <a:pPr marL="257175" indent="-257175">
              <a:buFontTx/>
              <a:buAutoNum type="alphaLcParenR"/>
              <a:defRPr/>
            </a:pPr>
            <a:r>
              <a:rPr lang="de-DE" sz="1600" dirty="0">
                <a:solidFill>
                  <a:prstClr val="black"/>
                </a:solidFill>
                <a:latin typeface="Calibri"/>
              </a:rPr>
              <a:t>Sichten Sie die für den vierten Entwicklungsschwerpunkt Soziabilität – soziales Handeln im Entwicklungsbereich Sozialisation formulierten </a:t>
            </a:r>
            <a:r>
              <a:rPr lang="de-DE" sz="1600" i="1" dirty="0">
                <a:solidFill>
                  <a:prstClr val="black"/>
                </a:solidFill>
                <a:latin typeface="Calibri"/>
              </a:rPr>
              <a:t>angestrebten Kompetenzen</a:t>
            </a:r>
            <a:r>
              <a:rPr lang="de-DE" sz="1600" dirty="0">
                <a:solidFill>
                  <a:prstClr val="black"/>
                </a:solidFill>
                <a:latin typeface="Calibri"/>
              </a:rPr>
              <a:t> vor dem Hintergrund </a:t>
            </a:r>
            <a:r>
              <a:rPr lang="de-DE" sz="1600" dirty="0">
                <a:solidFill>
                  <a:prstClr val="black"/>
                </a:solidFill>
              </a:rPr>
              <a:t>der Lern- und Entwicklungsplanung (Förderplanung) </a:t>
            </a:r>
            <a:r>
              <a:rPr lang="de-DE" sz="1600" dirty="0">
                <a:solidFill>
                  <a:prstClr val="black"/>
                </a:solidFill>
                <a:latin typeface="Calibri"/>
              </a:rPr>
              <a:t>von zwei Schülerinnen bzw. Schülern ihrer Lerngruppe.</a:t>
            </a:r>
            <a:endParaRPr lang="de-DE" sz="1600" dirty="0">
              <a:solidFill>
                <a:prstClr val="black"/>
              </a:solidFill>
              <a:latin typeface="Times New Roman"/>
              <a:ea typeface="Times New Roman"/>
            </a:endParaRPr>
          </a:p>
          <a:p>
            <a:pPr marL="257175" indent="-257175">
              <a:buFontTx/>
              <a:buAutoNum type="alphaLcParenR"/>
              <a:defRPr/>
            </a:pPr>
            <a:r>
              <a:rPr lang="de-DE" sz="1600" dirty="0">
                <a:solidFill>
                  <a:prstClr val="black"/>
                </a:solidFill>
              </a:rPr>
              <a:t>Welche Kompetenzen sind für die ausgewählte Schülerin / den Schüler aktuell und mit Orientierung auf den Lebensweltbezug anzustreben?</a:t>
            </a:r>
          </a:p>
          <a:p>
            <a:pPr marL="257175" indent="-257175">
              <a:buFontTx/>
              <a:buAutoNum type="alphaLcParenR"/>
              <a:defRPr/>
            </a:pPr>
            <a:r>
              <a:rPr lang="de-DE" sz="1600" dirty="0">
                <a:solidFill>
                  <a:prstClr val="black"/>
                </a:solidFill>
                <a:latin typeface="Calibri"/>
              </a:rPr>
              <a:t>Was müssten Sie in Ihrer Unterrichtsplanung berücksichtigen, um den Kompetenzerwerb zu ermöglichen?</a:t>
            </a:r>
          </a:p>
          <a:p>
            <a:pPr marL="257175" indent="-257175">
              <a:buFontTx/>
              <a:buAutoNum type="alphaLcParenR"/>
              <a:defRPr/>
            </a:pPr>
            <a:r>
              <a:rPr lang="de-DE" sz="1600" dirty="0">
                <a:solidFill>
                  <a:prstClr val="black"/>
                </a:solidFill>
                <a:latin typeface="Calibri"/>
              </a:rPr>
              <a:t>Wie könnten Sie den fachlichen Kompetenzerwerb mit der Entwicklung in den basalen Entwicklungsbereichen verzahnen, um Entwicklungschancen zu ermöglichen?</a:t>
            </a:r>
          </a:p>
          <a:p>
            <a:pPr marL="257175" indent="-257175">
              <a:buFontTx/>
              <a:buAutoNum type="alphaLcParenR"/>
              <a:defRPr/>
            </a:pPr>
            <a:r>
              <a:rPr lang="de-DE" sz="1600" dirty="0">
                <a:solidFill>
                  <a:prstClr val="black"/>
                </a:solidFill>
                <a:latin typeface="Calibri"/>
              </a:rPr>
              <a:t>Welche Maßnahmen zur Unterstützten Kommunikation wären einzubinden?</a:t>
            </a:r>
          </a:p>
          <a:p>
            <a:pPr marL="257175" indent="-257175">
              <a:buFontTx/>
              <a:buAutoNum type="alphaLcParenR"/>
              <a:defRPr/>
            </a:pPr>
            <a:r>
              <a:rPr lang="de-DE" sz="1600" dirty="0">
                <a:solidFill>
                  <a:prstClr val="black"/>
                </a:solidFill>
                <a:latin typeface="Calibri"/>
              </a:rPr>
              <a:t>Welche </a:t>
            </a:r>
            <a:r>
              <a:rPr lang="de-DE" sz="1600" dirty="0" err="1">
                <a:solidFill>
                  <a:prstClr val="black"/>
                </a:solidFill>
                <a:latin typeface="Calibri"/>
              </a:rPr>
              <a:t>Assistiven</a:t>
            </a:r>
            <a:r>
              <a:rPr lang="de-DE" sz="1600" dirty="0">
                <a:solidFill>
                  <a:prstClr val="black"/>
                </a:solidFill>
                <a:latin typeface="Calibri"/>
              </a:rPr>
              <a:t> Technologien könnten unterstützend wirken?</a:t>
            </a:r>
          </a:p>
        </p:txBody>
      </p:sp>
      <p:sp>
        <p:nvSpPr>
          <p:cNvPr id="2" name="Datumsplatzhalter 1"/>
          <p:cNvSpPr>
            <a:spLocks noGrp="1"/>
          </p:cNvSpPr>
          <p:nvPr>
            <p:ph type="dt" sz="half" idx="10"/>
          </p:nvPr>
        </p:nvSpPr>
        <p:spPr>
          <a:xfrm>
            <a:off x="457200" y="6356350"/>
            <a:ext cx="5050904" cy="365125"/>
          </a:xfrm>
        </p:spPr>
        <p:txBody>
          <a:bodyPr/>
          <a:lstStyle/>
          <a:p>
            <a:r>
              <a:rPr lang="de-DE"/>
              <a:t>Unterrichtsvorgabe für den zieldifferenten Bildungsgang Geistige Entwicklung - Entwicklungsbereiche</a:t>
            </a:r>
            <a:endParaRPr lang="de-DE" dirty="0"/>
          </a:p>
        </p:txBody>
      </p:sp>
      <p:sp>
        <p:nvSpPr>
          <p:cNvPr id="5" name="Foliennummernplatzhalter 4"/>
          <p:cNvSpPr>
            <a:spLocks noGrp="1"/>
          </p:cNvSpPr>
          <p:nvPr>
            <p:ph type="sldNum" sz="quarter" idx="12"/>
          </p:nvPr>
        </p:nvSpPr>
        <p:spPr/>
        <p:txBody>
          <a:bodyPr/>
          <a:lstStyle/>
          <a:p>
            <a:fld id="{512A4277-7E7A-4AAF-BFC7-47646BF5CD0C}" type="slidenum">
              <a:rPr lang="de-DE" smtClean="0"/>
              <a:t>26</a:t>
            </a:fld>
            <a:endParaRPr lang="de-DE"/>
          </a:p>
        </p:txBody>
      </p:sp>
    </p:spTree>
    <p:extLst>
      <p:ext uri="{BB962C8B-B14F-4D97-AF65-F5344CB8AC3E}">
        <p14:creationId xmlns:p14="http://schemas.microsoft.com/office/powerpoint/2010/main" val="11393296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buNone/>
            </a:pPr>
            <a:endParaRPr lang="de-DE" altLang="de-DE" sz="4400" b="1" dirty="0">
              <a:solidFill>
                <a:srgbClr val="002060"/>
              </a:solidFill>
              <a:cs typeface="Times New Roman" pitchFamily="18" charset="0"/>
            </a:endParaRPr>
          </a:p>
          <a:p>
            <a:pPr marL="0" indent="0">
              <a:buNone/>
            </a:pPr>
            <a:endParaRPr lang="de-DE" altLang="de-DE" sz="4400" b="1" dirty="0">
              <a:solidFill>
                <a:srgbClr val="002060"/>
              </a:solidFill>
              <a:cs typeface="Times New Roman" pitchFamily="18" charset="0"/>
            </a:endParaRPr>
          </a:p>
          <a:p>
            <a:pPr marL="0" indent="0">
              <a:buNone/>
            </a:pPr>
            <a:r>
              <a:rPr lang="de-DE" altLang="de-DE" sz="2200" b="1" dirty="0">
                <a:solidFill>
                  <a:srgbClr val="002060"/>
                </a:solidFill>
                <a:cs typeface="Times New Roman" pitchFamily="18" charset="0"/>
              </a:rPr>
              <a:t>I. e 	Schulinterner </a:t>
            </a:r>
            <a:r>
              <a:rPr lang="de-DE" altLang="de-DE" sz="2200" b="1" dirty="0" smtClean="0">
                <a:solidFill>
                  <a:srgbClr val="002060"/>
                </a:solidFill>
                <a:cs typeface="Times New Roman" pitchFamily="18" charset="0"/>
              </a:rPr>
              <a:t>Lehrplan </a:t>
            </a:r>
            <a:r>
              <a:rPr lang="de-DE" altLang="de-DE" sz="2200" b="1" dirty="0">
                <a:solidFill>
                  <a:srgbClr val="002060"/>
                </a:solidFill>
                <a:cs typeface="Times New Roman" pitchFamily="18" charset="0"/>
              </a:rPr>
              <a:t>und Unterstützungsangebote für 	die Entwicklungsbereiche</a:t>
            </a:r>
          </a:p>
          <a:p>
            <a:endParaRPr lang="de-DE" dirty="0"/>
          </a:p>
        </p:txBody>
      </p:sp>
      <p:sp>
        <p:nvSpPr>
          <p:cNvPr id="4" name="Datumsplatzhalter 3"/>
          <p:cNvSpPr>
            <a:spLocks noGrp="1"/>
          </p:cNvSpPr>
          <p:nvPr>
            <p:ph type="dt" sz="half" idx="10"/>
          </p:nvPr>
        </p:nvSpPr>
        <p:spPr>
          <a:xfrm>
            <a:off x="457200" y="6356350"/>
            <a:ext cx="5194920" cy="365125"/>
          </a:xfrm>
        </p:spPr>
        <p:txBody>
          <a:bodyPr/>
          <a:lstStyle/>
          <a:p>
            <a:r>
              <a:rPr lang="de-DE"/>
              <a:t>Unterrichtsvorgabe für den zieldifferenten Bildungsgang Geistige Entwicklung - Entwicklungsbereiche</a:t>
            </a:r>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27</a:t>
            </a:fld>
            <a:endParaRPr lang="de-DE"/>
          </a:p>
        </p:txBody>
      </p:sp>
    </p:spTree>
    <p:extLst>
      <p:ext uri="{BB962C8B-B14F-4D97-AF65-F5344CB8AC3E}">
        <p14:creationId xmlns:p14="http://schemas.microsoft.com/office/powerpoint/2010/main" val="5794813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7850" y="1124397"/>
            <a:ext cx="8158606" cy="504403"/>
          </a:xfrm>
        </p:spPr>
        <p:txBody>
          <a:bodyPr/>
          <a:lstStyle/>
          <a:p>
            <a:r>
              <a:rPr lang="de-DE" sz="2400" b="1" dirty="0"/>
              <a:t>Entwicklungs-, fach- und lebensweltbezogene Kompetenzen</a:t>
            </a:r>
            <a:endParaRPr lang="de-DE" sz="2400" dirty="0"/>
          </a:p>
        </p:txBody>
      </p:sp>
      <p:grpSp>
        <p:nvGrpSpPr>
          <p:cNvPr id="3" name="Gruppieren 2"/>
          <p:cNvGrpSpPr/>
          <p:nvPr/>
        </p:nvGrpSpPr>
        <p:grpSpPr>
          <a:xfrm>
            <a:off x="457200" y="3085803"/>
            <a:ext cx="1770759" cy="1868889"/>
            <a:chOff x="361453" y="3978650"/>
            <a:chExt cx="2160000" cy="2340000"/>
          </a:xfrm>
        </p:grpSpPr>
        <p:sp>
          <p:nvSpPr>
            <p:cNvPr id="11" name="Rectangle 6"/>
            <p:cNvSpPr>
              <a:spLocks noChangeArrowheads="1"/>
            </p:cNvSpPr>
            <p:nvPr/>
          </p:nvSpPr>
          <p:spPr bwMode="auto">
            <a:xfrm>
              <a:off x="361453" y="3978650"/>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a:p>
          </p:txBody>
        </p:sp>
        <p:sp>
          <p:nvSpPr>
            <p:cNvPr id="12" name="Text Box 10"/>
            <p:cNvSpPr txBox="1">
              <a:spLocks noChangeArrowheads="1"/>
            </p:cNvSpPr>
            <p:nvPr/>
          </p:nvSpPr>
          <p:spPr bwMode="auto">
            <a:xfrm>
              <a:off x="361453" y="5512248"/>
              <a:ext cx="2160000" cy="761527"/>
            </a:xfrm>
            <a:prstGeom prst="rect">
              <a:avLst/>
            </a:prstGeom>
            <a:noFill/>
            <a:ln>
              <a:noFill/>
            </a:ln>
            <a:effectLst/>
          </p:spPr>
          <p:txBody>
            <a:bodyPr wrap="squar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r>
                <a:rPr lang="de-DE" altLang="de-DE" sz="1600" dirty="0"/>
                <a:t>Richtlinien für den FÖS GG</a:t>
              </a:r>
            </a:p>
          </p:txBody>
        </p:sp>
        <p:pic>
          <p:nvPicPr>
            <p:cNvPr id="13" name="Picture 14" descr="NRW_MSW_RGB"/>
            <p:cNvPicPr>
              <a:picLocks noChangeAspect="1" noChangeArrowheads="1"/>
            </p:cNvPicPr>
            <p:nvPr/>
          </p:nvPicPr>
          <p:blipFill>
            <a:blip r:embed="rId2" cstate="print">
              <a:extLst>
                <a:ext uri="{28A0092B-C50C-407E-A947-70E740481C1C}">
                  <a14:useLocalDpi xmlns:a14="http://schemas.microsoft.com/office/drawing/2010/main" val="0"/>
                </a:ext>
              </a:extLst>
            </a:blip>
            <a:srcRect l="80573"/>
            <a:stretch>
              <a:fillRect/>
            </a:stretch>
          </p:blipFill>
          <p:spPr bwMode="auto">
            <a:xfrm>
              <a:off x="880542" y="4184239"/>
              <a:ext cx="1203187" cy="1296987"/>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8" name="Gruppieren 17"/>
          <p:cNvGrpSpPr/>
          <p:nvPr/>
        </p:nvGrpSpPr>
        <p:grpSpPr>
          <a:xfrm>
            <a:off x="5724128" y="3450819"/>
            <a:ext cx="2160000" cy="2340000"/>
            <a:chOff x="3281362" y="2192338"/>
            <a:chExt cx="2160000" cy="2340000"/>
          </a:xfrm>
        </p:grpSpPr>
        <p:sp>
          <p:nvSpPr>
            <p:cNvPr id="15" name="Rectangle 6"/>
            <p:cNvSpPr>
              <a:spLocks noChangeArrowheads="1"/>
            </p:cNvSpPr>
            <p:nvPr/>
          </p:nvSpPr>
          <p:spPr bwMode="auto">
            <a:xfrm>
              <a:off x="3281362" y="2192338"/>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a:p>
          </p:txBody>
        </p:sp>
        <p:sp>
          <p:nvSpPr>
            <p:cNvPr id="16" name="Text Box 11"/>
            <p:cNvSpPr txBox="1">
              <a:spLocks noChangeArrowheads="1"/>
            </p:cNvSpPr>
            <p:nvPr/>
          </p:nvSpPr>
          <p:spPr bwMode="auto">
            <a:xfrm>
              <a:off x="3550435" y="3744352"/>
              <a:ext cx="1711494" cy="646331"/>
            </a:xfrm>
            <a:prstGeom prst="rect">
              <a:avLst/>
            </a:prstGeom>
            <a:solidFill>
              <a:schemeClr val="bg1">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r>
                <a:rPr lang="de-DE" altLang="de-DE" dirty="0"/>
                <a:t>Schulinterner</a:t>
              </a:r>
            </a:p>
            <a:p>
              <a:pPr algn="ctr"/>
              <a:r>
                <a:rPr lang="de-DE" altLang="de-DE" dirty="0" smtClean="0"/>
                <a:t>Lehrplan</a:t>
              </a:r>
              <a:endParaRPr lang="de-DE" altLang="de-DE" dirty="0"/>
            </a:p>
          </p:txBody>
        </p:sp>
        <p:pic>
          <p:nvPicPr>
            <p:cNvPr id="17"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2994" y="2362597"/>
              <a:ext cx="1741461" cy="1337594"/>
            </a:xfrm>
            <a:prstGeom prst="rect">
              <a:avLst/>
            </a:prstGeom>
            <a:solidFill>
              <a:schemeClr val="bg1">
                <a:lumMod val="85000"/>
              </a:schemeClr>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9" name="Textfeld 18"/>
          <p:cNvSpPr txBox="1"/>
          <p:nvPr/>
        </p:nvSpPr>
        <p:spPr>
          <a:xfrm>
            <a:off x="1403648" y="1700808"/>
            <a:ext cx="2015984" cy="1384995"/>
          </a:xfrm>
          <a:prstGeom prst="rect">
            <a:avLst/>
          </a:prstGeom>
          <a:noFill/>
        </p:spPr>
        <p:txBody>
          <a:bodyPr wrap="square" rtlCol="0">
            <a:spAutoFit/>
          </a:bodyPr>
          <a:lstStyle/>
          <a:p>
            <a:pPr algn="ctr"/>
            <a:r>
              <a:rPr lang="de-DE" sz="2400" b="1" dirty="0">
                <a:solidFill>
                  <a:srgbClr val="003CB4"/>
                </a:solidFill>
              </a:rPr>
              <a:t>Angestrebte </a:t>
            </a:r>
          </a:p>
          <a:p>
            <a:pPr algn="ctr"/>
            <a:r>
              <a:rPr lang="de-DE" sz="2400" b="1" dirty="0">
                <a:solidFill>
                  <a:srgbClr val="003CB4"/>
                </a:solidFill>
              </a:rPr>
              <a:t>Kompetenzen</a:t>
            </a:r>
            <a:endParaRPr lang="de-DE" b="1" dirty="0"/>
          </a:p>
          <a:p>
            <a:pPr algn="ctr"/>
            <a:r>
              <a:rPr lang="de-DE" b="1" dirty="0"/>
              <a:t>Was?</a:t>
            </a:r>
          </a:p>
          <a:p>
            <a:pPr algn="ctr"/>
            <a:r>
              <a:rPr lang="de-DE" b="1" dirty="0"/>
              <a:t>Wofür?</a:t>
            </a:r>
          </a:p>
        </p:txBody>
      </p:sp>
      <p:sp>
        <p:nvSpPr>
          <p:cNvPr id="20" name="Textfeld 19"/>
          <p:cNvSpPr txBox="1"/>
          <p:nvPr/>
        </p:nvSpPr>
        <p:spPr>
          <a:xfrm>
            <a:off x="5563264" y="1700808"/>
            <a:ext cx="1960823" cy="1384995"/>
          </a:xfrm>
          <a:prstGeom prst="rect">
            <a:avLst/>
          </a:prstGeom>
          <a:noFill/>
        </p:spPr>
        <p:txBody>
          <a:bodyPr wrap="square" rtlCol="0">
            <a:spAutoFit/>
          </a:bodyPr>
          <a:lstStyle/>
          <a:p>
            <a:pPr algn="ctr"/>
            <a:r>
              <a:rPr lang="de-DE" sz="2400" b="1" dirty="0">
                <a:solidFill>
                  <a:srgbClr val="003CB4"/>
                </a:solidFill>
              </a:rPr>
              <a:t>Kompetenz-entwicklung</a:t>
            </a:r>
          </a:p>
          <a:p>
            <a:pPr algn="ctr"/>
            <a:r>
              <a:rPr lang="de-DE" b="1" dirty="0"/>
              <a:t>Wie?</a:t>
            </a:r>
          </a:p>
          <a:p>
            <a:pPr algn="ctr"/>
            <a:r>
              <a:rPr lang="de-DE" b="1" dirty="0"/>
              <a:t>Womit?</a:t>
            </a:r>
          </a:p>
        </p:txBody>
      </p:sp>
      <p:sp>
        <p:nvSpPr>
          <p:cNvPr id="7" name="Datumsplatzhalter 6"/>
          <p:cNvSpPr>
            <a:spLocks noGrp="1"/>
          </p:cNvSpPr>
          <p:nvPr>
            <p:ph type="dt" sz="half" idx="10"/>
          </p:nvPr>
        </p:nvSpPr>
        <p:spPr>
          <a:xfrm>
            <a:off x="457200" y="6356350"/>
            <a:ext cx="5266928" cy="365125"/>
          </a:xfrm>
        </p:spPr>
        <p:txBody>
          <a:bodyPr/>
          <a:lstStyle/>
          <a:p>
            <a:r>
              <a:rPr lang="de-DE"/>
              <a:t>Unterrichtsvorgabe für den zieldifferenten Bildungsgang Geistige Entwicklung - Entwicklungsbereiche</a:t>
            </a:r>
            <a:endParaRPr lang="de-DE" dirty="0"/>
          </a:p>
        </p:txBody>
      </p:sp>
      <p:sp>
        <p:nvSpPr>
          <p:cNvPr id="5" name="Pfeil nach rechts 4"/>
          <p:cNvSpPr/>
          <p:nvPr/>
        </p:nvSpPr>
        <p:spPr>
          <a:xfrm>
            <a:off x="4509227" y="2750666"/>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Pfeil nach rechts 21"/>
          <p:cNvSpPr/>
          <p:nvPr/>
        </p:nvSpPr>
        <p:spPr>
          <a:xfrm>
            <a:off x="4509227" y="4398723"/>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Foliennummernplatzhalter 5"/>
          <p:cNvSpPr>
            <a:spLocks noGrp="1"/>
          </p:cNvSpPr>
          <p:nvPr>
            <p:ph type="sldNum" sz="quarter" idx="12"/>
          </p:nvPr>
        </p:nvSpPr>
        <p:spPr>
          <a:xfrm>
            <a:off x="8100392" y="6356350"/>
            <a:ext cx="586408" cy="365125"/>
          </a:xfrm>
        </p:spPr>
        <p:txBody>
          <a:bodyPr/>
          <a:lstStyle/>
          <a:p>
            <a:fld id="{512A4277-7E7A-4AAF-BFC7-47646BF5CD0C}" type="slidenum">
              <a:rPr lang="de-DE" smtClean="0"/>
              <a:t>28</a:t>
            </a:fld>
            <a:endParaRPr lang="de-DE" dirty="0"/>
          </a:p>
        </p:txBody>
      </p:sp>
      <p:grpSp>
        <p:nvGrpSpPr>
          <p:cNvPr id="23" name="Gruppieren 22"/>
          <p:cNvGrpSpPr/>
          <p:nvPr/>
        </p:nvGrpSpPr>
        <p:grpSpPr>
          <a:xfrm>
            <a:off x="2338775" y="3717035"/>
            <a:ext cx="1964586" cy="2064262"/>
            <a:chOff x="361453" y="3978650"/>
            <a:chExt cx="2160000" cy="2340000"/>
          </a:xfrm>
        </p:grpSpPr>
        <p:sp>
          <p:nvSpPr>
            <p:cNvPr id="24" name="Rectangle 6"/>
            <p:cNvSpPr>
              <a:spLocks noChangeArrowheads="1"/>
            </p:cNvSpPr>
            <p:nvPr/>
          </p:nvSpPr>
          <p:spPr bwMode="auto">
            <a:xfrm>
              <a:off x="361453" y="3978650"/>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a:p>
          </p:txBody>
        </p:sp>
        <p:sp>
          <p:nvSpPr>
            <p:cNvPr id="25" name="Text Box 10"/>
            <p:cNvSpPr txBox="1">
              <a:spLocks noChangeArrowheads="1"/>
            </p:cNvSpPr>
            <p:nvPr/>
          </p:nvSpPr>
          <p:spPr bwMode="auto">
            <a:xfrm>
              <a:off x="361453" y="5376651"/>
              <a:ext cx="2160000" cy="941999"/>
            </a:xfrm>
            <a:prstGeom prst="rect">
              <a:avLst/>
            </a:prstGeom>
            <a:noFill/>
            <a:ln>
              <a:noFill/>
            </a:ln>
            <a:effectLst/>
          </p:spPr>
          <p:txBody>
            <a:bodyPr wrap="squar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r>
                <a:rPr lang="de-DE" altLang="de-DE" sz="1600" dirty="0"/>
                <a:t>Unterrichtsvor-gaben für den Bildungsgang GG</a:t>
              </a:r>
            </a:p>
          </p:txBody>
        </p:sp>
        <p:pic>
          <p:nvPicPr>
            <p:cNvPr id="26" name="Picture 14" descr="NRW_MSW_RGB"/>
            <p:cNvPicPr>
              <a:picLocks noChangeAspect="1" noChangeArrowheads="1"/>
            </p:cNvPicPr>
            <p:nvPr/>
          </p:nvPicPr>
          <p:blipFill>
            <a:blip r:embed="rId2" cstate="print">
              <a:extLst>
                <a:ext uri="{28A0092B-C50C-407E-A947-70E740481C1C}">
                  <a14:useLocalDpi xmlns:a14="http://schemas.microsoft.com/office/drawing/2010/main" val="0"/>
                </a:ext>
              </a:extLst>
            </a:blip>
            <a:srcRect l="80573"/>
            <a:stretch>
              <a:fillRect/>
            </a:stretch>
          </p:blipFill>
          <p:spPr bwMode="auto">
            <a:xfrm>
              <a:off x="886536" y="4059451"/>
              <a:ext cx="1203187" cy="1296987"/>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681345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330E7-2FED-9240-B43B-791B2DA812C7}"/>
              </a:ext>
            </a:extLst>
          </p:cNvPr>
          <p:cNvSpPr>
            <a:spLocks noGrp="1"/>
          </p:cNvSpPr>
          <p:nvPr>
            <p:ph type="title"/>
          </p:nvPr>
        </p:nvSpPr>
        <p:spPr/>
        <p:txBody>
          <a:bodyPr/>
          <a:lstStyle/>
          <a:p>
            <a:r>
              <a:rPr lang="de-DE" sz="2200" b="1" dirty="0"/>
              <a:t>Schulinterne </a:t>
            </a:r>
            <a:r>
              <a:rPr lang="de-DE" sz="2200" b="1" dirty="0" smtClean="0"/>
              <a:t>Lehrpläne</a:t>
            </a:r>
            <a:endParaRPr lang="de-DE" sz="2200" b="1" dirty="0"/>
          </a:p>
        </p:txBody>
      </p:sp>
      <p:sp>
        <p:nvSpPr>
          <p:cNvPr id="3" name="Inhaltsplatzhalter 2">
            <a:extLst>
              <a:ext uri="{FF2B5EF4-FFF2-40B4-BE49-F238E27FC236}">
                <a16:creationId xmlns:a16="http://schemas.microsoft.com/office/drawing/2014/main" id="{C5220460-9AF9-EB40-9934-3D9213581DA9}"/>
              </a:ext>
            </a:extLst>
          </p:cNvPr>
          <p:cNvSpPr>
            <a:spLocks noGrp="1"/>
          </p:cNvSpPr>
          <p:nvPr>
            <p:ph idx="1"/>
          </p:nvPr>
        </p:nvSpPr>
        <p:spPr/>
        <p:txBody>
          <a:bodyPr>
            <a:normAutofit/>
          </a:bodyPr>
          <a:lstStyle/>
          <a:p>
            <a:pPr>
              <a:spcBef>
                <a:spcPts val="1200"/>
              </a:spcBef>
            </a:pPr>
            <a:r>
              <a:rPr lang="de-DE" sz="2000" dirty="0"/>
              <a:t>Umsetzung der Richtlinien und Unterrichtsvorgaben unter spezifischen Bedingungen einer Schule</a:t>
            </a:r>
          </a:p>
          <a:p>
            <a:pPr>
              <a:spcBef>
                <a:spcPts val="1200"/>
              </a:spcBef>
            </a:pPr>
            <a:r>
              <a:rPr lang="de-DE" sz="2000" dirty="0"/>
              <a:t>Ausgestaltung von Freiräumen</a:t>
            </a:r>
          </a:p>
          <a:p>
            <a:pPr>
              <a:spcBef>
                <a:spcPts val="1200"/>
              </a:spcBef>
            </a:pPr>
            <a:r>
              <a:rPr lang="de-DE" sz="2000" dirty="0"/>
              <a:t>Instrumente zur Unterrichtsentwicklung und Unterrichtsgestaltung</a:t>
            </a:r>
          </a:p>
          <a:p>
            <a:pPr>
              <a:spcBef>
                <a:spcPts val="1200"/>
              </a:spcBef>
            </a:pPr>
            <a:r>
              <a:rPr lang="de-DE" sz="2000" dirty="0"/>
              <a:t>Grundlage der fachlichen und entwicklungsbezogenen Arbeit im Team</a:t>
            </a:r>
          </a:p>
          <a:p>
            <a:pPr>
              <a:spcBef>
                <a:spcPts val="1200"/>
              </a:spcBef>
            </a:pPr>
            <a:r>
              <a:rPr lang="de-DE" sz="2000" dirty="0"/>
              <a:t>Transparenz für alle am Bildungsprozess Beteiligten</a:t>
            </a:r>
          </a:p>
          <a:p>
            <a:pPr>
              <a:spcBef>
                <a:spcPts val="1200"/>
              </a:spcBef>
            </a:pPr>
            <a:r>
              <a:rPr lang="de-DE" sz="2000" dirty="0"/>
              <a:t>Grundlage für Reflexion und Evaluation</a:t>
            </a:r>
          </a:p>
          <a:p>
            <a:pPr marL="0" indent="0">
              <a:buNone/>
            </a:pPr>
            <a:endParaRPr lang="de-DE" dirty="0"/>
          </a:p>
        </p:txBody>
      </p:sp>
      <p:sp>
        <p:nvSpPr>
          <p:cNvPr id="4" name="Datumsplatzhalter 3">
            <a:extLst>
              <a:ext uri="{FF2B5EF4-FFF2-40B4-BE49-F238E27FC236}">
                <a16:creationId xmlns:a16="http://schemas.microsoft.com/office/drawing/2014/main" id="{5AC05C93-8322-9C46-A48D-7D1EEE312164}"/>
              </a:ext>
            </a:extLst>
          </p:cNvPr>
          <p:cNvSpPr>
            <a:spLocks noGrp="1"/>
          </p:cNvSpPr>
          <p:nvPr>
            <p:ph type="dt" sz="half" idx="10"/>
          </p:nvPr>
        </p:nvSpPr>
        <p:spPr>
          <a:xfrm>
            <a:off x="457200" y="6356350"/>
            <a:ext cx="5050904" cy="365125"/>
          </a:xfrm>
        </p:spPr>
        <p:txBody>
          <a:bodyPr/>
          <a:lstStyle/>
          <a:p>
            <a:r>
              <a:rPr lang="de-DE"/>
              <a:t>Unterrichtsvorgabe für den zieldifferenten Bildungsgang Geistige Entwicklung - Entwicklungsbereiche</a:t>
            </a:r>
            <a:endParaRPr lang="de-DE" dirty="0"/>
          </a:p>
        </p:txBody>
      </p:sp>
      <p:sp>
        <p:nvSpPr>
          <p:cNvPr id="6" name="Foliennummernplatzhalter 5">
            <a:extLst>
              <a:ext uri="{FF2B5EF4-FFF2-40B4-BE49-F238E27FC236}">
                <a16:creationId xmlns:a16="http://schemas.microsoft.com/office/drawing/2014/main" id="{E9F23F56-EDA9-9146-A5C0-F96A1B006EE4}"/>
              </a:ext>
            </a:extLst>
          </p:cNvPr>
          <p:cNvSpPr>
            <a:spLocks noGrp="1"/>
          </p:cNvSpPr>
          <p:nvPr>
            <p:ph type="sldNum" sz="quarter" idx="12"/>
          </p:nvPr>
        </p:nvSpPr>
        <p:spPr/>
        <p:txBody>
          <a:bodyPr/>
          <a:lstStyle/>
          <a:p>
            <a:fld id="{512A4277-7E7A-4AAF-BFC7-47646BF5CD0C}" type="slidenum">
              <a:rPr lang="de-DE" smtClean="0"/>
              <a:t>29</a:t>
            </a:fld>
            <a:endParaRPr lang="de-DE"/>
          </a:p>
        </p:txBody>
      </p:sp>
    </p:spTree>
    <p:extLst>
      <p:ext uri="{BB962C8B-B14F-4D97-AF65-F5344CB8AC3E}">
        <p14:creationId xmlns:p14="http://schemas.microsoft.com/office/powerpoint/2010/main" val="3567996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9603" y="1700808"/>
            <a:ext cx="8229600" cy="4205064"/>
          </a:xfrm>
        </p:spPr>
        <p:txBody>
          <a:bodyPr>
            <a:normAutofit/>
          </a:bodyPr>
          <a:lstStyle/>
          <a:p>
            <a:pPr marL="0" indent="0">
              <a:buNone/>
            </a:pPr>
            <a:endParaRPr lang="de-DE" altLang="de-DE" sz="2400" b="1" dirty="0">
              <a:solidFill>
                <a:srgbClr val="002060"/>
              </a:solidFill>
              <a:cs typeface="Times New Roman" pitchFamily="18" charset="0"/>
            </a:endParaRPr>
          </a:p>
          <a:p>
            <a:pPr marL="0" indent="0">
              <a:buNone/>
            </a:pPr>
            <a:endParaRPr lang="de-DE" altLang="de-DE" sz="2400" b="1" dirty="0">
              <a:solidFill>
                <a:srgbClr val="002060"/>
              </a:solidFill>
              <a:cs typeface="Times New Roman" pitchFamily="18" charset="0"/>
            </a:endParaRPr>
          </a:p>
          <a:p>
            <a:pPr marL="0" indent="0">
              <a:buNone/>
            </a:pPr>
            <a:r>
              <a:rPr lang="de-DE" altLang="de-DE" sz="2400" b="1" dirty="0">
                <a:solidFill>
                  <a:srgbClr val="002060"/>
                </a:solidFill>
                <a:cs typeface="Times New Roman" pitchFamily="18" charset="0"/>
              </a:rPr>
              <a:t>I. a	Aufbau und Systematik der Unterrichtsvorgabe für die 	Entwicklungsbereiche</a:t>
            </a:r>
            <a:r>
              <a:rPr lang="de-DE" sz="2400" b="1" dirty="0"/>
              <a:t/>
            </a:r>
            <a:br>
              <a:rPr lang="de-DE" sz="2400" b="1" dirty="0"/>
            </a:br>
            <a:r>
              <a:rPr lang="de-DE" sz="3600" dirty="0"/>
              <a:t/>
            </a:r>
            <a:br>
              <a:rPr lang="de-DE" sz="3600" dirty="0"/>
            </a:br>
            <a:endParaRPr lang="de-DE" sz="4400" dirty="0"/>
          </a:p>
          <a:p>
            <a:pPr marL="0" indent="0">
              <a:buNone/>
            </a:pPr>
            <a:endParaRPr lang="de-DE" dirty="0"/>
          </a:p>
        </p:txBody>
      </p:sp>
      <p:sp>
        <p:nvSpPr>
          <p:cNvPr id="4" name="Datumsplatzhalter 3"/>
          <p:cNvSpPr>
            <a:spLocks noGrp="1"/>
          </p:cNvSpPr>
          <p:nvPr>
            <p:ph type="dt" sz="half" idx="10"/>
          </p:nvPr>
        </p:nvSpPr>
        <p:spPr>
          <a:xfrm>
            <a:off x="457200" y="6356350"/>
            <a:ext cx="5266928" cy="365125"/>
          </a:xfrm>
        </p:spPr>
        <p:txBody>
          <a:bodyPr/>
          <a:lstStyle/>
          <a:p>
            <a:r>
              <a:rPr lang="de-DE"/>
              <a:t>Unterrichtsvorgabe für den zieldifferenten Bildungsgang Geistige Entwicklung - Entwicklungsbereiche</a:t>
            </a:r>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a:t>
            </a:fld>
            <a:endParaRPr lang="de-DE"/>
          </a:p>
        </p:txBody>
      </p:sp>
    </p:spTree>
    <p:extLst>
      <p:ext uri="{BB962C8B-B14F-4D97-AF65-F5344CB8AC3E}">
        <p14:creationId xmlns:p14="http://schemas.microsoft.com/office/powerpoint/2010/main" val="42943155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EF9747-424B-1D47-8C18-363169B25A6A}"/>
              </a:ext>
            </a:extLst>
          </p:cNvPr>
          <p:cNvSpPr>
            <a:spLocks noGrp="1"/>
          </p:cNvSpPr>
          <p:nvPr>
            <p:ph type="title"/>
          </p:nvPr>
        </p:nvSpPr>
        <p:spPr/>
        <p:txBody>
          <a:bodyPr/>
          <a:lstStyle/>
          <a:p>
            <a:r>
              <a:rPr lang="de-DE" sz="2200" b="1" dirty="0"/>
              <a:t>Gliederung des schulinternen </a:t>
            </a:r>
            <a:r>
              <a:rPr lang="de-DE" sz="2200" b="1" dirty="0" smtClean="0"/>
              <a:t>Beispiel-Lehrplans </a:t>
            </a:r>
            <a:endParaRPr lang="de-DE" sz="2200" b="1" dirty="0"/>
          </a:p>
        </p:txBody>
      </p:sp>
      <p:sp>
        <p:nvSpPr>
          <p:cNvPr id="4" name="Datumsplatzhalter 3">
            <a:extLst>
              <a:ext uri="{FF2B5EF4-FFF2-40B4-BE49-F238E27FC236}">
                <a16:creationId xmlns:a16="http://schemas.microsoft.com/office/drawing/2014/main" id="{81EB754F-C3B3-5E42-9D82-92B4E5F528A3}"/>
              </a:ext>
            </a:extLst>
          </p:cNvPr>
          <p:cNvSpPr>
            <a:spLocks noGrp="1"/>
          </p:cNvSpPr>
          <p:nvPr>
            <p:ph type="dt" sz="half" idx="10"/>
          </p:nvPr>
        </p:nvSpPr>
        <p:spPr>
          <a:xfrm>
            <a:off x="457200" y="6356350"/>
            <a:ext cx="5050904" cy="365125"/>
          </a:xfrm>
        </p:spPr>
        <p:txBody>
          <a:bodyPr/>
          <a:lstStyle/>
          <a:p>
            <a:r>
              <a:rPr lang="de-DE"/>
              <a:t>Unterrichtsvorgabe für den zieldifferenten Bildungsgang Geistige Entwicklung - Entwicklungsbereiche</a:t>
            </a:r>
            <a:endParaRPr lang="de-DE" dirty="0"/>
          </a:p>
        </p:txBody>
      </p:sp>
      <p:sp>
        <p:nvSpPr>
          <p:cNvPr id="6" name="Foliennummernplatzhalter 5">
            <a:extLst>
              <a:ext uri="{FF2B5EF4-FFF2-40B4-BE49-F238E27FC236}">
                <a16:creationId xmlns:a16="http://schemas.microsoft.com/office/drawing/2014/main" id="{6CB1C89B-3483-3440-9BA5-66034336F351}"/>
              </a:ext>
            </a:extLst>
          </p:cNvPr>
          <p:cNvSpPr>
            <a:spLocks noGrp="1"/>
          </p:cNvSpPr>
          <p:nvPr>
            <p:ph type="sldNum" sz="quarter" idx="12"/>
          </p:nvPr>
        </p:nvSpPr>
        <p:spPr/>
        <p:txBody>
          <a:bodyPr/>
          <a:lstStyle/>
          <a:p>
            <a:fld id="{512A4277-7E7A-4AAF-BFC7-47646BF5CD0C}" type="slidenum">
              <a:rPr lang="de-DE" smtClean="0"/>
              <a:t>30</a:t>
            </a:fld>
            <a:endParaRPr lang="de-DE"/>
          </a:p>
        </p:txBody>
      </p:sp>
      <p:sp>
        <p:nvSpPr>
          <p:cNvPr id="9" name="Inhaltsplatzhalter 2">
            <a:extLst>
              <a:ext uri="{FF2B5EF4-FFF2-40B4-BE49-F238E27FC236}">
                <a16:creationId xmlns:a16="http://schemas.microsoft.com/office/drawing/2014/main" id="{8B8A3032-F31A-124D-AA79-6C3891DEC2EA}"/>
              </a:ext>
            </a:extLst>
          </p:cNvPr>
          <p:cNvSpPr txBox="1">
            <a:spLocks/>
          </p:cNvSpPr>
          <p:nvPr/>
        </p:nvSpPr>
        <p:spPr>
          <a:xfrm>
            <a:off x="611560" y="1854039"/>
            <a:ext cx="8229600" cy="4205064"/>
          </a:xfrm>
          <a:prstGeom prst="rect">
            <a:avLst/>
          </a:prstGeom>
          <a:solidFill>
            <a:schemeClr val="bg1"/>
          </a:solidFill>
          <a:effec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536575">
              <a:buNone/>
            </a:pPr>
            <a:r>
              <a:rPr lang="de-DE" dirty="0"/>
              <a:t>	</a:t>
            </a:r>
          </a:p>
          <a:p>
            <a:pPr defTabSz="536575"/>
            <a:endParaRPr lang="de-DE" dirty="0"/>
          </a:p>
        </p:txBody>
      </p:sp>
      <p:sp>
        <p:nvSpPr>
          <p:cNvPr id="11" name="Rechteck 10"/>
          <p:cNvSpPr/>
          <p:nvPr/>
        </p:nvSpPr>
        <p:spPr>
          <a:xfrm>
            <a:off x="457200" y="1700808"/>
            <a:ext cx="8147248" cy="3848233"/>
          </a:xfrm>
          <a:prstGeom prst="rect">
            <a:avLst/>
          </a:prstGeom>
          <a:ln w="15875">
            <a:solidFill>
              <a:schemeClr val="tx1"/>
            </a:solidFill>
          </a:ln>
        </p:spPr>
        <p:txBody>
          <a:bodyPr wrap="square">
            <a:spAutoFit/>
          </a:bodyPr>
          <a:lstStyle/>
          <a:p>
            <a:pPr>
              <a:lnSpc>
                <a:spcPct val="115000"/>
              </a:lnSpc>
              <a:spcAft>
                <a:spcPts val="1000"/>
              </a:spcAft>
            </a:pPr>
            <a:r>
              <a:rPr lang="de-DE" sz="1100" b="1" dirty="0">
                <a:latin typeface="Arial" panose="020B0604020202020204" pitchFamily="34" charset="0"/>
                <a:ea typeface="Calibri" panose="020F0502020204030204" pitchFamily="34" charset="0"/>
                <a:cs typeface="Arial" panose="020B0604020202020204" pitchFamily="34" charset="0"/>
              </a:rPr>
              <a:t>1	Rahmenbedingungen der Arbeit in den Entwicklungsbereichen</a:t>
            </a:r>
            <a:br>
              <a:rPr lang="de-DE" sz="1100" b="1" dirty="0">
                <a:latin typeface="Arial" panose="020B0604020202020204" pitchFamily="34" charset="0"/>
                <a:ea typeface="Calibri" panose="020F0502020204030204" pitchFamily="34" charset="0"/>
                <a:cs typeface="Arial" panose="020B0604020202020204" pitchFamily="34" charset="0"/>
              </a:rPr>
            </a:br>
            <a:r>
              <a:rPr lang="de-DE" sz="1100" b="1" dirty="0">
                <a:latin typeface="Arial" panose="020B0604020202020204" pitchFamily="34" charset="0"/>
                <a:ea typeface="Calibri" panose="020F0502020204030204" pitchFamily="34" charset="0"/>
                <a:cs typeface="Arial" panose="020B0604020202020204" pitchFamily="34" charset="0"/>
              </a:rPr>
              <a:t/>
            </a:r>
            <a:br>
              <a:rPr lang="de-DE" sz="1100" b="1" dirty="0">
                <a:latin typeface="Arial" panose="020B0604020202020204" pitchFamily="34" charset="0"/>
                <a:ea typeface="Calibri" panose="020F0502020204030204" pitchFamily="34" charset="0"/>
                <a:cs typeface="Arial" panose="020B0604020202020204" pitchFamily="34" charset="0"/>
              </a:rPr>
            </a:br>
            <a:r>
              <a:rPr lang="de-DE" sz="1100" b="1" dirty="0">
                <a:latin typeface="Arial" panose="020B0604020202020204" pitchFamily="34" charset="0"/>
                <a:ea typeface="Calibri" panose="020F0502020204030204" pitchFamily="34" charset="0"/>
                <a:cs typeface="Arial" panose="020B0604020202020204" pitchFamily="34" charset="0"/>
              </a:rPr>
              <a:t>2	Entscheidungen zum Unterricht	</a:t>
            </a:r>
            <a:r>
              <a:rPr lang="de-DE" sz="1100" dirty="0">
                <a:latin typeface="Arial" panose="020B0604020202020204" pitchFamily="34" charset="0"/>
                <a:ea typeface="Calibri" panose="020F0502020204030204" pitchFamily="34" charset="0"/>
                <a:cs typeface="Times New Roman" panose="02020603050405020304" pitchFamily="18" charset="0"/>
              </a:rPr>
              <a:t/>
            </a:r>
            <a:br>
              <a:rPr lang="de-DE" sz="1100" dirty="0">
                <a:latin typeface="Arial" panose="020B0604020202020204" pitchFamily="34" charset="0"/>
                <a:ea typeface="Calibri" panose="020F0502020204030204" pitchFamily="34" charset="0"/>
                <a:cs typeface="Times New Roman" panose="02020603050405020304" pitchFamily="18" charset="0"/>
              </a:rPr>
            </a:br>
            <a:r>
              <a:rPr lang="de-DE" sz="1100" dirty="0">
                <a:latin typeface="Arial" panose="020B0604020202020204" pitchFamily="34" charset="0"/>
                <a:ea typeface="Calibri" panose="020F0502020204030204" pitchFamily="34" charset="0"/>
                <a:cs typeface="Times New Roman" panose="02020603050405020304" pitchFamily="18" charset="0"/>
              </a:rPr>
              <a:t>	</a:t>
            </a:r>
            <a:r>
              <a:rPr lang="de-DE" sz="1100" b="1" dirty="0">
                <a:latin typeface="Arial" panose="020B0604020202020204" pitchFamily="34" charset="0"/>
                <a:ea typeface="Calibri" panose="020F0502020204030204" pitchFamily="34" charset="0"/>
                <a:cs typeface="Arial" panose="020B0604020202020204" pitchFamily="34" charset="0"/>
              </a:rPr>
              <a:t>2.1 	Darstellung der Lernarrangements	</a:t>
            </a:r>
            <a:br>
              <a:rPr lang="de-DE" sz="1100" b="1" dirty="0">
                <a:latin typeface="Arial" panose="020B0604020202020204" pitchFamily="34" charset="0"/>
                <a:ea typeface="Calibri" panose="020F0502020204030204" pitchFamily="34" charset="0"/>
                <a:cs typeface="Arial" panose="020B0604020202020204" pitchFamily="34" charset="0"/>
              </a:rPr>
            </a:br>
            <a:r>
              <a:rPr lang="de-DE" sz="1100" b="1" dirty="0">
                <a:latin typeface="Arial" panose="020B0604020202020204" pitchFamily="34" charset="0"/>
                <a:ea typeface="Calibri" panose="020F0502020204030204" pitchFamily="34" charset="0"/>
                <a:cs typeface="Arial" panose="020B0604020202020204" pitchFamily="34" charset="0"/>
              </a:rPr>
              <a:t>		</a:t>
            </a:r>
            <a:r>
              <a:rPr lang="de-DE" sz="1100" dirty="0">
                <a:latin typeface="Arial" panose="020B0604020202020204" pitchFamily="34" charset="0"/>
                <a:ea typeface="Calibri" panose="020F0502020204030204" pitchFamily="34" charset="0"/>
                <a:cs typeface="Arial" panose="020B0604020202020204" pitchFamily="34" charset="0"/>
              </a:rPr>
              <a:t>Entwicklungsbereich Motorik</a:t>
            </a:r>
          </a:p>
          <a:p>
            <a:pPr>
              <a:lnSpc>
                <a:spcPct val="115000"/>
              </a:lnSpc>
              <a:spcAft>
                <a:spcPts val="1000"/>
              </a:spcAft>
            </a:pPr>
            <a:r>
              <a:rPr lang="de-DE" sz="1100" dirty="0">
                <a:latin typeface="Arial" panose="020B0604020202020204" pitchFamily="34" charset="0"/>
                <a:ea typeface="Calibri" panose="020F0502020204030204" pitchFamily="34" charset="0"/>
                <a:cs typeface="Arial" panose="020B0604020202020204" pitchFamily="34" charset="0"/>
              </a:rPr>
              <a:t>		Entwicklungsbereich Wahrnehmung</a:t>
            </a:r>
          </a:p>
          <a:p>
            <a:pPr>
              <a:lnSpc>
                <a:spcPct val="115000"/>
              </a:lnSpc>
              <a:spcAft>
                <a:spcPts val="1000"/>
              </a:spcAft>
            </a:pPr>
            <a:r>
              <a:rPr lang="de-DE" sz="1100" dirty="0">
                <a:latin typeface="Arial" panose="020B0604020202020204" pitchFamily="34" charset="0"/>
                <a:ea typeface="Calibri" panose="020F0502020204030204" pitchFamily="34" charset="0"/>
                <a:cs typeface="Arial" panose="020B0604020202020204" pitchFamily="34" charset="0"/>
              </a:rPr>
              <a:t>		Entwicklungsbereich Kognition</a:t>
            </a:r>
          </a:p>
          <a:p>
            <a:pPr>
              <a:lnSpc>
                <a:spcPct val="115000"/>
              </a:lnSpc>
              <a:spcAft>
                <a:spcPts val="1000"/>
              </a:spcAft>
            </a:pPr>
            <a:r>
              <a:rPr lang="de-DE" sz="1100" dirty="0">
                <a:latin typeface="Arial" panose="020B0604020202020204" pitchFamily="34" charset="0"/>
                <a:ea typeface="Calibri" panose="020F0502020204030204" pitchFamily="34" charset="0"/>
                <a:cs typeface="Arial" panose="020B0604020202020204" pitchFamily="34" charset="0"/>
              </a:rPr>
              <a:t>		Entwicklungsbereich Sozialisation</a:t>
            </a:r>
          </a:p>
          <a:p>
            <a:pPr>
              <a:lnSpc>
                <a:spcPct val="115000"/>
              </a:lnSpc>
              <a:spcAft>
                <a:spcPts val="1000"/>
              </a:spcAft>
            </a:pPr>
            <a:r>
              <a:rPr lang="de-DE" sz="1100" dirty="0">
                <a:latin typeface="Arial" panose="020B0604020202020204" pitchFamily="34" charset="0"/>
                <a:ea typeface="Calibri" panose="020F0502020204030204" pitchFamily="34" charset="0"/>
                <a:cs typeface="Arial" panose="020B0604020202020204" pitchFamily="34" charset="0"/>
              </a:rPr>
              <a:t>		Entwicklungsbereich Kommunikation</a:t>
            </a:r>
            <a:endParaRPr lang="de-DE" sz="1100" dirty="0">
              <a:latin typeface="Arial" panose="020B0604020202020204" pitchFamily="34" charset="0"/>
              <a:ea typeface="Calibri" panose="020F0502020204030204" pitchFamily="34" charset="0"/>
              <a:cs typeface="Times New Roman" panose="02020603050405020304" pitchFamily="18" charset="0"/>
            </a:endParaRPr>
          </a:p>
          <a:p>
            <a:pPr indent="449580">
              <a:lnSpc>
                <a:spcPct val="115000"/>
              </a:lnSpc>
              <a:spcAft>
                <a:spcPts val="1000"/>
              </a:spcAft>
            </a:pPr>
            <a:r>
              <a:rPr lang="de-DE" sz="1100" b="1" dirty="0">
                <a:latin typeface="Arial" panose="020B0604020202020204" pitchFamily="34" charset="0"/>
                <a:ea typeface="Calibri" panose="020F0502020204030204" pitchFamily="34" charset="0"/>
                <a:cs typeface="Arial" panose="020B0604020202020204" pitchFamily="34" charset="0"/>
              </a:rPr>
              <a:t>	2.2	Grundsätze der didaktischen und methodischen Arbeit</a:t>
            </a:r>
            <a:br>
              <a:rPr lang="de-DE" sz="1100" b="1" dirty="0">
                <a:latin typeface="Arial" panose="020B0604020202020204" pitchFamily="34" charset="0"/>
                <a:ea typeface="Calibri" panose="020F0502020204030204" pitchFamily="34" charset="0"/>
                <a:cs typeface="Arial" panose="020B0604020202020204" pitchFamily="34" charset="0"/>
              </a:rPr>
            </a:br>
            <a:r>
              <a:rPr lang="de-DE" sz="1100" b="1" dirty="0">
                <a:latin typeface="Arial" panose="020B0604020202020204" pitchFamily="34" charset="0"/>
                <a:ea typeface="Calibri" panose="020F0502020204030204" pitchFamily="34" charset="0"/>
                <a:cs typeface="Arial" panose="020B0604020202020204" pitchFamily="34" charset="0"/>
              </a:rPr>
              <a:t>	2.3	Grundsätze zum Ermöglichen, Erkennen, Einschätzen und Rückmelden von Leistungen	2.4	Lehr- und Lernmittel</a:t>
            </a:r>
            <a:br>
              <a:rPr lang="de-DE" sz="1100" b="1" dirty="0">
                <a:latin typeface="Arial" panose="020B0604020202020204" pitchFamily="34" charset="0"/>
                <a:ea typeface="Calibri" panose="020F0502020204030204" pitchFamily="34" charset="0"/>
                <a:cs typeface="Arial" panose="020B0604020202020204" pitchFamily="34" charset="0"/>
              </a:rPr>
            </a:br>
            <a:r>
              <a:rPr lang="de-DE" sz="1100" b="1" dirty="0">
                <a:latin typeface="Arial" panose="020B0604020202020204" pitchFamily="34" charset="0"/>
                <a:ea typeface="Calibri" panose="020F0502020204030204" pitchFamily="34" charset="0"/>
                <a:cs typeface="Arial" panose="020B0604020202020204" pitchFamily="34" charset="0"/>
              </a:rPr>
              <a:t/>
            </a:r>
            <a:br>
              <a:rPr lang="de-DE" sz="1100" b="1" dirty="0">
                <a:latin typeface="Arial" panose="020B0604020202020204" pitchFamily="34" charset="0"/>
                <a:ea typeface="Calibri" panose="020F0502020204030204" pitchFamily="34" charset="0"/>
                <a:cs typeface="Arial" panose="020B0604020202020204" pitchFamily="34" charset="0"/>
              </a:rPr>
            </a:br>
            <a:r>
              <a:rPr lang="de-DE" sz="1100" b="1" dirty="0">
                <a:latin typeface="Arial" panose="020B0604020202020204" pitchFamily="34" charset="0"/>
                <a:ea typeface="Calibri" panose="020F0502020204030204" pitchFamily="34" charset="0"/>
                <a:cs typeface="Arial" panose="020B0604020202020204" pitchFamily="34" charset="0"/>
              </a:rPr>
              <a:t>3	Qualitätssicherung</a:t>
            </a:r>
            <a:br>
              <a:rPr lang="de-DE" sz="1100" b="1" dirty="0">
                <a:latin typeface="Arial" panose="020B0604020202020204" pitchFamily="34" charset="0"/>
                <a:ea typeface="Calibri" panose="020F0502020204030204" pitchFamily="34" charset="0"/>
                <a:cs typeface="Arial" panose="020B0604020202020204" pitchFamily="34" charset="0"/>
              </a:rPr>
            </a:br>
            <a:r>
              <a:rPr lang="de-DE" sz="1100" b="1" dirty="0">
                <a:latin typeface="Arial" panose="020B0604020202020204" pitchFamily="34" charset="0"/>
                <a:ea typeface="Calibri" panose="020F0502020204030204" pitchFamily="34" charset="0"/>
                <a:cs typeface="Arial" panose="020B0604020202020204" pitchFamily="34" charset="0"/>
              </a:rPr>
              <a:t/>
            </a:r>
            <a:br>
              <a:rPr lang="de-DE" sz="1100" b="1" dirty="0">
                <a:latin typeface="Arial" panose="020B0604020202020204" pitchFamily="34" charset="0"/>
                <a:ea typeface="Calibri" panose="020F0502020204030204" pitchFamily="34" charset="0"/>
                <a:cs typeface="Arial" panose="020B0604020202020204" pitchFamily="34" charset="0"/>
              </a:rPr>
            </a:br>
            <a:r>
              <a:rPr lang="de-DE" sz="1100" b="1" dirty="0">
                <a:latin typeface="Arial" panose="020B0604020202020204" pitchFamily="34" charset="0"/>
                <a:ea typeface="Calibri" panose="020F0502020204030204" pitchFamily="34" charset="0"/>
              </a:rPr>
              <a:t>Anhang	</a:t>
            </a:r>
            <a:endParaRPr lang="de-DE" dirty="0"/>
          </a:p>
        </p:txBody>
      </p:sp>
    </p:spTree>
    <p:extLst>
      <p:ext uri="{BB962C8B-B14F-4D97-AF65-F5344CB8AC3E}">
        <p14:creationId xmlns:p14="http://schemas.microsoft.com/office/powerpoint/2010/main" val="31006117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57200" y="1124744"/>
            <a:ext cx="8229600" cy="360040"/>
          </a:xfrm>
          <a:prstGeom prst="rect">
            <a:avLst/>
          </a:prstGeom>
        </p:spPr>
        <p:txBody>
          <a:bodyPr vert="horz" lIns="91440" tIns="45720" rIns="91440" bIns="45720" rtlCol="0" anchor="ctr">
            <a:normAutofit/>
          </a:bodyPr>
          <a:lstStyle/>
          <a:p>
            <a:pPr>
              <a:lnSpc>
                <a:spcPct val="90000"/>
              </a:lnSpc>
              <a:spcBef>
                <a:spcPct val="0"/>
              </a:spcBef>
              <a:spcAft>
                <a:spcPts val="600"/>
              </a:spcAft>
              <a:defRPr/>
            </a:pPr>
            <a:r>
              <a:rPr lang="de-DE" sz="1900" b="1" kern="1200" dirty="0">
                <a:latin typeface="+mj-lt"/>
                <a:ea typeface="+mj-ea"/>
                <a:cs typeface="+mj-cs"/>
              </a:rPr>
              <a:t>Lernarrangements</a:t>
            </a:r>
          </a:p>
        </p:txBody>
      </p:sp>
      <p:pic>
        <p:nvPicPr>
          <p:cNvPr id="11" name="Grafik 10">
            <a:extLst>
              <a:ext uri="{FF2B5EF4-FFF2-40B4-BE49-F238E27FC236}">
                <a16:creationId xmlns:a16="http://schemas.microsoft.com/office/drawing/2014/main" id="{B686DC4D-6D7E-0487-86A9-657A758530F8}"/>
              </a:ext>
            </a:extLst>
          </p:cNvPr>
          <p:cNvPicPr>
            <a:picLocks noChangeAspect="1"/>
          </p:cNvPicPr>
          <p:nvPr/>
        </p:nvPicPr>
        <p:blipFill>
          <a:blip r:embed="rId3"/>
          <a:stretch>
            <a:fillRect/>
          </a:stretch>
        </p:blipFill>
        <p:spPr>
          <a:xfrm>
            <a:off x="539552" y="1700808"/>
            <a:ext cx="7871594" cy="4246392"/>
          </a:xfrm>
          <a:prstGeom prst="rect">
            <a:avLst/>
          </a:prstGeom>
          <a:noFill/>
        </p:spPr>
      </p:pic>
      <p:sp>
        <p:nvSpPr>
          <p:cNvPr id="6" name="Foliennummernplatzhalter 5"/>
          <p:cNvSpPr>
            <a:spLocks noGrp="1"/>
          </p:cNvSpPr>
          <p:nvPr>
            <p:ph type="sldNum" sz="quarter" idx="12"/>
          </p:nvPr>
        </p:nvSpPr>
        <p:spPr>
          <a:xfrm>
            <a:off x="8100392" y="6356350"/>
            <a:ext cx="586408" cy="365125"/>
          </a:xfrm>
        </p:spPr>
        <p:txBody>
          <a:bodyPr vert="horz" lIns="91440" tIns="45720" rIns="91440" bIns="45720" rtlCol="0" anchor="ctr">
            <a:normAutofit/>
          </a:bodyPr>
          <a:lstStyle/>
          <a:p>
            <a:pPr>
              <a:spcAft>
                <a:spcPts val="600"/>
              </a:spcAft>
            </a:pPr>
            <a:fld id="{512A4277-7E7A-4AAF-BFC7-47646BF5CD0C}" type="slidenum">
              <a:rPr lang="de-DE" smtClean="0"/>
              <a:pPr>
                <a:spcAft>
                  <a:spcPts val="600"/>
                </a:spcAft>
              </a:pPr>
              <a:t>31</a:t>
            </a:fld>
            <a:endParaRPr lang="de-DE"/>
          </a:p>
        </p:txBody>
      </p:sp>
      <p:sp>
        <p:nvSpPr>
          <p:cNvPr id="8" name="Datumsplatzhalter 3">
            <a:extLst>
              <a:ext uri="{FF2B5EF4-FFF2-40B4-BE49-F238E27FC236}">
                <a16:creationId xmlns:a16="http://schemas.microsoft.com/office/drawing/2014/main" id="{81EB754F-C3B3-5E42-9D82-92B4E5F528A3}"/>
              </a:ext>
            </a:extLst>
          </p:cNvPr>
          <p:cNvSpPr>
            <a:spLocks noGrp="1"/>
          </p:cNvSpPr>
          <p:nvPr>
            <p:ph type="dt" sz="half" idx="10"/>
          </p:nvPr>
        </p:nvSpPr>
        <p:spPr>
          <a:xfrm>
            <a:off x="457200" y="6356350"/>
            <a:ext cx="5050904" cy="365125"/>
          </a:xfrm>
        </p:spPr>
        <p:txBody>
          <a:bodyPr/>
          <a:lstStyle/>
          <a:p>
            <a:r>
              <a:rPr lang="de-DE"/>
              <a:t>Unterrichtsvorgabe für den zieldifferenten Bildungsgang Geistige Entwicklung - Entwicklungsbereiche</a:t>
            </a:r>
            <a:endParaRPr lang="de-DE" dirty="0"/>
          </a:p>
        </p:txBody>
      </p:sp>
    </p:spTree>
    <p:extLst>
      <p:ext uri="{BB962C8B-B14F-4D97-AF65-F5344CB8AC3E}">
        <p14:creationId xmlns:p14="http://schemas.microsoft.com/office/powerpoint/2010/main" val="26057214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229600" cy="360040"/>
          </a:xfrm>
        </p:spPr>
        <p:txBody>
          <a:bodyPr anchor="ctr">
            <a:normAutofit fontScale="90000"/>
          </a:bodyPr>
          <a:lstStyle/>
          <a:p>
            <a:pPr>
              <a:lnSpc>
                <a:spcPct val="90000"/>
              </a:lnSpc>
            </a:pPr>
            <a:r>
              <a:rPr lang="de-DE" sz="1900" b="1" dirty="0"/>
              <a:t>Systematik des schulinternen </a:t>
            </a:r>
            <a:r>
              <a:rPr lang="de-DE" sz="1900" b="1" dirty="0" smtClean="0"/>
              <a:t>Beispiel-Lehrplans </a:t>
            </a:r>
            <a:r>
              <a:rPr lang="de-DE" sz="1900" b="1" dirty="0"/>
              <a:t>(Beispiel zum Entwicklungsbereich Kommunikation)</a:t>
            </a:r>
          </a:p>
        </p:txBody>
      </p:sp>
      <p:sp>
        <p:nvSpPr>
          <p:cNvPr id="6" name="Foliennummernplatzhalter 5"/>
          <p:cNvSpPr>
            <a:spLocks noGrp="1"/>
          </p:cNvSpPr>
          <p:nvPr>
            <p:ph type="sldNum" sz="quarter" idx="12"/>
          </p:nvPr>
        </p:nvSpPr>
        <p:spPr>
          <a:xfrm>
            <a:off x="8100392" y="6356350"/>
            <a:ext cx="586408" cy="365125"/>
          </a:xfrm>
        </p:spPr>
        <p:txBody>
          <a:bodyPr anchor="ctr">
            <a:normAutofit/>
          </a:bodyPr>
          <a:lstStyle/>
          <a:p>
            <a:pPr>
              <a:spcAft>
                <a:spcPts val="600"/>
              </a:spcAft>
            </a:pPr>
            <a:fld id="{512A4277-7E7A-4AAF-BFC7-47646BF5CD0C}" type="slidenum">
              <a:rPr lang="de-DE" smtClean="0"/>
              <a:pPr>
                <a:spcAft>
                  <a:spcPts val="600"/>
                </a:spcAft>
              </a:pPr>
              <a:t>32</a:t>
            </a:fld>
            <a:endParaRPr lang="de-DE"/>
          </a:p>
        </p:txBody>
      </p:sp>
      <p:sp>
        <p:nvSpPr>
          <p:cNvPr id="9" name="Datumsplatzhalter 3">
            <a:extLst>
              <a:ext uri="{FF2B5EF4-FFF2-40B4-BE49-F238E27FC236}">
                <a16:creationId xmlns:a16="http://schemas.microsoft.com/office/drawing/2014/main" id="{81EB754F-C3B3-5E42-9D82-92B4E5F528A3}"/>
              </a:ext>
            </a:extLst>
          </p:cNvPr>
          <p:cNvSpPr>
            <a:spLocks noGrp="1"/>
          </p:cNvSpPr>
          <p:nvPr>
            <p:ph type="dt" sz="half" idx="10"/>
          </p:nvPr>
        </p:nvSpPr>
        <p:spPr>
          <a:xfrm>
            <a:off x="457200" y="6356350"/>
            <a:ext cx="5050904" cy="365125"/>
          </a:xfrm>
        </p:spPr>
        <p:txBody>
          <a:bodyPr/>
          <a:lstStyle/>
          <a:p>
            <a:r>
              <a:rPr lang="de-DE"/>
              <a:t>Unterrichtsvorgabe für den zieldifferenten Bildungsgang Geistige Entwicklung - Entwicklungsbereiche</a:t>
            </a:r>
            <a:endParaRPr lang="de-DE" dirty="0"/>
          </a:p>
        </p:txBody>
      </p:sp>
      <p:pic>
        <p:nvPicPr>
          <p:cNvPr id="8" name="Inhaltsplatzhalter 7"/>
          <p:cNvPicPr>
            <a:picLocks noGrp="1" noChangeAspect="1"/>
          </p:cNvPicPr>
          <p:nvPr>
            <p:ph idx="1"/>
          </p:nvPr>
        </p:nvPicPr>
        <p:blipFill>
          <a:blip r:embed="rId3"/>
          <a:stretch>
            <a:fillRect/>
          </a:stretch>
        </p:blipFill>
        <p:spPr>
          <a:xfrm>
            <a:off x="251520" y="2132856"/>
            <a:ext cx="8229600" cy="1949115"/>
          </a:xfrm>
          <a:prstGeom prst="rect">
            <a:avLst/>
          </a:prstGeom>
        </p:spPr>
      </p:pic>
    </p:spTree>
    <p:extLst>
      <p:ext uri="{BB962C8B-B14F-4D97-AF65-F5344CB8AC3E}">
        <p14:creationId xmlns:p14="http://schemas.microsoft.com/office/powerpoint/2010/main" val="18942183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6356350"/>
            <a:ext cx="5122912" cy="365125"/>
          </a:xfrm>
        </p:spPr>
        <p:txBody>
          <a:bodyPr/>
          <a:lstStyle/>
          <a:p>
            <a:r>
              <a:rPr lang="de-DE"/>
              <a:t>Unterrichtsvorgabe für den zieldifferenten Bildungsgang Geistige Entwicklung - Entwicklungsbereiche</a:t>
            </a:r>
            <a:endParaRPr lang="de-DE" dirty="0"/>
          </a:p>
        </p:txBody>
      </p:sp>
      <p:sp>
        <p:nvSpPr>
          <p:cNvPr id="4" name="Foliennummernplatzhalter 3"/>
          <p:cNvSpPr>
            <a:spLocks noGrp="1"/>
          </p:cNvSpPr>
          <p:nvPr>
            <p:ph type="sldNum" sz="quarter" idx="12"/>
          </p:nvPr>
        </p:nvSpPr>
        <p:spPr/>
        <p:txBody>
          <a:bodyPr/>
          <a:lstStyle/>
          <a:p>
            <a:fld id="{512A4277-7E7A-4AAF-BFC7-47646BF5CD0C}" type="slidenum">
              <a:rPr lang="de-DE" smtClean="0"/>
              <a:t>33</a:t>
            </a:fld>
            <a:endParaRPr lang="de-DE"/>
          </a:p>
        </p:txBody>
      </p:sp>
      <p:sp>
        <p:nvSpPr>
          <p:cNvPr id="6" name="Titel 1"/>
          <p:cNvSpPr txBox="1">
            <a:spLocks/>
          </p:cNvSpPr>
          <p:nvPr/>
        </p:nvSpPr>
        <p:spPr>
          <a:xfrm>
            <a:off x="457200" y="1124744"/>
            <a:ext cx="8229600" cy="360040"/>
          </a:xfrm>
          <a:prstGeom prst="rect">
            <a:avLst/>
          </a:prstGeom>
        </p:spPr>
        <p:txBody>
          <a:bodyPr/>
          <a:lstStyle>
            <a:lvl1pPr algn="l" defTabSz="914400" rtl="0" eaLnBrk="1" latinLnBrk="0" hangingPunct="1">
              <a:spcBef>
                <a:spcPct val="0"/>
              </a:spcBef>
              <a:buNone/>
              <a:defRPr sz="3400" kern="1200">
                <a:solidFill>
                  <a:schemeClr val="tx1"/>
                </a:solidFill>
                <a:latin typeface="+mj-lt"/>
                <a:ea typeface="+mj-ea"/>
                <a:cs typeface="+mj-cs"/>
              </a:defRPr>
            </a:lvl1pPr>
          </a:lstStyle>
          <a:p>
            <a:r>
              <a:rPr lang="de-DE" sz="2200" b="1" dirty="0"/>
              <a:t>Beispiel aus dem schulinternen </a:t>
            </a:r>
            <a:r>
              <a:rPr lang="de-DE" sz="2200" b="1" dirty="0" smtClean="0"/>
              <a:t>Beispiel-Lehrplan </a:t>
            </a:r>
            <a:r>
              <a:rPr lang="de-DE" sz="2200" b="1" dirty="0"/>
              <a:t>(I)</a:t>
            </a:r>
          </a:p>
        </p:txBody>
      </p:sp>
      <p:pic>
        <p:nvPicPr>
          <p:cNvPr id="7" name="Grafik 6"/>
          <p:cNvPicPr>
            <a:picLocks noChangeAspect="1"/>
          </p:cNvPicPr>
          <p:nvPr/>
        </p:nvPicPr>
        <p:blipFill>
          <a:blip r:embed="rId2"/>
          <a:stretch>
            <a:fillRect/>
          </a:stretch>
        </p:blipFill>
        <p:spPr>
          <a:xfrm>
            <a:off x="323528" y="1556792"/>
            <a:ext cx="8720358" cy="4376340"/>
          </a:xfrm>
          <a:prstGeom prst="rect">
            <a:avLst/>
          </a:prstGeom>
        </p:spPr>
      </p:pic>
    </p:spTree>
    <p:extLst>
      <p:ext uri="{BB962C8B-B14F-4D97-AF65-F5344CB8AC3E}">
        <p14:creationId xmlns:p14="http://schemas.microsoft.com/office/powerpoint/2010/main" val="22162131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6356350"/>
            <a:ext cx="5122912" cy="365125"/>
          </a:xfrm>
        </p:spPr>
        <p:txBody>
          <a:bodyPr/>
          <a:lstStyle/>
          <a:p>
            <a:r>
              <a:rPr lang="de-DE"/>
              <a:t>Unterrichtsvorgabe für den zieldifferenten Bildungsgang Geistige Entwicklung - Entwicklungsbereiche</a:t>
            </a:r>
            <a:endParaRPr lang="de-DE" dirty="0"/>
          </a:p>
        </p:txBody>
      </p:sp>
      <p:sp>
        <p:nvSpPr>
          <p:cNvPr id="4" name="Foliennummernplatzhalter 3"/>
          <p:cNvSpPr>
            <a:spLocks noGrp="1"/>
          </p:cNvSpPr>
          <p:nvPr>
            <p:ph type="sldNum" sz="quarter" idx="12"/>
          </p:nvPr>
        </p:nvSpPr>
        <p:spPr/>
        <p:txBody>
          <a:bodyPr/>
          <a:lstStyle/>
          <a:p>
            <a:fld id="{512A4277-7E7A-4AAF-BFC7-47646BF5CD0C}" type="slidenum">
              <a:rPr lang="de-DE" smtClean="0"/>
              <a:t>34</a:t>
            </a:fld>
            <a:endParaRPr lang="de-DE"/>
          </a:p>
        </p:txBody>
      </p:sp>
      <p:sp>
        <p:nvSpPr>
          <p:cNvPr id="6" name="Titel 1"/>
          <p:cNvSpPr txBox="1">
            <a:spLocks/>
          </p:cNvSpPr>
          <p:nvPr/>
        </p:nvSpPr>
        <p:spPr>
          <a:xfrm>
            <a:off x="457200" y="1124744"/>
            <a:ext cx="8229600" cy="360040"/>
          </a:xfrm>
          <a:prstGeom prst="rect">
            <a:avLst/>
          </a:prstGeom>
        </p:spPr>
        <p:txBody>
          <a:bodyPr/>
          <a:lstStyle>
            <a:lvl1pPr algn="l" defTabSz="914400" rtl="0" eaLnBrk="1" latinLnBrk="0" hangingPunct="1">
              <a:spcBef>
                <a:spcPct val="0"/>
              </a:spcBef>
              <a:buNone/>
              <a:defRPr sz="3400" kern="1200">
                <a:solidFill>
                  <a:schemeClr val="tx1"/>
                </a:solidFill>
                <a:latin typeface="+mj-lt"/>
                <a:ea typeface="+mj-ea"/>
                <a:cs typeface="+mj-cs"/>
              </a:defRPr>
            </a:lvl1pPr>
          </a:lstStyle>
          <a:p>
            <a:r>
              <a:rPr lang="de-DE" sz="2200" b="1" dirty="0"/>
              <a:t>Beispiel aus dem schulinternen </a:t>
            </a:r>
            <a:r>
              <a:rPr lang="de-DE" sz="2200" b="1" dirty="0" smtClean="0"/>
              <a:t>Beispiel-Lehrplan </a:t>
            </a:r>
            <a:r>
              <a:rPr lang="de-DE" sz="2200" b="1" dirty="0"/>
              <a:t>(II)</a:t>
            </a:r>
          </a:p>
        </p:txBody>
      </p:sp>
      <p:pic>
        <p:nvPicPr>
          <p:cNvPr id="5" name="Grafik 4"/>
          <p:cNvPicPr>
            <a:picLocks noChangeAspect="1"/>
          </p:cNvPicPr>
          <p:nvPr/>
        </p:nvPicPr>
        <p:blipFill>
          <a:blip r:embed="rId2"/>
          <a:stretch>
            <a:fillRect/>
          </a:stretch>
        </p:blipFill>
        <p:spPr>
          <a:xfrm>
            <a:off x="466472" y="1772816"/>
            <a:ext cx="8327355" cy="3672408"/>
          </a:xfrm>
          <a:prstGeom prst="rect">
            <a:avLst/>
          </a:prstGeom>
        </p:spPr>
      </p:pic>
    </p:spTree>
    <p:extLst>
      <p:ext uri="{BB962C8B-B14F-4D97-AF65-F5344CB8AC3E}">
        <p14:creationId xmlns:p14="http://schemas.microsoft.com/office/powerpoint/2010/main" val="19832499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6356350"/>
            <a:ext cx="5050904" cy="365125"/>
          </a:xfrm>
        </p:spPr>
        <p:txBody>
          <a:bodyPr/>
          <a:lstStyle/>
          <a:p>
            <a:r>
              <a:rPr lang="de-DE"/>
              <a:t>Unterrichtsvorgabe für den zieldifferenten Bildungsgang Geistige Entwicklung - Entwicklungsbereiche</a:t>
            </a:r>
            <a:endParaRPr lang="de-DE" dirty="0"/>
          </a:p>
        </p:txBody>
      </p:sp>
      <p:sp>
        <p:nvSpPr>
          <p:cNvPr id="4" name="Foliennummernplatzhalter 3"/>
          <p:cNvSpPr>
            <a:spLocks noGrp="1"/>
          </p:cNvSpPr>
          <p:nvPr>
            <p:ph type="sldNum" sz="quarter" idx="12"/>
          </p:nvPr>
        </p:nvSpPr>
        <p:spPr/>
        <p:txBody>
          <a:bodyPr/>
          <a:lstStyle/>
          <a:p>
            <a:fld id="{512A4277-7E7A-4AAF-BFC7-47646BF5CD0C}" type="slidenum">
              <a:rPr lang="de-DE" smtClean="0"/>
              <a:t>35</a:t>
            </a:fld>
            <a:endParaRPr lang="de-DE"/>
          </a:p>
        </p:txBody>
      </p:sp>
      <p:sp>
        <p:nvSpPr>
          <p:cNvPr id="6" name="Titel 1"/>
          <p:cNvSpPr txBox="1">
            <a:spLocks/>
          </p:cNvSpPr>
          <p:nvPr/>
        </p:nvSpPr>
        <p:spPr>
          <a:xfrm>
            <a:off x="457200" y="1124744"/>
            <a:ext cx="8229600" cy="360040"/>
          </a:xfrm>
          <a:prstGeom prst="rect">
            <a:avLst/>
          </a:prstGeom>
        </p:spPr>
        <p:txBody>
          <a:bodyPr/>
          <a:lstStyle>
            <a:lvl1pPr algn="l" defTabSz="914400" rtl="0" eaLnBrk="1" latinLnBrk="0" hangingPunct="1">
              <a:spcBef>
                <a:spcPct val="0"/>
              </a:spcBef>
              <a:buNone/>
              <a:defRPr sz="3400" kern="1200">
                <a:solidFill>
                  <a:schemeClr val="tx1"/>
                </a:solidFill>
                <a:latin typeface="+mj-lt"/>
                <a:ea typeface="+mj-ea"/>
                <a:cs typeface="+mj-cs"/>
              </a:defRPr>
            </a:lvl1pPr>
          </a:lstStyle>
          <a:p>
            <a:r>
              <a:rPr lang="de-DE" sz="2200" b="1" dirty="0"/>
              <a:t>Beispiel aus dem schulinternen </a:t>
            </a:r>
            <a:r>
              <a:rPr lang="de-DE" sz="2200" b="1" dirty="0" smtClean="0"/>
              <a:t>Beispiel-Lehrplan </a:t>
            </a:r>
            <a:r>
              <a:rPr lang="de-DE" sz="2200" b="1" dirty="0"/>
              <a:t>(III)</a:t>
            </a:r>
          </a:p>
        </p:txBody>
      </p:sp>
      <p:pic>
        <p:nvPicPr>
          <p:cNvPr id="7" name="Grafik 6"/>
          <p:cNvPicPr>
            <a:picLocks noChangeAspect="1"/>
          </p:cNvPicPr>
          <p:nvPr/>
        </p:nvPicPr>
        <p:blipFill>
          <a:blip r:embed="rId2"/>
          <a:stretch>
            <a:fillRect/>
          </a:stretch>
        </p:blipFill>
        <p:spPr>
          <a:xfrm>
            <a:off x="566050" y="2134279"/>
            <a:ext cx="8182414" cy="2950905"/>
          </a:xfrm>
          <a:prstGeom prst="rect">
            <a:avLst/>
          </a:prstGeom>
        </p:spPr>
      </p:pic>
    </p:spTree>
    <p:extLst>
      <p:ext uri="{BB962C8B-B14F-4D97-AF65-F5344CB8AC3E}">
        <p14:creationId xmlns:p14="http://schemas.microsoft.com/office/powerpoint/2010/main" val="32483656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9603" y="1700808"/>
            <a:ext cx="8229600" cy="4205064"/>
          </a:xfrm>
        </p:spPr>
        <p:txBody>
          <a:bodyPr>
            <a:normAutofit/>
          </a:bodyPr>
          <a:lstStyle/>
          <a:p>
            <a:pPr marL="0" indent="0">
              <a:buNone/>
            </a:pPr>
            <a:endParaRPr lang="de-DE" altLang="de-DE" sz="2400" dirty="0">
              <a:solidFill>
                <a:srgbClr val="002060"/>
              </a:solidFill>
              <a:cs typeface="Times New Roman" pitchFamily="18" charset="0"/>
            </a:endParaRPr>
          </a:p>
          <a:p>
            <a:pPr marL="0" indent="0">
              <a:buNone/>
            </a:pPr>
            <a:endParaRPr lang="de-DE" altLang="de-DE" sz="2400" i="1" dirty="0">
              <a:solidFill>
                <a:srgbClr val="002060"/>
              </a:solidFill>
              <a:cs typeface="Times New Roman" pitchFamily="18" charset="0"/>
            </a:endParaRPr>
          </a:p>
          <a:p>
            <a:pPr marL="0" indent="0">
              <a:buNone/>
            </a:pPr>
            <a:r>
              <a:rPr lang="de-DE" altLang="de-DE" sz="2400" b="1" dirty="0">
                <a:solidFill>
                  <a:srgbClr val="002060"/>
                </a:solidFill>
                <a:cs typeface="Times New Roman" pitchFamily="18" charset="0"/>
              </a:rPr>
              <a:t>I. f	Vorschlag für teilnehmeraktivierende Elemente zum 	schulinternen </a:t>
            </a:r>
            <a:r>
              <a:rPr lang="de-DE" altLang="de-DE" sz="2400" b="1" dirty="0" smtClean="0">
                <a:solidFill>
                  <a:srgbClr val="002060"/>
                </a:solidFill>
                <a:cs typeface="Times New Roman" pitchFamily="18" charset="0"/>
              </a:rPr>
              <a:t>Lehrplan </a:t>
            </a:r>
            <a:r>
              <a:rPr lang="de-DE" altLang="de-DE" sz="2400" b="1" dirty="0">
                <a:solidFill>
                  <a:srgbClr val="002060"/>
                </a:solidFill>
                <a:cs typeface="Times New Roman" pitchFamily="18" charset="0"/>
              </a:rPr>
              <a:t>für die Entwicklungsbereiche</a:t>
            </a:r>
            <a:r>
              <a:rPr lang="de-DE" sz="2400" dirty="0"/>
              <a:t/>
            </a:r>
            <a:br>
              <a:rPr lang="de-DE" sz="2400" dirty="0"/>
            </a:br>
            <a:r>
              <a:rPr lang="de-DE" sz="2400" dirty="0"/>
              <a:t/>
            </a:r>
            <a:br>
              <a:rPr lang="de-DE" sz="2400" dirty="0"/>
            </a:br>
            <a:endParaRPr lang="de-DE" sz="2400" dirty="0"/>
          </a:p>
          <a:p>
            <a:pPr marL="0" indent="0">
              <a:buNone/>
            </a:pPr>
            <a:endParaRPr lang="de-DE" dirty="0"/>
          </a:p>
        </p:txBody>
      </p:sp>
      <p:sp>
        <p:nvSpPr>
          <p:cNvPr id="4" name="Datumsplatzhalter 3"/>
          <p:cNvSpPr>
            <a:spLocks noGrp="1"/>
          </p:cNvSpPr>
          <p:nvPr>
            <p:ph type="dt" sz="half" idx="10"/>
          </p:nvPr>
        </p:nvSpPr>
        <p:spPr>
          <a:xfrm>
            <a:off x="457200" y="6356350"/>
            <a:ext cx="5194920" cy="365125"/>
          </a:xfrm>
        </p:spPr>
        <p:txBody>
          <a:bodyPr/>
          <a:lstStyle/>
          <a:p>
            <a:r>
              <a:rPr lang="de-DE"/>
              <a:t>Unterrichtsvorgabe für den zieldifferenten Bildungsgang Geistige Entwicklung - Entwicklungsbereiche</a:t>
            </a:r>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36</a:t>
            </a:fld>
            <a:endParaRPr lang="de-DE"/>
          </a:p>
        </p:txBody>
      </p:sp>
    </p:spTree>
    <p:extLst>
      <p:ext uri="{BB962C8B-B14F-4D97-AF65-F5344CB8AC3E}">
        <p14:creationId xmlns:p14="http://schemas.microsoft.com/office/powerpoint/2010/main" val="14899941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57200" y="1124744"/>
            <a:ext cx="8229600" cy="360040"/>
          </a:xfrm>
          <a:prstGeom prst="rect">
            <a:avLst/>
          </a:prstGeom>
        </p:spPr>
        <p:txBody>
          <a:bodyPr vert="horz" lIns="91440" tIns="45720" rIns="91440" bIns="45720" rtlCol="0" anchor="ctr">
            <a:normAutofit/>
          </a:bodyPr>
          <a:lstStyle/>
          <a:p>
            <a:pPr>
              <a:lnSpc>
                <a:spcPct val="90000"/>
              </a:lnSpc>
              <a:spcBef>
                <a:spcPct val="0"/>
              </a:spcBef>
              <a:spcAft>
                <a:spcPts val="600"/>
              </a:spcAft>
              <a:defRPr/>
            </a:pPr>
            <a:r>
              <a:rPr lang="de-DE" sz="1900" b="1" kern="1200" dirty="0">
                <a:latin typeface="+mj-lt"/>
                <a:ea typeface="+mj-ea"/>
                <a:cs typeface="+mj-cs"/>
              </a:rPr>
              <a:t>Lernarrangements auf der Basis schuleigener Gegebenheiten planen:</a:t>
            </a:r>
          </a:p>
        </p:txBody>
      </p:sp>
      <p:sp>
        <p:nvSpPr>
          <p:cNvPr id="9" name="Textfeld 8"/>
          <p:cNvSpPr txBox="1"/>
          <p:nvPr/>
        </p:nvSpPr>
        <p:spPr>
          <a:xfrm>
            <a:off x="457200" y="1700808"/>
            <a:ext cx="3322712" cy="4176464"/>
          </a:xfrm>
          <a:prstGeom prst="rect">
            <a:avLst/>
          </a:prstGeom>
          <a:solidFill>
            <a:schemeClr val="bg1"/>
          </a:solidFill>
          <a:effectLst/>
        </p:spPr>
        <p:txBody>
          <a:bodyPr vert="horz" lIns="91440" tIns="45720" rIns="91440" bIns="45720" rtlCol="0">
            <a:normAutofit/>
          </a:bodyPr>
          <a:lstStyle/>
          <a:p>
            <a:pPr>
              <a:spcBef>
                <a:spcPct val="20000"/>
              </a:spcBef>
              <a:buFont typeface="Arial" panose="020B0604020202020204" pitchFamily="34" charset="0"/>
            </a:pPr>
            <a:r>
              <a:rPr lang="de-DE" sz="2200" dirty="0"/>
              <a:t>Planen Sie mit Ihrer </a:t>
            </a:r>
            <a:br>
              <a:rPr lang="de-DE" sz="2200" dirty="0"/>
            </a:br>
            <a:r>
              <a:rPr lang="de-DE" sz="2200" dirty="0"/>
              <a:t>Nachbarin / </a:t>
            </a:r>
          </a:p>
          <a:p>
            <a:pPr>
              <a:spcBef>
                <a:spcPct val="20000"/>
              </a:spcBef>
              <a:buFont typeface="Arial" panose="020B0604020202020204" pitchFamily="34" charset="0"/>
            </a:pPr>
            <a:r>
              <a:rPr lang="de-DE" sz="2200" dirty="0"/>
              <a:t>Ihrem Nachbarn ein </a:t>
            </a:r>
            <a:br>
              <a:rPr lang="de-DE" sz="2200" dirty="0"/>
            </a:br>
            <a:r>
              <a:rPr lang="de-DE" sz="2200" dirty="0"/>
              <a:t>Lernarrangement auf der </a:t>
            </a:r>
            <a:br>
              <a:rPr lang="de-DE" sz="2200" dirty="0"/>
            </a:br>
            <a:r>
              <a:rPr lang="de-DE" sz="2200" dirty="0"/>
              <a:t>Basis Ihrer schuleigenen Gegebenheiten.</a:t>
            </a:r>
          </a:p>
        </p:txBody>
      </p:sp>
      <p:pic>
        <p:nvPicPr>
          <p:cNvPr id="11" name="Grafik 10">
            <a:extLst>
              <a:ext uri="{FF2B5EF4-FFF2-40B4-BE49-F238E27FC236}">
                <a16:creationId xmlns:a16="http://schemas.microsoft.com/office/drawing/2014/main" id="{B686DC4D-6D7E-0487-86A9-657A758530F8}"/>
              </a:ext>
            </a:extLst>
          </p:cNvPr>
          <p:cNvPicPr>
            <a:picLocks noChangeAspect="1"/>
          </p:cNvPicPr>
          <p:nvPr/>
        </p:nvPicPr>
        <p:blipFill>
          <a:blip r:embed="rId3"/>
          <a:stretch>
            <a:fillRect/>
          </a:stretch>
        </p:blipFill>
        <p:spPr>
          <a:xfrm>
            <a:off x="3563888" y="1652216"/>
            <a:ext cx="5374151" cy="3144936"/>
          </a:xfrm>
          <a:prstGeom prst="rect">
            <a:avLst/>
          </a:prstGeom>
          <a:noFill/>
        </p:spPr>
      </p:pic>
      <p:sp>
        <p:nvSpPr>
          <p:cNvPr id="6" name="Foliennummernplatzhalter 5"/>
          <p:cNvSpPr>
            <a:spLocks noGrp="1"/>
          </p:cNvSpPr>
          <p:nvPr>
            <p:ph type="sldNum" sz="quarter" idx="12"/>
          </p:nvPr>
        </p:nvSpPr>
        <p:spPr>
          <a:xfrm>
            <a:off x="8100392" y="6356350"/>
            <a:ext cx="586408" cy="365125"/>
          </a:xfrm>
        </p:spPr>
        <p:txBody>
          <a:bodyPr vert="horz" lIns="91440" tIns="45720" rIns="91440" bIns="45720" rtlCol="0" anchor="ctr">
            <a:normAutofit/>
          </a:bodyPr>
          <a:lstStyle/>
          <a:p>
            <a:pPr>
              <a:spcAft>
                <a:spcPts val="600"/>
              </a:spcAft>
            </a:pPr>
            <a:fld id="{512A4277-7E7A-4AAF-BFC7-47646BF5CD0C}" type="slidenum">
              <a:rPr lang="de-DE" smtClean="0"/>
              <a:pPr>
                <a:spcAft>
                  <a:spcPts val="600"/>
                </a:spcAft>
              </a:pPr>
              <a:t>37</a:t>
            </a:fld>
            <a:endParaRPr lang="de-DE"/>
          </a:p>
        </p:txBody>
      </p:sp>
      <p:sp>
        <p:nvSpPr>
          <p:cNvPr id="8" name="Datumsplatzhalter 1"/>
          <p:cNvSpPr>
            <a:spLocks noGrp="1"/>
          </p:cNvSpPr>
          <p:nvPr>
            <p:ph type="dt" sz="half" idx="10"/>
          </p:nvPr>
        </p:nvSpPr>
        <p:spPr>
          <a:xfrm>
            <a:off x="457200" y="6356350"/>
            <a:ext cx="5266928" cy="365125"/>
          </a:xfrm>
        </p:spPr>
        <p:txBody>
          <a:bodyPr/>
          <a:lstStyle/>
          <a:p>
            <a:r>
              <a:rPr lang="de-DE"/>
              <a:t>Unterrichtsvorgabe für den zieldifferenten Bildungsgang Geistige Entwicklung - Entwicklungsbereiche</a:t>
            </a:r>
            <a:endParaRPr lang="de-DE" dirty="0"/>
          </a:p>
        </p:txBody>
      </p:sp>
    </p:spTree>
    <p:extLst>
      <p:ext uri="{BB962C8B-B14F-4D97-AF65-F5344CB8AC3E}">
        <p14:creationId xmlns:p14="http://schemas.microsoft.com/office/powerpoint/2010/main" val="30403340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57200" y="1124744"/>
            <a:ext cx="8229600" cy="360040"/>
          </a:xfrm>
          <a:prstGeom prst="rect">
            <a:avLst/>
          </a:prstGeom>
        </p:spPr>
        <p:txBody>
          <a:bodyPr vert="horz" lIns="91440" tIns="45720" rIns="91440" bIns="45720" rtlCol="0" anchor="ctr">
            <a:normAutofit/>
          </a:bodyPr>
          <a:lstStyle/>
          <a:p>
            <a:pPr>
              <a:lnSpc>
                <a:spcPct val="90000"/>
              </a:lnSpc>
              <a:spcBef>
                <a:spcPct val="0"/>
              </a:spcBef>
              <a:spcAft>
                <a:spcPts val="600"/>
              </a:spcAft>
              <a:defRPr/>
            </a:pPr>
            <a:r>
              <a:rPr lang="de-DE" sz="1900" b="1" kern="1200">
                <a:latin typeface="+mj-lt"/>
                <a:ea typeface="+mj-ea"/>
                <a:cs typeface="+mj-cs"/>
              </a:rPr>
              <a:t>Unterricht für eine Lerngruppe auf der Basis eines Themenfeldes planen:</a:t>
            </a:r>
          </a:p>
        </p:txBody>
      </p:sp>
      <p:sp>
        <p:nvSpPr>
          <p:cNvPr id="9" name="Textfeld 8"/>
          <p:cNvSpPr txBox="1"/>
          <p:nvPr/>
        </p:nvSpPr>
        <p:spPr>
          <a:xfrm>
            <a:off x="457200" y="1700808"/>
            <a:ext cx="3106688" cy="4176464"/>
          </a:xfrm>
          <a:prstGeom prst="rect">
            <a:avLst/>
          </a:prstGeom>
          <a:solidFill>
            <a:schemeClr val="bg1"/>
          </a:solidFill>
          <a:effectLst/>
        </p:spPr>
        <p:txBody>
          <a:bodyPr vert="horz" lIns="91440" tIns="45720" rIns="91440" bIns="45720" rtlCol="0">
            <a:normAutofit/>
          </a:bodyPr>
          <a:lstStyle/>
          <a:p>
            <a:pPr>
              <a:spcBef>
                <a:spcPct val="20000"/>
              </a:spcBef>
              <a:buFont typeface="Arial" panose="020B0604020202020204" pitchFamily="34" charset="0"/>
            </a:pPr>
            <a:r>
              <a:rPr lang="de-DE" sz="2000" dirty="0"/>
              <a:t>Planen Sie mit Ihrer Nachbarin / Ihrem Nachbarn für eine </a:t>
            </a:r>
            <a:br>
              <a:rPr lang="de-DE" sz="2000" dirty="0"/>
            </a:br>
            <a:r>
              <a:rPr lang="de-DE" sz="2000" dirty="0"/>
              <a:t>konkrete Lerngruppe eine Unterrichtssequenz auf der Basis eines Lernarrangements </a:t>
            </a:r>
            <a:r>
              <a:rPr lang="de-DE" sz="2000"/>
              <a:t>des </a:t>
            </a:r>
            <a:r>
              <a:rPr lang="de-DE" sz="2000" smtClean="0"/>
              <a:t>Beispiellehrplanes</a:t>
            </a:r>
            <a:r>
              <a:rPr lang="de-DE" sz="2000" dirty="0"/>
              <a:t>.</a:t>
            </a:r>
          </a:p>
        </p:txBody>
      </p:sp>
      <p:sp>
        <p:nvSpPr>
          <p:cNvPr id="6" name="Foliennummernplatzhalter 5"/>
          <p:cNvSpPr>
            <a:spLocks noGrp="1"/>
          </p:cNvSpPr>
          <p:nvPr>
            <p:ph type="sldNum" sz="quarter" idx="12"/>
          </p:nvPr>
        </p:nvSpPr>
        <p:spPr>
          <a:xfrm>
            <a:off x="8100392" y="6356350"/>
            <a:ext cx="586408" cy="365125"/>
          </a:xfrm>
        </p:spPr>
        <p:txBody>
          <a:bodyPr vert="horz" lIns="91440" tIns="45720" rIns="91440" bIns="45720" rtlCol="0" anchor="ctr">
            <a:normAutofit/>
          </a:bodyPr>
          <a:lstStyle/>
          <a:p>
            <a:pPr>
              <a:spcAft>
                <a:spcPts val="600"/>
              </a:spcAft>
            </a:pPr>
            <a:fld id="{512A4277-7E7A-4AAF-BFC7-47646BF5CD0C}" type="slidenum">
              <a:rPr lang="de-DE" smtClean="0"/>
              <a:pPr>
                <a:spcAft>
                  <a:spcPts val="600"/>
                </a:spcAft>
              </a:pPr>
              <a:t>38</a:t>
            </a:fld>
            <a:endParaRPr lang="de-DE"/>
          </a:p>
        </p:txBody>
      </p:sp>
      <p:pic>
        <p:nvPicPr>
          <p:cNvPr id="11" name="Grafik 10">
            <a:extLst>
              <a:ext uri="{FF2B5EF4-FFF2-40B4-BE49-F238E27FC236}">
                <a16:creationId xmlns:a16="http://schemas.microsoft.com/office/drawing/2014/main" id="{CCE5F30D-F0D1-E68F-CF6A-3F6F9D1B0B22}"/>
              </a:ext>
            </a:extLst>
          </p:cNvPr>
          <p:cNvPicPr>
            <a:picLocks noChangeAspect="1"/>
          </p:cNvPicPr>
          <p:nvPr/>
        </p:nvPicPr>
        <p:blipFill>
          <a:blip r:embed="rId3"/>
          <a:stretch>
            <a:fillRect/>
          </a:stretch>
        </p:blipFill>
        <p:spPr>
          <a:xfrm>
            <a:off x="3563888" y="1652216"/>
            <a:ext cx="5374151" cy="3360960"/>
          </a:xfrm>
          <a:prstGeom prst="rect">
            <a:avLst/>
          </a:prstGeom>
          <a:noFill/>
        </p:spPr>
      </p:pic>
      <p:sp>
        <p:nvSpPr>
          <p:cNvPr id="8" name="Datumsplatzhalter 1"/>
          <p:cNvSpPr>
            <a:spLocks noGrp="1"/>
          </p:cNvSpPr>
          <p:nvPr>
            <p:ph type="dt" sz="half" idx="10"/>
          </p:nvPr>
        </p:nvSpPr>
        <p:spPr>
          <a:xfrm>
            <a:off x="457200" y="6356350"/>
            <a:ext cx="5266928" cy="365125"/>
          </a:xfrm>
        </p:spPr>
        <p:txBody>
          <a:bodyPr/>
          <a:lstStyle/>
          <a:p>
            <a:r>
              <a:rPr lang="de-DE"/>
              <a:t>Unterrichtsvorgabe für den zieldifferenten Bildungsgang Geistige Entwicklung - Entwicklungsbereiche</a:t>
            </a:r>
            <a:endParaRPr lang="de-DE" dirty="0"/>
          </a:p>
        </p:txBody>
      </p:sp>
    </p:spTree>
    <p:extLst>
      <p:ext uri="{BB962C8B-B14F-4D97-AF65-F5344CB8AC3E}">
        <p14:creationId xmlns:p14="http://schemas.microsoft.com/office/powerpoint/2010/main" val="9577044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pPr marL="0" indent="0" algn="ctr">
              <a:buNone/>
            </a:pPr>
            <a:endParaRPr lang="de-DE" b="1" dirty="0"/>
          </a:p>
          <a:p>
            <a:pPr marL="0" indent="0" algn="ctr">
              <a:buNone/>
            </a:pPr>
            <a:r>
              <a:rPr lang="de-DE" sz="3600" b="1" dirty="0"/>
              <a:t>Herzlichen Dank für Ihre Aufmerksamkeit!</a:t>
            </a:r>
          </a:p>
          <a:p>
            <a:pPr marL="0" indent="0" algn="ctr">
              <a:buNone/>
            </a:pPr>
            <a:endParaRPr lang="de-DE" sz="3600" b="1" dirty="0"/>
          </a:p>
        </p:txBody>
      </p:sp>
      <p:sp>
        <p:nvSpPr>
          <p:cNvPr id="4" name="Datumsplatzhalter 3"/>
          <p:cNvSpPr>
            <a:spLocks noGrp="1"/>
          </p:cNvSpPr>
          <p:nvPr>
            <p:ph type="dt" sz="half" idx="10"/>
          </p:nvPr>
        </p:nvSpPr>
        <p:spPr>
          <a:xfrm>
            <a:off x="457200" y="6356350"/>
            <a:ext cx="4258816" cy="365125"/>
          </a:xfrm>
        </p:spPr>
        <p:txBody>
          <a:bodyPr/>
          <a:lstStyle/>
          <a:p>
            <a:r>
              <a:rPr lang="de-DE"/>
              <a:t>Unterrichtsvorgabe für den zieldifferenten Bildungsgang Geistige Entwicklung - Entwicklungsbereiche</a:t>
            </a:r>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39</a:t>
            </a:fld>
            <a:endParaRPr lang="de-DE"/>
          </a:p>
        </p:txBody>
      </p:sp>
    </p:spTree>
    <p:extLst>
      <p:ext uri="{BB962C8B-B14F-4D97-AF65-F5344CB8AC3E}">
        <p14:creationId xmlns:p14="http://schemas.microsoft.com/office/powerpoint/2010/main" val="2452067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200" b="1" dirty="0"/>
              <a:t>Gliederung der Unterrichtsvorgabe für die Entwicklungsbereiche</a:t>
            </a:r>
          </a:p>
        </p:txBody>
      </p:sp>
      <p:sp>
        <p:nvSpPr>
          <p:cNvPr id="3" name="Datumsplatzhalter 2"/>
          <p:cNvSpPr>
            <a:spLocks noGrp="1"/>
          </p:cNvSpPr>
          <p:nvPr>
            <p:ph type="dt" sz="half" idx="10"/>
          </p:nvPr>
        </p:nvSpPr>
        <p:spPr>
          <a:xfrm>
            <a:off x="457200" y="6356350"/>
            <a:ext cx="5194920" cy="365125"/>
          </a:xfrm>
        </p:spPr>
        <p:txBody>
          <a:bodyPr/>
          <a:lstStyle/>
          <a:p>
            <a:r>
              <a:rPr lang="de-DE"/>
              <a:t>Unterrichtsvorgabe für den zieldifferenten Bildungsgang Geistige Entwicklung - Entwicklungsbereiche</a:t>
            </a:r>
            <a:endParaRPr lang="de-DE" dirty="0"/>
          </a:p>
        </p:txBody>
      </p:sp>
      <p:sp>
        <p:nvSpPr>
          <p:cNvPr id="5" name="Foliennummernplatzhalter 4"/>
          <p:cNvSpPr>
            <a:spLocks noGrp="1"/>
          </p:cNvSpPr>
          <p:nvPr>
            <p:ph type="sldNum" sz="quarter" idx="12"/>
          </p:nvPr>
        </p:nvSpPr>
        <p:spPr/>
        <p:txBody>
          <a:bodyPr/>
          <a:lstStyle/>
          <a:p>
            <a:fld id="{512A4277-7E7A-4AAF-BFC7-47646BF5CD0C}" type="slidenum">
              <a:rPr lang="de-DE" smtClean="0"/>
              <a:t>4</a:t>
            </a:fld>
            <a:endParaRPr lang="de-DE"/>
          </a:p>
        </p:txBody>
      </p:sp>
      <p:graphicFrame>
        <p:nvGraphicFramePr>
          <p:cNvPr id="6" name="Group 50"/>
          <p:cNvGraphicFramePr>
            <a:graphicFrameLocks/>
          </p:cNvGraphicFramePr>
          <p:nvPr/>
        </p:nvGraphicFramePr>
        <p:xfrm>
          <a:off x="452698" y="1628800"/>
          <a:ext cx="8079742" cy="4392488"/>
        </p:xfrm>
        <a:graphic>
          <a:graphicData uri="http://schemas.openxmlformats.org/drawingml/2006/table">
            <a:tbl>
              <a:tblPr/>
              <a:tblGrid>
                <a:gridCol w="1238982">
                  <a:extLst>
                    <a:ext uri="{9D8B030D-6E8A-4147-A177-3AD203B41FA5}">
                      <a16:colId xmlns:a16="http://schemas.microsoft.com/office/drawing/2014/main" val="20000"/>
                    </a:ext>
                  </a:extLst>
                </a:gridCol>
                <a:gridCol w="6840760">
                  <a:extLst>
                    <a:ext uri="{9D8B030D-6E8A-4147-A177-3AD203B41FA5}">
                      <a16:colId xmlns:a16="http://schemas.microsoft.com/office/drawing/2014/main" val="20001"/>
                    </a:ext>
                  </a:extLst>
                </a:gridCol>
              </a:tblGrid>
              <a:tr h="1345762">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altLang="de-DE" sz="16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2000" b="1" i="0" u="none" strike="noStrike" cap="none" normalizeH="0" baseline="0" dirty="0">
                          <a:ln>
                            <a:noFill/>
                          </a:ln>
                          <a:solidFill>
                            <a:schemeClr val="tx1"/>
                          </a:solidFill>
                          <a:effectLst/>
                          <a:latin typeface="Arial" charset="0"/>
                        </a:rPr>
                        <a:t>Vorbemerkungen:</a:t>
                      </a:r>
                      <a:r>
                        <a:rPr kumimoji="0" lang="de-DE" altLang="de-DE" sz="2000" b="0" i="0" u="none" strike="noStrike" cap="none" normalizeH="0" baseline="0" dirty="0">
                          <a:ln>
                            <a:noFill/>
                          </a:ln>
                          <a:solidFill>
                            <a:schemeClr val="tx1"/>
                          </a:solidFill>
                          <a:effectLst/>
                          <a:latin typeface="Arial" charset="0"/>
                        </a:rPr>
                        <a:t> </a:t>
                      </a:r>
                      <a:br>
                        <a:rPr kumimoji="0" lang="de-DE" altLang="de-DE" sz="2000" b="0" i="0" u="none" strike="noStrike" cap="none" normalizeH="0" baseline="0" dirty="0">
                          <a:ln>
                            <a:noFill/>
                          </a:ln>
                          <a:solidFill>
                            <a:schemeClr val="tx1"/>
                          </a:solidFill>
                          <a:effectLst/>
                          <a:latin typeface="Arial" charset="0"/>
                        </a:rPr>
                      </a:br>
                      <a:r>
                        <a:rPr lang="de-DE" sz="2000" kern="1200" dirty="0">
                          <a:solidFill>
                            <a:schemeClr val="tx1"/>
                          </a:solidFill>
                          <a:effectLst/>
                          <a:latin typeface="Arial" charset="0"/>
                          <a:ea typeface="+mn-ea"/>
                          <a:cs typeface="+mn-cs"/>
                        </a:rPr>
                        <a:t>Unterrichtsvorgaben für den zieldifferenten Bildungsgang Geistige Entwicklung an allen Lernorten als kompetenzorientierte Unterrichtsvorgaben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01655">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2000" b="1" i="0" u="none" strike="noStrike" cap="none" normalizeH="0" baseline="0" dirty="0">
                          <a:ln>
                            <a:noFill/>
                          </a:ln>
                          <a:solidFill>
                            <a:schemeClr val="tx1"/>
                          </a:solidFill>
                          <a:effectLst/>
                          <a:latin typeface="Arial" charset="0"/>
                        </a:rPr>
                        <a:t>Kapitel</a:t>
                      </a:r>
                      <a:r>
                        <a:rPr kumimoji="0" lang="de-DE" altLang="de-DE" sz="1600" b="1" i="0" u="none" strike="noStrike" cap="none" normalizeH="0" baseline="0" dirty="0">
                          <a:ln>
                            <a:noFill/>
                          </a:ln>
                          <a:solidFill>
                            <a:schemeClr val="tx1"/>
                          </a:solidFill>
                          <a:effectLst/>
                          <a:latin typeface="Arial" charset="0"/>
                        </a:rPr>
                        <a:t> </a:t>
                      </a:r>
                      <a:r>
                        <a:rPr kumimoji="0" lang="de-DE" altLang="de-DE" sz="2000" b="1" i="0" u="none" strike="noStrike" cap="none" normalizeH="0" baseline="0" dirty="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r>
                        <a:rPr lang="de-DE" sz="2000" b="0" dirty="0"/>
                        <a:t>Der Beitrag der Entwicklungsbereiche zur </a:t>
                      </a:r>
                      <a:r>
                        <a:rPr lang="de-DE" sz="2000" b="0" kern="1200" dirty="0">
                          <a:solidFill>
                            <a:schemeClr val="tx1"/>
                          </a:solidFill>
                          <a:latin typeface="Arial" charset="0"/>
                          <a:ea typeface="+mn-ea"/>
                          <a:cs typeface="+mn-cs"/>
                        </a:rPr>
                        <a:t>Bildung im zieldifferenten Bildungsgang Geistige Entwicklung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61987">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2000" b="1" i="0" u="none" strike="noStrike" cap="none" normalizeH="0" baseline="0" dirty="0">
                          <a:ln>
                            <a:noFill/>
                          </a:ln>
                          <a:solidFill>
                            <a:schemeClr val="tx1"/>
                          </a:solidFill>
                          <a:effectLst/>
                          <a:latin typeface="Arial" charset="0"/>
                        </a:rPr>
                        <a:t>Kapitel</a:t>
                      </a:r>
                      <a:r>
                        <a:rPr kumimoji="0" lang="de-DE" altLang="de-DE" sz="1600" b="1" i="0" u="none" strike="noStrike" cap="none" normalizeH="0" baseline="0" dirty="0">
                          <a:ln>
                            <a:noFill/>
                          </a:ln>
                          <a:solidFill>
                            <a:schemeClr val="tx1"/>
                          </a:solidFill>
                          <a:effectLst/>
                          <a:latin typeface="Arial" charset="0"/>
                        </a:rPr>
                        <a:t> </a:t>
                      </a:r>
                      <a:r>
                        <a:rPr kumimoji="0" lang="de-DE" altLang="de-DE" sz="2000" b="1" i="0" u="none" strike="noStrike" cap="none" normalizeH="0" baseline="0" dirty="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000000"/>
                          </a:solidFill>
                          <a:effectLst/>
                          <a:latin typeface="Arial" charset="0"/>
                          <a:ea typeface="ヒラギノ角ゴ Pro W3" charset="-128"/>
                        </a:rPr>
                        <a:t>Entwicklungsbereiche, Entwicklungsschwerpunkte, Entwicklungsaspekte und </a:t>
                      </a:r>
                      <a:r>
                        <a:rPr kumimoji="0" lang="de-DE" altLang="de-DE" sz="2000" b="0" i="1" u="none" strike="noStrike" cap="none" normalizeH="0" baseline="0" dirty="0">
                          <a:ln>
                            <a:noFill/>
                          </a:ln>
                          <a:solidFill>
                            <a:srgbClr val="000000"/>
                          </a:solidFill>
                          <a:effectLst/>
                          <a:latin typeface="Arial" charset="0"/>
                          <a:ea typeface="ヒラギノ角ゴ Pro W3" charset="-128"/>
                        </a:rPr>
                        <a:t>angestrebte Kompetenzen.</a:t>
                      </a:r>
                      <a:endParaRPr kumimoji="0" lang="de-DE" altLang="de-DE" sz="20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41542">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2000" b="1" i="0" u="none" strike="noStrike" cap="none" normalizeH="0" baseline="0" dirty="0">
                          <a:ln>
                            <a:noFill/>
                          </a:ln>
                          <a:solidFill>
                            <a:schemeClr val="tx1"/>
                          </a:solidFill>
                          <a:effectLst/>
                          <a:latin typeface="Arial" charset="0"/>
                        </a:rPr>
                        <a:t>Kapitel</a:t>
                      </a:r>
                      <a:r>
                        <a:rPr kumimoji="0" lang="de-DE" altLang="de-DE" sz="1600" b="1" i="0" u="none" strike="noStrike" cap="none" normalizeH="0" baseline="0" dirty="0">
                          <a:ln>
                            <a:noFill/>
                          </a:ln>
                          <a:solidFill>
                            <a:schemeClr val="tx1"/>
                          </a:solidFill>
                          <a:effectLst/>
                          <a:latin typeface="Arial" charset="0"/>
                        </a:rPr>
                        <a:t> </a:t>
                      </a:r>
                      <a:r>
                        <a:rPr kumimoji="0" lang="de-DE" altLang="de-DE" sz="2000" b="1" i="0" u="none" strike="noStrike" cap="none" normalizeH="0" baseline="0" dirty="0">
                          <a:ln>
                            <a:noFill/>
                          </a:ln>
                          <a:solidFill>
                            <a:schemeClr val="tx1"/>
                          </a:solidFill>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000000"/>
                          </a:solidFill>
                          <a:effectLst/>
                          <a:latin typeface="Arial" charset="0"/>
                          <a:ea typeface="ヒラギノ角ゴ Pro W3" charset="-128"/>
                        </a:rPr>
                        <a:t>Leistungen ermöglichen, erkennen, einschätzen und rückmelden</a:t>
                      </a:r>
                      <a:endParaRPr kumimoji="0" lang="de-DE" altLang="de-DE" sz="2000" b="0" i="0" u="none" strike="noStrike" cap="none" normalizeH="0" baseline="0" dirty="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4154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de-DE" sz="2000" b="1"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2000" b="1" i="0" u="none" strike="noStrike" cap="none" normalizeH="0" baseline="0" dirty="0">
                          <a:ln>
                            <a:noFill/>
                          </a:ln>
                          <a:solidFill>
                            <a:srgbClr val="000000"/>
                          </a:solidFill>
                          <a:effectLst/>
                          <a:latin typeface="Arial" charset="0"/>
                        </a:rPr>
                        <a:t>Glossar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45570516"/>
                  </a:ext>
                </a:extLst>
              </a:tr>
            </a:tbl>
          </a:graphicData>
        </a:graphic>
      </p:graphicFrame>
    </p:spTree>
    <p:extLst>
      <p:ext uri="{BB962C8B-B14F-4D97-AF65-F5344CB8AC3E}">
        <p14:creationId xmlns:p14="http://schemas.microsoft.com/office/powerpoint/2010/main" val="3788596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200" b="1" dirty="0"/>
              <a:t>Entwicklung der neuen Vorgaben - RAHMENSETZUNG</a:t>
            </a:r>
          </a:p>
        </p:txBody>
      </p:sp>
      <p:sp>
        <p:nvSpPr>
          <p:cNvPr id="3" name="Inhaltsplatzhalter 2"/>
          <p:cNvSpPr>
            <a:spLocks noGrp="1"/>
          </p:cNvSpPr>
          <p:nvPr>
            <p:ph idx="1"/>
          </p:nvPr>
        </p:nvSpPr>
        <p:spPr>
          <a:xfrm>
            <a:off x="457200" y="1724323"/>
            <a:ext cx="8075240" cy="4296965"/>
          </a:xfrm>
        </p:spPr>
        <p:txBody>
          <a:bodyPr>
            <a:normAutofit/>
          </a:bodyPr>
          <a:lstStyle/>
          <a:p>
            <a:pPr marL="0" indent="0">
              <a:spcBef>
                <a:spcPts val="580"/>
              </a:spcBef>
              <a:buNone/>
            </a:pPr>
            <a:r>
              <a:rPr lang="de-DE" sz="2000" dirty="0"/>
              <a:t>Orientierung an </a:t>
            </a:r>
          </a:p>
          <a:p>
            <a:pPr>
              <a:spcBef>
                <a:spcPts val="580"/>
              </a:spcBef>
              <a:buFont typeface="Symbol" panose="05050102010706020507" pitchFamily="18" charset="2"/>
              <a:buChar char="-"/>
            </a:pPr>
            <a:r>
              <a:rPr lang="de-DE" sz="2000" dirty="0"/>
              <a:t>Empfehlungen der Kultusministerkonferenz (KMK) zur schulischen Bildung, Beratung und Unterstützung von Kindern und Jugendlichen im sonderpädagogischen Schwerpunkt Geistige Entwicklung (KMK 2021) </a:t>
            </a:r>
          </a:p>
          <a:p>
            <a:pPr>
              <a:spcBef>
                <a:spcPts val="580"/>
              </a:spcBef>
              <a:buFont typeface="Symbol" panose="05050102010706020507" pitchFamily="18" charset="2"/>
              <a:buChar char="-"/>
            </a:pPr>
            <a:r>
              <a:rPr lang="de-DE" sz="2000" dirty="0"/>
              <a:t>Empfehlungen der KMK zur inklusiven Bildung von Kindern und Jugendlichen mit Behinderungen in Schulen (KMK 2011)</a:t>
            </a:r>
          </a:p>
          <a:p>
            <a:pPr>
              <a:spcBef>
                <a:spcPts val="580"/>
              </a:spcBef>
              <a:buFont typeface="Symbol" panose="05050102010706020507" pitchFamily="18" charset="2"/>
              <a:buChar char="-"/>
            </a:pPr>
            <a:r>
              <a:rPr lang="de-DE" sz="2000" dirty="0"/>
              <a:t>an Format, Systematik, Inhalt der Lehrpläne der Primarstufe und den Kernlehrplänen der Hauptschule. U. a. mit den Zielen: </a:t>
            </a:r>
          </a:p>
          <a:p>
            <a:pPr>
              <a:spcBef>
                <a:spcPts val="580"/>
              </a:spcBef>
              <a:buFont typeface="Symbol" panose="05050102010706020507" pitchFamily="18" charset="2"/>
              <a:buChar char="Þ"/>
            </a:pPr>
            <a:r>
              <a:rPr lang="de-DE" sz="2000" dirty="0"/>
              <a:t>Anschlussorientierung </a:t>
            </a:r>
          </a:p>
          <a:p>
            <a:pPr>
              <a:spcBef>
                <a:spcPts val="580"/>
              </a:spcBef>
              <a:buFont typeface="Symbol" panose="05050102010706020507" pitchFamily="18" charset="2"/>
              <a:buChar char="Þ"/>
            </a:pPr>
            <a:r>
              <a:rPr lang="de-DE" sz="2000" dirty="0"/>
              <a:t>Ermöglichen von Partizipation auf allen Ebenen</a:t>
            </a:r>
          </a:p>
        </p:txBody>
      </p:sp>
      <p:sp>
        <p:nvSpPr>
          <p:cNvPr id="4" name="Datumsplatzhalter 3"/>
          <p:cNvSpPr>
            <a:spLocks noGrp="1"/>
          </p:cNvSpPr>
          <p:nvPr>
            <p:ph type="dt" sz="half" idx="10"/>
          </p:nvPr>
        </p:nvSpPr>
        <p:spPr>
          <a:xfrm>
            <a:off x="457200" y="6356350"/>
            <a:ext cx="5122912" cy="365125"/>
          </a:xfrm>
        </p:spPr>
        <p:txBody>
          <a:bodyPr/>
          <a:lstStyle/>
          <a:p>
            <a:r>
              <a:rPr lang="de-DE"/>
              <a:t>Unterrichtsvorgabe für den zieldifferenten Bildungsgang Geistige Entwicklung - Entwicklungsbereiche</a:t>
            </a:r>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5</a:t>
            </a:fld>
            <a:endParaRPr lang="de-DE"/>
          </a:p>
        </p:txBody>
      </p:sp>
    </p:spTree>
    <p:extLst>
      <p:ext uri="{BB962C8B-B14F-4D97-AF65-F5344CB8AC3E}">
        <p14:creationId xmlns:p14="http://schemas.microsoft.com/office/powerpoint/2010/main" val="314222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229600" cy="360040"/>
          </a:xfrm>
        </p:spPr>
        <p:txBody>
          <a:bodyPr anchor="ctr">
            <a:normAutofit/>
          </a:bodyPr>
          <a:lstStyle/>
          <a:p>
            <a:pPr>
              <a:lnSpc>
                <a:spcPct val="90000"/>
              </a:lnSpc>
            </a:pPr>
            <a:r>
              <a:rPr lang="de-DE" sz="1900" b="1" dirty="0"/>
              <a:t>Gliederung der Unterrichtsvorgaben für die Entwicklungsbereiche (Kapitel 2)</a:t>
            </a:r>
          </a:p>
        </p:txBody>
      </p:sp>
      <p:pic>
        <p:nvPicPr>
          <p:cNvPr id="17" name="Grafik 16">
            <a:extLst>
              <a:ext uri="{FF2B5EF4-FFF2-40B4-BE49-F238E27FC236}">
                <a16:creationId xmlns:a16="http://schemas.microsoft.com/office/drawing/2014/main" id="{C95D3454-F960-DDE8-9523-28301D252047}"/>
              </a:ext>
            </a:extLst>
          </p:cNvPr>
          <p:cNvPicPr>
            <a:picLocks noChangeAspect="1"/>
          </p:cNvPicPr>
          <p:nvPr/>
        </p:nvPicPr>
        <p:blipFill>
          <a:blip r:embed="rId3"/>
          <a:stretch>
            <a:fillRect/>
          </a:stretch>
        </p:blipFill>
        <p:spPr>
          <a:xfrm>
            <a:off x="962503" y="1700808"/>
            <a:ext cx="7218993" cy="4205064"/>
          </a:xfrm>
          <a:prstGeom prst="rect">
            <a:avLst/>
          </a:prstGeom>
          <a:noFill/>
        </p:spPr>
      </p:pic>
      <p:sp>
        <p:nvSpPr>
          <p:cNvPr id="6" name="Foliennummernplatzhalter 5"/>
          <p:cNvSpPr>
            <a:spLocks noGrp="1"/>
          </p:cNvSpPr>
          <p:nvPr>
            <p:ph type="sldNum" sz="quarter" idx="12"/>
          </p:nvPr>
        </p:nvSpPr>
        <p:spPr>
          <a:xfrm>
            <a:off x="8100392" y="6356350"/>
            <a:ext cx="586408" cy="365125"/>
          </a:xfrm>
        </p:spPr>
        <p:txBody>
          <a:bodyPr anchor="ctr">
            <a:normAutofit/>
          </a:bodyPr>
          <a:lstStyle/>
          <a:p>
            <a:pPr>
              <a:spcAft>
                <a:spcPts val="600"/>
              </a:spcAft>
            </a:pPr>
            <a:fld id="{512A4277-7E7A-4AAF-BFC7-47646BF5CD0C}" type="slidenum">
              <a:rPr lang="de-DE" smtClean="0"/>
              <a:pPr>
                <a:spcAft>
                  <a:spcPts val="600"/>
                </a:spcAft>
              </a:pPr>
              <a:t>6</a:t>
            </a:fld>
            <a:endParaRPr lang="de-DE"/>
          </a:p>
        </p:txBody>
      </p:sp>
      <p:sp>
        <p:nvSpPr>
          <p:cNvPr id="7" name="Datumsplatzhalter 3"/>
          <p:cNvSpPr>
            <a:spLocks noGrp="1"/>
          </p:cNvSpPr>
          <p:nvPr>
            <p:ph type="dt" sz="half" idx="10"/>
          </p:nvPr>
        </p:nvSpPr>
        <p:spPr>
          <a:xfrm>
            <a:off x="457200" y="6356350"/>
            <a:ext cx="5266928" cy="365125"/>
          </a:xfrm>
        </p:spPr>
        <p:txBody>
          <a:bodyPr/>
          <a:lstStyle/>
          <a:p>
            <a:r>
              <a:rPr lang="de-DE"/>
              <a:t>Unterrichtsvorgabe für den zieldifferenten Bildungsgang Geistige Entwicklung - Entwicklungsbereiche</a:t>
            </a:r>
            <a:endParaRPr lang="de-DE" dirty="0"/>
          </a:p>
        </p:txBody>
      </p:sp>
    </p:spTree>
    <p:extLst>
      <p:ext uri="{BB962C8B-B14F-4D97-AF65-F5344CB8AC3E}">
        <p14:creationId xmlns:p14="http://schemas.microsoft.com/office/powerpoint/2010/main" val="285880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229600" cy="360040"/>
          </a:xfrm>
        </p:spPr>
        <p:txBody>
          <a:bodyPr anchor="ctr">
            <a:normAutofit/>
          </a:bodyPr>
          <a:lstStyle/>
          <a:p>
            <a:pPr>
              <a:lnSpc>
                <a:spcPct val="90000"/>
              </a:lnSpc>
            </a:pPr>
            <a:r>
              <a:rPr lang="de-DE" sz="1900" b="1" dirty="0"/>
              <a:t>Entwicklungsschwerpunkte</a:t>
            </a:r>
          </a:p>
        </p:txBody>
      </p:sp>
      <p:pic>
        <p:nvPicPr>
          <p:cNvPr id="8" name="Grafik 7">
            <a:extLst>
              <a:ext uri="{FF2B5EF4-FFF2-40B4-BE49-F238E27FC236}">
                <a16:creationId xmlns:a16="http://schemas.microsoft.com/office/drawing/2014/main" id="{27F84CD3-6DEB-8064-0881-00C4BACCF0CC}"/>
              </a:ext>
            </a:extLst>
          </p:cNvPr>
          <p:cNvPicPr>
            <a:picLocks noChangeAspect="1"/>
          </p:cNvPicPr>
          <p:nvPr/>
        </p:nvPicPr>
        <p:blipFill>
          <a:blip r:embed="rId3"/>
          <a:stretch>
            <a:fillRect/>
          </a:stretch>
        </p:blipFill>
        <p:spPr>
          <a:xfrm>
            <a:off x="457199" y="2132856"/>
            <a:ext cx="4368059" cy="2832426"/>
          </a:xfrm>
          <a:prstGeom prst="rect">
            <a:avLst/>
          </a:prstGeom>
          <a:noFill/>
        </p:spPr>
      </p:pic>
      <p:sp>
        <p:nvSpPr>
          <p:cNvPr id="3" name="Inhaltsplatzhalter 2"/>
          <p:cNvSpPr>
            <a:spLocks noGrp="1"/>
          </p:cNvSpPr>
          <p:nvPr>
            <p:ph sz="half" idx="2"/>
          </p:nvPr>
        </p:nvSpPr>
        <p:spPr>
          <a:xfrm>
            <a:off x="5148064" y="2012355"/>
            <a:ext cx="3816424" cy="3816424"/>
          </a:xfrm>
        </p:spPr>
        <p:txBody>
          <a:bodyPr>
            <a:normAutofit/>
          </a:bodyPr>
          <a:lstStyle/>
          <a:p>
            <a:pPr marL="0" indent="0">
              <a:buNone/>
            </a:pPr>
            <a:r>
              <a:rPr lang="de-DE" sz="2200" dirty="0"/>
              <a:t>Untergliederung der Entwicklungsbereiche in </a:t>
            </a:r>
            <a:r>
              <a:rPr lang="de-DE" sz="2200" b="1" dirty="0"/>
              <a:t>Entwicklungsschwerpunkte</a:t>
            </a:r>
            <a:r>
              <a:rPr lang="de-DE" sz="2200" dirty="0"/>
              <a:t>.</a:t>
            </a:r>
          </a:p>
          <a:p>
            <a:pPr marL="0" indent="0">
              <a:buNone/>
            </a:pPr>
            <a:r>
              <a:rPr lang="de-DE" sz="2200" dirty="0"/>
              <a:t>Entwicklungsschwerpunkte repräsentieren die Grunddimensionen des jeweiligen Entwicklungsbereichs.</a:t>
            </a:r>
          </a:p>
          <a:p>
            <a:endParaRPr lang="de-DE" dirty="0"/>
          </a:p>
        </p:txBody>
      </p:sp>
      <p:sp>
        <p:nvSpPr>
          <p:cNvPr id="6" name="Foliennummernplatzhalter 5"/>
          <p:cNvSpPr>
            <a:spLocks noGrp="1"/>
          </p:cNvSpPr>
          <p:nvPr>
            <p:ph type="sldNum" sz="quarter" idx="12"/>
          </p:nvPr>
        </p:nvSpPr>
        <p:spPr>
          <a:xfrm>
            <a:off x="8100392" y="6356350"/>
            <a:ext cx="586408" cy="365125"/>
          </a:xfrm>
        </p:spPr>
        <p:txBody>
          <a:bodyPr anchor="ctr">
            <a:normAutofit/>
          </a:bodyPr>
          <a:lstStyle/>
          <a:p>
            <a:pPr>
              <a:spcAft>
                <a:spcPts val="600"/>
              </a:spcAft>
            </a:pPr>
            <a:fld id="{512A4277-7E7A-4AAF-BFC7-47646BF5CD0C}" type="slidenum">
              <a:rPr lang="de-DE" smtClean="0"/>
              <a:pPr>
                <a:spcAft>
                  <a:spcPts val="600"/>
                </a:spcAft>
              </a:pPr>
              <a:t>7</a:t>
            </a:fld>
            <a:endParaRPr lang="de-DE"/>
          </a:p>
        </p:txBody>
      </p:sp>
      <p:sp>
        <p:nvSpPr>
          <p:cNvPr id="20" name="Ellipse 19">
            <a:extLst>
              <a:ext uri="{FF2B5EF4-FFF2-40B4-BE49-F238E27FC236}">
                <a16:creationId xmlns:a16="http://schemas.microsoft.com/office/drawing/2014/main" id="{E6B737CF-C0E0-8E99-C53E-F443E329B94B}"/>
              </a:ext>
            </a:extLst>
          </p:cNvPr>
          <p:cNvSpPr/>
          <p:nvPr/>
        </p:nvSpPr>
        <p:spPr>
          <a:xfrm flipV="1">
            <a:off x="899592" y="3429000"/>
            <a:ext cx="3384376" cy="448753"/>
          </a:xfrm>
          <a:prstGeom prst="ellipse">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Datumsplatzhalter 3"/>
          <p:cNvSpPr>
            <a:spLocks noGrp="1"/>
          </p:cNvSpPr>
          <p:nvPr>
            <p:ph type="dt" sz="half" idx="10"/>
          </p:nvPr>
        </p:nvSpPr>
        <p:spPr>
          <a:xfrm>
            <a:off x="457200" y="6356350"/>
            <a:ext cx="5266928" cy="365125"/>
          </a:xfrm>
        </p:spPr>
        <p:txBody>
          <a:bodyPr/>
          <a:lstStyle/>
          <a:p>
            <a:r>
              <a:rPr lang="de-DE"/>
              <a:t>Unterrichtsvorgabe für den zieldifferenten Bildungsgang Geistige Entwicklung - Entwicklungsbereiche</a:t>
            </a:r>
            <a:endParaRPr lang="de-DE" dirty="0"/>
          </a:p>
        </p:txBody>
      </p:sp>
    </p:spTree>
    <p:extLst>
      <p:ext uri="{BB962C8B-B14F-4D97-AF65-F5344CB8AC3E}">
        <p14:creationId xmlns:p14="http://schemas.microsoft.com/office/powerpoint/2010/main" val="267646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229600" cy="360040"/>
          </a:xfrm>
        </p:spPr>
        <p:txBody>
          <a:bodyPr anchor="ctr">
            <a:normAutofit/>
          </a:bodyPr>
          <a:lstStyle/>
          <a:p>
            <a:pPr>
              <a:lnSpc>
                <a:spcPct val="90000"/>
              </a:lnSpc>
            </a:pPr>
            <a:r>
              <a:rPr lang="de-DE" sz="1900" b="1" dirty="0"/>
              <a:t>Entwicklungsschwerpunkte</a:t>
            </a:r>
          </a:p>
        </p:txBody>
      </p:sp>
      <p:pic>
        <p:nvPicPr>
          <p:cNvPr id="10" name="Grafik 9">
            <a:extLst>
              <a:ext uri="{FF2B5EF4-FFF2-40B4-BE49-F238E27FC236}">
                <a16:creationId xmlns:a16="http://schemas.microsoft.com/office/drawing/2014/main" id="{7CD69F6E-3F0E-2842-2B0A-91EC2FD9D8CF}"/>
              </a:ext>
            </a:extLst>
          </p:cNvPr>
          <p:cNvPicPr>
            <a:picLocks noChangeAspect="1"/>
          </p:cNvPicPr>
          <p:nvPr/>
        </p:nvPicPr>
        <p:blipFill>
          <a:blip r:embed="rId3"/>
          <a:stretch>
            <a:fillRect/>
          </a:stretch>
        </p:blipFill>
        <p:spPr>
          <a:xfrm>
            <a:off x="783776" y="1525298"/>
            <a:ext cx="7316615" cy="4495990"/>
          </a:xfrm>
          <a:prstGeom prst="rect">
            <a:avLst/>
          </a:prstGeom>
          <a:noFill/>
        </p:spPr>
      </p:pic>
      <p:sp>
        <p:nvSpPr>
          <p:cNvPr id="6" name="Foliennummernplatzhalter 5"/>
          <p:cNvSpPr>
            <a:spLocks noGrp="1"/>
          </p:cNvSpPr>
          <p:nvPr>
            <p:ph type="sldNum" sz="quarter" idx="12"/>
          </p:nvPr>
        </p:nvSpPr>
        <p:spPr>
          <a:xfrm>
            <a:off x="8100392" y="6356350"/>
            <a:ext cx="586408" cy="365125"/>
          </a:xfrm>
        </p:spPr>
        <p:txBody>
          <a:bodyPr anchor="ctr">
            <a:normAutofit/>
          </a:bodyPr>
          <a:lstStyle/>
          <a:p>
            <a:pPr>
              <a:spcAft>
                <a:spcPts val="600"/>
              </a:spcAft>
            </a:pPr>
            <a:fld id="{512A4277-7E7A-4AAF-BFC7-47646BF5CD0C}" type="slidenum">
              <a:rPr lang="de-DE" smtClean="0"/>
              <a:pPr>
                <a:spcAft>
                  <a:spcPts val="600"/>
                </a:spcAft>
              </a:pPr>
              <a:t>8</a:t>
            </a:fld>
            <a:endParaRPr lang="de-DE"/>
          </a:p>
        </p:txBody>
      </p:sp>
      <p:sp>
        <p:nvSpPr>
          <p:cNvPr id="14" name="Ellipse 13">
            <a:extLst>
              <a:ext uri="{FF2B5EF4-FFF2-40B4-BE49-F238E27FC236}">
                <a16:creationId xmlns:a16="http://schemas.microsoft.com/office/drawing/2014/main" id="{EDD447E1-469D-1E05-EF76-F96A2EA3833E}"/>
              </a:ext>
            </a:extLst>
          </p:cNvPr>
          <p:cNvSpPr/>
          <p:nvPr/>
        </p:nvSpPr>
        <p:spPr>
          <a:xfrm flipV="1">
            <a:off x="395536" y="2348880"/>
            <a:ext cx="8568952" cy="2589326"/>
          </a:xfrm>
          <a:prstGeom prst="ellipse">
            <a:avLst/>
          </a:pr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Datumsplatzhalter 3"/>
          <p:cNvSpPr>
            <a:spLocks noGrp="1"/>
          </p:cNvSpPr>
          <p:nvPr>
            <p:ph type="dt" sz="half" idx="10"/>
          </p:nvPr>
        </p:nvSpPr>
        <p:spPr>
          <a:xfrm>
            <a:off x="457200" y="6356350"/>
            <a:ext cx="5266928" cy="365125"/>
          </a:xfrm>
        </p:spPr>
        <p:txBody>
          <a:bodyPr/>
          <a:lstStyle/>
          <a:p>
            <a:r>
              <a:rPr lang="de-DE"/>
              <a:t>Unterrichtsvorgabe für den zieldifferenten Bildungsgang Geistige Entwicklung - Entwicklungsbereiche</a:t>
            </a:r>
            <a:endParaRPr lang="de-DE" dirty="0"/>
          </a:p>
        </p:txBody>
      </p:sp>
    </p:spTree>
    <p:extLst>
      <p:ext uri="{BB962C8B-B14F-4D97-AF65-F5344CB8AC3E}">
        <p14:creationId xmlns:p14="http://schemas.microsoft.com/office/powerpoint/2010/main" val="382342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229600" cy="360040"/>
          </a:xfrm>
        </p:spPr>
        <p:txBody>
          <a:bodyPr anchor="ctr">
            <a:normAutofit/>
          </a:bodyPr>
          <a:lstStyle/>
          <a:p>
            <a:pPr>
              <a:lnSpc>
                <a:spcPct val="90000"/>
              </a:lnSpc>
            </a:pPr>
            <a:r>
              <a:rPr lang="de-DE" sz="1900" b="1" dirty="0"/>
              <a:t>Entwicklungsschwerpunkte</a:t>
            </a:r>
          </a:p>
        </p:txBody>
      </p:sp>
      <p:pic>
        <p:nvPicPr>
          <p:cNvPr id="10" name="Grafik 9">
            <a:extLst>
              <a:ext uri="{FF2B5EF4-FFF2-40B4-BE49-F238E27FC236}">
                <a16:creationId xmlns:a16="http://schemas.microsoft.com/office/drawing/2014/main" id="{7CD69F6E-3F0E-2842-2B0A-91EC2FD9D8CF}"/>
              </a:ext>
            </a:extLst>
          </p:cNvPr>
          <p:cNvPicPr>
            <a:picLocks noChangeAspect="1"/>
          </p:cNvPicPr>
          <p:nvPr/>
        </p:nvPicPr>
        <p:blipFill>
          <a:blip r:embed="rId3"/>
          <a:stretch>
            <a:fillRect/>
          </a:stretch>
        </p:blipFill>
        <p:spPr>
          <a:xfrm>
            <a:off x="783776" y="1525298"/>
            <a:ext cx="7316615" cy="4495990"/>
          </a:xfrm>
          <a:prstGeom prst="rect">
            <a:avLst/>
          </a:prstGeom>
          <a:noFill/>
        </p:spPr>
      </p:pic>
      <p:sp>
        <p:nvSpPr>
          <p:cNvPr id="6" name="Foliennummernplatzhalter 5"/>
          <p:cNvSpPr>
            <a:spLocks noGrp="1"/>
          </p:cNvSpPr>
          <p:nvPr>
            <p:ph type="sldNum" sz="quarter" idx="12"/>
          </p:nvPr>
        </p:nvSpPr>
        <p:spPr>
          <a:xfrm>
            <a:off x="8100392" y="6356350"/>
            <a:ext cx="586408" cy="365125"/>
          </a:xfrm>
        </p:spPr>
        <p:txBody>
          <a:bodyPr anchor="ctr">
            <a:normAutofit/>
          </a:bodyPr>
          <a:lstStyle/>
          <a:p>
            <a:pPr>
              <a:spcAft>
                <a:spcPts val="600"/>
              </a:spcAft>
            </a:pPr>
            <a:fld id="{512A4277-7E7A-4AAF-BFC7-47646BF5CD0C}" type="slidenum">
              <a:rPr lang="de-DE" smtClean="0"/>
              <a:pPr>
                <a:spcAft>
                  <a:spcPts val="600"/>
                </a:spcAft>
              </a:pPr>
              <a:t>9</a:t>
            </a:fld>
            <a:endParaRPr lang="de-DE"/>
          </a:p>
        </p:txBody>
      </p:sp>
      <p:sp>
        <p:nvSpPr>
          <p:cNvPr id="14" name="Ellipse 13">
            <a:extLst>
              <a:ext uri="{FF2B5EF4-FFF2-40B4-BE49-F238E27FC236}">
                <a16:creationId xmlns:a16="http://schemas.microsoft.com/office/drawing/2014/main" id="{EDD447E1-469D-1E05-EF76-F96A2EA3833E}"/>
              </a:ext>
            </a:extLst>
          </p:cNvPr>
          <p:cNvSpPr/>
          <p:nvPr/>
        </p:nvSpPr>
        <p:spPr>
          <a:xfrm flipV="1">
            <a:off x="1326468" y="2308050"/>
            <a:ext cx="1373324" cy="2589326"/>
          </a:xfrm>
          <a:prstGeom prst="ellipse">
            <a:avLst/>
          </a:pr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Datumsplatzhalter 3"/>
          <p:cNvSpPr>
            <a:spLocks noGrp="1"/>
          </p:cNvSpPr>
          <p:nvPr>
            <p:ph type="dt" sz="half" idx="10"/>
          </p:nvPr>
        </p:nvSpPr>
        <p:spPr>
          <a:xfrm>
            <a:off x="457200" y="6356350"/>
            <a:ext cx="5266928" cy="365125"/>
          </a:xfrm>
        </p:spPr>
        <p:txBody>
          <a:bodyPr/>
          <a:lstStyle/>
          <a:p>
            <a:r>
              <a:rPr lang="de-DE"/>
              <a:t>Unterrichtsvorgabe für den zieldifferenten Bildungsgang Geistige Entwicklung - Entwicklungsbereiche</a:t>
            </a:r>
            <a:endParaRPr lang="de-DE" dirty="0"/>
          </a:p>
        </p:txBody>
      </p:sp>
    </p:spTree>
    <p:extLst>
      <p:ext uri="{BB962C8B-B14F-4D97-AF65-F5344CB8AC3E}">
        <p14:creationId xmlns:p14="http://schemas.microsoft.com/office/powerpoint/2010/main" val="424273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5|20.9|18.3"/>
</p:tagLst>
</file>

<file path=ppt/theme/theme1.xml><?xml version="1.0" encoding="utf-8"?>
<a:theme xmlns:a="http://schemas.openxmlformats.org/drawingml/2006/main" name="QUA-LiS_Vorlage_weiss">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QUA-LiS_Vorlage_weiss</Template>
  <TotalTime>0</TotalTime>
  <Words>2598</Words>
  <Application>Microsoft Office PowerPoint</Application>
  <PresentationFormat>Bildschirmpräsentation (4:3)</PresentationFormat>
  <Paragraphs>297</Paragraphs>
  <Slides>39</Slides>
  <Notes>26</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39</vt:i4>
      </vt:variant>
    </vt:vector>
  </HeadingPairs>
  <TitlesOfParts>
    <vt:vector size="45" baseType="lpstr">
      <vt:lpstr>Arial</vt:lpstr>
      <vt:lpstr>Calibri</vt:lpstr>
      <vt:lpstr>Symbol</vt:lpstr>
      <vt:lpstr>Times New Roman</vt:lpstr>
      <vt:lpstr>ヒラギノ角ゴ Pro W3</vt:lpstr>
      <vt:lpstr>QUA-LiS_Vorlage_weiss</vt:lpstr>
      <vt:lpstr>   Unterrichtsvorgabe für den zieldifferenten Bildungsgang Geistige Entwicklung an allen Lernorten –  Entwicklungsbereiche  </vt:lpstr>
      <vt:lpstr>PowerPoint-Präsentation</vt:lpstr>
      <vt:lpstr>PowerPoint-Präsentation</vt:lpstr>
      <vt:lpstr>Gliederung der Unterrichtsvorgabe für die Entwicklungsbereiche</vt:lpstr>
      <vt:lpstr>Entwicklung der neuen Vorgaben - RAHMENSETZUNG</vt:lpstr>
      <vt:lpstr>Gliederung der Unterrichtsvorgaben für die Entwicklungsbereiche (Kapitel 2)</vt:lpstr>
      <vt:lpstr>Entwicklungsschwerpunkte</vt:lpstr>
      <vt:lpstr>Entwicklungsschwerpunkte</vt:lpstr>
      <vt:lpstr>Entwicklungsschwerpunkte</vt:lpstr>
      <vt:lpstr>Entwicklungsschwerpunkte</vt:lpstr>
      <vt:lpstr>Gliederung der Entwicklungsschwerpunkte in Entwicklungsaspekte</vt:lpstr>
      <vt:lpstr>Entwicklungsaspekte (Beispiel zum Entwicklungsbereich Motorik)</vt:lpstr>
      <vt:lpstr>Entwicklungsaspekte (Beispiel zum Entwicklungsbereich Motorik)</vt:lpstr>
      <vt:lpstr>Angestrebte Kompetenzen</vt:lpstr>
      <vt:lpstr>Angestrebte Kompetenzen</vt:lpstr>
      <vt:lpstr>Vernetzungsmöglichkeiten und Performanzsituationen</vt:lpstr>
      <vt:lpstr>Vernetzungsmöglichkeiten</vt:lpstr>
      <vt:lpstr>Performanzsituationen</vt:lpstr>
      <vt:lpstr>PowerPoint-Präsentation</vt:lpstr>
      <vt:lpstr>Arbeitsaufträge zum Verständnis der Systematik der Unterrichtsvorgaben</vt:lpstr>
      <vt:lpstr>PowerPoint-Präsentation</vt:lpstr>
      <vt:lpstr>zur Bildung im zieldifferenten Bildungsgang Geistige Entwicklung</vt:lpstr>
      <vt:lpstr>Umsetzung des Medienkompetenzrahmens (MKR) in den Entwicklungsbereichen – Beispiele -</vt:lpstr>
      <vt:lpstr>Umsetzung Rahmenvorgabe Verbraucherbildung (VB) in den Entwicklungsbereichen</vt:lpstr>
      <vt:lpstr>PowerPoint-Präsentation</vt:lpstr>
      <vt:lpstr>PowerPoint-Präsentation</vt:lpstr>
      <vt:lpstr>PowerPoint-Präsentation</vt:lpstr>
      <vt:lpstr>Entwicklungs-, fach- und lebensweltbezogene Kompetenzen</vt:lpstr>
      <vt:lpstr>Schulinterne Lehrpläne</vt:lpstr>
      <vt:lpstr>Gliederung des schulinternen Beispiel-Lehrplans </vt:lpstr>
      <vt:lpstr>PowerPoint-Präsentation</vt:lpstr>
      <vt:lpstr>Systematik des schulinternen Beispiel-Lehrplans (Beispiel zum Entwicklungsbereich Kommunikation)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Unterrichtsvorgabe für den zieldifferenten Bildungsgang Geistige Entwicklung an allen Lernorten –  Entwicklungsbereiche  </dc:title>
  <dc:creator>Esser, Susanne</dc:creator>
  <cp:lastModifiedBy>Esser, Susanne</cp:lastModifiedBy>
  <cp:revision>4</cp:revision>
  <cp:lastPrinted>2022-05-19T13:58:39Z</cp:lastPrinted>
  <dcterms:created xsi:type="dcterms:W3CDTF">2018-01-17T08:49:04Z</dcterms:created>
  <dcterms:modified xsi:type="dcterms:W3CDTF">2024-10-01T13:51:54Z</dcterms:modified>
</cp:coreProperties>
</file>