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256" r:id="rId2"/>
    <p:sldId id="390" r:id="rId3"/>
    <p:sldId id="391" r:id="rId4"/>
    <p:sldId id="474" r:id="rId5"/>
    <p:sldId id="475" r:id="rId6"/>
    <p:sldId id="423" r:id="rId7"/>
    <p:sldId id="424" r:id="rId8"/>
    <p:sldId id="427" r:id="rId9"/>
    <p:sldId id="457" r:id="rId10"/>
    <p:sldId id="461" r:id="rId11"/>
    <p:sldId id="445" r:id="rId12"/>
    <p:sldId id="476" r:id="rId13"/>
    <p:sldId id="477" r:id="rId14"/>
    <p:sldId id="460" r:id="rId15"/>
    <p:sldId id="462" r:id="rId16"/>
    <p:sldId id="459" r:id="rId17"/>
    <p:sldId id="464" r:id="rId18"/>
    <p:sldId id="463" r:id="rId19"/>
    <p:sldId id="435" r:id="rId20"/>
    <p:sldId id="466" r:id="rId21"/>
    <p:sldId id="470" r:id="rId22"/>
    <p:sldId id="430" r:id="rId23"/>
    <p:sldId id="432" r:id="rId24"/>
    <p:sldId id="431" r:id="rId25"/>
    <p:sldId id="401" r:id="rId26"/>
    <p:sldId id="471" r:id="rId27"/>
    <p:sldId id="472" r:id="rId28"/>
    <p:sldId id="439" r:id="rId29"/>
    <p:sldId id="410" r:id="rId30"/>
    <p:sldId id="440" r:id="rId31"/>
    <p:sldId id="411" r:id="rId32"/>
    <p:sldId id="478" r:id="rId33"/>
    <p:sldId id="441" r:id="rId34"/>
    <p:sldId id="443" r:id="rId35"/>
    <p:sldId id="417" r:id="rId36"/>
    <p:sldId id="444" r:id="rId37"/>
    <p:sldId id="303" r:id="rId38"/>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rtzel, Eva" initials="PER" lastIdx="4" clrIdx="0"/>
  <p:cmAuthor id="1" name="Pertzel, Eva" initials="PE"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3399FF"/>
    <a:srgbClr val="DB820B"/>
    <a:srgbClr val="DA8F0B"/>
    <a:srgbClr val="FF9900"/>
    <a:srgbClr val="CC3300"/>
    <a:srgbClr val="D6E9D8"/>
    <a:srgbClr val="EFE0C8"/>
    <a:srgbClr val="EFE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29" autoAdjust="0"/>
    <p:restoredTop sz="83377" autoAdjust="0"/>
  </p:normalViewPr>
  <p:slideViewPr>
    <p:cSldViewPr showGuides="1">
      <p:cViewPr varScale="1">
        <p:scale>
          <a:sx n="106" d="100"/>
          <a:sy n="106" d="100"/>
        </p:scale>
        <p:origin x="1764" y="60"/>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2844" y="-12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6400" cy="496413"/>
          </a:xfrm>
          <a:prstGeom prst="rect">
            <a:avLst/>
          </a:prstGeom>
        </p:spPr>
        <p:txBody>
          <a:bodyPr vert="horz" lIns="91732" tIns="45867" rIns="91732" bIns="45867" rtlCol="0"/>
          <a:lstStyle>
            <a:lvl1pPr algn="l">
              <a:defRPr sz="1200"/>
            </a:lvl1pPr>
          </a:lstStyle>
          <a:p>
            <a:endParaRPr lang="de-DE"/>
          </a:p>
        </p:txBody>
      </p:sp>
      <p:sp>
        <p:nvSpPr>
          <p:cNvPr id="3" name="Datumsplatzhalter 2"/>
          <p:cNvSpPr>
            <a:spLocks noGrp="1"/>
          </p:cNvSpPr>
          <p:nvPr>
            <p:ph type="dt" sz="quarter" idx="1"/>
          </p:nvPr>
        </p:nvSpPr>
        <p:spPr>
          <a:xfrm>
            <a:off x="3849689" y="1"/>
            <a:ext cx="2946400" cy="496413"/>
          </a:xfrm>
          <a:prstGeom prst="rect">
            <a:avLst/>
          </a:prstGeom>
        </p:spPr>
        <p:txBody>
          <a:bodyPr vert="horz" lIns="91732" tIns="45867" rIns="91732" bIns="45867" rtlCol="0"/>
          <a:lstStyle>
            <a:lvl1pPr algn="r">
              <a:defRPr sz="1200"/>
            </a:lvl1pPr>
          </a:lstStyle>
          <a:p>
            <a:fld id="{160D15D8-C40D-44F2-AD47-A528947331B5}" type="datetimeFigureOut">
              <a:rPr lang="de-DE" smtClean="0"/>
              <a:t>01.10.2024</a:t>
            </a:fld>
            <a:endParaRPr lang="de-DE"/>
          </a:p>
        </p:txBody>
      </p:sp>
      <p:sp>
        <p:nvSpPr>
          <p:cNvPr id="4" name="Fußzeilenplatzhalter 3"/>
          <p:cNvSpPr>
            <a:spLocks noGrp="1"/>
          </p:cNvSpPr>
          <p:nvPr>
            <p:ph type="ftr" sz="quarter" idx="2"/>
          </p:nvPr>
        </p:nvSpPr>
        <p:spPr>
          <a:xfrm>
            <a:off x="0" y="9428630"/>
            <a:ext cx="2946400" cy="496412"/>
          </a:xfrm>
          <a:prstGeom prst="rect">
            <a:avLst/>
          </a:prstGeom>
        </p:spPr>
        <p:txBody>
          <a:bodyPr vert="horz" lIns="91732" tIns="45867" rIns="91732" bIns="45867" rtlCol="0" anchor="b"/>
          <a:lstStyle>
            <a:lvl1pPr algn="l">
              <a:defRPr sz="1200"/>
            </a:lvl1pPr>
          </a:lstStyle>
          <a:p>
            <a:endParaRPr lang="de-DE"/>
          </a:p>
        </p:txBody>
      </p:sp>
      <p:sp>
        <p:nvSpPr>
          <p:cNvPr id="5" name="Foliennummernplatzhalter 4"/>
          <p:cNvSpPr>
            <a:spLocks noGrp="1"/>
          </p:cNvSpPr>
          <p:nvPr>
            <p:ph type="sldNum" sz="quarter" idx="3"/>
          </p:nvPr>
        </p:nvSpPr>
        <p:spPr>
          <a:xfrm>
            <a:off x="3849689" y="9428630"/>
            <a:ext cx="2946400" cy="496412"/>
          </a:xfrm>
          <a:prstGeom prst="rect">
            <a:avLst/>
          </a:prstGeom>
        </p:spPr>
        <p:txBody>
          <a:bodyPr vert="horz" lIns="91732" tIns="45867" rIns="91732" bIns="45867" rtlCol="0" anchor="b"/>
          <a:lstStyle>
            <a:lvl1pPr algn="r">
              <a:defRPr sz="1200"/>
            </a:lvl1pPr>
          </a:lstStyle>
          <a:p>
            <a:fld id="{BAA06D95-A6BE-48F1-B316-676CA60ACFC7}" type="slidenum">
              <a:rPr lang="de-DE" smtClean="0"/>
              <a:t>‹Nr.›</a:t>
            </a:fld>
            <a:endParaRPr lang="de-DE"/>
          </a:p>
        </p:txBody>
      </p:sp>
    </p:spTree>
    <p:extLst>
      <p:ext uri="{BB962C8B-B14F-4D97-AF65-F5344CB8AC3E}">
        <p14:creationId xmlns:p14="http://schemas.microsoft.com/office/powerpoint/2010/main" val="3812510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0"/>
            <a:ext cx="2945659" cy="496332"/>
          </a:xfrm>
          <a:prstGeom prst="rect">
            <a:avLst/>
          </a:prstGeom>
        </p:spPr>
        <p:txBody>
          <a:bodyPr vert="horz" lIns="91732" tIns="45867" rIns="91732" bIns="45867" rtlCol="0"/>
          <a:lstStyle>
            <a:lvl1pPr algn="l">
              <a:defRPr sz="1200"/>
            </a:lvl1pPr>
          </a:lstStyle>
          <a:p>
            <a:endParaRPr lang="de-DE"/>
          </a:p>
        </p:txBody>
      </p:sp>
      <p:sp>
        <p:nvSpPr>
          <p:cNvPr id="3" name="Datumsplatzhalter 2"/>
          <p:cNvSpPr>
            <a:spLocks noGrp="1"/>
          </p:cNvSpPr>
          <p:nvPr>
            <p:ph type="dt" idx="1"/>
          </p:nvPr>
        </p:nvSpPr>
        <p:spPr>
          <a:xfrm>
            <a:off x="3850446" y="0"/>
            <a:ext cx="2945659" cy="496332"/>
          </a:xfrm>
          <a:prstGeom prst="rect">
            <a:avLst/>
          </a:prstGeom>
        </p:spPr>
        <p:txBody>
          <a:bodyPr vert="horz" lIns="91732" tIns="45867" rIns="91732" bIns="45867" rtlCol="0"/>
          <a:lstStyle>
            <a:lvl1pPr algn="r">
              <a:defRPr sz="1200"/>
            </a:lvl1pPr>
          </a:lstStyle>
          <a:p>
            <a:fld id="{985472B4-A8F5-4AAC-8AF9-E73AECEF49A5}" type="datetimeFigureOut">
              <a:rPr lang="de-DE" smtClean="0"/>
              <a:t>01.10.2024</a:t>
            </a:fld>
            <a:endParaRPr lang="de-DE"/>
          </a:p>
        </p:txBody>
      </p:sp>
      <p:sp>
        <p:nvSpPr>
          <p:cNvPr id="4" name="Folienbildplatzhalt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732" tIns="45867" rIns="91732" bIns="45867"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732" tIns="45867" rIns="91732" bIns="45867"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3" y="9428584"/>
            <a:ext cx="2945659" cy="496332"/>
          </a:xfrm>
          <a:prstGeom prst="rect">
            <a:avLst/>
          </a:prstGeom>
        </p:spPr>
        <p:txBody>
          <a:bodyPr vert="horz" lIns="91732" tIns="45867" rIns="91732" bIns="45867" rtlCol="0" anchor="b"/>
          <a:lstStyle>
            <a:lvl1pPr algn="l">
              <a:defRPr sz="1200"/>
            </a:lvl1pPr>
          </a:lstStyle>
          <a:p>
            <a:endParaRPr lang="de-DE"/>
          </a:p>
        </p:txBody>
      </p:sp>
      <p:sp>
        <p:nvSpPr>
          <p:cNvPr id="7" name="Foliennummernplatzhalter 6"/>
          <p:cNvSpPr>
            <a:spLocks noGrp="1"/>
          </p:cNvSpPr>
          <p:nvPr>
            <p:ph type="sldNum" sz="quarter" idx="5"/>
          </p:nvPr>
        </p:nvSpPr>
        <p:spPr>
          <a:xfrm>
            <a:off x="3850446" y="9428584"/>
            <a:ext cx="2945659" cy="496332"/>
          </a:xfrm>
          <a:prstGeom prst="rect">
            <a:avLst/>
          </a:prstGeom>
        </p:spPr>
        <p:txBody>
          <a:bodyPr vert="horz" lIns="91732" tIns="45867" rIns="91732" bIns="45867" rtlCol="0" anchor="b"/>
          <a:lstStyle>
            <a:lvl1pPr algn="r">
              <a:defRPr sz="1200"/>
            </a:lvl1pPr>
          </a:lstStyle>
          <a:p>
            <a:fld id="{91EBFD06-840E-465F-BEE3-A3A19D45DCF6}" type="slidenum">
              <a:rPr lang="de-DE" smtClean="0"/>
              <a:t>‹Nr.›</a:t>
            </a:fld>
            <a:endParaRPr lang="de-DE"/>
          </a:p>
        </p:txBody>
      </p:sp>
    </p:spTree>
    <p:extLst>
      <p:ext uri="{BB962C8B-B14F-4D97-AF65-F5344CB8AC3E}">
        <p14:creationId xmlns:p14="http://schemas.microsoft.com/office/powerpoint/2010/main" val="229289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6</a:t>
            </a:fld>
            <a:endParaRPr lang="de-DE"/>
          </a:p>
        </p:txBody>
      </p:sp>
    </p:spTree>
    <p:extLst>
      <p:ext uri="{BB962C8B-B14F-4D97-AF65-F5344CB8AC3E}">
        <p14:creationId xmlns:p14="http://schemas.microsoft.com/office/powerpoint/2010/main" val="3408663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Datumsplatzhalter 3"/>
          <p:cNvSpPr>
            <a:spLocks noGrp="1"/>
          </p:cNvSpPr>
          <p:nvPr>
            <p:ph type="dt" idx="1"/>
          </p:nvPr>
        </p:nvSpPr>
        <p:spPr/>
        <p:txBody>
          <a:bodyPr/>
          <a:lstStyle/>
          <a:p>
            <a:r>
              <a:rPr lang="de-DE"/>
              <a:t>20.04.2018</a:t>
            </a:r>
          </a:p>
        </p:txBody>
      </p:sp>
      <p:sp>
        <p:nvSpPr>
          <p:cNvPr id="5" name="Foliennummernplatzhalter 4"/>
          <p:cNvSpPr>
            <a:spLocks noGrp="1"/>
          </p:cNvSpPr>
          <p:nvPr>
            <p:ph type="sldNum" sz="quarter" idx="5"/>
          </p:nvPr>
        </p:nvSpPr>
        <p:spPr/>
        <p:txBody>
          <a:bodyPr/>
          <a:lstStyle/>
          <a:p>
            <a:fld id="{91EBFD06-840E-465F-BEE3-A3A19D45DCF6}" type="slidenum">
              <a:rPr lang="de-DE" smtClean="0"/>
              <a:t>19</a:t>
            </a:fld>
            <a:endParaRPr lang="de-DE"/>
          </a:p>
        </p:txBody>
      </p:sp>
    </p:spTree>
    <p:extLst>
      <p:ext uri="{BB962C8B-B14F-4D97-AF65-F5344CB8AC3E}">
        <p14:creationId xmlns:p14="http://schemas.microsoft.com/office/powerpoint/2010/main" val="4177841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22</a:t>
            </a:fld>
            <a:endParaRPr lang="de-DE"/>
          </a:p>
        </p:txBody>
      </p:sp>
    </p:spTree>
    <p:extLst>
      <p:ext uri="{BB962C8B-B14F-4D97-AF65-F5344CB8AC3E}">
        <p14:creationId xmlns:p14="http://schemas.microsoft.com/office/powerpoint/2010/main" val="2402325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23</a:t>
            </a:fld>
            <a:endParaRPr lang="de-DE"/>
          </a:p>
        </p:txBody>
      </p:sp>
    </p:spTree>
    <p:extLst>
      <p:ext uri="{BB962C8B-B14F-4D97-AF65-F5344CB8AC3E}">
        <p14:creationId xmlns:p14="http://schemas.microsoft.com/office/powerpoint/2010/main" val="1097004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24</a:t>
            </a:fld>
            <a:endParaRPr lang="de-DE"/>
          </a:p>
        </p:txBody>
      </p:sp>
    </p:spTree>
    <p:extLst>
      <p:ext uri="{BB962C8B-B14F-4D97-AF65-F5344CB8AC3E}">
        <p14:creationId xmlns:p14="http://schemas.microsoft.com/office/powerpoint/2010/main" val="1926397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26</a:t>
            </a:fld>
            <a:endParaRPr lang="de-DE"/>
          </a:p>
        </p:txBody>
      </p:sp>
    </p:spTree>
    <p:extLst>
      <p:ext uri="{BB962C8B-B14F-4D97-AF65-F5344CB8AC3E}">
        <p14:creationId xmlns:p14="http://schemas.microsoft.com/office/powerpoint/2010/main" val="3633688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Bedienen und Anwenden/Informieren und Recherchieren – Kommunizieren und Kooperieren – Produzieren und Präsentieren - Analysieren und Reflektieren</a:t>
            </a:r>
            <a:r>
              <a:rPr lang="de-DE" baseline="0" dirty="0"/>
              <a:t> – Problemlösen und Modellieren</a:t>
            </a:r>
          </a:p>
          <a:p>
            <a:r>
              <a:rPr lang="de-DE" baseline="0" dirty="0"/>
              <a:t>Datenschutz, Informationskritik, Cybergewalt und-kriminalität, Rechtliche Grundlagen, Selbstregulierte Mediennutzung</a:t>
            </a: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27</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3970072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28</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80579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29</a:t>
            </a:fld>
            <a:endParaRPr lang="de-DE"/>
          </a:p>
        </p:txBody>
      </p:sp>
    </p:spTree>
    <p:extLst>
      <p:ext uri="{BB962C8B-B14F-4D97-AF65-F5344CB8AC3E}">
        <p14:creationId xmlns:p14="http://schemas.microsoft.com/office/powerpoint/2010/main" val="3505480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30</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3659438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34</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352727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7</a:t>
            </a:fld>
            <a:endParaRPr lang="de-DE"/>
          </a:p>
        </p:txBody>
      </p:sp>
    </p:spTree>
    <p:extLst>
      <p:ext uri="{BB962C8B-B14F-4D97-AF65-F5344CB8AC3E}">
        <p14:creationId xmlns:p14="http://schemas.microsoft.com/office/powerpoint/2010/main" val="34952105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1EBFD06-840E-465F-BEE3-A3A19D45DCF6}" type="slidenum">
              <a:rPr lang="de-DE" smtClean="0"/>
              <a:t>35</a:t>
            </a:fld>
            <a:endParaRPr lang="de-DE"/>
          </a:p>
        </p:txBody>
      </p:sp>
    </p:spTree>
    <p:extLst>
      <p:ext uri="{BB962C8B-B14F-4D97-AF65-F5344CB8AC3E}">
        <p14:creationId xmlns:p14="http://schemas.microsoft.com/office/powerpoint/2010/main" val="214634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36</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1353208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8</a:t>
            </a:fld>
            <a:endParaRPr lang="de-DE"/>
          </a:p>
        </p:txBody>
      </p:sp>
    </p:spTree>
    <p:extLst>
      <p:ext uri="{BB962C8B-B14F-4D97-AF65-F5344CB8AC3E}">
        <p14:creationId xmlns:p14="http://schemas.microsoft.com/office/powerpoint/2010/main" val="2423987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9</a:t>
            </a:fld>
            <a:endParaRPr lang="de-DE"/>
          </a:p>
        </p:txBody>
      </p:sp>
    </p:spTree>
    <p:extLst>
      <p:ext uri="{BB962C8B-B14F-4D97-AF65-F5344CB8AC3E}">
        <p14:creationId xmlns:p14="http://schemas.microsoft.com/office/powerpoint/2010/main" val="419432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10</a:t>
            </a:fld>
            <a:endParaRPr lang="de-DE"/>
          </a:p>
        </p:txBody>
      </p:sp>
    </p:spTree>
    <p:extLst>
      <p:ext uri="{BB962C8B-B14F-4D97-AF65-F5344CB8AC3E}">
        <p14:creationId xmlns:p14="http://schemas.microsoft.com/office/powerpoint/2010/main" val="4145348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14</a:t>
            </a:fld>
            <a:endParaRPr lang="de-DE"/>
          </a:p>
        </p:txBody>
      </p:sp>
    </p:spTree>
    <p:extLst>
      <p:ext uri="{BB962C8B-B14F-4D97-AF65-F5344CB8AC3E}">
        <p14:creationId xmlns:p14="http://schemas.microsoft.com/office/powerpoint/2010/main" val="3326766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In unterschiedlichen Modi sichtbar werden kann (z. B. Veränderungen im Antlitz, Augenbewegungen, Körperspannung),</a:t>
            </a:r>
          </a:p>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15</a:t>
            </a:fld>
            <a:endParaRPr lang="de-DE"/>
          </a:p>
        </p:txBody>
      </p:sp>
    </p:spTree>
    <p:extLst>
      <p:ext uri="{BB962C8B-B14F-4D97-AF65-F5344CB8AC3E}">
        <p14:creationId xmlns:p14="http://schemas.microsoft.com/office/powerpoint/2010/main" val="2896961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17</a:t>
            </a:fld>
            <a:endParaRPr lang="de-DE"/>
          </a:p>
        </p:txBody>
      </p:sp>
    </p:spTree>
    <p:extLst>
      <p:ext uri="{BB962C8B-B14F-4D97-AF65-F5344CB8AC3E}">
        <p14:creationId xmlns:p14="http://schemas.microsoft.com/office/powerpoint/2010/main" val="1662978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18</a:t>
            </a:fld>
            <a:endParaRPr lang="de-DE"/>
          </a:p>
        </p:txBody>
      </p:sp>
    </p:spTree>
    <p:extLst>
      <p:ext uri="{BB962C8B-B14F-4D97-AF65-F5344CB8AC3E}">
        <p14:creationId xmlns:p14="http://schemas.microsoft.com/office/powerpoint/2010/main" val="2800174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63460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47480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a:t>Titelmasterformat durch Klicken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96428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Textmasterformat bearbeiten</a:t>
            </a:r>
          </a:p>
        </p:txBody>
      </p:sp>
      <p:sp>
        <p:nvSpPr>
          <p:cNvPr id="4" name="Datumsplatzhalter 3"/>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74421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54287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67618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39733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Datumsplatzhalter 6"/>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06629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418360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49074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Richtlinien für den Förderschwerpunkt Geistige Entwicklung / Unterrichtsvorgaben für den zieldifferenten Bildungsgang Geistige Entwicklung</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1938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a:t>Titelmasterformat durch Klicken bearbeiten</a:t>
            </a:r>
          </a:p>
        </p:txBody>
      </p:sp>
      <p:sp>
        <p:nvSpPr>
          <p:cNvPr id="4" name="Datumsplatzhalter 3"/>
          <p:cNvSpPr>
            <a:spLocks noGrp="1"/>
          </p:cNvSpPr>
          <p:nvPr>
            <p:ph type="dt" sz="half" idx="2"/>
          </p:nvPr>
        </p:nvSpPr>
        <p:spPr>
          <a:xfrm>
            <a:off x="457200" y="6356350"/>
            <a:ext cx="2818656"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r>
              <a:rPr lang="de-DE"/>
              <a:t>Richtlinien für den Förderschwerpunkt Geistige Entwicklung / Unterrichtsvorgaben für den zieldifferenten Bildungsgang Geistige Entwicklung</a:t>
            </a:r>
            <a:endParaRPr lang="de-DE" dirty="0"/>
          </a:p>
        </p:txBody>
      </p:sp>
      <p:sp>
        <p:nvSpPr>
          <p:cNvPr id="5" name="Fußzeilenplatzhalter 4"/>
          <p:cNvSpPr>
            <a:spLocks noGrp="1"/>
          </p:cNvSpPr>
          <p:nvPr>
            <p:ph type="ftr" sz="quarter" idx="3"/>
          </p:nvPr>
        </p:nvSpPr>
        <p:spPr>
          <a:xfrm>
            <a:off x="3419872" y="6356350"/>
            <a:ext cx="29523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100392" y="6356350"/>
            <a:ext cx="5864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t>‹Nr.›</a:t>
            </a:fld>
            <a:endParaRPr lang="de-DE"/>
          </a:p>
        </p:txBody>
      </p:sp>
      <p:sp>
        <p:nvSpPr>
          <p:cNvPr id="10" name="Textplatzhalter 2"/>
          <p:cNvSpPr>
            <a:spLocks noGrp="1"/>
          </p:cNvSpPr>
          <p:nvPr>
            <p:ph type="body" idx="1"/>
          </p:nvPr>
        </p:nvSpPr>
        <p:spPr>
          <a:xfrm>
            <a:off x="457200" y="1700809"/>
            <a:ext cx="8229600" cy="4248472"/>
          </a:xfrm>
          <a:prstGeom prst="rect">
            <a:avLst/>
          </a:prstGeom>
          <a:solidFill>
            <a:schemeClr val="bg1"/>
          </a:solidFill>
          <a:effectLst/>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507" y="341329"/>
            <a:ext cx="2153277" cy="61748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7" name="Picture 3" descr="V:\QUA-LIS\Formulare und Muster\AbsenderKennungMSB neu-farbig.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652121" y="407495"/>
            <a:ext cx="3024336" cy="619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35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Lst>
  <p:hf hdr="0" ftr="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708920"/>
            <a:ext cx="7772400" cy="1470025"/>
          </a:xfrm>
        </p:spPr>
        <p:txBody>
          <a:bodyPr/>
          <a:lstStyle/>
          <a:p>
            <a:pPr algn="ctr"/>
            <a:r>
              <a:rPr lang="de-DE" dirty="0"/>
              <a:t/>
            </a:r>
            <a:br>
              <a:rPr lang="de-DE" dirty="0"/>
            </a:br>
            <a:r>
              <a:rPr lang="de-DE" dirty="0"/>
              <a:t> </a:t>
            </a:r>
            <a:br>
              <a:rPr lang="de-DE" dirty="0"/>
            </a:br>
            <a:r>
              <a:rPr lang="de-DE" dirty="0"/>
              <a:t>Richtlinien für den Förderschwerpunkt Geistige Entwicklung und Unterrichtsvorgaben für den zieldifferenten Bildungsgang Geistige Entwicklung an allen Lernorten</a:t>
            </a:r>
            <a:br>
              <a:rPr lang="de-DE" dirty="0"/>
            </a:br>
            <a:r>
              <a:rPr lang="de-DE" dirty="0"/>
              <a:t/>
            </a:r>
            <a:br>
              <a:rPr lang="de-DE" dirty="0"/>
            </a:br>
            <a:endParaRPr lang="de-DE" dirty="0"/>
          </a:p>
        </p:txBody>
      </p:sp>
    </p:spTree>
    <p:extLst>
      <p:ext uri="{BB962C8B-B14F-4D97-AF65-F5344CB8AC3E}">
        <p14:creationId xmlns:p14="http://schemas.microsoft.com/office/powerpoint/2010/main" val="307078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Bildung im zieldifferenten Bildungsgang Geistige Entwicklung</a:t>
            </a:r>
          </a:p>
        </p:txBody>
      </p:sp>
      <p:sp>
        <p:nvSpPr>
          <p:cNvPr id="3" name="Inhaltsplatzhalter 2"/>
          <p:cNvSpPr>
            <a:spLocks noGrp="1"/>
          </p:cNvSpPr>
          <p:nvPr>
            <p:ph idx="1"/>
          </p:nvPr>
        </p:nvSpPr>
        <p:spPr>
          <a:xfrm>
            <a:off x="444757" y="1630116"/>
            <a:ext cx="8075240" cy="4535188"/>
          </a:xfrm>
        </p:spPr>
        <p:txBody>
          <a:bodyPr>
            <a:normAutofit fontScale="55000" lnSpcReduction="20000"/>
          </a:bodyPr>
          <a:lstStyle/>
          <a:p>
            <a:pPr marL="0" indent="0">
              <a:lnSpc>
                <a:spcPct val="120000"/>
              </a:lnSpc>
              <a:buNone/>
            </a:pPr>
            <a:r>
              <a:rPr lang="de-DE" sz="4200" dirty="0"/>
              <a:t>„Um eine größtmögliche Selbstständigkeit und Selbstbestimmung zu erreichen, ist ein alle Lebensbereiche umfassender Bildungsbegriff für Schülerinnen und Schüler im zieldifferenten Bildungsgang Geistige Entwicklung unerlässlich. Der zieldifferente Bildungsgang Geistige Entwicklung umfasst demnach individuelle entwicklungsrelevante Aspekte und gleichermaßen Bildungsaspekte, die die aktive Teilhabe an der Gesellschaft und somit an kulturellem Leben implizieren. Damit stehen im zieldifferenten Bildungsgang Geistige Entwicklung </a:t>
            </a:r>
          </a:p>
          <a:p>
            <a:pPr marL="0" indent="0">
              <a:lnSpc>
                <a:spcPct val="120000"/>
              </a:lnSpc>
              <a:buNone/>
            </a:pPr>
            <a:r>
              <a:rPr lang="de-DE" sz="4200" dirty="0"/>
              <a:t>die entwicklungs-, fach- und lebensweltbezogenen Kompetenzen in einem „gleichwertigen Dreiklang“.“</a:t>
            </a:r>
            <a:br>
              <a:rPr lang="de-DE" sz="4200" dirty="0"/>
            </a:br>
            <a:r>
              <a:rPr lang="de-DE" dirty="0"/>
              <a:t>		</a:t>
            </a:r>
            <a:endParaRPr lang="de-DE" sz="1400" dirty="0"/>
          </a:p>
        </p:txBody>
      </p:sp>
      <p:sp>
        <p:nvSpPr>
          <p:cNvPr id="4" name="Datumsplatzhalter 3"/>
          <p:cNvSpPr>
            <a:spLocks noGrp="1"/>
          </p:cNvSpPr>
          <p:nvPr>
            <p:ph type="dt" sz="half" idx="10"/>
          </p:nvPr>
        </p:nvSpPr>
        <p:spPr>
          <a:xfrm>
            <a:off x="457200" y="6356350"/>
            <a:ext cx="4186808"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10</a:t>
            </a:fld>
            <a:endParaRPr lang="de-DE"/>
          </a:p>
        </p:txBody>
      </p:sp>
      <p:sp>
        <p:nvSpPr>
          <p:cNvPr id="7" name="Textfeld 6"/>
          <p:cNvSpPr txBox="1"/>
          <p:nvPr/>
        </p:nvSpPr>
        <p:spPr>
          <a:xfrm>
            <a:off x="4788024" y="5817826"/>
            <a:ext cx="4104456" cy="246221"/>
          </a:xfrm>
          <a:prstGeom prst="rect">
            <a:avLst/>
          </a:prstGeom>
          <a:noFill/>
        </p:spPr>
        <p:txBody>
          <a:bodyPr wrap="square" rtlCol="0">
            <a:spAutoFit/>
          </a:bodyPr>
          <a:lstStyle/>
          <a:p>
            <a:r>
              <a:rPr lang="de-DE" sz="1000" dirty="0"/>
              <a:t>(aus: Richtlinien für den Förderschwerpunkt Geistige Entwicklung S. 8-9)</a:t>
            </a:r>
          </a:p>
        </p:txBody>
      </p:sp>
    </p:spTree>
    <p:extLst>
      <p:ext uri="{BB962C8B-B14F-4D97-AF65-F5344CB8AC3E}">
        <p14:creationId xmlns:p14="http://schemas.microsoft.com/office/powerpoint/2010/main" val="1784543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3861048"/>
            <a:ext cx="7056784" cy="576064"/>
          </a:xfrm>
        </p:spPr>
        <p:txBody>
          <a:bodyPr/>
          <a:lstStyle/>
          <a:p>
            <a:pPr defTabSz="358775"/>
            <a:r>
              <a:rPr lang="de-DE" sz="2200" dirty="0">
                <a:solidFill>
                  <a:srgbClr val="002060"/>
                </a:solidFill>
                <a:latin typeface="+mn-lt"/>
                <a:ea typeface="+mn-ea"/>
                <a:cs typeface="Times New Roman" pitchFamily="18" charset="0"/>
              </a:rPr>
              <a:t>II. 		Informationen zum Aufbau und der Systematik der 			Unterrichtsvorgaben</a:t>
            </a:r>
            <a:br>
              <a:rPr lang="de-DE" sz="2200" dirty="0">
                <a:solidFill>
                  <a:srgbClr val="002060"/>
                </a:solidFill>
                <a:latin typeface="+mn-lt"/>
                <a:ea typeface="+mn-ea"/>
                <a:cs typeface="Times New Roman" pitchFamily="18" charset="0"/>
              </a:rPr>
            </a:br>
            <a:r>
              <a:rPr lang="de-DE" sz="4800" dirty="0">
                <a:solidFill>
                  <a:srgbClr val="002060"/>
                </a:solidFill>
                <a:latin typeface="+mn-lt"/>
                <a:ea typeface="+mn-ea"/>
                <a:cs typeface="Times New Roman" pitchFamily="18" charset="0"/>
              </a:rPr>
              <a:t/>
            </a:r>
            <a:br>
              <a:rPr lang="de-DE" sz="4800" dirty="0">
                <a:solidFill>
                  <a:srgbClr val="002060"/>
                </a:solidFill>
                <a:latin typeface="+mn-lt"/>
                <a:ea typeface="+mn-ea"/>
                <a:cs typeface="Times New Roman" pitchFamily="18" charset="0"/>
              </a:rPr>
            </a:br>
            <a:endParaRPr lang="de-DE" sz="2200" dirty="0">
              <a:solidFill>
                <a:srgbClr val="002060"/>
              </a:solidFill>
              <a:latin typeface="+mn-lt"/>
              <a:ea typeface="+mn-ea"/>
              <a:cs typeface="Times New Roman" pitchFamily="18" charset="0"/>
            </a:endParaRPr>
          </a:p>
        </p:txBody>
      </p:sp>
      <p:sp>
        <p:nvSpPr>
          <p:cNvPr id="5" name="Datumsplatzhalter 4"/>
          <p:cNvSpPr>
            <a:spLocks noGrp="1"/>
          </p:cNvSpPr>
          <p:nvPr>
            <p:ph type="dt" sz="half" idx="10"/>
          </p:nvPr>
        </p:nvSpPr>
        <p:spPr>
          <a:xfrm>
            <a:off x="426368" y="6352878"/>
            <a:ext cx="4073624" cy="365125"/>
          </a:xfrm>
        </p:spPr>
        <p:txBody>
          <a:bodyPr/>
          <a:lstStyle/>
          <a:p>
            <a:r>
              <a:rPr lang="de-DE" dirty="0"/>
              <a:t>Richtlinien für den Förderschwerpunkt Geistige Entwicklung / Unterrichtsvorgaben für den zieldifferenten Bildungsgang Geistige Entwicklung</a:t>
            </a:r>
          </a:p>
        </p:txBody>
      </p:sp>
      <p:sp>
        <p:nvSpPr>
          <p:cNvPr id="7" name="Foliennummernplatzhalter 6"/>
          <p:cNvSpPr>
            <a:spLocks noGrp="1"/>
          </p:cNvSpPr>
          <p:nvPr>
            <p:ph type="sldNum" sz="quarter" idx="12"/>
          </p:nvPr>
        </p:nvSpPr>
        <p:spPr/>
        <p:txBody>
          <a:bodyPr/>
          <a:lstStyle/>
          <a:p>
            <a:fld id="{512A4277-7E7A-4AAF-BFC7-47646BF5CD0C}" type="slidenum">
              <a:rPr lang="de-DE" smtClean="0"/>
              <a:t>11</a:t>
            </a:fld>
            <a:endParaRPr lang="de-DE"/>
          </a:p>
        </p:txBody>
      </p:sp>
    </p:spTree>
    <p:extLst>
      <p:ext uri="{BB962C8B-B14F-4D97-AF65-F5344CB8AC3E}">
        <p14:creationId xmlns:p14="http://schemas.microsoft.com/office/powerpoint/2010/main" val="1873714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Gliederung der Unterrichtsvorgaben (I) - KAPITELÜBERSICHT</a:t>
            </a:r>
          </a:p>
        </p:txBody>
      </p:sp>
      <p:sp>
        <p:nvSpPr>
          <p:cNvPr id="3" name="Datumsplatzhalter 2"/>
          <p:cNvSpPr>
            <a:spLocks noGrp="1"/>
          </p:cNvSpPr>
          <p:nvPr>
            <p:ph type="dt" sz="half" idx="10"/>
          </p:nvPr>
        </p:nvSpPr>
        <p:spPr>
          <a:xfrm>
            <a:off x="457200" y="6356350"/>
            <a:ext cx="4330824" cy="365125"/>
          </a:xfrm>
        </p:spPr>
        <p:txBody>
          <a:bodyPr/>
          <a:lstStyle/>
          <a:p>
            <a:r>
              <a:rPr lang="de-DE" dirty="0"/>
              <a:t>Richtlinien für den Förderschwerpunkt Geistige Entwicklung / Unterrichtsvorgaben für den zieldifferenten Bildungsgang Geistige Entwicklung</a:t>
            </a:r>
          </a:p>
        </p:txBody>
      </p:sp>
      <p:sp>
        <p:nvSpPr>
          <p:cNvPr id="5" name="Foliennummernplatzhalter 4"/>
          <p:cNvSpPr>
            <a:spLocks noGrp="1"/>
          </p:cNvSpPr>
          <p:nvPr>
            <p:ph type="sldNum" sz="quarter" idx="12"/>
          </p:nvPr>
        </p:nvSpPr>
        <p:spPr/>
        <p:txBody>
          <a:bodyPr/>
          <a:lstStyle/>
          <a:p>
            <a:fld id="{512A4277-7E7A-4AAF-BFC7-47646BF5CD0C}" type="slidenum">
              <a:rPr lang="de-DE" smtClean="0"/>
              <a:t>12</a:t>
            </a:fld>
            <a:endParaRPr lang="de-DE"/>
          </a:p>
        </p:txBody>
      </p:sp>
      <p:sp>
        <p:nvSpPr>
          <p:cNvPr id="6" name="Textfeld 5"/>
          <p:cNvSpPr txBox="1"/>
          <p:nvPr/>
        </p:nvSpPr>
        <p:spPr>
          <a:xfrm>
            <a:off x="395536" y="1772816"/>
            <a:ext cx="8291264" cy="2554545"/>
          </a:xfrm>
          <a:prstGeom prst="rect">
            <a:avLst/>
          </a:prstGeom>
          <a:noFill/>
        </p:spPr>
        <p:txBody>
          <a:bodyPr wrap="square" rtlCol="0">
            <a:spAutoFit/>
          </a:bodyPr>
          <a:lstStyle/>
          <a:p>
            <a:r>
              <a:rPr lang="de-DE" sz="2000" b="1" dirty="0"/>
              <a:t>Vorbemerkungen: </a:t>
            </a:r>
            <a:r>
              <a:rPr lang="de-DE" sz="2000" dirty="0"/>
              <a:t>Unterrichtsvorgaben für den zieldifferenten Bildungsgang Geistige Entwicklung an allen Lernorten als kompetenzorientierte Unterrichtsvorgaben</a:t>
            </a:r>
          </a:p>
          <a:p>
            <a:r>
              <a:rPr lang="de-DE" sz="2000" dirty="0"/>
              <a:t>			</a:t>
            </a:r>
            <a:br>
              <a:rPr lang="de-DE" sz="2000" dirty="0"/>
            </a:br>
            <a:r>
              <a:rPr lang="de-DE" sz="2000" b="1" dirty="0"/>
              <a:t>Kapitel 1: </a:t>
            </a:r>
            <a:r>
              <a:rPr lang="de-DE" sz="2000" dirty="0"/>
              <a:t>Der Beitrag des Aufgabenfeldes bzw. der </a:t>
            </a:r>
          </a:p>
          <a:p>
            <a:r>
              <a:rPr lang="de-DE" sz="2000" dirty="0"/>
              <a:t>	Entwicklungsbereiche zur Bildung im zieldifferenten Bildungsgang 	Geistige 	Entwicklung	</a:t>
            </a:r>
            <a:br>
              <a:rPr lang="de-DE" sz="2000" dirty="0"/>
            </a:br>
            <a:r>
              <a:rPr lang="de-DE" sz="2000" b="1" dirty="0"/>
              <a:t>		</a:t>
            </a:r>
            <a:r>
              <a:rPr lang="de-DE" sz="2000" dirty="0"/>
              <a:t>				</a:t>
            </a:r>
          </a:p>
        </p:txBody>
      </p:sp>
    </p:spTree>
    <p:extLst>
      <p:ext uri="{BB962C8B-B14F-4D97-AF65-F5344CB8AC3E}">
        <p14:creationId xmlns:p14="http://schemas.microsoft.com/office/powerpoint/2010/main" val="278239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Gliederung der Unterrichtsvorgaben (II) - KAPITELÜBERSICHT</a:t>
            </a:r>
          </a:p>
        </p:txBody>
      </p:sp>
      <p:sp>
        <p:nvSpPr>
          <p:cNvPr id="3" name="Datumsplatzhalter 2"/>
          <p:cNvSpPr>
            <a:spLocks noGrp="1"/>
          </p:cNvSpPr>
          <p:nvPr>
            <p:ph type="dt" sz="half" idx="10"/>
          </p:nvPr>
        </p:nvSpPr>
        <p:spPr>
          <a:xfrm>
            <a:off x="457200" y="6356350"/>
            <a:ext cx="4186808" cy="365125"/>
          </a:xfrm>
        </p:spPr>
        <p:txBody>
          <a:bodyPr/>
          <a:lstStyle/>
          <a:p>
            <a:r>
              <a:rPr lang="de-DE" dirty="0"/>
              <a:t>Richtlinien für den Förderschwerpunkt Geistige Entwicklung / Unterrichtsvorgaben für den zieldifferenten Bildungsgang Geistige Entwicklung</a:t>
            </a:r>
          </a:p>
        </p:txBody>
      </p:sp>
      <p:sp>
        <p:nvSpPr>
          <p:cNvPr id="5" name="Foliennummernplatzhalter 4"/>
          <p:cNvSpPr>
            <a:spLocks noGrp="1"/>
          </p:cNvSpPr>
          <p:nvPr>
            <p:ph type="sldNum" sz="quarter" idx="12"/>
          </p:nvPr>
        </p:nvSpPr>
        <p:spPr/>
        <p:txBody>
          <a:bodyPr/>
          <a:lstStyle/>
          <a:p>
            <a:fld id="{512A4277-7E7A-4AAF-BFC7-47646BF5CD0C}" type="slidenum">
              <a:rPr lang="de-DE" smtClean="0"/>
              <a:t>13</a:t>
            </a:fld>
            <a:endParaRPr lang="de-DE"/>
          </a:p>
        </p:txBody>
      </p:sp>
      <p:sp>
        <p:nvSpPr>
          <p:cNvPr id="6" name="Textfeld 5"/>
          <p:cNvSpPr txBox="1"/>
          <p:nvPr/>
        </p:nvSpPr>
        <p:spPr>
          <a:xfrm>
            <a:off x="409001" y="1700808"/>
            <a:ext cx="8291264" cy="3785652"/>
          </a:xfrm>
          <a:prstGeom prst="rect">
            <a:avLst/>
          </a:prstGeom>
          <a:noFill/>
        </p:spPr>
        <p:txBody>
          <a:bodyPr wrap="square" rtlCol="0">
            <a:spAutoFit/>
          </a:bodyPr>
          <a:lstStyle/>
          <a:p>
            <a:r>
              <a:rPr lang="de-DE" sz="2000" b="1" dirty="0"/>
              <a:t>Kapitel 2:</a:t>
            </a:r>
            <a:r>
              <a:rPr lang="de-DE" sz="2000" dirty="0"/>
              <a:t> a) Bereiche, Inhalte (Sprache und Kommunikation) …</a:t>
            </a:r>
          </a:p>
          <a:p>
            <a:r>
              <a:rPr lang="de-DE" sz="2000" dirty="0"/>
              <a:t>	  b) Kompetenzbereiche, Inhalte, Schwerpunkte (Mathematik) …</a:t>
            </a:r>
          </a:p>
          <a:p>
            <a:r>
              <a:rPr lang="de-DE" sz="2000" dirty="0"/>
              <a:t>	 	 … fachliche Aspekte und angestrebte Kompetenzen</a:t>
            </a:r>
            <a:br>
              <a:rPr lang="de-DE" sz="2000" dirty="0"/>
            </a:br>
            <a:endParaRPr lang="de-DE" sz="2000" dirty="0"/>
          </a:p>
          <a:p>
            <a:r>
              <a:rPr lang="de-DE" sz="2000" dirty="0"/>
              <a:t>	  c) Entwicklungsbereiche, Entwicklungsschwerpunkte, 	   	      Entwicklungsaspekte und angestrebte Kompetenzen 	  		(Entwicklungsbereiche)</a:t>
            </a:r>
          </a:p>
          <a:p>
            <a:endParaRPr lang="de-DE" sz="2000" dirty="0"/>
          </a:p>
          <a:p>
            <a:r>
              <a:rPr lang="de-DE" sz="2000" b="1" dirty="0"/>
              <a:t>Kapitel 3: </a:t>
            </a:r>
            <a:r>
              <a:rPr lang="de-DE" sz="2000" dirty="0"/>
              <a:t>Leistungen ermöglichen, erkennen, einschätzen </a:t>
            </a:r>
            <a:br>
              <a:rPr lang="de-DE" sz="2000" dirty="0"/>
            </a:br>
            <a:r>
              <a:rPr lang="de-DE" sz="2000" dirty="0"/>
              <a:t>	und rückmelden	</a:t>
            </a:r>
          </a:p>
          <a:p>
            <a:r>
              <a:rPr lang="de-DE" sz="2000" dirty="0"/>
              <a:t>			</a:t>
            </a:r>
          </a:p>
          <a:p>
            <a:r>
              <a:rPr lang="de-DE" sz="2000" b="1" dirty="0"/>
              <a:t>Glossar			</a:t>
            </a:r>
            <a:r>
              <a:rPr lang="de-DE" sz="2000" dirty="0"/>
              <a:t>				</a:t>
            </a:r>
          </a:p>
        </p:txBody>
      </p:sp>
    </p:spTree>
    <p:extLst>
      <p:ext uri="{BB962C8B-B14F-4D97-AF65-F5344CB8AC3E}">
        <p14:creationId xmlns:p14="http://schemas.microsoft.com/office/powerpoint/2010/main" val="945601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Unterrichtsvorgaben – GESTALTUNGSGRUNDSÄTZE</a:t>
            </a:r>
          </a:p>
        </p:txBody>
      </p:sp>
      <p:sp>
        <p:nvSpPr>
          <p:cNvPr id="3" name="Inhaltsplatzhalter 2"/>
          <p:cNvSpPr>
            <a:spLocks noGrp="1"/>
          </p:cNvSpPr>
          <p:nvPr>
            <p:ph idx="1"/>
          </p:nvPr>
        </p:nvSpPr>
        <p:spPr>
          <a:xfrm>
            <a:off x="443399" y="1628800"/>
            <a:ext cx="8075240" cy="4320480"/>
          </a:xfrm>
        </p:spPr>
        <p:txBody>
          <a:bodyPr>
            <a:normAutofit/>
          </a:bodyPr>
          <a:lstStyle/>
          <a:p>
            <a:pPr marL="0" indent="0">
              <a:buNone/>
            </a:pPr>
            <a:r>
              <a:rPr lang="de-DE" sz="2000" dirty="0"/>
              <a:t>Bei Schülerinnen und Schülern im zieldifferenten Bildungsgang Geistige Entwicklung kann nicht davon ausgegangen werden, dass sie Kompetenzen zu festgelegten Zeitpunkten erwerben. Daher</a:t>
            </a:r>
          </a:p>
          <a:p>
            <a:pPr>
              <a:buFont typeface="Wingdings" panose="05000000000000000000" pitchFamily="2" charset="2"/>
              <a:buChar char="Ø"/>
            </a:pPr>
            <a:r>
              <a:rPr lang="de-DE" sz="2000" dirty="0"/>
              <a:t>Kompetenzorientierte Vorgabengestaltung bei Fokussierung </a:t>
            </a:r>
            <a:r>
              <a:rPr lang="de-DE" sz="2000" b="1" dirty="0"/>
              <a:t>individuell bestehender Entwicklungsperspektiven.</a:t>
            </a:r>
            <a:endParaRPr lang="de-DE" sz="2000" dirty="0"/>
          </a:p>
          <a:p>
            <a:pPr>
              <a:buFont typeface="Wingdings" panose="05000000000000000000" pitchFamily="2" charset="2"/>
              <a:buChar char="Ø"/>
            </a:pPr>
            <a:r>
              <a:rPr lang="de-DE" sz="2000" dirty="0"/>
              <a:t>Im Sinne der Anschlussfähigkeit ist immer auch der Blick auf </a:t>
            </a:r>
            <a:r>
              <a:rPr lang="de-DE" sz="2000" b="1" dirty="0"/>
              <a:t>Lernchancen und Entwicklungspotenziale in höheren Entwicklungsstufen </a:t>
            </a:r>
            <a:r>
              <a:rPr lang="de-DE" sz="2000" dirty="0"/>
              <a:t>gerichtet. </a:t>
            </a:r>
          </a:p>
          <a:p>
            <a:pPr>
              <a:buFont typeface="Wingdings" panose="05000000000000000000" pitchFamily="2" charset="2"/>
              <a:buChar char="Ø"/>
            </a:pPr>
            <a:r>
              <a:rPr lang="de-DE" sz="2000" dirty="0"/>
              <a:t>Insoweit wird hier ein, </a:t>
            </a:r>
            <a:r>
              <a:rPr lang="de-DE" sz="2000" b="1" dirty="0"/>
              <a:t>an individuellen Potenzialen geknüpfter Leistungsbegriff zugrunde gelegt.</a:t>
            </a:r>
            <a:r>
              <a:rPr lang="de-DE" sz="2000" dirty="0"/>
              <a:t>	</a:t>
            </a:r>
          </a:p>
          <a:p>
            <a:pPr>
              <a:buFont typeface="Wingdings" panose="05000000000000000000" pitchFamily="2" charset="2"/>
              <a:buChar char="Ø"/>
            </a:pPr>
            <a:endParaRPr lang="de-DE" sz="2000" dirty="0"/>
          </a:p>
        </p:txBody>
      </p:sp>
      <p:sp>
        <p:nvSpPr>
          <p:cNvPr id="4" name="Datumsplatzhalter 3"/>
          <p:cNvSpPr>
            <a:spLocks noGrp="1"/>
          </p:cNvSpPr>
          <p:nvPr>
            <p:ph type="dt" sz="half" idx="10"/>
          </p:nvPr>
        </p:nvSpPr>
        <p:spPr>
          <a:xfrm>
            <a:off x="457200" y="6356350"/>
            <a:ext cx="4330824"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14</a:t>
            </a:fld>
            <a:endParaRPr lang="de-DE"/>
          </a:p>
        </p:txBody>
      </p:sp>
    </p:spTree>
    <p:extLst>
      <p:ext uri="{BB962C8B-B14F-4D97-AF65-F5344CB8AC3E}">
        <p14:creationId xmlns:p14="http://schemas.microsoft.com/office/powerpoint/2010/main" val="2776142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5680" y="1137082"/>
            <a:ext cx="8686800" cy="360040"/>
          </a:xfrm>
        </p:spPr>
        <p:txBody>
          <a:bodyPr/>
          <a:lstStyle/>
          <a:p>
            <a:r>
              <a:rPr lang="de-DE" sz="2200" b="1" dirty="0"/>
              <a:t>Unterrichtsvorgaben - GESTALTUNGSFORMAT: Angestrebte Kompetenzen</a:t>
            </a:r>
          </a:p>
        </p:txBody>
      </p:sp>
      <p:sp>
        <p:nvSpPr>
          <p:cNvPr id="3" name="Inhaltsplatzhalter 2"/>
          <p:cNvSpPr>
            <a:spLocks noGrp="1"/>
          </p:cNvSpPr>
          <p:nvPr>
            <p:ph idx="1"/>
          </p:nvPr>
        </p:nvSpPr>
        <p:spPr>
          <a:xfrm>
            <a:off x="479902" y="1668805"/>
            <a:ext cx="8412578" cy="4352483"/>
          </a:xfrm>
        </p:spPr>
        <p:txBody>
          <a:bodyPr>
            <a:noAutofit/>
          </a:bodyPr>
          <a:lstStyle/>
          <a:p>
            <a:pPr marL="0" indent="0">
              <a:buNone/>
            </a:pPr>
            <a:r>
              <a:rPr lang="de-DE" sz="2000" dirty="0"/>
              <a:t>Im zieldifferenten Bildungsgang Geistige Entwicklung sprechen wir von </a:t>
            </a:r>
            <a:r>
              <a:rPr lang="de-DE" sz="2000" i="1" dirty="0"/>
              <a:t>angestrebten Kompetenzen</a:t>
            </a:r>
            <a:r>
              <a:rPr lang="de-DE" sz="2000" dirty="0"/>
              <a:t>, die innerhalb eines breitgefächerten, offen angelegten, entwicklungsbezogenen Kontinuums angelegt sind. </a:t>
            </a:r>
          </a:p>
          <a:p>
            <a:pPr marL="0" indent="0">
              <a:buNone/>
            </a:pPr>
            <a:r>
              <a:rPr lang="de-DE" sz="2000" dirty="0"/>
              <a:t/>
            </a:r>
            <a:br>
              <a:rPr lang="de-DE" sz="2000" dirty="0"/>
            </a:br>
            <a:r>
              <a:rPr lang="de-DE" sz="2000" dirty="0"/>
              <a:t>Diese</a:t>
            </a:r>
          </a:p>
          <a:p>
            <a:pPr>
              <a:lnSpc>
                <a:spcPts val="1800"/>
              </a:lnSpc>
            </a:pPr>
            <a:r>
              <a:rPr lang="de-DE" sz="2000" dirty="0"/>
              <a:t>beschreiben fachliche Entwicklungsschritte,</a:t>
            </a:r>
          </a:p>
          <a:p>
            <a:pPr>
              <a:lnSpc>
                <a:spcPts val="1800"/>
              </a:lnSpc>
            </a:pPr>
            <a:r>
              <a:rPr lang="de-DE" sz="2000" dirty="0"/>
              <a:t>berücksichtigen Vorläuferfähigkeiten, </a:t>
            </a:r>
          </a:p>
          <a:p>
            <a:pPr>
              <a:lnSpc>
                <a:spcPts val="1800"/>
              </a:lnSpc>
            </a:pPr>
            <a:r>
              <a:rPr lang="de-DE" sz="2000" dirty="0"/>
              <a:t>sind schulstufenunabhängig angelegt, </a:t>
            </a:r>
          </a:p>
          <a:p>
            <a:pPr>
              <a:lnSpc>
                <a:spcPts val="1800"/>
              </a:lnSpc>
            </a:pPr>
            <a:r>
              <a:rPr lang="de-DE" sz="2000" dirty="0"/>
              <a:t>beziehen sich auf Verhalten, das in jeweils unterschiedlichen Modi sichtbar werden kann,  </a:t>
            </a:r>
          </a:p>
          <a:p>
            <a:pPr>
              <a:lnSpc>
                <a:spcPts val="1800"/>
              </a:lnSpc>
            </a:pPr>
            <a:r>
              <a:rPr lang="de-DE" sz="2000" dirty="0"/>
              <a:t>bilden die Grundlage für die Formulierung individuell angestrebter Lernergebnisse, </a:t>
            </a:r>
          </a:p>
          <a:p>
            <a:pPr>
              <a:lnSpc>
                <a:spcPts val="1800"/>
              </a:lnSpc>
            </a:pPr>
            <a:r>
              <a:rPr lang="de-DE" sz="2000" dirty="0"/>
              <a:t>bilden die Grundlage für die Planung eines individuell ausgerichteten Unterrichts.</a:t>
            </a:r>
          </a:p>
          <a:p>
            <a:pPr marL="0" indent="0">
              <a:buNone/>
            </a:pPr>
            <a:r>
              <a:rPr lang="de-DE" sz="2000" i="1" dirty="0"/>
              <a:t>	</a:t>
            </a:r>
          </a:p>
        </p:txBody>
      </p:sp>
      <p:sp>
        <p:nvSpPr>
          <p:cNvPr id="4" name="Datumsplatzhalter 3"/>
          <p:cNvSpPr>
            <a:spLocks noGrp="1"/>
          </p:cNvSpPr>
          <p:nvPr>
            <p:ph type="dt" sz="half" idx="10"/>
          </p:nvPr>
        </p:nvSpPr>
        <p:spPr>
          <a:xfrm>
            <a:off x="323528" y="6364654"/>
            <a:ext cx="4176464"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15</a:t>
            </a:fld>
            <a:endParaRPr lang="de-DE"/>
          </a:p>
        </p:txBody>
      </p:sp>
    </p:spTree>
    <p:extLst>
      <p:ext uri="{BB962C8B-B14F-4D97-AF65-F5344CB8AC3E}">
        <p14:creationId xmlns:p14="http://schemas.microsoft.com/office/powerpoint/2010/main" val="2624934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Unterrichtsvorgaben – MERKMALE und ZIELE</a:t>
            </a:r>
          </a:p>
        </p:txBody>
      </p:sp>
      <p:sp>
        <p:nvSpPr>
          <p:cNvPr id="3" name="Inhaltsplatzhalter 2"/>
          <p:cNvSpPr>
            <a:spLocks noGrp="1"/>
          </p:cNvSpPr>
          <p:nvPr>
            <p:ph idx="1"/>
          </p:nvPr>
        </p:nvSpPr>
        <p:spPr>
          <a:xfrm>
            <a:off x="457200" y="1700808"/>
            <a:ext cx="8147248" cy="4205064"/>
          </a:xfrm>
        </p:spPr>
        <p:txBody>
          <a:bodyPr>
            <a:normAutofit fontScale="92500"/>
          </a:bodyPr>
          <a:lstStyle/>
          <a:p>
            <a:pPr marL="0" indent="0">
              <a:buNone/>
            </a:pPr>
            <a:r>
              <a:rPr lang="de-DE" sz="2400" dirty="0"/>
              <a:t>Die Unterrichtsvorgaben für den zieldifferenten Bildungsgang Geistige Entwicklung beschreiben</a:t>
            </a:r>
            <a:br>
              <a:rPr lang="de-DE" sz="2400" dirty="0"/>
            </a:br>
            <a:endParaRPr lang="de-DE" sz="2400" dirty="0"/>
          </a:p>
          <a:p>
            <a:r>
              <a:rPr lang="de-DE" sz="2400" dirty="0"/>
              <a:t>den Beitrag der Aufgabenfelder und der Entwicklungsbereiche zur Bildung der Schülerinnen und Schüler,</a:t>
            </a:r>
          </a:p>
          <a:p>
            <a:r>
              <a:rPr lang="de-DE" sz="2400" dirty="0"/>
              <a:t>fachliche und entwicklungsbezogene Aspekte kompetenzorientiert,</a:t>
            </a:r>
          </a:p>
          <a:p>
            <a:r>
              <a:rPr lang="de-DE" sz="2400" dirty="0"/>
              <a:t>Verknüpfungsmöglichkeiten von fachlichen und entwicklungsbezogenen Kompetenzen,</a:t>
            </a:r>
          </a:p>
          <a:p>
            <a:r>
              <a:rPr lang="de-DE" sz="2400" dirty="0"/>
              <a:t>Anschlussmöglichkeiten an die Lehrpläne der Primarstufe bzw. der Kernlehrpläne für die Hauptschule.</a:t>
            </a:r>
          </a:p>
          <a:p>
            <a:pPr marL="0" indent="0">
              <a:buNone/>
            </a:pPr>
            <a:endParaRPr lang="de-DE" dirty="0"/>
          </a:p>
          <a:p>
            <a:endParaRPr lang="de-DE" dirty="0"/>
          </a:p>
        </p:txBody>
      </p:sp>
      <p:sp>
        <p:nvSpPr>
          <p:cNvPr id="4" name="Datumsplatzhalter 3"/>
          <p:cNvSpPr>
            <a:spLocks noGrp="1"/>
          </p:cNvSpPr>
          <p:nvPr>
            <p:ph type="dt" sz="half" idx="10"/>
          </p:nvPr>
        </p:nvSpPr>
        <p:spPr>
          <a:xfrm>
            <a:off x="457200" y="6356350"/>
            <a:ext cx="4114800"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16</a:t>
            </a:fld>
            <a:endParaRPr lang="de-DE"/>
          </a:p>
        </p:txBody>
      </p:sp>
    </p:spTree>
    <p:extLst>
      <p:ext uri="{BB962C8B-B14F-4D97-AF65-F5344CB8AC3E}">
        <p14:creationId xmlns:p14="http://schemas.microsoft.com/office/powerpoint/2010/main" val="3977679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Unterrichtsvorgaben – GESTALTUNGSPRINZIPIEN (I)</a:t>
            </a:r>
          </a:p>
        </p:txBody>
      </p:sp>
      <p:sp>
        <p:nvSpPr>
          <p:cNvPr id="3" name="Inhaltsplatzhalter 2"/>
          <p:cNvSpPr>
            <a:spLocks noGrp="1"/>
          </p:cNvSpPr>
          <p:nvPr>
            <p:ph idx="1"/>
          </p:nvPr>
        </p:nvSpPr>
        <p:spPr>
          <a:xfrm>
            <a:off x="457200" y="1700808"/>
            <a:ext cx="8229600" cy="3960440"/>
          </a:xfrm>
        </p:spPr>
        <p:txBody>
          <a:bodyPr>
            <a:noAutofit/>
          </a:bodyPr>
          <a:lstStyle/>
          <a:p>
            <a:r>
              <a:rPr lang="de-DE" sz="2000" dirty="0"/>
              <a:t>Eine Orientierung an Jahrgangsstufen entfällt - die Orientierung erfolgt immer entlang der individuellen Entwicklungsvoraussetzungen und -möglichkeiten der einzelnen Schülerin/des einzelnen Schülers.</a:t>
            </a:r>
            <a:br>
              <a:rPr lang="de-DE" sz="2000" dirty="0"/>
            </a:br>
            <a:endParaRPr lang="de-DE" sz="2000" dirty="0"/>
          </a:p>
          <a:p>
            <a:r>
              <a:rPr lang="de-DE" sz="2000" dirty="0"/>
              <a:t>Den Einsatz </a:t>
            </a:r>
            <a:r>
              <a:rPr lang="de-DE" sz="2000" dirty="0" err="1"/>
              <a:t>Assistiver</a:t>
            </a:r>
            <a:r>
              <a:rPr lang="de-DE" sz="2000" dirty="0"/>
              <a:t> Technologien (AT) zur Kompensation von behinderungsbedingten Einschränkungen gilt es auf der Grundlage des Lern- und Entwicklungsplanes (Förderplan) zu prüfen.</a:t>
            </a:r>
            <a:br>
              <a:rPr lang="de-DE" sz="2000" dirty="0"/>
            </a:br>
            <a:endParaRPr lang="de-DE" sz="2000" dirty="0"/>
          </a:p>
          <a:p>
            <a:r>
              <a:rPr lang="de-DE" sz="2000" dirty="0"/>
              <a:t>Unterstützte Kommunikation (UK) stellt ein durchgängiges Prinzip im gesamten Unterricht, im Schulleben und auch außerhalb des Unterrichts dar. </a:t>
            </a:r>
          </a:p>
        </p:txBody>
      </p:sp>
      <p:sp>
        <p:nvSpPr>
          <p:cNvPr id="4" name="Datumsplatzhalter 3"/>
          <p:cNvSpPr>
            <a:spLocks noGrp="1"/>
          </p:cNvSpPr>
          <p:nvPr>
            <p:ph type="dt" sz="half" idx="10"/>
          </p:nvPr>
        </p:nvSpPr>
        <p:spPr>
          <a:xfrm>
            <a:off x="457200" y="6356350"/>
            <a:ext cx="4690864"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17</a:t>
            </a:fld>
            <a:endParaRPr lang="de-DE"/>
          </a:p>
        </p:txBody>
      </p:sp>
    </p:spTree>
    <p:extLst>
      <p:ext uri="{BB962C8B-B14F-4D97-AF65-F5344CB8AC3E}">
        <p14:creationId xmlns:p14="http://schemas.microsoft.com/office/powerpoint/2010/main" val="804192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Unterrichtsvorgaben – GESTALTUNGSPRINZIPIEN (II) </a:t>
            </a:r>
          </a:p>
        </p:txBody>
      </p:sp>
      <p:sp>
        <p:nvSpPr>
          <p:cNvPr id="3" name="Inhaltsplatzhalter 2"/>
          <p:cNvSpPr>
            <a:spLocks noGrp="1"/>
          </p:cNvSpPr>
          <p:nvPr>
            <p:ph idx="1"/>
          </p:nvPr>
        </p:nvSpPr>
        <p:spPr>
          <a:xfrm>
            <a:off x="457200" y="1700808"/>
            <a:ext cx="8229600" cy="3960440"/>
          </a:xfrm>
        </p:spPr>
        <p:txBody>
          <a:bodyPr>
            <a:noAutofit/>
          </a:bodyPr>
          <a:lstStyle/>
          <a:p>
            <a:r>
              <a:rPr lang="de-DE" sz="2000" dirty="0"/>
              <a:t>Im Sinne eines umfassenden Bildungs- und Erziehungsauftrags im zieldifferenten Bildungsgang Geistige Entwicklung ist auch die Pflege bei entsprechenden Bedarfen auf Seiten der Schülerin bzw. des Schülers Bestandteil der pädagogischen Arbeit.</a:t>
            </a:r>
            <a:br>
              <a:rPr lang="de-DE" sz="2000" dirty="0"/>
            </a:br>
            <a:endParaRPr lang="de-DE" sz="2000" dirty="0"/>
          </a:p>
          <a:p>
            <a:r>
              <a:rPr lang="de-DE" sz="2000" dirty="0"/>
              <a:t>Die Unterrichtsvorgaben für den zieldifferenten Bildungsgang Geistige Entwicklung besitzen Gültigkeit an allen Lernorten.</a:t>
            </a:r>
            <a:br>
              <a:rPr lang="de-DE" sz="2000" dirty="0"/>
            </a:br>
            <a:endParaRPr lang="de-DE" sz="2000" dirty="0"/>
          </a:p>
          <a:p>
            <a:r>
              <a:rPr lang="de-DE" sz="2000" dirty="0"/>
              <a:t>Anschlussmöglichkeiten an die Lehrpläne für die Primarstufe und die Kernlehrpläne der Hauptschule sind angelegt.</a:t>
            </a:r>
          </a:p>
        </p:txBody>
      </p:sp>
      <p:sp>
        <p:nvSpPr>
          <p:cNvPr id="4" name="Datumsplatzhalter 3"/>
          <p:cNvSpPr>
            <a:spLocks noGrp="1"/>
          </p:cNvSpPr>
          <p:nvPr>
            <p:ph type="dt" sz="half" idx="10"/>
          </p:nvPr>
        </p:nvSpPr>
        <p:spPr>
          <a:xfrm>
            <a:off x="457200" y="6356350"/>
            <a:ext cx="4114800"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18</a:t>
            </a:fld>
            <a:endParaRPr lang="de-DE"/>
          </a:p>
        </p:txBody>
      </p:sp>
    </p:spTree>
    <p:extLst>
      <p:ext uri="{BB962C8B-B14F-4D97-AF65-F5344CB8AC3E}">
        <p14:creationId xmlns:p14="http://schemas.microsoft.com/office/powerpoint/2010/main" val="3613267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Unterrichtsvorgaben - KOHÄRENZ</a:t>
            </a:r>
          </a:p>
        </p:txBody>
      </p:sp>
      <p:sp>
        <p:nvSpPr>
          <p:cNvPr id="3" name="Inhaltsplatzhalter 2"/>
          <p:cNvSpPr>
            <a:spLocks noGrp="1"/>
          </p:cNvSpPr>
          <p:nvPr>
            <p:ph idx="1"/>
          </p:nvPr>
        </p:nvSpPr>
        <p:spPr/>
        <p:txBody>
          <a:bodyPr>
            <a:normAutofit fontScale="92500"/>
          </a:bodyPr>
          <a:lstStyle/>
          <a:p>
            <a:pPr marL="0" indent="0">
              <a:buNone/>
            </a:pPr>
            <a:r>
              <a:rPr lang="de-DE" sz="2000" b="1" dirty="0">
                <a:effectLst/>
                <a:ea typeface="Calibri" panose="020F0502020204030204" pitchFamily="34" charset="0"/>
                <a:cs typeface="Arial" panose="020B0604020202020204" pitchFamily="34" charset="0"/>
              </a:rPr>
              <a:t>Die Unterrichtsvorgaben für die Entwicklungsbereiche enthalten </a:t>
            </a:r>
            <a:r>
              <a:rPr lang="de-DE" sz="2000" b="1" u="sng" dirty="0">
                <a:effectLst/>
                <a:ea typeface="Calibri" panose="020F0502020204030204" pitchFamily="34" charset="0"/>
                <a:cs typeface="Arial" panose="020B0604020202020204" pitchFamily="34" charset="0"/>
              </a:rPr>
              <a:t>beispielhaft</a:t>
            </a:r>
            <a:r>
              <a:rPr lang="de-DE" sz="2000" b="1" dirty="0">
                <a:effectLst/>
                <a:ea typeface="Calibri" panose="020F0502020204030204" pitchFamily="34" charset="0"/>
                <a:cs typeface="Arial" panose="020B0604020202020204" pitchFamily="34" charset="0"/>
              </a:rPr>
              <a:t>:</a:t>
            </a:r>
          </a:p>
          <a:p>
            <a:pPr lvl="1">
              <a:buFont typeface="Wingdings" panose="05000000000000000000" pitchFamily="2" charset="2"/>
              <a:buChar char="§"/>
            </a:pPr>
            <a:r>
              <a:rPr lang="de-DE" dirty="0">
                <a:solidFill>
                  <a:srgbClr val="000000"/>
                </a:solidFill>
                <a:ea typeface="Calibri" panose="020F0502020204030204" pitchFamily="34" charset="0"/>
                <a:cs typeface="Arial" panose="020B0604020202020204" pitchFamily="34" charset="0"/>
              </a:rPr>
              <a:t>Vernetzungen bzw. Verknüpfungen der Entwicklungsbereiche untereinander, um sich gegenseitig stützende und ergänzende Lernentwicklungen aufzuzeigen.</a:t>
            </a:r>
          </a:p>
          <a:p>
            <a:pPr lvl="1">
              <a:buFont typeface="Wingdings" panose="05000000000000000000" pitchFamily="2" charset="2"/>
              <a:buChar char="§"/>
            </a:pPr>
            <a:r>
              <a:rPr lang="de-DE" dirty="0" err="1">
                <a:effectLst/>
                <a:ea typeface="Calibri" panose="020F0502020204030204" pitchFamily="34" charset="0"/>
                <a:cs typeface="Arial" panose="020B0604020202020204" pitchFamily="34" charset="0"/>
              </a:rPr>
              <a:t>Performanzsituationen</a:t>
            </a:r>
            <a:r>
              <a:rPr lang="de-DE" dirty="0">
                <a:effectLst/>
                <a:ea typeface="Calibri" panose="020F0502020204030204" pitchFamily="34" charset="0"/>
                <a:cs typeface="Arial" panose="020B0604020202020204" pitchFamily="34" charset="0"/>
              </a:rPr>
              <a:t>, die </a:t>
            </a:r>
            <a:r>
              <a:rPr lang="de-DE" dirty="0">
                <a:ea typeface="Calibri" panose="020F0502020204030204" pitchFamily="34" charset="0"/>
                <a:cs typeface="Arial" panose="020B0604020202020204" pitchFamily="34" charset="0"/>
              </a:rPr>
              <a:t>konkret das zu einer Kompetenz zugehörige Handeln in inner- und außerschulischen Kontexten umreißen.</a:t>
            </a:r>
            <a:br>
              <a:rPr lang="de-DE" dirty="0">
                <a:ea typeface="Calibri" panose="020F0502020204030204" pitchFamily="34" charset="0"/>
                <a:cs typeface="Arial" panose="020B0604020202020204" pitchFamily="34" charset="0"/>
              </a:rPr>
            </a:br>
            <a:endParaRPr lang="de-DE" dirty="0">
              <a:effectLst/>
              <a:ea typeface="Calibri" panose="020F0502020204030204" pitchFamily="34" charset="0"/>
              <a:cs typeface="Arial" panose="020B0604020202020204" pitchFamily="34" charset="0"/>
            </a:endParaRPr>
          </a:p>
          <a:p>
            <a:pPr marL="0" indent="0">
              <a:buNone/>
            </a:pPr>
            <a:r>
              <a:rPr lang="de-DE" sz="2000" b="1" dirty="0">
                <a:ea typeface="Calibri" panose="020F0502020204030204" pitchFamily="34" charset="0"/>
                <a:cs typeface="Arial" panose="020B0604020202020204" pitchFamily="34" charset="0"/>
              </a:rPr>
              <a:t>Die Unterrichtsvorgaben für die Aufgabenfelder enthalten </a:t>
            </a:r>
            <a:r>
              <a:rPr lang="de-DE" sz="2000" b="1" u="sng" dirty="0">
                <a:ea typeface="Calibri" panose="020F0502020204030204" pitchFamily="34" charset="0"/>
                <a:cs typeface="Arial" panose="020B0604020202020204" pitchFamily="34" charset="0"/>
              </a:rPr>
              <a:t>beispielhaft</a:t>
            </a:r>
            <a:r>
              <a:rPr lang="de-DE" sz="2000" b="1" dirty="0">
                <a:ea typeface="Calibri" panose="020F0502020204030204" pitchFamily="34" charset="0"/>
                <a:cs typeface="Arial" panose="020B0604020202020204" pitchFamily="34" charset="0"/>
              </a:rPr>
              <a:t>: </a:t>
            </a:r>
          </a:p>
          <a:p>
            <a:pPr lvl="1">
              <a:buFont typeface="Wingdings" panose="05000000000000000000" pitchFamily="2" charset="2"/>
              <a:buChar char="§"/>
            </a:pPr>
            <a:r>
              <a:rPr lang="de-DE" dirty="0">
                <a:ea typeface="Calibri" panose="020F0502020204030204" pitchFamily="34" charset="0"/>
                <a:cs typeface="Arial" panose="020B0604020202020204" pitchFamily="34" charset="0"/>
              </a:rPr>
              <a:t>Verknüpfungen zwischen dem aufgabenfeld- und entwicklungsbezogenen Kompetenzerwerb, wodurch Entwicklungschancen ermöglicht werden können. </a:t>
            </a:r>
          </a:p>
          <a:p>
            <a:pPr lvl="1">
              <a:buFont typeface="Wingdings" panose="05000000000000000000" pitchFamily="2" charset="2"/>
              <a:buChar char="§"/>
            </a:pPr>
            <a:r>
              <a:rPr lang="de-DE" dirty="0">
                <a:ea typeface="Calibri" panose="020F0502020204030204" pitchFamily="34" charset="0"/>
                <a:cs typeface="Arial" panose="020B0604020202020204" pitchFamily="34" charset="0"/>
              </a:rPr>
              <a:t>Verknüpfungen zu den Lehrplänen der Primarstufe und den Kernlehrplänen der Hauptschule im Sinne einer Anschlussorientierung.</a:t>
            </a:r>
            <a:endParaRPr lang="de-DE" dirty="0"/>
          </a:p>
          <a:p>
            <a:endParaRPr lang="de-DE" dirty="0"/>
          </a:p>
          <a:p>
            <a:endParaRPr lang="de-DE" dirty="0"/>
          </a:p>
        </p:txBody>
      </p:sp>
      <p:sp>
        <p:nvSpPr>
          <p:cNvPr id="5" name="Datumsplatzhalter 4"/>
          <p:cNvSpPr>
            <a:spLocks noGrp="1"/>
          </p:cNvSpPr>
          <p:nvPr>
            <p:ph type="dt" sz="half" idx="10"/>
          </p:nvPr>
        </p:nvSpPr>
        <p:spPr>
          <a:xfrm>
            <a:off x="457200" y="6356350"/>
            <a:ext cx="4474840" cy="365125"/>
          </a:xfrm>
        </p:spPr>
        <p:txBody>
          <a:bodyPr/>
          <a:lstStyle/>
          <a:p>
            <a:r>
              <a:rPr lang="de-DE" dirty="0"/>
              <a:t>Richtlinien für den Förderschwerpunkt Geistige Entwicklung / Unterrichtsvorgaben für den zieldifferenten Bildungsgang Geistige Entwicklung</a:t>
            </a:r>
          </a:p>
        </p:txBody>
      </p:sp>
      <p:sp>
        <p:nvSpPr>
          <p:cNvPr id="7" name="Foliennummernplatzhalter 6"/>
          <p:cNvSpPr>
            <a:spLocks noGrp="1"/>
          </p:cNvSpPr>
          <p:nvPr>
            <p:ph type="sldNum" sz="quarter" idx="12"/>
          </p:nvPr>
        </p:nvSpPr>
        <p:spPr>
          <a:xfrm>
            <a:off x="8100392" y="6371303"/>
            <a:ext cx="591324" cy="350172"/>
          </a:xfrm>
        </p:spPr>
        <p:txBody>
          <a:bodyPr/>
          <a:lstStyle/>
          <a:p>
            <a:fld id="{512A4277-7E7A-4AAF-BFC7-47646BF5CD0C}" type="slidenum">
              <a:rPr lang="de-DE" smtClean="0"/>
              <a:t>19</a:t>
            </a:fld>
            <a:endParaRPr lang="de-DE" dirty="0"/>
          </a:p>
        </p:txBody>
      </p:sp>
    </p:spTree>
    <p:custDataLst>
      <p:tags r:id="rId1"/>
    </p:custDataLst>
    <p:extLst>
      <p:ext uri="{BB962C8B-B14F-4D97-AF65-F5344CB8AC3E}">
        <p14:creationId xmlns:p14="http://schemas.microsoft.com/office/powerpoint/2010/main" val="850003356"/>
      </p:ext>
    </p:extLst>
  </p:cSld>
  <p:clrMapOvr>
    <a:masterClrMapping/>
  </p:clrMapOvr>
  <mc:AlternateContent xmlns:mc="http://schemas.openxmlformats.org/markup-compatibility/2006" xmlns:p14="http://schemas.microsoft.com/office/powerpoint/2010/main">
    <mc:Choice Requires="p14">
      <p:transition spd="slow" p14:dur="2000" advTm="52649"/>
    </mc:Choice>
    <mc:Fallback xmlns="">
      <p:transition spd="slow" advTm="5264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Agenda</a:t>
            </a:r>
          </a:p>
        </p:txBody>
      </p:sp>
      <p:sp>
        <p:nvSpPr>
          <p:cNvPr id="4" name="Datumsplatzhalter 3"/>
          <p:cNvSpPr>
            <a:spLocks noGrp="1"/>
          </p:cNvSpPr>
          <p:nvPr>
            <p:ph type="dt" sz="half" idx="10"/>
          </p:nvPr>
        </p:nvSpPr>
        <p:spPr>
          <a:xfrm>
            <a:off x="457200" y="6356350"/>
            <a:ext cx="3970784" cy="365125"/>
          </a:xfrm>
        </p:spPr>
        <p:txBody>
          <a:bodyPr/>
          <a:lstStyle/>
          <a:p>
            <a:r>
              <a:rPr lang="de-DE"/>
              <a:t>Richtlinien für den Förderschwerpunkt Geistige Entwicklung / Unterrichtsvorgaben für den zieldifferenten Bildungsgang Geistige Entwicklung</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2</a:t>
            </a:fld>
            <a:endParaRPr lang="de-DE"/>
          </a:p>
        </p:txBody>
      </p:sp>
      <p:sp>
        <p:nvSpPr>
          <p:cNvPr id="3" name="Inhaltsplatzhalter 2"/>
          <p:cNvSpPr>
            <a:spLocks noGrp="1"/>
          </p:cNvSpPr>
          <p:nvPr>
            <p:ph idx="1"/>
          </p:nvPr>
        </p:nvSpPr>
        <p:spPr>
          <a:xfrm>
            <a:off x="457200" y="2036765"/>
            <a:ext cx="8507288" cy="3816424"/>
          </a:xfrm>
        </p:spPr>
        <p:txBody>
          <a:bodyPr>
            <a:normAutofit/>
          </a:bodyPr>
          <a:lstStyle/>
          <a:p>
            <a:pPr marL="571500" indent="-571500" defTabSz="358775">
              <a:spcBef>
                <a:spcPct val="0"/>
              </a:spcBef>
              <a:buFont typeface="+mj-lt"/>
              <a:buAutoNum type="romanUcPeriod"/>
            </a:pPr>
            <a:r>
              <a:rPr lang="de-DE" altLang="de-DE" sz="2200" b="1" dirty="0">
                <a:solidFill>
                  <a:srgbClr val="002060"/>
                </a:solidFill>
                <a:cs typeface="Times New Roman" pitchFamily="18" charset="0"/>
              </a:rPr>
              <a:t>Richtlinien für den Förderschwerpunkt Geistige Entwicklung und Unterrichtsvorgaben für den zieldifferenten Bildungsgang Geistige Entwicklung</a:t>
            </a:r>
            <a:br>
              <a:rPr lang="de-DE" altLang="de-DE" sz="2200" b="1" dirty="0">
                <a:solidFill>
                  <a:srgbClr val="002060"/>
                </a:solidFill>
                <a:cs typeface="Times New Roman" pitchFamily="18" charset="0"/>
              </a:rPr>
            </a:br>
            <a:endParaRPr lang="de-DE" altLang="de-DE" sz="2200" b="1" dirty="0">
              <a:solidFill>
                <a:srgbClr val="002060"/>
              </a:solidFill>
              <a:cs typeface="Times New Roman" pitchFamily="18" charset="0"/>
            </a:endParaRPr>
          </a:p>
          <a:p>
            <a:pPr marL="571500" indent="-571500" defTabSz="358775">
              <a:spcBef>
                <a:spcPct val="0"/>
              </a:spcBef>
              <a:buFont typeface="+mj-lt"/>
              <a:buAutoNum type="romanUcPeriod"/>
            </a:pPr>
            <a:r>
              <a:rPr lang="de-DE" altLang="de-DE" sz="2200" b="1" dirty="0">
                <a:solidFill>
                  <a:srgbClr val="002060"/>
                </a:solidFill>
                <a:cs typeface="Times New Roman" pitchFamily="18" charset="0"/>
              </a:rPr>
              <a:t>Informationen zum Aufbau und der Systematik der Unterrichtsvorgaben</a:t>
            </a:r>
            <a:br>
              <a:rPr lang="de-DE" altLang="de-DE" sz="2200" b="1" dirty="0">
                <a:solidFill>
                  <a:srgbClr val="002060"/>
                </a:solidFill>
                <a:cs typeface="Times New Roman" pitchFamily="18" charset="0"/>
              </a:rPr>
            </a:br>
            <a:endParaRPr lang="de-DE" altLang="de-DE" sz="2200" b="1" dirty="0">
              <a:solidFill>
                <a:srgbClr val="002060"/>
              </a:solidFill>
              <a:cs typeface="Times New Roman" pitchFamily="18" charset="0"/>
            </a:endParaRPr>
          </a:p>
          <a:p>
            <a:pPr marL="571500" indent="-571500" defTabSz="358775">
              <a:spcBef>
                <a:spcPct val="0"/>
              </a:spcBef>
              <a:buFont typeface="+mj-lt"/>
              <a:buAutoNum type="romanUcPeriod"/>
            </a:pPr>
            <a:r>
              <a:rPr lang="de-DE" altLang="de-DE" sz="2200" b="1" dirty="0">
                <a:solidFill>
                  <a:srgbClr val="002060"/>
                </a:solidFill>
                <a:cs typeface="Times New Roman" pitchFamily="18" charset="0"/>
              </a:rPr>
              <a:t>Allgemeine Hinweise zu den Unterrichtvorgaben</a:t>
            </a:r>
          </a:p>
          <a:p>
            <a:pPr marL="571500" indent="-571500" defTabSz="358775">
              <a:spcBef>
                <a:spcPct val="0"/>
              </a:spcBef>
              <a:buFont typeface="+mj-lt"/>
              <a:buAutoNum type="romanUcPeriod"/>
            </a:pPr>
            <a:endParaRPr lang="de-DE" altLang="de-DE" sz="2200" b="1" dirty="0">
              <a:solidFill>
                <a:srgbClr val="002060"/>
              </a:solidFill>
              <a:cs typeface="Times New Roman" pitchFamily="18" charset="0"/>
            </a:endParaRPr>
          </a:p>
          <a:p>
            <a:pPr marL="571500" indent="-571500" defTabSz="358775">
              <a:spcBef>
                <a:spcPct val="0"/>
              </a:spcBef>
              <a:buFont typeface="+mj-lt"/>
              <a:buAutoNum type="romanUcPeriod"/>
            </a:pPr>
            <a:r>
              <a:rPr lang="de-DE" altLang="de-DE" sz="2200" b="1" dirty="0">
                <a:solidFill>
                  <a:srgbClr val="002060"/>
                </a:solidFill>
                <a:cs typeface="Times New Roman" pitchFamily="18" charset="0"/>
              </a:rPr>
              <a:t>Schulinterne </a:t>
            </a:r>
            <a:r>
              <a:rPr lang="de-DE" altLang="de-DE" sz="2200" b="1" dirty="0" smtClean="0">
                <a:solidFill>
                  <a:srgbClr val="002060"/>
                </a:solidFill>
                <a:cs typeface="Times New Roman" pitchFamily="18" charset="0"/>
              </a:rPr>
              <a:t>Lehr</a:t>
            </a:r>
            <a:r>
              <a:rPr lang="de-DE" altLang="de-DE" sz="2200" b="1" dirty="0" smtClean="0">
                <a:solidFill>
                  <a:srgbClr val="002060"/>
                </a:solidFill>
                <a:cs typeface="Times New Roman" pitchFamily="18" charset="0"/>
              </a:rPr>
              <a:t>pläne </a:t>
            </a:r>
            <a:r>
              <a:rPr lang="de-DE" altLang="de-DE" sz="2200" b="1" dirty="0">
                <a:solidFill>
                  <a:srgbClr val="002060"/>
                </a:solidFill>
                <a:cs typeface="Times New Roman" pitchFamily="18" charset="0"/>
              </a:rPr>
              <a:t>und Unterstützungsangebote</a:t>
            </a:r>
          </a:p>
          <a:p>
            <a:pPr marL="0" indent="0" defTabSz="358775">
              <a:spcBef>
                <a:spcPct val="0"/>
              </a:spcBef>
              <a:buNone/>
            </a:pPr>
            <a:endParaRPr lang="de-DE" altLang="de-DE" sz="2200" b="1" dirty="0">
              <a:solidFill>
                <a:srgbClr val="002060"/>
              </a:solidFill>
              <a:cs typeface="Times New Roman" pitchFamily="18" charset="0"/>
            </a:endParaRPr>
          </a:p>
        </p:txBody>
      </p:sp>
    </p:spTree>
    <p:extLst>
      <p:ext uri="{BB962C8B-B14F-4D97-AF65-F5344CB8AC3E}">
        <p14:creationId xmlns:p14="http://schemas.microsoft.com/office/powerpoint/2010/main" val="591429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052736"/>
            <a:ext cx="8229600" cy="360040"/>
          </a:xfrm>
        </p:spPr>
        <p:txBody>
          <a:bodyPr/>
          <a:lstStyle/>
          <a:p>
            <a:r>
              <a:rPr lang="de-DE" sz="2200" b="1" dirty="0"/>
              <a:t>Unterrichtsvorgaben – VERKNÜPFUNG mit FÖRDERPLANUNG</a:t>
            </a:r>
          </a:p>
        </p:txBody>
      </p:sp>
      <p:sp>
        <p:nvSpPr>
          <p:cNvPr id="3" name="Datumsplatzhalter 2"/>
          <p:cNvSpPr>
            <a:spLocks noGrp="1"/>
          </p:cNvSpPr>
          <p:nvPr>
            <p:ph type="dt" sz="half" idx="10"/>
          </p:nvPr>
        </p:nvSpPr>
        <p:spPr>
          <a:xfrm>
            <a:off x="457200" y="6356350"/>
            <a:ext cx="4474840" cy="365125"/>
          </a:xfrm>
        </p:spPr>
        <p:txBody>
          <a:bodyPr/>
          <a:lstStyle/>
          <a:p>
            <a:r>
              <a:rPr lang="de-DE" dirty="0"/>
              <a:t>Richtlinien für den Förderschwerpunkt Geistige Entwicklung / Unterrichtsvorgaben für den zieldifferenten Bildungsgang Geistige Entwicklung</a:t>
            </a:r>
          </a:p>
        </p:txBody>
      </p:sp>
      <p:sp>
        <p:nvSpPr>
          <p:cNvPr id="5" name="Foliennummernplatzhalter 4"/>
          <p:cNvSpPr>
            <a:spLocks noGrp="1"/>
          </p:cNvSpPr>
          <p:nvPr>
            <p:ph type="sldNum" sz="quarter" idx="12"/>
          </p:nvPr>
        </p:nvSpPr>
        <p:spPr/>
        <p:txBody>
          <a:bodyPr/>
          <a:lstStyle/>
          <a:p>
            <a:fld id="{512A4277-7E7A-4AAF-BFC7-47646BF5CD0C}" type="slidenum">
              <a:rPr lang="de-DE" smtClean="0"/>
              <a:t>20</a:t>
            </a:fld>
            <a:endParaRPr lang="de-DE"/>
          </a:p>
        </p:txBody>
      </p:sp>
      <p:sp>
        <p:nvSpPr>
          <p:cNvPr id="6" name="Textfeld 5"/>
          <p:cNvSpPr txBox="1"/>
          <p:nvPr/>
        </p:nvSpPr>
        <p:spPr>
          <a:xfrm>
            <a:off x="457200" y="1629660"/>
            <a:ext cx="8229600" cy="4462760"/>
          </a:xfrm>
          <a:prstGeom prst="rect">
            <a:avLst/>
          </a:prstGeom>
          <a:noFill/>
        </p:spPr>
        <p:txBody>
          <a:bodyPr wrap="square" rtlCol="0">
            <a:spAutoFit/>
          </a:bodyPr>
          <a:lstStyle/>
          <a:p>
            <a:pPr marL="342900" indent="-342900">
              <a:buFont typeface="Arial" panose="020B0604020202020204" pitchFamily="34" charset="0"/>
              <a:buChar char="•"/>
            </a:pPr>
            <a:r>
              <a:rPr lang="de-DE" sz="2000" dirty="0"/>
              <a:t>Die schulische Bildungsbiografie jeder Schülerin und jedes Schülers wird durch eine kompetenzorientierte Lern- und Entwicklungsplanung (Förderplanung) begleitet, die eine prozessbezogene Diagnostik und eine entsprechende individuelle Dokumentation beinhaltet.</a:t>
            </a:r>
            <a:br>
              <a:rPr lang="de-DE" sz="2000" dirty="0"/>
            </a:br>
            <a:endParaRPr lang="de-DE" sz="1000" dirty="0"/>
          </a:p>
          <a:p>
            <a:pPr marL="342900" indent="-342900">
              <a:buFont typeface="Arial" panose="020B0604020202020204" pitchFamily="34" charset="0"/>
              <a:buChar char="•"/>
            </a:pPr>
            <a:r>
              <a:rPr lang="de-DE" sz="2000" dirty="0"/>
              <a:t>Die im Kapitel 2 der Unterrichtsvorgaben beschriebenen Kompetenzen bilden die Grundlage für die prozessbezogene Diagnostik und die entsprechende Dokumentation.</a:t>
            </a:r>
            <a:br>
              <a:rPr lang="de-DE" sz="2000" dirty="0"/>
            </a:br>
            <a:endParaRPr lang="de-DE" sz="1000" dirty="0"/>
          </a:p>
          <a:p>
            <a:pPr marL="342900" indent="-342900">
              <a:buFont typeface="Arial" panose="020B0604020202020204" pitchFamily="34" charset="0"/>
              <a:buChar char="•"/>
            </a:pPr>
            <a:r>
              <a:rPr lang="de-DE" sz="2000" dirty="0"/>
              <a:t>Anzustrebende fachliche und entwicklungsbezogene Kompetenzen werden diagnostisch erfasst und miteinander</a:t>
            </a:r>
            <a:r>
              <a:rPr lang="de-DE" sz="2000" b="1" dirty="0"/>
              <a:t> </a:t>
            </a:r>
            <a:r>
              <a:rPr lang="de-DE" sz="2000" dirty="0"/>
              <a:t>verknüpft.</a:t>
            </a:r>
            <a:br>
              <a:rPr lang="de-DE" sz="2000" dirty="0"/>
            </a:br>
            <a:endParaRPr lang="de-DE" sz="1000" dirty="0"/>
          </a:p>
          <a:p>
            <a:pPr marL="342900" indent="-342900">
              <a:buFont typeface="Arial" panose="020B0604020202020204" pitchFamily="34" charset="0"/>
              <a:buChar char="•"/>
            </a:pPr>
            <a:r>
              <a:rPr lang="de-DE" sz="2000" dirty="0"/>
              <a:t>Auf dieser Grundlage erfolgt die Unterrichtsplanung.</a:t>
            </a:r>
            <a:br>
              <a:rPr lang="de-DE" sz="2000" dirty="0"/>
            </a:br>
            <a:endParaRPr lang="de-DE" sz="1000" dirty="0"/>
          </a:p>
          <a:p>
            <a:pPr marL="342900" indent="-342900">
              <a:buFont typeface="Arial" panose="020B0604020202020204" pitchFamily="34" charset="0"/>
              <a:buChar char="•"/>
            </a:pPr>
            <a:r>
              <a:rPr lang="de-DE" sz="2000" dirty="0"/>
              <a:t>Leistungen können so ermöglicht, erkannt, eingeschätzt und rückgemeldet werden (Kapitel 3 der Unterrichtsvorgaben). 	</a:t>
            </a:r>
            <a:r>
              <a:rPr lang="de-DE" sz="2400" dirty="0"/>
              <a:t>		</a:t>
            </a:r>
          </a:p>
        </p:txBody>
      </p:sp>
    </p:spTree>
    <p:extLst>
      <p:ext uri="{BB962C8B-B14F-4D97-AF65-F5344CB8AC3E}">
        <p14:creationId xmlns:p14="http://schemas.microsoft.com/office/powerpoint/2010/main" val="1821435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6368" y="1196752"/>
            <a:ext cx="8352928" cy="3024336"/>
          </a:xfrm>
        </p:spPr>
        <p:txBody>
          <a:bodyPr/>
          <a:lstStyle/>
          <a:p>
            <a:pPr defTabSz="358775"/>
            <a:r>
              <a:rPr lang="de-DE" sz="2200" dirty="0">
                <a:solidFill>
                  <a:srgbClr val="002060"/>
                </a:solidFill>
                <a:latin typeface="+mn-lt"/>
                <a:ea typeface="+mn-ea"/>
                <a:cs typeface="Times New Roman" pitchFamily="18" charset="0"/>
              </a:rPr>
              <a:t>III. 	Allgemeine Hinweise zu den Unterrichtsvorgaben</a:t>
            </a:r>
            <a:br>
              <a:rPr lang="de-DE" sz="2200" dirty="0">
                <a:solidFill>
                  <a:srgbClr val="002060"/>
                </a:solidFill>
                <a:latin typeface="+mn-lt"/>
                <a:ea typeface="+mn-ea"/>
                <a:cs typeface="Times New Roman" pitchFamily="18" charset="0"/>
              </a:rPr>
            </a:br>
            <a:r>
              <a:rPr lang="de-DE" sz="2200" dirty="0">
                <a:solidFill>
                  <a:srgbClr val="002060"/>
                </a:solidFill>
                <a:latin typeface="+mn-lt"/>
                <a:ea typeface="+mn-ea"/>
                <a:cs typeface="Times New Roman" pitchFamily="18" charset="0"/>
              </a:rPr>
              <a:t>			- </a:t>
            </a:r>
            <a:r>
              <a:rPr lang="de-DE" sz="2200" b="0" dirty="0">
                <a:solidFill>
                  <a:srgbClr val="002060"/>
                </a:solidFill>
                <a:latin typeface="+mn-lt"/>
                <a:ea typeface="+mn-ea"/>
                <a:cs typeface="Times New Roman" pitchFamily="18" charset="0"/>
              </a:rPr>
              <a:t>Gliederungspunkte und -inhalte</a:t>
            </a:r>
            <a:br>
              <a:rPr lang="de-DE" sz="2200" b="0" dirty="0">
                <a:solidFill>
                  <a:srgbClr val="002060"/>
                </a:solidFill>
                <a:latin typeface="+mn-lt"/>
                <a:ea typeface="+mn-ea"/>
                <a:cs typeface="Times New Roman" pitchFamily="18" charset="0"/>
              </a:rPr>
            </a:br>
            <a:r>
              <a:rPr lang="de-DE" sz="2200" b="0" dirty="0">
                <a:solidFill>
                  <a:srgbClr val="002060"/>
                </a:solidFill>
                <a:latin typeface="+mn-lt"/>
                <a:ea typeface="+mn-ea"/>
                <a:cs typeface="Times New Roman" pitchFamily="18" charset="0"/>
              </a:rPr>
              <a:t>			- Berücksichtigung von Querschnittsaufgaben</a:t>
            </a:r>
          </a:p>
        </p:txBody>
      </p:sp>
      <p:sp>
        <p:nvSpPr>
          <p:cNvPr id="5" name="Datumsplatzhalter 4"/>
          <p:cNvSpPr>
            <a:spLocks noGrp="1"/>
          </p:cNvSpPr>
          <p:nvPr>
            <p:ph type="dt" sz="half" idx="10"/>
          </p:nvPr>
        </p:nvSpPr>
        <p:spPr>
          <a:xfrm>
            <a:off x="426368" y="6352878"/>
            <a:ext cx="4145632" cy="365125"/>
          </a:xfrm>
        </p:spPr>
        <p:txBody>
          <a:bodyPr/>
          <a:lstStyle/>
          <a:p>
            <a:r>
              <a:rPr lang="de-DE" dirty="0"/>
              <a:t>Richtlinien für den Förderschwerpunkt Geistige Entwicklung / Unterrichtsvorgaben für den zieldifferenten Bildungsgang Geistige Entwicklung</a:t>
            </a:r>
          </a:p>
        </p:txBody>
      </p:sp>
      <p:sp>
        <p:nvSpPr>
          <p:cNvPr id="7" name="Foliennummernplatzhalter 6"/>
          <p:cNvSpPr>
            <a:spLocks noGrp="1"/>
          </p:cNvSpPr>
          <p:nvPr>
            <p:ph type="sldNum" sz="quarter" idx="12"/>
          </p:nvPr>
        </p:nvSpPr>
        <p:spPr/>
        <p:txBody>
          <a:bodyPr/>
          <a:lstStyle/>
          <a:p>
            <a:fld id="{512A4277-7E7A-4AAF-BFC7-47646BF5CD0C}" type="slidenum">
              <a:rPr lang="de-DE" smtClean="0"/>
              <a:t>21</a:t>
            </a:fld>
            <a:endParaRPr lang="de-DE"/>
          </a:p>
        </p:txBody>
      </p:sp>
    </p:spTree>
    <p:extLst>
      <p:ext uri="{BB962C8B-B14F-4D97-AF65-F5344CB8AC3E}">
        <p14:creationId xmlns:p14="http://schemas.microsoft.com/office/powerpoint/2010/main" val="3596699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60039" y="2708919"/>
            <a:ext cx="8229600" cy="2859315"/>
          </a:xfrm>
        </p:spPr>
        <p:txBody>
          <a:bodyPr>
            <a:normAutofit fontScale="92500" lnSpcReduction="10000"/>
          </a:bodyPr>
          <a:lstStyle/>
          <a:p>
            <a:r>
              <a:rPr lang="de-DE" sz="2200" dirty="0"/>
              <a:t>übergreifende Ziele des Aufgabenfeldes bzw. der Entwicklungsbereiche </a:t>
            </a:r>
            <a:br>
              <a:rPr lang="de-DE" sz="2200" dirty="0"/>
            </a:br>
            <a:endParaRPr lang="de-DE" sz="2200" dirty="0"/>
          </a:p>
          <a:p>
            <a:r>
              <a:rPr lang="de-DE" sz="2200" dirty="0"/>
              <a:t>Zusammenhang zwischen fachlichen Anforderungen und den Lebensperspektiven der Schülerinnen und Schüler</a:t>
            </a:r>
            <a:br>
              <a:rPr lang="de-DE" sz="2200" dirty="0"/>
            </a:br>
            <a:endParaRPr lang="de-DE" sz="2200" dirty="0"/>
          </a:p>
          <a:p>
            <a:r>
              <a:rPr lang="de-DE" sz="2200" dirty="0"/>
              <a:t>Aussagen zu fachspezifischem Lehren und Lernen</a:t>
            </a:r>
            <a:br>
              <a:rPr lang="de-DE" sz="2200" dirty="0"/>
            </a:br>
            <a:endParaRPr lang="de-DE" sz="2200" dirty="0"/>
          </a:p>
          <a:p>
            <a:r>
              <a:rPr lang="de-DE" sz="2200" dirty="0"/>
              <a:t>mögliche Verweise auf die Lehrpläne für die Primarstufe und die Kernlehrpläne der Hauptschule</a:t>
            </a:r>
          </a:p>
          <a:p>
            <a:endParaRPr lang="de-DE" dirty="0"/>
          </a:p>
          <a:p>
            <a:pPr marL="0" indent="0">
              <a:buNone/>
            </a:pPr>
            <a:endParaRPr lang="de-DE" dirty="0"/>
          </a:p>
        </p:txBody>
      </p:sp>
      <p:sp>
        <p:nvSpPr>
          <p:cNvPr id="4" name="Datumsplatzhalter 3"/>
          <p:cNvSpPr>
            <a:spLocks noGrp="1"/>
          </p:cNvSpPr>
          <p:nvPr>
            <p:ph type="dt" sz="half" idx="10"/>
          </p:nvPr>
        </p:nvSpPr>
        <p:spPr>
          <a:xfrm>
            <a:off x="457200" y="6356350"/>
            <a:ext cx="4618856"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22</a:t>
            </a:fld>
            <a:endParaRPr lang="de-DE"/>
          </a:p>
        </p:txBody>
      </p:sp>
      <p:sp>
        <p:nvSpPr>
          <p:cNvPr id="7" name="Rechteck 6"/>
          <p:cNvSpPr/>
          <p:nvPr/>
        </p:nvSpPr>
        <p:spPr>
          <a:xfrm>
            <a:off x="457200" y="1503458"/>
            <a:ext cx="8435279" cy="769441"/>
          </a:xfrm>
          <a:prstGeom prst="rect">
            <a:avLst/>
          </a:prstGeom>
        </p:spPr>
        <p:txBody>
          <a:bodyPr wrap="square">
            <a:spAutoFit/>
          </a:bodyPr>
          <a:lstStyle/>
          <a:p>
            <a:r>
              <a:rPr lang="de-DE" sz="2200" b="1" dirty="0"/>
              <a:t>Kapitel 1: Der Beitrag des Aufgabenfeldes / der Entwicklungsbereiche zur Bildung im zieldifferenten Bildungsgang Geistige Entwicklung.</a:t>
            </a:r>
          </a:p>
        </p:txBody>
      </p:sp>
      <p:sp>
        <p:nvSpPr>
          <p:cNvPr id="8" name="Titel 7"/>
          <p:cNvSpPr>
            <a:spLocks noGrp="1"/>
          </p:cNvSpPr>
          <p:nvPr>
            <p:ph type="title"/>
          </p:nvPr>
        </p:nvSpPr>
        <p:spPr/>
        <p:txBody>
          <a:bodyPr/>
          <a:lstStyle/>
          <a:p>
            <a:r>
              <a:rPr lang="de-DE" sz="2200" b="1" dirty="0"/>
              <a:t>Unterrichtsvorgaben – GLIEDERUNGSPUNKTE und -INHALT</a:t>
            </a:r>
            <a:endParaRPr lang="de-DE" sz="2200" dirty="0"/>
          </a:p>
        </p:txBody>
      </p:sp>
    </p:spTree>
    <p:extLst>
      <p:ext uri="{BB962C8B-B14F-4D97-AF65-F5344CB8AC3E}">
        <p14:creationId xmlns:p14="http://schemas.microsoft.com/office/powerpoint/2010/main" val="362445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23528" y="2708921"/>
            <a:ext cx="8229600" cy="3312368"/>
          </a:xfrm>
        </p:spPr>
        <p:txBody>
          <a:bodyPr>
            <a:normAutofit/>
          </a:bodyPr>
          <a:lstStyle/>
          <a:p>
            <a:r>
              <a:rPr lang="de-DE" sz="2000" dirty="0"/>
              <a:t>gestufte Anlage der </a:t>
            </a:r>
            <a:r>
              <a:rPr lang="de-DE" sz="2000" i="1" dirty="0"/>
              <a:t>angestrebten Kompetenzen </a:t>
            </a:r>
            <a:r>
              <a:rPr lang="de-DE" sz="2000" dirty="0"/>
              <a:t>in einem entwicklungsbezogenen Kontinuum</a:t>
            </a:r>
            <a:br>
              <a:rPr lang="de-DE" sz="2000" dirty="0"/>
            </a:br>
            <a:endParaRPr lang="de-DE" sz="2000" dirty="0"/>
          </a:p>
          <a:p>
            <a:r>
              <a:rPr lang="de-DE" sz="2000" dirty="0"/>
              <a:t>Berücksichtigung von elementaren und sogenannten Vorläuferkompetenzen</a:t>
            </a:r>
            <a:br>
              <a:rPr lang="de-DE" sz="2000" dirty="0"/>
            </a:br>
            <a:endParaRPr lang="de-DE" sz="2000" dirty="0"/>
          </a:p>
          <a:p>
            <a:r>
              <a:rPr lang="de-DE" sz="2000" dirty="0"/>
              <a:t>Konkretisierungsgrad, Verständlichkeit und Aneignungsebenen bezogen auf den zieldifferenten Bildungsgang Geistige Entwicklung</a:t>
            </a:r>
          </a:p>
        </p:txBody>
      </p:sp>
      <p:sp>
        <p:nvSpPr>
          <p:cNvPr id="4" name="Datumsplatzhalter 3"/>
          <p:cNvSpPr>
            <a:spLocks noGrp="1"/>
          </p:cNvSpPr>
          <p:nvPr>
            <p:ph type="dt" sz="half" idx="10"/>
          </p:nvPr>
        </p:nvSpPr>
        <p:spPr>
          <a:xfrm>
            <a:off x="457200" y="6356350"/>
            <a:ext cx="4834880"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23</a:t>
            </a:fld>
            <a:endParaRPr lang="de-DE"/>
          </a:p>
        </p:txBody>
      </p:sp>
      <p:sp>
        <p:nvSpPr>
          <p:cNvPr id="8" name="Titel 7"/>
          <p:cNvSpPr>
            <a:spLocks noGrp="1"/>
          </p:cNvSpPr>
          <p:nvPr>
            <p:ph type="title"/>
          </p:nvPr>
        </p:nvSpPr>
        <p:spPr/>
        <p:txBody>
          <a:bodyPr/>
          <a:lstStyle/>
          <a:p>
            <a:r>
              <a:rPr lang="de-DE" sz="2200" b="1" dirty="0"/>
              <a:t>Unterrichtsvorgaben – GLIEDERUNGSPUNKTE und -INHALT</a:t>
            </a:r>
          </a:p>
        </p:txBody>
      </p:sp>
      <p:sp>
        <p:nvSpPr>
          <p:cNvPr id="10" name="Textfeld 9"/>
          <p:cNvSpPr txBox="1"/>
          <p:nvPr/>
        </p:nvSpPr>
        <p:spPr>
          <a:xfrm>
            <a:off x="647182" y="1584374"/>
            <a:ext cx="7782036" cy="1446550"/>
          </a:xfrm>
          <a:prstGeom prst="rect">
            <a:avLst/>
          </a:prstGeom>
          <a:noFill/>
        </p:spPr>
        <p:txBody>
          <a:bodyPr wrap="square" rtlCol="0">
            <a:spAutoFit/>
          </a:bodyPr>
          <a:lstStyle/>
          <a:p>
            <a:r>
              <a:rPr lang="de-DE" sz="2200" b="1" dirty="0"/>
              <a:t>Kapitel 2: (Kompetenz-, Entwicklungs-) Bereiche, Inhalte, (Entwicklungs-) Schwerpunkte, fachliche bzw. Entwicklungsaspekte, angestrebte Kompetenzen</a:t>
            </a:r>
            <a:endParaRPr lang="de-DE" sz="2200" dirty="0"/>
          </a:p>
          <a:p>
            <a:endParaRPr lang="de-DE" sz="2200" b="1" dirty="0"/>
          </a:p>
        </p:txBody>
      </p:sp>
    </p:spTree>
    <p:extLst>
      <p:ext uri="{BB962C8B-B14F-4D97-AF65-F5344CB8AC3E}">
        <p14:creationId xmlns:p14="http://schemas.microsoft.com/office/powerpoint/2010/main" val="1363057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3400" y="2716163"/>
            <a:ext cx="8229600" cy="3305125"/>
          </a:xfrm>
        </p:spPr>
        <p:txBody>
          <a:bodyPr>
            <a:normAutofit/>
          </a:bodyPr>
          <a:lstStyle/>
          <a:p>
            <a:r>
              <a:rPr lang="de-DE" sz="2000" dirty="0"/>
              <a:t>In geeigneter Form wird Bezug genommen auf die (Kompetenz-) Bereiche der Lehr- und Kernlehrpläne der allgemeinbildenden Schule (Primarstufe und Hauptschule) ausgehend von den Bildungsstandards.</a:t>
            </a:r>
            <a:br>
              <a:rPr lang="de-DE" sz="2000" dirty="0"/>
            </a:br>
            <a:endParaRPr lang="de-DE" sz="2000" dirty="0"/>
          </a:p>
          <a:p>
            <a:r>
              <a:rPr lang="de-DE" sz="2000" dirty="0"/>
              <a:t>für den Bildungsgang bedeutsame Ergänzungen und Adaptionen der Bildungsstandards und Lehrpläne der allgemeinen Schule</a:t>
            </a:r>
          </a:p>
        </p:txBody>
      </p:sp>
      <p:sp>
        <p:nvSpPr>
          <p:cNvPr id="4" name="Datumsplatzhalter 3"/>
          <p:cNvSpPr>
            <a:spLocks noGrp="1"/>
          </p:cNvSpPr>
          <p:nvPr>
            <p:ph type="dt" sz="half" idx="10"/>
          </p:nvPr>
        </p:nvSpPr>
        <p:spPr>
          <a:xfrm>
            <a:off x="457200" y="6356350"/>
            <a:ext cx="4762872"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24</a:t>
            </a:fld>
            <a:endParaRPr lang="de-DE"/>
          </a:p>
        </p:txBody>
      </p:sp>
      <p:sp>
        <p:nvSpPr>
          <p:cNvPr id="7" name="Textfeld 6"/>
          <p:cNvSpPr txBox="1"/>
          <p:nvPr/>
        </p:nvSpPr>
        <p:spPr>
          <a:xfrm>
            <a:off x="457200" y="1584374"/>
            <a:ext cx="8195800" cy="1107996"/>
          </a:xfrm>
          <a:prstGeom prst="rect">
            <a:avLst/>
          </a:prstGeom>
          <a:noFill/>
        </p:spPr>
        <p:txBody>
          <a:bodyPr wrap="square" rtlCol="0">
            <a:spAutoFit/>
          </a:bodyPr>
          <a:lstStyle/>
          <a:p>
            <a:r>
              <a:rPr lang="de-DE" sz="2200" b="1" dirty="0"/>
              <a:t>Kapitel 2: (Kompetenz-, Entwicklungs-) Bereiche, Inhalte, (Entwicklungs-) Schwerpunkte, fachliche bzw. Entwicklungsaspekte, angestrebte Kompetenzen</a:t>
            </a:r>
          </a:p>
        </p:txBody>
      </p:sp>
      <p:sp>
        <p:nvSpPr>
          <p:cNvPr id="9" name="Titel 7"/>
          <p:cNvSpPr txBox="1">
            <a:spLocks/>
          </p:cNvSpPr>
          <p:nvPr/>
        </p:nvSpPr>
        <p:spPr>
          <a:xfrm>
            <a:off x="528754" y="1069292"/>
            <a:ext cx="8229600" cy="3600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400" kern="1200">
                <a:solidFill>
                  <a:schemeClr val="tx1"/>
                </a:solidFill>
                <a:latin typeface="+mj-lt"/>
                <a:ea typeface="+mj-ea"/>
                <a:cs typeface="+mj-cs"/>
              </a:defRPr>
            </a:lvl1pPr>
          </a:lstStyle>
          <a:p>
            <a:r>
              <a:rPr lang="de-DE" sz="2200" b="1" dirty="0"/>
              <a:t>Unterrichtsvorgaben – GLIEDERUNGSPUNKTE und -INHALT</a:t>
            </a:r>
          </a:p>
        </p:txBody>
      </p:sp>
    </p:spTree>
    <p:extLst>
      <p:ext uri="{BB962C8B-B14F-4D97-AF65-F5344CB8AC3E}">
        <p14:creationId xmlns:p14="http://schemas.microsoft.com/office/powerpoint/2010/main" val="3561420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5000" y="1633348"/>
            <a:ext cx="8229600" cy="469043"/>
          </a:xfrm>
        </p:spPr>
        <p:txBody>
          <a:bodyPr/>
          <a:lstStyle/>
          <a:p>
            <a:r>
              <a:rPr lang="de-DE" sz="2200" b="1" dirty="0"/>
              <a:t>Kapitel 3: Leistungen ermöglichen, erkennen, einschätzen </a:t>
            </a:r>
            <a:br>
              <a:rPr lang="de-DE" sz="2200" b="1" dirty="0"/>
            </a:br>
            <a:r>
              <a:rPr lang="de-DE" sz="2200" b="1" dirty="0"/>
              <a:t>		und rückmelden</a:t>
            </a:r>
          </a:p>
        </p:txBody>
      </p:sp>
      <p:sp>
        <p:nvSpPr>
          <p:cNvPr id="3" name="Inhaltsplatzhalter 2"/>
          <p:cNvSpPr>
            <a:spLocks noGrp="1"/>
          </p:cNvSpPr>
          <p:nvPr>
            <p:ph idx="1"/>
          </p:nvPr>
        </p:nvSpPr>
        <p:spPr>
          <a:xfrm>
            <a:off x="475000" y="2147383"/>
            <a:ext cx="8489488" cy="3873906"/>
          </a:xfrm>
        </p:spPr>
        <p:txBody>
          <a:bodyPr>
            <a:normAutofit/>
          </a:bodyPr>
          <a:lstStyle/>
          <a:p>
            <a:pPr marL="0" lvl="0" indent="0">
              <a:buNone/>
            </a:pPr>
            <a:r>
              <a:rPr lang="de-DE" sz="2000" dirty="0"/>
              <a:t>Der in Kap. 3 beschriebene Umgang mit Leistungen …</a:t>
            </a:r>
          </a:p>
          <a:p>
            <a:pPr lvl="0"/>
            <a:r>
              <a:rPr lang="de-DE" sz="2000" dirty="0"/>
              <a:t>ist mit der kompetenzorientierten Lern- und Entwicklungsplanung verknüpft,</a:t>
            </a:r>
          </a:p>
          <a:p>
            <a:pPr lvl="0"/>
            <a:r>
              <a:rPr lang="de-DE" sz="2000" dirty="0"/>
              <a:t>setzt an den individuellen Lernvoraussetzungen einer Schülerin bzw. eines Schülers wird an, </a:t>
            </a:r>
          </a:p>
          <a:p>
            <a:pPr lvl="0"/>
            <a:r>
              <a:rPr lang="de-DE" sz="2000" dirty="0"/>
              <a:t>bezieht die Schülerin bzw. der Schüler aktiv in den Prozess von Erkennen, Einschätzen und Rückmelden von Leistungen ein,</a:t>
            </a:r>
          </a:p>
          <a:p>
            <a:pPr lvl="0"/>
            <a:r>
              <a:rPr lang="de-DE" sz="2000" dirty="0"/>
              <a:t>basiert auf der Transparenz der Kriterien zur Einschätzung / Bewertung,</a:t>
            </a:r>
          </a:p>
          <a:p>
            <a:pPr lvl="0"/>
            <a:r>
              <a:rPr lang="de-DE" sz="2000" dirty="0"/>
              <a:t>nimmt Prozesse und Produkte in den Blick,</a:t>
            </a:r>
          </a:p>
          <a:p>
            <a:pPr lvl="0"/>
            <a:r>
              <a:rPr lang="de-DE" sz="2000" dirty="0"/>
              <a:t>ist auf die größtmögliche, individuell erreichbare Selbstständigkeit, Eigensteuerung und aktive Teilhabe am sozialen Leben ausgerichtet,</a:t>
            </a:r>
          </a:p>
          <a:p>
            <a:pPr lvl="0"/>
            <a:r>
              <a:rPr lang="de-DE" sz="2000" dirty="0"/>
              <a:t>zeigt eine realistisch anzunehmende Entwicklungsperspektive auf.</a:t>
            </a:r>
          </a:p>
        </p:txBody>
      </p:sp>
      <p:sp>
        <p:nvSpPr>
          <p:cNvPr id="4" name="Datumsplatzhalter 3"/>
          <p:cNvSpPr>
            <a:spLocks noGrp="1"/>
          </p:cNvSpPr>
          <p:nvPr>
            <p:ph type="dt" sz="half" idx="10"/>
          </p:nvPr>
        </p:nvSpPr>
        <p:spPr>
          <a:xfrm>
            <a:off x="601216" y="6356350"/>
            <a:ext cx="3970784"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25</a:t>
            </a:fld>
            <a:endParaRPr lang="de-DE"/>
          </a:p>
        </p:txBody>
      </p:sp>
      <p:sp>
        <p:nvSpPr>
          <p:cNvPr id="8" name="Titel 7"/>
          <p:cNvSpPr txBox="1">
            <a:spLocks/>
          </p:cNvSpPr>
          <p:nvPr/>
        </p:nvSpPr>
        <p:spPr>
          <a:xfrm>
            <a:off x="475000" y="908720"/>
            <a:ext cx="8229600" cy="3600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400" kern="1200">
                <a:solidFill>
                  <a:schemeClr val="tx1"/>
                </a:solidFill>
                <a:latin typeface="+mj-lt"/>
                <a:ea typeface="+mj-ea"/>
                <a:cs typeface="+mj-cs"/>
              </a:defRPr>
            </a:lvl1pPr>
          </a:lstStyle>
          <a:p>
            <a:r>
              <a:rPr lang="de-DE" sz="2200" b="1" dirty="0"/>
              <a:t>Unterrichtsvorgaben – GLIEDERUNGSPUNKTE und -INHALT</a:t>
            </a:r>
          </a:p>
        </p:txBody>
      </p:sp>
    </p:spTree>
    <p:extLst>
      <p:ext uri="{BB962C8B-B14F-4D97-AF65-F5344CB8AC3E}">
        <p14:creationId xmlns:p14="http://schemas.microsoft.com/office/powerpoint/2010/main" val="2778344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435280" cy="360040"/>
          </a:xfrm>
        </p:spPr>
        <p:txBody>
          <a:bodyPr/>
          <a:lstStyle/>
          <a:p>
            <a:r>
              <a:rPr lang="de-DE" sz="2200" b="1" dirty="0"/>
              <a:t>Unterrichtsvorgaben - Berücksichtigung von QUERSCHNITTSAUFGABEN</a:t>
            </a:r>
            <a:endParaRPr lang="de-DE" sz="2200" b="1" cap="small" dirty="0"/>
          </a:p>
        </p:txBody>
      </p:sp>
      <p:sp>
        <p:nvSpPr>
          <p:cNvPr id="3" name="Inhaltsplatzhalter 2"/>
          <p:cNvSpPr>
            <a:spLocks noGrp="1"/>
          </p:cNvSpPr>
          <p:nvPr>
            <p:ph idx="1"/>
          </p:nvPr>
        </p:nvSpPr>
        <p:spPr>
          <a:xfrm>
            <a:off x="457200" y="1700808"/>
            <a:ext cx="8435280" cy="4320480"/>
          </a:xfrm>
        </p:spPr>
        <p:txBody>
          <a:bodyPr>
            <a:normAutofit/>
          </a:bodyPr>
          <a:lstStyle/>
          <a:p>
            <a:pPr marL="0" indent="0">
              <a:buNone/>
            </a:pPr>
            <a:r>
              <a:rPr lang="de-DE" sz="2000" dirty="0"/>
              <a:t>u. a. </a:t>
            </a:r>
          </a:p>
          <a:p>
            <a:r>
              <a:rPr lang="de-DE" sz="2000" dirty="0"/>
              <a:t>Bildung in der digitalen Welt und Medienbildung, </a:t>
            </a:r>
          </a:p>
          <a:p>
            <a:r>
              <a:rPr lang="de-DE" sz="2000" dirty="0"/>
              <a:t>Verbraucherbildung, </a:t>
            </a:r>
          </a:p>
          <a:p>
            <a:r>
              <a:rPr lang="de-DE" sz="2000" dirty="0"/>
              <a:t>Bildung für nachhaltige Entwicklung, </a:t>
            </a:r>
          </a:p>
          <a:p>
            <a:r>
              <a:rPr lang="de-DE" sz="2000" dirty="0"/>
              <a:t>Interkulturalität.</a:t>
            </a:r>
          </a:p>
          <a:p>
            <a:endParaRPr lang="de-DE" dirty="0"/>
          </a:p>
          <a:p>
            <a:pPr marL="0" indent="0">
              <a:buNone/>
            </a:pPr>
            <a:endParaRPr lang="de-DE" dirty="0"/>
          </a:p>
          <a:p>
            <a:pPr marL="0" indent="0">
              <a:buNone/>
            </a:pPr>
            <a:endParaRPr lang="de-DE" dirty="0"/>
          </a:p>
        </p:txBody>
      </p:sp>
      <p:sp>
        <p:nvSpPr>
          <p:cNvPr id="4" name="Datumsplatzhalter 3"/>
          <p:cNvSpPr>
            <a:spLocks noGrp="1"/>
          </p:cNvSpPr>
          <p:nvPr>
            <p:ph type="dt" sz="half" idx="10"/>
          </p:nvPr>
        </p:nvSpPr>
        <p:spPr>
          <a:xfrm>
            <a:off x="457200" y="6356350"/>
            <a:ext cx="4258816"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26</a:t>
            </a:fld>
            <a:endParaRPr lang="de-DE"/>
          </a:p>
        </p:txBody>
      </p:sp>
    </p:spTree>
    <p:extLst>
      <p:ext uri="{BB962C8B-B14F-4D97-AF65-F5344CB8AC3E}">
        <p14:creationId xmlns:p14="http://schemas.microsoft.com/office/powerpoint/2010/main" val="1035585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Bsp. Querschnittsaufgabe „Ziele einer Bildung in der digitalen Welt“</a:t>
            </a:r>
          </a:p>
        </p:txBody>
      </p:sp>
      <p:sp>
        <p:nvSpPr>
          <p:cNvPr id="3" name="Datumsplatzhalter 2"/>
          <p:cNvSpPr>
            <a:spLocks noGrp="1"/>
          </p:cNvSpPr>
          <p:nvPr>
            <p:ph type="dt" sz="half" idx="10"/>
          </p:nvPr>
        </p:nvSpPr>
        <p:spPr>
          <a:xfrm>
            <a:off x="180880" y="6356351"/>
            <a:ext cx="4679152" cy="360040"/>
          </a:xfrm>
        </p:spPr>
        <p:txBody>
          <a:bodyPr/>
          <a:lstStyle/>
          <a:p>
            <a:r>
              <a:rPr lang="de-DE" dirty="0"/>
              <a:t>Richtlinien für den Förderschwerpunkt Geistige Entwicklung / Unterrichtsvorgaben für den zieldifferenten Bildungsgang Geistige Entwicklung</a:t>
            </a:r>
          </a:p>
        </p:txBody>
      </p:sp>
      <p:pic>
        <p:nvPicPr>
          <p:cNvPr id="6" name="Grafik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1700808"/>
            <a:ext cx="5472608" cy="4248472"/>
          </a:xfrm>
          <a:prstGeom prst="rect">
            <a:avLst/>
          </a:prstGeom>
          <a:noFill/>
          <a:ln>
            <a:solidFill>
              <a:schemeClr val="tx1"/>
            </a:solidFill>
          </a:ln>
        </p:spPr>
      </p:pic>
      <p:sp>
        <p:nvSpPr>
          <p:cNvPr id="7" name="Textfeld 6"/>
          <p:cNvSpPr txBox="1"/>
          <p:nvPr/>
        </p:nvSpPr>
        <p:spPr>
          <a:xfrm>
            <a:off x="6595688" y="2047173"/>
            <a:ext cx="1917961" cy="646331"/>
          </a:xfrm>
          <a:prstGeom prst="rect">
            <a:avLst/>
          </a:prstGeom>
          <a:noFill/>
        </p:spPr>
        <p:txBody>
          <a:bodyPr wrap="none" rtlCol="0">
            <a:spAutoFit/>
          </a:bodyPr>
          <a:lstStyle/>
          <a:p>
            <a:r>
              <a:rPr lang="de-DE" dirty="0"/>
              <a:t>Gebrauch digitaler</a:t>
            </a:r>
          </a:p>
          <a:p>
            <a:r>
              <a:rPr lang="de-DE" dirty="0"/>
              <a:t>Basiswerkzeuge</a:t>
            </a:r>
          </a:p>
        </p:txBody>
      </p:sp>
      <p:sp>
        <p:nvSpPr>
          <p:cNvPr id="8" name="Textfeld 7"/>
          <p:cNvSpPr txBox="1"/>
          <p:nvPr/>
        </p:nvSpPr>
        <p:spPr>
          <a:xfrm>
            <a:off x="6664077" y="4922709"/>
            <a:ext cx="2057999" cy="1200329"/>
          </a:xfrm>
          <a:prstGeom prst="rect">
            <a:avLst/>
          </a:prstGeom>
          <a:noFill/>
        </p:spPr>
        <p:txBody>
          <a:bodyPr wrap="none" rtlCol="0">
            <a:spAutoFit/>
          </a:bodyPr>
          <a:lstStyle/>
          <a:p>
            <a:r>
              <a:rPr lang="de-DE" dirty="0"/>
              <a:t>Thematisierung in</a:t>
            </a:r>
          </a:p>
          <a:p>
            <a:r>
              <a:rPr lang="de-DE" dirty="0"/>
              <a:t>fachlichen und </a:t>
            </a:r>
            <a:br>
              <a:rPr lang="de-DE" dirty="0"/>
            </a:br>
            <a:r>
              <a:rPr lang="de-DE" dirty="0"/>
              <a:t>entwicklungs-</a:t>
            </a:r>
            <a:br>
              <a:rPr lang="de-DE" dirty="0"/>
            </a:br>
            <a:r>
              <a:rPr lang="de-DE" dirty="0"/>
              <a:t>bezogenen Bezügen</a:t>
            </a:r>
          </a:p>
        </p:txBody>
      </p:sp>
      <p:sp>
        <p:nvSpPr>
          <p:cNvPr id="9" name="Rechteck 8"/>
          <p:cNvSpPr/>
          <p:nvPr/>
        </p:nvSpPr>
        <p:spPr>
          <a:xfrm>
            <a:off x="467544" y="4725144"/>
            <a:ext cx="5328592" cy="86409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467544" y="2593479"/>
            <a:ext cx="864096" cy="208823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1403648" y="2593479"/>
            <a:ext cx="3456384" cy="208823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p:cNvSpPr txBox="1"/>
          <p:nvPr/>
        </p:nvSpPr>
        <p:spPr>
          <a:xfrm>
            <a:off x="6635550" y="3184856"/>
            <a:ext cx="2252924" cy="1200329"/>
          </a:xfrm>
          <a:prstGeom prst="rect">
            <a:avLst/>
          </a:prstGeom>
          <a:noFill/>
        </p:spPr>
        <p:txBody>
          <a:bodyPr wrap="none" rtlCol="0">
            <a:spAutoFit/>
          </a:bodyPr>
          <a:lstStyle/>
          <a:p>
            <a:r>
              <a:rPr lang="de-DE" dirty="0"/>
              <a:t>Entwicklung von </a:t>
            </a:r>
            <a:br>
              <a:rPr lang="de-DE" dirty="0"/>
            </a:br>
            <a:r>
              <a:rPr lang="de-DE" dirty="0"/>
              <a:t>(fachlichen)</a:t>
            </a:r>
          </a:p>
          <a:p>
            <a:r>
              <a:rPr lang="de-DE" dirty="0"/>
              <a:t>Kompetenzen mithilfe</a:t>
            </a:r>
          </a:p>
          <a:p>
            <a:r>
              <a:rPr lang="de-DE" dirty="0"/>
              <a:t>digitaler Medien</a:t>
            </a:r>
          </a:p>
        </p:txBody>
      </p:sp>
      <p:sp>
        <p:nvSpPr>
          <p:cNvPr id="5" name="Foliennummernplatzhalter 4">
            <a:extLst>
              <a:ext uri="{FF2B5EF4-FFF2-40B4-BE49-F238E27FC236}">
                <a16:creationId xmlns:a16="http://schemas.microsoft.com/office/drawing/2014/main" id="{709A05ED-B2EF-7849-8B3F-CEEC04BF3084}"/>
              </a:ext>
            </a:extLst>
          </p:cNvPr>
          <p:cNvSpPr>
            <a:spLocks noGrp="1"/>
          </p:cNvSpPr>
          <p:nvPr>
            <p:ph type="sldNum" sz="quarter" idx="12"/>
          </p:nvPr>
        </p:nvSpPr>
        <p:spPr/>
        <p:txBody>
          <a:bodyPr/>
          <a:lstStyle/>
          <a:p>
            <a:fld id="{512A4277-7E7A-4AAF-BFC7-47646BF5CD0C}" type="slidenum">
              <a:rPr lang="de-DE" smtClean="0"/>
              <a:t>27</a:t>
            </a:fld>
            <a:endParaRPr lang="de-DE"/>
          </a:p>
        </p:txBody>
      </p:sp>
      <p:grpSp>
        <p:nvGrpSpPr>
          <p:cNvPr id="18" name="Gruppieren 17">
            <a:extLst>
              <a:ext uri="{FF2B5EF4-FFF2-40B4-BE49-F238E27FC236}">
                <a16:creationId xmlns:a16="http://schemas.microsoft.com/office/drawing/2014/main" id="{53BE227B-2982-E848-9B0D-5F249B84F54C}"/>
              </a:ext>
            </a:extLst>
          </p:cNvPr>
          <p:cNvGrpSpPr/>
          <p:nvPr/>
        </p:nvGrpSpPr>
        <p:grpSpPr>
          <a:xfrm>
            <a:off x="719572" y="3501878"/>
            <a:ext cx="360040" cy="369332"/>
            <a:chOff x="719572" y="3501878"/>
            <a:chExt cx="360040" cy="369332"/>
          </a:xfrm>
        </p:grpSpPr>
        <p:sp>
          <p:nvSpPr>
            <p:cNvPr id="13" name="Oval 12">
              <a:extLst>
                <a:ext uri="{FF2B5EF4-FFF2-40B4-BE49-F238E27FC236}">
                  <a16:creationId xmlns:a16="http://schemas.microsoft.com/office/drawing/2014/main" id="{4CF1D672-DABD-234B-B52D-8265240EFCDB}"/>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FCEE5356-BF29-B544-B28F-FB39D0247DCC}"/>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1</a:t>
              </a:r>
            </a:p>
          </p:txBody>
        </p:sp>
      </p:grpSp>
      <p:grpSp>
        <p:nvGrpSpPr>
          <p:cNvPr id="20" name="Gruppieren 19">
            <a:extLst>
              <a:ext uri="{FF2B5EF4-FFF2-40B4-BE49-F238E27FC236}">
                <a16:creationId xmlns:a16="http://schemas.microsoft.com/office/drawing/2014/main" id="{1E4900B7-0389-2142-A503-C7E94BF0E330}"/>
              </a:ext>
            </a:extLst>
          </p:cNvPr>
          <p:cNvGrpSpPr/>
          <p:nvPr/>
        </p:nvGrpSpPr>
        <p:grpSpPr>
          <a:xfrm>
            <a:off x="6698552" y="2753717"/>
            <a:ext cx="360040" cy="369332"/>
            <a:chOff x="719572" y="3501878"/>
            <a:chExt cx="360040" cy="369332"/>
          </a:xfrm>
        </p:grpSpPr>
        <p:sp>
          <p:nvSpPr>
            <p:cNvPr id="21" name="Oval 20">
              <a:extLst>
                <a:ext uri="{FF2B5EF4-FFF2-40B4-BE49-F238E27FC236}">
                  <a16:creationId xmlns:a16="http://schemas.microsoft.com/office/drawing/2014/main" id="{2F9A1A72-34E5-E34B-B367-20BDFA369576}"/>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3A62F9D1-6043-0346-831A-84387D34B959}"/>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2</a:t>
              </a:r>
            </a:p>
          </p:txBody>
        </p:sp>
      </p:grpSp>
      <p:grpSp>
        <p:nvGrpSpPr>
          <p:cNvPr id="23" name="Gruppieren 22">
            <a:extLst>
              <a:ext uri="{FF2B5EF4-FFF2-40B4-BE49-F238E27FC236}">
                <a16:creationId xmlns:a16="http://schemas.microsoft.com/office/drawing/2014/main" id="{F002D604-5919-CB44-9E40-4E6144FBAAFB}"/>
              </a:ext>
            </a:extLst>
          </p:cNvPr>
          <p:cNvGrpSpPr/>
          <p:nvPr/>
        </p:nvGrpSpPr>
        <p:grpSpPr>
          <a:xfrm>
            <a:off x="6731556" y="4469281"/>
            <a:ext cx="360040" cy="369332"/>
            <a:chOff x="719572" y="3501878"/>
            <a:chExt cx="360040" cy="369332"/>
          </a:xfrm>
        </p:grpSpPr>
        <p:sp>
          <p:nvSpPr>
            <p:cNvPr id="24" name="Oval 23">
              <a:extLst>
                <a:ext uri="{FF2B5EF4-FFF2-40B4-BE49-F238E27FC236}">
                  <a16:creationId xmlns:a16="http://schemas.microsoft.com/office/drawing/2014/main" id="{74E04825-B227-6544-BF88-617D137DF410}"/>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a:extLst>
                <a:ext uri="{FF2B5EF4-FFF2-40B4-BE49-F238E27FC236}">
                  <a16:creationId xmlns:a16="http://schemas.microsoft.com/office/drawing/2014/main" id="{60521FE4-F1A9-7645-A007-1CDDFBA09550}"/>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3</a:t>
              </a:r>
            </a:p>
          </p:txBody>
        </p:sp>
      </p:grpSp>
      <p:grpSp>
        <p:nvGrpSpPr>
          <p:cNvPr id="26" name="Gruppieren 25">
            <a:extLst>
              <a:ext uri="{FF2B5EF4-FFF2-40B4-BE49-F238E27FC236}">
                <a16:creationId xmlns:a16="http://schemas.microsoft.com/office/drawing/2014/main" id="{B8BFBAE7-DB75-DE4B-A11A-271D67C34016}"/>
              </a:ext>
            </a:extLst>
          </p:cNvPr>
          <p:cNvGrpSpPr/>
          <p:nvPr/>
        </p:nvGrpSpPr>
        <p:grpSpPr>
          <a:xfrm>
            <a:off x="6635550" y="1599129"/>
            <a:ext cx="360040" cy="379519"/>
            <a:chOff x="692574" y="3256183"/>
            <a:chExt cx="360040" cy="379519"/>
          </a:xfrm>
        </p:grpSpPr>
        <p:sp>
          <p:nvSpPr>
            <p:cNvPr id="27" name="Oval 26">
              <a:extLst>
                <a:ext uri="{FF2B5EF4-FFF2-40B4-BE49-F238E27FC236}">
                  <a16:creationId xmlns:a16="http://schemas.microsoft.com/office/drawing/2014/main" id="{21A52B08-CCAB-F647-AFF2-D68378C0118A}"/>
                </a:ext>
              </a:extLst>
            </p:cNvPr>
            <p:cNvSpPr/>
            <p:nvPr/>
          </p:nvSpPr>
          <p:spPr>
            <a:xfrm>
              <a:off x="692574" y="3275662"/>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a:extLst>
                <a:ext uri="{FF2B5EF4-FFF2-40B4-BE49-F238E27FC236}">
                  <a16:creationId xmlns:a16="http://schemas.microsoft.com/office/drawing/2014/main" id="{1ED25FB5-EAF7-5444-9742-C5EA10C3C659}"/>
                </a:ext>
              </a:extLst>
            </p:cNvPr>
            <p:cNvSpPr txBox="1"/>
            <p:nvPr/>
          </p:nvSpPr>
          <p:spPr>
            <a:xfrm>
              <a:off x="725681" y="3256183"/>
              <a:ext cx="243420" cy="369332"/>
            </a:xfrm>
            <a:prstGeom prst="rect">
              <a:avLst/>
            </a:prstGeom>
            <a:noFill/>
          </p:spPr>
          <p:txBody>
            <a:bodyPr wrap="square" rtlCol="0">
              <a:spAutoFit/>
            </a:bodyPr>
            <a:lstStyle/>
            <a:p>
              <a:r>
                <a:rPr lang="de-DE" dirty="0">
                  <a:solidFill>
                    <a:srgbClr val="002060"/>
                  </a:solidFill>
                </a:rPr>
                <a:t>1</a:t>
              </a:r>
            </a:p>
          </p:txBody>
        </p:sp>
      </p:grpSp>
      <p:grpSp>
        <p:nvGrpSpPr>
          <p:cNvPr id="29" name="Gruppieren 28">
            <a:extLst>
              <a:ext uri="{FF2B5EF4-FFF2-40B4-BE49-F238E27FC236}">
                <a16:creationId xmlns:a16="http://schemas.microsoft.com/office/drawing/2014/main" id="{4C2DABBD-0F48-9243-B2CB-41F2B25A463F}"/>
              </a:ext>
            </a:extLst>
          </p:cNvPr>
          <p:cNvGrpSpPr/>
          <p:nvPr/>
        </p:nvGrpSpPr>
        <p:grpSpPr>
          <a:xfrm>
            <a:off x="2987824" y="5007659"/>
            <a:ext cx="360040" cy="369332"/>
            <a:chOff x="719572" y="3501878"/>
            <a:chExt cx="360040" cy="369332"/>
          </a:xfrm>
        </p:grpSpPr>
        <p:sp>
          <p:nvSpPr>
            <p:cNvPr id="30" name="Oval 29">
              <a:extLst>
                <a:ext uri="{FF2B5EF4-FFF2-40B4-BE49-F238E27FC236}">
                  <a16:creationId xmlns:a16="http://schemas.microsoft.com/office/drawing/2014/main" id="{1038C4E1-09A6-A74C-BF7A-59BEDFDCF5C4}"/>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A55B6619-9A41-4545-BA0F-37EDA0368B09}"/>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3</a:t>
              </a:r>
            </a:p>
          </p:txBody>
        </p:sp>
      </p:grpSp>
      <p:grpSp>
        <p:nvGrpSpPr>
          <p:cNvPr id="32" name="Gruppieren 31">
            <a:extLst>
              <a:ext uri="{FF2B5EF4-FFF2-40B4-BE49-F238E27FC236}">
                <a16:creationId xmlns:a16="http://schemas.microsoft.com/office/drawing/2014/main" id="{E27A8DA5-546F-254D-908C-13FD88A687E2}"/>
              </a:ext>
            </a:extLst>
          </p:cNvPr>
          <p:cNvGrpSpPr/>
          <p:nvPr/>
        </p:nvGrpSpPr>
        <p:grpSpPr>
          <a:xfrm>
            <a:off x="2987824" y="3492586"/>
            <a:ext cx="360040" cy="369332"/>
            <a:chOff x="719572" y="3501878"/>
            <a:chExt cx="360040" cy="369332"/>
          </a:xfrm>
        </p:grpSpPr>
        <p:sp>
          <p:nvSpPr>
            <p:cNvPr id="33" name="Oval 32">
              <a:extLst>
                <a:ext uri="{FF2B5EF4-FFF2-40B4-BE49-F238E27FC236}">
                  <a16:creationId xmlns:a16="http://schemas.microsoft.com/office/drawing/2014/main" id="{F587E511-5D56-0C42-8AB2-0FBB75ADE2BB}"/>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a:extLst>
                <a:ext uri="{FF2B5EF4-FFF2-40B4-BE49-F238E27FC236}">
                  <a16:creationId xmlns:a16="http://schemas.microsoft.com/office/drawing/2014/main" id="{A7DEE4C2-3855-C449-9906-CE830B89C656}"/>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2</a:t>
              </a:r>
            </a:p>
          </p:txBody>
        </p:sp>
      </p:grpSp>
    </p:spTree>
    <p:extLst>
      <p:ext uri="{BB962C8B-B14F-4D97-AF65-F5344CB8AC3E}">
        <p14:creationId xmlns:p14="http://schemas.microsoft.com/office/powerpoint/2010/main" val="204056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363272" cy="360040"/>
          </a:xfrm>
        </p:spPr>
        <p:txBody>
          <a:bodyPr/>
          <a:lstStyle/>
          <a:p>
            <a:r>
              <a:rPr lang="de-DE" sz="2200" b="1" dirty="0"/>
              <a:t>Ziele einer Bildung in der digitalen Welt – BEISPIELE aus den Vorgaben</a:t>
            </a:r>
          </a:p>
        </p:txBody>
      </p:sp>
      <p:sp>
        <p:nvSpPr>
          <p:cNvPr id="3" name="Inhaltsplatzhalter 2"/>
          <p:cNvSpPr>
            <a:spLocks noGrp="1"/>
          </p:cNvSpPr>
          <p:nvPr>
            <p:ph idx="1"/>
          </p:nvPr>
        </p:nvSpPr>
        <p:spPr>
          <a:xfrm>
            <a:off x="457200" y="1628800"/>
            <a:ext cx="8229600" cy="4464496"/>
          </a:xfrm>
        </p:spPr>
        <p:txBody>
          <a:bodyPr>
            <a:normAutofit/>
          </a:bodyPr>
          <a:lstStyle/>
          <a:p>
            <a:r>
              <a:rPr lang="de-DE" sz="2000" dirty="0"/>
              <a:t> … geht einen Weg nach </a:t>
            </a:r>
            <a:r>
              <a:rPr lang="de-DE" sz="2000" dirty="0" err="1"/>
              <a:t>Wegeplan</a:t>
            </a:r>
            <a:r>
              <a:rPr lang="de-DE" sz="2000" dirty="0"/>
              <a:t> auch unter Verwendung von digitaler Kartendarstellung oder digitalen Navigationsgeräten</a:t>
            </a:r>
            <a:r>
              <a:rPr lang="de-DE" sz="2000" b="1" dirty="0"/>
              <a:t> </a:t>
            </a:r>
            <a:r>
              <a:rPr lang="de-DE" sz="2000" dirty="0"/>
              <a:t>(Mathematik)</a:t>
            </a:r>
            <a:br>
              <a:rPr lang="de-DE" sz="2000" dirty="0"/>
            </a:br>
            <a:endParaRPr lang="de-DE" sz="1000" dirty="0"/>
          </a:p>
          <a:p>
            <a:r>
              <a:rPr lang="de-DE" sz="2000" dirty="0"/>
              <a:t>… isoliert Finger zur Eingabe an Tasten, Tastaturfeldern, Tastaturen, Touchscreen-Monitoren/Displays </a:t>
            </a:r>
            <a:br>
              <a:rPr lang="de-DE" sz="2000" dirty="0"/>
            </a:br>
            <a:endParaRPr lang="de-DE" sz="1000" dirty="0"/>
          </a:p>
          <a:p>
            <a:r>
              <a:rPr lang="de-DE" sz="2000" dirty="0"/>
              <a:t>… nutzt Eingabemedium (u.a. Eingabestift) zur Eingabe an Touchscreen-Monitoren/Displays (Entwicklungsbereiche)</a:t>
            </a:r>
            <a:br>
              <a:rPr lang="de-DE" sz="2000" dirty="0"/>
            </a:br>
            <a:endParaRPr lang="de-DE" sz="1000" dirty="0"/>
          </a:p>
          <a:p>
            <a:r>
              <a:rPr lang="de-DE" sz="2000" dirty="0"/>
              <a:t>… plant analoge/ digitale Texte </a:t>
            </a:r>
            <a:r>
              <a:rPr lang="de-DE" sz="2000" dirty="0" err="1"/>
              <a:t>kriteriengeleitet</a:t>
            </a:r>
            <a:r>
              <a:rPr lang="de-DE" sz="2000" dirty="0"/>
              <a:t> und nach eigenen Ideen</a:t>
            </a:r>
            <a:br>
              <a:rPr lang="de-DE" sz="2000" dirty="0"/>
            </a:br>
            <a:endParaRPr lang="de-DE" sz="1000" dirty="0"/>
          </a:p>
          <a:p>
            <a:r>
              <a:rPr lang="de-DE" sz="2000" dirty="0"/>
              <a:t>… plant anlass- / intentionsgebunden unterschiedliche (auch analoge/digitale) Textsorten (Sprache und Kommunikation)</a:t>
            </a:r>
          </a:p>
        </p:txBody>
      </p:sp>
      <p:sp>
        <p:nvSpPr>
          <p:cNvPr id="4" name="Datumsplatzhalter 3"/>
          <p:cNvSpPr>
            <a:spLocks noGrp="1"/>
          </p:cNvSpPr>
          <p:nvPr>
            <p:ph type="dt" sz="half" idx="10"/>
          </p:nvPr>
        </p:nvSpPr>
        <p:spPr>
          <a:xfrm>
            <a:off x="457200" y="6356350"/>
            <a:ext cx="4474840"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28</a:t>
            </a:fld>
            <a:endParaRPr lang="de-DE"/>
          </a:p>
        </p:txBody>
      </p:sp>
    </p:spTree>
    <p:extLst>
      <p:ext uri="{BB962C8B-B14F-4D97-AF65-F5344CB8AC3E}">
        <p14:creationId xmlns:p14="http://schemas.microsoft.com/office/powerpoint/2010/main" val="2632138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D0AACC-DB7C-CB49-A3A5-7DEFCD9E9304}"/>
              </a:ext>
            </a:extLst>
          </p:cNvPr>
          <p:cNvSpPr>
            <a:spLocks noGrp="1"/>
          </p:cNvSpPr>
          <p:nvPr>
            <p:ph type="title"/>
          </p:nvPr>
        </p:nvSpPr>
        <p:spPr/>
        <p:txBody>
          <a:bodyPr/>
          <a:lstStyle/>
          <a:p>
            <a:r>
              <a:rPr lang="de-DE" sz="2200" b="1" dirty="0"/>
              <a:t>Bsp. Querschnittsaufgabe „Ziele der Verbraucherbildung“</a:t>
            </a:r>
          </a:p>
        </p:txBody>
      </p:sp>
      <p:sp>
        <p:nvSpPr>
          <p:cNvPr id="3" name="Inhaltsplatzhalter 2">
            <a:extLst>
              <a:ext uri="{FF2B5EF4-FFF2-40B4-BE49-F238E27FC236}">
                <a16:creationId xmlns:a16="http://schemas.microsoft.com/office/drawing/2014/main" id="{874F4ADD-174B-B64E-A227-DBE92DE34F67}"/>
              </a:ext>
            </a:extLst>
          </p:cNvPr>
          <p:cNvSpPr>
            <a:spLocks noGrp="1"/>
          </p:cNvSpPr>
          <p:nvPr>
            <p:ph idx="1"/>
          </p:nvPr>
        </p:nvSpPr>
        <p:spPr>
          <a:xfrm>
            <a:off x="440100" y="3671612"/>
            <a:ext cx="8229600" cy="2349676"/>
          </a:xfrm>
        </p:spPr>
        <p:txBody>
          <a:bodyPr>
            <a:normAutofit fontScale="85000" lnSpcReduction="10000"/>
          </a:bodyPr>
          <a:lstStyle/>
          <a:p>
            <a:pPr marL="57150" indent="0">
              <a:buNone/>
            </a:pPr>
            <a:r>
              <a:rPr lang="de-DE" dirty="0"/>
              <a:t>Zieldimensionen: Auseinandersetzung mit</a:t>
            </a:r>
          </a:p>
          <a:p>
            <a:pPr lvl="1"/>
            <a:r>
              <a:rPr lang="de-DE" dirty="0"/>
              <a:t>individuellen Bedürfnissen und Bedarfen (Z1)</a:t>
            </a:r>
          </a:p>
          <a:p>
            <a:pPr lvl="1"/>
            <a:r>
              <a:rPr lang="de-DE" dirty="0"/>
              <a:t>gesellschaftlichen Einflüssen auf Konsumentscheidungen (Z2)</a:t>
            </a:r>
          </a:p>
          <a:p>
            <a:pPr lvl="1"/>
            <a:r>
              <a:rPr lang="de-DE" dirty="0"/>
              <a:t>individuellen und gesellschaftlichen Folgen des Konsums (Z3)</a:t>
            </a:r>
          </a:p>
          <a:p>
            <a:pPr lvl="1"/>
            <a:r>
              <a:rPr lang="de-DE" dirty="0"/>
              <a:t>politisch-rechtlichen und sozioökonomischen Rahmenbedingungen (Z4)</a:t>
            </a:r>
          </a:p>
          <a:p>
            <a:pPr lvl="1"/>
            <a:r>
              <a:rPr lang="de-DE" dirty="0"/>
              <a:t>Kriterien für Konsumentscheidungen (Z5)</a:t>
            </a:r>
          </a:p>
          <a:p>
            <a:pPr lvl="1"/>
            <a:r>
              <a:rPr lang="de-DE" dirty="0"/>
              <a:t>individuellen, kollektiven und politischen Gestaltungsoptionen des Konsums (Z6)</a:t>
            </a:r>
          </a:p>
        </p:txBody>
      </p:sp>
      <p:sp>
        <p:nvSpPr>
          <p:cNvPr id="4" name="Datumsplatzhalter 3">
            <a:extLst>
              <a:ext uri="{FF2B5EF4-FFF2-40B4-BE49-F238E27FC236}">
                <a16:creationId xmlns:a16="http://schemas.microsoft.com/office/drawing/2014/main" id="{9254464C-DBE5-D140-8C4F-AED538988B5D}"/>
              </a:ext>
            </a:extLst>
          </p:cNvPr>
          <p:cNvSpPr>
            <a:spLocks noGrp="1"/>
          </p:cNvSpPr>
          <p:nvPr>
            <p:ph type="dt" sz="half" idx="10"/>
          </p:nvPr>
        </p:nvSpPr>
        <p:spPr>
          <a:xfrm>
            <a:off x="457200" y="6356350"/>
            <a:ext cx="4186808"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a:extLst>
              <a:ext uri="{FF2B5EF4-FFF2-40B4-BE49-F238E27FC236}">
                <a16:creationId xmlns:a16="http://schemas.microsoft.com/office/drawing/2014/main" id="{C8F699CD-062A-4040-8174-44277F1AE004}"/>
              </a:ext>
            </a:extLst>
          </p:cNvPr>
          <p:cNvSpPr>
            <a:spLocks noGrp="1"/>
          </p:cNvSpPr>
          <p:nvPr>
            <p:ph type="sldNum" sz="quarter" idx="12"/>
          </p:nvPr>
        </p:nvSpPr>
        <p:spPr/>
        <p:txBody>
          <a:bodyPr/>
          <a:lstStyle/>
          <a:p>
            <a:fld id="{512A4277-7E7A-4AAF-BFC7-47646BF5CD0C}" type="slidenum">
              <a:rPr lang="de-DE" smtClean="0"/>
              <a:t>29</a:t>
            </a:fld>
            <a:endParaRPr lang="de-DE"/>
          </a:p>
        </p:txBody>
      </p:sp>
      <p:graphicFrame>
        <p:nvGraphicFramePr>
          <p:cNvPr id="7" name="Tabelle 6">
            <a:extLst>
              <a:ext uri="{FF2B5EF4-FFF2-40B4-BE49-F238E27FC236}">
                <a16:creationId xmlns:a16="http://schemas.microsoft.com/office/drawing/2014/main" id="{7F0ACA08-3046-BF4C-B006-0238D1FF3629}"/>
              </a:ext>
            </a:extLst>
          </p:cNvPr>
          <p:cNvGraphicFramePr>
            <a:graphicFrameLocks noGrp="1"/>
          </p:cNvGraphicFramePr>
          <p:nvPr/>
        </p:nvGraphicFramePr>
        <p:xfrm>
          <a:off x="435660" y="1715212"/>
          <a:ext cx="8251140" cy="1735290"/>
        </p:xfrm>
        <a:graphic>
          <a:graphicData uri="http://schemas.openxmlformats.org/drawingml/2006/table">
            <a:tbl>
              <a:tblPr firstRow="1" bandRow="1">
                <a:tableStyleId>{5C22544A-7EE6-4342-B048-85BDC9FD1C3A}</a:tableStyleId>
              </a:tblPr>
              <a:tblGrid>
                <a:gridCol w="2062785">
                  <a:extLst>
                    <a:ext uri="{9D8B030D-6E8A-4147-A177-3AD203B41FA5}">
                      <a16:colId xmlns:a16="http://schemas.microsoft.com/office/drawing/2014/main" val="673817853"/>
                    </a:ext>
                  </a:extLst>
                </a:gridCol>
                <a:gridCol w="2062785">
                  <a:extLst>
                    <a:ext uri="{9D8B030D-6E8A-4147-A177-3AD203B41FA5}">
                      <a16:colId xmlns:a16="http://schemas.microsoft.com/office/drawing/2014/main" val="3077496260"/>
                    </a:ext>
                  </a:extLst>
                </a:gridCol>
                <a:gridCol w="2062785">
                  <a:extLst>
                    <a:ext uri="{9D8B030D-6E8A-4147-A177-3AD203B41FA5}">
                      <a16:colId xmlns:a16="http://schemas.microsoft.com/office/drawing/2014/main" val="2782819226"/>
                    </a:ext>
                  </a:extLst>
                </a:gridCol>
                <a:gridCol w="2062785">
                  <a:extLst>
                    <a:ext uri="{9D8B030D-6E8A-4147-A177-3AD203B41FA5}">
                      <a16:colId xmlns:a16="http://schemas.microsoft.com/office/drawing/2014/main" val="2199123639"/>
                    </a:ext>
                  </a:extLst>
                </a:gridCol>
              </a:tblGrid>
              <a:tr h="820890">
                <a:tc gridSpan="4">
                  <a:txBody>
                    <a:bodyPr/>
                    <a:lstStyle/>
                    <a:p>
                      <a:pPr algn="ctr"/>
                      <a:r>
                        <a:rPr lang="de-DE" b="0" dirty="0">
                          <a:solidFill>
                            <a:srgbClr val="002060"/>
                          </a:solidFill>
                        </a:rPr>
                        <a:t>Übergreifender Bereich</a:t>
                      </a:r>
                    </a:p>
                    <a:p>
                      <a:pPr algn="ctr"/>
                      <a:r>
                        <a:rPr lang="de-DE" b="0" dirty="0">
                          <a:solidFill>
                            <a:srgbClr val="002060"/>
                          </a:solidFill>
                        </a:rPr>
                        <a:t>Allgemeiner Konsum</a:t>
                      </a:r>
                    </a:p>
                  </a:txBody>
                  <a:tcPr>
                    <a:solidFill>
                      <a:schemeClr val="tx2">
                        <a:lumMod val="20000"/>
                        <a:lumOff val="80000"/>
                      </a:schemeClr>
                    </a:solidFill>
                  </a:tcPr>
                </a:tc>
                <a:tc hMerge="1">
                  <a:txBody>
                    <a:bodyPr/>
                    <a:lstStyle/>
                    <a:p>
                      <a:endParaRPr lang="de-DE" dirty="0"/>
                    </a:p>
                  </a:txBody>
                  <a:tcPr>
                    <a:solidFill>
                      <a:schemeClr val="tx2">
                        <a:lumMod val="20000"/>
                        <a:lumOff val="80000"/>
                      </a:schemeClr>
                    </a:solidFill>
                  </a:tcPr>
                </a:tc>
                <a:tc hMerge="1">
                  <a:txBody>
                    <a:bodyPr/>
                    <a:lstStyle/>
                    <a:p>
                      <a:endParaRPr lang="de-DE" dirty="0"/>
                    </a:p>
                  </a:txBody>
                  <a:tcPr>
                    <a:solidFill>
                      <a:schemeClr val="tx2">
                        <a:lumMod val="20000"/>
                        <a:lumOff val="80000"/>
                      </a:schemeClr>
                    </a:solidFill>
                  </a:tcPr>
                </a:tc>
                <a:tc hMerge="1">
                  <a:txBody>
                    <a:bodyPr/>
                    <a:lstStyle/>
                    <a:p>
                      <a:endParaRPr lang="de-DE" dirty="0"/>
                    </a:p>
                  </a:txBody>
                  <a:tcPr>
                    <a:solidFill>
                      <a:schemeClr val="tx2">
                        <a:lumMod val="20000"/>
                        <a:lumOff val="80000"/>
                      </a:schemeClr>
                    </a:solidFill>
                  </a:tcPr>
                </a:tc>
                <a:extLst>
                  <a:ext uri="{0D108BD9-81ED-4DB2-BD59-A6C34878D82A}">
                    <a16:rowId xmlns:a16="http://schemas.microsoft.com/office/drawing/2014/main" val="3570416092"/>
                  </a:ext>
                </a:extLst>
              </a:tr>
              <a:tr h="820890">
                <a:tc>
                  <a:txBody>
                    <a:bodyPr/>
                    <a:lstStyle/>
                    <a:p>
                      <a:r>
                        <a:rPr lang="de-DE" dirty="0"/>
                        <a:t>Bereich A: Finanzen Marktgeschehen, Verbraucherrecht</a:t>
                      </a:r>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Bereich B: Ernährung und Gesundheit</a:t>
                      </a:r>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Bereich C: Medien und Information in der digitalen Welt</a:t>
                      </a:r>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Bereich D: Leben, Wohnen Mobilität</a:t>
                      </a:r>
                    </a:p>
                    <a:p>
                      <a:endParaRPr lang="de-DE" dirty="0"/>
                    </a:p>
                  </a:txBody>
                  <a:tcPr>
                    <a:solidFill>
                      <a:schemeClr val="tx2">
                        <a:lumMod val="20000"/>
                        <a:lumOff val="80000"/>
                      </a:schemeClr>
                    </a:solidFill>
                  </a:tcPr>
                </a:tc>
                <a:extLst>
                  <a:ext uri="{0D108BD9-81ED-4DB2-BD59-A6C34878D82A}">
                    <a16:rowId xmlns:a16="http://schemas.microsoft.com/office/drawing/2014/main" val="3275194687"/>
                  </a:ext>
                </a:extLst>
              </a:tr>
            </a:tbl>
          </a:graphicData>
        </a:graphic>
      </p:graphicFrame>
    </p:spTree>
    <p:extLst>
      <p:ext uri="{BB962C8B-B14F-4D97-AF65-F5344CB8AC3E}">
        <p14:creationId xmlns:p14="http://schemas.microsoft.com/office/powerpoint/2010/main" val="386733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6368" y="1484784"/>
            <a:ext cx="8352928" cy="3024336"/>
          </a:xfrm>
        </p:spPr>
        <p:txBody>
          <a:bodyPr/>
          <a:lstStyle/>
          <a:p>
            <a:pPr algn="ctr" defTabSz="358775"/>
            <a:r>
              <a:rPr lang="de-DE" sz="2200" dirty="0">
                <a:solidFill>
                  <a:srgbClr val="002060"/>
                </a:solidFill>
                <a:latin typeface="+mn-lt"/>
                <a:ea typeface="+mn-ea"/>
                <a:cs typeface="Times New Roman" pitchFamily="18" charset="0"/>
              </a:rPr>
              <a:t>I. 	 	</a:t>
            </a:r>
            <a:r>
              <a:rPr lang="de-DE" altLang="de-DE" sz="2200" dirty="0">
                <a:solidFill>
                  <a:srgbClr val="002060"/>
                </a:solidFill>
                <a:cs typeface="Times New Roman" pitchFamily="18" charset="0"/>
              </a:rPr>
              <a:t>Richtlinien für den Förderschwerpunkt Geistige Entwicklung</a:t>
            </a:r>
            <a:br>
              <a:rPr lang="de-DE" altLang="de-DE" sz="2200" dirty="0">
                <a:solidFill>
                  <a:srgbClr val="002060"/>
                </a:solidFill>
                <a:cs typeface="Times New Roman" pitchFamily="18" charset="0"/>
              </a:rPr>
            </a:br>
            <a:r>
              <a:rPr lang="de-DE" altLang="de-DE" sz="2200" dirty="0">
                <a:solidFill>
                  <a:srgbClr val="002060"/>
                </a:solidFill>
                <a:cs typeface="Times New Roman" pitchFamily="18" charset="0"/>
              </a:rPr>
              <a:t>		 und 		</a:t>
            </a:r>
            <a:br>
              <a:rPr lang="de-DE" altLang="de-DE" sz="2200" dirty="0">
                <a:solidFill>
                  <a:srgbClr val="002060"/>
                </a:solidFill>
                <a:cs typeface="Times New Roman" pitchFamily="18" charset="0"/>
              </a:rPr>
            </a:br>
            <a:r>
              <a:rPr lang="de-DE" altLang="de-DE" sz="2200" dirty="0">
                <a:solidFill>
                  <a:srgbClr val="002060"/>
                </a:solidFill>
                <a:cs typeface="Times New Roman" pitchFamily="18" charset="0"/>
              </a:rPr>
              <a:t>		Unterrichtsvorgaben für den zieldifferenten Bildungsgang </a:t>
            </a:r>
            <a:br>
              <a:rPr lang="de-DE" altLang="de-DE" sz="2200" dirty="0">
                <a:solidFill>
                  <a:srgbClr val="002060"/>
                </a:solidFill>
                <a:cs typeface="Times New Roman" pitchFamily="18" charset="0"/>
              </a:rPr>
            </a:br>
            <a:r>
              <a:rPr lang="de-DE" altLang="de-DE" sz="2200" dirty="0">
                <a:solidFill>
                  <a:srgbClr val="002060"/>
                </a:solidFill>
                <a:cs typeface="Times New Roman" pitchFamily="18" charset="0"/>
              </a:rPr>
              <a:t>		Geistige Entwicklung</a:t>
            </a:r>
            <a:br>
              <a:rPr lang="de-DE" altLang="de-DE" sz="2200" dirty="0">
                <a:solidFill>
                  <a:srgbClr val="002060"/>
                </a:solidFill>
                <a:cs typeface="Times New Roman" pitchFamily="18" charset="0"/>
              </a:rPr>
            </a:br>
            <a:endParaRPr lang="de-DE" altLang="de-DE" sz="2200" dirty="0">
              <a:solidFill>
                <a:srgbClr val="002060"/>
              </a:solidFill>
              <a:cs typeface="Times New Roman" pitchFamily="18" charset="0"/>
            </a:endParaRPr>
          </a:p>
        </p:txBody>
      </p:sp>
      <p:sp>
        <p:nvSpPr>
          <p:cNvPr id="5" name="Datumsplatzhalter 4"/>
          <p:cNvSpPr>
            <a:spLocks noGrp="1"/>
          </p:cNvSpPr>
          <p:nvPr>
            <p:ph type="dt" sz="half" idx="10"/>
          </p:nvPr>
        </p:nvSpPr>
        <p:spPr>
          <a:xfrm>
            <a:off x="426368" y="6352878"/>
            <a:ext cx="4217640" cy="365125"/>
          </a:xfrm>
        </p:spPr>
        <p:txBody>
          <a:bodyPr/>
          <a:lstStyle/>
          <a:p>
            <a:r>
              <a:rPr lang="de-DE" dirty="0"/>
              <a:t>Richtlinien für den Förderschwerpunkt Geistige Entwicklung / Unterrichtsvorgaben für den zieldifferenten Bildungsgang Geistige Entwicklung</a:t>
            </a:r>
          </a:p>
        </p:txBody>
      </p:sp>
      <p:sp>
        <p:nvSpPr>
          <p:cNvPr id="7" name="Foliennummernplatzhalter 6"/>
          <p:cNvSpPr>
            <a:spLocks noGrp="1"/>
          </p:cNvSpPr>
          <p:nvPr>
            <p:ph type="sldNum" sz="quarter" idx="12"/>
          </p:nvPr>
        </p:nvSpPr>
        <p:spPr/>
        <p:txBody>
          <a:bodyPr/>
          <a:lstStyle/>
          <a:p>
            <a:fld id="{512A4277-7E7A-4AAF-BFC7-47646BF5CD0C}" type="slidenum">
              <a:rPr lang="de-DE" smtClean="0"/>
              <a:t>3</a:t>
            </a:fld>
            <a:endParaRPr lang="de-DE"/>
          </a:p>
        </p:txBody>
      </p:sp>
    </p:spTree>
    <p:extLst>
      <p:ext uri="{BB962C8B-B14F-4D97-AF65-F5344CB8AC3E}">
        <p14:creationId xmlns:p14="http://schemas.microsoft.com/office/powerpoint/2010/main" val="415047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363272" cy="360040"/>
          </a:xfrm>
        </p:spPr>
        <p:txBody>
          <a:bodyPr/>
          <a:lstStyle/>
          <a:p>
            <a:r>
              <a:rPr lang="de-DE" sz="2200" b="1" dirty="0"/>
              <a:t>Ziele der</a:t>
            </a:r>
            <a:r>
              <a:rPr lang="de-DE" sz="2200" b="1" dirty="0">
                <a:solidFill>
                  <a:srgbClr val="FF0000"/>
                </a:solidFill>
              </a:rPr>
              <a:t> </a:t>
            </a:r>
            <a:r>
              <a:rPr lang="de-DE" sz="2200" b="1" dirty="0"/>
              <a:t>Verbraucherbildung – BEISPIELE aus den Vorgaben</a:t>
            </a:r>
          </a:p>
        </p:txBody>
      </p:sp>
      <p:sp>
        <p:nvSpPr>
          <p:cNvPr id="3" name="Inhaltsplatzhalter 2"/>
          <p:cNvSpPr>
            <a:spLocks noGrp="1"/>
          </p:cNvSpPr>
          <p:nvPr>
            <p:ph idx="1"/>
          </p:nvPr>
        </p:nvSpPr>
        <p:spPr>
          <a:xfrm>
            <a:off x="611560" y="1628800"/>
            <a:ext cx="8208912" cy="4464496"/>
          </a:xfrm>
        </p:spPr>
        <p:txBody>
          <a:bodyPr>
            <a:normAutofit fontScale="77500" lnSpcReduction="20000"/>
          </a:bodyPr>
          <a:lstStyle/>
          <a:p>
            <a:pPr lvl="0" fontAlgn="base"/>
            <a:r>
              <a:rPr lang="de-DE" dirty="0"/>
              <a:t> </a:t>
            </a:r>
            <a:r>
              <a:rPr lang="de-DE" sz="2600" dirty="0"/>
              <a:t>…verwendet Bargeld in alltäglichen Bezahlvorgängen </a:t>
            </a:r>
            <a:br>
              <a:rPr lang="de-DE" sz="2600" dirty="0"/>
            </a:br>
            <a:endParaRPr lang="de-DE" sz="1300" dirty="0"/>
          </a:p>
          <a:p>
            <a:pPr lvl="0" fontAlgn="base"/>
            <a:r>
              <a:rPr lang="de-DE" sz="2600" dirty="0"/>
              <a:t>…kennt den grundlegenden Ablauf einer Kartenzahlung und Kontoabbuchung</a:t>
            </a:r>
            <a:br>
              <a:rPr lang="de-DE" sz="2600" dirty="0"/>
            </a:br>
            <a:endParaRPr lang="de-DE" sz="1300" dirty="0"/>
          </a:p>
          <a:p>
            <a:pPr fontAlgn="base"/>
            <a:r>
              <a:rPr lang="de-DE" sz="2600" b="1" dirty="0"/>
              <a:t>…</a:t>
            </a:r>
            <a:r>
              <a:rPr lang="de-DE" sz="2600" dirty="0"/>
              <a:t>bewertet erfasst Daten hinsichtlich des eigenen Bedarfs, Lebensstils und Konsumgewohnheiten </a:t>
            </a:r>
            <a:r>
              <a:rPr lang="de-DE" sz="2600" b="1" dirty="0"/>
              <a:t> </a:t>
            </a:r>
            <a:r>
              <a:rPr lang="de-DE" sz="2600" dirty="0"/>
              <a:t>(Mathematik)</a:t>
            </a:r>
            <a:br>
              <a:rPr lang="de-DE" sz="2600" dirty="0"/>
            </a:br>
            <a:endParaRPr lang="de-DE" sz="1300" dirty="0"/>
          </a:p>
          <a:p>
            <a:r>
              <a:rPr lang="de-DE" sz="2600" dirty="0"/>
              <a:t>In den Entwicklungsbereichen erfolgt eine Verankerung in den </a:t>
            </a:r>
            <a:r>
              <a:rPr lang="de-DE" sz="2600" dirty="0" err="1"/>
              <a:t>Performanzsituationen</a:t>
            </a:r>
            <a:r>
              <a:rPr lang="de-DE" sz="2600" dirty="0"/>
              <a:t>, z. B. Bewältigen größerer Entfernungen, auch als klimafreundliche Alternative zu motorisierten Fahrzeugen und zur Gesunderhaltung, Identifikation gesundheitsschädlicher Lebensmittel.</a:t>
            </a:r>
            <a:br>
              <a:rPr lang="de-DE" sz="2600" dirty="0"/>
            </a:br>
            <a:endParaRPr lang="de-DE" sz="1300" dirty="0"/>
          </a:p>
          <a:p>
            <a:pPr lvl="0" fontAlgn="base"/>
            <a:r>
              <a:rPr lang="de-DE" sz="2600" dirty="0"/>
              <a:t>…verwendet Informationen und Daten aus altersangemessenen / entwicklungsgemäßen analogen und digitalen Quellen</a:t>
            </a:r>
            <a:br>
              <a:rPr lang="de-DE" sz="2600" dirty="0"/>
            </a:br>
            <a:endParaRPr lang="de-DE" sz="1400" dirty="0"/>
          </a:p>
          <a:p>
            <a:pPr lvl="0" fontAlgn="base"/>
            <a:r>
              <a:rPr lang="de-DE" sz="2600" dirty="0"/>
              <a:t>…ermittelt Informationen und Daten aus altersangemessenen / entwicklungsgemäßen analogen und digitalen Quellen</a:t>
            </a:r>
            <a:br>
              <a:rPr lang="de-DE" sz="2600" dirty="0"/>
            </a:br>
            <a:r>
              <a:rPr lang="de-DE" sz="2600" dirty="0"/>
              <a:t>(Sprache und Kommunikation)</a:t>
            </a:r>
          </a:p>
        </p:txBody>
      </p:sp>
      <p:sp>
        <p:nvSpPr>
          <p:cNvPr id="4" name="Datumsplatzhalter 3"/>
          <p:cNvSpPr>
            <a:spLocks noGrp="1"/>
          </p:cNvSpPr>
          <p:nvPr>
            <p:ph type="dt" sz="half" idx="10"/>
          </p:nvPr>
        </p:nvSpPr>
        <p:spPr>
          <a:xfrm>
            <a:off x="457200" y="6356350"/>
            <a:ext cx="4258816"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30</a:t>
            </a:fld>
            <a:endParaRPr lang="de-DE"/>
          </a:p>
        </p:txBody>
      </p:sp>
    </p:spTree>
    <p:extLst>
      <p:ext uri="{BB962C8B-B14F-4D97-AF65-F5344CB8AC3E}">
        <p14:creationId xmlns:p14="http://schemas.microsoft.com/office/powerpoint/2010/main" val="826268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endParaRPr lang="de-DE" altLang="de-DE" sz="4400" b="1" dirty="0">
              <a:solidFill>
                <a:srgbClr val="002060"/>
              </a:solidFill>
              <a:cs typeface="Times New Roman" pitchFamily="18" charset="0"/>
            </a:endParaRPr>
          </a:p>
          <a:p>
            <a:pPr marL="0" indent="0">
              <a:buNone/>
            </a:pPr>
            <a:endParaRPr lang="de-DE" altLang="de-DE" sz="4400" b="1" dirty="0">
              <a:solidFill>
                <a:srgbClr val="002060"/>
              </a:solidFill>
              <a:cs typeface="Times New Roman" pitchFamily="18" charset="0"/>
            </a:endParaRPr>
          </a:p>
          <a:p>
            <a:pPr marL="0" indent="0">
              <a:buNone/>
            </a:pPr>
            <a:r>
              <a:rPr lang="de-DE" altLang="de-DE" sz="2200" b="1" dirty="0">
                <a:solidFill>
                  <a:srgbClr val="002060"/>
                </a:solidFill>
                <a:cs typeface="Times New Roman" pitchFamily="18" charset="0"/>
              </a:rPr>
              <a:t>IV.	Schulinterne </a:t>
            </a:r>
            <a:r>
              <a:rPr lang="de-DE" altLang="de-DE" sz="2200" b="1" dirty="0" smtClean="0">
                <a:solidFill>
                  <a:srgbClr val="002060"/>
                </a:solidFill>
                <a:cs typeface="Times New Roman" pitchFamily="18" charset="0"/>
              </a:rPr>
              <a:t>Lehr</a:t>
            </a:r>
            <a:r>
              <a:rPr lang="de-DE" altLang="de-DE" sz="2200" b="1" dirty="0" smtClean="0">
                <a:solidFill>
                  <a:srgbClr val="002060"/>
                </a:solidFill>
                <a:cs typeface="Times New Roman" pitchFamily="18" charset="0"/>
              </a:rPr>
              <a:t>pläne </a:t>
            </a:r>
            <a:r>
              <a:rPr lang="de-DE" altLang="de-DE" sz="2200" b="1" dirty="0">
                <a:solidFill>
                  <a:srgbClr val="002060"/>
                </a:solidFill>
                <a:cs typeface="Times New Roman" pitchFamily="18" charset="0"/>
              </a:rPr>
              <a:t>und Unterstützungsangebote</a:t>
            </a:r>
          </a:p>
          <a:p>
            <a:pPr marL="0" indent="0">
              <a:buNone/>
            </a:pPr>
            <a:endParaRPr lang="de-DE" dirty="0"/>
          </a:p>
        </p:txBody>
      </p:sp>
      <p:sp>
        <p:nvSpPr>
          <p:cNvPr id="4" name="Datumsplatzhalter 3"/>
          <p:cNvSpPr>
            <a:spLocks noGrp="1"/>
          </p:cNvSpPr>
          <p:nvPr>
            <p:ph type="dt" sz="half" idx="10"/>
          </p:nvPr>
        </p:nvSpPr>
        <p:spPr>
          <a:xfrm>
            <a:off x="457200" y="6356350"/>
            <a:ext cx="4114800"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31</a:t>
            </a:fld>
            <a:endParaRPr lang="de-DE"/>
          </a:p>
        </p:txBody>
      </p:sp>
    </p:spTree>
    <p:extLst>
      <p:ext uri="{BB962C8B-B14F-4D97-AF65-F5344CB8AC3E}">
        <p14:creationId xmlns:p14="http://schemas.microsoft.com/office/powerpoint/2010/main" val="850283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61746"/>
            <a:ext cx="8229600" cy="4431550"/>
          </a:xfrm>
        </p:spPr>
        <p:txBody>
          <a:bodyPr>
            <a:normAutofit fontScale="85000" lnSpcReduction="20000"/>
          </a:bodyPr>
          <a:lstStyle/>
          <a:p>
            <a:pPr marL="0" indent="0">
              <a:buNone/>
            </a:pPr>
            <a:r>
              <a:rPr lang="de-DE" altLang="de-DE" sz="2200" dirty="0"/>
              <a:t>Die </a:t>
            </a:r>
            <a:r>
              <a:rPr lang="de-DE" altLang="de-DE" sz="2200" b="1" dirty="0"/>
              <a:t>Schulen</a:t>
            </a:r>
            <a:r>
              <a:rPr lang="de-DE" altLang="de-DE" sz="2200" dirty="0"/>
              <a:t> bestimmen auf der Grundlage der Unterrichtsvorgaben in Verbindung mit ihrem Schulprogramm </a:t>
            </a:r>
            <a:r>
              <a:rPr lang="de-DE" altLang="de-DE" sz="2200" b="1" dirty="0"/>
              <a:t>schuleigene Unterrichtsvorgaben</a:t>
            </a:r>
            <a:r>
              <a:rPr lang="de-DE" altLang="de-DE" sz="2200" dirty="0"/>
              <a:t>. </a:t>
            </a:r>
            <a:br>
              <a:rPr lang="de-DE" altLang="de-DE" sz="2200" dirty="0"/>
            </a:br>
            <a:r>
              <a:rPr lang="de-DE" altLang="de-DE" sz="2200" dirty="0"/>
              <a:t>(§29 (2) </a:t>
            </a:r>
            <a:r>
              <a:rPr lang="de-DE" altLang="de-DE" sz="2200" dirty="0" err="1"/>
              <a:t>SchulG</a:t>
            </a:r>
            <a:r>
              <a:rPr lang="de-DE" altLang="de-DE" sz="2200" dirty="0"/>
              <a:t>)</a:t>
            </a:r>
          </a:p>
          <a:p>
            <a:pPr marL="0" indent="0">
              <a:buNone/>
            </a:pPr>
            <a:endParaRPr lang="de-DE" altLang="de-DE" sz="2200" dirty="0"/>
          </a:p>
          <a:p>
            <a:pPr marL="0" indent="0">
              <a:buNone/>
            </a:pPr>
            <a:r>
              <a:rPr lang="de-DE" sz="2200" dirty="0"/>
              <a:t>Schulen setzen durch die schulinternen </a:t>
            </a:r>
            <a:r>
              <a:rPr lang="de-DE" sz="2200" dirty="0" smtClean="0"/>
              <a:t>Lehr</a:t>
            </a:r>
            <a:r>
              <a:rPr lang="de-DE" sz="2200" dirty="0" smtClean="0"/>
              <a:t>pläne </a:t>
            </a:r>
            <a:r>
              <a:rPr lang="de-DE" sz="2200" dirty="0"/>
              <a:t>die Richtlinien für den Förderschwerpunkt Geistige Entwicklung und Unterrichtsvorgaben für den Bildungsgang Geistige Entwicklung unter ihren spezifischen Bedingungen um.</a:t>
            </a:r>
          </a:p>
          <a:p>
            <a:endParaRPr lang="de-DE" sz="2200" dirty="0"/>
          </a:p>
          <a:p>
            <a:pPr marL="0" indent="0">
              <a:buNone/>
            </a:pPr>
            <a:r>
              <a:rPr lang="de-DE" sz="2200" dirty="0"/>
              <a:t>Die schulinternen Arbeitspläne bieten die Grundlage für Reflexion und Evaluation. Sie sind Instrumente der Schulentwicklung und dienen der Qualitätssicherung und -entwicklung. </a:t>
            </a:r>
            <a:br>
              <a:rPr lang="de-DE" sz="2200" dirty="0"/>
            </a:br>
            <a:r>
              <a:rPr lang="de-DE" sz="2200" dirty="0"/>
              <a:t>(§ 70 (3) </a:t>
            </a:r>
            <a:r>
              <a:rPr lang="de-DE" sz="2200" dirty="0" err="1"/>
              <a:t>SchulG</a:t>
            </a:r>
            <a:r>
              <a:rPr lang="de-DE" sz="2200" dirty="0"/>
              <a:t>)</a:t>
            </a:r>
          </a:p>
          <a:p>
            <a:pPr marL="0" indent="0">
              <a:buNone/>
            </a:pPr>
            <a:endParaRPr lang="de-DE" sz="2200" dirty="0"/>
          </a:p>
          <a:p>
            <a:pPr marL="0" indent="0">
              <a:buNone/>
            </a:pPr>
            <a:r>
              <a:rPr lang="de-DE" sz="2200" dirty="0"/>
              <a:t>Die schulinternen </a:t>
            </a:r>
            <a:r>
              <a:rPr lang="de-DE" sz="2200" dirty="0" smtClean="0"/>
              <a:t>Lehr</a:t>
            </a:r>
            <a:r>
              <a:rPr lang="de-DE" sz="2200" dirty="0" smtClean="0"/>
              <a:t>pläne </a:t>
            </a:r>
            <a:r>
              <a:rPr lang="de-DE" sz="2200" dirty="0"/>
              <a:t>bieten die Grundlage der fachlichen und entwicklungsbezogenen Arbeit im Team.</a:t>
            </a:r>
          </a:p>
          <a:p>
            <a:pPr marL="0" indent="0">
              <a:buNone/>
            </a:pPr>
            <a:r>
              <a:rPr lang="de-DE" sz="2200" dirty="0"/>
              <a:t>Sie bieten allen am Bildungsprozess Beteiligten Transparenz.</a:t>
            </a:r>
          </a:p>
          <a:p>
            <a:endParaRPr lang="de-DE" sz="2000" dirty="0"/>
          </a:p>
          <a:p>
            <a:endParaRPr lang="de-DE" sz="2000" dirty="0"/>
          </a:p>
        </p:txBody>
      </p:sp>
      <p:sp>
        <p:nvSpPr>
          <p:cNvPr id="4" name="Datumsplatzhalter 3"/>
          <p:cNvSpPr>
            <a:spLocks noGrp="1"/>
          </p:cNvSpPr>
          <p:nvPr>
            <p:ph type="dt" sz="half" idx="10"/>
          </p:nvPr>
        </p:nvSpPr>
        <p:spPr>
          <a:xfrm>
            <a:off x="457200" y="6356350"/>
            <a:ext cx="4258816"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32</a:t>
            </a:fld>
            <a:endParaRPr lang="de-DE"/>
          </a:p>
        </p:txBody>
      </p:sp>
      <p:sp>
        <p:nvSpPr>
          <p:cNvPr id="7" name="Titel 1">
            <a:extLst>
              <a:ext uri="{FF2B5EF4-FFF2-40B4-BE49-F238E27FC236}">
                <a16:creationId xmlns:a16="http://schemas.microsoft.com/office/drawing/2014/main" id="{CBDFD080-5DB2-3C4C-A53C-84E13122630A}"/>
              </a:ext>
            </a:extLst>
          </p:cNvPr>
          <p:cNvSpPr>
            <a:spLocks noGrp="1"/>
          </p:cNvSpPr>
          <p:nvPr>
            <p:ph type="title"/>
          </p:nvPr>
        </p:nvSpPr>
        <p:spPr/>
        <p:txBody>
          <a:bodyPr/>
          <a:lstStyle/>
          <a:p>
            <a:r>
              <a:rPr lang="de-DE" sz="2200" b="1" dirty="0"/>
              <a:t>Schulinterne </a:t>
            </a:r>
            <a:r>
              <a:rPr lang="de-DE" sz="2200" b="1" dirty="0" smtClean="0"/>
              <a:t>Lehr</a:t>
            </a:r>
            <a:r>
              <a:rPr lang="de-DE" sz="2200" b="1" dirty="0" smtClean="0"/>
              <a:t>pläne </a:t>
            </a:r>
            <a:r>
              <a:rPr lang="de-DE" sz="2200" b="1" dirty="0"/>
              <a:t>– RECHTLICHE GRUNDLAGEN</a:t>
            </a:r>
          </a:p>
        </p:txBody>
      </p:sp>
    </p:spTree>
    <p:extLst>
      <p:ext uri="{BB962C8B-B14F-4D97-AF65-F5344CB8AC3E}">
        <p14:creationId xmlns:p14="http://schemas.microsoft.com/office/powerpoint/2010/main" val="3705485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7850" y="1124397"/>
            <a:ext cx="8158606" cy="504403"/>
          </a:xfrm>
        </p:spPr>
        <p:txBody>
          <a:bodyPr/>
          <a:lstStyle/>
          <a:p>
            <a:r>
              <a:rPr lang="de-DE" sz="2200" b="1" dirty="0"/>
              <a:t>Entwicklungs-, fach- und lebensweltbezogene Kompetenzen</a:t>
            </a:r>
            <a:endParaRPr lang="de-DE" sz="2200" dirty="0"/>
          </a:p>
        </p:txBody>
      </p:sp>
      <p:grpSp>
        <p:nvGrpSpPr>
          <p:cNvPr id="3" name="Gruppieren 2"/>
          <p:cNvGrpSpPr/>
          <p:nvPr/>
        </p:nvGrpSpPr>
        <p:grpSpPr>
          <a:xfrm>
            <a:off x="644023" y="3353407"/>
            <a:ext cx="1583936" cy="1601285"/>
            <a:chOff x="361453" y="3978650"/>
            <a:chExt cx="2160000" cy="2340000"/>
          </a:xfrm>
        </p:grpSpPr>
        <p:sp>
          <p:nvSpPr>
            <p:cNvPr id="11" name="Rectangle 6"/>
            <p:cNvSpPr>
              <a:spLocks noChangeArrowheads="1"/>
            </p:cNvSpPr>
            <p:nvPr/>
          </p:nvSpPr>
          <p:spPr bwMode="auto">
            <a:xfrm>
              <a:off x="361453" y="3978650"/>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12" name="Text Box 10"/>
            <p:cNvSpPr txBox="1">
              <a:spLocks noChangeArrowheads="1"/>
            </p:cNvSpPr>
            <p:nvPr/>
          </p:nvSpPr>
          <p:spPr bwMode="auto">
            <a:xfrm>
              <a:off x="565506" y="5512248"/>
              <a:ext cx="1833257" cy="494738"/>
            </a:xfrm>
            <a:prstGeom prst="rect">
              <a:avLst/>
            </a:prstGeom>
            <a:noFill/>
            <a:ln>
              <a:noFill/>
            </a:ln>
            <a:effectLst/>
          </p:spPr>
          <p:txBody>
            <a:bodyPr wrap="squar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pPr algn="ctr"/>
              <a:r>
                <a:rPr lang="de-DE" altLang="de-DE" sz="1600" dirty="0"/>
                <a:t>Richtlinien</a:t>
              </a:r>
            </a:p>
          </p:txBody>
        </p:sp>
        <p:pic>
          <p:nvPicPr>
            <p:cNvPr id="13" name="Picture 14" descr="NRW_MSW_RGB"/>
            <p:cNvPicPr>
              <a:picLocks noChangeAspect="1" noChangeArrowheads="1"/>
            </p:cNvPicPr>
            <p:nvPr/>
          </p:nvPicPr>
          <p:blipFill>
            <a:blip r:embed="rId2" cstate="print">
              <a:extLst>
                <a:ext uri="{28A0092B-C50C-407E-A947-70E740481C1C}">
                  <a14:useLocalDpi xmlns:a14="http://schemas.microsoft.com/office/drawing/2010/main" val="0"/>
                </a:ext>
              </a:extLst>
            </a:blip>
            <a:srcRect l="80573"/>
            <a:stretch>
              <a:fillRect/>
            </a:stretch>
          </p:blipFill>
          <p:spPr bwMode="auto">
            <a:xfrm>
              <a:off x="880542" y="4184239"/>
              <a:ext cx="1203187" cy="1296987"/>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grpSp>
        <p:nvGrpSpPr>
          <p:cNvPr id="18" name="Gruppieren 17"/>
          <p:cNvGrpSpPr/>
          <p:nvPr/>
        </p:nvGrpSpPr>
        <p:grpSpPr>
          <a:xfrm>
            <a:off x="5724128" y="3450819"/>
            <a:ext cx="2160000" cy="2340000"/>
            <a:chOff x="3281362" y="2192338"/>
            <a:chExt cx="2160000" cy="2340000"/>
          </a:xfrm>
        </p:grpSpPr>
        <p:sp>
          <p:nvSpPr>
            <p:cNvPr id="15" name="Rectangle 6"/>
            <p:cNvSpPr>
              <a:spLocks noChangeArrowheads="1"/>
            </p:cNvSpPr>
            <p:nvPr/>
          </p:nvSpPr>
          <p:spPr bwMode="auto">
            <a:xfrm>
              <a:off x="3281362" y="2192338"/>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16" name="Text Box 11"/>
            <p:cNvSpPr txBox="1">
              <a:spLocks noChangeArrowheads="1"/>
            </p:cNvSpPr>
            <p:nvPr/>
          </p:nvSpPr>
          <p:spPr bwMode="auto">
            <a:xfrm>
              <a:off x="3550435" y="3744352"/>
              <a:ext cx="1590500" cy="646331"/>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dirty="0"/>
                <a:t>Schulinterne</a:t>
              </a:r>
            </a:p>
            <a:p>
              <a:pPr algn="ctr"/>
              <a:r>
                <a:rPr lang="de-DE" altLang="de-DE" dirty="0" smtClean="0"/>
                <a:t>Lehr</a:t>
              </a:r>
              <a:r>
                <a:rPr lang="de-DE" altLang="de-DE" dirty="0" smtClean="0"/>
                <a:t>pläne</a:t>
              </a:r>
              <a:endParaRPr lang="de-DE" altLang="de-DE" dirty="0"/>
            </a:p>
          </p:txBody>
        </p:sp>
        <p:pic>
          <p:nvPicPr>
            <p:cNvPr id="17"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2994" y="2362597"/>
              <a:ext cx="1741461" cy="1337594"/>
            </a:xfrm>
            <a:prstGeom prst="rect">
              <a:avLst/>
            </a:prstGeom>
            <a:solidFill>
              <a:schemeClr val="bg1">
                <a:lumMod val="85000"/>
              </a:schemeClr>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9" name="Textfeld 18"/>
          <p:cNvSpPr txBox="1"/>
          <p:nvPr/>
        </p:nvSpPr>
        <p:spPr>
          <a:xfrm>
            <a:off x="1403648" y="1700808"/>
            <a:ext cx="2015984" cy="1384995"/>
          </a:xfrm>
          <a:prstGeom prst="rect">
            <a:avLst/>
          </a:prstGeom>
          <a:noFill/>
        </p:spPr>
        <p:txBody>
          <a:bodyPr wrap="square" rtlCol="0">
            <a:spAutoFit/>
          </a:bodyPr>
          <a:lstStyle/>
          <a:p>
            <a:pPr algn="ctr"/>
            <a:r>
              <a:rPr lang="de-DE" sz="2400" b="1" dirty="0">
                <a:solidFill>
                  <a:srgbClr val="003CB4"/>
                </a:solidFill>
              </a:rPr>
              <a:t>Angestrebte </a:t>
            </a:r>
          </a:p>
          <a:p>
            <a:pPr algn="ctr"/>
            <a:r>
              <a:rPr lang="de-DE" sz="2400" b="1" dirty="0">
                <a:solidFill>
                  <a:srgbClr val="003CB4"/>
                </a:solidFill>
              </a:rPr>
              <a:t>Kompetenzen</a:t>
            </a:r>
            <a:endParaRPr lang="de-DE" b="1" dirty="0"/>
          </a:p>
          <a:p>
            <a:pPr algn="ctr"/>
            <a:r>
              <a:rPr lang="de-DE" b="1" dirty="0"/>
              <a:t>Was?</a:t>
            </a:r>
          </a:p>
          <a:p>
            <a:pPr algn="ctr"/>
            <a:r>
              <a:rPr lang="de-DE" b="1" dirty="0"/>
              <a:t>Wofür?</a:t>
            </a:r>
          </a:p>
        </p:txBody>
      </p:sp>
      <p:sp>
        <p:nvSpPr>
          <p:cNvPr id="20" name="Textfeld 19"/>
          <p:cNvSpPr txBox="1"/>
          <p:nvPr/>
        </p:nvSpPr>
        <p:spPr>
          <a:xfrm>
            <a:off x="5563264" y="1700808"/>
            <a:ext cx="1960823" cy="1384995"/>
          </a:xfrm>
          <a:prstGeom prst="rect">
            <a:avLst/>
          </a:prstGeom>
          <a:noFill/>
        </p:spPr>
        <p:txBody>
          <a:bodyPr wrap="square" rtlCol="0">
            <a:spAutoFit/>
          </a:bodyPr>
          <a:lstStyle/>
          <a:p>
            <a:pPr algn="ctr"/>
            <a:r>
              <a:rPr lang="de-DE" sz="2400" b="1" dirty="0">
                <a:solidFill>
                  <a:srgbClr val="003CB4"/>
                </a:solidFill>
              </a:rPr>
              <a:t>Kompetenz-entwicklung</a:t>
            </a:r>
          </a:p>
          <a:p>
            <a:pPr algn="ctr"/>
            <a:r>
              <a:rPr lang="de-DE" b="1" dirty="0"/>
              <a:t>Wie?</a:t>
            </a:r>
          </a:p>
          <a:p>
            <a:pPr algn="ctr"/>
            <a:r>
              <a:rPr lang="de-DE" b="1" dirty="0"/>
              <a:t>Womit?</a:t>
            </a:r>
          </a:p>
        </p:txBody>
      </p:sp>
      <p:sp>
        <p:nvSpPr>
          <p:cNvPr id="7" name="Datumsplatzhalter 6"/>
          <p:cNvSpPr>
            <a:spLocks noGrp="1"/>
          </p:cNvSpPr>
          <p:nvPr>
            <p:ph type="dt" sz="half" idx="10"/>
          </p:nvPr>
        </p:nvSpPr>
        <p:spPr>
          <a:xfrm>
            <a:off x="457199" y="6356350"/>
            <a:ext cx="4710257" cy="365125"/>
          </a:xfrm>
        </p:spPr>
        <p:txBody>
          <a:bodyPr/>
          <a:lstStyle/>
          <a:p>
            <a:r>
              <a:rPr lang="de-DE" dirty="0"/>
              <a:t>Richtlinien für den Förderschwerpunkt Geistige Entwicklung / Unterrichtsvorgaben für den zieldifferenten Bildungsgang Geistige Entwicklung</a:t>
            </a:r>
          </a:p>
        </p:txBody>
      </p:sp>
      <p:sp>
        <p:nvSpPr>
          <p:cNvPr id="5" name="Pfeil nach rechts 4"/>
          <p:cNvSpPr/>
          <p:nvPr/>
        </p:nvSpPr>
        <p:spPr>
          <a:xfrm>
            <a:off x="4303361" y="2720897"/>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Pfeil nach rechts 21"/>
          <p:cNvSpPr/>
          <p:nvPr/>
        </p:nvSpPr>
        <p:spPr>
          <a:xfrm>
            <a:off x="4303361" y="4401709"/>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oliennummernplatzhalter 5"/>
          <p:cNvSpPr>
            <a:spLocks noGrp="1"/>
          </p:cNvSpPr>
          <p:nvPr>
            <p:ph type="sldNum" sz="quarter" idx="12"/>
          </p:nvPr>
        </p:nvSpPr>
        <p:spPr>
          <a:xfrm>
            <a:off x="8100392" y="6356350"/>
            <a:ext cx="586408" cy="365125"/>
          </a:xfrm>
        </p:spPr>
        <p:txBody>
          <a:bodyPr/>
          <a:lstStyle/>
          <a:p>
            <a:fld id="{512A4277-7E7A-4AAF-BFC7-47646BF5CD0C}" type="slidenum">
              <a:rPr lang="de-DE" smtClean="0"/>
              <a:t>33</a:t>
            </a:fld>
            <a:endParaRPr lang="de-DE" dirty="0"/>
          </a:p>
        </p:txBody>
      </p:sp>
      <p:grpSp>
        <p:nvGrpSpPr>
          <p:cNvPr id="23" name="Gruppieren 22"/>
          <p:cNvGrpSpPr/>
          <p:nvPr/>
        </p:nvGrpSpPr>
        <p:grpSpPr>
          <a:xfrm>
            <a:off x="2338775" y="4189534"/>
            <a:ext cx="1583936" cy="1634231"/>
            <a:chOff x="361453" y="3978650"/>
            <a:chExt cx="2160000" cy="2388145"/>
          </a:xfrm>
        </p:grpSpPr>
        <p:sp>
          <p:nvSpPr>
            <p:cNvPr id="24" name="Rectangle 6"/>
            <p:cNvSpPr>
              <a:spLocks noChangeArrowheads="1"/>
            </p:cNvSpPr>
            <p:nvPr/>
          </p:nvSpPr>
          <p:spPr bwMode="auto">
            <a:xfrm>
              <a:off x="361453" y="3978650"/>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25" name="Text Box 10"/>
            <p:cNvSpPr txBox="1">
              <a:spLocks noChangeArrowheads="1"/>
            </p:cNvSpPr>
            <p:nvPr/>
          </p:nvSpPr>
          <p:spPr bwMode="auto">
            <a:xfrm>
              <a:off x="565506" y="5512248"/>
              <a:ext cx="1833257" cy="854547"/>
            </a:xfrm>
            <a:prstGeom prst="rect">
              <a:avLst/>
            </a:prstGeom>
            <a:noFill/>
            <a:ln>
              <a:noFill/>
            </a:ln>
            <a:effectLst/>
          </p:spPr>
          <p:txBody>
            <a:bodyPr wrap="squar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pPr algn="ctr"/>
              <a:r>
                <a:rPr lang="de-DE" altLang="de-DE" sz="1600" dirty="0"/>
                <a:t>Unterrichts-vorgaben</a:t>
              </a:r>
            </a:p>
          </p:txBody>
        </p:sp>
        <p:pic>
          <p:nvPicPr>
            <p:cNvPr id="26" name="Picture 14" descr="NRW_MSW_RGB"/>
            <p:cNvPicPr>
              <a:picLocks noChangeAspect="1" noChangeArrowheads="1"/>
            </p:cNvPicPr>
            <p:nvPr/>
          </p:nvPicPr>
          <p:blipFill>
            <a:blip r:embed="rId2" cstate="print">
              <a:extLst>
                <a:ext uri="{28A0092B-C50C-407E-A947-70E740481C1C}">
                  <a14:useLocalDpi xmlns:a14="http://schemas.microsoft.com/office/drawing/2010/main" val="0"/>
                </a:ext>
              </a:extLst>
            </a:blip>
            <a:srcRect l="80573"/>
            <a:stretch>
              <a:fillRect/>
            </a:stretch>
          </p:blipFill>
          <p:spPr bwMode="auto">
            <a:xfrm>
              <a:off x="880542" y="4184239"/>
              <a:ext cx="1203187" cy="1296987"/>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165490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8330E7-2FED-9240-B43B-791B2DA812C7}"/>
              </a:ext>
            </a:extLst>
          </p:cNvPr>
          <p:cNvSpPr>
            <a:spLocks noGrp="1"/>
          </p:cNvSpPr>
          <p:nvPr>
            <p:ph type="title"/>
          </p:nvPr>
        </p:nvSpPr>
        <p:spPr>
          <a:xfrm>
            <a:off x="251520" y="1124744"/>
            <a:ext cx="8784976" cy="360040"/>
          </a:xfrm>
        </p:spPr>
        <p:txBody>
          <a:bodyPr/>
          <a:lstStyle/>
          <a:p>
            <a:r>
              <a:rPr lang="de-DE" sz="2200" b="1" dirty="0"/>
              <a:t>Auftrag: Implementation und Umsetzung - UNTERSTÜTZUNGSANGEBOTE</a:t>
            </a:r>
          </a:p>
        </p:txBody>
      </p:sp>
      <p:sp>
        <p:nvSpPr>
          <p:cNvPr id="3" name="Inhaltsplatzhalter 2">
            <a:extLst>
              <a:ext uri="{FF2B5EF4-FFF2-40B4-BE49-F238E27FC236}">
                <a16:creationId xmlns:a16="http://schemas.microsoft.com/office/drawing/2014/main" id="{C5220460-9AF9-EB40-9934-3D9213581DA9}"/>
              </a:ext>
            </a:extLst>
          </p:cNvPr>
          <p:cNvSpPr>
            <a:spLocks noGrp="1"/>
          </p:cNvSpPr>
          <p:nvPr>
            <p:ph idx="1"/>
          </p:nvPr>
        </p:nvSpPr>
        <p:spPr/>
        <p:txBody>
          <a:bodyPr>
            <a:normAutofit lnSpcReduction="10000"/>
          </a:bodyPr>
          <a:lstStyle/>
          <a:p>
            <a:pPr>
              <a:spcBef>
                <a:spcPts val="1200"/>
              </a:spcBef>
            </a:pPr>
            <a:r>
              <a:rPr lang="de-DE" sz="2000" b="1" dirty="0"/>
              <a:t>Beispiele für schulinterne </a:t>
            </a:r>
            <a:r>
              <a:rPr lang="de-DE" sz="2000" b="1" dirty="0" smtClean="0"/>
              <a:t>Lehr</a:t>
            </a:r>
            <a:r>
              <a:rPr lang="de-DE" sz="2000" b="1" dirty="0" smtClean="0"/>
              <a:t>pläne </a:t>
            </a:r>
            <a:r>
              <a:rPr lang="de-DE" sz="2000" b="1" dirty="0"/>
              <a:t>enthalten Angaben</a:t>
            </a:r>
          </a:p>
          <a:p>
            <a:pPr lvl="1"/>
            <a:r>
              <a:rPr lang="de-DE" dirty="0"/>
              <a:t>zu möglichen Themenfeldern als fachliche Kontexte für die Umsetzung der Unterrichtsvorgaben im Unterricht bzw.</a:t>
            </a:r>
          </a:p>
          <a:p>
            <a:pPr lvl="1"/>
            <a:r>
              <a:rPr lang="de-DE" dirty="0"/>
              <a:t>zu möglichen Lernarrangements, die zur Förderung in den Entwicklungsbereichen individuell eingesetzt werden können</a:t>
            </a:r>
          </a:p>
          <a:p>
            <a:pPr lvl="1"/>
            <a:r>
              <a:rPr lang="de-DE" dirty="0"/>
              <a:t>zu Vernetzungen z. B. Entwicklungsbereiche und Aufgabenfelder, der Entwicklungsbereiche untereinander, fächerübergreifende Kooperationen</a:t>
            </a:r>
          </a:p>
          <a:p>
            <a:pPr lvl="1"/>
            <a:r>
              <a:rPr lang="de-DE" dirty="0"/>
              <a:t>zu sinnvollen didaktischen Absprachen innerhalb des Kollegiums</a:t>
            </a:r>
          </a:p>
          <a:p>
            <a:pPr>
              <a:spcBef>
                <a:spcPts val="1200"/>
              </a:spcBef>
            </a:pPr>
            <a:r>
              <a:rPr lang="de-DE" sz="2000" b="1" dirty="0"/>
              <a:t>Weitere Unterstützungsmaterialien</a:t>
            </a:r>
            <a:endParaRPr lang="de-DE" sz="1200" b="1" dirty="0"/>
          </a:p>
          <a:p>
            <a:pPr lvl="1"/>
            <a:r>
              <a:rPr lang="de-DE" dirty="0"/>
              <a:t>Konkretisierte Unterrichtsplanungen</a:t>
            </a:r>
          </a:p>
          <a:p>
            <a:pPr lvl="1"/>
            <a:r>
              <a:rPr lang="de-DE" dirty="0"/>
              <a:t>Implementationspräsentationen zur Erläuterung der Vorgaben</a:t>
            </a:r>
          </a:p>
          <a:p>
            <a:pPr marL="0" indent="0">
              <a:buNone/>
            </a:pPr>
            <a:endParaRPr lang="de-DE" dirty="0"/>
          </a:p>
        </p:txBody>
      </p:sp>
      <p:sp>
        <p:nvSpPr>
          <p:cNvPr id="4" name="Datumsplatzhalter 3">
            <a:extLst>
              <a:ext uri="{FF2B5EF4-FFF2-40B4-BE49-F238E27FC236}">
                <a16:creationId xmlns:a16="http://schemas.microsoft.com/office/drawing/2014/main" id="{5AC05C93-8322-9C46-A48D-7D1EEE312164}"/>
              </a:ext>
            </a:extLst>
          </p:cNvPr>
          <p:cNvSpPr>
            <a:spLocks noGrp="1"/>
          </p:cNvSpPr>
          <p:nvPr>
            <p:ph type="dt" sz="half" idx="10"/>
          </p:nvPr>
        </p:nvSpPr>
        <p:spPr>
          <a:xfrm>
            <a:off x="457200" y="6356350"/>
            <a:ext cx="4978896"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a:extLst>
              <a:ext uri="{FF2B5EF4-FFF2-40B4-BE49-F238E27FC236}">
                <a16:creationId xmlns:a16="http://schemas.microsoft.com/office/drawing/2014/main" id="{E9F23F56-EDA9-9146-A5C0-F96A1B006EE4}"/>
              </a:ext>
            </a:extLst>
          </p:cNvPr>
          <p:cNvSpPr>
            <a:spLocks noGrp="1"/>
          </p:cNvSpPr>
          <p:nvPr>
            <p:ph type="sldNum" sz="quarter" idx="12"/>
          </p:nvPr>
        </p:nvSpPr>
        <p:spPr/>
        <p:txBody>
          <a:bodyPr/>
          <a:lstStyle/>
          <a:p>
            <a:fld id="{512A4277-7E7A-4AAF-BFC7-47646BF5CD0C}" type="slidenum">
              <a:rPr lang="de-DE" smtClean="0"/>
              <a:t>34</a:t>
            </a:fld>
            <a:endParaRPr lang="de-DE"/>
          </a:p>
        </p:txBody>
      </p:sp>
    </p:spTree>
    <p:extLst>
      <p:ext uri="{BB962C8B-B14F-4D97-AF65-F5344CB8AC3E}">
        <p14:creationId xmlns:p14="http://schemas.microsoft.com/office/powerpoint/2010/main" val="12529583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EF9747-424B-1D47-8C18-363169B25A6A}"/>
              </a:ext>
            </a:extLst>
          </p:cNvPr>
          <p:cNvSpPr>
            <a:spLocks noGrp="1"/>
          </p:cNvSpPr>
          <p:nvPr>
            <p:ph type="title"/>
          </p:nvPr>
        </p:nvSpPr>
        <p:spPr/>
        <p:txBody>
          <a:bodyPr/>
          <a:lstStyle/>
          <a:p>
            <a:r>
              <a:rPr lang="de-DE" sz="2200" b="1" dirty="0"/>
              <a:t>Beispiel einer Gliederung eines schulinternen </a:t>
            </a:r>
            <a:r>
              <a:rPr lang="de-DE" sz="2200" b="1" dirty="0" smtClean="0"/>
              <a:t>Lehr</a:t>
            </a:r>
            <a:r>
              <a:rPr lang="de-DE" sz="2200" b="1" dirty="0" smtClean="0"/>
              <a:t>plans </a:t>
            </a:r>
            <a:endParaRPr lang="de-DE" sz="2200" b="1" dirty="0"/>
          </a:p>
        </p:txBody>
      </p:sp>
      <p:sp>
        <p:nvSpPr>
          <p:cNvPr id="4" name="Datumsplatzhalter 3">
            <a:extLst>
              <a:ext uri="{FF2B5EF4-FFF2-40B4-BE49-F238E27FC236}">
                <a16:creationId xmlns:a16="http://schemas.microsoft.com/office/drawing/2014/main" id="{81EB754F-C3B3-5E42-9D82-92B4E5F528A3}"/>
              </a:ext>
            </a:extLst>
          </p:cNvPr>
          <p:cNvSpPr>
            <a:spLocks noGrp="1"/>
          </p:cNvSpPr>
          <p:nvPr>
            <p:ph type="dt" sz="half" idx="10"/>
          </p:nvPr>
        </p:nvSpPr>
        <p:spPr>
          <a:xfrm>
            <a:off x="457200" y="6356350"/>
            <a:ext cx="4474840"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a:extLst>
              <a:ext uri="{FF2B5EF4-FFF2-40B4-BE49-F238E27FC236}">
                <a16:creationId xmlns:a16="http://schemas.microsoft.com/office/drawing/2014/main" id="{6CB1C89B-3483-3440-9BA5-66034336F351}"/>
              </a:ext>
            </a:extLst>
          </p:cNvPr>
          <p:cNvSpPr>
            <a:spLocks noGrp="1"/>
          </p:cNvSpPr>
          <p:nvPr>
            <p:ph type="sldNum" sz="quarter" idx="12"/>
          </p:nvPr>
        </p:nvSpPr>
        <p:spPr/>
        <p:txBody>
          <a:bodyPr/>
          <a:lstStyle/>
          <a:p>
            <a:fld id="{512A4277-7E7A-4AAF-BFC7-47646BF5CD0C}" type="slidenum">
              <a:rPr lang="de-DE" smtClean="0"/>
              <a:t>35</a:t>
            </a:fld>
            <a:endParaRPr lang="de-DE"/>
          </a:p>
        </p:txBody>
      </p:sp>
      <p:sp>
        <p:nvSpPr>
          <p:cNvPr id="9" name="Inhaltsplatzhalter 2">
            <a:extLst>
              <a:ext uri="{FF2B5EF4-FFF2-40B4-BE49-F238E27FC236}">
                <a16:creationId xmlns:a16="http://schemas.microsoft.com/office/drawing/2014/main" id="{8B8A3032-F31A-124D-AA79-6C3891DEC2EA}"/>
              </a:ext>
            </a:extLst>
          </p:cNvPr>
          <p:cNvSpPr txBox="1">
            <a:spLocks/>
          </p:cNvSpPr>
          <p:nvPr/>
        </p:nvSpPr>
        <p:spPr>
          <a:xfrm>
            <a:off x="457200" y="1556792"/>
            <a:ext cx="8229600" cy="4320480"/>
          </a:xfrm>
          <a:prstGeom prst="rect">
            <a:avLst/>
          </a:prstGeom>
          <a:solidFill>
            <a:schemeClr val="bg1"/>
          </a:solidFill>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defTabSz="536575">
              <a:buAutoNum type="arabicPeriod"/>
            </a:pPr>
            <a:r>
              <a:rPr lang="de-DE" sz="2000" b="1" dirty="0"/>
              <a:t>Rahmenbedingungen der Arbeit </a:t>
            </a:r>
            <a:r>
              <a:rPr lang="de-DE" sz="2000" dirty="0"/>
              <a:t>in den Entwicklungsbereichen oder im Aufgabenfeld Mathematik oder im Aufgabenfeld Sprache und Kommunikation oder …	</a:t>
            </a:r>
            <a:br>
              <a:rPr lang="de-DE" sz="2000" dirty="0"/>
            </a:br>
            <a:endParaRPr lang="de-DE" sz="2000" dirty="0"/>
          </a:p>
          <a:p>
            <a:pPr marL="514350" indent="-514350" defTabSz="536575">
              <a:buAutoNum type="arabicPeriod"/>
            </a:pPr>
            <a:r>
              <a:rPr lang="de-DE" sz="2000" b="1" dirty="0"/>
              <a:t>Entscheidungen zum Unterricht</a:t>
            </a:r>
          </a:p>
          <a:p>
            <a:pPr marL="0" indent="0" defTabSz="536575">
              <a:buNone/>
            </a:pPr>
            <a:r>
              <a:rPr lang="de-DE" sz="2000" dirty="0"/>
              <a:t>	2.1 Darstellung der Lernarrangements (in den Entwicklungsbereichen) 		bzw. 	Themenfelder (in den Aufgabenfeldern)</a:t>
            </a:r>
          </a:p>
          <a:p>
            <a:pPr marL="0" indent="0" defTabSz="536575">
              <a:buNone/>
            </a:pPr>
            <a:r>
              <a:rPr lang="de-DE" sz="2000" dirty="0"/>
              <a:t>	2.2 Grundsätze der didaktischen und methodischen Arbeit</a:t>
            </a:r>
          </a:p>
          <a:p>
            <a:pPr marL="0" indent="0" defTabSz="536575">
              <a:buNone/>
            </a:pPr>
            <a:r>
              <a:rPr lang="de-DE" sz="2000" dirty="0"/>
              <a:t>	2.3. Grundsätze zum Ermöglichen, Erkennen, Einschätzen </a:t>
            </a:r>
          </a:p>
          <a:p>
            <a:pPr marL="0" indent="0" defTabSz="536575">
              <a:buNone/>
            </a:pPr>
            <a:r>
              <a:rPr lang="de-DE" sz="2000" dirty="0"/>
              <a:t>		und Rückmelden von Leistungen</a:t>
            </a:r>
          </a:p>
          <a:p>
            <a:pPr marL="0" indent="0" defTabSz="536575">
              <a:buNone/>
            </a:pPr>
            <a:r>
              <a:rPr lang="de-DE" sz="2000" dirty="0"/>
              <a:t>	2.4 Lehr- und Lernmittel</a:t>
            </a:r>
            <a:br>
              <a:rPr lang="de-DE" sz="2000" dirty="0"/>
            </a:br>
            <a:r>
              <a:rPr lang="de-DE" sz="2000" dirty="0"/>
              <a:t/>
            </a:r>
            <a:br>
              <a:rPr lang="de-DE" sz="2000" dirty="0"/>
            </a:br>
            <a:r>
              <a:rPr lang="de-DE" sz="2000" dirty="0"/>
              <a:t>3. 	</a:t>
            </a:r>
            <a:r>
              <a:rPr lang="de-DE" sz="2000" b="1" dirty="0"/>
              <a:t>Qualitätssicherung</a:t>
            </a:r>
          </a:p>
        </p:txBody>
      </p:sp>
    </p:spTree>
    <p:extLst>
      <p:ext uri="{BB962C8B-B14F-4D97-AF65-F5344CB8AC3E}">
        <p14:creationId xmlns:p14="http://schemas.microsoft.com/office/powerpoint/2010/main" val="19453858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065022"/>
            <a:ext cx="8640960" cy="504403"/>
          </a:xfrm>
        </p:spPr>
        <p:txBody>
          <a:bodyPr/>
          <a:lstStyle/>
          <a:p>
            <a:r>
              <a:rPr lang="de-DE" sz="2200" b="1" dirty="0"/>
              <a:t>Lehrplannavigator – UNTERSTÜZUNGSANGEBOTE</a:t>
            </a:r>
          </a:p>
        </p:txBody>
      </p:sp>
      <p:sp>
        <p:nvSpPr>
          <p:cNvPr id="7" name="Datumsplatzhalter 6"/>
          <p:cNvSpPr>
            <a:spLocks noGrp="1"/>
          </p:cNvSpPr>
          <p:nvPr>
            <p:ph type="dt" sz="half" idx="10"/>
          </p:nvPr>
        </p:nvSpPr>
        <p:spPr>
          <a:xfrm>
            <a:off x="457200" y="6356350"/>
            <a:ext cx="4474840"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a:extLst>
              <a:ext uri="{FF2B5EF4-FFF2-40B4-BE49-F238E27FC236}">
                <a16:creationId xmlns:a16="http://schemas.microsoft.com/office/drawing/2014/main" id="{D5E0577A-C720-B14C-A0A1-E61A0041436F}"/>
              </a:ext>
            </a:extLst>
          </p:cNvPr>
          <p:cNvSpPr>
            <a:spLocks noGrp="1"/>
          </p:cNvSpPr>
          <p:nvPr>
            <p:ph type="sldNum" sz="quarter" idx="12"/>
          </p:nvPr>
        </p:nvSpPr>
        <p:spPr/>
        <p:txBody>
          <a:bodyPr/>
          <a:lstStyle/>
          <a:p>
            <a:fld id="{512A4277-7E7A-4AAF-BFC7-47646BF5CD0C}" type="slidenum">
              <a:rPr lang="de-DE" smtClean="0"/>
              <a:t>36</a:t>
            </a:fld>
            <a:endParaRPr lang="de-DE"/>
          </a:p>
        </p:txBody>
      </p:sp>
      <p:pic>
        <p:nvPicPr>
          <p:cNvPr id="8" name="Grafik 7"/>
          <p:cNvPicPr>
            <a:picLocks noChangeAspect="1"/>
          </p:cNvPicPr>
          <p:nvPr/>
        </p:nvPicPr>
        <p:blipFill>
          <a:blip r:embed="rId3"/>
          <a:stretch>
            <a:fillRect/>
          </a:stretch>
        </p:blipFill>
        <p:spPr>
          <a:xfrm>
            <a:off x="755576" y="1604162"/>
            <a:ext cx="7344816" cy="4417126"/>
          </a:xfrm>
          <a:prstGeom prst="rect">
            <a:avLst/>
          </a:prstGeom>
        </p:spPr>
      </p:pic>
    </p:spTree>
    <p:extLst>
      <p:ext uri="{BB962C8B-B14F-4D97-AF65-F5344CB8AC3E}">
        <p14:creationId xmlns:p14="http://schemas.microsoft.com/office/powerpoint/2010/main" val="5754196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lgn="ctr">
              <a:buNone/>
            </a:pPr>
            <a:endParaRPr lang="de-DE" b="1" dirty="0"/>
          </a:p>
          <a:p>
            <a:pPr marL="0" indent="0" algn="ctr">
              <a:buNone/>
            </a:pPr>
            <a:r>
              <a:rPr lang="de-DE" sz="3600" b="1" dirty="0"/>
              <a:t>Herzlichen Dank für Ihre Aufmerksamkeit!</a:t>
            </a:r>
          </a:p>
          <a:p>
            <a:pPr marL="0" indent="0" algn="ctr">
              <a:buNone/>
            </a:pPr>
            <a:endParaRPr lang="de-DE" sz="3600" b="1" dirty="0"/>
          </a:p>
        </p:txBody>
      </p:sp>
      <p:sp>
        <p:nvSpPr>
          <p:cNvPr id="4" name="Datumsplatzhalter 3"/>
          <p:cNvSpPr>
            <a:spLocks noGrp="1"/>
          </p:cNvSpPr>
          <p:nvPr>
            <p:ph type="dt" sz="half" idx="10"/>
          </p:nvPr>
        </p:nvSpPr>
        <p:spPr>
          <a:xfrm>
            <a:off x="457200" y="6356350"/>
            <a:ext cx="4258816"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37</a:t>
            </a:fld>
            <a:endParaRPr lang="de-DE"/>
          </a:p>
        </p:txBody>
      </p:sp>
    </p:spTree>
    <p:extLst>
      <p:ext uri="{BB962C8B-B14F-4D97-AF65-F5344CB8AC3E}">
        <p14:creationId xmlns:p14="http://schemas.microsoft.com/office/powerpoint/2010/main" val="2452067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3782" y="1319287"/>
            <a:ext cx="8229600" cy="360040"/>
          </a:xfrm>
        </p:spPr>
        <p:txBody>
          <a:bodyPr/>
          <a:lstStyle/>
          <a:p>
            <a:r>
              <a:rPr lang="de-DE" sz="2200" b="1" dirty="0"/>
              <a:t>Der zieldifferente Bildungsgang Geistige Entwicklung – LERNORTE</a:t>
            </a:r>
            <a:r>
              <a:rPr lang="de-DE" sz="2400" dirty="0"/>
              <a:t/>
            </a:r>
            <a:br>
              <a:rPr lang="de-DE" sz="2400" dirty="0"/>
            </a:br>
            <a:endParaRPr lang="de-DE" sz="2400" dirty="0"/>
          </a:p>
        </p:txBody>
      </p:sp>
      <p:sp>
        <p:nvSpPr>
          <p:cNvPr id="3" name="Datumsplatzhalter 2"/>
          <p:cNvSpPr>
            <a:spLocks noGrp="1"/>
          </p:cNvSpPr>
          <p:nvPr>
            <p:ph type="dt" sz="half" idx="10"/>
          </p:nvPr>
        </p:nvSpPr>
        <p:spPr>
          <a:xfrm>
            <a:off x="457200" y="6356350"/>
            <a:ext cx="4186808" cy="365125"/>
          </a:xfrm>
        </p:spPr>
        <p:txBody>
          <a:bodyPr/>
          <a:lstStyle/>
          <a:p>
            <a:r>
              <a:rPr lang="de-DE" dirty="0"/>
              <a:t>Richtlinien für den Förderschwerpunkt Geistige Entwicklung / Unterrichtsvorgaben für den zieldifferenten Bildungsgang Geistige Entwicklung</a:t>
            </a:r>
          </a:p>
        </p:txBody>
      </p:sp>
      <p:sp>
        <p:nvSpPr>
          <p:cNvPr id="5" name="Foliennummernplatzhalter 4"/>
          <p:cNvSpPr>
            <a:spLocks noGrp="1"/>
          </p:cNvSpPr>
          <p:nvPr>
            <p:ph type="sldNum" sz="quarter" idx="12"/>
          </p:nvPr>
        </p:nvSpPr>
        <p:spPr/>
        <p:txBody>
          <a:bodyPr/>
          <a:lstStyle/>
          <a:p>
            <a:fld id="{512A4277-7E7A-4AAF-BFC7-47646BF5CD0C}" type="slidenum">
              <a:rPr lang="de-DE" smtClean="0"/>
              <a:t>4</a:t>
            </a:fld>
            <a:endParaRPr lang="de-DE"/>
          </a:p>
        </p:txBody>
      </p:sp>
      <p:sp>
        <p:nvSpPr>
          <p:cNvPr id="7" name="Textfeld 6"/>
          <p:cNvSpPr txBox="1"/>
          <p:nvPr/>
        </p:nvSpPr>
        <p:spPr>
          <a:xfrm>
            <a:off x="457200" y="1679327"/>
            <a:ext cx="8435280" cy="3354765"/>
          </a:xfrm>
          <a:prstGeom prst="rect">
            <a:avLst/>
          </a:prstGeom>
          <a:noFill/>
        </p:spPr>
        <p:txBody>
          <a:bodyPr wrap="square" rtlCol="0">
            <a:spAutoFit/>
          </a:bodyPr>
          <a:lstStyle/>
          <a:p>
            <a:r>
              <a:rPr lang="de-DE" sz="2000" dirty="0"/>
              <a:t>Die Schülerinnen und Schüler werden </a:t>
            </a:r>
            <a:r>
              <a:rPr lang="de-DE" sz="2000" b="1" dirty="0"/>
              <a:t>im Bildungsgang des Förderschwerpunkts Geistige Entwicklung </a:t>
            </a:r>
            <a:r>
              <a:rPr lang="de-DE" sz="2000" dirty="0"/>
              <a:t>zieldifferent unterrichtet. </a:t>
            </a:r>
            <a:br>
              <a:rPr lang="de-DE" sz="2000" dirty="0"/>
            </a:br>
            <a:endParaRPr lang="de-DE" sz="2000" dirty="0"/>
          </a:p>
          <a:p>
            <a:r>
              <a:rPr lang="de-DE" sz="2000" dirty="0"/>
              <a:t>Orte der sonderpädagogischen Förderung sind</a:t>
            </a:r>
          </a:p>
          <a:p>
            <a:pPr marL="342900" indent="-342900">
              <a:buFont typeface="Wingdings" panose="05000000000000000000" pitchFamily="2" charset="2"/>
              <a:buChar char="§"/>
            </a:pPr>
            <a:r>
              <a:rPr lang="de-DE" sz="2000" dirty="0"/>
              <a:t>allgemeinbildende Schulen und Berufskollegs, </a:t>
            </a:r>
          </a:p>
          <a:p>
            <a:pPr marL="342900" indent="-342900">
              <a:buFont typeface="Wingdings" panose="05000000000000000000" pitchFamily="2" charset="2"/>
              <a:buChar char="§"/>
            </a:pPr>
            <a:r>
              <a:rPr lang="de-DE" sz="2000" dirty="0"/>
              <a:t>die Förderschulen, </a:t>
            </a:r>
          </a:p>
          <a:p>
            <a:pPr marL="342900" indent="-342900">
              <a:buFont typeface="Wingdings" panose="05000000000000000000" pitchFamily="2" charset="2"/>
              <a:buChar char="§"/>
            </a:pPr>
            <a:r>
              <a:rPr lang="de-DE" sz="2000" dirty="0"/>
              <a:t>die Klinikschulen. </a:t>
            </a:r>
          </a:p>
          <a:p>
            <a:endParaRPr lang="de-DE" dirty="0"/>
          </a:p>
          <a:p>
            <a:r>
              <a:rPr lang="de-DE" dirty="0"/>
              <a:t>gem. § 2 AO-SF</a:t>
            </a:r>
          </a:p>
          <a:p>
            <a:endParaRPr lang="de-DE" dirty="0"/>
          </a:p>
          <a:p>
            <a:r>
              <a:rPr lang="de-DE" dirty="0"/>
              <a:t> </a:t>
            </a:r>
          </a:p>
        </p:txBody>
      </p:sp>
    </p:spTree>
    <p:extLst>
      <p:ext uri="{BB962C8B-B14F-4D97-AF65-F5344CB8AC3E}">
        <p14:creationId xmlns:p14="http://schemas.microsoft.com/office/powerpoint/2010/main" val="2240253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3782" y="1319287"/>
            <a:ext cx="8229600" cy="360040"/>
          </a:xfrm>
        </p:spPr>
        <p:txBody>
          <a:bodyPr/>
          <a:lstStyle/>
          <a:p>
            <a:r>
              <a:rPr lang="de-DE" sz="2200" b="1" dirty="0"/>
              <a:t>Der zieldifferente Bildungsgang Geistige Entwicklung</a:t>
            </a:r>
            <a:r>
              <a:rPr lang="de-DE" sz="2400" dirty="0"/>
              <a:t/>
            </a:r>
            <a:br>
              <a:rPr lang="de-DE" sz="2400" dirty="0"/>
            </a:br>
            <a:endParaRPr lang="de-DE" sz="2400" dirty="0"/>
          </a:p>
        </p:txBody>
      </p:sp>
      <p:sp>
        <p:nvSpPr>
          <p:cNvPr id="3" name="Datumsplatzhalter 2"/>
          <p:cNvSpPr>
            <a:spLocks noGrp="1"/>
          </p:cNvSpPr>
          <p:nvPr>
            <p:ph type="dt" sz="half" idx="10"/>
          </p:nvPr>
        </p:nvSpPr>
        <p:spPr>
          <a:xfrm>
            <a:off x="457200" y="6356350"/>
            <a:ext cx="4042792" cy="365125"/>
          </a:xfrm>
        </p:spPr>
        <p:txBody>
          <a:bodyPr/>
          <a:lstStyle/>
          <a:p>
            <a:r>
              <a:rPr lang="de-DE" dirty="0"/>
              <a:t>Richtlinien für den Förderschwerpunkt Geistige Entwicklung / Unterrichtsvorgaben für den zieldifferenten Bildungsgang Geistige Entwicklung</a:t>
            </a:r>
          </a:p>
        </p:txBody>
      </p:sp>
      <p:sp>
        <p:nvSpPr>
          <p:cNvPr id="5" name="Foliennummernplatzhalter 4"/>
          <p:cNvSpPr>
            <a:spLocks noGrp="1"/>
          </p:cNvSpPr>
          <p:nvPr>
            <p:ph type="sldNum" sz="quarter" idx="12"/>
          </p:nvPr>
        </p:nvSpPr>
        <p:spPr/>
        <p:txBody>
          <a:bodyPr/>
          <a:lstStyle/>
          <a:p>
            <a:fld id="{512A4277-7E7A-4AAF-BFC7-47646BF5CD0C}" type="slidenum">
              <a:rPr lang="de-DE" smtClean="0"/>
              <a:t>5</a:t>
            </a:fld>
            <a:endParaRPr lang="de-DE"/>
          </a:p>
        </p:txBody>
      </p:sp>
      <p:sp>
        <p:nvSpPr>
          <p:cNvPr id="7" name="Textfeld 6"/>
          <p:cNvSpPr txBox="1"/>
          <p:nvPr/>
        </p:nvSpPr>
        <p:spPr>
          <a:xfrm>
            <a:off x="457200" y="1617182"/>
            <a:ext cx="8229600" cy="3785652"/>
          </a:xfrm>
          <a:prstGeom prst="rect">
            <a:avLst/>
          </a:prstGeom>
          <a:noFill/>
        </p:spPr>
        <p:txBody>
          <a:bodyPr wrap="square" rtlCol="0">
            <a:spAutoFit/>
          </a:bodyPr>
          <a:lstStyle/>
          <a:p>
            <a:r>
              <a:rPr lang="de-DE" sz="2000" dirty="0"/>
              <a:t>Der Unterricht im </a:t>
            </a:r>
            <a:r>
              <a:rPr lang="de-DE" sz="2000" b="1" dirty="0"/>
              <a:t>Förderschwerpunkt Geistige Entwicklung </a:t>
            </a:r>
            <a:r>
              <a:rPr lang="de-DE" sz="2000" dirty="0"/>
              <a:t>führt zum Abschluss im zieldifferenten Bildungsgang Geistige Entwicklung.</a:t>
            </a:r>
          </a:p>
          <a:p>
            <a:r>
              <a:rPr lang="de-DE" sz="2000" dirty="0"/>
              <a:t/>
            </a:r>
            <a:br>
              <a:rPr lang="de-DE" sz="2000" dirty="0"/>
            </a:br>
            <a:r>
              <a:rPr lang="de-DE" sz="2000" dirty="0"/>
              <a:t>Der Unterricht in den Förderschwerpunkten </a:t>
            </a:r>
          </a:p>
          <a:p>
            <a:pPr marL="342900" indent="-342900">
              <a:buFont typeface="Wingdings" panose="05000000000000000000" pitchFamily="2" charset="2"/>
              <a:buChar char="§"/>
            </a:pPr>
            <a:r>
              <a:rPr lang="de-DE" sz="2000" b="1" dirty="0"/>
              <a:t>Hören und Kommunikation </a:t>
            </a:r>
            <a:r>
              <a:rPr lang="de-DE" sz="2000" dirty="0"/>
              <a:t>(§23 (1) AO-SF)</a:t>
            </a:r>
          </a:p>
          <a:p>
            <a:pPr marL="342900" indent="-342900">
              <a:buFont typeface="Wingdings" panose="05000000000000000000" pitchFamily="2" charset="2"/>
              <a:buChar char="§"/>
            </a:pPr>
            <a:r>
              <a:rPr lang="de-DE" sz="2000" b="1" dirty="0"/>
              <a:t>körperliche und motorische Entwicklung </a:t>
            </a:r>
            <a:r>
              <a:rPr lang="de-DE" sz="2000" dirty="0"/>
              <a:t>(§25 (1) AO-SF)</a:t>
            </a:r>
          </a:p>
          <a:p>
            <a:pPr marL="342900" indent="-342900">
              <a:buFont typeface="Wingdings" panose="05000000000000000000" pitchFamily="2" charset="2"/>
              <a:buChar char="§"/>
            </a:pPr>
            <a:r>
              <a:rPr lang="de-DE" sz="2000" b="1" dirty="0"/>
              <a:t>Sehen</a:t>
            </a:r>
            <a:r>
              <a:rPr lang="de-DE" sz="2000" dirty="0"/>
              <a:t> (§24 (1) AO-SF)</a:t>
            </a:r>
            <a:br>
              <a:rPr lang="de-DE" sz="2000" dirty="0"/>
            </a:br>
            <a:endParaRPr lang="de-DE" sz="2000" dirty="0"/>
          </a:p>
          <a:p>
            <a:r>
              <a:rPr lang="de-DE" sz="2000" dirty="0"/>
              <a:t>führt zu den Abschlüssen:</a:t>
            </a:r>
          </a:p>
          <a:p>
            <a:pPr marL="457200" indent="-457200">
              <a:buAutoNum type="arabicPeriod"/>
            </a:pPr>
            <a:r>
              <a:rPr lang="de-DE" sz="2000" dirty="0"/>
              <a:t>der allgemeinen Schulen, </a:t>
            </a:r>
          </a:p>
          <a:p>
            <a:pPr marL="457200" indent="-457200">
              <a:buAutoNum type="arabicPeriod"/>
            </a:pPr>
            <a:r>
              <a:rPr lang="de-DE" sz="2000" dirty="0"/>
              <a:t>im zieldifferenten Bildungsgang Lernen und </a:t>
            </a:r>
          </a:p>
          <a:p>
            <a:pPr marL="457200" indent="-457200">
              <a:buAutoNum type="arabicPeriod"/>
            </a:pPr>
            <a:r>
              <a:rPr lang="de-DE" sz="2000" b="1" dirty="0"/>
              <a:t>im zieldifferenten Bildungsgang Geistige Entwicklung.</a:t>
            </a:r>
          </a:p>
        </p:txBody>
      </p:sp>
    </p:spTree>
    <p:extLst>
      <p:ext uri="{BB962C8B-B14F-4D97-AF65-F5344CB8AC3E}">
        <p14:creationId xmlns:p14="http://schemas.microsoft.com/office/powerpoint/2010/main" val="3819411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Entwicklung der neuen Vorgaben - ZIELSETZUNG</a:t>
            </a:r>
          </a:p>
        </p:txBody>
      </p:sp>
      <p:sp>
        <p:nvSpPr>
          <p:cNvPr id="3" name="Inhaltsplatzhalter 2"/>
          <p:cNvSpPr>
            <a:spLocks noGrp="1"/>
          </p:cNvSpPr>
          <p:nvPr>
            <p:ph idx="1"/>
          </p:nvPr>
        </p:nvSpPr>
        <p:spPr>
          <a:xfrm>
            <a:off x="539552" y="1628800"/>
            <a:ext cx="8075240" cy="4392488"/>
          </a:xfrm>
        </p:spPr>
        <p:txBody>
          <a:bodyPr>
            <a:normAutofit/>
          </a:bodyPr>
          <a:lstStyle/>
          <a:p>
            <a:pPr>
              <a:spcBef>
                <a:spcPts val="580"/>
              </a:spcBef>
            </a:pPr>
            <a:endParaRPr lang="de-DE" sz="2000" dirty="0"/>
          </a:p>
          <a:p>
            <a:pPr>
              <a:spcBef>
                <a:spcPts val="580"/>
              </a:spcBef>
            </a:pPr>
            <a:r>
              <a:rPr lang="de-DE" sz="2000" b="1" dirty="0"/>
              <a:t>Leitziel:</a:t>
            </a:r>
            <a:r>
              <a:rPr lang="de-DE" sz="2000" dirty="0"/>
              <a:t> aktive </a:t>
            </a:r>
            <a:r>
              <a:rPr lang="de-DE" sz="2000" u="sng" dirty="0"/>
              <a:t>gesellschaftliche Teilhabe</a:t>
            </a:r>
            <a:r>
              <a:rPr lang="de-DE" sz="2000" dirty="0"/>
              <a:t> der Kinder, Jugendlichen und jungen Erwachsenen mit dem Förderschwerpunkt Geistige Entwicklung.</a:t>
            </a:r>
            <a:br>
              <a:rPr lang="de-DE" sz="2000" dirty="0"/>
            </a:br>
            <a:endParaRPr lang="de-DE" sz="2000" dirty="0"/>
          </a:p>
          <a:p>
            <a:pPr>
              <a:spcBef>
                <a:spcPts val="580"/>
              </a:spcBef>
            </a:pPr>
            <a:r>
              <a:rPr lang="de-DE" sz="2000" dirty="0"/>
              <a:t>An </a:t>
            </a:r>
            <a:r>
              <a:rPr lang="de-DE" sz="2000" u="sng" dirty="0"/>
              <a:t>allen Lernorten</a:t>
            </a:r>
            <a:r>
              <a:rPr lang="de-DE" sz="2000" dirty="0"/>
              <a:t> finden Schülerinnen und Schüler den Raum, ihre Persönlichkeit, ihre Begabungen, ihre Kreativität und ihre geistigen sowie körperlichen Fähigkeiten in Würde und mit Selbstwertgefühl zur Entfaltung zu bringen. </a:t>
            </a:r>
          </a:p>
        </p:txBody>
      </p:sp>
      <p:sp>
        <p:nvSpPr>
          <p:cNvPr id="4" name="Datumsplatzhalter 3"/>
          <p:cNvSpPr>
            <a:spLocks noGrp="1"/>
          </p:cNvSpPr>
          <p:nvPr>
            <p:ph type="dt" sz="half" idx="10"/>
          </p:nvPr>
        </p:nvSpPr>
        <p:spPr>
          <a:xfrm>
            <a:off x="457200" y="6356350"/>
            <a:ext cx="4042792"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6</a:t>
            </a:fld>
            <a:endParaRPr lang="de-DE"/>
          </a:p>
        </p:txBody>
      </p:sp>
    </p:spTree>
    <p:extLst>
      <p:ext uri="{BB962C8B-B14F-4D97-AF65-F5344CB8AC3E}">
        <p14:creationId xmlns:p14="http://schemas.microsoft.com/office/powerpoint/2010/main" val="3757701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Entwicklung der neuen Vorgaben - RAHMENSETZUNG</a:t>
            </a:r>
          </a:p>
        </p:txBody>
      </p:sp>
      <p:sp>
        <p:nvSpPr>
          <p:cNvPr id="3" name="Inhaltsplatzhalter 2"/>
          <p:cNvSpPr>
            <a:spLocks noGrp="1"/>
          </p:cNvSpPr>
          <p:nvPr>
            <p:ph idx="1"/>
          </p:nvPr>
        </p:nvSpPr>
        <p:spPr>
          <a:xfrm>
            <a:off x="457200" y="1724323"/>
            <a:ext cx="8075240" cy="4296965"/>
          </a:xfrm>
        </p:spPr>
        <p:txBody>
          <a:bodyPr>
            <a:normAutofit/>
          </a:bodyPr>
          <a:lstStyle/>
          <a:p>
            <a:pPr marL="0" indent="0">
              <a:spcBef>
                <a:spcPts val="580"/>
              </a:spcBef>
              <a:buNone/>
            </a:pPr>
            <a:r>
              <a:rPr lang="de-DE" sz="2000" dirty="0"/>
              <a:t>Orientierung an </a:t>
            </a:r>
          </a:p>
          <a:p>
            <a:pPr>
              <a:spcBef>
                <a:spcPts val="580"/>
              </a:spcBef>
              <a:buFont typeface="Symbol" panose="05050102010706020507" pitchFamily="18" charset="2"/>
              <a:buChar char="-"/>
            </a:pPr>
            <a:r>
              <a:rPr lang="de-DE" sz="2000" dirty="0"/>
              <a:t>Empfehlungen der Kultusministerkonferenz (KMK) zur schulischen Bildung, Beratung und Unterstützung von Kindern und Jugendlichen im sonderpädagogischen Schwerpunkt Geistige Entwicklung (KMK 2021),</a:t>
            </a:r>
          </a:p>
          <a:p>
            <a:pPr>
              <a:spcBef>
                <a:spcPts val="580"/>
              </a:spcBef>
              <a:buFont typeface="Symbol" panose="05050102010706020507" pitchFamily="18" charset="2"/>
              <a:buChar char="-"/>
            </a:pPr>
            <a:r>
              <a:rPr lang="de-DE" sz="2000" dirty="0"/>
              <a:t>Empfehlungen der KMK zur inklusiven Bildung von Kindern und Jugendlichen mit Behinderungen in Schulen (KMK 2011),</a:t>
            </a:r>
          </a:p>
          <a:p>
            <a:pPr>
              <a:spcBef>
                <a:spcPts val="580"/>
              </a:spcBef>
              <a:buFont typeface="Symbol" panose="05050102010706020507" pitchFamily="18" charset="2"/>
              <a:buChar char="-"/>
            </a:pPr>
            <a:r>
              <a:rPr lang="de-DE" sz="2000"/>
              <a:t>Format</a:t>
            </a:r>
            <a:r>
              <a:rPr lang="de-DE" sz="2000" dirty="0"/>
              <a:t>, Systematik, Inhalt der Lehrpläne der Primarstufe und den Kernlehrplänen der Hauptschule mit Konkretisierungen für den Förderschwerpunkt Geistige Entwicklung. U. a. mit den Zielen: </a:t>
            </a:r>
          </a:p>
          <a:p>
            <a:pPr>
              <a:spcBef>
                <a:spcPts val="580"/>
              </a:spcBef>
              <a:buFont typeface="Symbol" panose="05050102010706020507" pitchFamily="18" charset="2"/>
              <a:buChar char="Þ"/>
            </a:pPr>
            <a:r>
              <a:rPr lang="de-DE" sz="2000" dirty="0"/>
              <a:t>Anschlussorientierung </a:t>
            </a:r>
          </a:p>
          <a:p>
            <a:pPr>
              <a:spcBef>
                <a:spcPts val="580"/>
              </a:spcBef>
              <a:buFont typeface="Symbol" panose="05050102010706020507" pitchFamily="18" charset="2"/>
              <a:buChar char="Þ"/>
            </a:pPr>
            <a:r>
              <a:rPr lang="de-DE" sz="2000" dirty="0"/>
              <a:t>Ermöglichen von Partizipation auf allen Ebenen</a:t>
            </a:r>
          </a:p>
        </p:txBody>
      </p:sp>
      <p:sp>
        <p:nvSpPr>
          <p:cNvPr id="4" name="Datumsplatzhalter 3"/>
          <p:cNvSpPr>
            <a:spLocks noGrp="1"/>
          </p:cNvSpPr>
          <p:nvPr>
            <p:ph type="dt" sz="half" idx="10"/>
          </p:nvPr>
        </p:nvSpPr>
        <p:spPr>
          <a:xfrm>
            <a:off x="457200" y="6356350"/>
            <a:ext cx="4114800" cy="365125"/>
          </a:xfrm>
        </p:spPr>
        <p:txBody>
          <a:bodyPr/>
          <a:lstStyle/>
          <a:p>
            <a:r>
              <a:rPr lang="de-DE" dirty="0"/>
              <a:t>Richtlinien für den Förderschwerpunkt Geistige Entwicklung / Unterrichtsvorgaben für den zieldifferenten Bildungsgang Geistige Entwicklung</a:t>
            </a:r>
          </a:p>
        </p:txBody>
      </p:sp>
      <p:sp>
        <p:nvSpPr>
          <p:cNvPr id="6" name="Foliennummernplatzhalter 5"/>
          <p:cNvSpPr>
            <a:spLocks noGrp="1"/>
          </p:cNvSpPr>
          <p:nvPr>
            <p:ph type="sldNum" sz="quarter" idx="12"/>
          </p:nvPr>
        </p:nvSpPr>
        <p:spPr/>
        <p:txBody>
          <a:bodyPr/>
          <a:lstStyle/>
          <a:p>
            <a:fld id="{512A4277-7E7A-4AAF-BFC7-47646BF5CD0C}" type="slidenum">
              <a:rPr lang="de-DE" smtClean="0"/>
              <a:t>7</a:t>
            </a:fld>
            <a:endParaRPr lang="de-DE"/>
          </a:p>
        </p:txBody>
      </p:sp>
    </p:spTree>
    <p:extLst>
      <p:ext uri="{BB962C8B-B14F-4D97-AF65-F5344CB8AC3E}">
        <p14:creationId xmlns:p14="http://schemas.microsoft.com/office/powerpoint/2010/main" val="2082738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Gliederung der Richtlinien für den Förderschwerpunkt GG</a:t>
            </a:r>
          </a:p>
        </p:txBody>
      </p:sp>
      <p:sp>
        <p:nvSpPr>
          <p:cNvPr id="3" name="Datumsplatzhalter 2"/>
          <p:cNvSpPr>
            <a:spLocks noGrp="1"/>
          </p:cNvSpPr>
          <p:nvPr>
            <p:ph type="dt" sz="half" idx="10"/>
          </p:nvPr>
        </p:nvSpPr>
        <p:spPr>
          <a:xfrm>
            <a:off x="457200" y="6356350"/>
            <a:ext cx="4330824" cy="365125"/>
          </a:xfrm>
        </p:spPr>
        <p:txBody>
          <a:bodyPr/>
          <a:lstStyle/>
          <a:p>
            <a:r>
              <a:rPr lang="de-DE" dirty="0"/>
              <a:t>Richtlinien für den Förderschwerpunkt Geistige Entwicklung / Unterrichtsvorgaben für den zieldifferenten Bildungsgang Geistige Entwicklung</a:t>
            </a:r>
          </a:p>
        </p:txBody>
      </p:sp>
      <p:sp>
        <p:nvSpPr>
          <p:cNvPr id="5" name="Foliennummernplatzhalter 4"/>
          <p:cNvSpPr>
            <a:spLocks noGrp="1"/>
          </p:cNvSpPr>
          <p:nvPr>
            <p:ph type="sldNum" sz="quarter" idx="12"/>
          </p:nvPr>
        </p:nvSpPr>
        <p:spPr/>
        <p:txBody>
          <a:bodyPr/>
          <a:lstStyle/>
          <a:p>
            <a:fld id="{512A4277-7E7A-4AAF-BFC7-47646BF5CD0C}" type="slidenum">
              <a:rPr lang="de-DE" smtClean="0"/>
              <a:t>8</a:t>
            </a:fld>
            <a:endParaRPr lang="de-DE"/>
          </a:p>
        </p:txBody>
      </p:sp>
      <p:sp>
        <p:nvSpPr>
          <p:cNvPr id="6" name="Textfeld 5"/>
          <p:cNvSpPr txBox="1"/>
          <p:nvPr/>
        </p:nvSpPr>
        <p:spPr>
          <a:xfrm>
            <a:off x="323528" y="1628800"/>
            <a:ext cx="8820472" cy="4462760"/>
          </a:xfrm>
          <a:prstGeom prst="rect">
            <a:avLst/>
          </a:prstGeom>
          <a:solidFill>
            <a:schemeClr val="bg1"/>
          </a:solidFill>
        </p:spPr>
        <p:txBody>
          <a:bodyPr wrap="square" rtlCol="0">
            <a:spAutoFit/>
          </a:bodyPr>
          <a:lstStyle/>
          <a:p>
            <a:r>
              <a:rPr lang="de-DE" sz="2000" b="1" dirty="0"/>
              <a:t>Kapitel 1:</a:t>
            </a:r>
            <a:r>
              <a:rPr lang="de-DE" sz="2000" dirty="0"/>
              <a:t> 	Funktion der Richtlinien	</a:t>
            </a:r>
          </a:p>
          <a:p>
            <a:r>
              <a:rPr lang="de-DE" sz="2000" b="1" dirty="0"/>
              <a:t>Kapitel 2: 	</a:t>
            </a:r>
            <a:r>
              <a:rPr lang="de-DE" sz="2000" dirty="0"/>
              <a:t>Schülerinnen und Schüler im zieldifferenten Bildungsgang 			Geistige Entwicklung	</a:t>
            </a:r>
          </a:p>
          <a:p>
            <a:r>
              <a:rPr lang="de-DE" sz="2000" b="1" dirty="0"/>
              <a:t>Kapitel 3:	</a:t>
            </a:r>
            <a:r>
              <a:rPr lang="de-DE" sz="2000" dirty="0"/>
              <a:t>Bildung und Erziehung im zieldifferenten Bildungsgang </a:t>
            </a:r>
            <a:br>
              <a:rPr lang="de-DE" sz="2000" dirty="0"/>
            </a:br>
            <a:r>
              <a:rPr lang="de-DE" sz="2000" dirty="0"/>
              <a:t>		Geistige Entwicklung	</a:t>
            </a:r>
          </a:p>
          <a:p>
            <a:r>
              <a:rPr lang="de-DE" sz="2000" b="1" dirty="0"/>
              <a:t>Kapitel 4:	</a:t>
            </a:r>
            <a:r>
              <a:rPr lang="de-DE" sz="2000" dirty="0"/>
              <a:t>Grundsätze der Unterrichtsgestaltung	</a:t>
            </a:r>
          </a:p>
          <a:p>
            <a:r>
              <a:rPr lang="de-DE" sz="2000" b="1" dirty="0"/>
              <a:t>Kapitel 5:	</a:t>
            </a:r>
            <a:r>
              <a:rPr lang="de-DE" sz="2000" dirty="0"/>
              <a:t>Angestrebte Kompetenzen	</a:t>
            </a:r>
          </a:p>
          <a:p>
            <a:r>
              <a:rPr lang="de-DE" sz="2000" b="1" dirty="0"/>
              <a:t>Kapitel 6:	</a:t>
            </a:r>
            <a:r>
              <a:rPr lang="de-DE" sz="2000" dirty="0"/>
              <a:t>Sonderpädagogische Diagnostik und individuelle Lern- und 			Entwicklungsplanung (Förderplanung)	</a:t>
            </a:r>
          </a:p>
          <a:p>
            <a:r>
              <a:rPr lang="de-DE" sz="2000" b="1" dirty="0"/>
              <a:t>Kapitel 7:	</a:t>
            </a:r>
            <a:r>
              <a:rPr lang="de-DE" sz="2000" dirty="0"/>
              <a:t>Leistungen ermöglichen, erkennen, einschätzen und 				rückmelden</a:t>
            </a:r>
          </a:p>
          <a:p>
            <a:r>
              <a:rPr lang="de-DE" sz="2000" b="1" dirty="0"/>
              <a:t>Kapitel 8:	</a:t>
            </a:r>
            <a:r>
              <a:rPr lang="de-DE" sz="2000" dirty="0"/>
              <a:t>Qualitätsentwicklung und Qualitätssicherung als 				kontinuierliche Aufgaben	</a:t>
            </a:r>
          </a:p>
          <a:p>
            <a:r>
              <a:rPr lang="de-DE" sz="2000" b="1" dirty="0"/>
              <a:t>Kapitel 9:	</a:t>
            </a:r>
            <a:r>
              <a:rPr lang="de-DE" sz="2000" dirty="0"/>
              <a:t>Glossar	</a:t>
            </a:r>
          </a:p>
        </p:txBody>
      </p:sp>
    </p:spTree>
    <p:extLst>
      <p:ext uri="{BB962C8B-B14F-4D97-AF65-F5344CB8AC3E}">
        <p14:creationId xmlns:p14="http://schemas.microsoft.com/office/powerpoint/2010/main" val="1648115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Funktion der Richtlinien und Unterrichtsvorgaben</a:t>
            </a:r>
          </a:p>
        </p:txBody>
      </p:sp>
      <p:sp>
        <p:nvSpPr>
          <p:cNvPr id="3" name="Datumsplatzhalter 2"/>
          <p:cNvSpPr>
            <a:spLocks noGrp="1"/>
          </p:cNvSpPr>
          <p:nvPr>
            <p:ph type="dt" sz="half" idx="10"/>
          </p:nvPr>
        </p:nvSpPr>
        <p:spPr>
          <a:xfrm>
            <a:off x="457200" y="6356350"/>
            <a:ext cx="4330824" cy="365125"/>
          </a:xfrm>
        </p:spPr>
        <p:txBody>
          <a:bodyPr/>
          <a:lstStyle/>
          <a:p>
            <a:r>
              <a:rPr lang="de-DE" dirty="0"/>
              <a:t>Richtlinien für den Förderschwerpunkt Geistige Entwicklung / Unterrichtsvorgaben für den zieldifferenten Bildungsgang Geistige Entwicklung</a:t>
            </a:r>
          </a:p>
        </p:txBody>
      </p:sp>
      <p:sp>
        <p:nvSpPr>
          <p:cNvPr id="5" name="Foliennummernplatzhalter 4"/>
          <p:cNvSpPr>
            <a:spLocks noGrp="1"/>
          </p:cNvSpPr>
          <p:nvPr>
            <p:ph type="sldNum" sz="quarter" idx="12"/>
          </p:nvPr>
        </p:nvSpPr>
        <p:spPr/>
        <p:txBody>
          <a:bodyPr/>
          <a:lstStyle/>
          <a:p>
            <a:fld id="{512A4277-7E7A-4AAF-BFC7-47646BF5CD0C}" type="slidenum">
              <a:rPr lang="de-DE" smtClean="0"/>
              <a:t>9</a:t>
            </a:fld>
            <a:endParaRPr lang="de-DE"/>
          </a:p>
        </p:txBody>
      </p:sp>
      <p:sp>
        <p:nvSpPr>
          <p:cNvPr id="6" name="Textfeld 5"/>
          <p:cNvSpPr txBox="1"/>
          <p:nvPr/>
        </p:nvSpPr>
        <p:spPr>
          <a:xfrm>
            <a:off x="539552" y="1628800"/>
            <a:ext cx="7848872" cy="3785652"/>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de-DE" sz="2000" dirty="0"/>
              <a:t>zentrale Grundlage für schulisches und unterrichtliches Handeln im zieldifferenten Bildungsgang Geistige Entwicklung in </a:t>
            </a:r>
            <a:br>
              <a:rPr lang="de-DE" sz="2000" dirty="0"/>
            </a:br>
            <a:r>
              <a:rPr lang="de-DE" sz="2000" dirty="0"/>
              <a:t>Nordrhein-Westfalen</a:t>
            </a:r>
          </a:p>
          <a:p>
            <a:endParaRPr lang="de-DE" sz="2000" dirty="0"/>
          </a:p>
          <a:p>
            <a:pPr marL="285750" indent="-285750">
              <a:buFont typeface="Arial" panose="020B0604020202020204" pitchFamily="34" charset="0"/>
              <a:buChar char="•"/>
            </a:pPr>
            <a:r>
              <a:rPr lang="de-DE" sz="2000" dirty="0"/>
              <a:t>Gültigkeit gleichermaßen für Schülerinnen und Schüler</a:t>
            </a:r>
          </a:p>
          <a:p>
            <a:pPr marL="342900" indent="-342900">
              <a:buFont typeface="Wingdings" panose="05000000000000000000" pitchFamily="2" charset="2"/>
              <a:buChar char="Ø"/>
            </a:pPr>
            <a:r>
              <a:rPr lang="de-DE" sz="2000" dirty="0"/>
              <a:t>in allgemeinen Schulen </a:t>
            </a:r>
          </a:p>
          <a:p>
            <a:pPr marL="342900" indent="-342900">
              <a:buFont typeface="Wingdings" panose="05000000000000000000" pitchFamily="2" charset="2"/>
              <a:buChar char="Ø"/>
            </a:pPr>
            <a:r>
              <a:rPr lang="de-DE" sz="2000" dirty="0"/>
              <a:t>in Förderschulen mit dem Schwerpunkt Geistige Entwicklung (GG) </a:t>
            </a:r>
          </a:p>
          <a:p>
            <a:pPr marL="342900" indent="-342900">
              <a:buFont typeface="Wingdings" panose="05000000000000000000" pitchFamily="2" charset="2"/>
              <a:buChar char="Ø"/>
            </a:pPr>
            <a:r>
              <a:rPr lang="de-DE" sz="2000" dirty="0"/>
              <a:t>in Förderschulen mit den Schwerpunkten	</a:t>
            </a:r>
          </a:p>
          <a:p>
            <a:pPr marL="1257300" lvl="2" indent="-342900">
              <a:buFont typeface="Courier New" panose="02070309020205020404" pitchFamily="49" charset="0"/>
              <a:buChar char="o"/>
            </a:pPr>
            <a:r>
              <a:rPr lang="de-DE" sz="2000" dirty="0"/>
              <a:t>Körperliche und motorische Entwicklung (</a:t>
            </a:r>
            <a:r>
              <a:rPr lang="de-DE" sz="2000" dirty="0" err="1"/>
              <a:t>KmE</a:t>
            </a:r>
            <a:r>
              <a:rPr lang="de-DE" sz="2000" dirty="0"/>
              <a:t>), </a:t>
            </a:r>
          </a:p>
          <a:p>
            <a:pPr marL="1257300" lvl="2" indent="-342900">
              <a:buFont typeface="Courier New" panose="02070309020205020404" pitchFamily="49" charset="0"/>
              <a:buChar char="o"/>
            </a:pPr>
            <a:r>
              <a:rPr lang="de-DE" sz="2000" dirty="0"/>
              <a:t>Hören und Kommunikation (HK) und </a:t>
            </a:r>
          </a:p>
          <a:p>
            <a:pPr marL="1257300" lvl="2" indent="-342900">
              <a:buFont typeface="Courier New" panose="02070309020205020404" pitchFamily="49" charset="0"/>
              <a:buChar char="o"/>
            </a:pPr>
            <a:r>
              <a:rPr lang="de-DE" sz="2000" dirty="0"/>
              <a:t>Sehen (SE) </a:t>
            </a:r>
          </a:p>
          <a:p>
            <a:pPr marL="1257300" lvl="2" indent="-342900">
              <a:buFont typeface="Wingdings" panose="05000000000000000000" pitchFamily="2" charset="2"/>
              <a:buChar char="Ø"/>
            </a:pPr>
            <a:r>
              <a:rPr lang="de-DE" sz="2000" b="1" dirty="0"/>
              <a:t>im Bildungsgang Geistige Entwicklung </a:t>
            </a:r>
          </a:p>
        </p:txBody>
      </p:sp>
    </p:spTree>
    <p:extLst>
      <p:ext uri="{BB962C8B-B14F-4D97-AF65-F5344CB8AC3E}">
        <p14:creationId xmlns:p14="http://schemas.microsoft.com/office/powerpoint/2010/main" val="254437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7.7|23.1"/>
</p:tagLst>
</file>

<file path=ppt/theme/theme1.xml><?xml version="1.0" encoding="utf-8"?>
<a:theme xmlns:a="http://schemas.openxmlformats.org/drawingml/2006/main" name="QUA-LiS_Vorlage_weis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QUA-LiS_Vorlage_weiss</Template>
  <TotalTime>0</TotalTime>
  <Words>2958</Words>
  <Application>Microsoft Office PowerPoint</Application>
  <PresentationFormat>Bildschirmpräsentation (4:3)</PresentationFormat>
  <Paragraphs>335</Paragraphs>
  <Slides>37</Slides>
  <Notes>21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37</vt:i4>
      </vt:variant>
    </vt:vector>
  </HeadingPairs>
  <TitlesOfParts>
    <vt:vector size="45" baseType="lpstr">
      <vt:lpstr>Arial</vt:lpstr>
      <vt:lpstr>Calibri</vt:lpstr>
      <vt:lpstr>Courier New</vt:lpstr>
      <vt:lpstr>Symbol</vt:lpstr>
      <vt:lpstr>Times New Roman</vt:lpstr>
      <vt:lpstr>Wingdings</vt:lpstr>
      <vt:lpstr>ヒラギノ角ゴ Pro W3</vt:lpstr>
      <vt:lpstr>QUA-LiS_Vorlage_weiss</vt:lpstr>
      <vt:lpstr>   Richtlinien für den Förderschwerpunkt Geistige Entwicklung und Unterrichtsvorgaben für den zieldifferenten Bildungsgang Geistige Entwicklung an allen Lernorten  </vt:lpstr>
      <vt:lpstr>Agenda</vt:lpstr>
      <vt:lpstr>I.    Richtlinien für den Förderschwerpunkt Geistige Entwicklung    und      Unterrichtsvorgaben für den zieldifferenten Bildungsgang    Geistige Entwicklung </vt:lpstr>
      <vt:lpstr>Der zieldifferente Bildungsgang Geistige Entwicklung – LERNORTE </vt:lpstr>
      <vt:lpstr>Der zieldifferente Bildungsgang Geistige Entwicklung </vt:lpstr>
      <vt:lpstr>Entwicklung der neuen Vorgaben - ZIELSETZUNG</vt:lpstr>
      <vt:lpstr>Entwicklung der neuen Vorgaben - RAHMENSETZUNG</vt:lpstr>
      <vt:lpstr>Gliederung der Richtlinien für den Förderschwerpunkt GG</vt:lpstr>
      <vt:lpstr>Funktion der Richtlinien und Unterrichtsvorgaben</vt:lpstr>
      <vt:lpstr>Bildung im zieldifferenten Bildungsgang Geistige Entwicklung</vt:lpstr>
      <vt:lpstr>II.   Informationen zum Aufbau und der Systematik der    Unterrichtsvorgaben  </vt:lpstr>
      <vt:lpstr>Gliederung der Unterrichtsvorgaben (I) - KAPITELÜBERSICHT</vt:lpstr>
      <vt:lpstr>Gliederung der Unterrichtsvorgaben (II) - KAPITELÜBERSICHT</vt:lpstr>
      <vt:lpstr>Unterrichtsvorgaben – GESTALTUNGSGRUNDSÄTZE</vt:lpstr>
      <vt:lpstr>Unterrichtsvorgaben - GESTALTUNGSFORMAT: Angestrebte Kompetenzen</vt:lpstr>
      <vt:lpstr>Unterrichtsvorgaben – MERKMALE und ZIELE</vt:lpstr>
      <vt:lpstr>Unterrichtsvorgaben – GESTALTUNGSPRINZIPIEN (I)</vt:lpstr>
      <vt:lpstr>Unterrichtsvorgaben – GESTALTUNGSPRINZIPIEN (II) </vt:lpstr>
      <vt:lpstr>Unterrichtsvorgaben - KOHÄRENZ</vt:lpstr>
      <vt:lpstr>Unterrichtsvorgaben – VERKNÜPFUNG mit FÖRDERPLANUNG</vt:lpstr>
      <vt:lpstr>III.  Allgemeine Hinweise zu den Unterrichtsvorgaben    - Gliederungspunkte und -inhalte    - Berücksichtigung von Querschnittsaufgaben</vt:lpstr>
      <vt:lpstr>Unterrichtsvorgaben – GLIEDERUNGSPUNKTE und -INHALT</vt:lpstr>
      <vt:lpstr>Unterrichtsvorgaben – GLIEDERUNGSPUNKTE und -INHALT</vt:lpstr>
      <vt:lpstr>PowerPoint-Präsentation</vt:lpstr>
      <vt:lpstr>Kapitel 3: Leistungen ermöglichen, erkennen, einschätzen    und rückmelden</vt:lpstr>
      <vt:lpstr>Unterrichtsvorgaben - Berücksichtigung von QUERSCHNITTSAUFGABEN</vt:lpstr>
      <vt:lpstr>Bsp. Querschnittsaufgabe „Ziele einer Bildung in der digitalen Welt“</vt:lpstr>
      <vt:lpstr>Ziele einer Bildung in der digitalen Welt – BEISPIELE aus den Vorgaben</vt:lpstr>
      <vt:lpstr>Bsp. Querschnittsaufgabe „Ziele der Verbraucherbildung“</vt:lpstr>
      <vt:lpstr>Ziele der Verbraucherbildung – BEISPIELE aus den Vorgaben</vt:lpstr>
      <vt:lpstr>PowerPoint-Präsentation</vt:lpstr>
      <vt:lpstr>Schulinterne Lehrpläne – RECHTLICHE GRUNDLAGEN</vt:lpstr>
      <vt:lpstr>Entwicklungs-, fach- und lebensweltbezogene Kompetenzen</vt:lpstr>
      <vt:lpstr>Auftrag: Implementation und Umsetzung - UNTERSTÜTZUNGSANGEBOTE</vt:lpstr>
      <vt:lpstr>Beispiel einer Gliederung eines schulinternen Lehrplans </vt:lpstr>
      <vt:lpstr>Lehrplannavigator – UNTERSTÜZUNGSANGEBOTE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Richtlinien für den Förderschwerpunkt Geistige Entwicklung und Unterrichtsvorgaben für den zieldifferenten Bildungsgang Geistige Entwicklung an allen Lernorten  </dc:title>
  <dc:creator>Esser, Susanne</dc:creator>
  <cp:lastModifiedBy>Esser, Susanne</cp:lastModifiedBy>
  <cp:revision>3</cp:revision>
  <cp:lastPrinted>2022-05-19T13:58:39Z</cp:lastPrinted>
  <dcterms:created xsi:type="dcterms:W3CDTF">2018-01-17T08:49:04Z</dcterms:created>
  <dcterms:modified xsi:type="dcterms:W3CDTF">2024-10-01T14:02:00Z</dcterms:modified>
</cp:coreProperties>
</file>