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8" r:id="rId3"/>
    <p:sldId id="369" r:id="rId4"/>
    <p:sldId id="534" r:id="rId5"/>
    <p:sldId id="535" r:id="rId6"/>
    <p:sldId id="536" r:id="rId7"/>
    <p:sldId id="379" r:id="rId8"/>
    <p:sldId id="526" r:id="rId9"/>
    <p:sldId id="619" r:id="rId10"/>
    <p:sldId id="311" r:id="rId11"/>
    <p:sldId id="270" r:id="rId12"/>
    <p:sldId id="516" r:id="rId13"/>
    <p:sldId id="533" r:id="rId14"/>
    <p:sldId id="515" r:id="rId15"/>
    <p:sldId id="538" r:id="rId16"/>
    <p:sldId id="519" r:id="rId17"/>
    <p:sldId id="530" r:id="rId18"/>
    <p:sldId id="303" r:id="rId19"/>
    <p:sldId id="499" r:id="rId20"/>
    <p:sldId id="537" r:id="rId21"/>
    <p:sldId id="403" r:id="rId22"/>
    <p:sldId id="528" r:id="rId23"/>
    <p:sldId id="620" r:id="rId24"/>
    <p:sldId id="608" r:id="rId25"/>
    <p:sldId id="609" r:id="rId26"/>
    <p:sldId id="610" r:id="rId27"/>
    <p:sldId id="611" r:id="rId28"/>
    <p:sldId id="612" r:id="rId29"/>
    <p:sldId id="562" r:id="rId30"/>
    <p:sldId id="563" r:id="rId31"/>
    <p:sldId id="621" r:id="rId32"/>
    <p:sldId id="613" r:id="rId33"/>
    <p:sldId id="614" r:id="rId34"/>
    <p:sldId id="615" r:id="rId35"/>
    <p:sldId id="616" r:id="rId36"/>
    <p:sldId id="510" r:id="rId37"/>
    <p:sldId id="525" r:id="rId38"/>
    <p:sldId id="522" r:id="rId39"/>
    <p:sldId id="524" r:id="rId40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3399FF"/>
    <a:srgbClr val="DB820B"/>
    <a:srgbClr val="DA8F0B"/>
    <a:srgbClr val="FF9900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96370-7631-4FC0-88A3-E0447C0EC0DE}" v="6" dt="2023-06-02T14:58:09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/>
    <p:restoredTop sz="92991" autoAdjust="0"/>
  </p:normalViewPr>
  <p:slideViewPr>
    <p:cSldViewPr showGuides="1">
      <p:cViewPr varScale="1">
        <p:scale>
          <a:sx n="96" d="100"/>
          <a:sy n="9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Zentraler Implementations-auftakt</a:t>
          </a:r>
        </a:p>
        <a:p>
          <a:pPr lvl="0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Dezentrale Implementations-</a:t>
          </a:r>
          <a:r>
            <a:rPr lang="de-DE" sz="2000" dirty="0" err="1"/>
            <a:t>maßnahmen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Schulinterne Implementation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Zentraler Implementations-auftakt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kern="1200" dirty="0"/>
        </a:p>
      </dsp:txBody>
      <dsp:txXfrm>
        <a:off x="48744" y="456772"/>
        <a:ext cx="2076986" cy="1334479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Dezentrale Implementations-</a:t>
          </a:r>
          <a:r>
            <a:rPr lang="de-DE" sz="2000" kern="1200" dirty="0" err="1"/>
            <a:t>maßnahmen</a:t>
          </a:r>
          <a:endParaRPr lang="de-DE" sz="1400" kern="1200" dirty="0"/>
        </a:p>
      </dsp:txBody>
      <dsp:txXfrm>
        <a:off x="3072777" y="456772"/>
        <a:ext cx="2076986" cy="1334479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/>
            <a:t>Schulinterne Implementation</a:t>
          </a:r>
        </a:p>
      </dsp:txBody>
      <dsp:txXfrm>
        <a:off x="6096809" y="456772"/>
        <a:ext cx="2076986" cy="1334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26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07"/>
            <a:ext cx="2946400" cy="49426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378407"/>
            <a:ext cx="2946400" cy="49426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7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7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59" cy="49371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14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92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CCA169DA-CAA4-4674-B6E5-FF687776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EF01C760-D8DB-4150-9CBE-505111D30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5A220-A9BD-464E-BD54-D2E7686E561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372D-7FE6-4C4E-9128-FA58ABE4B4DF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66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1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46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>
            <a:extLst>
              <a:ext uri="{FF2B5EF4-FFF2-40B4-BE49-F238E27FC236}">
                <a16:creationId xmlns:a16="http://schemas.microsoft.com/office/drawing/2014/main" id="{AEFD5387-6C44-4759-8EC2-DBDD02D84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Notizenplatzhalter 2">
            <a:extLst>
              <a:ext uri="{FF2B5EF4-FFF2-40B4-BE49-F238E27FC236}">
                <a16:creationId xmlns:a16="http://schemas.microsoft.com/office/drawing/2014/main" id="{F6A03A3F-8C97-42AD-9AB4-0BD15929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0BCCF-7EB7-4DAC-B284-22829C9E2F1A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7F607F-D0A6-4F0E-973D-B2170A51B65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24F85-5261-4E4D-BC28-BBD3022469E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730210C0-25EE-4E2D-AD7F-1111FB547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12737819-6CF8-4CDC-A560-F421EC389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F0474-EE20-4855-A4A0-84D05E73CA75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E21B9C-2581-4C1E-802D-8D4BCF45D7F0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FF83-2337-48EF-9B4E-3FF3E27F288F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72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96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45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08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3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44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7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5496" y="6237312"/>
            <a:ext cx="2952328" cy="501650"/>
          </a:xfrm>
        </p:spPr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235478"/>
            <a:ext cx="2952328" cy="516819"/>
          </a:xfrm>
        </p:spPr>
        <p:txBody>
          <a:bodyPr/>
          <a:lstStyle/>
          <a:p>
            <a:r>
              <a:rPr lang="de-DE"/>
              <a:t>cordula.hartwig@qua-lis.nrw.de silke.walpuski@qua-lis.nrw.de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Informatik S I Klassen 5 und 6 Einleitung der Verbändebeteiligung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cordula.hartwig@qua-lis.nrw.de silke.walpuski@qua-lis.nrw.de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312" y="6239718"/>
            <a:ext cx="295232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Kernlehrplanentwicklung Informatik S I Klassen 5 und 6 Einleitung der Verbändebeteiligung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235478"/>
            <a:ext cx="2952328" cy="516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cordula.hartwig@qua-lis.nrw.de silke.walpuski@qua-lis.nrw.de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/>
          <a:lstStyle/>
          <a:p>
            <a:pPr algn="ctr"/>
            <a:r>
              <a:rPr lang="de-DE" dirty="0"/>
              <a:t>Kernlehrplanentwicklung</a:t>
            </a:r>
            <a:br>
              <a:rPr lang="de-DE" dirty="0"/>
            </a:br>
            <a:r>
              <a:rPr lang="de-DE" dirty="0"/>
              <a:t> Informatik Wahlpflichtbereich Sekundarstufe 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9552" y="3886200"/>
            <a:ext cx="7232848" cy="1752600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r>
              <a:rPr lang="de-DE" altLang="de-DE" b="1" dirty="0"/>
              <a:t>Dienstbesprechung zum Implementationsauftakt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736304"/>
          </a:xfrm>
        </p:spPr>
        <p:txBody>
          <a:bodyPr/>
          <a:lstStyle/>
          <a:p>
            <a:r>
              <a:rPr lang="de-DE" dirty="0"/>
              <a:t>verdeutlichen den Beitrag eines Faches zum Bildungsauftrag der jeweiligen Schulform</a:t>
            </a:r>
          </a:p>
          <a:p>
            <a:r>
              <a:rPr lang="de-DE" dirty="0"/>
              <a:t>bringen fachliche Spezifika mit den Lebensperspektiven der Schülerinnen und Schüler in einen Zusammenhang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41946FBF-D6B8-F372-B369-AAD0124D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17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repräsentieren die Grunddimensionen des Faches und seiner Strukturierung</a:t>
            </a:r>
          </a:p>
          <a:p>
            <a:r>
              <a:rPr lang="de-DE" dirty="0"/>
              <a:t>werden in Form von übergeordneten Kompetenzerwartungen ausdifferenziert und beschrieben</a:t>
            </a:r>
          </a:p>
          <a:p>
            <a:r>
              <a:rPr lang="de-DE" dirty="0"/>
              <a:t>umfassen für die vorliegenden KLP die Bereiche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Argumentieren (A)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Modellieren und Implementieren (MI)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Darstellen und Interpretieren (DI)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Kommunizieren und Kooperieren (KK)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233CE50-1DB9-52E7-B03A-7092518F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8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8877C-3E6E-4393-87DE-62E3E994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>
              <a:buNone/>
            </a:pPr>
            <a:br>
              <a:rPr lang="de-DE" sz="2800" dirty="0"/>
            </a:br>
            <a:r>
              <a:rPr lang="de-DE" sz="2000" dirty="0"/>
              <a:t>Übergeordnete Kompetenzerwartungen – Bsp. Argumentieren</a:t>
            </a:r>
            <a:br>
              <a:rPr lang="de-DE" sz="3600" dirty="0"/>
            </a:b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592B1D-C6CB-40E0-8273-DCEFE188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b="1" dirty="0">
                <a:effectLst/>
                <a:ea typeface="Calibri" panose="020F0502020204030204" pitchFamily="34" charset="0"/>
              </a:rPr>
              <a:t>Haupt- Real-, Gesamt- und Sekundarschule, Ende Jahrgangsstufe 8:  </a:t>
            </a:r>
          </a:p>
          <a:p>
            <a:r>
              <a:rPr lang="de-DE" sz="1800" dirty="0">
                <a:effectLst/>
              </a:rPr>
              <a:t>erläutern kriteriengeleitet mögliche Auswirkungen des Einsatzes von</a:t>
            </a:r>
            <a:br>
              <a:rPr lang="de-DE" sz="1800" dirty="0"/>
            </a:br>
            <a:r>
              <a:rPr lang="de-DE" sz="1800" dirty="0">
                <a:effectLst/>
              </a:rPr>
              <a:t>Informatiksystemen,</a:t>
            </a:r>
          </a:p>
          <a:p>
            <a:r>
              <a:rPr lang="de-DE" sz="1800" dirty="0">
                <a:effectLst/>
              </a:rPr>
              <a:t>benennen zu konkreten Fallbeispielen Aspekte, die bei der Nutzung von</a:t>
            </a:r>
            <a:br>
              <a:rPr lang="de-DE" sz="1800" dirty="0"/>
            </a:br>
            <a:r>
              <a:rPr lang="de-DE" sz="1800" dirty="0">
                <a:effectLst/>
              </a:rPr>
              <a:t>Informatiksystemen zu berücksichtigen sind. […]</a:t>
            </a:r>
          </a:p>
          <a:p>
            <a:endParaRPr lang="de-DE" sz="1800" dirty="0">
              <a:effectLst/>
            </a:endParaRPr>
          </a:p>
          <a:p>
            <a:pPr marL="0" indent="0">
              <a:buNone/>
            </a:pPr>
            <a:r>
              <a:rPr lang="de-DE" sz="1800" b="1" dirty="0">
                <a:effectLst/>
                <a:ea typeface="Calibri" panose="020F0502020204030204" pitchFamily="34" charset="0"/>
              </a:rPr>
              <a:t>Real-, Gesamt- und Sekundarschule, Ende Jahrgangstufe 10</a:t>
            </a:r>
            <a:endParaRPr lang="de-DE" sz="1800" b="1" dirty="0"/>
          </a:p>
          <a:p>
            <a:r>
              <a:rPr lang="de-DE" sz="1800" dirty="0"/>
              <a:t>analysieren und beschreiben informatische Sachverhalte (+HS)</a:t>
            </a:r>
          </a:p>
          <a:p>
            <a:r>
              <a:rPr lang="de-DE" sz="1800" dirty="0"/>
              <a:t>bewerten informatische Sachverhalte kriteriengeleitet,</a:t>
            </a:r>
          </a:p>
          <a:p>
            <a:r>
              <a:rPr lang="de-DE" sz="1800" dirty="0"/>
              <a:t>begründen Entscheidungen bei der Nutzung von Informatiksystemen,</a:t>
            </a:r>
          </a:p>
          <a:p>
            <a:r>
              <a:rPr lang="de-DE" sz="1800" dirty="0"/>
              <a:t>bewerten mögliche Auswirkungen des Einsatzes von Informatiksystemen (+ HS).</a:t>
            </a:r>
          </a:p>
          <a:p>
            <a:pPr marL="0" indent="0">
              <a:buNone/>
            </a:pPr>
            <a:endParaRPr lang="de-DE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effectLst/>
                <a:ea typeface="Calibri" panose="020F0502020204030204" pitchFamily="34" charset="0"/>
              </a:rPr>
              <a:t>Gymnasium, Ende Jahrgangstufe 10</a:t>
            </a:r>
            <a:endParaRPr lang="de-DE" sz="1200" b="1" i="1" dirty="0">
              <a:latin typeface="Arial" panose="020B0604020202020204" pitchFamily="34" charset="0"/>
            </a:endParaRPr>
          </a:p>
          <a:p>
            <a:r>
              <a:rPr lang="de-DE" sz="1800" dirty="0"/>
              <a:t>bewerten mögliche Auswirkungen des Einsatzes von Informatiksystemen,</a:t>
            </a:r>
          </a:p>
          <a:p>
            <a:r>
              <a:rPr lang="de-DE" sz="1800" dirty="0"/>
              <a:t>entwickeln Handlungsstrategien für informatische Fragestellungen. […]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F7841E-4023-4C70-A0A2-08D86DD9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A64C547-10EF-B7AA-7537-B8F958F6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77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D4ABE-9C83-4F90-AB24-9619C199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F8FF4-C180-4242-BA54-D2DFBA80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Informationen und Daten</a:t>
            </a:r>
          </a:p>
          <a:p>
            <a:r>
              <a:rPr lang="de-DE" dirty="0"/>
              <a:t>Algorithmen</a:t>
            </a:r>
          </a:p>
          <a:p>
            <a:r>
              <a:rPr lang="de-DE" dirty="0"/>
              <a:t>Automaten und formale Sprachen</a:t>
            </a: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dirty="0"/>
              <a:t>Künstliche Intelligenz und maschinelles Lernen</a:t>
            </a:r>
          </a:p>
          <a:p>
            <a:r>
              <a:rPr lang="de-DE" dirty="0"/>
              <a:t>Informatiksysteme</a:t>
            </a:r>
          </a:p>
          <a:p>
            <a:r>
              <a:rPr lang="de-DE" dirty="0"/>
              <a:t>Informatik, Mensch und Gesellschaft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9D977F-A694-4CA7-82D6-AAD50762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E8CECFC-D09C-6E9B-87FC-23BCCDAA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67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D4ABE-9C83-4F90-AB24-9619C199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Schwerpunkte - Differenzierungen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9D977F-A694-4CA7-82D6-AAD50762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32737001-5057-967B-5869-BB3942CC5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89039"/>
              </p:ext>
            </p:extLst>
          </p:nvPr>
        </p:nvGraphicFramePr>
        <p:xfrm>
          <a:off x="236678" y="2420888"/>
          <a:ext cx="876531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429">
                  <a:extLst>
                    <a:ext uri="{9D8B030D-6E8A-4147-A177-3AD203B41FA5}">
                      <a16:colId xmlns:a16="http://schemas.microsoft.com/office/drawing/2014/main" val="18451877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93637548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339066660"/>
                    </a:ext>
                  </a:extLst>
                </a:gridCol>
                <a:gridCol w="1826372">
                  <a:extLst>
                    <a:ext uri="{9D8B030D-6E8A-4147-A177-3AD203B41FA5}">
                      <a16:colId xmlns:a16="http://schemas.microsoft.com/office/drawing/2014/main" val="4012745283"/>
                    </a:ext>
                  </a:extLst>
                </a:gridCol>
              </a:tblGrid>
              <a:tr h="519049">
                <a:tc>
                  <a:txBody>
                    <a:bodyPr/>
                    <a:lstStyle/>
                    <a:p>
                      <a:r>
                        <a:rPr lang="de-DE" sz="1600" dirty="0"/>
                        <a:t>Hauptschule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Realschule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Gesamt- und Sekundarschule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Gymnasium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97449"/>
                  </a:ext>
                </a:extLst>
              </a:tr>
              <a:tr h="10380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Arial" panose="020B0604020202020204" pitchFamily="34" charset="0"/>
                        </a:rPr>
                        <a:t>maschinelles Lernen mit Entscheidungsbäumen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Arial" panose="020B0604020202020204" pitchFamily="34" charset="0"/>
                        </a:rPr>
                        <a:t>Anwendungsbeispiele künstlicher Intelligenz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maschinelles Lernen mit Entscheidungsbäumen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Anwendungsbeispiele künstlicher Intelligenz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maschinelles Lernen mit Entscheidungsbäumen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Anwendungsbeispiele künstlicher Intelligenz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4161"/>
                  </a:ext>
                </a:extLst>
              </a:tr>
              <a:tr h="1339422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maschinelles Lernen mit künstlichen neuronalen Netzen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überwachtes Lernen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maschinelles Lernen mit künstlichen neuronalen Netzen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überwachtes Lernen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bestärkendes Lernen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maschinelles Lernen mit künstlichen neuronalen Netzen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überwachtes Lernen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bestärkendes Lernen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überwachtes Lernen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unüberwachtes Lernen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bestärkendes Lernen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0288"/>
                  </a:ext>
                </a:extLst>
              </a:tr>
            </a:tbl>
          </a:graphicData>
        </a:graphic>
      </p:graphicFrame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81D7C40-9834-4BB1-7CEE-737587FC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47" y="1700808"/>
            <a:ext cx="8765313" cy="610478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2400" dirty="0"/>
              <a:t>Inhaltsfeld Künstliche Intelligenz und maschinelles Lernen (Stufung nach </a:t>
            </a:r>
            <a:r>
              <a:rPr lang="de-DE" sz="2400" dirty="0" err="1"/>
              <a:t>Jgst</a:t>
            </a:r>
            <a:r>
              <a:rPr lang="de-DE" sz="2400" dirty="0"/>
              <a:t>. 8 und </a:t>
            </a:r>
            <a:r>
              <a:rPr lang="de-DE" sz="2400" dirty="0" err="1"/>
              <a:t>Jgst</a:t>
            </a:r>
            <a:r>
              <a:rPr lang="de-DE" sz="2400" dirty="0"/>
              <a:t>. 10)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40BEDA-75AB-D2C8-EDA7-2580EDCB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33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D4ABE-9C83-4F90-AB24-9619C199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Konkretisierte Kompetenzerwartungen- Differenzierungen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9D977F-A694-4CA7-82D6-AAD50762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32737001-5057-967B-5869-BB3942CC5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74743"/>
              </p:ext>
            </p:extLst>
          </p:nvPr>
        </p:nvGraphicFramePr>
        <p:xfrm>
          <a:off x="469207" y="2060848"/>
          <a:ext cx="822959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620">
                  <a:extLst>
                    <a:ext uri="{9D8B030D-6E8A-4147-A177-3AD203B41FA5}">
                      <a16:colId xmlns:a16="http://schemas.microsoft.com/office/drawing/2014/main" val="184518778"/>
                    </a:ext>
                  </a:extLst>
                </a:gridCol>
                <a:gridCol w="2887173">
                  <a:extLst>
                    <a:ext uri="{9D8B030D-6E8A-4147-A177-3AD203B41FA5}">
                      <a16:colId xmlns:a16="http://schemas.microsoft.com/office/drawing/2014/main" val="3936375486"/>
                    </a:ext>
                  </a:extLst>
                </a:gridCol>
                <a:gridCol w="2847806">
                  <a:extLst>
                    <a:ext uri="{9D8B030D-6E8A-4147-A177-3AD203B41FA5}">
                      <a16:colId xmlns:a16="http://schemas.microsoft.com/office/drawing/2014/main" val="2339066660"/>
                    </a:ext>
                  </a:extLst>
                </a:gridCol>
              </a:tblGrid>
              <a:tr h="563143">
                <a:tc>
                  <a:txBody>
                    <a:bodyPr/>
                    <a:lstStyle/>
                    <a:p>
                      <a:r>
                        <a:rPr lang="de-DE" sz="1600" dirty="0"/>
                        <a:t>Hauptschule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Real-, Gesamt- und Sekundarschule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Gymnasium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97449"/>
                  </a:ext>
                </a:extLst>
              </a:tr>
              <a:tr h="31812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die Methode des überwachten Lernens an einem</a:t>
                      </a:r>
                      <a:b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Anwendungsbeispiel (KK),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die grundlegende Funktionsweise künstlicher neuronaler Netze in verschiedenen Anwendungsbeispielen (KK)</a:t>
                      </a:r>
                      <a:endParaRPr lang="de-DE" sz="105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Anwendungsbeispiele künstlicher Intelligenz aus den Bereichen zum überwachten und bestärkenden Lernen (KK),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ordnen begründet die Methoden des maschinellen Lernens (überwachtes</a:t>
                      </a:r>
                      <a:br>
                        <a:rPr lang="de-DE" sz="1050" dirty="0"/>
                      </a:b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Lernen, bestärkendes Lernen) verschiedenen Anwendungsbeispielen zu (A),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die grundlegende Funktionsweise künstlicher neuronaler Netze in</a:t>
                      </a: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verschiedenen Anwendungsbeispielen (KK),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analysieren den Einfluss von Trainingsdaten auf die Ergebnisse eines</a:t>
                      </a: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Verfahrens maschinellen Lernens (A).</a:t>
                      </a:r>
                      <a:endParaRPr lang="de-DE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Anwendungsbeispiele künstlicher Intelligenz zum überwachten,</a:t>
                      </a: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unüberwachten und bestärkenden Lernen (KK),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die grundlegende Funktionsweise maschinellen Lernens</a:t>
                      </a:r>
                      <a:br>
                        <a:rPr lang="de-DE" sz="1050" dirty="0"/>
                      </a:b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(überwacht, unüberwacht, bestärkend) in verschiedenen</a:t>
                      </a:r>
                      <a:br>
                        <a:rPr lang="de-DE" sz="1050" dirty="0"/>
                      </a:b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Anwendungsbeispielen (KK),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ordnen begründet die Methoden des maschinellen Lernens (überwachtes</a:t>
                      </a:r>
                      <a:br>
                        <a:rPr lang="de-DE" sz="1050" dirty="0"/>
                      </a:b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Lernen, unüberwachtes, bestärkendes Lernen) verschiedenen</a:t>
                      </a:r>
                      <a:br>
                        <a:rPr lang="de-DE" sz="1050" dirty="0"/>
                      </a:b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Anwendungsbeispielen zu (A),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analysieren den Einfluss von Trainingsdaten auf die Ergebnisse eines</a:t>
                      </a: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Verfahrens maschinellen Lernens. (A)</a:t>
                      </a:r>
                      <a:endParaRPr lang="de-DE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4161"/>
                  </a:ext>
                </a:extLst>
              </a:tr>
            </a:tbl>
          </a:graphicData>
        </a:graphic>
      </p:graphicFrame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1C8747BD-16DA-6977-76EE-ED92E9C1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39" y="1598915"/>
            <a:ext cx="8456142" cy="490926"/>
          </a:xfrm>
        </p:spPr>
        <p:txBody>
          <a:bodyPr>
            <a:normAutofit fontScale="925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2400" dirty="0"/>
              <a:t>Inhaltsfeld Künstliche Intelligenz und maschinelles Lernen (</a:t>
            </a:r>
            <a:r>
              <a:rPr lang="de-DE" sz="2400" dirty="0" err="1"/>
              <a:t>Jgst</a:t>
            </a:r>
            <a:r>
              <a:rPr lang="de-DE" sz="2400" dirty="0"/>
              <a:t>. 10)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4D2F64-304D-F1F7-3C41-28B973F3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70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AC718B0E-C927-5340-1371-2E8FA07C3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6" t="20403" r="70271" b="35528"/>
          <a:stretch/>
        </p:blipFill>
        <p:spPr bwMode="auto">
          <a:xfrm>
            <a:off x="421655" y="1824971"/>
            <a:ext cx="5719330" cy="40532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9A2652-29E2-4A5B-8B9F-0DFD04D1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Kernlehrpläne (Bsp. aus HS)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FFEFFB-DB9F-41BB-AA98-5B95238E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85F011A-6F22-45E4-A054-BD560DAD01EE}"/>
              </a:ext>
            </a:extLst>
          </p:cNvPr>
          <p:cNvCxnSpPr/>
          <p:nvPr/>
        </p:nvCxnSpPr>
        <p:spPr>
          <a:xfrm flipH="1">
            <a:off x="5225393" y="1915271"/>
            <a:ext cx="144016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F37E5A1-D0D4-415D-9D05-A1E78654B556}"/>
              </a:ext>
            </a:extLst>
          </p:cNvPr>
          <p:cNvSpPr txBox="1"/>
          <p:nvPr/>
        </p:nvSpPr>
        <p:spPr>
          <a:xfrm>
            <a:off x="6665553" y="1736841"/>
            <a:ext cx="1767469" cy="369332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Inhaltsfeld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AFAE043-F01B-43CC-BCB6-166276417ECB}"/>
              </a:ext>
            </a:extLst>
          </p:cNvPr>
          <p:cNvCxnSpPr>
            <a:cxnSpLocks/>
          </p:cNvCxnSpPr>
          <p:nvPr/>
        </p:nvCxnSpPr>
        <p:spPr>
          <a:xfrm flipH="1">
            <a:off x="4922959" y="2848760"/>
            <a:ext cx="17752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5A66C22F-E6C1-4D86-A4C3-1C0E223AB320}"/>
              </a:ext>
            </a:extLst>
          </p:cNvPr>
          <p:cNvSpPr txBox="1"/>
          <p:nvPr/>
        </p:nvSpPr>
        <p:spPr>
          <a:xfrm>
            <a:off x="6698204" y="2543635"/>
            <a:ext cx="2098576" cy="646331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Inhaltlichen Schwerpunkte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80F5130-465B-4C94-8C41-9ACFEFC1782E}"/>
              </a:ext>
            </a:extLst>
          </p:cNvPr>
          <p:cNvSpPr txBox="1"/>
          <p:nvPr/>
        </p:nvSpPr>
        <p:spPr>
          <a:xfrm>
            <a:off x="7139045" y="4235483"/>
            <a:ext cx="1584176" cy="923330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Konkretisierte Kompetenz-erwartungen</a:t>
            </a: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D39B944C-F7D3-4E34-BB37-842A9C37C3F2}"/>
              </a:ext>
            </a:extLst>
          </p:cNvPr>
          <p:cNvSpPr/>
          <p:nvPr/>
        </p:nvSpPr>
        <p:spPr>
          <a:xfrm>
            <a:off x="6048788" y="3973987"/>
            <a:ext cx="1079884" cy="191351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4037A27-4B44-431F-88F9-A7D3DE828B01}"/>
              </a:ext>
            </a:extLst>
          </p:cNvPr>
          <p:cNvSpPr txBox="1"/>
          <p:nvPr/>
        </p:nvSpPr>
        <p:spPr>
          <a:xfrm>
            <a:off x="6727876" y="5317624"/>
            <a:ext cx="2098576" cy="446892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Kompetenzbereiche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76FFF69-1A53-4BB0-846E-691D0DCBF85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076056" y="5541070"/>
            <a:ext cx="1651820" cy="48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B157A93-3FC9-1620-4642-5E60E360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97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B4E3F-8B4F-404E-F9ED-EDAFAA20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Kombiniertes Wahlpflichtfach am Gymnasium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837AE-8C44-0E24-1844-5C50AD2A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400"/>
              </a:spcAft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Fachschaft Informatik stellt im schulinternen Lehrplan sicher, dass</a:t>
            </a:r>
            <a:endParaRPr lang="de-DE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aus jedem Inhaltsfeld mindestens eine konkretisierte Kompetenzerwartung berücksichtigt wird.</a:t>
            </a: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insgesamt ca. die Hälfte aller konkretisierten Kompetenzerwartungen berücksichtigt werden.</a:t>
            </a: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insgesamt bei der Auswahl der konkretisierten Kompetenzerwartungen alle Anforderungsbereiche berücksichtigt werden.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150756-5A8E-B367-7565-CA24483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9590CAF5-A564-DA40-424B-DF4EABB2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15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Querschnittaufgaben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Orientierungsdokumente:</a:t>
            </a:r>
          </a:p>
          <a:p>
            <a:r>
              <a:rPr lang="de-DE" dirty="0"/>
              <a:t>Medienkompetenzrahmen NRW (2018), Bildung in der digitalen Welt. Strategie der Kultusministerkonferenz (Beschluss der KMK vom 08.12.2016)</a:t>
            </a:r>
          </a:p>
          <a:p>
            <a:r>
              <a:rPr lang="de-DE" dirty="0"/>
              <a:t>Bildung für nachhaltige Entwicklung (vgl. Leitlinie BNE, 2019)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50FB27C3-BB1B-5C5C-586A-C87F6CCF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07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2330527" y="5003940"/>
            <a:ext cx="2289216" cy="1246420"/>
            <a:chOff x="9593395" y="1821346"/>
            <a:chExt cx="2289216" cy="1246420"/>
          </a:xfrm>
        </p:grpSpPr>
        <p:sp>
          <p:nvSpPr>
            <p:cNvPr id="12" name="Textfeld 11"/>
            <p:cNvSpPr txBox="1"/>
            <p:nvPr/>
          </p:nvSpPr>
          <p:spPr>
            <a:xfrm>
              <a:off x="9593395" y="2144436"/>
              <a:ext cx="22892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Entwicklung fachlicher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Kompetenzen mithilfe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digitaler Medien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1E4900B7-0389-2142-A503-C7E94BF0E330}"/>
                </a:ext>
              </a:extLst>
            </p:cNvPr>
            <p:cNvGrpSpPr/>
            <p:nvPr/>
          </p:nvGrpSpPr>
          <p:grpSpPr>
            <a:xfrm>
              <a:off x="9593396" y="1821346"/>
              <a:ext cx="360040" cy="369332"/>
              <a:chOff x="719572" y="3501878"/>
              <a:chExt cx="360040" cy="3693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F9A1A72-34E5-E34B-B367-20BDFA369576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3A62F9D1-6043-0346-831A-84387D34B959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53" name="Gruppieren 52"/>
          <p:cNvGrpSpPr/>
          <p:nvPr/>
        </p:nvGrpSpPr>
        <p:grpSpPr>
          <a:xfrm>
            <a:off x="4903215" y="5050799"/>
            <a:ext cx="1973041" cy="1034532"/>
            <a:chOff x="9593396" y="3091070"/>
            <a:chExt cx="1973041" cy="1034532"/>
          </a:xfrm>
        </p:grpSpPr>
        <p:sp>
          <p:nvSpPr>
            <p:cNvPr id="8" name="Textfeld 7"/>
            <p:cNvSpPr txBox="1"/>
            <p:nvPr/>
          </p:nvSpPr>
          <p:spPr>
            <a:xfrm>
              <a:off x="9593396" y="3479271"/>
              <a:ext cx="1973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Thematisierung 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fachlichen Inhalten</a:t>
              </a: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F002D604-5919-CB44-9E40-4E6144FBAAFB}"/>
                </a:ext>
              </a:extLst>
            </p:cNvPr>
            <p:cNvGrpSpPr/>
            <p:nvPr/>
          </p:nvGrpSpPr>
          <p:grpSpPr>
            <a:xfrm>
              <a:off x="9593396" y="3091070"/>
              <a:ext cx="360040" cy="369332"/>
              <a:chOff x="719572" y="3501878"/>
              <a:chExt cx="360040" cy="3693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4E04825-B227-6544-BF88-617D137DF410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0521FE4-F1A9-7645-A007-1CDDFBA09550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50" name="Gruppieren 49"/>
          <p:cNvGrpSpPr/>
          <p:nvPr/>
        </p:nvGrpSpPr>
        <p:grpSpPr>
          <a:xfrm>
            <a:off x="313166" y="5013176"/>
            <a:ext cx="1917961" cy="1052068"/>
            <a:chOff x="9593396" y="741226"/>
            <a:chExt cx="1917961" cy="1052068"/>
          </a:xfrm>
        </p:grpSpPr>
        <p:sp>
          <p:nvSpPr>
            <p:cNvPr id="7" name="Textfeld 6"/>
            <p:cNvSpPr txBox="1"/>
            <p:nvPr/>
          </p:nvSpPr>
          <p:spPr>
            <a:xfrm>
              <a:off x="9593396" y="1146963"/>
              <a:ext cx="1917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Gebrauch digitaler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Basiswerkzeuge</a:t>
              </a: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8BFBAE7-DB75-DE4B-A11A-271D67C34016}"/>
                </a:ext>
              </a:extLst>
            </p:cNvPr>
            <p:cNvGrpSpPr/>
            <p:nvPr/>
          </p:nvGrpSpPr>
          <p:grpSpPr>
            <a:xfrm>
              <a:off x="9593396" y="741226"/>
              <a:ext cx="360040" cy="369332"/>
              <a:chOff x="719572" y="3501878"/>
              <a:chExt cx="360040" cy="3693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1A52B08-CCAB-F647-AFF2-D68378C0118A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ED25FB5-EAF7-5444-9742-C5EA10C3C659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52" name="Gruppieren 51"/>
          <p:cNvGrpSpPr/>
          <p:nvPr/>
        </p:nvGrpSpPr>
        <p:grpSpPr>
          <a:xfrm>
            <a:off x="7334798" y="5060032"/>
            <a:ext cx="1531188" cy="1006371"/>
            <a:chOff x="9593396" y="4125602"/>
            <a:chExt cx="1531188" cy="1006371"/>
          </a:xfrm>
        </p:grpSpPr>
        <p:sp>
          <p:nvSpPr>
            <p:cNvPr id="35" name="Textfeld 34"/>
            <p:cNvSpPr txBox="1"/>
            <p:nvPr/>
          </p:nvSpPr>
          <p:spPr>
            <a:xfrm>
              <a:off x="9593396" y="4485642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Informatische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Grundbildung </a:t>
              </a: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002D604-5919-CB44-9E40-4E6144FBAAFB}"/>
                </a:ext>
              </a:extLst>
            </p:cNvPr>
            <p:cNvGrpSpPr/>
            <p:nvPr/>
          </p:nvGrpSpPr>
          <p:grpSpPr>
            <a:xfrm>
              <a:off x="9593396" y="4125602"/>
              <a:ext cx="360040" cy="369332"/>
              <a:chOff x="719572" y="3501878"/>
              <a:chExt cx="360040" cy="369332"/>
            </a:xfrm>
          </p:grpSpPr>
          <p:sp>
            <p:nvSpPr>
              <p:cNvPr id="37" name="Oval 23">
                <a:extLst>
                  <a:ext uri="{FF2B5EF4-FFF2-40B4-BE49-F238E27FC236}">
                    <a16:creationId xmlns:a16="http://schemas.microsoft.com/office/drawing/2014/main" id="{74E04825-B227-6544-BF88-617D137DF410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60521FE4-F1A9-7645-A007-1CDDFBA09550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46" name="Gruppieren 45"/>
          <p:cNvGrpSpPr/>
          <p:nvPr/>
        </p:nvGrpSpPr>
        <p:grpSpPr>
          <a:xfrm>
            <a:off x="241176" y="332656"/>
            <a:ext cx="8651304" cy="4624746"/>
            <a:chOff x="-4715181" y="1475432"/>
            <a:chExt cx="7571608" cy="4248646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15181" y="1475432"/>
              <a:ext cx="7571608" cy="4248646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-4688690" y="4590784"/>
              <a:ext cx="7545115" cy="113329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-4682630" y="1824619"/>
              <a:ext cx="1247865" cy="27661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-3423199" y="1815413"/>
              <a:ext cx="4999206" cy="277278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3BE227B-2982-E848-9B0D-5F249B84F54C}"/>
                </a:ext>
              </a:extLst>
            </p:cNvPr>
            <p:cNvGrpSpPr/>
            <p:nvPr/>
          </p:nvGrpSpPr>
          <p:grpSpPr>
            <a:xfrm>
              <a:off x="-4301365" y="3207210"/>
              <a:ext cx="360040" cy="369332"/>
              <a:chOff x="719572" y="3501878"/>
              <a:chExt cx="360040" cy="3693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F1D672-DABD-234B-B52D-8265240EFCDB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CEE5356-BF29-B544-B28F-FB39D0247DCC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E27A8DA5-546F-254D-908C-13FD88A687E2}"/>
                </a:ext>
              </a:extLst>
            </p:cNvPr>
            <p:cNvGrpSpPr/>
            <p:nvPr/>
          </p:nvGrpSpPr>
          <p:grpSpPr>
            <a:xfrm>
              <a:off x="-1109399" y="3286671"/>
              <a:ext cx="360040" cy="369332"/>
              <a:chOff x="719572" y="3501878"/>
              <a:chExt cx="360040" cy="3693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587E511-5D56-0C42-8AB2-0FBB75ADE2BB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A7DEE4C2-3855-C449-9906-CE830B89C656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39" name="Rechteck 38"/>
            <p:cNvSpPr/>
            <p:nvPr/>
          </p:nvSpPr>
          <p:spPr>
            <a:xfrm>
              <a:off x="1576007" y="1824619"/>
              <a:ext cx="1280418" cy="275774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3BE227B-2982-E848-9B0D-5F249B84F54C}"/>
                </a:ext>
              </a:extLst>
            </p:cNvPr>
            <p:cNvGrpSpPr/>
            <p:nvPr/>
          </p:nvGrpSpPr>
          <p:grpSpPr>
            <a:xfrm>
              <a:off x="2216216" y="3230423"/>
              <a:ext cx="360040" cy="369332"/>
              <a:chOff x="719572" y="3501878"/>
              <a:chExt cx="360040" cy="369332"/>
            </a:xfrm>
          </p:grpSpPr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4CF1D672-DABD-234B-B52D-8265240EFCDB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FCEE5356-BF29-B544-B28F-FB39D0247DCC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4C2DABBD-0F48-9243-B2CB-41F2B25A463F}"/>
                </a:ext>
              </a:extLst>
            </p:cNvPr>
            <p:cNvGrpSpPr/>
            <p:nvPr/>
          </p:nvGrpSpPr>
          <p:grpSpPr>
            <a:xfrm>
              <a:off x="-1109399" y="4971474"/>
              <a:ext cx="360040" cy="369332"/>
              <a:chOff x="719572" y="3501878"/>
              <a:chExt cx="360040" cy="3693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038C4E1-09A6-A74C-BF7A-59BEDFDCF5C4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040" cy="36004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55B6619-9A41-4545-BA0F-37EDA0368B09}"/>
                  </a:ext>
                </a:extLst>
              </p:cNvPr>
              <p:cNvSpPr txBox="1"/>
              <p:nvPr/>
            </p:nvSpPr>
            <p:spPr>
              <a:xfrm>
                <a:off x="755576" y="350187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32E81800-D960-DD0E-EDCF-1ED58B8B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05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71739" y="1718580"/>
            <a:ext cx="8229600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Grundlagen und Struktur der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Kernlehrpläne </a:t>
            </a:r>
            <a:r>
              <a:rPr lang="de-DE" sz="2800" b="0" dirty="0">
                <a:effectLst/>
              </a:rPr>
              <a:t>Informatik für den Wahlpflichtbereich der Sekundarstufe I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4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562BA-0D43-029B-227D-9713960B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Beispiele: Integration digitaler Aspekte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06BB9E-7E60-39D5-E1A5-6FC9CF48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DA068F-A94C-A2B2-2A04-421CC1A71D59}"/>
              </a:ext>
            </a:extLst>
          </p:cNvPr>
          <p:cNvSpPr txBox="1"/>
          <p:nvPr/>
        </p:nvSpPr>
        <p:spPr>
          <a:xfrm>
            <a:off x="489970" y="1628800"/>
            <a:ext cx="819683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Die Schülerinnen und Schüler 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cs typeface="Arial" panose="020B0604020202020204" pitchFamily="34" charset="0"/>
              </a:rPr>
              <a:t>beurteilen verschiedene Verschlüsselungsverfahren unter Berücksichtigung von ausgewählten Sicherheitsaspekten (RS, GE/SK, Gy)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beurteilen verschiedene Verschlüsselungsverfahren unter Berücksichtigung von Sicherheitsaspekten anhand vorgegebener Kriterien</a:t>
            </a:r>
            <a:r>
              <a:rPr lang="de-DE" dirty="0">
                <a:solidFill>
                  <a:prstClr val="black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(HS)</a:t>
            </a:r>
            <a:endParaRPr lang="de-DE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cs typeface="Arial" panose="020B0604020202020204" pitchFamily="34" charset="0"/>
              </a:rPr>
              <a:t>erstellen syntaktisch korrekte Quelltexte in einer geeigneten Dokumenten-</a:t>
            </a:r>
            <a:r>
              <a:rPr lang="de-DE" dirty="0" err="1">
                <a:cs typeface="Arial" panose="020B0604020202020204" pitchFamily="34" charset="0"/>
              </a:rPr>
              <a:t>beschreibungssprache</a:t>
            </a:r>
            <a:r>
              <a:rPr lang="de-DE" dirty="0">
                <a:cs typeface="Arial" panose="020B0604020202020204" pitchFamily="34" charset="0"/>
              </a:rPr>
              <a:t> und in einer Programmiersprache </a:t>
            </a:r>
            <a:r>
              <a:rPr lang="de-DE" dirty="0">
                <a:solidFill>
                  <a:prstClr val="black"/>
                </a:solidFill>
                <a:cs typeface="Arial" panose="020B0604020202020204" pitchFamily="34" charset="0"/>
              </a:rPr>
              <a:t>(RS, GE/SK, Gy)</a:t>
            </a:r>
            <a:endParaRPr lang="de-DE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cs typeface="Arial" panose="020B0604020202020204" pitchFamily="34" charset="0"/>
              </a:rPr>
              <a:t>entwerfen </a:t>
            </a:r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syntaktisch korrekte Programme in einer blockbasierten Programmiersprache (HS)</a:t>
            </a:r>
            <a:endParaRPr lang="de-DE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2A5217-BEDA-2DD8-3903-4E75F1C092A0}"/>
              </a:ext>
            </a:extLst>
          </p:cNvPr>
          <p:cNvSpPr txBox="1"/>
          <p:nvPr/>
        </p:nvSpPr>
        <p:spPr>
          <a:xfrm>
            <a:off x="489970" y="4244746"/>
            <a:ext cx="3281402" cy="1169551"/>
          </a:xfrm>
          <a:prstGeom prst="rect">
            <a:avLst/>
          </a:prstGeom>
          <a:solidFill>
            <a:srgbClr val="C7F1D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Medienkompetenzrahmen NRW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Bedienen und Anwenden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1.4: Datenschutz und Informationssicherheit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1228C5-5C3D-33C1-5F3D-A26011954A81}"/>
              </a:ext>
            </a:extLst>
          </p:cNvPr>
          <p:cNvSpPr txBox="1"/>
          <p:nvPr/>
        </p:nvSpPr>
        <p:spPr>
          <a:xfrm>
            <a:off x="3858733" y="4244746"/>
            <a:ext cx="48348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Medienkompetenzrahmen NRW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Problemlösen und Modellieren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Problem formalisiert beschreiben, Problemlösungsstrategien entwickeln und dazu eine strukturierte, algorithmische Sequenz planen; diese auch durch Programmieren umsetzen und die gefundene Lösungsstrategie beurteilen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43A97C6-5BBA-C2DB-D788-7EC3383C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812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sz="3600" dirty="0"/>
              <a:t>Bildung für nachhaltige Entwicklung - Ziele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53" y="1690374"/>
            <a:ext cx="6186047" cy="43924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6787" y="1988840"/>
            <a:ext cx="20839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diesem Sinne soll BNE es allen Individuen ermöglichen, zur</a:t>
            </a:r>
          </a:p>
          <a:p>
            <a:r>
              <a:rPr lang="de-DE" dirty="0"/>
              <a:t>Erreichung der SDGs beizutragen </a:t>
            </a:r>
            <a:br>
              <a:rPr lang="de-DE" dirty="0"/>
            </a:br>
            <a:r>
              <a:rPr lang="de-DE" sz="1400" dirty="0"/>
              <a:t>(Bildung für nachhaltige Entwicklung, S. 8; SDGs: </a:t>
            </a:r>
            <a:r>
              <a:rPr lang="de-DE" sz="1400" i="1" dirty="0" err="1"/>
              <a:t>Sustainable</a:t>
            </a:r>
            <a:r>
              <a:rPr lang="de-DE" sz="1400" i="1" dirty="0"/>
              <a:t> Development Goals</a:t>
            </a:r>
            <a:r>
              <a:rPr lang="de-DE" sz="1400" dirty="0"/>
              <a:t>)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5BEE7F-0104-4E8C-751F-540D1512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63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600" dirty="0"/>
            </a:br>
            <a:r>
              <a:rPr lang="de-DE" sz="3200" dirty="0"/>
              <a:t>Beispiele - Bildung für nachhaltige Entwicklung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B8889C-426B-0736-6724-A9A0966C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Konkretisierte Kompetenzerwartungen bis zum Ende von Jahrgangsstufe 8 (RS, GE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Schülerinnen und Schüler stellen den Einfluss von Informatiksystemen auf das eigene Handeln im gesellschaftlichen Kontext dar (A). 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(Ziel 9: </a:t>
            </a:r>
            <a:r>
              <a:rPr lang="de-DE" sz="1800" i="1" dirty="0">
                <a:latin typeface="Calibri" panose="020F0502020204030204" pitchFamily="34" charset="0"/>
                <a:cs typeface="Arial" panose="020B0604020202020204" pitchFamily="34" charset="0"/>
              </a:rPr>
              <a:t>Industrie, Innovation und Infra­struktur)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Konkretisierte Kompetenzerwartungen bis zum Ende von Jahrgangsstufe 10 </a:t>
            </a:r>
            <a:r>
              <a:rPr lang="de-DE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(alle Schulformen) </a:t>
            </a:r>
            <a:endParaRPr lang="de-DE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Schülerinnen und Schüler diskutieren Auswirkungen des Einsatzes von Informatiksystemen  an ausgewählten Beispielen aus der Berufswelt (A/KK). 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(Ziel 9: </a:t>
            </a:r>
            <a:r>
              <a:rPr lang="de-DE" sz="1800" i="1" dirty="0">
                <a:latin typeface="Calibri" panose="020F0502020204030204" pitchFamily="34" charset="0"/>
                <a:cs typeface="Arial" panose="020B0604020202020204" pitchFamily="34" charset="0"/>
              </a:rPr>
              <a:t>Industrie, Innovation und Infra­struktur)</a:t>
            </a: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Konkretisierte Kompetenzerwartungen bis zum Ende von Jahrgangsstufe 10 (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RS, GE/SK)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Schülerinnen und Schüler diskutieren den nachhaltigen Umgang am Beispiel der Herstellung und Nutzung eines Informatiksystems im Hinblick auf die notwendigen Ressourcen (A/KK). 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(Ziel 12: </a:t>
            </a:r>
            <a:r>
              <a:rPr lang="de-DE" sz="1800" i="1" dirty="0">
                <a:latin typeface="Calibri" panose="020F0502020204030204" pitchFamily="34" charset="0"/>
                <a:cs typeface="Arial" panose="020B0604020202020204" pitchFamily="34" charset="0"/>
              </a:rPr>
              <a:t>Nachhaltige/r Konsum und Produktion)</a:t>
            </a:r>
            <a:endParaRPr lang="de-DE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C1F4DB-D220-43D8-3070-F5432411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25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Grundlagen und Struktur der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Kernlehrpläne </a:t>
            </a:r>
            <a:r>
              <a:rPr lang="de-DE" sz="2800" b="0" dirty="0">
                <a:effectLst/>
              </a:rPr>
              <a:t>Informatik für den Wahlpflichtbereich der Sekundarstufe I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DB83FFFB-9D1F-8443-57ED-19625D20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81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432562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e-DE" dirty="0"/>
              <a:t>Zentraler Implementationsauftakt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Für Multiplikatoren der/ für die Bezirksregierungen</a:t>
            </a:r>
          </a:p>
          <a:p>
            <a:pPr marL="400050" lvl="1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Dezentrale Implementationsmaßnahmen der Bezirksregierungen</a:t>
            </a:r>
            <a:r>
              <a:rPr lang="de-DE" dirty="0">
                <a:solidFill>
                  <a:srgbClr val="00B050"/>
                </a:solidFill>
              </a:rPr>
              <a:t>*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Für entsandte Fachlehrkräfte der Schulen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00B050"/>
                </a:solidFill>
              </a:rPr>
              <a:t>* BR-interne Entscheidung über Terminierung, Durchführung (personell, räumlich)</a:t>
            </a:r>
          </a:p>
          <a:p>
            <a:pPr marL="514350" indent="-514350">
              <a:buAutoNum type="arabicPeriod"/>
            </a:pPr>
            <a:r>
              <a:rPr lang="de-DE" dirty="0"/>
              <a:t>Schulinterne Implementation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Durch Gremien der Schule: Fach- und Bildungsgangkonferenzen, ggf. Lehrer-, Schulkonferenz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Durch einzelne Lehrkraft und jeweiligen Unterricht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033E3704-6544-935E-2A4C-A1C7A632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56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Zeit:</a:t>
            </a:r>
          </a:p>
          <a:p>
            <a:r>
              <a:rPr lang="de-DE" sz="1400" dirty="0"/>
              <a:t>vor Inkraftsetzung</a:t>
            </a:r>
          </a:p>
          <a:p>
            <a:endParaRPr lang="de-DE" sz="1400" dirty="0"/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Träger:</a:t>
            </a:r>
          </a:p>
          <a:p>
            <a:r>
              <a:rPr lang="de-DE" sz="1400" dirty="0"/>
              <a:t>QUA-LiS, AB4</a:t>
            </a:r>
          </a:p>
          <a:p>
            <a:r>
              <a:rPr lang="de-DE" sz="1400" dirty="0"/>
              <a:t>MSB, Gr. 52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Zeit:</a:t>
            </a:r>
          </a:p>
          <a:p>
            <a:r>
              <a:rPr lang="de-DE" sz="1400" dirty="0"/>
              <a:t>im Anschluss an die Veröffentlichung der finalen Kernlehrpläne</a:t>
            </a:r>
          </a:p>
          <a:p>
            <a:r>
              <a:rPr lang="de-DE" sz="1400" dirty="0"/>
              <a:t>=&gt; Schuljahr 2023/24</a:t>
            </a:r>
          </a:p>
          <a:p>
            <a:endParaRPr lang="de-DE" dirty="0"/>
          </a:p>
          <a:p>
            <a:r>
              <a:rPr lang="de-DE" b="1" dirty="0"/>
              <a:t>Träger:</a:t>
            </a:r>
          </a:p>
          <a:p>
            <a:r>
              <a:rPr lang="de-DE" sz="1400" b="1" dirty="0"/>
              <a:t>Bezirksregierungen</a:t>
            </a:r>
            <a:endParaRPr lang="de-DE" sz="1400" dirty="0"/>
          </a:p>
          <a:p>
            <a:endParaRPr lang="de-DE" dirty="0"/>
          </a:p>
          <a:p>
            <a:r>
              <a:rPr lang="de-DE" sz="1400" b="1" dirty="0"/>
              <a:t>Lehrplannavigator</a:t>
            </a:r>
            <a:r>
              <a:rPr lang="de-DE" sz="1400" dirty="0"/>
              <a:t>:</a:t>
            </a:r>
          </a:p>
          <a:p>
            <a:r>
              <a:rPr lang="de-DE" sz="1400" dirty="0"/>
              <a:t>Implementations- und Unterstützungsmaterialien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Zeit:</a:t>
            </a:r>
          </a:p>
          <a:p>
            <a:r>
              <a:rPr lang="de-DE" sz="1400" dirty="0"/>
              <a:t>Innerhalb des Schuljahres nach Inkraftsetzung </a:t>
            </a:r>
          </a:p>
          <a:p>
            <a:r>
              <a:rPr lang="de-DE" sz="1400" b="1" dirty="0"/>
              <a:t>+</a:t>
            </a:r>
          </a:p>
          <a:p>
            <a:r>
              <a:rPr lang="de-DE" sz="1400" dirty="0"/>
              <a:t>regelmäßige Überprüfung der schuleigenen Vorgaben</a:t>
            </a:r>
          </a:p>
          <a:p>
            <a:endParaRPr lang="de-DE" dirty="0"/>
          </a:p>
          <a:p>
            <a:r>
              <a:rPr lang="de-DE" b="1" dirty="0"/>
              <a:t>Träger:</a:t>
            </a:r>
          </a:p>
          <a:p>
            <a:r>
              <a:rPr lang="de-DE" sz="1400" dirty="0"/>
              <a:t>Schule,</a:t>
            </a:r>
          </a:p>
          <a:p>
            <a:r>
              <a:rPr lang="de-DE" sz="1400" dirty="0" err="1"/>
              <a:t>jew</a:t>
            </a:r>
            <a:r>
              <a:rPr lang="de-DE" sz="1400" dirty="0"/>
              <a:t>. Fach-, Bildungsgangkonferenzen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0422EEE4-8F4F-A916-3FF4-2013DA1D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074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Implementation: §29 SchulG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Richtlinien</a:t>
            </a:r>
          </a:p>
          <a:p>
            <a:endParaRPr lang="de-DE" b="1" dirty="0"/>
          </a:p>
          <a:p>
            <a:r>
              <a:rPr lang="de-DE" b="1" dirty="0"/>
              <a:t>Kernlehrplan</a:t>
            </a:r>
          </a:p>
          <a:p>
            <a:endParaRPr lang="de-DE" b="1" dirty="0"/>
          </a:p>
          <a:p>
            <a:r>
              <a:rPr lang="de-DE" b="1" dirty="0"/>
              <a:t>Rahmenvorgabe</a:t>
            </a:r>
          </a:p>
          <a:p>
            <a:endParaRPr lang="de-DE" b="1" dirty="0"/>
          </a:p>
          <a:p>
            <a:r>
              <a:rPr lang="de-DE" b="1" dirty="0"/>
              <a:t>ggf. ergänzende Erlasse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Schulinterner Lehrplan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Konzept Unterrichtsreihe</a:t>
            </a:r>
          </a:p>
          <a:p>
            <a:br>
              <a:rPr lang="de-DE" sz="1400" b="1" dirty="0"/>
            </a:br>
            <a:r>
              <a:rPr lang="de-DE" sz="1600" b="1" dirty="0"/>
              <a:t>Entwurf Unterrichtsstunde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457201" y="5125366"/>
            <a:ext cx="8229599" cy="105787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Zunahme an fachlicher Konkretion und Abstimmung auf Lerngruppe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80D75585-FCBE-9C3A-DCC0-74A695AB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717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Implementation: §29 SchulG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Richtlinien</a:t>
            </a:r>
          </a:p>
          <a:p>
            <a:endParaRPr lang="de-DE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Kernlehrplan</a:t>
            </a:r>
          </a:p>
          <a:p>
            <a:endParaRPr lang="de-DE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Rahmenvorgabe</a:t>
            </a:r>
          </a:p>
          <a:p>
            <a:endParaRPr lang="de-DE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ggf. ergänzende Erlasse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Konzept Unterrichtsreihe</a:t>
            </a:r>
          </a:p>
          <a:p>
            <a:br>
              <a:rPr lang="de-DE" sz="14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Entwurf Unterrichtsstunde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2937" y="3391094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Nach §70 SchulG entwickeln die Fach- bzw. Bildungsgangkonferenzen schulinterne Lehrpläne ausgehend von den ministeriellen Vorgaben.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400" b="1" dirty="0"/>
              <a:t>Dabei </a:t>
            </a:r>
            <a:r>
              <a:rPr lang="de-DE" altLang="de-DE" sz="1600" b="1" dirty="0">
                <a:solidFill>
                  <a:prstClr val="black"/>
                </a:solidFill>
              </a:rPr>
              <a:t>wird im jeweiligen Fach insbesondere entschieden über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1" dirty="0">
                <a:solidFill>
                  <a:prstClr val="black"/>
                </a:solidFill>
              </a:rPr>
              <a:t>Grundsätze zur </a:t>
            </a:r>
            <a:r>
              <a:rPr lang="de-DE" altLang="de-DE" sz="1600" b="1" u="sng" dirty="0">
                <a:solidFill>
                  <a:prstClr val="black"/>
                </a:solidFill>
              </a:rPr>
              <a:t>fachdidaktischen und fachmethodischen Arbeit</a:t>
            </a:r>
            <a:r>
              <a:rPr lang="de-DE" altLang="de-DE" sz="1600" b="1" dirty="0">
                <a:solidFill>
                  <a:prstClr val="black"/>
                </a:solidFill>
              </a:rPr>
              <a:t>,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1" dirty="0">
                <a:solidFill>
                  <a:prstClr val="black"/>
                </a:solidFill>
              </a:rPr>
              <a:t>Grundsätze zur </a:t>
            </a:r>
            <a:r>
              <a:rPr lang="de-DE" altLang="de-DE" sz="1600" b="1" u="sng" dirty="0">
                <a:solidFill>
                  <a:prstClr val="black"/>
                </a:solidFill>
              </a:rPr>
              <a:t>Leistungsbewertung</a:t>
            </a:r>
            <a:r>
              <a:rPr lang="de-DE" altLang="de-DE" sz="1600" b="1" dirty="0">
                <a:solidFill>
                  <a:prstClr val="black"/>
                </a:solidFill>
              </a:rPr>
              <a:t>,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1" dirty="0">
                <a:solidFill>
                  <a:prstClr val="black"/>
                </a:solidFill>
              </a:rPr>
              <a:t>Vorschläge an die Lehrerkonferenz zur Einführung von </a:t>
            </a:r>
            <a:r>
              <a:rPr lang="de-DE" altLang="de-DE" sz="1600" b="1" u="sng" dirty="0">
                <a:solidFill>
                  <a:prstClr val="black"/>
                </a:solidFill>
              </a:rPr>
              <a:t>Lernmitteln</a:t>
            </a:r>
            <a:endParaRPr lang="de-DE" sz="1400" b="1" u="sng" dirty="0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86B2F3D4-9DE8-78C2-90C4-8A2A15C6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16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Richtlinien</a:t>
            </a:r>
          </a:p>
          <a:p>
            <a:endParaRPr lang="de-DE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Kernlehrplan</a:t>
            </a:r>
          </a:p>
          <a:p>
            <a:endParaRPr lang="de-DE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Rahmenvorgabe</a:t>
            </a:r>
          </a:p>
          <a:p>
            <a:endParaRPr lang="de-DE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ggf. ergänzende Erlasse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Konzept Unterrichtsreihe</a:t>
            </a:r>
          </a:p>
          <a:p>
            <a:br>
              <a:rPr lang="de-DE" sz="1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75000"/>
                  </a:schemeClr>
                </a:solidFill>
              </a:rPr>
              <a:t>Entwurf Unterrichtsstunde</a:t>
            </a: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560" y="363832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Ergänzend zu den Vereinbarungen im schulinternen</a:t>
            </a:r>
          </a:p>
          <a:p>
            <a:r>
              <a:rPr lang="de-DE" b="1" dirty="0"/>
              <a:t>Lehrplan gelten</a:t>
            </a:r>
          </a:p>
          <a:p>
            <a:endParaRPr lang="de-DE" b="1" dirty="0"/>
          </a:p>
          <a:p>
            <a:r>
              <a:rPr lang="de-DE" b="1" dirty="0"/>
              <a:t>§ 5 ADO Pädagogische Freiheit und Verantwortung</a:t>
            </a:r>
          </a:p>
          <a:p>
            <a:endParaRPr lang="de-DE" b="1" dirty="0"/>
          </a:p>
          <a:p>
            <a:r>
              <a:rPr lang="de-DE" b="1" dirty="0"/>
              <a:t>§ 6 ADO Unterrichtsplanung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02BF0BCC-988D-5CA3-A45E-60E2D136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068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66CEDE24-0976-4DAC-92D3-9F2A36386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/>
              <a:t>Zielsetzung</a:t>
            </a:r>
            <a:r>
              <a:rPr lang="de-DE" altLang="de-DE" sz="2000" dirty="0"/>
              <a:t> von schuleigenen Vorgaben bzw.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07DE2-FA02-41B3-A083-C237FE35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Schulbezogene Konkretisierung der Vorgaben nach §29 SchulG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Instrument zur Unterrichtsentwicklung und Unterrichtsvorbereitung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Ausgestaltung von Freiräumen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Grundlage der fachlichen Arbeit im Team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Transparenz für alle am Bildungsprozess Beteiligten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Maßstab für Evaluation und Rechenschaftslegung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6482C6-1332-4616-934A-1635DCFA0CA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96510990-0B5C-8EE6-3B3E-ECDCF9FB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" y="1688732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Stärkung der informatischen Bildung</a:t>
            </a:r>
          </a:p>
          <a:p>
            <a:pPr marL="0" indent="0">
              <a:buNone/>
            </a:pPr>
            <a:endParaRPr lang="de-DE" dirty="0"/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B2C006F9-9F11-F9D2-4982-9F7FA3B79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3413"/>
              </p:ext>
            </p:extLst>
          </p:nvPr>
        </p:nvGraphicFramePr>
        <p:xfrm>
          <a:off x="559198" y="2222976"/>
          <a:ext cx="7834398" cy="35100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7199">
                  <a:extLst>
                    <a:ext uri="{9D8B030D-6E8A-4147-A177-3AD203B41FA5}">
                      <a16:colId xmlns:a16="http://schemas.microsoft.com/office/drawing/2014/main" val="152591115"/>
                    </a:ext>
                  </a:extLst>
                </a:gridCol>
                <a:gridCol w="3917199">
                  <a:extLst>
                    <a:ext uri="{9D8B030D-6E8A-4147-A177-3AD203B41FA5}">
                      <a16:colId xmlns:a16="http://schemas.microsoft.com/office/drawing/2014/main" val="3663365744"/>
                    </a:ext>
                  </a:extLst>
                </a:gridCol>
              </a:tblGrid>
              <a:tr h="370654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Pflichtfach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Wahlpflichtbereich S 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25538"/>
                  </a:ext>
                </a:extLst>
              </a:tr>
              <a:tr h="913942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Klasse 5 und 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Klasse 7 – 10 (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Haupt-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, Real-, Gesamt- und Sekundarschulen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Klasse 9-10 (Gymnasium)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03616"/>
                  </a:ext>
                </a:extLst>
              </a:tr>
              <a:tr h="639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Inkraftsetzung KLP für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alle 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Schulformen ab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Schuljahr 2021/22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voraussichtliche Inkraftsetzung </a:t>
                      </a:r>
                    </a:p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zum </a:t>
                      </a:r>
                      <a:r>
                        <a:rPr lang="de-DE" sz="1800" baseline="0" dirty="0">
                          <a:solidFill>
                            <a:schemeClr val="tx1"/>
                          </a:solidFill>
                        </a:rPr>
                        <a:t>01.08.2023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82825"/>
                  </a:ext>
                </a:extLst>
              </a:tr>
              <a:tr h="1584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mit insgesamt zwei Jahreswochenstunden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8 Stunden in den Klassen 7-10 (Hauptschule)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14 Stunden in den Klassen 7-10 (Realschule)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12 Stunden in den Klassen 7-10 (Gesamt- und Sekundarschulen)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6 Stunden in den Klassen 9-10 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</a:rPr>
                        <a:t>oder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3 Stunden in den Klassen 9-10 als kombiniertes Fach (Gymnasium)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56793"/>
                  </a:ext>
                </a:extLst>
              </a:tr>
            </a:tbl>
          </a:graphicData>
        </a:graphic>
      </p:graphicFrame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D8022E4-7314-B4F5-1BEF-C45FDD4D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051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31925DE1-98D5-4A64-B3EA-1F2148D4F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Gliederungs</a:t>
            </a:r>
            <a:r>
              <a:rPr lang="de-DE" altLang="de-DE" sz="2800" b="1" u="sng" dirty="0"/>
              <a:t>vorschlag</a:t>
            </a:r>
            <a:r>
              <a:rPr lang="de-DE" altLang="de-DE" sz="2800" dirty="0"/>
              <a:t> für einen schulinternen Lehrplan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BD8C65-0FF5-401D-9475-94B7A117CC16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229600" cy="42052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>
                <a:solidFill>
                  <a:prstClr val="black"/>
                </a:solidFill>
              </a:rPr>
              <a:t>Inhalt</a:t>
            </a:r>
          </a:p>
          <a:p>
            <a:pPr marL="0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>
                <a:solidFill>
                  <a:prstClr val="black"/>
                </a:solidFill>
              </a:rPr>
              <a:t>1	Rahmenbedingungen der fachlichen Arbeit</a:t>
            </a:r>
          </a:p>
          <a:p>
            <a:pPr marL="0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>
                <a:solidFill>
                  <a:prstClr val="black"/>
                </a:solidFill>
              </a:rPr>
              <a:t>2	Entscheidungen zum Unterricht</a:t>
            </a:r>
          </a:p>
          <a:p>
            <a:pPr marL="400050" lvl="1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200" dirty="0">
                <a:solidFill>
                  <a:prstClr val="black"/>
                </a:solidFill>
              </a:rPr>
              <a:t>2.1 	Abfolge verbindlicher Unterrichtsvorhaben	</a:t>
            </a:r>
          </a:p>
          <a:p>
            <a:pPr marL="400050" lvl="1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200" dirty="0">
                <a:solidFill>
                  <a:prstClr val="black"/>
                </a:solidFill>
              </a:rPr>
              <a:t>2.2	Grundsätze der fachdidaktischen und fachmethodischen Arbeit</a:t>
            </a:r>
          </a:p>
          <a:p>
            <a:pPr marL="400050" lvl="1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200" dirty="0">
                <a:solidFill>
                  <a:prstClr val="black"/>
                </a:solidFill>
              </a:rPr>
              <a:t>2.3	Grundsätze der Leistungsbewertung und Leistungsrückmeldung</a:t>
            </a:r>
          </a:p>
          <a:p>
            <a:pPr marL="400050" lvl="1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200" dirty="0">
                <a:solidFill>
                  <a:prstClr val="black"/>
                </a:solidFill>
              </a:rPr>
              <a:t>2.4	Lehr- und Lernmittel</a:t>
            </a:r>
          </a:p>
          <a:p>
            <a:pPr marL="0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>
                <a:solidFill>
                  <a:prstClr val="black"/>
                </a:solidFill>
              </a:rPr>
              <a:t>3	Prüfung und Weiterentwicklung des schulinternen Lehrplans</a:t>
            </a:r>
          </a:p>
          <a:p>
            <a:pPr marL="0" indent="0" defTabSz="5365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48B09F7-358A-4466-AD66-CB5ACD0B526D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A60FC7C4-B183-45E4-B737-DDC1A6B0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Grundlagen und Struktur der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Kernlehrpläne </a:t>
            </a:r>
            <a:r>
              <a:rPr lang="de-DE" sz="2800" b="0" dirty="0">
                <a:effectLst/>
              </a:rPr>
              <a:t>Informatik für den Wahlpflichtbereich der Sekundarstufe I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DB74134-AB4F-89DB-91A6-0CA8F280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01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6D31D-ECE5-6BF9-2FE9-B12BA73C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2E00A-BB10-E867-211A-7FD8C22B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/>
              <a:t>Beispiel für einen schulinternen Lehrplan/Schulform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/>
              <a:t>Beispiele für konkretisierte Unterrichtsvorhaben: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Arbeitstitel: „</a:t>
            </a:r>
            <a:r>
              <a:rPr lang="de-DE" altLang="de-DE" dirty="0"/>
              <a:t>Logische Schaltungen“(Jahrgangsstufen 9/10) 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Arbeitstitel: „Künstliche Intelligenz – Zwei Methoden des maschinellen Lernens zum datenbasierten Programmieren“ </a:t>
            </a:r>
            <a:r>
              <a:rPr lang="de-DE" altLang="de-DE" dirty="0"/>
              <a:t>(Jahrgangsstufen 9/10) 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CD4AFD-E209-8893-D0DA-D429EE74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7C40276C-6E6C-04F6-9F1F-9DC30869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69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CACD7-1C8C-2421-9CE6-E74E7C4F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Ausschnitt Beispiel-</a:t>
            </a:r>
            <a:r>
              <a:rPr lang="de-DE" dirty="0" err="1"/>
              <a:t>SiLP</a:t>
            </a:r>
            <a:r>
              <a:rPr lang="de-DE" dirty="0"/>
              <a:t> (RS) - Entwurf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5D8A7-4831-C725-A32A-B42327DF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pic>
        <p:nvPicPr>
          <p:cNvPr id="8" name="Grafik 7" descr="Ein Bild, das Screenshot, Text, Software, Computersymbol enthält.&#10;&#10;Automatisch generierte Beschreibung">
            <a:extLst>
              <a:ext uri="{FF2B5EF4-FFF2-40B4-BE49-F238E27FC236}">
                <a16:creationId xmlns:a16="http://schemas.microsoft.com/office/drawing/2014/main" id="{9A9B739D-BB42-7CF5-5353-7C136BDA6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8" t="25811" r="67867" b="39019"/>
          <a:stretch/>
        </p:blipFill>
        <p:spPr bwMode="auto">
          <a:xfrm>
            <a:off x="1842923" y="1669984"/>
            <a:ext cx="5530161" cy="43204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9F8F3CBA-D935-DF0D-E3AC-CD9B4D68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548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67B8C-1660-2852-3A14-077F6E7A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Ausschnitt Beispiel-</a:t>
            </a:r>
            <a:r>
              <a:rPr lang="de-DE" dirty="0" err="1"/>
              <a:t>SiLP</a:t>
            </a:r>
            <a:r>
              <a:rPr lang="de-DE" dirty="0"/>
              <a:t> (RS) - Entwurf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3ADEEB-DA40-7E39-6709-AE9F500A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E1341749-41CF-780F-0AC1-39CF9FB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4559" t="53498" r="54263" b="20142"/>
          <a:stretch/>
        </p:blipFill>
        <p:spPr bwMode="auto">
          <a:xfrm>
            <a:off x="899592" y="1991036"/>
            <a:ext cx="7355365" cy="349803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13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6D31D-ECE5-6BF9-2FE9-B12BA73C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2E00A-BB10-E867-211A-7FD8C22B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/>
              <a:t>Beispiel für einen schulinternen Lehrplan/Schulform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/>
              <a:t>Beispiele für konkretisierte Unterrichtsvorhaben: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Arbeitstitel: „</a:t>
            </a:r>
            <a:r>
              <a:rPr lang="de-DE" altLang="de-DE" dirty="0"/>
              <a:t>Logische Schaltungen“(Jahrgangsstufen 9/10) 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Arbeitstitel: „Künstliche Intelligenz – Zwei Methoden des maschinellen Lernens zum datenbasierten Programmieren“ </a:t>
            </a:r>
            <a:r>
              <a:rPr lang="de-DE" altLang="de-DE" dirty="0"/>
              <a:t>(Jahrgangsstufen 9/10) </a:t>
            </a:r>
          </a:p>
          <a:p>
            <a:pPr marL="457200" lvl="1" indent="0">
              <a:buNone/>
              <a:defRPr/>
            </a:pPr>
            <a:endParaRPr lang="de-DE" altLang="de-DE" dirty="0"/>
          </a:p>
          <a:p>
            <a:pPr lvl="1">
              <a:buFont typeface="Symbol" panose="05050102010706020507" pitchFamily="18" charset="2"/>
              <a:buChar char="-"/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CD4AFD-E209-8893-D0DA-D429EE74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41581B33-C36C-6591-BC69-DC9EA2DD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886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925CDF12-8493-89E9-0B66-F9BF40DD2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9" t="20232" r="9092" b="24226"/>
          <a:stretch/>
        </p:blipFill>
        <p:spPr bwMode="auto">
          <a:xfrm>
            <a:off x="487114" y="1724121"/>
            <a:ext cx="8195125" cy="4315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658" name="Titel 1">
            <a:extLst>
              <a:ext uri="{FF2B5EF4-FFF2-40B4-BE49-F238E27FC236}">
                <a16:creationId xmlns:a16="http://schemas.microsoft.com/office/drawing/2014/main" id="{05469ACE-4392-4D77-8376-EC3C430B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Unterstützungsmaterial im Lehrplannavigator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BE7970B-29FF-4602-9628-F38397E32726}"/>
              </a:ext>
            </a:extLst>
          </p:cNvPr>
          <p:cNvSpPr/>
          <p:nvPr/>
        </p:nvSpPr>
        <p:spPr>
          <a:xfrm>
            <a:off x="2309018" y="4280093"/>
            <a:ext cx="5832475" cy="1368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90A2B-8980-45F9-8AD5-335F106C7F3B}"/>
              </a:ext>
            </a:extLst>
          </p:cNvPr>
          <p:cNvSpPr txBox="1"/>
          <p:nvPr/>
        </p:nvSpPr>
        <p:spPr>
          <a:xfrm>
            <a:off x="3132138" y="3000352"/>
            <a:ext cx="4186237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Implementations- und Unterstützungsmaterial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40142C6-F05D-491A-B3C1-CA1D7DEBD5BB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1740636" y="3114358"/>
            <a:ext cx="1391502" cy="224587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78B0E141-3F10-41C2-859E-B3B2211153DB}"/>
              </a:ext>
            </a:extLst>
          </p:cNvPr>
          <p:cNvSpPr/>
          <p:nvPr/>
        </p:nvSpPr>
        <p:spPr>
          <a:xfrm>
            <a:off x="445236" y="2973843"/>
            <a:ext cx="1295400" cy="2810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C6D6EB2-AEA9-4043-9529-A419278D86AC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B8C4C99-7BC8-4AEB-F5B0-865D36B9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73D0884B-E415-9558-34BF-42DE9C7F9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06" t="44850" r="9937" b="32662"/>
          <a:stretch/>
        </p:blipFill>
        <p:spPr bwMode="auto">
          <a:xfrm>
            <a:off x="473716" y="1707432"/>
            <a:ext cx="8215445" cy="231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706" name="Titel 1">
            <a:extLst>
              <a:ext uri="{FF2B5EF4-FFF2-40B4-BE49-F238E27FC236}">
                <a16:creationId xmlns:a16="http://schemas.microsoft.com/office/drawing/2014/main" id="{FBA7E351-9B48-48A7-9D75-CB2625587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Unterstützungsmaterial im Lehrplannavigator</a:t>
            </a:r>
          </a:p>
        </p:txBody>
      </p:sp>
      <p:grpSp>
        <p:nvGrpSpPr>
          <p:cNvPr id="72709" name="Gruppieren 22">
            <a:extLst>
              <a:ext uri="{FF2B5EF4-FFF2-40B4-BE49-F238E27FC236}">
                <a16:creationId xmlns:a16="http://schemas.microsoft.com/office/drawing/2014/main" id="{3A840D2B-B583-4100-B940-43040142A163}"/>
              </a:ext>
            </a:extLst>
          </p:cNvPr>
          <p:cNvGrpSpPr>
            <a:grpSpLocks/>
          </p:cNvGrpSpPr>
          <p:nvPr/>
        </p:nvGrpSpPr>
        <p:grpSpPr bwMode="auto">
          <a:xfrm>
            <a:off x="534351" y="2864102"/>
            <a:ext cx="8186737" cy="3129880"/>
            <a:chOff x="562226" y="2429838"/>
            <a:chExt cx="8186238" cy="3130567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C2B26942-3107-4B8F-ACBB-84E474DCC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3235" y="2429838"/>
              <a:ext cx="1277085" cy="1219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B784DC-73F8-437F-B62E-D3CC34BB5EA5}"/>
                </a:ext>
              </a:extLst>
            </p:cNvPr>
            <p:cNvSpPr txBox="1"/>
            <p:nvPr/>
          </p:nvSpPr>
          <p:spPr>
            <a:xfrm>
              <a:off x="562226" y="3519108"/>
              <a:ext cx="2447776" cy="120059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Kernlehrpläne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- rechtsgültige Fassung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- verbindlich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C2CC283-DD18-4F22-9C6D-A1A0B2C3B4D9}"/>
                </a:ext>
              </a:extLst>
            </p:cNvPr>
            <p:cNvSpPr txBox="1"/>
            <p:nvPr/>
          </p:nvSpPr>
          <p:spPr>
            <a:xfrm>
              <a:off x="3308433" y="3528634"/>
              <a:ext cx="2665250" cy="20317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Schulinterner Lehrplan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- Vorlagenmuster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- beispielhafte fachliche   Ausgestaltung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- 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ni</a:t>
              </a: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cht vollständig gefüllt (u.a. belassener Freiraum)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B18B907-2118-4012-AE4E-28C7C44180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5642" y="2502775"/>
              <a:ext cx="476248" cy="10020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AD4209-9C56-4F09-8370-B8A6010FA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4259" y="2568401"/>
              <a:ext cx="1264999" cy="9550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A852B55-F18A-417A-85F7-63A8649B364F}"/>
                </a:ext>
              </a:extLst>
            </p:cNvPr>
            <p:cNvSpPr txBox="1"/>
            <p:nvPr/>
          </p:nvSpPr>
          <p:spPr>
            <a:xfrm>
              <a:off x="6084802" y="3522283"/>
              <a:ext cx="2663662" cy="203177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Hinweise und Materialien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- Implementations-PPP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- 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W</a:t>
              </a:r>
              <a:r>
                <a:rPr lang="de-DE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eiteres, wie z.B. ausgewählte konkretisierte Unterrichtsvorhaben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B6A5E191-6888-4B4D-B3C6-37100F187AA1}"/>
              </a:ext>
            </a:extLst>
          </p:cNvPr>
          <p:cNvSpPr/>
          <p:nvPr/>
        </p:nvSpPr>
        <p:spPr>
          <a:xfrm>
            <a:off x="5940426" y="2556023"/>
            <a:ext cx="216058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5EC9906A-40BD-4D91-BABB-F8F70DCD4246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F35A754-3DF0-ECDF-9C35-69DA8CC8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228D1D-707C-0EA8-1E95-7149DE887CAF}"/>
              </a:ext>
            </a:extLst>
          </p:cNvPr>
          <p:cNvSpPr txBox="1"/>
          <p:nvPr/>
        </p:nvSpPr>
        <p:spPr>
          <a:xfrm>
            <a:off x="6276402" y="2864102"/>
            <a:ext cx="1393304" cy="369332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Folgt zeitnah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7982DBED-7B7F-3265-AEC9-E4BD37F7B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33" t="29286" r="9192" b="36318"/>
          <a:stretch/>
        </p:blipFill>
        <p:spPr bwMode="auto">
          <a:xfrm>
            <a:off x="348683" y="1983974"/>
            <a:ext cx="8510837" cy="3548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730" name="Titel 1">
            <a:extLst>
              <a:ext uri="{FF2B5EF4-FFF2-40B4-BE49-F238E27FC236}">
                <a16:creationId xmlns:a16="http://schemas.microsoft.com/office/drawing/2014/main" id="{A97BA16C-7B2F-48F5-A3C1-5E536B112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Unterstützungsmaterial im Lehrplannavigator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3FE89F7-2A62-4215-907B-FF995953986A}"/>
              </a:ext>
            </a:extLst>
          </p:cNvPr>
          <p:cNvCxnSpPr>
            <a:cxnSpLocks/>
          </p:cNvCxnSpPr>
          <p:nvPr/>
        </p:nvCxnSpPr>
        <p:spPr>
          <a:xfrm flipH="1">
            <a:off x="683568" y="4047629"/>
            <a:ext cx="2265933" cy="46296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14A7778-EDD4-4548-9D7D-4337F164CBDA}"/>
              </a:ext>
            </a:extLst>
          </p:cNvPr>
          <p:cNvSpPr txBox="1"/>
          <p:nvPr/>
        </p:nvSpPr>
        <p:spPr>
          <a:xfrm>
            <a:off x="3010694" y="3724573"/>
            <a:ext cx="3194050" cy="64611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Unterstützungsmaterialien nach Klassen / Jahrgangsstufen </a:t>
            </a:r>
            <a:r>
              <a:rPr lang="de-DE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folgt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D69E577-8BC5-4B53-AC10-40B72DEAAB55}"/>
              </a:ext>
            </a:extLst>
          </p:cNvPr>
          <p:cNvSpPr txBox="1"/>
          <p:nvPr/>
        </p:nvSpPr>
        <p:spPr>
          <a:xfrm>
            <a:off x="5094288" y="4516760"/>
            <a:ext cx="2934096" cy="92333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weiteres Material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Bspw. Implementations-PPP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E78ECCD-8CC7-4EBB-B028-4D1C59A16E09}"/>
              </a:ext>
            </a:extLst>
          </p:cNvPr>
          <p:cNvCxnSpPr>
            <a:cxnSpLocks/>
          </p:cNvCxnSpPr>
          <p:nvPr/>
        </p:nvCxnSpPr>
        <p:spPr>
          <a:xfrm flipH="1" flipV="1">
            <a:off x="1816534" y="4725144"/>
            <a:ext cx="3277754" cy="12625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8E577DF7-C261-483E-8505-08DFDD51E0F4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9863BAE6-E89F-1F14-D46D-AC7E2DBD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160240"/>
          </a:xfrm>
        </p:spPr>
        <p:txBody>
          <a:bodyPr/>
          <a:lstStyle/>
          <a:p>
            <a:pPr algn="ctr"/>
            <a:r>
              <a:rPr lang="de-DE" b="1" i="1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04106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8749D-94EE-E4C1-A182-0821B8EF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Merkmale von Kernlehrplänen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55992B-C655-34D1-2172-09B6288B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sz="8000" dirty="0"/>
              <a:t>Schulformbezogene Vorgabe zu erzielender Lernergebnisse 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8000" dirty="0"/>
              <a:t> Wissen und Können</a:t>
            </a:r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sz="8000" dirty="0"/>
          </a:p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sz="8000" dirty="0"/>
              <a:t>Abbildung einer Progression der zu erzielenden Lernergebnisse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8000" dirty="0"/>
              <a:t> Stufung nach Jahrgangsstufe 8 bzw. Jahrgangsstufe 10 (Gymnasium: nur Jahrgangsstufe 9/10)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sz="8000" dirty="0"/>
          </a:p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sz="8000" dirty="0"/>
              <a:t>Beschränkung auf einen fachlichen Kern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8000" dirty="0"/>
              <a:t> </a:t>
            </a:r>
            <a:r>
              <a:rPr lang="de-DE" sz="8000" dirty="0" err="1"/>
              <a:t>Obligatorik</a:t>
            </a:r>
            <a:r>
              <a:rPr lang="de-DE" sz="8000" dirty="0"/>
              <a:t> für etwa 60 % der zur Verfügung stehenden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8000" dirty="0"/>
              <a:t>     Unterrichtszeit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sz="8000" dirty="0"/>
          </a:p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sz="8000" dirty="0"/>
              <a:t>Verzicht auf Vorgaben zur unterrichtlichen Umsetzung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8000" dirty="0"/>
              <a:t> Gestaltungs- und Umsetzungspflicht der Schulen und    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8000" dirty="0"/>
              <a:t>     Lehrkräfte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1F8076-F66B-4317-1C68-B124C5B1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CED7669-D26A-E6AA-8923-04B42568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72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89840-0D06-0CBC-2278-4130F0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Kernlehrplänen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B8D4F4-6C66-D64A-5FF2-AE354241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2600" dirty="0"/>
              <a:t>Festlegung landesweit gültiger Standards </a:t>
            </a:r>
          </a:p>
          <a:p>
            <a:pPr marL="0" lv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lvl="0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 Qualitätssicherung schulischer Bildung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 Zielklarheit unterrichtsfachlichen Handelns</a:t>
            </a:r>
          </a:p>
          <a:p>
            <a:pPr lvl="0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 Vergleichbarkeit unterrichtsfachlicher Bildung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Herstellung von Anschlussfähigkeit </a:t>
            </a:r>
            <a:r>
              <a:rPr lang="de-DE" sz="1600" dirty="0"/>
              <a:t>(Schulstufe, Schulform)</a:t>
            </a:r>
            <a:r>
              <a:rPr lang="de-DE" sz="1800" dirty="0"/>
              <a:t> 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Herstellung von Verbindlichkeit und Verlässlichkeit für alle an Schule Beteiligte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Grundlage für Abschlüsse 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D537C2-0389-BA64-DA9B-B5589768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97BCF15-07A8-4F7B-5EF4-F9156543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46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5FB23-31E9-B3F8-6268-2F8FFAD8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Prämissen der Kernlehrplanentwicklung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2DE644-1667-5E03-BEC4-D79AFE58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dirty="0"/>
              <a:t>Anpassung an zeitgemäße Anforderungen sowie Sicherstellung der Zukunftsfähigkeit unterrichtsfachlicher Bildung </a:t>
            </a:r>
          </a:p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dirty="0"/>
              <a:t>Landesseitige Umsetzung bzw. Vorbereitung auf bundesweite Vorgaben (Kultusministerkonferenz)</a:t>
            </a:r>
          </a:p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dirty="0"/>
              <a:t>Fachangemessene Berücksichtigung von übergreifenden Bildungs- und Erziehungszielen sowie Querschnittsaufgaben</a:t>
            </a:r>
          </a:p>
          <a:p>
            <a:pPr>
              <a:lnSpc>
                <a:spcPct val="90000"/>
              </a:lnSpc>
              <a:tabLst>
                <a:tab pos="914400" algn="l"/>
              </a:tabLst>
              <a:defRPr/>
            </a:pPr>
            <a:r>
              <a:rPr lang="de-DE" dirty="0"/>
              <a:t>Angleichung von Struktur und Systematik der Kernlehrpläne über die Fächer/ Aufgabenfelder, Schulstufen, Schulformen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F9AF35-D58B-F5FB-9A28-47CF0550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766CDA6-33F8-9E2A-A0AA-A6DBECC9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29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Grundkonstrukt und zentrale Begriffe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483768" y="2013534"/>
            <a:ext cx="5616624" cy="36477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4DBFD17-A96C-02A4-C604-0FB28D5FCE98}"/>
              </a:ext>
            </a:extLst>
          </p:cNvPr>
          <p:cNvGrpSpPr/>
          <p:nvPr/>
        </p:nvGrpSpPr>
        <p:grpSpPr>
          <a:xfrm>
            <a:off x="1835696" y="2019588"/>
            <a:ext cx="5605280" cy="3635606"/>
            <a:chOff x="1835696" y="2019588"/>
            <a:chExt cx="5605280" cy="3635606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744622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1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835696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143137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483768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</a:t>
              </a:r>
            </a:p>
          </p:txBody>
        </p:sp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4647553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9"/>
            <p:cNvCxnSpPr>
              <a:cxnSpLocks noChangeShapeType="1"/>
            </p:cNvCxnSpPr>
            <p:nvPr/>
          </p:nvCxnSpPr>
          <p:spPr bwMode="auto">
            <a:xfrm flipH="1">
              <a:off x="2984261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"/>
            <p:cNvCxnSpPr>
              <a:cxnSpLocks noChangeShapeType="1"/>
            </p:cNvCxnSpPr>
            <p:nvPr/>
          </p:nvCxnSpPr>
          <p:spPr bwMode="auto">
            <a:xfrm flipH="1">
              <a:off x="4636918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1"/>
            <p:cNvCxnSpPr>
              <a:cxnSpLocks noChangeShapeType="1"/>
            </p:cNvCxnSpPr>
            <p:nvPr/>
          </p:nvCxnSpPr>
          <p:spPr bwMode="auto">
            <a:xfrm>
              <a:off x="2983552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2"/>
            <p:cNvCxnSpPr>
              <a:cxnSpLocks noChangeShapeType="1"/>
            </p:cNvCxnSpPr>
            <p:nvPr/>
          </p:nvCxnSpPr>
          <p:spPr bwMode="auto">
            <a:xfrm>
              <a:off x="6302337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"/>
            <p:cNvCxnSpPr>
              <a:cxnSpLocks noChangeShapeType="1"/>
            </p:cNvCxnSpPr>
            <p:nvPr/>
          </p:nvCxnSpPr>
          <p:spPr bwMode="auto">
            <a:xfrm>
              <a:off x="4636918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"/>
            <p:cNvCxnSpPr>
              <a:cxnSpLocks noChangeShapeType="1"/>
            </p:cNvCxnSpPr>
            <p:nvPr/>
          </p:nvCxnSpPr>
          <p:spPr bwMode="auto">
            <a:xfrm flipH="1">
              <a:off x="2975753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5"/>
            <p:cNvCxnSpPr>
              <a:cxnSpLocks noChangeShapeType="1"/>
            </p:cNvCxnSpPr>
            <p:nvPr/>
          </p:nvCxnSpPr>
          <p:spPr bwMode="auto">
            <a:xfrm flipH="1">
              <a:off x="4572000" y="4495795"/>
              <a:ext cx="17345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"/>
            <p:cNvCxnSpPr>
              <a:cxnSpLocks noChangeShapeType="1"/>
            </p:cNvCxnSpPr>
            <p:nvPr/>
          </p:nvCxnSpPr>
          <p:spPr bwMode="auto">
            <a:xfrm flipH="1">
              <a:off x="2975044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7"/>
            <p:cNvCxnSpPr>
              <a:cxnSpLocks noChangeShapeType="1"/>
            </p:cNvCxnSpPr>
            <p:nvPr/>
          </p:nvCxnSpPr>
          <p:spPr bwMode="auto">
            <a:xfrm>
              <a:off x="6297374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9DD4E70-4378-D149-783B-F1842682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02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B4804-18C2-40D3-B80F-05E77310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Prämissen der Kernlehrplanentwicklung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8EE1BE-D35C-4764-AA16-82EC570B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de-DE" dirty="0"/>
              <a:t>Orientierung an dem Kernlehrplan Informatik (Pflichtfach) für die Sekundarstufe I – Klasse 5 und 6 </a:t>
            </a:r>
          </a:p>
          <a:p>
            <a:pPr lvl="1"/>
            <a:r>
              <a:rPr lang="de-DE" dirty="0"/>
              <a:t>Aufbau, Kompetenzmodell</a:t>
            </a:r>
          </a:p>
          <a:p>
            <a:pPr lvl="1"/>
            <a:r>
              <a:rPr lang="de-DE" dirty="0"/>
              <a:t>Fachliche Aufgaben und Ziele</a:t>
            </a:r>
          </a:p>
          <a:p>
            <a:pPr lvl="1"/>
            <a:r>
              <a:rPr lang="de-DE" dirty="0"/>
              <a:t>Kompetenzbereiche</a:t>
            </a:r>
          </a:p>
          <a:p>
            <a:pPr lvl="1"/>
            <a:r>
              <a:rPr lang="de-DE" dirty="0"/>
              <a:t>Weiterführung Inhaltlicher Schwerpunkte </a:t>
            </a:r>
          </a:p>
          <a:p>
            <a:pPr lvl="1"/>
            <a:r>
              <a:rPr lang="de-DE" dirty="0"/>
              <a:t>Überprüfungsformen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C213DC-700B-4CA6-8A50-52DC7B2C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EF569F14-ED8C-A2B3-1BB9-F37D44F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0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Grundlagen und Struktur der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Kernlehrpläne </a:t>
            </a:r>
            <a:r>
              <a:rPr lang="de-DE" sz="2800" b="0" dirty="0">
                <a:effectLst/>
              </a:rPr>
              <a:t>Informatik für den Wahlpflichtbereich der Sekundarstufe I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3CD88CE-B829-89EA-E807-42FBE5B1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2383" y="6218458"/>
            <a:ext cx="2808312" cy="620688"/>
          </a:xfrm>
        </p:spPr>
        <p:txBody>
          <a:bodyPr/>
          <a:lstStyle/>
          <a:p>
            <a:endParaRPr lang="de-DE" dirty="0"/>
          </a:p>
          <a:p>
            <a:r>
              <a:rPr lang="de-DE" sz="1100" dirty="0"/>
              <a:t>Dienstbesprechung -  Implementationsauftakt der neuen Kernlehrpläne im Wahlpflichtbereich Informatik der Sekundarstufe 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557926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2350</Words>
  <Application>Microsoft Office PowerPoint</Application>
  <PresentationFormat>Bildschirmpräsentation (4:3)</PresentationFormat>
  <Paragraphs>487</Paragraphs>
  <Slides>39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Wingdings</vt:lpstr>
      <vt:lpstr>QUA-LiS_Vorlage_weiss</vt:lpstr>
      <vt:lpstr>Kernlehrplanentwicklung  Informatik Wahlpflichtbereich Sekundarstufe I</vt:lpstr>
      <vt:lpstr>Gliederung</vt:lpstr>
      <vt:lpstr>Grundsätze</vt:lpstr>
      <vt:lpstr>Merkmale von Kernlehrplänen</vt:lpstr>
      <vt:lpstr>Funktionen von Kernlehrplänen</vt:lpstr>
      <vt:lpstr>Prämissen der Kernlehrplanentwicklung </vt:lpstr>
      <vt:lpstr>Grundkonstrukt und zentrale Begriffe</vt:lpstr>
      <vt:lpstr>Prämissen der Kernlehrplanentwicklung </vt:lpstr>
      <vt:lpstr>Gliederung</vt:lpstr>
      <vt:lpstr>Aufgaben und Ziele des Faches</vt:lpstr>
      <vt:lpstr>Kompetenzbereiche</vt:lpstr>
      <vt:lpstr> Übergeordnete Kompetenzerwartungen – Bsp. Argumentieren </vt:lpstr>
      <vt:lpstr>Inhaltsfelder</vt:lpstr>
      <vt:lpstr>Inhaltliche Schwerpunkte - Differenzierungen </vt:lpstr>
      <vt:lpstr>Konkretisierte Kompetenzerwartungen- Differenzierungen </vt:lpstr>
      <vt:lpstr>Darstellung Kernlehrpläne (Bsp. aus HS) </vt:lpstr>
      <vt:lpstr>Kombiniertes Wahlpflichtfach am Gymnasium</vt:lpstr>
      <vt:lpstr>Fokussierte Querschnittaufgaben</vt:lpstr>
      <vt:lpstr>PowerPoint-Präsentation</vt:lpstr>
      <vt:lpstr>Beispiele: Integration digitaler Aspekte</vt:lpstr>
      <vt:lpstr>Bildung für nachhaltige Entwicklung - Ziele</vt:lpstr>
      <vt:lpstr> Beispiele - Bildung für nachhaltige Entwicklung </vt:lpstr>
      <vt:lpstr>Gliederung</vt:lpstr>
      <vt:lpstr>Implementationsphasen</vt:lpstr>
      <vt:lpstr>Implementationsphasen</vt:lpstr>
      <vt:lpstr>Aufgabe und Ziel der Implementation: §29 SchulG</vt:lpstr>
      <vt:lpstr>Aufgabe und Ziel der Implementation: §29 SchulG</vt:lpstr>
      <vt:lpstr>Aufgabe und Ziel der Implementation</vt:lpstr>
      <vt:lpstr>Zielsetzung von schuleigenen Vorgaben bzw. schulinternen Lehrplänen</vt:lpstr>
      <vt:lpstr>Gliederungsvorschlag für einen schulinternen Lehrplan</vt:lpstr>
      <vt:lpstr>Gliederung</vt:lpstr>
      <vt:lpstr>Unterstützungsmaterialien</vt:lpstr>
      <vt:lpstr>Ausschnitt Beispiel-SiLP (RS) - Entwurf</vt:lpstr>
      <vt:lpstr>Ausschnitt Beispiel-SiLP (RS) - Entwurf</vt:lpstr>
      <vt:lpstr>Unterstützungsmaterialien</vt:lpstr>
      <vt:lpstr>Unterstützungsmaterial im Lehrplannavigator</vt:lpstr>
      <vt:lpstr>Unterstützungsmaterial im Lehrplannavigator</vt:lpstr>
      <vt:lpstr>Unterstützungsmaterial im Lehrplannavigator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2019-02-27T11:03:12Z</dcterms:created>
  <dcterms:modified xsi:type="dcterms:W3CDTF">2023-06-02T14:59:22Z</dcterms:modified>
</cp:coreProperties>
</file>