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 bookmarkIdSeed="2">
  <p:sldMasterIdLst>
    <p:sldMasterId id="2147484258" r:id="rId1"/>
    <p:sldMasterId id="2147484265" r:id="rId2"/>
  </p:sldMasterIdLst>
  <p:notesMasterIdLst>
    <p:notesMasterId r:id="rId59"/>
  </p:notesMasterIdLst>
  <p:handoutMasterIdLst>
    <p:handoutMasterId r:id="rId60"/>
  </p:handoutMasterIdLst>
  <p:sldIdLst>
    <p:sldId id="696" r:id="rId3"/>
    <p:sldId id="697" r:id="rId4"/>
    <p:sldId id="698" r:id="rId5"/>
    <p:sldId id="699" r:id="rId6"/>
    <p:sldId id="700" r:id="rId7"/>
    <p:sldId id="701" r:id="rId8"/>
    <p:sldId id="702" r:id="rId9"/>
    <p:sldId id="703" r:id="rId10"/>
    <p:sldId id="704" r:id="rId11"/>
    <p:sldId id="705" r:id="rId12"/>
    <p:sldId id="706" r:id="rId13"/>
    <p:sldId id="723" r:id="rId14"/>
    <p:sldId id="707" r:id="rId15"/>
    <p:sldId id="709" r:id="rId16"/>
    <p:sldId id="710" r:id="rId17"/>
    <p:sldId id="711" r:id="rId18"/>
    <p:sldId id="712" r:id="rId19"/>
    <p:sldId id="713" r:id="rId20"/>
    <p:sldId id="714" r:id="rId21"/>
    <p:sldId id="715" r:id="rId22"/>
    <p:sldId id="716" r:id="rId23"/>
    <p:sldId id="717" r:id="rId24"/>
    <p:sldId id="718" r:id="rId25"/>
    <p:sldId id="724" r:id="rId26"/>
    <p:sldId id="659" r:id="rId27"/>
    <p:sldId id="722" r:id="rId28"/>
    <p:sldId id="638" r:id="rId29"/>
    <p:sldId id="656" r:id="rId30"/>
    <p:sldId id="653" r:id="rId31"/>
    <p:sldId id="669" r:id="rId32"/>
    <p:sldId id="681" r:id="rId33"/>
    <p:sldId id="662" r:id="rId34"/>
    <p:sldId id="639" r:id="rId35"/>
    <p:sldId id="670" r:id="rId36"/>
    <p:sldId id="692" r:id="rId37"/>
    <p:sldId id="640" r:id="rId38"/>
    <p:sldId id="682" r:id="rId39"/>
    <p:sldId id="642" r:id="rId40"/>
    <p:sldId id="643" r:id="rId41"/>
    <p:sldId id="675" r:id="rId42"/>
    <p:sldId id="672" r:id="rId43"/>
    <p:sldId id="683" r:id="rId44"/>
    <p:sldId id="690" r:id="rId45"/>
    <p:sldId id="694" r:id="rId46"/>
    <p:sldId id="644" r:id="rId47"/>
    <p:sldId id="674" r:id="rId48"/>
    <p:sldId id="649" r:id="rId49"/>
    <p:sldId id="687" r:id="rId50"/>
    <p:sldId id="695" r:id="rId51"/>
    <p:sldId id="646" r:id="rId52"/>
    <p:sldId id="658" r:id="rId53"/>
    <p:sldId id="689" r:id="rId54"/>
    <p:sldId id="688" r:id="rId55"/>
    <p:sldId id="661" r:id="rId56"/>
    <p:sldId id="679" r:id="rId57"/>
    <p:sldId id="628" r:id="rId58"/>
  </p:sldIdLst>
  <p:sldSz cx="9144000" cy="6858000" type="screen4x3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Noto Sans CJK SC Regular"/>
        <a:cs typeface="Noto Sans CJK SC Regular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Noto Sans CJK SC Regular"/>
        <a:cs typeface="Noto Sans CJK SC Regular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Noto Sans CJK SC Regular"/>
        <a:cs typeface="Noto Sans CJK SC Regular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Noto Sans CJK SC Regular"/>
        <a:cs typeface="Noto Sans CJK SC Regular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Noto Sans CJK SC Regular"/>
        <a:cs typeface="Noto Sans CJK SC Regular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Noto Sans CJK SC Regular"/>
        <a:cs typeface="Noto Sans CJK SC Regular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Noto Sans CJK SC Regular"/>
        <a:cs typeface="Noto Sans CJK SC Regular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Noto Sans CJK SC Regular"/>
        <a:cs typeface="Noto Sans CJK SC Regular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Noto Sans CJK SC Regular"/>
        <a:cs typeface="Noto Sans CJK SC Regular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20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9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2B34AB-0F84-4D10-A729-7BC55ED8C591}" v="2" dt="2023-06-22T08:52:07.6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71" autoAdjust="0"/>
    <p:restoredTop sz="81839" autoAdjust="0"/>
  </p:normalViewPr>
  <p:slideViewPr>
    <p:cSldViewPr>
      <p:cViewPr varScale="1">
        <p:scale>
          <a:sx n="97" d="100"/>
          <a:sy n="97" d="100"/>
        </p:scale>
        <p:origin x="1524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20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CA94D6-DF33-4DFD-8774-5BED01840DA7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972D163A-ED4A-4805-AA86-D62328BE2909}">
      <dgm:prSet phldrT="[Text]"/>
      <dgm:spPr/>
      <dgm:t>
        <a:bodyPr/>
        <a:lstStyle/>
        <a:p>
          <a:r>
            <a:rPr lang="de-DE" dirty="0"/>
            <a:t>Grundlegend und rahmengebend</a:t>
          </a:r>
        </a:p>
        <a:p>
          <a:endParaRPr lang="de-DE" dirty="0"/>
        </a:p>
        <a:p>
          <a:r>
            <a:rPr lang="de-DE" dirty="0"/>
            <a:t>Weiterhin neben KLP verbindlich und zu berücksichtigen</a:t>
          </a:r>
        </a:p>
        <a:p>
          <a:endParaRPr lang="de-DE" dirty="0"/>
        </a:p>
        <a:p>
          <a:r>
            <a:rPr lang="de-DE" dirty="0"/>
            <a:t>Ggf. in KLP konkretisiert und ausgestaltet</a:t>
          </a:r>
        </a:p>
      </dgm:t>
    </dgm:pt>
    <dgm:pt modelId="{F97856E8-1DED-44A8-B16C-9E389A78CB9E}" type="parTrans" cxnId="{E1242A75-19BF-43EE-9AF6-ED0735AEC4FB}">
      <dgm:prSet/>
      <dgm:spPr/>
      <dgm:t>
        <a:bodyPr/>
        <a:lstStyle/>
        <a:p>
          <a:endParaRPr lang="de-DE"/>
        </a:p>
      </dgm:t>
    </dgm:pt>
    <dgm:pt modelId="{CC64CA40-BA1E-4D41-94BC-B9839E91FA55}" type="sibTrans" cxnId="{E1242A75-19BF-43EE-9AF6-ED0735AEC4FB}">
      <dgm:prSet/>
      <dgm:spPr/>
      <dgm:t>
        <a:bodyPr/>
        <a:lstStyle/>
        <a:p>
          <a:endParaRPr lang="de-DE"/>
        </a:p>
      </dgm:t>
    </dgm:pt>
    <dgm:pt modelId="{DB959090-1C39-40C7-BEBA-47397B24745B}">
      <dgm:prSet phldrT="[Text]" custT="1"/>
      <dgm:spPr/>
      <dgm:t>
        <a:bodyPr/>
        <a:lstStyle/>
        <a:p>
          <a:r>
            <a:rPr lang="de-DE" sz="1600" dirty="0"/>
            <a:t>SchulG NRW, Erlasse, Rechtsnormen</a:t>
          </a:r>
        </a:p>
      </dgm:t>
    </dgm:pt>
    <dgm:pt modelId="{277E80AC-2BBE-4053-830C-765C8544CC8F}" type="parTrans" cxnId="{7D0E4C99-5E7F-46B6-8F7D-FEBCF9AC0760}">
      <dgm:prSet/>
      <dgm:spPr/>
      <dgm:t>
        <a:bodyPr/>
        <a:lstStyle/>
        <a:p>
          <a:endParaRPr lang="de-DE"/>
        </a:p>
      </dgm:t>
    </dgm:pt>
    <dgm:pt modelId="{52813E6A-D4FA-4328-AB55-96DFF9F42D8C}" type="sibTrans" cxnId="{7D0E4C99-5E7F-46B6-8F7D-FEBCF9AC0760}">
      <dgm:prSet/>
      <dgm:spPr/>
      <dgm:t>
        <a:bodyPr/>
        <a:lstStyle/>
        <a:p>
          <a:endParaRPr lang="de-DE"/>
        </a:p>
      </dgm:t>
    </dgm:pt>
    <dgm:pt modelId="{441158F1-6DE3-4F77-8268-6DCDD9B96E2E}">
      <dgm:prSet phldrT="[Text]" custT="1"/>
      <dgm:spPr/>
      <dgm:t>
        <a:bodyPr/>
        <a:lstStyle/>
        <a:p>
          <a:r>
            <a:rPr lang="de-DE" sz="1600" dirty="0"/>
            <a:t>Prüfungsordnungen</a:t>
          </a:r>
        </a:p>
      </dgm:t>
    </dgm:pt>
    <dgm:pt modelId="{EEAB0087-712C-471E-8D2A-15857A567C6C}" type="parTrans" cxnId="{452D3326-FAB2-43CD-827A-C34AB0FEFAA8}">
      <dgm:prSet/>
      <dgm:spPr/>
      <dgm:t>
        <a:bodyPr/>
        <a:lstStyle/>
        <a:p>
          <a:endParaRPr lang="de-DE"/>
        </a:p>
      </dgm:t>
    </dgm:pt>
    <dgm:pt modelId="{E9EA3145-4BFA-43D8-944C-5888DAAFA372}" type="sibTrans" cxnId="{452D3326-FAB2-43CD-827A-C34AB0FEFAA8}">
      <dgm:prSet/>
      <dgm:spPr/>
      <dgm:t>
        <a:bodyPr/>
        <a:lstStyle/>
        <a:p>
          <a:endParaRPr lang="de-DE"/>
        </a:p>
      </dgm:t>
    </dgm:pt>
    <dgm:pt modelId="{7450B05E-C059-4894-84DD-7D5BE215D929}">
      <dgm:prSet phldrT="[Text]"/>
      <dgm:spPr/>
      <dgm:t>
        <a:bodyPr/>
        <a:lstStyle/>
        <a:p>
          <a:r>
            <a:rPr lang="de-DE" dirty="0"/>
            <a:t>In KLP landesspezifisch berücksichtigt bzw. überführt</a:t>
          </a:r>
        </a:p>
        <a:p>
          <a:r>
            <a:rPr lang="de-DE" dirty="0"/>
            <a:t>Umfassend in </a:t>
          </a:r>
          <a:r>
            <a:rPr lang="de-DE" dirty="0" err="1"/>
            <a:t>Obligatorik</a:t>
          </a:r>
          <a:r>
            <a:rPr lang="de-DE" dirty="0"/>
            <a:t> abgebildet. </a:t>
          </a:r>
        </a:p>
      </dgm:t>
    </dgm:pt>
    <dgm:pt modelId="{65A5CAD1-38DF-4229-B9E5-FA5B85343184}" type="parTrans" cxnId="{3511BC61-0889-41F2-AFBE-7EC131D8C54B}">
      <dgm:prSet/>
      <dgm:spPr/>
      <dgm:t>
        <a:bodyPr/>
        <a:lstStyle/>
        <a:p>
          <a:endParaRPr lang="de-DE"/>
        </a:p>
      </dgm:t>
    </dgm:pt>
    <dgm:pt modelId="{74A36051-0BC1-45F6-AEFE-176D9CC54E38}" type="sibTrans" cxnId="{3511BC61-0889-41F2-AFBE-7EC131D8C54B}">
      <dgm:prSet/>
      <dgm:spPr/>
      <dgm:t>
        <a:bodyPr/>
        <a:lstStyle/>
        <a:p>
          <a:endParaRPr lang="de-DE"/>
        </a:p>
      </dgm:t>
    </dgm:pt>
    <dgm:pt modelId="{72D49811-45A3-4CFB-8435-11F2C6F9D239}">
      <dgm:prSet phldrT="[Text]" custT="1"/>
      <dgm:spPr/>
      <dgm:t>
        <a:bodyPr/>
        <a:lstStyle/>
        <a:p>
          <a:r>
            <a:rPr lang="de-DE" sz="1600" dirty="0"/>
            <a:t>Bildungsstandards</a:t>
          </a:r>
        </a:p>
      </dgm:t>
    </dgm:pt>
    <dgm:pt modelId="{B50772BF-18E0-45BA-99CC-28DDDB029132}" type="parTrans" cxnId="{E127BEAB-CB8D-4E0E-B206-D5A927A80283}">
      <dgm:prSet/>
      <dgm:spPr/>
      <dgm:t>
        <a:bodyPr/>
        <a:lstStyle/>
        <a:p>
          <a:endParaRPr lang="de-DE"/>
        </a:p>
      </dgm:t>
    </dgm:pt>
    <dgm:pt modelId="{7E16543F-5DC9-40D6-8085-9A6E1B0FFF72}" type="sibTrans" cxnId="{E127BEAB-CB8D-4E0E-B206-D5A927A80283}">
      <dgm:prSet/>
      <dgm:spPr/>
      <dgm:t>
        <a:bodyPr/>
        <a:lstStyle/>
        <a:p>
          <a:endParaRPr lang="de-DE"/>
        </a:p>
      </dgm:t>
    </dgm:pt>
    <dgm:pt modelId="{AD946C23-2517-48CD-BFC2-91EA9ECDA35D}">
      <dgm:prSet phldrT="[Text]" custT="1"/>
      <dgm:spPr/>
      <dgm:t>
        <a:bodyPr/>
        <a:lstStyle/>
        <a:p>
          <a:r>
            <a:rPr lang="de-DE" sz="1600" dirty="0"/>
            <a:t>EPA (</a:t>
          </a:r>
          <a:r>
            <a:rPr lang="de-DE" sz="1600" dirty="0" err="1"/>
            <a:t>Einheitl</a:t>
          </a:r>
          <a:r>
            <a:rPr lang="de-DE" sz="1600" dirty="0"/>
            <a:t>. Prüfungsanforderungen Abitur)</a:t>
          </a:r>
        </a:p>
      </dgm:t>
    </dgm:pt>
    <dgm:pt modelId="{26360E96-970C-43DA-B560-95E188253B66}" type="parTrans" cxnId="{9DA92C71-B293-442D-8560-9F730CD74994}">
      <dgm:prSet/>
      <dgm:spPr/>
      <dgm:t>
        <a:bodyPr/>
        <a:lstStyle/>
        <a:p>
          <a:endParaRPr lang="de-DE"/>
        </a:p>
      </dgm:t>
    </dgm:pt>
    <dgm:pt modelId="{1E4ADAAA-67AD-44AE-B86D-02F65F6C6352}" type="sibTrans" cxnId="{9DA92C71-B293-442D-8560-9F730CD74994}">
      <dgm:prSet/>
      <dgm:spPr/>
      <dgm:t>
        <a:bodyPr/>
        <a:lstStyle/>
        <a:p>
          <a:endParaRPr lang="de-DE"/>
        </a:p>
      </dgm:t>
    </dgm:pt>
    <dgm:pt modelId="{B555AFCC-FCD4-4DB7-9D8B-8C37D7624782}">
      <dgm:prSet phldrT="[Text]" custT="1"/>
      <dgm:spPr/>
      <dgm:t>
        <a:bodyPr/>
        <a:lstStyle/>
        <a:p>
          <a:r>
            <a:rPr lang="de-DE" sz="1600" dirty="0"/>
            <a:t>Richtlinien, Rahmenvorgaben</a:t>
          </a:r>
        </a:p>
      </dgm:t>
    </dgm:pt>
    <dgm:pt modelId="{1B0D93C1-8CE6-4EA9-8A3B-23BBB9D1B88C}" type="parTrans" cxnId="{A42027E3-76EA-40BB-8B41-062F515B9B3B}">
      <dgm:prSet/>
      <dgm:spPr/>
      <dgm:t>
        <a:bodyPr/>
        <a:lstStyle/>
        <a:p>
          <a:endParaRPr lang="de-DE"/>
        </a:p>
      </dgm:t>
    </dgm:pt>
    <dgm:pt modelId="{4B5DD714-B688-4DE3-9E01-1623D626BA8B}" type="sibTrans" cxnId="{A42027E3-76EA-40BB-8B41-062F515B9B3B}">
      <dgm:prSet/>
      <dgm:spPr/>
      <dgm:t>
        <a:bodyPr/>
        <a:lstStyle/>
        <a:p>
          <a:endParaRPr lang="de-DE"/>
        </a:p>
      </dgm:t>
    </dgm:pt>
    <dgm:pt modelId="{A9F94B52-37C8-4CAD-8074-7EDE2D8B1BAF}">
      <dgm:prSet phldrT="[Text]"/>
      <dgm:spPr/>
      <dgm:t>
        <a:bodyPr/>
        <a:lstStyle/>
        <a:p>
          <a:endParaRPr lang="de-DE" sz="1500" dirty="0"/>
        </a:p>
      </dgm:t>
    </dgm:pt>
    <dgm:pt modelId="{AB05ABAE-EAA3-4F36-9827-A33ED8AC81C1}" type="parTrans" cxnId="{959179D1-722A-490E-8AF2-9956B0CF91F2}">
      <dgm:prSet/>
      <dgm:spPr/>
      <dgm:t>
        <a:bodyPr/>
        <a:lstStyle/>
        <a:p>
          <a:endParaRPr lang="de-DE"/>
        </a:p>
      </dgm:t>
    </dgm:pt>
    <dgm:pt modelId="{360345D3-CDF7-46C3-AB4F-9776C5ED4945}" type="sibTrans" cxnId="{959179D1-722A-490E-8AF2-9956B0CF91F2}">
      <dgm:prSet/>
      <dgm:spPr/>
      <dgm:t>
        <a:bodyPr/>
        <a:lstStyle/>
        <a:p>
          <a:endParaRPr lang="de-DE"/>
        </a:p>
      </dgm:t>
    </dgm:pt>
    <dgm:pt modelId="{E32D5EF4-46F9-4E22-9856-C8541A717E51}">
      <dgm:prSet phldrT="[Text]" custT="1"/>
      <dgm:spPr/>
      <dgm:t>
        <a:bodyPr/>
        <a:lstStyle/>
        <a:p>
          <a:r>
            <a:rPr lang="de-DE" sz="1600" dirty="0"/>
            <a:t>Vereinbarungen und Beschlüsse der KMK</a:t>
          </a:r>
        </a:p>
      </dgm:t>
    </dgm:pt>
    <dgm:pt modelId="{DC742621-DECC-419A-9965-9CBBA4C6881A}" type="parTrans" cxnId="{F49DE823-53EA-4D98-8E5B-A4AD90317FAD}">
      <dgm:prSet/>
      <dgm:spPr/>
      <dgm:t>
        <a:bodyPr/>
        <a:lstStyle/>
        <a:p>
          <a:endParaRPr lang="de-DE"/>
        </a:p>
      </dgm:t>
    </dgm:pt>
    <dgm:pt modelId="{B56DF04B-C2FA-4328-95A1-A4A57CC56221}" type="sibTrans" cxnId="{F49DE823-53EA-4D98-8E5B-A4AD90317FAD}">
      <dgm:prSet/>
      <dgm:spPr/>
      <dgm:t>
        <a:bodyPr/>
        <a:lstStyle/>
        <a:p>
          <a:endParaRPr lang="de-DE"/>
        </a:p>
      </dgm:t>
    </dgm:pt>
    <dgm:pt modelId="{7FE4F696-AD31-4DFF-A41E-4B5082ED521C}">
      <dgm:prSet phldrT="[Text]" custT="1"/>
      <dgm:spPr/>
      <dgm:t>
        <a:bodyPr/>
        <a:lstStyle/>
        <a:p>
          <a:r>
            <a:rPr lang="de-DE" sz="1600" dirty="0"/>
            <a:t>Weitere ministerielle Vorgaben</a:t>
          </a:r>
        </a:p>
      </dgm:t>
    </dgm:pt>
    <dgm:pt modelId="{51C1A5C2-B0FC-409C-8FD9-94E46FE53B6C}" type="parTrans" cxnId="{7948D7AF-1F61-4016-88EB-D9DA6EABFD86}">
      <dgm:prSet/>
      <dgm:spPr/>
      <dgm:t>
        <a:bodyPr/>
        <a:lstStyle/>
        <a:p>
          <a:endParaRPr lang="de-DE"/>
        </a:p>
      </dgm:t>
    </dgm:pt>
    <dgm:pt modelId="{66B95B33-CFE2-41D8-AB09-8B76795C1D49}" type="sibTrans" cxnId="{7948D7AF-1F61-4016-88EB-D9DA6EABFD86}">
      <dgm:prSet/>
      <dgm:spPr/>
      <dgm:t>
        <a:bodyPr/>
        <a:lstStyle/>
        <a:p>
          <a:endParaRPr lang="de-DE"/>
        </a:p>
      </dgm:t>
    </dgm:pt>
    <dgm:pt modelId="{14B04B1E-210B-4AF2-B6FC-498C5F748034}" type="pres">
      <dgm:prSet presAssocID="{66CA94D6-DF33-4DFD-8774-5BED01840DA7}" presName="Name0" presStyleCnt="0">
        <dgm:presLayoutVars>
          <dgm:dir/>
          <dgm:animLvl val="lvl"/>
          <dgm:resizeHandles/>
        </dgm:presLayoutVars>
      </dgm:prSet>
      <dgm:spPr/>
    </dgm:pt>
    <dgm:pt modelId="{289E2B89-B205-4290-8486-444E2409D617}" type="pres">
      <dgm:prSet presAssocID="{972D163A-ED4A-4805-AA86-D62328BE2909}" presName="linNode" presStyleCnt="0"/>
      <dgm:spPr/>
    </dgm:pt>
    <dgm:pt modelId="{EB2ED4DA-7AC1-4220-8A34-FF455B65719D}" type="pres">
      <dgm:prSet presAssocID="{972D163A-ED4A-4805-AA86-D62328BE2909}" presName="parentShp" presStyleLbl="node1" presStyleIdx="0" presStyleCnt="2">
        <dgm:presLayoutVars>
          <dgm:bulletEnabled val="1"/>
        </dgm:presLayoutVars>
      </dgm:prSet>
      <dgm:spPr/>
    </dgm:pt>
    <dgm:pt modelId="{B489164F-CA99-4A66-9464-96CC6953ABCC}" type="pres">
      <dgm:prSet presAssocID="{972D163A-ED4A-4805-AA86-D62328BE2909}" presName="childShp" presStyleLbl="bgAccFollowNode1" presStyleIdx="0" presStyleCnt="2">
        <dgm:presLayoutVars>
          <dgm:bulletEnabled val="1"/>
        </dgm:presLayoutVars>
      </dgm:prSet>
      <dgm:spPr/>
    </dgm:pt>
    <dgm:pt modelId="{4F2144F4-278C-428F-9242-9535DCE0F118}" type="pres">
      <dgm:prSet presAssocID="{CC64CA40-BA1E-4D41-94BC-B9839E91FA55}" presName="spacing" presStyleCnt="0"/>
      <dgm:spPr/>
    </dgm:pt>
    <dgm:pt modelId="{7815BE2C-32F9-4598-AF41-A1658A1488A3}" type="pres">
      <dgm:prSet presAssocID="{7450B05E-C059-4894-84DD-7D5BE215D929}" presName="linNode" presStyleCnt="0"/>
      <dgm:spPr/>
    </dgm:pt>
    <dgm:pt modelId="{25D6C7F6-58E0-4E3F-B037-DFBE386EFF86}" type="pres">
      <dgm:prSet presAssocID="{7450B05E-C059-4894-84DD-7D5BE215D929}" presName="parentShp" presStyleLbl="node1" presStyleIdx="1" presStyleCnt="2">
        <dgm:presLayoutVars>
          <dgm:bulletEnabled val="1"/>
        </dgm:presLayoutVars>
      </dgm:prSet>
      <dgm:spPr/>
    </dgm:pt>
    <dgm:pt modelId="{9D609A06-8C13-4043-A6C6-A9804F81C2E3}" type="pres">
      <dgm:prSet presAssocID="{7450B05E-C059-4894-84DD-7D5BE215D929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8A812A22-9550-4A67-B3F8-981E232B28DA}" type="presOf" srcId="{72D49811-45A3-4CFB-8435-11F2C6F9D239}" destId="{9D609A06-8C13-4043-A6C6-A9804F81C2E3}" srcOrd="0" destOrd="0" presId="urn:microsoft.com/office/officeart/2005/8/layout/vList6"/>
    <dgm:cxn modelId="{F49DE823-53EA-4D98-8E5B-A4AD90317FAD}" srcId="{7450B05E-C059-4894-84DD-7D5BE215D929}" destId="{E32D5EF4-46F9-4E22-9856-C8541A717E51}" srcOrd="2" destOrd="0" parTransId="{DC742621-DECC-419A-9965-9CBBA4C6881A}" sibTransId="{B56DF04B-C2FA-4328-95A1-A4A57CC56221}"/>
    <dgm:cxn modelId="{452D3326-FAB2-43CD-827A-C34AB0FEFAA8}" srcId="{972D163A-ED4A-4805-AA86-D62328BE2909}" destId="{441158F1-6DE3-4F77-8268-6DCDD9B96E2E}" srcOrd="1" destOrd="0" parTransId="{EEAB0087-712C-471E-8D2A-15857A567C6C}" sibTransId="{E9EA3145-4BFA-43D8-944C-5888DAAFA372}"/>
    <dgm:cxn modelId="{80930B5B-460F-476D-8EF5-C304B7DD14D8}" type="presOf" srcId="{972D163A-ED4A-4805-AA86-D62328BE2909}" destId="{EB2ED4DA-7AC1-4220-8A34-FF455B65719D}" srcOrd="0" destOrd="0" presId="urn:microsoft.com/office/officeart/2005/8/layout/vList6"/>
    <dgm:cxn modelId="{3511BC61-0889-41F2-AFBE-7EC131D8C54B}" srcId="{66CA94D6-DF33-4DFD-8774-5BED01840DA7}" destId="{7450B05E-C059-4894-84DD-7D5BE215D929}" srcOrd="1" destOrd="0" parTransId="{65A5CAD1-38DF-4229-B9E5-FA5B85343184}" sibTransId="{74A36051-0BC1-45F6-AEFE-176D9CC54E38}"/>
    <dgm:cxn modelId="{8AC02962-3784-49E2-BF32-2C2709545760}" type="presOf" srcId="{441158F1-6DE3-4F77-8268-6DCDD9B96E2E}" destId="{B489164F-CA99-4A66-9464-96CC6953ABCC}" srcOrd="0" destOrd="1" presId="urn:microsoft.com/office/officeart/2005/8/layout/vList6"/>
    <dgm:cxn modelId="{B21B6145-F91A-45EF-B263-D4B481D3BE65}" type="presOf" srcId="{E32D5EF4-46F9-4E22-9856-C8541A717E51}" destId="{9D609A06-8C13-4043-A6C6-A9804F81C2E3}" srcOrd="0" destOrd="2" presId="urn:microsoft.com/office/officeart/2005/8/layout/vList6"/>
    <dgm:cxn modelId="{CED4144D-B5ED-4615-854F-63882D99DC6B}" type="presOf" srcId="{B555AFCC-FCD4-4DB7-9D8B-8C37D7624782}" destId="{B489164F-CA99-4A66-9464-96CC6953ABCC}" srcOrd="0" destOrd="2" presId="urn:microsoft.com/office/officeart/2005/8/layout/vList6"/>
    <dgm:cxn modelId="{9DA92C71-B293-442D-8560-9F730CD74994}" srcId="{7450B05E-C059-4894-84DD-7D5BE215D929}" destId="{AD946C23-2517-48CD-BFC2-91EA9ECDA35D}" srcOrd="1" destOrd="0" parTransId="{26360E96-970C-43DA-B560-95E188253B66}" sibTransId="{1E4ADAAA-67AD-44AE-B86D-02F65F6C6352}"/>
    <dgm:cxn modelId="{E1242A75-19BF-43EE-9AF6-ED0735AEC4FB}" srcId="{66CA94D6-DF33-4DFD-8774-5BED01840DA7}" destId="{972D163A-ED4A-4805-AA86-D62328BE2909}" srcOrd="0" destOrd="0" parTransId="{F97856E8-1DED-44A8-B16C-9E389A78CB9E}" sibTransId="{CC64CA40-BA1E-4D41-94BC-B9839E91FA55}"/>
    <dgm:cxn modelId="{2E33E075-7B3D-44FA-8520-9821DEEB1F53}" type="presOf" srcId="{AD946C23-2517-48CD-BFC2-91EA9ECDA35D}" destId="{9D609A06-8C13-4043-A6C6-A9804F81C2E3}" srcOrd="0" destOrd="1" presId="urn:microsoft.com/office/officeart/2005/8/layout/vList6"/>
    <dgm:cxn modelId="{99E7B576-9EFD-4250-B978-C146A2F34A03}" type="presOf" srcId="{66CA94D6-DF33-4DFD-8774-5BED01840DA7}" destId="{14B04B1E-210B-4AF2-B6FC-498C5F748034}" srcOrd="0" destOrd="0" presId="urn:microsoft.com/office/officeart/2005/8/layout/vList6"/>
    <dgm:cxn modelId="{F81CBF7F-404F-4D49-B6C6-72DF45980174}" type="presOf" srcId="{7450B05E-C059-4894-84DD-7D5BE215D929}" destId="{25D6C7F6-58E0-4E3F-B037-DFBE386EFF86}" srcOrd="0" destOrd="0" presId="urn:microsoft.com/office/officeart/2005/8/layout/vList6"/>
    <dgm:cxn modelId="{C3DEE692-EC42-4163-9C4D-C396F4CA4057}" type="presOf" srcId="{DB959090-1C39-40C7-BEBA-47397B24745B}" destId="{B489164F-CA99-4A66-9464-96CC6953ABCC}" srcOrd="0" destOrd="0" presId="urn:microsoft.com/office/officeart/2005/8/layout/vList6"/>
    <dgm:cxn modelId="{7D0E4C99-5E7F-46B6-8F7D-FEBCF9AC0760}" srcId="{972D163A-ED4A-4805-AA86-D62328BE2909}" destId="{DB959090-1C39-40C7-BEBA-47397B24745B}" srcOrd="0" destOrd="0" parTransId="{277E80AC-2BBE-4053-830C-765C8544CC8F}" sibTransId="{52813E6A-D4FA-4328-AB55-96DFF9F42D8C}"/>
    <dgm:cxn modelId="{C887409A-6992-42DF-959B-52B4C3DFDB5D}" type="presOf" srcId="{A9F94B52-37C8-4CAD-8074-7EDE2D8B1BAF}" destId="{B489164F-CA99-4A66-9464-96CC6953ABCC}" srcOrd="0" destOrd="4" presId="urn:microsoft.com/office/officeart/2005/8/layout/vList6"/>
    <dgm:cxn modelId="{CEDC32A8-F227-4E43-A500-6F1BB1B2C12C}" type="presOf" srcId="{7FE4F696-AD31-4DFF-A41E-4B5082ED521C}" destId="{B489164F-CA99-4A66-9464-96CC6953ABCC}" srcOrd="0" destOrd="3" presId="urn:microsoft.com/office/officeart/2005/8/layout/vList6"/>
    <dgm:cxn modelId="{E127BEAB-CB8D-4E0E-B206-D5A927A80283}" srcId="{7450B05E-C059-4894-84DD-7D5BE215D929}" destId="{72D49811-45A3-4CFB-8435-11F2C6F9D239}" srcOrd="0" destOrd="0" parTransId="{B50772BF-18E0-45BA-99CC-28DDDB029132}" sibTransId="{7E16543F-5DC9-40D6-8085-9A6E1B0FFF72}"/>
    <dgm:cxn modelId="{7948D7AF-1F61-4016-88EB-D9DA6EABFD86}" srcId="{972D163A-ED4A-4805-AA86-D62328BE2909}" destId="{7FE4F696-AD31-4DFF-A41E-4B5082ED521C}" srcOrd="3" destOrd="0" parTransId="{51C1A5C2-B0FC-409C-8FD9-94E46FE53B6C}" sibTransId="{66B95B33-CFE2-41D8-AB09-8B76795C1D49}"/>
    <dgm:cxn modelId="{959179D1-722A-490E-8AF2-9956B0CF91F2}" srcId="{972D163A-ED4A-4805-AA86-D62328BE2909}" destId="{A9F94B52-37C8-4CAD-8074-7EDE2D8B1BAF}" srcOrd="4" destOrd="0" parTransId="{AB05ABAE-EAA3-4F36-9827-A33ED8AC81C1}" sibTransId="{360345D3-CDF7-46C3-AB4F-9776C5ED4945}"/>
    <dgm:cxn modelId="{A42027E3-76EA-40BB-8B41-062F515B9B3B}" srcId="{972D163A-ED4A-4805-AA86-D62328BE2909}" destId="{B555AFCC-FCD4-4DB7-9D8B-8C37D7624782}" srcOrd="2" destOrd="0" parTransId="{1B0D93C1-8CE6-4EA9-8A3B-23BBB9D1B88C}" sibTransId="{4B5DD714-B688-4DE3-9E01-1623D626BA8B}"/>
    <dgm:cxn modelId="{C86A579C-6347-4129-AC80-F995596ACE19}" type="presParOf" srcId="{14B04B1E-210B-4AF2-B6FC-498C5F748034}" destId="{289E2B89-B205-4290-8486-444E2409D617}" srcOrd="0" destOrd="0" presId="urn:microsoft.com/office/officeart/2005/8/layout/vList6"/>
    <dgm:cxn modelId="{B529C6CC-7868-4D61-9158-846F1F2FB409}" type="presParOf" srcId="{289E2B89-B205-4290-8486-444E2409D617}" destId="{EB2ED4DA-7AC1-4220-8A34-FF455B65719D}" srcOrd="0" destOrd="0" presId="urn:microsoft.com/office/officeart/2005/8/layout/vList6"/>
    <dgm:cxn modelId="{8221986D-9EBA-4CAA-8AD0-C32096A87813}" type="presParOf" srcId="{289E2B89-B205-4290-8486-444E2409D617}" destId="{B489164F-CA99-4A66-9464-96CC6953ABCC}" srcOrd="1" destOrd="0" presId="urn:microsoft.com/office/officeart/2005/8/layout/vList6"/>
    <dgm:cxn modelId="{F9FF73BE-958B-4F21-A066-74BF5DA9F775}" type="presParOf" srcId="{14B04B1E-210B-4AF2-B6FC-498C5F748034}" destId="{4F2144F4-278C-428F-9242-9535DCE0F118}" srcOrd="1" destOrd="0" presId="urn:microsoft.com/office/officeart/2005/8/layout/vList6"/>
    <dgm:cxn modelId="{6D32C855-29CB-453F-A734-F0CC3A8640E1}" type="presParOf" srcId="{14B04B1E-210B-4AF2-B6FC-498C5F748034}" destId="{7815BE2C-32F9-4598-AF41-A1658A1488A3}" srcOrd="2" destOrd="0" presId="urn:microsoft.com/office/officeart/2005/8/layout/vList6"/>
    <dgm:cxn modelId="{57F53843-04ED-476B-AD71-AD433D60EB29}" type="presParOf" srcId="{7815BE2C-32F9-4598-AF41-A1658A1488A3}" destId="{25D6C7F6-58E0-4E3F-B037-DFBE386EFF86}" srcOrd="0" destOrd="0" presId="urn:microsoft.com/office/officeart/2005/8/layout/vList6"/>
    <dgm:cxn modelId="{886FE8F3-02A8-4E02-AD3C-A98CE9114E6E}" type="presParOf" srcId="{7815BE2C-32F9-4598-AF41-A1658A1488A3}" destId="{9D609A06-8C13-4043-A6C6-A9804F81C2E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F0BD3C-497A-47CA-8CBC-080B42A69019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1C12CDDC-47EE-45C3-8358-01CBCEA6089E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Zentraler Implementations-auftakt</a:t>
          </a:r>
        </a:p>
        <a:p>
          <a:pPr lvl="0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dirty="0"/>
        </a:p>
      </dgm:t>
    </dgm:pt>
    <dgm:pt modelId="{7CA70A45-FCBC-47A8-B8A9-5B85D2A3CC5B}" type="parTrans" cxnId="{4A4CE90C-559F-4D3D-95EE-5742542F3CCE}">
      <dgm:prSet/>
      <dgm:spPr/>
      <dgm:t>
        <a:bodyPr/>
        <a:lstStyle/>
        <a:p>
          <a:endParaRPr lang="de-DE"/>
        </a:p>
      </dgm:t>
    </dgm:pt>
    <dgm:pt modelId="{DC27DD39-D97B-44CB-82F6-35EE727292CF}" type="sibTrans" cxnId="{4A4CE90C-559F-4D3D-95EE-5742542F3CCE}">
      <dgm:prSet/>
      <dgm:spPr/>
      <dgm:t>
        <a:bodyPr/>
        <a:lstStyle/>
        <a:p>
          <a:endParaRPr lang="de-DE"/>
        </a:p>
      </dgm:t>
    </dgm:pt>
    <dgm:pt modelId="{168AC04B-39DA-4AB1-A042-0A10C537805B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Dezentrale Implementations-</a:t>
          </a:r>
          <a:r>
            <a:rPr lang="de-DE" sz="2000" dirty="0" err="1"/>
            <a:t>maßnahmen</a:t>
          </a:r>
          <a:endParaRPr lang="de-DE" sz="1400" dirty="0"/>
        </a:p>
      </dgm:t>
    </dgm:pt>
    <dgm:pt modelId="{C05C12E1-1FF4-44CD-85A1-D632031515DE}" type="parTrans" cxnId="{245B5B81-E728-43EC-9C23-9D24C375A94D}">
      <dgm:prSet/>
      <dgm:spPr/>
      <dgm:t>
        <a:bodyPr/>
        <a:lstStyle/>
        <a:p>
          <a:endParaRPr lang="de-DE"/>
        </a:p>
      </dgm:t>
    </dgm:pt>
    <dgm:pt modelId="{7C8103A4-E5C3-4553-BED3-0ED15E107687}" type="sibTrans" cxnId="{245B5B81-E728-43EC-9C23-9D24C375A94D}">
      <dgm:prSet/>
      <dgm:spPr/>
      <dgm:t>
        <a:bodyPr/>
        <a:lstStyle/>
        <a:p>
          <a:endParaRPr lang="de-DE"/>
        </a:p>
      </dgm:t>
    </dgm:pt>
    <dgm:pt modelId="{4FF2D3E9-2B22-4398-A4D5-E08B8B8B3783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dirty="0"/>
            <a:t>Schulinterne Implementation</a:t>
          </a:r>
          <a:endParaRPr lang="de-DE" dirty="0"/>
        </a:p>
      </dgm:t>
    </dgm:pt>
    <dgm:pt modelId="{3198F22F-D4DE-4A16-BD07-FA8420BD2B37}" type="parTrans" cxnId="{852881A8-5570-4EFA-8A48-89EAFAD4B725}">
      <dgm:prSet/>
      <dgm:spPr/>
      <dgm:t>
        <a:bodyPr/>
        <a:lstStyle/>
        <a:p>
          <a:endParaRPr lang="de-DE"/>
        </a:p>
      </dgm:t>
    </dgm:pt>
    <dgm:pt modelId="{7F0EBF03-8EB9-434B-84C0-5F5FC0307874}" type="sibTrans" cxnId="{852881A8-5570-4EFA-8A48-89EAFAD4B725}">
      <dgm:prSet/>
      <dgm:spPr/>
      <dgm:t>
        <a:bodyPr/>
        <a:lstStyle/>
        <a:p>
          <a:endParaRPr lang="de-DE"/>
        </a:p>
      </dgm:t>
    </dgm:pt>
    <dgm:pt modelId="{C584973E-249D-4433-87BE-5C5B0FFC9E1F}" type="pres">
      <dgm:prSet presAssocID="{FDF0BD3C-497A-47CA-8CBC-080B42A69019}" presName="Name0" presStyleCnt="0">
        <dgm:presLayoutVars>
          <dgm:dir/>
          <dgm:resizeHandles val="exact"/>
        </dgm:presLayoutVars>
      </dgm:prSet>
      <dgm:spPr/>
    </dgm:pt>
    <dgm:pt modelId="{59805EA5-C11C-4026-B2E6-B16387586643}" type="pres">
      <dgm:prSet presAssocID="{1C12CDDC-47EE-45C3-8358-01CBCEA6089E}" presName="node" presStyleLbl="node1" presStyleIdx="0" presStyleCnt="3">
        <dgm:presLayoutVars>
          <dgm:bulletEnabled val="1"/>
        </dgm:presLayoutVars>
      </dgm:prSet>
      <dgm:spPr/>
    </dgm:pt>
    <dgm:pt modelId="{1ED8CD63-AC7D-42B5-9C63-A2A91E78B0CD}" type="pres">
      <dgm:prSet presAssocID="{DC27DD39-D97B-44CB-82F6-35EE727292CF}" presName="sibTrans" presStyleLbl="sibTrans2D1" presStyleIdx="0" presStyleCnt="2"/>
      <dgm:spPr/>
    </dgm:pt>
    <dgm:pt modelId="{03DF7E26-2BF2-48AF-99E8-36EAA70BBB48}" type="pres">
      <dgm:prSet presAssocID="{DC27DD39-D97B-44CB-82F6-35EE727292CF}" presName="connectorText" presStyleLbl="sibTrans2D1" presStyleIdx="0" presStyleCnt="2"/>
      <dgm:spPr/>
    </dgm:pt>
    <dgm:pt modelId="{883517A5-75A4-40A8-907B-C555638C0D74}" type="pres">
      <dgm:prSet presAssocID="{168AC04B-39DA-4AB1-A042-0A10C537805B}" presName="node" presStyleLbl="node1" presStyleIdx="1" presStyleCnt="3">
        <dgm:presLayoutVars>
          <dgm:bulletEnabled val="1"/>
        </dgm:presLayoutVars>
      </dgm:prSet>
      <dgm:spPr/>
    </dgm:pt>
    <dgm:pt modelId="{97A0AFC5-C65C-4292-9F9C-4DAF51BED3C5}" type="pres">
      <dgm:prSet presAssocID="{7C8103A4-E5C3-4553-BED3-0ED15E107687}" presName="sibTrans" presStyleLbl="sibTrans2D1" presStyleIdx="1" presStyleCnt="2"/>
      <dgm:spPr/>
    </dgm:pt>
    <dgm:pt modelId="{8CEAA22C-8FC3-4245-922F-B3FFDDBE7ED7}" type="pres">
      <dgm:prSet presAssocID="{7C8103A4-E5C3-4553-BED3-0ED15E107687}" presName="connectorText" presStyleLbl="sibTrans2D1" presStyleIdx="1" presStyleCnt="2"/>
      <dgm:spPr/>
    </dgm:pt>
    <dgm:pt modelId="{57BC13AC-6970-49BD-8BD3-0E822B7D2638}" type="pres">
      <dgm:prSet presAssocID="{4FF2D3E9-2B22-4398-A4D5-E08B8B8B3783}" presName="node" presStyleLbl="node1" presStyleIdx="2" presStyleCnt="3">
        <dgm:presLayoutVars>
          <dgm:bulletEnabled val="1"/>
        </dgm:presLayoutVars>
      </dgm:prSet>
      <dgm:spPr/>
    </dgm:pt>
  </dgm:ptLst>
  <dgm:cxnLst>
    <dgm:cxn modelId="{4A4CE90C-559F-4D3D-95EE-5742542F3CCE}" srcId="{FDF0BD3C-497A-47CA-8CBC-080B42A69019}" destId="{1C12CDDC-47EE-45C3-8358-01CBCEA6089E}" srcOrd="0" destOrd="0" parTransId="{7CA70A45-FCBC-47A8-B8A9-5B85D2A3CC5B}" sibTransId="{DC27DD39-D97B-44CB-82F6-35EE727292CF}"/>
    <dgm:cxn modelId="{8B238359-FFC4-4BB4-84BC-6EA77CE9C821}" type="presOf" srcId="{168AC04B-39DA-4AB1-A042-0A10C537805B}" destId="{883517A5-75A4-40A8-907B-C555638C0D74}" srcOrd="0" destOrd="0" presId="urn:microsoft.com/office/officeart/2005/8/layout/process1"/>
    <dgm:cxn modelId="{245B5B81-E728-43EC-9C23-9D24C375A94D}" srcId="{FDF0BD3C-497A-47CA-8CBC-080B42A69019}" destId="{168AC04B-39DA-4AB1-A042-0A10C537805B}" srcOrd="1" destOrd="0" parTransId="{C05C12E1-1FF4-44CD-85A1-D632031515DE}" sibTransId="{7C8103A4-E5C3-4553-BED3-0ED15E107687}"/>
    <dgm:cxn modelId="{CFCCA38F-A060-4441-BCCB-4AD0C09BB7CB}" type="presOf" srcId="{DC27DD39-D97B-44CB-82F6-35EE727292CF}" destId="{1ED8CD63-AC7D-42B5-9C63-A2A91E78B0CD}" srcOrd="0" destOrd="0" presId="urn:microsoft.com/office/officeart/2005/8/layout/process1"/>
    <dgm:cxn modelId="{852881A8-5570-4EFA-8A48-89EAFAD4B725}" srcId="{FDF0BD3C-497A-47CA-8CBC-080B42A69019}" destId="{4FF2D3E9-2B22-4398-A4D5-E08B8B8B3783}" srcOrd="2" destOrd="0" parTransId="{3198F22F-D4DE-4A16-BD07-FA8420BD2B37}" sibTransId="{7F0EBF03-8EB9-434B-84C0-5F5FC0307874}"/>
    <dgm:cxn modelId="{31A2EFA9-D5A8-479D-B18E-E732C7D7F88C}" type="presOf" srcId="{7C8103A4-E5C3-4553-BED3-0ED15E107687}" destId="{8CEAA22C-8FC3-4245-922F-B3FFDDBE7ED7}" srcOrd="1" destOrd="0" presId="urn:microsoft.com/office/officeart/2005/8/layout/process1"/>
    <dgm:cxn modelId="{83EB42B3-D384-4CF2-8C34-DC9C8A75BE83}" type="presOf" srcId="{4FF2D3E9-2B22-4398-A4D5-E08B8B8B3783}" destId="{57BC13AC-6970-49BD-8BD3-0E822B7D2638}" srcOrd="0" destOrd="0" presId="urn:microsoft.com/office/officeart/2005/8/layout/process1"/>
    <dgm:cxn modelId="{131AFABC-3E40-416C-93D7-C0A6469859B5}" type="presOf" srcId="{1C12CDDC-47EE-45C3-8358-01CBCEA6089E}" destId="{59805EA5-C11C-4026-B2E6-B16387586643}" srcOrd="0" destOrd="0" presId="urn:microsoft.com/office/officeart/2005/8/layout/process1"/>
    <dgm:cxn modelId="{15103ACF-5E61-49E7-B181-E03A98123576}" type="presOf" srcId="{DC27DD39-D97B-44CB-82F6-35EE727292CF}" destId="{03DF7E26-2BF2-48AF-99E8-36EAA70BBB48}" srcOrd="1" destOrd="0" presId="urn:microsoft.com/office/officeart/2005/8/layout/process1"/>
    <dgm:cxn modelId="{F15E00E9-3227-4B51-8A96-F4DD0CE490F2}" type="presOf" srcId="{FDF0BD3C-497A-47CA-8CBC-080B42A69019}" destId="{C584973E-249D-4433-87BE-5C5B0FFC9E1F}" srcOrd="0" destOrd="0" presId="urn:microsoft.com/office/officeart/2005/8/layout/process1"/>
    <dgm:cxn modelId="{A1F229F3-AFFF-4AE1-B5D6-1E904EAFEABE}" type="presOf" srcId="{7C8103A4-E5C3-4553-BED3-0ED15E107687}" destId="{97A0AFC5-C65C-4292-9F9C-4DAF51BED3C5}" srcOrd="0" destOrd="0" presId="urn:microsoft.com/office/officeart/2005/8/layout/process1"/>
    <dgm:cxn modelId="{23D99517-9CD9-4C44-99E0-B53628F81670}" type="presParOf" srcId="{C584973E-249D-4433-87BE-5C5B0FFC9E1F}" destId="{59805EA5-C11C-4026-B2E6-B16387586643}" srcOrd="0" destOrd="0" presId="urn:microsoft.com/office/officeart/2005/8/layout/process1"/>
    <dgm:cxn modelId="{4F30AC7F-AE70-4D66-B37E-9C05BFF1C1F4}" type="presParOf" srcId="{C584973E-249D-4433-87BE-5C5B0FFC9E1F}" destId="{1ED8CD63-AC7D-42B5-9C63-A2A91E78B0CD}" srcOrd="1" destOrd="0" presId="urn:microsoft.com/office/officeart/2005/8/layout/process1"/>
    <dgm:cxn modelId="{B77AD1EC-838D-4B23-AE6D-0A736F88E383}" type="presParOf" srcId="{1ED8CD63-AC7D-42B5-9C63-A2A91E78B0CD}" destId="{03DF7E26-2BF2-48AF-99E8-36EAA70BBB48}" srcOrd="0" destOrd="0" presId="urn:microsoft.com/office/officeart/2005/8/layout/process1"/>
    <dgm:cxn modelId="{F5A5BC98-48AB-4745-9F0D-B358FA01C76C}" type="presParOf" srcId="{C584973E-249D-4433-87BE-5C5B0FFC9E1F}" destId="{883517A5-75A4-40A8-907B-C555638C0D74}" srcOrd="2" destOrd="0" presId="urn:microsoft.com/office/officeart/2005/8/layout/process1"/>
    <dgm:cxn modelId="{3AC2C060-9E8E-403E-B7F6-D9AC816B00EB}" type="presParOf" srcId="{C584973E-249D-4433-87BE-5C5B0FFC9E1F}" destId="{97A0AFC5-C65C-4292-9F9C-4DAF51BED3C5}" srcOrd="3" destOrd="0" presId="urn:microsoft.com/office/officeart/2005/8/layout/process1"/>
    <dgm:cxn modelId="{135A602B-642A-4809-A836-B2D1E6E8A323}" type="presParOf" srcId="{97A0AFC5-C65C-4292-9F9C-4DAF51BED3C5}" destId="{8CEAA22C-8FC3-4245-922F-B3FFDDBE7ED7}" srcOrd="0" destOrd="0" presId="urn:microsoft.com/office/officeart/2005/8/layout/process1"/>
    <dgm:cxn modelId="{F48488C4-767D-43CF-8A85-65DC825FE77B}" type="presParOf" srcId="{C584973E-249D-4433-87BE-5C5B0FFC9E1F}" destId="{57BC13AC-6970-49BD-8BD3-0E822B7D263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F0BD3C-497A-47CA-8CBC-080B42A69019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1C12CDDC-47EE-45C3-8358-01CBCEA6089E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Ministerielle Vorgaben</a:t>
          </a:r>
          <a:endParaRPr lang="de-DE" dirty="0"/>
        </a:p>
      </dgm:t>
    </dgm:pt>
    <dgm:pt modelId="{7CA70A45-FCBC-47A8-B8A9-5B85D2A3CC5B}" type="parTrans" cxnId="{4A4CE90C-559F-4D3D-95EE-5742542F3CCE}">
      <dgm:prSet/>
      <dgm:spPr/>
      <dgm:t>
        <a:bodyPr/>
        <a:lstStyle/>
        <a:p>
          <a:endParaRPr lang="de-DE"/>
        </a:p>
      </dgm:t>
    </dgm:pt>
    <dgm:pt modelId="{DC27DD39-D97B-44CB-82F6-35EE727292CF}" type="sibTrans" cxnId="{4A4CE90C-559F-4D3D-95EE-5742542F3CCE}">
      <dgm:prSet/>
      <dgm:spPr/>
      <dgm:t>
        <a:bodyPr/>
        <a:lstStyle/>
        <a:p>
          <a:endParaRPr lang="de-DE"/>
        </a:p>
      </dgm:t>
    </dgm:pt>
    <dgm:pt modelId="{168AC04B-39DA-4AB1-A042-0A10C537805B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Schuleigene Vorgaben</a:t>
          </a:r>
          <a:endParaRPr lang="de-DE" sz="1400" dirty="0"/>
        </a:p>
      </dgm:t>
    </dgm:pt>
    <dgm:pt modelId="{C05C12E1-1FF4-44CD-85A1-D632031515DE}" type="parTrans" cxnId="{245B5B81-E728-43EC-9C23-9D24C375A94D}">
      <dgm:prSet/>
      <dgm:spPr/>
      <dgm:t>
        <a:bodyPr/>
        <a:lstStyle/>
        <a:p>
          <a:endParaRPr lang="de-DE"/>
        </a:p>
      </dgm:t>
    </dgm:pt>
    <dgm:pt modelId="{7C8103A4-E5C3-4553-BED3-0ED15E107687}" type="sibTrans" cxnId="{245B5B81-E728-43EC-9C23-9D24C375A94D}">
      <dgm:prSet/>
      <dgm:spPr/>
      <dgm:t>
        <a:bodyPr/>
        <a:lstStyle/>
        <a:p>
          <a:endParaRPr lang="de-DE"/>
        </a:p>
      </dgm:t>
    </dgm:pt>
    <dgm:pt modelId="{4FF2D3E9-2B22-4398-A4D5-E08B8B8B3783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dirty="0"/>
            <a:t>Unterricht</a:t>
          </a:r>
          <a:endParaRPr lang="de-DE" dirty="0"/>
        </a:p>
      </dgm:t>
    </dgm:pt>
    <dgm:pt modelId="{3198F22F-D4DE-4A16-BD07-FA8420BD2B37}" type="parTrans" cxnId="{852881A8-5570-4EFA-8A48-89EAFAD4B725}">
      <dgm:prSet/>
      <dgm:spPr/>
      <dgm:t>
        <a:bodyPr/>
        <a:lstStyle/>
        <a:p>
          <a:endParaRPr lang="de-DE"/>
        </a:p>
      </dgm:t>
    </dgm:pt>
    <dgm:pt modelId="{7F0EBF03-8EB9-434B-84C0-5F5FC0307874}" type="sibTrans" cxnId="{852881A8-5570-4EFA-8A48-89EAFAD4B725}">
      <dgm:prSet/>
      <dgm:spPr/>
      <dgm:t>
        <a:bodyPr/>
        <a:lstStyle/>
        <a:p>
          <a:endParaRPr lang="de-DE"/>
        </a:p>
      </dgm:t>
    </dgm:pt>
    <dgm:pt modelId="{C584973E-249D-4433-87BE-5C5B0FFC9E1F}" type="pres">
      <dgm:prSet presAssocID="{FDF0BD3C-497A-47CA-8CBC-080B42A69019}" presName="Name0" presStyleCnt="0">
        <dgm:presLayoutVars>
          <dgm:dir/>
          <dgm:resizeHandles val="exact"/>
        </dgm:presLayoutVars>
      </dgm:prSet>
      <dgm:spPr/>
    </dgm:pt>
    <dgm:pt modelId="{59805EA5-C11C-4026-B2E6-B16387586643}" type="pres">
      <dgm:prSet presAssocID="{1C12CDDC-47EE-45C3-8358-01CBCEA6089E}" presName="node" presStyleLbl="node1" presStyleIdx="0" presStyleCnt="3">
        <dgm:presLayoutVars>
          <dgm:bulletEnabled val="1"/>
        </dgm:presLayoutVars>
      </dgm:prSet>
      <dgm:spPr/>
    </dgm:pt>
    <dgm:pt modelId="{1ED8CD63-AC7D-42B5-9C63-A2A91E78B0CD}" type="pres">
      <dgm:prSet presAssocID="{DC27DD39-D97B-44CB-82F6-35EE727292CF}" presName="sibTrans" presStyleLbl="sibTrans2D1" presStyleIdx="0" presStyleCnt="2"/>
      <dgm:spPr/>
    </dgm:pt>
    <dgm:pt modelId="{03DF7E26-2BF2-48AF-99E8-36EAA70BBB48}" type="pres">
      <dgm:prSet presAssocID="{DC27DD39-D97B-44CB-82F6-35EE727292CF}" presName="connectorText" presStyleLbl="sibTrans2D1" presStyleIdx="0" presStyleCnt="2"/>
      <dgm:spPr/>
    </dgm:pt>
    <dgm:pt modelId="{883517A5-75A4-40A8-907B-C555638C0D74}" type="pres">
      <dgm:prSet presAssocID="{168AC04B-39DA-4AB1-A042-0A10C537805B}" presName="node" presStyleLbl="node1" presStyleIdx="1" presStyleCnt="3">
        <dgm:presLayoutVars>
          <dgm:bulletEnabled val="1"/>
        </dgm:presLayoutVars>
      </dgm:prSet>
      <dgm:spPr/>
    </dgm:pt>
    <dgm:pt modelId="{97A0AFC5-C65C-4292-9F9C-4DAF51BED3C5}" type="pres">
      <dgm:prSet presAssocID="{7C8103A4-E5C3-4553-BED3-0ED15E107687}" presName="sibTrans" presStyleLbl="sibTrans2D1" presStyleIdx="1" presStyleCnt="2"/>
      <dgm:spPr/>
    </dgm:pt>
    <dgm:pt modelId="{8CEAA22C-8FC3-4245-922F-B3FFDDBE7ED7}" type="pres">
      <dgm:prSet presAssocID="{7C8103A4-E5C3-4553-BED3-0ED15E107687}" presName="connectorText" presStyleLbl="sibTrans2D1" presStyleIdx="1" presStyleCnt="2"/>
      <dgm:spPr/>
    </dgm:pt>
    <dgm:pt modelId="{57BC13AC-6970-49BD-8BD3-0E822B7D2638}" type="pres">
      <dgm:prSet presAssocID="{4FF2D3E9-2B22-4398-A4D5-E08B8B8B3783}" presName="node" presStyleLbl="node1" presStyleIdx="2" presStyleCnt="3">
        <dgm:presLayoutVars>
          <dgm:bulletEnabled val="1"/>
        </dgm:presLayoutVars>
      </dgm:prSet>
      <dgm:spPr/>
    </dgm:pt>
  </dgm:ptLst>
  <dgm:cxnLst>
    <dgm:cxn modelId="{4A4CE90C-559F-4D3D-95EE-5742542F3CCE}" srcId="{FDF0BD3C-497A-47CA-8CBC-080B42A69019}" destId="{1C12CDDC-47EE-45C3-8358-01CBCEA6089E}" srcOrd="0" destOrd="0" parTransId="{7CA70A45-FCBC-47A8-B8A9-5B85D2A3CC5B}" sibTransId="{DC27DD39-D97B-44CB-82F6-35EE727292CF}"/>
    <dgm:cxn modelId="{8B238359-FFC4-4BB4-84BC-6EA77CE9C821}" type="presOf" srcId="{168AC04B-39DA-4AB1-A042-0A10C537805B}" destId="{883517A5-75A4-40A8-907B-C555638C0D74}" srcOrd="0" destOrd="0" presId="urn:microsoft.com/office/officeart/2005/8/layout/process1"/>
    <dgm:cxn modelId="{245B5B81-E728-43EC-9C23-9D24C375A94D}" srcId="{FDF0BD3C-497A-47CA-8CBC-080B42A69019}" destId="{168AC04B-39DA-4AB1-A042-0A10C537805B}" srcOrd="1" destOrd="0" parTransId="{C05C12E1-1FF4-44CD-85A1-D632031515DE}" sibTransId="{7C8103A4-E5C3-4553-BED3-0ED15E107687}"/>
    <dgm:cxn modelId="{CFCCA38F-A060-4441-BCCB-4AD0C09BB7CB}" type="presOf" srcId="{DC27DD39-D97B-44CB-82F6-35EE727292CF}" destId="{1ED8CD63-AC7D-42B5-9C63-A2A91E78B0CD}" srcOrd="0" destOrd="0" presId="urn:microsoft.com/office/officeart/2005/8/layout/process1"/>
    <dgm:cxn modelId="{852881A8-5570-4EFA-8A48-89EAFAD4B725}" srcId="{FDF0BD3C-497A-47CA-8CBC-080B42A69019}" destId="{4FF2D3E9-2B22-4398-A4D5-E08B8B8B3783}" srcOrd="2" destOrd="0" parTransId="{3198F22F-D4DE-4A16-BD07-FA8420BD2B37}" sibTransId="{7F0EBF03-8EB9-434B-84C0-5F5FC0307874}"/>
    <dgm:cxn modelId="{31A2EFA9-D5A8-479D-B18E-E732C7D7F88C}" type="presOf" srcId="{7C8103A4-E5C3-4553-BED3-0ED15E107687}" destId="{8CEAA22C-8FC3-4245-922F-B3FFDDBE7ED7}" srcOrd="1" destOrd="0" presId="urn:microsoft.com/office/officeart/2005/8/layout/process1"/>
    <dgm:cxn modelId="{83EB42B3-D384-4CF2-8C34-DC9C8A75BE83}" type="presOf" srcId="{4FF2D3E9-2B22-4398-A4D5-E08B8B8B3783}" destId="{57BC13AC-6970-49BD-8BD3-0E822B7D2638}" srcOrd="0" destOrd="0" presId="urn:microsoft.com/office/officeart/2005/8/layout/process1"/>
    <dgm:cxn modelId="{131AFABC-3E40-416C-93D7-C0A6469859B5}" type="presOf" srcId="{1C12CDDC-47EE-45C3-8358-01CBCEA6089E}" destId="{59805EA5-C11C-4026-B2E6-B16387586643}" srcOrd="0" destOrd="0" presId="urn:microsoft.com/office/officeart/2005/8/layout/process1"/>
    <dgm:cxn modelId="{15103ACF-5E61-49E7-B181-E03A98123576}" type="presOf" srcId="{DC27DD39-D97B-44CB-82F6-35EE727292CF}" destId="{03DF7E26-2BF2-48AF-99E8-36EAA70BBB48}" srcOrd="1" destOrd="0" presId="urn:microsoft.com/office/officeart/2005/8/layout/process1"/>
    <dgm:cxn modelId="{F15E00E9-3227-4B51-8A96-F4DD0CE490F2}" type="presOf" srcId="{FDF0BD3C-497A-47CA-8CBC-080B42A69019}" destId="{C584973E-249D-4433-87BE-5C5B0FFC9E1F}" srcOrd="0" destOrd="0" presId="urn:microsoft.com/office/officeart/2005/8/layout/process1"/>
    <dgm:cxn modelId="{A1F229F3-AFFF-4AE1-B5D6-1E904EAFEABE}" type="presOf" srcId="{7C8103A4-E5C3-4553-BED3-0ED15E107687}" destId="{97A0AFC5-C65C-4292-9F9C-4DAF51BED3C5}" srcOrd="0" destOrd="0" presId="urn:microsoft.com/office/officeart/2005/8/layout/process1"/>
    <dgm:cxn modelId="{23D99517-9CD9-4C44-99E0-B53628F81670}" type="presParOf" srcId="{C584973E-249D-4433-87BE-5C5B0FFC9E1F}" destId="{59805EA5-C11C-4026-B2E6-B16387586643}" srcOrd="0" destOrd="0" presId="urn:microsoft.com/office/officeart/2005/8/layout/process1"/>
    <dgm:cxn modelId="{4F30AC7F-AE70-4D66-B37E-9C05BFF1C1F4}" type="presParOf" srcId="{C584973E-249D-4433-87BE-5C5B0FFC9E1F}" destId="{1ED8CD63-AC7D-42B5-9C63-A2A91E78B0CD}" srcOrd="1" destOrd="0" presId="urn:microsoft.com/office/officeart/2005/8/layout/process1"/>
    <dgm:cxn modelId="{B77AD1EC-838D-4B23-AE6D-0A736F88E383}" type="presParOf" srcId="{1ED8CD63-AC7D-42B5-9C63-A2A91E78B0CD}" destId="{03DF7E26-2BF2-48AF-99E8-36EAA70BBB48}" srcOrd="0" destOrd="0" presId="urn:microsoft.com/office/officeart/2005/8/layout/process1"/>
    <dgm:cxn modelId="{F5A5BC98-48AB-4745-9F0D-B358FA01C76C}" type="presParOf" srcId="{C584973E-249D-4433-87BE-5C5B0FFC9E1F}" destId="{883517A5-75A4-40A8-907B-C555638C0D74}" srcOrd="2" destOrd="0" presId="urn:microsoft.com/office/officeart/2005/8/layout/process1"/>
    <dgm:cxn modelId="{3AC2C060-9E8E-403E-B7F6-D9AC816B00EB}" type="presParOf" srcId="{C584973E-249D-4433-87BE-5C5B0FFC9E1F}" destId="{97A0AFC5-C65C-4292-9F9C-4DAF51BED3C5}" srcOrd="3" destOrd="0" presId="urn:microsoft.com/office/officeart/2005/8/layout/process1"/>
    <dgm:cxn modelId="{135A602B-642A-4809-A836-B2D1E6E8A323}" type="presParOf" srcId="{97A0AFC5-C65C-4292-9F9C-4DAF51BED3C5}" destId="{8CEAA22C-8FC3-4245-922F-B3FFDDBE7ED7}" srcOrd="0" destOrd="0" presId="urn:microsoft.com/office/officeart/2005/8/layout/process1"/>
    <dgm:cxn modelId="{F48488C4-767D-43CF-8A85-65DC825FE77B}" type="presParOf" srcId="{C584973E-249D-4433-87BE-5C5B0FFC9E1F}" destId="{57BC13AC-6970-49BD-8BD3-0E822B7D263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F0BD3C-497A-47CA-8CBC-080B42A69019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1C12CDDC-47EE-45C3-8358-01CBCEA6089E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Ministerielle Vorgaben</a:t>
          </a:r>
          <a:endParaRPr lang="de-DE" dirty="0"/>
        </a:p>
      </dgm:t>
    </dgm:pt>
    <dgm:pt modelId="{7CA70A45-FCBC-47A8-B8A9-5B85D2A3CC5B}" type="parTrans" cxnId="{4A4CE90C-559F-4D3D-95EE-5742542F3CCE}">
      <dgm:prSet/>
      <dgm:spPr/>
      <dgm:t>
        <a:bodyPr/>
        <a:lstStyle/>
        <a:p>
          <a:endParaRPr lang="de-DE"/>
        </a:p>
      </dgm:t>
    </dgm:pt>
    <dgm:pt modelId="{DC27DD39-D97B-44CB-82F6-35EE727292CF}" type="sibTrans" cxnId="{4A4CE90C-559F-4D3D-95EE-5742542F3CCE}">
      <dgm:prSet/>
      <dgm:spPr/>
      <dgm:t>
        <a:bodyPr/>
        <a:lstStyle/>
        <a:p>
          <a:endParaRPr lang="de-DE"/>
        </a:p>
      </dgm:t>
    </dgm:pt>
    <dgm:pt modelId="{168AC04B-39DA-4AB1-A042-0A10C537805B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Schuleigene Vorgaben</a:t>
          </a:r>
          <a:endParaRPr lang="de-DE" sz="1400" dirty="0"/>
        </a:p>
      </dgm:t>
    </dgm:pt>
    <dgm:pt modelId="{C05C12E1-1FF4-44CD-85A1-D632031515DE}" type="parTrans" cxnId="{245B5B81-E728-43EC-9C23-9D24C375A94D}">
      <dgm:prSet/>
      <dgm:spPr/>
      <dgm:t>
        <a:bodyPr/>
        <a:lstStyle/>
        <a:p>
          <a:endParaRPr lang="de-DE"/>
        </a:p>
      </dgm:t>
    </dgm:pt>
    <dgm:pt modelId="{7C8103A4-E5C3-4553-BED3-0ED15E107687}" type="sibTrans" cxnId="{245B5B81-E728-43EC-9C23-9D24C375A94D}">
      <dgm:prSet/>
      <dgm:spPr/>
      <dgm:t>
        <a:bodyPr/>
        <a:lstStyle/>
        <a:p>
          <a:endParaRPr lang="de-DE"/>
        </a:p>
      </dgm:t>
    </dgm:pt>
    <dgm:pt modelId="{4FF2D3E9-2B22-4398-A4D5-E08B8B8B3783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dirty="0"/>
            <a:t>Unterricht</a:t>
          </a:r>
          <a:endParaRPr lang="de-DE" dirty="0"/>
        </a:p>
      </dgm:t>
    </dgm:pt>
    <dgm:pt modelId="{3198F22F-D4DE-4A16-BD07-FA8420BD2B37}" type="parTrans" cxnId="{852881A8-5570-4EFA-8A48-89EAFAD4B725}">
      <dgm:prSet/>
      <dgm:spPr/>
      <dgm:t>
        <a:bodyPr/>
        <a:lstStyle/>
        <a:p>
          <a:endParaRPr lang="de-DE"/>
        </a:p>
      </dgm:t>
    </dgm:pt>
    <dgm:pt modelId="{7F0EBF03-8EB9-434B-84C0-5F5FC0307874}" type="sibTrans" cxnId="{852881A8-5570-4EFA-8A48-89EAFAD4B725}">
      <dgm:prSet/>
      <dgm:spPr/>
      <dgm:t>
        <a:bodyPr/>
        <a:lstStyle/>
        <a:p>
          <a:endParaRPr lang="de-DE"/>
        </a:p>
      </dgm:t>
    </dgm:pt>
    <dgm:pt modelId="{C584973E-249D-4433-87BE-5C5B0FFC9E1F}" type="pres">
      <dgm:prSet presAssocID="{FDF0BD3C-497A-47CA-8CBC-080B42A69019}" presName="Name0" presStyleCnt="0">
        <dgm:presLayoutVars>
          <dgm:dir/>
          <dgm:resizeHandles val="exact"/>
        </dgm:presLayoutVars>
      </dgm:prSet>
      <dgm:spPr/>
    </dgm:pt>
    <dgm:pt modelId="{59805EA5-C11C-4026-B2E6-B16387586643}" type="pres">
      <dgm:prSet presAssocID="{1C12CDDC-47EE-45C3-8358-01CBCEA6089E}" presName="node" presStyleLbl="node1" presStyleIdx="0" presStyleCnt="3">
        <dgm:presLayoutVars>
          <dgm:bulletEnabled val="1"/>
        </dgm:presLayoutVars>
      </dgm:prSet>
      <dgm:spPr/>
    </dgm:pt>
    <dgm:pt modelId="{1ED8CD63-AC7D-42B5-9C63-A2A91E78B0CD}" type="pres">
      <dgm:prSet presAssocID="{DC27DD39-D97B-44CB-82F6-35EE727292CF}" presName="sibTrans" presStyleLbl="sibTrans2D1" presStyleIdx="0" presStyleCnt="2"/>
      <dgm:spPr/>
    </dgm:pt>
    <dgm:pt modelId="{03DF7E26-2BF2-48AF-99E8-36EAA70BBB48}" type="pres">
      <dgm:prSet presAssocID="{DC27DD39-D97B-44CB-82F6-35EE727292CF}" presName="connectorText" presStyleLbl="sibTrans2D1" presStyleIdx="0" presStyleCnt="2"/>
      <dgm:spPr/>
    </dgm:pt>
    <dgm:pt modelId="{883517A5-75A4-40A8-907B-C555638C0D74}" type="pres">
      <dgm:prSet presAssocID="{168AC04B-39DA-4AB1-A042-0A10C537805B}" presName="node" presStyleLbl="node1" presStyleIdx="1" presStyleCnt="3">
        <dgm:presLayoutVars>
          <dgm:bulletEnabled val="1"/>
        </dgm:presLayoutVars>
      </dgm:prSet>
      <dgm:spPr/>
    </dgm:pt>
    <dgm:pt modelId="{97A0AFC5-C65C-4292-9F9C-4DAF51BED3C5}" type="pres">
      <dgm:prSet presAssocID="{7C8103A4-E5C3-4553-BED3-0ED15E107687}" presName="sibTrans" presStyleLbl="sibTrans2D1" presStyleIdx="1" presStyleCnt="2"/>
      <dgm:spPr/>
    </dgm:pt>
    <dgm:pt modelId="{8CEAA22C-8FC3-4245-922F-B3FFDDBE7ED7}" type="pres">
      <dgm:prSet presAssocID="{7C8103A4-E5C3-4553-BED3-0ED15E107687}" presName="connectorText" presStyleLbl="sibTrans2D1" presStyleIdx="1" presStyleCnt="2"/>
      <dgm:spPr/>
    </dgm:pt>
    <dgm:pt modelId="{57BC13AC-6970-49BD-8BD3-0E822B7D2638}" type="pres">
      <dgm:prSet presAssocID="{4FF2D3E9-2B22-4398-A4D5-E08B8B8B3783}" presName="node" presStyleLbl="node1" presStyleIdx="2" presStyleCnt="3">
        <dgm:presLayoutVars>
          <dgm:bulletEnabled val="1"/>
        </dgm:presLayoutVars>
      </dgm:prSet>
      <dgm:spPr/>
    </dgm:pt>
  </dgm:ptLst>
  <dgm:cxnLst>
    <dgm:cxn modelId="{4A4CE90C-559F-4D3D-95EE-5742542F3CCE}" srcId="{FDF0BD3C-497A-47CA-8CBC-080B42A69019}" destId="{1C12CDDC-47EE-45C3-8358-01CBCEA6089E}" srcOrd="0" destOrd="0" parTransId="{7CA70A45-FCBC-47A8-B8A9-5B85D2A3CC5B}" sibTransId="{DC27DD39-D97B-44CB-82F6-35EE727292CF}"/>
    <dgm:cxn modelId="{8B238359-FFC4-4BB4-84BC-6EA77CE9C821}" type="presOf" srcId="{168AC04B-39DA-4AB1-A042-0A10C537805B}" destId="{883517A5-75A4-40A8-907B-C555638C0D74}" srcOrd="0" destOrd="0" presId="urn:microsoft.com/office/officeart/2005/8/layout/process1"/>
    <dgm:cxn modelId="{245B5B81-E728-43EC-9C23-9D24C375A94D}" srcId="{FDF0BD3C-497A-47CA-8CBC-080B42A69019}" destId="{168AC04B-39DA-4AB1-A042-0A10C537805B}" srcOrd="1" destOrd="0" parTransId="{C05C12E1-1FF4-44CD-85A1-D632031515DE}" sibTransId="{7C8103A4-E5C3-4553-BED3-0ED15E107687}"/>
    <dgm:cxn modelId="{CFCCA38F-A060-4441-BCCB-4AD0C09BB7CB}" type="presOf" srcId="{DC27DD39-D97B-44CB-82F6-35EE727292CF}" destId="{1ED8CD63-AC7D-42B5-9C63-A2A91E78B0CD}" srcOrd="0" destOrd="0" presId="urn:microsoft.com/office/officeart/2005/8/layout/process1"/>
    <dgm:cxn modelId="{852881A8-5570-4EFA-8A48-89EAFAD4B725}" srcId="{FDF0BD3C-497A-47CA-8CBC-080B42A69019}" destId="{4FF2D3E9-2B22-4398-A4D5-E08B8B8B3783}" srcOrd="2" destOrd="0" parTransId="{3198F22F-D4DE-4A16-BD07-FA8420BD2B37}" sibTransId="{7F0EBF03-8EB9-434B-84C0-5F5FC0307874}"/>
    <dgm:cxn modelId="{31A2EFA9-D5A8-479D-B18E-E732C7D7F88C}" type="presOf" srcId="{7C8103A4-E5C3-4553-BED3-0ED15E107687}" destId="{8CEAA22C-8FC3-4245-922F-B3FFDDBE7ED7}" srcOrd="1" destOrd="0" presId="urn:microsoft.com/office/officeart/2005/8/layout/process1"/>
    <dgm:cxn modelId="{83EB42B3-D384-4CF2-8C34-DC9C8A75BE83}" type="presOf" srcId="{4FF2D3E9-2B22-4398-A4D5-E08B8B8B3783}" destId="{57BC13AC-6970-49BD-8BD3-0E822B7D2638}" srcOrd="0" destOrd="0" presId="urn:microsoft.com/office/officeart/2005/8/layout/process1"/>
    <dgm:cxn modelId="{131AFABC-3E40-416C-93D7-C0A6469859B5}" type="presOf" srcId="{1C12CDDC-47EE-45C3-8358-01CBCEA6089E}" destId="{59805EA5-C11C-4026-B2E6-B16387586643}" srcOrd="0" destOrd="0" presId="urn:microsoft.com/office/officeart/2005/8/layout/process1"/>
    <dgm:cxn modelId="{15103ACF-5E61-49E7-B181-E03A98123576}" type="presOf" srcId="{DC27DD39-D97B-44CB-82F6-35EE727292CF}" destId="{03DF7E26-2BF2-48AF-99E8-36EAA70BBB48}" srcOrd="1" destOrd="0" presId="urn:microsoft.com/office/officeart/2005/8/layout/process1"/>
    <dgm:cxn modelId="{F15E00E9-3227-4B51-8A96-F4DD0CE490F2}" type="presOf" srcId="{FDF0BD3C-497A-47CA-8CBC-080B42A69019}" destId="{C584973E-249D-4433-87BE-5C5B0FFC9E1F}" srcOrd="0" destOrd="0" presId="urn:microsoft.com/office/officeart/2005/8/layout/process1"/>
    <dgm:cxn modelId="{A1F229F3-AFFF-4AE1-B5D6-1E904EAFEABE}" type="presOf" srcId="{7C8103A4-E5C3-4553-BED3-0ED15E107687}" destId="{97A0AFC5-C65C-4292-9F9C-4DAF51BED3C5}" srcOrd="0" destOrd="0" presId="urn:microsoft.com/office/officeart/2005/8/layout/process1"/>
    <dgm:cxn modelId="{23D99517-9CD9-4C44-99E0-B53628F81670}" type="presParOf" srcId="{C584973E-249D-4433-87BE-5C5B0FFC9E1F}" destId="{59805EA5-C11C-4026-B2E6-B16387586643}" srcOrd="0" destOrd="0" presId="urn:microsoft.com/office/officeart/2005/8/layout/process1"/>
    <dgm:cxn modelId="{4F30AC7F-AE70-4D66-B37E-9C05BFF1C1F4}" type="presParOf" srcId="{C584973E-249D-4433-87BE-5C5B0FFC9E1F}" destId="{1ED8CD63-AC7D-42B5-9C63-A2A91E78B0CD}" srcOrd="1" destOrd="0" presId="urn:microsoft.com/office/officeart/2005/8/layout/process1"/>
    <dgm:cxn modelId="{B77AD1EC-838D-4B23-AE6D-0A736F88E383}" type="presParOf" srcId="{1ED8CD63-AC7D-42B5-9C63-A2A91E78B0CD}" destId="{03DF7E26-2BF2-48AF-99E8-36EAA70BBB48}" srcOrd="0" destOrd="0" presId="urn:microsoft.com/office/officeart/2005/8/layout/process1"/>
    <dgm:cxn modelId="{F5A5BC98-48AB-4745-9F0D-B358FA01C76C}" type="presParOf" srcId="{C584973E-249D-4433-87BE-5C5B0FFC9E1F}" destId="{883517A5-75A4-40A8-907B-C555638C0D74}" srcOrd="2" destOrd="0" presId="urn:microsoft.com/office/officeart/2005/8/layout/process1"/>
    <dgm:cxn modelId="{3AC2C060-9E8E-403E-B7F6-D9AC816B00EB}" type="presParOf" srcId="{C584973E-249D-4433-87BE-5C5B0FFC9E1F}" destId="{97A0AFC5-C65C-4292-9F9C-4DAF51BED3C5}" srcOrd="3" destOrd="0" presId="urn:microsoft.com/office/officeart/2005/8/layout/process1"/>
    <dgm:cxn modelId="{135A602B-642A-4809-A836-B2D1E6E8A323}" type="presParOf" srcId="{97A0AFC5-C65C-4292-9F9C-4DAF51BED3C5}" destId="{8CEAA22C-8FC3-4245-922F-B3FFDDBE7ED7}" srcOrd="0" destOrd="0" presId="urn:microsoft.com/office/officeart/2005/8/layout/process1"/>
    <dgm:cxn modelId="{F48488C4-767D-43CF-8A85-65DC825FE77B}" type="presParOf" srcId="{C584973E-249D-4433-87BE-5C5B0FFC9E1F}" destId="{57BC13AC-6970-49BD-8BD3-0E822B7D263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F0BD3C-497A-47CA-8CBC-080B42A69019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1C12CDDC-47EE-45C3-8358-01CBCEA6089E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Ministerielle Vorgaben</a:t>
          </a:r>
          <a:endParaRPr lang="de-DE" dirty="0"/>
        </a:p>
      </dgm:t>
    </dgm:pt>
    <dgm:pt modelId="{7CA70A45-FCBC-47A8-B8A9-5B85D2A3CC5B}" type="parTrans" cxnId="{4A4CE90C-559F-4D3D-95EE-5742542F3CCE}">
      <dgm:prSet/>
      <dgm:spPr/>
      <dgm:t>
        <a:bodyPr/>
        <a:lstStyle/>
        <a:p>
          <a:endParaRPr lang="de-DE"/>
        </a:p>
      </dgm:t>
    </dgm:pt>
    <dgm:pt modelId="{DC27DD39-D97B-44CB-82F6-35EE727292CF}" type="sibTrans" cxnId="{4A4CE90C-559F-4D3D-95EE-5742542F3CCE}">
      <dgm:prSet/>
      <dgm:spPr/>
      <dgm:t>
        <a:bodyPr/>
        <a:lstStyle/>
        <a:p>
          <a:endParaRPr lang="de-DE"/>
        </a:p>
      </dgm:t>
    </dgm:pt>
    <dgm:pt modelId="{168AC04B-39DA-4AB1-A042-0A10C537805B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Schuleigene Vorgaben</a:t>
          </a:r>
          <a:endParaRPr lang="de-DE" sz="1400" dirty="0"/>
        </a:p>
      </dgm:t>
    </dgm:pt>
    <dgm:pt modelId="{C05C12E1-1FF4-44CD-85A1-D632031515DE}" type="parTrans" cxnId="{245B5B81-E728-43EC-9C23-9D24C375A94D}">
      <dgm:prSet/>
      <dgm:spPr/>
      <dgm:t>
        <a:bodyPr/>
        <a:lstStyle/>
        <a:p>
          <a:endParaRPr lang="de-DE"/>
        </a:p>
      </dgm:t>
    </dgm:pt>
    <dgm:pt modelId="{7C8103A4-E5C3-4553-BED3-0ED15E107687}" type="sibTrans" cxnId="{245B5B81-E728-43EC-9C23-9D24C375A94D}">
      <dgm:prSet/>
      <dgm:spPr/>
      <dgm:t>
        <a:bodyPr/>
        <a:lstStyle/>
        <a:p>
          <a:endParaRPr lang="de-DE"/>
        </a:p>
      </dgm:t>
    </dgm:pt>
    <dgm:pt modelId="{4FF2D3E9-2B22-4398-A4D5-E08B8B8B3783}">
      <dgm:prSet phldrT="[Text]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dirty="0"/>
            <a:t>Unterricht</a:t>
          </a:r>
          <a:endParaRPr lang="de-DE" dirty="0"/>
        </a:p>
      </dgm:t>
    </dgm:pt>
    <dgm:pt modelId="{3198F22F-D4DE-4A16-BD07-FA8420BD2B37}" type="parTrans" cxnId="{852881A8-5570-4EFA-8A48-89EAFAD4B725}">
      <dgm:prSet/>
      <dgm:spPr/>
      <dgm:t>
        <a:bodyPr/>
        <a:lstStyle/>
        <a:p>
          <a:endParaRPr lang="de-DE"/>
        </a:p>
      </dgm:t>
    </dgm:pt>
    <dgm:pt modelId="{7F0EBF03-8EB9-434B-84C0-5F5FC0307874}" type="sibTrans" cxnId="{852881A8-5570-4EFA-8A48-89EAFAD4B725}">
      <dgm:prSet/>
      <dgm:spPr/>
      <dgm:t>
        <a:bodyPr/>
        <a:lstStyle/>
        <a:p>
          <a:endParaRPr lang="de-DE"/>
        </a:p>
      </dgm:t>
    </dgm:pt>
    <dgm:pt modelId="{C584973E-249D-4433-87BE-5C5B0FFC9E1F}" type="pres">
      <dgm:prSet presAssocID="{FDF0BD3C-497A-47CA-8CBC-080B42A69019}" presName="Name0" presStyleCnt="0">
        <dgm:presLayoutVars>
          <dgm:dir/>
          <dgm:resizeHandles val="exact"/>
        </dgm:presLayoutVars>
      </dgm:prSet>
      <dgm:spPr/>
    </dgm:pt>
    <dgm:pt modelId="{59805EA5-C11C-4026-B2E6-B16387586643}" type="pres">
      <dgm:prSet presAssocID="{1C12CDDC-47EE-45C3-8358-01CBCEA6089E}" presName="node" presStyleLbl="node1" presStyleIdx="0" presStyleCnt="3">
        <dgm:presLayoutVars>
          <dgm:bulletEnabled val="1"/>
        </dgm:presLayoutVars>
      </dgm:prSet>
      <dgm:spPr/>
    </dgm:pt>
    <dgm:pt modelId="{1ED8CD63-AC7D-42B5-9C63-A2A91E78B0CD}" type="pres">
      <dgm:prSet presAssocID="{DC27DD39-D97B-44CB-82F6-35EE727292CF}" presName="sibTrans" presStyleLbl="sibTrans2D1" presStyleIdx="0" presStyleCnt="2"/>
      <dgm:spPr/>
    </dgm:pt>
    <dgm:pt modelId="{03DF7E26-2BF2-48AF-99E8-36EAA70BBB48}" type="pres">
      <dgm:prSet presAssocID="{DC27DD39-D97B-44CB-82F6-35EE727292CF}" presName="connectorText" presStyleLbl="sibTrans2D1" presStyleIdx="0" presStyleCnt="2"/>
      <dgm:spPr/>
    </dgm:pt>
    <dgm:pt modelId="{883517A5-75A4-40A8-907B-C555638C0D74}" type="pres">
      <dgm:prSet presAssocID="{168AC04B-39DA-4AB1-A042-0A10C537805B}" presName="node" presStyleLbl="node1" presStyleIdx="1" presStyleCnt="3">
        <dgm:presLayoutVars>
          <dgm:bulletEnabled val="1"/>
        </dgm:presLayoutVars>
      </dgm:prSet>
      <dgm:spPr/>
    </dgm:pt>
    <dgm:pt modelId="{97A0AFC5-C65C-4292-9F9C-4DAF51BED3C5}" type="pres">
      <dgm:prSet presAssocID="{7C8103A4-E5C3-4553-BED3-0ED15E107687}" presName="sibTrans" presStyleLbl="sibTrans2D1" presStyleIdx="1" presStyleCnt="2"/>
      <dgm:spPr/>
    </dgm:pt>
    <dgm:pt modelId="{8CEAA22C-8FC3-4245-922F-B3FFDDBE7ED7}" type="pres">
      <dgm:prSet presAssocID="{7C8103A4-E5C3-4553-BED3-0ED15E107687}" presName="connectorText" presStyleLbl="sibTrans2D1" presStyleIdx="1" presStyleCnt="2"/>
      <dgm:spPr/>
    </dgm:pt>
    <dgm:pt modelId="{57BC13AC-6970-49BD-8BD3-0E822B7D2638}" type="pres">
      <dgm:prSet presAssocID="{4FF2D3E9-2B22-4398-A4D5-E08B8B8B3783}" presName="node" presStyleLbl="node1" presStyleIdx="2" presStyleCnt="3">
        <dgm:presLayoutVars>
          <dgm:bulletEnabled val="1"/>
        </dgm:presLayoutVars>
      </dgm:prSet>
      <dgm:spPr/>
    </dgm:pt>
  </dgm:ptLst>
  <dgm:cxnLst>
    <dgm:cxn modelId="{4A4CE90C-559F-4D3D-95EE-5742542F3CCE}" srcId="{FDF0BD3C-497A-47CA-8CBC-080B42A69019}" destId="{1C12CDDC-47EE-45C3-8358-01CBCEA6089E}" srcOrd="0" destOrd="0" parTransId="{7CA70A45-FCBC-47A8-B8A9-5B85D2A3CC5B}" sibTransId="{DC27DD39-D97B-44CB-82F6-35EE727292CF}"/>
    <dgm:cxn modelId="{8B238359-FFC4-4BB4-84BC-6EA77CE9C821}" type="presOf" srcId="{168AC04B-39DA-4AB1-A042-0A10C537805B}" destId="{883517A5-75A4-40A8-907B-C555638C0D74}" srcOrd="0" destOrd="0" presId="urn:microsoft.com/office/officeart/2005/8/layout/process1"/>
    <dgm:cxn modelId="{245B5B81-E728-43EC-9C23-9D24C375A94D}" srcId="{FDF0BD3C-497A-47CA-8CBC-080B42A69019}" destId="{168AC04B-39DA-4AB1-A042-0A10C537805B}" srcOrd="1" destOrd="0" parTransId="{C05C12E1-1FF4-44CD-85A1-D632031515DE}" sibTransId="{7C8103A4-E5C3-4553-BED3-0ED15E107687}"/>
    <dgm:cxn modelId="{CFCCA38F-A060-4441-BCCB-4AD0C09BB7CB}" type="presOf" srcId="{DC27DD39-D97B-44CB-82F6-35EE727292CF}" destId="{1ED8CD63-AC7D-42B5-9C63-A2A91E78B0CD}" srcOrd="0" destOrd="0" presId="urn:microsoft.com/office/officeart/2005/8/layout/process1"/>
    <dgm:cxn modelId="{852881A8-5570-4EFA-8A48-89EAFAD4B725}" srcId="{FDF0BD3C-497A-47CA-8CBC-080B42A69019}" destId="{4FF2D3E9-2B22-4398-A4D5-E08B8B8B3783}" srcOrd="2" destOrd="0" parTransId="{3198F22F-D4DE-4A16-BD07-FA8420BD2B37}" sibTransId="{7F0EBF03-8EB9-434B-84C0-5F5FC0307874}"/>
    <dgm:cxn modelId="{31A2EFA9-D5A8-479D-B18E-E732C7D7F88C}" type="presOf" srcId="{7C8103A4-E5C3-4553-BED3-0ED15E107687}" destId="{8CEAA22C-8FC3-4245-922F-B3FFDDBE7ED7}" srcOrd="1" destOrd="0" presId="urn:microsoft.com/office/officeart/2005/8/layout/process1"/>
    <dgm:cxn modelId="{83EB42B3-D384-4CF2-8C34-DC9C8A75BE83}" type="presOf" srcId="{4FF2D3E9-2B22-4398-A4D5-E08B8B8B3783}" destId="{57BC13AC-6970-49BD-8BD3-0E822B7D2638}" srcOrd="0" destOrd="0" presId="urn:microsoft.com/office/officeart/2005/8/layout/process1"/>
    <dgm:cxn modelId="{131AFABC-3E40-416C-93D7-C0A6469859B5}" type="presOf" srcId="{1C12CDDC-47EE-45C3-8358-01CBCEA6089E}" destId="{59805EA5-C11C-4026-B2E6-B16387586643}" srcOrd="0" destOrd="0" presId="urn:microsoft.com/office/officeart/2005/8/layout/process1"/>
    <dgm:cxn modelId="{15103ACF-5E61-49E7-B181-E03A98123576}" type="presOf" srcId="{DC27DD39-D97B-44CB-82F6-35EE727292CF}" destId="{03DF7E26-2BF2-48AF-99E8-36EAA70BBB48}" srcOrd="1" destOrd="0" presId="urn:microsoft.com/office/officeart/2005/8/layout/process1"/>
    <dgm:cxn modelId="{F15E00E9-3227-4B51-8A96-F4DD0CE490F2}" type="presOf" srcId="{FDF0BD3C-497A-47CA-8CBC-080B42A69019}" destId="{C584973E-249D-4433-87BE-5C5B0FFC9E1F}" srcOrd="0" destOrd="0" presId="urn:microsoft.com/office/officeart/2005/8/layout/process1"/>
    <dgm:cxn modelId="{A1F229F3-AFFF-4AE1-B5D6-1E904EAFEABE}" type="presOf" srcId="{7C8103A4-E5C3-4553-BED3-0ED15E107687}" destId="{97A0AFC5-C65C-4292-9F9C-4DAF51BED3C5}" srcOrd="0" destOrd="0" presId="urn:microsoft.com/office/officeart/2005/8/layout/process1"/>
    <dgm:cxn modelId="{23D99517-9CD9-4C44-99E0-B53628F81670}" type="presParOf" srcId="{C584973E-249D-4433-87BE-5C5B0FFC9E1F}" destId="{59805EA5-C11C-4026-B2E6-B16387586643}" srcOrd="0" destOrd="0" presId="urn:microsoft.com/office/officeart/2005/8/layout/process1"/>
    <dgm:cxn modelId="{4F30AC7F-AE70-4D66-B37E-9C05BFF1C1F4}" type="presParOf" srcId="{C584973E-249D-4433-87BE-5C5B0FFC9E1F}" destId="{1ED8CD63-AC7D-42B5-9C63-A2A91E78B0CD}" srcOrd="1" destOrd="0" presId="urn:microsoft.com/office/officeart/2005/8/layout/process1"/>
    <dgm:cxn modelId="{B77AD1EC-838D-4B23-AE6D-0A736F88E383}" type="presParOf" srcId="{1ED8CD63-AC7D-42B5-9C63-A2A91E78B0CD}" destId="{03DF7E26-2BF2-48AF-99E8-36EAA70BBB48}" srcOrd="0" destOrd="0" presId="urn:microsoft.com/office/officeart/2005/8/layout/process1"/>
    <dgm:cxn modelId="{F5A5BC98-48AB-4745-9F0D-B358FA01C76C}" type="presParOf" srcId="{C584973E-249D-4433-87BE-5C5B0FFC9E1F}" destId="{883517A5-75A4-40A8-907B-C555638C0D74}" srcOrd="2" destOrd="0" presId="urn:microsoft.com/office/officeart/2005/8/layout/process1"/>
    <dgm:cxn modelId="{3AC2C060-9E8E-403E-B7F6-D9AC816B00EB}" type="presParOf" srcId="{C584973E-249D-4433-87BE-5C5B0FFC9E1F}" destId="{97A0AFC5-C65C-4292-9F9C-4DAF51BED3C5}" srcOrd="3" destOrd="0" presId="urn:microsoft.com/office/officeart/2005/8/layout/process1"/>
    <dgm:cxn modelId="{135A602B-642A-4809-A836-B2D1E6E8A323}" type="presParOf" srcId="{97A0AFC5-C65C-4292-9F9C-4DAF51BED3C5}" destId="{8CEAA22C-8FC3-4245-922F-B3FFDDBE7ED7}" srcOrd="0" destOrd="0" presId="urn:microsoft.com/office/officeart/2005/8/layout/process1"/>
    <dgm:cxn modelId="{F48488C4-767D-43CF-8A85-65DC825FE77B}" type="presParOf" srcId="{C584973E-249D-4433-87BE-5C5B0FFC9E1F}" destId="{57BC13AC-6970-49BD-8BD3-0E822B7D263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9164F-CA99-4A66-9464-96CC6953ABCC}">
      <dsp:nvSpPr>
        <dsp:cNvPr id="0" name=""/>
        <dsp:cNvSpPr/>
      </dsp:nvSpPr>
      <dsp:spPr>
        <a:xfrm>
          <a:off x="2605890" y="548"/>
          <a:ext cx="3908836" cy="21404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SchulG NRW, Erlasse, Rechtsnormen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Prüfungsordnungen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Richtlinien, Rahmenvorgaben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Weitere ministerielle Vorgaben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500" kern="1200" dirty="0"/>
        </a:p>
      </dsp:txBody>
      <dsp:txXfrm>
        <a:off x="2605890" y="268105"/>
        <a:ext cx="3106167" cy="1605339"/>
      </dsp:txXfrm>
    </dsp:sp>
    <dsp:sp modelId="{EB2ED4DA-7AC1-4220-8A34-FF455B65719D}">
      <dsp:nvSpPr>
        <dsp:cNvPr id="0" name=""/>
        <dsp:cNvSpPr/>
      </dsp:nvSpPr>
      <dsp:spPr>
        <a:xfrm>
          <a:off x="0" y="548"/>
          <a:ext cx="2605890" cy="21404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Grundlegend und rahmengebend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Weiterhin neben KLP verbindlich und zu berücksichtigen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Ggf. in KLP konkretisiert und ausgestaltet</a:t>
          </a:r>
        </a:p>
      </dsp:txBody>
      <dsp:txXfrm>
        <a:off x="104488" y="105036"/>
        <a:ext cx="2396914" cy="1931476"/>
      </dsp:txXfrm>
    </dsp:sp>
    <dsp:sp modelId="{9D609A06-8C13-4043-A6C6-A9804F81C2E3}">
      <dsp:nvSpPr>
        <dsp:cNvPr id="0" name=""/>
        <dsp:cNvSpPr/>
      </dsp:nvSpPr>
      <dsp:spPr>
        <a:xfrm>
          <a:off x="2605890" y="2355046"/>
          <a:ext cx="3908836" cy="21404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Bildungsstandards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EPA (</a:t>
          </a:r>
          <a:r>
            <a:rPr lang="de-DE" sz="1600" kern="1200" dirty="0" err="1"/>
            <a:t>Einheitl</a:t>
          </a:r>
          <a:r>
            <a:rPr lang="de-DE" sz="1600" kern="1200" dirty="0"/>
            <a:t>. Prüfungsanforderungen Abitur)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Vereinbarungen und Beschlüsse der KMK</a:t>
          </a:r>
        </a:p>
      </dsp:txBody>
      <dsp:txXfrm>
        <a:off x="2605890" y="2622603"/>
        <a:ext cx="3106167" cy="1605339"/>
      </dsp:txXfrm>
    </dsp:sp>
    <dsp:sp modelId="{25D6C7F6-58E0-4E3F-B037-DFBE386EFF86}">
      <dsp:nvSpPr>
        <dsp:cNvPr id="0" name=""/>
        <dsp:cNvSpPr/>
      </dsp:nvSpPr>
      <dsp:spPr>
        <a:xfrm>
          <a:off x="0" y="2355046"/>
          <a:ext cx="2605890" cy="214045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In KLP landesspezifisch berücksichtigt bzw. überführt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Umfassend in </a:t>
          </a:r>
          <a:r>
            <a:rPr lang="de-DE" sz="1300" kern="1200" dirty="0" err="1"/>
            <a:t>Obligatorik</a:t>
          </a:r>
          <a:r>
            <a:rPr lang="de-DE" sz="1300" kern="1200" dirty="0"/>
            <a:t> abgebildet. </a:t>
          </a:r>
        </a:p>
      </dsp:txBody>
      <dsp:txXfrm>
        <a:off x="104488" y="2459534"/>
        <a:ext cx="2396914" cy="1931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05EA5-C11C-4026-B2E6-B16387586643}">
      <dsp:nvSpPr>
        <dsp:cNvPr id="0" name=""/>
        <dsp:cNvSpPr/>
      </dsp:nvSpPr>
      <dsp:spPr>
        <a:xfrm>
          <a:off x="7226" y="415254"/>
          <a:ext cx="2160022" cy="14175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Zentraler Implementations-auftakt</a:t>
          </a:r>
        </a:p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kern="1200" dirty="0"/>
        </a:p>
      </dsp:txBody>
      <dsp:txXfrm>
        <a:off x="48744" y="456772"/>
        <a:ext cx="2076986" cy="1334479"/>
      </dsp:txXfrm>
    </dsp:sp>
    <dsp:sp modelId="{1ED8CD63-AC7D-42B5-9C63-A2A91E78B0CD}">
      <dsp:nvSpPr>
        <dsp:cNvPr id="0" name=""/>
        <dsp:cNvSpPr/>
      </dsp:nvSpPr>
      <dsp:spPr>
        <a:xfrm>
          <a:off x="2383252" y="856169"/>
          <a:ext cx="457924" cy="535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/>
        </a:p>
      </dsp:txBody>
      <dsp:txXfrm>
        <a:off x="2383252" y="963306"/>
        <a:ext cx="320547" cy="321411"/>
      </dsp:txXfrm>
    </dsp:sp>
    <dsp:sp modelId="{883517A5-75A4-40A8-907B-C555638C0D74}">
      <dsp:nvSpPr>
        <dsp:cNvPr id="0" name=""/>
        <dsp:cNvSpPr/>
      </dsp:nvSpPr>
      <dsp:spPr>
        <a:xfrm>
          <a:off x="3031259" y="415254"/>
          <a:ext cx="2160022" cy="1417515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Dezentrale Implementations-</a:t>
          </a:r>
          <a:r>
            <a:rPr lang="de-DE" sz="2000" kern="1200" dirty="0" err="1"/>
            <a:t>maßnahmen</a:t>
          </a:r>
          <a:endParaRPr lang="de-DE" sz="1400" kern="1200" dirty="0"/>
        </a:p>
      </dsp:txBody>
      <dsp:txXfrm>
        <a:off x="3072777" y="456772"/>
        <a:ext cx="2076986" cy="1334479"/>
      </dsp:txXfrm>
    </dsp:sp>
    <dsp:sp modelId="{97A0AFC5-C65C-4292-9F9C-4DAF51BED3C5}">
      <dsp:nvSpPr>
        <dsp:cNvPr id="0" name=""/>
        <dsp:cNvSpPr/>
      </dsp:nvSpPr>
      <dsp:spPr>
        <a:xfrm>
          <a:off x="5407284" y="856169"/>
          <a:ext cx="457924" cy="535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/>
        </a:p>
      </dsp:txBody>
      <dsp:txXfrm>
        <a:off x="5407284" y="963306"/>
        <a:ext cx="320547" cy="321411"/>
      </dsp:txXfrm>
    </dsp:sp>
    <dsp:sp modelId="{57BC13AC-6970-49BD-8BD3-0E822B7D2638}">
      <dsp:nvSpPr>
        <dsp:cNvPr id="0" name=""/>
        <dsp:cNvSpPr/>
      </dsp:nvSpPr>
      <dsp:spPr>
        <a:xfrm>
          <a:off x="6055291" y="415254"/>
          <a:ext cx="2160022" cy="1417515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200" kern="1200" dirty="0"/>
            <a:t>Schulinterne Implementation</a:t>
          </a:r>
        </a:p>
      </dsp:txBody>
      <dsp:txXfrm>
        <a:off x="6096809" y="456772"/>
        <a:ext cx="2076986" cy="1334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05EA5-C11C-4026-B2E6-B16387586643}">
      <dsp:nvSpPr>
        <dsp:cNvPr id="0" name=""/>
        <dsp:cNvSpPr/>
      </dsp:nvSpPr>
      <dsp:spPr>
        <a:xfrm>
          <a:off x="7226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Ministerielle Vorgaben</a:t>
          </a:r>
          <a:endParaRPr lang="de-DE" kern="1200" dirty="0"/>
        </a:p>
      </dsp:txBody>
      <dsp:txXfrm>
        <a:off x="45185" y="513964"/>
        <a:ext cx="2084104" cy="1220095"/>
      </dsp:txXfrm>
    </dsp:sp>
    <dsp:sp modelId="{1ED8CD63-AC7D-42B5-9C63-A2A91E78B0CD}">
      <dsp:nvSpPr>
        <dsp:cNvPr id="0" name=""/>
        <dsp:cNvSpPr/>
      </dsp:nvSpPr>
      <dsp:spPr>
        <a:xfrm>
          <a:off x="2383252" y="856169"/>
          <a:ext cx="457924" cy="535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/>
        </a:p>
      </dsp:txBody>
      <dsp:txXfrm>
        <a:off x="2383252" y="963306"/>
        <a:ext cx="320547" cy="321411"/>
      </dsp:txXfrm>
    </dsp:sp>
    <dsp:sp modelId="{883517A5-75A4-40A8-907B-C555638C0D74}">
      <dsp:nvSpPr>
        <dsp:cNvPr id="0" name=""/>
        <dsp:cNvSpPr/>
      </dsp:nvSpPr>
      <dsp:spPr>
        <a:xfrm>
          <a:off x="3031259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Schuleigene Vorgaben</a:t>
          </a:r>
          <a:endParaRPr lang="de-DE" sz="1400" kern="1200" dirty="0"/>
        </a:p>
      </dsp:txBody>
      <dsp:txXfrm>
        <a:off x="3069218" y="513964"/>
        <a:ext cx="2084104" cy="1220095"/>
      </dsp:txXfrm>
    </dsp:sp>
    <dsp:sp modelId="{97A0AFC5-C65C-4292-9F9C-4DAF51BED3C5}">
      <dsp:nvSpPr>
        <dsp:cNvPr id="0" name=""/>
        <dsp:cNvSpPr/>
      </dsp:nvSpPr>
      <dsp:spPr>
        <a:xfrm>
          <a:off x="5407284" y="856169"/>
          <a:ext cx="457924" cy="535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/>
        </a:p>
      </dsp:txBody>
      <dsp:txXfrm>
        <a:off x="5407284" y="963306"/>
        <a:ext cx="320547" cy="321411"/>
      </dsp:txXfrm>
    </dsp:sp>
    <dsp:sp modelId="{57BC13AC-6970-49BD-8BD3-0E822B7D2638}">
      <dsp:nvSpPr>
        <dsp:cNvPr id="0" name=""/>
        <dsp:cNvSpPr/>
      </dsp:nvSpPr>
      <dsp:spPr>
        <a:xfrm>
          <a:off x="6055291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3400" kern="1200" dirty="0"/>
            <a:t>Unterricht</a:t>
          </a:r>
        </a:p>
      </dsp:txBody>
      <dsp:txXfrm>
        <a:off x="6093250" y="513964"/>
        <a:ext cx="2084104" cy="12200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05EA5-C11C-4026-B2E6-B16387586643}">
      <dsp:nvSpPr>
        <dsp:cNvPr id="0" name=""/>
        <dsp:cNvSpPr/>
      </dsp:nvSpPr>
      <dsp:spPr>
        <a:xfrm>
          <a:off x="7226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Ministerielle Vorgaben</a:t>
          </a:r>
          <a:endParaRPr lang="de-DE" kern="1200" dirty="0"/>
        </a:p>
      </dsp:txBody>
      <dsp:txXfrm>
        <a:off x="45185" y="513964"/>
        <a:ext cx="2084104" cy="1220095"/>
      </dsp:txXfrm>
    </dsp:sp>
    <dsp:sp modelId="{1ED8CD63-AC7D-42B5-9C63-A2A91E78B0CD}">
      <dsp:nvSpPr>
        <dsp:cNvPr id="0" name=""/>
        <dsp:cNvSpPr/>
      </dsp:nvSpPr>
      <dsp:spPr>
        <a:xfrm>
          <a:off x="2383252" y="856169"/>
          <a:ext cx="457924" cy="535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/>
        </a:p>
      </dsp:txBody>
      <dsp:txXfrm>
        <a:off x="2383252" y="963306"/>
        <a:ext cx="320547" cy="321411"/>
      </dsp:txXfrm>
    </dsp:sp>
    <dsp:sp modelId="{883517A5-75A4-40A8-907B-C555638C0D74}">
      <dsp:nvSpPr>
        <dsp:cNvPr id="0" name=""/>
        <dsp:cNvSpPr/>
      </dsp:nvSpPr>
      <dsp:spPr>
        <a:xfrm>
          <a:off x="3031259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Schuleigene Vorgaben</a:t>
          </a:r>
          <a:endParaRPr lang="de-DE" sz="1400" kern="1200" dirty="0"/>
        </a:p>
      </dsp:txBody>
      <dsp:txXfrm>
        <a:off x="3069218" y="513964"/>
        <a:ext cx="2084104" cy="1220095"/>
      </dsp:txXfrm>
    </dsp:sp>
    <dsp:sp modelId="{97A0AFC5-C65C-4292-9F9C-4DAF51BED3C5}">
      <dsp:nvSpPr>
        <dsp:cNvPr id="0" name=""/>
        <dsp:cNvSpPr/>
      </dsp:nvSpPr>
      <dsp:spPr>
        <a:xfrm>
          <a:off x="5407284" y="856169"/>
          <a:ext cx="457924" cy="535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/>
        </a:p>
      </dsp:txBody>
      <dsp:txXfrm>
        <a:off x="5407284" y="963306"/>
        <a:ext cx="320547" cy="321411"/>
      </dsp:txXfrm>
    </dsp:sp>
    <dsp:sp modelId="{57BC13AC-6970-49BD-8BD3-0E822B7D2638}">
      <dsp:nvSpPr>
        <dsp:cNvPr id="0" name=""/>
        <dsp:cNvSpPr/>
      </dsp:nvSpPr>
      <dsp:spPr>
        <a:xfrm>
          <a:off x="6055291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3400" kern="1200" dirty="0"/>
            <a:t>Unterricht</a:t>
          </a:r>
        </a:p>
      </dsp:txBody>
      <dsp:txXfrm>
        <a:off x="6093250" y="513964"/>
        <a:ext cx="2084104" cy="12200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05EA5-C11C-4026-B2E6-B16387586643}">
      <dsp:nvSpPr>
        <dsp:cNvPr id="0" name=""/>
        <dsp:cNvSpPr/>
      </dsp:nvSpPr>
      <dsp:spPr>
        <a:xfrm>
          <a:off x="7226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Ministerielle Vorgaben</a:t>
          </a:r>
          <a:endParaRPr lang="de-DE" kern="1200" dirty="0"/>
        </a:p>
      </dsp:txBody>
      <dsp:txXfrm>
        <a:off x="45185" y="513964"/>
        <a:ext cx="2084104" cy="1220095"/>
      </dsp:txXfrm>
    </dsp:sp>
    <dsp:sp modelId="{1ED8CD63-AC7D-42B5-9C63-A2A91E78B0CD}">
      <dsp:nvSpPr>
        <dsp:cNvPr id="0" name=""/>
        <dsp:cNvSpPr/>
      </dsp:nvSpPr>
      <dsp:spPr>
        <a:xfrm>
          <a:off x="2383252" y="856169"/>
          <a:ext cx="457924" cy="535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/>
        </a:p>
      </dsp:txBody>
      <dsp:txXfrm>
        <a:off x="2383252" y="963306"/>
        <a:ext cx="320547" cy="321411"/>
      </dsp:txXfrm>
    </dsp:sp>
    <dsp:sp modelId="{883517A5-75A4-40A8-907B-C555638C0D74}">
      <dsp:nvSpPr>
        <dsp:cNvPr id="0" name=""/>
        <dsp:cNvSpPr/>
      </dsp:nvSpPr>
      <dsp:spPr>
        <a:xfrm>
          <a:off x="3031259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Schuleigene Vorgaben</a:t>
          </a:r>
          <a:endParaRPr lang="de-DE" sz="1400" kern="1200" dirty="0"/>
        </a:p>
      </dsp:txBody>
      <dsp:txXfrm>
        <a:off x="3069218" y="513964"/>
        <a:ext cx="2084104" cy="1220095"/>
      </dsp:txXfrm>
    </dsp:sp>
    <dsp:sp modelId="{97A0AFC5-C65C-4292-9F9C-4DAF51BED3C5}">
      <dsp:nvSpPr>
        <dsp:cNvPr id="0" name=""/>
        <dsp:cNvSpPr/>
      </dsp:nvSpPr>
      <dsp:spPr>
        <a:xfrm>
          <a:off x="5407284" y="856169"/>
          <a:ext cx="457924" cy="535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/>
        </a:p>
      </dsp:txBody>
      <dsp:txXfrm>
        <a:off x="5407284" y="963306"/>
        <a:ext cx="320547" cy="321411"/>
      </dsp:txXfrm>
    </dsp:sp>
    <dsp:sp modelId="{57BC13AC-6970-49BD-8BD3-0E822B7D2638}">
      <dsp:nvSpPr>
        <dsp:cNvPr id="0" name=""/>
        <dsp:cNvSpPr/>
      </dsp:nvSpPr>
      <dsp:spPr>
        <a:xfrm>
          <a:off x="6055291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3400" kern="1200" dirty="0"/>
            <a:t>Unterricht</a:t>
          </a:r>
        </a:p>
      </dsp:txBody>
      <dsp:txXfrm>
        <a:off x="6093250" y="513964"/>
        <a:ext cx="2084104" cy="1220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FC7B5E8-3B4B-4EE3-A31A-A22A833EEA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" charset="0"/>
                <a:ea typeface="Noto Sans CJK SC Regular" charset="0"/>
                <a:cs typeface="Noto Sans CJK SC Regular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1B9C4AD-4D59-412B-9153-3E3CE82435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" charset="0"/>
                <a:ea typeface="Noto Sans CJK SC Regular" charset="0"/>
                <a:cs typeface="Noto Sans CJK SC Regular" charset="0"/>
              </a:defRPr>
            </a:lvl1pPr>
          </a:lstStyle>
          <a:p>
            <a:pPr>
              <a:defRPr/>
            </a:pPr>
            <a:fld id="{EDF4A249-089A-410C-8812-062A133C2799}" type="datetimeFigureOut">
              <a:rPr lang="de-DE"/>
              <a:pPr>
                <a:defRPr/>
              </a:pPr>
              <a:t>22.06.2023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32105D-16D5-47BF-88BE-B59317E025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" charset="0"/>
                <a:ea typeface="Noto Sans CJK SC Regular" charset="0"/>
                <a:cs typeface="Noto Sans CJK SC Regular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00D48F-8F55-48FB-91A8-D9EE2265F2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ea typeface="+mn-ea"/>
                <a:cs typeface="Noto Sans CJK SC Regular" charset="0"/>
              </a:defRPr>
            </a:lvl1pPr>
          </a:lstStyle>
          <a:p>
            <a:pPr>
              <a:defRPr/>
            </a:pPr>
            <a:fld id="{5A2962CC-ED57-40ED-A2CB-896A074D1AB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3BD0E9D1-E4D3-468E-AEE9-7C783EFB522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9513" y="812800"/>
            <a:ext cx="5341937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42BAD15F-909B-4D87-A1FF-5FB5CC013A8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69938" y="5078413"/>
            <a:ext cx="6164262" cy="4810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68994FF-CF91-41FA-A30B-3132723D2F98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432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7F8CF67E-54A3-49BA-B30F-E13236C0128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60863" y="0"/>
            <a:ext cx="33432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B7EE1AF-7954-4B6D-BEEF-166120D3B0B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3432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9D564E43-CD1C-4193-B3D2-5D83861EA09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60863" y="10156825"/>
            <a:ext cx="33432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fld id="{6A37FDB5-250B-479F-B65D-A66817AE1C1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>
            <a:extLst>
              <a:ext uri="{FF2B5EF4-FFF2-40B4-BE49-F238E27FC236}">
                <a16:creationId xmlns:a16="http://schemas.microsoft.com/office/drawing/2014/main" id="{D64218D2-D5DF-4553-B2A9-3E23F7861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Notizenplatzhalter 2">
            <a:extLst>
              <a:ext uri="{FF2B5EF4-FFF2-40B4-BE49-F238E27FC236}">
                <a16:creationId xmlns:a16="http://schemas.microsoft.com/office/drawing/2014/main" id="{B8366DE0-DDB4-4130-8043-4CBF58F9F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8E4BDE-9339-4253-AB18-F1971F72696A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E6146C-A538-4B47-A6C3-01C503CA97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96CC63C-AD0F-4057-A736-61BCCB173A6A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816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:a16="http://schemas.microsoft.com/office/drawing/2014/main" id="{B7A041A5-B88A-4D39-8BA0-CC746040FD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Notizenplatzhalter 2">
            <a:extLst>
              <a:ext uri="{FF2B5EF4-FFF2-40B4-BE49-F238E27FC236}">
                <a16:creationId xmlns:a16="http://schemas.microsoft.com/office/drawing/2014/main" id="{FB3CEAD5-6A80-4360-87FD-187287817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F1CFFB-C4A5-4BAE-B427-3D710B7D296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E400AA-1C54-4E7D-BB17-767BBD19565E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FBB-8E2D-4D6B-930C-F6029CA5589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669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>
            <a:extLst>
              <a:ext uri="{FF2B5EF4-FFF2-40B4-BE49-F238E27FC236}">
                <a16:creationId xmlns:a16="http://schemas.microsoft.com/office/drawing/2014/main" id="{1F5D498A-4346-478C-8F8A-0EEAFACAF2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Notizenplatzhalter 2">
            <a:extLst>
              <a:ext uri="{FF2B5EF4-FFF2-40B4-BE49-F238E27FC236}">
                <a16:creationId xmlns:a16="http://schemas.microsoft.com/office/drawing/2014/main" id="{8A312019-27F2-4327-B52A-13F6D0ECE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69D647-1224-4A78-825B-DC17A6C2FEF9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803DC7-CD31-4028-8A99-DEE0144B6E42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93457-A125-438C-857A-47A265BA8BE6}" type="slidenum">
              <a:rPr lang="de-DE" sz="1200" smtClean="0">
                <a:solidFill>
                  <a:prstClr val="black"/>
                </a:solidFill>
                <a:latin typeface="Calibri"/>
                <a:cs typeface="+mn-cs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lang="de-DE" sz="120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944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91EBFD06-840E-465F-BEE3-A3A19D45DCF6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13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40988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6A37FDB5-250B-479F-B65D-A66817AE1C15}" type="slidenum">
              <a:rPr kumimoji="0" lang="de-DE" alt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15</a:t>
            </a:fld>
            <a:endParaRPr kumimoji="0" lang="de-DE" alt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42162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FE981F6C-FB08-4C3D-9E4E-2572AA07C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8CBAF8EF-32FC-4F62-8A3D-487541494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BD6268-7069-48A7-ADE5-D838A846681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3BFDB-17B6-4A3B-A1FD-EA7283C72BF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E00FC-A3FD-425D-BBD1-02AC8518024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484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lienbildplatzhalter 1">
            <a:extLst>
              <a:ext uri="{FF2B5EF4-FFF2-40B4-BE49-F238E27FC236}">
                <a16:creationId xmlns:a16="http://schemas.microsoft.com/office/drawing/2014/main" id="{CCA169DA-CAA4-4674-B6E5-FF68777664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6563" name="Notizenplatzhalter 2">
            <a:extLst>
              <a:ext uri="{FF2B5EF4-FFF2-40B4-BE49-F238E27FC236}">
                <a16:creationId xmlns:a16="http://schemas.microsoft.com/office/drawing/2014/main" id="{EF01C760-D8DB-4150-9CBE-505111D30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05A220-A9BD-464E-BD54-D2E7686E561D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372D-7FE6-4C4E-9128-FA58ABE4B4D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798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bildplatzhalter 1">
            <a:extLst>
              <a:ext uri="{FF2B5EF4-FFF2-40B4-BE49-F238E27FC236}">
                <a16:creationId xmlns:a16="http://schemas.microsoft.com/office/drawing/2014/main" id="{AEFD5387-6C44-4759-8EC2-DBDD02D848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683" name="Notizenplatzhalter 2">
            <a:extLst>
              <a:ext uri="{FF2B5EF4-FFF2-40B4-BE49-F238E27FC236}">
                <a16:creationId xmlns:a16="http://schemas.microsoft.com/office/drawing/2014/main" id="{F6A03A3F-8C97-42AD-9AB4-0BD159296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00BCCF-7EB7-4DAC-B284-22829C9E2F1A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7F607F-D0A6-4F0E-973D-B2170A51B65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24F85-5261-4E4D-BC28-BBD3022469E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904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37FDB5-250B-479F-B65D-A66817AE1C15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125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FE981F6C-FB08-4C3D-9E4E-2572AA07C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8CBAF8EF-32FC-4F62-8A3D-487541494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BD6268-7069-48A7-ADE5-D838A846681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3BFDB-17B6-4A3B-A1FD-EA7283C72BF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E00FC-A3FD-425D-BBD1-02AC8518024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462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A37FDB5-250B-479F-B65D-A66817AE1C15}" type="slidenum">
              <a:rPr lang="de-DE" altLang="de-DE" smtClean="0"/>
              <a:pPr>
                <a:defRPr/>
              </a:pPr>
              <a:t>28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86244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FE981F6C-FB08-4C3D-9E4E-2572AA07C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8CBAF8EF-32FC-4F62-8A3D-487541494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BD6268-7069-48A7-ADE5-D838A846681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3BFDB-17B6-4A3B-A1FD-EA7283C72BF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E00FC-A3FD-425D-BBD1-02AC8518024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259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A37FDB5-250B-479F-B65D-A66817AE1C15}" type="slidenum">
              <a:rPr lang="de-DE" altLang="de-DE" smtClean="0"/>
              <a:pPr>
                <a:defRPr/>
              </a:pPr>
              <a:t>29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62007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A37FDB5-250B-479F-B65D-A66817AE1C15}" type="slidenum">
              <a:rPr lang="de-DE" altLang="de-DE" smtClean="0"/>
              <a:pPr>
                <a:defRPr/>
              </a:pPr>
              <a:t>30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70078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A37FDB5-250B-479F-B65D-A66817AE1C15}" type="slidenum">
              <a:rPr lang="de-DE" altLang="de-DE" smtClean="0"/>
              <a:pPr>
                <a:defRPr/>
              </a:pPr>
              <a:t>31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9541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A37FDB5-250B-479F-B65D-A66817AE1C15}" type="slidenum">
              <a:rPr lang="de-DE" altLang="de-DE" smtClean="0"/>
              <a:pPr>
                <a:defRPr/>
              </a:pPr>
              <a:t>32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509130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A37FDB5-250B-479F-B65D-A66817AE1C15}" type="slidenum">
              <a:rPr lang="de-DE" altLang="de-DE" smtClean="0"/>
              <a:pPr>
                <a:defRPr/>
              </a:pPr>
              <a:t>33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36163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A37FDB5-250B-479F-B65D-A66817AE1C15}" type="slidenum">
              <a:rPr lang="de-DE" altLang="de-DE" smtClean="0"/>
              <a:pPr>
                <a:defRPr/>
              </a:pPr>
              <a:t>36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29451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A37FDB5-250B-479F-B65D-A66817AE1C15}" type="slidenum">
              <a:rPr lang="de-DE" altLang="de-DE" smtClean="0"/>
              <a:pPr>
                <a:defRPr/>
              </a:pPr>
              <a:t>37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81328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A37FDB5-250B-479F-B65D-A66817AE1C15}" type="slidenum">
              <a:rPr lang="de-DE" altLang="de-DE" smtClean="0"/>
              <a:pPr>
                <a:defRPr/>
              </a:pPr>
              <a:t>38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20811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A37FDB5-250B-479F-B65D-A66817AE1C15}" type="slidenum">
              <a:rPr lang="de-DE" altLang="de-DE" smtClean="0"/>
              <a:pPr>
                <a:defRPr/>
              </a:pPr>
              <a:t>39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204322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  <a:latin typeface="Times New Roman" pitchFamily="16" charset="0"/>
              </a:rPr>
              <a:t> </a:t>
            </a:r>
          </a:p>
          <a:p>
            <a:r>
              <a:rPr lang="de-DE" dirty="0">
                <a:solidFill>
                  <a:srgbClr val="000000"/>
                </a:solidFill>
                <a:latin typeface="Times New Roman" pitchFamily="16" charset="0"/>
              </a:rPr>
              <a:t> 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A37FDB5-250B-479F-B65D-A66817AE1C15}" type="slidenum">
              <a:rPr lang="de-DE" altLang="de-DE" smtClean="0"/>
              <a:pPr>
                <a:defRPr/>
              </a:pPr>
              <a:t>40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88833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FE981F6C-FB08-4C3D-9E4E-2572AA07C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8CBAF8EF-32FC-4F62-8A3D-487541494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BD6268-7069-48A7-ADE5-D838A846681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3BFDB-17B6-4A3B-A1FD-EA7283C72BF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E00FC-A3FD-425D-BBD1-02AC8518024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2939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A37FDB5-250B-479F-B65D-A66817AE1C15}" type="slidenum">
              <a:rPr lang="de-DE" altLang="de-DE" smtClean="0"/>
              <a:pPr>
                <a:defRPr/>
              </a:pPr>
              <a:t>41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52791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A37FDB5-250B-479F-B65D-A66817AE1C15}" type="slidenum">
              <a:rPr lang="de-DE" altLang="de-DE" smtClean="0"/>
              <a:pPr>
                <a:defRPr/>
              </a:pPr>
              <a:t>42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368534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  <a:p>
            <a:endParaRPr lang="en-US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A37FDB5-250B-479F-B65D-A66817AE1C15}" type="slidenum">
              <a:rPr lang="de-DE" altLang="de-DE" smtClean="0"/>
              <a:pPr>
                <a:defRPr/>
              </a:pPr>
              <a:t>43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850223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A37FDB5-250B-479F-B65D-A66817AE1C15}" type="slidenum">
              <a:rPr lang="de-DE" altLang="de-DE" smtClean="0"/>
              <a:pPr>
                <a:defRPr/>
              </a:pPr>
              <a:t>45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52048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A37FDB5-250B-479F-B65D-A66817AE1C15}" type="slidenum">
              <a:rPr lang="de-DE" altLang="de-DE" smtClean="0"/>
              <a:pPr>
                <a:defRPr/>
              </a:pPr>
              <a:t>46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971424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A37FDB5-250B-479F-B65D-A66817AE1C15}" type="slidenum">
              <a:rPr lang="de-DE" altLang="de-DE" smtClean="0"/>
              <a:pPr>
                <a:defRPr/>
              </a:pPr>
              <a:t>47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67229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de-DE" dirty="0">
                <a:solidFill>
                  <a:srgbClr val="000000"/>
                </a:solidFill>
                <a:latin typeface="Times New Roman" pitchFamily="16" charset="0"/>
              </a:rPr>
              <a:t> 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A37FDB5-250B-479F-B65D-A66817AE1C15}" type="slidenum">
              <a:rPr lang="de-DE" altLang="de-DE" smtClean="0"/>
              <a:pPr>
                <a:defRPr/>
              </a:pPr>
              <a:t>48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943732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A37FDB5-250B-479F-B65D-A66817AE1C15}" type="slidenum">
              <a:rPr lang="de-DE" altLang="de-DE" smtClean="0"/>
              <a:pPr>
                <a:defRPr/>
              </a:pPr>
              <a:t>49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675136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A37FDB5-250B-479F-B65D-A66817AE1C15}" type="slidenum">
              <a:rPr lang="de-DE" altLang="de-DE" smtClean="0"/>
              <a:pPr>
                <a:defRPr/>
              </a:pPr>
              <a:t>51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731785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A37FDB5-250B-479F-B65D-A66817AE1C15}" type="slidenum">
              <a:rPr lang="de-DE" altLang="de-DE" smtClean="0"/>
              <a:pPr>
                <a:defRPr/>
              </a:pPr>
              <a:t>52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03693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:a16="http://schemas.microsoft.com/office/drawing/2014/main" id="{B7A041A5-B88A-4D39-8BA0-CC746040FD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Notizenplatzhalter 2">
            <a:extLst>
              <a:ext uri="{FF2B5EF4-FFF2-40B4-BE49-F238E27FC236}">
                <a16:creationId xmlns:a16="http://schemas.microsoft.com/office/drawing/2014/main" id="{FB3CEAD5-6A80-4360-87FD-187287817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F1CFFB-C4A5-4BAE-B427-3D710B7D296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E400AA-1C54-4E7D-BB17-767BBD19565E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FBB-8E2D-4D6B-930C-F6029CA5589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9647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A37FDB5-250B-479F-B65D-A66817AE1C15}" type="slidenum">
              <a:rPr lang="de-DE" altLang="de-DE" smtClean="0"/>
              <a:pPr>
                <a:defRPr/>
              </a:pPr>
              <a:t>53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459592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A37FDB5-250B-479F-B65D-A66817AE1C15}" type="slidenum">
              <a:rPr lang="de-DE" altLang="de-DE" smtClean="0"/>
              <a:pPr>
                <a:defRPr/>
              </a:pPr>
              <a:t>54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898718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A37FDB5-250B-479F-B65D-A66817AE1C15}" type="slidenum">
              <a:rPr lang="de-DE" altLang="de-DE" smtClean="0"/>
              <a:pPr>
                <a:defRPr/>
              </a:pPr>
              <a:t>55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473585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6">
            <a:extLst>
              <a:ext uri="{FF2B5EF4-FFF2-40B4-BE49-F238E27FC236}">
                <a16:creationId xmlns:a16="http://schemas.microsoft.com/office/drawing/2014/main" id="{CE1429BF-8DAE-4457-9CC4-84FE7EB4E0B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160AE0D9-D0F9-41BB-BEBE-919F3E64071F}" type="slidenum">
              <a:rPr kumimoji="0" lang="de-DE" alt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SC Regular"/>
                <a:cs typeface="DejaVu Sans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56</a:t>
            </a:fld>
            <a:endParaRPr kumimoji="0" lang="de-DE" alt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Noto Sans CJK SC Regular"/>
              <a:cs typeface="DejaVu Sans"/>
            </a:endParaRPr>
          </a:p>
        </p:txBody>
      </p:sp>
      <p:sp>
        <p:nvSpPr>
          <p:cNvPr id="137219" name="Rectangle 1">
            <a:extLst>
              <a:ext uri="{FF2B5EF4-FFF2-40B4-BE49-F238E27FC236}">
                <a16:creationId xmlns:a16="http://schemas.microsoft.com/office/drawing/2014/main" id="{F9B48F51-0EBE-4594-B831-BB16887F485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560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137220" name="Rectangle 2">
            <a:extLst>
              <a:ext uri="{FF2B5EF4-FFF2-40B4-BE49-F238E27FC236}">
                <a16:creationId xmlns:a16="http://schemas.microsoft.com/office/drawing/2014/main" id="{D69A2BF8-107A-46CE-966F-220DA0955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9428163"/>
            <a:ext cx="29416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fld id="{6018BBED-BDCE-44B4-98A5-540E4E2C6C13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/>
              </a:pPr>
              <a:t>56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69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:a16="http://schemas.microsoft.com/office/drawing/2014/main" id="{B7A041A5-B88A-4D39-8BA0-CC746040FD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Notizenplatzhalter 2">
            <a:extLst>
              <a:ext uri="{FF2B5EF4-FFF2-40B4-BE49-F238E27FC236}">
                <a16:creationId xmlns:a16="http://schemas.microsoft.com/office/drawing/2014/main" id="{FB3CEAD5-6A80-4360-87FD-187287817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F1CFFB-C4A5-4BAE-B427-3D710B7D296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E400AA-1C54-4E7D-BB17-767BBD19565E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FBB-8E2D-4D6B-930C-F6029CA5589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819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:a16="http://schemas.microsoft.com/office/drawing/2014/main" id="{B7A041A5-B88A-4D39-8BA0-CC746040FD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Notizenplatzhalter 2">
            <a:extLst>
              <a:ext uri="{FF2B5EF4-FFF2-40B4-BE49-F238E27FC236}">
                <a16:creationId xmlns:a16="http://schemas.microsoft.com/office/drawing/2014/main" id="{FB3CEAD5-6A80-4360-87FD-187287817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F1CFFB-C4A5-4BAE-B427-3D710B7D296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E400AA-1C54-4E7D-BB17-767BBD19565E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FBB-8E2D-4D6B-930C-F6029CA5589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52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:a16="http://schemas.microsoft.com/office/drawing/2014/main" id="{B7A041A5-B88A-4D39-8BA0-CC746040FD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Notizenplatzhalter 2">
            <a:extLst>
              <a:ext uri="{FF2B5EF4-FFF2-40B4-BE49-F238E27FC236}">
                <a16:creationId xmlns:a16="http://schemas.microsoft.com/office/drawing/2014/main" id="{FB3CEAD5-6A80-4360-87FD-187287817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F1CFFB-C4A5-4BAE-B427-3D710B7D296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E400AA-1C54-4E7D-BB17-767BBD19565E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FBB-8E2D-4D6B-930C-F6029CA5589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642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:a16="http://schemas.microsoft.com/office/drawing/2014/main" id="{B7A041A5-B88A-4D39-8BA0-CC746040FD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Notizenplatzhalter 2">
            <a:extLst>
              <a:ext uri="{FF2B5EF4-FFF2-40B4-BE49-F238E27FC236}">
                <a16:creationId xmlns:a16="http://schemas.microsoft.com/office/drawing/2014/main" id="{FB3CEAD5-6A80-4360-87FD-187287817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F1CFFB-C4A5-4BAE-B427-3D710B7D296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E400AA-1C54-4E7D-BB17-767BBD19565E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FBB-8E2D-4D6B-930C-F6029CA5589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205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:a16="http://schemas.microsoft.com/office/drawing/2014/main" id="{B7A041A5-B88A-4D39-8BA0-CC746040FD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Notizenplatzhalter 2">
            <a:extLst>
              <a:ext uri="{FF2B5EF4-FFF2-40B4-BE49-F238E27FC236}">
                <a16:creationId xmlns:a16="http://schemas.microsoft.com/office/drawing/2014/main" id="{FB3CEAD5-6A80-4360-87FD-187287817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F1CFFB-C4A5-4BAE-B427-3D710B7D296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E400AA-1C54-4E7D-BB17-767BBD19565E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FBB-8E2D-4D6B-930C-F6029CA5589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632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8E4CFB-88AB-4D83-96C7-0D46EFAE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EA930-274A-4336-8FBB-E1818EA023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A58EA930-82D1-4727-BCC8-5831B6B7F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2138" y="6235700"/>
            <a:ext cx="2952750" cy="515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Dienstbesprechungen Implementationsauftakt der neuen Kernlehrpläne in den Fächern Deutsch, Englisch, Französisch und Mathematik der gymnasialen Oberstufe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997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F3E9855-8C8D-4319-B2AA-3E2E949FF892}"/>
              </a:ext>
            </a:extLst>
          </p:cNvPr>
          <p:cNvSpPr txBox="1">
            <a:spLocks/>
          </p:cNvSpPr>
          <p:nvPr userDrawn="1"/>
        </p:nvSpPr>
        <p:spPr>
          <a:xfrm>
            <a:off x="2339752" y="6285467"/>
            <a:ext cx="4464496" cy="515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>
              <a:defRPr/>
            </a:pPr>
            <a:r>
              <a:rPr lang="de-DE"/>
              <a:t>Dienstbesprechung zum Implementationsauftakt der neuen Kernlehrpläne in den Fächern Biologie, Chemie und Physik der gymnasialen Oberstufe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01E9B35-D7DB-4449-AFE7-0F493CD67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563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35D1C-1BCC-4362-B26D-DD005917CF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Datumsplatzhalter 1">
            <a:extLst>
              <a:ext uri="{FF2B5EF4-FFF2-40B4-BE49-F238E27FC236}">
                <a16:creationId xmlns:a16="http://schemas.microsoft.com/office/drawing/2014/main" id="{DDCF7ED9-FEC0-4DE1-AFE5-6A70114ABD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" y="6240463"/>
            <a:ext cx="1656755" cy="501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603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A4554AA-DC9C-4D15-9273-23FB6C7D82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" y="6240463"/>
            <a:ext cx="1656755" cy="501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DA4978D-A475-4E4B-8DFA-216912D16274}"/>
              </a:ext>
            </a:extLst>
          </p:cNvPr>
          <p:cNvSpPr txBox="1">
            <a:spLocks/>
          </p:cNvSpPr>
          <p:nvPr userDrawn="1"/>
        </p:nvSpPr>
        <p:spPr>
          <a:xfrm>
            <a:off x="2339752" y="6285467"/>
            <a:ext cx="4464496" cy="515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>
              <a:defRPr/>
            </a:pPr>
            <a:r>
              <a:rPr lang="de-DE"/>
              <a:t>Dienstbesprechung zum Implementationsauftakt der neuen Kernlehrpläne in den Fächern Biologie, Chemie und Physik der gymnasialen Oberstufe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DE4C6E8-F28E-4F4D-B4B0-B5CE81EC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563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35D1C-1BCC-4362-B26D-DD005917CF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4697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901BCA-B9F9-4F78-A6C1-D73C8004F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" y="6240463"/>
            <a:ext cx="2952750" cy="501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D0CD461-CC5E-4CB1-8769-98976EEDB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Dienstbesprechungen Implementationsauftakt der neuen Kernlehrpläne in den Fächern Deutsch, Englisch, Französisch und Mathematik der gymnasialen Oberstufe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5517222-745B-4E2F-AC7B-49C94076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B65A9-F40F-4E51-B9AC-091C68A356A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1712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7C8256-9E13-4C48-939E-2E19B57140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" y="6240463"/>
            <a:ext cx="2952750" cy="501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B98678-046D-4161-A344-737B4708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Dienstbesprechungen Implementationsauftakt der neuen Kernlehrpläne in den Fächern Deutsch, Englisch, Französisch und Mathematik der gymnasialen Oberstufe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A5D163-3719-4F95-9FD3-E878D398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2E8A3-9DE8-4BEE-BBDF-98B561F984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668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00809"/>
            <a:ext cx="2057400" cy="42484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60198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69127B-BF50-484C-8B1D-C083FE1F63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" y="6240463"/>
            <a:ext cx="2952750" cy="501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C7B1DD-962E-477B-8C1F-4C192DA97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Dienstbesprechungen Implementationsauftakt der neuen Kernlehrpläne in den Fächern Deutsch, Englisch, Französisch und Mathematik der gymnasialen Oberstufe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1F50AE-2766-4E19-A9A0-C7D87D97D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B7EE9-29C1-42B5-B844-5E0FD2193C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507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1F4720-EBD2-4C1A-9E4D-6F918C22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B7966-4331-4009-9F94-B7292667E73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A58EA930-82D1-4727-BCC8-5831B6B7F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2138" y="6235700"/>
            <a:ext cx="2952750" cy="515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Dienstbesprechungen Implementationsauftakt der neuen Kernlehrpläne in den Fächern Deutsch, Englisch, Französisch und Mathematik der gymnasialen Oberstufe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505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BE2C9914-D757-480B-BED7-DBE57234BB3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786C7A0-A5A7-4786-8521-376D52BDA23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pPr>
              <a:defRPr/>
            </a:pPr>
            <a:fld id="{617ED196-F6C3-480A-859A-0AF16885AF44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58EA930-82D1-4727-BCC8-5831B6B7F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2138" y="6235700"/>
            <a:ext cx="2952750" cy="515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Dienstbesprechungen Implementationsauftakt der neuen Kernlehrpläne in den Fächern Deutsch, Englisch, Französisch und Mathematik der gymnasialen Oberstufe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782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275279-24B7-4C73-A0DC-3501F81E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" y="6237288"/>
            <a:ext cx="2952750" cy="501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61D7F7-B447-458A-B83B-278088F7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59113" y="6235700"/>
            <a:ext cx="2952750" cy="515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Dienstbesprechungen Implementationsauftakt der neuen Kernlehrpläne in den Fächern Deutsch, Englisch, Französisch und Mathematik der gymnasialen Oberstufe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1F4720-EBD2-4C1A-9E4D-6F918C22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B7966-4331-4009-9F94-B7292667E73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567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4C8EEF-8767-4759-9DF8-D576F238AA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" y="6240463"/>
            <a:ext cx="2952750" cy="501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514965-3CD8-4226-AE86-2305B4567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Dienstbesprechungen Implementationsauftakt der neuen Kernlehrpläne in den Fächern Deutsch, Englisch, Französisch und Mathematik der gymnasialen Oberstufe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91EC5E-7A47-45CA-847F-D31E5768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2BA78-ABB1-4D43-A703-C41C00B2E4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701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141" y="1767672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9CF9D5-CEB1-46B7-AAA6-220A89209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Dienstbesprechungen Implementationsauftakt der neuen Kernlehrpläne in den Fächern Deutsch, Englisch, Französisch und Mathematik der gymnasialen Oberstufe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402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EFC454-6EDB-4DC2-BB27-9C68ACB5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" y="6240463"/>
            <a:ext cx="2952750" cy="501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532C67-C754-4A7F-8CB9-6DAA45CBF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Dienstbesprechungen Implementationsauftakt der neuen Kernlehrpläne in den Fächern Deutsch, Englisch, Französisch und Mathematik der gymnasialen Oberstufe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B84A39-791A-426E-A467-C5DCEF1F3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44CC1-D525-4299-9CAE-4AD455D74A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52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B929F6B8-7513-4CC2-AAAB-EDC3DE31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" y="6240463"/>
            <a:ext cx="2952750" cy="501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AD04D53-8AC2-4F4F-BB70-08AA1A586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Dienstbesprechungen Implementationsauftakt der neuen Kernlehrpläne in den Fächern Deutsch, Englisch, Französisch und Mathematik der gymnasialen Oberstufe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6DDBA06-4C4A-4493-8C55-C82D9886E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A632B-4CD9-4E4A-9895-0F614C2915B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76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6F19618-FF70-414B-B168-92562A5F11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" y="6240463"/>
            <a:ext cx="2952750" cy="501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3DB8A68-D7C4-402F-9EB1-4C786B0EA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Dienstbesprechungen Implementationsauftakt der neuen Kernlehrpläne in den Fächern Deutsch, Englisch, Französisch und Mathematik der gymnasialen Oberstufe</a:t>
            </a:r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FFE3DCCF-C47E-4246-B557-D7F77F4F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35D1C-1BCC-4362-B26D-DD005917CF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918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>
            <a:extLst>
              <a:ext uri="{FF2B5EF4-FFF2-40B4-BE49-F238E27FC236}">
                <a16:creationId xmlns:a16="http://schemas.microsoft.com/office/drawing/2014/main" id="{E2B4167A-5630-4393-893C-B71071435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25538"/>
            <a:ext cx="8229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8EA930-82D1-4727-BCC8-5831B6B7F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2138" y="6235700"/>
            <a:ext cx="2952750" cy="515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Dienstbesprechungen Implementationsauftakt der neuen Kernlehrpläne in den Fächern Deutsch, Englisch, Französisch und Mathematik der gymnasialen Oberstufe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B667BF-8EAE-451C-AF5D-C832B4D9D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1013" y="6356350"/>
            <a:ext cx="585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68CBB9-8CCC-443C-9244-394CB2CE26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077" name="Textplatzhalter 2">
            <a:extLst>
              <a:ext uri="{FF2B5EF4-FFF2-40B4-BE49-F238E27FC236}">
                <a16:creationId xmlns:a16="http://schemas.microsoft.com/office/drawing/2014/main" id="{47C9E498-F58A-4A0E-8775-74D2FD7CF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249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pic>
        <p:nvPicPr>
          <p:cNvPr id="3078" name="Picture 2" descr="Logo QUA-LiS NRW">
            <a:extLst>
              <a:ext uri="{FF2B5EF4-FFF2-40B4-BE49-F238E27FC236}">
                <a16:creationId xmlns:a16="http://schemas.microsoft.com/office/drawing/2014/main" id="{61DA7362-8FDF-4C54-82B5-B45CDEB9C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341313"/>
            <a:ext cx="21526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2C07A4CA-31F8-44B5-9162-AA3FCD9762D3}"/>
              </a:ext>
            </a:extLst>
          </p:cNvPr>
          <p:cNvCxnSpPr/>
          <p:nvPr/>
        </p:nvCxnSpPr>
        <p:spPr>
          <a:xfrm>
            <a:off x="468313" y="1557338"/>
            <a:ext cx="820737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80" name="CustomShape 6">
            <a:extLst>
              <a:ext uri="{FF2B5EF4-FFF2-40B4-BE49-F238E27FC236}">
                <a16:creationId xmlns:a16="http://schemas.microsoft.com/office/drawing/2014/main" id="{3A45FADE-A9B9-45E3-9E41-54B0746B1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61075"/>
            <a:ext cx="2987675" cy="142875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3081" name="CustomShape 8">
            <a:extLst>
              <a:ext uri="{FF2B5EF4-FFF2-40B4-BE49-F238E27FC236}">
                <a16:creationId xmlns:a16="http://schemas.microsoft.com/office/drawing/2014/main" id="{6ED6B9BD-7DD5-4EAA-9CF8-0484923F7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3" y="6061075"/>
            <a:ext cx="2987675" cy="142875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1A5DC5D-BD4B-49C0-BD30-D05C6294C56C}"/>
              </a:ext>
            </a:extLst>
          </p:cNvPr>
          <p:cNvSpPr/>
          <p:nvPr/>
        </p:nvSpPr>
        <p:spPr>
          <a:xfrm>
            <a:off x="6157913" y="6061075"/>
            <a:ext cx="2987675" cy="142875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3083" name="Picture 3" descr="V:\QUA-LIS\Formulare und Muster\AbsenderKennungMSB neu-farbig.jpg">
            <a:extLst>
              <a:ext uri="{FF2B5EF4-FFF2-40B4-BE49-F238E27FC236}">
                <a16:creationId xmlns:a16="http://schemas.microsoft.com/office/drawing/2014/main" id="{3CE5AB52-3DF7-432D-8FEC-1A86FC47E7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7988"/>
            <a:ext cx="302418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31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3" r:id="rId2"/>
    <p:sldLayoutId id="2147484264" r:id="rId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>
            <a:extLst>
              <a:ext uri="{FF2B5EF4-FFF2-40B4-BE49-F238E27FC236}">
                <a16:creationId xmlns:a16="http://schemas.microsoft.com/office/drawing/2014/main" id="{0D36CEE3-696C-4D27-803D-593516591C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25538"/>
            <a:ext cx="8229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590CBE-1746-49B4-8B8B-09B8B19CE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2138" y="6235700"/>
            <a:ext cx="2952750" cy="515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Dienstbesprechungen Implementationsauftakt der neuen Kernlehrpläne in den Fächern Deutsch, Englisch, Französisch und Mathematik der gymnasialen Oberstufe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5109C9-F8C4-4D42-B25B-079A7F954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1013" y="6356350"/>
            <a:ext cx="585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2F62CC-3CCC-4D64-9CF2-8DD1E6B86D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053" name="Textplatzhalter 2">
            <a:extLst>
              <a:ext uri="{FF2B5EF4-FFF2-40B4-BE49-F238E27FC236}">
                <a16:creationId xmlns:a16="http://schemas.microsoft.com/office/drawing/2014/main" id="{61D917C0-556B-424C-98ED-FB909D488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249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pic>
        <p:nvPicPr>
          <p:cNvPr id="2054" name="Picture 2" descr="Logo QUA-LiS NRW">
            <a:extLst>
              <a:ext uri="{FF2B5EF4-FFF2-40B4-BE49-F238E27FC236}">
                <a16:creationId xmlns:a16="http://schemas.microsoft.com/office/drawing/2014/main" id="{94D50F25-0C89-42D0-AB79-F1C82B50C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341313"/>
            <a:ext cx="21526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413C1CE7-7DA1-4DEB-B38E-CA78A0388C23}"/>
              </a:ext>
            </a:extLst>
          </p:cNvPr>
          <p:cNvCxnSpPr/>
          <p:nvPr/>
        </p:nvCxnSpPr>
        <p:spPr>
          <a:xfrm>
            <a:off x="468313" y="1557338"/>
            <a:ext cx="820737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56" name="CustomShape 6">
            <a:extLst>
              <a:ext uri="{FF2B5EF4-FFF2-40B4-BE49-F238E27FC236}">
                <a16:creationId xmlns:a16="http://schemas.microsoft.com/office/drawing/2014/main" id="{81286E38-D2CC-459A-B2FE-96892809E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61075"/>
            <a:ext cx="2987675" cy="142875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2057" name="CustomShape 8">
            <a:extLst>
              <a:ext uri="{FF2B5EF4-FFF2-40B4-BE49-F238E27FC236}">
                <a16:creationId xmlns:a16="http://schemas.microsoft.com/office/drawing/2014/main" id="{2DDA9566-197F-4728-B85F-6E9060C9E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3" y="6061075"/>
            <a:ext cx="2987675" cy="142875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B3B67CB-4144-4C97-B623-2D02AF8868EE}"/>
              </a:ext>
            </a:extLst>
          </p:cNvPr>
          <p:cNvSpPr/>
          <p:nvPr/>
        </p:nvSpPr>
        <p:spPr>
          <a:xfrm>
            <a:off x="6157913" y="6061075"/>
            <a:ext cx="2987675" cy="142875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059" name="Picture 3" descr="V:\QUA-LIS\Formulare und Muster\AbsenderKennungMSB neu-farbig.jpg">
            <a:extLst>
              <a:ext uri="{FF2B5EF4-FFF2-40B4-BE49-F238E27FC236}">
                <a16:creationId xmlns:a16="http://schemas.microsoft.com/office/drawing/2014/main" id="{4BF7D717-4A9D-426D-935F-01F4CC4084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7988"/>
            <a:ext cx="302418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9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dardsicherung.nrw.de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>
            <a:extLst>
              <a:ext uri="{FF2B5EF4-FFF2-40B4-BE49-F238E27FC236}">
                <a16:creationId xmlns:a16="http://schemas.microsoft.com/office/drawing/2014/main" id="{FD9F9EBC-2A7A-44D2-B754-0FC3FF1095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628801"/>
            <a:ext cx="7772400" cy="1080120"/>
          </a:xfrm>
        </p:spPr>
        <p:txBody>
          <a:bodyPr/>
          <a:lstStyle/>
          <a:p>
            <a:pPr algn="ctr" eaLnBrk="1" hangingPunct="1"/>
            <a:br>
              <a:rPr lang="de-DE" altLang="de-DE" dirty="0"/>
            </a:br>
            <a:br>
              <a:rPr lang="de-DE" altLang="de-DE" dirty="0"/>
            </a:br>
            <a:br>
              <a:rPr lang="de-DE" altLang="de-DE" dirty="0"/>
            </a:br>
            <a:br>
              <a:rPr lang="de-DE" altLang="de-DE" dirty="0"/>
            </a:br>
            <a:br>
              <a:rPr lang="de-DE" altLang="de-DE" dirty="0"/>
            </a:br>
            <a:br>
              <a:rPr lang="de-DE" altLang="de-DE" dirty="0"/>
            </a:br>
            <a:r>
              <a:rPr lang="de-DE" altLang="de-DE" dirty="0"/>
              <a:t>Kernlehrpläne für die Gymnasiale Oberstufe an</a:t>
            </a:r>
            <a:br>
              <a:rPr lang="de-DE" altLang="de-DE" dirty="0"/>
            </a:br>
            <a:r>
              <a:rPr lang="de-DE" altLang="de-DE" dirty="0"/>
              <a:t>Gymnasium, Gesamtschule, Weiterbildungskolleg/ Abendgymnasium</a:t>
            </a:r>
            <a:br>
              <a:rPr lang="de-DE" altLang="de-DE" dirty="0"/>
            </a:br>
            <a:br>
              <a:rPr lang="de-DE" altLang="de-DE" dirty="0"/>
            </a:br>
            <a:r>
              <a:rPr lang="de-DE" altLang="de-DE" sz="2800" dirty="0"/>
              <a:t>Dienstbesprechung zum Implementationsauftakt </a:t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>
              <a:defRPr/>
            </a:pPr>
            <a:r>
              <a:rPr lang="de-DE" sz="1000" dirty="0"/>
              <a:t>Dienstbesprechung Implementationsauftakt der neuen Kernlehrpläne </a:t>
            </a:r>
            <a:br>
              <a:rPr lang="de-DE" sz="1000" dirty="0"/>
            </a:br>
            <a:r>
              <a:rPr lang="de-DE" sz="1000" dirty="0"/>
              <a:t>in den Fächern Deutsch, Englisch, Französisch und Mathematik </a:t>
            </a:r>
            <a:br>
              <a:rPr lang="de-DE" sz="1000" dirty="0"/>
            </a:br>
            <a:r>
              <a:rPr lang="de-DE" sz="1000" dirty="0"/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3839913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F929A-C069-4A48-AB9E-54742DF6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dirty="0">
                <a:latin typeface="+mn-lt"/>
                <a:ea typeface="+mn-ea"/>
                <a:cs typeface="+mn-cs"/>
              </a:rPr>
              <a:t>Prämissen der Kernlehrplannovelle (II/III)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04942F-BAB1-4F73-9B02-AC2E7302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105051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r>
              <a:rPr lang="de-DE" sz="2600" dirty="0">
                <a:solidFill>
                  <a:srgbClr val="FF0000"/>
                </a:solidFill>
              </a:rPr>
              <a:t>Bsp.</a:t>
            </a:r>
            <a:r>
              <a:rPr lang="de-DE" sz="2600" dirty="0"/>
              <a:t> Fachangemessene Berücksichtigung von übergreifenden Bildungs- und Erziehungszielen sowie Querschnittsaufgaben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2600" dirty="0"/>
              <a:t>Bildung in einer Digitalen Welt/ Medienkompetenzrahmen*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2600" dirty="0"/>
              <a:t>Bildung für nachhaltige Entwicklung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2600" dirty="0"/>
              <a:t>Geschlechtersensibilität und Aktionsplan „Impulse 2020 – für </a:t>
            </a:r>
            <a:r>
              <a:rPr lang="de-DE" sz="2600" dirty="0" err="1"/>
              <a:t>queeres</a:t>
            </a:r>
            <a:r>
              <a:rPr lang="de-DE" sz="2600" dirty="0"/>
              <a:t> Leben in NRW“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r>
              <a:rPr lang="de-DE" sz="2600" dirty="0"/>
              <a:t>* beispielsweise lassen sich Ziele aus Spalte 3 des MKR („Kommunizieren und Kooperieren“) auch durch entsprechende Unterrichtsgestaltung umsetzen. Formen der Kooperation und Kommunikation werden nicht durchgängig explizit in den Kompetenzerwartungen ausgewiesen.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3BA34E04-F7D9-4E3E-860C-5FD8E0A2EA3E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000" dirty="0"/>
              <a:t>Dienstbesprechung Implementationsauftakt der neuen Kernlehrpläne </a:t>
            </a:r>
            <a:br>
              <a:rPr lang="de-DE" sz="1000" dirty="0"/>
            </a:br>
            <a:r>
              <a:rPr lang="de-DE" sz="1000" dirty="0"/>
              <a:t>in den Fächern Deutsch, Englisch, Französisch und Mathematik </a:t>
            </a:r>
            <a:br>
              <a:rPr lang="de-DE" sz="1000" dirty="0"/>
            </a:br>
            <a:r>
              <a:rPr lang="de-DE" sz="1000" dirty="0"/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2104201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F929A-C069-4A48-AB9E-54742DF6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dirty="0">
                <a:latin typeface="+mn-lt"/>
                <a:ea typeface="+mn-ea"/>
                <a:cs typeface="+mn-cs"/>
              </a:rPr>
              <a:t>Prämissen der Kernlehrplannovelle (III/III)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04942F-BAB1-4F73-9B02-AC2E7302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105051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r>
              <a:rPr lang="de-DE" sz="2600" dirty="0">
                <a:solidFill>
                  <a:srgbClr val="FF0000"/>
                </a:solidFill>
              </a:rPr>
              <a:t>Bsp.</a:t>
            </a:r>
            <a:r>
              <a:rPr lang="de-DE" sz="2600" dirty="0"/>
              <a:t> Angleichung von Struktur und Systematik der Kernlehrpläne über die Fächer/ Aufgabenfelder, Schulstufen und Schulformen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2600" dirty="0"/>
              <a:t>Fortsetzung curricularer Weiterentwicklungen aus den KLP GY SI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2600" dirty="0"/>
              <a:t>Orientierung an den bisherigen KLP </a:t>
            </a:r>
            <a:r>
              <a:rPr lang="de-DE" sz="2600" dirty="0" err="1"/>
              <a:t>GOSt</a:t>
            </a:r>
            <a:endParaRPr lang="de-DE" sz="26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endParaRPr lang="de-DE" sz="26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3BA34E04-F7D9-4E3E-860C-5FD8E0A2EA3E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000" dirty="0"/>
              <a:t>Dienstbesprechung Implementationsauftakt der neuen Kernlehrpläne </a:t>
            </a:r>
            <a:br>
              <a:rPr lang="de-DE" sz="1000" dirty="0"/>
            </a:br>
            <a:r>
              <a:rPr lang="de-DE" sz="1000" dirty="0"/>
              <a:t>in den Fächern Deutsch, Englisch, Französisch und Mathematik </a:t>
            </a:r>
            <a:br>
              <a:rPr lang="de-DE" sz="1000" dirty="0"/>
            </a:br>
            <a:r>
              <a:rPr lang="de-DE" sz="1000" dirty="0"/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1132031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>
            <a:extLst>
              <a:ext uri="{FF2B5EF4-FFF2-40B4-BE49-F238E27FC236}">
                <a16:creationId xmlns:a16="http://schemas.microsoft.com/office/drawing/2014/main" id="{DF72A093-0C0C-4241-8238-D206BA6C75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altLang="de-DE" dirty="0"/>
              <a:t>Gliederungsmerkmale der Kernlehrpläne</a:t>
            </a:r>
          </a:p>
        </p:txBody>
      </p:sp>
      <p:graphicFrame>
        <p:nvGraphicFramePr>
          <p:cNvPr id="9" name="Inhaltsplatzhalter 3">
            <a:extLst>
              <a:ext uri="{FF2B5EF4-FFF2-40B4-BE49-F238E27FC236}">
                <a16:creationId xmlns:a16="http://schemas.microsoft.com/office/drawing/2014/main" id="{7779E7DA-CE1F-429C-9680-43AF01C27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125315"/>
              </p:ext>
            </p:extLst>
          </p:nvPr>
        </p:nvGraphicFramePr>
        <p:xfrm>
          <a:off x="457200" y="1689100"/>
          <a:ext cx="8229600" cy="4389120"/>
        </p:xfrm>
        <a:graphic>
          <a:graphicData uri="http://schemas.openxmlformats.org/drawingml/2006/table">
            <a:tbl>
              <a:tblPr/>
              <a:tblGrid>
                <a:gridCol w="94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6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Arial" panose="020B0604020202020204" pitchFamily="34" charset="0"/>
                        </a:rPr>
                        <a:t>Kapitel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Arial" panose="020B0604020202020204" pitchFamily="34" charset="0"/>
                        </a:rPr>
                        <a:t>Gliederungspunkt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6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Noto Sans CJK SC Regular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Arial" panose="020B0604020202020204" pitchFamily="34" charset="0"/>
                        </a:rPr>
                        <a:t>Vorbemerkungen: Kernlehrpläne als kompetenzorientierte Unterrichtsvorgaben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6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Arial" panose="020B0604020202020204" pitchFamily="34" charset="0"/>
                        </a:rPr>
                        <a:t>Aufgaben und Ziele des Faches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6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Arial" panose="020B0604020202020204" pitchFamily="34" charset="0"/>
                        </a:rPr>
                        <a:t>Kompetenzbereiche, Inhaltsfelder und Kompetenzerwartungen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5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indent="-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Arial" panose="020B0604020202020204" pitchFamily="34" charset="0"/>
                        </a:rPr>
                        <a:t>Kompetenzbereiche und Inhaltsfelder des Faches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5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Noto Sans CJK SC Regular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indent="-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Arial" panose="020B0604020202020204" pitchFamily="34" charset="0"/>
                        </a:rPr>
                        <a:t>2.1.1 Kompetenzbereiche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5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Noto Sans CJK SC Regular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Arial" panose="020B0604020202020204" pitchFamily="34" charset="0"/>
                        </a:rPr>
                        <a:t>2.1.2 Inhaltfelder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2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Arial" panose="020B0604020202020204" pitchFamily="34" charset="0"/>
                        </a:rPr>
                        <a:t>Kompetenzerwartungen und inhaltliche Schwerpunkte bis zum Ende der Einführungsphase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92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Arial" panose="020B0604020202020204" pitchFamily="34" charset="0"/>
                        </a:rPr>
                        <a:t>Kompetenzerwartungen und inhaltliche Schwerpunkte bis zum Ende der Qualifikationsphase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5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Noto Sans CJK SC Regular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Arial" panose="020B0604020202020204" pitchFamily="34" charset="0"/>
                        </a:rPr>
                        <a:t>2.3.1 Grundkurs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5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Noto Sans CJK SC Regular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Arial" panose="020B0604020202020204" pitchFamily="34" charset="0"/>
                        </a:rPr>
                        <a:t>2.3.2 Leistungskurs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26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Arial" panose="020B0604020202020204" pitchFamily="34" charset="0"/>
                        </a:rPr>
                        <a:t>Lernerfolgsüberprüfung und Leistungsbewertung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26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Arial" panose="020B0604020202020204" pitchFamily="34" charset="0"/>
                        </a:rPr>
                        <a:t>Abiturprüfung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E8F1F91D-5637-4CC8-9408-E2718B24519E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de-DE" sz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>
              <a:defRPr/>
            </a:pPr>
            <a:r>
              <a:rPr lang="de-DE" sz="1000" dirty="0"/>
              <a:t>Dienstbesprechung Implementationsauftakt der neuen Kernlehrpläne </a:t>
            </a:r>
            <a:br>
              <a:rPr lang="de-DE" sz="1000" dirty="0"/>
            </a:br>
            <a:r>
              <a:rPr lang="de-DE" sz="1000" dirty="0"/>
              <a:t>in den Fächern Deutsch, Englisch, Französisch und Mathematik </a:t>
            </a:r>
            <a:br>
              <a:rPr lang="de-DE" sz="1000" dirty="0"/>
            </a:br>
            <a:r>
              <a:rPr lang="de-DE" sz="1000" dirty="0"/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1969374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0700" y="1080786"/>
            <a:ext cx="8229600" cy="432048"/>
          </a:xfrm>
        </p:spPr>
        <p:txBody>
          <a:bodyPr>
            <a:noAutofit/>
          </a:bodyPr>
          <a:lstStyle/>
          <a:p>
            <a:r>
              <a:rPr lang="de-DE" sz="3100" dirty="0"/>
              <a:t>Gliederung Kernlehrplan Englisch</a:t>
            </a:r>
          </a:p>
        </p:txBody>
      </p:sp>
      <p:graphicFrame>
        <p:nvGraphicFramePr>
          <p:cNvPr id="7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241184"/>
              </p:ext>
            </p:extLst>
          </p:nvPr>
        </p:nvGraphicFramePr>
        <p:xfrm>
          <a:off x="520700" y="1700807"/>
          <a:ext cx="8064500" cy="4176465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9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Kapitel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Gliederungspunkt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9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Vorbemerkungen: Kernlehrpläne als kompetenzorientierte Unterrichtsvorgaben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9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Aufgaben und Ziele des Faches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9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Kompetenzbereiche, Kompetenzerwartungen und fachliche Konkretisierungen</a:t>
                      </a:r>
                      <a:endParaRPr kumimoji="0" lang="de-DE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0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 des Faches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1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460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Kompetenzerwartungen und fachliche Konkretisierungen bis zum Ende der Einführungsphase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60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Kompetenzerwartungen und fachliche Konkretisierungen bis zum Ende der Qualifikationsphase – Grundkurs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173441"/>
                  </a:ext>
                </a:extLst>
              </a:tr>
              <a:tr h="550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60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Kompetenzerwartungen und fachliche Konkretisierungen bis zum Ende der Qualifikationsphase – Leistungskurs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7890618"/>
                  </a:ext>
                </a:extLst>
              </a:tr>
              <a:tr h="375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Lernerfolgsüberprüfung und Leistungsbewertung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342991"/>
                  </a:ext>
                </a:extLst>
              </a:tr>
              <a:tr h="3662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Abiturprüfung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296936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A34E04-F7D9-4E3E-860C-5FD8E0A2EA3E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>
              <a:defRPr/>
            </a:pPr>
            <a:r>
              <a:rPr lang="de-DE" sz="1000" dirty="0"/>
              <a:t>Dienstbesprechung Implementationsauftakt der neuen Kernlehrpläne </a:t>
            </a:r>
            <a:br>
              <a:rPr lang="de-DE" sz="1000" dirty="0"/>
            </a:br>
            <a:r>
              <a:rPr lang="de-DE" sz="1000" dirty="0"/>
              <a:t>in den Fächern Deutsch, Englisch, Französisch und Mathematik </a:t>
            </a:r>
            <a:br>
              <a:rPr lang="de-DE" sz="1000" dirty="0"/>
            </a:br>
            <a:r>
              <a:rPr lang="de-DE" sz="1000" dirty="0"/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3972051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>
            <a:extLst>
              <a:ext uri="{FF2B5EF4-FFF2-40B4-BE49-F238E27FC236}">
                <a16:creationId xmlns:a16="http://schemas.microsoft.com/office/drawing/2014/main" id="{52E4A569-9E7A-4B04-BF2A-448B38C89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Grundgliederung der KLP </a:t>
            </a:r>
            <a:r>
              <a:rPr lang="de-DE" altLang="de-DE" sz="2800" dirty="0"/>
              <a:t>(grob, </a:t>
            </a:r>
            <a:r>
              <a:rPr lang="de-DE" altLang="de-DE" sz="2800" dirty="0" err="1"/>
              <a:t>fächerübergr</a:t>
            </a:r>
            <a:r>
              <a:rPr lang="de-DE" altLang="de-DE" sz="2800" dirty="0"/>
              <a:t>.)</a:t>
            </a:r>
          </a:p>
        </p:txBody>
      </p:sp>
      <p:sp>
        <p:nvSpPr>
          <p:cNvPr id="38915" name="Inhaltsplatzhalter 2">
            <a:extLst>
              <a:ext uri="{FF2B5EF4-FFF2-40B4-BE49-F238E27FC236}">
                <a16:creationId xmlns:a16="http://schemas.microsoft.com/office/drawing/2014/main" id="{C77650F1-16C4-4879-891E-B4BAB0D8EB5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2564904"/>
            <a:ext cx="4038600" cy="3312368"/>
          </a:xfrm>
        </p:spPr>
        <p:txBody>
          <a:bodyPr/>
          <a:lstStyle/>
          <a:p>
            <a:pPr marL="0" indent="0">
              <a:buNone/>
            </a:pPr>
            <a:endParaRPr lang="de-DE" altLang="de-DE" dirty="0"/>
          </a:p>
          <a:p>
            <a:pPr marL="0" indent="0">
              <a:buNone/>
            </a:pPr>
            <a:endParaRPr lang="de-DE" altLang="de-DE" dirty="0"/>
          </a:p>
          <a:p>
            <a:pPr marL="0" indent="0">
              <a:buNone/>
            </a:pPr>
            <a:r>
              <a:rPr lang="de-DE" altLang="de-DE" dirty="0"/>
              <a:t>Kompetenzbereiche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4648200" y="2564904"/>
            <a:ext cx="4038600" cy="331236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Inhaltsfelder, inhaltliche Schwerpunkte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Fachliche Konkretisierungen (FS)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5B2FDDD7-FC46-46C7-AEF4-F06DE15ED177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99120" y="1916832"/>
            <a:ext cx="3754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Können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790120" y="1935161"/>
            <a:ext cx="3754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Wissen</a:t>
            </a:r>
          </a:p>
        </p:txBody>
      </p:sp>
      <p:sp>
        <p:nvSpPr>
          <p:cNvPr id="4" name="Pfeil nach links und rechts 3"/>
          <p:cNvSpPr/>
          <p:nvPr/>
        </p:nvSpPr>
        <p:spPr>
          <a:xfrm>
            <a:off x="3527884" y="3789040"/>
            <a:ext cx="2088232" cy="648072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>
              <a:defRPr/>
            </a:pPr>
            <a:r>
              <a:rPr lang="de-DE" sz="1000" dirty="0"/>
              <a:t>Dienstbesprechung Implementationsauftakt der neuen Kernlehrpläne </a:t>
            </a:r>
            <a:br>
              <a:rPr lang="de-DE" sz="1000" dirty="0"/>
            </a:br>
            <a:r>
              <a:rPr lang="de-DE" sz="1000" dirty="0"/>
              <a:t>in den Fächern Deutsch, Englisch, Französisch und Mathematik </a:t>
            </a:r>
            <a:br>
              <a:rPr lang="de-DE" sz="1000" dirty="0"/>
            </a:br>
            <a:r>
              <a:rPr lang="de-DE" sz="1000" dirty="0"/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3397542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>
            <a:extLst>
              <a:ext uri="{FF2B5EF4-FFF2-40B4-BE49-F238E27FC236}">
                <a16:creationId xmlns:a16="http://schemas.microsoft.com/office/drawing/2014/main" id="{52E4A569-9E7A-4B04-BF2A-448B38C89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Grundgliederung der KLP </a:t>
            </a:r>
            <a:r>
              <a:rPr lang="de-DE" altLang="de-DE" sz="2800" dirty="0"/>
              <a:t>(grob, </a:t>
            </a:r>
            <a:r>
              <a:rPr lang="de-DE" altLang="de-DE" sz="2800" dirty="0" err="1"/>
              <a:t>fächerübergr</a:t>
            </a:r>
            <a:r>
              <a:rPr lang="de-DE" altLang="de-DE" sz="2800" dirty="0"/>
              <a:t>.)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5B2FDDD7-FC46-46C7-AEF4-F06DE15ED177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457200" y="1628799"/>
            <a:ext cx="8229600" cy="4320481"/>
          </a:xfrm>
        </p:spPr>
        <p:txBody>
          <a:bodyPr/>
          <a:lstStyle/>
          <a:p>
            <a:pPr marL="0" indent="0">
              <a:buNone/>
            </a:pPr>
            <a:r>
              <a:rPr lang="de-DE" sz="2200" dirty="0"/>
              <a:t>Kompetenzbereiche</a:t>
            </a:r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r>
              <a:rPr lang="de-DE" sz="2200" dirty="0"/>
              <a:t>Inhaltsfelder, inhaltliche Schwerpunkte/ Fachliche Konkretisierungen</a:t>
            </a:r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r>
              <a:rPr lang="de-DE" sz="2200" dirty="0"/>
              <a:t>Übergeordnete Kompetenzerwartungen/ Deskriptoren/ Prozessbezogene Kompetenzen</a:t>
            </a:r>
          </a:p>
          <a:p>
            <a:pPr marL="0" indent="0">
              <a:buNone/>
            </a:pPr>
            <a:r>
              <a:rPr lang="de-DE" sz="2200" dirty="0"/>
              <a:t> </a:t>
            </a:r>
          </a:p>
          <a:p>
            <a:pPr marL="0" indent="0">
              <a:buNone/>
            </a:pPr>
            <a:r>
              <a:rPr lang="de-DE" sz="2200" dirty="0"/>
              <a:t>Konkretisierte Kompetenzerwartungen/ Indikatoren/ Inhaltsbezogene Kompetenzen</a:t>
            </a:r>
          </a:p>
          <a:p>
            <a:pPr marL="0" indent="0">
              <a:buNone/>
            </a:pPr>
            <a:endParaRPr lang="de-DE" sz="220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>
              <a:defRPr/>
            </a:pPr>
            <a:r>
              <a:rPr lang="de-DE" sz="1000" dirty="0"/>
              <a:t>Dienstbesprechung Implementationsauftakt der neuen Kernlehrpläne </a:t>
            </a:r>
            <a:br>
              <a:rPr lang="de-DE" sz="1000" dirty="0"/>
            </a:br>
            <a:r>
              <a:rPr lang="de-DE" sz="1000" dirty="0"/>
              <a:t>in den Fächern Deutsch, Englisch, Französisch und Mathematik </a:t>
            </a:r>
            <a:br>
              <a:rPr lang="de-DE" sz="1000" dirty="0"/>
            </a:br>
            <a:r>
              <a:rPr lang="de-DE" sz="1000" dirty="0"/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3366047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408C286-04FE-486A-9655-7713BBCCC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Gliederung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1149B6C-3DBC-49B1-AEF2-E402C092C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6912"/>
            <a:ext cx="8291513" cy="3268588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Kernlehrplannovelle – Hintergründe und Grundlagen 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b="1" dirty="0">
                <a:solidFill>
                  <a:srgbClr val="00B050"/>
                </a:solidFill>
              </a:rPr>
              <a:t>Implementation der Kernlehrpläne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Fachspezifische Erläuterungen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000" dirty="0"/>
              <a:t>Dienstbesprechung Implementationsauftakt der neuen Kernlehrpläne </a:t>
            </a:r>
            <a:br>
              <a:rPr lang="de-DE" sz="1000" dirty="0"/>
            </a:br>
            <a:r>
              <a:rPr lang="de-DE" sz="1000" dirty="0"/>
              <a:t>in den Fächern Deutsch, Englisch, Französisch und Mathematik </a:t>
            </a:r>
            <a:br>
              <a:rPr lang="de-DE" sz="1000" dirty="0"/>
            </a:br>
            <a:r>
              <a:rPr lang="de-DE" sz="1000" dirty="0"/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3303886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Implementationsphasen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141" y="1767672"/>
            <a:ext cx="8229600" cy="432562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de-DE" dirty="0"/>
              <a:t>Zentraler Implementationsauftakt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de-DE" dirty="0"/>
              <a:t>Für Multiplikatoren der/ für die Bezirksregierungen</a:t>
            </a:r>
          </a:p>
          <a:p>
            <a:pPr marL="400050" lvl="1" indent="0">
              <a:buNone/>
            </a:pPr>
            <a:endParaRPr lang="de-DE" dirty="0"/>
          </a:p>
          <a:p>
            <a:pPr marL="514350" indent="-514350">
              <a:buAutoNum type="arabicPeriod"/>
            </a:pPr>
            <a:r>
              <a:rPr lang="de-DE" dirty="0"/>
              <a:t>Dezentrale Implementationsmaßnahmen der Bezirksregierungen</a:t>
            </a:r>
            <a:r>
              <a:rPr lang="de-DE" dirty="0">
                <a:solidFill>
                  <a:srgbClr val="00B050"/>
                </a:solidFill>
              </a:rPr>
              <a:t>*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de-DE" dirty="0"/>
              <a:t>Für entsandte Fachlehrkräfte der Schulen</a:t>
            </a:r>
          </a:p>
          <a:p>
            <a:pPr marL="457200" lvl="1" indent="0">
              <a:buNone/>
            </a:pPr>
            <a:r>
              <a:rPr lang="de-DE" sz="1400" dirty="0">
                <a:solidFill>
                  <a:srgbClr val="00B050"/>
                </a:solidFill>
              </a:rPr>
              <a:t>* BR-interne Entscheidung über Terminierung, Durchführung (personell, räumlich)</a:t>
            </a:r>
          </a:p>
          <a:p>
            <a:pPr marL="514350" indent="-514350">
              <a:buAutoNum type="arabicPeriod"/>
            </a:pPr>
            <a:r>
              <a:rPr lang="de-DE" dirty="0"/>
              <a:t>Schulinterne Implementation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de-DE" dirty="0"/>
              <a:t>Durch Gremien der Schule: Fach- und Bildungsgangkonferenzen, ggf. Lehrer-, Schulkonferenz 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de-DE" dirty="0"/>
              <a:t>Durch einzelne Lehrkraft und jeweiligen Unterricht</a:t>
            </a:r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3BA34E04-F7D9-4E3E-860C-5FD8E0A2EA3E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000" dirty="0"/>
              <a:t>Dienstbesprechung Implementationsauftakt der neuen Kernlehrpläne </a:t>
            </a:r>
            <a:br>
              <a:rPr lang="de-DE" sz="1000" dirty="0"/>
            </a:br>
            <a:r>
              <a:rPr lang="de-DE" sz="1000" dirty="0"/>
              <a:t>in den Fächern Deutsch, Englisch, Französisch und Mathematik </a:t>
            </a:r>
            <a:br>
              <a:rPr lang="de-DE" sz="1000" dirty="0"/>
            </a:br>
            <a:r>
              <a:rPr lang="de-DE" sz="1000" dirty="0"/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3070542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Implementationsphasen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5" name="Diagramm 4"/>
          <p:cNvGraphicFramePr/>
          <p:nvPr/>
        </p:nvGraphicFramePr>
        <p:xfrm>
          <a:off x="457200" y="1257920"/>
          <a:ext cx="8222541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60365" y="3103735"/>
            <a:ext cx="217058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Zeit: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vor Inkraftsetzung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Träger: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QUA-LiS, AB4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MSB, Gr. 52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491880" y="3068960"/>
            <a:ext cx="238143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Zeit: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im Anschluss an die Veröffentlichung der finalen Kernlehrpläne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=&gt; Schuljahr 2023/24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Träger: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Bezirksregierungen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Lehrplannavigator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Implementations- und Unterstützungsmaterialien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476380" y="3103735"/>
            <a:ext cx="22512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Zeit: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Innerhalb des Schuljahres nach Inkraftsetzung 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+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regelmäßige Überprüfung der schuleigenen Vorgaben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Träger: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Schule,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jew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Fach-, Bildungsgangkonferenzen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3BA34E04-F7D9-4E3E-860C-5FD8E0A2EA3E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000" dirty="0"/>
              <a:t>Dienstbesprechung Implementationsauftakt der neuen Kernlehrpläne </a:t>
            </a:r>
            <a:br>
              <a:rPr lang="de-DE" sz="1000" dirty="0"/>
            </a:br>
            <a:r>
              <a:rPr lang="de-DE" sz="1000" dirty="0"/>
              <a:t>in den Fächern Deutsch, Englisch, Französisch und Mathematik </a:t>
            </a:r>
            <a:br>
              <a:rPr lang="de-DE" sz="1000" dirty="0"/>
            </a:br>
            <a:r>
              <a:rPr lang="de-DE" sz="1000" dirty="0"/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770408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Aufgabe und Ziel der Implementation: §29 SchulG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141" y="1767672"/>
            <a:ext cx="8229600" cy="3182722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5" name="Diagramm 4"/>
          <p:cNvGraphicFramePr/>
          <p:nvPr/>
        </p:nvGraphicFramePr>
        <p:xfrm>
          <a:off x="457200" y="1257920"/>
          <a:ext cx="8222541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60365" y="3103735"/>
            <a:ext cx="21705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Richtlinien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Kernlehrplan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Rahmenvorgabe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ggf. ergänzende Erlasse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491880" y="3068960"/>
            <a:ext cx="2381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Schulinterner Lehrplan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476380" y="3103735"/>
            <a:ext cx="225128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Konzept Unterrichtsreihe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Entwurf Unterrichtsstunde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" name="Pfeil nach rechts 3"/>
          <p:cNvSpPr/>
          <p:nvPr/>
        </p:nvSpPr>
        <p:spPr>
          <a:xfrm>
            <a:off x="457201" y="5125366"/>
            <a:ext cx="8229599" cy="105787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Zunahme an fachlicher Konkretion und Abstimmung auf Lerngruppe</a:t>
            </a: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3BA34E04-F7D9-4E3E-860C-5FD8E0A2EA3E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000" dirty="0"/>
              <a:t>Dienstbesprechung Implementationsauftakt der neuen Kernlehrpläne </a:t>
            </a:r>
            <a:br>
              <a:rPr lang="de-DE" sz="1000" dirty="0"/>
            </a:br>
            <a:r>
              <a:rPr lang="de-DE" sz="1000" dirty="0"/>
              <a:t>in den Fächern Deutsch, Englisch, Französisch und Mathematik </a:t>
            </a:r>
            <a:br>
              <a:rPr lang="de-DE" sz="1000" dirty="0"/>
            </a:br>
            <a:r>
              <a:rPr lang="de-DE" sz="1000" dirty="0"/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310927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408C286-04FE-486A-9655-7713BBCCC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Gliederung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1149B6C-3DBC-49B1-AEF2-E402C092C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6912"/>
            <a:ext cx="8291513" cy="3268588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Kernlehrplannovelle – Hintergründe und Grundlagen 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Implementation der Kernlehrpläne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Fachspezifische Erläuterungen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000" dirty="0"/>
              <a:t>Dienstbesprechung Implementationsauftakt der neuen Kernlehrpläne </a:t>
            </a:r>
            <a:br>
              <a:rPr lang="de-DE" sz="1000" dirty="0"/>
            </a:br>
            <a:r>
              <a:rPr lang="de-DE" sz="1000" dirty="0"/>
              <a:t>in den Fächern Deutsch, Englisch, Französisch und Mathematik </a:t>
            </a:r>
            <a:br>
              <a:rPr lang="de-DE" sz="1000" dirty="0"/>
            </a:br>
            <a:r>
              <a:rPr lang="de-DE" sz="1000" dirty="0"/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3951863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Aufgabe und Ziel der Implementation: §29 SchulG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141" y="1767672"/>
            <a:ext cx="8229600" cy="3182722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5" name="Diagramm 4"/>
          <p:cNvGraphicFramePr/>
          <p:nvPr/>
        </p:nvGraphicFramePr>
        <p:xfrm>
          <a:off x="457200" y="1257920"/>
          <a:ext cx="8222541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60365" y="3103735"/>
            <a:ext cx="217058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Richtlinien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Kernlehrplan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Rahmenvorgabe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ggf. ergänzende Erlasse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476380" y="3103735"/>
            <a:ext cx="225128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Konzept Unterrichtsreihe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Entwurf Unterrichtsstunde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02937" y="3391094"/>
            <a:ext cx="7200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Nach §70 SchulG entwickeln die Fach- bzw. Bildungsgangkonferenzen schulinterne Lehrpläne ausgehend von den ministeriellen Vorgaben.</a:t>
            </a:r>
          </a:p>
          <a:p>
            <a:pPr marL="0" marR="0" lvl="0" indent="0" algn="l" defTabSz="449263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Dabei </a:t>
            </a: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wird im jeweiligen Fach insbesondere entschieden über</a:t>
            </a:r>
          </a:p>
          <a:p>
            <a:pPr marL="285750" marR="0" lvl="0" indent="-285750" algn="l" defTabSz="449263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Grundsätze zur </a:t>
            </a:r>
            <a:r>
              <a:rPr kumimoji="0" lang="de-DE" altLang="de-DE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fachdidaktischen und fachmethodischen Arbeit</a:t>
            </a: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,</a:t>
            </a:r>
          </a:p>
          <a:p>
            <a:pPr marL="285750" marR="0" lvl="0" indent="-285750" algn="l" defTabSz="449263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Grundsätze zur </a:t>
            </a:r>
            <a:r>
              <a:rPr kumimoji="0" lang="de-DE" altLang="de-DE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Leistungsbewertung</a:t>
            </a: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,</a:t>
            </a:r>
          </a:p>
          <a:p>
            <a:pPr marL="285750" marR="0" lvl="0" indent="-285750" algn="l" defTabSz="449263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Vorschläge an die Lehrerkonferenz zur Einführung von </a:t>
            </a:r>
            <a:r>
              <a:rPr kumimoji="0" lang="de-DE" altLang="de-DE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Lernmitteln</a:t>
            </a:r>
            <a:endParaRPr kumimoji="0" lang="de-DE" sz="1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3BA34E04-F7D9-4E3E-860C-5FD8E0A2EA3E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000" dirty="0"/>
              <a:t>Dienstbesprechung Implementationsauftakt der neuen Kernlehrpläne </a:t>
            </a:r>
            <a:br>
              <a:rPr lang="de-DE" sz="1000" dirty="0"/>
            </a:br>
            <a:r>
              <a:rPr lang="de-DE" sz="1000" dirty="0"/>
              <a:t>in den Fächern Deutsch, Englisch, Französisch und Mathematik </a:t>
            </a:r>
            <a:br>
              <a:rPr lang="de-DE" sz="1000" dirty="0"/>
            </a:br>
            <a:r>
              <a:rPr lang="de-DE" sz="1000" dirty="0"/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3298228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Aufgabe und Ziel der Implementation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141" y="1767672"/>
            <a:ext cx="8229600" cy="3182722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5" name="Diagramm 4"/>
          <p:cNvGraphicFramePr/>
          <p:nvPr/>
        </p:nvGraphicFramePr>
        <p:xfrm>
          <a:off x="457200" y="1257920"/>
          <a:ext cx="8222541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60365" y="3103735"/>
            <a:ext cx="217058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Richtlinien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Kernlehrplan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Rahmenvorgabe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ggf. ergänzende Erlasse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476380" y="3103735"/>
            <a:ext cx="225128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Konzept Unterrichtsreihe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Entwurf Unterrichtsstunde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11560" y="3638326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Ergänzend zu den Vereinbarungen im schulinternen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Lehrplan gelten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§ 5 ADO Pädagogische Freiheit und Verantwortung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§ 6 ADO Unterrichtsplanung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3BA34E04-F7D9-4E3E-860C-5FD8E0A2EA3E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000" dirty="0"/>
              <a:t>Dienstbesprechung Implementationsauftakt der neuen Kernlehrpläne </a:t>
            </a:r>
            <a:br>
              <a:rPr lang="de-DE" sz="1000" dirty="0"/>
            </a:br>
            <a:r>
              <a:rPr lang="de-DE" sz="1000" dirty="0"/>
              <a:t>in den Fächern Deutsch, Englisch, Französisch und Mathematik </a:t>
            </a:r>
            <a:br>
              <a:rPr lang="de-DE" sz="1000" dirty="0"/>
            </a:br>
            <a:r>
              <a:rPr lang="de-DE" sz="1000" dirty="0"/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3549613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el 1">
            <a:extLst>
              <a:ext uri="{FF2B5EF4-FFF2-40B4-BE49-F238E27FC236}">
                <a16:creationId xmlns:a16="http://schemas.microsoft.com/office/drawing/2014/main" id="{66CEDE24-0976-4DAC-92D3-9F2A36386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000" b="1" dirty="0"/>
              <a:t>Zielsetzung</a:t>
            </a:r>
            <a:r>
              <a:rPr lang="de-DE" altLang="de-DE" sz="2000" dirty="0"/>
              <a:t> von schuleigenen Vorgaben bzw. schulinternen Lehrplänen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F07DE2-FA02-41B3-A083-C237FE35B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205287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2600" dirty="0"/>
              <a:t>Schulbezogene Konkretisierung der Vorgaben nach §29 SchulG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2600" dirty="0"/>
              <a:t>Instrument zur Unterrichtsentwicklung und Unterrichtsvorbereitung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2600" dirty="0"/>
              <a:t>Ausgestaltung von Freiräumen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2600" dirty="0"/>
              <a:t>Grundlage der fachlichen Arbeit im Team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2600" dirty="0"/>
              <a:t>Transparenz für alle am Bildungsprozess Beteiligten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2600" dirty="0"/>
              <a:t>Maßstab für Evaluation und Rechenschaftslegung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3B6482C6-1332-4616-934A-1635DCFA0CA5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000" dirty="0"/>
              <a:t>Dienstbesprechung Implementationsauftakt der neuen Kernlehrpläne </a:t>
            </a:r>
            <a:br>
              <a:rPr lang="de-DE" sz="1000" dirty="0"/>
            </a:br>
            <a:r>
              <a:rPr lang="de-DE" sz="1000" dirty="0"/>
              <a:t>in den Fächern Deutsch, Englisch, Französisch und Mathematik </a:t>
            </a:r>
            <a:br>
              <a:rPr lang="de-DE" sz="1000" dirty="0"/>
            </a:br>
            <a:r>
              <a:rPr lang="de-DE" sz="1000" dirty="0"/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2760159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31925DE1-98D5-4A64-B3EA-1F2148D4F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800" dirty="0"/>
              <a:t>Gliederungs</a:t>
            </a:r>
            <a:r>
              <a:rPr lang="de-DE" altLang="de-DE" sz="2800" b="1" u="sng" dirty="0"/>
              <a:t>vorschlag</a:t>
            </a:r>
            <a:r>
              <a:rPr lang="de-DE" altLang="de-DE" sz="2800" dirty="0"/>
              <a:t> für einen schulinternen Lehrplan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6BD8C65-0FF5-401D-9475-94B7A117CC16}"/>
              </a:ext>
            </a:extLst>
          </p:cNvPr>
          <p:cNvSpPr txBox="1">
            <a:spLocks/>
          </p:cNvSpPr>
          <p:nvPr/>
        </p:nvSpPr>
        <p:spPr>
          <a:xfrm>
            <a:off x="609600" y="1852613"/>
            <a:ext cx="8229600" cy="4205287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Inhalt</a:t>
            </a:r>
          </a:p>
          <a:p>
            <a:pPr marL="0" marR="0" lvl="0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	Rahmenbedingungen der fachlichen Arbeit</a:t>
            </a:r>
          </a:p>
          <a:p>
            <a:pPr marL="0" marR="0" lvl="0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	Entscheidungen zum Unterricht</a:t>
            </a:r>
          </a:p>
          <a:p>
            <a:pPr marL="400050" marR="0" lvl="1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2.1 	Abfolge verbindlicher Unterrichtsvorhaben	</a:t>
            </a:r>
          </a:p>
          <a:p>
            <a:pPr marL="400050" marR="0" lvl="1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2.2	Grundsätze der fachdidaktischen und fachmethodischen Arbeit</a:t>
            </a:r>
          </a:p>
          <a:p>
            <a:pPr marL="400050" marR="0" lvl="1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2.3	Grundsätze der Leistungsbewertung und Leistungsrückmeldung</a:t>
            </a:r>
          </a:p>
          <a:p>
            <a:pPr marL="400050" marR="0" lvl="1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2.4	Lehr- und Lernmittel</a:t>
            </a:r>
          </a:p>
          <a:p>
            <a:pPr marL="0" marR="0" lvl="0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	Prüfung und Weiterentwicklung des schulinternen Lehrplans</a:t>
            </a:r>
          </a:p>
          <a:p>
            <a:pPr marL="0" marR="0" lvl="0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C48B09F7-358A-4466-AD66-CB5ACD0B526D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000" dirty="0"/>
              <a:t>Dienstbesprechung Implementationsauftakt der neuen Kernlehrpläne </a:t>
            </a:r>
            <a:br>
              <a:rPr lang="de-DE" sz="1000" dirty="0"/>
            </a:br>
            <a:r>
              <a:rPr lang="de-DE" sz="1000" dirty="0"/>
              <a:t>in den Fächern Deutsch, Englisch, Französisch und Mathematik </a:t>
            </a:r>
            <a:br>
              <a:rPr lang="de-DE" sz="1000" dirty="0"/>
            </a:br>
            <a:r>
              <a:rPr lang="de-DE" sz="1000" dirty="0"/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3167778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C618AED3-E585-0860-C912-03045F7CE2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0" t="16779" r="57303" b="19167"/>
          <a:stretch/>
        </p:blipFill>
        <p:spPr bwMode="auto">
          <a:xfrm>
            <a:off x="578897" y="1667533"/>
            <a:ext cx="7832835" cy="43196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658" name="Titel 1">
            <a:extLst>
              <a:ext uri="{FF2B5EF4-FFF2-40B4-BE49-F238E27FC236}">
                <a16:creationId xmlns:a16="http://schemas.microsoft.com/office/drawing/2014/main" id="{05469ACE-4392-4D77-8376-EC3C430B2E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Unterstützungsmaterial im Lehrplannavigator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DBE7970B-29FF-4602-9628-F38397E32726}"/>
              </a:ext>
            </a:extLst>
          </p:cNvPr>
          <p:cNvSpPr/>
          <p:nvPr/>
        </p:nvSpPr>
        <p:spPr>
          <a:xfrm>
            <a:off x="2224934" y="3165141"/>
            <a:ext cx="5832648" cy="14198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9490A2B-8980-45F9-8AD5-335F106C7F3B}"/>
              </a:ext>
            </a:extLst>
          </p:cNvPr>
          <p:cNvSpPr txBox="1"/>
          <p:nvPr/>
        </p:nvSpPr>
        <p:spPr>
          <a:xfrm>
            <a:off x="4288814" y="4798747"/>
            <a:ext cx="3894083" cy="95410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Implementations- und Unterstützungsmaterial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740142C6-F05D-491A-B3C1-CA1D7DEBD5BB}"/>
              </a:ext>
            </a:extLst>
          </p:cNvPr>
          <p:cNvCxnSpPr>
            <a:cxnSpLocks/>
          </p:cNvCxnSpPr>
          <p:nvPr/>
        </p:nvCxnSpPr>
        <p:spPr>
          <a:xfrm flipH="1" flipV="1">
            <a:off x="1804619" y="3786239"/>
            <a:ext cx="2484195" cy="1640389"/>
          </a:xfrm>
          <a:prstGeom prst="straightConnector1">
            <a:avLst/>
          </a:prstGeom>
          <a:ln w="34925">
            <a:solidFill>
              <a:schemeClr val="accent1">
                <a:shade val="95000"/>
                <a:satMod val="10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78B0E141-3F10-41C2-859E-B3B2211153DB}"/>
              </a:ext>
            </a:extLst>
          </p:cNvPr>
          <p:cNvSpPr/>
          <p:nvPr/>
        </p:nvSpPr>
        <p:spPr>
          <a:xfrm>
            <a:off x="578330" y="3279837"/>
            <a:ext cx="1674899" cy="5344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4C6D6EB2-AEA9-4043-9529-A419278D86AC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000" dirty="0"/>
              <a:t>Dienstbesprechung Implementationsauftakt der neuen Kernlehrpläne </a:t>
            </a:r>
            <a:br>
              <a:rPr lang="de-DE" sz="1000" dirty="0"/>
            </a:br>
            <a:r>
              <a:rPr lang="de-DE" sz="1000" dirty="0"/>
              <a:t>in den Fächern Deutsch, Englisch, Französisch und Mathematik </a:t>
            </a:r>
            <a:br>
              <a:rPr lang="de-DE" sz="1000" dirty="0"/>
            </a:br>
            <a:r>
              <a:rPr lang="de-DE" sz="1000" dirty="0"/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12373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E7B5A909-8070-DAF3-F8D0-F2678C1224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04" t="48595" r="58733" b="19167"/>
          <a:stretch/>
        </p:blipFill>
        <p:spPr bwMode="auto">
          <a:xfrm>
            <a:off x="472030" y="2173546"/>
            <a:ext cx="8222621" cy="3095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2706" name="Titel 1">
            <a:extLst>
              <a:ext uri="{FF2B5EF4-FFF2-40B4-BE49-F238E27FC236}">
                <a16:creationId xmlns:a16="http://schemas.microsoft.com/office/drawing/2014/main" id="{FBA7E351-9B48-48A7-9D75-CB26255870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Unterstützungsmaterial im Lehrplannavigator</a:t>
            </a:r>
          </a:p>
        </p:txBody>
      </p:sp>
      <p:grpSp>
        <p:nvGrpSpPr>
          <p:cNvPr id="72709" name="Gruppieren 22">
            <a:extLst>
              <a:ext uri="{FF2B5EF4-FFF2-40B4-BE49-F238E27FC236}">
                <a16:creationId xmlns:a16="http://schemas.microsoft.com/office/drawing/2014/main" id="{3A840D2B-B583-4100-B940-43040142A163}"/>
              </a:ext>
            </a:extLst>
          </p:cNvPr>
          <p:cNvGrpSpPr>
            <a:grpSpLocks/>
          </p:cNvGrpSpPr>
          <p:nvPr/>
        </p:nvGrpSpPr>
        <p:grpSpPr bwMode="auto">
          <a:xfrm>
            <a:off x="402192" y="3265653"/>
            <a:ext cx="8219011" cy="3458683"/>
            <a:chOff x="529955" y="3030762"/>
            <a:chExt cx="8218509" cy="3459425"/>
          </a:xfrm>
        </p:grpSpPr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AB18B907-2118-4012-AE4E-28C7C44180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60570" y="4081041"/>
              <a:ext cx="241530" cy="37737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mit Pfeil 7">
              <a:extLst>
                <a:ext uri="{FF2B5EF4-FFF2-40B4-BE49-F238E27FC236}">
                  <a16:creationId xmlns:a16="http://schemas.microsoft.com/office/drawing/2014/main" id="{C2B26942-3107-4B8F-ACBB-84E474DCC23F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1753843" y="4159984"/>
              <a:ext cx="981084" cy="109149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7B784DC-73F8-437F-B62E-D3CC34BB5EA5}"/>
                </a:ext>
              </a:extLst>
            </p:cNvPr>
            <p:cNvSpPr txBox="1"/>
            <p:nvPr/>
          </p:nvSpPr>
          <p:spPr>
            <a:xfrm>
              <a:off x="529955" y="5251475"/>
              <a:ext cx="2447776" cy="120059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Kernlehrpläne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 Rechtsgültige Fassung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 Verbindlich </a:t>
              </a:r>
            </a:p>
          </p:txBody>
        </p:sp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DEAD4209-9C56-4F09-8370-B8A6010FA4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4652" y="3030762"/>
              <a:ext cx="1289258" cy="143400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4A852B55-F18A-417A-85F7-63A8649B364F}"/>
                </a:ext>
              </a:extLst>
            </p:cNvPr>
            <p:cNvSpPr txBox="1"/>
            <p:nvPr/>
          </p:nvSpPr>
          <p:spPr>
            <a:xfrm>
              <a:off x="6084802" y="4458417"/>
              <a:ext cx="2663662" cy="203177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Hinweise und Materialien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 Implementations-PPP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 Weiteres, wie z.B. ausgewählte konkretisierte Unterrichtsvorhaben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BC2CC283-DD18-4F22-9C6D-A1A0B2C3B4D9}"/>
                </a:ext>
              </a:extLst>
            </p:cNvPr>
            <p:cNvSpPr txBox="1"/>
            <p:nvPr/>
          </p:nvSpPr>
          <p:spPr>
            <a:xfrm>
              <a:off x="3132470" y="4443253"/>
              <a:ext cx="2665250" cy="2031771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Schulinterner Lehrplan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 Vorlagenmuster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 Beispielhafte fachliche   Ausgestaltung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 Nicht vollständig gefüllt (u.a. belassener Freiraum)</a:t>
              </a:r>
            </a:p>
          </p:txBody>
        </p:sp>
      </p:grpSp>
      <p:sp>
        <p:nvSpPr>
          <p:cNvPr id="24" name="Ellipse 23">
            <a:extLst>
              <a:ext uri="{FF2B5EF4-FFF2-40B4-BE49-F238E27FC236}">
                <a16:creationId xmlns:a16="http://schemas.microsoft.com/office/drawing/2014/main" id="{B6A5E191-6888-4B4D-B3C6-37100F187AA1}"/>
              </a:ext>
            </a:extLst>
          </p:cNvPr>
          <p:cNvSpPr/>
          <p:nvPr/>
        </p:nvSpPr>
        <p:spPr>
          <a:xfrm>
            <a:off x="6093465" y="3027795"/>
            <a:ext cx="2160587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afik 4" descr="Ein Bild, das Text, Screenshot, Website, Software enthält.&#10;&#10;Automatisch generierte Beschreibung">
            <a:extLst>
              <a:ext uri="{FF2B5EF4-FFF2-40B4-BE49-F238E27FC236}">
                <a16:creationId xmlns:a16="http://schemas.microsoft.com/office/drawing/2014/main" id="{6704573B-1103-A61F-47D4-181F62EABD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15" t="37865" r="58923" b="56592"/>
          <a:stretch/>
        </p:blipFill>
        <p:spPr bwMode="auto">
          <a:xfrm>
            <a:off x="457200" y="1650270"/>
            <a:ext cx="8229600" cy="5303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9473DC80-027D-F276-9C3F-59DC8E8BB2A1}"/>
              </a:ext>
            </a:extLst>
          </p:cNvPr>
          <p:cNvSpPr/>
          <p:nvPr/>
        </p:nvSpPr>
        <p:spPr>
          <a:xfrm>
            <a:off x="6070357" y="4067752"/>
            <a:ext cx="2160587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61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408C286-04FE-486A-9655-7713BBCCC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Gliederung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1149B6C-3DBC-49B1-AEF2-E402C092C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6912"/>
            <a:ext cx="8507288" cy="3268588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Kernlehrplannovelle – Hintergründe und Grundlagen 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Implementation der Kernlehrpläne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b="1" dirty="0">
                <a:solidFill>
                  <a:srgbClr val="00B050"/>
                </a:solidFill>
              </a:rPr>
              <a:t>Fachspezifische Erläuterungen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000" dirty="0"/>
              <a:t>Dienstbesprechung Implementationsauftakt der neuen Kernlehrpläne </a:t>
            </a:r>
            <a:br>
              <a:rPr lang="de-DE" sz="1000" dirty="0"/>
            </a:br>
            <a:r>
              <a:rPr lang="de-DE" sz="1000" dirty="0"/>
              <a:t>in den Fächern Deutsch, Englisch, Französisch und Mathematik </a:t>
            </a:r>
            <a:br>
              <a:rPr lang="de-DE" sz="1000" dirty="0"/>
            </a:br>
            <a:r>
              <a:rPr lang="de-DE" sz="1000" dirty="0"/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1293658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Grundkonstrukt &amp; Gliederung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339752" y="6285467"/>
            <a:ext cx="4464496" cy="5159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e-DE" sz="1000" dirty="0">
                <a:solidFill>
                  <a:schemeClr val="tx1">
                    <a:tint val="75000"/>
                  </a:schemeClr>
                </a:solidFill>
              </a:rPr>
              <a:t>Dienstbesprechung Implementationsauftakt der neuen Kernlehrpläne </a:t>
            </a:r>
            <a:br>
              <a:rPr lang="de-DE" sz="1000" dirty="0">
                <a:solidFill>
                  <a:schemeClr val="tx1">
                    <a:tint val="75000"/>
                  </a:schemeClr>
                </a:solidFill>
              </a:rPr>
            </a:br>
            <a:r>
              <a:rPr lang="de-DE" sz="1000" dirty="0">
                <a:solidFill>
                  <a:schemeClr val="tx1">
                    <a:tint val="75000"/>
                  </a:schemeClr>
                </a:solidFill>
              </a:rPr>
              <a:t>in den Fächern Deutsch, Englisch, Französisch und Mathematik </a:t>
            </a:r>
            <a:br>
              <a:rPr lang="de-DE" sz="1000" dirty="0">
                <a:solidFill>
                  <a:schemeClr val="tx1">
                    <a:tint val="75000"/>
                  </a:schemeClr>
                </a:solidFill>
              </a:rPr>
            </a:br>
            <a:r>
              <a:rPr lang="de-DE" sz="1000" dirty="0">
                <a:solidFill>
                  <a:schemeClr val="tx1">
                    <a:tint val="75000"/>
                  </a:schemeClr>
                </a:solidFill>
              </a:rPr>
              <a:t>der gymnasialen Oberstufe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684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 des Kernlehrplans</a:t>
            </a:r>
          </a:p>
        </p:txBody>
      </p:sp>
      <p:graphicFrame>
        <p:nvGraphicFramePr>
          <p:cNvPr id="6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847013"/>
              </p:ext>
            </p:extLst>
          </p:nvPr>
        </p:nvGraphicFramePr>
        <p:xfrm>
          <a:off x="457200" y="1617060"/>
          <a:ext cx="8229600" cy="4365244"/>
        </p:xfrm>
        <a:graphic>
          <a:graphicData uri="http://schemas.openxmlformats.org/drawingml/2006/table">
            <a:tbl>
              <a:tblPr/>
              <a:tblGrid>
                <a:gridCol w="88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8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Kapitel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Gliederungspunkt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Vorbemerkungen: Kernlehrpläne als kompetenzorientierte Unterrichtsvorgaben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Aufgaben und Ziele des Faches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Kompetenzbereiche, Kompetenzerwartungen und fachliche Konkretisierungen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 des Faches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Kompetenzerwartungen und fachliche Konkretisierungen </a:t>
                      </a:r>
                      <a:b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</a:b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bis zum Ende der Einführungsphase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Kompetenzerwartungen und fachliche Konkretisierungen </a:t>
                      </a:r>
                      <a:b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bis zum Ende der Qualifikationsphase – Grundkurs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Kompetenzerwartungen und fachliche Konkretisierungen </a:t>
                      </a:r>
                      <a:b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bis zum Ende der Qualifikationsphase – Leistungskurs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Lernerfolgsüberprüfung und Leistungsbewertung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Abiturprüfung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9707"/>
                  </a:ext>
                </a:extLst>
              </a:tr>
            </a:tbl>
          </a:graphicData>
        </a:graphic>
      </p:graphicFrame>
      <p:sp>
        <p:nvSpPr>
          <p:cNvPr id="5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339752" y="6285467"/>
            <a:ext cx="4464496" cy="515938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Dienstbesprechung Implementationsauftakt der neuen Kernlehrpläne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in den Fächern Deutsch, Englisch, Französisch und Mathematik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der gymnasialen Oberstufe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362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Schulorganisatorische Einordnung 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Abbildung der Kompetenzerwartungen in Einführungsphase sowie Grundkurs und Leistungskurs der Qualifikationsphase (aufsteigende Gültigkeit ab EF im Schuljahr 2023/24)</a:t>
            </a:r>
          </a:p>
          <a:p>
            <a:r>
              <a:rPr lang="de-DE" dirty="0"/>
              <a:t>Anschlussfähigkeit an Kernlehrpläne Englisch Sek I und </a:t>
            </a:r>
            <a:br>
              <a:rPr lang="de-DE" dirty="0"/>
            </a:br>
            <a:r>
              <a:rPr lang="de-DE" dirty="0"/>
              <a:t>sich ändernde Vorgaben für das Abitur</a:t>
            </a:r>
          </a:p>
          <a:p>
            <a:r>
              <a:rPr lang="de-DE" dirty="0"/>
              <a:t>Klare Orientierung an den KMK-Bildungsstandards für die fortgeführte Fremdsprache</a:t>
            </a:r>
          </a:p>
          <a:p>
            <a:r>
              <a:rPr lang="en-US" dirty="0"/>
              <a:t>Orientierung an den </a:t>
            </a:r>
            <a:r>
              <a:rPr lang="de-DE" dirty="0"/>
              <a:t>KMK-Vereinbarungen</a:t>
            </a:r>
            <a:r>
              <a:rPr lang="en-US" dirty="0"/>
              <a:t> zur Gestaltung der Aufgaben im gemeinsamen Abituraufgabenpool der Länder für das Fach Englisch</a:t>
            </a:r>
            <a:endParaRPr lang="de-DE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339752" y="6285467"/>
            <a:ext cx="4464496" cy="515938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Dienstbesprechung Implementationsauftakt der neuen Kernlehrpläne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in den Fächern Deutsch, Englisch, Französisch und Mathematik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der gymnasialen Oberstufe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05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408C286-04FE-486A-9655-7713BBCCC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Gliederung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1149B6C-3DBC-49B1-AEF2-E402C092C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6912"/>
            <a:ext cx="8507288" cy="3268588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b="1" dirty="0">
                <a:solidFill>
                  <a:srgbClr val="00B050"/>
                </a:solidFill>
              </a:rPr>
              <a:t>Kernlehrplannovelle – Hintergründe und Grundlagen 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Implementation der Kernlehrpläne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Fachspezifische Erläuterungen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000" dirty="0"/>
              <a:t>Dienstbesprechung Implementationsauftakt der neuen Kernlehrpläne </a:t>
            </a:r>
            <a:br>
              <a:rPr lang="de-DE" sz="1000" dirty="0"/>
            </a:br>
            <a:r>
              <a:rPr lang="de-DE" sz="1000" dirty="0"/>
              <a:t>in den Fächern Deutsch, Englisch, Französisch und Mathematik </a:t>
            </a:r>
            <a:br>
              <a:rPr lang="de-DE" sz="1000" dirty="0"/>
            </a:br>
            <a:r>
              <a:rPr lang="de-DE" sz="1000" dirty="0"/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228002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Kompetenzmodell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5580112" y="1700808"/>
            <a:ext cx="3106688" cy="420506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Leitziel des Englischunterrichts:</a:t>
            </a:r>
            <a:br>
              <a:rPr lang="de-DE" dirty="0"/>
            </a:br>
            <a:r>
              <a:rPr lang="de-DE" dirty="0"/>
              <a:t>interkulturelle Handlungsfähigkeit </a:t>
            </a:r>
          </a:p>
        </p:txBody>
      </p:sp>
      <p:graphicFrame>
        <p:nvGraphicFramePr>
          <p:cNvPr id="6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896468"/>
              </p:ext>
            </p:extLst>
          </p:nvPr>
        </p:nvGraphicFramePr>
        <p:xfrm>
          <a:off x="539552" y="1628800"/>
          <a:ext cx="4536505" cy="4360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5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7358">
                <a:tc rowSpan="3">
                  <a:txBody>
                    <a:bodyPr/>
                    <a:lstStyle/>
                    <a:p>
                      <a:pPr algn="ctr"/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</a:rPr>
                        <a:t> kommunikative Kompetenz</a:t>
                      </a:r>
                    </a:p>
                    <a:p>
                      <a:pPr algn="ctr"/>
                      <a:endParaRPr lang="de-DE" sz="14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200" b="0" baseline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algn="ctr"/>
                      <a:r>
                        <a:rPr lang="de-DE" sz="1200" b="0" baseline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1186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Funktionale kommunikative Kompetenz</a:t>
                      </a:r>
                    </a:p>
                    <a:p>
                      <a:pPr marL="0" algn="ctr" defTabSz="914400" rtl="0" eaLnBrk="1" latinLnBrk="0" hangingPunct="1"/>
                      <a:endParaRPr lang="de-D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Hör-/Hörsehverstehen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Leseverstehen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Schreiben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Sprechen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Sprachmittlung</a:t>
                      </a:r>
                    </a:p>
                    <a:p>
                      <a:pPr marL="0" algn="ctr" defTabSz="914400" rtl="0" eaLnBrk="1" latinLnBrk="0" hangingPunct="1"/>
                      <a:endParaRPr lang="de-DE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de-DE" sz="12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Verfügen über sprachliche Mittel 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 kommunikative Strategien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8995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Text- und Medienkompetenz</a:t>
                      </a:r>
                    </a:p>
                    <a:p>
                      <a:pPr marL="0" algn="ctr" defTabSz="914400" rtl="0" eaLnBrk="1" latinLnBrk="0" hangingPunct="1"/>
                      <a:endParaRPr lang="de-D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mündlich	schriftlich	medial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339752" y="6285467"/>
            <a:ext cx="4464496" cy="515938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Dienstbesprechung Implementationsauftakt der neuen Kernlehrpläne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in den Fächern Deutsch, Englisch, Französisch und Mathematik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der gymnasialen Oberstufe</a:t>
            </a: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243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 und Ziele des Faches 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" indent="0">
              <a:buNone/>
            </a:pPr>
            <a:r>
              <a:rPr lang="de-DE" sz="3200" dirty="0"/>
              <a:t>Englischunterricht in der gymnasialen Oberstufe</a:t>
            </a:r>
          </a:p>
          <a:p>
            <a:r>
              <a:rPr lang="de-DE" sz="3200" dirty="0"/>
              <a:t>ist gekennzeichnet durch Englisch als Arbeits- und Unterrichtssprache in allen Phasen des Unterrichts </a:t>
            </a:r>
          </a:p>
          <a:p>
            <a:r>
              <a:rPr lang="de-DE" sz="3200" dirty="0"/>
              <a:t>nutzt ein breites Spektrum authentischer Texte und Medien mit Lebensweltbezug als Grundlage für eine problemorientierte Unterrichtsgestaltung</a:t>
            </a:r>
          </a:p>
          <a:p>
            <a:r>
              <a:rPr lang="de-DE" sz="3200" dirty="0"/>
              <a:t>befähigt zur sicheren Verwendung der englischen Sprache in rezeptiver, produktiver, mittelnder und interaktiver Form – mündlich und schriftlich</a:t>
            </a: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339752" y="6285467"/>
            <a:ext cx="4464496" cy="515938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Dienstbesprechung Implementationsauftakt der neuen Kernlehrpläne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in den Fächern Deutsch, Englisch, Französisch und Mathematik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der gymnasialen Oberstufe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5456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 und Ziele des Faches 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7150" indent="0">
              <a:buNone/>
            </a:pPr>
            <a:r>
              <a:rPr lang="de-DE" sz="3200" dirty="0"/>
              <a:t>Englischunterricht in der gymnasialen Oberstufe</a:t>
            </a:r>
            <a:endParaRPr lang="en-US" sz="3200" dirty="0"/>
          </a:p>
          <a:p>
            <a:r>
              <a:rPr lang="de-DE" sz="3200" dirty="0"/>
              <a:t>zielt auf den kompetenten Umgang mit Kulturen und sich wandelnden Lebenswirklichkeiten englischsprachiger Länder</a:t>
            </a:r>
          </a:p>
          <a:p>
            <a:r>
              <a:rPr lang="de-DE" sz="3200" dirty="0"/>
              <a:t>fokussiert insbesondere gesellschaftliche Phänomene sowie Literatur und Medien</a:t>
            </a:r>
          </a:p>
          <a:p>
            <a:r>
              <a:rPr lang="de-DE" sz="3200" dirty="0"/>
              <a:t>ermöglicht Einblicke in die Vielfalt anglophoner Kultur- und Sprachräume aus unterschiedlichen Perspektiven</a:t>
            </a:r>
          </a:p>
          <a:p>
            <a:r>
              <a:rPr lang="de-DE" sz="3200" dirty="0"/>
              <a:t>fördert das Bewusstsein für den kontinuierlichen Wandel der englischen Sprache und die große Zahl von Varietäten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339752" y="6285467"/>
            <a:ext cx="4464496" cy="515938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Dienstbesprechung Implementationsauftakt der neuen Kernlehrpläne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in den Fächern Deutsch, Englisch, Französisch und Mathematik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der gymnasialen Oberstufe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571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Die wichtigsten Kontinuitäten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Übernahme des Kompetenzmodells: </a:t>
            </a:r>
          </a:p>
          <a:p>
            <a:pPr lvl="1"/>
            <a:r>
              <a:rPr lang="de-DE" dirty="0"/>
              <a:t>aus den Bildungsstandards für die fortgeführte Fremdsprache (2012)</a:t>
            </a:r>
          </a:p>
          <a:p>
            <a:pPr lvl="1"/>
            <a:r>
              <a:rPr lang="de-DE" dirty="0"/>
              <a:t>Kernlehrplan Gymnasiale Oberstufe (2013)</a:t>
            </a:r>
          </a:p>
          <a:p>
            <a:pPr lvl="1"/>
            <a:r>
              <a:rPr lang="de-DE" dirty="0"/>
              <a:t>Kernlehrplan Gymnasium Sekundarstufe I (2019)</a:t>
            </a:r>
          </a:p>
          <a:p>
            <a:pPr lvl="1"/>
            <a:r>
              <a:rPr lang="de-DE" dirty="0"/>
              <a:t>Kernlehrplan für die Sekundarstufe I Gesamtschule/Sekundarschule  (2021)</a:t>
            </a:r>
          </a:p>
          <a:p>
            <a:r>
              <a:rPr lang="de-DE" dirty="0"/>
              <a:t>Übernahme der Anordnung der Kompetenzbereiche aus dem KLP GOSt (2013) und KLP Sek I (2019/2021)</a:t>
            </a:r>
          </a:p>
          <a:p>
            <a:r>
              <a:rPr lang="de-DE" dirty="0"/>
              <a:t>Bezug zum Gemeinsamen europäischen Referenzrahmen (GER): Orientierung an den bekannten Niveaustufen</a:t>
            </a:r>
          </a:p>
          <a:p>
            <a:endParaRPr 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339752" y="6285467"/>
            <a:ext cx="4464496" cy="515938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Dienstbesprechung Implementationsauftakt der neuen Kernlehrpläne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in den Fächern Deutsch, Englisch, Französisch und Mathematik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der gymnasialen Oberstufe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473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Beschluss der Kultusministerkonferenz 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Gemeinsamer Aufgabenpool der Länder im Abitur</a:t>
            </a:r>
          </a:p>
          <a:p>
            <a:r>
              <a:rPr lang="de-DE" sz="2400" dirty="0"/>
              <a:t>Ziel: bundesweite Vergleichbarkeit der Abiturprüfungen</a:t>
            </a:r>
          </a:p>
          <a:p>
            <a:r>
              <a:rPr lang="de-DE" sz="2400" dirty="0"/>
              <a:t>Beschluss ab dem Abiturjahr 2023: </a:t>
            </a:r>
          </a:p>
          <a:p>
            <a:pPr lvl="1"/>
            <a:r>
              <a:rPr lang="de-DE" dirty="0"/>
              <a:t>mindestens 50 Prozent der im Landesabitur eingesetzten Aufgaben müssen aus dem gemeinsamen Abituraufgabenpool der Länder entnommen werden</a:t>
            </a:r>
          </a:p>
          <a:p>
            <a:pPr lvl="1"/>
            <a:r>
              <a:rPr lang="de-DE" dirty="0"/>
              <a:t>Modifikationen der Aufgaben durch die Länder sind nicht mehr möglich</a:t>
            </a: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339752" y="6285467"/>
            <a:ext cx="4464496" cy="515938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Dienstbesprechung Implementationsauftakt der neuen Kernlehrpläne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in den Fächern Deutsch, Englisch, Französisch und Mathematik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der gymnasialen Oberstufe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889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Neuerungen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339752" y="6285467"/>
            <a:ext cx="4464496" cy="515938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Dienstbesprechung Implementationsauftakt der neuen Kernlehrpläne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in den Fächern Deutsch, Englisch, Französisch und Mathematik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der gymnasialen Oberstufe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7008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Die wichtigsten strukturellen Neuerungen 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Übernahme des Strukturmerkmals „Fachliche Konkretisierungen“ aus der Sek I in ausgewiesenen Kompetenzbereichen:</a:t>
            </a:r>
          </a:p>
          <a:p>
            <a:pPr marL="715963">
              <a:buFontTx/>
              <a:buChar char="-"/>
            </a:pPr>
            <a:r>
              <a:rPr lang="de-DE" dirty="0"/>
              <a:t>Teil der Gesamtobligatorik des KLP</a:t>
            </a:r>
          </a:p>
          <a:p>
            <a:pPr marL="715963">
              <a:buFontTx/>
              <a:buChar char="-"/>
            </a:pPr>
            <a:r>
              <a:rPr lang="de-DE" dirty="0"/>
              <a:t>repräsentative inhaltliche Bezüge </a:t>
            </a:r>
          </a:p>
          <a:p>
            <a:pPr marL="715963">
              <a:buFontTx/>
              <a:buChar char="-"/>
            </a:pPr>
            <a:r>
              <a:rPr lang="de-DE" dirty="0"/>
              <a:t>Konkretisierung im Bereich der Kompetenzerwartungen</a:t>
            </a:r>
          </a:p>
          <a:p>
            <a:pPr marL="715963">
              <a:buFontTx/>
              <a:buChar char="-"/>
            </a:pPr>
            <a:r>
              <a:rPr lang="de-DE" dirty="0"/>
              <a:t>klare Ausweisung der Obligatorik durch Verzicht auf Klammerzusätze „u.a.“ oder „z.B.“ (Ergänzungen sind im Rahmen des didaktischen Freiraums möglich)</a:t>
            </a:r>
          </a:p>
          <a:p>
            <a:r>
              <a:rPr lang="de-DE" dirty="0"/>
              <a:t>Formulierung der Kompetenzerwartungen ohne das Modalverb „können“</a:t>
            </a: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339752" y="6285467"/>
            <a:ext cx="4464496" cy="515938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Dienstbesprechung Implementationsauftakt der neuen Kernlehrpläne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in den Fächern Deutsch, Englisch, Französisch und Mathematik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der gymnasialen Oberstufe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088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fachbezogenen Neuerungen</a:t>
            </a:r>
            <a:endParaRPr lang="de-DE" i="1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Bessere fachliche Handhabbarkeit durch fokussierte Indikatoren</a:t>
            </a:r>
          </a:p>
          <a:p>
            <a:r>
              <a:rPr lang="de-DE" dirty="0"/>
              <a:t>Modell des </a:t>
            </a:r>
            <a:r>
              <a:rPr lang="de-DE" i="1" dirty="0"/>
              <a:t>World Standard English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als Basis für die Unterrichtsarbeit und den Umgang mit Sprachvarietäten</a:t>
            </a:r>
          </a:p>
          <a:p>
            <a:r>
              <a:rPr lang="de-DE" dirty="0">
                <a:sym typeface="Wingdings" panose="05000000000000000000" pitchFamily="2" charset="2"/>
              </a:rPr>
              <a:t>Fachliche Konkretisierungen im Bereich der IKK: 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erfordern ausdrücklich eine Verschränkung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liegen in der Konkretion auf einer Ebene mit den bisherigen thematischen Abiturvorgaben</a:t>
            </a:r>
          </a:p>
          <a:p>
            <a:r>
              <a:rPr lang="de-DE" dirty="0">
                <a:sym typeface="Wingdings" panose="05000000000000000000" pitchFamily="2" charset="2"/>
              </a:rPr>
              <a:t>Fachliche Konkretisierungen im Bereich der TMK: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>
                <a:sym typeface="Wingdings" panose="05000000000000000000" pitchFamily="2" charset="2"/>
              </a:rPr>
              <a:t>Grundlage: erweiterter Textbegriff, vgl. multimodale Texte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>
                <a:sym typeface="Wingdings" panose="05000000000000000000" pitchFamily="2" charset="2"/>
              </a:rPr>
              <a:t>Ausweitung der Textformate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>
                <a:sym typeface="Wingdings" panose="05000000000000000000" pitchFamily="2" charset="2"/>
              </a:rPr>
              <a:t>Differenzierung zwischen Ausgangs- und Zieltextformaten</a:t>
            </a:r>
            <a:endParaRPr lang="de-DE" i="1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339752" y="6285467"/>
            <a:ext cx="4464496" cy="5159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Dienstbesprechung Implementationsauftakt der neuen Kernlehrpläne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in den Fächern Deutsch, Englisch, Französisch und Mathematik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der gymnasialen Oberstufe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5453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und neues Strukturmerkmal</a:t>
            </a:r>
          </a:p>
        </p:txBody>
      </p:sp>
      <p:graphicFrame>
        <p:nvGraphicFramePr>
          <p:cNvPr id="8" name="Inhaltsplatzhalt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435865"/>
              </p:ext>
            </p:extLst>
          </p:nvPr>
        </p:nvGraphicFramePr>
        <p:xfrm>
          <a:off x="467544" y="2095816"/>
          <a:ext cx="8064896" cy="396779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111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917">
                <a:tc gridSpan="2">
                  <a:txBody>
                    <a:bodyPr/>
                    <a:lstStyle/>
                    <a:p>
                      <a:pPr marL="88900" inden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Deskriptor: </a:t>
                      </a:r>
                    </a:p>
                    <a:p>
                      <a:pPr marL="88900" inden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Die Schülerinnen und Schüler …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073">
                <a:tc gridSpan="2">
                  <a:txBody>
                    <a:bodyPr/>
                    <a:lstStyle/>
                    <a:p>
                      <a:pPr marL="11303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543">
                <a:tc>
                  <a:txBody>
                    <a:bodyPr/>
                    <a:lstStyle/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Indikatoren:</a:t>
                      </a:r>
                    </a:p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Sie</a:t>
                      </a:r>
                    </a:p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88900" indent="2682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marL="88900" indent="2682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Fachliche Konkretisierungen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de-DE" sz="1600" i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de-DE" sz="1600" i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de-DE" sz="1600" i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467544" y="170080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Kompetenzbereich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499992" y="3068960"/>
            <a:ext cx="4032448" cy="2376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339752" y="6285467"/>
            <a:ext cx="4464496" cy="515938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Dienstbesprechung Implementationsauftakt der neuen Kernlehrpläne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in den Fächern Deutsch, Englisch, Französisch und Mathematik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der gymnasialen Oberstufe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503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Beispiel: Auszug Fachliche Konkretisierungen, IKK (EF)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569768" y="1849558"/>
            <a:ext cx="3394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Neuerung: 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Berücksichtigung der Themenfelder des IQB, NRW-spezifische Schwerpunktsetzungen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Themenfelder erfordern eine klare Verknüpfung innerhalb aller Unterrichtsvorhaben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somit kein lineares Abarbeiten der genannten Themenbereiche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66" y="1742169"/>
            <a:ext cx="4855807" cy="402018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76548" y="5331857"/>
            <a:ext cx="2242592" cy="496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339752" y="6285467"/>
            <a:ext cx="4464496" cy="515938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Dienstbesprechung Implementationsauftakt der neuen Kernlehrpläne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in den Fächern Deutsch, Englisch, Französisch und Mathematik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der gymnasialen Oberstufe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52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F929A-C069-4A48-AB9E-54742DF60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636" y="1341438"/>
            <a:ext cx="8229600" cy="3587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altLang="de-DE" sz="3200" dirty="0">
                <a:latin typeface="+mn-lt"/>
                <a:ea typeface="+mn-ea"/>
                <a:cs typeface="+mn-cs"/>
              </a:rPr>
              <a:t>KLP </a:t>
            </a:r>
            <a:r>
              <a:rPr lang="de-DE" altLang="de-DE" sz="3200" dirty="0" err="1">
                <a:latin typeface="+mn-lt"/>
                <a:ea typeface="+mn-ea"/>
                <a:cs typeface="+mn-cs"/>
              </a:rPr>
              <a:t>GOSt</a:t>
            </a:r>
            <a:r>
              <a:rPr lang="de-DE" altLang="de-DE" sz="3200" dirty="0">
                <a:latin typeface="+mn-lt"/>
                <a:ea typeface="+mn-ea"/>
                <a:cs typeface="+mn-cs"/>
              </a:rPr>
              <a:t> – Novellierung in 3 Phasen</a:t>
            </a:r>
            <a:br>
              <a:rPr lang="de-DE" altLang="de-DE" sz="2800" dirty="0">
                <a:latin typeface="+mn-lt"/>
              </a:rPr>
            </a:br>
            <a:endParaRPr lang="de-DE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04942F-BAB1-4F73-9B02-AC2E7302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205287"/>
          </a:xfrm>
        </p:spPr>
        <p:txBody>
          <a:bodyPr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None/>
              <a:tabLst>
                <a:tab pos="914400" algn="l"/>
              </a:tabLst>
              <a:defRPr/>
            </a:pPr>
            <a:endParaRPr lang="de-DE" altLang="de-DE" sz="2600" dirty="0"/>
          </a:p>
          <a:p>
            <a:pPr marL="514350" marR="0" lvl="0" indent="-514350" defTabSz="91440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AutoNum type="arabicPeriod"/>
              <a:tabLst>
                <a:tab pos="914400" algn="l"/>
              </a:tabLst>
              <a:defRPr/>
            </a:pPr>
            <a:r>
              <a:rPr lang="de-DE" altLang="de-DE" sz="2600" dirty="0"/>
              <a:t>Phase: KLP Biologie, Chemie, Physik</a:t>
            </a:r>
          </a:p>
          <a:p>
            <a:pPr marL="857250" lvl="1" indent="-45720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  <a:defRPr/>
            </a:pPr>
            <a:r>
              <a:rPr lang="de-DE" altLang="de-DE" sz="1800" dirty="0"/>
              <a:t>Inkraftsetzung 01.08.2022</a:t>
            </a:r>
          </a:p>
          <a:p>
            <a:pPr marL="400050" lvl="1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altLang="de-DE" sz="1800" dirty="0"/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AutoNum type="arabicPeriod"/>
              <a:tabLst>
                <a:tab pos="914400" algn="l"/>
              </a:tabLst>
              <a:defRPr/>
            </a:pPr>
            <a:r>
              <a:rPr lang="de-DE" altLang="de-DE" sz="2600" dirty="0"/>
              <a:t>Phase: KLP Deutsch, Mathematik, Englisch, Französisch</a:t>
            </a:r>
          </a:p>
          <a:p>
            <a:pPr marL="857250" lvl="1" indent="-45720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  <a:defRPr/>
            </a:pPr>
            <a:r>
              <a:rPr lang="de-DE" altLang="de-DE" sz="1800" dirty="0"/>
              <a:t>Inkraftsetzung gepl. 01.08.2023</a:t>
            </a:r>
          </a:p>
          <a:p>
            <a:pPr marL="400050" lvl="1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altLang="de-DE" sz="1800" dirty="0"/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AutoNum type="arabicPeriod"/>
              <a:tabLst>
                <a:tab pos="914400" algn="l"/>
              </a:tabLst>
              <a:defRPr/>
            </a:pPr>
            <a:r>
              <a:rPr lang="de-DE" altLang="de-DE" sz="2600" dirty="0"/>
              <a:t>Phase: übrige Fächer der Aufgabenfelder</a:t>
            </a:r>
            <a:endParaRPr lang="de-DE" altLang="de-DE" sz="1900" dirty="0"/>
          </a:p>
          <a:p>
            <a:pPr marL="857250" lvl="1" indent="-45720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  <a:defRPr/>
            </a:pPr>
            <a:r>
              <a:rPr lang="de-DE" sz="1800" dirty="0"/>
              <a:t>Inkraftsetzung gepl. 01.08.2025</a:t>
            </a:r>
          </a:p>
          <a:p>
            <a:pPr marL="857250" lvl="1" indent="-45720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  <a:defRPr/>
            </a:pPr>
            <a:r>
              <a:rPr lang="de-DE" sz="1800" dirty="0"/>
              <a:t>Implementation Schuljahr 2025/26</a:t>
            </a:r>
          </a:p>
          <a:p>
            <a:pPr marL="857250" lvl="1" indent="-45720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  <a:defRPr/>
            </a:pPr>
            <a:r>
              <a:rPr lang="de-DE" sz="1800" dirty="0"/>
              <a:t>Aufsteigende Wirksamkeit beginnend mit </a:t>
            </a:r>
            <a:r>
              <a:rPr lang="de-DE" sz="1800" dirty="0" err="1"/>
              <a:t>EPh</a:t>
            </a:r>
            <a:r>
              <a:rPr lang="de-DE" sz="1800" dirty="0"/>
              <a:t> ab 01.08.2026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3BA34E04-F7D9-4E3E-860C-5FD8E0A2EA3E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000" dirty="0"/>
              <a:t>Dienstbesprechung Implementationsauftakt der neuen Kernlehrpläne </a:t>
            </a:r>
            <a:br>
              <a:rPr lang="de-DE" sz="1000" dirty="0"/>
            </a:br>
            <a:r>
              <a:rPr lang="de-DE" sz="1000" dirty="0"/>
              <a:t>in den Fächern Deutsch, Englisch, Französisch und Mathematik </a:t>
            </a:r>
            <a:br>
              <a:rPr lang="de-DE" sz="1000" dirty="0"/>
            </a:br>
            <a:r>
              <a:rPr lang="de-DE" sz="1000" dirty="0"/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17152242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Fachliche Konkretisierungen IKK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57200" y="1700808"/>
            <a:ext cx="8291264" cy="4205064"/>
          </a:xfrm>
        </p:spPr>
        <p:txBody>
          <a:bodyPr>
            <a:normAutofit/>
          </a:bodyPr>
          <a:lstStyle/>
          <a:p>
            <a:r>
              <a:rPr lang="de-DE" sz="2400" dirty="0"/>
              <a:t>Einleitungssatz: </a:t>
            </a:r>
            <a:r>
              <a:rPr lang="de-DE" sz="2400" i="1" dirty="0"/>
              <a:t>[Die Schülerinnen und Schüler] greifen auf ihr </a:t>
            </a:r>
            <a:r>
              <a:rPr lang="de-DE" sz="2400" b="1" i="1" dirty="0"/>
              <a:t>erweitertes </a:t>
            </a:r>
            <a:r>
              <a:rPr lang="de-DE" sz="2400" i="1" dirty="0"/>
              <a:t>(EF, GK) bzw. </a:t>
            </a:r>
            <a:r>
              <a:rPr lang="de-DE" sz="2400" b="1" i="1" dirty="0"/>
              <a:t>vertieftes </a:t>
            </a:r>
            <a:r>
              <a:rPr lang="de-DE" sz="2400" i="1" dirty="0"/>
              <a:t>(LK) </a:t>
            </a:r>
            <a:r>
              <a:rPr lang="de-DE" sz="2400" b="1" i="1" dirty="0"/>
              <a:t>Wissen</a:t>
            </a:r>
            <a:r>
              <a:rPr lang="de-DE" sz="2400" i="1" dirty="0"/>
              <a:t> zu folgenden </a:t>
            </a:r>
            <a:r>
              <a:rPr lang="de-DE" sz="2400" i="1" u="sng" dirty="0"/>
              <a:t>miteinander verknüpften</a:t>
            </a:r>
            <a:r>
              <a:rPr lang="de-DE" sz="2400" i="1" dirty="0"/>
              <a:t> Themenfeldern anglophoner Bezugskulturen zurück</a:t>
            </a:r>
            <a:r>
              <a:rPr lang="de-DE" i="1" dirty="0"/>
              <a:t>.</a:t>
            </a:r>
          </a:p>
          <a:p>
            <a:r>
              <a:rPr lang="de-DE" sz="2400" dirty="0"/>
              <a:t>Ein Beispiel, wie die Verknüpfung der Themenfelder angelegt werden kann, findet sich im Beispiel für einen schulinternen Lehrplan (SiLP). </a:t>
            </a: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339752" y="6285467"/>
            <a:ext cx="4464496" cy="515938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Dienstbesprechung Implementationsauftakt der neuen Kernlehrpläne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in den Fächern Deutsch, Englisch, Französisch und Mathematik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der gymnasialen Oberstufe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3981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Einführungsphase: Fachliche Konkretisierungen, IKK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92488"/>
          </a:xfrm>
        </p:spPr>
        <p:txBody>
          <a:bodyPr>
            <a:normAutofit/>
          </a:bodyPr>
          <a:lstStyle/>
          <a:p>
            <a:r>
              <a:rPr lang="de-DE" dirty="0"/>
              <a:t>fokussieren verstärkt die Perspektive der Heranwachsenden, d.h. individuelle Perspektiven und Lebenssituationen der Schülerinnen und Schüler stellen den Ausgangspunkt der thematischen Unterrichtsgestaltung dar</a:t>
            </a:r>
          </a:p>
          <a:p>
            <a:r>
              <a:rPr lang="de-DE" dirty="0"/>
              <a:t>z.B. individuelle Möglichkeiten und Grenzen der Mitgestaltung sozialer und ökologischer Nachhaltigkeit </a:t>
            </a:r>
          </a:p>
          <a:p>
            <a:endParaRPr lang="en-US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339752" y="6285467"/>
            <a:ext cx="4464496" cy="515938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Dienstbesprechung Implementationsauftakt der neuen Kernlehrpläne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in den Fächern Deutsch, Englisch, Französisch und Mathematik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der gymnasialen Oberstufe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844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Qualifikationsphase: </a:t>
            </a:r>
            <a:r>
              <a:rPr lang="de-DE" sz="2800" dirty="0"/>
              <a:t>Fachliche Konkretisierungen, IKK 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92488"/>
          </a:xfrm>
        </p:spPr>
        <p:txBody>
          <a:bodyPr>
            <a:normAutofit/>
          </a:bodyPr>
          <a:lstStyle/>
          <a:p>
            <a:r>
              <a:rPr lang="de-DE" dirty="0"/>
              <a:t>fokussieren verstärkt gesellschaftliche, kulturelle und politisch-historische Phänomene und reflektieren die sich weitenden Perspektiven der Jugendlichen und jungen Erwachsenen</a:t>
            </a:r>
          </a:p>
          <a:p>
            <a:r>
              <a:rPr lang="en-US" dirty="0"/>
              <a:t>z.B.: </a:t>
            </a:r>
            <a:r>
              <a:rPr lang="de-DE" dirty="0"/>
              <a:t>Chancen und Herausforderungen der Globalisierung – soziale, ökologische und wirtschaftliche Nachhaltigkeit </a:t>
            </a: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339752" y="6285467"/>
            <a:ext cx="4464496" cy="515938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Dienstbesprechung Implementationsauftakt der neuen Kernlehrpläne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in den Fächern Deutsch, Englisch, Französisch und Mathematik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der gymnasialen Oberstufe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5182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Qualifikationsphase: </a:t>
            </a:r>
            <a:r>
              <a:rPr lang="de-DE" sz="2800" dirty="0"/>
              <a:t>Fachliche Konkretisierungen 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Zusätzliche Konkretisierungen im Leistungskurs (TMK):</a:t>
            </a:r>
          </a:p>
          <a:p>
            <a:r>
              <a:rPr lang="de-DE" dirty="0"/>
              <a:t>Auszüge aus einem oder aus verschiedenen Shakespeare-Dramen </a:t>
            </a:r>
          </a:p>
          <a:p>
            <a:r>
              <a:rPr lang="de-DE" dirty="0"/>
              <a:t>Gedichte, auch in historischer Dimension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→ </a:t>
            </a:r>
            <a:r>
              <a:rPr lang="de-DE" dirty="0"/>
              <a:t>Vorschlag</a:t>
            </a:r>
            <a:r>
              <a:rPr lang="en-US" dirty="0"/>
              <a:t> zur </a:t>
            </a:r>
            <a:r>
              <a:rPr lang="de-DE" dirty="0"/>
              <a:t>Verknüpfung mit Themenfeldern des soziokulturellen Orientierungswissens </a:t>
            </a:r>
            <a:r>
              <a:rPr lang="en-US" dirty="0"/>
              <a:t>im schulinternen Beispiell</a:t>
            </a:r>
            <a:r>
              <a:rPr lang="de-DE" dirty="0"/>
              <a:t>ehrplan</a:t>
            </a:r>
            <a:endParaRPr lang="en-US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339752" y="6285467"/>
            <a:ext cx="4464496" cy="515938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Dienstbesprechung Implementationsauftakt der neuen Kernlehrpläne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in den Fächern Deutsch, Englisch, Französisch und Mathematik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der gymnasialen Oberstufe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657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Literatur im Englischunterricht der gymnasialen Oberstufe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Stärkung der Literatur in allen Stufen </a:t>
            </a:r>
          </a:p>
          <a:p>
            <a:r>
              <a:rPr lang="de-DE" dirty="0"/>
              <a:t>Literatur als Gegenstand des soziokulturellen Orientierungswissens, nicht nur Mittel zur Betrachtung einer Zielkultur</a:t>
            </a:r>
          </a:p>
          <a:p>
            <a:pPr lvl="1"/>
            <a:r>
              <a:rPr lang="de-DE" dirty="0"/>
              <a:t>EF: Identitätsbildung in und durch </a:t>
            </a:r>
            <a:r>
              <a:rPr lang="de-DE" i="1" dirty="0"/>
              <a:t>young adult fiction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EF/GK/LK: </a:t>
            </a:r>
            <a:r>
              <a:rPr lang="en-US" dirty="0"/>
              <a:t>Medien und Literatur im Wandel: Möglichkeiten und Herausforderungen klassischer und multimodaler Literaturformate</a:t>
            </a:r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339752" y="6285467"/>
            <a:ext cx="4464496" cy="515938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Dienstbesprechung Implementationsauftakt der neuen Kernlehrpläne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in den Fächern Deutsch, Englisch, Französisch und Mathematik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der gymnasialen Oberstufe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3627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Verzicht auf fachliche Konkretisierungen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in folgenden Kompetenzbereichen: </a:t>
            </a:r>
          </a:p>
          <a:p>
            <a:r>
              <a:rPr lang="de-DE" dirty="0"/>
              <a:t>Verfügen sprachlicher Mittel (im Gegensatz zu den KLP Sek I)</a:t>
            </a:r>
          </a:p>
          <a:p>
            <a:pPr lvl="1"/>
            <a:r>
              <a:rPr lang="de-DE" dirty="0"/>
              <a:t>Verfügung sprachlicher Mittel kein Schwerpunkt der Unterrichtsarbeit; gleichwohl Erweiterung des allgemeinen und thematischen Wortschatzes sowie des Funktions- und Interpretationswortschatzes</a:t>
            </a:r>
          </a:p>
          <a:p>
            <a:r>
              <a:rPr lang="de-DE" dirty="0"/>
              <a:t>funktional-kommunikative Kompetenzen, Sprachbewusstheit (in Analogie zu den KLP Sek I)</a:t>
            </a: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339752" y="6285467"/>
            <a:ext cx="4464496" cy="515938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Dienstbesprechung Implementationsauftakt der neuen Kernlehrpläne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in den Fächern Deutsch, Englisch, Französisch und Mathematik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der gymnasialen Oberstufe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4054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Kompetenzbereiche und Kompetenzerwartungen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Hinweise und Begriffe</a:t>
            </a: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339752" y="6285467"/>
            <a:ext cx="4464496" cy="515938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Dienstbesprechung Implementationsauftakt der neuen Kernlehrpläne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in den Fächern Deutsch, Englisch, Französisch und Mathematik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der gymnasialen Oberstufe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1288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Begriffsklärung: Multimodalität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/>
          </a:bodyPr>
          <a:lstStyle/>
          <a:p>
            <a:r>
              <a:rPr lang="de-DE" sz="3200" dirty="0"/>
              <a:t>Multimodale Texte sind gekennzeichnet durch die Verbindung mindestens zweier semiotischer Modi</a:t>
            </a:r>
            <a:r>
              <a:rPr lang="de-DE" sz="2400" dirty="0"/>
              <a:t>, z.B. gesprochene Sprache, geschriebene Sprache, stehendes Bild, bewegtes Bild, Musik, Ton und/oder Geräusche</a:t>
            </a:r>
          </a:p>
          <a:p>
            <a:r>
              <a:rPr lang="de-DE" sz="3200" dirty="0"/>
              <a:t>„multimodal“</a:t>
            </a:r>
            <a:r>
              <a:rPr lang="en-US" sz="3200" dirty="0"/>
              <a:t> löst </a:t>
            </a:r>
            <a:r>
              <a:rPr lang="de-DE" sz="3200" dirty="0"/>
              <a:t>„mehrfach kodiert“ ab, da im gegenwärtigen wissenschaftlichen Diskurs der übliche Begriff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339752" y="6285467"/>
            <a:ext cx="4464496" cy="515938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Dienstbesprechung Implementationsauftakt der neuen Kernlehrpläne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in den Fächern Deutsch, Englisch, Französisch und Mathematik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der gymnasialen Oberstufe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1530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Begriffsklärung: Multimodalität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/>
          </a:bodyPr>
          <a:lstStyle/>
          <a:p>
            <a:r>
              <a:rPr lang="de-DE" dirty="0"/>
              <a:t>Aufgreifen der sich wandelnden Text- und Medienlandschaft in den Textformaten </a:t>
            </a:r>
          </a:p>
          <a:p>
            <a:r>
              <a:rPr lang="de-DE" dirty="0"/>
              <a:t>Beispiele aus EF und Q-Phase: </a:t>
            </a:r>
          </a:p>
          <a:p>
            <a:pPr lvl="1"/>
            <a:r>
              <a:rPr lang="de-DE" dirty="0"/>
              <a:t>IKK, fachliche Konkretisierungen:</a:t>
            </a:r>
            <a:br>
              <a:rPr lang="de-DE" dirty="0"/>
            </a:br>
            <a:r>
              <a:rPr lang="de-DE" i="1" dirty="0"/>
              <a:t>Möglichkeiten und Herausforderungen klassischer und multimodaler Literaturformate</a:t>
            </a:r>
          </a:p>
          <a:p>
            <a:pPr lvl="1"/>
            <a:r>
              <a:rPr lang="de-DE" dirty="0"/>
              <a:t>TMK, Einleitungssatz fachliche Konkretisierungen: </a:t>
            </a:r>
            <a:br>
              <a:rPr lang="de-DE" dirty="0"/>
            </a:br>
            <a:r>
              <a:rPr lang="de-DE" i="1" dirty="0"/>
              <a:t>authentische kontinuierliche, diskontinuierliche und multimodale Texte</a:t>
            </a: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339752" y="6285467"/>
            <a:ext cx="4464496" cy="515938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Dienstbesprechung Implementationsauftakt der neuen Kernlehrpläne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in den Fächern Deutsch, Englisch, Französisch und Mathematik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der gymnasialen Oberstufe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9605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Varietäten des </a:t>
            </a:r>
            <a:r>
              <a:rPr lang="de-DE" i="1" dirty="0"/>
              <a:t>World Standard English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dirty="0"/>
              <a:t>z.B. (in alphabetischer Reihenfolge) </a:t>
            </a:r>
          </a:p>
          <a:p>
            <a:r>
              <a:rPr lang="en-GB" i="1" dirty="0"/>
              <a:t>African Englishes</a:t>
            </a:r>
          </a:p>
          <a:p>
            <a:r>
              <a:rPr lang="en-GB" i="1" dirty="0"/>
              <a:t>American English</a:t>
            </a:r>
          </a:p>
          <a:p>
            <a:r>
              <a:rPr lang="en-GB" i="1" dirty="0"/>
              <a:t>Asian Englishes</a:t>
            </a:r>
          </a:p>
          <a:p>
            <a:r>
              <a:rPr lang="en-GB" i="1" dirty="0"/>
              <a:t>Australian English</a:t>
            </a:r>
          </a:p>
          <a:p>
            <a:r>
              <a:rPr lang="en-GB" i="1" dirty="0"/>
              <a:t>British Englisch</a:t>
            </a:r>
          </a:p>
          <a:p>
            <a:r>
              <a:rPr lang="en-GB" i="1" dirty="0"/>
              <a:t>Canadian English</a:t>
            </a:r>
          </a:p>
          <a:p>
            <a:r>
              <a:rPr lang="en-GB" i="1" dirty="0"/>
              <a:t>Caribbean Englishes</a:t>
            </a:r>
          </a:p>
          <a:p>
            <a:r>
              <a:rPr lang="en-GB" i="1" dirty="0"/>
              <a:t>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Auswahlkriterien</a:t>
            </a:r>
            <a:r>
              <a:rPr lang="en-GB" dirty="0"/>
              <a:t>: </a:t>
            </a:r>
          </a:p>
          <a:p>
            <a:r>
              <a:rPr lang="de-DE" dirty="0"/>
              <a:t>für Lernende der Oberstufe zugängliche Varietäten </a:t>
            </a:r>
          </a:p>
          <a:p>
            <a:r>
              <a:rPr lang="de-DE" dirty="0"/>
              <a:t>orientiert an Niveaustufen des GER: </a:t>
            </a:r>
            <a:br>
              <a:rPr lang="de-DE" dirty="0"/>
            </a:br>
            <a:r>
              <a:rPr lang="de-DE" dirty="0"/>
              <a:t>EF: B1 mit Anteilen B2 </a:t>
            </a:r>
            <a:r>
              <a:rPr lang="de-DE" i="1" dirty="0"/>
              <a:t>bis</a:t>
            </a:r>
            <a:r>
              <a:rPr lang="de-DE" dirty="0"/>
              <a:t> Ende Q2: B2 mit Anteilen C1</a:t>
            </a: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339752" y="6285467"/>
            <a:ext cx="4464496" cy="515938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Dienstbesprechung Implementationsauftakt der neuen Kernlehrpläne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in den Fächern Deutsch, Englisch, Französisch und Mathematik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der gymnasialen Oberstufe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096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F929A-C069-4A48-AB9E-54742DF6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b="1" dirty="0">
                <a:latin typeface="+mn-lt"/>
                <a:ea typeface="+mn-ea"/>
                <a:cs typeface="+mn-cs"/>
              </a:rPr>
              <a:t>Merkmale</a:t>
            </a:r>
            <a:r>
              <a:rPr lang="de-DE" sz="3200" dirty="0">
                <a:latin typeface="+mn-lt"/>
                <a:ea typeface="+mn-ea"/>
                <a:cs typeface="+mn-cs"/>
              </a:rPr>
              <a:t> von Kernlehrplänen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04942F-BAB1-4F73-9B02-AC2E7302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321075"/>
          </a:xfrm>
        </p:spPr>
        <p:txBody>
          <a:bodyPr rtlCol="0"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None/>
              <a:tabLst>
                <a:tab pos="914400" algn="l"/>
              </a:tabLst>
              <a:defRPr/>
            </a:pPr>
            <a:r>
              <a:rPr lang="de-DE" sz="2600" dirty="0"/>
              <a:t>Schulformbezogene Vorgabe zu erzielender Lernergebnisse </a:t>
            </a:r>
          </a:p>
          <a:p>
            <a:pPr marR="0" lvl="0" defTabSz="91440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2600" dirty="0"/>
              <a:t>Wissen und Können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r>
              <a:rPr lang="de-DE" sz="2600" dirty="0"/>
              <a:t>Abbildung einer Progression der zu erzielenden Lernergebnisse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2600" dirty="0"/>
              <a:t>Stufung in Einführungsphase und Qualifikationsphase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endParaRPr lang="de-DE" sz="26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r>
              <a:rPr lang="de-DE" sz="2600" dirty="0"/>
              <a:t>Beschränkung auf einen fachlichen Kern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2600" dirty="0" err="1"/>
              <a:t>Obligatorik</a:t>
            </a:r>
            <a:r>
              <a:rPr lang="de-DE" sz="2600" dirty="0"/>
              <a:t> für etwa ¾ der zur Verfügung stehenden Unterrichtszeit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r>
              <a:rPr lang="de-DE" sz="2600" dirty="0"/>
              <a:t>Verzicht auf Vorgaben zur unterrichtlichen Umsetzung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2600" dirty="0"/>
              <a:t>Gestaltungs- und Umsetzungspflicht der Schulen u. Lehrkräfte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endParaRPr lang="de-DE" sz="26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3BA34E04-F7D9-4E3E-860C-5FD8E0A2EA3E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000" dirty="0"/>
              <a:t>Dienstbesprechung Implementationsauftakt der neuen Kernlehrpläne </a:t>
            </a:r>
            <a:br>
              <a:rPr lang="de-DE" sz="1000" dirty="0"/>
            </a:br>
            <a:r>
              <a:rPr lang="de-DE" sz="1000" dirty="0"/>
              <a:t>in den Fächern Deutsch, Englisch, Französisch und Mathematik </a:t>
            </a:r>
            <a:br>
              <a:rPr lang="de-DE" sz="1000" dirty="0"/>
            </a:br>
            <a:r>
              <a:rPr lang="de-DE" sz="1000" dirty="0"/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26735504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Lernerfolgsüberprüfung und Leistungsbewertung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339752" y="6285467"/>
            <a:ext cx="4464496" cy="515938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Dienstbesprechung Implementationsauftakt der neuen Kernlehrpläne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in den Fächern Deutsch, Englisch, Französisch und Mathematik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der gymnasialen Oberstufe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078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Lernerfolgsüberprüfung und Leistungsbewertung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dirty="0"/>
              <a:t>Kontinuitäten</a:t>
            </a:r>
          </a:p>
          <a:p>
            <a:r>
              <a:rPr lang="de-DE" dirty="0"/>
              <a:t>Die Fachkonferenzen legen weiterhin die Grundsätze der Leistungsbewertung in ihrem Fach fest. Diese Grundsätze sind in geeigneter Form zu dokumentieren. </a:t>
            </a:r>
          </a:p>
          <a:p>
            <a:r>
              <a:rPr lang="de-DE" dirty="0"/>
              <a:t>Die Fachkonferenz legt in Absprache mit der Schule den Zeitpunkt der mündlichen Kommunikationsprüfung innerhalb der ersten drei Halbjahre in der Q-Phase fest. </a:t>
            </a:r>
          </a:p>
          <a:p>
            <a:r>
              <a:rPr lang="de-DE" dirty="0"/>
              <a:t>Die eingesetzten Formen der Leistungsbewertungen müssen diesen Grundsätzen entsprechen.</a:t>
            </a:r>
          </a:p>
          <a:p>
            <a:r>
              <a:rPr lang="de-DE" dirty="0"/>
              <a:t>Die Kriterien für die Notengebung sind transparent zu machen.</a:t>
            </a:r>
          </a:p>
          <a:p>
            <a:r>
              <a:rPr lang="de-DE" dirty="0"/>
              <a:t>Korrekturen und Kommentare ermöglichen Lernenden Erkenntnisse über die individuelle Lernentwicklung.</a:t>
            </a:r>
          </a:p>
          <a:p>
            <a:r>
              <a:rPr lang="de-DE" dirty="0"/>
              <a:t>Alle im KLP ausgewiesenen Kompetenzbereiche sind bei der Leistungsbewertung angemessen zu berücksichtigen. </a:t>
            </a: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339752" y="6285467"/>
            <a:ext cx="4464496" cy="515938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Dienstbesprechung Implementationsauftakt der neuen Kernlehrpläne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in den Fächern Deutsch, Englisch, Französisch und Mathematik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der gymnasialen Oberstufe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4239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Lernerfolgsüberprüfung und Leistungsbewertung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/>
              <a:t>Kontinuitäten</a:t>
            </a:r>
          </a:p>
          <a:p>
            <a:r>
              <a:rPr lang="de-DE" dirty="0"/>
              <a:t>Schreiben/Leseverstehen (integriert) ist weiterhin Bestandteil jeder Klausur </a:t>
            </a:r>
          </a:p>
          <a:p>
            <a:r>
              <a:rPr lang="de-DE" dirty="0"/>
              <a:t>Überprüfung des Hör-/Hörsehverstehens in EF und Q-Phase jeweils mindestens einmal erforderlich</a:t>
            </a:r>
          </a:p>
          <a:p>
            <a:r>
              <a:rPr lang="de-DE" dirty="0"/>
              <a:t>Überprüfung der Kompetenzbereiche Sprechen (Ersatz einer Klausur) in der Q-Phase obligatorisch </a:t>
            </a:r>
          </a:p>
          <a:p>
            <a:r>
              <a:rPr lang="de-DE" dirty="0"/>
              <a:t>Ein breites Spektrum verschiedener Überprüfungsformen soll zum Einsatz kommen.</a:t>
            </a:r>
          </a:p>
          <a:p>
            <a:r>
              <a:rPr lang="de-DE" dirty="0"/>
              <a:t>Schreiben/Leseverstehen (integriert) wird mit einer oder zwei weiteren Teilkompetenzen kombiniert.  </a:t>
            </a:r>
          </a:p>
          <a:p>
            <a:r>
              <a:rPr lang="de-DE" dirty="0"/>
              <a:t>Schreiben/Leseverstehen (integriert) ohne weitere Teilkompetenz: einmal in der EF möglich</a:t>
            </a: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339752" y="6285467"/>
            <a:ext cx="4464496" cy="515938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Dienstbesprechung Implementationsauftakt der neuen Kernlehrpläne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in den Fächern Deutsch, Englisch, Französisch und Mathematik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der gymnasialen Oberstufe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0833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Lernerfolgsüberprüfung und Leistungsbewertung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/>
              <a:t>Neuerungen in der Q-Phase: </a:t>
            </a:r>
          </a:p>
          <a:p>
            <a:r>
              <a:rPr lang="de-DE" dirty="0"/>
              <a:t>Schreiben/Leseverstehen (integriert) wird in der Q-Phase immer mit mindestens einer weiteren Teilkompetenz kombiniert</a:t>
            </a:r>
          </a:p>
          <a:p>
            <a:r>
              <a:rPr lang="de-DE" dirty="0"/>
              <a:t>Weitergehende Hinweise und Orientierung zur Bewertung werden in den überarbeiteten Konstruktionsvorgaben genannt.</a:t>
            </a:r>
          </a:p>
          <a:p>
            <a:r>
              <a:rPr lang="de-DE" dirty="0"/>
              <a:t>in der sog. „Abiturvorklausur“ (Q2.2) sind ab 2025 folgende Kompetenzbereiche zu überprüfen: </a:t>
            </a:r>
          </a:p>
          <a:p>
            <a:pPr lvl="1"/>
            <a:r>
              <a:rPr lang="de-DE" dirty="0"/>
              <a:t>Hörverstehen</a:t>
            </a:r>
          </a:p>
          <a:p>
            <a:pPr lvl="1"/>
            <a:r>
              <a:rPr lang="de-DE" dirty="0"/>
              <a:t>Sprachmittlung</a:t>
            </a:r>
          </a:p>
          <a:p>
            <a:pPr lvl="1"/>
            <a:r>
              <a:rPr lang="de-DE" dirty="0"/>
              <a:t>Schreiben/Leseverstehen (integriert)</a:t>
            </a:r>
          </a:p>
          <a:p>
            <a:endParaRPr 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339752" y="6285467"/>
            <a:ext cx="4464496" cy="515938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Dienstbesprechung Implementationsauftakt der neuen Kernlehrpläne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in den Fächern Deutsch, Englisch, Französisch und Mathematik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der gymnasialen Oberstufe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5015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Schriftliche Abiturprüfung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Für das Zentralabitur im Fach Englisch ist ab 2025 die materialgebundene Überprüfung der Teilkompetenzen Schreiben und Leseverstehen (integriert) in Kombination mit der isolierten Überprüfung von Hörverstehen und Sprachmittlung vorgesehen.</a:t>
            </a:r>
          </a:p>
          <a:p>
            <a:pPr marL="0" indent="0">
              <a:buNone/>
            </a:pPr>
            <a:r>
              <a:rPr lang="de-DE" dirty="0"/>
              <a:t>Weitere Hinweise zu den Abiturprüfungen finden sich in Kapitel 4 des KLP sowie an entsprechender Stelle in der APO-</a:t>
            </a:r>
            <a:r>
              <a:rPr lang="de-DE" dirty="0" err="1"/>
              <a:t>GOSt</a:t>
            </a:r>
            <a:r>
              <a:rPr lang="de-DE" dirty="0"/>
              <a:t> und den jeweils gültigen Abiturvorgaben unter: </a:t>
            </a:r>
            <a:r>
              <a:rPr lang="de-DE" dirty="0">
                <a:hlinkClick r:id="rId3"/>
              </a:rPr>
              <a:t>www.standardsicherung.nrw.de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339752" y="6285467"/>
            <a:ext cx="4464496" cy="515938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Dienstbesprechung Implementationsauftakt der neuen Kernlehrpläne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in den Fächern Deutsch, Englisch, Französisch und Mathematik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der gymnasialen Oberstufe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1399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Mündliche Abiturprüfung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dient schwerpunktmäßig der gezielten, integrativen Überprüfung der funktionalen kommunikativen Teilkompetenz Sprechen/zusammenhängendes Sprechen (erster Prüfungsteil) und Sprechen/an Gesprächen teilnehmen (zweiter Prüfungsteil), </a:t>
            </a:r>
          </a:p>
          <a:p>
            <a:r>
              <a:rPr lang="de-DE" dirty="0"/>
              <a:t>unter Berücksichtigung weiterer funktionaler kommunikativer Teilkompetenzen, der Text- und Medienkompetenz sowie insbesondere der interkulturellen kommunikativen Kompetenz.</a:t>
            </a: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339752" y="6285467"/>
            <a:ext cx="4464496" cy="515938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Dienstbesprechung Implementationsauftakt der neuen Kernlehrpläne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in den Fächern Deutsch, Englisch, Französisch und Mathematik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der gymnasialen Oberstufe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1525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9247B30D-C424-4D1B-8DC4-A853EBA4B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068960"/>
            <a:ext cx="8504237" cy="15469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38138">
              <a:lnSpc>
                <a:spcPct val="98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1pPr>
            <a:lvl2pPr>
              <a:lnSpc>
                <a:spcPct val="98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2pPr>
            <a:lvl3pPr>
              <a:lnSpc>
                <a:spcPct val="98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3pPr>
            <a:lvl4pPr>
              <a:lnSpc>
                <a:spcPct val="98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4pPr>
            <a:lvl5pPr>
              <a:lnSpc>
                <a:spcPct val="98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5pPr>
            <a:lvl6pPr marL="2514600" indent="-228600" defTabSz="449263" eaLnBrk="0" fontAlgn="base" hangingPunct="0">
              <a:lnSpc>
                <a:spcPct val="98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6pPr>
            <a:lvl7pPr marL="2971800" indent="-228600" defTabSz="449263" eaLnBrk="0" fontAlgn="base" hangingPunct="0">
              <a:lnSpc>
                <a:spcPct val="98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7pPr>
            <a:lvl8pPr marL="3429000" indent="-228600" defTabSz="449263" eaLnBrk="0" fontAlgn="base" hangingPunct="0">
              <a:lnSpc>
                <a:spcPct val="98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8pPr>
            <a:lvl9pPr marL="3886200" indent="-228600" defTabSz="449263" eaLnBrk="0" fontAlgn="base" hangingPunct="0">
              <a:lnSpc>
                <a:spcPct val="98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9pPr>
          </a:lstStyle>
          <a:p>
            <a:pPr marL="342900" marR="0" lvl="0" indent="-338138" algn="ctr" defTabSz="449263" rtl="0" eaLnBrk="1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kumimoji="0" lang="de-DE" alt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DejaVu Sans"/>
              </a:rPr>
              <a:t>Herzlichen Dank für Ihre Aufmerksamkeit!</a:t>
            </a:r>
          </a:p>
          <a:p>
            <a:pPr marL="342900" marR="0" lvl="0" indent="-338138" algn="ctr" defTabSz="449263" rtl="0" eaLnBrk="1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endParaRPr kumimoji="0" lang="de-DE" altLang="de-DE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DejaVu Sans"/>
              <a:cs typeface="DejaVu Sans"/>
            </a:endParaRP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339752" y="6285467"/>
            <a:ext cx="4464496" cy="515938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Dienstbesprechung Implementationsauftakt der neuen Kernlehrpläne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in den Fächern Deutsch, Englisch, Französisch und Mathematik </a:t>
            </a:r>
            <a:br>
              <a:rPr lang="de-DE" sz="1000" dirty="0">
                <a:solidFill>
                  <a:prstClr val="black">
                    <a:tint val="75000"/>
                  </a:prstClr>
                </a:solidFill>
              </a:rPr>
            </a:br>
            <a:r>
              <a:rPr lang="de-DE" sz="1000" dirty="0">
                <a:solidFill>
                  <a:prstClr val="black">
                    <a:tint val="75000"/>
                  </a:prstClr>
                </a:solidFill>
              </a:rPr>
              <a:t>der gymnasialen Oberstufe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8031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F929A-C069-4A48-AB9E-54742DF6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b="1" dirty="0">
                <a:latin typeface="+mn-lt"/>
                <a:ea typeface="+mn-ea"/>
                <a:cs typeface="+mn-cs"/>
              </a:rPr>
              <a:t>Funktionen</a:t>
            </a:r>
            <a:r>
              <a:rPr lang="de-DE" sz="3200" dirty="0">
                <a:latin typeface="+mn-lt"/>
                <a:ea typeface="+mn-ea"/>
                <a:cs typeface="+mn-cs"/>
              </a:rPr>
              <a:t> von Kernlehrplänen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04942F-BAB1-4F73-9B02-AC2E7302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177059"/>
          </a:xfrm>
        </p:spPr>
        <p:txBody>
          <a:bodyPr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None/>
              <a:tabLst>
                <a:tab pos="914400" algn="l"/>
              </a:tabLst>
              <a:defRPr/>
            </a:pPr>
            <a:r>
              <a:rPr lang="de-DE" sz="2600" dirty="0"/>
              <a:t>Festlegung landesweit gültiger Standards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None/>
              <a:tabLst>
                <a:tab pos="914400" algn="l"/>
              </a:tabLst>
              <a:defRPr/>
            </a:pPr>
            <a:endParaRPr lang="de-DE" sz="2600" dirty="0"/>
          </a:p>
          <a:p>
            <a:pPr marR="0" lvl="0" defTabSz="91440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2600" dirty="0"/>
              <a:t>Qualitätssicherung schulischer Bildung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2600" dirty="0"/>
              <a:t>Zielklarheit unterrichtsfachlichen Handelns</a:t>
            </a:r>
          </a:p>
          <a:p>
            <a:pPr marR="0" lvl="0" defTabSz="91440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2600" dirty="0"/>
              <a:t>Vergleichbarkeit unterrichtsfachlicher Bildung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1800" dirty="0"/>
              <a:t>Herstellung von Anschlussfähigkeit </a:t>
            </a:r>
            <a:r>
              <a:rPr lang="de-DE" sz="1600" dirty="0"/>
              <a:t>(Schulstufe, Schulform)</a:t>
            </a:r>
            <a:r>
              <a:rPr lang="de-DE" sz="1800" dirty="0"/>
              <a:t>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1800" dirty="0"/>
              <a:t>Herstellung von Verbindlichkeit und Verlässlichkeit für alle an Schule Beteiligte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1800" dirty="0"/>
              <a:t>Grundlage für Abschlüsse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endParaRPr lang="de-DE" sz="1800" dirty="0"/>
          </a:p>
          <a:p>
            <a:pPr marR="0" lvl="0" defTabSz="91440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endParaRPr lang="de-DE" sz="26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3BA34E04-F7D9-4E3E-860C-5FD8E0A2EA3E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000" dirty="0"/>
              <a:t>Dienstbesprechung Implementationsauftakt der neuen Kernlehrpläne </a:t>
            </a:r>
            <a:br>
              <a:rPr lang="de-DE" sz="1000" dirty="0"/>
            </a:br>
            <a:r>
              <a:rPr lang="de-DE" sz="1000" dirty="0"/>
              <a:t>in den Fächern Deutsch, Englisch, Französisch und Mathematik </a:t>
            </a:r>
            <a:br>
              <a:rPr lang="de-DE" sz="1000" dirty="0"/>
            </a:br>
            <a:r>
              <a:rPr lang="de-DE" sz="1000" dirty="0"/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2827146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641" y="974392"/>
            <a:ext cx="8229600" cy="358775"/>
          </a:xfrm>
        </p:spPr>
        <p:txBody>
          <a:bodyPr/>
          <a:lstStyle/>
          <a:p>
            <a:r>
              <a:rPr lang="de-DE" sz="2400" b="1" dirty="0"/>
              <a:t>Einordnung der Kernlehrpläne als ein Teil der Vorgaben</a:t>
            </a:r>
          </a:p>
        </p:txBody>
      </p:sp>
      <p:sp>
        <p:nvSpPr>
          <p:cNvPr id="4" name="Flussdiagramm: Mehrere Dokumente 3"/>
          <p:cNvSpPr/>
          <p:nvPr/>
        </p:nvSpPr>
        <p:spPr>
          <a:xfrm>
            <a:off x="6683367" y="2804592"/>
            <a:ext cx="1941744" cy="2144464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Lehr- und Kernlehrpläne</a:t>
            </a:r>
          </a:p>
        </p:txBody>
      </p:sp>
      <p:graphicFrame>
        <p:nvGraphicFramePr>
          <p:cNvPr id="3" name="Diagramm 2"/>
          <p:cNvGraphicFramePr/>
          <p:nvPr/>
        </p:nvGraphicFramePr>
        <p:xfrm>
          <a:off x="168640" y="1628800"/>
          <a:ext cx="6514727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A34E04-F7D9-4E3E-860C-5FD8E0A2EA3E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000" dirty="0"/>
              <a:t>Dienstbesprechung Implementationsauftakt der neuen Kernlehrpläne </a:t>
            </a:r>
            <a:br>
              <a:rPr lang="de-DE" sz="1000" dirty="0"/>
            </a:br>
            <a:r>
              <a:rPr lang="de-DE" sz="1000" dirty="0"/>
              <a:t>in den Fächern Deutsch, Englisch, Französisch und Mathematik </a:t>
            </a:r>
            <a:br>
              <a:rPr lang="de-DE" sz="1000" dirty="0"/>
            </a:br>
            <a:r>
              <a:rPr lang="de-DE" sz="1000" dirty="0"/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1419465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F929A-C069-4A48-AB9E-54742DF6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b="1" dirty="0">
                <a:latin typeface="+mn-lt"/>
                <a:ea typeface="+mn-ea"/>
                <a:cs typeface="+mn-cs"/>
              </a:rPr>
              <a:t>Prämissen</a:t>
            </a:r>
            <a:r>
              <a:rPr lang="de-DE" sz="3200" dirty="0">
                <a:latin typeface="+mn-lt"/>
                <a:ea typeface="+mn-ea"/>
                <a:cs typeface="+mn-cs"/>
              </a:rPr>
              <a:t> der Kernlehrplannovelle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04942F-BAB1-4F73-9B02-AC2E7302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249067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r>
              <a:rPr lang="de-DE" sz="2600" dirty="0"/>
              <a:t>Anpassung an zeitgemäße Anforderungen sowie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r>
              <a:rPr lang="de-DE" sz="2600" dirty="0"/>
              <a:t>Sicherstellung der Zukunftsfähigkeit unterrichtsfachlicher Bildung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r>
              <a:rPr lang="de-DE" sz="2600" dirty="0"/>
              <a:t>Landesseitige Umsetzung bzw. Vorbereitung auf bundesweite Vorgaben (Kultusministerkonferenz)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r>
              <a:rPr lang="de-DE" sz="2600" dirty="0"/>
              <a:t>Fachangemessene Berücksichtigung von übergreifenden Bildungs- und Erziehungszielen sowie Querschnittsaufgaben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r>
              <a:rPr lang="de-DE" sz="2600" dirty="0"/>
              <a:t>Angleichung von Struktur und Systematik der Kernlehrpläne über die Fächer/ Aufgabenfelder, Schulstufen, Schulformen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endParaRPr lang="de-DE" sz="26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3BA34E04-F7D9-4E3E-860C-5FD8E0A2EA3E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000" dirty="0"/>
              <a:t>Dienstbesprechung Implementationsauftakt der neuen Kernlehrpläne </a:t>
            </a:r>
            <a:br>
              <a:rPr lang="de-DE" sz="1000" dirty="0"/>
            </a:br>
            <a:r>
              <a:rPr lang="de-DE" sz="1000" dirty="0"/>
              <a:t>in den Fächern Deutsch, Englisch, Französisch und Mathematik </a:t>
            </a:r>
            <a:br>
              <a:rPr lang="de-DE" sz="1000" dirty="0"/>
            </a:br>
            <a:r>
              <a:rPr lang="de-DE" sz="1000" dirty="0"/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2728052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F929A-C069-4A48-AB9E-54742DF6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dirty="0">
                <a:latin typeface="+mn-lt"/>
                <a:ea typeface="+mn-ea"/>
                <a:cs typeface="+mn-cs"/>
              </a:rPr>
              <a:t>Prämissen der Kernlehrplannovelle (I/III)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04942F-BAB1-4F73-9B02-AC2E7302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105051"/>
          </a:xfrm>
        </p:spPr>
        <p:txBody>
          <a:bodyPr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None/>
              <a:tabLst>
                <a:tab pos="914400" algn="l"/>
              </a:tabLst>
              <a:defRPr/>
            </a:pPr>
            <a:r>
              <a:rPr lang="de-DE" sz="2600" dirty="0">
                <a:solidFill>
                  <a:srgbClr val="FF0000"/>
                </a:solidFill>
              </a:rPr>
              <a:t>Bsp.</a:t>
            </a:r>
            <a:r>
              <a:rPr lang="de-DE" sz="2600" dirty="0"/>
              <a:t> Landesseitige Umsetzung bzw. Vorbereitung auf bundesweite Vorgaben (Kultusministerkonferenz)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None/>
              <a:tabLst>
                <a:tab pos="914400" algn="l"/>
              </a:tabLst>
              <a:defRPr/>
            </a:pPr>
            <a:endParaRPr lang="de-DE" sz="2600" dirty="0"/>
          </a:p>
          <a:p>
            <a:pPr marL="0" marR="0" lvl="0" indent="0" defTabSz="91440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None/>
              <a:tabLst>
                <a:tab pos="914400" algn="l"/>
              </a:tabLst>
              <a:defRPr/>
            </a:pPr>
            <a:r>
              <a:rPr lang="de-DE" sz="2600" dirty="0"/>
              <a:t>=&gt; Einsetzbarkeit unveränderter Abiturpoolaufgaben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endParaRPr lang="de-DE" sz="26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3BA34E04-F7D9-4E3E-860C-5FD8E0A2EA3E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1000" dirty="0"/>
              <a:t>Dienstbesprechung Implementationsauftakt der neuen Kernlehrpläne </a:t>
            </a:r>
            <a:br>
              <a:rPr lang="de-DE" sz="1000" dirty="0"/>
            </a:br>
            <a:r>
              <a:rPr lang="de-DE" sz="1000" dirty="0"/>
              <a:t>in den Fächern Deutsch, Englisch, Französisch und Mathematik </a:t>
            </a:r>
            <a:br>
              <a:rPr lang="de-DE" sz="1000" dirty="0"/>
            </a:br>
            <a:r>
              <a:rPr lang="de-DE" sz="1000" dirty="0"/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2350409196"/>
      </p:ext>
    </p:extLst>
  </p:cSld>
  <p:clrMapOvr>
    <a:masterClrMapping/>
  </p:clrMapOvr>
</p:sld>
</file>

<file path=ppt/theme/theme1.xml><?xml version="1.0" encoding="utf-8"?>
<a:theme xmlns:a="http://schemas.openxmlformats.org/drawingml/2006/main" name="1_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3703</Words>
  <PresentationFormat>Bildschirmpräsentation (4:3)</PresentationFormat>
  <Paragraphs>642</Paragraphs>
  <Slides>56</Slides>
  <Notes>43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56</vt:i4>
      </vt:variant>
    </vt:vector>
  </HeadingPairs>
  <TitlesOfParts>
    <vt:vector size="63" baseType="lpstr">
      <vt:lpstr>Arial</vt:lpstr>
      <vt:lpstr>Calibri</vt:lpstr>
      <vt:lpstr>Symbol</vt:lpstr>
      <vt:lpstr>Times New Roman</vt:lpstr>
      <vt:lpstr>Wingdings</vt:lpstr>
      <vt:lpstr>1_QUA-LiS_Vorlage_weiss</vt:lpstr>
      <vt:lpstr>QUA-LiS_Vorlage_weiss</vt:lpstr>
      <vt:lpstr>      Kernlehrpläne für die Gymnasiale Oberstufe an Gymnasium, Gesamtschule, Weiterbildungskolleg/ Abendgymnasium  Dienstbesprechung zum Implementationsauftakt  </vt:lpstr>
      <vt:lpstr>Gliederung</vt:lpstr>
      <vt:lpstr>Gliederung</vt:lpstr>
      <vt:lpstr>KLP GOSt – Novellierung in 3 Phasen </vt:lpstr>
      <vt:lpstr>Merkmale von Kernlehrplänen</vt:lpstr>
      <vt:lpstr>Funktionen von Kernlehrplänen</vt:lpstr>
      <vt:lpstr>Einordnung der Kernlehrpläne als ein Teil der Vorgaben</vt:lpstr>
      <vt:lpstr>Prämissen der Kernlehrplannovelle</vt:lpstr>
      <vt:lpstr>Prämissen der Kernlehrplannovelle (I/III)</vt:lpstr>
      <vt:lpstr>Prämissen der Kernlehrplannovelle (II/III)</vt:lpstr>
      <vt:lpstr>Prämissen der Kernlehrplannovelle (III/III)</vt:lpstr>
      <vt:lpstr>Gliederungsmerkmale der Kernlehrpläne</vt:lpstr>
      <vt:lpstr>Gliederung Kernlehrplan Englisch</vt:lpstr>
      <vt:lpstr>Grundgliederung der KLP (grob, fächerübergr.)</vt:lpstr>
      <vt:lpstr>Grundgliederung der KLP (grob, fächerübergr.)</vt:lpstr>
      <vt:lpstr>Gliederung</vt:lpstr>
      <vt:lpstr>Implementationsphasen</vt:lpstr>
      <vt:lpstr>Implementationsphasen</vt:lpstr>
      <vt:lpstr>Aufgabe und Ziel der Implementation: §29 SchulG</vt:lpstr>
      <vt:lpstr>Aufgabe und Ziel der Implementation: §29 SchulG</vt:lpstr>
      <vt:lpstr>Aufgabe und Ziel der Implementation</vt:lpstr>
      <vt:lpstr>Zielsetzung von schuleigenen Vorgaben bzw. schulinternen Lehrplänen</vt:lpstr>
      <vt:lpstr>Gliederungsvorschlag für einen schulinternen Lehrplan</vt:lpstr>
      <vt:lpstr>Unterstützungsmaterial im Lehrplannavigator</vt:lpstr>
      <vt:lpstr>Unterstützungsmaterial im Lehrplannavigator</vt:lpstr>
      <vt:lpstr>Gliederung</vt:lpstr>
      <vt:lpstr>Grundkonstrukt &amp; Gliederung</vt:lpstr>
      <vt:lpstr>Gliederung des Kernlehrplans</vt:lpstr>
      <vt:lpstr>Schulorganisatorische Einordnung </vt:lpstr>
      <vt:lpstr>Kompetenzmodell</vt:lpstr>
      <vt:lpstr>Aufgaben und Ziele des Faches </vt:lpstr>
      <vt:lpstr>Aufgaben und Ziele des Faches </vt:lpstr>
      <vt:lpstr>Die wichtigsten Kontinuitäten</vt:lpstr>
      <vt:lpstr>Beschluss der Kultusministerkonferenz </vt:lpstr>
      <vt:lpstr>Neuerungen</vt:lpstr>
      <vt:lpstr>Die wichtigsten strukturellen Neuerungen </vt:lpstr>
      <vt:lpstr>Die wichtigsten fachbezogenen Neuerungen</vt:lpstr>
      <vt:lpstr>Aufbau und neues Strukturmerkmal</vt:lpstr>
      <vt:lpstr>Beispiel: Auszug Fachliche Konkretisierungen, IKK (EF)</vt:lpstr>
      <vt:lpstr>Fachliche Konkretisierungen IKK</vt:lpstr>
      <vt:lpstr>Einführungsphase: Fachliche Konkretisierungen, IKK</vt:lpstr>
      <vt:lpstr>Qualifikationsphase: Fachliche Konkretisierungen, IKK </vt:lpstr>
      <vt:lpstr>Qualifikationsphase: Fachliche Konkretisierungen </vt:lpstr>
      <vt:lpstr>Literatur im Englischunterricht der gymnasialen Oberstufe</vt:lpstr>
      <vt:lpstr>Verzicht auf fachliche Konkretisierungen</vt:lpstr>
      <vt:lpstr>Kompetenzbereiche und Kompetenzerwartungen</vt:lpstr>
      <vt:lpstr>Begriffsklärung: Multimodalität</vt:lpstr>
      <vt:lpstr>Begriffsklärung: Multimodalität</vt:lpstr>
      <vt:lpstr>Varietäten des World Standard English</vt:lpstr>
      <vt:lpstr>Lernerfolgsüberprüfung und Leistungsbewertung</vt:lpstr>
      <vt:lpstr>Lernerfolgsüberprüfung und Leistungsbewertung</vt:lpstr>
      <vt:lpstr>Lernerfolgsüberprüfung und Leistungsbewertung</vt:lpstr>
      <vt:lpstr>Lernerfolgsüberprüfung und Leistungsbewertung</vt:lpstr>
      <vt:lpstr>Schriftliche Abiturprüfung</vt:lpstr>
      <vt:lpstr>Mündliche Abiturprüfung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2019-06-06T11:00:18Z</dcterms:created>
  <dcterms:modified xsi:type="dcterms:W3CDTF">2023-06-22T11:18:15Z</dcterms:modified>
</cp:coreProperties>
</file>